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tags/tag1.xml" ContentType="application/vnd.openxmlformats-officedocument.presentationml.tags+xml"/>
  <Override PartName="/ppt/notesSlides/notesSlide30.xml" ContentType="application/vnd.openxmlformats-officedocument.presentationml.notesSlide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ppt/notesSlides/notesSlide13.xml" ContentType="application/vnd.openxmlformats-officedocument.presentationml.notesSlide+xml"/>
  <Default Extension="wmf" ContentType="image/x-wmf"/>
  <Override PartName="/ppt/notesSlides/notesSlide29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34.xml" ContentType="application/vnd.openxmlformats-officedocument.presentationml.notesSlide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Default Extension="tiff" ContentType="image/tiff"/>
  <Override PartName="/ppt/slides/slide46.xml" ContentType="application/vnd.openxmlformats-officedocument.presentationml.slide+xml"/>
  <Override PartName="/ppt/embeddings/Microsoft_Equation2.bin" ContentType="application/vnd.openxmlformats-officedocument.oleObject"/>
  <Override PartName="/ppt/notesSlides/notesSlide8.xml" ContentType="application/vnd.openxmlformats-officedocument.presentationml.notesSlide+xml"/>
  <Override PartName="/ppt/embeddings/oleObject2.bin" ContentType="application/vnd.openxmlformats-officedocument.oleObject"/>
  <Override PartName="/ppt/notesSlides/notesSlide26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slides/slide15.xml" ContentType="application/vnd.openxmlformats-officedocument.presentationml.slide+xml"/>
  <Override PartName="/ppt/tags/tag2.xml" ContentType="application/vnd.openxmlformats-officedocument.presentationml.tags+xml"/>
  <Override PartName="/ppt/notesSlides/notesSlide31.xml" ContentType="application/vnd.openxmlformats-officedocument.presentationml.notes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35.xml" ContentType="application/vnd.openxmlformats-officedocument.presentationml.notesSlide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Override PartName="/ppt/notesSlides/notesSlide23.xml" ContentType="application/vnd.openxmlformats-officedocument.presentationml.notesSlide+xml"/>
  <Default Extension="vml" ContentType="application/vnd.openxmlformats-officedocument.vmlDrawing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4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notesSlides/notesSlide9.xml" ContentType="application/vnd.openxmlformats-officedocument.presentationml.notesSlide+xml"/>
  <Default Extension="emf" ContentType="image/x-emf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notesSlides/notesSlide27.xml" ContentType="application/vnd.openxmlformats-officedocument.presentationml.notesSlide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slides/slide1.xml" ContentType="application/vnd.openxmlformats-officedocument.presentationml.slide+xml"/>
  <Override PartName="/ppt/notesSlides/notesSlide32.xml" ContentType="application/vnd.openxmlformats-officedocument.presentationml.notes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48.xml" ContentType="application/vnd.openxmlformats-officedocument.presentationml.slide+xml"/>
  <Override PartName="/ppt/notesSlides/notesSlide10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viewProps.xml" ContentType="application/vnd.openxmlformats-officedocument.presentationml.viewProps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55.xml" ContentType="application/vnd.openxmlformats-officedocument.presentationml.slide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notesSlides/notesSlide33.xml" ContentType="application/vnd.openxmlformats-officedocument.presentationml.notes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Default Extension="pict" ContentType="image/pict"/>
  <Override PartName="/ppt/notesSlides/notesSlide40.xml" ContentType="application/vnd.openxmlformats-officedocument.presentationml.notesSlide+xml"/>
  <Override PartName="/ppt/embeddings/Microsoft_Equation1.bin" ContentType="application/vnd.openxmlformats-officedocument.oleObject"/>
  <Override PartName="/ppt/embeddings/oleObject1.bin" ContentType="application/vnd.openxmlformats-officedocument.oleObject"/>
  <Override PartName="/ppt/slideLayouts/slideLayout13.xml" ContentType="application/vnd.openxmlformats-officedocument.presentationml.slideLayout+xml"/>
  <Default Extension="pdf" ContentType="application/pdf"/>
  <Override PartName="/ppt/notesSlides/notesSlide39.xml" ContentType="application/vnd.openxmlformats-officedocument.presentationml.notesSlide+xml"/>
  <Default Extension="png" ContentType="image/png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50" r:id="rId1"/>
  </p:sldMasterIdLst>
  <p:notesMasterIdLst>
    <p:notesMasterId r:id="rId57"/>
  </p:notesMasterIdLst>
  <p:handoutMasterIdLst>
    <p:handoutMasterId r:id="rId58"/>
  </p:handoutMasterIdLst>
  <p:sldIdLst>
    <p:sldId id="370" r:id="rId2"/>
    <p:sldId id="613" r:id="rId3"/>
    <p:sldId id="614" r:id="rId4"/>
    <p:sldId id="615" r:id="rId5"/>
    <p:sldId id="616" r:id="rId6"/>
    <p:sldId id="617" r:id="rId7"/>
    <p:sldId id="618" r:id="rId8"/>
    <p:sldId id="619" r:id="rId9"/>
    <p:sldId id="621" r:id="rId10"/>
    <p:sldId id="624" r:id="rId11"/>
    <p:sldId id="282" r:id="rId12"/>
    <p:sldId id="283" r:id="rId13"/>
    <p:sldId id="341" r:id="rId14"/>
    <p:sldId id="284" r:id="rId15"/>
    <p:sldId id="286" r:id="rId16"/>
    <p:sldId id="457" r:id="rId17"/>
    <p:sldId id="623" r:id="rId18"/>
    <p:sldId id="342" r:id="rId19"/>
    <p:sldId id="346" r:id="rId20"/>
    <p:sldId id="363" r:id="rId21"/>
    <p:sldId id="620" r:id="rId22"/>
    <p:sldId id="413" r:id="rId23"/>
    <p:sldId id="295" r:id="rId24"/>
    <p:sldId id="384" r:id="rId25"/>
    <p:sldId id="327" r:id="rId26"/>
    <p:sldId id="325" r:id="rId27"/>
    <p:sldId id="326" r:id="rId28"/>
    <p:sldId id="491" r:id="rId29"/>
    <p:sldId id="527" r:id="rId30"/>
    <p:sldId id="477" r:id="rId31"/>
    <p:sldId id="533" r:id="rId32"/>
    <p:sldId id="534" r:id="rId33"/>
    <p:sldId id="478" r:id="rId34"/>
    <p:sldId id="529" r:id="rId35"/>
    <p:sldId id="480" r:id="rId36"/>
    <p:sldId id="531" r:id="rId37"/>
    <p:sldId id="532" r:id="rId38"/>
    <p:sldId id="481" r:id="rId39"/>
    <p:sldId id="482" r:id="rId40"/>
    <p:sldId id="483" r:id="rId41"/>
    <p:sldId id="484" r:id="rId42"/>
    <p:sldId id="485" r:id="rId43"/>
    <p:sldId id="486" r:id="rId44"/>
    <p:sldId id="525" r:id="rId45"/>
    <p:sldId id="524" r:id="rId46"/>
    <p:sldId id="526" r:id="rId47"/>
    <p:sldId id="608" r:id="rId48"/>
    <p:sldId id="609" r:id="rId49"/>
    <p:sldId id="610" r:id="rId50"/>
    <p:sldId id="493" r:id="rId51"/>
    <p:sldId id="489" r:id="rId52"/>
    <p:sldId id="386" r:id="rId53"/>
    <p:sldId id="494" r:id="rId54"/>
    <p:sldId id="340" r:id="rId55"/>
    <p:sldId id="622" r:id="rId56"/>
  </p:sldIdLst>
  <p:sldSz cx="9144000" cy="6858000" type="screen4x3"/>
  <p:notesSz cx="6858000" cy="9144000"/>
  <p:custShowLst>
    <p:custShow name="ESENA62" id="0">
      <p:sldLst>
        <p:sld r:id="rId2"/>
      </p:sldLst>
    </p:custShow>
  </p:custShow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 useTimings="0">
    <p:present/>
    <p:sldAll/>
    <p:penClr>
      <a:schemeClr val="tx1"/>
    </p:penClr>
  </p:showPr>
  <p:clrMru>
    <a:srgbClr val="2945A4"/>
    <a:srgbClr val="2C49A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34567" autoAdjust="0"/>
    <p:restoredTop sz="85637" autoAdjust="0"/>
  </p:normalViewPr>
  <p:slideViewPr>
    <p:cSldViewPr snapToObjects="1">
      <p:cViewPr varScale="1">
        <p:scale>
          <a:sx n="121" d="100"/>
          <a:sy n="121" d="100"/>
        </p:scale>
        <p:origin x="-1768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ict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F926812-CE01-3745-BE73-FF47113C429E}" type="datetimeFigureOut">
              <a:rPr lang="en-US"/>
              <a:pPr>
                <a:defRPr/>
              </a:pPr>
              <a:t>5/5/10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75E9B6F-E254-6C43-A962-AF99E652F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754F7FEA-C9D5-554E-951C-D15283F63497}" type="datetime1">
              <a:rPr lang="en-US"/>
              <a:pPr>
                <a:defRPr/>
              </a:pPr>
              <a:t>5/5/10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fld id="{F9E43EE1-DE8B-004A-B9BC-F064F80B84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E43EE1-DE8B-004A-B9BC-F064F80B842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9800" y="539750"/>
            <a:ext cx="4979988" cy="3735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latin typeface="Times" pitchFamily="-65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9800" y="539750"/>
            <a:ext cx="4979988" cy="3735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" pitchFamily="-65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39800" y="539750"/>
            <a:ext cx="4979988" cy="3735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" pitchFamily="-65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939800" y="539750"/>
            <a:ext cx="4979988" cy="37353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374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" pitchFamily="-65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" pitchFamily="-65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Times" pitchFamily="-65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C6DFF5-FFA1-224F-948E-605D26148996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3588" cy="34305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6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smtClean="0">
              <a:latin typeface="Times" pitchFamily="-65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C7BCB74-A947-B944-A8D7-4020FA8C71E0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E3956A-B56C-5746-B628-1D945B4205E4}" type="slidenum">
              <a:rPr lang="en-US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Rectangle 1026"/>
          <p:cNvSpPr>
            <a:spLocks noChangeArrowheads="1"/>
          </p:cNvSpPr>
          <p:nvPr>
            <p:ph type="sldImg"/>
          </p:nvPr>
        </p:nvSpPr>
        <p:spPr bwMode="auto">
          <a:xfrm>
            <a:off x="939800" y="539750"/>
            <a:ext cx="4979988" cy="37353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5795" name="Rectangle 1027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E3956A-B56C-5746-B628-1D945B4205E4}" type="slidenum">
              <a:rPr lang="en-US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BED7BAF-1BF5-5C46-8BCB-E52BE346AD1E}" type="slidenum">
              <a:rPr lang="en-US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12A56EB-765D-474E-B05C-27676D4D9200}" type="slidenum">
              <a:rPr lang="en-US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769763E-11B9-9042-B0F5-F5D2BFE5E002}" type="slidenum">
              <a:rPr lang="en-US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FA71BCC-BE87-DB4A-BE63-5B68729C8A7A}" type="slidenum">
              <a:rPr lang="en-US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6440E1-BF05-5445-AB37-3DC965632E2E}" type="slidenum">
              <a:rPr lang="en-US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6A2A3DE-0A70-A341-AE78-8FF91E8E81E4}" type="slidenum">
              <a:rPr lang="en-US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C463D94-5314-084B-BD0A-AC2141A8CFC8}" type="slidenum">
              <a:rPr lang="en-US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8EC4347-8B2A-A74D-A841-8C84026FE117}" type="slidenum">
              <a:rPr lang="en-US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46569-6E62-40AB-9E54-2EE7DE24C592}" type="slidenum">
              <a:rPr lang="it-IT" smtClean="0"/>
              <a:pPr/>
              <a:t>53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CERN , 11/12/2007</a:t>
            </a:r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1026"/>
          <p:cNvSpPr>
            <a:spLocks noChangeArrowheads="1"/>
          </p:cNvSpPr>
          <p:nvPr>
            <p:ph type="sldImg"/>
          </p:nvPr>
        </p:nvSpPr>
        <p:spPr bwMode="auto">
          <a:xfrm>
            <a:off x="939800" y="539750"/>
            <a:ext cx="4979988" cy="37353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7843" name="Rectangle 1027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1026"/>
          <p:cNvSpPr>
            <a:spLocks noChangeArrowheads="1"/>
          </p:cNvSpPr>
          <p:nvPr>
            <p:ph type="sldImg"/>
          </p:nvPr>
        </p:nvSpPr>
        <p:spPr bwMode="auto">
          <a:xfrm>
            <a:off x="938213" y="539750"/>
            <a:ext cx="4981575" cy="37353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9891" name="Rectangle 1027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1460500"/>
            <a:ext cx="9144000" cy="46038"/>
            <a:chOff x="0" y="1613647"/>
            <a:chExt cx="9144000" cy="4529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0" y="1657376"/>
              <a:ext cx="9144000" cy="1562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0" y="1613647"/>
              <a:ext cx="9144000" cy="15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0" y="4953000"/>
            <a:ext cx="9144000" cy="46038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76"/>
              <a:ext cx="9144000" cy="1562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anchor="b" anchorCtr="0"/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/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289B2-52FA-1144-B7A3-998751C740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0" y="1179513"/>
            <a:ext cx="9144000" cy="44450"/>
            <a:chOff x="0" y="1613647"/>
            <a:chExt cx="9144000" cy="4529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0" y="1657320"/>
              <a:ext cx="9144000" cy="161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0" y="1613647"/>
              <a:ext cx="9144000" cy="1617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0" y="5715000"/>
            <a:ext cx="9144000" cy="46038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76"/>
              <a:ext cx="9144000" cy="1562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/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/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71A7A-FC0E-8749-914A-489795ABB8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1584325"/>
            <a:ext cx="9144000" cy="44450"/>
            <a:chOff x="0" y="1613647"/>
            <a:chExt cx="9144000" cy="4529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0" y="1657321"/>
              <a:ext cx="9144000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0" y="1613647"/>
              <a:ext cx="9144000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D46A2-49EE-DC42-8B02-D499903870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 rot="5400000">
            <a:off x="4065588" y="3406775"/>
            <a:ext cx="6858000" cy="44450"/>
            <a:chOff x="0" y="1613647"/>
            <a:chExt cx="9144000" cy="4529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-6351" y="1667026"/>
              <a:ext cx="9144001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-6350" y="1623353"/>
              <a:ext cx="9144001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3CC2B-C9B0-CC4A-9E1C-B21BD3D81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570663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840916C9-1C40-7B47-82A3-CA9B0A99785B}" type="datetime1">
              <a:rPr lang="en-US" smtClean="0"/>
              <a:t>5/5/10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Kluge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00D9-5B0A-46D2-AD38-6AD149D72E6E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1584325"/>
            <a:ext cx="9144000" cy="44450"/>
            <a:chOff x="0" y="1613647"/>
            <a:chExt cx="9144000" cy="4529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0" y="1657321"/>
              <a:ext cx="9144000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0" y="1613647"/>
              <a:ext cx="9144000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9" descr="CERNlogo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811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85AB4-D505-9B42-86A0-7093501D6C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"/>
          <p:cNvGrpSpPr>
            <a:grpSpLocks/>
          </p:cNvGrpSpPr>
          <p:nvPr/>
        </p:nvGrpSpPr>
        <p:grpSpPr bwMode="auto">
          <a:xfrm>
            <a:off x="0" y="1460500"/>
            <a:ext cx="9144000" cy="46038"/>
            <a:chOff x="0" y="1613647"/>
            <a:chExt cx="9144000" cy="4529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0" y="1657376"/>
              <a:ext cx="9144000" cy="1562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0" y="1613647"/>
              <a:ext cx="9144000" cy="15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0" y="4953000"/>
            <a:ext cx="9144000" cy="46038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76"/>
              <a:ext cx="9144000" cy="1562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2" name="Oval 11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/>
          <a:lstStyle>
            <a:lvl1pPr algn="r">
              <a:buNone/>
              <a:defRPr sz="1800"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0" y="1447800"/>
            <a:ext cx="9144000" cy="46038"/>
            <a:chOff x="0" y="1613647"/>
            <a:chExt cx="9144000" cy="4529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0" y="1657376"/>
              <a:ext cx="9144000" cy="1562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0" y="1613647"/>
              <a:ext cx="9144000" cy="15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0" y="4940300"/>
            <a:ext cx="9144000" cy="44450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21"/>
              <a:ext cx="9144000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/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310BA-DE9A-C14B-979B-53A48D16BC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0" y="1584325"/>
            <a:ext cx="9144000" cy="44450"/>
            <a:chOff x="0" y="1613647"/>
            <a:chExt cx="9144000" cy="4529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0" y="1657321"/>
              <a:ext cx="9144000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0" y="1613647"/>
              <a:ext cx="9144000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570663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C32A6CB-CACC-1F4F-8C13-A0AE172FC2C5}" type="datetime1">
              <a:rPr lang="en-US" smtClean="0">
                <a:latin typeface="Corbel" pitchFamily="-65" charset="0"/>
              </a:rPr>
              <a:t>5/5/10</a:t>
            </a:fld>
            <a:endParaRPr lang="en-US" dirty="0">
              <a:latin typeface="Corbel" pitchFamily="-65" charset="0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6014A-8856-5C42-9AD3-1A4C88493F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0" y="1584325"/>
            <a:ext cx="9144000" cy="44450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21"/>
              <a:ext cx="9144000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54332-A83A-7C48-96E7-F0E1A30A47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1584325"/>
            <a:ext cx="9144000" cy="44450"/>
            <a:chOff x="0" y="1613647"/>
            <a:chExt cx="9144000" cy="45291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0" y="1657321"/>
              <a:ext cx="9144000" cy="1617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0" y="1613647"/>
              <a:ext cx="9144000" cy="16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68D61-06BE-A04B-89BD-832E68C77F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A0D48-CCEE-C548-A69C-667311B32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/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18264-4C15-1543-A6A1-8CA59B77C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492875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324C211-C13E-3B46-AD6B-02B3D3D23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18" r:id="rId8"/>
    <p:sldLayoutId id="2147483817" r:id="rId9"/>
    <p:sldLayoutId id="2147483826" r:id="rId10"/>
    <p:sldLayoutId id="2147483827" r:id="rId11"/>
    <p:sldLayoutId id="2147483828" r:id="rId12"/>
    <p:sldLayoutId id="2147483829" r:id="rId13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ＭＳ Ｐゴシック" pitchFamily="-108" charset="-128"/>
          <a:cs typeface="ＭＳ Ｐゴシック" pitchFamily="-108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108" charset="0"/>
          <a:ea typeface="ＭＳ Ｐゴシック" pitchFamily="-108" charset="-128"/>
          <a:cs typeface="ＭＳ Ｐゴシック" pitchFamily="-10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108" charset="0"/>
          <a:ea typeface="ＭＳ Ｐゴシック" pitchFamily="-108" charset="-128"/>
          <a:cs typeface="ＭＳ Ｐゴシック" pitchFamily="-10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108" charset="0"/>
          <a:ea typeface="ＭＳ Ｐゴシック" pitchFamily="-108" charset="-128"/>
          <a:cs typeface="ＭＳ Ｐゴシック" pitchFamily="-10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Corbe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" pitchFamily="-65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ＭＳ Ｐゴシック" pitchFamily="-108" charset="-128"/>
          <a:cs typeface="ＭＳ Ｐゴシック" pitchFamily="-108" charset="-128"/>
        </a:defRPr>
      </a:lvl1pPr>
      <a:lvl2pPr marL="685800" indent="-3365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5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ＭＳ Ｐゴシック" pitchFamily="-108" charset="-128"/>
          <a:cs typeface="+mn-cs"/>
        </a:defRPr>
      </a:lvl2pPr>
      <a:lvl3pPr marL="1035050" indent="-3492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" pitchFamily="-65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ＭＳ Ｐゴシック" pitchFamily="-108" charset="-128"/>
          <a:cs typeface="+mn-cs"/>
        </a:defRPr>
      </a:lvl3pPr>
      <a:lvl4pPr marL="1371600" indent="-3365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65" charset="2"/>
        <a:buChar char=""/>
        <a:defRPr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ＭＳ Ｐゴシック" pitchFamily="-108" charset="-128"/>
          <a:cs typeface="+mn-cs"/>
        </a:defRPr>
      </a:lvl4pPr>
      <a:lvl5pPr marL="1720850" indent="-3492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" pitchFamily="-65" charset="2"/>
        <a:buChar char=""/>
        <a:defRPr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ＭＳ Ｐゴシック" pitchFamily="-108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4" Type="http://schemas.openxmlformats.org/officeDocument/2006/relationships/oleObject" Target="file:///\\cernhomeg.cern.ch\g\gnuessl\Documents\Work\NA62\Gigatracker\layout%20micro%20channels\calculations\mc_design_single_line_square_cross_section_range_3d_04.xmcd\Selection%2091%204019%20524%204424" TargetMode="External"/><Relationship Id="rId5" Type="http://schemas.openxmlformats.org/officeDocument/2006/relationships/image" Target="../media/image27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5.jpeg"/><Relationship Id="rId5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!OLE_LINK1" TargetMode="Externa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!OLE_LINK2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tif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df"/><Relationship Id="rId3" Type="http://schemas.openxmlformats.org/officeDocument/2006/relationships/image" Target="../media/image4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df"/><Relationship Id="rId3" Type="http://schemas.openxmlformats.org/officeDocument/2006/relationships/image" Target="../media/image43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pdf"/><Relationship Id="rId3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47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4" Type="http://schemas.openxmlformats.org/officeDocument/2006/relationships/image" Target="../media/image50.jpeg"/><Relationship Id="rId5" Type="http://schemas.openxmlformats.org/officeDocument/2006/relationships/oleObject" Target="../embeddings/Microsoft_Equation2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tiff"/><Relationship Id="rId3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10750" y="1706562"/>
            <a:ext cx="5614188" cy="26368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Material budget and power dissipation in Alice SPD and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NA62 </a:t>
            </a:r>
            <a:r>
              <a:rPr lang="en-US" dirty="0" err="1" smtClean="0"/>
              <a:t>Gigatracker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5051425"/>
            <a:ext cx="4910138" cy="165417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presented by A. Kluge</a:t>
            </a: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CLIC CDR </a:t>
            </a:r>
            <a:r>
              <a:rPr lang="en-US" dirty="0" smtClean="0"/>
              <a:t>WG4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CERN</a:t>
            </a:r>
            <a:r>
              <a:rPr lang="en-US" dirty="0" smtClean="0"/>
              <a:t>/PH-ESE</a:t>
            </a: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May 6,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121025" y="85166"/>
            <a:ext cx="3536576" cy="3536576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Oval 4"/>
          <p:cNvSpPr/>
          <p:nvPr/>
        </p:nvSpPr>
        <p:spPr>
          <a:xfrm>
            <a:off x="179295" y="112059"/>
            <a:ext cx="3351658" cy="3351658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Oval 5"/>
          <p:cNvSpPr/>
          <p:nvPr/>
        </p:nvSpPr>
        <p:spPr>
          <a:xfrm>
            <a:off x="228601" y="138953"/>
            <a:ext cx="3182148" cy="3236082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Oval 6"/>
          <p:cNvSpPr/>
          <p:nvPr/>
        </p:nvSpPr>
        <p:spPr>
          <a:xfrm>
            <a:off x="264460" y="138953"/>
            <a:ext cx="3108952" cy="3108952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35133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6"/>
          <p:cNvGrpSpPr>
            <a:grpSpLocks/>
          </p:cNvGrpSpPr>
          <p:nvPr/>
        </p:nvGrpSpPr>
        <p:grpSpPr bwMode="auto">
          <a:xfrm>
            <a:off x="6138863" y="3359150"/>
            <a:ext cx="2263775" cy="2801938"/>
            <a:chOff x="6138672" y="3358896"/>
            <a:chExt cx="2264666" cy="2801719"/>
          </a:xfrm>
        </p:grpSpPr>
        <p:sp>
          <p:nvSpPr>
            <p:cNvPr id="27" name="Rectangle 26"/>
            <p:cNvSpPr/>
            <p:nvPr/>
          </p:nvSpPr>
          <p:spPr>
            <a:xfrm>
              <a:off x="6248400" y="3427412"/>
              <a:ext cx="1944874" cy="2438400"/>
            </a:xfrm>
            <a:prstGeom prst="rect">
              <a:avLst/>
            </a:prstGeom>
            <a:solidFill>
              <a:schemeClr val="tx1">
                <a:lumMod val="65000"/>
              </a:schemeClr>
            </a:solidFill>
            <a:ln>
              <a:solidFill>
                <a:schemeClr val="tx1">
                  <a:lumMod val="6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6457885" y="5793931"/>
              <a:ext cx="1945453" cy="3666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Vacuum tank</a:t>
              </a:r>
            </a:p>
          </p:txBody>
        </p:sp>
      </p:grpSp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171450" y="2362200"/>
            <a:ext cx="5238750" cy="3578225"/>
            <a:chOff x="171450" y="2514600"/>
            <a:chExt cx="5238750" cy="3578225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171450" y="4805363"/>
              <a:ext cx="24765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0800000">
              <a:off x="2971800" y="3657600"/>
              <a:ext cx="1524000" cy="111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2819400" y="3048000"/>
              <a:ext cx="533400" cy="457200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191000" y="3048000"/>
              <a:ext cx="533400" cy="457200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438400" y="5181600"/>
              <a:ext cx="533400" cy="457200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572000" y="5181600"/>
              <a:ext cx="533400" cy="457200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1" name="Straight Connector 40"/>
            <p:cNvCxnSpPr/>
            <p:nvPr/>
          </p:nvCxnSpPr>
          <p:spPr>
            <a:xfrm rot="5400000" flipH="1" flipV="1">
              <a:off x="2247900" y="4076700"/>
              <a:ext cx="1143000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6200000" flipV="1">
              <a:off x="4077494" y="4077494"/>
              <a:ext cx="1141412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2667000" y="2514600"/>
              <a:ext cx="914400" cy="3667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Mag2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114800" y="2514600"/>
              <a:ext cx="914400" cy="3667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Mag3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495800" y="5726113"/>
              <a:ext cx="914400" cy="3667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Mag4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362200" y="5726113"/>
              <a:ext cx="914400" cy="36671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1">
                      <a:lumMod val="50000"/>
                      <a:lumOff val="50000"/>
                    </a:schemeClr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Mag1</a:t>
              </a:r>
            </a:p>
          </p:txBody>
        </p:sp>
      </p:grpSp>
      <p:cxnSp>
        <p:nvCxnSpPr>
          <p:cNvPr id="139" name="Straight Connector 138"/>
          <p:cNvCxnSpPr/>
          <p:nvPr/>
        </p:nvCxnSpPr>
        <p:spPr>
          <a:xfrm>
            <a:off x="188913" y="4645025"/>
            <a:ext cx="4611687" cy="1746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141"/>
          <p:cNvGrpSpPr>
            <a:grpSpLocks/>
          </p:cNvGrpSpPr>
          <p:nvPr/>
        </p:nvGrpSpPr>
        <p:grpSpPr bwMode="auto">
          <a:xfrm>
            <a:off x="1752600" y="2749550"/>
            <a:ext cx="4419600" cy="2614613"/>
            <a:chOff x="1752600" y="2749296"/>
            <a:chExt cx="4419600" cy="2615184"/>
          </a:xfrm>
        </p:grpSpPr>
        <p:sp>
          <p:nvSpPr>
            <p:cNvPr id="33" name="Rectangle 32"/>
            <p:cNvSpPr/>
            <p:nvPr/>
          </p:nvSpPr>
          <p:spPr>
            <a:xfrm>
              <a:off x="1981200" y="3962400"/>
              <a:ext cx="228600" cy="12192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657600" y="2819400"/>
              <a:ext cx="228600" cy="12192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752600" y="3440010"/>
              <a:ext cx="914400" cy="36679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2">
                      <a:lumMod val="60000"/>
                      <a:lumOff val="40000"/>
                    </a:schemeClr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GTK1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257800" y="3428894"/>
              <a:ext cx="914400" cy="3667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2">
                      <a:lumMod val="60000"/>
                      <a:lumOff val="40000"/>
                    </a:schemeClr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GTK3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352800" y="4114844"/>
              <a:ext cx="914400" cy="3667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2">
                      <a:lumMod val="60000"/>
                      <a:lumOff val="40000"/>
                    </a:schemeClr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GTK2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562600" y="3962400"/>
              <a:ext cx="228600" cy="12192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6" name="Group 98"/>
          <p:cNvGrpSpPr>
            <a:grpSpLocks/>
          </p:cNvGrpSpPr>
          <p:nvPr/>
        </p:nvGrpSpPr>
        <p:grpSpPr bwMode="auto">
          <a:xfrm>
            <a:off x="762000" y="3886200"/>
            <a:ext cx="914400" cy="1100138"/>
            <a:chOff x="762000" y="4038600"/>
            <a:chExt cx="914400" cy="1100328"/>
          </a:xfrm>
        </p:grpSpPr>
        <p:sp>
          <p:nvSpPr>
            <p:cNvPr id="25" name="Rectangle 24"/>
            <p:cNvSpPr/>
            <p:nvPr/>
          </p:nvSpPr>
          <p:spPr>
            <a:xfrm>
              <a:off x="990600" y="4572000"/>
              <a:ext cx="381000" cy="3810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62000" y="4038600"/>
              <a:ext cx="914400" cy="36677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2">
                      <a:lumMod val="60000"/>
                      <a:lumOff val="40000"/>
                    </a:schemeClr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Cedar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76200"/>
            <a:ext cx="7010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Experimental setup- NA62</a:t>
            </a:r>
            <a:endParaRPr lang="en-US" dirty="0"/>
          </a:p>
        </p:txBody>
      </p:sp>
      <p:grpSp>
        <p:nvGrpSpPr>
          <p:cNvPr id="7" name="Group 101"/>
          <p:cNvGrpSpPr>
            <a:grpSpLocks/>
          </p:cNvGrpSpPr>
          <p:nvPr/>
        </p:nvGrpSpPr>
        <p:grpSpPr bwMode="auto">
          <a:xfrm>
            <a:off x="11113" y="1676400"/>
            <a:ext cx="1809750" cy="2590800"/>
            <a:chOff x="11113" y="1828800"/>
            <a:chExt cx="1809750" cy="2590800"/>
          </a:xfrm>
        </p:grpSpPr>
        <p:cxnSp>
          <p:nvCxnSpPr>
            <p:cNvPr id="23" name="Straight Connector 22"/>
            <p:cNvCxnSpPr/>
            <p:nvPr/>
          </p:nvCxnSpPr>
          <p:spPr>
            <a:xfrm rot="5400000">
              <a:off x="-363537" y="3446463"/>
              <a:ext cx="1944687" cy="1587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1113" y="1828800"/>
              <a:ext cx="1809750" cy="641350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selects particles</a:t>
              </a:r>
              <a:br>
                <a:rPr lang="en-US" dirty="0">
                  <a:solidFill>
                    <a:schemeClr val="accent1"/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</a:br>
              <a:r>
                <a:rPr lang="en-US" dirty="0">
                  <a:solidFill>
                    <a:schemeClr val="accent1"/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with 75 </a:t>
              </a:r>
              <a:r>
                <a:rPr lang="en-US" dirty="0" err="1">
                  <a:solidFill>
                    <a:schemeClr val="accent1"/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GeV/c</a:t>
              </a:r>
              <a:endParaRPr lang="en-US" dirty="0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</p:grpSp>
      <p:grpSp>
        <p:nvGrpSpPr>
          <p:cNvPr id="8" name="Group 99"/>
          <p:cNvGrpSpPr>
            <a:grpSpLocks/>
          </p:cNvGrpSpPr>
          <p:nvPr/>
        </p:nvGrpSpPr>
        <p:grpSpPr bwMode="auto">
          <a:xfrm>
            <a:off x="776288" y="2408238"/>
            <a:ext cx="1276350" cy="2244725"/>
            <a:chOff x="776288" y="2560638"/>
            <a:chExt cx="1276350" cy="2244725"/>
          </a:xfrm>
        </p:grpSpPr>
        <p:cxnSp>
          <p:nvCxnSpPr>
            <p:cNvPr id="10" name="Straight Connector 9"/>
            <p:cNvCxnSpPr>
              <a:endCxn id="90" idx="0"/>
            </p:cNvCxnSpPr>
            <p:nvPr/>
          </p:nvCxnSpPr>
          <p:spPr>
            <a:xfrm rot="5400000">
              <a:off x="804069" y="3469481"/>
              <a:ext cx="831850" cy="1588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55" name="TextBox 10"/>
            <p:cNvSpPr txBox="1">
              <a:spLocks noChangeArrowheads="1"/>
            </p:cNvSpPr>
            <p:nvPr/>
          </p:nvSpPr>
          <p:spPr bwMode="auto">
            <a:xfrm>
              <a:off x="776288" y="2560638"/>
              <a:ext cx="1276350" cy="641350"/>
            </a:xfrm>
            <a:prstGeom prst="rect">
              <a:avLst/>
            </a:prstGeom>
            <a:solidFill>
              <a:srgbClr val="262626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solidFill>
                    <a:schemeClr val="accent1"/>
                  </a:solidFill>
                </a:rPr>
                <a:t>sees</a:t>
              </a:r>
              <a:br>
                <a:rPr lang="en-US">
                  <a:solidFill>
                    <a:schemeClr val="accent1"/>
                  </a:solidFill>
                </a:rPr>
              </a:br>
              <a:r>
                <a:rPr lang="en-US">
                  <a:solidFill>
                    <a:schemeClr val="accent1"/>
                  </a:solidFill>
                </a:rPr>
                <a:t>kaons only</a:t>
              </a:r>
            </a:p>
          </p:txBody>
        </p:sp>
        <p:cxnSp>
          <p:nvCxnSpPr>
            <p:cNvPr id="73" name="Straight Connector 72"/>
            <p:cNvCxnSpPr/>
            <p:nvPr/>
          </p:nvCxnSpPr>
          <p:spPr>
            <a:xfrm>
              <a:off x="990600" y="4800600"/>
              <a:ext cx="381000" cy="4763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100"/>
          <p:cNvGrpSpPr>
            <a:grpSpLocks/>
          </p:cNvGrpSpPr>
          <p:nvPr/>
        </p:nvGrpSpPr>
        <p:grpSpPr bwMode="auto">
          <a:xfrm>
            <a:off x="0" y="4371975"/>
            <a:ext cx="1219200" cy="1023938"/>
            <a:chOff x="0" y="4523232"/>
            <a:chExt cx="1219200" cy="1025079"/>
          </a:xfrm>
        </p:grpSpPr>
        <p:sp>
          <p:nvSpPr>
            <p:cNvPr id="89" name="Rectangle 88"/>
            <p:cNvSpPr/>
            <p:nvPr/>
          </p:nvSpPr>
          <p:spPr>
            <a:xfrm>
              <a:off x="381000" y="4590410"/>
              <a:ext cx="394032" cy="362590"/>
            </a:xfrm>
            <a:prstGeom prst="rect">
              <a:avLst/>
            </a:prstGeom>
            <a:solidFill>
              <a:schemeClr val="bg1">
                <a:lumMod val="50000"/>
                <a:lumOff val="50000"/>
              </a:schemeClr>
            </a:solidFill>
            <a:ln>
              <a:solidFill>
                <a:schemeClr val="bg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0" y="5181189"/>
              <a:ext cx="1219200" cy="36712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 err="1">
                  <a:solidFill>
                    <a:schemeClr val="bg1">
                      <a:lumMod val="50000"/>
                      <a:lumOff val="50000"/>
                    </a:schemeClr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Achromat</a:t>
              </a:r>
              <a:endParaRPr lang="en-US" dirty="0">
                <a:solidFill>
                  <a:schemeClr val="bg1">
                    <a:lumMod val="50000"/>
                    <a:lumOff val="50000"/>
                  </a:schemeClr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</p:grpSp>
      <p:grpSp>
        <p:nvGrpSpPr>
          <p:cNvPr id="11" name="Group 119"/>
          <p:cNvGrpSpPr>
            <a:grpSpLocks/>
          </p:cNvGrpSpPr>
          <p:nvPr/>
        </p:nvGrpSpPr>
        <p:grpSpPr bwMode="auto">
          <a:xfrm>
            <a:off x="207963" y="5781675"/>
            <a:ext cx="8631237" cy="366713"/>
            <a:chOff x="207963" y="5782288"/>
            <a:chExt cx="8631237" cy="366712"/>
          </a:xfrm>
        </p:grpSpPr>
        <p:cxnSp>
          <p:nvCxnSpPr>
            <p:cNvPr id="136" name="Straight Connector 135"/>
            <p:cNvCxnSpPr/>
            <p:nvPr/>
          </p:nvCxnSpPr>
          <p:spPr>
            <a:xfrm>
              <a:off x="207963" y="6137887"/>
              <a:ext cx="8631237" cy="1588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49" name="TextBox 136"/>
            <p:cNvSpPr txBox="1">
              <a:spLocks noChangeArrowheads="1"/>
            </p:cNvSpPr>
            <p:nvPr/>
          </p:nvSpPr>
          <p:spPr bwMode="auto">
            <a:xfrm>
              <a:off x="3657600" y="5782288"/>
              <a:ext cx="819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accent1"/>
                  </a:solidFill>
                </a:rPr>
                <a:t>250 m</a:t>
              </a:r>
            </a:p>
          </p:txBody>
        </p:sp>
      </p:grpSp>
      <p:sp>
        <p:nvSpPr>
          <p:cNvPr id="138" name="TextBox 137"/>
          <p:cNvSpPr txBox="1"/>
          <p:nvPr/>
        </p:nvSpPr>
        <p:spPr>
          <a:xfrm>
            <a:off x="0" y="6211888"/>
            <a:ext cx="9144000" cy="64135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beam: hadrons,</a:t>
            </a:r>
            <a:r>
              <a:rPr lang="en-US" dirty="0" smtClean="0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 only 6</a:t>
            </a:r>
            <a:r>
              <a:rPr lang="en-US" dirty="0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%</a:t>
            </a:r>
            <a:r>
              <a:rPr lang="en-US" dirty="0" smtClean="0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kaons</a:t>
            </a:r>
            <a:r>
              <a:rPr lang="en-US" dirty="0" smtClean="0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-</a:t>
            </a:r>
            <a:r>
              <a:rPr lang="en-US" dirty="0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&gt; only 20% decay in the vacuum tank into a </a:t>
            </a:r>
            <a:r>
              <a:rPr lang="en-US" dirty="0" err="1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pion</a:t>
            </a:r>
            <a:r>
              <a:rPr lang="en-US" dirty="0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 and 2 neutrinos -&gt; out of which only 10</a:t>
            </a:r>
            <a:r>
              <a:rPr lang="en-US" baseline="30000" dirty="0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-11</a:t>
            </a:r>
            <a:r>
              <a:rPr lang="en-US" dirty="0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 decays are of interest</a:t>
            </a:r>
          </a:p>
        </p:txBody>
      </p:sp>
      <p:grpSp>
        <p:nvGrpSpPr>
          <p:cNvPr id="13" name="Group 153"/>
          <p:cNvGrpSpPr>
            <a:grpSpLocks/>
          </p:cNvGrpSpPr>
          <p:nvPr/>
        </p:nvGrpSpPr>
        <p:grpSpPr bwMode="auto">
          <a:xfrm>
            <a:off x="188913" y="3651250"/>
            <a:ext cx="8785225" cy="1306513"/>
            <a:chOff x="188913" y="3651250"/>
            <a:chExt cx="8785225" cy="1306514"/>
          </a:xfrm>
        </p:grpSpPr>
        <p:cxnSp>
          <p:nvCxnSpPr>
            <p:cNvPr id="126" name="Straight Connector 125"/>
            <p:cNvCxnSpPr/>
            <p:nvPr/>
          </p:nvCxnSpPr>
          <p:spPr>
            <a:xfrm rot="5400000" flipH="1" flipV="1">
              <a:off x="2247900" y="4076700"/>
              <a:ext cx="1143001" cy="3048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 bwMode="auto">
            <a:xfrm rot="5400000" flipH="1" flipV="1">
              <a:off x="2247900" y="4222751"/>
              <a:ext cx="1143001" cy="3048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auto">
            <a:xfrm>
              <a:off x="4800600" y="4795839"/>
              <a:ext cx="4173538" cy="31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auto">
            <a:xfrm rot="10800000" flipH="1">
              <a:off x="5562600" y="4792664"/>
              <a:ext cx="228600" cy="1587"/>
            </a:xfrm>
            <a:prstGeom prst="line">
              <a:avLst/>
            </a:prstGeom>
            <a:ln w="762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auto">
            <a:xfrm>
              <a:off x="4800600" y="4943476"/>
              <a:ext cx="4173538" cy="95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auto">
            <a:xfrm rot="10800000" flipH="1">
              <a:off x="5562600" y="4940301"/>
              <a:ext cx="228600" cy="1588"/>
            </a:xfrm>
            <a:prstGeom prst="line">
              <a:avLst/>
            </a:prstGeom>
            <a:ln w="762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 bwMode="auto">
            <a:xfrm rot="16200000" flipV="1">
              <a:off x="4077494" y="4071144"/>
              <a:ext cx="1141413" cy="3048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 bwMode="auto">
            <a:xfrm rot="16200000" flipV="1">
              <a:off x="4077494" y="4223545"/>
              <a:ext cx="1141413" cy="3048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 bwMode="auto">
            <a:xfrm rot="10800000">
              <a:off x="2971800" y="3651250"/>
              <a:ext cx="1524000" cy="111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 bwMode="auto">
            <a:xfrm rot="10800000" flipH="1">
              <a:off x="3657600" y="3651250"/>
              <a:ext cx="228600" cy="1588"/>
            </a:xfrm>
            <a:prstGeom prst="line">
              <a:avLst/>
            </a:prstGeom>
            <a:ln w="762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 bwMode="auto">
            <a:xfrm rot="10800000">
              <a:off x="2971800" y="3803650"/>
              <a:ext cx="1524000" cy="1111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 bwMode="auto">
            <a:xfrm rot="10800000" flipH="1">
              <a:off x="3657600" y="3803650"/>
              <a:ext cx="228600" cy="1588"/>
            </a:xfrm>
            <a:prstGeom prst="line">
              <a:avLst/>
            </a:prstGeom>
            <a:ln w="762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 bwMode="auto">
            <a:xfrm>
              <a:off x="188913" y="4799014"/>
              <a:ext cx="2478087" cy="15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 bwMode="auto">
            <a:xfrm rot="10800000" flipH="1">
              <a:off x="1981200" y="4794251"/>
              <a:ext cx="228600" cy="1588"/>
            </a:xfrm>
            <a:prstGeom prst="line">
              <a:avLst/>
            </a:prstGeom>
            <a:ln w="762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 bwMode="auto">
            <a:xfrm>
              <a:off x="990600" y="4794251"/>
              <a:ext cx="381000" cy="4763"/>
            </a:xfrm>
            <a:prstGeom prst="line">
              <a:avLst/>
            </a:prstGeom>
            <a:ln w="762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 bwMode="auto">
            <a:xfrm>
              <a:off x="207963" y="4951414"/>
              <a:ext cx="2478087" cy="158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 bwMode="auto">
            <a:xfrm rot="10800000" flipH="1">
              <a:off x="1981200" y="4946651"/>
              <a:ext cx="228600" cy="1588"/>
            </a:xfrm>
            <a:prstGeom prst="line">
              <a:avLst/>
            </a:prstGeom>
            <a:ln w="762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 bwMode="auto">
            <a:xfrm>
              <a:off x="990600" y="4946651"/>
              <a:ext cx="381000" cy="4763"/>
            </a:xfrm>
            <a:prstGeom prst="line">
              <a:avLst/>
            </a:prstGeom>
            <a:ln w="762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7270750" y="4792664"/>
              <a:ext cx="104775" cy="1587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7540625" y="4800601"/>
              <a:ext cx="104775" cy="1588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7808913" y="4792664"/>
              <a:ext cx="104775" cy="1587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8078788" y="4783139"/>
              <a:ext cx="104775" cy="1587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74025" y="4943476"/>
              <a:ext cx="104775" cy="1588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7805738" y="4953001"/>
              <a:ext cx="104775" cy="1588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7537450" y="4954589"/>
              <a:ext cx="104775" cy="1587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7278688" y="4956176"/>
              <a:ext cx="104775" cy="1588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54"/>
          <p:cNvGrpSpPr>
            <a:grpSpLocks/>
          </p:cNvGrpSpPr>
          <p:nvPr/>
        </p:nvGrpSpPr>
        <p:grpSpPr bwMode="auto">
          <a:xfrm>
            <a:off x="6477000" y="2830513"/>
            <a:ext cx="2674938" cy="3222625"/>
            <a:chOff x="6477000" y="2830513"/>
            <a:chExt cx="2674938" cy="3222815"/>
          </a:xfrm>
        </p:grpSpPr>
        <p:sp>
          <p:nvSpPr>
            <p:cNvPr id="28" name="Rectangle 27"/>
            <p:cNvSpPr/>
            <p:nvPr/>
          </p:nvSpPr>
          <p:spPr>
            <a:xfrm>
              <a:off x="7276509" y="3429000"/>
              <a:ext cx="114892" cy="24384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543800" y="3429000"/>
              <a:ext cx="114892" cy="24384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11091" y="3429000"/>
              <a:ext cx="114892" cy="24384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078382" y="3429000"/>
              <a:ext cx="114892" cy="24384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6477000" y="2830513"/>
              <a:ext cx="1905000" cy="3667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2">
                      <a:lumMod val="60000"/>
                      <a:lumOff val="40000"/>
                    </a:schemeClr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straw chambers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305800" y="2830513"/>
              <a:ext cx="846138" cy="3667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2">
                      <a:lumMod val="60000"/>
                      <a:lumOff val="40000"/>
                    </a:schemeClr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RICH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382000" y="3429000"/>
              <a:ext cx="457200" cy="243840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5" name="Group 140"/>
          <p:cNvGrpSpPr>
            <a:grpSpLocks/>
          </p:cNvGrpSpPr>
          <p:nvPr/>
        </p:nvGrpSpPr>
        <p:grpSpPr bwMode="auto">
          <a:xfrm>
            <a:off x="4800600" y="4202113"/>
            <a:ext cx="4173538" cy="1360487"/>
            <a:chOff x="4800600" y="4202112"/>
            <a:chExt cx="4173538" cy="1360488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4800600" y="4648199"/>
              <a:ext cx="2098675" cy="31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6878638" y="4202112"/>
              <a:ext cx="2095500" cy="461962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6896100" y="4664074"/>
              <a:ext cx="2078038" cy="757239"/>
            </a:xfrm>
            <a:prstGeom prst="line">
              <a:avLst/>
            </a:prstGeom>
            <a:ln w="19050">
              <a:solidFill>
                <a:schemeClr val="accent4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6896100" y="4664074"/>
              <a:ext cx="2078038" cy="898526"/>
            </a:xfrm>
            <a:prstGeom prst="line">
              <a:avLst/>
            </a:prstGeom>
            <a:ln w="19050">
              <a:solidFill>
                <a:schemeClr val="accent4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12"/>
          <p:cNvGrpSpPr>
            <a:grpSpLocks/>
          </p:cNvGrpSpPr>
          <p:nvPr/>
        </p:nvGrpSpPr>
        <p:grpSpPr bwMode="auto">
          <a:xfrm>
            <a:off x="3657600" y="1219200"/>
            <a:ext cx="5486400" cy="3028950"/>
            <a:chOff x="3658035" y="1219200"/>
            <a:chExt cx="5485963" cy="3029712"/>
          </a:xfrm>
        </p:grpSpPr>
        <p:sp>
          <p:nvSpPr>
            <p:cNvPr id="105" name="Left Arrow 104"/>
            <p:cNvSpPr/>
            <p:nvPr/>
          </p:nvSpPr>
          <p:spPr>
            <a:xfrm rot="19181934">
              <a:off x="3465963" y="2371670"/>
              <a:ext cx="2910330" cy="131759"/>
            </a:xfrm>
            <a:prstGeom prst="leftArrow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3658035" y="1219200"/>
              <a:ext cx="5485963" cy="366805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chemeClr val="accent1"/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hit correlation via matching of arrival times – 100 </a:t>
              </a:r>
              <a:r>
                <a:rPr lang="en-US" dirty="0" err="1">
                  <a:solidFill>
                    <a:schemeClr val="accent1"/>
                  </a:solidFill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ps</a:t>
              </a:r>
              <a:endParaRPr lang="en-US" dirty="0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106" name="Left Arrow 105"/>
            <p:cNvSpPr/>
            <p:nvPr/>
          </p:nvSpPr>
          <p:spPr>
            <a:xfrm rot="13974114">
              <a:off x="6102543" y="2749622"/>
              <a:ext cx="3161915" cy="124611"/>
            </a:xfrm>
            <a:prstGeom prst="leftArrow">
              <a:avLst/>
            </a:prstGeom>
            <a:solidFill>
              <a:schemeClr val="accent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8" name="Group 111"/>
          <p:cNvGrpSpPr>
            <a:grpSpLocks/>
          </p:cNvGrpSpPr>
          <p:nvPr/>
        </p:nvGrpSpPr>
        <p:grpSpPr bwMode="auto">
          <a:xfrm>
            <a:off x="5419725" y="1731963"/>
            <a:ext cx="3752850" cy="2840037"/>
            <a:chOff x="5419725" y="1716088"/>
            <a:chExt cx="3752850" cy="2840037"/>
          </a:xfrm>
        </p:grpSpPr>
        <p:grpSp>
          <p:nvGrpSpPr>
            <p:cNvPr id="20" name="Group 82"/>
            <p:cNvGrpSpPr>
              <a:grpSpLocks/>
            </p:cNvGrpSpPr>
            <p:nvPr/>
          </p:nvGrpSpPr>
          <p:grpSpPr bwMode="auto">
            <a:xfrm>
              <a:off x="5419725" y="1716088"/>
              <a:ext cx="3752850" cy="1116012"/>
              <a:chOff x="5419725" y="1868488"/>
              <a:chExt cx="3752850" cy="1116012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 rot="5400000">
                <a:off x="6928645" y="2748756"/>
                <a:ext cx="468312" cy="3175"/>
              </a:xfrm>
              <a:prstGeom prst="line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8377237" y="2747963"/>
                <a:ext cx="468313" cy="1588"/>
              </a:xfrm>
              <a:prstGeom prst="line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492" name="TextBox 19"/>
              <p:cNvSpPr txBox="1">
                <a:spLocks noChangeArrowheads="1"/>
              </p:cNvSpPr>
              <p:nvPr/>
            </p:nvSpPr>
            <p:spPr bwMode="auto">
              <a:xfrm>
                <a:off x="7475538" y="1868488"/>
                <a:ext cx="1697037" cy="641350"/>
              </a:xfrm>
              <a:prstGeom prst="rect">
                <a:avLst/>
              </a:prstGeom>
              <a:solidFill>
                <a:srgbClr val="26262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>
                    <a:solidFill>
                      <a:schemeClr val="accent1"/>
                    </a:solidFill>
                  </a:rPr>
                  <a:t>RICH </a:t>
                </a:r>
                <a:br>
                  <a:rPr lang="en-US">
                    <a:solidFill>
                      <a:schemeClr val="accent1"/>
                    </a:solidFill>
                  </a:rPr>
                </a:br>
                <a:r>
                  <a:rPr lang="en-US">
                    <a:solidFill>
                      <a:schemeClr val="accent1"/>
                    </a:solidFill>
                  </a:rPr>
                  <a:t>identifies pions</a:t>
                </a:r>
              </a:p>
            </p:txBody>
          </p:sp>
          <p:sp>
            <p:nvSpPr>
              <p:cNvPr id="19493" name="TextBox 17"/>
              <p:cNvSpPr txBox="1">
                <a:spLocks noChangeArrowheads="1"/>
              </p:cNvSpPr>
              <p:nvPr/>
            </p:nvSpPr>
            <p:spPr bwMode="auto">
              <a:xfrm>
                <a:off x="5419725" y="1868488"/>
                <a:ext cx="1925638" cy="641350"/>
              </a:xfrm>
              <a:prstGeom prst="rect">
                <a:avLst/>
              </a:prstGeom>
              <a:solidFill>
                <a:srgbClr val="26262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>
                    <a:solidFill>
                      <a:schemeClr val="accent1"/>
                    </a:solidFill>
                  </a:rPr>
                  <a:t>straw chambers</a:t>
                </a:r>
              </a:p>
              <a:p>
                <a:pPr algn="ctr"/>
                <a:r>
                  <a:rPr lang="en-US">
                    <a:solidFill>
                      <a:schemeClr val="accent1"/>
                    </a:solidFill>
                  </a:rPr>
                  <a:t>measure position</a:t>
                </a:r>
              </a:p>
            </p:txBody>
          </p:sp>
        </p:grpSp>
        <p:grpSp>
          <p:nvGrpSpPr>
            <p:cNvPr id="21" name="Group 95"/>
            <p:cNvGrpSpPr>
              <a:grpSpLocks/>
            </p:cNvGrpSpPr>
            <p:nvPr/>
          </p:nvGrpSpPr>
          <p:grpSpPr bwMode="auto">
            <a:xfrm>
              <a:off x="7270750" y="4244975"/>
              <a:ext cx="1544638" cy="311150"/>
              <a:chOff x="7270750" y="4397375"/>
              <a:chExt cx="1544638" cy="311150"/>
            </a:xfrm>
          </p:grpSpPr>
          <p:cxnSp>
            <p:nvCxnSpPr>
              <p:cNvPr id="75" name="Straight Connector 74"/>
              <p:cNvCxnSpPr/>
              <p:nvPr/>
            </p:nvCxnSpPr>
            <p:spPr>
              <a:xfrm flipV="1">
                <a:off x="8382000" y="4397375"/>
                <a:ext cx="433388" cy="98425"/>
              </a:xfrm>
              <a:prstGeom prst="line">
                <a:avLst/>
              </a:prstGeom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 flipV="1">
                <a:off x="7270750" y="4689475"/>
                <a:ext cx="104775" cy="19050"/>
              </a:xfrm>
              <a:prstGeom prst="line">
                <a:avLst/>
              </a:prstGeom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flipV="1">
                <a:off x="8077200" y="4513263"/>
                <a:ext cx="106363" cy="17462"/>
              </a:xfrm>
              <a:prstGeom prst="line">
                <a:avLst/>
              </a:prstGeom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7823200" y="4572000"/>
                <a:ext cx="106363" cy="19050"/>
              </a:xfrm>
              <a:prstGeom prst="line">
                <a:avLst/>
              </a:prstGeom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7553325" y="4630738"/>
                <a:ext cx="104775" cy="19050"/>
              </a:xfrm>
              <a:prstGeom prst="line">
                <a:avLst/>
              </a:prstGeom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" name="Group 97"/>
          <p:cNvGrpSpPr>
            <a:grpSpLocks/>
          </p:cNvGrpSpPr>
          <p:nvPr/>
        </p:nvGrpSpPr>
        <p:grpSpPr bwMode="auto">
          <a:xfrm>
            <a:off x="1981200" y="1674813"/>
            <a:ext cx="3810000" cy="2973387"/>
            <a:chOff x="1981200" y="1828800"/>
            <a:chExt cx="3810000" cy="2973388"/>
          </a:xfrm>
        </p:grpSpPr>
        <p:sp>
          <p:nvSpPr>
            <p:cNvPr id="19478" name="TextBox 12"/>
            <p:cNvSpPr txBox="1">
              <a:spLocks noChangeArrowheads="1"/>
            </p:cNvSpPr>
            <p:nvPr/>
          </p:nvSpPr>
          <p:spPr bwMode="auto">
            <a:xfrm>
              <a:off x="3162300" y="1828800"/>
              <a:ext cx="1327150" cy="641350"/>
            </a:xfrm>
            <a:prstGeom prst="rect">
              <a:avLst/>
            </a:prstGeom>
            <a:solidFill>
              <a:srgbClr val="262626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solidFill>
                    <a:schemeClr val="accent1"/>
                  </a:solidFill>
                </a:rPr>
                <a:t>GTK sees</a:t>
              </a:r>
              <a:br>
                <a:rPr lang="en-US">
                  <a:solidFill>
                    <a:schemeClr val="accent1"/>
                  </a:solidFill>
                </a:rPr>
              </a:br>
              <a:r>
                <a:rPr lang="en-US">
                  <a:solidFill>
                    <a:schemeClr val="accent1"/>
                  </a:solidFill>
                </a:rPr>
                <a:t>all particles</a:t>
              </a:r>
            </a:p>
          </p:txBody>
        </p:sp>
        <p:cxnSp>
          <p:nvCxnSpPr>
            <p:cNvPr id="72" name="Straight Connector 71"/>
            <p:cNvCxnSpPr>
              <a:stCxn id="0" idx="1"/>
              <a:endCxn id="0" idx="3"/>
            </p:cNvCxnSpPr>
            <p:nvPr/>
          </p:nvCxnSpPr>
          <p:spPr>
            <a:xfrm rot="10800000" flipH="1">
              <a:off x="1981200" y="4800601"/>
              <a:ext cx="228600" cy="1587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0800000" flipH="1">
              <a:off x="3657600" y="3657601"/>
              <a:ext cx="228600" cy="1587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3539332" y="2699543"/>
              <a:ext cx="457200" cy="1587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10800000" flipH="1">
              <a:off x="5562600" y="4799013"/>
              <a:ext cx="228600" cy="1588"/>
            </a:xfrm>
            <a:prstGeom prst="line">
              <a:avLst/>
            </a:prstGeom>
            <a:ln w="762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475" name="TextBox 155"/>
          <p:cNvSpPr txBox="1">
            <a:spLocks noChangeArrowheads="1"/>
          </p:cNvSpPr>
          <p:nvPr/>
        </p:nvSpPr>
        <p:spPr bwMode="auto">
          <a:xfrm rot="5400000">
            <a:off x="-520700" y="3208338"/>
            <a:ext cx="1352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/>
              <a:t>A. Kluge</a:t>
            </a:r>
          </a:p>
        </p:txBody>
      </p:sp>
      <p:sp>
        <p:nvSpPr>
          <p:cNvPr id="161" name="Footer Placeholder 16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A. Kluge</a:t>
            </a:r>
          </a:p>
        </p:txBody>
      </p:sp>
    </p:spTree>
    <p:custDataLst>
      <p:tags r:id="rId1"/>
    </p:custDataLst>
  </p:cSld>
  <p:clrMapOvr>
    <a:masterClrMapping/>
  </p:clrMapOvr>
  <p:transition advTm="1383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Experimental setup: </a:t>
            </a:r>
            <a:br>
              <a:rPr lang="en-US" dirty="0" smtClean="0"/>
            </a:br>
            <a:r>
              <a:rPr lang="en-US" dirty="0" smtClean="0"/>
              <a:t>GTK specifications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27432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95600" y="27432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86200" y="27432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27432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67400" y="27432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05000" y="37338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95600" y="37338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86200" y="37338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76800" y="37338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867400" y="37338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905000" y="47244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895600" y="47244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886200" y="47244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876800" y="47244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867400" y="47244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0528" name="Group 30"/>
          <p:cNvGrpSpPr>
            <a:grpSpLocks/>
          </p:cNvGrpSpPr>
          <p:nvPr/>
        </p:nvGrpSpPr>
        <p:grpSpPr bwMode="auto">
          <a:xfrm>
            <a:off x="304800" y="1828800"/>
            <a:ext cx="2762250" cy="1830388"/>
            <a:chOff x="304800" y="1828800"/>
            <a:chExt cx="2761674" cy="1829594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1904666" y="2436549"/>
              <a:ext cx="914209" cy="158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 flipH="1" flipV="1">
              <a:off x="1142928" y="3201392"/>
              <a:ext cx="912417" cy="158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541" name="TextBox 24"/>
            <p:cNvSpPr txBox="1">
              <a:spLocks noChangeArrowheads="1"/>
            </p:cNvSpPr>
            <p:nvPr/>
          </p:nvSpPr>
          <p:spPr bwMode="auto">
            <a:xfrm>
              <a:off x="1860225" y="1828800"/>
              <a:ext cx="1206249" cy="45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/>
                <a:t>300 µm</a:t>
              </a:r>
            </a:p>
          </p:txBody>
        </p:sp>
        <p:sp>
          <p:nvSpPr>
            <p:cNvPr id="20542" name="TextBox 25"/>
            <p:cNvSpPr txBox="1">
              <a:spLocks noChangeArrowheads="1"/>
            </p:cNvSpPr>
            <p:nvPr/>
          </p:nvSpPr>
          <p:spPr bwMode="auto">
            <a:xfrm>
              <a:off x="304800" y="2971304"/>
              <a:ext cx="1206248" cy="457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/>
                <a:t>300 µm</a:t>
              </a:r>
            </a:p>
          </p:txBody>
        </p:sp>
      </p:grpSp>
      <p:grpSp>
        <p:nvGrpSpPr>
          <p:cNvPr id="20529" name="Group 31"/>
          <p:cNvGrpSpPr>
            <a:grpSpLocks/>
          </p:cNvGrpSpPr>
          <p:nvPr/>
        </p:nvGrpSpPr>
        <p:grpSpPr bwMode="auto">
          <a:xfrm>
            <a:off x="434975" y="2827338"/>
            <a:ext cx="6346825" cy="2530475"/>
            <a:chOff x="434882" y="2826603"/>
            <a:chExt cx="6346918" cy="2531424"/>
          </a:xfrm>
        </p:grpSpPr>
        <p:sp>
          <p:nvSpPr>
            <p:cNvPr id="27" name="Oval 26"/>
            <p:cNvSpPr/>
            <p:nvPr/>
          </p:nvSpPr>
          <p:spPr>
            <a:xfrm>
              <a:off x="2438400" y="3341132"/>
              <a:ext cx="152400" cy="16406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V="1">
              <a:off x="434882" y="3504719"/>
              <a:ext cx="2003454" cy="1853308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971744" y="2826603"/>
              <a:ext cx="3810056" cy="822633"/>
            </a:xfrm>
            <a:prstGeom prst="rect">
              <a:avLst/>
            </a:prstGeom>
            <a:solidFill>
              <a:schemeClr val="tx1">
                <a:lumMod val="65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100 </a:t>
              </a:r>
              <a:r>
                <a:rPr lang="en-US" sz="2400" dirty="0" err="1"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ps</a:t>
              </a:r>
              <a:r>
                <a:rPr lang="en-US" sz="2400" dirty="0"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 </a:t>
              </a:r>
              <a:br>
                <a:rPr lang="en-US" sz="2400" dirty="0"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</a:br>
              <a:r>
                <a:rPr lang="en-US" sz="2400" dirty="0"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time resolution arrival time</a:t>
              </a:r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 rot="5400000" flipH="1" flipV="1">
            <a:off x="2650331" y="2204244"/>
            <a:ext cx="1077913" cy="1089025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31" name="TextBox 35"/>
          <p:cNvSpPr txBox="1">
            <a:spLocks noChangeArrowheads="1"/>
          </p:cNvSpPr>
          <p:nvPr/>
        </p:nvSpPr>
        <p:spPr bwMode="auto">
          <a:xfrm>
            <a:off x="381000" y="5726113"/>
            <a:ext cx="3081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800 MHz particle rate</a:t>
            </a: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1655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Experimental setup: </a:t>
            </a:r>
            <a:br>
              <a:rPr lang="en-US" dirty="0" smtClean="0"/>
            </a:br>
            <a:r>
              <a:rPr lang="en-US" dirty="0" smtClean="0"/>
              <a:t>GTK specifications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2743200"/>
            <a:ext cx="914400" cy="914400"/>
          </a:xfrm>
          <a:prstGeom prst="rect">
            <a:avLst/>
          </a:prstGeom>
          <a:scene3d>
            <a:camera prst="obliqueTopLeft">
              <a:rot lat="21599960" lon="5400000" rev="0"/>
            </a:camera>
            <a:lightRig rig="threePt" dir="t"/>
          </a:scene3d>
          <a:sp3d>
            <a:bevelT w="139700" prst="cross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895600" y="27432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86200" y="27432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76800" y="27432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67400" y="27432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05000" y="37338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95600" y="37338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86200" y="37338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76800" y="37338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867400" y="37338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905000" y="47244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895600" y="47244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886200" y="47244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876800" y="47244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867400" y="4724400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1550" name="Group 30"/>
          <p:cNvGrpSpPr>
            <a:grpSpLocks/>
          </p:cNvGrpSpPr>
          <p:nvPr/>
        </p:nvGrpSpPr>
        <p:grpSpPr bwMode="auto">
          <a:xfrm>
            <a:off x="304800" y="1752600"/>
            <a:ext cx="2762250" cy="1906588"/>
            <a:chOff x="304800" y="1752600"/>
            <a:chExt cx="2761674" cy="1905794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1904666" y="2285778"/>
              <a:ext cx="914209" cy="158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5400000" flipH="1" flipV="1">
              <a:off x="1068323" y="3201384"/>
              <a:ext cx="912433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563" name="TextBox 24"/>
            <p:cNvSpPr txBox="1">
              <a:spLocks noChangeArrowheads="1"/>
            </p:cNvSpPr>
            <p:nvPr/>
          </p:nvSpPr>
          <p:spPr bwMode="auto">
            <a:xfrm>
              <a:off x="1860225" y="1752600"/>
              <a:ext cx="1206249" cy="457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/>
                <a:t>300 µm</a:t>
              </a:r>
            </a:p>
          </p:txBody>
        </p:sp>
        <p:sp>
          <p:nvSpPr>
            <p:cNvPr id="21564" name="TextBox 25"/>
            <p:cNvSpPr txBox="1">
              <a:spLocks noChangeArrowheads="1"/>
            </p:cNvSpPr>
            <p:nvPr/>
          </p:nvSpPr>
          <p:spPr bwMode="auto">
            <a:xfrm>
              <a:off x="304800" y="2971293"/>
              <a:ext cx="1206248" cy="4570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/>
                <a:t>300 µm</a:t>
              </a:r>
            </a:p>
          </p:txBody>
        </p:sp>
      </p:grpSp>
      <p:grpSp>
        <p:nvGrpSpPr>
          <p:cNvPr id="21551" name="Group 31"/>
          <p:cNvGrpSpPr>
            <a:grpSpLocks/>
          </p:cNvGrpSpPr>
          <p:nvPr/>
        </p:nvGrpSpPr>
        <p:grpSpPr bwMode="auto">
          <a:xfrm>
            <a:off x="434975" y="2819400"/>
            <a:ext cx="6346825" cy="2538413"/>
            <a:chOff x="434882" y="2819400"/>
            <a:chExt cx="6346918" cy="2538627"/>
          </a:xfrm>
        </p:grpSpPr>
        <p:sp>
          <p:nvSpPr>
            <p:cNvPr id="27" name="Oval 26"/>
            <p:cNvSpPr/>
            <p:nvPr/>
          </p:nvSpPr>
          <p:spPr>
            <a:xfrm>
              <a:off x="2438400" y="3341132"/>
              <a:ext cx="152400" cy="16406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V="1">
              <a:off x="434882" y="3505258"/>
              <a:ext cx="2003454" cy="1852769"/>
            </a:xfrm>
            <a:prstGeom prst="straightConnector1">
              <a:avLst/>
            </a:prstGeom>
            <a:ln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971744" y="2819400"/>
              <a:ext cx="3810056" cy="822394"/>
            </a:xfrm>
            <a:prstGeom prst="rect">
              <a:avLst/>
            </a:prstGeom>
            <a:solidFill>
              <a:schemeClr val="tx1">
                <a:lumMod val="65000"/>
              </a:schemeClr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100 </a:t>
              </a:r>
              <a:r>
                <a:rPr lang="en-US" sz="2400" dirty="0" err="1"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ps</a:t>
              </a:r>
              <a:r>
                <a:rPr lang="en-US" sz="2400" dirty="0"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 </a:t>
              </a:r>
              <a:br>
                <a:rPr lang="en-US" sz="2400" dirty="0"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</a:br>
              <a:r>
                <a:rPr lang="en-US" sz="2400" dirty="0"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rPr>
                <a:t>time resolution arrival time</a:t>
              </a:r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 rot="5400000" flipH="1" flipV="1">
            <a:off x="2650331" y="2204244"/>
            <a:ext cx="1077913" cy="1089025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53" name="TextBox 30"/>
          <p:cNvSpPr txBox="1">
            <a:spLocks noChangeArrowheads="1"/>
          </p:cNvSpPr>
          <p:nvPr/>
        </p:nvSpPr>
        <p:spPr bwMode="auto">
          <a:xfrm>
            <a:off x="3962400" y="1828800"/>
            <a:ext cx="48420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thin, 200µm sensor + 100 µ</a:t>
            </a:r>
            <a:r>
              <a:rPr lang="en-US" sz="2400" dirty="0" err="1"/>
              <a:t>m</a:t>
            </a:r>
            <a:r>
              <a:rPr lang="en-US" sz="2400" dirty="0"/>
              <a:t> chip</a:t>
            </a:r>
            <a:br>
              <a:rPr lang="en-US" sz="2400" dirty="0"/>
            </a:br>
            <a:r>
              <a:rPr lang="en-US" sz="2400" dirty="0" smtClean="0"/>
              <a:t>(&lt;0.5% </a:t>
            </a:r>
            <a:r>
              <a:rPr lang="en-US" sz="2400" dirty="0"/>
              <a:t>of X</a:t>
            </a:r>
            <a:r>
              <a:rPr lang="en-US" sz="2400" baseline="-25000" dirty="0"/>
              <a:t>0</a:t>
            </a:r>
            <a:r>
              <a:rPr lang="en-US" sz="2400" dirty="0"/>
              <a:t>)</a:t>
            </a: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234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-108" charset="2"/>
              <a:buChar char=""/>
              <a:defRPr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048000"/>
            <a:ext cx="9144000" cy="192087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000" dirty="0" smtClean="0">
                <a:latin typeface="Corbel"/>
                <a:ea typeface="ＭＳ Ｐゴシック" pitchFamily="-108" charset="-128"/>
                <a:cs typeface="ＭＳ Ｐゴシック" pitchFamily="-108" charset="-128"/>
              </a:rPr>
              <a:t>Beam &amp; detector </a:t>
            </a:r>
            <a:r>
              <a:rPr lang="en-US" sz="6000" dirty="0">
                <a:latin typeface="Corbel"/>
                <a:ea typeface="ＭＳ Ｐゴシック" pitchFamily="-108" charset="-128"/>
                <a:cs typeface="ＭＳ Ｐゴシック" pitchFamily="-108" charset="-128"/>
              </a:rPr>
              <a:t>configuration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9433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Beam profile</a:t>
            </a:r>
            <a:endParaRPr lang="en-US" dirty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2493963" y="1468437"/>
            <a:ext cx="3733800" cy="6130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3556" name="Line 569"/>
          <p:cNvSpPr>
            <a:spLocks noChangeShapeType="1"/>
          </p:cNvSpPr>
          <p:nvPr/>
        </p:nvSpPr>
        <p:spPr bwMode="auto">
          <a:xfrm>
            <a:off x="1828800" y="2209800"/>
            <a:ext cx="51054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7" name="Text Box 571"/>
          <p:cNvSpPr txBox="1">
            <a:spLocks noChangeArrowheads="1"/>
          </p:cNvSpPr>
          <p:nvPr/>
        </p:nvSpPr>
        <p:spPr bwMode="auto">
          <a:xfrm>
            <a:off x="3657600" y="1828800"/>
            <a:ext cx="8826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FFFF"/>
                </a:solidFill>
                <a:latin typeface="Helvetica" pitchFamily="-65" charset="0"/>
              </a:rPr>
              <a:t>60 mm</a:t>
            </a:r>
          </a:p>
        </p:txBody>
      </p:sp>
      <p:sp>
        <p:nvSpPr>
          <p:cNvPr id="23558" name="Line 570"/>
          <p:cNvSpPr>
            <a:spLocks noChangeShapeType="1"/>
          </p:cNvSpPr>
          <p:nvPr/>
        </p:nvSpPr>
        <p:spPr bwMode="auto">
          <a:xfrm flipH="1" flipV="1">
            <a:off x="7924800" y="3352800"/>
            <a:ext cx="0" cy="23622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9" name="Text Box 572"/>
          <p:cNvSpPr txBox="1">
            <a:spLocks noChangeArrowheads="1"/>
          </p:cNvSpPr>
          <p:nvPr/>
        </p:nvSpPr>
        <p:spPr bwMode="auto">
          <a:xfrm>
            <a:off x="8001000" y="4267200"/>
            <a:ext cx="8826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FFFF"/>
                </a:solidFill>
                <a:latin typeface="Helvetica" pitchFamily="-65" charset="0"/>
              </a:rPr>
              <a:t>27 mm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10883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ASIC covering beam</a:t>
            </a:r>
            <a:endParaRPr lang="en-US" dirty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2493963" y="1468437"/>
            <a:ext cx="3733800" cy="6130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5604" name="Line 569"/>
          <p:cNvSpPr>
            <a:spLocks noChangeShapeType="1"/>
          </p:cNvSpPr>
          <p:nvPr/>
        </p:nvSpPr>
        <p:spPr bwMode="auto">
          <a:xfrm>
            <a:off x="1828800" y="2209800"/>
            <a:ext cx="51054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5" name="Text Box 571"/>
          <p:cNvSpPr txBox="1">
            <a:spLocks noChangeArrowheads="1"/>
          </p:cNvSpPr>
          <p:nvPr/>
        </p:nvSpPr>
        <p:spPr bwMode="auto">
          <a:xfrm>
            <a:off x="3657600" y="1828800"/>
            <a:ext cx="8826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FFFF"/>
                </a:solidFill>
                <a:latin typeface="Helvetica" pitchFamily="-65" charset="0"/>
              </a:rPr>
              <a:t>60 mm</a:t>
            </a:r>
          </a:p>
        </p:txBody>
      </p:sp>
      <p:sp>
        <p:nvSpPr>
          <p:cNvPr id="25606" name="Line 570"/>
          <p:cNvSpPr>
            <a:spLocks noChangeShapeType="1"/>
          </p:cNvSpPr>
          <p:nvPr/>
        </p:nvSpPr>
        <p:spPr bwMode="auto">
          <a:xfrm flipH="1" flipV="1">
            <a:off x="7924800" y="3352800"/>
            <a:ext cx="0" cy="23622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7" name="Text Box 572"/>
          <p:cNvSpPr txBox="1">
            <a:spLocks noChangeArrowheads="1"/>
          </p:cNvSpPr>
          <p:nvPr/>
        </p:nvSpPr>
        <p:spPr bwMode="auto">
          <a:xfrm>
            <a:off x="8001000" y="4267200"/>
            <a:ext cx="8826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FFFF"/>
                </a:solidFill>
                <a:latin typeface="Helvetica" pitchFamily="-65" charset="0"/>
              </a:rPr>
              <a:t>27 mm</a:t>
            </a:r>
          </a:p>
        </p:txBody>
      </p:sp>
      <p:sp>
        <p:nvSpPr>
          <p:cNvPr id="25608" name="Rectangle 560"/>
          <p:cNvSpPr>
            <a:spLocks noChangeArrowheads="1"/>
          </p:cNvSpPr>
          <p:nvPr/>
        </p:nvSpPr>
        <p:spPr bwMode="auto">
          <a:xfrm>
            <a:off x="4951413" y="4537075"/>
            <a:ext cx="990600" cy="11779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9" name="Rectangle 561"/>
          <p:cNvSpPr>
            <a:spLocks noChangeArrowheads="1"/>
          </p:cNvSpPr>
          <p:nvPr/>
        </p:nvSpPr>
        <p:spPr bwMode="auto">
          <a:xfrm>
            <a:off x="5942013" y="4537075"/>
            <a:ext cx="990600" cy="11779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0" name="Rectangle 564"/>
          <p:cNvSpPr>
            <a:spLocks noChangeArrowheads="1"/>
          </p:cNvSpPr>
          <p:nvPr/>
        </p:nvSpPr>
        <p:spPr bwMode="auto">
          <a:xfrm>
            <a:off x="2970213" y="4537075"/>
            <a:ext cx="990600" cy="11779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1" name="Rectangle 565"/>
          <p:cNvSpPr>
            <a:spLocks noChangeArrowheads="1"/>
          </p:cNvSpPr>
          <p:nvPr/>
        </p:nvSpPr>
        <p:spPr bwMode="auto">
          <a:xfrm>
            <a:off x="3960813" y="4537075"/>
            <a:ext cx="990600" cy="11779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2" name="Rectangle 566"/>
          <p:cNvSpPr>
            <a:spLocks noChangeArrowheads="1"/>
          </p:cNvSpPr>
          <p:nvPr/>
        </p:nvSpPr>
        <p:spPr bwMode="auto">
          <a:xfrm>
            <a:off x="1981200" y="4537075"/>
            <a:ext cx="989013" cy="11779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3" name="Rectangle 560"/>
          <p:cNvSpPr>
            <a:spLocks noChangeArrowheads="1"/>
          </p:cNvSpPr>
          <p:nvPr/>
        </p:nvSpPr>
        <p:spPr bwMode="auto">
          <a:xfrm>
            <a:off x="4951413" y="3352800"/>
            <a:ext cx="990600" cy="11779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4" name="Rectangle 561"/>
          <p:cNvSpPr>
            <a:spLocks noChangeArrowheads="1"/>
          </p:cNvSpPr>
          <p:nvPr/>
        </p:nvSpPr>
        <p:spPr bwMode="auto">
          <a:xfrm>
            <a:off x="5942013" y="3352800"/>
            <a:ext cx="990600" cy="11779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5" name="Rectangle 564"/>
          <p:cNvSpPr>
            <a:spLocks noChangeArrowheads="1"/>
          </p:cNvSpPr>
          <p:nvPr/>
        </p:nvSpPr>
        <p:spPr bwMode="auto">
          <a:xfrm>
            <a:off x="2970213" y="3352800"/>
            <a:ext cx="990600" cy="11779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6" name="Rectangle 565"/>
          <p:cNvSpPr>
            <a:spLocks noChangeArrowheads="1"/>
          </p:cNvSpPr>
          <p:nvPr/>
        </p:nvSpPr>
        <p:spPr bwMode="auto">
          <a:xfrm>
            <a:off x="3960813" y="3352800"/>
            <a:ext cx="990600" cy="117792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1" name="Rectangle 566"/>
          <p:cNvSpPr>
            <a:spLocks noChangeArrowheads="1"/>
          </p:cNvSpPr>
          <p:nvPr/>
        </p:nvSpPr>
        <p:spPr bwMode="auto">
          <a:xfrm>
            <a:off x="1981200" y="2895600"/>
            <a:ext cx="989013" cy="1635125"/>
          </a:xfrm>
          <a:prstGeom prst="rect">
            <a:avLst/>
          </a:prstGeom>
          <a:solidFill>
            <a:schemeClr val="tx1">
              <a:lumMod val="50000"/>
              <a:alpha val="77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92" name="Rectangle 566"/>
          <p:cNvSpPr>
            <a:spLocks noChangeArrowheads="1"/>
          </p:cNvSpPr>
          <p:nvPr/>
        </p:nvSpPr>
        <p:spPr bwMode="auto">
          <a:xfrm>
            <a:off x="2971800" y="2895600"/>
            <a:ext cx="989013" cy="1635125"/>
          </a:xfrm>
          <a:prstGeom prst="rect">
            <a:avLst/>
          </a:prstGeom>
          <a:solidFill>
            <a:schemeClr val="tx1">
              <a:lumMod val="50000"/>
              <a:alpha val="77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93" name="Rectangle 566"/>
          <p:cNvSpPr>
            <a:spLocks noChangeArrowheads="1"/>
          </p:cNvSpPr>
          <p:nvPr/>
        </p:nvSpPr>
        <p:spPr bwMode="auto">
          <a:xfrm>
            <a:off x="3962400" y="2895600"/>
            <a:ext cx="989013" cy="1635125"/>
          </a:xfrm>
          <a:prstGeom prst="rect">
            <a:avLst/>
          </a:prstGeom>
          <a:solidFill>
            <a:schemeClr val="tx1">
              <a:lumMod val="50000"/>
              <a:alpha val="77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94" name="Rectangle 566"/>
          <p:cNvSpPr>
            <a:spLocks noChangeArrowheads="1"/>
          </p:cNvSpPr>
          <p:nvPr/>
        </p:nvSpPr>
        <p:spPr bwMode="auto">
          <a:xfrm>
            <a:off x="4953000" y="2895600"/>
            <a:ext cx="989013" cy="1635125"/>
          </a:xfrm>
          <a:prstGeom prst="rect">
            <a:avLst/>
          </a:prstGeom>
          <a:solidFill>
            <a:schemeClr val="tx1">
              <a:lumMod val="50000"/>
              <a:alpha val="77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95" name="Rectangle 566"/>
          <p:cNvSpPr>
            <a:spLocks noChangeArrowheads="1"/>
          </p:cNvSpPr>
          <p:nvPr/>
        </p:nvSpPr>
        <p:spPr bwMode="auto">
          <a:xfrm>
            <a:off x="5943600" y="2895600"/>
            <a:ext cx="989013" cy="1635125"/>
          </a:xfrm>
          <a:prstGeom prst="rect">
            <a:avLst/>
          </a:prstGeom>
          <a:solidFill>
            <a:schemeClr val="tx1">
              <a:lumMod val="50000"/>
              <a:alpha val="77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96" name="Rectangle 566"/>
          <p:cNvSpPr>
            <a:spLocks noChangeArrowheads="1"/>
          </p:cNvSpPr>
          <p:nvPr/>
        </p:nvSpPr>
        <p:spPr bwMode="auto">
          <a:xfrm>
            <a:off x="1981200" y="4537075"/>
            <a:ext cx="989013" cy="1635125"/>
          </a:xfrm>
          <a:prstGeom prst="rect">
            <a:avLst/>
          </a:prstGeom>
          <a:solidFill>
            <a:schemeClr val="tx1">
              <a:lumMod val="50000"/>
              <a:alpha val="77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97" name="Rectangle 566"/>
          <p:cNvSpPr>
            <a:spLocks noChangeArrowheads="1"/>
          </p:cNvSpPr>
          <p:nvPr/>
        </p:nvSpPr>
        <p:spPr bwMode="auto">
          <a:xfrm>
            <a:off x="2971800" y="4537075"/>
            <a:ext cx="989013" cy="1635125"/>
          </a:xfrm>
          <a:prstGeom prst="rect">
            <a:avLst/>
          </a:prstGeom>
          <a:solidFill>
            <a:schemeClr val="tx1">
              <a:lumMod val="50000"/>
              <a:alpha val="77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98" name="Rectangle 566"/>
          <p:cNvSpPr>
            <a:spLocks noChangeArrowheads="1"/>
          </p:cNvSpPr>
          <p:nvPr/>
        </p:nvSpPr>
        <p:spPr bwMode="auto">
          <a:xfrm>
            <a:off x="3962400" y="4537075"/>
            <a:ext cx="989013" cy="1635125"/>
          </a:xfrm>
          <a:prstGeom prst="rect">
            <a:avLst/>
          </a:prstGeom>
          <a:solidFill>
            <a:schemeClr val="tx1">
              <a:lumMod val="50000"/>
              <a:alpha val="77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599" name="Rectangle 566"/>
          <p:cNvSpPr>
            <a:spLocks noChangeArrowheads="1"/>
          </p:cNvSpPr>
          <p:nvPr/>
        </p:nvSpPr>
        <p:spPr bwMode="auto">
          <a:xfrm>
            <a:off x="4953000" y="4537075"/>
            <a:ext cx="989013" cy="1635125"/>
          </a:xfrm>
          <a:prstGeom prst="rect">
            <a:avLst/>
          </a:prstGeom>
          <a:solidFill>
            <a:schemeClr val="tx1">
              <a:lumMod val="50000"/>
              <a:alpha val="77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600" name="Rectangle 566"/>
          <p:cNvSpPr>
            <a:spLocks noChangeArrowheads="1"/>
          </p:cNvSpPr>
          <p:nvPr/>
        </p:nvSpPr>
        <p:spPr bwMode="auto">
          <a:xfrm>
            <a:off x="5943600" y="4537075"/>
            <a:ext cx="989013" cy="1635125"/>
          </a:xfrm>
          <a:prstGeom prst="rect">
            <a:avLst/>
          </a:prstGeom>
          <a:solidFill>
            <a:schemeClr val="tx1">
              <a:lumMod val="50000"/>
              <a:alpha val="77000"/>
            </a:schemeClr>
          </a:solidFill>
          <a:ln w="19050">
            <a:solidFill>
              <a:schemeClr val="bg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cxnSp>
        <p:nvCxnSpPr>
          <p:cNvPr id="602" name="Straight Connector 601"/>
          <p:cNvCxnSpPr/>
          <p:nvPr/>
        </p:nvCxnSpPr>
        <p:spPr>
          <a:xfrm>
            <a:off x="3960813" y="3478213"/>
            <a:ext cx="990600" cy="1587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3" name="Straight Connector 602"/>
          <p:cNvCxnSpPr/>
          <p:nvPr/>
        </p:nvCxnSpPr>
        <p:spPr>
          <a:xfrm>
            <a:off x="3962400" y="3630613"/>
            <a:ext cx="990600" cy="1587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4" name="Straight Connector 603"/>
          <p:cNvCxnSpPr/>
          <p:nvPr/>
        </p:nvCxnSpPr>
        <p:spPr>
          <a:xfrm>
            <a:off x="3963988" y="3783013"/>
            <a:ext cx="990600" cy="1587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5" name="Straight Connector 604"/>
          <p:cNvCxnSpPr/>
          <p:nvPr/>
        </p:nvCxnSpPr>
        <p:spPr>
          <a:xfrm>
            <a:off x="3965575" y="3935413"/>
            <a:ext cx="990600" cy="1587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6" name="Straight Connector 605"/>
          <p:cNvCxnSpPr/>
          <p:nvPr/>
        </p:nvCxnSpPr>
        <p:spPr>
          <a:xfrm>
            <a:off x="3967163" y="4087813"/>
            <a:ext cx="990600" cy="1587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7" name="Straight Connector 606"/>
          <p:cNvCxnSpPr/>
          <p:nvPr/>
        </p:nvCxnSpPr>
        <p:spPr>
          <a:xfrm>
            <a:off x="3968750" y="4240213"/>
            <a:ext cx="990600" cy="1587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8" name="Straight Connector 607"/>
          <p:cNvCxnSpPr/>
          <p:nvPr/>
        </p:nvCxnSpPr>
        <p:spPr>
          <a:xfrm>
            <a:off x="3970338" y="4392613"/>
            <a:ext cx="990600" cy="1587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9" name="Straight Connector 608"/>
          <p:cNvCxnSpPr/>
          <p:nvPr/>
        </p:nvCxnSpPr>
        <p:spPr>
          <a:xfrm rot="5400000" flipH="1" flipV="1">
            <a:off x="3556794" y="3945732"/>
            <a:ext cx="1184275" cy="1587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2" name="Straight Connector 611"/>
          <p:cNvCxnSpPr/>
          <p:nvPr/>
        </p:nvCxnSpPr>
        <p:spPr>
          <a:xfrm rot="5400000" flipH="1" flipV="1">
            <a:off x="3709988" y="3943350"/>
            <a:ext cx="1182688" cy="1587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3" name="Straight Connector 612"/>
          <p:cNvCxnSpPr/>
          <p:nvPr/>
        </p:nvCxnSpPr>
        <p:spPr>
          <a:xfrm rot="5400000" flipH="1" flipV="1">
            <a:off x="3862388" y="3941763"/>
            <a:ext cx="1182687" cy="1587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4" name="Straight Connector 613"/>
          <p:cNvCxnSpPr/>
          <p:nvPr/>
        </p:nvCxnSpPr>
        <p:spPr>
          <a:xfrm rot="5400000" flipH="1" flipV="1">
            <a:off x="4014788" y="3940175"/>
            <a:ext cx="1182688" cy="1587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5" name="Straight Connector 614"/>
          <p:cNvCxnSpPr/>
          <p:nvPr/>
        </p:nvCxnSpPr>
        <p:spPr>
          <a:xfrm rot="5400000" flipH="1" flipV="1">
            <a:off x="4167188" y="3938588"/>
            <a:ext cx="1182687" cy="1587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59" name="Text Box 574"/>
          <p:cNvSpPr txBox="1">
            <a:spLocks noChangeArrowheads="1"/>
          </p:cNvSpPr>
          <p:nvPr/>
        </p:nvSpPr>
        <p:spPr bwMode="auto">
          <a:xfrm>
            <a:off x="5157788" y="3657600"/>
            <a:ext cx="1073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Helvetica" pitchFamily="-65" charset="0"/>
              </a:rPr>
              <a:t>13.5 mm</a:t>
            </a:r>
          </a:p>
        </p:txBody>
      </p:sp>
      <p:sp>
        <p:nvSpPr>
          <p:cNvPr id="25660" name="Text Box 576"/>
          <p:cNvSpPr txBox="1">
            <a:spLocks noChangeArrowheads="1"/>
          </p:cNvSpPr>
          <p:nvPr/>
        </p:nvSpPr>
        <p:spPr bwMode="auto">
          <a:xfrm>
            <a:off x="5181600" y="2895600"/>
            <a:ext cx="11493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Helvetica" pitchFamily="-65" charset="0"/>
              </a:rPr>
              <a:t>4.5-6 mm</a:t>
            </a:r>
          </a:p>
        </p:txBody>
      </p:sp>
      <p:sp>
        <p:nvSpPr>
          <p:cNvPr id="25661" name="Line 573"/>
          <p:cNvSpPr>
            <a:spLocks noChangeShapeType="1"/>
          </p:cNvSpPr>
          <p:nvPr/>
        </p:nvSpPr>
        <p:spPr bwMode="auto">
          <a:xfrm flipV="1">
            <a:off x="5105400" y="3352800"/>
            <a:ext cx="0" cy="11430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62" name="Line 573"/>
          <p:cNvSpPr>
            <a:spLocks noChangeShapeType="1"/>
          </p:cNvSpPr>
          <p:nvPr/>
        </p:nvSpPr>
        <p:spPr bwMode="auto">
          <a:xfrm flipV="1">
            <a:off x="5105400" y="2895600"/>
            <a:ext cx="0" cy="4572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26" name="Straight Connector 625"/>
          <p:cNvCxnSpPr/>
          <p:nvPr/>
        </p:nvCxnSpPr>
        <p:spPr>
          <a:xfrm>
            <a:off x="3962400" y="3352800"/>
            <a:ext cx="990600" cy="1588"/>
          </a:xfrm>
          <a:prstGeom prst="line">
            <a:avLst/>
          </a:prstGeom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664" name="Line 573"/>
          <p:cNvSpPr>
            <a:spLocks noChangeShapeType="1"/>
          </p:cNvSpPr>
          <p:nvPr/>
        </p:nvSpPr>
        <p:spPr bwMode="auto">
          <a:xfrm>
            <a:off x="3970338" y="2738438"/>
            <a:ext cx="981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65" name="Text Box 574"/>
          <p:cNvSpPr txBox="1">
            <a:spLocks noChangeArrowheads="1"/>
          </p:cNvSpPr>
          <p:nvPr/>
        </p:nvSpPr>
        <p:spPr bwMode="auto">
          <a:xfrm>
            <a:off x="4022725" y="2362200"/>
            <a:ext cx="8826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Helvetica" pitchFamily="-65" charset="0"/>
              </a:rPr>
              <a:t>12 mm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0" y="6488113"/>
            <a:ext cx="5997575" cy="36671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1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t>45 rows times 40 columns per chip = 1800 pixels per chip</a:t>
            </a:r>
          </a:p>
        </p:txBody>
      </p:sp>
      <p:sp>
        <p:nvSpPr>
          <p:cNvPr id="52" name="Footer Placeholder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1485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pixel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1066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pic>
        <p:nvPicPr>
          <p:cNvPr id="7" name="Picture 6" descr="bumpBo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332321"/>
            <a:ext cx="8852739" cy="3068479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rot="5400000" flipH="1" flipV="1">
            <a:off x="2743200" y="3810000"/>
            <a:ext cx="1066800" cy="1066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066800" y="4343400"/>
            <a:ext cx="3200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 flipH="1" flipV="1">
            <a:off x="1676400" y="3810000"/>
            <a:ext cx="1066800" cy="1066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9683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Giga Tracker setup</a:t>
            </a:r>
            <a:endParaRPr lang="en-US" dirty="0"/>
          </a:p>
        </p:txBody>
      </p:sp>
      <p:pic>
        <p:nvPicPr>
          <p:cNvPr id="26628" name="Picture 4" descr="moduleExplod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"/>
            <a:ext cx="4397375" cy="641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32238" y="2438400"/>
          <a:ext cx="4374109" cy="3143968"/>
        </p:xfrm>
        <a:graphic>
          <a:graphicData uri="http://schemas.openxmlformats.org/drawingml/2006/table">
            <a:tbl>
              <a:tblPr/>
              <a:tblGrid>
                <a:gridCol w="1224750"/>
                <a:gridCol w="874822"/>
                <a:gridCol w="743599"/>
                <a:gridCol w="1530938"/>
              </a:tblGrid>
              <a:tr h="938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Component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Material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Thickness [</a:t>
                      </a:r>
                      <a:r>
                        <a:rPr kumimoji="0" lang="el-GR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μ</a:t>
                      </a:r>
                      <a:r>
                        <a:rPr kumimoji="0" lang="en-GB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m]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X0 [%]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4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Sensor</a:t>
                      </a: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Si</a:t>
                      </a: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200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0.21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354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Bump</a:t>
                      </a: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Bonds</a:t>
                      </a: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Pb-Sn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~25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0.001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592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Readout</a:t>
                      </a: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Chip</a:t>
                      </a: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Si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0.11</a:t>
                      </a: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354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Cooling Plate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Si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~150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~0.15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54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Sum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~0.47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Tm="943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-108" charset="2"/>
              <a:buChar char=""/>
              <a:defRPr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124200"/>
            <a:ext cx="9144000" cy="17367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b="1" dirty="0">
                <a:latin typeface="+mj-lt"/>
                <a:ea typeface="ＭＳ Ｐゴシック" pitchFamily="-108" charset="-128"/>
                <a:cs typeface="ＭＳ Ｐゴシック" pitchFamily="-108" charset="-128"/>
              </a:rPr>
              <a:t>The electronics specification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9616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/>
              <a:t>General: System Specifications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8" charset="2"/>
              <a:buChar char=""/>
              <a:defRPr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2057400"/>
          <a:ext cx="8170863" cy="4097338"/>
        </p:xfrm>
        <a:graphic>
          <a:graphicData uri="http://schemas.openxmlformats.org/drawingml/2006/table">
            <a:tbl>
              <a:tblPr/>
              <a:tblGrid>
                <a:gridCol w="4086225"/>
                <a:gridCol w="4084638"/>
              </a:tblGrid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Number of pixels per chip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1800 = 45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x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40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Size of pixels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300 µm x 300 µm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Active area per chip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12 mm x 13.5 mm = 162 mm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Chip design time resolution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100 ps (rms)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Thickness of sensor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200 µ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m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EEEEE"/>
                        </a:solidFill>
                        <a:effectLst/>
                        <a:latin typeface="Corbel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Type of sensor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p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in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EEEEE"/>
                        </a:solidFill>
                        <a:effectLst/>
                        <a:latin typeface="Corbel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Thickness of read-out chip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100 µm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Dynamic input range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5000 – 60000 electrons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1871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534400" cy="47244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-108" charset="2"/>
              <a:buChar char=""/>
              <a:defRPr/>
            </a:pPr>
            <a:r>
              <a:rPr lang="en-US" sz="3600" dirty="0" smtClean="0"/>
              <a:t>ALICE SPD</a:t>
            </a:r>
          </a:p>
          <a:p>
            <a:pPr lvl="1" eaLnBrk="1" hangingPunct="1">
              <a:buFont typeface="Wingdings" pitchFamily="-108" charset="2"/>
              <a:buChar char=""/>
              <a:defRPr/>
            </a:pPr>
            <a:r>
              <a:rPr lang="en-US" sz="3400" dirty="0" smtClean="0"/>
              <a:t>material</a:t>
            </a:r>
            <a:endParaRPr lang="en-US" sz="3400" dirty="0" smtClean="0"/>
          </a:p>
          <a:p>
            <a:pPr lvl="1" eaLnBrk="1" hangingPunct="1">
              <a:buFont typeface="Wingdings" pitchFamily="-108" charset="2"/>
              <a:buChar char=""/>
              <a:defRPr/>
            </a:pPr>
            <a:r>
              <a:rPr lang="en-US" sz="3400" dirty="0" smtClean="0"/>
              <a:t>power consumption</a:t>
            </a:r>
          </a:p>
          <a:p>
            <a:pPr eaLnBrk="1" hangingPunct="1">
              <a:buFont typeface="Wingdings" pitchFamily="-108" charset="2"/>
              <a:buChar char=""/>
              <a:defRPr/>
            </a:pPr>
            <a:r>
              <a:rPr lang="en-US" sz="3600" dirty="0" err="1" smtClean="0"/>
              <a:t>GigaTracker</a:t>
            </a:r>
            <a:endParaRPr lang="en-US" sz="3600" dirty="0" smtClean="0"/>
          </a:p>
          <a:p>
            <a:pPr lvl="1" eaLnBrk="1" hangingPunct="1">
              <a:buFont typeface="Wingdings" pitchFamily="-108" charset="2"/>
              <a:buChar char=""/>
              <a:defRPr/>
            </a:pPr>
            <a:r>
              <a:rPr lang="en-US" sz="3400" dirty="0" smtClean="0"/>
              <a:t>material</a:t>
            </a:r>
          </a:p>
          <a:p>
            <a:pPr lvl="1" eaLnBrk="1" hangingPunct="1">
              <a:buFont typeface="Wingdings" pitchFamily="-108" charset="2"/>
              <a:buChar char=""/>
              <a:defRPr/>
            </a:pPr>
            <a:r>
              <a:rPr lang="en-US" sz="3400" dirty="0" smtClean="0"/>
              <a:t>power </a:t>
            </a:r>
            <a:r>
              <a:rPr lang="en-US" sz="3400" dirty="0" smtClean="0"/>
              <a:t>consumption</a:t>
            </a:r>
            <a:endParaRPr lang="en-US" sz="3400" dirty="0" smtClean="0"/>
          </a:p>
          <a:p>
            <a:pPr eaLnBrk="1" hangingPunct="1">
              <a:buFont typeface="Wingdings" pitchFamily="-108" charset="2"/>
              <a:buChar char=""/>
              <a:defRPr/>
            </a:pPr>
            <a:r>
              <a:rPr lang="en-US" sz="3600" dirty="0" smtClean="0"/>
              <a:t>Summary</a:t>
            </a:r>
            <a:endParaRPr lang="en-US" sz="36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 dirty="0"/>
          </a:p>
        </p:txBody>
      </p:sp>
    </p:spTree>
  </p:cSld>
  <p:clrMapOvr>
    <a:masterClrMapping/>
  </p:clrMapOvr>
  <p:transition advTm="33633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/>
              <a:t>General: System Specifications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-108" charset="2"/>
              <a:buChar char=""/>
              <a:defRPr/>
            </a:pPr>
            <a:endParaRPr lang="en-US" dirty="0"/>
          </a:p>
        </p:txBody>
      </p:sp>
      <p:graphicFrame>
        <p:nvGraphicFramePr>
          <p:cNvPr id="29727" name="Group 31"/>
          <p:cNvGraphicFramePr>
            <a:graphicFrameLocks noGrp="1"/>
          </p:cNvGraphicFramePr>
          <p:nvPr/>
        </p:nvGraphicFramePr>
        <p:xfrm>
          <a:off x="533400" y="1600200"/>
          <a:ext cx="8305800" cy="4937760"/>
        </p:xfrm>
        <a:graphic>
          <a:graphicData uri="http://schemas.openxmlformats.org/drawingml/2006/table">
            <a:tbl>
              <a:tblPr/>
              <a:tblGrid>
                <a:gridCol w="4154488"/>
                <a:gridCol w="4151312"/>
              </a:tblGrid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Design particle rate per chip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130 MHz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Rate of center pixel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140 kHz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Rate of center column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~ 3.3 MHz or 0.82 MHz/mm</a:t>
                      </a:r>
                      <a:r>
                        <a:rPr kumimoji="0" lang="en-US" sz="2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EEEEEE"/>
                        </a:solidFill>
                        <a:effectLst/>
                        <a:latin typeface="Corbel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Average rate per pixel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73 kHz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Maximum dead time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1 % (2 % in beam center)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Data transfer rate per chip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6 Gbit/s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Total dose in 1 year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~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5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Gy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EEEEE"/>
                        </a:solidFill>
                        <a:effectLst/>
                        <a:latin typeface="Corbel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Neutron flux in 100 days</a:t>
                      </a: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2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x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10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14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1 </a:t>
                      </a:r>
                      <a:r>
                        <a:rPr kumimoji="0" lang="en-US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MeV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neutron equivalent cm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-2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EEEEE"/>
                        </a:solidFill>
                        <a:effectLst/>
                        <a:latin typeface="Corbel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Material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budget/power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EEEEEE"/>
                        </a:solidFill>
                        <a:effectLst/>
                        <a:latin typeface="Corbel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0.5 % X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0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 per 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station / &lt;2W/cm</a:t>
                      </a:r>
                      <a:r>
                        <a:rPr kumimoji="0" lang="en-US" sz="2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EEEEEE"/>
                          </a:solidFill>
                          <a:effectLst/>
                          <a:latin typeface="Corbel" pitchFamily="-65" charset="0"/>
                          <a:ea typeface="ＭＳ Ｐゴシック" pitchFamily="-65" charset="-128"/>
                          <a:cs typeface="ＭＳ Ｐゴシック" pitchFamily="-65" charset="-128"/>
                        </a:rPr>
                        <a:t>-2</a:t>
                      </a:r>
                      <a:endParaRPr kumimoji="0" lang="en-US" sz="2400" b="0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EEEEEE"/>
                        </a:solidFill>
                        <a:effectLst/>
                        <a:latin typeface="Corbel" pitchFamily="-65" charset="0"/>
                        <a:ea typeface="ＭＳ Ｐゴシック" pitchFamily="-65" charset="-128"/>
                        <a:cs typeface="ＭＳ Ｐゴシック" pitchFamily="-65" charset="-128"/>
                      </a:endParaRPr>
                    </a:p>
                  </a:txBody>
                  <a:tcPr marL="84406" marR="8440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2659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Sensor thickness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pic>
        <p:nvPicPr>
          <p:cNvPr id="5" name="Picture 4" descr="Untitled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828800" y="1417638"/>
            <a:ext cx="7086600" cy="5288648"/>
          </a:xfrm>
          <a:prstGeom prst="rect">
            <a:avLst/>
          </a:prstGeom>
        </p:spPr>
      </p:pic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2578100" y="6400800"/>
            <a:ext cx="3136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97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Giovanni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97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Anelli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97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- CERN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97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200" y="1981200"/>
            <a:ext cx="1752600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Max power </a:t>
            </a:r>
            <a:r>
              <a:rPr lang="en-US" dirty="0" smtClean="0"/>
              <a:t>dissipation:</a:t>
            </a:r>
            <a:br>
              <a:rPr lang="en-US" dirty="0" smtClean="0"/>
            </a:br>
            <a:r>
              <a:rPr lang="en-US" dirty="0" smtClean="0"/>
              <a:t>1.2 </a:t>
            </a:r>
            <a:r>
              <a:rPr lang="en-US" dirty="0" smtClean="0"/>
              <a:t>W/cm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 smtClean="0"/>
              <a:t> Only 30% of the power per pixel goes into the input transistor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8950" y="209550"/>
            <a:ext cx="6329363" cy="6842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/>
              <a:t>Read out</a:t>
            </a:r>
          </a:p>
        </p:txBody>
      </p:sp>
      <p:pic>
        <p:nvPicPr>
          <p:cNvPr id="46085" name="Picture 3" descr="tmp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138" y="1905000"/>
            <a:ext cx="2592387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Rectangle 4"/>
          <p:cNvSpPr>
            <a:spLocks noChangeArrowheads="1"/>
          </p:cNvSpPr>
          <p:nvPr/>
        </p:nvSpPr>
        <p:spPr bwMode="auto">
          <a:xfrm>
            <a:off x="3305175" y="2590800"/>
            <a:ext cx="5276850" cy="2286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6005" tIns="47264" rIns="96005" bIns="47264">
            <a:prstTxWarp prst="textNoShape">
              <a:avLst/>
            </a:prstTxWarp>
          </a:bodyPr>
          <a:lstStyle/>
          <a:p>
            <a:pPr marL="358775" indent="-358775" defTabSz="957263">
              <a:spcBef>
                <a:spcPct val="20000"/>
              </a:spcBef>
              <a:buSzPct val="100000"/>
              <a:buFontTx/>
              <a:buChar char="•"/>
            </a:pPr>
            <a:r>
              <a:rPr lang="en-US" sz="3000" b="1" dirty="0">
                <a:solidFill>
                  <a:srgbClr val="FFFFFF"/>
                </a:solidFill>
              </a:rPr>
              <a:t>3 planes </a:t>
            </a:r>
            <a:r>
              <a:rPr lang="en-US" sz="3000" b="1" dirty="0" err="1">
                <a:solidFill>
                  <a:srgbClr val="FFFFFF"/>
                </a:solidFill>
              </a:rPr>
              <a:t>x</a:t>
            </a:r>
            <a:r>
              <a:rPr lang="en-US" sz="3000" b="1" dirty="0" smtClean="0">
                <a:solidFill>
                  <a:srgbClr val="FFFFFF"/>
                </a:solidFill>
              </a:rPr>
              <a:t> 10 chips:</a:t>
            </a:r>
            <a:br>
              <a:rPr lang="en-US" sz="3000" b="1" dirty="0" smtClean="0">
                <a:solidFill>
                  <a:srgbClr val="FFFFFF"/>
                </a:solidFill>
              </a:rPr>
            </a:br>
            <a:r>
              <a:rPr lang="en-US" sz="3000" b="1" dirty="0">
                <a:solidFill>
                  <a:srgbClr val="FFFFFF"/>
                </a:solidFill>
              </a:rPr>
              <a:t>&gt;60 high speed links +</a:t>
            </a:r>
            <a:br>
              <a:rPr lang="en-US" sz="3000" b="1" dirty="0">
                <a:solidFill>
                  <a:srgbClr val="FFFFFF"/>
                </a:solidFill>
              </a:rPr>
            </a:br>
            <a:r>
              <a:rPr lang="en-US" sz="3000" b="1" dirty="0">
                <a:solidFill>
                  <a:srgbClr val="FFFFFF"/>
                </a:solidFill>
              </a:rPr>
              <a:t>&gt;30 low speed links+ </a:t>
            </a:r>
            <a:br>
              <a:rPr lang="en-US" sz="3000" b="1" dirty="0">
                <a:solidFill>
                  <a:srgbClr val="FFFFFF"/>
                </a:solidFill>
              </a:rPr>
            </a:br>
            <a:r>
              <a:rPr lang="en-US" sz="3000" b="1" dirty="0">
                <a:solidFill>
                  <a:srgbClr val="FFFFFF"/>
                </a:solidFill>
              </a:rPr>
              <a:t>&gt;30 clock links</a:t>
            </a:r>
          </a:p>
          <a:p>
            <a:pPr marL="358775" indent="-358775" defTabSz="957263">
              <a:spcBef>
                <a:spcPct val="20000"/>
              </a:spcBef>
              <a:buSzPct val="100000"/>
              <a:buFontTx/>
              <a:buChar char="•"/>
            </a:pPr>
            <a:r>
              <a:rPr lang="en-US" sz="3000" b="1" dirty="0">
                <a:solidFill>
                  <a:srgbClr val="FFFFFF"/>
                </a:solidFill>
              </a:rPr>
              <a:t>On-detector is trigger-</a:t>
            </a:r>
            <a:r>
              <a:rPr lang="en-US" sz="3000" b="1" dirty="0" smtClean="0">
                <a:solidFill>
                  <a:srgbClr val="FFFFFF"/>
                </a:solidFill>
              </a:rPr>
              <a:t>less</a:t>
            </a:r>
          </a:p>
          <a:p>
            <a:pPr marL="358775" indent="-358775" defTabSz="957263">
              <a:spcBef>
                <a:spcPct val="20000"/>
              </a:spcBef>
              <a:buSzPct val="100000"/>
              <a:buFontTx/>
              <a:buChar char="•"/>
            </a:pPr>
            <a:r>
              <a:rPr lang="en-US" sz="3000" b="1" dirty="0" smtClean="0">
                <a:solidFill>
                  <a:srgbClr val="FFFFFF"/>
                </a:solidFill>
              </a:rPr>
              <a:t>Pitch adapter &amp; multi gigabit serial links</a:t>
            </a:r>
            <a:endParaRPr lang="en-US" sz="3000" b="1" baseline="-25000" dirty="0" smtClean="0">
              <a:solidFill>
                <a:srgbClr val="FFFFFF"/>
              </a:solidFill>
            </a:endParaRPr>
          </a:p>
        </p:txBody>
      </p:sp>
      <p:sp>
        <p:nvSpPr>
          <p:cNvPr id="46087" name="Rectangle 5"/>
          <p:cNvSpPr>
            <a:spLocks noChangeArrowheads="1"/>
          </p:cNvSpPr>
          <p:nvPr/>
        </p:nvSpPr>
        <p:spPr bwMode="auto">
          <a:xfrm>
            <a:off x="352425" y="2305050"/>
            <a:ext cx="69850" cy="990600"/>
          </a:xfrm>
          <a:prstGeom prst="rect">
            <a:avLst/>
          </a:prstGeom>
          <a:solidFill>
            <a:srgbClr val="008040"/>
          </a:solidFill>
          <a:ln w="9525">
            <a:miter lim="800000"/>
            <a:headEnd/>
            <a:tailEnd/>
          </a:ln>
          <a:scene3d>
            <a:camera prst="legacyObliqueTopRight">
              <a:rot lat="0" lon="899998" rev="0"/>
            </a:camera>
            <a:lightRig rig="legacyFlat3" dir="b"/>
          </a:scene3d>
          <a:sp3d extrusionH="5434000" prstMaterial="legacyMatte">
            <a:bevelT w="13500" h="13500" prst="angle"/>
            <a:bevelB w="13500" h="13500" prst="angle"/>
            <a:extrusionClr>
              <a:srgbClr val="008040"/>
            </a:extrusionClr>
          </a:sp3d>
        </p:spPr>
        <p:txBody>
          <a:bodyPr wrap="none" anchor="ctr">
            <a:prstTxWarp prst="textNoShape">
              <a:avLst/>
            </a:prstTxWarp>
            <a:flatTx/>
          </a:bodyPr>
          <a:lstStyle/>
          <a:p>
            <a:pPr algn="ctr"/>
            <a:endParaRPr lang="en-US"/>
          </a:p>
        </p:txBody>
      </p:sp>
      <p:sp>
        <p:nvSpPr>
          <p:cNvPr id="46088" name="Rectangle 6"/>
          <p:cNvSpPr>
            <a:spLocks noChangeArrowheads="1"/>
          </p:cNvSpPr>
          <p:nvPr/>
        </p:nvSpPr>
        <p:spPr bwMode="auto">
          <a:xfrm>
            <a:off x="422275" y="1524000"/>
            <a:ext cx="87313" cy="1771650"/>
          </a:xfrm>
          <a:prstGeom prst="rect">
            <a:avLst/>
          </a:prstGeom>
          <a:solidFill>
            <a:schemeClr val="bg2"/>
          </a:solidFill>
          <a:ln w="9525">
            <a:miter lim="800000"/>
            <a:headEnd/>
            <a:tailEnd/>
          </a:ln>
          <a:scene3d>
            <a:camera prst="legacyObliqueTopRight">
              <a:rot lat="0" lon="899998" rev="0"/>
            </a:camera>
            <a:lightRig rig="legacyFlat3" dir="b"/>
          </a:scene3d>
          <a:sp3d extrusionH="5434000" prstMaterial="legacyMatte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prstTxWarp prst="textNoShape">
              <a:avLst/>
            </a:prstTxWarp>
            <a:flatTx/>
          </a:bodyPr>
          <a:lstStyle/>
          <a:p>
            <a:pPr algn="ctr"/>
            <a:endParaRPr lang="en-US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09588" y="2133600"/>
            <a:ext cx="317500" cy="1162050"/>
            <a:chOff x="1980" y="1764"/>
            <a:chExt cx="216" cy="732"/>
          </a:xfrm>
        </p:grpSpPr>
        <p:sp>
          <p:nvSpPr>
            <p:cNvPr id="46101" name="Rectangle 8"/>
            <p:cNvSpPr>
              <a:spLocks noChangeArrowheads="1"/>
            </p:cNvSpPr>
            <p:nvPr/>
          </p:nvSpPr>
          <p:spPr bwMode="auto">
            <a:xfrm>
              <a:off x="1980" y="1872"/>
              <a:ext cx="48" cy="624"/>
            </a:xfrm>
            <a:prstGeom prst="rect">
              <a:avLst/>
            </a:prstGeom>
            <a:solidFill>
              <a:srgbClr val="008040"/>
            </a:solidFill>
            <a:ln w="9525">
              <a:miter lim="800000"/>
              <a:headEnd/>
              <a:tailEnd/>
            </a:ln>
            <a:scene3d>
              <a:camera prst="legacyObliqueTopRight">
                <a:rot lat="0" lon="899998" rev="0"/>
              </a:camera>
              <a:lightRig rig="legacyFlat3" dir="b"/>
            </a:scene3d>
            <a:sp3d extrusionH="36500" prstMaterial="legacyMatte">
              <a:bevelT w="13500" h="13500" prst="angle"/>
              <a:bevelB w="13500" h="13500" prst="angle"/>
              <a:extrusionClr>
                <a:srgbClr val="00804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pPr algn="ctr"/>
              <a:endParaRPr lang="en-US"/>
            </a:p>
          </p:txBody>
        </p:sp>
        <p:sp>
          <p:nvSpPr>
            <p:cNvPr id="46102" name="Rectangle 9"/>
            <p:cNvSpPr>
              <a:spLocks noChangeArrowheads="1"/>
            </p:cNvSpPr>
            <p:nvPr/>
          </p:nvSpPr>
          <p:spPr bwMode="auto">
            <a:xfrm>
              <a:off x="2064" y="1824"/>
              <a:ext cx="48" cy="624"/>
            </a:xfrm>
            <a:prstGeom prst="rect">
              <a:avLst/>
            </a:prstGeom>
            <a:solidFill>
              <a:srgbClr val="008040"/>
            </a:solidFill>
            <a:ln w="9525">
              <a:miter lim="800000"/>
              <a:headEnd/>
              <a:tailEnd/>
            </a:ln>
            <a:scene3d>
              <a:camera prst="legacyObliqueTopRight">
                <a:rot lat="0" lon="899998" rev="0"/>
              </a:camera>
              <a:lightRig rig="legacyFlat3" dir="b"/>
            </a:scene3d>
            <a:sp3d extrusionH="36500" prstMaterial="legacyMatte">
              <a:bevelT w="13500" h="13500" prst="angle"/>
              <a:bevelB w="13500" h="13500" prst="angle"/>
              <a:extrusionClr>
                <a:srgbClr val="00804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pPr algn="ctr"/>
              <a:endParaRPr lang="en-US"/>
            </a:p>
          </p:txBody>
        </p:sp>
        <p:sp>
          <p:nvSpPr>
            <p:cNvPr id="46103" name="Rectangle 10"/>
            <p:cNvSpPr>
              <a:spLocks noChangeArrowheads="1"/>
            </p:cNvSpPr>
            <p:nvPr/>
          </p:nvSpPr>
          <p:spPr bwMode="auto">
            <a:xfrm>
              <a:off x="2148" y="1764"/>
              <a:ext cx="48" cy="624"/>
            </a:xfrm>
            <a:prstGeom prst="rect">
              <a:avLst/>
            </a:prstGeom>
            <a:solidFill>
              <a:srgbClr val="008040"/>
            </a:solidFill>
            <a:ln w="9525">
              <a:miter lim="800000"/>
              <a:headEnd/>
              <a:tailEnd/>
            </a:ln>
            <a:scene3d>
              <a:camera prst="legacyObliqueTopRight">
                <a:rot lat="0" lon="899998" rev="0"/>
              </a:camera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00804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61975" y="2990850"/>
            <a:ext cx="363538" cy="406400"/>
            <a:chOff x="2016" y="2304"/>
            <a:chExt cx="248" cy="256"/>
          </a:xfrm>
        </p:grpSpPr>
        <p:sp>
          <p:nvSpPr>
            <p:cNvPr id="46096" name="Freeform 12"/>
            <p:cNvSpPr>
              <a:spLocks/>
            </p:cNvSpPr>
            <p:nvPr/>
          </p:nvSpPr>
          <p:spPr bwMode="auto">
            <a:xfrm>
              <a:off x="2016" y="2432"/>
              <a:ext cx="56" cy="128"/>
            </a:xfrm>
            <a:custGeom>
              <a:avLst/>
              <a:gdLst>
                <a:gd name="T0" fmla="*/ 0 w 56"/>
                <a:gd name="T1" fmla="*/ 16 h 128"/>
                <a:gd name="T2" fmla="*/ 48 w 56"/>
                <a:gd name="T3" fmla="*/ 16 h 128"/>
                <a:gd name="T4" fmla="*/ 48 w 56"/>
                <a:gd name="T5" fmla="*/ 112 h 128"/>
                <a:gd name="T6" fmla="*/ 0 w 56"/>
                <a:gd name="T7" fmla="*/ 112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8"/>
                <a:gd name="T14" fmla="*/ 56 w 56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8">
                  <a:moveTo>
                    <a:pt x="0" y="16"/>
                  </a:moveTo>
                  <a:cubicBezTo>
                    <a:pt x="20" y="8"/>
                    <a:pt x="40" y="0"/>
                    <a:pt x="48" y="16"/>
                  </a:cubicBezTo>
                  <a:cubicBezTo>
                    <a:pt x="56" y="32"/>
                    <a:pt x="56" y="96"/>
                    <a:pt x="48" y="112"/>
                  </a:cubicBezTo>
                  <a:cubicBezTo>
                    <a:pt x="40" y="128"/>
                    <a:pt x="8" y="112"/>
                    <a:pt x="0" y="112"/>
                  </a:cubicBezTo>
                </a:path>
              </a:pathLst>
            </a:custGeom>
            <a:noFill/>
            <a:ln w="38100">
              <a:solidFill>
                <a:srgbClr val="FF9763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7" name="Freeform 13"/>
            <p:cNvSpPr>
              <a:spLocks/>
            </p:cNvSpPr>
            <p:nvPr/>
          </p:nvSpPr>
          <p:spPr bwMode="auto">
            <a:xfrm>
              <a:off x="2064" y="2400"/>
              <a:ext cx="56" cy="128"/>
            </a:xfrm>
            <a:custGeom>
              <a:avLst/>
              <a:gdLst>
                <a:gd name="T0" fmla="*/ 0 w 56"/>
                <a:gd name="T1" fmla="*/ 16 h 128"/>
                <a:gd name="T2" fmla="*/ 48 w 56"/>
                <a:gd name="T3" fmla="*/ 16 h 128"/>
                <a:gd name="T4" fmla="*/ 48 w 56"/>
                <a:gd name="T5" fmla="*/ 112 h 128"/>
                <a:gd name="T6" fmla="*/ 0 w 56"/>
                <a:gd name="T7" fmla="*/ 112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8"/>
                <a:gd name="T14" fmla="*/ 56 w 56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8">
                  <a:moveTo>
                    <a:pt x="0" y="16"/>
                  </a:moveTo>
                  <a:cubicBezTo>
                    <a:pt x="20" y="8"/>
                    <a:pt x="40" y="0"/>
                    <a:pt x="48" y="16"/>
                  </a:cubicBezTo>
                  <a:cubicBezTo>
                    <a:pt x="56" y="32"/>
                    <a:pt x="56" y="96"/>
                    <a:pt x="48" y="112"/>
                  </a:cubicBezTo>
                  <a:cubicBezTo>
                    <a:pt x="40" y="128"/>
                    <a:pt x="8" y="112"/>
                    <a:pt x="0" y="112"/>
                  </a:cubicBezTo>
                </a:path>
              </a:pathLst>
            </a:custGeom>
            <a:noFill/>
            <a:ln w="38100">
              <a:solidFill>
                <a:srgbClr val="FF9763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8" name="Freeform 14"/>
            <p:cNvSpPr>
              <a:spLocks/>
            </p:cNvSpPr>
            <p:nvPr/>
          </p:nvSpPr>
          <p:spPr bwMode="auto">
            <a:xfrm>
              <a:off x="2112" y="2368"/>
              <a:ext cx="56" cy="128"/>
            </a:xfrm>
            <a:custGeom>
              <a:avLst/>
              <a:gdLst>
                <a:gd name="T0" fmla="*/ 0 w 56"/>
                <a:gd name="T1" fmla="*/ 16 h 128"/>
                <a:gd name="T2" fmla="*/ 48 w 56"/>
                <a:gd name="T3" fmla="*/ 16 h 128"/>
                <a:gd name="T4" fmla="*/ 48 w 56"/>
                <a:gd name="T5" fmla="*/ 112 h 128"/>
                <a:gd name="T6" fmla="*/ 0 w 56"/>
                <a:gd name="T7" fmla="*/ 112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8"/>
                <a:gd name="T14" fmla="*/ 56 w 56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8">
                  <a:moveTo>
                    <a:pt x="0" y="16"/>
                  </a:moveTo>
                  <a:cubicBezTo>
                    <a:pt x="20" y="8"/>
                    <a:pt x="40" y="0"/>
                    <a:pt x="48" y="16"/>
                  </a:cubicBezTo>
                  <a:cubicBezTo>
                    <a:pt x="56" y="32"/>
                    <a:pt x="56" y="96"/>
                    <a:pt x="48" y="112"/>
                  </a:cubicBezTo>
                  <a:cubicBezTo>
                    <a:pt x="40" y="128"/>
                    <a:pt x="8" y="112"/>
                    <a:pt x="0" y="112"/>
                  </a:cubicBezTo>
                </a:path>
              </a:pathLst>
            </a:custGeom>
            <a:noFill/>
            <a:ln w="38100">
              <a:solidFill>
                <a:srgbClr val="FF9763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9" name="Freeform 15"/>
            <p:cNvSpPr>
              <a:spLocks/>
            </p:cNvSpPr>
            <p:nvPr/>
          </p:nvSpPr>
          <p:spPr bwMode="auto">
            <a:xfrm>
              <a:off x="2160" y="2336"/>
              <a:ext cx="56" cy="128"/>
            </a:xfrm>
            <a:custGeom>
              <a:avLst/>
              <a:gdLst>
                <a:gd name="T0" fmla="*/ 0 w 56"/>
                <a:gd name="T1" fmla="*/ 16 h 128"/>
                <a:gd name="T2" fmla="*/ 48 w 56"/>
                <a:gd name="T3" fmla="*/ 16 h 128"/>
                <a:gd name="T4" fmla="*/ 48 w 56"/>
                <a:gd name="T5" fmla="*/ 112 h 128"/>
                <a:gd name="T6" fmla="*/ 0 w 56"/>
                <a:gd name="T7" fmla="*/ 112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8"/>
                <a:gd name="T14" fmla="*/ 56 w 56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8">
                  <a:moveTo>
                    <a:pt x="0" y="16"/>
                  </a:moveTo>
                  <a:cubicBezTo>
                    <a:pt x="20" y="8"/>
                    <a:pt x="40" y="0"/>
                    <a:pt x="48" y="16"/>
                  </a:cubicBezTo>
                  <a:cubicBezTo>
                    <a:pt x="56" y="32"/>
                    <a:pt x="56" y="96"/>
                    <a:pt x="48" y="112"/>
                  </a:cubicBezTo>
                  <a:cubicBezTo>
                    <a:pt x="40" y="128"/>
                    <a:pt x="8" y="112"/>
                    <a:pt x="0" y="112"/>
                  </a:cubicBezTo>
                </a:path>
              </a:pathLst>
            </a:custGeom>
            <a:noFill/>
            <a:ln w="38100">
              <a:solidFill>
                <a:srgbClr val="FF9763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00" name="Freeform 16"/>
            <p:cNvSpPr>
              <a:spLocks/>
            </p:cNvSpPr>
            <p:nvPr/>
          </p:nvSpPr>
          <p:spPr bwMode="auto">
            <a:xfrm>
              <a:off x="2208" y="2304"/>
              <a:ext cx="56" cy="128"/>
            </a:xfrm>
            <a:custGeom>
              <a:avLst/>
              <a:gdLst>
                <a:gd name="T0" fmla="*/ 0 w 56"/>
                <a:gd name="T1" fmla="*/ 16 h 128"/>
                <a:gd name="T2" fmla="*/ 48 w 56"/>
                <a:gd name="T3" fmla="*/ 16 h 128"/>
                <a:gd name="T4" fmla="*/ 48 w 56"/>
                <a:gd name="T5" fmla="*/ 112 h 128"/>
                <a:gd name="T6" fmla="*/ 0 w 56"/>
                <a:gd name="T7" fmla="*/ 112 h 1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8"/>
                <a:gd name="T14" fmla="*/ 56 w 56"/>
                <a:gd name="T15" fmla="*/ 128 h 1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8">
                  <a:moveTo>
                    <a:pt x="0" y="16"/>
                  </a:moveTo>
                  <a:cubicBezTo>
                    <a:pt x="20" y="8"/>
                    <a:pt x="40" y="0"/>
                    <a:pt x="48" y="16"/>
                  </a:cubicBezTo>
                  <a:cubicBezTo>
                    <a:pt x="56" y="32"/>
                    <a:pt x="56" y="96"/>
                    <a:pt x="48" y="112"/>
                  </a:cubicBezTo>
                  <a:cubicBezTo>
                    <a:pt x="40" y="128"/>
                    <a:pt x="8" y="112"/>
                    <a:pt x="0" y="112"/>
                  </a:cubicBezTo>
                </a:path>
              </a:pathLst>
            </a:custGeom>
            <a:noFill/>
            <a:ln w="38100">
              <a:solidFill>
                <a:srgbClr val="FF9763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091" name="AutoShape 17"/>
          <p:cNvSpPr>
            <a:spLocks noChangeArrowheads="1"/>
          </p:cNvSpPr>
          <p:nvPr/>
        </p:nvSpPr>
        <p:spPr bwMode="auto">
          <a:xfrm>
            <a:off x="422275" y="1905000"/>
            <a:ext cx="280988" cy="381000"/>
          </a:xfrm>
          <a:prstGeom prst="triangle">
            <a:avLst>
              <a:gd name="adj" fmla="val 50000"/>
            </a:avLst>
          </a:prstGeom>
          <a:solidFill>
            <a:srgbClr val="FFE95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92" name="AutoShape 18"/>
          <p:cNvSpPr>
            <a:spLocks noChangeArrowheads="1"/>
          </p:cNvSpPr>
          <p:nvPr/>
        </p:nvSpPr>
        <p:spPr bwMode="auto">
          <a:xfrm rot="-10719825">
            <a:off x="633413" y="1905000"/>
            <a:ext cx="280987" cy="381000"/>
          </a:xfrm>
          <a:prstGeom prst="triangle">
            <a:avLst>
              <a:gd name="adj" fmla="val 50000"/>
            </a:avLst>
          </a:prstGeom>
          <a:solidFill>
            <a:srgbClr val="FFE957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93" name="Freeform 19"/>
          <p:cNvSpPr>
            <a:spLocks/>
          </p:cNvSpPr>
          <p:nvPr/>
        </p:nvSpPr>
        <p:spPr bwMode="auto">
          <a:xfrm>
            <a:off x="563563" y="1335088"/>
            <a:ext cx="4303712" cy="579437"/>
          </a:xfrm>
          <a:custGeom>
            <a:avLst/>
            <a:gdLst>
              <a:gd name="T0" fmla="*/ 2931 w 2937"/>
              <a:gd name="T1" fmla="*/ 579437 h 365"/>
              <a:gd name="T2" fmla="*/ 13188 w 2937"/>
              <a:gd name="T3" fmla="*/ 323850 h 365"/>
              <a:gd name="T4" fmla="*/ 427892 w 2937"/>
              <a:gd name="T5" fmla="*/ 119062 h 365"/>
              <a:gd name="T6" fmla="*/ 1326173 w 2937"/>
              <a:gd name="T7" fmla="*/ 98425 h 365"/>
              <a:gd name="T8" fmla="*/ 3547696 w 2937"/>
              <a:gd name="T9" fmla="*/ 88900 h 365"/>
              <a:gd name="T10" fmla="*/ 4303834 w 2937"/>
              <a:gd name="T11" fmla="*/ 77787 h 36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37"/>
              <a:gd name="T19" fmla="*/ 0 h 365"/>
              <a:gd name="T20" fmla="*/ 2937 w 2937"/>
              <a:gd name="T21" fmla="*/ 365 h 36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37" h="365">
                <a:moveTo>
                  <a:pt x="2" y="365"/>
                </a:moveTo>
                <a:cubicBezTo>
                  <a:pt x="4" y="311"/>
                  <a:pt x="0" y="257"/>
                  <a:pt x="9" y="204"/>
                </a:cubicBezTo>
                <a:cubicBezTo>
                  <a:pt x="21" y="128"/>
                  <a:pt x="233" y="77"/>
                  <a:pt x="292" y="75"/>
                </a:cubicBezTo>
                <a:cubicBezTo>
                  <a:pt x="393" y="69"/>
                  <a:pt x="883" y="62"/>
                  <a:pt x="905" y="62"/>
                </a:cubicBezTo>
                <a:cubicBezTo>
                  <a:pt x="1410" y="58"/>
                  <a:pt x="1915" y="58"/>
                  <a:pt x="2421" y="56"/>
                </a:cubicBezTo>
                <a:cubicBezTo>
                  <a:pt x="2586" y="0"/>
                  <a:pt x="2764" y="49"/>
                  <a:pt x="2937" y="49"/>
                </a:cubicBezTo>
              </a:path>
            </a:pathLst>
          </a:custGeom>
          <a:noFill/>
          <a:ln w="28575">
            <a:solidFill>
              <a:srgbClr val="FFE957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94" name="Freeform 20"/>
          <p:cNvSpPr>
            <a:spLocks/>
          </p:cNvSpPr>
          <p:nvPr/>
        </p:nvSpPr>
        <p:spPr bwMode="auto">
          <a:xfrm>
            <a:off x="784225" y="1590675"/>
            <a:ext cx="4075113" cy="314325"/>
          </a:xfrm>
          <a:custGeom>
            <a:avLst/>
            <a:gdLst>
              <a:gd name="T0" fmla="*/ 0 w 2781"/>
              <a:gd name="T1" fmla="*/ 314325 h 198"/>
              <a:gd name="T2" fmla="*/ 29308 w 2781"/>
              <a:gd name="T3" fmla="*/ 180975 h 198"/>
              <a:gd name="T4" fmla="*/ 57150 w 2781"/>
              <a:gd name="T5" fmla="*/ 160338 h 198"/>
              <a:gd name="T6" fmla="*/ 152400 w 2781"/>
              <a:gd name="T7" fmla="*/ 88900 h 198"/>
              <a:gd name="T8" fmla="*/ 416169 w 2781"/>
              <a:gd name="T9" fmla="*/ 47625 h 198"/>
              <a:gd name="T10" fmla="*/ 2184888 w 2781"/>
              <a:gd name="T11" fmla="*/ 26988 h 198"/>
              <a:gd name="T12" fmla="*/ 3773365 w 2781"/>
              <a:gd name="T13" fmla="*/ 6350 h 198"/>
              <a:gd name="T14" fmla="*/ 4075234 w 2781"/>
              <a:gd name="T15" fmla="*/ 17463 h 1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781"/>
              <a:gd name="T25" fmla="*/ 0 h 198"/>
              <a:gd name="T26" fmla="*/ 2781 w 2781"/>
              <a:gd name="T27" fmla="*/ 198 h 19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781" h="198">
                <a:moveTo>
                  <a:pt x="0" y="198"/>
                </a:moveTo>
                <a:cubicBezTo>
                  <a:pt x="7" y="170"/>
                  <a:pt x="7" y="139"/>
                  <a:pt x="20" y="114"/>
                </a:cubicBezTo>
                <a:cubicBezTo>
                  <a:pt x="23" y="107"/>
                  <a:pt x="33" y="106"/>
                  <a:pt x="39" y="101"/>
                </a:cubicBezTo>
                <a:cubicBezTo>
                  <a:pt x="65" y="74"/>
                  <a:pt x="65" y="64"/>
                  <a:pt x="104" y="56"/>
                </a:cubicBezTo>
                <a:cubicBezTo>
                  <a:pt x="166" y="23"/>
                  <a:pt x="194" y="31"/>
                  <a:pt x="284" y="30"/>
                </a:cubicBezTo>
                <a:cubicBezTo>
                  <a:pt x="686" y="23"/>
                  <a:pt x="1088" y="22"/>
                  <a:pt x="1491" y="17"/>
                </a:cubicBezTo>
                <a:cubicBezTo>
                  <a:pt x="1901" y="1"/>
                  <a:pt x="2123" y="0"/>
                  <a:pt x="2575" y="4"/>
                </a:cubicBezTo>
                <a:cubicBezTo>
                  <a:pt x="2690" y="15"/>
                  <a:pt x="2621" y="11"/>
                  <a:pt x="2781" y="11"/>
                </a:cubicBezTo>
              </a:path>
            </a:pathLst>
          </a:custGeom>
          <a:noFill/>
          <a:ln w="28575">
            <a:solidFill>
              <a:srgbClr val="FFE957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95" name="Rectangle 21"/>
          <p:cNvSpPr>
            <a:spLocks noChangeArrowheads="1"/>
          </p:cNvSpPr>
          <p:nvPr/>
        </p:nvSpPr>
        <p:spPr bwMode="auto">
          <a:xfrm>
            <a:off x="4852988" y="1066800"/>
            <a:ext cx="1195387" cy="1219200"/>
          </a:xfrm>
          <a:prstGeom prst="rect">
            <a:avLst/>
          </a:prstGeom>
          <a:solidFill>
            <a:schemeClr val="folHlink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prstTxWarp prst="textNoShape">
              <a:avLst/>
            </a:prstTxWarp>
            <a:flatTx/>
          </a:bodyPr>
          <a:lstStyle/>
          <a:p>
            <a:endParaRPr lang="en-US"/>
          </a:p>
        </p:txBody>
      </p:sp>
    </p:spTree>
  </p:cSld>
  <p:clrMapOvr>
    <a:masterClrMapping/>
  </p:clrMapOvr>
  <p:transition advTm="3464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Data rate</a:t>
            </a:r>
            <a:endParaRPr lang="en-US" dirty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2275" y="1860550"/>
            <a:ext cx="8513763" cy="499745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sz="3200" dirty="0"/>
              <a:t>Rate of center column = chip design rate: </a:t>
            </a:r>
            <a:br>
              <a:rPr lang="en-US" sz="3200" dirty="0"/>
            </a:br>
            <a:r>
              <a:rPr lang="en-US" sz="3200" dirty="0"/>
              <a:t>	</a:t>
            </a:r>
            <a:r>
              <a:rPr lang="en-US" sz="3200" dirty="0" smtClean="0"/>
              <a:t>	3.3 </a:t>
            </a:r>
            <a:r>
              <a:rPr lang="en-US" sz="3200" dirty="0"/>
              <a:t>MHz/</a:t>
            </a:r>
            <a:r>
              <a:rPr lang="en-US" sz="3200" dirty="0" smtClean="0"/>
              <a:t>column</a:t>
            </a:r>
            <a:br>
              <a:rPr lang="en-US" sz="3200" dirty="0" smtClean="0"/>
            </a:br>
            <a:r>
              <a:rPr lang="en-US" sz="3200" dirty="0"/>
              <a:t>	</a:t>
            </a:r>
            <a:r>
              <a:rPr lang="en-US" sz="3200" dirty="0" smtClean="0"/>
              <a:t>	~ </a:t>
            </a:r>
            <a:r>
              <a:rPr lang="en-US" sz="3200" dirty="0"/>
              <a:t>82  MHz/cm</a:t>
            </a:r>
            <a:r>
              <a:rPr lang="en-US" sz="3200" baseline="30000" dirty="0"/>
              <a:t>2</a:t>
            </a:r>
            <a:r>
              <a:rPr lang="en-US" sz="3200" baseline="30000" dirty="0" smtClean="0"/>
              <a:t> </a:t>
            </a:r>
            <a:endParaRPr lang="en-US" sz="3200" dirty="0" smtClean="0">
              <a:solidFill>
                <a:schemeClr val="accent1"/>
              </a:solidFill>
            </a:endParaRPr>
          </a:p>
          <a:p>
            <a:pPr lvl="1"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sz="3200" dirty="0"/>
              <a:t>=&gt; </a:t>
            </a:r>
            <a:r>
              <a:rPr lang="en-US" sz="3200" dirty="0" err="1"/>
              <a:t>avg</a:t>
            </a:r>
            <a:r>
              <a:rPr lang="en-US" sz="3200" dirty="0"/>
              <a:t> rate 73 kHz/pixel</a:t>
            </a:r>
          </a:p>
          <a:p>
            <a:pPr lvl="1"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sz="3200" dirty="0"/>
              <a:t>=&gt; 132 MHz/chip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sz="3200" dirty="0"/>
              <a:t>=&gt; 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132 MHz/chip * ~ 32 bit = ~4.2 </a:t>
            </a:r>
            <a:r>
              <a:rPr lang="en-US" sz="3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Gbit/</a:t>
            </a:r>
            <a:r>
              <a:rPr lang="en-US" sz="32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  <a:p>
            <a:pPr lvl="1"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sz="3200" dirty="0"/>
              <a:t>=&gt; max rate in beam center 140 kHz/pixel</a:t>
            </a:r>
            <a:br>
              <a:rPr lang="en-US" sz="3200" dirty="0"/>
            </a:br>
            <a:endParaRPr lang="en-US" sz="3200" dirty="0"/>
          </a:p>
          <a:p>
            <a:pPr lvl="1"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sz="2595" dirty="0"/>
              <a:t>Example data word (11 bit address, 5 bit fine time, (5 bit fine time trailing), 11 bit coarse </a:t>
            </a:r>
            <a:r>
              <a:rPr lang="en-US" sz="2595" dirty="0" smtClean="0"/>
              <a:t>time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6568274" y="2415585"/>
            <a:ext cx="2447872" cy="1752852"/>
            <a:chOff x="1295400" y="2671763"/>
            <a:chExt cx="6130925" cy="373380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2493963" y="1473200"/>
              <a:ext cx="3733800" cy="61309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1" name="Rectangle 560"/>
            <p:cNvSpPr>
              <a:spLocks noChangeArrowheads="1"/>
            </p:cNvSpPr>
            <p:nvPr/>
          </p:nvSpPr>
          <p:spPr bwMode="auto">
            <a:xfrm>
              <a:off x="4951413" y="4537075"/>
              <a:ext cx="990600" cy="11779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561"/>
            <p:cNvSpPr>
              <a:spLocks noChangeArrowheads="1"/>
            </p:cNvSpPr>
            <p:nvPr/>
          </p:nvSpPr>
          <p:spPr bwMode="auto">
            <a:xfrm>
              <a:off x="5942013" y="4537075"/>
              <a:ext cx="990600" cy="11779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564"/>
            <p:cNvSpPr>
              <a:spLocks noChangeArrowheads="1"/>
            </p:cNvSpPr>
            <p:nvPr/>
          </p:nvSpPr>
          <p:spPr bwMode="auto">
            <a:xfrm>
              <a:off x="2970213" y="4537075"/>
              <a:ext cx="990600" cy="11779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565"/>
            <p:cNvSpPr>
              <a:spLocks noChangeArrowheads="1"/>
            </p:cNvSpPr>
            <p:nvPr/>
          </p:nvSpPr>
          <p:spPr bwMode="auto">
            <a:xfrm>
              <a:off x="3960813" y="4537075"/>
              <a:ext cx="990600" cy="11779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566"/>
            <p:cNvSpPr>
              <a:spLocks noChangeArrowheads="1"/>
            </p:cNvSpPr>
            <p:nvPr/>
          </p:nvSpPr>
          <p:spPr bwMode="auto">
            <a:xfrm>
              <a:off x="1981200" y="4537075"/>
              <a:ext cx="989013" cy="11779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560"/>
            <p:cNvSpPr>
              <a:spLocks noChangeArrowheads="1"/>
            </p:cNvSpPr>
            <p:nvPr/>
          </p:nvSpPr>
          <p:spPr bwMode="auto">
            <a:xfrm>
              <a:off x="4951413" y="3352800"/>
              <a:ext cx="990600" cy="11779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561"/>
            <p:cNvSpPr>
              <a:spLocks noChangeArrowheads="1"/>
            </p:cNvSpPr>
            <p:nvPr/>
          </p:nvSpPr>
          <p:spPr bwMode="auto">
            <a:xfrm>
              <a:off x="5942013" y="3352800"/>
              <a:ext cx="990600" cy="11779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564"/>
            <p:cNvSpPr>
              <a:spLocks noChangeArrowheads="1"/>
            </p:cNvSpPr>
            <p:nvPr/>
          </p:nvSpPr>
          <p:spPr bwMode="auto">
            <a:xfrm>
              <a:off x="2970213" y="3352800"/>
              <a:ext cx="990600" cy="11779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565"/>
            <p:cNvSpPr>
              <a:spLocks noChangeArrowheads="1"/>
            </p:cNvSpPr>
            <p:nvPr/>
          </p:nvSpPr>
          <p:spPr bwMode="auto">
            <a:xfrm>
              <a:off x="3960813" y="3352800"/>
              <a:ext cx="990600" cy="11779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566"/>
            <p:cNvSpPr>
              <a:spLocks noChangeArrowheads="1"/>
            </p:cNvSpPr>
            <p:nvPr/>
          </p:nvSpPr>
          <p:spPr bwMode="auto">
            <a:xfrm>
              <a:off x="1981200" y="3354389"/>
              <a:ext cx="989013" cy="1176336"/>
            </a:xfrm>
            <a:prstGeom prst="rect">
              <a:avLst/>
            </a:prstGeom>
            <a:solidFill>
              <a:schemeClr val="tx1">
                <a:lumMod val="50000"/>
                <a:alpha val="77000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1" name="Rectangle 566"/>
            <p:cNvSpPr>
              <a:spLocks noChangeArrowheads="1"/>
            </p:cNvSpPr>
            <p:nvPr/>
          </p:nvSpPr>
          <p:spPr bwMode="auto">
            <a:xfrm>
              <a:off x="2971800" y="3354389"/>
              <a:ext cx="989013" cy="1176336"/>
            </a:xfrm>
            <a:prstGeom prst="rect">
              <a:avLst/>
            </a:prstGeom>
            <a:solidFill>
              <a:schemeClr val="tx1">
                <a:lumMod val="50000"/>
                <a:alpha val="77000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2" name="Rectangle 566"/>
            <p:cNvSpPr>
              <a:spLocks noChangeArrowheads="1"/>
            </p:cNvSpPr>
            <p:nvPr/>
          </p:nvSpPr>
          <p:spPr bwMode="auto">
            <a:xfrm>
              <a:off x="3962400" y="3348033"/>
              <a:ext cx="989013" cy="1182692"/>
            </a:xfrm>
            <a:prstGeom prst="rect">
              <a:avLst/>
            </a:prstGeom>
            <a:solidFill>
              <a:schemeClr val="tx1">
                <a:lumMod val="50000"/>
                <a:alpha val="77000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3" name="Rectangle 566"/>
            <p:cNvSpPr>
              <a:spLocks noChangeArrowheads="1"/>
            </p:cNvSpPr>
            <p:nvPr/>
          </p:nvSpPr>
          <p:spPr bwMode="auto">
            <a:xfrm>
              <a:off x="4953000" y="3354389"/>
              <a:ext cx="989013" cy="1176336"/>
            </a:xfrm>
            <a:prstGeom prst="rect">
              <a:avLst/>
            </a:prstGeom>
            <a:solidFill>
              <a:schemeClr val="tx1">
                <a:lumMod val="50000"/>
                <a:alpha val="77000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4" name="Rectangle 566"/>
            <p:cNvSpPr>
              <a:spLocks noChangeArrowheads="1"/>
            </p:cNvSpPr>
            <p:nvPr/>
          </p:nvSpPr>
          <p:spPr bwMode="auto">
            <a:xfrm>
              <a:off x="5943600" y="3348033"/>
              <a:ext cx="989013" cy="1182692"/>
            </a:xfrm>
            <a:prstGeom prst="rect">
              <a:avLst/>
            </a:prstGeom>
            <a:solidFill>
              <a:schemeClr val="tx1">
                <a:lumMod val="50000"/>
                <a:alpha val="77000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5" name="Rectangle 566"/>
            <p:cNvSpPr>
              <a:spLocks noChangeArrowheads="1"/>
            </p:cNvSpPr>
            <p:nvPr/>
          </p:nvSpPr>
          <p:spPr bwMode="auto">
            <a:xfrm>
              <a:off x="1981200" y="4537075"/>
              <a:ext cx="989013" cy="1177925"/>
            </a:xfrm>
            <a:prstGeom prst="rect">
              <a:avLst/>
            </a:prstGeom>
            <a:solidFill>
              <a:schemeClr val="tx1">
                <a:lumMod val="50000"/>
                <a:alpha val="77000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6" name="Rectangle 566"/>
            <p:cNvSpPr>
              <a:spLocks noChangeArrowheads="1"/>
            </p:cNvSpPr>
            <p:nvPr/>
          </p:nvSpPr>
          <p:spPr bwMode="auto">
            <a:xfrm>
              <a:off x="2971800" y="4537075"/>
              <a:ext cx="989013" cy="1177925"/>
            </a:xfrm>
            <a:prstGeom prst="rect">
              <a:avLst/>
            </a:prstGeom>
            <a:solidFill>
              <a:schemeClr val="tx1">
                <a:lumMod val="50000"/>
                <a:alpha val="77000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7" name="Rectangle 566"/>
            <p:cNvSpPr>
              <a:spLocks noChangeArrowheads="1"/>
            </p:cNvSpPr>
            <p:nvPr/>
          </p:nvSpPr>
          <p:spPr bwMode="auto">
            <a:xfrm>
              <a:off x="3962400" y="4537075"/>
              <a:ext cx="989013" cy="1177925"/>
            </a:xfrm>
            <a:prstGeom prst="rect">
              <a:avLst/>
            </a:prstGeom>
            <a:solidFill>
              <a:schemeClr val="tx1">
                <a:lumMod val="50000"/>
                <a:alpha val="77000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8" name="Rectangle 566"/>
            <p:cNvSpPr>
              <a:spLocks noChangeArrowheads="1"/>
            </p:cNvSpPr>
            <p:nvPr/>
          </p:nvSpPr>
          <p:spPr bwMode="auto">
            <a:xfrm>
              <a:off x="4953000" y="4537075"/>
              <a:ext cx="989013" cy="1177925"/>
            </a:xfrm>
            <a:prstGeom prst="rect">
              <a:avLst/>
            </a:prstGeom>
            <a:solidFill>
              <a:schemeClr val="tx1">
                <a:lumMod val="50000"/>
                <a:alpha val="77000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sp>
          <p:nvSpPr>
            <p:cNvPr id="29" name="Rectangle 566"/>
            <p:cNvSpPr>
              <a:spLocks noChangeArrowheads="1"/>
            </p:cNvSpPr>
            <p:nvPr/>
          </p:nvSpPr>
          <p:spPr bwMode="auto">
            <a:xfrm>
              <a:off x="5943600" y="4537075"/>
              <a:ext cx="989013" cy="1177925"/>
            </a:xfrm>
            <a:prstGeom prst="rect">
              <a:avLst/>
            </a:prstGeom>
            <a:solidFill>
              <a:schemeClr val="tx1">
                <a:lumMod val="50000"/>
                <a:alpha val="77000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3960813" y="3478213"/>
              <a:ext cx="990600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962400" y="3630613"/>
              <a:ext cx="990600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963988" y="3783013"/>
              <a:ext cx="990600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965575" y="3935413"/>
              <a:ext cx="990600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3967163" y="4087813"/>
              <a:ext cx="990600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968750" y="4240213"/>
              <a:ext cx="990600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970338" y="4392613"/>
              <a:ext cx="990600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 flipH="1" flipV="1">
              <a:off x="3556794" y="3945732"/>
              <a:ext cx="1184275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 flipH="1" flipV="1">
              <a:off x="3709988" y="3943350"/>
              <a:ext cx="1182688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 flipH="1" flipV="1">
              <a:off x="3862388" y="3941763"/>
              <a:ext cx="1182687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 flipH="1" flipV="1">
              <a:off x="4014788" y="3940175"/>
              <a:ext cx="1182688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 flipH="1" flipV="1">
              <a:off x="4167188" y="3938588"/>
              <a:ext cx="1182687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 Box 574"/>
            <p:cNvSpPr txBox="1">
              <a:spLocks noChangeArrowheads="1"/>
            </p:cNvSpPr>
            <p:nvPr/>
          </p:nvSpPr>
          <p:spPr bwMode="auto">
            <a:xfrm>
              <a:off x="5157788" y="3657600"/>
              <a:ext cx="1073150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Helvetica" pitchFamily="-65" charset="0"/>
                </a:rPr>
                <a:t>13.5 mm</a:t>
              </a:r>
            </a:p>
          </p:txBody>
        </p:sp>
        <p:sp>
          <p:nvSpPr>
            <p:cNvPr id="43" name="Line 573"/>
            <p:cNvSpPr>
              <a:spLocks noChangeShapeType="1"/>
            </p:cNvSpPr>
            <p:nvPr/>
          </p:nvSpPr>
          <p:spPr bwMode="auto">
            <a:xfrm flipV="1">
              <a:off x="5105400" y="3352800"/>
              <a:ext cx="0" cy="114300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3962400" y="3352800"/>
              <a:ext cx="990600" cy="1588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Line 573"/>
            <p:cNvSpPr>
              <a:spLocks noChangeShapeType="1"/>
            </p:cNvSpPr>
            <p:nvPr/>
          </p:nvSpPr>
          <p:spPr bwMode="auto">
            <a:xfrm>
              <a:off x="3970338" y="3048000"/>
              <a:ext cx="981075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Text Box 574"/>
            <p:cNvSpPr txBox="1">
              <a:spLocks noChangeArrowheads="1"/>
            </p:cNvSpPr>
            <p:nvPr/>
          </p:nvSpPr>
          <p:spPr bwMode="auto">
            <a:xfrm>
              <a:off x="4022725" y="2671763"/>
              <a:ext cx="882650" cy="3667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Helvetica" pitchFamily="-65" charset="0"/>
                </a:rPr>
                <a:t>12 mm</a:t>
              </a:r>
            </a:p>
          </p:txBody>
        </p:sp>
      </p:grpSp>
    </p:spTree>
  </p:cSld>
  <p:clrMapOvr>
    <a:masterClrMapping/>
  </p:clrMapOvr>
  <p:transition advTm="1189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Data rate &amp; buffering</a:t>
            </a:r>
            <a:endParaRPr lang="en-US" dirty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2275" y="1860550"/>
            <a:ext cx="8513763" cy="4860925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dirty="0" smtClean="0"/>
              <a:t>4.2 </a:t>
            </a:r>
            <a:r>
              <a:rPr lang="en-US" dirty="0" err="1" smtClean="0"/>
              <a:t>Gbit/s</a:t>
            </a:r>
            <a:r>
              <a:rPr lang="en-US" dirty="0" smtClean="0"/>
              <a:t>: Can we store the data on chip &amp; send only data selected from NA62 trigger processor?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dirty="0" smtClean="0"/>
              <a:t>Trigger latency: &lt; 1ms, trigger window 10 ns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dirty="0" smtClean="0"/>
              <a:t>4.2 </a:t>
            </a:r>
            <a:r>
              <a:rPr lang="en-US" dirty="0" err="1" smtClean="0"/>
              <a:t>Gbit/s</a:t>
            </a:r>
            <a:r>
              <a:rPr lang="en-US" dirty="0" smtClean="0"/>
              <a:t> * 1 ms = 4.2 </a:t>
            </a:r>
            <a:r>
              <a:rPr lang="en-US" dirty="0" err="1" smtClean="0"/>
              <a:t>Mbit</a:t>
            </a:r>
            <a:r>
              <a:rPr lang="en-US" dirty="0" smtClean="0"/>
              <a:t> </a:t>
            </a:r>
          </a:p>
          <a:p>
            <a:pPr lvl="1"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sz="2400" dirty="0" smtClean="0"/>
              <a:t>1 Flip-flop: 3.6 </a:t>
            </a:r>
            <a:r>
              <a:rPr lang="en-US" sz="2400" dirty="0" err="1" smtClean="0"/>
              <a:t>x</a:t>
            </a:r>
            <a:r>
              <a:rPr lang="en-US" sz="2400" dirty="0" smtClean="0"/>
              <a:t> 7.2 µm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26 µm2 =&gt;  </a:t>
            </a:r>
            <a:br>
              <a:rPr lang="en-US" sz="2400" dirty="0" smtClean="0"/>
            </a:br>
            <a:r>
              <a:rPr lang="en-US" sz="2400" dirty="0" smtClean="0"/>
              <a:t>10</a:t>
            </a:r>
            <a:r>
              <a:rPr lang="en-US" sz="2400" baseline="30000" dirty="0" smtClean="0"/>
              <a:t>8</a:t>
            </a:r>
            <a:r>
              <a:rPr lang="en-US" sz="2400" dirty="0" smtClean="0"/>
              <a:t> µm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10 </a:t>
            </a:r>
            <a:r>
              <a:rPr lang="en-US" sz="2400" dirty="0" err="1" smtClean="0"/>
              <a:t>x</a:t>
            </a:r>
            <a:r>
              <a:rPr lang="en-US" sz="2400" dirty="0" smtClean="0"/>
              <a:t> 10 mm</a:t>
            </a:r>
            <a:r>
              <a:rPr lang="en-US" sz="2400" baseline="30000" dirty="0" smtClean="0"/>
              <a:t>2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dirty="0" smtClean="0"/>
              <a:t>As a result we cannot store the data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dirty="0" smtClean="0"/>
              <a:t>We must ship it out without trigger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dirty="0" err="1" smtClean="0"/>
              <a:t>Triggerless</a:t>
            </a:r>
            <a:r>
              <a:rPr lang="en-US" dirty="0" smtClean="0"/>
              <a:t> architecture</a:t>
            </a:r>
          </a:p>
          <a:p>
            <a:pPr eaLnBrk="1" hangingPunct="1">
              <a:lnSpc>
                <a:spcPct val="90000"/>
              </a:lnSpc>
              <a:buFont typeface="Wingdings" pitchFamily="-108" charset="2"/>
              <a:buChar char=""/>
              <a:defRPr/>
            </a:pPr>
            <a:r>
              <a:rPr lang="en-US" dirty="0" smtClean="0"/>
              <a:t>Data selection off-detector in FPGA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en-US" sz="24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 dirty="0"/>
          </a:p>
        </p:txBody>
      </p:sp>
    </p:spTree>
  </p:cSld>
  <p:clrMapOvr>
    <a:masterClrMapping/>
  </p:clrMapOvr>
  <p:transition advTm="74102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3276600"/>
            <a:ext cx="9144000" cy="1371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anchor="ctr">
            <a:normAutofit/>
          </a:bodyPr>
          <a:lstStyle/>
          <a:p>
            <a:pPr algn="ctr" defTabSz="914400">
              <a:defRPr/>
            </a:pPr>
            <a:r>
              <a:rPr lang="en-US" sz="4800" b="1" dirty="0"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ＭＳ Ｐゴシック" pitchFamily="-108" charset="-128"/>
                <a:cs typeface="ＭＳ Ｐゴシック" pitchFamily="-108" charset="-128"/>
              </a:rPr>
              <a:t>The</a:t>
            </a:r>
            <a:r>
              <a:rPr lang="en-US" sz="4800" b="1" dirty="0" smtClean="0"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ＭＳ Ｐゴシック" pitchFamily="-108" charset="-128"/>
                <a:cs typeface="ＭＳ Ｐゴシック" pitchFamily="-108" charset="-128"/>
              </a:rPr>
              <a:t> ASIC architecture</a:t>
            </a:r>
            <a:endParaRPr lang="en-US" sz="4800" b="1" dirty="0">
              <a:effectLst>
                <a:outerShdw blurRad="50800" dist="50800" dir="2700000" algn="tl" rotWithShape="0">
                  <a:schemeClr val="bg1">
                    <a:alpha val="30000"/>
                  </a:schemeClr>
                </a:outerShdw>
              </a:effectLst>
              <a:latin typeface="+mj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103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6550" y="274638"/>
            <a:ext cx="708025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Jitter-free </a:t>
            </a:r>
            <a:r>
              <a:rPr lang="en-US" dirty="0"/>
              <a:t>pixel signal to </a:t>
            </a:r>
            <a:r>
              <a:rPr lang="en-US" dirty="0" smtClean="0"/>
              <a:t>TDC in EOC</a:t>
            </a:r>
            <a:endParaRPr lang="en-US" dirty="0"/>
          </a:p>
        </p:txBody>
      </p:sp>
      <p:grpSp>
        <p:nvGrpSpPr>
          <p:cNvPr id="82" name="Group 81"/>
          <p:cNvGrpSpPr/>
          <p:nvPr/>
        </p:nvGrpSpPr>
        <p:grpSpPr>
          <a:xfrm>
            <a:off x="123825" y="1828800"/>
            <a:ext cx="8621713" cy="4800600"/>
            <a:chOff x="123825" y="1828800"/>
            <a:chExt cx="8621713" cy="4800600"/>
          </a:xfrm>
        </p:grpSpPr>
        <p:sp>
          <p:nvSpPr>
            <p:cNvPr id="157" name="Rectangle 156"/>
            <p:cNvSpPr/>
            <p:nvPr/>
          </p:nvSpPr>
          <p:spPr>
            <a:xfrm>
              <a:off x="1606183" y="1828800"/>
              <a:ext cx="4472354" cy="2362200"/>
            </a:xfrm>
            <a:prstGeom prst="rect">
              <a:avLst/>
            </a:prstGeom>
            <a:solidFill>
              <a:schemeClr val="tx1">
                <a:lumMod val="95000"/>
              </a:schemeClr>
            </a:solidFill>
            <a:ln>
              <a:solidFill>
                <a:schemeClr val="tx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822" name="Line 126"/>
            <p:cNvSpPr>
              <a:spLocks noChangeShapeType="1"/>
            </p:cNvSpPr>
            <p:nvPr/>
          </p:nvSpPr>
          <p:spPr bwMode="auto">
            <a:xfrm>
              <a:off x="1606550" y="4191000"/>
              <a:ext cx="7034213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268537" y="4997451"/>
              <a:ext cx="3429000" cy="565150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826" name="TextBox 97"/>
            <p:cNvSpPr txBox="1">
              <a:spLocks noChangeArrowheads="1"/>
            </p:cNvSpPr>
            <p:nvPr/>
          </p:nvSpPr>
          <p:spPr bwMode="auto">
            <a:xfrm>
              <a:off x="2420938" y="5105400"/>
              <a:ext cx="3106737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time-to-digital converter TDC</a:t>
              </a: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941817" y="1928812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941817" y="2495550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1941817" y="3062288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1941817" y="3629026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881190" y="1928811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881190" y="2495549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881190" y="3062287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881190" y="3629025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1" name="Oval 170"/>
            <p:cNvSpPr/>
            <p:nvPr/>
          </p:nvSpPr>
          <p:spPr>
            <a:xfrm>
              <a:off x="4554536" y="1828800"/>
              <a:ext cx="997223" cy="666747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820563" y="1928810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3820563" y="2495548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3820563" y="3062286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3820563" y="3629024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4759936" y="1928809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759936" y="2495547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4759936" y="3062285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759936" y="3629023"/>
              <a:ext cx="454147" cy="40957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6" name="Elbow Connector 115"/>
            <p:cNvCxnSpPr>
              <a:stCxn id="0" idx="3"/>
            </p:cNvCxnSpPr>
            <p:nvPr/>
          </p:nvCxnSpPr>
          <p:spPr>
            <a:xfrm>
              <a:off x="2395538" y="3833813"/>
              <a:ext cx="101600" cy="1163637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2395538" y="3276600"/>
              <a:ext cx="177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2420938" y="2667000"/>
              <a:ext cx="225425" cy="31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2420938" y="2132013"/>
              <a:ext cx="3048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rot="5400000">
              <a:off x="1714500" y="4138613"/>
              <a:ext cx="1719263" cy="1587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 rot="5400000">
              <a:off x="1484313" y="3832225"/>
              <a:ext cx="2325688" cy="1587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rot="5400000">
              <a:off x="1293019" y="3563144"/>
              <a:ext cx="2863850" cy="1588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Elbow Connector 115"/>
            <p:cNvCxnSpPr/>
            <p:nvPr/>
          </p:nvCxnSpPr>
          <p:spPr>
            <a:xfrm>
              <a:off x="3309938" y="3835400"/>
              <a:ext cx="101600" cy="1163638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3309938" y="3278188"/>
              <a:ext cx="1778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3335338" y="2668588"/>
              <a:ext cx="225425" cy="31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3335338" y="2133600"/>
              <a:ext cx="304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rot="5400000">
              <a:off x="2628901" y="4140200"/>
              <a:ext cx="1719262" cy="1587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rot="5400000">
              <a:off x="2397919" y="3834607"/>
              <a:ext cx="2327275" cy="1587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rot="5400000">
              <a:off x="2207419" y="3564731"/>
              <a:ext cx="2863850" cy="1588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Elbow Connector 115"/>
            <p:cNvCxnSpPr/>
            <p:nvPr/>
          </p:nvCxnSpPr>
          <p:spPr>
            <a:xfrm>
              <a:off x="4224338" y="3836988"/>
              <a:ext cx="101600" cy="1163637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4224338" y="3279775"/>
              <a:ext cx="177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>
              <a:off x="4249738" y="2670175"/>
              <a:ext cx="225425" cy="31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4249738" y="2135188"/>
              <a:ext cx="3048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rot="5400000">
              <a:off x="3543300" y="4141788"/>
              <a:ext cx="1719263" cy="1587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rot="5400000">
              <a:off x="3312319" y="3836194"/>
              <a:ext cx="2327275" cy="1587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 rot="5400000">
              <a:off x="3121819" y="3566319"/>
              <a:ext cx="2863850" cy="1588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Elbow Connector 115"/>
            <p:cNvCxnSpPr/>
            <p:nvPr/>
          </p:nvCxnSpPr>
          <p:spPr>
            <a:xfrm>
              <a:off x="5138738" y="3838575"/>
              <a:ext cx="101600" cy="1163638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5138738" y="3281363"/>
              <a:ext cx="177800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5164138" y="2671763"/>
              <a:ext cx="225425" cy="31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5164138" y="2136775"/>
              <a:ext cx="30480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 rot="5400000">
              <a:off x="4457701" y="4143375"/>
              <a:ext cx="1719262" cy="1587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rot="5400000">
              <a:off x="4226719" y="3837782"/>
              <a:ext cx="2327275" cy="1587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 rot="5400000">
              <a:off x="4036219" y="3567906"/>
              <a:ext cx="2863850" cy="1588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>
              <a:endCxn id="0" idx="3"/>
            </p:cNvCxnSpPr>
            <p:nvPr/>
          </p:nvCxnSpPr>
          <p:spPr>
            <a:xfrm rot="10800000">
              <a:off x="5697538" y="5280025"/>
              <a:ext cx="2514600" cy="0"/>
            </a:xfrm>
            <a:prstGeom prst="line">
              <a:avLst/>
            </a:prstGeom>
            <a:ln w="76200" cap="flat" cmpd="sng" algn="ctr">
              <a:solidFill>
                <a:schemeClr val="accent4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Rectangle 159"/>
            <p:cNvSpPr/>
            <p:nvPr/>
          </p:nvSpPr>
          <p:spPr>
            <a:xfrm>
              <a:off x="2268536" y="5972175"/>
              <a:ext cx="3429000" cy="65722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910" name="TextBox 162"/>
            <p:cNvSpPr txBox="1">
              <a:spLocks noChangeArrowheads="1"/>
            </p:cNvSpPr>
            <p:nvPr/>
          </p:nvSpPr>
          <p:spPr bwMode="auto">
            <a:xfrm>
              <a:off x="2344738" y="6107113"/>
              <a:ext cx="3271837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buffering &amp; read-out processor</a:t>
              </a:r>
            </a:p>
          </p:txBody>
        </p:sp>
        <p:cxnSp>
          <p:nvCxnSpPr>
            <p:cNvPr id="170" name="Straight Connector 169"/>
            <p:cNvCxnSpPr>
              <a:stCxn id="0" idx="2"/>
              <a:endCxn id="0" idx="0"/>
            </p:cNvCxnSpPr>
            <p:nvPr/>
          </p:nvCxnSpPr>
          <p:spPr>
            <a:xfrm rot="5400000">
              <a:off x="3778250" y="5767388"/>
              <a:ext cx="409575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>
              <a:stCxn id="0" idx="7"/>
            </p:cNvCxnSpPr>
            <p:nvPr/>
          </p:nvCxnSpPr>
          <p:spPr>
            <a:xfrm rot="16200000" flipH="1">
              <a:off x="6439694" y="892969"/>
              <a:ext cx="204788" cy="2273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Rectangle 173"/>
            <p:cNvSpPr/>
            <p:nvPr/>
          </p:nvSpPr>
          <p:spPr>
            <a:xfrm>
              <a:off x="7069137" y="2057400"/>
              <a:ext cx="1676400" cy="1547814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916" name="TextBox 174"/>
            <p:cNvSpPr txBox="1">
              <a:spLocks noChangeArrowheads="1"/>
            </p:cNvSpPr>
            <p:nvPr/>
          </p:nvSpPr>
          <p:spPr bwMode="auto">
            <a:xfrm>
              <a:off x="7145338" y="2109788"/>
              <a:ext cx="1600200" cy="1465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/>
                <a:t>amplifier</a:t>
              </a:r>
            </a:p>
            <a:p>
              <a:pPr algn="ctr"/>
              <a:r>
                <a:rPr lang="en-US"/>
                <a:t>&amp; discriminator/time-walk-compensator</a:t>
              </a: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123825" y="2971800"/>
              <a:ext cx="1003300" cy="1643063"/>
              <a:chOff x="123825" y="2971800"/>
              <a:chExt cx="1003300" cy="1643063"/>
            </a:xfrm>
          </p:grpSpPr>
          <p:sp>
            <p:nvSpPr>
              <p:cNvPr id="34924" name="Rectangle 565"/>
              <p:cNvSpPr>
                <a:spLocks noChangeArrowheads="1"/>
              </p:cNvSpPr>
              <p:nvPr/>
            </p:nvSpPr>
            <p:spPr bwMode="auto">
              <a:xfrm rot="10800000">
                <a:off x="136522" y="2978947"/>
                <a:ext cx="990603" cy="1178495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Rectangle 566"/>
              <p:cNvSpPr>
                <a:spLocks noChangeArrowheads="1"/>
              </p:cNvSpPr>
              <p:nvPr/>
            </p:nvSpPr>
            <p:spPr bwMode="auto">
              <a:xfrm rot="10800000">
                <a:off x="136522" y="2978947"/>
                <a:ext cx="989016" cy="1635916"/>
              </a:xfrm>
              <a:prstGeom prst="rect">
                <a:avLst/>
              </a:prstGeom>
              <a:solidFill>
                <a:schemeClr val="tx1">
                  <a:lumMod val="50000"/>
                  <a:alpha val="77000"/>
                </a:schemeClr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latin typeface="Arial" pitchFamily="-108" charset="0"/>
                  <a:ea typeface="ＭＳ Ｐゴシック" pitchFamily="-108" charset="-128"/>
                  <a:cs typeface="ＭＳ Ｐゴシック" pitchFamily="-108" charset="-128"/>
                </a:endParaRPr>
              </a:p>
            </p:txBody>
          </p:sp>
          <p:cxnSp>
            <p:nvCxnSpPr>
              <p:cNvPr id="179" name="Straight Connector 178"/>
              <p:cNvCxnSpPr/>
              <p:nvPr/>
            </p:nvCxnSpPr>
            <p:spPr bwMode="auto">
              <a:xfrm rot="10800000">
                <a:off x="133350" y="4025900"/>
                <a:ext cx="990600" cy="1588"/>
              </a:xfrm>
              <a:prstGeom prst="line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 bwMode="auto">
              <a:xfrm rot="10800000">
                <a:off x="131763" y="3873500"/>
                <a:ext cx="990600" cy="1588"/>
              </a:xfrm>
              <a:prstGeom prst="line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auto">
              <a:xfrm rot="10800000">
                <a:off x="130175" y="3721100"/>
                <a:ext cx="990600" cy="1588"/>
              </a:xfrm>
              <a:prstGeom prst="line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auto">
              <a:xfrm rot="10800000">
                <a:off x="128588" y="3568700"/>
                <a:ext cx="990600" cy="1588"/>
              </a:xfrm>
              <a:prstGeom prst="line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auto">
              <a:xfrm rot="10800000">
                <a:off x="127000" y="3416300"/>
                <a:ext cx="990600" cy="1588"/>
              </a:xfrm>
              <a:prstGeom prst="line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auto">
              <a:xfrm rot="10800000">
                <a:off x="125413" y="3263900"/>
                <a:ext cx="990600" cy="1588"/>
              </a:xfrm>
              <a:prstGeom prst="line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 bwMode="auto">
              <a:xfrm rot="10800000">
                <a:off x="123825" y="3111501"/>
                <a:ext cx="990600" cy="1588"/>
              </a:xfrm>
              <a:prstGeom prst="line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Connector 185"/>
              <p:cNvCxnSpPr/>
              <p:nvPr/>
            </p:nvCxnSpPr>
            <p:spPr bwMode="auto">
              <a:xfrm rot="16200000" flipH="1" flipV="1">
                <a:off x="340518" y="3563144"/>
                <a:ext cx="1184275" cy="1587"/>
              </a:xfrm>
              <a:prstGeom prst="line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auto">
              <a:xfrm rot="16200000" flipH="1" flipV="1">
                <a:off x="188119" y="3564732"/>
                <a:ext cx="1184275" cy="1587"/>
              </a:xfrm>
              <a:prstGeom prst="line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auto">
              <a:xfrm rot="16200000" flipH="1" flipV="1">
                <a:off x="35718" y="3566319"/>
                <a:ext cx="1184275" cy="1587"/>
              </a:xfrm>
              <a:prstGeom prst="line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auto">
              <a:xfrm rot="16200000" flipH="1" flipV="1">
                <a:off x="-116681" y="3567907"/>
                <a:ext cx="1184275" cy="1587"/>
              </a:xfrm>
              <a:prstGeom prst="line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auto">
              <a:xfrm rot="16200000" flipH="1" flipV="1">
                <a:off x="-269082" y="3569494"/>
                <a:ext cx="1184275" cy="1587"/>
              </a:xfrm>
              <a:prstGeom prst="line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Straight Connector 190"/>
              <p:cNvCxnSpPr/>
              <p:nvPr/>
            </p:nvCxnSpPr>
            <p:spPr bwMode="auto">
              <a:xfrm rot="10800000">
                <a:off x="131763" y="4152900"/>
                <a:ext cx="990600" cy="1588"/>
              </a:xfrm>
              <a:prstGeom prst="line">
                <a:avLst/>
              </a:prstGeom>
              <a:ln w="1270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5" name="Rectangle 94"/>
            <p:cNvSpPr/>
            <p:nvPr/>
          </p:nvSpPr>
          <p:spPr>
            <a:xfrm>
              <a:off x="7373937" y="4800600"/>
              <a:ext cx="1312863" cy="974725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solidFill>
                <a:schemeClr val="tx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921" name="TextBox 95"/>
            <p:cNvSpPr txBox="1">
              <a:spLocks noChangeArrowheads="1"/>
            </p:cNvSpPr>
            <p:nvPr/>
          </p:nvSpPr>
          <p:spPr bwMode="auto">
            <a:xfrm>
              <a:off x="7450138" y="4908550"/>
              <a:ext cx="1160462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/>
                <a:t>reference clock </a:t>
              </a:r>
            </a:p>
          </p:txBody>
        </p:sp>
      </p:grpSp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31066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Rectangle 156"/>
          <p:cNvSpPr/>
          <p:nvPr/>
        </p:nvSpPr>
        <p:spPr>
          <a:xfrm>
            <a:off x="1623646" y="1828800"/>
            <a:ext cx="4472354" cy="236220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solidFill>
              <a:schemeClr val="tx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2" name="Straight Connector 121"/>
          <p:cNvCxnSpPr/>
          <p:nvPr/>
        </p:nvCxnSpPr>
        <p:spPr>
          <a:xfrm rot="5400000" flipH="1" flipV="1">
            <a:off x="1653381" y="3833019"/>
            <a:ext cx="2941638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rot="5400000" flipH="1" flipV="1">
            <a:off x="2643981" y="3833019"/>
            <a:ext cx="2941638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 rot="5400000" flipH="1" flipV="1">
            <a:off x="3558381" y="3833019"/>
            <a:ext cx="2941638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 rot="5400000" flipH="1" flipV="1">
            <a:off x="738981" y="3809207"/>
            <a:ext cx="2941637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1624012" y="274638"/>
            <a:ext cx="7062787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/>
              <a:t>Precise</a:t>
            </a:r>
            <a:r>
              <a:rPr lang="en-US" dirty="0" smtClean="0"/>
              <a:t> clock signal </a:t>
            </a:r>
            <a:r>
              <a:rPr lang="en-US" dirty="0"/>
              <a:t>to</a:t>
            </a:r>
            <a:r>
              <a:rPr lang="en-US" dirty="0" smtClean="0"/>
              <a:t> all pixels</a:t>
            </a:r>
            <a:endParaRPr lang="en-US" dirty="0"/>
          </a:p>
        </p:txBody>
      </p:sp>
      <p:sp>
        <p:nvSpPr>
          <p:cNvPr id="36874" name="Line 126"/>
          <p:cNvSpPr>
            <a:spLocks noChangeShapeType="1"/>
          </p:cNvSpPr>
          <p:nvPr/>
        </p:nvSpPr>
        <p:spPr bwMode="auto">
          <a:xfrm>
            <a:off x="1624013" y="4191000"/>
            <a:ext cx="7034212" cy="0"/>
          </a:xfrm>
          <a:prstGeom prst="line">
            <a:avLst/>
          </a:prstGeom>
          <a:noFill/>
          <a:ln w="38100">
            <a:solidFill>
              <a:srgbClr val="FF6600"/>
            </a:solidFill>
            <a:prstDash val="sysDot"/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1959280" y="1928812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1959280" y="2495550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1959280" y="3062288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959280" y="3629026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2898653" y="1928811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2898653" y="2495549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2898653" y="3062287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2898653" y="3629025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3838026" y="1928810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3838026" y="2495548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4571999" y="1828800"/>
            <a:ext cx="997223" cy="666747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3838026" y="3062286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3838026" y="3629024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4777399" y="1928809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4777399" y="2495547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4777399" y="3062285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4777399" y="3629023"/>
            <a:ext cx="454147" cy="40957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4" name="Straight Connector 123"/>
          <p:cNvCxnSpPr/>
          <p:nvPr/>
        </p:nvCxnSpPr>
        <p:spPr>
          <a:xfrm>
            <a:off x="2413000" y="3276600"/>
            <a:ext cx="2508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2438400" y="2667000"/>
            <a:ext cx="225425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2438400" y="2132013"/>
            <a:ext cx="225425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 rot="5400000">
            <a:off x="749301" y="4054475"/>
            <a:ext cx="3833812" cy="1587"/>
          </a:xfrm>
          <a:prstGeom prst="line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rot="10800000">
            <a:off x="5715000" y="5280025"/>
            <a:ext cx="2514600" cy="0"/>
          </a:xfrm>
          <a:prstGeom prst="line">
            <a:avLst/>
          </a:prstGeom>
          <a:ln w="762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Rectangle 159"/>
          <p:cNvSpPr/>
          <p:nvPr/>
        </p:nvSpPr>
        <p:spPr>
          <a:xfrm>
            <a:off x="2285999" y="5972175"/>
            <a:ext cx="3429000" cy="65722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934" name="TextBox 162"/>
          <p:cNvSpPr txBox="1">
            <a:spLocks noChangeArrowheads="1"/>
          </p:cNvSpPr>
          <p:nvPr/>
        </p:nvSpPr>
        <p:spPr bwMode="auto">
          <a:xfrm>
            <a:off x="2362200" y="6107113"/>
            <a:ext cx="32718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buffering &amp; read-out processor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2438400" y="3884613"/>
            <a:ext cx="250825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2627146" y="2615541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2623788" y="3233388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2620430" y="3851235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>
            <a:off x="3348038" y="3278188"/>
            <a:ext cx="250825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373438" y="2668588"/>
            <a:ext cx="225425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373438" y="2133600"/>
            <a:ext cx="2254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1662112" y="4033838"/>
            <a:ext cx="3832225" cy="44450"/>
          </a:xfrm>
          <a:prstGeom prst="line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3373438" y="3886200"/>
            <a:ext cx="2508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3562167" y="2617129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3558809" y="3234976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3555451" y="3852823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5" name="Straight Connector 74"/>
          <p:cNvCxnSpPr/>
          <p:nvPr/>
        </p:nvCxnSpPr>
        <p:spPr>
          <a:xfrm>
            <a:off x="4291013" y="3279775"/>
            <a:ext cx="2524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4316413" y="2670175"/>
            <a:ext cx="227012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4316413" y="2135188"/>
            <a:ext cx="227012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5400000">
            <a:off x="2602707" y="4028281"/>
            <a:ext cx="3840162" cy="47625"/>
          </a:xfrm>
          <a:prstGeom prst="line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4316413" y="3887788"/>
            <a:ext cx="250825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Oval 79"/>
          <p:cNvSpPr/>
          <p:nvPr/>
        </p:nvSpPr>
        <p:spPr>
          <a:xfrm>
            <a:off x="4505435" y="2618717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4502077" y="3236564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4498719" y="3854411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3" name="Straight Connector 82"/>
          <p:cNvCxnSpPr/>
          <p:nvPr/>
        </p:nvCxnSpPr>
        <p:spPr>
          <a:xfrm>
            <a:off x="5243513" y="3281363"/>
            <a:ext cx="250825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5268913" y="2671763"/>
            <a:ext cx="225425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5268913" y="2136775"/>
            <a:ext cx="2254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>
            <a:off x="3580607" y="4056856"/>
            <a:ext cx="3829050" cy="1587"/>
          </a:xfrm>
          <a:prstGeom prst="line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5268913" y="3889375"/>
            <a:ext cx="250825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Oval 87"/>
          <p:cNvSpPr/>
          <p:nvPr/>
        </p:nvSpPr>
        <p:spPr>
          <a:xfrm>
            <a:off x="5456950" y="2620305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5453592" y="3238152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5450234" y="3855999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18" name="Straight Connector 117"/>
          <p:cNvCxnSpPr/>
          <p:nvPr/>
        </p:nvCxnSpPr>
        <p:spPr>
          <a:xfrm rot="10800000">
            <a:off x="2209800" y="5280025"/>
            <a:ext cx="3657600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Oval 127"/>
          <p:cNvSpPr/>
          <p:nvPr/>
        </p:nvSpPr>
        <p:spPr>
          <a:xfrm>
            <a:off x="3078249" y="5232183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4079073" y="5234160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4996212" y="5236137"/>
            <a:ext cx="70692" cy="8334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35" name="Straight Connector 134"/>
          <p:cNvCxnSpPr/>
          <p:nvPr/>
        </p:nvCxnSpPr>
        <p:spPr>
          <a:xfrm rot="5400000" flipH="1" flipV="1">
            <a:off x="1893887" y="4484688"/>
            <a:ext cx="631825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rot="5400000" flipH="1" flipV="1">
            <a:off x="2808287" y="4506913"/>
            <a:ext cx="631825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rot="5400000" flipH="1" flipV="1">
            <a:off x="3798887" y="4529138"/>
            <a:ext cx="631825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rot="5400000" flipH="1" flipV="1">
            <a:off x="4713287" y="4551363"/>
            <a:ext cx="631825" cy="0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>
            <a:stCxn id="0" idx="7"/>
          </p:cNvCxnSpPr>
          <p:nvPr/>
        </p:nvCxnSpPr>
        <p:spPr>
          <a:xfrm rot="16200000" flipH="1">
            <a:off x="6457156" y="892969"/>
            <a:ext cx="204788" cy="22733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7" name="Rectangle 166"/>
          <p:cNvSpPr/>
          <p:nvPr/>
        </p:nvSpPr>
        <p:spPr>
          <a:xfrm>
            <a:off x="7010400" y="1930535"/>
            <a:ext cx="1676400" cy="2483587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005" name="TextBox 167"/>
          <p:cNvSpPr txBox="1">
            <a:spLocks noChangeArrowheads="1"/>
          </p:cNvSpPr>
          <p:nvPr/>
        </p:nvSpPr>
        <p:spPr bwMode="auto">
          <a:xfrm>
            <a:off x="7086600" y="1828800"/>
            <a:ext cx="16002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amplifier</a:t>
            </a:r>
          </a:p>
          <a:p>
            <a:pPr algn="ctr"/>
            <a:r>
              <a:rPr lang="en-US"/>
              <a:t>&amp; discriminator/</a:t>
            </a:r>
          </a:p>
          <a:p>
            <a:pPr algn="ctr"/>
            <a:r>
              <a:rPr lang="en-US"/>
              <a:t>time-walk-compensator&amp;</a:t>
            </a:r>
          </a:p>
          <a:p>
            <a:pPr algn="ctr"/>
            <a:r>
              <a:rPr lang="en-US"/>
              <a:t>buffering</a:t>
            </a:r>
          </a:p>
          <a:p>
            <a:pPr algn="ctr"/>
            <a:r>
              <a:rPr lang="en-US"/>
              <a:t>&amp;</a:t>
            </a:r>
          </a:p>
          <a:p>
            <a:pPr algn="ctr"/>
            <a:r>
              <a:rPr lang="en-US"/>
              <a:t>TDC</a:t>
            </a:r>
          </a:p>
        </p:txBody>
      </p:sp>
      <p:grpSp>
        <p:nvGrpSpPr>
          <p:cNvPr id="37006" name="Group 168"/>
          <p:cNvGrpSpPr>
            <a:grpSpLocks/>
          </p:cNvGrpSpPr>
          <p:nvPr/>
        </p:nvGrpSpPr>
        <p:grpSpPr bwMode="auto">
          <a:xfrm rot="10800000">
            <a:off x="127000" y="2971800"/>
            <a:ext cx="1000125" cy="1643063"/>
            <a:chOff x="4113213" y="3048000"/>
            <a:chExt cx="1000122" cy="1642269"/>
          </a:xfrm>
        </p:grpSpPr>
        <p:sp>
          <p:nvSpPr>
            <p:cNvPr id="37013" name="Rectangle 565"/>
            <p:cNvSpPr>
              <a:spLocks noChangeArrowheads="1"/>
            </p:cNvSpPr>
            <p:nvPr/>
          </p:nvSpPr>
          <p:spPr bwMode="auto">
            <a:xfrm>
              <a:off x="4113213" y="3505200"/>
              <a:ext cx="990600" cy="1177925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Rectangle 566"/>
            <p:cNvSpPr>
              <a:spLocks noChangeArrowheads="1"/>
            </p:cNvSpPr>
            <p:nvPr/>
          </p:nvSpPr>
          <p:spPr bwMode="auto">
            <a:xfrm>
              <a:off x="4114800" y="3048000"/>
              <a:ext cx="989013" cy="1635125"/>
            </a:xfrm>
            <a:prstGeom prst="rect">
              <a:avLst/>
            </a:prstGeom>
            <a:solidFill>
              <a:schemeClr val="tx1">
                <a:lumMod val="50000"/>
                <a:alpha val="77000"/>
              </a:schemeClr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cxnSp>
          <p:nvCxnSpPr>
            <p:cNvPr id="173" name="Straight Connector 172"/>
            <p:cNvCxnSpPr/>
            <p:nvPr/>
          </p:nvCxnSpPr>
          <p:spPr>
            <a:xfrm>
              <a:off x="4116388" y="3635091"/>
              <a:ext cx="990597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>
              <a:off x="4117975" y="3787418"/>
              <a:ext cx="990597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>
              <a:off x="4119563" y="3939744"/>
              <a:ext cx="990597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>
              <a:off x="4121150" y="4092070"/>
              <a:ext cx="990597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>
              <a:off x="4122738" y="4244397"/>
              <a:ext cx="990597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>
              <a:off x="4124325" y="4396723"/>
              <a:ext cx="990597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4125913" y="4549049"/>
              <a:ext cx="990597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rot="5400000" flipH="1" flipV="1">
              <a:off x="3715830" y="4097624"/>
              <a:ext cx="1183703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 flipH="1" flipV="1">
              <a:off x="3868229" y="4096037"/>
              <a:ext cx="1183703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5400000" flipH="1" flipV="1">
              <a:off x="4020629" y="4094451"/>
              <a:ext cx="1183703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5400000" flipH="1" flipV="1">
              <a:off x="4173028" y="4092863"/>
              <a:ext cx="1183703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5400000" flipH="1" flipV="1">
              <a:off x="4325428" y="4091277"/>
              <a:ext cx="1183703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>
              <a:off x="4117975" y="3508153"/>
              <a:ext cx="990597" cy="1587"/>
            </a:xfrm>
            <a:prstGeom prst="line">
              <a:avLst/>
            </a:prstGeom>
            <a:ln w="127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Rectangle 94"/>
          <p:cNvSpPr/>
          <p:nvPr/>
        </p:nvSpPr>
        <p:spPr>
          <a:xfrm>
            <a:off x="7315200" y="4800600"/>
            <a:ext cx="1312863" cy="974725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010" name="TextBox 95"/>
          <p:cNvSpPr txBox="1">
            <a:spLocks noChangeArrowheads="1"/>
          </p:cNvSpPr>
          <p:nvPr/>
        </p:nvSpPr>
        <p:spPr bwMode="auto">
          <a:xfrm>
            <a:off x="7391400" y="4908550"/>
            <a:ext cx="11604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/>
              <a:t>reference clock </a:t>
            </a:r>
          </a:p>
        </p:txBody>
      </p:sp>
      <p:sp>
        <p:nvSpPr>
          <p:cNvPr id="94" name="Footer Placeholder 9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21883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-108" charset="2"/>
              <a:buChar char=""/>
              <a:defRPr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819400"/>
            <a:ext cx="9144000" cy="193899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000" dirty="0" smtClean="0">
                <a:latin typeface="Corbel"/>
                <a:ea typeface="ＭＳ Ｐゴシック" pitchFamily="-108" charset="-128"/>
                <a:cs typeface="ＭＳ Ｐゴシック" pitchFamily="-108" charset="-128"/>
              </a:rPr>
              <a:t>GTK cooling &amp; electro-mechanical integration</a:t>
            </a:r>
            <a:endParaRPr lang="en-US" sz="6000" dirty="0">
              <a:latin typeface="Corbel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5486400"/>
            <a:ext cx="93536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orbel"/>
                <a:ea typeface="ＭＳ Ｐゴシック" pitchFamily="-108" charset="-128"/>
                <a:cs typeface="ＭＳ Ｐゴシック" pitchFamily="-108" charset="-128"/>
              </a:rPr>
              <a:t>Vito </a:t>
            </a:r>
            <a:r>
              <a:rPr lang="en-US" sz="2800" dirty="0" err="1" smtClean="0">
                <a:latin typeface="Corbel"/>
                <a:ea typeface="ＭＳ Ｐゴシック" pitchFamily="-108" charset="-128"/>
                <a:cs typeface="ＭＳ Ｐゴシック" pitchFamily="-108" charset="-128"/>
              </a:rPr>
              <a:t>Carassiti</a:t>
            </a:r>
            <a:r>
              <a:rPr lang="en-US" sz="2800" dirty="0" smtClean="0">
                <a:latin typeface="Corbel"/>
                <a:ea typeface="ＭＳ Ｐゴシック" pitchFamily="-108" charset="-128"/>
                <a:cs typeface="ＭＳ Ｐゴシック" pitchFamily="-108" charset="-128"/>
              </a:rPr>
              <a:t>, Alessandro </a:t>
            </a:r>
            <a:r>
              <a:rPr lang="en-US" sz="2800" dirty="0" err="1" smtClean="0">
                <a:latin typeface="Corbel"/>
                <a:ea typeface="ＭＳ Ｐゴシック" pitchFamily="-108" charset="-128"/>
                <a:cs typeface="ＭＳ Ｐゴシック" pitchFamily="-108" charset="-128"/>
              </a:rPr>
              <a:t>Mapelli</a:t>
            </a:r>
            <a:r>
              <a:rPr lang="en-US" sz="2800" dirty="0" smtClean="0">
                <a:latin typeface="Corbel"/>
                <a:ea typeface="ＭＳ Ｐゴシック" pitchFamily="-108" charset="-128"/>
                <a:cs typeface="ＭＳ Ｐゴシック" pitchFamily="-108" charset="-128"/>
              </a:rPr>
              <a:t>, Michel </a:t>
            </a:r>
            <a:r>
              <a:rPr lang="en-US" sz="2800" dirty="0" err="1" smtClean="0">
                <a:latin typeface="Corbel"/>
                <a:ea typeface="ＭＳ Ｐゴシック" pitchFamily="-108" charset="-128"/>
                <a:cs typeface="ＭＳ Ｐゴシック" pitchFamily="-108" charset="-128"/>
              </a:rPr>
              <a:t>Morel,Georg</a:t>
            </a:r>
            <a:r>
              <a:rPr lang="en-US" sz="2800" dirty="0" smtClean="0">
                <a:latin typeface="Corbel"/>
                <a:ea typeface="ＭＳ Ｐゴシック" pitchFamily="-108" charset="-128"/>
                <a:cs typeface="ＭＳ Ｐゴシック" pitchFamily="-108" charset="-128"/>
              </a:rPr>
              <a:t> </a:t>
            </a:r>
            <a:r>
              <a:rPr lang="en-US" sz="2800" dirty="0" err="1" smtClean="0">
                <a:latin typeface="Corbel"/>
                <a:ea typeface="ＭＳ Ｐゴシック" pitchFamily="-108" charset="-128"/>
                <a:cs typeface="ＭＳ Ｐゴシック" pitchFamily="-108" charset="-128"/>
              </a:rPr>
              <a:t>Nüssle</a:t>
            </a:r>
            <a:r>
              <a:rPr lang="en-US" sz="2800" dirty="0" smtClean="0">
                <a:latin typeface="Corbel"/>
                <a:ea typeface="ＭＳ Ｐゴシック" pitchFamily="-108" charset="-128"/>
                <a:cs typeface="ＭＳ Ｐゴシック" pitchFamily="-108" charset="-128"/>
              </a:rPr>
              <a:t> </a:t>
            </a:r>
            <a:endParaRPr lang="en-US" sz="2800" dirty="0"/>
          </a:p>
        </p:txBody>
      </p:sp>
    </p:spTree>
  </p:cSld>
  <p:clrMapOvr>
    <a:masterClrMapping/>
  </p:clrMapOvr>
  <p:transition advTm="26083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Giga Tracker setup</a:t>
            </a:r>
            <a:endParaRPr lang="en-US" dirty="0"/>
          </a:p>
        </p:txBody>
      </p:sp>
      <p:pic>
        <p:nvPicPr>
          <p:cNvPr id="26628" name="Picture 4" descr="moduleExplod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"/>
            <a:ext cx="4397375" cy="641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632238" y="2438400"/>
          <a:ext cx="4374109" cy="3143968"/>
        </p:xfrm>
        <a:graphic>
          <a:graphicData uri="http://schemas.openxmlformats.org/drawingml/2006/table">
            <a:tbl>
              <a:tblPr/>
              <a:tblGrid>
                <a:gridCol w="1224750"/>
                <a:gridCol w="874822"/>
                <a:gridCol w="743599"/>
                <a:gridCol w="1530938"/>
              </a:tblGrid>
              <a:tr h="938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Component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Material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Thickness [</a:t>
                      </a:r>
                      <a:r>
                        <a:rPr kumimoji="0" lang="el-GR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μ</a:t>
                      </a:r>
                      <a:r>
                        <a:rPr kumimoji="0" lang="en-GB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m]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X0 [%]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54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Sensor</a:t>
                      </a: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Si</a:t>
                      </a: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200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0.21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354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Bump</a:t>
                      </a: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Bonds</a:t>
                      </a: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Pb-Sn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~25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0.001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592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Readout</a:t>
                      </a: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Chip</a:t>
                      </a: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Si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100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0.11</a:t>
                      </a:r>
                      <a:endParaRPr kumimoji="0" lang="en-GB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354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Cooling Plate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Si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~150</a:t>
                      </a: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~0.15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546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Sum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7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~0.47</a:t>
                      </a:r>
                    </a:p>
                  </a:txBody>
                  <a:tcPr marL="52489" marR="52489" marT="26245" marB="2624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Tm="9433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194" y="457201"/>
            <a:ext cx="6632991" cy="6035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12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1899747" cy="228600"/>
          </a:xfrm>
          <a:prstGeom prst="rect">
            <a:avLst/>
          </a:prstGeom>
        </p:spPr>
        <p:txBody>
          <a:bodyPr/>
          <a:lstStyle/>
          <a:p>
            <a:fld id="{99ECC801-F611-9C43-8ABD-147C1035E1A8}" type="datetime1">
              <a:rPr lang="en-US" smtClean="0"/>
              <a:t>5/6/10</a:t>
            </a:fld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Kluge</a:t>
            </a:r>
            <a:endParaRPr lang="en-US"/>
          </a:p>
        </p:txBody>
      </p:sp>
      <p:sp>
        <p:nvSpPr>
          <p:cNvPr id="542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277076" y="209551"/>
            <a:ext cx="3658773" cy="684213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/>
              <a:t>Integration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483762" y="4391026"/>
            <a:ext cx="3657306" cy="2466975"/>
            <a:chOff x="3743" y="1632"/>
            <a:chExt cx="2495" cy="1554"/>
          </a:xfrm>
        </p:grpSpPr>
        <p:pic>
          <p:nvPicPr>
            <p:cNvPr id="542724" name="Picture 4" descr="spd_sfr5_new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1" y="1632"/>
              <a:ext cx="2207" cy="1554"/>
            </a:xfrm>
            <a:prstGeom prst="rect">
              <a:avLst/>
            </a:prstGeom>
            <a:noFill/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 rot="21863289">
              <a:off x="4079" y="2352"/>
              <a:ext cx="389" cy="259"/>
              <a:chOff x="904" y="13440"/>
              <a:chExt cx="544" cy="432"/>
            </a:xfrm>
          </p:grpSpPr>
          <p:sp>
            <p:nvSpPr>
              <p:cNvPr id="542726" name="Freeform 6"/>
              <p:cNvSpPr>
                <a:spLocks/>
              </p:cNvSpPr>
              <p:nvPr/>
            </p:nvSpPr>
            <p:spPr bwMode="auto">
              <a:xfrm>
                <a:off x="904" y="13440"/>
                <a:ext cx="104" cy="432"/>
              </a:xfrm>
              <a:custGeom>
                <a:avLst/>
                <a:gdLst/>
                <a:ahLst/>
                <a:cxnLst>
                  <a:cxn ang="0">
                    <a:pos x="56" y="432"/>
                  </a:cxn>
                  <a:cxn ang="0">
                    <a:pos x="8" y="240"/>
                  </a:cxn>
                  <a:cxn ang="0">
                    <a:pos x="104" y="0"/>
                  </a:cxn>
                </a:cxnLst>
                <a:rect l="0" t="0" r="r" b="b"/>
                <a:pathLst>
                  <a:path w="104" h="432">
                    <a:moveTo>
                      <a:pt x="56" y="432"/>
                    </a:moveTo>
                    <a:cubicBezTo>
                      <a:pt x="28" y="372"/>
                      <a:pt x="0" y="312"/>
                      <a:pt x="8" y="240"/>
                    </a:cubicBezTo>
                    <a:cubicBezTo>
                      <a:pt x="16" y="168"/>
                      <a:pt x="48" y="24"/>
                      <a:pt x="104" y="0"/>
                    </a:cubicBezTo>
                  </a:path>
                </a:pathLst>
              </a:custGeom>
              <a:noFill/>
              <a:ln w="76200" cap="flat" cmpd="sng">
                <a:solidFill>
                  <a:srgbClr val="ED181E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727" name="Line 7"/>
              <p:cNvSpPr>
                <a:spLocks noChangeShapeType="1"/>
              </p:cNvSpPr>
              <p:nvPr/>
            </p:nvSpPr>
            <p:spPr bwMode="auto">
              <a:xfrm>
                <a:off x="1008" y="13440"/>
                <a:ext cx="432" cy="144"/>
              </a:xfrm>
              <a:prstGeom prst="line">
                <a:avLst/>
              </a:prstGeom>
              <a:noFill/>
              <a:ln w="76200">
                <a:solidFill>
                  <a:srgbClr val="ED181E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728" name="Line 8"/>
              <p:cNvSpPr>
                <a:spLocks noChangeShapeType="1"/>
              </p:cNvSpPr>
              <p:nvPr/>
            </p:nvSpPr>
            <p:spPr bwMode="auto">
              <a:xfrm flipV="1">
                <a:off x="960" y="13872"/>
                <a:ext cx="480" cy="0"/>
              </a:xfrm>
              <a:prstGeom prst="line">
                <a:avLst/>
              </a:prstGeom>
              <a:noFill/>
              <a:ln w="76200">
                <a:solidFill>
                  <a:srgbClr val="ED181E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729" name="Freeform 9"/>
              <p:cNvSpPr>
                <a:spLocks/>
              </p:cNvSpPr>
              <p:nvPr/>
            </p:nvSpPr>
            <p:spPr bwMode="auto">
              <a:xfrm>
                <a:off x="1392" y="13584"/>
                <a:ext cx="56" cy="288"/>
              </a:xfrm>
              <a:custGeom>
                <a:avLst/>
                <a:gdLst/>
                <a:ahLst/>
                <a:cxnLst>
                  <a:cxn ang="0">
                    <a:pos x="56" y="432"/>
                  </a:cxn>
                  <a:cxn ang="0">
                    <a:pos x="8" y="240"/>
                  </a:cxn>
                  <a:cxn ang="0">
                    <a:pos x="104" y="0"/>
                  </a:cxn>
                </a:cxnLst>
                <a:rect l="0" t="0" r="r" b="b"/>
                <a:pathLst>
                  <a:path w="104" h="432">
                    <a:moveTo>
                      <a:pt x="56" y="432"/>
                    </a:moveTo>
                    <a:cubicBezTo>
                      <a:pt x="28" y="372"/>
                      <a:pt x="0" y="312"/>
                      <a:pt x="8" y="240"/>
                    </a:cubicBezTo>
                    <a:cubicBezTo>
                      <a:pt x="16" y="168"/>
                      <a:pt x="48" y="24"/>
                      <a:pt x="104" y="0"/>
                    </a:cubicBezTo>
                  </a:path>
                </a:pathLst>
              </a:custGeom>
              <a:noFill/>
              <a:ln w="76200" cap="flat" cmpd="sng">
                <a:solidFill>
                  <a:srgbClr val="ED181E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42730" name="Line 10"/>
            <p:cNvSpPr>
              <a:spLocks noChangeShapeType="1"/>
            </p:cNvSpPr>
            <p:nvPr/>
          </p:nvSpPr>
          <p:spPr bwMode="auto">
            <a:xfrm flipH="1" flipV="1">
              <a:off x="3743" y="2400"/>
              <a:ext cx="288" cy="49"/>
            </a:xfrm>
            <a:prstGeom prst="line">
              <a:avLst/>
            </a:prstGeom>
            <a:noFill/>
            <a:ln w="76200">
              <a:solidFill>
                <a:srgbClr val="ED181E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advTm="3632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>
            <a:noAutofit/>
          </a:bodyPr>
          <a:lstStyle/>
          <a:p>
            <a:r>
              <a:rPr lang="de-DE" dirty="0" err="1"/>
              <a:t>Cooling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investigation</a:t>
            </a:r>
            <a:endParaRPr lang="en-GB" dirty="0"/>
          </a:p>
        </p:txBody>
      </p:sp>
      <p:sp>
        <p:nvSpPr>
          <p:cNvPr id="9219" name="TextBox 5"/>
          <p:cNvSpPr txBox="1">
            <a:spLocks noChangeArrowheads="1"/>
          </p:cNvSpPr>
          <p:nvPr/>
        </p:nvSpPr>
        <p:spPr bwMode="auto">
          <a:xfrm>
            <a:off x="152400" y="1905000"/>
            <a:ext cx="58785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de-DE" sz="3200" dirty="0">
                <a:latin typeface="Calibri" charset="0"/>
              </a:rPr>
              <a:t> </a:t>
            </a:r>
            <a:r>
              <a:rPr lang="de-DE" sz="3200" dirty="0" err="1">
                <a:latin typeface="+mn-lt"/>
              </a:rPr>
              <a:t>carbon</a:t>
            </a:r>
            <a:r>
              <a:rPr lang="de-DE" sz="3200" dirty="0">
                <a:latin typeface="+mn-lt"/>
              </a:rPr>
              <a:t> </a:t>
            </a:r>
            <a:r>
              <a:rPr lang="de-DE" sz="3200" dirty="0" err="1">
                <a:latin typeface="+mn-lt"/>
              </a:rPr>
              <a:t>plate</a:t>
            </a:r>
            <a:r>
              <a:rPr lang="de-DE" sz="3200" dirty="0">
                <a:latin typeface="+mn-lt"/>
              </a:rPr>
              <a:t>, </a:t>
            </a:r>
            <a:r>
              <a:rPr lang="de-DE" sz="3200" dirty="0" err="1">
                <a:latin typeface="+mn-lt"/>
              </a:rPr>
              <a:t>conductive</a:t>
            </a:r>
            <a:r>
              <a:rPr lang="de-DE" sz="3200" dirty="0">
                <a:latin typeface="+mn-lt"/>
              </a:rPr>
              <a:t> </a:t>
            </a:r>
            <a:r>
              <a:rPr lang="de-DE" sz="3200" dirty="0" err="1" smtClean="0">
                <a:latin typeface="+mn-lt"/>
              </a:rPr>
              <a:t>cooling</a:t>
            </a:r>
            <a:r>
              <a:rPr lang="de-DE" sz="3200" dirty="0" smtClean="0">
                <a:latin typeface="+mn-lt"/>
              </a:rPr>
              <a:t/>
            </a:r>
            <a:br>
              <a:rPr lang="de-DE" sz="3200" dirty="0" smtClean="0">
                <a:latin typeface="+mn-lt"/>
              </a:rPr>
            </a:br>
            <a:r>
              <a:rPr lang="de-DE" sz="3200" dirty="0" smtClean="0">
                <a:latin typeface="+mn-lt"/>
              </a:rPr>
              <a:t/>
            </a:r>
            <a:br>
              <a:rPr lang="de-DE" sz="3200" dirty="0" smtClean="0">
                <a:latin typeface="+mn-lt"/>
              </a:rPr>
            </a:br>
            <a:r>
              <a:rPr lang="de-DE" sz="3200" dirty="0" smtClean="0">
                <a:latin typeface="+mn-lt"/>
              </a:rPr>
              <a:t/>
            </a:r>
            <a:br>
              <a:rPr lang="de-DE" sz="3200" dirty="0" smtClean="0">
                <a:latin typeface="+mn-lt"/>
              </a:rPr>
            </a:br>
            <a:endParaRPr lang="de-DE" sz="3200" dirty="0" smtClean="0">
              <a:latin typeface="+mn-lt"/>
            </a:endParaRPr>
          </a:p>
          <a:p>
            <a:pPr>
              <a:buFont typeface="Arial" charset="0"/>
              <a:buChar char="•"/>
            </a:pPr>
            <a:r>
              <a:rPr lang="de-DE" sz="3200" dirty="0" smtClean="0">
                <a:latin typeface="+mn-lt"/>
              </a:rPr>
              <a:t> </a:t>
            </a:r>
            <a:r>
              <a:rPr lang="de-DE" sz="3200" dirty="0" err="1" smtClean="0">
                <a:latin typeface="+mn-lt"/>
              </a:rPr>
              <a:t>micro</a:t>
            </a:r>
            <a:r>
              <a:rPr lang="de-DE" sz="3200" dirty="0" smtClean="0">
                <a:latin typeface="+mn-lt"/>
              </a:rPr>
              <a:t> </a:t>
            </a:r>
            <a:r>
              <a:rPr lang="de-DE" sz="3200" dirty="0" err="1" smtClean="0">
                <a:latin typeface="+mn-lt"/>
              </a:rPr>
              <a:t>channels</a:t>
            </a:r>
            <a:r>
              <a:rPr lang="de-DE" sz="3200" dirty="0" smtClean="0">
                <a:latin typeface="+mn-lt"/>
              </a:rPr>
              <a:t/>
            </a:r>
            <a:br>
              <a:rPr lang="de-DE" sz="3200" dirty="0" smtClean="0">
                <a:latin typeface="+mn-lt"/>
              </a:rPr>
            </a:br>
            <a:r>
              <a:rPr lang="de-DE" sz="3200" dirty="0" smtClean="0">
                <a:latin typeface="+mn-lt"/>
              </a:rPr>
              <a:t/>
            </a:r>
            <a:br>
              <a:rPr lang="de-DE" sz="3200" dirty="0" smtClean="0">
                <a:latin typeface="+mn-lt"/>
              </a:rPr>
            </a:br>
            <a:r>
              <a:rPr lang="de-DE" sz="3200" dirty="0" smtClean="0">
                <a:latin typeface="+mn-lt"/>
              </a:rPr>
              <a:t/>
            </a:r>
            <a:br>
              <a:rPr lang="de-DE" sz="3200" dirty="0" smtClean="0">
                <a:latin typeface="+mn-lt"/>
              </a:rPr>
            </a:br>
            <a:endParaRPr lang="de-DE" sz="3200" dirty="0" smtClean="0">
              <a:latin typeface="+mn-lt"/>
            </a:endParaRPr>
          </a:p>
          <a:p>
            <a:pPr>
              <a:buFont typeface="Arial" charset="0"/>
              <a:buChar char="•"/>
            </a:pPr>
            <a:r>
              <a:rPr lang="de-DE" sz="3200" dirty="0" smtClean="0">
                <a:latin typeface="+mn-lt"/>
              </a:rPr>
              <a:t> </a:t>
            </a:r>
            <a:r>
              <a:rPr lang="de-DE" sz="3200" dirty="0" err="1" smtClean="0">
                <a:latin typeface="+mn-lt"/>
              </a:rPr>
              <a:t>convective</a:t>
            </a:r>
            <a:r>
              <a:rPr lang="de-DE" sz="3200" dirty="0" smtClean="0">
                <a:latin typeface="+mn-lt"/>
              </a:rPr>
              <a:t> </a:t>
            </a:r>
            <a:r>
              <a:rPr lang="de-DE" sz="3200" dirty="0" err="1">
                <a:latin typeface="+mn-lt"/>
              </a:rPr>
              <a:t>cooling</a:t>
            </a:r>
            <a:r>
              <a:rPr lang="de-DE" sz="3200" dirty="0">
                <a:latin typeface="+mn-lt"/>
              </a:rPr>
              <a:t> in a </a:t>
            </a:r>
            <a:r>
              <a:rPr lang="de-DE" sz="3200" dirty="0" err="1" smtClean="0">
                <a:latin typeface="+mn-lt"/>
              </a:rPr>
              <a:t>vessel</a:t>
            </a:r>
            <a:endParaRPr lang="de-DE" sz="3200" dirty="0" smtClean="0">
              <a:latin typeface="+mn-lt"/>
            </a:endParaRPr>
          </a:p>
        </p:txBody>
      </p:sp>
      <p:pic>
        <p:nvPicPr>
          <p:cNvPr id="9220" name="Immagine 10" descr="TEMP2.bmp"/>
          <p:cNvPicPr>
            <a:picLocks noChangeAspect="1"/>
          </p:cNvPicPr>
          <p:nvPr/>
        </p:nvPicPr>
        <p:blipFill>
          <a:blip r:embed="rId3"/>
          <a:srcRect l="20145" t="12254" r="20741" b="6863"/>
          <a:stretch>
            <a:fillRect/>
          </a:stretch>
        </p:blipFill>
        <p:spPr bwMode="auto">
          <a:xfrm>
            <a:off x="6072188" y="1714500"/>
            <a:ext cx="25336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Immagine 8" descr="giga asb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5245100"/>
            <a:ext cx="2493962" cy="16129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222" name="Picture 13" descr="260 fpi-2"/>
          <p:cNvPicPr>
            <a:picLocks noChangeAspect="1" noChangeArrowheads="1"/>
          </p:cNvPicPr>
          <p:nvPr/>
        </p:nvPicPr>
        <p:blipFill>
          <a:blip r:embed="rId5"/>
          <a:srcRect t="12138"/>
          <a:stretch>
            <a:fillRect/>
          </a:stretch>
        </p:blipFill>
        <p:spPr bwMode="auto">
          <a:xfrm>
            <a:off x="6065837" y="3474660"/>
            <a:ext cx="2500313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7391400" cy="685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2400" dirty="0">
                <a:solidFill>
                  <a:srgbClr val="FFFF66"/>
                </a:solidFill>
              </a:rPr>
              <a:t>Thermal drop: </a:t>
            </a:r>
            <a:r>
              <a:rPr lang="en-US" sz="2400" dirty="0" err="1">
                <a:solidFill>
                  <a:srgbClr val="FFFF66"/>
                </a:solidFill>
              </a:rPr>
              <a:t>i</a:t>
            </a:r>
            <a:r>
              <a:rPr lang="fr-FR" sz="2400" dirty="0">
                <a:solidFill>
                  <a:srgbClr val="FFFF66"/>
                </a:solidFill>
              </a:rPr>
              <a:t>deal contact </a:t>
            </a:r>
            <a:r>
              <a:rPr lang="fr-FR" sz="2400" dirty="0" err="1">
                <a:solidFill>
                  <a:srgbClr val="FFFF66"/>
                </a:solidFill>
              </a:rPr>
              <a:t>between</a:t>
            </a:r>
            <a:r>
              <a:rPr lang="fr-FR" sz="2400" dirty="0">
                <a:solidFill>
                  <a:srgbClr val="FFFF66"/>
                </a:solidFill>
              </a:rPr>
              <a:t> </a:t>
            </a:r>
            <a:r>
              <a:rPr lang="fr-FR" sz="2400" dirty="0" err="1">
                <a:solidFill>
                  <a:srgbClr val="FFFF66"/>
                </a:solidFill>
              </a:rPr>
              <a:t>materials</a:t>
            </a:r>
            <a:r>
              <a:rPr lang="fr-FR" sz="2400" dirty="0">
                <a:solidFill>
                  <a:srgbClr val="FFFF66"/>
                </a:solidFill>
              </a:rPr>
              <a:t> (Thomas Kuhn)</a:t>
            </a:r>
            <a:endParaRPr lang="en-US" sz="4200" u="sng" dirty="0">
              <a:solidFill>
                <a:srgbClr val="B63E3E"/>
              </a:solidFill>
            </a:endParaRPr>
          </a:p>
        </p:txBody>
      </p:sp>
      <p:pic>
        <p:nvPicPr>
          <p:cNvPr id="37893" name="Picture 6" descr="Temperature_Gradient_Case_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5388" y="1049338"/>
            <a:ext cx="7034212" cy="580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Rectangle 7"/>
          <p:cNvSpPr>
            <a:spLocks noChangeArrowheads="1"/>
          </p:cNvSpPr>
          <p:nvPr/>
        </p:nvSpPr>
        <p:spPr bwMode="auto">
          <a:xfrm rot="16200000">
            <a:off x="-1520031" y="3773487"/>
            <a:ext cx="3954462" cy="369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Times" pitchFamily="-65" charset="0"/>
              </a:rPr>
              <a:t>https://edms.cern.ch/document/761753/1</a:t>
            </a:r>
          </a:p>
        </p:txBody>
      </p:sp>
    </p:spTree>
  </p:cSld>
  <p:clrMapOvr>
    <a:masterClrMapping/>
  </p:clrMapOvr>
  <p:transition advTm="34783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Immagine 5" descr="cooling tube_1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3450" y="1676400"/>
            <a:ext cx="6991350" cy="475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Segnaposto piè di pagina 4"/>
          <p:cNvSpPr txBox="1">
            <a:spLocks noGrp="1"/>
          </p:cNvSpPr>
          <p:nvPr/>
        </p:nvSpPr>
        <p:spPr>
          <a:xfrm>
            <a:off x="2886075" y="6356350"/>
            <a:ext cx="2671763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Vittore </a:t>
            </a:r>
            <a:r>
              <a:rPr lang="it-IT" sz="1200" dirty="0" err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Carassiti</a:t>
            </a:r>
            <a:r>
              <a:rPr lang="it-IT"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- INFN FE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Temperature distribution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4416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>
          <a:xfrm>
            <a:off x="1676400" y="214313"/>
            <a:ext cx="7610475" cy="1143000"/>
          </a:xfrm>
        </p:spPr>
        <p:txBody>
          <a:bodyPr>
            <a:normAutofit/>
          </a:bodyPr>
          <a:lstStyle/>
          <a:p>
            <a:r>
              <a:rPr lang="de-DE" dirty="0" err="1" smtClean="0"/>
              <a:t>Microchannel</a:t>
            </a:r>
            <a:r>
              <a:rPr lang="de-DE" dirty="0" smtClean="0"/>
              <a:t> </a:t>
            </a:r>
            <a:r>
              <a:rPr lang="de-DE" dirty="0" err="1"/>
              <a:t>cooling</a:t>
            </a:r>
            <a:endParaRPr lang="en-GB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33600" y="1715963"/>
          <a:ext cx="5232400" cy="5142037"/>
        </p:xfrm>
        <a:graphic>
          <a:graphicData uri="http://schemas.openxmlformats.org/presentationml/2006/ole">
            <p:oleObj spid="_x0000_s450562" name="CorelDRAW" r:id="rId4" imgW="2578100" imgH="2616200" progId="">
              <p:embed/>
            </p:oleObj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36366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3D integrated ASIC cooling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914400"/>
          </a:xfrm>
        </p:spPr>
        <p:txBody>
          <a:bodyPr/>
          <a:lstStyle/>
          <a:p>
            <a:r>
              <a:rPr lang="en-US" dirty="0" smtClean="0"/>
              <a:t>EFPL Lausanne, Prof. </a:t>
            </a:r>
            <a:r>
              <a:rPr lang="en-US" dirty="0" err="1" smtClean="0"/>
              <a:t>Thome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pic>
        <p:nvPicPr>
          <p:cNvPr id="6" name="Picture 4" descr="concept_3d_tho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971800"/>
            <a:ext cx="4887521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994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 smtClean="0"/>
              <a:t>principle</a:t>
            </a:r>
            <a:endParaRPr lang="en-US" dirty="0"/>
          </a:p>
        </p:txBody>
      </p:sp>
      <p:pic>
        <p:nvPicPr>
          <p:cNvPr id="10243" name="Picture 3" descr="principles mc.bmp"/>
          <p:cNvPicPr>
            <a:picLocks noChangeAspect="1"/>
          </p:cNvPicPr>
          <p:nvPr/>
        </p:nvPicPr>
        <p:blipFill>
          <a:blip r:embed="rId3"/>
          <a:srcRect r="1923"/>
          <a:stretch>
            <a:fillRect/>
          </a:stretch>
        </p:blipFill>
        <p:spPr bwMode="auto">
          <a:xfrm>
            <a:off x="0" y="1752600"/>
            <a:ext cx="9144001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1" y="5288340"/>
            <a:ext cx="9144000" cy="1569660"/>
          </a:xfrm>
          <a:prstGeom prst="rect">
            <a:avLst/>
          </a:prstGeom>
          <a:solidFill>
            <a:schemeClr val="bg2">
              <a:lumMod val="40000"/>
              <a:lumOff val="60000"/>
              <a:alpha val="27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82563" indent="-182563"/>
            <a:r>
              <a:rPr lang="de-DE" sz="3200" dirty="0">
                <a:solidFill>
                  <a:schemeClr val="bg2"/>
                </a:solidFill>
                <a:latin typeface="Calibri" charset="0"/>
              </a:rPr>
              <a:t>Micro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channels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etched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in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thin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wafer</a:t>
            </a:r>
            <a:endParaRPr lang="de-DE" sz="3200" dirty="0">
              <a:solidFill>
                <a:schemeClr val="bg2"/>
              </a:solidFill>
              <a:latin typeface="Calibri" charset="0"/>
            </a:endParaRPr>
          </a:p>
          <a:p>
            <a:pPr marL="182563" indent="-182563"/>
            <a:r>
              <a:rPr lang="de-DE" sz="3200" dirty="0">
                <a:solidFill>
                  <a:schemeClr val="bg2"/>
                </a:solidFill>
                <a:latin typeface="Calibri" charset="0"/>
              </a:rPr>
              <a:t>Cover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wafer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is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bonded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to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channels</a:t>
            </a:r>
            <a:endParaRPr lang="de-DE" sz="3200" dirty="0">
              <a:solidFill>
                <a:schemeClr val="bg2"/>
              </a:solidFill>
              <a:latin typeface="Calibri" charset="0"/>
            </a:endParaRPr>
          </a:p>
          <a:p>
            <a:pPr marL="182563" indent="-182563"/>
            <a:r>
              <a:rPr lang="de-DE" sz="3200" dirty="0">
                <a:solidFill>
                  <a:schemeClr val="bg2"/>
                </a:solidFill>
                <a:latin typeface="Calibri" charset="0"/>
              </a:rPr>
              <a:t>Cover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contains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holes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for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inlet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and </a:t>
            </a:r>
            <a:r>
              <a:rPr lang="de-DE" sz="3200" dirty="0" err="1" smtClean="0">
                <a:solidFill>
                  <a:schemeClr val="bg2"/>
                </a:solidFill>
                <a:latin typeface="Calibri" charset="0"/>
              </a:rPr>
              <a:t>outlet</a:t>
            </a:r>
            <a:endParaRPr lang="de-DE" sz="3200" dirty="0">
              <a:solidFill>
                <a:schemeClr val="bg2"/>
              </a:solidFill>
              <a:latin typeface="Calibri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27903" y="6488668"/>
            <a:ext cx="1616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>
                <a:solidFill>
                  <a:schemeClr val="bg2"/>
                </a:solidFill>
                <a:latin typeface="Calibri" charset="0"/>
              </a:rPr>
              <a:t>Mapelli</a:t>
            </a:r>
            <a:r>
              <a:rPr lang="de-DE" dirty="0" smtClean="0">
                <a:solidFill>
                  <a:schemeClr val="bg2"/>
                </a:solidFill>
                <a:latin typeface="Calibri" charset="0"/>
              </a:rPr>
              <a:t>, </a:t>
            </a:r>
            <a:r>
              <a:rPr lang="de-DE" dirty="0" err="1" smtClean="0">
                <a:solidFill>
                  <a:schemeClr val="bg2"/>
                </a:solidFill>
                <a:latin typeface="Calibri" charset="0"/>
              </a:rPr>
              <a:t>Nüssle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22083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 smtClean="0"/>
              <a:t>principle</a:t>
            </a:r>
            <a:endParaRPr lang="en-US" dirty="0"/>
          </a:p>
        </p:txBody>
      </p:sp>
      <p:pic>
        <p:nvPicPr>
          <p:cNvPr id="10243" name="Picture 3" descr="principles mc.bmp"/>
          <p:cNvPicPr>
            <a:picLocks noChangeAspect="1"/>
          </p:cNvPicPr>
          <p:nvPr/>
        </p:nvPicPr>
        <p:blipFill>
          <a:blip r:embed="rId3"/>
          <a:srcRect r="1923"/>
          <a:stretch>
            <a:fillRect/>
          </a:stretch>
        </p:blipFill>
        <p:spPr bwMode="auto">
          <a:xfrm>
            <a:off x="0" y="1752600"/>
            <a:ext cx="9144001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1" y="5288340"/>
            <a:ext cx="9144000" cy="1569660"/>
          </a:xfrm>
          <a:prstGeom prst="rect">
            <a:avLst/>
          </a:prstGeom>
          <a:solidFill>
            <a:schemeClr val="bg2">
              <a:lumMod val="40000"/>
              <a:lumOff val="60000"/>
              <a:alpha val="27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82563" indent="-182563"/>
            <a:r>
              <a:rPr lang="de-DE" sz="3200" dirty="0">
                <a:solidFill>
                  <a:schemeClr val="bg2"/>
                </a:solidFill>
                <a:latin typeface="Calibri" charset="0"/>
              </a:rPr>
              <a:t>Micro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channels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etched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in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thin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wafer</a:t>
            </a:r>
            <a:endParaRPr lang="de-DE" sz="3200" dirty="0">
              <a:solidFill>
                <a:schemeClr val="bg2"/>
              </a:solidFill>
              <a:latin typeface="Calibri" charset="0"/>
            </a:endParaRPr>
          </a:p>
          <a:p>
            <a:pPr marL="182563" indent="-182563"/>
            <a:r>
              <a:rPr lang="de-DE" sz="3200" dirty="0">
                <a:solidFill>
                  <a:schemeClr val="bg2"/>
                </a:solidFill>
                <a:latin typeface="Calibri" charset="0"/>
              </a:rPr>
              <a:t>Cover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wafer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is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bonded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to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channels</a:t>
            </a:r>
            <a:endParaRPr lang="de-DE" sz="3200" dirty="0">
              <a:solidFill>
                <a:schemeClr val="bg2"/>
              </a:solidFill>
              <a:latin typeface="Calibri" charset="0"/>
            </a:endParaRPr>
          </a:p>
          <a:p>
            <a:pPr marL="182563" indent="-182563"/>
            <a:r>
              <a:rPr lang="de-DE" sz="3200" dirty="0">
                <a:solidFill>
                  <a:schemeClr val="bg2"/>
                </a:solidFill>
                <a:latin typeface="Calibri" charset="0"/>
              </a:rPr>
              <a:t>Cover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contains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holes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for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>
                <a:solidFill>
                  <a:schemeClr val="bg2"/>
                </a:solidFill>
                <a:latin typeface="Calibri" charset="0"/>
              </a:rPr>
              <a:t>inlet</a:t>
            </a:r>
            <a:r>
              <a:rPr lang="de-DE" sz="3200" dirty="0">
                <a:solidFill>
                  <a:schemeClr val="bg2"/>
                </a:solidFill>
                <a:latin typeface="Calibri" charset="0"/>
              </a:rPr>
              <a:t> and </a:t>
            </a:r>
            <a:r>
              <a:rPr lang="de-DE" sz="3200" dirty="0" err="1" smtClean="0">
                <a:solidFill>
                  <a:schemeClr val="bg2"/>
                </a:solidFill>
                <a:latin typeface="Calibri" charset="0"/>
              </a:rPr>
              <a:t>outlet</a:t>
            </a:r>
            <a:endParaRPr lang="de-DE" sz="3200" dirty="0">
              <a:solidFill>
                <a:schemeClr val="bg2"/>
              </a:solidFill>
              <a:latin typeface="Calibri" charset="0"/>
            </a:endParaRPr>
          </a:p>
        </p:txBody>
      </p:sp>
      <p:pic>
        <p:nvPicPr>
          <p:cNvPr id="5" name="Picture 4" descr="Wafer Layout.jpg"/>
          <p:cNvPicPr>
            <a:picLocks noChangeAspect="1"/>
          </p:cNvPicPr>
          <p:nvPr/>
        </p:nvPicPr>
        <p:blipFill>
          <a:blip r:embed="rId4"/>
          <a:srcRect r="20895" b="22749"/>
          <a:stretch>
            <a:fillRect/>
          </a:stretch>
        </p:blipFill>
        <p:spPr bwMode="auto">
          <a:xfrm>
            <a:off x="4495166" y="1752600"/>
            <a:ext cx="464883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0" y="1905000"/>
            <a:ext cx="9144000" cy="584776"/>
          </a:xfrm>
          <a:prstGeom prst="rect">
            <a:avLst/>
          </a:prstGeom>
          <a:solidFill>
            <a:schemeClr val="bg2">
              <a:lumMod val="40000"/>
              <a:lumOff val="60000"/>
              <a:alpha val="27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82563" indent="-182563"/>
            <a:r>
              <a:rPr lang="de-DE" sz="3200" dirty="0" smtClean="0">
                <a:solidFill>
                  <a:schemeClr val="bg2"/>
                </a:solidFill>
                <a:latin typeface="Calibri" charset="0"/>
              </a:rPr>
              <a:t>Cover </a:t>
            </a:r>
            <a:r>
              <a:rPr lang="de-DE" sz="3200" dirty="0" err="1" smtClean="0">
                <a:solidFill>
                  <a:schemeClr val="bg2"/>
                </a:solidFill>
                <a:latin typeface="Calibri" charset="0"/>
              </a:rPr>
              <a:t>layer</a:t>
            </a:r>
            <a:r>
              <a:rPr lang="de-DE" sz="3200" dirty="0" smtClean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 smtClean="0">
                <a:solidFill>
                  <a:schemeClr val="bg2"/>
                </a:solidFill>
                <a:latin typeface="Calibri" charset="0"/>
              </a:rPr>
              <a:t>thinned</a:t>
            </a:r>
            <a:r>
              <a:rPr lang="de-DE" sz="3200" dirty="0" smtClean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 smtClean="0">
                <a:solidFill>
                  <a:schemeClr val="bg2"/>
                </a:solidFill>
                <a:latin typeface="Calibri" charset="0"/>
              </a:rPr>
              <a:t>active</a:t>
            </a:r>
            <a:r>
              <a:rPr lang="de-DE" sz="3200" dirty="0" smtClean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 smtClean="0">
                <a:solidFill>
                  <a:schemeClr val="bg2"/>
                </a:solidFill>
                <a:latin typeface="Calibri" charset="0"/>
              </a:rPr>
              <a:t>beam</a:t>
            </a:r>
            <a:r>
              <a:rPr lang="de-DE" sz="3200" dirty="0" smtClean="0">
                <a:solidFill>
                  <a:schemeClr val="bg2"/>
                </a:solidFill>
                <a:latin typeface="Calibri" charset="0"/>
              </a:rPr>
              <a:t> </a:t>
            </a:r>
            <a:r>
              <a:rPr lang="de-DE" sz="3200" dirty="0" err="1" smtClean="0">
                <a:solidFill>
                  <a:schemeClr val="bg2"/>
                </a:solidFill>
                <a:latin typeface="Calibri" charset="0"/>
              </a:rPr>
              <a:t>area</a:t>
            </a:r>
            <a:endParaRPr lang="de-DE" sz="3200" dirty="0">
              <a:solidFill>
                <a:schemeClr val="bg2"/>
              </a:solidFill>
              <a:latin typeface="Calibri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527903" y="6488668"/>
            <a:ext cx="1616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>
                <a:solidFill>
                  <a:schemeClr val="bg2"/>
                </a:solidFill>
                <a:latin typeface="Calibri" charset="0"/>
              </a:rPr>
              <a:t>Mapelli</a:t>
            </a:r>
            <a:r>
              <a:rPr lang="de-DE" dirty="0" smtClean="0">
                <a:solidFill>
                  <a:schemeClr val="bg2"/>
                </a:solidFill>
                <a:latin typeface="Calibri" charset="0"/>
              </a:rPr>
              <a:t>, </a:t>
            </a:r>
            <a:r>
              <a:rPr lang="de-DE" dirty="0" err="1" smtClean="0">
                <a:solidFill>
                  <a:schemeClr val="bg2"/>
                </a:solidFill>
                <a:latin typeface="Calibri" charset="0"/>
              </a:rPr>
              <a:t>Nüssle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73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14325" y="274638"/>
            <a:ext cx="8472488" cy="1143000"/>
          </a:xfrm>
        </p:spPr>
        <p:txBody>
          <a:bodyPr>
            <a:normAutofit fontScale="90000"/>
          </a:bodyPr>
          <a:lstStyle/>
          <a:p>
            <a:r>
              <a:rPr lang="de-DE" sz="4000"/>
              <a:t>Tentative layout of micro channels for the Gigatracker</a:t>
            </a:r>
            <a:endParaRPr lang="en-GB" sz="4000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1143000" y="1732329"/>
          <a:ext cx="6019800" cy="5049471"/>
        </p:xfrm>
        <a:graphic>
          <a:graphicData uri="http://schemas.openxmlformats.org/presentationml/2006/ole">
            <p:oleObj spid="_x0000_s813058" name="Visio" r:id="rId4" imgW="2082800" imgH="1752600" progId="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7527903" y="6488668"/>
            <a:ext cx="1616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>
                <a:latin typeface="Calibri" charset="0"/>
              </a:rPr>
              <a:t>Mapelli</a:t>
            </a:r>
            <a:r>
              <a:rPr lang="de-DE" dirty="0" smtClean="0">
                <a:latin typeface="Calibri" charset="0"/>
              </a:rPr>
              <a:t>, </a:t>
            </a:r>
            <a:r>
              <a:rPr lang="de-DE" dirty="0" err="1" smtClean="0">
                <a:latin typeface="Calibri" charset="0"/>
              </a:rPr>
              <a:t>Nüssle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14325" y="274638"/>
            <a:ext cx="8472488" cy="1143000"/>
          </a:xfrm>
        </p:spPr>
        <p:txBody>
          <a:bodyPr/>
          <a:lstStyle/>
          <a:p>
            <a:r>
              <a:rPr lang="de-DE"/>
              <a:t>C</a:t>
            </a:r>
            <a:r>
              <a:rPr lang="de-DE" baseline="-25000"/>
              <a:t>6</a:t>
            </a:r>
            <a:r>
              <a:rPr lang="de-DE"/>
              <a:t>F</a:t>
            </a:r>
            <a:r>
              <a:rPr lang="de-DE" baseline="-25000"/>
              <a:t>14 </a:t>
            </a:r>
            <a:r>
              <a:rPr lang="de-DE"/>
              <a:t>cooling liquid of choice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85813" y="3717925"/>
          <a:ext cx="7500937" cy="1857375"/>
        </p:xfrm>
        <a:graphic>
          <a:graphicData uri="http://schemas.openxmlformats.org/drawingml/2006/table">
            <a:tbl>
              <a:tblPr/>
              <a:tblGrid>
                <a:gridCol w="4071937"/>
                <a:gridCol w="1785938"/>
                <a:gridCol w="164306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C</a:t>
                      </a:r>
                      <a:r>
                        <a:rPr kumimoji="0" lang="de-DE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6</a:t>
                      </a: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F</a:t>
                      </a:r>
                      <a:r>
                        <a:rPr kumimoji="0" lang="de-DE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14 </a:t>
                      </a: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@ -20°C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H</a:t>
                      </a:r>
                      <a:r>
                        <a:rPr kumimoji="0" lang="de-DE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2</a:t>
                      </a:r>
                      <a:r>
                        <a:rPr kumimoji="0" lang="de-DE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O @ +20°C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Density </a:t>
                      </a: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2"/>
                        </a:rPr>
                        <a:t>r [</a:t>
                      </a: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kg/m</a:t>
                      </a:r>
                      <a:r>
                        <a:rPr kumimoji="0" lang="de-DE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]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1785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998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Viscosity</a:t>
                      </a: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2"/>
                        </a:rPr>
                        <a:t> n</a:t>
                      </a: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[10</a:t>
                      </a:r>
                      <a:r>
                        <a:rPr kumimoji="0" lang="de-DE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-7</a:t>
                      </a: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m</a:t>
                      </a:r>
                      <a:r>
                        <a:rPr kumimoji="0" lang="de-DE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/s]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8.2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Heat capacity c</a:t>
                      </a:r>
                      <a:r>
                        <a:rPr kumimoji="0" lang="de-DE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</a:t>
                      </a: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[J/(kg K)]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976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4183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Thermal conductivity</a:t>
                      </a: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2"/>
                        </a:rPr>
                        <a:t> l</a:t>
                      </a: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[10</a:t>
                      </a:r>
                      <a:r>
                        <a:rPr kumimoji="0" lang="de-DE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-2</a:t>
                      </a: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W/(m K)]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6.2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28688" y="1714500"/>
            <a:ext cx="7058025" cy="1754188"/>
          </a:xfrm>
          <a:prstGeom prst="rect">
            <a:avLst/>
          </a:prstGeom>
          <a:solidFill>
            <a:schemeClr val="bg1"/>
          </a:solidFill>
        </p:spPr>
        <p:txBody>
          <a:bodyPr wrap="none">
            <a:prstTxWarp prst="textNoShape">
              <a:avLst/>
            </a:prstTxWarp>
            <a:spAutoFit/>
          </a:bodyPr>
          <a:lstStyle/>
          <a:p>
            <a:pPr marL="88900" indent="-88900">
              <a:buFont typeface="Arial" charset="0"/>
              <a:buChar char="•"/>
            </a:pPr>
            <a:r>
              <a:rPr lang="de-DE">
                <a:latin typeface="Calibri" charset="0"/>
              </a:rPr>
              <a:t> radiation hard</a:t>
            </a:r>
          </a:p>
          <a:p>
            <a:pPr marL="88900" indent="-88900">
              <a:buFont typeface="Arial" charset="0"/>
              <a:buChar char="•"/>
            </a:pPr>
            <a:r>
              <a:rPr lang="de-DE">
                <a:latin typeface="Calibri" charset="0"/>
              </a:rPr>
              <a:t> thermally and chemically stable</a:t>
            </a:r>
          </a:p>
          <a:p>
            <a:pPr marL="88900" indent="-88900">
              <a:buFont typeface="Arial" charset="0"/>
              <a:buChar char="•"/>
            </a:pPr>
            <a:r>
              <a:rPr lang="de-DE">
                <a:latin typeface="Calibri" charset="0"/>
              </a:rPr>
              <a:t> nonflammable, nontoxic, nonconducting</a:t>
            </a:r>
          </a:p>
          <a:p>
            <a:pPr marL="88900" indent="-88900">
              <a:buFont typeface="Arial" charset="0"/>
              <a:buChar char="•"/>
            </a:pPr>
            <a:r>
              <a:rPr lang="de-DE">
                <a:latin typeface="Calibri" charset="0"/>
              </a:rPr>
              <a:t> </a:t>
            </a:r>
            <a:r>
              <a:rPr lang="de-DE">
                <a:solidFill>
                  <a:srgbClr val="953735"/>
                </a:solidFill>
                <a:latin typeface="Calibri" charset="0"/>
              </a:rPr>
              <a:t>known and used at CERN (CMS and Atlas Tracker)</a:t>
            </a:r>
          </a:p>
          <a:p>
            <a:pPr marL="88900" indent="-88900">
              <a:buFont typeface="Arial" charset="0"/>
              <a:buChar char="•"/>
            </a:pPr>
            <a:r>
              <a:rPr lang="de-DE">
                <a:latin typeface="Calibri" charset="0"/>
              </a:rPr>
              <a:t> used in liquid phase</a:t>
            </a:r>
          </a:p>
          <a:p>
            <a:pPr marL="88900" indent="-88900">
              <a:buFont typeface="Arial" charset="0"/>
              <a:buChar char="•"/>
            </a:pPr>
            <a:r>
              <a:rPr lang="de-DE">
                <a:latin typeface="Calibri" charset="0"/>
              </a:rPr>
              <a:t> C</a:t>
            </a:r>
            <a:r>
              <a:rPr lang="de-DE" baseline="-25000">
                <a:latin typeface="Calibri" charset="0"/>
              </a:rPr>
              <a:t>3</a:t>
            </a:r>
            <a:r>
              <a:rPr lang="de-DE">
                <a:latin typeface="Calibri" charset="0"/>
              </a:rPr>
              <a:t>F</a:t>
            </a:r>
            <a:r>
              <a:rPr lang="de-DE" baseline="-25000">
                <a:latin typeface="Calibri" charset="0"/>
              </a:rPr>
              <a:t>8</a:t>
            </a:r>
            <a:r>
              <a:rPr lang="de-DE">
                <a:latin typeface="Calibri" charset="0"/>
              </a:rPr>
              <a:t> is an option in case of to high pressure in the cooling plate for C</a:t>
            </a:r>
            <a:r>
              <a:rPr lang="de-DE" baseline="-25000">
                <a:latin typeface="Calibri" charset="0"/>
              </a:rPr>
              <a:t>6</a:t>
            </a:r>
            <a:r>
              <a:rPr lang="de-DE">
                <a:latin typeface="Calibri" charset="0"/>
              </a:rPr>
              <a:t>F</a:t>
            </a:r>
            <a:r>
              <a:rPr lang="de-DE" baseline="-25000">
                <a:latin typeface="Calibri" charset="0"/>
              </a:rPr>
              <a:t>14</a:t>
            </a:r>
            <a:endParaRPr lang="de-DE">
              <a:latin typeface="Calibri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Fluid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difference</a:t>
            </a:r>
            <a:endParaRPr lang="en-US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42874" y="2128838"/>
          <a:ext cx="4567238" cy="4271962"/>
        </p:xfrm>
        <a:graphic>
          <a:graphicData uri="http://schemas.openxmlformats.org/presentationml/2006/ole">
            <p:oleObj spid="_x0000_s458754" name="Mathcad" r:id="rId4" imgW="4124160" imgH="3857760" progId="Mathcad">
              <p:link updateAutomatic="1"/>
            </p:oleObj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 b="10577"/>
          <a:stretch>
            <a:fillRect/>
          </a:stretch>
        </p:blipFill>
        <p:spPr bwMode="auto">
          <a:xfrm>
            <a:off x="4714875" y="2152650"/>
            <a:ext cx="442912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5"/>
          <p:cNvSpPr txBox="1">
            <a:spLocks noChangeArrowheads="1"/>
          </p:cNvSpPr>
          <p:nvPr/>
        </p:nvSpPr>
        <p:spPr bwMode="auto">
          <a:xfrm>
            <a:off x="1219200" y="1690688"/>
            <a:ext cx="27172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400" dirty="0">
                <a:latin typeface="Calibri" charset="0"/>
              </a:rPr>
              <a:t>12bar </a:t>
            </a:r>
            <a:r>
              <a:rPr lang="de-DE" sz="2400" dirty="0" err="1">
                <a:latin typeface="Calibri" charset="0"/>
              </a:rPr>
              <a:t>pressure</a:t>
            </a:r>
            <a:r>
              <a:rPr lang="de-DE" sz="2400" dirty="0">
                <a:latin typeface="Calibri" charset="0"/>
              </a:rPr>
              <a:t> drop</a:t>
            </a:r>
            <a:endParaRPr lang="en-US" sz="2400" dirty="0">
              <a:latin typeface="Calibri" charset="0"/>
            </a:endParaRPr>
          </a:p>
        </p:txBody>
      </p:sp>
      <p:sp>
        <p:nvSpPr>
          <p:cNvPr id="3078" name="TextBox 6"/>
          <p:cNvSpPr txBox="1">
            <a:spLocks noChangeArrowheads="1"/>
          </p:cNvSpPr>
          <p:nvPr/>
        </p:nvSpPr>
        <p:spPr bwMode="auto">
          <a:xfrm>
            <a:off x="5867400" y="1690688"/>
            <a:ext cx="25612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400" dirty="0">
                <a:latin typeface="Calibri" charset="0"/>
              </a:rPr>
              <a:t>2bar </a:t>
            </a:r>
            <a:r>
              <a:rPr lang="de-DE" sz="2400" dirty="0" err="1">
                <a:latin typeface="Calibri" charset="0"/>
              </a:rPr>
              <a:t>pressure</a:t>
            </a:r>
            <a:r>
              <a:rPr lang="de-DE" sz="2400" dirty="0">
                <a:latin typeface="Calibri" charset="0"/>
              </a:rPr>
              <a:t> drop</a:t>
            </a:r>
            <a:endParaRPr lang="en-US" sz="2400" dirty="0">
              <a:latin typeface="Calibri" charset="0"/>
            </a:endParaRPr>
          </a:p>
        </p:txBody>
      </p:sp>
      <p:sp>
        <p:nvSpPr>
          <p:cNvPr id="3079" name="TextBox 7"/>
          <p:cNvSpPr txBox="1">
            <a:spLocks noChangeArrowheads="1"/>
          </p:cNvSpPr>
          <p:nvPr/>
        </p:nvSpPr>
        <p:spPr bwMode="auto">
          <a:xfrm>
            <a:off x="244894" y="6010275"/>
            <a:ext cx="821330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400" dirty="0" err="1">
                <a:latin typeface="Calibri" charset="0"/>
              </a:rPr>
              <a:t>Temperature</a:t>
            </a:r>
            <a:r>
              <a:rPr lang="de-DE" sz="2400" dirty="0">
                <a:latin typeface="Calibri" charset="0"/>
              </a:rPr>
              <a:t> </a:t>
            </a:r>
            <a:r>
              <a:rPr lang="de-DE" sz="2400" dirty="0" err="1">
                <a:latin typeface="Calibri" charset="0"/>
              </a:rPr>
              <a:t>difference</a:t>
            </a:r>
            <a:r>
              <a:rPr lang="de-DE" sz="2400" dirty="0">
                <a:latin typeface="Calibri" charset="0"/>
              </a:rPr>
              <a:t> </a:t>
            </a:r>
            <a:r>
              <a:rPr lang="de-DE" sz="2400" dirty="0" err="1">
                <a:latin typeface="Calibri" charset="0"/>
              </a:rPr>
              <a:t>between</a:t>
            </a:r>
            <a:r>
              <a:rPr lang="de-DE" sz="2400" dirty="0">
                <a:latin typeface="Calibri" charset="0"/>
              </a:rPr>
              <a:t> </a:t>
            </a:r>
            <a:r>
              <a:rPr lang="de-DE" sz="2400" dirty="0" err="1">
                <a:latin typeface="Calibri" charset="0"/>
              </a:rPr>
              <a:t>inlet</a:t>
            </a:r>
            <a:r>
              <a:rPr lang="de-DE" sz="2400" dirty="0">
                <a:latin typeface="Calibri" charset="0"/>
              </a:rPr>
              <a:t> and </a:t>
            </a:r>
            <a:r>
              <a:rPr lang="de-DE" sz="2400" dirty="0" err="1">
                <a:latin typeface="Calibri" charset="0"/>
              </a:rPr>
              <a:t>outlet</a:t>
            </a:r>
            <a:r>
              <a:rPr lang="de-DE" sz="2400" dirty="0">
                <a:latin typeface="Calibri" charset="0"/>
              </a:rPr>
              <a:t> </a:t>
            </a:r>
            <a:r>
              <a:rPr lang="de-DE" sz="2400" dirty="0" err="1">
                <a:latin typeface="Calibri" charset="0"/>
              </a:rPr>
              <a:t>for</a:t>
            </a:r>
            <a:r>
              <a:rPr lang="de-DE" sz="2400" dirty="0">
                <a:latin typeface="Calibri" charset="0"/>
              </a:rPr>
              <a:t> </a:t>
            </a:r>
            <a:r>
              <a:rPr lang="de-DE" sz="2400" dirty="0" err="1">
                <a:latin typeface="Calibri" charset="0"/>
              </a:rPr>
              <a:t>channels</a:t>
            </a:r>
            <a:r>
              <a:rPr lang="de-DE" sz="2400" dirty="0">
                <a:latin typeface="Calibri" charset="0"/>
              </a:rPr>
              <a:t> of</a:t>
            </a:r>
            <a:r>
              <a:rPr lang="de-DE" sz="2400" dirty="0" smtClean="0">
                <a:latin typeface="Calibri" charset="0"/>
              </a:rPr>
              <a:t> </a:t>
            </a:r>
          </a:p>
          <a:p>
            <a:pPr algn="ctr"/>
            <a:r>
              <a:rPr lang="de-DE" sz="2400" dirty="0" smtClean="0">
                <a:latin typeface="Calibri" charset="0"/>
              </a:rPr>
              <a:t>50</a:t>
            </a:r>
            <a:r>
              <a:rPr lang="de-DE" sz="2400" dirty="0" smtClean="0">
                <a:latin typeface="Symbol" charset="2"/>
              </a:rPr>
              <a:t>m</a:t>
            </a:r>
            <a:r>
              <a:rPr lang="de-DE" sz="2400" dirty="0" smtClean="0">
                <a:latin typeface="Calibri" charset="0"/>
              </a:rPr>
              <a:t>m </a:t>
            </a:r>
            <a:r>
              <a:rPr lang="de-DE" sz="2400" dirty="0">
                <a:latin typeface="Calibri" charset="0"/>
              </a:rPr>
              <a:t>x 50</a:t>
            </a:r>
            <a:r>
              <a:rPr lang="de-DE" sz="2400" dirty="0">
                <a:latin typeface="Symbol" charset="2"/>
              </a:rPr>
              <a:t>m</a:t>
            </a:r>
            <a:r>
              <a:rPr lang="de-DE" sz="2400" dirty="0">
                <a:latin typeface="Calibri" charset="0"/>
              </a:rPr>
              <a:t>m</a:t>
            </a:r>
          </a:p>
          <a:p>
            <a:pPr algn="ctr">
              <a:buFont typeface="Arial" charset="0"/>
              <a:buChar char="•"/>
            </a:pPr>
            <a:endParaRPr lang="de-DE" dirty="0">
              <a:latin typeface="Calibri" charset="0"/>
            </a:endParaRPr>
          </a:p>
          <a:p>
            <a:pPr algn="ctr">
              <a:buFont typeface="Arial" charset="0"/>
              <a:buChar char="•"/>
            </a:pPr>
            <a:endParaRPr lang="en-US" dirty="0">
              <a:latin typeface="Calibri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85131" y="6488668"/>
            <a:ext cx="80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>
                <a:latin typeface="Calibri" charset="0"/>
              </a:rPr>
              <a:t>Nüssle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779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598989" cy="64785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12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1899747" cy="228600"/>
          </a:xfrm>
          <a:prstGeom prst="rect">
            <a:avLst/>
          </a:prstGeom>
        </p:spPr>
        <p:txBody>
          <a:bodyPr/>
          <a:lstStyle/>
          <a:p>
            <a:fld id="{CF4B0D15-EA2F-0E46-8E7D-531010F05A27}" type="datetime1">
              <a:rPr lang="en-US" smtClean="0"/>
              <a:t>5/6/10</a:t>
            </a:fld>
            <a:endParaRPr lang="en-US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Kluge</a:t>
            </a:r>
            <a:endParaRPr lang="en-US"/>
          </a:p>
        </p:txBody>
      </p:sp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277076" y="209551"/>
            <a:ext cx="3658773" cy="684213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/>
              <a:t>Integration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483762" y="4391026"/>
            <a:ext cx="3657306" cy="2466975"/>
            <a:chOff x="3743" y="1632"/>
            <a:chExt cx="2495" cy="1554"/>
          </a:xfrm>
        </p:grpSpPr>
        <p:pic>
          <p:nvPicPr>
            <p:cNvPr id="544772" name="Picture 4" descr="spd_sfr5_new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31" y="1632"/>
              <a:ext cx="2207" cy="1554"/>
            </a:xfrm>
            <a:prstGeom prst="rect">
              <a:avLst/>
            </a:prstGeom>
            <a:noFill/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 rot="21863289">
              <a:off x="4079" y="2352"/>
              <a:ext cx="389" cy="259"/>
              <a:chOff x="904" y="13440"/>
              <a:chExt cx="544" cy="432"/>
            </a:xfrm>
          </p:grpSpPr>
          <p:sp>
            <p:nvSpPr>
              <p:cNvPr id="544774" name="Freeform 6"/>
              <p:cNvSpPr>
                <a:spLocks/>
              </p:cNvSpPr>
              <p:nvPr/>
            </p:nvSpPr>
            <p:spPr bwMode="auto">
              <a:xfrm>
                <a:off x="904" y="13440"/>
                <a:ext cx="104" cy="432"/>
              </a:xfrm>
              <a:custGeom>
                <a:avLst/>
                <a:gdLst/>
                <a:ahLst/>
                <a:cxnLst>
                  <a:cxn ang="0">
                    <a:pos x="56" y="432"/>
                  </a:cxn>
                  <a:cxn ang="0">
                    <a:pos x="8" y="240"/>
                  </a:cxn>
                  <a:cxn ang="0">
                    <a:pos x="104" y="0"/>
                  </a:cxn>
                </a:cxnLst>
                <a:rect l="0" t="0" r="r" b="b"/>
                <a:pathLst>
                  <a:path w="104" h="432">
                    <a:moveTo>
                      <a:pt x="56" y="432"/>
                    </a:moveTo>
                    <a:cubicBezTo>
                      <a:pt x="28" y="372"/>
                      <a:pt x="0" y="312"/>
                      <a:pt x="8" y="240"/>
                    </a:cubicBezTo>
                    <a:cubicBezTo>
                      <a:pt x="16" y="168"/>
                      <a:pt x="48" y="24"/>
                      <a:pt x="104" y="0"/>
                    </a:cubicBezTo>
                  </a:path>
                </a:pathLst>
              </a:custGeom>
              <a:noFill/>
              <a:ln w="76200" cap="flat" cmpd="sng">
                <a:solidFill>
                  <a:srgbClr val="ED181E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775" name="Line 7"/>
              <p:cNvSpPr>
                <a:spLocks noChangeShapeType="1"/>
              </p:cNvSpPr>
              <p:nvPr/>
            </p:nvSpPr>
            <p:spPr bwMode="auto">
              <a:xfrm>
                <a:off x="1008" y="13440"/>
                <a:ext cx="432" cy="144"/>
              </a:xfrm>
              <a:prstGeom prst="line">
                <a:avLst/>
              </a:prstGeom>
              <a:noFill/>
              <a:ln w="76200">
                <a:solidFill>
                  <a:srgbClr val="ED181E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776" name="Line 8"/>
              <p:cNvSpPr>
                <a:spLocks noChangeShapeType="1"/>
              </p:cNvSpPr>
              <p:nvPr/>
            </p:nvSpPr>
            <p:spPr bwMode="auto">
              <a:xfrm flipV="1">
                <a:off x="960" y="13872"/>
                <a:ext cx="480" cy="0"/>
              </a:xfrm>
              <a:prstGeom prst="line">
                <a:avLst/>
              </a:prstGeom>
              <a:noFill/>
              <a:ln w="76200">
                <a:solidFill>
                  <a:srgbClr val="ED181E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777" name="Freeform 9"/>
              <p:cNvSpPr>
                <a:spLocks/>
              </p:cNvSpPr>
              <p:nvPr/>
            </p:nvSpPr>
            <p:spPr bwMode="auto">
              <a:xfrm>
                <a:off x="1392" y="13584"/>
                <a:ext cx="56" cy="288"/>
              </a:xfrm>
              <a:custGeom>
                <a:avLst/>
                <a:gdLst/>
                <a:ahLst/>
                <a:cxnLst>
                  <a:cxn ang="0">
                    <a:pos x="56" y="432"/>
                  </a:cxn>
                  <a:cxn ang="0">
                    <a:pos x="8" y="240"/>
                  </a:cxn>
                  <a:cxn ang="0">
                    <a:pos x="104" y="0"/>
                  </a:cxn>
                </a:cxnLst>
                <a:rect l="0" t="0" r="r" b="b"/>
                <a:pathLst>
                  <a:path w="104" h="432">
                    <a:moveTo>
                      <a:pt x="56" y="432"/>
                    </a:moveTo>
                    <a:cubicBezTo>
                      <a:pt x="28" y="372"/>
                      <a:pt x="0" y="312"/>
                      <a:pt x="8" y="240"/>
                    </a:cubicBezTo>
                    <a:cubicBezTo>
                      <a:pt x="16" y="168"/>
                      <a:pt x="48" y="24"/>
                      <a:pt x="104" y="0"/>
                    </a:cubicBezTo>
                  </a:path>
                </a:pathLst>
              </a:custGeom>
              <a:noFill/>
              <a:ln w="76200" cap="flat" cmpd="sng">
                <a:solidFill>
                  <a:srgbClr val="ED181E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44778" name="Line 10"/>
            <p:cNvSpPr>
              <a:spLocks noChangeShapeType="1"/>
            </p:cNvSpPr>
            <p:nvPr/>
          </p:nvSpPr>
          <p:spPr bwMode="auto">
            <a:xfrm flipH="1" flipV="1">
              <a:off x="3743" y="2400"/>
              <a:ext cx="288" cy="49"/>
            </a:xfrm>
            <a:prstGeom prst="line">
              <a:avLst/>
            </a:prstGeom>
            <a:noFill/>
            <a:ln w="76200">
              <a:solidFill>
                <a:srgbClr val="ED181E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advTm="2461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/>
              <a:t>CFD model – boundary conditions</a:t>
            </a:r>
            <a:endParaRPr lang="en-US"/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8" y="1652588"/>
            <a:ext cx="1071562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5" descr="GTK_geom.jpg"/>
          <p:cNvPicPr>
            <a:picLocks noChangeAspect="1"/>
          </p:cNvPicPr>
          <p:nvPr/>
        </p:nvPicPr>
        <p:blipFill>
          <a:blip r:embed="rId4"/>
          <a:srcRect l="24258" r="42386"/>
          <a:stretch>
            <a:fillRect/>
          </a:stretch>
        </p:blipFill>
        <p:spPr bwMode="auto">
          <a:xfrm>
            <a:off x="1285875" y="1214438"/>
            <a:ext cx="2357438" cy="543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29288" y="1428750"/>
            <a:ext cx="291465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Cooling</a:t>
            </a:r>
            <a:r>
              <a:rPr lang="de-D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 </a:t>
            </a:r>
            <a:r>
              <a:rPr lang="de-DE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plate</a:t>
            </a:r>
            <a:endParaRPr lang="de-DE" dirty="0">
              <a:solidFill>
                <a:schemeClr val="tx2">
                  <a:lumMod val="40000"/>
                  <a:lumOff val="6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fixed</a:t>
            </a:r>
            <a:r>
              <a:rPr lang="de-D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 </a:t>
            </a:r>
            <a:r>
              <a:rPr lang="de-DE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temperature</a:t>
            </a:r>
            <a:r>
              <a:rPr lang="de-D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 </a:t>
            </a:r>
            <a:r>
              <a:rPr lang="de-DE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at</a:t>
            </a:r>
            <a:r>
              <a:rPr lang="de-D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 </a:t>
            </a:r>
            <a:r>
              <a:rPr lang="de-DE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the</a:t>
            </a:r>
            <a:r>
              <a:rPr lang="de-DE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 </a:t>
            </a:r>
            <a:r>
              <a:rPr lang="de-DE" dirty="0" err="1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rPr>
              <a:t>backside</a:t>
            </a:r>
            <a:endParaRPr lang="de-DE" dirty="0">
              <a:solidFill>
                <a:schemeClr val="tx2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0" y="2854325"/>
            <a:ext cx="3295650" cy="646113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de-DE">
                <a:solidFill>
                  <a:srgbClr val="D99694"/>
                </a:solidFill>
                <a:latin typeface="Calibri" charset="0"/>
              </a:rPr>
              <a:t>Readout chip</a:t>
            </a:r>
          </a:p>
          <a:p>
            <a:r>
              <a:rPr lang="de-DE">
                <a:solidFill>
                  <a:srgbClr val="D99694"/>
                </a:solidFill>
                <a:latin typeface="Calibri" charset="0"/>
              </a:rPr>
              <a:t>2 W/cm</a:t>
            </a:r>
            <a:r>
              <a:rPr lang="de-DE" baseline="30000">
                <a:solidFill>
                  <a:srgbClr val="D99694"/>
                </a:solidFill>
                <a:latin typeface="Calibri" charset="0"/>
              </a:rPr>
              <a:t>2</a:t>
            </a:r>
            <a:r>
              <a:rPr lang="de-DE">
                <a:solidFill>
                  <a:srgbClr val="D99694"/>
                </a:solidFill>
                <a:latin typeface="Calibri" charset="0"/>
              </a:rPr>
              <a:t>, 12 x 20 mm</a:t>
            </a:r>
            <a:endParaRPr lang="en-GB">
              <a:solidFill>
                <a:srgbClr val="D99694"/>
              </a:solidFill>
              <a:latin typeface="Calibri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0" y="3929063"/>
            <a:ext cx="2076450" cy="646112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de-DE">
                <a:solidFill>
                  <a:srgbClr val="77933C"/>
                </a:solidFill>
                <a:latin typeface="Calibri" charset="0"/>
              </a:rPr>
              <a:t>Sensor, silicon pixels</a:t>
            </a:r>
          </a:p>
          <a:p>
            <a:r>
              <a:rPr lang="de-DE">
                <a:solidFill>
                  <a:srgbClr val="77933C"/>
                </a:solidFill>
                <a:latin typeface="Calibri" charset="0"/>
              </a:rPr>
              <a:t>30 x 60 mm</a:t>
            </a:r>
            <a:endParaRPr lang="en-GB">
              <a:solidFill>
                <a:srgbClr val="77933C"/>
              </a:solidFill>
              <a:latin typeface="Calibri" charset="0"/>
            </a:endParaRPr>
          </a:p>
        </p:txBody>
      </p:sp>
      <p:cxnSp>
        <p:nvCxnSpPr>
          <p:cNvPr id="12" name="Straight Connector 11"/>
          <p:cNvCxnSpPr>
            <a:stCxn id="10" idx="1"/>
          </p:cNvCxnSpPr>
          <p:nvPr/>
        </p:nvCxnSpPr>
        <p:spPr>
          <a:xfrm rot="10800000">
            <a:off x="3214688" y="2643188"/>
            <a:ext cx="2500312" cy="533400"/>
          </a:xfrm>
          <a:prstGeom prst="line">
            <a:avLst/>
          </a:prstGeom>
          <a:ln w="1905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11" idx="1"/>
          </p:cNvCxnSpPr>
          <p:nvPr/>
        </p:nvCxnSpPr>
        <p:spPr>
          <a:xfrm rot="10800000">
            <a:off x="3214688" y="4214813"/>
            <a:ext cx="2500312" cy="38100"/>
          </a:xfrm>
          <a:prstGeom prst="line">
            <a:avLst/>
          </a:prstGeom>
          <a:ln w="1905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9" idx="1"/>
          </p:cNvCxnSpPr>
          <p:nvPr/>
        </p:nvCxnSpPr>
        <p:spPr>
          <a:xfrm rot="10800000">
            <a:off x="3214688" y="1857375"/>
            <a:ext cx="2514600" cy="33338"/>
          </a:xfrm>
          <a:prstGeom prst="line">
            <a:avLst/>
          </a:prstGeom>
          <a:ln w="1905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9" name="TextBox 26"/>
          <p:cNvSpPr txBox="1">
            <a:spLocks noChangeArrowheads="1"/>
          </p:cNvSpPr>
          <p:nvPr/>
        </p:nvSpPr>
        <p:spPr bwMode="auto">
          <a:xfrm>
            <a:off x="3714750" y="4786313"/>
            <a:ext cx="5000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179388" indent="-179388">
              <a:buFont typeface="Arial" charset="0"/>
              <a:buChar char="•"/>
            </a:pPr>
            <a:r>
              <a:rPr lang="de-DE">
                <a:latin typeface="Calibri" charset="0"/>
              </a:rPr>
              <a:t>all remaining walls are considered adiabatic, since the GTK will operate in vacuum</a:t>
            </a:r>
          </a:p>
          <a:p>
            <a:pPr marL="179388" indent="-179388">
              <a:buFont typeface="Arial" charset="0"/>
              <a:buChar char="•"/>
            </a:pPr>
            <a:r>
              <a:rPr lang="de-DE">
                <a:latin typeface="Calibri" charset="0"/>
              </a:rPr>
              <a:t>heat source is the volume of the readout chip</a:t>
            </a:r>
            <a:endParaRPr lang="en-US">
              <a:latin typeface="Calibri" charset="0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/>
              <a:t>Temperature distribution </a:t>
            </a:r>
            <a:r>
              <a:rPr lang="de-DE" sz="4000">
                <a:latin typeface="Symbol" charset="2"/>
              </a:rPr>
              <a:t>l</a:t>
            </a:r>
            <a:r>
              <a:rPr lang="de-DE" sz="4000"/>
              <a:t>=70W/mK </a:t>
            </a:r>
            <a:endParaRPr lang="en-US" sz="4000"/>
          </a:p>
        </p:txBody>
      </p:sp>
      <p:pic>
        <p:nvPicPr>
          <p:cNvPr id="13315" name="Picture 3" descr="GTK_geom_2.jpg"/>
          <p:cNvPicPr>
            <a:picLocks noChangeAspect="1"/>
          </p:cNvPicPr>
          <p:nvPr/>
        </p:nvPicPr>
        <p:blipFill>
          <a:blip r:embed="rId3"/>
          <a:srcRect l="25180" t="2083" r="43594" b="2083"/>
          <a:stretch>
            <a:fillRect/>
          </a:stretch>
        </p:blipFill>
        <p:spPr bwMode="auto">
          <a:xfrm>
            <a:off x="142875" y="1214438"/>
            <a:ext cx="148431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GTK_temp_1.jpg"/>
          <p:cNvPicPr>
            <a:picLocks noChangeAspect="1"/>
          </p:cNvPicPr>
          <p:nvPr/>
        </p:nvPicPr>
        <p:blipFill>
          <a:blip r:embed="rId4"/>
          <a:srcRect r="47122"/>
          <a:stretch>
            <a:fillRect/>
          </a:stretch>
        </p:blipFill>
        <p:spPr bwMode="auto">
          <a:xfrm>
            <a:off x="1800225" y="1439863"/>
            <a:ext cx="3343275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GTK_temp_70_02.jpg"/>
          <p:cNvPicPr>
            <a:picLocks noChangeAspect="1"/>
          </p:cNvPicPr>
          <p:nvPr/>
        </p:nvPicPr>
        <p:blipFill>
          <a:blip r:embed="rId5"/>
          <a:srcRect l="22719" r="42934"/>
          <a:stretch>
            <a:fillRect/>
          </a:stretch>
        </p:blipFill>
        <p:spPr bwMode="auto">
          <a:xfrm>
            <a:off x="5759450" y="1079500"/>
            <a:ext cx="2574925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214313" y="5926138"/>
            <a:ext cx="5357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de-DE">
                <a:latin typeface="Calibri" charset="0"/>
              </a:rPr>
              <a:t>Heat transfer coefficient  between chips and cooling plate of </a:t>
            </a:r>
            <a:r>
              <a:rPr lang="de-DE">
                <a:latin typeface="Symbol" charset="2"/>
              </a:rPr>
              <a:t>l</a:t>
            </a:r>
            <a:r>
              <a:rPr lang="de-DE">
                <a:latin typeface="Calibri" charset="0"/>
              </a:rPr>
              <a:t>=70W/mK, for a material thickness of 25 </a:t>
            </a:r>
            <a:r>
              <a:rPr lang="de-DE">
                <a:latin typeface="Symbol" charset="2"/>
              </a:rPr>
              <a:t>m</a:t>
            </a:r>
            <a:r>
              <a:rPr lang="de-DE">
                <a:latin typeface="Calibri" charset="0"/>
              </a:rPr>
              <a:t>m </a:t>
            </a:r>
            <a:endParaRPr lang="en-US">
              <a:latin typeface="Calibri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/>
              <a:t>Temperature distribution </a:t>
            </a:r>
            <a:r>
              <a:rPr lang="de-DE" sz="4000">
                <a:latin typeface="Symbol" charset="2"/>
              </a:rPr>
              <a:t>l</a:t>
            </a:r>
            <a:r>
              <a:rPr lang="de-DE" sz="4000"/>
              <a:t>=7W/mK </a:t>
            </a:r>
            <a:endParaRPr lang="en-US" sz="4000"/>
          </a:p>
        </p:txBody>
      </p:sp>
      <p:pic>
        <p:nvPicPr>
          <p:cNvPr id="14339" name="Picture 3" descr="GTK_geom_2.jpg"/>
          <p:cNvPicPr>
            <a:picLocks noChangeAspect="1"/>
          </p:cNvPicPr>
          <p:nvPr/>
        </p:nvPicPr>
        <p:blipFill>
          <a:blip r:embed="rId3"/>
          <a:srcRect l="25180" t="2083" r="43594" b="2083"/>
          <a:stretch>
            <a:fillRect/>
          </a:stretch>
        </p:blipFill>
        <p:spPr bwMode="auto">
          <a:xfrm>
            <a:off x="142875" y="1214438"/>
            <a:ext cx="148431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GTK_temp_1.jpg"/>
          <p:cNvPicPr>
            <a:picLocks noChangeAspect="1"/>
          </p:cNvPicPr>
          <p:nvPr/>
        </p:nvPicPr>
        <p:blipFill>
          <a:blip r:embed="rId4"/>
          <a:srcRect r="46568"/>
          <a:stretch>
            <a:fillRect/>
          </a:stretch>
        </p:blipFill>
        <p:spPr bwMode="auto">
          <a:xfrm>
            <a:off x="1800225" y="1439863"/>
            <a:ext cx="3378200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GTK_temp_70_02.jpg"/>
          <p:cNvPicPr>
            <a:picLocks noChangeAspect="1"/>
          </p:cNvPicPr>
          <p:nvPr/>
        </p:nvPicPr>
        <p:blipFill>
          <a:blip r:embed="rId5"/>
          <a:srcRect l="23232" r="40689"/>
          <a:stretch>
            <a:fillRect/>
          </a:stretch>
        </p:blipFill>
        <p:spPr bwMode="auto">
          <a:xfrm>
            <a:off x="5759450" y="1079500"/>
            <a:ext cx="270510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214313" y="5926138"/>
            <a:ext cx="5357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de-DE">
                <a:latin typeface="Calibri" charset="0"/>
              </a:rPr>
              <a:t>Heat transfer coefficient  between chips and cooling plate of </a:t>
            </a:r>
            <a:r>
              <a:rPr lang="de-DE">
                <a:latin typeface="Symbol" charset="2"/>
              </a:rPr>
              <a:t>l</a:t>
            </a:r>
            <a:r>
              <a:rPr lang="de-DE">
                <a:latin typeface="Calibri" charset="0"/>
              </a:rPr>
              <a:t>=7W/mK, for a material thickness of 25 </a:t>
            </a:r>
            <a:r>
              <a:rPr lang="de-DE">
                <a:latin typeface="Symbol" charset="2"/>
              </a:rPr>
              <a:t>m</a:t>
            </a:r>
            <a:r>
              <a:rPr lang="de-DE">
                <a:latin typeface="Calibri" charset="0"/>
              </a:rPr>
              <a:t>m </a:t>
            </a:r>
            <a:endParaRPr lang="en-US">
              <a:latin typeface="Calibri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4000"/>
              <a:t>Temperature distribution </a:t>
            </a:r>
            <a:r>
              <a:rPr lang="de-DE" sz="4000">
                <a:latin typeface="Symbol" charset="2"/>
              </a:rPr>
              <a:t>l</a:t>
            </a:r>
            <a:r>
              <a:rPr lang="de-DE" sz="4000"/>
              <a:t>=0.7W/mK </a:t>
            </a:r>
            <a:endParaRPr lang="en-US" sz="4000"/>
          </a:p>
        </p:txBody>
      </p:sp>
      <p:pic>
        <p:nvPicPr>
          <p:cNvPr id="15363" name="Picture 3" descr="GTK_geom_2.jpg"/>
          <p:cNvPicPr>
            <a:picLocks noChangeAspect="1"/>
          </p:cNvPicPr>
          <p:nvPr/>
        </p:nvPicPr>
        <p:blipFill>
          <a:blip r:embed="rId3"/>
          <a:srcRect l="25180" t="2083" r="43594" b="2083"/>
          <a:stretch>
            <a:fillRect/>
          </a:stretch>
        </p:blipFill>
        <p:spPr bwMode="auto">
          <a:xfrm>
            <a:off x="142875" y="1214438"/>
            <a:ext cx="148431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GTK_temp_1.jpg"/>
          <p:cNvPicPr>
            <a:picLocks noChangeAspect="1"/>
          </p:cNvPicPr>
          <p:nvPr/>
        </p:nvPicPr>
        <p:blipFill>
          <a:blip r:embed="rId4"/>
          <a:srcRect r="47556"/>
          <a:stretch>
            <a:fillRect/>
          </a:stretch>
        </p:blipFill>
        <p:spPr bwMode="auto">
          <a:xfrm>
            <a:off x="1800225" y="1439863"/>
            <a:ext cx="3316288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GTK_temp_70_02.jpg"/>
          <p:cNvPicPr>
            <a:picLocks noChangeAspect="1"/>
          </p:cNvPicPr>
          <p:nvPr/>
        </p:nvPicPr>
        <p:blipFill>
          <a:blip r:embed="rId5"/>
          <a:srcRect l="24757" r="43538"/>
          <a:stretch>
            <a:fillRect/>
          </a:stretch>
        </p:blipFill>
        <p:spPr bwMode="auto">
          <a:xfrm>
            <a:off x="5759450" y="1079500"/>
            <a:ext cx="2376488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214313" y="5926138"/>
            <a:ext cx="5357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de-DE">
                <a:latin typeface="Calibri" charset="0"/>
              </a:rPr>
              <a:t>Heat transfer coefficient  between chips and cooling plate of </a:t>
            </a:r>
            <a:r>
              <a:rPr lang="de-DE">
                <a:latin typeface="Symbol" charset="2"/>
              </a:rPr>
              <a:t>l</a:t>
            </a:r>
            <a:r>
              <a:rPr lang="de-DE">
                <a:latin typeface="Calibri" charset="0"/>
              </a:rPr>
              <a:t>=0.7W/mK, for a material thickness of 25 </a:t>
            </a:r>
            <a:r>
              <a:rPr lang="de-DE">
                <a:latin typeface="Symbol" charset="2"/>
              </a:rPr>
              <a:t>m</a:t>
            </a:r>
            <a:r>
              <a:rPr lang="de-DE">
                <a:latin typeface="Calibri" charset="0"/>
              </a:rPr>
              <a:t>m </a:t>
            </a:r>
            <a:endParaRPr lang="en-US">
              <a:latin typeface="Calibri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graphicFrame>
        <p:nvGraphicFramePr>
          <p:cNvPr id="544770" name="Object 2"/>
          <p:cNvGraphicFramePr>
            <a:graphicFrameLocks noChangeAspect="1"/>
          </p:cNvGraphicFramePr>
          <p:nvPr/>
        </p:nvGraphicFramePr>
        <p:xfrm>
          <a:off x="1863725" y="2209800"/>
          <a:ext cx="5416550" cy="4064000"/>
        </p:xfrm>
        <a:graphic>
          <a:graphicData uri="http://schemas.openxmlformats.org/presentationml/2006/ole">
            <p:oleObj spid="_x0000_s544770" name="Document" r:id="rId3" imgW="14592300" imgH="10947400" progId="Word.Document.12">
              <p:link updateAutomatic="1"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8153400" y="6400800"/>
            <a:ext cx="91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Mapelli</a:t>
            </a:r>
            <a:endParaRPr lang="en-US" dirty="0"/>
          </a:p>
        </p:txBody>
      </p:sp>
    </p:spTree>
  </p:cSld>
  <p:clrMapOvr>
    <a:masterClrMapping/>
  </p:clrMapOvr>
  <p:transition advTm="7233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graphicFrame>
        <p:nvGraphicFramePr>
          <p:cNvPr id="543746" name="Object 2"/>
          <p:cNvGraphicFramePr>
            <a:graphicFrameLocks noChangeAspect="1"/>
          </p:cNvGraphicFramePr>
          <p:nvPr/>
        </p:nvGraphicFramePr>
        <p:xfrm>
          <a:off x="1308100" y="1955800"/>
          <a:ext cx="6526213" cy="4064000"/>
        </p:xfrm>
        <a:graphic>
          <a:graphicData uri="http://schemas.openxmlformats.org/presentationml/2006/ole">
            <p:oleObj spid="_x0000_s543746" name="Document" r:id="rId3" imgW="15113000" imgH="9410700" progId="Word.Document.12">
              <p:link updateAutomatic="1"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8153400" y="6400800"/>
            <a:ext cx="91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Mapelli</a:t>
            </a:r>
            <a:endParaRPr lang="en-US" dirty="0"/>
          </a:p>
        </p:txBody>
      </p:sp>
    </p:spTree>
  </p:cSld>
  <p:clrMapOvr>
    <a:masterClrMapping/>
  </p:clrMapOvr>
  <p:transition advTm="2783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pic>
        <p:nvPicPr>
          <p:cNvPr id="9" name="Picture 8" descr="tmp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648610"/>
            <a:ext cx="6465838" cy="520938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153400" y="6400800"/>
            <a:ext cx="91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Mapelli</a:t>
            </a:r>
            <a:endParaRPr lang="en-US" dirty="0"/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pic>
        <p:nvPicPr>
          <p:cNvPr id="6" name="Picture 5" descr="100323_NA62-GTK_µcool_integratio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pic>
        <p:nvPicPr>
          <p:cNvPr id="4" name="Picture 3" descr="GTK_mc_coll_meeting_23.03.1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pic>
        <p:nvPicPr>
          <p:cNvPr id="4" name="Picture 3" descr="GTK_mc_coll_meeting_23.03.1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Kluge</a:t>
            </a:r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652622" y="4379914"/>
            <a:ext cx="3084158" cy="1292225"/>
            <a:chOff x="3175" y="2759"/>
            <a:chExt cx="2105" cy="814"/>
          </a:xfrm>
        </p:grpSpPr>
        <p:sp>
          <p:nvSpPr>
            <p:cNvPr id="546819" name="Freeform 3"/>
            <p:cNvSpPr>
              <a:spLocks/>
            </p:cNvSpPr>
            <p:nvPr/>
          </p:nvSpPr>
          <p:spPr bwMode="auto">
            <a:xfrm>
              <a:off x="4622" y="2759"/>
              <a:ext cx="658" cy="4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52" y="0"/>
                </a:cxn>
                <a:cxn ang="0">
                  <a:pos x="635" y="771"/>
                </a:cxn>
                <a:cxn ang="0">
                  <a:pos x="1451" y="590"/>
                </a:cxn>
              </a:cxnLst>
              <a:rect l="0" t="0" r="r" b="b"/>
              <a:pathLst>
                <a:path w="1451" h="771">
                  <a:moveTo>
                    <a:pt x="0" y="0"/>
                  </a:moveTo>
                  <a:lnTo>
                    <a:pt x="952" y="0"/>
                  </a:lnTo>
                  <a:lnTo>
                    <a:pt x="635" y="771"/>
                  </a:lnTo>
                  <a:lnTo>
                    <a:pt x="1451" y="590"/>
                  </a:lnTo>
                </a:path>
              </a:pathLst>
            </a:custGeom>
            <a:noFill/>
            <a:ln w="9525">
              <a:solidFill>
                <a:srgbClr val="C0C0C0"/>
              </a:solidFill>
              <a:round/>
              <a:headEnd/>
              <a:tailEnd/>
            </a:ln>
            <a:effectLst/>
            <a:scene3d>
              <a:camera prst="legacyObliqueTopRight">
                <a:rot lat="900000" lon="17699998" rev="0"/>
              </a:camera>
              <a:lightRig rig="legacyFlat3" dir="b"/>
            </a:scene3d>
            <a:sp3d extrusionH="10133000" prstMaterial="legacyMatte">
              <a:bevelT w="13500" h="13500" prst="angle"/>
              <a:bevelB w="13500" h="13500" prst="angle"/>
              <a:extrusionClr>
                <a:srgbClr val="C0C0C0"/>
              </a:extrusionClr>
            </a:sp3d>
          </p:spPr>
          <p:txBody>
            <a:bodyPr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20" name="AutoShape 4"/>
            <p:cNvSpPr>
              <a:spLocks noChangeArrowheads="1"/>
            </p:cNvSpPr>
            <p:nvPr/>
          </p:nvSpPr>
          <p:spPr bwMode="auto">
            <a:xfrm>
              <a:off x="3175" y="3119"/>
              <a:ext cx="777" cy="454"/>
            </a:xfrm>
            <a:prstGeom prst="wedgeRoundRectCallout">
              <a:avLst>
                <a:gd name="adj1" fmla="val 57338"/>
                <a:gd name="adj2" fmla="val -133259"/>
                <a:gd name="adj3" fmla="val 16667"/>
              </a:avLst>
            </a:prstGeom>
            <a:solidFill>
              <a:srgbClr val="FFFFCC"/>
            </a:solidFill>
            <a:ln w="9525">
              <a:solidFill>
                <a:srgbClr val="FFFF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lIns="91424" tIns="45714" rIns="91424" bIns="45714" anchor="ctr">
              <a:prstTxWarp prst="textNoShape">
                <a:avLst/>
              </a:prstTxWarp>
            </a:bodyPr>
            <a:lstStyle/>
            <a:p>
              <a:pPr algn="ctr" defTabSz="915988" eaLnBrk="1" hangingPunct="1"/>
              <a:r>
                <a:rPr lang="en-US" sz="1600" b="1" dirty="0">
                  <a:solidFill>
                    <a:srgbClr val="000000"/>
                  </a:solidFill>
                  <a:latin typeface="Arial" charset="0"/>
                </a:rPr>
                <a:t>Carbon</a:t>
              </a:r>
              <a:r>
                <a:rPr lang="en-US" sz="1600" dirty="0">
                  <a:solidFill>
                    <a:srgbClr val="000000"/>
                  </a:solidFill>
                  <a:latin typeface="Arial" charset="0"/>
                </a:rPr>
                <a:t> </a:t>
              </a:r>
            </a:p>
            <a:p>
              <a:pPr algn="ctr" defTabSz="915988" eaLnBrk="1" hangingPunct="1"/>
              <a:r>
                <a:rPr lang="en-US" sz="1600" b="1" dirty="0">
                  <a:solidFill>
                    <a:srgbClr val="000000"/>
                  </a:solidFill>
                  <a:latin typeface="Arial" charset="0"/>
                </a:rPr>
                <a:t>Support</a:t>
              </a:r>
            </a:p>
          </p:txBody>
        </p:sp>
      </p:grpSp>
      <p:sp>
        <p:nvSpPr>
          <p:cNvPr id="546821" name="Rectangle 5"/>
          <p:cNvSpPr>
            <a:spLocks noGrp="1" noChangeArrowheads="1"/>
          </p:cNvSpPr>
          <p:nvPr>
            <p:ph type="title"/>
          </p:nvPr>
        </p:nvSpPr>
        <p:spPr>
          <a:xfrm>
            <a:off x="-492527" y="76201"/>
            <a:ext cx="9144000" cy="684213"/>
          </a:xfrm>
        </p:spPr>
        <p:txBody>
          <a:bodyPr>
            <a:normAutofit fontScale="90000"/>
          </a:bodyPr>
          <a:lstStyle/>
          <a:p>
            <a:r>
              <a:rPr lang="en-GB"/>
              <a:t>Electronics integration</a:t>
            </a: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-1055415" y="3429001"/>
            <a:ext cx="9146932" cy="1020763"/>
            <a:chOff x="-720" y="2160"/>
            <a:chExt cx="6240" cy="643"/>
          </a:xfrm>
        </p:grpSpPr>
        <p:sp>
          <p:nvSpPr>
            <p:cNvPr id="546823" name="Rectangle 7"/>
            <p:cNvSpPr>
              <a:spLocks noChangeArrowheads="1"/>
            </p:cNvSpPr>
            <p:nvPr/>
          </p:nvSpPr>
          <p:spPr bwMode="auto">
            <a:xfrm flipV="1">
              <a:off x="-720" y="2160"/>
              <a:ext cx="6240" cy="48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7350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24" name="AutoShape 8"/>
            <p:cNvSpPr>
              <a:spLocks noChangeArrowheads="1"/>
            </p:cNvSpPr>
            <p:nvPr/>
          </p:nvSpPr>
          <p:spPr bwMode="auto">
            <a:xfrm>
              <a:off x="528" y="2496"/>
              <a:ext cx="636" cy="307"/>
            </a:xfrm>
            <a:prstGeom prst="wedgeRoundRectCallout">
              <a:avLst>
                <a:gd name="adj1" fmla="val 51102"/>
                <a:gd name="adj2" fmla="val -289412"/>
                <a:gd name="adj3" fmla="val 16667"/>
              </a:avLst>
            </a:prstGeom>
            <a:solidFill>
              <a:srgbClr val="FFFFCC"/>
            </a:solidFill>
            <a:ln w="9525">
              <a:solidFill>
                <a:srgbClr val="FFFF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lIns="91424" tIns="45714" rIns="91424" bIns="45714" anchor="ctr">
              <a:prstTxWarp prst="textNoShape">
                <a:avLst/>
              </a:prstTxWarp>
            </a:bodyPr>
            <a:lstStyle/>
            <a:p>
              <a:pPr algn="ctr" defTabSz="915988" eaLnBrk="1" hangingPunct="1"/>
              <a:r>
                <a:rPr lang="en-US" sz="1900" b="1" dirty="0">
                  <a:solidFill>
                    <a:srgbClr val="000000"/>
                  </a:solidFill>
                  <a:latin typeface="Arial" charset="0"/>
                </a:rPr>
                <a:t>GND foil</a:t>
              </a: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-63032" y="2157414"/>
            <a:ext cx="5211113" cy="1741487"/>
            <a:chOff x="-43" y="1359"/>
            <a:chExt cx="3555" cy="1097"/>
          </a:xfrm>
        </p:grpSpPr>
        <p:sp>
          <p:nvSpPr>
            <p:cNvPr id="546826" name="Rectangle 10"/>
            <p:cNvSpPr>
              <a:spLocks noChangeArrowheads="1"/>
            </p:cNvSpPr>
            <p:nvPr/>
          </p:nvSpPr>
          <p:spPr bwMode="auto">
            <a:xfrm flipV="1">
              <a:off x="-43" y="1359"/>
              <a:ext cx="411" cy="45"/>
            </a:xfrm>
            <a:prstGeom prst="rect">
              <a:avLst/>
            </a:prstGeom>
            <a:solidFill>
              <a:srgbClr val="339933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671500" prstMaterial="legacyPlastic">
              <a:bevelT w="13500" h="13500" prst="angle"/>
              <a:bevelB w="13500" h="13500" prst="angle"/>
              <a:extrusionClr>
                <a:srgbClr val="339933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27" name="Rectangle 11"/>
            <p:cNvSpPr>
              <a:spLocks noChangeArrowheads="1"/>
            </p:cNvSpPr>
            <p:nvPr/>
          </p:nvSpPr>
          <p:spPr bwMode="auto">
            <a:xfrm flipV="1">
              <a:off x="306" y="1475"/>
              <a:ext cx="411" cy="42"/>
            </a:xfrm>
            <a:prstGeom prst="rect">
              <a:avLst/>
            </a:prstGeom>
            <a:solidFill>
              <a:srgbClr val="339933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671500" prstMaterial="legacyPlastic">
              <a:bevelT w="13500" h="13500" prst="angle"/>
              <a:bevelB w="13500" h="13500" prst="angle"/>
              <a:extrusionClr>
                <a:srgbClr val="339933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28" name="Rectangle 12"/>
            <p:cNvSpPr>
              <a:spLocks noChangeArrowheads="1"/>
            </p:cNvSpPr>
            <p:nvPr/>
          </p:nvSpPr>
          <p:spPr bwMode="auto">
            <a:xfrm flipV="1">
              <a:off x="655" y="1594"/>
              <a:ext cx="411" cy="43"/>
            </a:xfrm>
            <a:prstGeom prst="rect">
              <a:avLst/>
            </a:prstGeom>
            <a:solidFill>
              <a:srgbClr val="339933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671500" prstMaterial="legacyPlastic">
              <a:bevelT w="13500" h="13500" prst="angle"/>
              <a:bevelB w="13500" h="13500" prst="angle"/>
              <a:extrusionClr>
                <a:srgbClr val="339933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29" name="Rectangle 13"/>
            <p:cNvSpPr>
              <a:spLocks noChangeArrowheads="1"/>
            </p:cNvSpPr>
            <p:nvPr/>
          </p:nvSpPr>
          <p:spPr bwMode="auto">
            <a:xfrm flipV="1">
              <a:off x="1004" y="1707"/>
              <a:ext cx="411" cy="42"/>
            </a:xfrm>
            <a:prstGeom prst="rect">
              <a:avLst/>
            </a:prstGeom>
            <a:solidFill>
              <a:srgbClr val="339933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671500" prstMaterial="legacyPlastic">
              <a:bevelT w="13500" h="13500" prst="angle"/>
              <a:bevelB w="13500" h="13500" prst="angle"/>
              <a:extrusionClr>
                <a:srgbClr val="339933"/>
              </a:extrusionClr>
            </a:sp3d>
          </p:spPr>
          <p:txBody>
            <a:bodyPr rot="10800000" wrap="none" lIns="91424" tIns="45714" rIns="91424" bIns="45714" anchor="ctr">
              <a:prstTxWarp prst="textNoShape">
                <a:avLst/>
              </a:prstTxWarp>
              <a:flatTx/>
            </a:bodyPr>
            <a:lstStyle/>
            <a:p>
              <a:pPr algn="ctr" defTabSz="915988" eaLnBrk="1" hangingPunct="1"/>
              <a:endParaRPr lang="en-GB" sz="1900">
                <a:latin typeface="Arial" charset="0"/>
              </a:endParaRPr>
            </a:p>
          </p:txBody>
        </p:sp>
        <p:sp>
          <p:nvSpPr>
            <p:cNvPr id="546830" name="Rectangle 14"/>
            <p:cNvSpPr>
              <a:spLocks noChangeArrowheads="1"/>
            </p:cNvSpPr>
            <p:nvPr/>
          </p:nvSpPr>
          <p:spPr bwMode="auto">
            <a:xfrm flipV="1">
              <a:off x="1356" y="1823"/>
              <a:ext cx="408" cy="46"/>
            </a:xfrm>
            <a:prstGeom prst="rect">
              <a:avLst/>
            </a:prstGeom>
            <a:solidFill>
              <a:srgbClr val="339933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671500" prstMaterial="legacyPlastic">
              <a:bevelT w="13500" h="13500" prst="angle"/>
              <a:bevelB w="13500" h="13500" prst="angle"/>
              <a:extrusionClr>
                <a:srgbClr val="339933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31" name="Rectangle 15"/>
            <p:cNvSpPr>
              <a:spLocks noChangeArrowheads="1"/>
            </p:cNvSpPr>
            <p:nvPr/>
          </p:nvSpPr>
          <p:spPr bwMode="auto">
            <a:xfrm flipV="1">
              <a:off x="1705" y="1943"/>
              <a:ext cx="408" cy="45"/>
            </a:xfrm>
            <a:prstGeom prst="rect">
              <a:avLst/>
            </a:prstGeom>
            <a:solidFill>
              <a:srgbClr val="339933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671500" prstMaterial="legacyPlastic">
              <a:bevelT w="13500" h="13500" prst="angle"/>
              <a:bevelB w="13500" h="13500" prst="angle"/>
              <a:extrusionClr>
                <a:srgbClr val="339933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32" name="Rectangle 16"/>
            <p:cNvSpPr>
              <a:spLocks noChangeArrowheads="1"/>
            </p:cNvSpPr>
            <p:nvPr/>
          </p:nvSpPr>
          <p:spPr bwMode="auto">
            <a:xfrm flipV="1">
              <a:off x="2053" y="2062"/>
              <a:ext cx="412" cy="46"/>
            </a:xfrm>
            <a:prstGeom prst="rect">
              <a:avLst/>
            </a:prstGeom>
            <a:solidFill>
              <a:srgbClr val="339933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671500" prstMaterial="legacyPlastic">
              <a:bevelT w="13500" h="13500" prst="angle"/>
              <a:bevelB w="13500" h="13500" prst="angle"/>
              <a:extrusionClr>
                <a:srgbClr val="339933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33" name="Rectangle 17"/>
            <p:cNvSpPr>
              <a:spLocks noChangeArrowheads="1"/>
            </p:cNvSpPr>
            <p:nvPr/>
          </p:nvSpPr>
          <p:spPr bwMode="auto">
            <a:xfrm flipV="1">
              <a:off x="2403" y="2178"/>
              <a:ext cx="408" cy="43"/>
            </a:xfrm>
            <a:prstGeom prst="rect">
              <a:avLst/>
            </a:prstGeom>
            <a:solidFill>
              <a:srgbClr val="339933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671500" prstMaterial="legacyPlastic">
              <a:bevelT w="13500" h="13500" prst="angle"/>
              <a:bevelB w="13500" h="13500" prst="angle"/>
              <a:extrusionClr>
                <a:srgbClr val="339933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34" name="Rectangle 18"/>
            <p:cNvSpPr>
              <a:spLocks noChangeArrowheads="1"/>
            </p:cNvSpPr>
            <p:nvPr/>
          </p:nvSpPr>
          <p:spPr bwMode="auto">
            <a:xfrm flipV="1">
              <a:off x="2752" y="2295"/>
              <a:ext cx="411" cy="45"/>
            </a:xfrm>
            <a:prstGeom prst="rect">
              <a:avLst/>
            </a:prstGeom>
            <a:solidFill>
              <a:srgbClr val="339933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671500" prstMaterial="legacyPlastic">
              <a:bevelT w="13500" h="13500" prst="angle"/>
              <a:bevelB w="13500" h="13500" prst="angle"/>
              <a:extrusionClr>
                <a:srgbClr val="339933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35" name="Rectangle 19"/>
            <p:cNvSpPr>
              <a:spLocks noChangeArrowheads="1"/>
            </p:cNvSpPr>
            <p:nvPr/>
          </p:nvSpPr>
          <p:spPr bwMode="auto">
            <a:xfrm flipV="1">
              <a:off x="3101" y="2414"/>
              <a:ext cx="411" cy="42"/>
            </a:xfrm>
            <a:prstGeom prst="rect">
              <a:avLst/>
            </a:prstGeom>
            <a:solidFill>
              <a:srgbClr val="339933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671500" prstMaterial="legacyPlastic">
              <a:bevelT w="13500" h="13500" prst="angle"/>
              <a:bevelB w="13500" h="13500" prst="angle"/>
              <a:extrusionClr>
                <a:srgbClr val="339933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36" name="AutoShape 20"/>
            <p:cNvSpPr>
              <a:spLocks noChangeArrowheads="1"/>
            </p:cNvSpPr>
            <p:nvPr/>
          </p:nvSpPr>
          <p:spPr bwMode="auto">
            <a:xfrm>
              <a:off x="50" y="1873"/>
              <a:ext cx="876" cy="483"/>
            </a:xfrm>
            <a:prstGeom prst="wedgeRoundRectCallout">
              <a:avLst>
                <a:gd name="adj1" fmla="val 47259"/>
                <a:gd name="adj2" fmla="val -120394"/>
                <a:gd name="adj3" fmla="val 16667"/>
              </a:avLst>
            </a:prstGeom>
            <a:solidFill>
              <a:srgbClr val="FFFFCC"/>
            </a:solidFill>
            <a:ln w="9525">
              <a:solidFill>
                <a:srgbClr val="FFFF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lIns="91424" tIns="45714" rIns="91424" bIns="45714" anchor="ctr">
              <a:prstTxWarp prst="textNoShape">
                <a:avLst/>
              </a:prstTxWarp>
            </a:bodyPr>
            <a:lstStyle/>
            <a:p>
              <a:pPr algn="ctr" defTabSz="915988" eaLnBrk="1" hangingPunct="1"/>
              <a:r>
                <a:rPr lang="en-US" sz="1900" b="1" dirty="0">
                  <a:solidFill>
                    <a:srgbClr val="000000"/>
                  </a:solidFill>
                  <a:latin typeface="Arial" charset="0"/>
                </a:rPr>
                <a:t>Readout Chip</a:t>
              </a: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-269717" y="2390776"/>
            <a:ext cx="5775466" cy="1495425"/>
            <a:chOff x="-184" y="1506"/>
            <a:chExt cx="3941" cy="942"/>
          </a:xfrm>
        </p:grpSpPr>
        <p:grpSp>
          <p:nvGrpSpPr>
            <p:cNvPr id="6" name="Group 22"/>
            <p:cNvGrpSpPr>
              <a:grpSpLocks/>
            </p:cNvGrpSpPr>
            <p:nvPr/>
          </p:nvGrpSpPr>
          <p:grpSpPr bwMode="auto">
            <a:xfrm>
              <a:off x="-184" y="1506"/>
              <a:ext cx="3941" cy="624"/>
              <a:chOff x="-184" y="1506"/>
              <a:chExt cx="3941" cy="624"/>
            </a:xfrm>
          </p:grpSpPr>
          <p:sp>
            <p:nvSpPr>
              <p:cNvPr id="546839" name="Rectangle 23"/>
              <p:cNvSpPr>
                <a:spLocks noChangeArrowheads="1"/>
              </p:cNvSpPr>
              <p:nvPr/>
            </p:nvSpPr>
            <p:spPr bwMode="auto">
              <a:xfrm>
                <a:off x="-184" y="1506"/>
                <a:ext cx="2210" cy="42"/>
              </a:xfrm>
              <a:prstGeom prst="rect">
                <a:avLst/>
              </a:prstGeom>
              <a:solidFill>
                <a:srgbClr val="FF0000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>
                  <a:rot lat="900000" lon="1500000" rev="0"/>
                </a:camera>
                <a:lightRig rig="legacyFlat3" dir="r"/>
              </a:scene3d>
              <a:sp3d extrusionH="6715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  <p:sp>
            <p:nvSpPr>
              <p:cNvPr id="546840" name="Rectangle 24"/>
              <p:cNvSpPr>
                <a:spLocks noChangeArrowheads="1"/>
              </p:cNvSpPr>
              <p:nvPr/>
            </p:nvSpPr>
            <p:spPr bwMode="auto">
              <a:xfrm>
                <a:off x="1546" y="2088"/>
                <a:ext cx="2211" cy="42"/>
              </a:xfrm>
              <a:prstGeom prst="rect">
                <a:avLst/>
              </a:prstGeom>
              <a:solidFill>
                <a:srgbClr val="FF0000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>
                  <a:rot lat="900000" lon="1500000" rev="0"/>
                </a:camera>
                <a:lightRig rig="legacyFlat3" dir="r"/>
              </a:scene3d>
              <a:sp3d extrusionH="6715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</p:grpSp>
        <p:sp>
          <p:nvSpPr>
            <p:cNvPr id="546841" name="AutoShape 25"/>
            <p:cNvSpPr>
              <a:spLocks noChangeArrowheads="1"/>
            </p:cNvSpPr>
            <p:nvPr/>
          </p:nvSpPr>
          <p:spPr bwMode="auto">
            <a:xfrm>
              <a:off x="1203" y="2185"/>
              <a:ext cx="815" cy="263"/>
            </a:xfrm>
            <a:prstGeom prst="wedgeRoundRectCallout">
              <a:avLst>
                <a:gd name="adj1" fmla="val 38097"/>
                <a:gd name="adj2" fmla="val -176616"/>
                <a:gd name="adj3" fmla="val 16667"/>
              </a:avLst>
            </a:prstGeom>
            <a:solidFill>
              <a:srgbClr val="FFFFCC"/>
            </a:solidFill>
            <a:ln w="9525">
              <a:solidFill>
                <a:srgbClr val="FFFF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lIns="91424" tIns="45714" rIns="91424" bIns="45714" anchor="ctr">
              <a:prstTxWarp prst="textNoShape">
                <a:avLst/>
              </a:prstTxWarp>
            </a:bodyPr>
            <a:lstStyle/>
            <a:p>
              <a:pPr algn="ctr" defTabSz="915988" eaLnBrk="1" hangingPunct="1"/>
              <a:r>
                <a:rPr lang="en-US" sz="1900" b="1" dirty="0">
                  <a:solidFill>
                    <a:srgbClr val="000000"/>
                  </a:solidFill>
                  <a:latin typeface="Arial" charset="0"/>
                </a:rPr>
                <a:t>Sensor</a:t>
              </a:r>
            </a:p>
          </p:txBody>
        </p:sp>
      </p:grpSp>
      <p:grpSp>
        <p:nvGrpSpPr>
          <p:cNvPr id="7" name="Group 26"/>
          <p:cNvGrpSpPr>
            <a:grpSpLocks/>
          </p:cNvGrpSpPr>
          <p:nvPr/>
        </p:nvGrpSpPr>
        <p:grpSpPr bwMode="auto">
          <a:xfrm>
            <a:off x="4841718" y="4114801"/>
            <a:ext cx="2543257" cy="1908175"/>
            <a:chOff x="720" y="3312"/>
            <a:chExt cx="1736" cy="1202"/>
          </a:xfrm>
        </p:grpSpPr>
        <p:sp>
          <p:nvSpPr>
            <p:cNvPr id="546843" name="Rectangle 27"/>
            <p:cNvSpPr>
              <a:spLocks noChangeArrowheads="1"/>
            </p:cNvSpPr>
            <p:nvPr/>
          </p:nvSpPr>
          <p:spPr bwMode="auto">
            <a:xfrm flipV="1">
              <a:off x="720" y="3312"/>
              <a:ext cx="1728" cy="172"/>
            </a:xfrm>
            <a:prstGeom prst="rect">
              <a:avLst/>
            </a:prstGeom>
            <a:solidFill>
              <a:srgbClr val="99CCFF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671500" prstMaterial="legacyPlastic">
              <a:bevelT w="13500" h="13500" prst="angle"/>
              <a:bevelB w="13500" h="13500" prst="angle"/>
              <a:extrusionClr>
                <a:srgbClr val="99CCFF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44" name="AutoShape 28"/>
            <p:cNvSpPr>
              <a:spLocks noChangeArrowheads="1"/>
            </p:cNvSpPr>
            <p:nvPr/>
          </p:nvSpPr>
          <p:spPr bwMode="auto">
            <a:xfrm>
              <a:off x="1680" y="4061"/>
              <a:ext cx="776" cy="453"/>
            </a:xfrm>
            <a:prstGeom prst="wedgeRoundRectCallout">
              <a:avLst>
                <a:gd name="adj1" fmla="val 1162"/>
                <a:gd name="adj2" fmla="val -165454"/>
                <a:gd name="adj3" fmla="val 16667"/>
              </a:avLst>
            </a:prstGeom>
            <a:solidFill>
              <a:srgbClr val="FFFFCC"/>
            </a:solidFill>
            <a:ln w="9525">
              <a:solidFill>
                <a:srgbClr val="FFFF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lIns="91424" tIns="45714" rIns="91424" bIns="45714" anchor="ctr">
              <a:prstTxWarp prst="textNoShape">
                <a:avLst/>
              </a:prstTxWarp>
            </a:bodyPr>
            <a:lstStyle/>
            <a:p>
              <a:pPr algn="ctr" defTabSz="915988" eaLnBrk="1" hangingPunct="1"/>
              <a:r>
                <a:rPr lang="en-US" sz="1900" b="1" dirty="0">
                  <a:solidFill>
                    <a:srgbClr val="000000"/>
                  </a:solidFill>
                  <a:latin typeface="Arial" charset="0"/>
                </a:rPr>
                <a:t>Pilot MCM</a:t>
              </a:r>
            </a:p>
          </p:txBody>
        </p:sp>
        <p:sp>
          <p:nvSpPr>
            <p:cNvPr id="546845" name="Rectangle 29"/>
            <p:cNvSpPr>
              <a:spLocks noChangeArrowheads="1"/>
            </p:cNvSpPr>
            <p:nvPr/>
          </p:nvSpPr>
          <p:spPr bwMode="auto">
            <a:xfrm>
              <a:off x="2160" y="3422"/>
              <a:ext cx="145" cy="47"/>
            </a:xfrm>
            <a:prstGeom prst="rect">
              <a:avLst/>
            </a:prstGeom>
            <a:solidFill>
              <a:srgbClr val="339933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277800" prstMaterial="legacyPlastic">
              <a:bevelT w="13500" h="13500" prst="angle"/>
              <a:bevelB w="13500" h="13500" prst="angle"/>
              <a:extrusionClr>
                <a:srgbClr val="339933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46" name="Rectangle 30"/>
            <p:cNvSpPr>
              <a:spLocks noChangeArrowheads="1"/>
            </p:cNvSpPr>
            <p:nvPr/>
          </p:nvSpPr>
          <p:spPr bwMode="auto">
            <a:xfrm>
              <a:off x="2009" y="3367"/>
              <a:ext cx="145" cy="47"/>
            </a:xfrm>
            <a:prstGeom prst="rect">
              <a:avLst/>
            </a:prstGeom>
            <a:solidFill>
              <a:srgbClr val="339933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277800" prstMaterial="legacyPlastic">
              <a:bevelT w="13500" h="13500" prst="angle"/>
              <a:bevelB w="13500" h="13500" prst="angle"/>
              <a:extrusionClr>
                <a:srgbClr val="339933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47" name="Rectangle 31"/>
            <p:cNvSpPr>
              <a:spLocks noChangeArrowheads="1"/>
            </p:cNvSpPr>
            <p:nvPr/>
          </p:nvSpPr>
          <p:spPr bwMode="auto">
            <a:xfrm>
              <a:off x="1858" y="3312"/>
              <a:ext cx="145" cy="47"/>
            </a:xfrm>
            <a:prstGeom prst="rect">
              <a:avLst/>
            </a:prstGeom>
            <a:solidFill>
              <a:srgbClr val="339933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277800" prstMaterial="legacyPlastic">
              <a:bevelT w="13500" h="13500" prst="angle"/>
              <a:bevelB w="13500" h="13500" prst="angle"/>
              <a:extrusionClr>
                <a:srgbClr val="339933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</p:grpSp>
      <p:grpSp>
        <p:nvGrpSpPr>
          <p:cNvPr id="8" name="Group 32"/>
          <p:cNvGrpSpPr>
            <a:grpSpLocks/>
          </p:cNvGrpSpPr>
          <p:nvPr/>
        </p:nvGrpSpPr>
        <p:grpSpPr bwMode="auto">
          <a:xfrm>
            <a:off x="5756411" y="2590800"/>
            <a:ext cx="2332174" cy="1671638"/>
            <a:chOff x="1584" y="2400"/>
            <a:chExt cx="1592" cy="1053"/>
          </a:xfrm>
        </p:grpSpPr>
        <p:sp>
          <p:nvSpPr>
            <p:cNvPr id="546849" name="Rectangle 33"/>
            <p:cNvSpPr>
              <a:spLocks noChangeArrowheads="1"/>
            </p:cNvSpPr>
            <p:nvPr/>
          </p:nvSpPr>
          <p:spPr bwMode="auto">
            <a:xfrm flipV="1">
              <a:off x="1584" y="3408"/>
              <a:ext cx="1010" cy="45"/>
            </a:xfrm>
            <a:prstGeom prst="rect">
              <a:avLst/>
            </a:prstGeom>
            <a:solidFill>
              <a:schemeClr val="folHlink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671500" prstMaterial="legacyPlastic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50" name="AutoShape 34"/>
            <p:cNvSpPr>
              <a:spLocks noChangeArrowheads="1"/>
            </p:cNvSpPr>
            <p:nvPr/>
          </p:nvSpPr>
          <p:spPr bwMode="auto">
            <a:xfrm>
              <a:off x="2400" y="2400"/>
              <a:ext cx="776" cy="453"/>
            </a:xfrm>
            <a:prstGeom prst="wedgeRoundRectCallout">
              <a:avLst>
                <a:gd name="adj1" fmla="val -15333"/>
                <a:gd name="adj2" fmla="val 138523"/>
                <a:gd name="adj3" fmla="val 16667"/>
              </a:avLst>
            </a:prstGeom>
            <a:solidFill>
              <a:srgbClr val="FFFFCC"/>
            </a:solidFill>
            <a:ln w="9525">
              <a:solidFill>
                <a:srgbClr val="FFFF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lIns="91424" tIns="45714" rIns="91424" bIns="45714" anchor="ctr">
              <a:prstTxWarp prst="textNoShape">
                <a:avLst/>
              </a:prstTxWarp>
            </a:bodyPr>
            <a:lstStyle/>
            <a:p>
              <a:pPr algn="ctr" defTabSz="915988" eaLnBrk="1" hangingPunct="1"/>
              <a:r>
                <a:rPr lang="en-US" sz="1900" b="1" dirty="0">
                  <a:solidFill>
                    <a:srgbClr val="000000"/>
                  </a:solidFill>
                  <a:latin typeface="Arial" charset="0"/>
                </a:rPr>
                <a:t>MCM Lid</a:t>
              </a:r>
            </a:p>
          </p:txBody>
        </p:sp>
      </p:grpSp>
      <p:grpSp>
        <p:nvGrpSpPr>
          <p:cNvPr id="9" name="Group 35"/>
          <p:cNvGrpSpPr>
            <a:grpSpLocks/>
          </p:cNvGrpSpPr>
          <p:nvPr/>
        </p:nvGrpSpPr>
        <p:grpSpPr bwMode="auto">
          <a:xfrm>
            <a:off x="-929352" y="914401"/>
            <a:ext cx="7541822" cy="1985963"/>
            <a:chOff x="-634" y="621"/>
            <a:chExt cx="5146" cy="1251"/>
          </a:xfrm>
        </p:grpSpPr>
        <p:sp>
          <p:nvSpPr>
            <p:cNvPr id="546852" name="Rectangle 36"/>
            <p:cNvSpPr>
              <a:spLocks noChangeArrowheads="1"/>
            </p:cNvSpPr>
            <p:nvPr/>
          </p:nvSpPr>
          <p:spPr bwMode="auto">
            <a:xfrm flipV="1">
              <a:off x="-634" y="1824"/>
              <a:ext cx="5146" cy="48"/>
            </a:xfrm>
            <a:prstGeom prst="rect">
              <a:avLst/>
            </a:prstGeom>
            <a:solidFill>
              <a:srgbClr val="FFFF66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735000" prstMaterial="legacyMatte">
              <a:bevelT w="13500" h="13500" prst="angle"/>
              <a:bevelB w="13500" h="13500" prst="angle"/>
              <a:extrusionClr>
                <a:srgbClr val="FF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53" name="AutoShape 37"/>
            <p:cNvSpPr>
              <a:spLocks noChangeArrowheads="1"/>
            </p:cNvSpPr>
            <p:nvPr/>
          </p:nvSpPr>
          <p:spPr bwMode="auto">
            <a:xfrm>
              <a:off x="746" y="621"/>
              <a:ext cx="440" cy="262"/>
            </a:xfrm>
            <a:prstGeom prst="wedgeRoundRectCallout">
              <a:avLst>
                <a:gd name="adj1" fmla="val 21903"/>
                <a:gd name="adj2" fmla="val 158398"/>
                <a:gd name="adj3" fmla="val 16667"/>
              </a:avLst>
            </a:prstGeom>
            <a:solidFill>
              <a:srgbClr val="FFFFCC"/>
            </a:solidFill>
            <a:ln w="9525">
              <a:solidFill>
                <a:srgbClr val="FFFF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lIns="91424" tIns="45714" rIns="91424" bIns="45714" anchor="ctr">
              <a:prstTxWarp prst="textNoShape">
                <a:avLst/>
              </a:prstTxWarp>
            </a:bodyPr>
            <a:lstStyle/>
            <a:p>
              <a:pPr algn="ctr" defTabSz="915988" eaLnBrk="1" hangingPunct="1"/>
              <a:r>
                <a:rPr lang="en-US" sz="1600" b="1" dirty="0">
                  <a:solidFill>
                    <a:schemeClr val="bg1"/>
                  </a:solidFill>
                  <a:latin typeface="Arial" charset="0"/>
                </a:rPr>
                <a:t>Bus</a:t>
              </a:r>
            </a:p>
          </p:txBody>
        </p:sp>
      </p:grpSp>
      <p:grpSp>
        <p:nvGrpSpPr>
          <p:cNvPr id="10" name="Group 38"/>
          <p:cNvGrpSpPr>
            <a:grpSpLocks/>
          </p:cNvGrpSpPr>
          <p:nvPr/>
        </p:nvGrpSpPr>
        <p:grpSpPr bwMode="auto">
          <a:xfrm>
            <a:off x="4325738" y="2133601"/>
            <a:ext cx="2640003" cy="1370013"/>
            <a:chOff x="3538" y="1580"/>
            <a:chExt cx="1802" cy="863"/>
          </a:xfrm>
        </p:grpSpPr>
        <p:sp>
          <p:nvSpPr>
            <p:cNvPr id="546855" name="Rectangle 39"/>
            <p:cNvSpPr>
              <a:spLocks noChangeArrowheads="1"/>
            </p:cNvSpPr>
            <p:nvPr/>
          </p:nvSpPr>
          <p:spPr bwMode="auto">
            <a:xfrm>
              <a:off x="3704" y="2280"/>
              <a:ext cx="77" cy="43"/>
            </a:xfrm>
            <a:prstGeom prst="rect">
              <a:avLst/>
            </a:prstGeom>
            <a:solidFill>
              <a:srgbClr val="EAEAEA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227000" prstMaterial="legacyPlastic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56" name="Rectangle 40"/>
            <p:cNvSpPr>
              <a:spLocks noChangeArrowheads="1"/>
            </p:cNvSpPr>
            <p:nvPr/>
          </p:nvSpPr>
          <p:spPr bwMode="auto">
            <a:xfrm>
              <a:off x="3959" y="2400"/>
              <a:ext cx="78" cy="43"/>
            </a:xfrm>
            <a:prstGeom prst="rect">
              <a:avLst/>
            </a:prstGeom>
            <a:solidFill>
              <a:srgbClr val="EAEAEA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227000" prstMaterial="legacyPlastic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57" name="Rectangle 41"/>
            <p:cNvSpPr>
              <a:spLocks noChangeArrowheads="1"/>
            </p:cNvSpPr>
            <p:nvPr/>
          </p:nvSpPr>
          <p:spPr bwMode="auto">
            <a:xfrm>
              <a:off x="3538" y="2235"/>
              <a:ext cx="78" cy="42"/>
            </a:xfrm>
            <a:prstGeom prst="rect">
              <a:avLst/>
            </a:prstGeom>
            <a:solidFill>
              <a:srgbClr val="EAEAEA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227000" prstMaterial="legacyPlastic">
              <a:bevelT w="13500" h="13500" prst="angle"/>
              <a:bevelB w="13500" h="13500" prst="angle"/>
              <a:extrusionClr>
                <a:srgbClr val="EAEAEA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58" name="AutoShape 42"/>
            <p:cNvSpPr>
              <a:spLocks noChangeArrowheads="1"/>
            </p:cNvSpPr>
            <p:nvPr/>
          </p:nvSpPr>
          <p:spPr bwMode="auto">
            <a:xfrm>
              <a:off x="4140" y="1580"/>
              <a:ext cx="1200" cy="500"/>
            </a:xfrm>
            <a:prstGeom prst="wedgeRoundRectCallout">
              <a:avLst>
                <a:gd name="adj1" fmla="val -76583"/>
                <a:gd name="adj2" fmla="val 80398"/>
                <a:gd name="adj3" fmla="val 16667"/>
              </a:avLst>
            </a:prstGeom>
            <a:solidFill>
              <a:srgbClr val="FFFFCC"/>
            </a:solidFill>
            <a:ln w="9525">
              <a:solidFill>
                <a:srgbClr val="FFFF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lIns="91424" tIns="45714" rIns="91424" bIns="45714" anchor="ctr">
              <a:prstTxWarp prst="textNoShape">
                <a:avLst/>
              </a:prstTxWarp>
            </a:bodyPr>
            <a:lstStyle/>
            <a:p>
              <a:pPr algn="ctr" defTabSz="915988" eaLnBrk="1" hangingPunct="1"/>
              <a:r>
                <a:rPr lang="en-US" sz="1900" b="1" dirty="0">
                  <a:solidFill>
                    <a:srgbClr val="000000"/>
                  </a:solidFill>
                  <a:latin typeface="Arial" charset="0"/>
                </a:rPr>
                <a:t>SMD</a:t>
              </a:r>
            </a:p>
            <a:p>
              <a:pPr algn="ctr" defTabSz="915988" eaLnBrk="1" hangingPunct="1"/>
              <a:r>
                <a:rPr lang="en-US" sz="1900" b="1" dirty="0">
                  <a:solidFill>
                    <a:srgbClr val="000000"/>
                  </a:solidFill>
                  <a:latin typeface="Arial" charset="0"/>
                </a:rPr>
                <a:t>Components</a:t>
              </a:r>
            </a:p>
          </p:txBody>
        </p:sp>
      </p:grpSp>
      <p:grpSp>
        <p:nvGrpSpPr>
          <p:cNvPr id="11" name="Group 43"/>
          <p:cNvGrpSpPr>
            <a:grpSpLocks/>
          </p:cNvGrpSpPr>
          <p:nvPr/>
        </p:nvGrpSpPr>
        <p:grpSpPr bwMode="auto">
          <a:xfrm>
            <a:off x="7952261" y="3429000"/>
            <a:ext cx="1262100" cy="1600200"/>
            <a:chOff x="5376" y="1872"/>
            <a:chExt cx="861" cy="1008"/>
          </a:xfrm>
        </p:grpSpPr>
        <p:sp>
          <p:nvSpPr>
            <p:cNvPr id="546860" name="AutoShape 44"/>
            <p:cNvSpPr>
              <a:spLocks noChangeArrowheads="1"/>
            </p:cNvSpPr>
            <p:nvPr/>
          </p:nvSpPr>
          <p:spPr bwMode="auto">
            <a:xfrm flipH="1" flipV="1">
              <a:off x="5677" y="2791"/>
              <a:ext cx="81" cy="89"/>
            </a:xfrm>
            <a:prstGeom prst="octagon">
              <a:avLst>
                <a:gd name="adj" fmla="val 29287"/>
              </a:avLst>
            </a:prstGeom>
            <a:solidFill>
              <a:srgbClr val="FFFF99"/>
            </a:solidFill>
            <a:ln w="9525">
              <a:miter lim="800000"/>
              <a:headEnd/>
              <a:tailEnd/>
            </a:ln>
            <a:effectLst/>
            <a:scene3d>
              <a:camera prst="legacyObliqueTopLeft">
                <a:rot lat="21299999" lon="20099999" rev="0"/>
              </a:camera>
              <a:lightRig rig="legacyFlat3" dir="t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FF99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61" name="AutoShape 45"/>
            <p:cNvSpPr>
              <a:spLocks noChangeArrowheads="1"/>
            </p:cNvSpPr>
            <p:nvPr/>
          </p:nvSpPr>
          <p:spPr bwMode="auto">
            <a:xfrm flipH="1" flipV="1">
              <a:off x="5758" y="2699"/>
              <a:ext cx="81" cy="92"/>
            </a:xfrm>
            <a:prstGeom prst="octagon">
              <a:avLst>
                <a:gd name="adj" fmla="val 29287"/>
              </a:avLst>
            </a:prstGeom>
            <a:solidFill>
              <a:srgbClr val="FFFF99"/>
            </a:solidFill>
            <a:ln w="9525">
              <a:miter lim="800000"/>
              <a:headEnd/>
              <a:tailEnd/>
            </a:ln>
            <a:effectLst/>
            <a:scene3d>
              <a:camera prst="legacyObliqueTopLeft">
                <a:rot lat="21299999" lon="20099999" rev="0"/>
              </a:camera>
              <a:lightRig rig="legacyFlat3" dir="t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FF99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62" name="AutoShape 46"/>
            <p:cNvSpPr>
              <a:spLocks noChangeArrowheads="1"/>
            </p:cNvSpPr>
            <p:nvPr/>
          </p:nvSpPr>
          <p:spPr bwMode="auto">
            <a:xfrm flipH="1" flipV="1">
              <a:off x="5839" y="2614"/>
              <a:ext cx="84" cy="85"/>
            </a:xfrm>
            <a:prstGeom prst="octagon">
              <a:avLst>
                <a:gd name="adj" fmla="val 29287"/>
              </a:avLst>
            </a:prstGeom>
            <a:solidFill>
              <a:srgbClr val="FFFF99"/>
            </a:solidFill>
            <a:ln w="9525">
              <a:miter lim="800000"/>
              <a:headEnd/>
              <a:tailEnd/>
            </a:ln>
            <a:effectLst/>
            <a:scene3d>
              <a:camera prst="legacyObliqueTopLeft">
                <a:rot lat="21299999" lon="20099999" rev="0"/>
              </a:camera>
              <a:lightRig rig="legacyFlat3" dir="t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FF99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63" name="AutoShape 47"/>
            <p:cNvSpPr>
              <a:spLocks noChangeArrowheads="1"/>
            </p:cNvSpPr>
            <p:nvPr/>
          </p:nvSpPr>
          <p:spPr bwMode="auto">
            <a:xfrm>
              <a:off x="5376" y="1872"/>
              <a:ext cx="861" cy="485"/>
            </a:xfrm>
            <a:prstGeom prst="wedgeRoundRectCallout">
              <a:avLst>
                <a:gd name="adj1" fmla="val -36759"/>
                <a:gd name="adj2" fmla="val 72060"/>
                <a:gd name="adj3" fmla="val 16667"/>
              </a:avLst>
            </a:prstGeom>
            <a:solidFill>
              <a:srgbClr val="FFFFCC"/>
            </a:solidFill>
            <a:ln w="9525">
              <a:solidFill>
                <a:srgbClr val="FFFF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lIns="91424" tIns="45714" rIns="91424" bIns="45714" anchor="ctr">
              <a:prstTxWarp prst="textNoShape">
                <a:avLst/>
              </a:prstTxWarp>
            </a:bodyPr>
            <a:lstStyle/>
            <a:p>
              <a:pPr algn="ctr" defTabSz="915988" eaLnBrk="1" hangingPunct="1"/>
              <a:r>
                <a:rPr lang="en-US" sz="1900" b="1" dirty="0">
                  <a:solidFill>
                    <a:srgbClr val="000000"/>
                  </a:solidFill>
                  <a:latin typeface="Arial" charset="0"/>
                </a:rPr>
                <a:t>Optical Fibers</a:t>
              </a:r>
            </a:p>
          </p:txBody>
        </p:sp>
      </p:grpSp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5301996" y="4324350"/>
            <a:ext cx="3586945" cy="1728788"/>
            <a:chOff x="3618" y="2724"/>
            <a:chExt cx="2448" cy="1089"/>
          </a:xfrm>
        </p:grpSpPr>
        <p:sp>
          <p:nvSpPr>
            <p:cNvPr id="546865" name="Freeform 49"/>
            <p:cNvSpPr>
              <a:spLocks/>
            </p:cNvSpPr>
            <p:nvPr/>
          </p:nvSpPr>
          <p:spPr bwMode="auto">
            <a:xfrm>
              <a:off x="3618" y="2724"/>
              <a:ext cx="2448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44" y="96"/>
                </a:cxn>
                <a:cxn ang="0">
                  <a:pos x="240" y="48"/>
                </a:cxn>
                <a:cxn ang="0">
                  <a:pos x="2448" y="48"/>
                </a:cxn>
                <a:cxn ang="0">
                  <a:pos x="2448" y="0"/>
                </a:cxn>
                <a:cxn ang="0">
                  <a:pos x="240" y="0"/>
                </a:cxn>
                <a:cxn ang="0">
                  <a:pos x="144" y="48"/>
                </a:cxn>
                <a:cxn ang="0">
                  <a:pos x="0" y="48"/>
                </a:cxn>
                <a:cxn ang="0">
                  <a:pos x="0" y="96"/>
                </a:cxn>
              </a:cxnLst>
              <a:rect l="0" t="0" r="r" b="b"/>
              <a:pathLst>
                <a:path w="2448" h="96">
                  <a:moveTo>
                    <a:pt x="0" y="96"/>
                  </a:moveTo>
                  <a:lnTo>
                    <a:pt x="144" y="96"/>
                  </a:lnTo>
                  <a:lnTo>
                    <a:pt x="240" y="48"/>
                  </a:lnTo>
                  <a:lnTo>
                    <a:pt x="2448" y="48"/>
                  </a:lnTo>
                  <a:lnTo>
                    <a:pt x="2448" y="0"/>
                  </a:lnTo>
                  <a:lnTo>
                    <a:pt x="240" y="0"/>
                  </a:lnTo>
                  <a:lnTo>
                    <a:pt x="144" y="48"/>
                  </a:lnTo>
                  <a:lnTo>
                    <a:pt x="0" y="48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E957"/>
            </a:solidFill>
            <a:ln w="12700" cap="flat" cmpd="sng">
              <a:prstDash val="solid"/>
              <a:round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b"/>
            </a:scene3d>
            <a:sp3d extrusionH="608000" prstMaterial="legacyPlastic">
              <a:bevelT w="13500" h="13500" prst="angle"/>
              <a:bevelB w="13500" h="13500" prst="angle"/>
              <a:extrusionClr>
                <a:srgbClr val="FFE957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66" name="AutoShape 50"/>
            <p:cNvSpPr>
              <a:spLocks noChangeArrowheads="1"/>
            </p:cNvSpPr>
            <p:nvPr/>
          </p:nvSpPr>
          <p:spPr bwMode="auto">
            <a:xfrm>
              <a:off x="5184" y="3360"/>
              <a:ext cx="864" cy="453"/>
            </a:xfrm>
            <a:prstGeom prst="wedgeRoundRectCallout">
              <a:avLst>
                <a:gd name="adj1" fmla="val -16088"/>
                <a:gd name="adj2" fmla="val -165454"/>
                <a:gd name="adj3" fmla="val 16667"/>
              </a:avLst>
            </a:prstGeom>
            <a:solidFill>
              <a:srgbClr val="FFFFCC"/>
            </a:solidFill>
            <a:ln w="9525">
              <a:solidFill>
                <a:srgbClr val="FFFF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lIns="91424" tIns="45714" rIns="91424" bIns="45714" anchor="ctr">
              <a:prstTxWarp prst="textNoShape">
                <a:avLst/>
              </a:prstTxWarp>
            </a:bodyPr>
            <a:lstStyle/>
            <a:p>
              <a:pPr algn="ctr" defTabSz="915988" eaLnBrk="1" hangingPunct="1"/>
              <a:r>
                <a:rPr lang="en-US" sz="1600" b="1" dirty="0">
                  <a:solidFill>
                    <a:srgbClr val="000000"/>
                  </a:solidFill>
                  <a:latin typeface="Arial" charset="0"/>
                </a:rPr>
                <a:t>MCM Extender</a:t>
              </a:r>
            </a:p>
          </p:txBody>
        </p:sp>
      </p:grpSp>
      <p:grpSp>
        <p:nvGrpSpPr>
          <p:cNvPr id="13" name="Group 51"/>
          <p:cNvGrpSpPr>
            <a:grpSpLocks/>
          </p:cNvGrpSpPr>
          <p:nvPr/>
        </p:nvGrpSpPr>
        <p:grpSpPr bwMode="auto">
          <a:xfrm>
            <a:off x="2324845" y="1527176"/>
            <a:ext cx="3435963" cy="2371725"/>
            <a:chOff x="1587" y="962"/>
            <a:chExt cx="2344" cy="1494"/>
          </a:xfrm>
        </p:grpSpPr>
        <p:grpSp>
          <p:nvGrpSpPr>
            <p:cNvPr id="14" name="Group 52"/>
            <p:cNvGrpSpPr>
              <a:grpSpLocks/>
            </p:cNvGrpSpPr>
            <p:nvPr/>
          </p:nvGrpSpPr>
          <p:grpSpPr bwMode="auto">
            <a:xfrm>
              <a:off x="1587" y="962"/>
              <a:ext cx="1391" cy="1295"/>
              <a:chOff x="2173" y="1198"/>
              <a:chExt cx="1391" cy="1295"/>
            </a:xfrm>
          </p:grpSpPr>
          <p:sp>
            <p:nvSpPr>
              <p:cNvPr id="546869" name="AutoShape 53"/>
              <p:cNvSpPr>
                <a:spLocks noChangeArrowheads="1"/>
              </p:cNvSpPr>
              <p:nvPr/>
            </p:nvSpPr>
            <p:spPr bwMode="auto">
              <a:xfrm>
                <a:off x="2173" y="1198"/>
                <a:ext cx="736" cy="263"/>
              </a:xfrm>
              <a:prstGeom prst="wedgeRoundRectCallout">
                <a:avLst>
                  <a:gd name="adj1" fmla="val 59917"/>
                  <a:gd name="adj2" fmla="val 254944"/>
                  <a:gd name="adj3" fmla="val 16667"/>
                </a:avLst>
              </a:prstGeom>
              <a:solidFill>
                <a:srgbClr val="FFFFCC"/>
              </a:solidFill>
              <a:ln w="9525">
                <a:solidFill>
                  <a:srgbClr val="FFFF99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lIns="91424" tIns="45714" rIns="91424" bIns="45714" anchor="ctr">
                <a:prstTxWarp prst="textNoShape">
                  <a:avLst/>
                </a:prstTxWarp>
              </a:bodyPr>
              <a:lstStyle/>
              <a:p>
                <a:pPr algn="ctr" defTabSz="915988" eaLnBrk="1" hangingPunct="1"/>
                <a:r>
                  <a:rPr lang="en-US" sz="1900" b="1" dirty="0">
                    <a:solidFill>
                      <a:schemeClr val="bg1"/>
                    </a:solidFill>
                    <a:latin typeface="Arial" charset="0"/>
                  </a:rPr>
                  <a:t>Bonds</a:t>
                </a:r>
              </a:p>
            </p:txBody>
          </p:sp>
          <p:sp>
            <p:nvSpPr>
              <p:cNvPr id="546870" name="Oval 54"/>
              <p:cNvSpPr>
                <a:spLocks noChangeArrowheads="1"/>
              </p:cNvSpPr>
              <p:nvPr/>
            </p:nvSpPr>
            <p:spPr bwMode="auto">
              <a:xfrm>
                <a:off x="2556" y="1821"/>
                <a:ext cx="1008" cy="672"/>
              </a:xfrm>
              <a:prstGeom prst="ellipse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71" name="Freeform 55"/>
              <p:cNvSpPr>
                <a:spLocks/>
              </p:cNvSpPr>
              <p:nvPr/>
            </p:nvSpPr>
            <p:spPr bwMode="auto">
              <a:xfrm>
                <a:off x="3068" y="2060"/>
                <a:ext cx="311" cy="302"/>
              </a:xfrm>
              <a:custGeom>
                <a:avLst/>
                <a:gdLst/>
                <a:ahLst/>
                <a:cxnLst>
                  <a:cxn ang="0">
                    <a:pos x="90" y="332"/>
                  </a:cxn>
                  <a:cxn ang="0">
                    <a:pos x="45" y="15"/>
                  </a:cxn>
                  <a:cxn ang="0">
                    <a:pos x="362" y="241"/>
                  </a:cxn>
                </a:cxnLst>
                <a:rect l="0" t="0" r="r" b="b"/>
                <a:pathLst>
                  <a:path w="362" h="332">
                    <a:moveTo>
                      <a:pt x="90" y="332"/>
                    </a:moveTo>
                    <a:cubicBezTo>
                      <a:pt x="45" y="181"/>
                      <a:pt x="0" y="30"/>
                      <a:pt x="45" y="15"/>
                    </a:cubicBezTo>
                    <a:cubicBezTo>
                      <a:pt x="90" y="0"/>
                      <a:pt x="309" y="203"/>
                      <a:pt x="362" y="24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72" name="Freeform 56"/>
              <p:cNvSpPr>
                <a:spLocks/>
              </p:cNvSpPr>
              <p:nvPr/>
            </p:nvSpPr>
            <p:spPr bwMode="auto">
              <a:xfrm>
                <a:off x="3108" y="2060"/>
                <a:ext cx="309" cy="302"/>
              </a:xfrm>
              <a:custGeom>
                <a:avLst/>
                <a:gdLst/>
                <a:ahLst/>
                <a:cxnLst>
                  <a:cxn ang="0">
                    <a:pos x="90" y="332"/>
                  </a:cxn>
                  <a:cxn ang="0">
                    <a:pos x="45" y="15"/>
                  </a:cxn>
                  <a:cxn ang="0">
                    <a:pos x="362" y="241"/>
                  </a:cxn>
                </a:cxnLst>
                <a:rect l="0" t="0" r="r" b="b"/>
                <a:pathLst>
                  <a:path w="362" h="332">
                    <a:moveTo>
                      <a:pt x="90" y="332"/>
                    </a:moveTo>
                    <a:cubicBezTo>
                      <a:pt x="45" y="181"/>
                      <a:pt x="0" y="30"/>
                      <a:pt x="45" y="15"/>
                    </a:cubicBezTo>
                    <a:cubicBezTo>
                      <a:pt x="90" y="0"/>
                      <a:pt x="309" y="203"/>
                      <a:pt x="362" y="24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73" name="Freeform 57"/>
              <p:cNvSpPr>
                <a:spLocks/>
              </p:cNvSpPr>
              <p:nvPr/>
            </p:nvSpPr>
            <p:spPr bwMode="auto">
              <a:xfrm>
                <a:off x="3146" y="2070"/>
                <a:ext cx="311" cy="304"/>
              </a:xfrm>
              <a:custGeom>
                <a:avLst/>
                <a:gdLst/>
                <a:ahLst/>
                <a:cxnLst>
                  <a:cxn ang="0">
                    <a:pos x="90" y="332"/>
                  </a:cxn>
                  <a:cxn ang="0">
                    <a:pos x="45" y="15"/>
                  </a:cxn>
                  <a:cxn ang="0">
                    <a:pos x="362" y="241"/>
                  </a:cxn>
                </a:cxnLst>
                <a:rect l="0" t="0" r="r" b="b"/>
                <a:pathLst>
                  <a:path w="362" h="332">
                    <a:moveTo>
                      <a:pt x="90" y="332"/>
                    </a:moveTo>
                    <a:cubicBezTo>
                      <a:pt x="45" y="181"/>
                      <a:pt x="0" y="30"/>
                      <a:pt x="45" y="15"/>
                    </a:cubicBezTo>
                    <a:cubicBezTo>
                      <a:pt x="90" y="0"/>
                      <a:pt x="309" y="203"/>
                      <a:pt x="362" y="24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74" name="Freeform 58"/>
              <p:cNvSpPr>
                <a:spLocks/>
              </p:cNvSpPr>
              <p:nvPr/>
            </p:nvSpPr>
            <p:spPr bwMode="auto">
              <a:xfrm>
                <a:off x="3186" y="2099"/>
                <a:ext cx="309" cy="305"/>
              </a:xfrm>
              <a:custGeom>
                <a:avLst/>
                <a:gdLst/>
                <a:ahLst/>
                <a:cxnLst>
                  <a:cxn ang="0">
                    <a:pos x="90" y="332"/>
                  </a:cxn>
                  <a:cxn ang="0">
                    <a:pos x="45" y="15"/>
                  </a:cxn>
                  <a:cxn ang="0">
                    <a:pos x="362" y="241"/>
                  </a:cxn>
                </a:cxnLst>
                <a:rect l="0" t="0" r="r" b="b"/>
                <a:pathLst>
                  <a:path w="362" h="332">
                    <a:moveTo>
                      <a:pt x="90" y="332"/>
                    </a:moveTo>
                    <a:cubicBezTo>
                      <a:pt x="45" y="181"/>
                      <a:pt x="0" y="30"/>
                      <a:pt x="45" y="15"/>
                    </a:cubicBezTo>
                    <a:cubicBezTo>
                      <a:pt x="90" y="0"/>
                      <a:pt x="309" y="203"/>
                      <a:pt x="362" y="24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75" name="Freeform 59"/>
              <p:cNvSpPr>
                <a:spLocks/>
              </p:cNvSpPr>
              <p:nvPr/>
            </p:nvSpPr>
            <p:spPr bwMode="auto">
              <a:xfrm>
                <a:off x="2712" y="1927"/>
                <a:ext cx="312" cy="302"/>
              </a:xfrm>
              <a:custGeom>
                <a:avLst/>
                <a:gdLst/>
                <a:ahLst/>
                <a:cxnLst>
                  <a:cxn ang="0">
                    <a:pos x="90" y="332"/>
                  </a:cxn>
                  <a:cxn ang="0">
                    <a:pos x="45" y="15"/>
                  </a:cxn>
                  <a:cxn ang="0">
                    <a:pos x="362" y="241"/>
                  </a:cxn>
                </a:cxnLst>
                <a:rect l="0" t="0" r="r" b="b"/>
                <a:pathLst>
                  <a:path w="362" h="332">
                    <a:moveTo>
                      <a:pt x="90" y="332"/>
                    </a:moveTo>
                    <a:cubicBezTo>
                      <a:pt x="45" y="181"/>
                      <a:pt x="0" y="30"/>
                      <a:pt x="45" y="15"/>
                    </a:cubicBezTo>
                    <a:cubicBezTo>
                      <a:pt x="90" y="0"/>
                      <a:pt x="309" y="203"/>
                      <a:pt x="362" y="24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76" name="Freeform 60"/>
              <p:cNvSpPr>
                <a:spLocks/>
              </p:cNvSpPr>
              <p:nvPr/>
            </p:nvSpPr>
            <p:spPr bwMode="auto">
              <a:xfrm>
                <a:off x="2753" y="1927"/>
                <a:ext cx="308" cy="302"/>
              </a:xfrm>
              <a:custGeom>
                <a:avLst/>
                <a:gdLst/>
                <a:ahLst/>
                <a:cxnLst>
                  <a:cxn ang="0">
                    <a:pos x="90" y="332"/>
                  </a:cxn>
                  <a:cxn ang="0">
                    <a:pos x="45" y="15"/>
                  </a:cxn>
                  <a:cxn ang="0">
                    <a:pos x="362" y="241"/>
                  </a:cxn>
                </a:cxnLst>
                <a:rect l="0" t="0" r="r" b="b"/>
                <a:pathLst>
                  <a:path w="362" h="332">
                    <a:moveTo>
                      <a:pt x="90" y="332"/>
                    </a:moveTo>
                    <a:cubicBezTo>
                      <a:pt x="45" y="181"/>
                      <a:pt x="0" y="30"/>
                      <a:pt x="45" y="15"/>
                    </a:cubicBezTo>
                    <a:cubicBezTo>
                      <a:pt x="90" y="0"/>
                      <a:pt x="309" y="203"/>
                      <a:pt x="362" y="24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77" name="Freeform 61"/>
              <p:cNvSpPr>
                <a:spLocks/>
              </p:cNvSpPr>
              <p:nvPr/>
            </p:nvSpPr>
            <p:spPr bwMode="auto">
              <a:xfrm>
                <a:off x="2793" y="1937"/>
                <a:ext cx="309" cy="305"/>
              </a:xfrm>
              <a:custGeom>
                <a:avLst/>
                <a:gdLst/>
                <a:ahLst/>
                <a:cxnLst>
                  <a:cxn ang="0">
                    <a:pos x="90" y="332"/>
                  </a:cxn>
                  <a:cxn ang="0">
                    <a:pos x="45" y="15"/>
                  </a:cxn>
                  <a:cxn ang="0">
                    <a:pos x="362" y="241"/>
                  </a:cxn>
                </a:cxnLst>
                <a:rect l="0" t="0" r="r" b="b"/>
                <a:pathLst>
                  <a:path w="362" h="332">
                    <a:moveTo>
                      <a:pt x="90" y="332"/>
                    </a:moveTo>
                    <a:cubicBezTo>
                      <a:pt x="45" y="181"/>
                      <a:pt x="0" y="30"/>
                      <a:pt x="45" y="15"/>
                    </a:cubicBezTo>
                    <a:cubicBezTo>
                      <a:pt x="90" y="0"/>
                      <a:pt x="309" y="203"/>
                      <a:pt x="362" y="24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78" name="Freeform 62"/>
              <p:cNvSpPr>
                <a:spLocks/>
              </p:cNvSpPr>
              <p:nvPr/>
            </p:nvSpPr>
            <p:spPr bwMode="auto">
              <a:xfrm>
                <a:off x="2831" y="1966"/>
                <a:ext cx="308" cy="305"/>
              </a:xfrm>
              <a:custGeom>
                <a:avLst/>
                <a:gdLst/>
                <a:ahLst/>
                <a:cxnLst>
                  <a:cxn ang="0">
                    <a:pos x="90" y="332"/>
                  </a:cxn>
                  <a:cxn ang="0">
                    <a:pos x="45" y="15"/>
                  </a:cxn>
                  <a:cxn ang="0">
                    <a:pos x="362" y="241"/>
                  </a:cxn>
                </a:cxnLst>
                <a:rect l="0" t="0" r="r" b="b"/>
                <a:pathLst>
                  <a:path w="362" h="332">
                    <a:moveTo>
                      <a:pt x="90" y="332"/>
                    </a:moveTo>
                    <a:cubicBezTo>
                      <a:pt x="45" y="181"/>
                      <a:pt x="0" y="30"/>
                      <a:pt x="45" y="15"/>
                    </a:cubicBezTo>
                    <a:cubicBezTo>
                      <a:pt x="90" y="0"/>
                      <a:pt x="309" y="203"/>
                      <a:pt x="362" y="24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63"/>
            <p:cNvGrpSpPr>
              <a:grpSpLocks/>
            </p:cNvGrpSpPr>
            <p:nvPr/>
          </p:nvGrpSpPr>
          <p:grpSpPr bwMode="auto">
            <a:xfrm>
              <a:off x="3504" y="2112"/>
              <a:ext cx="427" cy="344"/>
              <a:chOff x="1087" y="3454"/>
              <a:chExt cx="427" cy="344"/>
            </a:xfrm>
          </p:grpSpPr>
          <p:sp>
            <p:nvSpPr>
              <p:cNvPr id="546880" name="Freeform 64"/>
              <p:cNvSpPr>
                <a:spLocks/>
              </p:cNvSpPr>
              <p:nvPr/>
            </p:nvSpPr>
            <p:spPr bwMode="auto">
              <a:xfrm>
                <a:off x="1087" y="3454"/>
                <a:ext cx="311" cy="302"/>
              </a:xfrm>
              <a:custGeom>
                <a:avLst/>
                <a:gdLst/>
                <a:ahLst/>
                <a:cxnLst>
                  <a:cxn ang="0">
                    <a:pos x="90" y="332"/>
                  </a:cxn>
                  <a:cxn ang="0">
                    <a:pos x="45" y="15"/>
                  </a:cxn>
                  <a:cxn ang="0">
                    <a:pos x="362" y="241"/>
                  </a:cxn>
                </a:cxnLst>
                <a:rect l="0" t="0" r="r" b="b"/>
                <a:pathLst>
                  <a:path w="362" h="332">
                    <a:moveTo>
                      <a:pt x="90" y="332"/>
                    </a:moveTo>
                    <a:cubicBezTo>
                      <a:pt x="45" y="181"/>
                      <a:pt x="0" y="30"/>
                      <a:pt x="45" y="15"/>
                    </a:cubicBezTo>
                    <a:cubicBezTo>
                      <a:pt x="90" y="0"/>
                      <a:pt x="309" y="203"/>
                      <a:pt x="362" y="24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81" name="Freeform 65"/>
              <p:cNvSpPr>
                <a:spLocks/>
              </p:cNvSpPr>
              <p:nvPr/>
            </p:nvSpPr>
            <p:spPr bwMode="auto">
              <a:xfrm>
                <a:off x="1127" y="3454"/>
                <a:ext cx="309" cy="302"/>
              </a:xfrm>
              <a:custGeom>
                <a:avLst/>
                <a:gdLst/>
                <a:ahLst/>
                <a:cxnLst>
                  <a:cxn ang="0">
                    <a:pos x="90" y="332"/>
                  </a:cxn>
                  <a:cxn ang="0">
                    <a:pos x="45" y="15"/>
                  </a:cxn>
                  <a:cxn ang="0">
                    <a:pos x="362" y="241"/>
                  </a:cxn>
                </a:cxnLst>
                <a:rect l="0" t="0" r="r" b="b"/>
                <a:pathLst>
                  <a:path w="362" h="332">
                    <a:moveTo>
                      <a:pt x="90" y="332"/>
                    </a:moveTo>
                    <a:cubicBezTo>
                      <a:pt x="45" y="181"/>
                      <a:pt x="0" y="30"/>
                      <a:pt x="45" y="15"/>
                    </a:cubicBezTo>
                    <a:cubicBezTo>
                      <a:pt x="90" y="0"/>
                      <a:pt x="309" y="203"/>
                      <a:pt x="362" y="24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82" name="Freeform 66"/>
              <p:cNvSpPr>
                <a:spLocks/>
              </p:cNvSpPr>
              <p:nvPr/>
            </p:nvSpPr>
            <p:spPr bwMode="auto">
              <a:xfrm>
                <a:off x="1165" y="3464"/>
                <a:ext cx="311" cy="304"/>
              </a:xfrm>
              <a:custGeom>
                <a:avLst/>
                <a:gdLst/>
                <a:ahLst/>
                <a:cxnLst>
                  <a:cxn ang="0">
                    <a:pos x="90" y="332"/>
                  </a:cxn>
                  <a:cxn ang="0">
                    <a:pos x="45" y="15"/>
                  </a:cxn>
                  <a:cxn ang="0">
                    <a:pos x="362" y="241"/>
                  </a:cxn>
                </a:cxnLst>
                <a:rect l="0" t="0" r="r" b="b"/>
                <a:pathLst>
                  <a:path w="362" h="332">
                    <a:moveTo>
                      <a:pt x="90" y="332"/>
                    </a:moveTo>
                    <a:cubicBezTo>
                      <a:pt x="45" y="181"/>
                      <a:pt x="0" y="30"/>
                      <a:pt x="45" y="15"/>
                    </a:cubicBezTo>
                    <a:cubicBezTo>
                      <a:pt x="90" y="0"/>
                      <a:pt x="309" y="203"/>
                      <a:pt x="362" y="24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883" name="Freeform 67"/>
              <p:cNvSpPr>
                <a:spLocks/>
              </p:cNvSpPr>
              <p:nvPr/>
            </p:nvSpPr>
            <p:spPr bwMode="auto">
              <a:xfrm>
                <a:off x="1205" y="3493"/>
                <a:ext cx="309" cy="305"/>
              </a:xfrm>
              <a:custGeom>
                <a:avLst/>
                <a:gdLst/>
                <a:ahLst/>
                <a:cxnLst>
                  <a:cxn ang="0">
                    <a:pos x="90" y="332"/>
                  </a:cxn>
                  <a:cxn ang="0">
                    <a:pos x="45" y="15"/>
                  </a:cxn>
                  <a:cxn ang="0">
                    <a:pos x="362" y="241"/>
                  </a:cxn>
                </a:cxnLst>
                <a:rect l="0" t="0" r="r" b="b"/>
                <a:pathLst>
                  <a:path w="362" h="332">
                    <a:moveTo>
                      <a:pt x="90" y="332"/>
                    </a:moveTo>
                    <a:cubicBezTo>
                      <a:pt x="45" y="181"/>
                      <a:pt x="0" y="30"/>
                      <a:pt x="45" y="15"/>
                    </a:cubicBezTo>
                    <a:cubicBezTo>
                      <a:pt x="90" y="0"/>
                      <a:pt x="309" y="203"/>
                      <a:pt x="362" y="24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6" name="Group 68"/>
          <p:cNvGrpSpPr>
            <a:grpSpLocks/>
          </p:cNvGrpSpPr>
          <p:nvPr/>
        </p:nvGrpSpPr>
        <p:grpSpPr bwMode="auto">
          <a:xfrm>
            <a:off x="3024058" y="4232276"/>
            <a:ext cx="5627415" cy="568325"/>
            <a:chOff x="-288" y="4272"/>
            <a:chExt cx="3840" cy="358"/>
          </a:xfrm>
        </p:grpSpPr>
        <p:sp>
          <p:nvSpPr>
            <p:cNvPr id="546885" name="Rectangle 69"/>
            <p:cNvSpPr>
              <a:spLocks noChangeArrowheads="1"/>
            </p:cNvSpPr>
            <p:nvPr/>
          </p:nvSpPr>
          <p:spPr bwMode="auto">
            <a:xfrm flipV="1">
              <a:off x="1248" y="4320"/>
              <a:ext cx="2304" cy="47"/>
            </a:xfrm>
            <a:prstGeom prst="rect">
              <a:avLst/>
            </a:prstGeom>
            <a:solidFill>
              <a:srgbClr val="FFFF66"/>
            </a:solidFill>
            <a:ln w="9525">
              <a:miter lim="800000"/>
              <a:headEnd/>
              <a:tailEnd/>
            </a:ln>
            <a:effectLst/>
            <a:scene3d>
              <a:camera prst="legacyObliqueTopRight">
                <a:rot lat="900000" lon="1500000" rev="0"/>
              </a:camera>
              <a:lightRig rig="legacyFlat3" dir="r"/>
            </a:scene3d>
            <a:sp3d extrusionH="735000" prstMaterial="legacyMatte">
              <a:bevelT w="13500" h="13500" prst="angle"/>
              <a:bevelB w="13500" h="13500" prst="angle"/>
              <a:extrusionClr>
                <a:srgbClr val="FFFF66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546886" name="AutoShape 70"/>
            <p:cNvSpPr>
              <a:spLocks noChangeArrowheads="1"/>
            </p:cNvSpPr>
            <p:nvPr/>
          </p:nvSpPr>
          <p:spPr bwMode="auto">
            <a:xfrm>
              <a:off x="-288" y="4272"/>
              <a:ext cx="924" cy="358"/>
            </a:xfrm>
            <a:prstGeom prst="wedgeRoundRectCallout">
              <a:avLst>
                <a:gd name="adj1" fmla="val 154546"/>
                <a:gd name="adj2" fmla="val -104190"/>
                <a:gd name="adj3" fmla="val 16667"/>
              </a:avLst>
            </a:prstGeom>
            <a:solidFill>
              <a:srgbClr val="FFFFCC"/>
            </a:solidFill>
            <a:ln w="9525">
              <a:solidFill>
                <a:srgbClr val="FFFF99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lIns="91424" tIns="45714" rIns="91424" bIns="45714" anchor="ctr">
              <a:prstTxWarp prst="textNoShape">
                <a:avLst/>
              </a:prstTxWarp>
            </a:bodyPr>
            <a:lstStyle/>
            <a:p>
              <a:pPr algn="ctr" defTabSz="915988" eaLnBrk="1" hangingPunct="1"/>
              <a:r>
                <a:rPr lang="en-US" sz="1900" b="1" dirty="0">
                  <a:solidFill>
                    <a:srgbClr val="000000"/>
                  </a:solidFill>
                  <a:latin typeface="Arial" charset="0"/>
                </a:rPr>
                <a:t>Bus extender</a:t>
              </a:r>
            </a:p>
          </p:txBody>
        </p:sp>
      </p:grpSp>
    </p:spTree>
    <p:custDataLst>
      <p:tags r:id="rId1"/>
    </p:custDataLst>
  </p:cSld>
  <p:clrMapOvr>
    <a:masterClrMapping/>
  </p:clrMapOvr>
  <p:transition advTm="64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vessel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2066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-71438" y="214313"/>
            <a:ext cx="9358313" cy="1143000"/>
          </a:xfrm>
        </p:spPr>
        <p:txBody>
          <a:bodyPr/>
          <a:lstStyle/>
          <a:p>
            <a:r>
              <a:rPr lang="de-DE" dirty="0" err="1" smtClean="0"/>
              <a:t>Cooling</a:t>
            </a:r>
            <a:r>
              <a:rPr lang="de-DE" dirty="0" smtClean="0"/>
              <a:t> </a:t>
            </a:r>
            <a:r>
              <a:rPr lang="de-DE" dirty="0" err="1" smtClean="0"/>
              <a:t>vessel</a:t>
            </a:r>
            <a:endParaRPr lang="en-GB" dirty="0"/>
          </a:p>
        </p:txBody>
      </p:sp>
      <p:grpSp>
        <p:nvGrpSpPr>
          <p:cNvPr id="2" name="Group 33"/>
          <p:cNvGrpSpPr>
            <a:grpSpLocks noChangeAspect="1"/>
          </p:cNvGrpSpPr>
          <p:nvPr/>
        </p:nvGrpSpPr>
        <p:grpSpPr bwMode="auto">
          <a:xfrm>
            <a:off x="449369" y="1676400"/>
            <a:ext cx="7856431" cy="5083196"/>
            <a:chOff x="428596" y="1000108"/>
            <a:chExt cx="8215370" cy="5314617"/>
          </a:xfrm>
        </p:grpSpPr>
        <p:sp>
          <p:nvSpPr>
            <p:cNvPr id="4104" name="CasellaDiTesto 16"/>
            <p:cNvSpPr txBox="1">
              <a:spLocks noChangeArrowheads="1"/>
            </p:cNvSpPr>
            <p:nvPr/>
          </p:nvSpPr>
          <p:spPr bwMode="auto">
            <a:xfrm rot="16200000">
              <a:off x="6210700" y="3177015"/>
              <a:ext cx="928694" cy="289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it-IT" sz="1200">
                  <a:solidFill>
                    <a:schemeClr val="bg1"/>
                  </a:solidFill>
                  <a:latin typeface="Calibri" charset="0"/>
                </a:rPr>
                <a:t>HEAT  FLUX</a:t>
              </a:r>
            </a:p>
          </p:txBody>
        </p:sp>
        <p:sp>
          <p:nvSpPr>
            <p:cNvPr id="4105" name="CasellaDiTesto 17"/>
            <p:cNvSpPr txBox="1">
              <a:spLocks noChangeArrowheads="1"/>
            </p:cNvSpPr>
            <p:nvPr/>
          </p:nvSpPr>
          <p:spPr bwMode="auto">
            <a:xfrm rot="16200000">
              <a:off x="4425915" y="3141297"/>
              <a:ext cx="1285884" cy="289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it-IT" sz="1200">
                  <a:solidFill>
                    <a:schemeClr val="bg1"/>
                  </a:solidFill>
                  <a:latin typeface="Calibri" charset="0"/>
                </a:rPr>
                <a:t>COOLING PLATE</a:t>
              </a:r>
            </a:p>
          </p:txBody>
        </p:sp>
        <p:graphicFrame>
          <p:nvGraphicFramePr>
            <p:cNvPr id="4098" name="Object 2"/>
            <p:cNvGraphicFramePr>
              <a:graphicFrameLocks noChangeAspect="1"/>
            </p:cNvGraphicFramePr>
            <p:nvPr/>
          </p:nvGraphicFramePr>
          <p:xfrm>
            <a:off x="4514850" y="3321050"/>
            <a:ext cx="114300" cy="215900"/>
          </p:xfrm>
          <a:graphic>
            <a:graphicData uri="http://schemas.openxmlformats.org/presentationml/2006/ole">
              <p:oleObj spid="_x0000_s473090" name="Equation" r:id="rId4" imgW="114120" imgH="215640" progId="Equation.3">
                <p:embed/>
              </p:oleObj>
            </a:graphicData>
          </a:graphic>
        </p:graphicFrame>
        <p:pic>
          <p:nvPicPr>
            <p:cNvPr id="4106" name="Immagine 8" descr="giga asb.bmp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8596" y="1000108"/>
              <a:ext cx="8215370" cy="531461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</p:pic>
        <p:cxnSp>
          <p:nvCxnSpPr>
            <p:cNvPr id="14" name="Connettore 2 14"/>
            <p:cNvCxnSpPr/>
            <p:nvPr/>
          </p:nvCxnSpPr>
          <p:spPr>
            <a:xfrm>
              <a:off x="1142976" y="2071513"/>
              <a:ext cx="1058175" cy="272315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2 18"/>
            <p:cNvCxnSpPr/>
            <p:nvPr/>
          </p:nvCxnSpPr>
          <p:spPr>
            <a:xfrm>
              <a:off x="1571604" y="1285816"/>
              <a:ext cx="1357322" cy="214281"/>
            </a:xfrm>
            <a:prstGeom prst="straightConnector1">
              <a:avLst/>
            </a:prstGeom>
            <a:ln w="1905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2 24"/>
            <p:cNvCxnSpPr/>
            <p:nvPr/>
          </p:nvCxnSpPr>
          <p:spPr>
            <a:xfrm rot="10800000">
              <a:off x="5357818" y="4428605"/>
              <a:ext cx="1785950" cy="999978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29"/>
            <p:cNvCxnSpPr/>
            <p:nvPr/>
          </p:nvCxnSpPr>
          <p:spPr>
            <a:xfrm rot="10800000" flipV="1">
              <a:off x="5643570" y="1571524"/>
              <a:ext cx="1928826" cy="1785675"/>
            </a:xfrm>
            <a:prstGeom prst="straightConnector1">
              <a:avLst/>
            </a:prstGeom>
            <a:ln w="1905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33"/>
            <p:cNvCxnSpPr/>
            <p:nvPr/>
          </p:nvCxnSpPr>
          <p:spPr>
            <a:xfrm flipV="1">
              <a:off x="2071670" y="3857189"/>
              <a:ext cx="2071702" cy="1785675"/>
            </a:xfrm>
            <a:prstGeom prst="straightConnector1">
              <a:avLst/>
            </a:prstGeom>
            <a:ln w="19050">
              <a:solidFill>
                <a:srgbClr val="DC2AB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12" name="CasellaDiTesto 15"/>
            <p:cNvSpPr txBox="1">
              <a:spLocks noChangeArrowheads="1"/>
            </p:cNvSpPr>
            <p:nvPr/>
          </p:nvSpPr>
          <p:spPr bwMode="auto">
            <a:xfrm>
              <a:off x="1142976" y="1142984"/>
              <a:ext cx="471605" cy="547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it-IT" sz="1400">
                  <a:solidFill>
                    <a:srgbClr val="FFC000"/>
                  </a:solidFill>
                  <a:latin typeface="Calibri" charset="0"/>
                </a:rPr>
                <a:t>PCB</a:t>
              </a:r>
            </a:p>
          </p:txBody>
        </p:sp>
        <p:sp>
          <p:nvSpPr>
            <p:cNvPr id="4113" name="CasellaDiTesto 19"/>
            <p:cNvSpPr txBox="1">
              <a:spLocks noChangeArrowheads="1"/>
            </p:cNvSpPr>
            <p:nvPr/>
          </p:nvSpPr>
          <p:spPr bwMode="auto">
            <a:xfrm>
              <a:off x="500034" y="1785926"/>
              <a:ext cx="1266565" cy="547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it-IT" sz="1400">
                  <a:solidFill>
                    <a:srgbClr val="00B0F0"/>
                  </a:solidFill>
                  <a:latin typeface="Calibri" charset="0"/>
                </a:rPr>
                <a:t>VESSEL FRAME</a:t>
              </a: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7286645" y="1285816"/>
              <a:ext cx="1147473" cy="54704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sz="14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+mn-lt"/>
                </a:rPr>
                <a:t>VESSEL WALL</a:t>
              </a:r>
            </a:p>
          </p:txBody>
        </p:sp>
        <p:sp>
          <p:nvSpPr>
            <p:cNvPr id="4115" name="CasellaDiTesto 21"/>
            <p:cNvSpPr txBox="1">
              <a:spLocks noChangeArrowheads="1"/>
            </p:cNvSpPr>
            <p:nvPr/>
          </p:nvSpPr>
          <p:spPr bwMode="auto">
            <a:xfrm>
              <a:off x="1571604" y="5643578"/>
              <a:ext cx="954237" cy="547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it-IT" sz="1400">
                  <a:solidFill>
                    <a:srgbClr val="FF00FF"/>
                  </a:solidFill>
                  <a:latin typeface="Calibri" charset="0"/>
                </a:rPr>
                <a:t>DETECTOR</a:t>
              </a:r>
            </a:p>
          </p:txBody>
        </p:sp>
        <p:sp>
          <p:nvSpPr>
            <p:cNvPr id="4116" name="CasellaDiTesto 22"/>
            <p:cNvSpPr txBox="1">
              <a:spLocks noChangeArrowheads="1"/>
            </p:cNvSpPr>
            <p:nvPr/>
          </p:nvSpPr>
          <p:spPr bwMode="auto">
            <a:xfrm>
              <a:off x="6858016" y="5500702"/>
              <a:ext cx="1260666" cy="772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it-IT" sz="1400">
                  <a:solidFill>
                    <a:schemeClr val="tx2"/>
                  </a:solidFill>
                  <a:latin typeface="Calibri" charset="0"/>
                </a:rPr>
                <a:t>ELECTRICAL</a:t>
              </a:r>
            </a:p>
            <a:p>
              <a:r>
                <a:rPr lang="it-IT" sz="1400">
                  <a:solidFill>
                    <a:schemeClr val="tx2"/>
                  </a:solidFill>
                  <a:latin typeface="Calibri" charset="0"/>
                </a:rPr>
                <a:t>CONNECTIONS</a:t>
              </a:r>
            </a:p>
          </p:txBody>
        </p:sp>
      </p:grp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ransition advTm="17916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contenuto 6" descr="detctor front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5" y="1500174"/>
            <a:ext cx="3929091" cy="4786346"/>
          </a:xfrm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56C1B-B19A-1E4B-BC28-4D904FDFEF44}" type="datetime1">
              <a:rPr lang="en-US" smtClean="0"/>
              <a:t>5/5/10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Kluge</a:t>
            </a:r>
            <a:endParaRPr lang="it-IT"/>
          </a:p>
        </p:txBody>
      </p:sp>
      <p:pic>
        <p:nvPicPr>
          <p:cNvPr id="8" name="Immagine 7" descr="detector back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500174"/>
            <a:ext cx="4000528" cy="4786346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643042" y="1000108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FRONT VIEW</a:t>
            </a:r>
            <a:endParaRPr lang="it-IT" sz="1600" b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6286512" y="1000108"/>
            <a:ext cx="1150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/>
              <a:t>BACK VIEW</a:t>
            </a:r>
            <a:endParaRPr lang="it-IT" sz="1600" b="1" dirty="0"/>
          </a:p>
        </p:txBody>
      </p:sp>
      <p:cxnSp>
        <p:nvCxnSpPr>
          <p:cNvPr id="13" name="Connettore 2 12"/>
          <p:cNvCxnSpPr/>
          <p:nvPr/>
        </p:nvCxnSpPr>
        <p:spPr>
          <a:xfrm rot="10800000">
            <a:off x="5500694" y="4643446"/>
            <a:ext cx="1143008" cy="78581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 flipV="1">
            <a:off x="6643702" y="4929198"/>
            <a:ext cx="1143008" cy="50006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6429388" y="5429264"/>
            <a:ext cx="762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SLIDERS</a:t>
            </a:r>
            <a:endParaRPr lang="it-IT" sz="1400" dirty="0"/>
          </a:p>
        </p:txBody>
      </p:sp>
      <p:cxnSp>
        <p:nvCxnSpPr>
          <p:cNvPr id="22" name="Connettore 2 21"/>
          <p:cNvCxnSpPr/>
          <p:nvPr/>
        </p:nvCxnSpPr>
        <p:spPr>
          <a:xfrm rot="16200000" flipH="1">
            <a:off x="6393669" y="2678901"/>
            <a:ext cx="557210" cy="5714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/>
          <p:cNvSpPr txBox="1"/>
          <p:nvPr/>
        </p:nvSpPr>
        <p:spPr>
          <a:xfrm>
            <a:off x="6215074" y="2214554"/>
            <a:ext cx="951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SUPPORTS</a:t>
            </a:r>
            <a:endParaRPr lang="it-IT" sz="1400" dirty="0"/>
          </a:p>
        </p:txBody>
      </p:sp>
      <p:cxnSp>
        <p:nvCxnSpPr>
          <p:cNvPr id="27" name="Connettore 2 26"/>
          <p:cNvCxnSpPr/>
          <p:nvPr/>
        </p:nvCxnSpPr>
        <p:spPr>
          <a:xfrm rot="5400000">
            <a:off x="5143504" y="2857496"/>
            <a:ext cx="1928826" cy="107157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 rot="16200000" flipH="1">
            <a:off x="6143636" y="2928934"/>
            <a:ext cx="2286016" cy="128588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/>
          <p:nvPr/>
        </p:nvCxnSpPr>
        <p:spPr>
          <a:xfrm rot="5400000" flipH="1" flipV="1">
            <a:off x="2643174" y="5000636"/>
            <a:ext cx="1000132" cy="42862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/>
          <p:nvPr/>
        </p:nvCxnSpPr>
        <p:spPr>
          <a:xfrm rot="16200000" flipV="1">
            <a:off x="1500166" y="4286256"/>
            <a:ext cx="2714644" cy="14287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asellaDiTesto 39"/>
          <p:cNvSpPr txBox="1"/>
          <p:nvPr/>
        </p:nvSpPr>
        <p:spPr>
          <a:xfrm>
            <a:off x="1928794" y="5715016"/>
            <a:ext cx="2153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ELECTRICAL CONNECTIONS</a:t>
            </a:r>
            <a:endParaRPr lang="it-IT" sz="1400" dirty="0"/>
          </a:p>
        </p:txBody>
      </p:sp>
      <p:sp>
        <p:nvSpPr>
          <p:cNvPr id="43" name="Rettangolo 42"/>
          <p:cNvSpPr/>
          <p:nvPr/>
        </p:nvSpPr>
        <p:spPr>
          <a:xfrm>
            <a:off x="2500298" y="285728"/>
            <a:ext cx="4000528" cy="46166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>
            <a:spAutoFit/>
          </a:bodyPr>
          <a:lstStyle/>
          <a:p>
            <a:pPr algn="ctr"/>
            <a:r>
              <a:rPr lang="it-IT" sz="2400" b="1" dirty="0" smtClean="0"/>
              <a:t>DETECTOR – PCB ASSEMBLY</a:t>
            </a:r>
            <a:endParaRPr lang="it-IT" sz="2400" dirty="0"/>
          </a:p>
        </p:txBody>
      </p:sp>
    </p:spTree>
  </p:cSld>
  <p:clrMapOvr>
    <a:masterClrMapping/>
  </p:clrMapOvr>
  <p:transition advTm="18111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tk detecto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136" y="0"/>
            <a:ext cx="8382027" cy="6286521"/>
          </a:xfrm>
          <a:prstGeom prst="rect">
            <a:avLst/>
          </a:prstGeom>
        </p:spPr>
      </p:pic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A. Kluge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4294967295"/>
          </p:nvPr>
        </p:nvSpPr>
        <p:spPr>
          <a:xfrm>
            <a:off x="6570663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761BFC94-9E97-324E-8AE9-CF1C45FAE3CA}" type="datetime1">
              <a:rPr lang="en-US" smtClean="0">
                <a:solidFill>
                  <a:schemeClr val="tx1"/>
                </a:solidFill>
              </a:rPr>
              <a:t>5/5/10</a:t>
            </a:fld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8" name="Oggetto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82306" name="Equation" r:id="rId5" imgW="114120" imgH="215640" progId="Equation.3">
              <p:embed/>
            </p:oleObj>
          </a:graphicData>
        </a:graphic>
      </p:graphicFrame>
    </p:spTree>
  </p:cSld>
  <p:clrMapOvr>
    <a:masterClrMapping/>
  </p:clrMapOvr>
  <p:transition advTm="9199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52600"/>
            <a:ext cx="9144000" cy="4876800"/>
          </a:xfrm>
        </p:spPr>
        <p:txBody>
          <a:bodyPr>
            <a:noAutofit/>
          </a:bodyPr>
          <a:lstStyle/>
          <a:p>
            <a:pPr eaLnBrk="1" hangingPunct="1">
              <a:buFont typeface="Wingdings" pitchFamily="-108" charset="2"/>
              <a:buChar char=""/>
              <a:defRPr/>
            </a:pPr>
            <a:r>
              <a:rPr lang="en-US" sz="2800" dirty="0" smtClean="0"/>
              <a:t>ALICE SPD &amp; NA62 GTK</a:t>
            </a:r>
            <a:r>
              <a:rPr lang="en-US" sz="2600" dirty="0" smtClean="0"/>
              <a:t> are LHC-type hybrid pixel detectors</a:t>
            </a:r>
          </a:p>
          <a:p>
            <a:pPr eaLnBrk="1" hangingPunct="1">
              <a:buFont typeface="Wingdings" pitchFamily="-108" charset="2"/>
              <a:buChar char=""/>
              <a:defRPr/>
            </a:pPr>
            <a:r>
              <a:rPr lang="en-US" sz="2600" dirty="0" smtClean="0"/>
              <a:t>Analog consumes significant power because of timing response (25ns / 3 ns)</a:t>
            </a:r>
          </a:p>
          <a:p>
            <a:pPr eaLnBrk="1" hangingPunct="1">
              <a:buFont typeface="Wingdings" pitchFamily="-108" charset="2"/>
              <a:buChar char=""/>
              <a:defRPr/>
            </a:pPr>
            <a:r>
              <a:rPr lang="en-US" sz="2600" dirty="0" smtClean="0"/>
              <a:t>Material budget: 1% -&gt; 0.45 %</a:t>
            </a:r>
          </a:p>
          <a:p>
            <a:pPr eaLnBrk="1" hangingPunct="1">
              <a:buFont typeface="Wingdings" pitchFamily="-108" charset="2"/>
              <a:buChar char=""/>
              <a:defRPr/>
            </a:pPr>
            <a:r>
              <a:rPr lang="en-US" sz="2600" dirty="0" smtClean="0"/>
              <a:t>Micro-channel cooling: GTK first application in HEP</a:t>
            </a:r>
            <a:endParaRPr lang="en-US" sz="2800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 dirty="0"/>
          </a:p>
        </p:txBody>
      </p:sp>
    </p:spTree>
  </p:cSld>
  <p:clrMapOvr>
    <a:masterClrMapping/>
  </p:clrMapOvr>
  <p:transition advTm="3883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rate &amp; can pulsing be done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686800" cy="4648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can power pulsing be done or is the read-out rate too high?</a:t>
            </a:r>
          </a:p>
          <a:p>
            <a:r>
              <a:rPr lang="en-US" dirty="0" smtClean="0"/>
              <a:t>occupancy: 10 (-50) hits /mm</a:t>
            </a:r>
            <a:r>
              <a:rPr lang="en-US" baseline="30000" dirty="0" smtClean="0"/>
              <a:t>2</a:t>
            </a:r>
            <a:r>
              <a:rPr lang="en-US" dirty="0" smtClean="0"/>
              <a:t>/312 </a:t>
            </a:r>
            <a:r>
              <a:rPr lang="en-US" dirty="0" err="1" smtClean="0"/>
              <a:t>bx</a:t>
            </a:r>
            <a:endParaRPr lang="en-US" dirty="0" smtClean="0"/>
          </a:p>
          <a:p>
            <a:r>
              <a:rPr lang="en-US" dirty="0" smtClean="0"/>
              <a:t>assume chip of: 10 mm </a:t>
            </a:r>
            <a:r>
              <a:rPr lang="en-US" dirty="0" err="1" smtClean="0"/>
              <a:t>x</a:t>
            </a:r>
            <a:r>
              <a:rPr lang="en-US" dirty="0" smtClean="0"/>
              <a:t> 10 mm and pixel size of 50 µ</a:t>
            </a:r>
            <a:r>
              <a:rPr lang="en-US" dirty="0" err="1" smtClean="0"/>
              <a:t>m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50 µ</a:t>
            </a:r>
            <a:r>
              <a:rPr lang="en-US" dirty="0" err="1" smtClean="0"/>
              <a:t>m</a:t>
            </a:r>
            <a:r>
              <a:rPr lang="en-US" dirty="0" smtClean="0"/>
              <a:t> =&gt;</a:t>
            </a:r>
            <a:br>
              <a:rPr lang="en-US" dirty="0" smtClean="0"/>
            </a:br>
            <a:r>
              <a:rPr lang="en-US" dirty="0" smtClean="0"/>
              <a:t>200 </a:t>
            </a:r>
            <a:r>
              <a:rPr lang="en-US" dirty="0" err="1" smtClean="0"/>
              <a:t>x</a:t>
            </a:r>
            <a:r>
              <a:rPr lang="en-US" dirty="0" smtClean="0"/>
              <a:t> 200 pixel = 40000 pixels = 16 bit address</a:t>
            </a:r>
            <a:br>
              <a:rPr lang="en-US" dirty="0" smtClean="0"/>
            </a:br>
            <a:r>
              <a:rPr lang="en-US" dirty="0" smtClean="0"/>
              <a:t>time stamping 1 </a:t>
            </a:r>
            <a:r>
              <a:rPr lang="en-US" dirty="0" err="1" smtClean="0"/>
              <a:t>bx</a:t>
            </a:r>
            <a:r>
              <a:rPr lang="en-US" dirty="0" smtClean="0"/>
              <a:t> out of 312 = 9 bit</a:t>
            </a:r>
            <a:br>
              <a:rPr lang="en-US" dirty="0" smtClean="0"/>
            </a:br>
            <a:r>
              <a:rPr lang="en-US" dirty="0" smtClean="0"/>
              <a:t>occupancy =&gt; 10 hits/mm</a:t>
            </a:r>
            <a:r>
              <a:rPr lang="en-US" baseline="30000" dirty="0" smtClean="0"/>
              <a:t>2</a:t>
            </a:r>
            <a:r>
              <a:rPr lang="en-US" dirty="0" smtClean="0"/>
              <a:t> * 100 mm</a:t>
            </a:r>
            <a:r>
              <a:rPr lang="en-US" baseline="30000" dirty="0" smtClean="0"/>
              <a:t>2</a:t>
            </a:r>
            <a:r>
              <a:rPr lang="en-US" dirty="0" smtClean="0"/>
              <a:t> / 40000= 1000 / 40000= 2.5%</a:t>
            </a:r>
          </a:p>
          <a:p>
            <a:r>
              <a:rPr lang="en-US" dirty="0" smtClean="0"/>
              <a:t>No trigger: Chip Data rate/ 312 </a:t>
            </a:r>
            <a:r>
              <a:rPr lang="en-US" dirty="0" err="1" smtClean="0"/>
              <a:t>bx</a:t>
            </a:r>
            <a:r>
              <a:rPr lang="en-US" dirty="0" smtClean="0"/>
              <a:t> =&gt; 1000 hits * 32 bit = 32000 bit</a:t>
            </a:r>
            <a:br>
              <a:rPr lang="en-US" dirty="0" smtClean="0"/>
            </a:br>
            <a:r>
              <a:rPr lang="en-US" dirty="0" smtClean="0"/>
              <a:t>32 kbit/20ms = 1.6 </a:t>
            </a:r>
            <a:r>
              <a:rPr lang="en-US" dirty="0" err="1" smtClean="0"/>
              <a:t>Mbit/s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32 kbit/312 </a:t>
            </a:r>
            <a:r>
              <a:rPr lang="en-US" dirty="0" err="1" smtClean="0"/>
              <a:t>bx</a:t>
            </a:r>
            <a:r>
              <a:rPr lang="en-US" dirty="0" smtClean="0"/>
              <a:t>= 200 </a:t>
            </a:r>
            <a:r>
              <a:rPr lang="en-US" dirty="0" err="1" smtClean="0"/>
              <a:t>Gbit/s</a:t>
            </a:r>
            <a:endParaRPr lang="en-US" dirty="0" smtClean="0"/>
          </a:p>
          <a:p>
            <a:r>
              <a:rPr lang="en-US" dirty="0" smtClean="0"/>
              <a:t>No trigger: Data rate /cm</a:t>
            </a:r>
            <a:r>
              <a:rPr lang="en-US" baseline="30000" dirty="0" smtClean="0"/>
              <a:t>2</a:t>
            </a:r>
            <a:r>
              <a:rPr lang="en-US" dirty="0" smtClean="0"/>
              <a:t> = 1.6 </a:t>
            </a:r>
            <a:r>
              <a:rPr lang="en-US" dirty="0" err="1" smtClean="0"/>
              <a:t>Mbit/s</a:t>
            </a:r>
            <a:r>
              <a:rPr lang="en-US" dirty="0" smtClean="0"/>
              <a:t> </a:t>
            </a:r>
            <a:r>
              <a:rPr lang="en-US" dirty="0" err="1" smtClean="0"/>
              <a:t>continous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570663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D21EF107-DE0C-5243-A91C-447DD5F6AFB1}" type="datetime1">
              <a:rPr lang="en-US" smtClean="0">
                <a:latin typeface="Corbel" pitchFamily="-65" charset="0"/>
              </a:rPr>
              <a:t>5/5/10</a:t>
            </a:fld>
            <a:endParaRPr lang="en-US" dirty="0">
              <a:latin typeface="Corbel" pitchFamily="-65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1899747" cy="228600"/>
          </a:xfrm>
          <a:prstGeom prst="rect">
            <a:avLst/>
          </a:prstGeom>
        </p:spPr>
        <p:txBody>
          <a:bodyPr/>
          <a:lstStyle/>
          <a:p>
            <a:fld id="{27E73488-7979-4F45-874B-D39E4B04B074}" type="datetime1">
              <a:rPr lang="en-US" smtClean="0"/>
              <a:t>5/6/10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Kluge</a:t>
            </a:r>
            <a:endParaRPr lang="en-US"/>
          </a:p>
        </p:txBody>
      </p:sp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Electronics integration</a:t>
            </a:r>
            <a:endParaRPr lang="en-US"/>
          </a:p>
        </p:txBody>
      </p:sp>
      <p:pic>
        <p:nvPicPr>
          <p:cNvPr id="548867" name="Picture 3" descr="halfStaveAnima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71600"/>
            <a:ext cx="9144000" cy="4351338"/>
          </a:xfrm>
          <a:prstGeom prst="rect">
            <a:avLst/>
          </a:prstGeom>
          <a:noFill/>
        </p:spPr>
      </p:pic>
    </p:spTree>
  </p:cSld>
  <p:clrMapOvr>
    <a:masterClrMapping/>
  </p:clrMapOvr>
  <p:transition advTm="758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Material budget of one ALICE SPD layer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pic>
        <p:nvPicPr>
          <p:cNvPr id="5" name="Picture 4" descr="tm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530198"/>
            <a:ext cx="5131385" cy="5327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Material budget of one ALICE SPD layer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  <p:pic>
        <p:nvPicPr>
          <p:cNvPr id="5" name="Picture 4" descr="tm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0199"/>
            <a:ext cx="5131385" cy="5327801"/>
          </a:xfrm>
          <a:prstGeom prst="rect">
            <a:avLst/>
          </a:prstGeom>
        </p:spPr>
      </p:pic>
      <p:pic>
        <p:nvPicPr>
          <p:cNvPr id="6" name="Picture 5" descr="tm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521050"/>
            <a:ext cx="3505200" cy="53369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10200" y="8382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Star Low Mass Carrier (Mimosa5)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illustration from Marco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consumption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057400"/>
            <a:ext cx="8534400" cy="3962400"/>
          </a:xfrm>
        </p:spPr>
        <p:txBody>
          <a:bodyPr/>
          <a:lstStyle/>
          <a:p>
            <a:r>
              <a:rPr lang="en-US" dirty="0" smtClean="0"/>
              <a:t>Analog: 1.6 V * 560 </a:t>
            </a:r>
            <a:r>
              <a:rPr lang="en-US" dirty="0" err="1" smtClean="0"/>
              <a:t>mA</a:t>
            </a:r>
            <a:r>
              <a:rPr lang="en-US" dirty="0" smtClean="0"/>
              <a:t> = 0.9 W</a:t>
            </a:r>
          </a:p>
          <a:p>
            <a:r>
              <a:rPr lang="en-US" dirty="0" smtClean="0"/>
              <a:t>Digital: 1.6 V * 400 </a:t>
            </a:r>
            <a:r>
              <a:rPr lang="en-US" dirty="0" err="1" smtClean="0"/>
              <a:t>mA</a:t>
            </a:r>
            <a:r>
              <a:rPr lang="en-US" dirty="0" smtClean="0"/>
              <a:t>  = 0.64W</a:t>
            </a:r>
          </a:p>
          <a:p>
            <a:r>
              <a:rPr lang="en-US" dirty="0" smtClean="0"/>
              <a:t>ASIC size = 15 * 14 mm</a:t>
            </a:r>
            <a:r>
              <a:rPr lang="en-US" baseline="30000" dirty="0" smtClean="0"/>
              <a:t>2</a:t>
            </a:r>
            <a:r>
              <a:rPr lang="en-US" dirty="0" smtClean="0"/>
              <a:t> = 210 mm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Active pixel area = 13.6 </a:t>
            </a:r>
            <a:r>
              <a:rPr lang="en-US" dirty="0" err="1" smtClean="0"/>
              <a:t>x</a:t>
            </a:r>
            <a:r>
              <a:rPr lang="en-US" dirty="0" smtClean="0"/>
              <a:t> 12.8 mm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smtClean="0"/>
              <a:t>= 174 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Power consumption (ASIC/Active) = 0.7 W / cm</a:t>
            </a:r>
            <a:r>
              <a:rPr lang="en-US" baseline="30000" dirty="0" smtClean="0"/>
              <a:t>2 </a:t>
            </a:r>
            <a:r>
              <a:rPr lang="en-US" dirty="0" smtClean="0"/>
              <a:t>/</a:t>
            </a:r>
            <a:r>
              <a:rPr lang="en-US" baseline="30000" dirty="0" smtClean="0"/>
              <a:t>  </a:t>
            </a:r>
            <a:r>
              <a:rPr lang="en-US" dirty="0" smtClean="0"/>
              <a:t>0.9 </a:t>
            </a:r>
            <a:r>
              <a:rPr lang="en-US" dirty="0" smtClean="0"/>
              <a:t>W / cm</a:t>
            </a:r>
            <a:r>
              <a:rPr lang="en-US" baseline="30000" dirty="0" smtClean="0"/>
              <a:t>2 </a:t>
            </a:r>
            <a:r>
              <a:rPr lang="en-US" baseline="30000" dirty="0" smtClean="0"/>
              <a:t>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Kluge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4.3|5.5|3.7|1.1|2.5|1.2|3.1|2.7|1.1|19.3|13.2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TIMING" val="|1,9|1,8|6,8|4,9|5,8|2,8|10,2|2,6|3,2|3,1|4,1|0,9|5,8|7,3|5,8|14,8|30,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35165</TotalTime>
  <Words>1760</Words>
  <Application>Microsoft Macintosh PowerPoint</Application>
  <PresentationFormat>On-screen Show (4:3)</PresentationFormat>
  <Paragraphs>384</Paragraphs>
  <Slides>55</Slides>
  <Notes>40</Notes>
  <HiddenSlides>10</HiddenSlides>
  <MMClips>0</MMClips>
  <ScaleCrop>false</ScaleCrop>
  <HeadingPairs>
    <vt:vector size="10" baseType="variant">
      <vt:variant>
        <vt:lpstr>Design Template</vt:lpstr>
      </vt:variant>
      <vt:variant>
        <vt:i4>1</vt:i4>
      </vt:variant>
      <vt:variant>
        <vt:lpstr>Links</vt:lpstr>
      </vt:variant>
      <vt:variant>
        <vt:i4>3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55</vt:i4>
      </vt:variant>
      <vt:variant>
        <vt:lpstr>Custom Shows</vt:lpstr>
      </vt:variant>
      <vt:variant>
        <vt:i4>1</vt:i4>
      </vt:variant>
    </vt:vector>
  </HeadingPairs>
  <TitlesOfParts>
    <vt:vector size="63" baseType="lpstr">
      <vt:lpstr>Focus</vt:lpstr>
      <vt:lpstr>\\cernhomeg.cern.ch\g\gnuessl\Documents\Work\NA62\Gigatracker\layout micro channels\calculations\mc_design_single_line_square_cross_section_range_3d_04.xmcd\Selection 91 4019 524 4424</vt:lpstr>
      <vt:lpstr>!OLE_LINK1</vt:lpstr>
      <vt:lpstr>!OLE_LINK2</vt:lpstr>
      <vt:lpstr>CorelDRAW</vt:lpstr>
      <vt:lpstr>Visio</vt:lpstr>
      <vt:lpstr>Equation</vt:lpstr>
      <vt:lpstr> Material budget and power dissipation in Alice SPD and  NA62 Gigatracker.</vt:lpstr>
      <vt:lpstr>Outline</vt:lpstr>
      <vt:lpstr>Integration</vt:lpstr>
      <vt:lpstr>Integration</vt:lpstr>
      <vt:lpstr>Electronics integration</vt:lpstr>
      <vt:lpstr>Electronics integration</vt:lpstr>
      <vt:lpstr>Material budget of one ALICE SPD layer</vt:lpstr>
      <vt:lpstr>Material budget of one ALICE SPD layer</vt:lpstr>
      <vt:lpstr>Power consumption</vt:lpstr>
      <vt:lpstr>Experimental setup- NA62</vt:lpstr>
      <vt:lpstr>Experimental setup:  GTK specifications</vt:lpstr>
      <vt:lpstr>Experimental setup:  GTK specifications</vt:lpstr>
      <vt:lpstr>Slide 13</vt:lpstr>
      <vt:lpstr>Beam profile</vt:lpstr>
      <vt:lpstr>ASIC covering beam</vt:lpstr>
      <vt:lpstr>Hybrid pixel detector</vt:lpstr>
      <vt:lpstr>Giga Tracker setup</vt:lpstr>
      <vt:lpstr>Slide 18</vt:lpstr>
      <vt:lpstr>General: System Specifications</vt:lpstr>
      <vt:lpstr>General: System Specifications</vt:lpstr>
      <vt:lpstr>Sensor thickness optimisation</vt:lpstr>
      <vt:lpstr>Read out</vt:lpstr>
      <vt:lpstr>Data rate</vt:lpstr>
      <vt:lpstr>Data rate &amp; buffering</vt:lpstr>
      <vt:lpstr>Slide 25</vt:lpstr>
      <vt:lpstr>Jitter-free pixel signal to TDC in EOC</vt:lpstr>
      <vt:lpstr>Precise clock signal to all pixels</vt:lpstr>
      <vt:lpstr>Slide 28</vt:lpstr>
      <vt:lpstr>Giga Tracker setup</vt:lpstr>
      <vt:lpstr>Cooling systems under investigation</vt:lpstr>
      <vt:lpstr>Thermal drop: ideal contact between materials (Thomas Kuhn)</vt:lpstr>
      <vt:lpstr>Temperature distribution</vt:lpstr>
      <vt:lpstr>Microchannel cooling</vt:lpstr>
      <vt:lpstr>3D integrated ASIC cooling</vt:lpstr>
      <vt:lpstr>Production principle</vt:lpstr>
      <vt:lpstr>Production principle</vt:lpstr>
      <vt:lpstr>Tentative layout of micro channels for the Gigatracker</vt:lpstr>
      <vt:lpstr>C6F14 cooling liquid of choice</vt:lpstr>
      <vt:lpstr>Fluid temperature difference</vt:lpstr>
      <vt:lpstr>CFD model – boundary conditions</vt:lpstr>
      <vt:lpstr>Temperature distribution l=70W/mK </vt:lpstr>
      <vt:lpstr>Temperature distribution l=7W/mK </vt:lpstr>
      <vt:lpstr>Temperature distribution l=0.7W/mK </vt:lpstr>
      <vt:lpstr>Slide 44</vt:lpstr>
      <vt:lpstr>Slide 45</vt:lpstr>
      <vt:lpstr>Slide 46</vt:lpstr>
      <vt:lpstr>Slide 47</vt:lpstr>
      <vt:lpstr>Slide 48</vt:lpstr>
      <vt:lpstr>Slide 49</vt:lpstr>
      <vt:lpstr>Cooling vessel</vt:lpstr>
      <vt:lpstr>Cooling vessel</vt:lpstr>
      <vt:lpstr>Slide 52</vt:lpstr>
      <vt:lpstr>Slide 53</vt:lpstr>
      <vt:lpstr>Summary</vt:lpstr>
      <vt:lpstr>data rate &amp; can pulsing be done</vt:lpstr>
      <vt:lpstr>ESENA62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Plans for the EOC options after the design review</dc:title>
  <dc:creator>Alexander Kluge</dc:creator>
  <cp:lastModifiedBy>Alexander Kluge</cp:lastModifiedBy>
  <cp:revision>222</cp:revision>
  <cp:lastPrinted>2009-03-13T17:30:56Z</cp:lastPrinted>
  <dcterms:created xsi:type="dcterms:W3CDTF">2010-05-05T07:27:59Z</dcterms:created>
  <dcterms:modified xsi:type="dcterms:W3CDTF">2010-05-06T07:28:24Z</dcterms:modified>
</cp:coreProperties>
</file>