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313" r:id="rId4"/>
    <p:sldId id="283" r:id="rId5"/>
    <p:sldId id="258" r:id="rId6"/>
    <p:sldId id="314" r:id="rId7"/>
    <p:sldId id="290" r:id="rId8"/>
    <p:sldId id="295" r:id="rId9"/>
    <p:sldId id="293" r:id="rId10"/>
    <p:sldId id="297" r:id="rId11"/>
    <p:sldId id="277" r:id="rId12"/>
    <p:sldId id="319" r:id="rId13"/>
    <p:sldId id="267" r:id="rId14"/>
    <p:sldId id="273" r:id="rId15"/>
    <p:sldId id="274" r:id="rId16"/>
    <p:sldId id="278" r:id="rId17"/>
    <p:sldId id="317" r:id="rId18"/>
    <p:sldId id="259" r:id="rId19"/>
    <p:sldId id="288" r:id="rId20"/>
    <p:sldId id="280" r:id="rId21"/>
    <p:sldId id="315" r:id="rId22"/>
    <p:sldId id="311" r:id="rId23"/>
    <p:sldId id="312" r:id="rId24"/>
    <p:sldId id="269" r:id="rId25"/>
    <p:sldId id="302" r:id="rId26"/>
    <p:sldId id="275" r:id="rId27"/>
    <p:sldId id="316" r:id="rId28"/>
    <p:sldId id="285" r:id="rId29"/>
    <p:sldId id="262" r:id="rId30"/>
    <p:sldId id="271" r:id="rId31"/>
    <p:sldId id="272" r:id="rId32"/>
    <p:sldId id="263" r:id="rId33"/>
    <p:sldId id="268" r:id="rId34"/>
    <p:sldId id="29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AC0F3-84F0-40F0-93AA-F777E3D77288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163C-D08E-4A08-90F6-43A3136D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26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40AF-AAB6-4A24-ACBB-E1D0EC3FDF10}" type="datetime1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48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B3AD9-4E11-488A-B4E5-6301440BF027}" type="datetime1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3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543B-C540-494B-8B93-6014CBB51C01}" type="datetime1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34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3F3DD-F61E-469F-8949-8B4CB4581AAB}" type="datetime1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609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38E3-F383-4EC6-BB88-329830584086}" type="datetime1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42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6AED-7BFC-4048-B1AB-BCBF38D060F9}" type="datetime1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980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4F34-2F82-4116-9A1A-902DBCA1CC7B}" type="datetime1">
              <a:rPr lang="en-GB" smtClean="0"/>
              <a:t>09/09/2020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062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C06E-CC13-42E1-8956-D71635D0F9DE}" type="datetime1">
              <a:rPr lang="en-GB" smtClean="0"/>
              <a:t>09/09/2020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88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756A-6EBB-4795-8E0C-6AF32D74865E}" type="datetime1">
              <a:rPr lang="en-GB" smtClean="0"/>
              <a:t>09/09/2020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18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C70E-4521-4FD1-AC63-BA441CCB0BFB}" type="datetime1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78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878F-3B52-419C-867F-09BFBC89F1B9}" type="datetime1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50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C7414-DF6D-4BC1-A4A1-DD690ED85E35}" type="datetime1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9EE72-299D-4B84-9048-90AFEB18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05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078698/1" TargetMode="Externa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404437/1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23664/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139981?ln=e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ds.cern.ch/record/2139981?ln=en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18945"/>
            <a:ext cx="9144000" cy="1391017"/>
          </a:xfrm>
        </p:spPr>
        <p:txBody>
          <a:bodyPr/>
          <a:lstStyle/>
          <a:p>
            <a:r>
              <a:rPr lang="en-GB" dirty="0"/>
              <a:t>New </a:t>
            </a:r>
            <a:r>
              <a:rPr lang="en-GB"/>
              <a:t>Spiral Load RF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5138"/>
            <a:ext cx="9144000" cy="1072662"/>
          </a:xfrm>
        </p:spPr>
        <p:txBody>
          <a:bodyPr/>
          <a:lstStyle/>
          <a:p>
            <a:r>
              <a:rPr lang="en-GB" dirty="0"/>
              <a:t>09.09.2020</a:t>
            </a:r>
          </a:p>
          <a:p>
            <a:r>
              <a:rPr lang="en-GB" dirty="0"/>
              <a:t>Hikmet Bursali, Alexej Grudiev</a:t>
            </a:r>
          </a:p>
        </p:txBody>
      </p:sp>
      <p:pic>
        <p:nvPicPr>
          <p:cNvPr id="4" name="Picture 2" descr="clic logo ile ilgili görsel sonuc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11959" r="12778" b="11643"/>
          <a:stretch/>
        </p:blipFill>
        <p:spPr bwMode="auto">
          <a:xfrm>
            <a:off x="10304338" y="383346"/>
            <a:ext cx="1424354" cy="147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ile ilgili g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374423"/>
            <a:ext cx="12192000" cy="483577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BE-RF-MK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6065"/>
            <a:ext cx="12192000" cy="5668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9174" y="260059"/>
            <a:ext cx="146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u="sng" dirty="0">
                <a:solidFill>
                  <a:srgbClr val="FF0000"/>
                </a:solidFill>
              </a:rPr>
              <a:t>Reflection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48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859"/>
          <a:stretch/>
        </p:blipFill>
        <p:spPr>
          <a:xfrm>
            <a:off x="1293020" y="1081454"/>
            <a:ext cx="9673971" cy="529296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8235900" y="2246436"/>
            <a:ext cx="1987122" cy="10594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432374" y="3216491"/>
            <a:ext cx="806018" cy="15535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624038" y="2139646"/>
            <a:ext cx="798250" cy="16577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83015" y="4846027"/>
            <a:ext cx="782516" cy="16558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363308" y="3371850"/>
            <a:ext cx="2774222" cy="157455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526215" y="1594338"/>
            <a:ext cx="800099" cy="16852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73461" y="1775312"/>
            <a:ext cx="800099" cy="16852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07269" y="2664434"/>
            <a:ext cx="800099" cy="16852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295900" y="2876182"/>
            <a:ext cx="800099" cy="16852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9585328" y="1583896"/>
            <a:ext cx="154723" cy="55135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235900" y="1268107"/>
            <a:ext cx="154723" cy="55135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224454" y="3436879"/>
            <a:ext cx="826477" cy="48449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54115" y="4159128"/>
            <a:ext cx="1186962" cy="182843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408549" y="111442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H2=14.3mm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93647" y="224643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H1=14.3mm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371269" y="1434621"/>
            <a:ext cx="1297724" cy="27400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052645" y="2359452"/>
            <a:ext cx="154723" cy="55135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7355013" y="2666083"/>
            <a:ext cx="154723" cy="55135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134650" y="2555628"/>
            <a:ext cx="1297724" cy="27400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036377" y="2799012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L2=1.2m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962208" y="394921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L1=1.7m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7370471" y="1527748"/>
            <a:ext cx="77361" cy="2478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295900" y="2653352"/>
            <a:ext cx="77361" cy="2478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317367" y="2511613"/>
            <a:ext cx="107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w1=2mm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87236" y="1339757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w2=2mm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734545" y="3216491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b=10.16mm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841624" y="5436243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a=22.86mm</a:t>
            </a:r>
          </a:p>
        </p:txBody>
      </p:sp>
      <p:sp>
        <p:nvSpPr>
          <p:cNvPr id="51" name="Title 50"/>
          <p:cNvSpPr>
            <a:spLocks noGrp="1"/>
          </p:cNvSpPr>
          <p:nvPr>
            <p:ph type="title"/>
          </p:nvPr>
        </p:nvSpPr>
        <p:spPr>
          <a:xfrm>
            <a:off x="853460" y="419091"/>
            <a:ext cx="10398369" cy="60845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Straight Model on HFSS-Parameters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561146" y="2470368"/>
            <a:ext cx="6342657" cy="362811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37530" y="4052214"/>
            <a:ext cx="2153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Total Length=3.067m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842" y="4034090"/>
            <a:ext cx="1611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00B0F0"/>
                </a:solidFill>
              </a:rPr>
              <a:t>WR90 Waveguide Dimensions</a:t>
            </a:r>
          </a:p>
        </p:txBody>
      </p:sp>
      <p:cxnSp>
        <p:nvCxnSpPr>
          <p:cNvPr id="4" name="Straight Arrow Connector 3"/>
          <p:cNvCxnSpPr>
            <a:stCxn id="49" idx="1"/>
          </p:cNvCxnSpPr>
          <p:nvPr/>
        </p:nvCxnSpPr>
        <p:spPr>
          <a:xfrm flipH="1">
            <a:off x="1187669" y="3401157"/>
            <a:ext cx="546876" cy="65105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1246088" y="4957420"/>
            <a:ext cx="595810" cy="67649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9753" y="4476498"/>
            <a:ext cx="3604518" cy="1930896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339753" y="4464177"/>
            <a:ext cx="3604518" cy="194321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 rot="635584">
            <a:off x="2309847" y="4086868"/>
            <a:ext cx="2567354" cy="966787"/>
          </a:xfrm>
          <a:prstGeom prst="round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3" idx="3"/>
            <a:endCxn id="43" idx="1"/>
          </p:cNvCxnSpPr>
          <p:nvPr/>
        </p:nvCxnSpPr>
        <p:spPr>
          <a:xfrm>
            <a:off x="4855324" y="4806243"/>
            <a:ext cx="3484429" cy="62954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10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Process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985492" y="64600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55528" y="3323711"/>
            <a:ext cx="2971800" cy="914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RF Simulations</a:t>
            </a: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(HFSS)</a:t>
            </a:r>
            <a:endParaRPr lang="en-GB" sz="2000" i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590691" y="3323711"/>
            <a:ext cx="2971800" cy="914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Mechanical Model by </a:t>
            </a:r>
            <a:r>
              <a:rPr lang="en-GB" sz="2000" i="1" dirty="0">
                <a:solidFill>
                  <a:schemeClr val="bg1"/>
                </a:solidFill>
              </a:rPr>
              <a:t>D</a:t>
            </a:r>
            <a:r>
              <a:rPr lang="en-GB" sz="2000" i="1" dirty="0" smtClean="0">
                <a:solidFill>
                  <a:schemeClr val="bg1"/>
                </a:solidFill>
              </a:rPr>
              <a:t>esign Team*</a:t>
            </a: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(CATIA) </a:t>
            </a:r>
            <a:endParaRPr lang="en-GB" sz="2000" i="1" dirty="0">
              <a:solidFill>
                <a:schemeClr val="bg1"/>
              </a:solidFill>
            </a:endParaRPr>
          </a:p>
        </p:txBody>
      </p:sp>
      <p:sp>
        <p:nvSpPr>
          <p:cNvPr id="9" name="Curved Down Arrow 8"/>
          <p:cNvSpPr/>
          <p:nvPr/>
        </p:nvSpPr>
        <p:spPr>
          <a:xfrm>
            <a:off x="2831121" y="1570790"/>
            <a:ext cx="6655777" cy="1540485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urved Down Arrow 11"/>
          <p:cNvSpPr/>
          <p:nvPr/>
        </p:nvSpPr>
        <p:spPr>
          <a:xfrm rot="10800000">
            <a:off x="2831120" y="4531723"/>
            <a:ext cx="6655777" cy="1540485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6189743"/>
            <a:ext cx="3222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*Oleg Gumenyuk, Benoit Riffaud, Romain Gerard</a:t>
            </a:r>
            <a:endParaRPr lang="en-GB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20442" y="2811415"/>
            <a:ext cx="14771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 smtClean="0"/>
              <a:t>Meetings </a:t>
            </a:r>
          </a:p>
          <a:p>
            <a:pPr algn="ctr"/>
            <a:r>
              <a:rPr lang="en-GB" sz="2400" i="1" dirty="0" smtClean="0"/>
              <a:t>&amp;</a:t>
            </a:r>
          </a:p>
          <a:p>
            <a:pPr algn="ctr"/>
            <a:r>
              <a:rPr lang="en-GB" sz="2400" i="1" dirty="0" smtClean="0"/>
              <a:t>Feedbacks</a:t>
            </a:r>
          </a:p>
          <a:p>
            <a:pPr algn="ctr"/>
            <a:r>
              <a:rPr lang="en-GB" sz="2400" i="1" dirty="0" smtClean="0"/>
              <a:t>&amp;</a:t>
            </a:r>
          </a:p>
          <a:p>
            <a:pPr algn="ctr"/>
            <a:r>
              <a:rPr lang="en-GB" sz="2400" i="1" dirty="0" smtClean="0"/>
              <a:t>Updates</a:t>
            </a:r>
            <a:endParaRPr lang="en-GB" sz="2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423481" y="4963312"/>
            <a:ext cx="360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Parametric Model from Design Team</a:t>
            </a:r>
          </a:p>
        </p:txBody>
      </p:sp>
    </p:spTree>
    <p:extLst>
      <p:ext uri="{BB962C8B-B14F-4D97-AF65-F5344CB8AC3E}">
        <p14:creationId xmlns:p14="http://schemas.microsoft.com/office/powerpoint/2010/main" val="399982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0412"/>
          </a:xfrm>
        </p:spPr>
        <p:txBody>
          <a:bodyPr/>
          <a:lstStyle/>
          <a:p>
            <a:r>
              <a:rPr lang="en-GB" dirty="0"/>
              <a:t>Straight to Spiral Model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4" y="2795160"/>
            <a:ext cx="3859331" cy="35792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502" y="2795159"/>
            <a:ext cx="3859331" cy="35792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9418" y="2795159"/>
            <a:ext cx="3859332" cy="35792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5554" y="1132514"/>
            <a:ext cx="6734175" cy="1443926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5036261">
            <a:off x="4490275" y="2994717"/>
            <a:ext cx="2103733" cy="23489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422708" y="1772307"/>
            <a:ext cx="8389" cy="90601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705131" y="1241570"/>
            <a:ext cx="8389" cy="90601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 rot="3359747">
            <a:off x="6878797" y="2982740"/>
            <a:ext cx="3688715" cy="23489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6080446">
            <a:off x="2855424" y="2487981"/>
            <a:ext cx="508973" cy="23489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80924" y="2420760"/>
            <a:ext cx="1557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/>
              <a:t>Transition part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42141" y="2417120"/>
            <a:ext cx="137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 smtClean="0"/>
              <a:t>Tapered </a:t>
            </a:r>
            <a:r>
              <a:rPr lang="en-GB" i="1" u="sng" dirty="0"/>
              <a:t>part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55115" y="2427026"/>
            <a:ext cx="1373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/>
              <a:t>Straight part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17604" y="859207"/>
            <a:ext cx="1681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B0F0"/>
                </a:solidFill>
              </a:rPr>
              <a:t>Starting section to make spiral</a:t>
            </a:r>
          </a:p>
        </p:txBody>
      </p:sp>
      <p:sp>
        <p:nvSpPr>
          <p:cNvPr id="17" name="Left Arrow 16"/>
          <p:cNvSpPr/>
          <p:nvPr/>
        </p:nvSpPr>
        <p:spPr>
          <a:xfrm>
            <a:off x="9323139" y="1070294"/>
            <a:ext cx="312715" cy="225231"/>
          </a:xfrm>
          <a:prstGeom prst="lef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6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6813"/>
          </a:xfrm>
        </p:spPr>
        <p:txBody>
          <a:bodyPr/>
          <a:lstStyle/>
          <a:p>
            <a:r>
              <a:rPr lang="en-GB" dirty="0"/>
              <a:t>Straight Model with WR90 Transition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"/>
          <a:stretch/>
        </p:blipFill>
        <p:spPr>
          <a:xfrm>
            <a:off x="838200" y="1690688"/>
            <a:ext cx="4168890" cy="43170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9"/>
          <a:stretch/>
        </p:blipFill>
        <p:spPr>
          <a:xfrm>
            <a:off x="6576646" y="1690688"/>
            <a:ext cx="4079631" cy="43203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053" y="6010451"/>
            <a:ext cx="1682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Oleg Gumenyuk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7327" y="1318616"/>
            <a:ext cx="279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>
                <a:solidFill>
                  <a:srgbClr val="0070C0"/>
                </a:solidFill>
              </a:rPr>
              <a:t>Model with Bent Transition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58438" y="1321356"/>
            <a:ext cx="31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>
                <a:solidFill>
                  <a:srgbClr val="0070C0"/>
                </a:solidFill>
              </a:rPr>
              <a:t>Model with Straight Transition</a:t>
            </a:r>
          </a:p>
        </p:txBody>
      </p:sp>
      <p:sp>
        <p:nvSpPr>
          <p:cNvPr id="9" name="TextBox 8"/>
          <p:cNvSpPr txBox="1"/>
          <p:nvPr/>
        </p:nvSpPr>
        <p:spPr>
          <a:xfrm flipH="1">
            <a:off x="4474697" y="3753351"/>
            <a:ext cx="2963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RF simulations for transition parts to select the model.</a:t>
            </a:r>
          </a:p>
        </p:txBody>
      </p:sp>
      <p:sp>
        <p:nvSpPr>
          <p:cNvPr id="10" name="Oval 9"/>
          <p:cNvSpPr/>
          <p:nvPr/>
        </p:nvSpPr>
        <p:spPr>
          <a:xfrm rot="20293293">
            <a:off x="7920896" y="3072464"/>
            <a:ext cx="681429" cy="305950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18261274">
            <a:off x="2412429" y="2935252"/>
            <a:ext cx="1580208" cy="399446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9167693">
            <a:off x="4216253" y="4531085"/>
            <a:ext cx="516889" cy="1422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10800000">
            <a:off x="7200900" y="4154614"/>
            <a:ext cx="576660" cy="1360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59" y="140165"/>
            <a:ext cx="11091250" cy="63221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5447" b="3198"/>
          <a:stretch/>
        </p:blipFill>
        <p:spPr>
          <a:xfrm>
            <a:off x="4284788" y="4448907"/>
            <a:ext cx="1462263" cy="12635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7591"/>
          <a:stretch/>
        </p:blipFill>
        <p:spPr>
          <a:xfrm>
            <a:off x="6584005" y="1287236"/>
            <a:ext cx="1311488" cy="114823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7934920">
            <a:off x="6131147" y="2372729"/>
            <a:ext cx="545123" cy="3141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9273220">
            <a:off x="5464482" y="4152932"/>
            <a:ext cx="693910" cy="314138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015259" y="5080686"/>
            <a:ext cx="200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B050"/>
                </a:solidFill>
              </a:rPr>
              <a:t>Better reflection!</a:t>
            </a:r>
            <a:r>
              <a:rPr lang="en-GB" b="1" i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i="1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4254" y="2837163"/>
            <a:ext cx="334108" cy="758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67222" y="3076460"/>
            <a:ext cx="1499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S-parameters (dB)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7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0"/>
          <p:cNvSpPr txBox="1">
            <a:spLocks/>
          </p:cNvSpPr>
          <p:nvPr/>
        </p:nvSpPr>
        <p:spPr>
          <a:xfrm>
            <a:off x="853458" y="306415"/>
            <a:ext cx="10398369" cy="608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Spiral Model Dimension Parameters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590" y="1179239"/>
            <a:ext cx="3776293" cy="5297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4850" y="1901799"/>
            <a:ext cx="2831923" cy="422253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509987" y="4173372"/>
            <a:ext cx="736374" cy="14681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974899">
            <a:off x="828578" y="4195783"/>
            <a:ext cx="282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4448908" y="1426037"/>
            <a:ext cx="677007" cy="1917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541226" y="1616886"/>
            <a:ext cx="677007" cy="1917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4879729" y="990425"/>
            <a:ext cx="175847" cy="6264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649054" y="828001"/>
            <a:ext cx="175847" cy="6264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967652" y="1058829"/>
            <a:ext cx="769325" cy="20800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4470887" y="1606009"/>
            <a:ext cx="55263" cy="20262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20826220">
            <a:off x="3989469" y="1607713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w0</a:t>
            </a:r>
          </a:p>
        </p:txBody>
      </p:sp>
      <p:sp>
        <p:nvSpPr>
          <p:cNvPr id="33" name="TextBox 32"/>
          <p:cNvSpPr txBox="1"/>
          <p:nvPr/>
        </p:nvSpPr>
        <p:spPr>
          <a:xfrm rot="20826220">
            <a:off x="5057637" y="757366"/>
            <a:ext cx="417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H0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497516" y="3155499"/>
            <a:ext cx="685800" cy="4659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Curved Down Arrow 35"/>
          <p:cNvSpPr/>
          <p:nvPr/>
        </p:nvSpPr>
        <p:spPr>
          <a:xfrm>
            <a:off x="2892670" y="952874"/>
            <a:ext cx="2638306" cy="51910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38411" y="969906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FF0000"/>
                </a:solidFill>
              </a:rPr>
              <a:t>Connection</a:t>
            </a:r>
          </a:p>
        </p:txBody>
      </p:sp>
      <p:sp>
        <p:nvSpPr>
          <p:cNvPr id="38" name="TextBox 37"/>
          <p:cNvSpPr txBox="1"/>
          <p:nvPr/>
        </p:nvSpPr>
        <p:spPr>
          <a:xfrm rot="20235653">
            <a:off x="8087027" y="2871793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FF0000"/>
                </a:solidFill>
              </a:rPr>
              <a:t>Connection</a:t>
            </a:r>
          </a:p>
        </p:txBody>
      </p:sp>
      <p:sp>
        <p:nvSpPr>
          <p:cNvPr id="39" name="Right Arrow 38"/>
          <p:cNvSpPr/>
          <p:nvPr/>
        </p:nvSpPr>
        <p:spPr>
          <a:xfrm rot="20192428">
            <a:off x="7135525" y="2797283"/>
            <a:ext cx="2930923" cy="14371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362589" y="3388495"/>
            <a:ext cx="595549" cy="620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791016" y="1077287"/>
            <a:ext cx="1342702" cy="3864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876619" y="1141231"/>
            <a:ext cx="1257099" cy="3652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20792824">
            <a:off x="6947520" y="1036547"/>
            <a:ext cx="1086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2mm (gap)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151773" y="1027913"/>
            <a:ext cx="31543" cy="14253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25919" y="1491980"/>
            <a:ext cx="148003" cy="6333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0434906" y="1382638"/>
            <a:ext cx="148003" cy="6333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9869363" y="1426037"/>
            <a:ext cx="565544" cy="912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21006159">
            <a:off x="9754020" y="1051491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H1=H2</a:t>
            </a: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10744991" y="2057428"/>
            <a:ext cx="717516" cy="815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10744992" y="2176014"/>
            <a:ext cx="717515" cy="866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 rot="20792824">
            <a:off x="11188096" y="2124070"/>
            <a:ext cx="10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2mm (gap)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11504876" y="2024424"/>
            <a:ext cx="30632" cy="175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9313896" y="2057428"/>
            <a:ext cx="717516" cy="815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9313897" y="2176014"/>
            <a:ext cx="717515" cy="866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9283264" y="2118058"/>
            <a:ext cx="30632" cy="175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rot="20861241">
            <a:off x="8557443" y="2082948"/>
            <a:ext cx="809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w1=w2</a:t>
            </a: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7298422" y="3527838"/>
            <a:ext cx="3284487" cy="88477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 rot="967643">
            <a:off x="7910830" y="3939599"/>
            <a:ext cx="1888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/>
              <a:t>End of the load</a:t>
            </a:r>
          </a:p>
          <a:p>
            <a:pPr algn="ctr"/>
            <a:r>
              <a:rPr lang="en-GB" sz="1600" i="1" dirty="0"/>
              <a:t>(Same cross-section)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5447" b="3198"/>
          <a:stretch/>
        </p:blipFill>
        <p:spPr>
          <a:xfrm>
            <a:off x="231534" y="1465782"/>
            <a:ext cx="2777769" cy="2400301"/>
          </a:xfrm>
          <a:prstGeom prst="rect">
            <a:avLst/>
          </a:prstGeom>
        </p:spPr>
      </p:pic>
      <p:sp>
        <p:nvSpPr>
          <p:cNvPr id="49" name="Rounded Rectangle 48"/>
          <p:cNvSpPr/>
          <p:nvPr/>
        </p:nvSpPr>
        <p:spPr>
          <a:xfrm rot="18696704">
            <a:off x="2085547" y="1930472"/>
            <a:ext cx="1060551" cy="3302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>
            <a:off x="1246361" y="3719667"/>
            <a:ext cx="0" cy="5123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94810" y="3900290"/>
            <a:ext cx="0" cy="5123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280456" y="3304916"/>
            <a:ext cx="517962" cy="116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1280456" y="3542127"/>
            <a:ext cx="517962" cy="116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843979" y="3253038"/>
            <a:ext cx="11992" cy="33294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21230415">
            <a:off x="1930312" y="3203951"/>
            <a:ext cx="232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58245" y="5325494"/>
            <a:ext cx="4389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B0F0"/>
                </a:solidFill>
              </a:rPr>
              <a:t>Same straight design parameter dimensions were used on spiral model.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987" y="4426401"/>
            <a:ext cx="1104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(22.86mm)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62918" y="3188562"/>
            <a:ext cx="1104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(10.16mm)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33220" y="1827750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(5mm)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29486" y="715881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(25mm)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34906" y="969906"/>
            <a:ext cx="1000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(14.3mm)</a:t>
            </a:r>
          </a:p>
        </p:txBody>
      </p:sp>
      <p:sp>
        <p:nvSpPr>
          <p:cNvPr id="13" name="TextBox 12"/>
          <p:cNvSpPr txBox="1"/>
          <p:nvPr/>
        </p:nvSpPr>
        <p:spPr>
          <a:xfrm rot="20681335">
            <a:off x="8560844" y="2287645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(2mm)</a:t>
            </a:r>
          </a:p>
        </p:txBody>
      </p:sp>
      <p:sp>
        <p:nvSpPr>
          <p:cNvPr id="6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4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7529"/>
            <a:ext cx="12197534" cy="58305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850" t="17149" r="13001" b="6713"/>
          <a:stretch/>
        </p:blipFill>
        <p:spPr>
          <a:xfrm>
            <a:off x="838809" y="3559286"/>
            <a:ext cx="1733125" cy="10094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1991" t="1631" r="21428" b="4793"/>
          <a:stretch/>
        </p:blipFill>
        <p:spPr>
          <a:xfrm>
            <a:off x="3745522" y="991678"/>
            <a:ext cx="1415563" cy="137668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294792" y="1661746"/>
            <a:ext cx="1424354" cy="378069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696915" y="3024554"/>
            <a:ext cx="782516" cy="50995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01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Spiral Model with Vacuum Holes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/>
          <p:cNvSpPr/>
          <p:nvPr/>
        </p:nvSpPr>
        <p:spPr>
          <a:xfrm>
            <a:off x="5548264" y="3726163"/>
            <a:ext cx="1095469" cy="660903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400215" y="1389879"/>
            <a:ext cx="339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vacuum holes with 2mm diameter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1991" t="1630" r="21428"/>
          <a:stretch/>
        </p:blipFill>
        <p:spPr>
          <a:xfrm>
            <a:off x="272562" y="1759211"/>
            <a:ext cx="4494326" cy="45948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0698" t="6193" r="20331"/>
          <a:stretch/>
        </p:blipFill>
        <p:spPr>
          <a:xfrm>
            <a:off x="7425109" y="1759211"/>
            <a:ext cx="4451120" cy="4594808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80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75" y="238557"/>
            <a:ext cx="12001501" cy="61591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9047" t="9762" r="21468" b="7889"/>
          <a:stretch/>
        </p:blipFill>
        <p:spPr>
          <a:xfrm>
            <a:off x="6374476" y="615893"/>
            <a:ext cx="1518380" cy="15371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1314" t="4350" r="24109" b="6683"/>
          <a:stretch/>
        </p:blipFill>
        <p:spPr>
          <a:xfrm>
            <a:off x="1148706" y="3655560"/>
            <a:ext cx="1899141" cy="1871292"/>
          </a:xfrm>
          <a:prstGeom prst="rect">
            <a:avLst/>
          </a:prstGeom>
        </p:spPr>
      </p:pic>
      <p:sp>
        <p:nvSpPr>
          <p:cNvPr id="6" name="Left-Right Arrow 5"/>
          <p:cNvSpPr/>
          <p:nvPr/>
        </p:nvSpPr>
        <p:spPr>
          <a:xfrm>
            <a:off x="2092517" y="1207100"/>
            <a:ext cx="1807780" cy="105103"/>
          </a:xfrm>
          <a:prstGeom prst="left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424430" y="1312203"/>
            <a:ext cx="16427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accent2"/>
                </a:solidFill>
              </a:rPr>
              <a:t>Frequency shift</a:t>
            </a:r>
          </a:p>
          <a:p>
            <a:r>
              <a:rPr lang="en-GB" b="1" i="1" dirty="0">
                <a:solidFill>
                  <a:schemeClr val="accent2"/>
                </a:solidFill>
              </a:rPr>
              <a:t>due to holes</a:t>
            </a:r>
          </a:p>
          <a:p>
            <a:r>
              <a:rPr lang="en-GB" b="1" i="1" dirty="0">
                <a:solidFill>
                  <a:schemeClr val="accent2"/>
                </a:solidFill>
              </a:rPr>
              <a:t>         ~350 MHz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13382" y="378677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B0F0"/>
                </a:solidFill>
              </a:rPr>
              <a:t>Model with holes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0329" y="5540013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B0F0"/>
                </a:solidFill>
              </a:rPr>
              <a:t>Model without holes</a:t>
            </a:r>
          </a:p>
        </p:txBody>
      </p:sp>
      <p:cxnSp>
        <p:nvCxnSpPr>
          <p:cNvPr id="11" name="Straight Arrow Connector 10"/>
          <p:cNvCxnSpPr>
            <a:stCxn id="5" idx="0"/>
          </p:cNvCxnSpPr>
          <p:nvPr/>
        </p:nvCxnSpPr>
        <p:spPr>
          <a:xfrm flipV="1">
            <a:off x="2098277" y="2836203"/>
            <a:ext cx="708944" cy="81935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898779" y="1384462"/>
            <a:ext cx="1314603" cy="474279"/>
          </a:xfrm>
          <a:prstGeom prst="straightConnector1">
            <a:avLst/>
          </a:prstGeom>
          <a:ln w="57150">
            <a:solidFill>
              <a:srgbClr val="0070C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9305" y="7724"/>
            <a:ext cx="4814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u="sng" dirty="0">
                <a:solidFill>
                  <a:srgbClr val="002060"/>
                </a:solidFill>
              </a:rPr>
              <a:t>Frequency shift due to vacuum holes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541662" y="557080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11.9942 GHz</a:t>
            </a:r>
          </a:p>
        </p:txBody>
      </p:sp>
      <p:cxnSp>
        <p:nvCxnSpPr>
          <p:cNvPr id="16" name="Straight Arrow Connector 15"/>
          <p:cNvCxnSpPr>
            <a:endCxn id="10" idx="2"/>
          </p:cNvCxnSpPr>
          <p:nvPr/>
        </p:nvCxnSpPr>
        <p:spPr>
          <a:xfrm flipV="1">
            <a:off x="6374476" y="5940132"/>
            <a:ext cx="856638" cy="3405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751187" y="4901386"/>
            <a:ext cx="667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</a:rPr>
              <a:t>To compensate frequency </a:t>
            </a:r>
            <a:r>
              <a:rPr lang="en-GB" b="1" i="1" dirty="0" err="1">
                <a:solidFill>
                  <a:srgbClr val="FF0000"/>
                </a:solidFill>
              </a:rPr>
              <a:t>shift</a:t>
            </a:r>
            <a:r>
              <a:rPr lang="en-GB" b="1" i="1" dirty="0" err="1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b="1" i="1" dirty="0" err="1">
                <a:solidFill>
                  <a:srgbClr val="FF0000"/>
                </a:solidFill>
              </a:rPr>
              <a:t>Changing</a:t>
            </a:r>
            <a:r>
              <a:rPr lang="en-GB" b="1" i="1" dirty="0">
                <a:solidFill>
                  <a:srgbClr val="FF0000"/>
                </a:solidFill>
              </a:rPr>
              <a:t> H2 from 14.3 to 14.6mm </a:t>
            </a: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19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Motivation</a:t>
            </a:r>
          </a:p>
          <a:p>
            <a:r>
              <a:rPr lang="en-GB" dirty="0"/>
              <a:t>Straight </a:t>
            </a:r>
            <a:r>
              <a:rPr lang="en-GB" dirty="0" smtClean="0"/>
              <a:t>Load Model</a:t>
            </a:r>
          </a:p>
          <a:p>
            <a:r>
              <a:rPr lang="en-GB" dirty="0" smtClean="0"/>
              <a:t>Design Process</a:t>
            </a:r>
            <a:endParaRPr lang="en-GB" dirty="0"/>
          </a:p>
          <a:p>
            <a:pPr lvl="1"/>
            <a:r>
              <a:rPr lang="en-GB" dirty="0"/>
              <a:t>Straight to Spiral Model</a:t>
            </a:r>
          </a:p>
          <a:p>
            <a:pPr lvl="1"/>
            <a:r>
              <a:rPr lang="en-GB" dirty="0"/>
              <a:t>Spiral Model with WR90 Transition</a:t>
            </a:r>
          </a:p>
          <a:p>
            <a:pPr lvl="1"/>
            <a:r>
              <a:rPr lang="en-GB" dirty="0"/>
              <a:t>Spiral Model with Vacuum Holes</a:t>
            </a:r>
          </a:p>
          <a:p>
            <a:pPr lvl="1"/>
            <a:r>
              <a:rPr lang="en-GB" dirty="0"/>
              <a:t>Spiral Model with Pumping Port</a:t>
            </a:r>
          </a:p>
          <a:p>
            <a:r>
              <a:rPr lang="en-GB" dirty="0"/>
              <a:t>Reflection Optimisation</a:t>
            </a:r>
          </a:p>
          <a:p>
            <a:r>
              <a:rPr lang="en-GB" dirty="0"/>
              <a:t>Final RF Model</a:t>
            </a:r>
          </a:p>
          <a:p>
            <a:r>
              <a:rPr lang="en-GB" dirty="0"/>
              <a:t>Conclusion &amp; Future Work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94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0"/>
          <p:cNvSpPr txBox="1">
            <a:spLocks/>
          </p:cNvSpPr>
          <p:nvPr/>
        </p:nvSpPr>
        <p:spPr>
          <a:xfrm>
            <a:off x="853458" y="306415"/>
            <a:ext cx="10398369" cy="608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i="1" dirty="0"/>
              <a:t>Spiral Model Dimensions (Updated)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590" y="1179239"/>
            <a:ext cx="3776293" cy="5297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4850" y="1901799"/>
            <a:ext cx="2831923" cy="422253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509987" y="4173372"/>
            <a:ext cx="736374" cy="14681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696595">
            <a:off x="521966" y="4353433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22.86mm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4448908" y="1426037"/>
            <a:ext cx="677007" cy="1917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541226" y="1616886"/>
            <a:ext cx="677007" cy="1917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4879729" y="990425"/>
            <a:ext cx="175847" cy="6264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649054" y="828001"/>
            <a:ext cx="175847" cy="6264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967652" y="1058829"/>
            <a:ext cx="769325" cy="20800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4470887" y="1606009"/>
            <a:ext cx="55263" cy="20262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20826220">
            <a:off x="3899701" y="1607713"/>
            <a:ext cx="615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5mm</a:t>
            </a:r>
          </a:p>
        </p:txBody>
      </p:sp>
      <p:sp>
        <p:nvSpPr>
          <p:cNvPr id="33" name="TextBox 32"/>
          <p:cNvSpPr txBox="1"/>
          <p:nvPr/>
        </p:nvSpPr>
        <p:spPr>
          <a:xfrm rot="20826220">
            <a:off x="4906154" y="757366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25mm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497516" y="3155499"/>
            <a:ext cx="685800" cy="4659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Curved Down Arrow 35"/>
          <p:cNvSpPr/>
          <p:nvPr/>
        </p:nvSpPr>
        <p:spPr>
          <a:xfrm>
            <a:off x="2892670" y="988042"/>
            <a:ext cx="2638306" cy="45104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92990" y="972145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FF0000"/>
                </a:solidFill>
              </a:rPr>
              <a:t>Connection</a:t>
            </a:r>
          </a:p>
        </p:txBody>
      </p:sp>
      <p:sp>
        <p:nvSpPr>
          <p:cNvPr id="38" name="TextBox 37"/>
          <p:cNvSpPr txBox="1"/>
          <p:nvPr/>
        </p:nvSpPr>
        <p:spPr>
          <a:xfrm rot="20368990">
            <a:off x="7631883" y="2432465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FF0000"/>
                </a:solidFill>
              </a:rPr>
              <a:t>Connection</a:t>
            </a:r>
          </a:p>
        </p:txBody>
      </p:sp>
      <p:sp>
        <p:nvSpPr>
          <p:cNvPr id="39" name="Right Arrow 38"/>
          <p:cNvSpPr/>
          <p:nvPr/>
        </p:nvSpPr>
        <p:spPr>
          <a:xfrm rot="20293499">
            <a:off x="7157080" y="2672590"/>
            <a:ext cx="2505642" cy="12655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362589" y="3388495"/>
            <a:ext cx="595549" cy="620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791016" y="1077287"/>
            <a:ext cx="1342702" cy="3864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876619" y="1141231"/>
            <a:ext cx="1257099" cy="3652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20792824">
            <a:off x="6947520" y="1036547"/>
            <a:ext cx="1086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2mm (gap)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151773" y="1027913"/>
            <a:ext cx="31543" cy="14253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25919" y="1491980"/>
            <a:ext cx="148003" cy="6333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0434906" y="1382638"/>
            <a:ext cx="148003" cy="6333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9878155" y="1478789"/>
            <a:ext cx="565544" cy="912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21006159">
            <a:off x="9640545" y="853929"/>
            <a:ext cx="875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>
                <a:solidFill>
                  <a:srgbClr val="00B0F0"/>
                </a:solidFill>
              </a:rPr>
              <a:t>H2</a:t>
            </a:r>
          </a:p>
          <a:p>
            <a:pPr algn="ctr"/>
            <a:r>
              <a:rPr lang="en-GB" sz="1600" b="1" i="1" dirty="0">
                <a:solidFill>
                  <a:srgbClr val="00B0F0"/>
                </a:solidFill>
              </a:rPr>
              <a:t>14.6mm</a:t>
            </a: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10744991" y="2057428"/>
            <a:ext cx="717516" cy="815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10744992" y="2176014"/>
            <a:ext cx="717515" cy="866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 rot="20792824">
            <a:off x="11188096" y="2124070"/>
            <a:ext cx="10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2mm (gap)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11504876" y="2024424"/>
            <a:ext cx="30632" cy="175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9313896" y="2057428"/>
            <a:ext cx="717516" cy="815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9313897" y="2176014"/>
            <a:ext cx="717515" cy="866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9283264" y="2118058"/>
            <a:ext cx="30632" cy="175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rot="20792824">
            <a:off x="8686114" y="2042396"/>
            <a:ext cx="636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2mm</a:t>
            </a: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7298422" y="3527838"/>
            <a:ext cx="3284487" cy="88477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 rot="967643">
            <a:off x="7874053" y="3993917"/>
            <a:ext cx="190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>
                <a:solidFill>
                  <a:srgbClr val="FF0000"/>
                </a:solidFill>
              </a:rPr>
              <a:t>End of the load</a:t>
            </a:r>
          </a:p>
          <a:p>
            <a:pPr algn="ctr"/>
            <a:r>
              <a:rPr lang="en-GB" sz="1600" b="1" i="1" dirty="0">
                <a:solidFill>
                  <a:srgbClr val="FF0000"/>
                </a:solidFill>
              </a:rPr>
              <a:t>(Same cross-section)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5447" b="3198"/>
          <a:stretch/>
        </p:blipFill>
        <p:spPr>
          <a:xfrm>
            <a:off x="231534" y="1465782"/>
            <a:ext cx="2777769" cy="2400301"/>
          </a:xfrm>
          <a:prstGeom prst="rect">
            <a:avLst/>
          </a:prstGeom>
        </p:spPr>
      </p:pic>
      <p:sp>
        <p:nvSpPr>
          <p:cNvPr id="49" name="Rounded Rectangle 48"/>
          <p:cNvSpPr/>
          <p:nvPr/>
        </p:nvSpPr>
        <p:spPr>
          <a:xfrm rot="18696704">
            <a:off x="2085547" y="1930472"/>
            <a:ext cx="1060551" cy="3302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>
            <a:off x="1246361" y="3719667"/>
            <a:ext cx="0" cy="5123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94810" y="3900290"/>
            <a:ext cx="0" cy="5123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280456" y="3304916"/>
            <a:ext cx="517962" cy="116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1280456" y="3542127"/>
            <a:ext cx="517962" cy="116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843979" y="3253038"/>
            <a:ext cx="11992" cy="33294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21230415">
            <a:off x="1869406" y="3135944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10.16mm</a:t>
            </a:r>
          </a:p>
        </p:txBody>
      </p:sp>
      <p:sp>
        <p:nvSpPr>
          <p:cNvPr id="2" name="Rounded Rectangle 1"/>
          <p:cNvSpPr/>
          <p:nvPr/>
        </p:nvSpPr>
        <p:spPr>
          <a:xfrm rot="21043518">
            <a:off x="9551272" y="792402"/>
            <a:ext cx="1010503" cy="64638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20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94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1782"/>
            <a:ext cx="11748655" cy="60605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0124" t="12749" r="29719" b="13675"/>
          <a:stretch/>
        </p:blipFill>
        <p:spPr>
          <a:xfrm>
            <a:off x="593836" y="2096674"/>
            <a:ext cx="1554724" cy="14981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435" y="3732310"/>
            <a:ext cx="1954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FF0000"/>
                </a:solidFill>
              </a:rPr>
              <a:t>Model with holes</a:t>
            </a:r>
          </a:p>
          <a:p>
            <a:pPr algn="ctr"/>
            <a:r>
              <a:rPr lang="en-GB" b="1" i="1" dirty="0">
                <a:solidFill>
                  <a:srgbClr val="FF0000"/>
                </a:solidFill>
              </a:rPr>
              <a:t>(H2=14.6mm)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018923" y="1925922"/>
            <a:ext cx="554600" cy="5012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88989" y="888598"/>
            <a:ext cx="1944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H2 determines cut-off frequency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438402" y="1367818"/>
            <a:ext cx="1292772" cy="0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96359" y="725214"/>
            <a:ext cx="0" cy="9731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788990" y="730474"/>
            <a:ext cx="0" cy="9731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2966" y="187237"/>
            <a:ext cx="4814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u="sng" dirty="0">
                <a:solidFill>
                  <a:srgbClr val="002060"/>
                </a:solidFill>
              </a:rPr>
              <a:t>Frequency shift due to vacuum holes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19047" t="9762" r="21468" b="7889"/>
          <a:stretch/>
        </p:blipFill>
        <p:spPr>
          <a:xfrm>
            <a:off x="6374476" y="615893"/>
            <a:ext cx="1518380" cy="15371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97628" y="615893"/>
            <a:ext cx="1840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B0F0"/>
                </a:solidFill>
              </a:rPr>
              <a:t>Model with holes</a:t>
            </a:r>
          </a:p>
          <a:p>
            <a:pPr algn="ctr"/>
            <a:r>
              <a:rPr lang="en-GB" b="1" i="1" dirty="0">
                <a:solidFill>
                  <a:srgbClr val="00B0F0"/>
                </a:solidFill>
              </a:rPr>
              <a:t>(H2=14.3mm)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657756" y="1432844"/>
            <a:ext cx="1704757" cy="541460"/>
          </a:xfrm>
          <a:prstGeom prst="straightConnector1">
            <a:avLst/>
          </a:prstGeom>
          <a:ln w="57150">
            <a:solidFill>
              <a:srgbClr val="0070C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21314" t="4350" r="24109" b="6683"/>
          <a:stretch/>
        </p:blipFill>
        <p:spPr>
          <a:xfrm>
            <a:off x="1045029" y="4451228"/>
            <a:ext cx="1647184" cy="162303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45028" y="5460173"/>
            <a:ext cx="2164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70C0"/>
                </a:solidFill>
              </a:rPr>
              <a:t>Model without holes</a:t>
            </a:r>
          </a:p>
          <a:p>
            <a:pPr algn="ctr"/>
            <a:r>
              <a:rPr lang="en-GB" b="1" i="1" dirty="0">
                <a:solidFill>
                  <a:srgbClr val="0070C0"/>
                </a:solidFill>
              </a:rPr>
              <a:t>(H2=14.3mm)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692213" y="3158836"/>
            <a:ext cx="573501" cy="187825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5604097" y="1925922"/>
            <a:ext cx="814812" cy="501205"/>
          </a:xfrm>
          <a:prstGeom prst="ellipse">
            <a:avLst/>
          </a:prstGeom>
          <a:ln w="571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83105" y="5037094"/>
            <a:ext cx="2254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accent2"/>
                </a:solidFill>
              </a:rPr>
              <a:t>There is a peak at our target frequency!</a:t>
            </a:r>
          </a:p>
        </p:txBody>
      </p:sp>
      <p:cxnSp>
        <p:nvCxnSpPr>
          <p:cNvPr id="10" name="Straight Arrow Connector 9"/>
          <p:cNvCxnSpPr>
            <a:stCxn id="2" idx="4"/>
            <a:endCxn id="6" idx="0"/>
          </p:cNvCxnSpPr>
          <p:nvPr/>
        </p:nvCxnSpPr>
        <p:spPr>
          <a:xfrm>
            <a:off x="6011503" y="2427127"/>
            <a:ext cx="1398759" cy="2609967"/>
          </a:xfrm>
          <a:prstGeom prst="straightConnector1">
            <a:avLst/>
          </a:prstGeom>
          <a:ln w="38100">
            <a:solidFill>
              <a:schemeClr val="accent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21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2624" y="6142286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11.9942 GHz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174556" y="6318132"/>
            <a:ext cx="492369" cy="88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60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9145"/>
            <a:ext cx="11801139" cy="549320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8909" y="96819"/>
            <a:ext cx="10515600" cy="891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i="1" u="sng" dirty="0">
                <a:solidFill>
                  <a:srgbClr val="002060"/>
                </a:solidFill>
              </a:rPr>
              <a:t>Reflection Improvement on HFSS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124" t="12749" r="29719" b="13675"/>
          <a:stretch/>
        </p:blipFill>
        <p:spPr>
          <a:xfrm>
            <a:off x="7475456" y="1276350"/>
            <a:ext cx="1640228" cy="1580583"/>
          </a:xfrm>
          <a:prstGeom prst="rect">
            <a:avLst/>
          </a:prstGeom>
        </p:spPr>
      </p:pic>
      <p:sp>
        <p:nvSpPr>
          <p:cNvPr id="9" name="Bent-Up Arrow 8"/>
          <p:cNvSpPr/>
          <p:nvPr/>
        </p:nvSpPr>
        <p:spPr>
          <a:xfrm rot="10800000">
            <a:off x="5800725" y="2000249"/>
            <a:ext cx="1514475" cy="676275"/>
          </a:xfrm>
          <a:prstGeom prst="bentUpArrow">
            <a:avLst>
              <a:gd name="adj1" fmla="val 12324"/>
              <a:gd name="adj2" fmla="val 16549"/>
              <a:gd name="adj3" fmla="val 415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297813" y="1604596"/>
            <a:ext cx="3139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accent1"/>
                </a:solidFill>
              </a:rPr>
              <a:t>There is a peak @ 11.9942 GHz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54326" y="1537050"/>
            <a:ext cx="1954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Model with holes</a:t>
            </a:r>
          </a:p>
          <a:p>
            <a:r>
              <a:rPr lang="en-GB" b="1" i="1" dirty="0"/>
              <a:t>H2=14.6mm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6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20" y="1690688"/>
            <a:ext cx="7544890" cy="4634808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7752500" y="4120179"/>
            <a:ext cx="161364" cy="806823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Brace 6"/>
          <p:cNvSpPr/>
          <p:nvPr/>
        </p:nvSpPr>
        <p:spPr>
          <a:xfrm rot="10800000">
            <a:off x="814338" y="3530290"/>
            <a:ext cx="161364" cy="806823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76659" y="716518"/>
            <a:ext cx="6497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Inner waveguide of model has vacuum holes both sides.</a:t>
            </a:r>
          </a:p>
          <a:p>
            <a:r>
              <a:rPr lang="en-GB" b="1" i="1" dirty="0" smtClean="0"/>
              <a:t>Outer </a:t>
            </a:r>
            <a:r>
              <a:rPr lang="en-GB" b="1" i="1" dirty="0"/>
              <a:t>face of model has vacuum holes only one side, this causes reflection </a:t>
            </a:r>
            <a:r>
              <a:rPr lang="en-GB" b="1" i="1" dirty="0" err="1"/>
              <a:t>cumulation</a:t>
            </a:r>
            <a:r>
              <a:rPr lang="en-GB" b="1" i="1" dirty="0"/>
              <a:t> at the last hole (under transition part).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974345" y="1553838"/>
            <a:ext cx="3420931" cy="3373164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rved Right Arrow 20"/>
          <p:cNvSpPr/>
          <p:nvPr/>
        </p:nvSpPr>
        <p:spPr>
          <a:xfrm>
            <a:off x="59480" y="1262946"/>
            <a:ext cx="593489" cy="2781930"/>
          </a:xfrm>
          <a:prstGeom prst="curved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Curved Left Arrow 21"/>
          <p:cNvSpPr/>
          <p:nvPr/>
        </p:nvSpPr>
        <p:spPr>
          <a:xfrm>
            <a:off x="8011317" y="1262946"/>
            <a:ext cx="731520" cy="3427388"/>
          </a:xfrm>
          <a:prstGeom prst="curved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8422" r="6671"/>
          <a:stretch/>
        </p:blipFill>
        <p:spPr>
          <a:xfrm>
            <a:off x="8742837" y="3005581"/>
            <a:ext cx="3400171" cy="2576616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9198859" y="4215355"/>
            <a:ext cx="560603" cy="470595"/>
          </a:xfrm>
          <a:prstGeom prst="ellipse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840290" y="3812753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0070C0"/>
                </a:solidFill>
              </a:rPr>
              <a:t>Tuning holes</a:t>
            </a:r>
            <a:endParaRPr lang="en-GB" b="1" i="1" dirty="0">
              <a:solidFill>
                <a:srgbClr val="0070C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9847150" y="4170796"/>
            <a:ext cx="560603" cy="470595"/>
          </a:xfrm>
          <a:prstGeom prst="ellipse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9198859" y="1553838"/>
            <a:ext cx="2809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overcome this; we have added different number of </a:t>
            </a:r>
            <a:r>
              <a:rPr lang="en-GB" dirty="0" smtClean="0"/>
              <a:t>tuning </a:t>
            </a:r>
            <a:r>
              <a:rPr lang="en-GB" dirty="0"/>
              <a:t>holes to see how reflection changes.</a:t>
            </a: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79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Spiral Model with Pumping Port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7998" y="1342308"/>
            <a:ext cx="5401383" cy="50848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061" y="1502254"/>
            <a:ext cx="4800077" cy="45187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8061" y="1511045"/>
            <a:ext cx="4800077" cy="4518799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123482" y="3776083"/>
            <a:ext cx="1038625" cy="986039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5908138" y="1511045"/>
            <a:ext cx="2215344" cy="226503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908138" y="4762122"/>
            <a:ext cx="2215344" cy="126772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053" y="6010451"/>
            <a:ext cx="1682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Oleg Gumenyuk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65684" y="3807437"/>
            <a:ext cx="1348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solidFill>
                  <a:srgbClr val="FF0000"/>
                </a:solidFill>
              </a:rPr>
              <a:t>CF16 Vacuum Flange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14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5997"/>
            <a:ext cx="12191999" cy="59111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12885" y="162902"/>
            <a:ext cx="5773615" cy="540483"/>
          </a:xfrm>
        </p:spPr>
        <p:txBody>
          <a:bodyPr>
            <a:normAutofit/>
          </a:bodyPr>
          <a:lstStyle/>
          <a:p>
            <a:r>
              <a:rPr lang="en-GB" sz="2400" b="1" i="1" dirty="0">
                <a:solidFill>
                  <a:srgbClr val="FF0000"/>
                </a:solidFill>
                <a:latin typeface="+mn-lt"/>
              </a:rPr>
              <a:t>Reflection (model with vacuum port)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1684" r="34385" b="9843"/>
          <a:stretch/>
        </p:blipFill>
        <p:spPr>
          <a:xfrm>
            <a:off x="756138" y="2679845"/>
            <a:ext cx="2611315" cy="3151352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93299" y="6133497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11.9942 GHz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315231" y="6309343"/>
            <a:ext cx="492369" cy="88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291861" y="5159691"/>
            <a:ext cx="221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2 tuning holes with 2mm diameter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325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4" y="439615"/>
            <a:ext cx="12182807" cy="5956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23677" y="602707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11.9942 GHz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56118" y="6239963"/>
            <a:ext cx="56755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629" y="3041344"/>
            <a:ext cx="2339849" cy="262969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697146" y="3250229"/>
            <a:ext cx="525053" cy="23739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42737" y="4072967"/>
            <a:ext cx="525053" cy="23739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362808" y="3290304"/>
            <a:ext cx="346393" cy="780973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9700" y="3319923"/>
            <a:ext cx="67037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3mm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71500" y="147230"/>
            <a:ext cx="3714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FF0000"/>
                </a:solidFill>
              </a:rPr>
              <a:t>Reflection Optimisation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02581" y="879230"/>
            <a:ext cx="1929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/>
              <a:t>Material: Ti6A14V</a:t>
            </a:r>
          </a:p>
          <a:p>
            <a:pPr algn="ctr"/>
            <a:r>
              <a:rPr lang="en-GB" b="1" i="1" dirty="0"/>
              <a:t>(</a:t>
            </a:r>
            <a:r>
              <a:rPr lang="el-GR" b="1" i="1" dirty="0"/>
              <a:t>σ</a:t>
            </a:r>
            <a:r>
              <a:rPr lang="en-GB" b="1" i="1" dirty="0"/>
              <a:t>= 6.10</a:t>
            </a:r>
            <a:r>
              <a:rPr lang="en-GB" b="1" i="1" baseline="30000" dirty="0"/>
              <a:t>5</a:t>
            </a:r>
            <a:r>
              <a:rPr lang="en-GB" b="1" i="1" dirty="0"/>
              <a:t> S/m)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5762" y="4888523"/>
            <a:ext cx="201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1 tuning hole with 3mm diameter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6790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 Field &amp; Surface Loss Density @12GHz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0316"/>
          <a:stretch/>
        </p:blipFill>
        <p:spPr>
          <a:xfrm>
            <a:off x="6506308" y="1690688"/>
            <a:ext cx="5685691" cy="43789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0688"/>
            <a:ext cx="6339636" cy="43789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55195" y="6057845"/>
            <a:ext cx="176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Input Power=1W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27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70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9566"/>
          </a:xfrm>
        </p:spPr>
        <p:txBody>
          <a:bodyPr/>
          <a:lstStyle/>
          <a:p>
            <a:r>
              <a:rPr lang="en-GB" dirty="0"/>
              <a:t>Final Model (in HFSS)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925" r="25230"/>
          <a:stretch/>
        </p:blipFill>
        <p:spPr>
          <a:xfrm>
            <a:off x="8062548" y="1218846"/>
            <a:ext cx="3903784" cy="4982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62548" y="1362809"/>
            <a:ext cx="1303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70C0"/>
                </a:solidFill>
              </a:rPr>
              <a:t>Upper View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9487" t="13625"/>
          <a:stretch/>
        </p:blipFill>
        <p:spPr>
          <a:xfrm>
            <a:off x="4237891" y="2261985"/>
            <a:ext cx="3784393" cy="29488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04380" y="1892653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0070C0"/>
                </a:solidFill>
              </a:rPr>
              <a:t>Tuning </a:t>
            </a:r>
            <a:r>
              <a:rPr lang="en-GB" b="1" i="1" dirty="0">
                <a:solidFill>
                  <a:srgbClr val="0070C0"/>
                </a:solidFill>
              </a:rPr>
              <a:t>hole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3765" t="13364" r="18014"/>
          <a:stretch/>
        </p:blipFill>
        <p:spPr>
          <a:xfrm>
            <a:off x="1" y="1777752"/>
            <a:ext cx="4082290" cy="38642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" y="1394692"/>
            <a:ext cx="1119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70C0"/>
                </a:solidFill>
              </a:rPr>
              <a:t>Side View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37890" y="2261985"/>
            <a:ext cx="3784394" cy="2948878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320133" y="3277350"/>
            <a:ext cx="416461" cy="347643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8022284" y="2261986"/>
            <a:ext cx="297849" cy="101373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022284" y="3624993"/>
            <a:ext cx="306904" cy="1585871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08061" y="6100992"/>
            <a:ext cx="375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Mechanical Design by Oleg Gumenyuk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26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9566"/>
          </a:xfrm>
        </p:spPr>
        <p:txBody>
          <a:bodyPr/>
          <a:lstStyle/>
          <a:p>
            <a:r>
              <a:rPr lang="en-GB" dirty="0"/>
              <a:t>Final Model (in CATIA)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29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8188" y="6075456"/>
            <a:ext cx="2365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Pedro Morales Sanchez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6" r="7386"/>
          <a:stretch/>
        </p:blipFill>
        <p:spPr>
          <a:xfrm>
            <a:off x="205154" y="1626319"/>
            <a:ext cx="6815950" cy="4217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3" t="5185" r="19808" b="2574"/>
          <a:stretch/>
        </p:blipFill>
        <p:spPr>
          <a:xfrm>
            <a:off x="7595978" y="3408999"/>
            <a:ext cx="3726965" cy="29853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7" t="13162" r="2284" b="11856"/>
          <a:stretch/>
        </p:blipFill>
        <p:spPr>
          <a:xfrm rot="10800000">
            <a:off x="6847619" y="1264705"/>
            <a:ext cx="5223685" cy="21814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80016" y="896051"/>
            <a:ext cx="1558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Internal Views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5541" y="1394691"/>
            <a:ext cx="1203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Side Views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5710" y="1831695"/>
            <a:ext cx="5985111" cy="2201252"/>
          </a:xfrm>
        </p:spPr>
        <p:txBody>
          <a:bodyPr>
            <a:normAutofit/>
          </a:bodyPr>
          <a:lstStyle/>
          <a:p>
            <a:r>
              <a:rPr lang="en-GB" sz="2400" i="1" u="sng" dirty="0"/>
              <a:t>Why do we use RF loads?</a:t>
            </a:r>
          </a:p>
          <a:p>
            <a:pPr marL="0" indent="0">
              <a:buNone/>
            </a:pPr>
            <a:r>
              <a:rPr lang="en-GB" sz="2000" dirty="0"/>
              <a:t>In order to absorb remaining RF power passing through the RF </a:t>
            </a:r>
            <a:r>
              <a:rPr lang="en-GB" sz="2000" dirty="0" smtClean="0"/>
              <a:t>system. (</a:t>
            </a:r>
            <a:r>
              <a:rPr lang="en-GB" sz="2000" dirty="0"/>
              <a:t>Not used for beam acceleration or dissipated on resistive walls</a:t>
            </a:r>
            <a:r>
              <a:rPr lang="en-GB" sz="2000" dirty="0" smtClean="0"/>
              <a:t>.)</a:t>
            </a:r>
          </a:p>
          <a:p>
            <a:pPr marL="0" indent="0">
              <a:buNone/>
            </a:pPr>
            <a:r>
              <a:rPr lang="en-GB" sz="2000" dirty="0" smtClean="0"/>
              <a:t>(Ex: TD26CC P</a:t>
            </a:r>
            <a:r>
              <a:rPr lang="en-GB" sz="2000" baseline="-25000" dirty="0" smtClean="0"/>
              <a:t>in</a:t>
            </a:r>
            <a:r>
              <a:rPr lang="en-GB" sz="2000" dirty="0" smtClean="0"/>
              <a:t>= 43.3MW – unloaded for 100MV/m)*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655336" y="1825625"/>
            <a:ext cx="5181600" cy="2201252"/>
          </a:xfrm>
        </p:spPr>
        <p:txBody>
          <a:bodyPr>
            <a:normAutofit/>
          </a:bodyPr>
          <a:lstStyle/>
          <a:p>
            <a:r>
              <a:rPr lang="en-GB" sz="2400" i="1" u="sng" dirty="0"/>
              <a:t>Where do we use RF loads?</a:t>
            </a:r>
          </a:p>
          <a:p>
            <a:pPr marL="0" indent="0">
              <a:buNone/>
            </a:pPr>
            <a:r>
              <a:rPr lang="en-GB" sz="2000" dirty="0"/>
              <a:t>At the RF output of traveling wave type structures.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4360985" y="5117122"/>
            <a:ext cx="4923693" cy="94077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6" idx="0"/>
            <a:endCxn id="6" idx="2"/>
          </p:cNvCxnSpPr>
          <p:nvPr/>
        </p:nvCxnSpPr>
        <p:spPr>
          <a:xfrm>
            <a:off x="6822832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110047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429500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740161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59615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370276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698522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982807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101255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20708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31369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050823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361484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248399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532684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651132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970585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81246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600700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911361" y="5117122"/>
            <a:ext cx="0" cy="9407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rapezoid 31"/>
          <p:cNvSpPr/>
          <p:nvPr/>
        </p:nvSpPr>
        <p:spPr>
          <a:xfrm rot="5400000">
            <a:off x="6605865" y="2866381"/>
            <a:ext cx="337038" cy="5442260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8654120" y="3879451"/>
            <a:ext cx="951346" cy="8128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RF Load</a:t>
            </a:r>
          </a:p>
        </p:txBody>
      </p:sp>
      <p:sp>
        <p:nvSpPr>
          <p:cNvPr id="37" name="Isosceles Triangle 36"/>
          <p:cNvSpPr/>
          <p:nvPr/>
        </p:nvSpPr>
        <p:spPr>
          <a:xfrm rot="5400000">
            <a:off x="2585962" y="4163688"/>
            <a:ext cx="1246909" cy="1197974"/>
          </a:xfrm>
          <a:prstGeom prst="triangl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2603234" y="4433097"/>
            <a:ext cx="902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Power Source</a:t>
            </a:r>
          </a:p>
        </p:txBody>
      </p:sp>
      <p:sp>
        <p:nvSpPr>
          <p:cNvPr id="39" name="Up Arrow 38"/>
          <p:cNvSpPr/>
          <p:nvPr/>
        </p:nvSpPr>
        <p:spPr>
          <a:xfrm>
            <a:off x="8995866" y="4747844"/>
            <a:ext cx="267854" cy="489173"/>
          </a:xfrm>
          <a:prstGeom prst="up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Bent-Up Arrow 39"/>
          <p:cNvSpPr/>
          <p:nvPr/>
        </p:nvSpPr>
        <p:spPr>
          <a:xfrm flipV="1">
            <a:off x="3859292" y="4692074"/>
            <a:ext cx="791840" cy="629403"/>
          </a:xfrm>
          <a:prstGeom prst="bentUp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3584243" y="5597236"/>
            <a:ext cx="626225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884309" y="4414270"/>
            <a:ext cx="163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Beam Direction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889252" y="4856817"/>
            <a:ext cx="164938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455558" y="5533287"/>
            <a:ext cx="334108" cy="15746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9872337" y="5529823"/>
            <a:ext cx="334108" cy="15746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877410" y="5478274"/>
            <a:ext cx="471852" cy="25497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42"/>
          <p:cNvSpPr/>
          <p:nvPr/>
        </p:nvSpPr>
        <p:spPr>
          <a:xfrm>
            <a:off x="9313809" y="5486001"/>
            <a:ext cx="471852" cy="22500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448477" y="6083717"/>
            <a:ext cx="216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Traveling Wave </a:t>
            </a:r>
            <a:r>
              <a:rPr lang="en-GB" b="1" dirty="0" err="1">
                <a:solidFill>
                  <a:srgbClr val="0070C0"/>
                </a:solidFill>
              </a:rPr>
              <a:t>Linac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288" y="6102302"/>
            <a:ext cx="2985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u="sng" dirty="0" smtClean="0">
                <a:hlinkClick r:id="rId2"/>
              </a:rPr>
              <a:t>*https</a:t>
            </a:r>
            <a:r>
              <a:rPr lang="en-GB" sz="1200" i="1" u="sng" dirty="0">
                <a:hlinkClick r:id="rId2"/>
              </a:rPr>
              <a:t>://edms.cern.ch/document/1078698/1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49310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&amp; Future Work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RF Design of spiral load with new cross-section is ready!</a:t>
            </a:r>
          </a:p>
          <a:p>
            <a:pPr marL="0" indent="0">
              <a:buNone/>
            </a:pPr>
            <a:r>
              <a:rPr lang="en-GB" sz="2000" i="1" dirty="0"/>
              <a:t>     (</a:t>
            </a:r>
            <a:r>
              <a:rPr lang="en-GB" sz="2000" i="1" u="sng" dirty="0">
                <a:hlinkClick r:id="rId2"/>
              </a:rPr>
              <a:t>https://edms.cern.ch/document/2404437/1</a:t>
            </a:r>
            <a:r>
              <a:rPr lang="en-GB" sz="2000" i="1" dirty="0"/>
              <a:t>)</a:t>
            </a:r>
          </a:p>
          <a:p>
            <a:r>
              <a:rPr lang="en-GB" dirty="0"/>
              <a:t>Cooling Circuit Integration</a:t>
            </a:r>
          </a:p>
          <a:p>
            <a:r>
              <a:rPr lang="en-GB" dirty="0"/>
              <a:t>Mechanical Design (Ongoing by Pedro Morales Sanchez)</a:t>
            </a:r>
          </a:p>
          <a:p>
            <a:r>
              <a:rPr lang="en-GB" dirty="0"/>
              <a:t>Thermal Simulations</a:t>
            </a:r>
          </a:p>
          <a:p>
            <a:r>
              <a:rPr lang="en-GB" dirty="0"/>
              <a:t>Production by Additive Manufacturing</a:t>
            </a:r>
          </a:p>
          <a:p>
            <a:r>
              <a:rPr lang="en-GB" dirty="0"/>
              <a:t>RF Test</a:t>
            </a:r>
          </a:p>
        </p:txBody>
      </p:sp>
      <p:sp>
        <p:nvSpPr>
          <p:cNvPr id="3" name="Rectangle 2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30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3928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404938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Thank you for your attention!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05883" y="4274986"/>
            <a:ext cx="5980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Special thanks to;</a:t>
            </a:r>
          </a:p>
          <a:p>
            <a:r>
              <a:rPr lang="en-GB" i="1" dirty="0"/>
              <a:t>Nuria Catalan Lasheras, Benoit Riffaud, Oleg Gumenyuk, Romain </a:t>
            </a:r>
            <a:r>
              <a:rPr lang="en-GB" i="1" dirty="0" smtClean="0"/>
              <a:t>Gerard, Joel Sauza Bedolla, Pedro Morales Sanchez</a:t>
            </a:r>
            <a:endParaRPr lang="en-GB" i="1" dirty="0"/>
          </a:p>
        </p:txBody>
      </p:sp>
      <p:pic>
        <p:nvPicPr>
          <p:cNvPr id="5" name="Picture 2" descr="clic logo ile ilgili görsel sonuc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11959" r="12778" b="11643"/>
          <a:stretch/>
        </p:blipFill>
        <p:spPr bwMode="auto">
          <a:xfrm>
            <a:off x="10304338" y="383346"/>
            <a:ext cx="1424354" cy="147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ern logo ile ilgili g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31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79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32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5864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0"/>
          <p:cNvSpPr txBox="1">
            <a:spLocks/>
          </p:cNvSpPr>
          <p:nvPr/>
        </p:nvSpPr>
        <p:spPr>
          <a:xfrm>
            <a:off x="923127" y="245452"/>
            <a:ext cx="10398369" cy="608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i="1" dirty="0"/>
              <a:t>Spiral Model Dimensions-Final Version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590" y="1179239"/>
            <a:ext cx="3776293" cy="5297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4850" y="1901799"/>
            <a:ext cx="2831923" cy="422253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509987" y="4173372"/>
            <a:ext cx="736374" cy="14681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696595">
            <a:off x="521966" y="4353433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22.86mm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4448908" y="1426037"/>
            <a:ext cx="677007" cy="1917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541226" y="1616886"/>
            <a:ext cx="677007" cy="1917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4879729" y="990425"/>
            <a:ext cx="175847" cy="6264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649054" y="828001"/>
            <a:ext cx="175847" cy="6264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967652" y="1058829"/>
            <a:ext cx="769325" cy="20800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4470887" y="1606009"/>
            <a:ext cx="55263" cy="20262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20826220">
            <a:off x="3899701" y="1607713"/>
            <a:ext cx="615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5mm</a:t>
            </a:r>
          </a:p>
        </p:txBody>
      </p:sp>
      <p:sp>
        <p:nvSpPr>
          <p:cNvPr id="33" name="TextBox 32"/>
          <p:cNvSpPr txBox="1"/>
          <p:nvPr/>
        </p:nvSpPr>
        <p:spPr>
          <a:xfrm rot="20826220">
            <a:off x="4906154" y="757366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25mm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497516" y="3155499"/>
            <a:ext cx="685800" cy="4659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Curved Down Arrow 35"/>
          <p:cNvSpPr/>
          <p:nvPr/>
        </p:nvSpPr>
        <p:spPr>
          <a:xfrm>
            <a:off x="2892670" y="952874"/>
            <a:ext cx="2638306" cy="51910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67505" y="783368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Connection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603338" y="2354050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Connection</a:t>
            </a:r>
          </a:p>
        </p:txBody>
      </p:sp>
      <p:sp>
        <p:nvSpPr>
          <p:cNvPr id="39" name="Right Arrow 38"/>
          <p:cNvSpPr/>
          <p:nvPr/>
        </p:nvSpPr>
        <p:spPr>
          <a:xfrm rot="20293499">
            <a:off x="7157080" y="2672590"/>
            <a:ext cx="2505642" cy="12655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362589" y="3388495"/>
            <a:ext cx="595549" cy="620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791016" y="1077287"/>
            <a:ext cx="1342702" cy="3864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876619" y="1141231"/>
            <a:ext cx="1257099" cy="3652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20792824">
            <a:off x="6947520" y="1036547"/>
            <a:ext cx="1086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2mm (gap)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151773" y="1027913"/>
            <a:ext cx="31543" cy="14253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25919" y="1491980"/>
            <a:ext cx="148003" cy="6333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0434906" y="1382638"/>
            <a:ext cx="148003" cy="6333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9869363" y="1426037"/>
            <a:ext cx="565544" cy="912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21006159">
            <a:off x="9692305" y="1051491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14.6mm</a:t>
            </a: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10744991" y="2057428"/>
            <a:ext cx="717516" cy="815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10744992" y="2176014"/>
            <a:ext cx="717515" cy="866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 rot="20792824">
            <a:off x="11188096" y="2124070"/>
            <a:ext cx="10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2mm (gap)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11504876" y="2024424"/>
            <a:ext cx="30632" cy="175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9313896" y="2057428"/>
            <a:ext cx="717516" cy="815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9313897" y="2176014"/>
            <a:ext cx="717515" cy="866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9283264" y="2118058"/>
            <a:ext cx="30632" cy="175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rot="20792824">
            <a:off x="8686114" y="2042396"/>
            <a:ext cx="636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2mm</a:t>
            </a: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7298422" y="3527838"/>
            <a:ext cx="3284487" cy="88477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 rot="967643">
            <a:off x="7910830" y="3939599"/>
            <a:ext cx="1888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/>
              <a:t>End of the load</a:t>
            </a:r>
          </a:p>
          <a:p>
            <a:pPr algn="ctr"/>
            <a:r>
              <a:rPr lang="en-GB" sz="1600" i="1" dirty="0"/>
              <a:t>(Same cross-section)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5447" b="3198"/>
          <a:stretch/>
        </p:blipFill>
        <p:spPr>
          <a:xfrm>
            <a:off x="231534" y="1465782"/>
            <a:ext cx="2777769" cy="2400301"/>
          </a:xfrm>
          <a:prstGeom prst="rect">
            <a:avLst/>
          </a:prstGeom>
        </p:spPr>
      </p:pic>
      <p:sp>
        <p:nvSpPr>
          <p:cNvPr id="49" name="Rounded Rectangle 48"/>
          <p:cNvSpPr/>
          <p:nvPr/>
        </p:nvSpPr>
        <p:spPr>
          <a:xfrm rot="18696704">
            <a:off x="2085547" y="1930472"/>
            <a:ext cx="1060551" cy="3302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>
            <a:off x="1246361" y="3719667"/>
            <a:ext cx="0" cy="5123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94810" y="3900290"/>
            <a:ext cx="0" cy="5123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280456" y="3304916"/>
            <a:ext cx="517962" cy="116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1280456" y="3542127"/>
            <a:ext cx="517962" cy="1161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843979" y="3253038"/>
            <a:ext cx="11992" cy="33294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21230415">
            <a:off x="1869406" y="3135944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10.16mm</a:t>
            </a:r>
          </a:p>
        </p:txBody>
      </p:sp>
      <p:sp>
        <p:nvSpPr>
          <p:cNvPr id="56" name="TextBox 55"/>
          <p:cNvSpPr txBox="1"/>
          <p:nvPr/>
        </p:nvSpPr>
        <p:spPr>
          <a:xfrm rot="20974899">
            <a:off x="766061" y="4648615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(a)</a:t>
            </a:r>
          </a:p>
        </p:txBody>
      </p:sp>
      <p:sp>
        <p:nvSpPr>
          <p:cNvPr id="60" name="TextBox 59"/>
          <p:cNvSpPr txBox="1"/>
          <p:nvPr/>
        </p:nvSpPr>
        <p:spPr>
          <a:xfrm rot="20826220">
            <a:off x="3883408" y="1337755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(w0)</a:t>
            </a:r>
          </a:p>
        </p:txBody>
      </p:sp>
      <p:sp>
        <p:nvSpPr>
          <p:cNvPr id="61" name="TextBox 60"/>
          <p:cNvSpPr txBox="1"/>
          <p:nvPr/>
        </p:nvSpPr>
        <p:spPr>
          <a:xfrm rot="20826220">
            <a:off x="5623260" y="663042"/>
            <a:ext cx="542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(H0)</a:t>
            </a:r>
          </a:p>
        </p:txBody>
      </p:sp>
      <p:sp>
        <p:nvSpPr>
          <p:cNvPr id="62" name="TextBox 61"/>
          <p:cNvSpPr txBox="1"/>
          <p:nvPr/>
        </p:nvSpPr>
        <p:spPr>
          <a:xfrm rot="21006159">
            <a:off x="9784929" y="816064"/>
            <a:ext cx="542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(H1)</a:t>
            </a:r>
          </a:p>
        </p:txBody>
      </p:sp>
      <p:sp>
        <p:nvSpPr>
          <p:cNvPr id="63" name="TextBox 62"/>
          <p:cNvSpPr txBox="1"/>
          <p:nvPr/>
        </p:nvSpPr>
        <p:spPr>
          <a:xfrm rot="20861241">
            <a:off x="8667862" y="1752069"/>
            <a:ext cx="979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(w1)</a:t>
            </a:r>
          </a:p>
        </p:txBody>
      </p:sp>
      <p:sp>
        <p:nvSpPr>
          <p:cNvPr id="66" name="TextBox 65"/>
          <p:cNvSpPr txBox="1"/>
          <p:nvPr/>
        </p:nvSpPr>
        <p:spPr>
          <a:xfrm rot="21230415">
            <a:off x="2096229" y="3386373"/>
            <a:ext cx="453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(b)</a:t>
            </a:r>
          </a:p>
        </p:txBody>
      </p:sp>
      <p:sp>
        <p:nvSpPr>
          <p:cNvPr id="4" name="TextBox 3"/>
          <p:cNvSpPr txBox="1"/>
          <p:nvPr/>
        </p:nvSpPr>
        <p:spPr>
          <a:xfrm rot="783738">
            <a:off x="10426332" y="4025680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(H2,w2)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33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050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977"/>
            <a:ext cx="12145110" cy="58353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75715" y="5808183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11.9942 GHz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297647" y="5984029"/>
            <a:ext cx="492369" cy="88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054619" y="459942"/>
            <a:ext cx="2776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S11 without roughness</a:t>
            </a:r>
          </a:p>
          <a:p>
            <a:r>
              <a:rPr lang="en-GB" dirty="0"/>
              <a:t>S11 with *50 um roughness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777" y="5801569"/>
            <a:ext cx="2169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* Average roughness for </a:t>
            </a:r>
            <a:r>
              <a:rPr lang="en-GB" sz="1200" i="1" dirty="0" err="1"/>
              <a:t>Ti</a:t>
            </a:r>
            <a:r>
              <a:rPr lang="en-GB" sz="1200" i="1" dirty="0"/>
              <a:t> alloy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777" y="5985303"/>
            <a:ext cx="7075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/>
              <a:t>M.Heretis</a:t>
            </a:r>
            <a:r>
              <a:rPr lang="en-GB" sz="1200" i="1" dirty="0"/>
              <a:t>, </a:t>
            </a:r>
            <a:r>
              <a:rPr lang="en-GB" sz="1200" i="1" dirty="0" err="1"/>
              <a:t>P.Spanoudakis</a:t>
            </a:r>
            <a:r>
              <a:rPr lang="en-GB" sz="1200" i="1" dirty="0"/>
              <a:t>, </a:t>
            </a:r>
            <a:r>
              <a:rPr lang="en-GB" sz="1200" i="1" dirty="0" err="1"/>
              <a:t>N.Tsourveloudis</a:t>
            </a:r>
            <a:r>
              <a:rPr lang="en-GB" sz="1200" i="1" dirty="0"/>
              <a:t>, ‘’Surface Roughness characteristics of  Ti6Al4V alloy in conventional lathe and mill machining’’, Technical University of Crete, p.5  2009</a:t>
            </a:r>
          </a:p>
        </p:txBody>
      </p:sp>
      <p:sp>
        <p:nvSpPr>
          <p:cNvPr id="9" name="Rectangle 8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34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99783" y="5866544"/>
            <a:ext cx="3400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70C0"/>
                </a:solidFill>
              </a:rPr>
              <a:t>Spiral Model without vacuum port</a:t>
            </a:r>
          </a:p>
        </p:txBody>
      </p:sp>
    </p:spTree>
    <p:extLst>
      <p:ext uri="{BB962C8B-B14F-4D97-AF65-F5344CB8AC3E}">
        <p14:creationId xmlns:p14="http://schemas.microsoft.com/office/powerpoint/2010/main" val="3655980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2620"/>
          </a:xfrm>
        </p:spPr>
        <p:txBody>
          <a:bodyPr>
            <a:normAutofit/>
          </a:bodyPr>
          <a:lstStyle/>
          <a:p>
            <a:r>
              <a:rPr lang="en-GB" sz="3600" dirty="0"/>
              <a:t>X-Band RF Loads (produced by Additive Manufacturing)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147"/>
          <a:stretch/>
        </p:blipFill>
        <p:spPr>
          <a:xfrm>
            <a:off x="838200" y="4304304"/>
            <a:ext cx="3692276" cy="18868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15344" y="1496922"/>
            <a:ext cx="69734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have several RF spiral loads which were designed (CLIACOMP0071</a:t>
            </a:r>
          </a:p>
          <a:p>
            <a:r>
              <a:rPr lang="en-GB" dirty="0"/>
              <a:t>, CLIACOMP0094), fabricated (at CERN or Vendor companies) and tested successfully. </a:t>
            </a:r>
            <a:r>
              <a:rPr lang="en-GB" sz="1600" i="1" dirty="0"/>
              <a:t>(Materials; Stainless-Steel “316L”, Titanium alloy “Ti6A14V”)</a:t>
            </a: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more info, please see the document;</a:t>
            </a:r>
          </a:p>
          <a:p>
            <a:r>
              <a:rPr lang="en-GB" dirty="0"/>
              <a:t>      </a:t>
            </a:r>
            <a:r>
              <a:rPr lang="en-GB" i="1" dirty="0">
                <a:solidFill>
                  <a:srgbClr val="0645AD"/>
                </a:solidFill>
                <a:latin typeface="Helvetica Neue"/>
                <a:hlinkClick r:id="rId3"/>
              </a:rPr>
              <a:t>https://edms.cern.ch/document/2323664/1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current designs allow to produce only one load during an additive manufacturing cycle because of 45° oblique placing and 3D printing machine dimensions.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3" r="7273" b="2684"/>
          <a:stretch/>
        </p:blipFill>
        <p:spPr>
          <a:xfrm>
            <a:off x="838200" y="1496922"/>
            <a:ext cx="3692276" cy="25713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8200" y="6161675"/>
            <a:ext cx="2304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*Photos from Romain Gerard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426" y="3497470"/>
            <a:ext cx="3801374" cy="28510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1160" y="383809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83386" y="605784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7276511" y="4719784"/>
            <a:ext cx="1701234" cy="4517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276511" y="5171511"/>
            <a:ext cx="2172289" cy="4555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576068" y="4654546"/>
            <a:ext cx="1774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F0"/>
                </a:solidFill>
              </a:rPr>
              <a:t>Support parts</a:t>
            </a:r>
          </a:p>
          <a:p>
            <a:pPr algn="ctr"/>
            <a:r>
              <a:rPr lang="en-GB" dirty="0">
                <a:solidFill>
                  <a:srgbClr val="00B0F0"/>
                </a:solidFill>
              </a:rPr>
              <a:t>(removing after production)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61887" y="3393511"/>
            <a:ext cx="2011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Spiral Load in 3D printing machine</a:t>
            </a:r>
          </a:p>
        </p:txBody>
      </p:sp>
      <p:sp>
        <p:nvSpPr>
          <p:cNvPr id="9" name="Left Arrow 8"/>
          <p:cNvSpPr/>
          <p:nvPr/>
        </p:nvSpPr>
        <p:spPr>
          <a:xfrm>
            <a:off x="4625782" y="5039164"/>
            <a:ext cx="877555" cy="2646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7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6742"/>
            <a:ext cx="10515600" cy="1193801"/>
          </a:xfrm>
        </p:spPr>
        <p:txBody>
          <a:bodyPr>
            <a:normAutofit/>
          </a:bodyPr>
          <a:lstStyle/>
          <a:p>
            <a:r>
              <a:rPr lang="en-GB" sz="2400" dirty="0"/>
              <a:t>The aim of this study is to optimise the internal cross-section of RF loads in order to create a stackable design to increase number of products per additive manufacturing cycle and so decreasing the unit price.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11792" y="4734696"/>
            <a:ext cx="334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rgbClr val="FF0000"/>
                </a:solidFill>
              </a:rPr>
              <a:t>Previous RF Design with rectangular internal cross </a:t>
            </a:r>
            <a:r>
              <a:rPr lang="en-GB" i="1" dirty="0" smtClean="0">
                <a:solidFill>
                  <a:srgbClr val="FF0000"/>
                </a:solidFill>
              </a:rPr>
              <a:t>section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492526" y="2786507"/>
            <a:ext cx="4014165" cy="29527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4"/>
          <a:stretch/>
        </p:blipFill>
        <p:spPr>
          <a:xfrm>
            <a:off x="8667930" y="2254562"/>
            <a:ext cx="3280642" cy="22780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04559" y="2418716"/>
            <a:ext cx="4996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with 45° oblique placing to allow additive manufacturing</a:t>
            </a: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2620"/>
          </a:xfrm>
        </p:spPr>
        <p:txBody>
          <a:bodyPr>
            <a:normAutofit/>
          </a:bodyPr>
          <a:lstStyle/>
          <a:p>
            <a:r>
              <a:rPr lang="en-GB" sz="3600" dirty="0"/>
              <a:t>Motivation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96230" y="3325746"/>
            <a:ext cx="695325" cy="10202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Hexagon 23"/>
          <p:cNvSpPr/>
          <p:nvPr/>
        </p:nvSpPr>
        <p:spPr>
          <a:xfrm rot="5400000">
            <a:off x="4007151" y="5100251"/>
            <a:ext cx="1848331" cy="792604"/>
          </a:xfrm>
          <a:prstGeom prst="hexagon">
            <a:avLst>
              <a:gd name="adj" fmla="val 56464"/>
              <a:gd name="v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259840" y="4639573"/>
            <a:ext cx="5756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>
                <a:solidFill>
                  <a:srgbClr val="002060"/>
                </a:solidFill>
              </a:rPr>
              <a:t>New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</a:rPr>
              <a:t>Placing directly (without 45°)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</a:rPr>
              <a:t>Less space allowing stackable design (allows producing more than one load during one manufacturing cycle)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</a:rPr>
              <a:t>Material saving with reducing material for support parts (cost reducing)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136" y="451295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38" name="Right Arrow 37"/>
          <p:cNvSpPr/>
          <p:nvPr/>
        </p:nvSpPr>
        <p:spPr>
          <a:xfrm>
            <a:off x="5635129" y="3813608"/>
            <a:ext cx="1343526" cy="29527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rot="18900000">
            <a:off x="7747042" y="3321189"/>
            <a:ext cx="695325" cy="10202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6585757" y="4456653"/>
            <a:ext cx="110619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6830142" y="3622584"/>
            <a:ext cx="863378" cy="8340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c 41"/>
          <p:cNvSpPr/>
          <p:nvPr/>
        </p:nvSpPr>
        <p:spPr>
          <a:xfrm rot="16200000">
            <a:off x="7170924" y="4115272"/>
            <a:ext cx="471054" cy="526473"/>
          </a:xfrm>
          <a:prstGeom prst="arc">
            <a:avLst>
              <a:gd name="adj1" fmla="val 15393438"/>
              <a:gd name="adj2" fmla="val 2091924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6727863" y="4080276"/>
            <a:ext cx="497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45°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10026298" y="4507457"/>
            <a:ext cx="110619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0270683" y="3673388"/>
            <a:ext cx="863378" cy="8340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/>
        </p:nvSpPr>
        <p:spPr>
          <a:xfrm rot="16200000">
            <a:off x="10611465" y="4166076"/>
            <a:ext cx="471054" cy="526473"/>
          </a:xfrm>
          <a:prstGeom prst="arc">
            <a:avLst>
              <a:gd name="adj1" fmla="val 15393438"/>
              <a:gd name="adj2" fmla="val 2091924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10205319" y="4102335"/>
            <a:ext cx="497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45°</a:t>
            </a:r>
          </a:p>
        </p:txBody>
      </p:sp>
      <p:sp>
        <p:nvSpPr>
          <p:cNvPr id="51" name="Right Brace 50"/>
          <p:cNvSpPr/>
          <p:nvPr/>
        </p:nvSpPr>
        <p:spPr>
          <a:xfrm>
            <a:off x="5635129" y="4606792"/>
            <a:ext cx="571619" cy="1779522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/>
          <p:cNvCxnSpPr/>
          <p:nvPr/>
        </p:nvCxnSpPr>
        <p:spPr>
          <a:xfrm>
            <a:off x="4492526" y="6404132"/>
            <a:ext cx="947692" cy="4643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Arc 55"/>
          <p:cNvSpPr/>
          <p:nvPr/>
        </p:nvSpPr>
        <p:spPr>
          <a:xfrm>
            <a:off x="4943892" y="6264588"/>
            <a:ext cx="260163" cy="279088"/>
          </a:xfrm>
          <a:prstGeom prst="arc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5162263" y="6078915"/>
            <a:ext cx="4972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45°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206295" y="6084775"/>
            <a:ext cx="4972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45°</a:t>
            </a:r>
          </a:p>
        </p:txBody>
      </p:sp>
      <p:sp>
        <p:nvSpPr>
          <p:cNvPr id="61" name="Arc 60"/>
          <p:cNvSpPr/>
          <p:nvPr/>
        </p:nvSpPr>
        <p:spPr>
          <a:xfrm rot="16200000">
            <a:off x="4663696" y="6237460"/>
            <a:ext cx="260163" cy="300232"/>
          </a:xfrm>
          <a:prstGeom prst="arc">
            <a:avLst>
              <a:gd name="adj1" fmla="val 16199986"/>
              <a:gd name="adj2" fmla="val 0"/>
            </a:avLst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4840655" y="6168259"/>
            <a:ext cx="100855" cy="1018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931316" y="6158533"/>
            <a:ext cx="110775" cy="119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4912196" y="6259830"/>
            <a:ext cx="61095" cy="470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4735496" y="5845257"/>
            <a:ext cx="4972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90°</a:t>
            </a:r>
          </a:p>
        </p:txBody>
      </p:sp>
      <p:sp>
        <p:nvSpPr>
          <p:cNvPr id="73" name="Isosceles Triangle 72"/>
          <p:cNvSpPr/>
          <p:nvPr/>
        </p:nvSpPr>
        <p:spPr>
          <a:xfrm rot="11306160">
            <a:off x="7711976" y="3011466"/>
            <a:ext cx="224833" cy="92109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/>
          <p:cNvCxnSpPr>
            <a:endCxn id="39" idx="1"/>
          </p:cNvCxnSpPr>
          <p:nvPr/>
        </p:nvCxnSpPr>
        <p:spPr>
          <a:xfrm flipH="1" flipV="1">
            <a:off x="7848870" y="4077138"/>
            <a:ext cx="354363" cy="3521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8203233" y="4102335"/>
            <a:ext cx="339841" cy="3249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ight Brace 86"/>
          <p:cNvSpPr/>
          <p:nvPr/>
        </p:nvSpPr>
        <p:spPr>
          <a:xfrm rot="5400000">
            <a:off x="7703097" y="1742207"/>
            <a:ext cx="409943" cy="1998538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/>
          <p:nvPr/>
        </p:nvCxnSpPr>
        <p:spPr>
          <a:xfrm>
            <a:off x="7787448" y="4456316"/>
            <a:ext cx="84353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8537098" y="4129776"/>
            <a:ext cx="0" cy="32494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 flipV="1">
            <a:off x="8377106" y="4271332"/>
            <a:ext cx="1472" cy="189395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 flipV="1">
            <a:off x="8458588" y="4198313"/>
            <a:ext cx="1718" cy="26224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 flipV="1">
            <a:off x="8294203" y="4355606"/>
            <a:ext cx="719" cy="1050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V="1">
            <a:off x="7898432" y="4131403"/>
            <a:ext cx="0" cy="32494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 flipV="1">
            <a:off x="7973687" y="4196961"/>
            <a:ext cx="1718" cy="26224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 flipV="1">
            <a:off x="8050659" y="4265356"/>
            <a:ext cx="3289" cy="193845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8122680" y="4372006"/>
            <a:ext cx="548" cy="90584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7822640" y="4126790"/>
            <a:ext cx="0" cy="32494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Explosion 1 108"/>
          <p:cNvSpPr/>
          <p:nvPr/>
        </p:nvSpPr>
        <p:spPr>
          <a:xfrm>
            <a:off x="7606139" y="3731627"/>
            <a:ext cx="330220" cy="462192"/>
          </a:xfrm>
          <a:prstGeom prst="irregularSeal1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3"/>
          <a:srcRect l="5453" t="8958" r="39251" b="8431"/>
          <a:stretch/>
        </p:blipFill>
        <p:spPr>
          <a:xfrm>
            <a:off x="276772" y="2317816"/>
            <a:ext cx="3816089" cy="2419044"/>
          </a:xfrm>
          <a:prstGeom prst="rect">
            <a:avLst/>
          </a:prstGeom>
        </p:spPr>
      </p:pic>
      <p:sp>
        <p:nvSpPr>
          <p:cNvPr id="54" name="Oval 53"/>
          <p:cNvSpPr/>
          <p:nvPr/>
        </p:nvSpPr>
        <p:spPr>
          <a:xfrm>
            <a:off x="3565467" y="4060666"/>
            <a:ext cx="497889" cy="676193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>
            <a:stCxn id="54" idx="6"/>
            <a:endCxn id="17" idx="1"/>
          </p:cNvCxnSpPr>
          <p:nvPr/>
        </p:nvCxnSpPr>
        <p:spPr>
          <a:xfrm flipV="1">
            <a:off x="4063356" y="3835861"/>
            <a:ext cx="532874" cy="56290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136" y="5600111"/>
            <a:ext cx="3636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*Development of X Band High Power RF Load for CLIC Applications Using Additive Manufacturing Techniques; D’Alessandro, Gian Luigi (</a:t>
            </a:r>
            <a:r>
              <a:rPr lang="en-GB" sz="1200" i="1" dirty="0">
                <a:hlinkClick r:id="rId4"/>
              </a:rPr>
              <a:t>https://cds.cern.ch/record/2139981?ln=en</a:t>
            </a:r>
            <a:r>
              <a:rPr lang="en-GB" sz="1200" i="1" dirty="0"/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4104559" y="4552631"/>
            <a:ext cx="7844013" cy="1995199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6863" y="2981402"/>
            <a:ext cx="217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>
                <a:solidFill>
                  <a:srgbClr val="0070C0"/>
                </a:solidFill>
              </a:rPr>
              <a:t>Current cross-section</a:t>
            </a:r>
          </a:p>
        </p:txBody>
      </p:sp>
    </p:spTree>
    <p:extLst>
      <p:ext uri="{BB962C8B-B14F-4D97-AF65-F5344CB8AC3E}">
        <p14:creationId xmlns:p14="http://schemas.microsoft.com/office/powerpoint/2010/main" val="7936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Straight Model Reference Design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" y="5965512"/>
            <a:ext cx="7012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*Development of X Band High Power RF Load for CLIC Applications Using Additive Manufacturing Techniques; D’Alessandro, Gian Luigi (</a:t>
            </a:r>
            <a:r>
              <a:rPr lang="en-GB" sz="1200" i="1" dirty="0">
                <a:hlinkClick r:id="rId2"/>
              </a:rPr>
              <a:t>https://cds.cern.ch/record/2139981?ln=en</a:t>
            </a:r>
            <a:r>
              <a:rPr lang="en-GB" sz="1200" i="1" dirty="0"/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1859" r="11217"/>
          <a:stretch/>
        </p:blipFill>
        <p:spPr>
          <a:xfrm>
            <a:off x="6411248" y="2403079"/>
            <a:ext cx="5780753" cy="35624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29986"/>
          <a:stretch/>
        </p:blipFill>
        <p:spPr>
          <a:xfrm>
            <a:off x="-1" y="1690688"/>
            <a:ext cx="6403323" cy="30395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36007" y="4811350"/>
            <a:ext cx="337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The dimensions of previous design were used directly and optimised with the new cross-section.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89126" y="2152353"/>
            <a:ext cx="302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B0F0"/>
                </a:solidFill>
              </a:rPr>
              <a:t>Model with new cross-section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12104" y="1721433"/>
            <a:ext cx="4588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B0F0"/>
                </a:solidFill>
              </a:rPr>
              <a:t>Previous model with rectangular cross-section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51092" y="4811350"/>
            <a:ext cx="2449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Ti6A14V</a:t>
            </a:r>
          </a:p>
          <a:p>
            <a:r>
              <a:rPr lang="en-GB" i="1" dirty="0"/>
              <a:t>Conductivity: 6.10</a:t>
            </a:r>
            <a:r>
              <a:rPr lang="en-GB" i="1" baseline="30000" dirty="0"/>
              <a:t>5</a:t>
            </a:r>
            <a:r>
              <a:rPr lang="en-GB" i="1" dirty="0"/>
              <a:t>  S/m</a:t>
            </a:r>
          </a:p>
        </p:txBody>
      </p:sp>
      <p:sp>
        <p:nvSpPr>
          <p:cNvPr id="5" name="TextBox 4"/>
          <p:cNvSpPr txBox="1"/>
          <p:nvPr/>
        </p:nvSpPr>
        <p:spPr>
          <a:xfrm rot="20878870">
            <a:off x="905975" y="2901720"/>
            <a:ext cx="1247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Tapered part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5315" y="2920357"/>
            <a:ext cx="3145381" cy="6669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506257" y="2552430"/>
            <a:ext cx="1294343" cy="3583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0658110">
            <a:off x="3493789" y="2362483"/>
            <a:ext cx="1217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Straight Part</a:t>
            </a: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67205" y="1396048"/>
            <a:ext cx="2133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 smtClean="0">
                <a:solidFill>
                  <a:srgbClr val="0070C0"/>
                </a:solidFill>
              </a:rPr>
              <a:t>Parametric Design</a:t>
            </a:r>
            <a:endParaRPr lang="en-GB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52927"/>
            <a:ext cx="12175857" cy="59214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9487"/>
          <a:stretch/>
        </p:blipFill>
        <p:spPr>
          <a:xfrm>
            <a:off x="8718143" y="1439402"/>
            <a:ext cx="3230854" cy="19828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718144" y="1439402"/>
            <a:ext cx="3230854" cy="19828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0102090" y="1927640"/>
            <a:ext cx="964734" cy="5956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6898741" y="986829"/>
            <a:ext cx="3203349" cy="12386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9174" y="260059"/>
            <a:ext cx="4512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u="sng" dirty="0"/>
              <a:t>Electric Field (Complex Magnitude)</a:t>
            </a:r>
          </a:p>
        </p:txBody>
      </p:sp>
      <p:sp>
        <p:nvSpPr>
          <p:cNvPr id="9" name="Rectangle 8"/>
          <p:cNvSpPr/>
          <p:nvPr/>
        </p:nvSpPr>
        <p:spPr>
          <a:xfrm>
            <a:off x="1" y="6427177"/>
            <a:ext cx="12192000" cy="43082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2464" y="3422210"/>
            <a:ext cx="3539612" cy="23544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43830" y="4878536"/>
            <a:ext cx="331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Line for E-field &amp; </a:t>
            </a:r>
            <a:r>
              <a:rPr lang="en-GB" dirty="0" err="1"/>
              <a:t>Poynting</a:t>
            </a:r>
            <a:r>
              <a:rPr lang="en-GB" dirty="0"/>
              <a:t> Vector Calculation</a:t>
            </a:r>
          </a:p>
        </p:txBody>
      </p:sp>
      <p:cxnSp>
        <p:nvCxnSpPr>
          <p:cNvPr id="13" name="Straight Arrow Connector 12"/>
          <p:cNvCxnSpPr>
            <a:endCxn id="12" idx="0"/>
          </p:cNvCxnSpPr>
          <p:nvPr/>
        </p:nvCxnSpPr>
        <p:spPr>
          <a:xfrm>
            <a:off x="4193846" y="4264669"/>
            <a:ext cx="1406327" cy="613867"/>
          </a:xfrm>
          <a:prstGeom prst="straightConnector1">
            <a:avLst/>
          </a:prstGeom>
          <a:ln>
            <a:solidFill>
              <a:srgbClr val="E848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02463" y="3422210"/>
            <a:ext cx="3539613" cy="23544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4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374423"/>
            <a:ext cx="12192000" cy="483577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BE-RF-MK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74" y="845472"/>
            <a:ext cx="11368701" cy="55289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5343" y="293615"/>
            <a:ext cx="2145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u="sng" dirty="0" err="1"/>
              <a:t>Poynting</a:t>
            </a:r>
            <a:r>
              <a:rPr lang="en-GB" sz="2400" i="1" u="sng" dirty="0"/>
              <a:t> Vector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464" y="3422210"/>
            <a:ext cx="3539612" cy="2354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43830" y="4878536"/>
            <a:ext cx="331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Line for E-field &amp; </a:t>
            </a:r>
            <a:r>
              <a:rPr lang="en-GB" dirty="0" err="1"/>
              <a:t>Poynting</a:t>
            </a:r>
            <a:r>
              <a:rPr lang="en-GB" dirty="0"/>
              <a:t> Vector Calculation</a:t>
            </a:r>
          </a:p>
        </p:txBody>
      </p:sp>
      <p:cxnSp>
        <p:nvCxnSpPr>
          <p:cNvPr id="8" name="Straight Arrow Connector 7"/>
          <p:cNvCxnSpPr>
            <a:endCxn id="7" idx="0"/>
          </p:cNvCxnSpPr>
          <p:nvPr/>
        </p:nvCxnSpPr>
        <p:spPr>
          <a:xfrm>
            <a:off x="4193846" y="4264669"/>
            <a:ext cx="1406327" cy="613867"/>
          </a:xfrm>
          <a:prstGeom prst="straightConnector1">
            <a:avLst/>
          </a:prstGeom>
          <a:ln>
            <a:solidFill>
              <a:srgbClr val="E848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602464" y="3422209"/>
            <a:ext cx="3539612" cy="23544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5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374423"/>
            <a:ext cx="12192000" cy="483577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BE-RF-MK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71" y="402670"/>
            <a:ext cx="11766827" cy="59717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687" t="22542" r="3946"/>
          <a:stretch/>
        </p:blipFill>
        <p:spPr>
          <a:xfrm>
            <a:off x="1031847" y="812951"/>
            <a:ext cx="4286774" cy="25769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31847" y="812951"/>
            <a:ext cx="4286773" cy="2576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42855" y="1657679"/>
            <a:ext cx="685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Line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3901" y="1070690"/>
            <a:ext cx="678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Line 2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218451" y="1749070"/>
            <a:ext cx="293614" cy="778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884103" y="1322616"/>
            <a:ext cx="334349" cy="262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71039" y="1426128"/>
            <a:ext cx="939567" cy="68789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4110606" y="1057013"/>
            <a:ext cx="2432807" cy="71306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85492" y="6460025"/>
            <a:ext cx="2743200" cy="365125"/>
          </a:xfrm>
        </p:spPr>
        <p:txBody>
          <a:bodyPr/>
          <a:lstStyle/>
          <a:p>
            <a:fld id="{22A9EE72-299D-4B84-9048-90AFEB18B591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531" y="2242038"/>
            <a:ext cx="3491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The peaks are at the junction place of tapered and straight parts.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03437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</TotalTime>
  <Words>1096</Words>
  <Application>Microsoft Office PowerPoint</Application>
  <PresentationFormat>Widescreen</PresentationFormat>
  <Paragraphs>266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Helvetica Neue</vt:lpstr>
      <vt:lpstr>Wingdings</vt:lpstr>
      <vt:lpstr>Office Theme</vt:lpstr>
      <vt:lpstr>New Spiral Load RF Design</vt:lpstr>
      <vt:lpstr>Outline</vt:lpstr>
      <vt:lpstr>Reminder</vt:lpstr>
      <vt:lpstr>X-Band RF Loads (produced by Additive Manufacturing)</vt:lpstr>
      <vt:lpstr>Motivation</vt:lpstr>
      <vt:lpstr>Straight Model Reference Design</vt:lpstr>
      <vt:lpstr>PowerPoint Presentation</vt:lpstr>
      <vt:lpstr>PowerPoint Presentation</vt:lpstr>
      <vt:lpstr>PowerPoint Presentation</vt:lpstr>
      <vt:lpstr>PowerPoint Presentation</vt:lpstr>
      <vt:lpstr>Straight Model on HFSS-Parameters</vt:lpstr>
      <vt:lpstr>Design Process</vt:lpstr>
      <vt:lpstr>Straight to Spiral Model</vt:lpstr>
      <vt:lpstr>Straight Model with WR90 Transition</vt:lpstr>
      <vt:lpstr>PowerPoint Presentation</vt:lpstr>
      <vt:lpstr>PowerPoint Presentation</vt:lpstr>
      <vt:lpstr>PowerPoint Presentation</vt:lpstr>
      <vt:lpstr>Spiral Model with Vacuum Holes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Spiral Model with Pumping Port</vt:lpstr>
      <vt:lpstr>Reflection (model with vacuum port)</vt:lpstr>
      <vt:lpstr>PowerPoint Presentation</vt:lpstr>
      <vt:lpstr>Electric Field &amp; Surface Loss Density @12GHz</vt:lpstr>
      <vt:lpstr>Final Model (in HFSS)</vt:lpstr>
      <vt:lpstr>Final Model (in CATIA)</vt:lpstr>
      <vt:lpstr>Conclusion &amp; Future Work</vt:lpstr>
      <vt:lpstr>Thank you for your attention!</vt:lpstr>
      <vt:lpstr>Backup Slides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Hikmet Bursali</cp:lastModifiedBy>
  <cp:revision>387</cp:revision>
  <dcterms:created xsi:type="dcterms:W3CDTF">2020-07-14T08:08:20Z</dcterms:created>
  <dcterms:modified xsi:type="dcterms:W3CDTF">2020-09-09T09:15:17Z</dcterms:modified>
</cp:coreProperties>
</file>