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1" r:id="rId3"/>
    <p:sldId id="272" r:id="rId4"/>
    <p:sldId id="273" r:id="rId5"/>
    <p:sldId id="274" r:id="rId6"/>
    <p:sldId id="257" r:id="rId7"/>
    <p:sldId id="275" r:id="rId8"/>
    <p:sldId id="276" r:id="rId9"/>
    <p:sldId id="266" r:id="rId10"/>
    <p:sldId id="27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F0"/>
    <a:srgbClr val="FFFFFF"/>
    <a:srgbClr val="000000"/>
    <a:srgbClr val="0651A2"/>
    <a:srgbClr val="0C377B"/>
    <a:srgbClr val="B74E39"/>
    <a:srgbClr val="553058"/>
    <a:srgbClr val="D6D6D6"/>
    <a:srgbClr val="35BB58"/>
    <a:srgbClr val="D818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67" autoAdjust="0"/>
    <p:restoredTop sz="86477" autoAdjust="0"/>
  </p:normalViewPr>
  <p:slideViewPr>
    <p:cSldViewPr snapToGrid="0" snapToObjects="1">
      <p:cViewPr varScale="1">
        <p:scale>
          <a:sx n="96" d="100"/>
          <a:sy n="96" d="100"/>
        </p:scale>
        <p:origin x="1578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79" d="100"/>
          <a:sy n="79" d="100"/>
        </p:scale>
        <p:origin x="385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FAC70-F179-194B-9BAC-2E429596CD40}" type="datetimeFigureOut">
              <a:rPr lang="en-US" smtClean="0"/>
              <a:t>8/30/2020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2C4154-7735-D342-82C6-591FC3C65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654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30F758-DFBF-5B42-97CC-F2A9407354EB}" type="datetimeFigureOut">
              <a:rPr lang="en-US" smtClean="0"/>
              <a:t>8/30/2020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E29D72-7882-1E48-BB17-3EA96D8F7A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1334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431800" y="5550319"/>
            <a:ext cx="3477354" cy="981541"/>
            <a:chOff x="992934" y="955285"/>
            <a:chExt cx="3477354" cy="981541"/>
          </a:xfrm>
        </p:grpSpPr>
        <p:pic>
          <p:nvPicPr>
            <p:cNvPr id="6" name="Picture 5"/>
            <p:cNvPicPr>
              <a:picLocks noChangeAspect="1"/>
            </p:cNvPicPr>
            <p:nvPr userDrawn="1"/>
          </p:nvPicPr>
          <p:blipFill rotWithShape="1">
            <a:blip r:embed="rId2"/>
            <a:srcRect l="43500" b="37580"/>
            <a:stretch/>
          </p:blipFill>
          <p:spPr>
            <a:xfrm>
              <a:off x="2118946" y="1021022"/>
              <a:ext cx="2351342" cy="850067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 userDrawn="1"/>
          </p:nvPicPr>
          <p:blipFill rotWithShape="1">
            <a:blip r:embed="rId2"/>
            <a:srcRect r="56304"/>
            <a:stretch/>
          </p:blipFill>
          <p:spPr>
            <a:xfrm>
              <a:off x="992934" y="955285"/>
              <a:ext cx="1310651" cy="981541"/>
            </a:xfrm>
            <a:prstGeom prst="rect">
              <a:avLst/>
            </a:prstGeom>
          </p:spPr>
        </p:pic>
      </p:grpSp>
      <p:pic>
        <p:nvPicPr>
          <p:cNvPr id="8" name="Picture 7" descr="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154" y="5591501"/>
            <a:ext cx="1285933" cy="87462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  <p:sp>
        <p:nvSpPr>
          <p:cNvPr id="6" name="Footer Placeholder 2"/>
          <p:cNvSpPr txBox="1">
            <a:spLocks/>
          </p:cNvSpPr>
          <p:nvPr userDrawn="1"/>
        </p:nvSpPr>
        <p:spPr>
          <a:xfrm>
            <a:off x="2274957" y="6357296"/>
            <a:ext cx="56819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/>
              <a:t>A Name</a:t>
            </a:r>
          </a:p>
          <a:p>
            <a:pPr algn="r"/>
            <a:r>
              <a:rPr lang="en-US" i="1" dirty="0"/>
              <a:t>XX-YY</a:t>
            </a:r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/>
          <a:lstStyle/>
          <a:p>
            <a:pPr algn="r"/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/>
          <a:lstStyle/>
          <a:p>
            <a:pPr algn="r"/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245521"/>
            <a:ext cx="8226425" cy="5028279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4400"/>
            </a:lvl1pPr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231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/>
          <a:lstStyle/>
          <a:p>
            <a:pPr algn="r"/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/>
          <a:lstStyle/>
          <a:p>
            <a:pPr algn="r"/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 dirty="0"/>
              <a:t>Click to edit Master text styles</a:t>
            </a:r>
          </a:p>
        </p:txBody>
      </p:sp>
      <p:grpSp>
        <p:nvGrpSpPr>
          <p:cNvPr id="2" name="Group 1"/>
          <p:cNvGrpSpPr/>
          <p:nvPr userDrawn="1"/>
        </p:nvGrpSpPr>
        <p:grpSpPr>
          <a:xfrm>
            <a:off x="2843642" y="3153362"/>
            <a:ext cx="3477354" cy="981541"/>
            <a:chOff x="992934" y="955285"/>
            <a:chExt cx="3477354" cy="981541"/>
          </a:xfrm>
        </p:grpSpPr>
        <p:pic>
          <p:nvPicPr>
            <p:cNvPr id="5" name="Picture 4"/>
            <p:cNvPicPr>
              <a:picLocks noChangeAspect="1"/>
            </p:cNvPicPr>
            <p:nvPr userDrawn="1"/>
          </p:nvPicPr>
          <p:blipFill rotWithShape="1">
            <a:blip r:embed="rId2"/>
            <a:srcRect l="43500" b="37580"/>
            <a:stretch/>
          </p:blipFill>
          <p:spPr>
            <a:xfrm>
              <a:off x="2118946" y="1021022"/>
              <a:ext cx="2351342" cy="850067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 userDrawn="1"/>
          </p:nvPicPr>
          <p:blipFill rotWithShape="1">
            <a:blip r:embed="rId2"/>
            <a:srcRect r="56304"/>
            <a:stretch/>
          </p:blipFill>
          <p:spPr>
            <a:xfrm>
              <a:off x="992934" y="955285"/>
              <a:ext cx="1310651" cy="9815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Slide text first level</a:t>
            </a:r>
          </a:p>
          <a:p>
            <a:pPr lvl="1" eaLnBrk="1" latinLnBrk="0" hangingPunct="1"/>
            <a:r>
              <a:rPr kumimoji="0" lang="fr-CH" dirty="0"/>
              <a:t>Slide text second level</a:t>
            </a:r>
          </a:p>
          <a:p>
            <a:pPr lvl="2" eaLnBrk="1" latinLnBrk="0" hangingPunct="1"/>
            <a:r>
              <a:rPr kumimoji="0" lang="fr-CH" dirty="0"/>
              <a:t>Slide text third level</a:t>
            </a:r>
          </a:p>
          <a:p>
            <a:pPr lvl="3" eaLnBrk="1" latinLnBrk="0" hangingPunct="1"/>
            <a:r>
              <a:rPr kumimoji="0" lang="fr-CH" dirty="0"/>
              <a:t>Slide text fourth level</a:t>
            </a:r>
          </a:p>
          <a:p>
            <a:pPr lvl="4" eaLnBrk="1" latinLnBrk="0" hangingPunct="1"/>
            <a:r>
              <a:rPr kumimoji="0" lang="fr-CH" dirty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 userDrawn="1"/>
        </p:nvGrpSpPr>
        <p:grpSpPr>
          <a:xfrm>
            <a:off x="457200" y="6356350"/>
            <a:ext cx="1451237" cy="391960"/>
            <a:chOff x="1506415" y="4708733"/>
            <a:chExt cx="1451237" cy="39196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10"/>
            <a:srcRect r="57171"/>
            <a:stretch/>
          </p:blipFill>
          <p:spPr>
            <a:xfrm>
              <a:off x="1506415" y="4708733"/>
              <a:ext cx="513009" cy="39196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 userDrawn="1"/>
          </p:nvPicPr>
          <p:blipFill rotWithShape="1">
            <a:blip r:embed="rId10"/>
            <a:srcRect l="43304" b="35290"/>
            <a:stretch/>
          </p:blipFill>
          <p:spPr>
            <a:xfrm>
              <a:off x="1930069" y="4712818"/>
              <a:ext cx="1027583" cy="383791"/>
            </a:xfrm>
            <a:prstGeom prst="rect">
              <a:avLst/>
            </a:prstGeom>
          </p:spPr>
        </p:pic>
      </p:grpSp>
      <p:pic>
        <p:nvPicPr>
          <p:cNvPr id="10" name="Picture 9" descr="Logo.png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995" y="6305133"/>
            <a:ext cx="726893" cy="49439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6" r:id="rId4"/>
    <p:sldLayoutId id="2147483682" r:id="rId5"/>
    <p:sldLayoutId id="2147483684" r:id="rId6"/>
    <p:sldLayoutId id="2147483680" r:id="rId7"/>
    <p:sldLayoutId id="2147483676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05B011-C7D8-4B12-99B0-59FEEF30D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Machine</a:t>
            </a:r>
            <a:br>
              <a:rPr lang="en-US" dirty="0"/>
            </a:br>
            <a:r>
              <a:rPr lang="en-US" sz="3600" dirty="0"/>
              <a:t>Experimental Beam Vacuum Project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AE0655-FA25-496A-B205-8D4DE0434A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On behalf of the experimental team</a:t>
            </a:r>
          </a:p>
          <a:p>
            <a:r>
              <a:rPr lang="en-US" sz="2400" dirty="0"/>
              <a:t>Josef </a:t>
            </a:r>
            <a:r>
              <a:rPr lang="en-US" sz="2400" dirty="0" smtClean="0"/>
              <a:t>Sestak, Jerome Chaure</a:t>
            </a:r>
            <a:endParaRPr lang="en-GB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98175" y="2365513"/>
            <a:ext cx="53174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VSC Follow-up meeting 31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of August 2020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79386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Thank you for your attention and help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3806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Progress on UX activities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5116" y="1668876"/>
            <a:ext cx="5016500" cy="3762375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43564" y="1668875"/>
            <a:ext cx="5016501" cy="3762376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6758609" y="496957"/>
            <a:ext cx="2057400" cy="785191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LHCb</a:t>
            </a:r>
          </a:p>
          <a:p>
            <a:pPr algn="ctr"/>
            <a:r>
              <a:rPr lang="en-GB" dirty="0" smtClean="0"/>
              <a:t>VELO &amp; SMOG2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056185" y="5843017"/>
            <a:ext cx="3031435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i="1" dirty="0" smtClean="0"/>
              <a:t>SMOG2 storage cell installed</a:t>
            </a:r>
            <a:endParaRPr lang="en-GB" sz="14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4936096" y="5841528"/>
            <a:ext cx="3031435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i="1" dirty="0" smtClean="0"/>
              <a:t>VELO vacuum HW installed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1110080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Progress on the UX activities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b="1" dirty="0" smtClean="0"/>
              <a:t>LHCb experiment</a:t>
            </a:r>
          </a:p>
          <a:p>
            <a:pPr lvl="1"/>
            <a:r>
              <a:rPr lang="en-GB" dirty="0" smtClean="0"/>
              <a:t>VELO RF boxes upgrade – </a:t>
            </a:r>
            <a:r>
              <a:rPr lang="en-GB" b="1" dirty="0" smtClean="0"/>
              <a:t>complete</a:t>
            </a:r>
            <a:r>
              <a:rPr lang="en-GB" dirty="0" smtClean="0"/>
              <a:t>;</a:t>
            </a:r>
          </a:p>
          <a:p>
            <a:pPr lvl="1"/>
            <a:r>
              <a:rPr lang="en-GB" dirty="0" smtClean="0"/>
              <a:t>VELO SMOG2 installation – </a:t>
            </a:r>
            <a:r>
              <a:rPr lang="en-GB" b="1" dirty="0" smtClean="0"/>
              <a:t>complete</a:t>
            </a:r>
            <a:r>
              <a:rPr lang="en-GB" dirty="0" smtClean="0"/>
              <a:t>;</a:t>
            </a:r>
          </a:p>
          <a:p>
            <a:pPr lvl="1"/>
            <a:r>
              <a:rPr lang="en-GB" dirty="0" smtClean="0"/>
              <a:t>GIS modifications &amp; GFS line – </a:t>
            </a:r>
            <a:r>
              <a:rPr lang="en-GB" b="1" dirty="0" smtClean="0"/>
              <a:t>complete</a:t>
            </a:r>
            <a:r>
              <a:rPr lang="en-GB" dirty="0" smtClean="0"/>
              <a:t>;</a:t>
            </a:r>
          </a:p>
          <a:p>
            <a:pPr lvl="1"/>
            <a:r>
              <a:rPr lang="en-GB" dirty="0" smtClean="0"/>
              <a:t>New upstream vacuum layout – </a:t>
            </a:r>
            <a:r>
              <a:rPr lang="en-GB" b="1" dirty="0" smtClean="0"/>
              <a:t>complete</a:t>
            </a:r>
            <a:r>
              <a:rPr lang="en-GB" dirty="0" smtClean="0"/>
              <a:t>;</a:t>
            </a:r>
          </a:p>
          <a:p>
            <a:pPr lvl="1"/>
            <a:endParaRPr lang="en-GB" dirty="0"/>
          </a:p>
          <a:p>
            <a:pPr lvl="1"/>
            <a:r>
              <a:rPr lang="en-GB" dirty="0" smtClean="0"/>
              <a:t>Some small mechanical activities ongoing;</a:t>
            </a:r>
          </a:p>
          <a:p>
            <a:pPr lvl="1"/>
            <a:r>
              <a:rPr lang="en-GB" dirty="0" smtClean="0"/>
              <a:t>VELO ready for the control interface tests by this week. </a:t>
            </a:r>
          </a:p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6928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Progress on the UX activities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60375" y="1210304"/>
            <a:ext cx="8226425" cy="5016068"/>
          </a:xfrm>
        </p:spPr>
        <p:txBody>
          <a:bodyPr/>
          <a:lstStyle/>
          <a:p>
            <a:r>
              <a:rPr lang="en-GB" b="1" dirty="0" smtClean="0"/>
              <a:t>ALICE experiment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82" y="1897338"/>
            <a:ext cx="5487782" cy="411583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814391" y="1897338"/>
            <a:ext cx="2941983" cy="411583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b="1" dirty="0" smtClean="0"/>
              <a:t>Preparations for IP2.X installation</a:t>
            </a:r>
          </a:p>
          <a:p>
            <a:pPr algn="ctr"/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Equipment and procedures ready.</a:t>
            </a:r>
          </a:p>
          <a:p>
            <a:endParaRPr lang="en-GB" sz="9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By this week we have installation readiness audit + visit of the UX.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Waiting for the confirmation of the start date from ALICE.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9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Expected start  by week 38 (bake-out w.40-41).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41155" y="5627193"/>
            <a:ext cx="4824758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i="1" dirty="0" smtClean="0"/>
              <a:t>ALICE ITS cage (will house the central chamber)</a:t>
            </a:r>
          </a:p>
          <a:p>
            <a:pPr algn="ctr"/>
            <a:r>
              <a:rPr lang="en-GB" sz="1400" i="1" dirty="0" smtClean="0"/>
              <a:t>Before the insertion test into the TPC (last week)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1280448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Progress on the UX activities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b="1" dirty="0" smtClean="0"/>
              <a:t>ATLAS experiment</a:t>
            </a:r>
            <a:endParaRPr lang="en-GB" dirty="0" smtClean="0"/>
          </a:p>
          <a:p>
            <a:pPr lvl="1"/>
            <a:r>
              <a:rPr lang="en-GB" sz="2800" dirty="0" smtClean="0"/>
              <a:t>Special Pilot Run layout – discussion ongoing.</a:t>
            </a:r>
          </a:p>
          <a:p>
            <a:pPr lvl="1"/>
            <a:r>
              <a:rPr lang="en-GB" sz="2800" dirty="0" smtClean="0"/>
              <a:t>GIS TMP reinstalled – leak detection of the table today (ICM co-activities ongoing).</a:t>
            </a:r>
          </a:p>
          <a:p>
            <a:endParaRPr lang="en-GB" sz="2800" dirty="0" smtClean="0"/>
          </a:p>
          <a:p>
            <a:r>
              <a:rPr lang="en-GB" sz="2800" b="1" dirty="0" smtClean="0"/>
              <a:t>CMS experiment</a:t>
            </a:r>
          </a:p>
          <a:p>
            <a:pPr lvl="1"/>
            <a:r>
              <a:rPr lang="en-GB" sz="2800" dirty="0" smtClean="0"/>
              <a:t>Inspections of the IP5.X cabling traversing the UX to US (via the triplet zone).</a:t>
            </a:r>
          </a:p>
          <a:p>
            <a:pPr lvl="1"/>
            <a:r>
              <a:rPr lang="en-GB" sz="2800" dirty="0" smtClean="0"/>
              <a:t>More detailed update after LHCC this week.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229529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Installation schedule – main activities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57200" y="949333"/>
            <a:ext cx="3757357" cy="524194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370335" y="3200972"/>
            <a:ext cx="4445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Week 33 – 35 </a:t>
            </a:r>
            <a:r>
              <a:rPr lang="en-GB" dirty="0" smtClean="0"/>
              <a:t>– Reinstallation of the VELO vacuum hardware - </a:t>
            </a:r>
            <a:r>
              <a:rPr lang="en-GB" b="1" dirty="0" smtClean="0">
                <a:solidFill>
                  <a:srgbClr val="00B050"/>
                </a:solidFill>
              </a:rPr>
              <a:t>DONE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70335" y="2831640"/>
            <a:ext cx="4445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Week 32 </a:t>
            </a:r>
            <a:r>
              <a:rPr lang="en-GB" dirty="0" smtClean="0"/>
              <a:t>– SMOG2 installation - </a:t>
            </a:r>
            <a:r>
              <a:rPr lang="en-GB" b="1" dirty="0" smtClean="0">
                <a:solidFill>
                  <a:srgbClr val="00B050"/>
                </a:solidFill>
              </a:rPr>
              <a:t>DONE</a:t>
            </a:r>
            <a:r>
              <a:rPr lang="en-GB" dirty="0" smtClean="0"/>
              <a:t>;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4370335" y="4104711"/>
            <a:ext cx="49426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W</a:t>
            </a:r>
            <a:r>
              <a:rPr lang="en-GB" b="1" dirty="0" smtClean="0"/>
              <a:t>eek 38 – 40 </a:t>
            </a:r>
            <a:r>
              <a:rPr lang="en-GB" dirty="0" smtClean="0"/>
              <a:t>– ALICE IP2. X MECA;</a:t>
            </a:r>
          </a:p>
          <a:p>
            <a:r>
              <a:rPr lang="en-GB" b="1" dirty="0" smtClean="0"/>
              <a:t>Week 40 – 41 </a:t>
            </a:r>
            <a:r>
              <a:rPr lang="en-GB" dirty="0" smtClean="0"/>
              <a:t>– Bake-out of the IP2.X; A1R2.X; Neon venting after BO</a:t>
            </a:r>
            <a:r>
              <a:rPr lang="en-GB" dirty="0"/>
              <a:t>;</a:t>
            </a:r>
          </a:p>
          <a:p>
            <a:r>
              <a:rPr lang="en-GB" b="1" dirty="0" smtClean="0"/>
              <a:t>Week 43 </a:t>
            </a:r>
            <a:r>
              <a:rPr lang="en-GB" dirty="0" smtClean="0"/>
              <a:t>– ALICE post-mechanical activities; </a:t>
            </a:r>
          </a:p>
          <a:p>
            <a:endParaRPr lang="en-GB" dirty="0"/>
          </a:p>
          <a:p>
            <a:r>
              <a:rPr lang="en-GB" b="1" dirty="0" smtClean="0"/>
              <a:t>Week 43 – 44 </a:t>
            </a:r>
            <a:r>
              <a:rPr lang="en-GB" dirty="0" smtClean="0"/>
              <a:t>– VELO exit-foil window (TBC).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4370336" y="949333"/>
            <a:ext cx="44456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Schedule for 2020 activities is still drifting.</a:t>
            </a:r>
          </a:p>
          <a:p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4432851" y="1378846"/>
            <a:ext cx="636105" cy="308113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4432851" y="1871120"/>
            <a:ext cx="636105" cy="308113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5224735" y="1382655"/>
            <a:ext cx="2594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LHCb UX85 activities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5224734" y="1856206"/>
            <a:ext cx="2594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ALICE UX25 activities</a:t>
            </a:r>
            <a:endParaRPr lang="en-GB" dirty="0"/>
          </a:p>
        </p:txBody>
      </p:sp>
      <p:sp>
        <p:nvSpPr>
          <p:cNvPr id="4" name="Right Arrow 3"/>
          <p:cNvSpPr/>
          <p:nvPr/>
        </p:nvSpPr>
        <p:spPr>
          <a:xfrm>
            <a:off x="197060" y="4104711"/>
            <a:ext cx="208722" cy="288235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640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Surface activities update – CMS chambers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NEG coating of 2x VC5FP forward pumping chamber complete.</a:t>
            </a:r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26973"/>
            <a:ext cx="4863548" cy="36476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0748" y="2126973"/>
            <a:ext cx="3525077" cy="2643808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3101008" y="4926403"/>
            <a:ext cx="5744817" cy="119404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No visible surface imperfections after the coating.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NEG performance tests ongoing (b.113).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Spare chamber with AP (leak on the feedthrough).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652190" y="1973084"/>
            <a:ext cx="303143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i="1" dirty="0" smtClean="0"/>
              <a:t>NEG coated RF screen with slots within the conical part</a:t>
            </a:r>
            <a:endParaRPr lang="en-GB" sz="14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996328" y="2046691"/>
            <a:ext cx="3785292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i="1" dirty="0" smtClean="0"/>
              <a:t>2 Forward pumping chambers on NEG TB#3 (b.113)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882342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Surface activities update – CMS chambers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Additional circulation etching of HF-CT2 #3.</a:t>
            </a:r>
          </a:p>
          <a:p>
            <a:pPr lvl="1"/>
            <a:r>
              <a:rPr lang="en-GB" sz="2000" dirty="0" smtClean="0"/>
              <a:t>Circulation etching process delivers visible variation in surface texture. Visible areas represents zones with where the etching solution stays for increased period of time.</a:t>
            </a:r>
          </a:p>
          <a:p>
            <a:pPr lvl="1"/>
            <a:r>
              <a:rPr lang="en-GB" sz="2000" dirty="0" smtClean="0"/>
              <a:t>Difficulty presents the reduction cone of the chamber.</a:t>
            </a:r>
          </a:p>
          <a:p>
            <a:pPr lvl="1"/>
            <a:endParaRPr lang="en-GB" sz="2000" dirty="0" smtClean="0"/>
          </a:p>
          <a:p>
            <a:pPr marL="0" indent="0">
              <a:buNone/>
            </a:pPr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28" y="3271265"/>
            <a:ext cx="3616118" cy="271208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7991" y="3271264"/>
            <a:ext cx="5616009" cy="2712089"/>
          </a:xfrm>
          <a:prstGeom prst="rect">
            <a:avLst/>
          </a:prstGeom>
        </p:spPr>
      </p:pic>
      <p:sp>
        <p:nvSpPr>
          <p:cNvPr id="15" name="Oval 14"/>
          <p:cNvSpPr/>
          <p:nvPr/>
        </p:nvSpPr>
        <p:spPr>
          <a:xfrm>
            <a:off x="6997148" y="3498574"/>
            <a:ext cx="1232452" cy="964096"/>
          </a:xfrm>
          <a:prstGeom prst="ellipse">
            <a:avLst/>
          </a:prstGeom>
          <a:noFill/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6279535" y="4542952"/>
            <a:ext cx="2584174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Diameter reduction </a:t>
            </a:r>
          </a:p>
          <a:p>
            <a:pPr algn="ctr"/>
            <a:r>
              <a:rPr lang="en-GB" dirty="0" smtClean="0"/>
              <a:t>from 195mm to 74mm </a:t>
            </a:r>
          </a:p>
          <a:p>
            <a:pPr algn="ctr"/>
            <a:r>
              <a:rPr lang="en-GB" dirty="0" smtClean="0"/>
              <a:t>on 225mm of length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623580" y="5838828"/>
            <a:ext cx="815008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Result discussed with Pedro and should be OK for coating – by the next week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763817" y="3176621"/>
            <a:ext cx="3031435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i="1" dirty="0" smtClean="0"/>
              <a:t>HF-CT2 on the endoscopy setup</a:t>
            </a:r>
            <a:endParaRPr lang="en-GB" sz="14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263488" y="3210016"/>
            <a:ext cx="3031435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i="1" dirty="0" smtClean="0"/>
              <a:t>Marks on the reduction cone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16215863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Activities </a:t>
            </a:r>
            <a:r>
              <a:rPr lang="en-GB" dirty="0" smtClean="0"/>
              <a:t>for next two weeks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8597348" cy="5016068"/>
          </a:xfrm>
        </p:spPr>
        <p:txBody>
          <a:bodyPr>
            <a:normAutofit/>
          </a:bodyPr>
          <a:lstStyle/>
          <a:p>
            <a:r>
              <a:rPr lang="en-GB" sz="2400" b="1" dirty="0" smtClean="0"/>
              <a:t>UX activities</a:t>
            </a:r>
          </a:p>
          <a:p>
            <a:pPr lvl="1"/>
            <a:r>
              <a:rPr lang="en-GB" sz="2000" dirty="0" smtClean="0"/>
              <a:t>LHCb VELO – HW preparations for controls tests;</a:t>
            </a:r>
          </a:p>
          <a:p>
            <a:pPr lvl="1"/>
            <a:r>
              <a:rPr lang="en-GB" sz="2000" dirty="0" smtClean="0"/>
              <a:t>Installation of the sector valve in RB26 (ALICE);</a:t>
            </a:r>
            <a:endParaRPr lang="en-GB" sz="2000" b="1" dirty="0"/>
          </a:p>
          <a:p>
            <a:r>
              <a:rPr lang="en-GB" sz="2400" b="1" dirty="0" smtClean="0"/>
              <a:t>Lab activities</a:t>
            </a:r>
          </a:p>
          <a:p>
            <a:pPr lvl="1"/>
            <a:r>
              <a:rPr lang="en-GB" sz="2000" dirty="0" smtClean="0"/>
              <a:t>NEG acceptance of CMS forward pumping (2x);</a:t>
            </a:r>
          </a:p>
          <a:p>
            <a:pPr lvl="1"/>
            <a:r>
              <a:rPr lang="en-GB" sz="2000" dirty="0" smtClean="0"/>
              <a:t>VAC acceptance of the CMS HF-CT #3;</a:t>
            </a:r>
          </a:p>
          <a:p>
            <a:pPr lvl="1"/>
            <a:r>
              <a:rPr lang="en-GB" sz="2000" dirty="0" smtClean="0"/>
              <a:t>NEG coating of </a:t>
            </a:r>
            <a:r>
              <a:rPr lang="en-GB" sz="2000" dirty="0"/>
              <a:t>the CMS HF-CT #3</a:t>
            </a:r>
            <a:r>
              <a:rPr lang="en-GB" sz="2000" dirty="0" smtClean="0"/>
              <a:t>;</a:t>
            </a:r>
          </a:p>
          <a:p>
            <a:pPr lvl="1"/>
            <a:r>
              <a:rPr lang="en-GB" sz="2000" dirty="0" smtClean="0"/>
              <a:t>Circulation etching of </a:t>
            </a:r>
            <a:r>
              <a:rPr lang="en-GB" sz="2000" dirty="0"/>
              <a:t>the CMS HF-CT </a:t>
            </a:r>
            <a:r>
              <a:rPr lang="en-GB" sz="2000" dirty="0" smtClean="0"/>
              <a:t>#1-2;</a:t>
            </a:r>
          </a:p>
          <a:p>
            <a:pPr lvl="1"/>
            <a:r>
              <a:rPr lang="en-GB" sz="2000" dirty="0" smtClean="0"/>
              <a:t>Installation of the permanent heaters on </a:t>
            </a:r>
            <a:r>
              <a:rPr lang="en-GB" sz="2000" dirty="0"/>
              <a:t>CMS HF-CT #1-2</a:t>
            </a:r>
            <a:r>
              <a:rPr lang="en-GB" sz="2000" dirty="0" smtClean="0"/>
              <a:t>;</a:t>
            </a:r>
          </a:p>
          <a:p>
            <a:pPr marL="231775" lvl="1" indent="0">
              <a:buNone/>
            </a:pPr>
            <a:endParaRPr lang="en-GB" sz="2400" dirty="0"/>
          </a:p>
          <a:p>
            <a:pPr lvl="1"/>
            <a:endParaRPr lang="en-GB" sz="2400" dirty="0"/>
          </a:p>
          <a:p>
            <a:pPr lvl="1"/>
            <a:endParaRPr lang="en-GB" sz="2400" dirty="0" smtClean="0"/>
          </a:p>
          <a:p>
            <a:pPr lvl="1"/>
            <a:endParaRPr lang="en-GB" sz="2400" dirty="0" smtClean="0"/>
          </a:p>
        </p:txBody>
      </p:sp>
      <p:sp>
        <p:nvSpPr>
          <p:cNvPr id="5" name="Rounded Rectangle 4"/>
          <p:cNvSpPr/>
          <p:nvPr/>
        </p:nvSpPr>
        <p:spPr>
          <a:xfrm>
            <a:off x="546652" y="5172825"/>
            <a:ext cx="8348870" cy="10933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 smtClean="0"/>
              <a:t>NEG coating of HF-CT2 (2x) by end of September beginning of October</a:t>
            </a:r>
          </a:p>
          <a:p>
            <a:pPr algn="ctr"/>
            <a:r>
              <a:rPr lang="en-GB" dirty="0" smtClean="0"/>
              <a:t>NEG coating of End-Cap (2x) by end of October beginning of November</a:t>
            </a:r>
          </a:p>
          <a:p>
            <a:pPr algn="ctr"/>
            <a:r>
              <a:rPr lang="en-GB" dirty="0" smtClean="0"/>
              <a:t>Once OP chambers are complete we do 1+1 spares.</a:t>
            </a:r>
            <a:endParaRPr lang="en-GB" dirty="0"/>
          </a:p>
        </p:txBody>
      </p:sp>
      <p:sp>
        <p:nvSpPr>
          <p:cNvPr id="6" name="Rounded Rectangle 5"/>
          <p:cNvSpPr/>
          <p:nvPr/>
        </p:nvSpPr>
        <p:spPr>
          <a:xfrm>
            <a:off x="2145479" y="6140824"/>
            <a:ext cx="4850296" cy="57490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Installation foreseen by mid-February (TBC)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380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13493</TotalTime>
  <Words>587</Words>
  <Application>Microsoft Office PowerPoint</Application>
  <PresentationFormat>On-screen Show (4:3)</PresentationFormat>
  <Paragraphs>97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Ubuntu</vt:lpstr>
      <vt:lpstr>Ubuntu Light</vt:lpstr>
      <vt:lpstr>CERN_ENdept_Presentation_ArialFont copy</vt:lpstr>
      <vt:lpstr>LHC Machine Experimental Beam Vacuum Project</vt:lpstr>
      <vt:lpstr>Progress on UX activities</vt:lpstr>
      <vt:lpstr>Progress on the UX activities</vt:lpstr>
      <vt:lpstr>Progress on the UX activities</vt:lpstr>
      <vt:lpstr>Progress on the UX activities</vt:lpstr>
      <vt:lpstr>Installation schedule – main activities</vt:lpstr>
      <vt:lpstr>Surface activities update – CMS chambers</vt:lpstr>
      <vt:lpstr>Surface activities update – CMS chambers</vt:lpstr>
      <vt:lpstr>Activities for next two weeks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Giuseppe Bregliozzi</dc:creator>
  <cp:lastModifiedBy>Josef Sestak</cp:lastModifiedBy>
  <cp:revision>426</cp:revision>
  <dcterms:created xsi:type="dcterms:W3CDTF">2014-04-09T15:49:20Z</dcterms:created>
  <dcterms:modified xsi:type="dcterms:W3CDTF">2020-08-30T16:10:11Z</dcterms:modified>
</cp:coreProperties>
</file>