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501" r:id="rId2"/>
    <p:sldId id="1045" r:id="rId3"/>
    <p:sldId id="1032" r:id="rId4"/>
    <p:sldId id="1033" r:id="rId5"/>
    <p:sldId id="1034" r:id="rId6"/>
    <p:sldId id="1025" r:id="rId7"/>
    <p:sldId id="1026" r:id="rId8"/>
    <p:sldId id="1042" r:id="rId9"/>
    <p:sldId id="1036" r:id="rId10"/>
    <p:sldId id="1028" r:id="rId11"/>
    <p:sldId id="1043" r:id="rId12"/>
    <p:sldId id="1035" r:id="rId13"/>
    <p:sldId id="1044" r:id="rId14"/>
    <p:sldId id="1037" r:id="rId15"/>
    <p:sldId id="1038" r:id="rId16"/>
    <p:sldId id="1006" r:id="rId17"/>
    <p:sldId id="1039" r:id="rId18"/>
    <p:sldId id="1046" r:id="rId19"/>
    <p:sldId id="1022" r:id="rId20"/>
    <p:sldId id="1024" r:id="rId21"/>
    <p:sldId id="512" r:id="rId2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BB58"/>
    <a:srgbClr val="E7E8EC"/>
    <a:srgbClr val="000000"/>
    <a:srgbClr val="553058"/>
    <a:srgbClr val="0C377B"/>
    <a:srgbClr val="0651A2"/>
    <a:srgbClr val="00B0F0"/>
    <a:srgbClr val="FFFFFF"/>
    <a:srgbClr val="B74E39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3" autoAdjust="0"/>
    <p:restoredTop sz="93800" autoAdjust="0"/>
  </p:normalViewPr>
  <p:slideViewPr>
    <p:cSldViewPr snapToGrid="0" snapToObjects="1">
      <p:cViewPr varScale="1">
        <p:scale>
          <a:sx n="128" d="100"/>
          <a:sy n="128" d="100"/>
        </p:scale>
        <p:origin x="101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v>Q2.20 Estimated Remaining Tasks</c:v>
          </c:tx>
          <c:spPr>
            <a:ln w="285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cat>
            <c:strLit>
              <c:ptCount val="80"/>
              <c:pt idx="0">
                <c:v>03/12/18</c:v>
              </c:pt>
              <c:pt idx="1">
                <c:v>17/12/18</c:v>
              </c:pt>
              <c:pt idx="2">
                <c:v>31/12/18</c:v>
              </c:pt>
              <c:pt idx="3">
                <c:v>14/01/19</c:v>
              </c:pt>
              <c:pt idx="4">
                <c:v>28/01/19</c:v>
              </c:pt>
              <c:pt idx="5">
                <c:v>11/02/19</c:v>
              </c:pt>
              <c:pt idx="6">
                <c:v>25/02/19</c:v>
              </c:pt>
              <c:pt idx="7">
                <c:v>11/03/19</c:v>
              </c:pt>
              <c:pt idx="8">
                <c:v>25/03/19</c:v>
              </c:pt>
              <c:pt idx="9">
                <c:v>08/04/19</c:v>
              </c:pt>
              <c:pt idx="10">
                <c:v>22/04/19</c:v>
              </c:pt>
              <c:pt idx="11">
                <c:v>06/05/19</c:v>
              </c:pt>
              <c:pt idx="12">
                <c:v>20/05/19</c:v>
              </c:pt>
              <c:pt idx="13">
                <c:v>03/06/19</c:v>
              </c:pt>
              <c:pt idx="14">
                <c:v>17/06/19</c:v>
              </c:pt>
              <c:pt idx="15">
                <c:v>01/07/19</c:v>
              </c:pt>
              <c:pt idx="16">
                <c:v>15/07/19</c:v>
              </c:pt>
              <c:pt idx="17">
                <c:v>29/07/19</c:v>
              </c:pt>
              <c:pt idx="18">
                <c:v>12/08/19</c:v>
              </c:pt>
              <c:pt idx="19">
                <c:v>26/08/19</c:v>
              </c:pt>
              <c:pt idx="20">
                <c:v>09/09/19</c:v>
              </c:pt>
              <c:pt idx="21">
                <c:v>23/09/19</c:v>
              </c:pt>
              <c:pt idx="22">
                <c:v>07/10/19</c:v>
              </c:pt>
              <c:pt idx="23">
                <c:v>21/10/19</c:v>
              </c:pt>
              <c:pt idx="24">
                <c:v>04/11/19</c:v>
              </c:pt>
              <c:pt idx="25">
                <c:v>18/11/19</c:v>
              </c:pt>
              <c:pt idx="26">
                <c:v>02/12/19</c:v>
              </c:pt>
              <c:pt idx="27">
                <c:v>16/12/19</c:v>
              </c:pt>
              <c:pt idx="28">
                <c:v>30/12/19</c:v>
              </c:pt>
              <c:pt idx="29">
                <c:v>13/01/20</c:v>
              </c:pt>
              <c:pt idx="30">
                <c:v>27/01/20</c:v>
              </c:pt>
              <c:pt idx="31">
                <c:v>10/02/20</c:v>
              </c:pt>
              <c:pt idx="32">
                <c:v>24/02/20</c:v>
              </c:pt>
              <c:pt idx="33">
                <c:v>09/03/20</c:v>
              </c:pt>
              <c:pt idx="34">
                <c:v>23/03/20</c:v>
              </c:pt>
              <c:pt idx="35">
                <c:v>06/04/20</c:v>
              </c:pt>
              <c:pt idx="36">
                <c:v>20/04/20</c:v>
              </c:pt>
              <c:pt idx="37">
                <c:v>04/05/20</c:v>
              </c:pt>
              <c:pt idx="38">
                <c:v>18/05/20</c:v>
              </c:pt>
              <c:pt idx="39">
                <c:v>01/06/20</c:v>
              </c:pt>
              <c:pt idx="40">
                <c:v>15/06/20</c:v>
              </c:pt>
              <c:pt idx="41">
                <c:v>29/06/20</c:v>
              </c:pt>
              <c:pt idx="42">
                <c:v>13/07/20</c:v>
              </c:pt>
              <c:pt idx="43">
                <c:v>27/07/20</c:v>
              </c:pt>
              <c:pt idx="44">
                <c:v>10/08/20</c:v>
              </c:pt>
              <c:pt idx="45">
                <c:v>24/08/20</c:v>
              </c:pt>
              <c:pt idx="46">
                <c:v>07/09/20</c:v>
              </c:pt>
              <c:pt idx="47">
                <c:v>21/09/20</c:v>
              </c:pt>
              <c:pt idx="48">
                <c:v>05/10/20</c:v>
              </c:pt>
              <c:pt idx="49">
                <c:v>19/10/20</c:v>
              </c:pt>
              <c:pt idx="50">
                <c:v>02/11/20</c:v>
              </c:pt>
              <c:pt idx="51">
                <c:v>16/11/20</c:v>
              </c:pt>
              <c:pt idx="52">
                <c:v>30/11/20</c:v>
              </c:pt>
              <c:pt idx="53">
                <c:v>14/12/20</c:v>
              </c:pt>
              <c:pt idx="54">
                <c:v>28/12/20</c:v>
              </c:pt>
              <c:pt idx="55">
                <c:v>11/01/21</c:v>
              </c:pt>
              <c:pt idx="56">
                <c:v>25/01/21</c:v>
              </c:pt>
              <c:pt idx="57">
                <c:v>08/02/21</c:v>
              </c:pt>
              <c:pt idx="58">
                <c:v>22/02/21</c:v>
              </c:pt>
              <c:pt idx="59">
                <c:v>08/03/21</c:v>
              </c:pt>
              <c:pt idx="60">
                <c:v>22/03/21</c:v>
              </c:pt>
              <c:pt idx="61">
                <c:v>05/04/21</c:v>
              </c:pt>
              <c:pt idx="62">
                <c:v>19/04/21</c:v>
              </c:pt>
              <c:pt idx="63">
                <c:v>03/05/21</c:v>
              </c:pt>
              <c:pt idx="64">
                <c:v>17/05/21</c:v>
              </c:pt>
              <c:pt idx="65">
                <c:v>31/05/21</c:v>
              </c:pt>
              <c:pt idx="66">
                <c:v>14/06/21</c:v>
              </c:pt>
              <c:pt idx="67">
                <c:v>28/06/21</c:v>
              </c:pt>
              <c:pt idx="68">
                <c:v>12/07/21</c:v>
              </c:pt>
              <c:pt idx="69">
                <c:v>26/07/21</c:v>
              </c:pt>
              <c:pt idx="70">
                <c:v>09/08/21</c:v>
              </c:pt>
              <c:pt idx="71">
                <c:v>23/08/21</c:v>
              </c:pt>
              <c:pt idx="72">
                <c:v>06/09/21</c:v>
              </c:pt>
              <c:pt idx="73">
                <c:v>20/09/21</c:v>
              </c:pt>
              <c:pt idx="74">
                <c:v>04/10/21</c:v>
              </c:pt>
              <c:pt idx="75">
                <c:v>18/10/21</c:v>
              </c:pt>
              <c:pt idx="76">
                <c:v>01/11/21</c:v>
              </c:pt>
              <c:pt idx="77">
                <c:v>15/11/21</c:v>
              </c:pt>
              <c:pt idx="78">
                <c:v>29/11/21</c:v>
              </c:pt>
              <c:pt idx="79">
                <c:v>13/12/21</c:v>
              </c:pt>
            </c:strLit>
          </c:cat>
          <c:val>
            <c:numLit>
              <c:formatCode>General</c:formatCode>
              <c:ptCount val="80"/>
              <c:pt idx="0">
                <c:v>975</c:v>
              </c:pt>
              <c:pt idx="1">
                <c:v>961</c:v>
              </c:pt>
              <c:pt idx="2">
                <c:v>958</c:v>
              </c:pt>
              <c:pt idx="3">
                <c:v>950</c:v>
              </c:pt>
              <c:pt idx="4">
                <c:v>945</c:v>
              </c:pt>
              <c:pt idx="5">
                <c:v>940</c:v>
              </c:pt>
              <c:pt idx="6">
                <c:v>936</c:v>
              </c:pt>
              <c:pt idx="7">
                <c:v>931</c:v>
              </c:pt>
              <c:pt idx="8">
                <c:v>915</c:v>
              </c:pt>
              <c:pt idx="9">
                <c:v>903</c:v>
              </c:pt>
              <c:pt idx="10">
                <c:v>893</c:v>
              </c:pt>
              <c:pt idx="11">
                <c:v>877</c:v>
              </c:pt>
              <c:pt idx="12">
                <c:v>863</c:v>
              </c:pt>
              <c:pt idx="13">
                <c:v>849</c:v>
              </c:pt>
              <c:pt idx="14">
                <c:v>813</c:v>
              </c:pt>
              <c:pt idx="15">
                <c:v>793</c:v>
              </c:pt>
              <c:pt idx="16">
                <c:v>774</c:v>
              </c:pt>
              <c:pt idx="17">
                <c:v>753</c:v>
              </c:pt>
              <c:pt idx="18">
                <c:v>737</c:v>
              </c:pt>
              <c:pt idx="19">
                <c:v>720</c:v>
              </c:pt>
              <c:pt idx="20">
                <c:v>695</c:v>
              </c:pt>
              <c:pt idx="21">
                <c:v>671</c:v>
              </c:pt>
              <c:pt idx="22">
                <c:v>625</c:v>
              </c:pt>
              <c:pt idx="23">
                <c:v>585</c:v>
              </c:pt>
              <c:pt idx="24">
                <c:v>547</c:v>
              </c:pt>
              <c:pt idx="25">
                <c:v>508</c:v>
              </c:pt>
              <c:pt idx="26">
                <c:v>479</c:v>
              </c:pt>
              <c:pt idx="27">
                <c:v>462</c:v>
              </c:pt>
              <c:pt idx="28">
                <c:v>446</c:v>
              </c:pt>
              <c:pt idx="29">
                <c:v>409</c:v>
              </c:pt>
              <c:pt idx="30">
                <c:v>366</c:v>
              </c:pt>
              <c:pt idx="31">
                <c:v>328</c:v>
              </c:pt>
              <c:pt idx="32">
                <c:v>295</c:v>
              </c:pt>
              <c:pt idx="33">
                <c:v>276</c:v>
              </c:pt>
              <c:pt idx="34">
                <c:v>254</c:v>
              </c:pt>
              <c:pt idx="35">
                <c:v>235</c:v>
              </c:pt>
              <c:pt idx="36">
                <c:v>232</c:v>
              </c:pt>
              <c:pt idx="37">
                <c:v>231</c:v>
              </c:pt>
              <c:pt idx="38">
                <c:v>228</c:v>
              </c:pt>
              <c:pt idx="39">
                <c:v>157</c:v>
              </c:pt>
              <c:pt idx="40">
                <c:v>137</c:v>
              </c:pt>
              <c:pt idx="41">
                <c:v>134</c:v>
              </c:pt>
              <c:pt idx="42">
                <c:v>126</c:v>
              </c:pt>
              <c:pt idx="43">
                <c:v>117</c:v>
              </c:pt>
              <c:pt idx="44">
                <c:v>110</c:v>
              </c:pt>
              <c:pt idx="45">
                <c:v>99</c:v>
              </c:pt>
              <c:pt idx="46">
                <c:v>79</c:v>
              </c:pt>
              <c:pt idx="47">
                <c:v>63</c:v>
              </c:pt>
              <c:pt idx="48">
                <c:v>53</c:v>
              </c:pt>
              <c:pt idx="49">
                <c:v>49</c:v>
              </c:pt>
              <c:pt idx="50">
                <c:v>42</c:v>
              </c:pt>
              <c:pt idx="51">
                <c:v>37</c:v>
              </c:pt>
              <c:pt idx="52">
                <c:v>35</c:v>
              </c:pt>
              <c:pt idx="53">
                <c:v>33</c:v>
              </c:pt>
              <c:pt idx="54">
                <c:v>29</c:v>
              </c:pt>
              <c:pt idx="55">
                <c:v>26</c:v>
              </c:pt>
              <c:pt idx="56">
                <c:v>23</c:v>
              </c:pt>
              <c:pt idx="57">
                <c:v>23</c:v>
              </c:pt>
              <c:pt idx="58">
                <c:v>21</c:v>
              </c:pt>
              <c:pt idx="59">
                <c:v>21</c:v>
              </c:pt>
              <c:pt idx="60">
                <c:v>21</c:v>
              </c:pt>
              <c:pt idx="61">
                <c:v>21</c:v>
              </c:pt>
              <c:pt idx="62">
                <c:v>20</c:v>
              </c:pt>
              <c:pt idx="63">
                <c:v>19</c:v>
              </c:pt>
              <c:pt idx="64">
                <c:v>17</c:v>
              </c:pt>
              <c:pt idx="65">
                <c:v>16</c:v>
              </c:pt>
              <c:pt idx="66">
                <c:v>16</c:v>
              </c:pt>
              <c:pt idx="67">
                <c:v>16</c:v>
              </c:pt>
              <c:pt idx="68">
                <c:v>15</c:v>
              </c:pt>
              <c:pt idx="69">
                <c:v>8</c:v>
              </c:pt>
              <c:pt idx="70">
                <c:v>8</c:v>
              </c:pt>
              <c:pt idx="71">
                <c:v>8</c:v>
              </c:pt>
              <c:pt idx="72">
                <c:v>8</c:v>
              </c:pt>
              <c:pt idx="73">
                <c:v>8</c:v>
              </c:pt>
              <c:pt idx="74">
                <c:v>8</c:v>
              </c:pt>
              <c:pt idx="75">
                <c:v>8</c:v>
              </c:pt>
              <c:pt idx="76">
                <c:v>8</c:v>
              </c:pt>
              <c:pt idx="77">
                <c:v>8</c:v>
              </c:pt>
              <c:pt idx="78">
                <c:v>8</c:v>
              </c:pt>
              <c:pt idx="79">
                <c:v>0</c:v>
              </c:pt>
            </c:numLit>
          </c:val>
          <c:smooth val="0"/>
          <c:extLst>
            <c:ext xmlns:c16="http://schemas.microsoft.com/office/drawing/2014/chart" uri="{C3380CC4-5D6E-409C-BE32-E72D297353CC}">
              <c16:uniqueId val="{00000000-E6CA-4C06-A69F-13EA1D5AC5A4}"/>
            </c:ext>
          </c:extLst>
        </c:ser>
        <c:ser>
          <c:idx val="1"/>
          <c:order val="1"/>
          <c:tx>
            <c:v>Remaining Actual Tasks</c:v>
          </c:tx>
          <c:spPr>
            <a:ln w="28575" cap="rnd">
              <a:solidFill>
                <a:schemeClr val="accent2">
                  <a:tint val="10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E6CA-4C06-A69F-13EA1D5AC5A4}"/>
              </c:ext>
            </c:extLst>
          </c:dPt>
          <c:dPt>
            <c:idx val="18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E6CA-4C06-A69F-13EA1D5AC5A4}"/>
              </c:ext>
            </c:extLst>
          </c:dPt>
          <c:dPt>
            <c:idx val="19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E6CA-4C06-A69F-13EA1D5AC5A4}"/>
              </c:ext>
            </c:extLst>
          </c:dPt>
          <c:dPt>
            <c:idx val="20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E6CA-4C06-A69F-13EA1D5AC5A4}"/>
              </c:ext>
            </c:extLst>
          </c:dPt>
          <c:dPt>
            <c:idx val="21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A-E6CA-4C06-A69F-13EA1D5AC5A4}"/>
              </c:ext>
            </c:extLst>
          </c:dPt>
          <c:dPt>
            <c:idx val="22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C-E6CA-4C06-A69F-13EA1D5AC5A4}"/>
              </c:ext>
            </c:extLst>
          </c:dPt>
          <c:dPt>
            <c:idx val="23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E-E6CA-4C06-A69F-13EA1D5AC5A4}"/>
              </c:ext>
            </c:extLst>
          </c:dPt>
          <c:dPt>
            <c:idx val="24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0-E6CA-4C06-A69F-13EA1D5AC5A4}"/>
              </c:ext>
            </c:extLst>
          </c:dPt>
          <c:dPt>
            <c:idx val="25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2-E6CA-4C06-A69F-13EA1D5AC5A4}"/>
              </c:ext>
            </c:extLst>
          </c:dPt>
          <c:dPt>
            <c:idx val="26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4-E6CA-4C06-A69F-13EA1D5AC5A4}"/>
              </c:ext>
            </c:extLst>
          </c:dPt>
          <c:dPt>
            <c:idx val="27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6-E6CA-4C06-A69F-13EA1D5AC5A4}"/>
              </c:ext>
            </c:extLst>
          </c:dPt>
          <c:dPt>
            <c:idx val="28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8-E6CA-4C06-A69F-13EA1D5AC5A4}"/>
              </c:ext>
            </c:extLst>
          </c:dPt>
          <c:dPt>
            <c:idx val="29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A-E6CA-4C06-A69F-13EA1D5AC5A4}"/>
              </c:ext>
            </c:extLst>
          </c:dPt>
          <c:dPt>
            <c:idx val="30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C-E6CA-4C06-A69F-13EA1D5AC5A4}"/>
              </c:ext>
            </c:extLst>
          </c:dPt>
          <c:dPt>
            <c:idx val="31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E-E6CA-4C06-A69F-13EA1D5AC5A4}"/>
              </c:ext>
            </c:extLst>
          </c:dPt>
          <c:dPt>
            <c:idx val="32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0-E6CA-4C06-A69F-13EA1D5AC5A4}"/>
              </c:ext>
            </c:extLst>
          </c:dPt>
          <c:dPt>
            <c:idx val="33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2-E6CA-4C06-A69F-13EA1D5AC5A4}"/>
              </c:ext>
            </c:extLst>
          </c:dPt>
          <c:dPt>
            <c:idx val="34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4-E6CA-4C06-A69F-13EA1D5AC5A4}"/>
              </c:ext>
            </c:extLst>
          </c:dPt>
          <c:dPt>
            <c:idx val="35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6-E6CA-4C06-A69F-13EA1D5AC5A4}"/>
              </c:ext>
            </c:extLst>
          </c:dPt>
          <c:dPt>
            <c:idx val="36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8-E6CA-4C06-A69F-13EA1D5AC5A4}"/>
              </c:ext>
            </c:extLst>
          </c:dPt>
          <c:dPt>
            <c:idx val="37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A-E6CA-4C06-A69F-13EA1D5AC5A4}"/>
              </c:ext>
            </c:extLst>
          </c:dPt>
          <c:dPt>
            <c:idx val="38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C-E6CA-4C06-A69F-13EA1D5AC5A4}"/>
              </c:ext>
            </c:extLst>
          </c:dPt>
          <c:dPt>
            <c:idx val="39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E-E6CA-4C06-A69F-13EA1D5AC5A4}"/>
              </c:ext>
            </c:extLst>
          </c:dPt>
          <c:dPt>
            <c:idx val="40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30-E6CA-4C06-A69F-13EA1D5AC5A4}"/>
              </c:ext>
            </c:extLst>
          </c:dPt>
          <c:dPt>
            <c:idx val="41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32-E6CA-4C06-A69F-13EA1D5AC5A4}"/>
              </c:ext>
            </c:extLst>
          </c:dPt>
          <c:dPt>
            <c:idx val="42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34-E6CA-4C06-A69F-13EA1D5AC5A4}"/>
              </c:ext>
            </c:extLst>
          </c:dPt>
          <c:dPt>
            <c:idx val="43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36-E6CA-4C06-A69F-13EA1D5AC5A4}"/>
              </c:ext>
            </c:extLst>
          </c:dPt>
          <c:dPt>
            <c:idx val="44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38-E6CA-4C06-A69F-13EA1D5AC5A4}"/>
              </c:ext>
            </c:extLst>
          </c:dPt>
          <c:dPt>
            <c:idx val="45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3A-E6CA-4C06-A69F-13EA1D5AC5A4}"/>
              </c:ext>
            </c:extLst>
          </c:dPt>
          <c:dPt>
            <c:idx val="46"/>
            <c:marker>
              <c:symbol val="none"/>
            </c:marker>
            <c:bubble3D val="0"/>
            <c:spPr>
              <a:ln w="28575" cap="rnd">
                <a:solidFill>
                  <a:schemeClr val="accent2">
                    <a:tint val="10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3C-E6CA-4C06-A69F-13EA1D5AC5A4}"/>
              </c:ext>
            </c:extLst>
          </c:dPt>
          <c:dPt>
            <c:idx val="47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3E-E6CA-4C06-A69F-13EA1D5AC5A4}"/>
              </c:ext>
            </c:extLst>
          </c:dPt>
          <c:dPt>
            <c:idx val="48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40-E6CA-4C06-A69F-13EA1D5AC5A4}"/>
              </c:ext>
            </c:extLst>
          </c:dPt>
          <c:dPt>
            <c:idx val="49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42-E6CA-4C06-A69F-13EA1D5AC5A4}"/>
              </c:ext>
            </c:extLst>
          </c:dPt>
          <c:dPt>
            <c:idx val="50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44-E6CA-4C06-A69F-13EA1D5AC5A4}"/>
              </c:ext>
            </c:extLst>
          </c:dPt>
          <c:dPt>
            <c:idx val="51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46-E6CA-4C06-A69F-13EA1D5AC5A4}"/>
              </c:ext>
            </c:extLst>
          </c:dPt>
          <c:dPt>
            <c:idx val="52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48-E6CA-4C06-A69F-13EA1D5AC5A4}"/>
              </c:ext>
            </c:extLst>
          </c:dPt>
          <c:dPt>
            <c:idx val="53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4A-E6CA-4C06-A69F-13EA1D5AC5A4}"/>
              </c:ext>
            </c:extLst>
          </c:dPt>
          <c:dPt>
            <c:idx val="54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4C-E6CA-4C06-A69F-13EA1D5AC5A4}"/>
              </c:ext>
            </c:extLst>
          </c:dPt>
          <c:dPt>
            <c:idx val="55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4E-E6CA-4C06-A69F-13EA1D5AC5A4}"/>
              </c:ext>
            </c:extLst>
          </c:dPt>
          <c:dPt>
            <c:idx val="56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50-E6CA-4C06-A69F-13EA1D5AC5A4}"/>
              </c:ext>
            </c:extLst>
          </c:dPt>
          <c:dPt>
            <c:idx val="57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52-E6CA-4C06-A69F-13EA1D5AC5A4}"/>
              </c:ext>
            </c:extLst>
          </c:dPt>
          <c:dPt>
            <c:idx val="58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54-E6CA-4C06-A69F-13EA1D5AC5A4}"/>
              </c:ext>
            </c:extLst>
          </c:dPt>
          <c:dPt>
            <c:idx val="59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56-E6CA-4C06-A69F-13EA1D5AC5A4}"/>
              </c:ext>
            </c:extLst>
          </c:dPt>
          <c:dPt>
            <c:idx val="60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58-E6CA-4C06-A69F-13EA1D5AC5A4}"/>
              </c:ext>
            </c:extLst>
          </c:dPt>
          <c:dPt>
            <c:idx val="61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5A-E6CA-4C06-A69F-13EA1D5AC5A4}"/>
              </c:ext>
            </c:extLst>
          </c:dPt>
          <c:dPt>
            <c:idx val="62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5C-E6CA-4C06-A69F-13EA1D5AC5A4}"/>
              </c:ext>
            </c:extLst>
          </c:dPt>
          <c:dPt>
            <c:idx val="63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5E-E6CA-4C06-A69F-13EA1D5AC5A4}"/>
              </c:ext>
            </c:extLst>
          </c:dPt>
          <c:dPt>
            <c:idx val="64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60-E6CA-4C06-A69F-13EA1D5AC5A4}"/>
              </c:ext>
            </c:extLst>
          </c:dPt>
          <c:dPt>
            <c:idx val="65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62-E6CA-4C06-A69F-13EA1D5AC5A4}"/>
              </c:ext>
            </c:extLst>
          </c:dPt>
          <c:dPt>
            <c:idx val="66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64-E6CA-4C06-A69F-13EA1D5AC5A4}"/>
              </c:ext>
            </c:extLst>
          </c:dPt>
          <c:dPt>
            <c:idx val="67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66-E6CA-4C06-A69F-13EA1D5AC5A4}"/>
              </c:ext>
            </c:extLst>
          </c:dPt>
          <c:dPt>
            <c:idx val="68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68-E6CA-4C06-A69F-13EA1D5AC5A4}"/>
              </c:ext>
            </c:extLst>
          </c:dPt>
          <c:dPt>
            <c:idx val="69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6A-E6CA-4C06-A69F-13EA1D5AC5A4}"/>
              </c:ext>
            </c:extLst>
          </c:dPt>
          <c:dPt>
            <c:idx val="70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6C-E6CA-4C06-A69F-13EA1D5AC5A4}"/>
              </c:ext>
            </c:extLst>
          </c:dPt>
          <c:dPt>
            <c:idx val="71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6E-E6CA-4C06-A69F-13EA1D5AC5A4}"/>
              </c:ext>
            </c:extLst>
          </c:dPt>
          <c:dPt>
            <c:idx val="72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70-E6CA-4C06-A69F-13EA1D5AC5A4}"/>
              </c:ext>
            </c:extLst>
          </c:dPt>
          <c:dPt>
            <c:idx val="73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72-E6CA-4C06-A69F-13EA1D5AC5A4}"/>
              </c:ext>
            </c:extLst>
          </c:dPt>
          <c:dPt>
            <c:idx val="74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74-E6CA-4C06-A69F-13EA1D5AC5A4}"/>
              </c:ext>
            </c:extLst>
          </c:dPt>
          <c:dPt>
            <c:idx val="75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76-E6CA-4C06-A69F-13EA1D5AC5A4}"/>
              </c:ext>
            </c:extLst>
          </c:dPt>
          <c:dPt>
            <c:idx val="76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78-E6CA-4C06-A69F-13EA1D5AC5A4}"/>
              </c:ext>
            </c:extLst>
          </c:dPt>
          <c:dPt>
            <c:idx val="77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7A-E6CA-4C06-A69F-13EA1D5AC5A4}"/>
              </c:ext>
            </c:extLst>
          </c:dPt>
          <c:dPt>
            <c:idx val="78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7C-E6CA-4C06-A69F-13EA1D5AC5A4}"/>
              </c:ext>
            </c:extLst>
          </c:dPt>
          <c:dPt>
            <c:idx val="79"/>
            <c:marker>
              <c:symbol val="none"/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7E-E6CA-4C06-A69F-13EA1D5AC5A4}"/>
              </c:ext>
            </c:extLst>
          </c:dPt>
          <c:cat>
            <c:strLit>
              <c:ptCount val="80"/>
              <c:pt idx="0">
                <c:v>03/12/18</c:v>
              </c:pt>
              <c:pt idx="1">
                <c:v>17/12/18</c:v>
              </c:pt>
              <c:pt idx="2">
                <c:v>31/12/18</c:v>
              </c:pt>
              <c:pt idx="3">
                <c:v>14/01/19</c:v>
              </c:pt>
              <c:pt idx="4">
                <c:v>28/01/19</c:v>
              </c:pt>
              <c:pt idx="5">
                <c:v>11/02/19</c:v>
              </c:pt>
              <c:pt idx="6">
                <c:v>25/02/19</c:v>
              </c:pt>
              <c:pt idx="7">
                <c:v>11/03/19</c:v>
              </c:pt>
              <c:pt idx="8">
                <c:v>25/03/19</c:v>
              </c:pt>
              <c:pt idx="9">
                <c:v>08/04/19</c:v>
              </c:pt>
              <c:pt idx="10">
                <c:v>22/04/19</c:v>
              </c:pt>
              <c:pt idx="11">
                <c:v>06/05/19</c:v>
              </c:pt>
              <c:pt idx="12">
                <c:v>20/05/19</c:v>
              </c:pt>
              <c:pt idx="13">
                <c:v>03/06/19</c:v>
              </c:pt>
              <c:pt idx="14">
                <c:v>17/06/19</c:v>
              </c:pt>
              <c:pt idx="15">
                <c:v>01/07/19</c:v>
              </c:pt>
              <c:pt idx="16">
                <c:v>15/07/19</c:v>
              </c:pt>
              <c:pt idx="17">
                <c:v>29/07/19</c:v>
              </c:pt>
              <c:pt idx="18">
                <c:v>12/08/19</c:v>
              </c:pt>
              <c:pt idx="19">
                <c:v>26/08/19</c:v>
              </c:pt>
              <c:pt idx="20">
                <c:v>09/09/19</c:v>
              </c:pt>
              <c:pt idx="21">
                <c:v>23/09/19</c:v>
              </c:pt>
              <c:pt idx="22">
                <c:v>07/10/19</c:v>
              </c:pt>
              <c:pt idx="23">
                <c:v>21/10/19</c:v>
              </c:pt>
              <c:pt idx="24">
                <c:v>04/11/19</c:v>
              </c:pt>
              <c:pt idx="25">
                <c:v>18/11/19</c:v>
              </c:pt>
              <c:pt idx="26">
                <c:v>02/12/19</c:v>
              </c:pt>
              <c:pt idx="27">
                <c:v>16/12/19</c:v>
              </c:pt>
              <c:pt idx="28">
                <c:v>30/12/19</c:v>
              </c:pt>
              <c:pt idx="29">
                <c:v>13/01/20</c:v>
              </c:pt>
              <c:pt idx="30">
                <c:v>27/01/20</c:v>
              </c:pt>
              <c:pt idx="31">
                <c:v>10/02/20</c:v>
              </c:pt>
              <c:pt idx="32">
                <c:v>24/02/20</c:v>
              </c:pt>
              <c:pt idx="33">
                <c:v>09/03/20</c:v>
              </c:pt>
              <c:pt idx="34">
                <c:v>23/03/20</c:v>
              </c:pt>
              <c:pt idx="35">
                <c:v>06/04/20</c:v>
              </c:pt>
              <c:pt idx="36">
                <c:v>20/04/20</c:v>
              </c:pt>
              <c:pt idx="37">
                <c:v>04/05/20</c:v>
              </c:pt>
              <c:pt idx="38">
                <c:v>18/05/20</c:v>
              </c:pt>
              <c:pt idx="39">
                <c:v>01/06/20</c:v>
              </c:pt>
              <c:pt idx="40">
                <c:v>15/06/20</c:v>
              </c:pt>
              <c:pt idx="41">
                <c:v>29/06/20</c:v>
              </c:pt>
              <c:pt idx="42">
                <c:v>13/07/20</c:v>
              </c:pt>
              <c:pt idx="43">
                <c:v>27/07/20</c:v>
              </c:pt>
              <c:pt idx="44">
                <c:v>10/08/20</c:v>
              </c:pt>
              <c:pt idx="45">
                <c:v>24/08/20</c:v>
              </c:pt>
              <c:pt idx="46">
                <c:v>07/09/20</c:v>
              </c:pt>
              <c:pt idx="47">
                <c:v>21/09/20</c:v>
              </c:pt>
              <c:pt idx="48">
                <c:v>05/10/20</c:v>
              </c:pt>
              <c:pt idx="49">
                <c:v>19/10/20</c:v>
              </c:pt>
              <c:pt idx="50">
                <c:v>02/11/20</c:v>
              </c:pt>
              <c:pt idx="51">
                <c:v>16/11/20</c:v>
              </c:pt>
              <c:pt idx="52">
                <c:v>30/11/20</c:v>
              </c:pt>
              <c:pt idx="53">
                <c:v>14/12/20</c:v>
              </c:pt>
              <c:pt idx="54">
                <c:v>28/12/20</c:v>
              </c:pt>
              <c:pt idx="55">
                <c:v>11/01/21</c:v>
              </c:pt>
              <c:pt idx="56">
                <c:v>25/01/21</c:v>
              </c:pt>
              <c:pt idx="57">
                <c:v>08/02/21</c:v>
              </c:pt>
              <c:pt idx="58">
                <c:v>22/02/21</c:v>
              </c:pt>
              <c:pt idx="59">
                <c:v>08/03/21</c:v>
              </c:pt>
              <c:pt idx="60">
                <c:v>22/03/21</c:v>
              </c:pt>
              <c:pt idx="61">
                <c:v>05/04/21</c:v>
              </c:pt>
              <c:pt idx="62">
                <c:v>19/04/21</c:v>
              </c:pt>
              <c:pt idx="63">
                <c:v>03/05/21</c:v>
              </c:pt>
              <c:pt idx="64">
                <c:v>17/05/21</c:v>
              </c:pt>
              <c:pt idx="65">
                <c:v>31/05/21</c:v>
              </c:pt>
              <c:pt idx="66">
                <c:v>14/06/21</c:v>
              </c:pt>
              <c:pt idx="67">
                <c:v>28/06/21</c:v>
              </c:pt>
              <c:pt idx="68">
                <c:v>12/07/21</c:v>
              </c:pt>
              <c:pt idx="69">
                <c:v>26/07/21</c:v>
              </c:pt>
              <c:pt idx="70">
                <c:v>09/08/21</c:v>
              </c:pt>
              <c:pt idx="71">
                <c:v>23/08/21</c:v>
              </c:pt>
              <c:pt idx="72">
                <c:v>06/09/21</c:v>
              </c:pt>
              <c:pt idx="73">
                <c:v>20/09/21</c:v>
              </c:pt>
              <c:pt idx="74">
                <c:v>04/10/21</c:v>
              </c:pt>
              <c:pt idx="75">
                <c:v>18/10/21</c:v>
              </c:pt>
              <c:pt idx="76">
                <c:v>01/11/21</c:v>
              </c:pt>
              <c:pt idx="77">
                <c:v>15/11/21</c:v>
              </c:pt>
              <c:pt idx="78">
                <c:v>29/11/21</c:v>
              </c:pt>
              <c:pt idx="79">
                <c:v>13/12/21</c:v>
              </c:pt>
            </c:strLit>
          </c:cat>
          <c:val>
            <c:numLit>
              <c:formatCode>General</c:formatCode>
              <c:ptCount val="80"/>
              <c:pt idx="0">
                <c:v>982</c:v>
              </c:pt>
              <c:pt idx="1">
                <c:v>969</c:v>
              </c:pt>
              <c:pt idx="2">
                <c:v>966</c:v>
              </c:pt>
              <c:pt idx="3">
                <c:v>958</c:v>
              </c:pt>
              <c:pt idx="4">
                <c:v>953</c:v>
              </c:pt>
              <c:pt idx="5">
                <c:v>948</c:v>
              </c:pt>
              <c:pt idx="6">
                <c:v>944</c:v>
              </c:pt>
              <c:pt idx="7">
                <c:v>939</c:v>
              </c:pt>
              <c:pt idx="8">
                <c:v>923</c:v>
              </c:pt>
              <c:pt idx="9">
                <c:v>911</c:v>
              </c:pt>
              <c:pt idx="10">
                <c:v>901</c:v>
              </c:pt>
              <c:pt idx="11">
                <c:v>885</c:v>
              </c:pt>
              <c:pt idx="12">
                <c:v>871</c:v>
              </c:pt>
              <c:pt idx="13">
                <c:v>857</c:v>
              </c:pt>
              <c:pt idx="14">
                <c:v>821</c:v>
              </c:pt>
              <c:pt idx="15">
                <c:v>801</c:v>
              </c:pt>
              <c:pt idx="16">
                <c:v>782</c:v>
              </c:pt>
              <c:pt idx="17">
                <c:v>761</c:v>
              </c:pt>
              <c:pt idx="18">
                <c:v>745</c:v>
              </c:pt>
              <c:pt idx="19">
                <c:v>728</c:v>
              </c:pt>
              <c:pt idx="20">
                <c:v>703</c:v>
              </c:pt>
              <c:pt idx="21">
                <c:v>679</c:v>
              </c:pt>
              <c:pt idx="22">
                <c:v>633</c:v>
              </c:pt>
              <c:pt idx="23">
                <c:v>593</c:v>
              </c:pt>
              <c:pt idx="24">
                <c:v>555</c:v>
              </c:pt>
              <c:pt idx="25">
                <c:v>516</c:v>
              </c:pt>
              <c:pt idx="26">
                <c:v>487</c:v>
              </c:pt>
              <c:pt idx="27">
                <c:v>470</c:v>
              </c:pt>
              <c:pt idx="28">
                <c:v>456</c:v>
              </c:pt>
              <c:pt idx="29">
                <c:v>419</c:v>
              </c:pt>
              <c:pt idx="30">
                <c:v>376</c:v>
              </c:pt>
              <c:pt idx="31">
                <c:v>338</c:v>
              </c:pt>
              <c:pt idx="32">
                <c:v>305</c:v>
              </c:pt>
              <c:pt idx="33">
                <c:v>287</c:v>
              </c:pt>
              <c:pt idx="34">
                <c:v>265</c:v>
              </c:pt>
              <c:pt idx="35">
                <c:v>247</c:v>
              </c:pt>
              <c:pt idx="36">
                <c:v>244</c:v>
              </c:pt>
              <c:pt idx="37">
                <c:v>243</c:v>
              </c:pt>
              <c:pt idx="38">
                <c:v>240</c:v>
              </c:pt>
              <c:pt idx="39">
                <c:v>195</c:v>
              </c:pt>
              <c:pt idx="40">
                <c:v>177</c:v>
              </c:pt>
              <c:pt idx="41">
                <c:v>175</c:v>
              </c:pt>
              <c:pt idx="42">
                <c:v>167</c:v>
              </c:pt>
              <c:pt idx="43">
                <c:v>159</c:v>
              </c:pt>
              <c:pt idx="44">
                <c:v>153</c:v>
              </c:pt>
              <c:pt idx="45">
                <c:v>147</c:v>
              </c:pt>
              <c:pt idx="46">
                <c:v>136</c:v>
              </c:pt>
              <c:pt idx="47">
                <c:v>135</c:v>
              </c:pt>
              <c:pt idx="48">
                <c:v>135</c:v>
              </c:pt>
              <c:pt idx="49">
                <c:v>135</c:v>
              </c:pt>
              <c:pt idx="50">
                <c:v>135</c:v>
              </c:pt>
              <c:pt idx="51">
                <c:v>135</c:v>
              </c:pt>
              <c:pt idx="52">
                <c:v>135</c:v>
              </c:pt>
              <c:pt idx="53">
                <c:v>135</c:v>
              </c:pt>
              <c:pt idx="54">
                <c:v>135</c:v>
              </c:pt>
              <c:pt idx="55">
                <c:v>135</c:v>
              </c:pt>
              <c:pt idx="56">
                <c:v>135</c:v>
              </c:pt>
              <c:pt idx="57">
                <c:v>135</c:v>
              </c:pt>
              <c:pt idx="58">
                <c:v>135</c:v>
              </c:pt>
              <c:pt idx="59">
                <c:v>135</c:v>
              </c:pt>
              <c:pt idx="60">
                <c:v>135</c:v>
              </c:pt>
              <c:pt idx="61">
                <c:v>135</c:v>
              </c:pt>
              <c:pt idx="62">
                <c:v>135</c:v>
              </c:pt>
              <c:pt idx="63">
                <c:v>135</c:v>
              </c:pt>
              <c:pt idx="64">
                <c:v>134</c:v>
              </c:pt>
              <c:pt idx="65">
                <c:v>134</c:v>
              </c:pt>
              <c:pt idx="66">
                <c:v>134</c:v>
              </c:pt>
              <c:pt idx="67">
                <c:v>134</c:v>
              </c:pt>
              <c:pt idx="68">
                <c:v>134</c:v>
              </c:pt>
              <c:pt idx="69">
                <c:v>134</c:v>
              </c:pt>
              <c:pt idx="70">
                <c:v>134</c:v>
              </c:pt>
              <c:pt idx="71">
                <c:v>134</c:v>
              </c:pt>
              <c:pt idx="72">
                <c:v>134</c:v>
              </c:pt>
              <c:pt idx="73">
                <c:v>134</c:v>
              </c:pt>
              <c:pt idx="74">
                <c:v>134</c:v>
              </c:pt>
              <c:pt idx="75">
                <c:v>134</c:v>
              </c:pt>
              <c:pt idx="76">
                <c:v>134</c:v>
              </c:pt>
              <c:pt idx="77">
                <c:v>134</c:v>
              </c:pt>
              <c:pt idx="78">
                <c:v>134</c:v>
              </c:pt>
              <c:pt idx="79">
                <c:v>134</c:v>
              </c:pt>
            </c:numLit>
          </c:val>
          <c:smooth val="0"/>
          <c:extLst>
            <c:ext xmlns:c16="http://schemas.microsoft.com/office/drawing/2014/chart" uri="{C3380CC4-5D6E-409C-BE32-E72D297353CC}">
              <c16:uniqueId val="{0000007F-E6CA-4C06-A69F-13EA1D5AC5A4}"/>
            </c:ext>
          </c:extLst>
        </c:ser>
        <c:ser>
          <c:idx val="2"/>
          <c:order val="2"/>
          <c:tx>
            <c:v>Q2.19 Estimated Remaining Tasks</c:v>
          </c:tx>
          <c:spPr>
            <a:ln w="28575" cap="rnd">
              <a:solidFill>
                <a:schemeClr val="accent4"/>
              </a:solidFill>
              <a:prstDash val="sysDot"/>
              <a:round/>
            </a:ln>
            <a:effectLst/>
          </c:spPr>
          <c:marker>
            <c:symbol val="none"/>
          </c:marker>
          <c:cat>
            <c:strLit>
              <c:ptCount val="80"/>
              <c:pt idx="0">
                <c:v>03/12/18</c:v>
              </c:pt>
              <c:pt idx="1">
                <c:v>17/12/18</c:v>
              </c:pt>
              <c:pt idx="2">
                <c:v>31/12/18</c:v>
              </c:pt>
              <c:pt idx="3">
                <c:v>14/01/19</c:v>
              </c:pt>
              <c:pt idx="4">
                <c:v>28/01/19</c:v>
              </c:pt>
              <c:pt idx="5">
                <c:v>11/02/19</c:v>
              </c:pt>
              <c:pt idx="6">
                <c:v>25/02/19</c:v>
              </c:pt>
              <c:pt idx="7">
                <c:v>11/03/19</c:v>
              </c:pt>
              <c:pt idx="8">
                <c:v>25/03/19</c:v>
              </c:pt>
              <c:pt idx="9">
                <c:v>08/04/19</c:v>
              </c:pt>
              <c:pt idx="10">
                <c:v>22/04/19</c:v>
              </c:pt>
              <c:pt idx="11">
                <c:v>06/05/19</c:v>
              </c:pt>
              <c:pt idx="12">
                <c:v>20/05/19</c:v>
              </c:pt>
              <c:pt idx="13">
                <c:v>03/06/19</c:v>
              </c:pt>
              <c:pt idx="14">
                <c:v>17/06/19</c:v>
              </c:pt>
              <c:pt idx="15">
                <c:v>01/07/19</c:v>
              </c:pt>
              <c:pt idx="16">
                <c:v>15/07/19</c:v>
              </c:pt>
              <c:pt idx="17">
                <c:v>29/07/19</c:v>
              </c:pt>
              <c:pt idx="18">
                <c:v>12/08/19</c:v>
              </c:pt>
              <c:pt idx="19">
                <c:v>26/08/19</c:v>
              </c:pt>
              <c:pt idx="20">
                <c:v>09/09/19</c:v>
              </c:pt>
              <c:pt idx="21">
                <c:v>23/09/19</c:v>
              </c:pt>
              <c:pt idx="22">
                <c:v>07/10/19</c:v>
              </c:pt>
              <c:pt idx="23">
                <c:v>21/10/19</c:v>
              </c:pt>
              <c:pt idx="24">
                <c:v>04/11/19</c:v>
              </c:pt>
              <c:pt idx="25">
                <c:v>18/11/19</c:v>
              </c:pt>
              <c:pt idx="26">
                <c:v>02/12/19</c:v>
              </c:pt>
              <c:pt idx="27">
                <c:v>16/12/19</c:v>
              </c:pt>
              <c:pt idx="28">
                <c:v>30/12/19</c:v>
              </c:pt>
              <c:pt idx="29">
                <c:v>13/01/20</c:v>
              </c:pt>
              <c:pt idx="30">
                <c:v>27/01/20</c:v>
              </c:pt>
              <c:pt idx="31">
                <c:v>10/02/20</c:v>
              </c:pt>
              <c:pt idx="32">
                <c:v>24/02/20</c:v>
              </c:pt>
              <c:pt idx="33">
                <c:v>09/03/20</c:v>
              </c:pt>
              <c:pt idx="34">
                <c:v>23/03/20</c:v>
              </c:pt>
              <c:pt idx="35">
                <c:v>06/04/20</c:v>
              </c:pt>
              <c:pt idx="36">
                <c:v>20/04/20</c:v>
              </c:pt>
              <c:pt idx="37">
                <c:v>04/05/20</c:v>
              </c:pt>
              <c:pt idx="38">
                <c:v>18/05/20</c:v>
              </c:pt>
              <c:pt idx="39">
                <c:v>01/06/20</c:v>
              </c:pt>
              <c:pt idx="40">
                <c:v>15/06/20</c:v>
              </c:pt>
              <c:pt idx="41">
                <c:v>29/06/20</c:v>
              </c:pt>
              <c:pt idx="42">
                <c:v>13/07/20</c:v>
              </c:pt>
              <c:pt idx="43">
                <c:v>27/07/20</c:v>
              </c:pt>
              <c:pt idx="44">
                <c:v>10/08/20</c:v>
              </c:pt>
              <c:pt idx="45">
                <c:v>24/08/20</c:v>
              </c:pt>
              <c:pt idx="46">
                <c:v>07/09/20</c:v>
              </c:pt>
              <c:pt idx="47">
                <c:v>21/09/20</c:v>
              </c:pt>
              <c:pt idx="48">
                <c:v>05/10/20</c:v>
              </c:pt>
              <c:pt idx="49">
                <c:v>19/10/20</c:v>
              </c:pt>
              <c:pt idx="50">
                <c:v>02/11/20</c:v>
              </c:pt>
              <c:pt idx="51">
                <c:v>16/11/20</c:v>
              </c:pt>
              <c:pt idx="52">
                <c:v>30/11/20</c:v>
              </c:pt>
              <c:pt idx="53">
                <c:v>14/12/20</c:v>
              </c:pt>
              <c:pt idx="54">
                <c:v>28/12/20</c:v>
              </c:pt>
              <c:pt idx="55">
                <c:v>11/01/21</c:v>
              </c:pt>
              <c:pt idx="56">
                <c:v>25/01/21</c:v>
              </c:pt>
              <c:pt idx="57">
                <c:v>08/02/21</c:v>
              </c:pt>
              <c:pt idx="58">
                <c:v>22/02/21</c:v>
              </c:pt>
              <c:pt idx="59">
                <c:v>08/03/21</c:v>
              </c:pt>
              <c:pt idx="60">
                <c:v>22/03/21</c:v>
              </c:pt>
              <c:pt idx="61">
                <c:v>05/04/21</c:v>
              </c:pt>
              <c:pt idx="62">
                <c:v>19/04/21</c:v>
              </c:pt>
              <c:pt idx="63">
                <c:v>03/05/21</c:v>
              </c:pt>
              <c:pt idx="64">
                <c:v>17/05/21</c:v>
              </c:pt>
              <c:pt idx="65">
                <c:v>31/05/21</c:v>
              </c:pt>
              <c:pt idx="66">
                <c:v>14/06/21</c:v>
              </c:pt>
              <c:pt idx="67">
                <c:v>28/06/21</c:v>
              </c:pt>
              <c:pt idx="68">
                <c:v>12/07/21</c:v>
              </c:pt>
              <c:pt idx="69">
                <c:v>26/07/21</c:v>
              </c:pt>
              <c:pt idx="70">
                <c:v>09/08/21</c:v>
              </c:pt>
              <c:pt idx="71">
                <c:v>23/08/21</c:v>
              </c:pt>
              <c:pt idx="72">
                <c:v>06/09/21</c:v>
              </c:pt>
              <c:pt idx="73">
                <c:v>20/09/21</c:v>
              </c:pt>
              <c:pt idx="74">
                <c:v>04/10/21</c:v>
              </c:pt>
              <c:pt idx="75">
                <c:v>18/10/21</c:v>
              </c:pt>
              <c:pt idx="76">
                <c:v>01/11/21</c:v>
              </c:pt>
              <c:pt idx="77">
                <c:v>15/11/21</c:v>
              </c:pt>
              <c:pt idx="78">
                <c:v>29/11/21</c:v>
              </c:pt>
              <c:pt idx="79">
                <c:v>13/12/21</c:v>
              </c:pt>
            </c:strLit>
          </c:cat>
          <c:val>
            <c:numLit>
              <c:formatCode>General</c:formatCode>
              <c:ptCount val="80"/>
              <c:pt idx="0">
                <c:v>975</c:v>
              </c:pt>
              <c:pt idx="1">
                <c:v>961</c:v>
              </c:pt>
              <c:pt idx="2">
                <c:v>958</c:v>
              </c:pt>
              <c:pt idx="3">
                <c:v>950</c:v>
              </c:pt>
              <c:pt idx="4">
                <c:v>945</c:v>
              </c:pt>
              <c:pt idx="5">
                <c:v>940</c:v>
              </c:pt>
              <c:pt idx="6">
                <c:v>936</c:v>
              </c:pt>
              <c:pt idx="7">
                <c:v>931</c:v>
              </c:pt>
              <c:pt idx="8">
                <c:v>915</c:v>
              </c:pt>
              <c:pt idx="9">
                <c:v>901</c:v>
              </c:pt>
              <c:pt idx="10">
                <c:v>891</c:v>
              </c:pt>
              <c:pt idx="11">
                <c:v>875</c:v>
              </c:pt>
              <c:pt idx="12">
                <c:v>855</c:v>
              </c:pt>
              <c:pt idx="13">
                <c:v>841</c:v>
              </c:pt>
              <c:pt idx="14">
                <c:v>805</c:v>
              </c:pt>
              <c:pt idx="15">
                <c:v>777</c:v>
              </c:pt>
              <c:pt idx="16">
                <c:v>756</c:v>
              </c:pt>
              <c:pt idx="17">
                <c:v>735</c:v>
              </c:pt>
              <c:pt idx="18">
                <c:v>719</c:v>
              </c:pt>
              <c:pt idx="19">
                <c:v>702</c:v>
              </c:pt>
              <c:pt idx="20">
                <c:v>677</c:v>
              </c:pt>
              <c:pt idx="21">
                <c:v>653</c:v>
              </c:pt>
              <c:pt idx="22">
                <c:v>614</c:v>
              </c:pt>
              <c:pt idx="23">
                <c:v>572</c:v>
              </c:pt>
              <c:pt idx="24">
                <c:v>529</c:v>
              </c:pt>
              <c:pt idx="25">
                <c:v>490</c:v>
              </c:pt>
              <c:pt idx="26">
                <c:v>456</c:v>
              </c:pt>
              <c:pt idx="27">
                <c:v>436</c:v>
              </c:pt>
              <c:pt idx="28">
                <c:v>413</c:v>
              </c:pt>
              <c:pt idx="29">
                <c:v>368</c:v>
              </c:pt>
              <c:pt idx="30">
                <c:v>325</c:v>
              </c:pt>
              <c:pt idx="31">
                <c:v>285</c:v>
              </c:pt>
              <c:pt idx="32">
                <c:v>246</c:v>
              </c:pt>
              <c:pt idx="33">
                <c:v>231</c:v>
              </c:pt>
              <c:pt idx="34">
                <c:v>191</c:v>
              </c:pt>
              <c:pt idx="35">
                <c:v>151</c:v>
              </c:pt>
              <c:pt idx="36">
                <c:v>146</c:v>
              </c:pt>
              <c:pt idx="37">
                <c:v>142</c:v>
              </c:pt>
              <c:pt idx="38">
                <c:v>131</c:v>
              </c:pt>
              <c:pt idx="39">
                <c:v>90</c:v>
              </c:pt>
              <c:pt idx="40">
                <c:v>89</c:v>
              </c:pt>
              <c:pt idx="41">
                <c:v>84</c:v>
              </c:pt>
              <c:pt idx="42">
                <c:v>73</c:v>
              </c:pt>
              <c:pt idx="43">
                <c:v>67</c:v>
              </c:pt>
              <c:pt idx="44">
                <c:v>50</c:v>
              </c:pt>
              <c:pt idx="45">
                <c:v>43</c:v>
              </c:pt>
              <c:pt idx="46">
                <c:v>39</c:v>
              </c:pt>
              <c:pt idx="47">
                <c:v>29</c:v>
              </c:pt>
              <c:pt idx="48">
                <c:v>26</c:v>
              </c:pt>
              <c:pt idx="49">
                <c:v>19</c:v>
              </c:pt>
              <c:pt idx="50">
                <c:v>19</c:v>
              </c:pt>
              <c:pt idx="51">
                <c:v>19</c:v>
              </c:pt>
              <c:pt idx="52">
                <c:v>19</c:v>
              </c:pt>
              <c:pt idx="53">
                <c:v>18</c:v>
              </c:pt>
              <c:pt idx="54">
                <c:v>18</c:v>
              </c:pt>
              <c:pt idx="55">
                <c:v>18</c:v>
              </c:pt>
              <c:pt idx="56">
                <c:v>18</c:v>
              </c:pt>
              <c:pt idx="57">
                <c:v>2</c:v>
              </c:pt>
              <c:pt idx="58">
                <c:v>1</c:v>
              </c:pt>
              <c:pt idx="59">
                <c:v>1</c:v>
              </c:pt>
              <c:pt idx="60">
                <c:v>1</c:v>
              </c:pt>
              <c:pt idx="61">
                <c:v>1</c:v>
              </c:pt>
              <c:pt idx="62">
                <c:v>1</c:v>
              </c:pt>
              <c:pt idx="63">
                <c:v>0</c:v>
              </c:pt>
              <c:pt idx="64">
                <c:v>0</c:v>
              </c:pt>
              <c:pt idx="65">
                <c:v>0</c:v>
              </c:pt>
              <c:pt idx="66">
                <c:v>0</c:v>
              </c:pt>
              <c:pt idx="67">
                <c:v>0</c:v>
              </c:pt>
              <c:pt idx="68">
                <c:v>0</c:v>
              </c:pt>
              <c:pt idx="69">
                <c:v>0</c:v>
              </c:pt>
              <c:pt idx="70">
                <c:v>0</c:v>
              </c:pt>
              <c:pt idx="71">
                <c:v>0</c:v>
              </c:pt>
              <c:pt idx="72">
                <c:v>0</c:v>
              </c:pt>
              <c:pt idx="73">
                <c:v>0</c:v>
              </c:pt>
              <c:pt idx="74">
                <c:v>0</c:v>
              </c:pt>
              <c:pt idx="75">
                <c:v>0</c:v>
              </c:pt>
              <c:pt idx="76">
                <c:v>0</c:v>
              </c:pt>
              <c:pt idx="77">
                <c:v>0</c:v>
              </c:pt>
              <c:pt idx="78">
                <c:v>0</c:v>
              </c:pt>
              <c:pt idx="79">
                <c:v>0</c:v>
              </c:pt>
            </c:numLit>
          </c:val>
          <c:smooth val="0"/>
          <c:extLst>
            <c:ext xmlns:c16="http://schemas.microsoft.com/office/drawing/2014/chart" uri="{C3380CC4-5D6E-409C-BE32-E72D297353CC}">
              <c16:uniqueId val="{00000080-E6CA-4C06-A69F-13EA1D5AC5A4}"/>
            </c:ext>
          </c:extLst>
        </c:ser>
        <c:ser>
          <c:idx val="3"/>
          <c:order val="3"/>
          <c:tx>
            <c:v>Initial Baseline Remaining Tasks</c:v>
          </c:tx>
          <c:spPr>
            <a:ln w="28575" cap="rnd">
              <a:solidFill>
                <a:schemeClr val="accent3"/>
              </a:solidFill>
              <a:prstDash val="sysDot"/>
              <a:round/>
            </a:ln>
            <a:effectLst/>
          </c:spPr>
          <c:marker>
            <c:symbol val="none"/>
          </c:marker>
          <c:cat>
            <c:strLit>
              <c:ptCount val="80"/>
              <c:pt idx="0">
                <c:v>03/12/18</c:v>
              </c:pt>
              <c:pt idx="1">
                <c:v>17/12/18</c:v>
              </c:pt>
              <c:pt idx="2">
                <c:v>31/12/18</c:v>
              </c:pt>
              <c:pt idx="3">
                <c:v>14/01/19</c:v>
              </c:pt>
              <c:pt idx="4">
                <c:v>28/01/19</c:v>
              </c:pt>
              <c:pt idx="5">
                <c:v>11/02/19</c:v>
              </c:pt>
              <c:pt idx="6">
                <c:v>25/02/19</c:v>
              </c:pt>
              <c:pt idx="7">
                <c:v>11/03/19</c:v>
              </c:pt>
              <c:pt idx="8">
                <c:v>25/03/19</c:v>
              </c:pt>
              <c:pt idx="9">
                <c:v>08/04/19</c:v>
              </c:pt>
              <c:pt idx="10">
                <c:v>22/04/19</c:v>
              </c:pt>
              <c:pt idx="11">
                <c:v>06/05/19</c:v>
              </c:pt>
              <c:pt idx="12">
                <c:v>20/05/19</c:v>
              </c:pt>
              <c:pt idx="13">
                <c:v>03/06/19</c:v>
              </c:pt>
              <c:pt idx="14">
                <c:v>17/06/19</c:v>
              </c:pt>
              <c:pt idx="15">
                <c:v>01/07/19</c:v>
              </c:pt>
              <c:pt idx="16">
                <c:v>15/07/19</c:v>
              </c:pt>
              <c:pt idx="17">
                <c:v>29/07/19</c:v>
              </c:pt>
              <c:pt idx="18">
                <c:v>12/08/19</c:v>
              </c:pt>
              <c:pt idx="19">
                <c:v>26/08/19</c:v>
              </c:pt>
              <c:pt idx="20">
                <c:v>09/09/19</c:v>
              </c:pt>
              <c:pt idx="21">
                <c:v>23/09/19</c:v>
              </c:pt>
              <c:pt idx="22">
                <c:v>07/10/19</c:v>
              </c:pt>
              <c:pt idx="23">
                <c:v>21/10/19</c:v>
              </c:pt>
              <c:pt idx="24">
                <c:v>04/11/19</c:v>
              </c:pt>
              <c:pt idx="25">
                <c:v>18/11/19</c:v>
              </c:pt>
              <c:pt idx="26">
                <c:v>02/12/19</c:v>
              </c:pt>
              <c:pt idx="27">
                <c:v>16/12/19</c:v>
              </c:pt>
              <c:pt idx="28">
                <c:v>30/12/19</c:v>
              </c:pt>
              <c:pt idx="29">
                <c:v>13/01/20</c:v>
              </c:pt>
              <c:pt idx="30">
                <c:v>27/01/20</c:v>
              </c:pt>
              <c:pt idx="31">
                <c:v>10/02/20</c:v>
              </c:pt>
              <c:pt idx="32">
                <c:v>24/02/20</c:v>
              </c:pt>
              <c:pt idx="33">
                <c:v>09/03/20</c:v>
              </c:pt>
              <c:pt idx="34">
                <c:v>23/03/20</c:v>
              </c:pt>
              <c:pt idx="35">
                <c:v>06/04/20</c:v>
              </c:pt>
              <c:pt idx="36">
                <c:v>20/04/20</c:v>
              </c:pt>
              <c:pt idx="37">
                <c:v>04/05/20</c:v>
              </c:pt>
              <c:pt idx="38">
                <c:v>18/05/20</c:v>
              </c:pt>
              <c:pt idx="39">
                <c:v>01/06/20</c:v>
              </c:pt>
              <c:pt idx="40">
                <c:v>15/06/20</c:v>
              </c:pt>
              <c:pt idx="41">
                <c:v>29/06/20</c:v>
              </c:pt>
              <c:pt idx="42">
                <c:v>13/07/20</c:v>
              </c:pt>
              <c:pt idx="43">
                <c:v>27/07/20</c:v>
              </c:pt>
              <c:pt idx="44">
                <c:v>10/08/20</c:v>
              </c:pt>
              <c:pt idx="45">
                <c:v>24/08/20</c:v>
              </c:pt>
              <c:pt idx="46">
                <c:v>07/09/20</c:v>
              </c:pt>
              <c:pt idx="47">
                <c:v>21/09/20</c:v>
              </c:pt>
              <c:pt idx="48">
                <c:v>05/10/20</c:v>
              </c:pt>
              <c:pt idx="49">
                <c:v>19/10/20</c:v>
              </c:pt>
              <c:pt idx="50">
                <c:v>02/11/20</c:v>
              </c:pt>
              <c:pt idx="51">
                <c:v>16/11/20</c:v>
              </c:pt>
              <c:pt idx="52">
                <c:v>30/11/20</c:v>
              </c:pt>
              <c:pt idx="53">
                <c:v>14/12/20</c:v>
              </c:pt>
              <c:pt idx="54">
                <c:v>28/12/20</c:v>
              </c:pt>
              <c:pt idx="55">
                <c:v>11/01/21</c:v>
              </c:pt>
              <c:pt idx="56">
                <c:v>25/01/21</c:v>
              </c:pt>
              <c:pt idx="57">
                <c:v>08/02/21</c:v>
              </c:pt>
              <c:pt idx="58">
                <c:v>22/02/21</c:v>
              </c:pt>
              <c:pt idx="59">
                <c:v>08/03/21</c:v>
              </c:pt>
              <c:pt idx="60">
                <c:v>22/03/21</c:v>
              </c:pt>
              <c:pt idx="61">
                <c:v>05/04/21</c:v>
              </c:pt>
              <c:pt idx="62">
                <c:v>19/04/21</c:v>
              </c:pt>
              <c:pt idx="63">
                <c:v>03/05/21</c:v>
              </c:pt>
              <c:pt idx="64">
                <c:v>17/05/21</c:v>
              </c:pt>
              <c:pt idx="65">
                <c:v>31/05/21</c:v>
              </c:pt>
              <c:pt idx="66">
                <c:v>14/06/21</c:v>
              </c:pt>
              <c:pt idx="67">
                <c:v>28/06/21</c:v>
              </c:pt>
              <c:pt idx="68">
                <c:v>12/07/21</c:v>
              </c:pt>
              <c:pt idx="69">
                <c:v>26/07/21</c:v>
              </c:pt>
              <c:pt idx="70">
                <c:v>09/08/21</c:v>
              </c:pt>
              <c:pt idx="71">
                <c:v>23/08/21</c:v>
              </c:pt>
              <c:pt idx="72">
                <c:v>06/09/21</c:v>
              </c:pt>
              <c:pt idx="73">
                <c:v>20/09/21</c:v>
              </c:pt>
              <c:pt idx="74">
                <c:v>04/10/21</c:v>
              </c:pt>
              <c:pt idx="75">
                <c:v>18/10/21</c:v>
              </c:pt>
              <c:pt idx="76">
                <c:v>01/11/21</c:v>
              </c:pt>
              <c:pt idx="77">
                <c:v>15/11/21</c:v>
              </c:pt>
              <c:pt idx="78">
                <c:v>29/11/21</c:v>
              </c:pt>
              <c:pt idx="79">
                <c:v>13/12/21</c:v>
              </c:pt>
            </c:strLit>
          </c:cat>
          <c:val>
            <c:numLit>
              <c:formatCode>General</c:formatCode>
              <c:ptCount val="80"/>
              <c:pt idx="0">
                <c:v>975</c:v>
              </c:pt>
              <c:pt idx="1">
                <c:v>961</c:v>
              </c:pt>
              <c:pt idx="2">
                <c:v>958</c:v>
              </c:pt>
              <c:pt idx="3">
                <c:v>953</c:v>
              </c:pt>
              <c:pt idx="4">
                <c:v>944</c:v>
              </c:pt>
              <c:pt idx="5">
                <c:v>940</c:v>
              </c:pt>
              <c:pt idx="6">
                <c:v>937</c:v>
              </c:pt>
              <c:pt idx="7">
                <c:v>930</c:v>
              </c:pt>
              <c:pt idx="8">
                <c:v>914</c:v>
              </c:pt>
              <c:pt idx="9">
                <c:v>900</c:v>
              </c:pt>
              <c:pt idx="10">
                <c:v>885</c:v>
              </c:pt>
              <c:pt idx="11">
                <c:v>872</c:v>
              </c:pt>
              <c:pt idx="12">
                <c:v>852</c:v>
              </c:pt>
              <c:pt idx="13">
                <c:v>823</c:v>
              </c:pt>
              <c:pt idx="14">
                <c:v>785</c:v>
              </c:pt>
              <c:pt idx="15">
                <c:v>749</c:v>
              </c:pt>
              <c:pt idx="16">
                <c:v>711</c:v>
              </c:pt>
              <c:pt idx="17">
                <c:v>680</c:v>
              </c:pt>
              <c:pt idx="18">
                <c:v>641</c:v>
              </c:pt>
              <c:pt idx="19">
                <c:v>632</c:v>
              </c:pt>
              <c:pt idx="20">
                <c:v>593</c:v>
              </c:pt>
              <c:pt idx="21">
                <c:v>557</c:v>
              </c:pt>
              <c:pt idx="22">
                <c:v>521</c:v>
              </c:pt>
              <c:pt idx="23">
                <c:v>486</c:v>
              </c:pt>
              <c:pt idx="24">
                <c:v>449</c:v>
              </c:pt>
              <c:pt idx="25">
                <c:v>417</c:v>
              </c:pt>
              <c:pt idx="26">
                <c:v>384</c:v>
              </c:pt>
              <c:pt idx="27">
                <c:v>362</c:v>
              </c:pt>
              <c:pt idx="28">
                <c:v>338</c:v>
              </c:pt>
              <c:pt idx="29">
                <c:v>300</c:v>
              </c:pt>
              <c:pt idx="30">
                <c:v>266</c:v>
              </c:pt>
              <c:pt idx="31">
                <c:v>232</c:v>
              </c:pt>
              <c:pt idx="32">
                <c:v>214</c:v>
              </c:pt>
              <c:pt idx="33">
                <c:v>178</c:v>
              </c:pt>
              <c:pt idx="34">
                <c:v>164</c:v>
              </c:pt>
              <c:pt idx="35">
                <c:v>151</c:v>
              </c:pt>
              <c:pt idx="36">
                <c:v>146</c:v>
              </c:pt>
              <c:pt idx="37">
                <c:v>142</c:v>
              </c:pt>
              <c:pt idx="38">
                <c:v>131</c:v>
              </c:pt>
              <c:pt idx="39">
                <c:v>90</c:v>
              </c:pt>
              <c:pt idx="40">
                <c:v>89</c:v>
              </c:pt>
              <c:pt idx="41">
                <c:v>84</c:v>
              </c:pt>
              <c:pt idx="42">
                <c:v>73</c:v>
              </c:pt>
              <c:pt idx="43">
                <c:v>67</c:v>
              </c:pt>
              <c:pt idx="44">
                <c:v>50</c:v>
              </c:pt>
              <c:pt idx="45">
                <c:v>43</c:v>
              </c:pt>
              <c:pt idx="46">
                <c:v>39</c:v>
              </c:pt>
              <c:pt idx="47">
                <c:v>29</c:v>
              </c:pt>
              <c:pt idx="48">
                <c:v>26</c:v>
              </c:pt>
              <c:pt idx="49">
                <c:v>19</c:v>
              </c:pt>
              <c:pt idx="50">
                <c:v>19</c:v>
              </c:pt>
              <c:pt idx="51">
                <c:v>19</c:v>
              </c:pt>
              <c:pt idx="52">
                <c:v>19</c:v>
              </c:pt>
              <c:pt idx="53">
                <c:v>18</c:v>
              </c:pt>
              <c:pt idx="54">
                <c:v>18</c:v>
              </c:pt>
              <c:pt idx="55">
                <c:v>18</c:v>
              </c:pt>
              <c:pt idx="56">
                <c:v>18</c:v>
              </c:pt>
              <c:pt idx="57">
                <c:v>2</c:v>
              </c:pt>
              <c:pt idx="58">
                <c:v>1</c:v>
              </c:pt>
              <c:pt idx="59">
                <c:v>1</c:v>
              </c:pt>
              <c:pt idx="60">
                <c:v>1</c:v>
              </c:pt>
              <c:pt idx="61">
                <c:v>1</c:v>
              </c:pt>
              <c:pt idx="62">
                <c:v>1</c:v>
              </c:pt>
              <c:pt idx="63">
                <c:v>0</c:v>
              </c:pt>
              <c:pt idx="64">
                <c:v>0</c:v>
              </c:pt>
              <c:pt idx="65">
                <c:v>0</c:v>
              </c:pt>
              <c:pt idx="66">
                <c:v>0</c:v>
              </c:pt>
              <c:pt idx="67">
                <c:v>0</c:v>
              </c:pt>
              <c:pt idx="68">
                <c:v>0</c:v>
              </c:pt>
              <c:pt idx="69">
                <c:v>0</c:v>
              </c:pt>
              <c:pt idx="70">
                <c:v>0</c:v>
              </c:pt>
              <c:pt idx="71">
                <c:v>0</c:v>
              </c:pt>
              <c:pt idx="72">
                <c:v>0</c:v>
              </c:pt>
              <c:pt idx="73">
                <c:v>0</c:v>
              </c:pt>
              <c:pt idx="74">
                <c:v>0</c:v>
              </c:pt>
              <c:pt idx="75">
                <c:v>0</c:v>
              </c:pt>
              <c:pt idx="76">
                <c:v>0</c:v>
              </c:pt>
              <c:pt idx="77">
                <c:v>0</c:v>
              </c:pt>
              <c:pt idx="78">
                <c:v>0</c:v>
              </c:pt>
              <c:pt idx="79">
                <c:v>0</c:v>
              </c:pt>
            </c:numLit>
          </c:val>
          <c:smooth val="0"/>
          <c:extLst>
            <c:ext xmlns:c16="http://schemas.microsoft.com/office/drawing/2014/chart" uri="{C3380CC4-5D6E-409C-BE32-E72D297353CC}">
              <c16:uniqueId val="{00000081-E6CA-4C06-A69F-13EA1D5AC5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0112576"/>
        <c:axId val="169908944"/>
      </c:lineChart>
      <c:catAx>
        <c:axId val="3201125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908944"/>
        <c:crosses val="autoZero"/>
        <c:auto val="1"/>
        <c:lblAlgn val="ctr"/>
        <c:lblOffset val="100"/>
        <c:noMultiLvlLbl val="0"/>
      </c:catAx>
      <c:valAx>
        <c:axId val="169908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0112576"/>
        <c:crosses val="autoZero"/>
        <c:crossBetween val="between"/>
      </c:valAx>
      <c:spPr>
        <a:noFill/>
        <a:ln>
          <a:noFill/>
        </a:ln>
        <a:effectLst/>
      </c:spPr>
      <c:extLst/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>
  <a:schemeClr val="accent1"/>
  <a:schemeClr val="accent2"/>
  <a:schemeClr val="accent3"/>
  <a:schemeClr val="accent4"/>
  <a:schemeClr val="accent5"/>
  <a:schemeClr val="accent6"/>
  <cs:variation>
    <a:tint val="100000"/>
  </cs:variation>
  <cs:variation>
    <a:tint val="60000"/>
  </cs:variation>
  <cs:variation>
    <a:shade val="60000"/>
  </cs:variation>
  <cs:variation>
    <a:tint val="80000"/>
  </cs:variation>
  <cs:variation>
    <a:shade val="80000"/>
  </cs:variation>
  <cs:variation>
    <a:tint val="50000"/>
  </cs:variation>
  <cs:variation>
    <a:shade val="50000"/>
  </cs:variation>
  <cs:variation>
    <a:tint val="70000"/>
  </cs:variation>
  <cs:variation>
    <a:shade val="70000"/>
  </cs:variation>
</cs:colorStyle>
</file>

<file path=ppt/charts/style1.xml><?xml version="1.0" encoding="utf-8"?>
<cs:chartStyle xmlns:cs="http://schemas.microsoft.com/office/drawing/2012/chartStyle" xmlns:a="http://schemas.openxmlformats.org/drawingml/2006/main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ize="6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</cs:spPr>
  </cs:plotArea>
  <cs:plotArea3D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</cs:spPr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40" b="0" kern="16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8/31/2020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8/31/2020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83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A04EB07E-1D2D-4916-A81E-63681CAE1513}" type="slidenum">
              <a:rPr lang="en-US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8576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86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E1FB4C9C-EEA2-41A1-9A2D-7F45CEEB44AC}" type="slidenum">
              <a:rPr lang="en-US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73141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86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E1FB4C9C-EEA2-41A1-9A2D-7F45CEEB44AC}" type="slidenum">
              <a:rPr lang="en-US" sz="1200" b="0" strike="noStrike" spc="-1">
                <a:solidFill>
                  <a:srgbClr val="000000"/>
                </a:solidFill>
                <a:latin typeface="Calibri"/>
                <a:ea typeface="+mn-ea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919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/>
              <a:t>SPS and more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/>
              <a:t>SPS and more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i="1"/>
              <a:t>SPS and more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58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9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9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5" r:id="rId2"/>
    <p:sldLayoutId id="2147483682" r:id="rId3"/>
    <p:sldLayoutId id="2147483684" r:id="rId4"/>
    <p:sldLayoutId id="2147483680" r:id="rId5"/>
    <p:sldLayoutId id="2147483676" r:id="rId6"/>
    <p:sldLayoutId id="2147483686" r:id="rId7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file:///\\cern.ch\dfs\Departments\TE\Groups\VSC\ICM\LS2\LHC\-.%20General%20Documentation\0.%20Planni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ts.cern.ch/jira/browse/VACCO-384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ICM activities: LHC, SPS, CPS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/>
              <a:t>G. </a:t>
            </a:r>
            <a:r>
              <a:rPr lang="en-GB" sz="2000" i="1" dirty="0" smtClean="0"/>
              <a:t>Pigny</a:t>
            </a:r>
            <a:endParaRPr lang="en-GB" sz="2000" i="1" dirty="0"/>
          </a:p>
          <a:p>
            <a:endParaRPr lang="en-GB" sz="2000" i="1" dirty="0"/>
          </a:p>
          <a:p>
            <a:r>
              <a:rPr lang="en-GB" sz="2000" i="1" dirty="0" smtClean="0"/>
              <a:t>31</a:t>
            </a:r>
            <a:r>
              <a:rPr lang="en-GB" sz="2000" i="1" baseline="30000" dirty="0" smtClean="0"/>
              <a:t>st</a:t>
            </a:r>
            <a:r>
              <a:rPr lang="en-GB" sz="2000" i="1" dirty="0" smtClean="0"/>
              <a:t> </a:t>
            </a:r>
            <a:r>
              <a:rPr lang="en-GB" sz="2000" i="1" dirty="0"/>
              <a:t>of August 2020 </a:t>
            </a:r>
          </a:p>
        </p:txBody>
      </p:sp>
    </p:spTree>
    <p:extLst>
      <p:ext uri="{BB962C8B-B14F-4D97-AF65-F5344CB8AC3E}">
        <p14:creationId xmlns:p14="http://schemas.microsoft.com/office/powerpoint/2010/main" val="380384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446400" y="11880"/>
            <a:ext cx="8696880" cy="7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C377B"/>
                </a:solidFill>
                <a:latin typeface="Arial"/>
              </a:rPr>
              <a:t>Planned activities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66" name="CustomShape 2"/>
          <p:cNvSpPr/>
          <p:nvPr/>
        </p:nvSpPr>
        <p:spPr>
          <a:xfrm>
            <a:off x="2639880" y="6347520"/>
            <a:ext cx="568116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</a:rPr>
              <a:t>LHC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7" name="CustomShape 3"/>
          <p:cNvSpPr/>
          <p:nvPr/>
        </p:nvSpPr>
        <p:spPr>
          <a:xfrm>
            <a:off x="7957080" y="6356520"/>
            <a:ext cx="729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spc="-1" dirty="0" smtClean="0">
                <a:solidFill>
                  <a:srgbClr val="729FCF"/>
                </a:solidFill>
                <a:latin typeface="Arial"/>
              </a:rPr>
              <a:t>10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68" name="CustomShape 4"/>
          <p:cNvSpPr/>
          <p:nvPr/>
        </p:nvSpPr>
        <p:spPr>
          <a:xfrm>
            <a:off x="446400" y="661966"/>
            <a:ext cx="8541360" cy="526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901"/>
              </a:spcBef>
            </a:pPr>
            <a:r>
              <a:rPr lang="en-US" sz="2000" b="0" strike="noStrike" spc="-1" dirty="0">
                <a:solidFill>
                  <a:srgbClr val="0C377B"/>
                </a:solidFill>
                <a:latin typeface="Calibri"/>
              </a:rPr>
              <a:t>W36/37 (Lampros, Nikos,</a:t>
            </a:r>
            <a:r>
              <a:rPr lang="en-US" sz="2000" b="0" strike="noStrike" spc="-1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000" spc="-1" dirty="0">
                <a:solidFill>
                  <a:srgbClr val="0C377B"/>
                </a:solidFill>
                <a:latin typeface="Arial"/>
              </a:rPr>
              <a:t>Pepe, </a:t>
            </a:r>
            <a:r>
              <a:rPr lang="en-US" sz="2000" b="0" strike="noStrike" spc="-1" dirty="0">
                <a:solidFill>
                  <a:srgbClr val="0C377B"/>
                </a:solidFill>
                <a:latin typeface="Arial"/>
              </a:rPr>
              <a:t>Alexander &amp; FSU</a:t>
            </a:r>
            <a:r>
              <a:rPr lang="en-US" sz="2000" b="0" strike="noStrike" spc="-1" dirty="0">
                <a:solidFill>
                  <a:srgbClr val="0C377B"/>
                </a:solidFill>
                <a:latin typeface="Calibri"/>
              </a:rPr>
              <a:t>) 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r>
              <a:rPr lang="en-US" sz="1600" b="0" i="1" strike="noStrike" spc="-1" dirty="0">
                <a:solidFill>
                  <a:srgbClr val="18376A"/>
                </a:solidFill>
                <a:latin typeface="Calibri"/>
              </a:rPr>
              <a:t>Insulation Vacuum, LS2 slave PLC replacement and R2E electronics:</a:t>
            </a:r>
            <a:endParaRPr lang="en-US" sz="1600" b="0" strike="noStrike" spc="-1" dirty="0">
              <a:latin typeface="Arial"/>
            </a:endParaRPr>
          </a:p>
          <a:p>
            <a:pPr marL="285840" indent="-28548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C377B"/>
                </a:solidFill>
                <a:latin typeface="Calibri"/>
              </a:rPr>
              <a:t>Finish Commissioning Sector </a:t>
            </a:r>
            <a:r>
              <a:rPr lang="en-US" sz="1400" b="1" spc="-1" dirty="0" smtClean="0">
                <a:solidFill>
                  <a:srgbClr val="0C377B"/>
                </a:solidFill>
                <a:latin typeface="Calibri"/>
              </a:rPr>
              <a:t>78</a:t>
            </a:r>
            <a:endParaRPr lang="en-US" sz="1400" b="1" spc="-1" dirty="0">
              <a:solidFill>
                <a:srgbClr val="0C377B"/>
              </a:solidFill>
              <a:latin typeface="Calibri"/>
            </a:endParaRP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Piezo calibrations in LSS7R.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Gauges, valves and VPGF from LSS7R to 33R7.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CRYO alarms tests.</a:t>
            </a:r>
          </a:p>
          <a:p>
            <a:pPr marL="285840" indent="-28548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C377B"/>
                </a:solidFill>
                <a:latin typeface="Calibri"/>
              </a:rPr>
              <a:t>Finish PLC-R2E installation UA27 and </a:t>
            </a:r>
            <a:r>
              <a:rPr lang="en-US" sz="1400" b="1" spc="-1" dirty="0" smtClean="0">
                <a:solidFill>
                  <a:srgbClr val="0C377B"/>
                </a:solidFill>
                <a:latin typeface="Calibri"/>
              </a:rPr>
              <a:t>RE28</a:t>
            </a:r>
            <a:endParaRPr lang="en-US" sz="1400" b="1" spc="-1" dirty="0">
              <a:solidFill>
                <a:srgbClr val="0C377B"/>
              </a:solidFill>
              <a:latin typeface="Calibri"/>
            </a:endParaRP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RE28 cabling (</a:t>
            </a:r>
            <a:r>
              <a:rPr lang="en-US" sz="1200" spc="-1" dirty="0" err="1">
                <a:solidFill>
                  <a:srgbClr val="0C377B"/>
                </a:solidFill>
                <a:latin typeface="Calibri"/>
              </a:rPr>
              <a:t>bornier</a:t>
            </a:r>
            <a:r>
              <a:rPr lang="en-US" sz="1200" spc="-1" dirty="0">
                <a:solidFill>
                  <a:srgbClr val="0C377B"/>
                </a:solidFill>
                <a:latin typeface="Calibri"/>
              </a:rPr>
              <a:t>, Ethernet, etc..)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VRJGE modifications.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R2E installation.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UA27 PLC installation and cabling.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LSS local crates replacement.</a:t>
            </a:r>
          </a:p>
          <a:p>
            <a:pPr marL="225360" indent="-22464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C377B"/>
                </a:solidFill>
                <a:latin typeface="Calibri"/>
              </a:rPr>
              <a:t>Start Commissioning sector </a:t>
            </a:r>
            <a:r>
              <a:rPr lang="en-US" sz="1400" b="1" strike="noStrike" spc="-1" dirty="0" smtClean="0">
                <a:solidFill>
                  <a:srgbClr val="0C377B"/>
                </a:solidFill>
                <a:latin typeface="Calibri"/>
              </a:rPr>
              <a:t>34</a:t>
            </a:r>
            <a:endParaRPr lang="en-US" sz="1400" b="1" strike="noStrike" spc="-1" dirty="0">
              <a:solidFill>
                <a:srgbClr val="0C377B"/>
              </a:solidFill>
              <a:latin typeface="Calibri"/>
            </a:endParaRPr>
          </a:p>
          <a:p>
            <a:pPr marL="225360" indent="-22464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C377B"/>
                </a:solidFill>
                <a:latin typeface="Calibri"/>
              </a:rPr>
              <a:t>CRYO alarm official validation sector </a:t>
            </a:r>
            <a:r>
              <a:rPr lang="en-US" sz="1400" b="1" spc="-1" dirty="0" smtClean="0">
                <a:solidFill>
                  <a:srgbClr val="0C377B"/>
                </a:solidFill>
                <a:latin typeface="Calibri"/>
              </a:rPr>
              <a:t>45</a:t>
            </a:r>
            <a:endParaRPr lang="en-US" sz="1400" b="1" spc="-1" dirty="0">
              <a:solidFill>
                <a:srgbClr val="0C377B"/>
              </a:solidFill>
              <a:latin typeface="Calibri"/>
            </a:endParaRPr>
          </a:p>
          <a:p>
            <a:pPr marL="72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</a:pPr>
            <a:endParaRPr lang="en-US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1443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446400" y="11880"/>
            <a:ext cx="8696880" cy="7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spc="-1" dirty="0">
                <a:solidFill>
                  <a:srgbClr val="0C377B"/>
                </a:solidFill>
              </a:rPr>
              <a:t>IV Commissioning planning (V3.1)</a:t>
            </a:r>
            <a:endParaRPr lang="en-US" sz="3200" spc="-1" dirty="0"/>
          </a:p>
        </p:txBody>
      </p:sp>
      <p:sp>
        <p:nvSpPr>
          <p:cNvPr id="66" name="CustomShape 2"/>
          <p:cNvSpPr/>
          <p:nvPr/>
        </p:nvSpPr>
        <p:spPr>
          <a:xfrm>
            <a:off x="2639880" y="6347520"/>
            <a:ext cx="568116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00000"/>
                </a:solidFill>
                <a:latin typeface="Calibri"/>
              </a:rPr>
              <a:t>LHC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7" name="CustomShape 3"/>
          <p:cNvSpPr/>
          <p:nvPr/>
        </p:nvSpPr>
        <p:spPr>
          <a:xfrm>
            <a:off x="7957080" y="6356520"/>
            <a:ext cx="729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spc="-1" dirty="0" smtClean="0">
                <a:latin typeface="Arial"/>
              </a:rPr>
              <a:t>11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6" name="CustomShape 2"/>
          <p:cNvSpPr/>
          <p:nvPr/>
        </p:nvSpPr>
        <p:spPr>
          <a:xfrm>
            <a:off x="15765" y="4541792"/>
            <a:ext cx="3215880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B050"/>
                </a:solidFill>
                <a:latin typeface="Arial"/>
              </a:rPr>
              <a:t>Commissioning </a:t>
            </a:r>
            <a:r>
              <a:rPr lang="en-US" sz="1800" b="0" strike="noStrike" spc="-1" dirty="0" smtClean="0">
                <a:solidFill>
                  <a:srgbClr val="00B050"/>
                </a:solidFill>
                <a:latin typeface="Arial"/>
              </a:rPr>
              <a:t>S45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7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0" y="1802615"/>
            <a:ext cx="9037800" cy="1921110"/>
          </a:xfrm>
          <a:prstGeom prst="rect">
            <a:avLst/>
          </a:prstGeom>
          <a:ln>
            <a:noFill/>
          </a:ln>
        </p:spPr>
      </p:pic>
      <p:sp>
        <p:nvSpPr>
          <p:cNvPr id="8" name="CustomShape 3"/>
          <p:cNvSpPr/>
          <p:nvPr/>
        </p:nvSpPr>
        <p:spPr>
          <a:xfrm flipV="1">
            <a:off x="359259" y="2847974"/>
            <a:ext cx="764691" cy="167258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30000"/>
            </a:solidFill>
            <a:rou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9" name="CustomShape 4"/>
          <p:cNvSpPr/>
          <p:nvPr/>
        </p:nvSpPr>
        <p:spPr>
          <a:xfrm>
            <a:off x="2904838" y="4119248"/>
            <a:ext cx="29844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C000"/>
                </a:solidFill>
                <a:latin typeface="Arial"/>
              </a:rPr>
              <a:t>Commissioning </a:t>
            </a:r>
            <a:r>
              <a:rPr lang="en-US" sz="1800" b="0" strike="noStrike" spc="-1" dirty="0" smtClean="0">
                <a:solidFill>
                  <a:srgbClr val="FFC000"/>
                </a:solidFill>
                <a:latin typeface="Arial"/>
              </a:rPr>
              <a:t>S78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0" name="CustomShape 5"/>
          <p:cNvSpPr/>
          <p:nvPr/>
        </p:nvSpPr>
        <p:spPr>
          <a:xfrm flipH="1" flipV="1">
            <a:off x="1466192" y="3429000"/>
            <a:ext cx="1438645" cy="804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30000"/>
            </a:solidFill>
            <a:rou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1" name="CustomShape 5"/>
          <p:cNvSpPr/>
          <p:nvPr/>
        </p:nvSpPr>
        <p:spPr>
          <a:xfrm flipH="1">
            <a:off x="1686909" y="1493914"/>
            <a:ext cx="1444901" cy="105221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30000"/>
            </a:solidFill>
            <a:rou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2" name="CustomShape 4"/>
          <p:cNvSpPr/>
          <p:nvPr/>
        </p:nvSpPr>
        <p:spPr>
          <a:xfrm>
            <a:off x="3131812" y="1100688"/>
            <a:ext cx="3745391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rgbClr val="002060"/>
                </a:solidFill>
                <a:latin typeface="Arial"/>
              </a:rPr>
              <a:t>Start Commissioning S34</a:t>
            </a:r>
          </a:p>
          <a:p>
            <a:pPr>
              <a:lnSpc>
                <a:spcPct val="100000"/>
              </a:lnSpc>
            </a:pPr>
            <a:r>
              <a:rPr lang="en-US" spc="-1" dirty="0" smtClean="0">
                <a:solidFill>
                  <a:srgbClr val="002060"/>
                </a:solidFill>
                <a:latin typeface="Arial"/>
              </a:rPr>
              <a:t>RE28, UA27 PLC-R2E installation</a:t>
            </a:r>
            <a:endParaRPr lang="en-US" sz="1800" b="0" strike="noStrike" spc="-1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13" name="CustomShape 5"/>
          <p:cNvSpPr/>
          <p:nvPr/>
        </p:nvSpPr>
        <p:spPr>
          <a:xfrm flipH="1">
            <a:off x="1686910" y="1493914"/>
            <a:ext cx="1444901" cy="89939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30000"/>
            </a:solidFill>
            <a:rou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4" name="Down Arrow 13"/>
          <p:cNvSpPr/>
          <p:nvPr/>
        </p:nvSpPr>
        <p:spPr>
          <a:xfrm>
            <a:off x="1198179" y="1493914"/>
            <a:ext cx="268014" cy="36153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360882" y="5028038"/>
            <a:ext cx="4437993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Cool-down delays: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S23 delayed to week 1 from week 48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S78 delayed to week 48 from week 44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S81 delayed to week 41 from week 38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CustomShape 5"/>
          <p:cNvSpPr/>
          <p:nvPr/>
        </p:nvSpPr>
        <p:spPr>
          <a:xfrm flipH="1">
            <a:off x="266602" y="1181611"/>
            <a:ext cx="419198" cy="41892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830000"/>
            </a:solidFill>
            <a:rou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7" name="Rectangle 16"/>
          <p:cNvSpPr/>
          <p:nvPr/>
        </p:nvSpPr>
        <p:spPr>
          <a:xfrm>
            <a:off x="15766" y="1638300"/>
            <a:ext cx="343494" cy="2209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22559" y="777479"/>
            <a:ext cx="320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b="1" spc="-1" dirty="0" smtClean="0">
                <a:solidFill>
                  <a:srgbClr val="002060"/>
                </a:solidFill>
              </a:rPr>
              <a:t>% of Commissioning status</a:t>
            </a:r>
            <a:endParaRPr lang="en-US" b="1" spc="-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996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0"/>
            <a:ext cx="8226425" cy="731520"/>
          </a:xfrm>
        </p:spPr>
        <p:txBody>
          <a:bodyPr>
            <a:normAutofit/>
          </a:bodyPr>
          <a:lstStyle/>
          <a:p>
            <a:r>
              <a:rPr lang="en-GB" sz="3200" dirty="0"/>
              <a:t>LHC Burndown Chart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56350"/>
            <a:ext cx="5681967" cy="365125"/>
          </a:xfrm>
        </p:spPr>
        <p:txBody>
          <a:bodyPr/>
          <a:lstStyle/>
          <a:p>
            <a:pPr algn="r"/>
            <a:r>
              <a:rPr lang="en-US" i="1" dirty="0"/>
              <a:t>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743340"/>
            <a:ext cx="8226425" cy="55304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Calibri"/>
                <a:cs typeface="Calibri"/>
              </a:rPr>
              <a:t>W33-W35 </a:t>
            </a:r>
            <a:r>
              <a:rPr lang="en-GB" sz="2000" dirty="0">
                <a:latin typeface="Calibri"/>
                <a:cs typeface="Calibri"/>
              </a:rPr>
              <a:t>(Pablo, Lampros, Nikos)</a:t>
            </a:r>
            <a:endParaRPr lang="en-GB" sz="2000" dirty="0">
              <a:solidFill>
                <a:srgbClr val="00B05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i="1" dirty="0">
                <a:solidFill>
                  <a:srgbClr val="18376A"/>
                </a:solidFill>
                <a:latin typeface="Calibri"/>
              </a:rPr>
              <a:t>Beam Vacuum, Experiments, Insulation Vacuum, R2E:</a:t>
            </a:r>
          </a:p>
          <a:p>
            <a:pPr marL="0" indent="0">
              <a:buNone/>
            </a:pPr>
            <a:endParaRPr lang="en-US" sz="5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2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2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2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2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2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2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2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2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20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05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050" i="1" dirty="0">
              <a:solidFill>
                <a:srgbClr val="18376A"/>
              </a:solidFill>
              <a:latin typeface="Calibri"/>
            </a:endParaRPr>
          </a:p>
          <a:p>
            <a:pPr marL="0" indent="0">
              <a:buNone/>
            </a:pPr>
            <a:endParaRPr lang="en-US" sz="1050" i="1" dirty="0">
              <a:solidFill>
                <a:srgbClr val="18376A"/>
              </a:solidFill>
              <a:latin typeface="Calibri"/>
            </a:endParaRPr>
          </a:p>
          <a:p>
            <a:pPr marL="0" indent="0" algn="ctr">
              <a:buNone/>
            </a:pPr>
            <a:endParaRPr lang="en-US" sz="1050" i="1" dirty="0">
              <a:solidFill>
                <a:srgbClr val="18376A"/>
              </a:solidFill>
              <a:latin typeface="Calibri"/>
            </a:endParaRPr>
          </a:p>
          <a:p>
            <a:pPr marL="0" indent="0" algn="ctr">
              <a:buNone/>
            </a:pPr>
            <a:endParaRPr lang="en-US" sz="1050" i="1" dirty="0">
              <a:solidFill>
                <a:srgbClr val="18376A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64180" y="5470759"/>
            <a:ext cx="5812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hlinkClick r:id="rId2" action="ppaction://hlinkfile"/>
              </a:rPr>
              <a:t>\\cern.ch\dfs\Departments\TE\Groups\VSC\ICM\LS2\LHC\-. General Documentation\0. Planning</a:t>
            </a:r>
            <a:endParaRPr lang="en-GB" sz="1000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1FF6FE1-A0EA-441B-987F-A96B8CAE6BC6}"/>
              </a:ext>
            </a:extLst>
          </p:cNvPr>
          <p:cNvGraphicFramePr>
            <a:graphicFrameLocks/>
          </p:cNvGraphicFramePr>
          <p:nvPr/>
        </p:nvGraphicFramePr>
        <p:xfrm>
          <a:off x="1696960" y="1909291"/>
          <a:ext cx="5750080" cy="2953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21717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SPS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smtClean="0"/>
              <a:t>SPS and more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774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227" y="0"/>
            <a:ext cx="8226000" cy="716400"/>
          </a:xfrm>
        </p:spPr>
        <p:txBody>
          <a:bodyPr>
            <a:noAutofit/>
          </a:bodyPr>
          <a:lstStyle/>
          <a:p>
            <a:r>
              <a:rPr lang="en-US" sz="3200" spc="-1" dirty="0"/>
              <a:t>Performed activities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460375" y="533925"/>
            <a:ext cx="8571865" cy="5592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 smtClean="0">
                <a:latin typeface="Calibri"/>
                <a:cs typeface="Calibri"/>
              </a:rPr>
              <a:t>W32-35 </a:t>
            </a:r>
            <a:r>
              <a:rPr lang="en-GB" sz="2400" b="1" dirty="0">
                <a:latin typeface="Calibri"/>
                <a:cs typeface="Calibri"/>
              </a:rPr>
              <a:t>(Abel G.)</a:t>
            </a:r>
          </a:p>
          <a:p>
            <a:r>
              <a:rPr lang="en-GB" sz="1800" dirty="0">
                <a:latin typeface="Calibri"/>
                <a:cs typeface="Calibri"/>
              </a:rPr>
              <a:t>SPS – BA1: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VPIB_11958 in sparking (MKP). Power supply damaged.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Labelling of all the obsolete cables in LSS1 in view to the LS3 de-cabling campaign. De-cabling list finished for BA1 (just missing to put them in the DEC template).</a:t>
            </a:r>
          </a:p>
          <a:p>
            <a:r>
              <a:rPr lang="en-GB" sz="1800" dirty="0">
                <a:latin typeface="Calibri"/>
                <a:cs typeface="Calibri"/>
              </a:rPr>
              <a:t>SPS – BA2: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Installation of NEG pumps mini-rack and connections into the patch panel.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VPIA_21560 with high current. Pumps damaged.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VPIA_22240 without communication. Power supply damaged.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VPIA_22520 in sparking. Fischer at rack side and local cable damaged.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De-cabling list finished (just missing to put them in the DEC template).</a:t>
            </a:r>
          </a:p>
          <a:p>
            <a:r>
              <a:rPr lang="en-GB" sz="1800" dirty="0">
                <a:latin typeface="Calibri"/>
                <a:cs typeface="Calibri"/>
              </a:rPr>
              <a:t>SPS – BA3: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VPIA_31455 in sparking. Local cable and power supply damaged.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VPIA_31580 in sparking. Local cable and power supply damaged.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VPIB_31633 &amp; VPIB_31636 in sparking. Local cables and local boxes wet after water leak.</a:t>
            </a:r>
          </a:p>
          <a:p>
            <a:r>
              <a:rPr lang="en-GB" sz="1800" dirty="0">
                <a:latin typeface="Calibri"/>
                <a:cs typeface="Calibri"/>
              </a:rPr>
              <a:t>SPS – BA4: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VPIA_41580 in sparking. Local cable blocked by magnet cannot be removed.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VPIA_410048 in over-current. Pump damaged.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>
              <a:spcAft>
                <a:spcPts val="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800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SPS and more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65388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227" y="0"/>
            <a:ext cx="8226000" cy="716400"/>
          </a:xfrm>
        </p:spPr>
        <p:txBody>
          <a:bodyPr>
            <a:noAutofit/>
          </a:bodyPr>
          <a:lstStyle/>
          <a:p>
            <a:r>
              <a:rPr lang="en-US" sz="3200" spc="-1" dirty="0"/>
              <a:t>Performed activities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460375" y="533925"/>
            <a:ext cx="8571865" cy="5592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 smtClean="0">
                <a:latin typeface="Calibri"/>
                <a:cs typeface="Calibri"/>
              </a:rPr>
              <a:t>W32-35 </a:t>
            </a:r>
            <a:r>
              <a:rPr lang="en-GB" sz="2400" b="1" dirty="0">
                <a:latin typeface="Calibri"/>
                <a:cs typeface="Calibri"/>
              </a:rPr>
              <a:t>(Abel G.)</a:t>
            </a:r>
            <a:endParaRPr lang="en-GB" sz="1800" dirty="0">
              <a:latin typeface="Calibri"/>
              <a:cs typeface="Calibri"/>
            </a:endParaRPr>
          </a:p>
          <a:p>
            <a:r>
              <a:rPr lang="en-GB" sz="1800" dirty="0">
                <a:latin typeface="Calibri"/>
                <a:cs typeface="Calibri"/>
              </a:rPr>
              <a:t>SPS – BA5: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Connection of all the second campaign cables on the rack side.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Connection and commissioning of all the instruments in sectors 530 &amp; 531 (Kickers – LSS5).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VPIA_53520 with sparking appearing randomly. HV channel of Agilent damaged.</a:t>
            </a:r>
          </a:p>
          <a:p>
            <a:r>
              <a:rPr lang="en-GB" sz="1800" dirty="0">
                <a:latin typeface="Calibri"/>
                <a:cs typeface="Calibri"/>
              </a:rPr>
              <a:t>SPS – BA6: </a:t>
            </a:r>
            <a:endParaRPr lang="en-GB" sz="12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Troubleshooting for VPIA_61455 in sparking. Socket at patch panel level damaged.</a:t>
            </a:r>
          </a:p>
          <a:p>
            <a:r>
              <a:rPr lang="en-GB" sz="1800" dirty="0">
                <a:latin typeface="Calibri"/>
                <a:cs typeface="Calibri"/>
              </a:rPr>
              <a:t>ISOLDE: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Connection and commissioning of all the instruments in the GPS10 Front-End.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Arrangement of the extra-length cables pulled them back to the GPS20 separator</a:t>
            </a:r>
            <a:r>
              <a:rPr lang="en-GB" sz="1200" dirty="0" smtClean="0">
                <a:latin typeface="Calibri"/>
                <a:cs typeface="Calibri"/>
              </a:rPr>
              <a:t>.</a:t>
            </a:r>
            <a:endParaRPr lang="en-GB" sz="12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>
              <a:spcAft>
                <a:spcPts val="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800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SPS and more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67027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227" y="0"/>
            <a:ext cx="8226000" cy="716400"/>
          </a:xfrm>
        </p:spPr>
        <p:txBody>
          <a:bodyPr>
            <a:noAutofit/>
          </a:bodyPr>
          <a:lstStyle/>
          <a:p>
            <a:r>
              <a:rPr lang="en-US" sz="3200" spc="-1" dirty="0"/>
              <a:t>Performed activities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477391" y="527553"/>
            <a:ext cx="8571865" cy="5592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latin typeface="Calibri"/>
                <a:cs typeface="Calibri"/>
              </a:rPr>
              <a:t>W32/33/34/35 (Abel G.)</a:t>
            </a:r>
          </a:p>
          <a:p>
            <a:endParaRPr lang="en-GB" sz="2400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SPS and more</a:t>
            </a:r>
            <a:endParaRPr lang="en-US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CBBD2F-BAD4-4EB3-8007-EE5564BB65CE}"/>
              </a:ext>
            </a:extLst>
          </p:cNvPr>
          <p:cNvSpPr txBox="1"/>
          <p:nvPr/>
        </p:nvSpPr>
        <p:spPr>
          <a:xfrm>
            <a:off x="304424" y="1011763"/>
            <a:ext cx="417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rgbClr val="35BB58"/>
                </a:solidFill>
              </a:rPr>
              <a:t>ISOLDE: GPS FE Connections</a:t>
            </a:r>
          </a:p>
        </p:txBody>
      </p:sp>
      <p:pic>
        <p:nvPicPr>
          <p:cNvPr id="6" name="Picture 5" descr="A picture containing table, room, dirty, kitchen&#10;&#10;Description automatically generated">
            <a:extLst>
              <a:ext uri="{FF2B5EF4-FFF2-40B4-BE49-F238E27FC236}">
                <a16:creationId xmlns:a16="http://schemas.microsoft.com/office/drawing/2014/main" id="{8272E223-6AFE-4520-9767-D6C9C2AFAD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945" y="1297835"/>
            <a:ext cx="2834160" cy="445443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A person standing in a room&#10;&#10;Description automatically generated">
            <a:extLst>
              <a:ext uri="{FF2B5EF4-FFF2-40B4-BE49-F238E27FC236}">
                <a16:creationId xmlns:a16="http://schemas.microsoft.com/office/drawing/2014/main" id="{76452797-BCEF-4539-B56B-6FDDA8212B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6547" y="1281227"/>
            <a:ext cx="3622508" cy="2542218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30CC4A6-29A3-4CD3-90B9-D03DE0F90C00}"/>
              </a:ext>
            </a:extLst>
          </p:cNvPr>
          <p:cNvSpPr txBox="1"/>
          <p:nvPr/>
        </p:nvSpPr>
        <p:spPr>
          <a:xfrm>
            <a:off x="5564789" y="1006960"/>
            <a:ext cx="417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rgbClr val="35BB58"/>
                </a:solidFill>
              </a:rPr>
              <a:t>SPS: Patch panel connections for NEG </a:t>
            </a:r>
          </a:p>
        </p:txBody>
      </p:sp>
      <p:pic>
        <p:nvPicPr>
          <p:cNvPr id="27" name="Picture 26" descr="A picture containing table, computer&#10;&#10;Description automatically generated">
            <a:extLst>
              <a:ext uri="{FF2B5EF4-FFF2-40B4-BE49-F238E27FC236}">
                <a16:creationId xmlns:a16="http://schemas.microsoft.com/office/drawing/2014/main" id="{7F6C5DFF-11DF-4F72-AEEB-6ABFBD713D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498" y="1292668"/>
            <a:ext cx="2256656" cy="3008874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5BE39A1-6654-4716-A4AB-4B3E4A239143}"/>
              </a:ext>
            </a:extLst>
          </p:cNvPr>
          <p:cNvSpPr txBox="1"/>
          <p:nvPr/>
        </p:nvSpPr>
        <p:spPr>
          <a:xfrm>
            <a:off x="2911871" y="4350998"/>
            <a:ext cx="2440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FF0000"/>
                </a:solidFill>
              </a:rPr>
              <a:t>SPS: Local boxes under HV removed by subcontractors!</a:t>
            </a:r>
          </a:p>
        </p:txBody>
      </p:sp>
      <p:pic>
        <p:nvPicPr>
          <p:cNvPr id="31" name="Picture 30" descr="A picture containing orange, sitting, parked, snow&#10;&#10;Description automatically generated">
            <a:extLst>
              <a:ext uri="{FF2B5EF4-FFF2-40B4-BE49-F238E27FC236}">
                <a16:creationId xmlns:a16="http://schemas.microsoft.com/office/drawing/2014/main" id="{61805A63-5E6D-4971-A6F3-F11750C2F6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4411" y="3918857"/>
            <a:ext cx="3094335" cy="2200794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4E024DA-E8F7-4C83-A17B-7CADA757C017}"/>
              </a:ext>
            </a:extLst>
          </p:cNvPr>
          <p:cNvSpPr txBox="1"/>
          <p:nvPr/>
        </p:nvSpPr>
        <p:spPr>
          <a:xfrm>
            <a:off x="3219046" y="5884977"/>
            <a:ext cx="417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FF0000"/>
                </a:solidFill>
              </a:rPr>
              <a:t>SPS: Water leak over RF cavities</a:t>
            </a:r>
          </a:p>
        </p:txBody>
      </p:sp>
    </p:spTree>
    <p:extLst>
      <p:ext uri="{BB962C8B-B14F-4D97-AF65-F5344CB8AC3E}">
        <p14:creationId xmlns:p14="http://schemas.microsoft.com/office/powerpoint/2010/main" val="418053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227" y="0"/>
            <a:ext cx="8226000" cy="716400"/>
          </a:xfrm>
        </p:spPr>
        <p:txBody>
          <a:bodyPr>
            <a:noAutofit/>
          </a:bodyPr>
          <a:lstStyle/>
          <a:p>
            <a:r>
              <a:rPr lang="en-US" sz="3200" spc="-1" dirty="0"/>
              <a:t>Planned activities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460375" y="533925"/>
            <a:ext cx="8571865" cy="5592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latin typeface="Calibri"/>
                <a:cs typeface="Calibri"/>
              </a:rPr>
              <a:t>W36/37 (Abel G.)</a:t>
            </a:r>
            <a:endParaRPr lang="en-GB" sz="1800" dirty="0">
              <a:latin typeface="Calibri"/>
              <a:cs typeface="Calibri"/>
            </a:endParaRPr>
          </a:p>
          <a:p>
            <a:r>
              <a:rPr lang="en-GB" sz="1800" dirty="0">
                <a:latin typeface="Calibri"/>
                <a:cs typeface="Calibri"/>
              </a:rPr>
              <a:t>SPS – BA2: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Connection and commissioning of all the instruments in LSS2 (waiting for EN-EL to finish the cabling campaign).</a:t>
            </a:r>
          </a:p>
          <a:p>
            <a:r>
              <a:rPr lang="en-GB" sz="1800" dirty="0">
                <a:latin typeface="Calibri"/>
                <a:cs typeface="Calibri"/>
              </a:rPr>
              <a:t>SPS – BA5: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Continuing the connection and commissioning of instruments in LSS5.</a:t>
            </a:r>
          </a:p>
          <a:p>
            <a:r>
              <a:rPr lang="en-GB" sz="1800" dirty="0">
                <a:latin typeface="Calibri"/>
                <a:cs typeface="Calibri"/>
              </a:rPr>
              <a:t>ISOLDE: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200" dirty="0">
                <a:latin typeface="Calibri"/>
                <a:cs typeface="Calibri"/>
              </a:rPr>
              <a:t>Support to BVO during pump-down activities</a:t>
            </a:r>
            <a:r>
              <a:rPr lang="en-GB" sz="1200" dirty="0" smtClean="0">
                <a:latin typeface="Calibri"/>
                <a:cs typeface="Calibri"/>
              </a:rPr>
              <a:t>.</a:t>
            </a:r>
            <a:endParaRPr lang="en-GB" sz="1200" dirty="0">
              <a:latin typeface="Calibri"/>
              <a:cs typeface="Calibri"/>
            </a:endParaRPr>
          </a:p>
          <a:p>
            <a:r>
              <a:rPr lang="en-GB" sz="1800" dirty="0">
                <a:latin typeface="Calibri"/>
                <a:cs typeface="Calibri"/>
              </a:rPr>
              <a:t>Test of TPG500 compatibility</a:t>
            </a:r>
          </a:p>
          <a:p>
            <a:pPr marL="0" indent="0">
              <a:buNone/>
            </a:pPr>
            <a:endParaRPr lang="en-GB" sz="18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GB" sz="1200" dirty="0">
              <a:latin typeface="Calibri"/>
              <a:cs typeface="Calibri"/>
            </a:endParaRPr>
          </a:p>
          <a:p>
            <a:pPr>
              <a:spcAft>
                <a:spcPts val="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800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SPS and more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9537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CPS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 smtClean="0"/>
              <a:t>CPS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251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227" y="0"/>
            <a:ext cx="8226000" cy="716400"/>
          </a:xfrm>
        </p:spPr>
        <p:txBody>
          <a:bodyPr>
            <a:noAutofit/>
          </a:bodyPr>
          <a:lstStyle/>
          <a:p>
            <a:r>
              <a:rPr lang="en-US" sz="3200" spc="-1" dirty="0"/>
              <a:t>Performed activities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460375" y="526680"/>
            <a:ext cx="8571865" cy="5592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latin typeface="Calibri"/>
                <a:cs typeface="Calibri"/>
              </a:rPr>
              <a:t>W32+33+34+35 (J. de la Gama.)</a:t>
            </a:r>
          </a:p>
          <a:p>
            <a:r>
              <a:rPr lang="en-GB" sz="1800" dirty="0">
                <a:latin typeface="Calibri"/>
                <a:cs typeface="Calibri"/>
              </a:rPr>
              <a:t>PSR: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Grounding for Vacuum chambers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The PSR has been closed and we have finished the connection and commissioning of all sectors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Alarms for cavities 11, 36, 46, 51, 56, 66, 76, 81, 86, 91, 96 tested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Several VPI controllers repairs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VIC to </a:t>
            </a:r>
            <a:r>
              <a:rPr lang="en-GB" sz="1400" dirty="0" smtClean="0">
                <a:latin typeface="Calibri"/>
                <a:cs typeface="Calibri"/>
              </a:rPr>
              <a:t>remove </a:t>
            </a:r>
            <a:r>
              <a:rPr lang="en-GB" sz="1400" dirty="0">
                <a:latin typeface="Calibri"/>
                <a:cs typeface="Calibri"/>
              </a:rPr>
              <a:t>the cables from YETS 2018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Repairing VPS controllers after first sublimation</a:t>
            </a:r>
          </a:p>
          <a:p>
            <a:r>
              <a:rPr lang="en-GB" sz="1800" dirty="0">
                <a:latin typeface="Calibri"/>
                <a:cs typeface="Calibri"/>
              </a:rPr>
              <a:t>PS Booster (in IST)</a:t>
            </a:r>
            <a:r>
              <a:rPr lang="en-GB" sz="2000" dirty="0">
                <a:latin typeface="Calibri"/>
                <a:cs typeface="Calibri"/>
              </a:rPr>
              <a:t>: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New connectors for BI valves</a:t>
            </a:r>
          </a:p>
          <a:p>
            <a:r>
              <a:rPr lang="en-GB" sz="1800" dirty="0">
                <a:latin typeface="Calibri"/>
                <a:cs typeface="Calibri"/>
              </a:rPr>
              <a:t>LEIR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Isolation test for EE.QFN10-S5.VPI1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Replacement of 2 VGI controllers </a:t>
            </a:r>
          </a:p>
          <a:p>
            <a:pPr lvl="1"/>
            <a:endParaRPr lang="en-GB" sz="1400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CPS</a:t>
            </a:r>
          </a:p>
        </p:txBody>
      </p:sp>
    </p:spTree>
    <p:extLst>
      <p:ext uri="{BB962C8B-B14F-4D97-AF65-F5344CB8AC3E}">
        <p14:creationId xmlns:p14="http://schemas.microsoft.com/office/powerpoint/2010/main" val="3937025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47724"/>
            <a:ext cx="5681967" cy="365125"/>
          </a:xfrm>
        </p:spPr>
        <p:txBody>
          <a:bodyPr/>
          <a:lstStyle/>
          <a:p>
            <a:pPr algn="r"/>
            <a:r>
              <a:rPr lang="en-US" i="1" dirty="0" smtClean="0"/>
              <a:t>LHC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69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227" y="0"/>
            <a:ext cx="8226000" cy="716400"/>
          </a:xfrm>
        </p:spPr>
        <p:txBody>
          <a:bodyPr>
            <a:noAutofit/>
          </a:bodyPr>
          <a:lstStyle/>
          <a:p>
            <a:r>
              <a:rPr lang="en-US" sz="3200" spc="-1" dirty="0"/>
              <a:t>Performed activities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460375" y="526680"/>
            <a:ext cx="8571865" cy="5592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latin typeface="Calibri"/>
                <a:cs typeface="Calibri"/>
              </a:rPr>
              <a:t>W32+33+34+35 (J. de la Gama.)</a:t>
            </a:r>
          </a:p>
          <a:p>
            <a:r>
              <a:rPr lang="en-GB" sz="1800" dirty="0">
                <a:latin typeface="Calibri"/>
                <a:cs typeface="Calibri"/>
              </a:rPr>
              <a:t>ELENA: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Repair of ring valves troubleshooting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Repair VRJIA boxes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New rack documentation with names and numbers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Modification and test cables for door interlocks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Finished the </a:t>
            </a:r>
            <a:r>
              <a:rPr lang="en-GB" sz="1400" dirty="0" err="1">
                <a:latin typeface="Calibri"/>
                <a:cs typeface="Calibri"/>
              </a:rPr>
              <a:t>Profibus</a:t>
            </a:r>
            <a:r>
              <a:rPr lang="en-GB" sz="1400" dirty="0">
                <a:latin typeface="Calibri"/>
                <a:cs typeface="Calibri"/>
              </a:rPr>
              <a:t> network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Tested full interlock loop for LNE05,06 and 07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VPIs, Penning/Piranis and fast penning connection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Corrected the pinout on valves</a:t>
            </a:r>
          </a:p>
          <a:p>
            <a:r>
              <a:rPr lang="en-GB" sz="1800" dirty="0">
                <a:latin typeface="Calibri"/>
                <a:cs typeface="Calibri"/>
              </a:rPr>
              <a:t>Deadlines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Mid July – Ring HW commissioning. – Our equipment for the ring is ready.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Early August – Circulate H-.</a:t>
            </a:r>
          </a:p>
          <a:p>
            <a:pPr lvl="1"/>
            <a:r>
              <a:rPr lang="en-GB" sz="1400" dirty="0">
                <a:latin typeface="Calibri"/>
                <a:cs typeface="Calibri"/>
              </a:rPr>
              <a:t>Mid September – Transfer line HW commissioning.</a:t>
            </a:r>
          </a:p>
          <a:p>
            <a:pPr lvl="1"/>
            <a:endParaRPr lang="en-GB" sz="1400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 dirty="0"/>
              <a:t>CPS</a:t>
            </a:r>
          </a:p>
        </p:txBody>
      </p:sp>
    </p:spTree>
    <p:extLst>
      <p:ext uri="{BB962C8B-B14F-4D97-AF65-F5344CB8AC3E}">
        <p14:creationId xmlns:p14="http://schemas.microsoft.com/office/powerpoint/2010/main" val="3558858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4040491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0"/>
            <a:ext cx="8226425" cy="731520"/>
          </a:xfrm>
        </p:spPr>
        <p:txBody>
          <a:bodyPr>
            <a:normAutofit/>
          </a:bodyPr>
          <a:lstStyle/>
          <a:p>
            <a:r>
              <a:rPr lang="en-GB" sz="3200" dirty="0"/>
              <a:t>Performed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552092"/>
            <a:ext cx="8226425" cy="57365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Calibri"/>
                <a:cs typeface="Calibri"/>
              </a:rPr>
              <a:t>W32-35 </a:t>
            </a:r>
            <a:r>
              <a:rPr lang="en-US" sz="2400" b="1" dirty="0" smtClean="0">
                <a:latin typeface="Calibri"/>
                <a:cs typeface="Calibri"/>
              </a:rPr>
              <a:t>(Pablo, Sebastien, Andre, Abel </a:t>
            </a:r>
            <a:r>
              <a:rPr lang="en-US" sz="2400" b="1" dirty="0">
                <a:latin typeface="Calibri"/>
                <a:cs typeface="Calibri"/>
              </a:rPr>
              <a:t>N. &amp; FSU)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endParaRPr lang="fr-CH" sz="1600" b="1" dirty="0">
              <a:solidFill>
                <a:srgbClr val="002060"/>
              </a:solidFill>
              <a:latin typeface="Calibri" panose="020F0502020204030204" pitchFamily="34" charset="0"/>
              <a:cs typeface="Calibri"/>
            </a:endParaRP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LHC DB modification </a:t>
            </a:r>
            <a:r>
              <a:rPr lang="fr-CH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(</a:t>
            </a:r>
            <a:r>
              <a:rPr lang="fr-CH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info: </a:t>
            </a:r>
            <a:r>
              <a:rPr lang="en-GB" sz="1600" dirty="0" smtClean="0">
                <a:solidFill>
                  <a:srgbClr val="3B73A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2"/>
              </a:rPr>
              <a:t>VACCO-3847</a:t>
            </a:r>
            <a:r>
              <a:rPr lang="en-GB" sz="1600" dirty="0" smtClean="0">
                <a:solidFill>
                  <a:srgbClr val="3B73A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r>
              <a:rPr lang="fr-CH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 &amp; SCADA/PLC update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Migration of </a:t>
            </a:r>
            <a:r>
              <a:rPr lang="fr-CH" sz="1600" b="1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WinCC</a:t>
            </a:r>
            <a:r>
              <a:rPr lang="fr-CH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-OA to 3.16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LSS1:</a:t>
            </a:r>
          </a:p>
          <a:p>
            <a:pPr marL="982663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Calibri"/>
                <a:cs typeface="Calibri"/>
              </a:rPr>
              <a:t>Connection </a:t>
            </a: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of mobile pumping groups (B5L1+C4L1)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LSS2</a:t>
            </a:r>
            <a:r>
              <a:rPr lang="fr-CH" sz="1600" b="1" dirty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: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Connection TCLD + Tests (11R2) – Reparation VRJIA boxes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Reconnection Point 2 Left side (Power cable of PLC </a:t>
            </a:r>
            <a:r>
              <a:rPr lang="en-GB" sz="1400" dirty="0" smtClean="0">
                <a:solidFill>
                  <a:srgbClr val="002060"/>
                </a:solidFill>
                <a:latin typeface="Calibri"/>
                <a:cs typeface="Calibri"/>
              </a:rPr>
              <a:t>badly </a:t>
            </a: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connected)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LSS3:</a:t>
            </a:r>
          </a:p>
          <a:p>
            <a:pPr marL="982663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Calibri"/>
                <a:cs typeface="Calibri"/>
              </a:rPr>
              <a:t>Connection of mobile pumping groups (B5L1+C4L1)</a:t>
            </a:r>
          </a:p>
          <a:p>
            <a:pPr marL="982663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Calibri"/>
                <a:cs typeface="Calibri"/>
              </a:rPr>
              <a:t>Reconnection of power outlets and DP cards reset after Power cut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ARC34</a:t>
            </a:r>
            <a:r>
              <a:rPr lang="fr-CH" sz="1600" b="1" dirty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, LSS4: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Reconnection of mobile pumping groups ARC 34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Connection of mobile pumping group (D5L4+C5L4)</a:t>
            </a:r>
          </a:p>
          <a:p>
            <a:pPr marL="0" indent="0">
              <a:buNone/>
            </a:pPr>
            <a:endParaRPr lang="en-US" sz="2400" b="1" dirty="0">
              <a:latin typeface="Calibri"/>
              <a:cs typeface="Calibri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639895" y="6356349"/>
            <a:ext cx="5681967" cy="365125"/>
          </a:xfrm>
        </p:spPr>
        <p:txBody>
          <a:bodyPr/>
          <a:lstStyle/>
          <a:p>
            <a:pPr algn="r"/>
            <a:r>
              <a:rPr lang="en-US" i="1" dirty="0"/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4046676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0"/>
            <a:ext cx="8226425" cy="731520"/>
          </a:xfrm>
        </p:spPr>
        <p:txBody>
          <a:bodyPr>
            <a:normAutofit/>
          </a:bodyPr>
          <a:lstStyle/>
          <a:p>
            <a:r>
              <a:rPr lang="en-GB" sz="3200" dirty="0"/>
              <a:t>Performed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552092"/>
            <a:ext cx="8226425" cy="57365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Calibri"/>
                <a:cs typeface="Calibri"/>
              </a:rPr>
              <a:t>W32-35 </a:t>
            </a:r>
            <a:r>
              <a:rPr lang="en-US" sz="2400" b="1" dirty="0" smtClean="0">
                <a:latin typeface="Calibri"/>
                <a:cs typeface="Calibri"/>
              </a:rPr>
              <a:t>(Pablo, Abel </a:t>
            </a:r>
            <a:r>
              <a:rPr lang="en-US" sz="2400" b="1" dirty="0">
                <a:latin typeface="Calibri"/>
                <a:cs typeface="Calibri"/>
              </a:rPr>
              <a:t>N. &amp; </a:t>
            </a:r>
            <a:r>
              <a:rPr lang="en-US" sz="2400" b="1" dirty="0" smtClean="0">
                <a:latin typeface="Calibri"/>
                <a:cs typeface="Calibri"/>
              </a:rPr>
              <a:t>FSU, Rodrigo)</a:t>
            </a:r>
            <a:endParaRPr lang="en-US" sz="2400" b="1" dirty="0">
              <a:latin typeface="Calibri"/>
              <a:cs typeface="Calibri"/>
            </a:endParaRPr>
          </a:p>
          <a:p>
            <a:pPr marL="508000" indent="-285750">
              <a:buFont typeface="Arial" panose="020B0604020202020204" pitchFamily="34" charset="0"/>
              <a:buChar char="•"/>
            </a:pPr>
            <a:endParaRPr lang="fr-CH" sz="1600" b="1" dirty="0">
              <a:solidFill>
                <a:srgbClr val="002060"/>
              </a:solidFill>
              <a:latin typeface="Calibri" panose="020F0502020204030204" pitchFamily="34" charset="0"/>
              <a:cs typeface="Calibri"/>
            </a:endParaRP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LSS7: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Instrumentation checking and connection of new VPI-NEG in IP7.R-B, incl. manufacturing of new feedthrough for SVA3 local cable (w/FSU). 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Functional tests of VGI and VPI chain in LSS7 following BVO requests. NEG consolidation and tests.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Reparation of VPI communication (VRPIT.TZ76.R08) – Problem with connector in the patch panel. 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Change of TPG in Point 7 + solved some problems with the bakeout wireless pumping groups.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LSS8, TI8</a:t>
            </a:r>
            <a:r>
              <a:rPr lang="fr-CH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:</a:t>
            </a:r>
            <a:endParaRPr lang="en-GB" sz="1400" dirty="0">
              <a:solidFill>
                <a:srgbClr val="002060"/>
              </a:solidFill>
              <a:latin typeface="Calibri"/>
              <a:cs typeface="Calibri"/>
            </a:endParaRP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Connection of mobile pumping groups (A5L8+A6L8</a:t>
            </a:r>
            <a:r>
              <a:rPr lang="en-GB" sz="1400" dirty="0" smtClean="0">
                <a:solidFill>
                  <a:srgbClr val="002060"/>
                </a:solidFill>
                <a:latin typeface="Calibri"/>
                <a:cs typeface="Calibri"/>
              </a:rPr>
              <a:t>)</a:t>
            </a:r>
          </a:p>
          <a:p>
            <a:pPr marL="539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2060"/>
                </a:solidFill>
                <a:latin typeface="Calibri"/>
                <a:cs typeface="Calibri"/>
              </a:rPr>
              <a:t>S7-200 based VPGM controllers (Rodrigo)</a:t>
            </a:r>
            <a:endParaRPr lang="en-GB" sz="1800" b="1" dirty="0" smtClean="0">
              <a:solidFill>
                <a:srgbClr val="002060"/>
              </a:solidFill>
              <a:latin typeface="Calibri"/>
              <a:cs typeface="Calibri"/>
            </a:endParaRPr>
          </a:p>
          <a:p>
            <a:pPr marL="989013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Calibri"/>
                <a:cs typeface="Calibri"/>
              </a:rPr>
              <a:t>Correction and test of the PLC SW</a:t>
            </a:r>
          </a:p>
          <a:p>
            <a:pPr marL="989013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  <a:latin typeface="Calibri"/>
                <a:cs typeface="Calibri"/>
              </a:rPr>
              <a:t>Update of some VPGM in B113</a:t>
            </a:r>
            <a:endParaRPr lang="en-GB" sz="1400" dirty="0" smtClean="0">
              <a:solidFill>
                <a:srgbClr val="002060"/>
              </a:solidFill>
              <a:latin typeface="Calibri"/>
              <a:cs typeface="Calibri"/>
            </a:endParaRPr>
          </a:p>
          <a:p>
            <a:pPr marL="774700" lvl="1" indent="-285750">
              <a:buFont typeface="Arial" panose="020B0604020202020204" pitchFamily="34" charset="0"/>
              <a:buChar char="•"/>
            </a:pPr>
            <a:endParaRPr lang="en-GB" sz="1200" b="1" dirty="0" smtClean="0">
              <a:solidFill>
                <a:srgbClr val="002060"/>
              </a:solidFill>
              <a:latin typeface="Calibri"/>
              <a:cs typeface="Calibri"/>
            </a:endParaRPr>
          </a:p>
          <a:p>
            <a:pPr marL="774700" lvl="1" indent="-285750">
              <a:buFont typeface="Arial" panose="020B0604020202020204" pitchFamily="34" charset="0"/>
              <a:buChar char="•"/>
            </a:pPr>
            <a:endParaRPr lang="en-GB" sz="12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2400" b="1" dirty="0">
              <a:latin typeface="Calibri"/>
              <a:cs typeface="Calibri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639895" y="6356350"/>
            <a:ext cx="5681967" cy="365125"/>
          </a:xfrm>
        </p:spPr>
        <p:txBody>
          <a:bodyPr/>
          <a:lstStyle/>
          <a:p>
            <a:pPr algn="r"/>
            <a:r>
              <a:rPr lang="en-US" i="1" dirty="0"/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3976399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89F6E-8D4A-47A0-9ED3-9F1E1DBC9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BV Commissioning </a:t>
            </a:r>
            <a:r>
              <a:rPr lang="en-US" sz="3200" dirty="0" smtClean="0"/>
              <a:t>Plan (draft)</a:t>
            </a:r>
            <a:endParaRPr lang="en-GB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E22E33-55E9-47B3-A76D-864D50766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1774" y="6356350"/>
            <a:ext cx="5681967" cy="365125"/>
          </a:xfrm>
        </p:spPr>
        <p:txBody>
          <a:bodyPr/>
          <a:lstStyle/>
          <a:p>
            <a:pPr algn="r"/>
            <a:r>
              <a:rPr lang="en-US" i="1" dirty="0"/>
              <a:t>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42365-8C0D-4141-857E-FAAF77046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4E9F33-42AB-423B-A15C-AFAD125D47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2" t="12501" r="21100" b="4322"/>
          <a:stretch/>
        </p:blipFill>
        <p:spPr>
          <a:xfrm>
            <a:off x="551944" y="1386840"/>
            <a:ext cx="8132110" cy="449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613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7957080" y="6356520"/>
            <a:ext cx="729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B71F43C3-3988-4EFC-88F1-0B00B9AC13C6}" type="slidenum">
              <a:rPr lang="en-US" sz="1200" b="0" strike="noStrike" spc="-1">
                <a:solidFill>
                  <a:srgbClr val="729FCF"/>
                </a:solidFill>
                <a:latin typeface="Arial"/>
              </a:rPr>
              <a:t>6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50" name="CustomShape 2"/>
          <p:cNvSpPr/>
          <p:nvPr/>
        </p:nvSpPr>
        <p:spPr>
          <a:xfrm>
            <a:off x="457200" y="27720"/>
            <a:ext cx="8228880" cy="7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C377B"/>
                </a:solidFill>
                <a:latin typeface="Arial"/>
              </a:rPr>
              <a:t>Performed activities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2639880" y="6356520"/>
            <a:ext cx="568116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C377B"/>
                </a:solidFill>
                <a:latin typeface="Arial"/>
              </a:rPr>
              <a:t>LHC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2" name="CustomShape 4"/>
          <p:cNvSpPr/>
          <p:nvPr/>
        </p:nvSpPr>
        <p:spPr>
          <a:xfrm>
            <a:off x="7957080" y="6356520"/>
            <a:ext cx="729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9E9B119C-850A-49CE-B04A-8B8CCEF5BCB8}" type="slidenum">
              <a:rPr lang="en-US" sz="1200" b="0" strike="noStrike" spc="-1">
                <a:solidFill>
                  <a:srgbClr val="729FCF"/>
                </a:solidFill>
                <a:latin typeface="Arial"/>
              </a:rPr>
              <a:t>6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53" name="CustomShape 5"/>
          <p:cNvSpPr/>
          <p:nvPr/>
        </p:nvSpPr>
        <p:spPr>
          <a:xfrm>
            <a:off x="329760" y="696240"/>
            <a:ext cx="8586360" cy="551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901"/>
              </a:spcBef>
            </a:pPr>
            <a:r>
              <a:rPr lang="en-US" sz="1800" b="0" strike="noStrike" spc="-1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W32-35 </a:t>
            </a:r>
            <a:r>
              <a:rPr lang="en-US" sz="1800" b="0" strike="noStrike" spc="-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(Lampros, Nikos, Pepe, Alexandre and FSU)</a:t>
            </a:r>
            <a:endParaRPr lang="en-US" sz="1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r>
              <a:rPr lang="en-US" sz="1400" b="0" i="1" strike="noStrike" spc="-1" dirty="0">
                <a:solidFill>
                  <a:srgbClr val="18376A"/>
                </a:solidFill>
                <a:latin typeface="Arial"/>
              </a:rPr>
              <a:t>Insulation Vacuum, LS2 slave PLC replacement and R2E electronics:</a:t>
            </a:r>
            <a:endParaRPr lang="en-US" sz="1400" b="0" strike="noStrike" spc="-1" dirty="0">
              <a:latin typeface="Arial"/>
            </a:endParaRPr>
          </a:p>
          <a:p>
            <a:pPr marL="268288" indent="-223838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C377B"/>
                </a:solidFill>
                <a:latin typeface="Calibri"/>
              </a:rPr>
              <a:t>Commissioning Sector 12:</a:t>
            </a:r>
            <a:r>
              <a:rPr lang="en-US" sz="1400" b="1" strike="noStrike" spc="-1" dirty="0">
                <a:solidFill>
                  <a:srgbClr val="FFC000"/>
                </a:solidFill>
                <a:latin typeface="Calibri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alibri"/>
              </a:rPr>
              <a:t>100% completed. </a:t>
            </a:r>
            <a:endParaRPr lang="en-US" sz="1400" b="0" strike="noStrike" spc="-1" dirty="0">
              <a:latin typeface="Arial"/>
            </a:endParaRP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Calibrations of Piezo/Pirani in LSS.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Control chain tests of all gauges, valves. Replace HV cable in sector 11R1.M/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VPGF functional tests.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CRYO alarms.</a:t>
            </a: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200" b="0" strike="noStrike" spc="-1" dirty="0">
              <a:latin typeface="Arial"/>
            </a:endParaRPr>
          </a:p>
          <a:p>
            <a:pPr marL="268288" indent="-26670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C377B"/>
                </a:solidFill>
                <a:latin typeface="Calibri"/>
              </a:rPr>
              <a:t>Commissioning Sector 45: </a:t>
            </a:r>
            <a:r>
              <a:rPr lang="en-US" sz="1400" b="1" strike="noStrike" spc="-1" dirty="0">
                <a:solidFill>
                  <a:srgbClr val="00B050"/>
                </a:solidFill>
                <a:latin typeface="Calibri"/>
              </a:rPr>
              <a:t>100% completed. </a:t>
            </a:r>
            <a:r>
              <a:rPr lang="en-US" sz="1400" spc="-1" dirty="0">
                <a:solidFill>
                  <a:srgbClr val="002060"/>
                </a:solidFill>
                <a:latin typeface="Calibri"/>
              </a:rPr>
              <a:t>(activity resumed from 80% from week 26).</a:t>
            </a:r>
            <a:endParaRPr lang="en-US" sz="1400" strike="noStrike" spc="-1" dirty="0">
              <a:solidFill>
                <a:srgbClr val="002060"/>
              </a:solidFill>
              <a:latin typeface="Arial"/>
            </a:endParaRPr>
          </a:p>
          <a:p>
            <a:pPr marL="682560" lvl="1" indent="-22464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C377B"/>
                </a:solidFill>
                <a:latin typeface="Calibri"/>
              </a:rPr>
              <a:t>Finish calibrations of Piezo/Pirani in RF and LSS4R.</a:t>
            </a:r>
          </a:p>
          <a:p>
            <a:pPr marL="682560" lvl="1" indent="-22464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Consolidation of TPG300 controllers in RF and LSS4R.</a:t>
            </a:r>
          </a:p>
          <a:p>
            <a:pPr marL="682560" lvl="1" indent="-22464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C377B"/>
                </a:solidFill>
                <a:latin typeface="Calibri"/>
              </a:rPr>
              <a:t>Reparation and calibration of legacy pirani electronics for C45.Q.</a:t>
            </a:r>
            <a:endParaRPr lang="en-US" sz="1200" b="0" strike="noStrike" spc="-1" dirty="0">
              <a:latin typeface="Arial"/>
            </a:endParaRPr>
          </a:p>
          <a:p>
            <a:pPr marL="682560" lvl="1" indent="-22464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C377B"/>
                </a:solidFill>
                <a:latin typeface="Calibri"/>
              </a:rPr>
              <a:t>CRYO alarms commissioned. Official validation planned for the 15</a:t>
            </a:r>
            <a:r>
              <a:rPr lang="en-US" sz="1200" b="0" strike="noStrike" spc="-1" baseline="30000" dirty="0">
                <a:solidFill>
                  <a:srgbClr val="0C377B"/>
                </a:solidFill>
                <a:latin typeface="Calibri"/>
              </a:rPr>
              <a:t>th</a:t>
            </a:r>
            <a:r>
              <a:rPr lang="en-US" sz="1200" b="0" strike="noStrike" spc="-1" dirty="0">
                <a:solidFill>
                  <a:srgbClr val="0C377B"/>
                </a:solidFill>
                <a:latin typeface="Calibri"/>
              </a:rPr>
              <a:t> of September.</a:t>
            </a:r>
            <a:endParaRPr lang="en-US" sz="1200" b="0" strike="noStrike" spc="-1" dirty="0">
              <a:latin typeface="Arial"/>
            </a:endParaRPr>
          </a:p>
          <a:p>
            <a:pPr marL="457560">
              <a:lnSpc>
                <a:spcPct val="100000"/>
              </a:lnSpc>
              <a:spcBef>
                <a:spcPts val="901"/>
              </a:spcBef>
            </a:pPr>
            <a:endParaRPr lang="en-US" sz="1200" b="0" strike="noStrike" spc="-1" dirty="0">
              <a:latin typeface="Arial"/>
            </a:endParaRPr>
          </a:p>
          <a:p>
            <a:pPr marL="268288" indent="-268288">
              <a:lnSpc>
                <a:spcPct val="100000"/>
              </a:lnSpc>
              <a:spcBef>
                <a:spcPts val="901"/>
              </a:spcBef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C377B"/>
                </a:solidFill>
                <a:latin typeface="Calibri"/>
              </a:rPr>
              <a:t>Commissioning Sector 78 (Pepe, Rodrigo &amp; FSU): </a:t>
            </a:r>
            <a:r>
              <a:rPr lang="en-US" sz="1400" b="1" spc="-1" dirty="0">
                <a:solidFill>
                  <a:srgbClr val="FFC000"/>
                </a:solidFill>
                <a:latin typeface="Calibri"/>
              </a:rPr>
              <a:t>65% completed.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Calibrations of Piezo/Pirani in LSS8L and LSS7R.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Control chain tests of all gauges, valves from LSS8L to 34L8 and in LSS7R. Replace HV cable in sector 11L8.M.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VPGF PLC software update of all sector; functional tests from LSS8L to 34L8 and in LSS7R.</a:t>
            </a:r>
            <a:endParaRPr lang="en-US" sz="1400" b="1" spc="-1" dirty="0">
              <a:solidFill>
                <a:srgbClr val="0C377B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5955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7957080" y="6356520"/>
            <a:ext cx="729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A1848A27-7116-43D3-8B3D-3894EF95DCAB}" type="slidenum">
              <a:rPr lang="en-US" sz="1200" b="0" strike="noStrike" spc="-1">
                <a:solidFill>
                  <a:srgbClr val="729FCF"/>
                </a:solidFill>
                <a:latin typeface="Arial"/>
              </a:rPr>
              <a:t>7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457200" y="27720"/>
            <a:ext cx="8228880" cy="7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C377B"/>
                </a:solidFill>
                <a:latin typeface="Arial"/>
              </a:rPr>
              <a:t>Performed activities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56" name="CustomShape 3"/>
          <p:cNvSpPr/>
          <p:nvPr/>
        </p:nvSpPr>
        <p:spPr>
          <a:xfrm>
            <a:off x="2639880" y="6356520"/>
            <a:ext cx="568116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C377B"/>
                </a:solidFill>
                <a:latin typeface="Arial"/>
              </a:rPr>
              <a:t>LHC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7" name="CustomShape 4"/>
          <p:cNvSpPr/>
          <p:nvPr/>
        </p:nvSpPr>
        <p:spPr>
          <a:xfrm>
            <a:off x="7957080" y="6356520"/>
            <a:ext cx="729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E917CFC6-187E-4258-82DE-9FF9ACB016A6}" type="slidenum">
              <a:rPr lang="en-US" sz="1200" b="0" strike="noStrike" spc="-1">
                <a:solidFill>
                  <a:srgbClr val="729FCF"/>
                </a:solidFill>
                <a:latin typeface="Arial"/>
              </a:rPr>
              <a:t>7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58" name="CustomShape 5"/>
          <p:cNvSpPr/>
          <p:nvPr/>
        </p:nvSpPr>
        <p:spPr>
          <a:xfrm>
            <a:off x="281520" y="672120"/>
            <a:ext cx="8586360" cy="5513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901"/>
              </a:spcBef>
            </a:pPr>
            <a:r>
              <a:rPr lang="en-US" spc="-1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W32-35 </a:t>
            </a:r>
            <a:r>
              <a:rPr lang="en-US" spc="-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(Lampros, Nikos, Pepe, Alexandre and FSU)</a:t>
            </a:r>
            <a:endParaRPr lang="en-US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r>
              <a:rPr lang="en-US" sz="1400" b="0" i="1" strike="noStrike" spc="-1" dirty="0">
                <a:solidFill>
                  <a:srgbClr val="18376A"/>
                </a:solidFill>
                <a:latin typeface="Arial"/>
              </a:rPr>
              <a:t>Insulation Vacuum, LS2 slave PLC replacement and R2E electronics:</a:t>
            </a:r>
            <a:endParaRPr lang="en-US" sz="14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trike="noStrike" spc="-1" dirty="0">
                <a:solidFill>
                  <a:srgbClr val="0C377B"/>
                </a:solidFill>
                <a:latin typeface="Calibri"/>
              </a:rPr>
              <a:t>Sector 81 official validation of CRYO alarms successful</a:t>
            </a:r>
            <a:r>
              <a:rPr lang="en-US" sz="1400" b="1" spc="-1" dirty="0">
                <a:solidFill>
                  <a:srgbClr val="0C377B"/>
                </a:solidFill>
                <a:latin typeface="Calibri"/>
              </a:rPr>
              <a:t>.</a:t>
            </a:r>
            <a:endParaRPr lang="en-US" sz="1400" b="1" strike="noStrike" spc="-1" dirty="0">
              <a:solidFill>
                <a:srgbClr val="0C377B"/>
              </a:solidFill>
              <a:latin typeface="Calibri"/>
            </a:endParaRPr>
          </a:p>
          <a:p>
            <a:pPr marL="285840" indent="-28548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C377B"/>
                </a:solidFill>
                <a:latin typeface="Calibri"/>
              </a:rPr>
              <a:t>PLC and R2E consolidation of Sector 23: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Material transport in UA27 and RE28.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RE28 mechanical modifications and installation of new VPGF.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Local crates modifications from 8R2 to 32R2.</a:t>
            </a:r>
          </a:p>
          <a:p>
            <a:pPr marL="285840" indent="-28548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pc="-1" dirty="0">
                <a:solidFill>
                  <a:srgbClr val="0C377B"/>
                </a:solidFill>
                <a:latin typeface="Calibri"/>
              </a:rPr>
              <a:t>Sector 34 preparation for the commissioning (w/ Rodrigo):</a:t>
            </a:r>
          </a:p>
          <a:p>
            <a:pPr marL="682560" lvl="1" indent="-224640"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spc="-1" dirty="0">
                <a:solidFill>
                  <a:srgbClr val="0C377B"/>
                </a:solidFill>
                <a:latin typeface="Calibri"/>
              </a:rPr>
              <a:t>VPGF PLC software update.</a:t>
            </a:r>
          </a:p>
          <a:p>
            <a:pPr marL="285840" indent="-28548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400" b="1" strike="noStrike" spc="-1" dirty="0" smtClean="0">
                <a:solidFill>
                  <a:srgbClr val="0C377B"/>
                </a:solidFill>
                <a:latin typeface="Calibri"/>
              </a:rPr>
              <a:t>DLM </a:t>
            </a:r>
            <a:r>
              <a:rPr lang="en-US" sz="1400" b="1" strike="noStrike" spc="-1" dirty="0">
                <a:solidFill>
                  <a:srgbClr val="0C377B"/>
                </a:solidFill>
                <a:latin typeface="Calibri"/>
              </a:rPr>
              <a:t>support:</a:t>
            </a:r>
            <a:endParaRPr lang="en-US" sz="1400" b="0" strike="noStrike" spc="-1" dirty="0">
              <a:latin typeface="Arial"/>
            </a:endParaRPr>
          </a:p>
          <a:p>
            <a:pPr marL="682560" lvl="1" indent="-22464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C377B"/>
                </a:solidFill>
                <a:latin typeface="Calibri"/>
              </a:rPr>
              <a:t>ARC45: Repair the VRR1 open status of the VPGFA.502.24R4.Q.</a:t>
            </a:r>
          </a:p>
          <a:p>
            <a:pPr marL="682560" lvl="1" indent="-22464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C377B"/>
                </a:solidFill>
                <a:latin typeface="Calibri"/>
              </a:rPr>
              <a:t>LSS2R: Solve issue with crossed cables between piezo and pirani in 5R2.M.</a:t>
            </a:r>
          </a:p>
          <a:p>
            <a:pPr marL="682560" lvl="1" indent="-224640">
              <a:lnSpc>
                <a:spcPct val="100000"/>
              </a:lnSpc>
              <a:spcBef>
                <a:spcPts val="901"/>
              </a:spcBef>
              <a:buClr>
                <a:srgbClr val="0C377B"/>
              </a:buClr>
              <a:buFont typeface="Arial"/>
              <a:buChar char="•"/>
            </a:pP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endParaRPr lang="en-US" sz="1200" b="0" strike="noStrike" spc="-1" dirty="0">
              <a:latin typeface="Arial"/>
            </a:endParaRPr>
          </a:p>
          <a:p>
            <a:pPr marL="457560">
              <a:lnSpc>
                <a:spcPct val="100000"/>
              </a:lnSpc>
              <a:spcBef>
                <a:spcPts val="901"/>
              </a:spcBef>
            </a:pP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 dirty="0">
              <a:latin typeface="Arial"/>
            </a:endParaRPr>
          </a:p>
          <a:p>
            <a:pPr marL="231840">
              <a:lnSpc>
                <a:spcPct val="100000"/>
              </a:lnSpc>
              <a:spcBef>
                <a:spcPts val="901"/>
              </a:spcBef>
            </a:pP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361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7957080" y="6356520"/>
            <a:ext cx="729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A1848A27-7116-43D3-8B3D-3894EF95DCAB}" type="slidenum">
              <a:rPr lang="en-US" sz="1200" b="0" strike="noStrike" spc="-1">
                <a:solidFill>
                  <a:srgbClr val="729FCF"/>
                </a:solidFill>
                <a:latin typeface="Arial"/>
              </a:rPr>
              <a:t>8</a:t>
            </a:fld>
            <a:endParaRPr lang="en-US" sz="1200" b="0" strike="noStrike" spc="-1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457200" y="27720"/>
            <a:ext cx="8228880" cy="7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C377B"/>
                </a:solidFill>
                <a:latin typeface="Arial"/>
              </a:rPr>
              <a:t>Performed activities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56" name="CustomShape 3"/>
          <p:cNvSpPr/>
          <p:nvPr/>
        </p:nvSpPr>
        <p:spPr>
          <a:xfrm>
            <a:off x="2639880" y="6356520"/>
            <a:ext cx="568116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800" b="0" i="1" strike="noStrike" spc="-1">
                <a:solidFill>
                  <a:srgbClr val="0C377B"/>
                </a:solidFill>
                <a:latin typeface="Arial"/>
              </a:rPr>
              <a:t>LHC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7" name="CustomShape 4"/>
          <p:cNvSpPr/>
          <p:nvPr/>
        </p:nvSpPr>
        <p:spPr>
          <a:xfrm>
            <a:off x="7957080" y="6356520"/>
            <a:ext cx="72900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E917CFC6-187E-4258-82DE-9FF9ACB016A6}" type="slidenum">
              <a:rPr lang="en-US" sz="1200" b="0" strike="noStrike" spc="-1">
                <a:solidFill>
                  <a:srgbClr val="729FCF"/>
                </a:solidFill>
                <a:latin typeface="Arial"/>
              </a:rPr>
              <a:t>8</a:t>
            </a:fld>
            <a:endParaRPr lang="en-US" sz="1200" b="0" strike="noStrike" spc="-1">
              <a:latin typeface="Arial"/>
            </a:endParaRPr>
          </a:p>
        </p:txBody>
      </p:sp>
      <p:pic>
        <p:nvPicPr>
          <p:cNvPr id="7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57" y="1906623"/>
            <a:ext cx="1649700" cy="2199600"/>
          </a:xfrm>
          <a:prstGeom prst="rect">
            <a:avLst/>
          </a:prstGeom>
          <a:ln w="19080">
            <a:solidFill>
              <a:schemeClr val="tx1"/>
            </a:solidFill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CustomShape 2"/>
          <p:cNvSpPr/>
          <p:nvPr/>
        </p:nvSpPr>
        <p:spPr>
          <a:xfrm>
            <a:off x="281880" y="731160"/>
            <a:ext cx="8764920" cy="89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901"/>
              </a:spcBef>
            </a:pPr>
            <a:r>
              <a:rPr lang="en-US" spc="-1" dirty="0" smtClean="0">
                <a:solidFill>
                  <a:srgbClr val="0C377B"/>
                </a:solidFill>
              </a:rPr>
              <a:t>W32-35 </a:t>
            </a:r>
            <a:r>
              <a:rPr lang="en-US" spc="-1" dirty="0">
                <a:solidFill>
                  <a:srgbClr val="0C377B"/>
                </a:solidFill>
              </a:rPr>
              <a:t>(Lampros, Nikos, Pepe, Alexandre and FSU)</a:t>
            </a:r>
            <a:endParaRPr lang="en-US" spc="-1" dirty="0"/>
          </a:p>
          <a:p>
            <a:pPr>
              <a:lnSpc>
                <a:spcPct val="100000"/>
              </a:lnSpc>
              <a:spcBef>
                <a:spcPts val="901"/>
              </a:spcBef>
            </a:pPr>
            <a:r>
              <a:rPr lang="en-US" sz="1400" b="0" i="1" strike="noStrike" spc="-1" dirty="0">
                <a:solidFill>
                  <a:srgbClr val="18376A"/>
                </a:solidFill>
                <a:latin typeface="Arial"/>
              </a:rPr>
              <a:t>Insulation Vacuum, LS2 slave PLC replacement and R2E electronics:</a:t>
            </a:r>
            <a:endParaRPr lang="en-US" sz="1400" b="0" strike="noStrike" spc="-1" dirty="0">
              <a:latin typeface="Arial"/>
            </a:endParaRPr>
          </a:p>
          <a:p>
            <a:pPr marL="231840">
              <a:lnSpc>
                <a:spcPct val="100000"/>
              </a:lnSpc>
              <a:spcBef>
                <a:spcPts val="901"/>
              </a:spcBef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latin typeface="Arial"/>
            </a:endParaRPr>
          </a:p>
        </p:txBody>
      </p:sp>
      <p:sp>
        <p:nvSpPr>
          <p:cNvPr id="9" name="CustomShape 3"/>
          <p:cNvSpPr/>
          <p:nvPr/>
        </p:nvSpPr>
        <p:spPr>
          <a:xfrm>
            <a:off x="4882699" y="1500874"/>
            <a:ext cx="260964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C377B"/>
                </a:solidFill>
                <a:latin typeface="Arial"/>
              </a:rPr>
              <a:t>Commissioning S78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10" name="CustomShape 4"/>
          <p:cNvSpPr/>
          <p:nvPr/>
        </p:nvSpPr>
        <p:spPr>
          <a:xfrm>
            <a:off x="0" y="1508157"/>
            <a:ext cx="250236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C377B"/>
                </a:solidFill>
                <a:latin typeface="Arial"/>
              </a:rPr>
              <a:t>CRYO alarms test S12</a:t>
            </a:r>
            <a:endParaRPr lang="en-US" sz="1400" b="0" strike="noStrike" spc="-1" dirty="0">
              <a:latin typeface="Arial"/>
            </a:endParaRPr>
          </a:p>
        </p:txBody>
      </p:sp>
      <p:pic>
        <p:nvPicPr>
          <p:cNvPr id="11" name="Picture 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443" y="1889335"/>
            <a:ext cx="1649700" cy="2198906"/>
          </a:xfrm>
          <a:prstGeom prst="rect">
            <a:avLst/>
          </a:prstGeom>
          <a:ln w="19080">
            <a:solidFill>
              <a:schemeClr val="tx1"/>
            </a:solidFill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2" name="CustomShape 4"/>
          <p:cNvSpPr/>
          <p:nvPr/>
        </p:nvSpPr>
        <p:spPr>
          <a:xfrm>
            <a:off x="2028411" y="1502672"/>
            <a:ext cx="250236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C377B"/>
                </a:solidFill>
                <a:latin typeface="Arial"/>
              </a:rPr>
              <a:t>CRYO </a:t>
            </a:r>
            <a:r>
              <a:rPr lang="en-US" sz="1400" spc="-1" dirty="0">
                <a:solidFill>
                  <a:srgbClr val="0C377B"/>
                </a:solidFill>
                <a:latin typeface="Arial"/>
              </a:rPr>
              <a:t>Validation S81</a:t>
            </a:r>
            <a:endParaRPr lang="en-US" sz="1400" b="0" strike="noStrike" spc="-1" dirty="0">
              <a:latin typeface="Arial"/>
            </a:endParaRPr>
          </a:p>
        </p:txBody>
      </p:sp>
      <p:pic>
        <p:nvPicPr>
          <p:cNvPr id="13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4296" y="1858063"/>
            <a:ext cx="1673730" cy="2231640"/>
          </a:xfrm>
          <a:prstGeom prst="rect">
            <a:avLst/>
          </a:prstGeom>
          <a:ln w="19080">
            <a:solidFill>
              <a:schemeClr val="tx1"/>
            </a:solidFill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4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6830" y="4236149"/>
            <a:ext cx="1673730" cy="2231640"/>
          </a:xfrm>
          <a:prstGeom prst="rect">
            <a:avLst/>
          </a:prstGeom>
          <a:ln w="19080">
            <a:solidFill>
              <a:schemeClr val="tx1"/>
            </a:solidFill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5" name="Picture 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566" y="4503301"/>
            <a:ext cx="1673730" cy="2231640"/>
          </a:xfrm>
          <a:prstGeom prst="rect">
            <a:avLst/>
          </a:prstGeom>
          <a:ln w="19080">
            <a:solidFill>
              <a:schemeClr val="tx1"/>
            </a:solidFill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6" name="CustomShape 3"/>
          <p:cNvSpPr/>
          <p:nvPr/>
        </p:nvSpPr>
        <p:spPr>
          <a:xfrm>
            <a:off x="764820" y="4710635"/>
            <a:ext cx="260964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C377B"/>
                </a:solidFill>
                <a:latin typeface="Arial"/>
              </a:rPr>
              <a:t>Commissioning S45</a:t>
            </a:r>
            <a:endParaRPr lang="en-US" sz="1400" b="0" strike="noStrike" spc="-1" dirty="0">
              <a:latin typeface="Arial"/>
            </a:endParaRPr>
          </a:p>
        </p:txBody>
      </p:sp>
      <p:pic>
        <p:nvPicPr>
          <p:cNvPr id="17" name="Picture 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444" y="1872968"/>
            <a:ext cx="1673730" cy="2231640"/>
          </a:xfrm>
          <a:prstGeom prst="rect">
            <a:avLst/>
          </a:prstGeom>
          <a:ln w="19080">
            <a:solidFill>
              <a:schemeClr val="tx1"/>
            </a:solidFill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8" name="Picture 6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9229" y="4603530"/>
            <a:ext cx="2211573" cy="1532779"/>
          </a:xfrm>
          <a:prstGeom prst="rect">
            <a:avLst/>
          </a:prstGeom>
          <a:ln w="19080">
            <a:solidFill>
              <a:schemeClr val="tx1"/>
            </a:solidFill>
            <a:round/>
          </a:ln>
          <a:effectLst>
            <a:outerShdw blurRad="50800" dist="37674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9" name="CustomShape 3"/>
          <p:cNvSpPr/>
          <p:nvPr/>
        </p:nvSpPr>
        <p:spPr>
          <a:xfrm>
            <a:off x="6734696" y="4229324"/>
            <a:ext cx="2023049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C377B"/>
                </a:solidFill>
                <a:latin typeface="Arial"/>
              </a:rPr>
              <a:t>HV Cable replacem</a:t>
            </a:r>
            <a:r>
              <a:rPr lang="en-US" sz="1400" spc="-1" dirty="0">
                <a:solidFill>
                  <a:srgbClr val="0C377B"/>
                </a:solidFill>
                <a:latin typeface="Arial"/>
              </a:rPr>
              <a:t>ent</a:t>
            </a:r>
            <a:endParaRPr lang="en-US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5949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0"/>
            <a:ext cx="8226425" cy="731520"/>
          </a:xfrm>
        </p:spPr>
        <p:txBody>
          <a:bodyPr>
            <a:normAutofit/>
          </a:bodyPr>
          <a:lstStyle/>
          <a:p>
            <a:r>
              <a:rPr lang="en-GB" sz="3200" dirty="0"/>
              <a:t>Planned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552092"/>
            <a:ext cx="8226425" cy="57365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Calibri"/>
                <a:cs typeface="Calibri"/>
              </a:rPr>
              <a:t>W36/W37 (</a:t>
            </a:r>
            <a:r>
              <a:rPr lang="en-US" sz="2400" b="1" dirty="0" smtClean="0">
                <a:latin typeface="Calibri"/>
                <a:cs typeface="Calibri"/>
              </a:rPr>
              <a:t>Pablo, </a:t>
            </a:r>
            <a:r>
              <a:rPr lang="en-US" sz="2400" b="1" dirty="0">
                <a:latin typeface="Calibri"/>
                <a:cs typeface="Calibri"/>
              </a:rPr>
              <a:t>Abel N. &amp; FSU)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endParaRPr lang="fr-CH" sz="1600" b="1" dirty="0">
              <a:solidFill>
                <a:srgbClr val="002060"/>
              </a:solidFill>
              <a:latin typeface="Calibri" panose="020F0502020204030204" pitchFamily="34" charset="0"/>
              <a:cs typeface="Calibri"/>
            </a:endParaRP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LHC BV Commissioning Phase: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2060"/>
                </a:solidFill>
                <a:latin typeface="Calibri"/>
                <a:cs typeface="Calibri"/>
              </a:rPr>
              <a:t>LSS1, Pilot Tests: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  <a:latin typeface="Calibri"/>
                <a:cs typeface="Calibri"/>
              </a:rPr>
              <a:t>First contact with field commissioning, teach and review existing procedures, prepare files.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  <a:latin typeface="Calibri"/>
                <a:cs typeface="Calibri"/>
              </a:rPr>
              <a:t>Perform full commissioning of LSS1 (Gauges, Pumps, Valves, Interlocks, NEG, Solenoids, …)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LSS1:</a:t>
            </a:r>
          </a:p>
          <a:p>
            <a:pPr marL="968375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ATLAS-GIS PLC intervention </a:t>
            </a:r>
            <a:r>
              <a:rPr lang="en-GB" sz="1400" dirty="0" smtClean="0">
                <a:solidFill>
                  <a:srgbClr val="002060"/>
                </a:solidFill>
                <a:latin typeface="Calibri"/>
                <a:cs typeface="Calibri"/>
              </a:rPr>
              <a:t>(PLC </a:t>
            </a: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not reachable)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LSS2, TI2: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TI2.1204: Connection pumping group TI2 (Cable 60m)</a:t>
            </a:r>
          </a:p>
          <a:p>
            <a:pPr marL="50800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LSS4: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BGC: Mobile pumping group + BO-NEG support (C5L4+B5L4)</a:t>
            </a:r>
          </a:p>
          <a:p>
            <a:pPr marL="5080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LSS7:</a:t>
            </a:r>
          </a:p>
          <a:p>
            <a:pPr marL="968375" lvl="2" indent="-285750"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fr-CH" sz="1400" dirty="0">
                <a:solidFill>
                  <a:srgbClr val="002060"/>
                </a:solidFill>
                <a:latin typeface="Calibri"/>
                <a:cs typeface="Calibri"/>
              </a:rPr>
              <a:t>TCPPM/-SPM: </a:t>
            </a:r>
            <a:r>
              <a:rPr lang="en-GB" sz="1400" dirty="0">
                <a:solidFill>
                  <a:srgbClr val="002060"/>
                </a:solidFill>
                <a:latin typeface="Calibri"/>
                <a:cs typeface="Calibri"/>
              </a:rPr>
              <a:t>Mobile pumping group + BO-NEG support</a:t>
            </a:r>
            <a:r>
              <a:rPr lang="fr-CH" sz="1400" dirty="0">
                <a:solidFill>
                  <a:srgbClr val="002060"/>
                </a:solidFill>
                <a:latin typeface="Calibri"/>
                <a:cs typeface="Calibri"/>
              </a:rPr>
              <a:t> (IP7+A4L7)</a:t>
            </a:r>
          </a:p>
          <a:p>
            <a:pPr marL="5080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AOB:</a:t>
            </a:r>
          </a:p>
          <a:p>
            <a:pPr marL="97472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  <a:latin typeface="Calibri"/>
                <a:cs typeface="Calibri"/>
              </a:rPr>
              <a:t>Critical Gauges, TE Elec. Safety and QA actions (Simulators, IP2x, Racks Cleaning, etc.)</a:t>
            </a:r>
            <a:endParaRPr lang="fr-CH" sz="1400" dirty="0">
              <a:solidFill>
                <a:srgbClr val="002060"/>
              </a:solidFill>
              <a:latin typeface="Calibri"/>
              <a:cs typeface="Calibri"/>
            </a:endParaRPr>
          </a:p>
          <a:p>
            <a:pPr marL="974725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2060"/>
              </a:solidFill>
              <a:latin typeface="Calibri"/>
              <a:cs typeface="Calibri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749409" y="6356350"/>
            <a:ext cx="5681967" cy="365125"/>
          </a:xfrm>
        </p:spPr>
        <p:txBody>
          <a:bodyPr/>
          <a:lstStyle/>
          <a:p>
            <a:pPr algn="r"/>
            <a:r>
              <a:rPr lang="en-US" i="1" dirty="0"/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38814649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6E747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F7B615"/>
    </a:hlink>
    <a:folHlink>
      <a:srgbClr val="704404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57000"/>
              <a:satMod val="101000"/>
            </a:schemeClr>
          </a:gs>
          <a:gs pos="50000">
            <a:schemeClr val="phClr">
              <a:lumMod val="137000"/>
              <a:satMod val="103000"/>
            </a:schemeClr>
          </a:gs>
          <a:gs pos="100000">
            <a:schemeClr val="phClr">
              <a:lumMod val="115000"/>
              <a:satMod val="109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18000"/>
            </a:schemeClr>
          </a:gs>
          <a:gs pos="50000">
            <a:schemeClr val="phClr">
              <a:satMod val="89000"/>
              <a:lumMod val="91000"/>
            </a:schemeClr>
          </a:gs>
          <a:gs pos="100000">
            <a:schemeClr val="phClr">
              <a:lumMod val="69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</a:ln>
      <a:ln w="127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100000"/>
              <a:satMod val="100000"/>
              <a:shade val="0"/>
            </a:schemeClr>
          </a:gs>
          <a:gs pos="0">
            <a:scrgbClr r="0" g="0" b="0"/>
          </a:gs>
          <a:gs pos="100000">
            <a:schemeClr val="phClr">
              <a:shade val="100000"/>
              <a:satMod val="100000"/>
            </a:schemeClr>
          </a:gs>
        </a:gsLst>
        <a:lin ang="5400000" scaled="0"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47920</TotalTime>
  <Words>1515</Words>
  <Application>Microsoft Office PowerPoint</Application>
  <PresentationFormat>On-screen Show (4:3)</PresentationFormat>
  <Paragraphs>272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Times New Roman</vt:lpstr>
      <vt:lpstr>Ubuntu</vt:lpstr>
      <vt:lpstr>Ubuntu Light</vt:lpstr>
      <vt:lpstr>Wingdings</vt:lpstr>
      <vt:lpstr>CERN_ENdept_Presentation_ArialFont copy</vt:lpstr>
      <vt:lpstr> ICM activities: LHC, SPS, CPS</vt:lpstr>
      <vt:lpstr>LHC</vt:lpstr>
      <vt:lpstr>Performed activities</vt:lpstr>
      <vt:lpstr>Performed activities</vt:lpstr>
      <vt:lpstr>BV Commissioning Plan (draft)</vt:lpstr>
      <vt:lpstr>PowerPoint Presentation</vt:lpstr>
      <vt:lpstr>PowerPoint Presentation</vt:lpstr>
      <vt:lpstr>PowerPoint Presentation</vt:lpstr>
      <vt:lpstr>Planned activities</vt:lpstr>
      <vt:lpstr>PowerPoint Presentation</vt:lpstr>
      <vt:lpstr>PowerPoint Presentation</vt:lpstr>
      <vt:lpstr>LHC Burndown Chart</vt:lpstr>
      <vt:lpstr>SPS</vt:lpstr>
      <vt:lpstr>Performed activities</vt:lpstr>
      <vt:lpstr>Performed activities</vt:lpstr>
      <vt:lpstr>Performed activities</vt:lpstr>
      <vt:lpstr>Planned activities</vt:lpstr>
      <vt:lpstr>CPS</vt:lpstr>
      <vt:lpstr>Performed activities</vt:lpstr>
      <vt:lpstr>Performed activities</vt:lpstr>
      <vt:lpstr>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Gregory Pigny</cp:lastModifiedBy>
  <cp:revision>1955</cp:revision>
  <cp:lastPrinted>2019-10-16T15:21:41Z</cp:lastPrinted>
  <dcterms:created xsi:type="dcterms:W3CDTF">2014-04-09T15:49:20Z</dcterms:created>
  <dcterms:modified xsi:type="dcterms:W3CDTF">2020-08-31T07:03:49Z</dcterms:modified>
</cp:coreProperties>
</file>