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86" r:id="rId3"/>
    <p:sldMasterId id="2147483687" r:id="rId4"/>
    <p:sldMasterId id="214748368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y="5143500" cx="9144000"/>
  <p:notesSz cx="6858000" cy="9144000"/>
  <p:embeddedFontLst>
    <p:embeddedFont>
      <p:font typeface="Roboto Mono"/>
      <p:regular r:id="rId32"/>
      <p:bold r:id="rId33"/>
      <p:italic r:id="rId34"/>
      <p:boldItalic r:id="rId35"/>
    </p:embeddedFont>
    <p:embeddedFont>
      <p:font typeface="Source Sans Pro"/>
      <p:regular r:id="rId36"/>
      <p:bold r:id="rId37"/>
      <p:italic r:id="rId38"/>
      <p:boldItalic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RobotoMono-bold.fntdata"/><Relationship Id="rId10" Type="http://schemas.openxmlformats.org/officeDocument/2006/relationships/slide" Target="slides/slide4.xml"/><Relationship Id="rId32" Type="http://schemas.openxmlformats.org/officeDocument/2006/relationships/font" Target="fonts/RobotoMono-regular.fntdata"/><Relationship Id="rId13" Type="http://schemas.openxmlformats.org/officeDocument/2006/relationships/slide" Target="slides/slide7.xml"/><Relationship Id="rId35" Type="http://schemas.openxmlformats.org/officeDocument/2006/relationships/font" Target="fonts/RobotoMono-boldItalic.fntdata"/><Relationship Id="rId12" Type="http://schemas.openxmlformats.org/officeDocument/2006/relationships/slide" Target="slides/slide6.xml"/><Relationship Id="rId34" Type="http://schemas.openxmlformats.org/officeDocument/2006/relationships/font" Target="fonts/RobotoMono-italic.fntdata"/><Relationship Id="rId15" Type="http://schemas.openxmlformats.org/officeDocument/2006/relationships/slide" Target="slides/slide9.xml"/><Relationship Id="rId37" Type="http://schemas.openxmlformats.org/officeDocument/2006/relationships/font" Target="fonts/SourceSansPro-bold.fntdata"/><Relationship Id="rId14" Type="http://schemas.openxmlformats.org/officeDocument/2006/relationships/slide" Target="slides/slide8.xml"/><Relationship Id="rId36" Type="http://schemas.openxmlformats.org/officeDocument/2006/relationships/font" Target="fonts/SourceSansPro-regular.fntdata"/><Relationship Id="rId17" Type="http://schemas.openxmlformats.org/officeDocument/2006/relationships/slide" Target="slides/slide11.xml"/><Relationship Id="rId39" Type="http://schemas.openxmlformats.org/officeDocument/2006/relationships/font" Target="fonts/SourceSansPro-boldItalic.fntdata"/><Relationship Id="rId16" Type="http://schemas.openxmlformats.org/officeDocument/2006/relationships/slide" Target="slides/slide10.xml"/><Relationship Id="rId38" Type="http://schemas.openxmlformats.org/officeDocument/2006/relationships/font" Target="fonts/SourceSansPro-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61847f975d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61847f975d_0_2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54f25ce746_0_172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54f25ce746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61847f975d_0_124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61847f975d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5558e7a9af_0_29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5558e7a9af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54f25ce746_0_223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54f25ce746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617bc7deda_0_33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617bc7deda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555b0e0d0b_0_43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555b0e0d0b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555b0e0d0b_0_13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555b0e0d0b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555b0e0d0b_0_19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555b0e0d0b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555b0e0d0b_0_25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555b0e0d0b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555b0e0d0b_0_31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2" name="Google Shape;502;g555b0e0d0b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61847f975d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61847f975d_0_5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555b0e0d0b_0_1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" name="Google Shape;509;g555b0e0d0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9a3d3fa418_0_0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9a3d3fa41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9a3d3fa418_0_6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9a3d3fa418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9a3d3fa418_0_12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9" name="Google Shape;529;g9a3d3fa418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9a3d3fa418_0_18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6" name="Google Shape;536;g9a3d3fa418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5558e7a9af_0_35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Google Shape;543;g5558e7a9af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61847f975d_0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61847f975d_0_20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61847f975d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61847f975d_0_1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61847f975d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61847f975d_0_18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5558e7a9af_0_15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5558e7a9af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545f94a246_0_145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545f94a246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9a3d3fa418_1_0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9a3d3fa41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1ee087cb98_0_49:notes"/>
          <p:cNvSpPr/>
          <p:nvPr>
            <p:ph idx="2" type="sldImg"/>
          </p:nvPr>
        </p:nvSpPr>
        <p:spPr>
          <a:xfrm>
            <a:off x="381304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1ee087cb98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_AND_BODY_1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/>
          <p:nvPr>
            <p:ph type="title"/>
          </p:nvPr>
        </p:nvSpPr>
        <p:spPr>
          <a:xfrm>
            <a:off x="311760" y="2151000"/>
            <a:ext cx="85200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2" name="Google Shape;62;p1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3" name="Google Shape;6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6" name="Google Shape;6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9" name="Google Shape;6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0" name="Google Shape;70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3" name="Google Shape;73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4" name="Google Shape;74;p1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5" name="Google Shape;75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8" name="Google Shape;78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1" name="Google Shape;81;p2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2" name="Google Shape;82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9" name="Google Shape;89;p2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0" name="Google Shape;90;p2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1" name="Google Shape;91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4" name="Google Shape;94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7" name="Google Shape;97;p2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8" name="Google Shape;98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_AND_BODY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/>
          <p:nvPr>
            <p:ph type="title"/>
          </p:nvPr>
        </p:nvSpPr>
        <p:spPr>
          <a:xfrm>
            <a:off x="311760" y="2151000"/>
            <a:ext cx="85200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3" name="Google Shape;103;p26"/>
          <p:cNvSpPr txBox="1"/>
          <p:nvPr>
            <p:ph idx="1" type="subTitle"/>
          </p:nvPr>
        </p:nvSpPr>
        <p:spPr>
          <a:xfrm>
            <a:off x="457200" y="1203480"/>
            <a:ext cx="8229300" cy="298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7"/>
          <p:cNvSpPr txBox="1"/>
          <p:nvPr>
            <p:ph idx="1" type="body"/>
          </p:nvPr>
        </p:nvSpPr>
        <p:spPr>
          <a:xfrm>
            <a:off x="457200" y="1203480"/>
            <a:ext cx="8229300" cy="29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2" name="Google Shape;112;p29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3" name="Google Shape;113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16" name="Google Shape;116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9" name="Google Shape;119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0" name="Google Shape;120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3" name="Google Shape;123;p3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24" name="Google Shape;124;p32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25" name="Google Shape;125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8" name="Google Shape;128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4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1" name="Google Shape;131;p34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32" name="Google Shape;132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5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5" name="Google Shape;135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36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39" name="Google Shape;139;p36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40" name="Google Shape;140;p36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1" name="Google Shape;141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144" name="Google Shape;144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8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47" name="Google Shape;147;p38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8" name="Google Shape;148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_AND_BODY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0"/>
          <p:cNvSpPr txBox="1"/>
          <p:nvPr>
            <p:ph type="title"/>
          </p:nvPr>
        </p:nvSpPr>
        <p:spPr>
          <a:xfrm>
            <a:off x="311760" y="2151000"/>
            <a:ext cx="85200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3" name="Google Shape;153;p40"/>
          <p:cNvSpPr txBox="1"/>
          <p:nvPr>
            <p:ph idx="1" type="subTitle"/>
          </p:nvPr>
        </p:nvSpPr>
        <p:spPr>
          <a:xfrm>
            <a:off x="457200" y="1203480"/>
            <a:ext cx="8229300" cy="298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41"/>
          <p:cNvSpPr txBox="1"/>
          <p:nvPr>
            <p:ph type="title"/>
          </p:nvPr>
        </p:nvSpPr>
        <p:spPr>
          <a:xfrm>
            <a:off x="311760" y="2151000"/>
            <a:ext cx="85200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6" name="Google Shape;156;p41"/>
          <p:cNvSpPr txBox="1"/>
          <p:nvPr>
            <p:ph idx="1" type="body"/>
          </p:nvPr>
        </p:nvSpPr>
        <p:spPr>
          <a:xfrm>
            <a:off x="457200" y="1203480"/>
            <a:ext cx="8229300" cy="29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indent="-228600" lvl="1" marL="9144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rtl="0" algn="l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rtl="0" algn="l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41"/>
          <p:cNvSpPr txBox="1"/>
          <p:nvPr/>
        </p:nvSpPr>
        <p:spPr>
          <a:xfrm>
            <a:off x="2940600" y="4720225"/>
            <a:ext cx="32628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EC-JRC - HTCondor-CE: What’s Next?</a:t>
            </a:r>
            <a:endParaRPr sz="1000"/>
          </a:p>
        </p:txBody>
      </p:sp>
      <p:sp>
        <p:nvSpPr>
          <p:cNvPr id="158" name="Google Shape;158;p41"/>
          <p:cNvSpPr txBox="1"/>
          <p:nvPr/>
        </p:nvSpPr>
        <p:spPr>
          <a:xfrm>
            <a:off x="111700" y="4745425"/>
            <a:ext cx="1309500" cy="2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Source Sans Pro"/>
                <a:ea typeface="Source Sans Pro"/>
                <a:cs typeface="Source Sans Pro"/>
                <a:sym typeface="Source Sans Pro"/>
              </a:rPr>
              <a:t>September 26, 2019</a:t>
            </a:r>
            <a:endParaRPr sz="10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" name="Google Shape;9;p1"/>
          <p:cNvSpPr txBox="1"/>
          <p:nvPr/>
        </p:nvSpPr>
        <p:spPr>
          <a:xfrm>
            <a:off x="111700" y="4745425"/>
            <a:ext cx="1309500" cy="2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Source Sans Pro"/>
                <a:ea typeface="Source Sans Pro"/>
                <a:cs typeface="Source Sans Pro"/>
                <a:sym typeface="Source Sans Pro"/>
              </a:rPr>
              <a:t>23 September 2020</a:t>
            </a:r>
            <a:endParaRPr sz="10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" name="Google Shape;10;p1"/>
          <p:cNvSpPr txBox="1"/>
          <p:nvPr/>
        </p:nvSpPr>
        <p:spPr>
          <a:xfrm>
            <a:off x="2588700" y="4745425"/>
            <a:ext cx="3966600" cy="2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Source Sans Pro"/>
                <a:ea typeface="Source Sans Pro"/>
                <a:cs typeface="Source Sans Pro"/>
                <a:sym typeface="Source Sans Pro"/>
              </a:rPr>
              <a:t>HTCondor-CE Workshop Autumn 2020: HTCondor-CE Troubleshooting</a:t>
            </a:r>
            <a:endParaRPr sz="10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" name="Google Shape;58;p14"/>
          <p:cNvSpPr txBox="1"/>
          <p:nvPr/>
        </p:nvSpPr>
        <p:spPr>
          <a:xfrm>
            <a:off x="111700" y="4745425"/>
            <a:ext cx="1309500" cy="2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Source Sans Pro"/>
                <a:ea typeface="Source Sans Pro"/>
                <a:cs typeface="Source Sans Pro"/>
                <a:sym typeface="Source Sans Pro"/>
              </a:rPr>
              <a:t>23 September 2020</a:t>
            </a:r>
            <a:endParaRPr sz="10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9" name="Google Shape;59;p14"/>
          <p:cNvSpPr txBox="1"/>
          <p:nvPr/>
        </p:nvSpPr>
        <p:spPr>
          <a:xfrm>
            <a:off x="2588700" y="4745425"/>
            <a:ext cx="3966600" cy="2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Source Sans Pro"/>
                <a:ea typeface="Source Sans Pro"/>
                <a:cs typeface="Source Sans Pro"/>
                <a:sym typeface="Source Sans Pro"/>
              </a:rPr>
              <a:t>HTCondor-CE Workshop Autumn 2020: HTCondor-CE Troubleshooting</a:t>
            </a:r>
            <a:endParaRPr sz="10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8" name="Google Shape;108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9" name="Google Shape;109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htcondor-ce.readthedocs.io/en/latest/troubleshooting/troubleshooting/#htcondor-batch-systems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htcondor-ce.readthedocs.io/en/latest/troubleshooting/troubleshooting/#non-htcondor-batch-systems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htcondor-ce.readthedocs.io/en/latest/troubleshooting/troubleshooting/#for-non-htcondor-batch-systems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htcondor-ce.readthedocs.io/en/latest/troubleshooting/troubleshooting/#for-non-htcondor-batch-systems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htcondor-ce.readthedocs.io/en/latest/troubleshooting/troubleshooting/#for-non-htcondor-batch-systems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htcondor-ce.readthedocs.io/en/latest/troubleshooting/troubleshooting/#for-non-htcondor-batch-systems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htcondor-ce.readthedocs.io/en/latest/troubleshooting/troubleshooting" TargetMode="External"/><Relationship Id="rId4" Type="http://schemas.openxmlformats.org/officeDocument/2006/relationships/image" Target="../media/image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htcondor-ce.readthedocs.io/en/latest/troubleshooting/troubleshooting/" TargetMode="External"/><Relationship Id="rId4" Type="http://schemas.openxmlformats.org/officeDocument/2006/relationships/hyperlink" Target="mailto:htcondor-users@cs.wisc.edu" TargetMode="External"/><Relationship Id="rId5" Type="http://schemas.openxmlformats.org/officeDocument/2006/relationships/hyperlink" Target="https://github.com/htcondor/htcondor-ce/issues" TargetMode="External"/><Relationship Id="rId6" Type="http://schemas.openxmlformats.org/officeDocument/2006/relationships/hyperlink" Target="https://github.com/htcondor/htcondor-ce/pulls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s://htcondor-ce.readthedocs.io/en/latest/releases/#updating-to-htcondor-ce-4" TargetMode="Externa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s://htcondor-ce.readthedocs.io/en/latest/troubleshooting/troubleshooting/#condor_ce_job_router_info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htcondor-ce.readthedocs.io/en/latest/troubleshooting/troubleshooting/#htcondor-ce-troubleshooting-items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htcondor-ce.readthedocs.io/en/latest/troubleshooting/troubleshooting/#htcondor-ce-troubleshooting-tools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htcondor-ce.readthedocs.io/en/latest/troubleshooting/troubleshooting/#htcondor-ce-troubleshooting-data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htcondor-ce.readthedocs.io/en/latest/verification/" TargetMode="External"/><Relationship Id="rId4" Type="http://schemas.openxmlformats.org/officeDocument/2006/relationships/hyperlink" Target="https://htcondor-ce.readthedocs.io/en/latest/remote-job-submission/#submission-with-htcondor-submit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42"/>
          <p:cNvSpPr txBox="1"/>
          <p:nvPr/>
        </p:nvSpPr>
        <p:spPr>
          <a:xfrm>
            <a:off x="311760" y="592320"/>
            <a:ext cx="8520000" cy="205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520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HTCondor-CE:</a:t>
            </a:r>
            <a:br>
              <a:rPr b="0" i="0" lang="en" sz="1800" u="none" cap="none" strike="noStrike"/>
            </a:br>
            <a:r>
              <a:rPr lang="en" sz="5200">
                <a:latin typeface="Source Sans Pro"/>
                <a:ea typeface="Source Sans Pro"/>
                <a:cs typeface="Source Sans Pro"/>
                <a:sym typeface="Source Sans Pro"/>
              </a:rPr>
              <a:t>Troubleshooting</a:t>
            </a:r>
            <a:endParaRPr b="0" i="0" sz="5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42"/>
          <p:cNvSpPr txBox="1"/>
          <p:nvPr/>
        </p:nvSpPr>
        <p:spPr>
          <a:xfrm>
            <a:off x="311760" y="2605440"/>
            <a:ext cx="8520000" cy="7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2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HTCondor Workshop Autumn 2020</a:t>
            </a:r>
            <a:br>
              <a:rPr lang="en" sz="2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2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Brian Lin</a:t>
            </a:r>
            <a:endParaRPr sz="2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2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University of Wisconsin–Madison</a:t>
            </a:r>
            <a:endParaRPr sz="2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65" name="Google Shape;165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8200" y="4173048"/>
            <a:ext cx="3992400" cy="71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51"/>
          <p:cNvSpPr/>
          <p:nvPr/>
        </p:nvSpPr>
        <p:spPr>
          <a:xfrm>
            <a:off x="2039225" y="1209525"/>
            <a:ext cx="6249900" cy="1507800"/>
          </a:xfrm>
          <a:prstGeom prst="roundRect">
            <a:avLst>
              <a:gd fmla="val 16667" name="adj"/>
            </a:avLst>
          </a:prstGeom>
          <a:solidFill>
            <a:srgbClr val="FFD966"/>
          </a:solidFill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CE Host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94" name="Google Shape;294;p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Troubleshooting Job Submission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5" name="Google Shape;295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6" name="Google Shape;296;p51"/>
          <p:cNvSpPr/>
          <p:nvPr/>
        </p:nvSpPr>
        <p:spPr>
          <a:xfrm>
            <a:off x="1084954" y="1950325"/>
            <a:ext cx="272700" cy="272700"/>
          </a:xfrm>
          <a:prstGeom prst="verticalScroll">
            <a:avLst>
              <a:gd fmla="val 12500" name="adj"/>
            </a:avLst>
          </a:prstGeom>
          <a:solidFill>
            <a:srgbClr val="6AA84F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51"/>
          <p:cNvSpPr/>
          <p:nvPr/>
        </p:nvSpPr>
        <p:spPr>
          <a:xfrm>
            <a:off x="2345550" y="1700575"/>
            <a:ext cx="1245900" cy="77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CE Schedd</a:t>
            </a:r>
            <a:endParaRPr/>
          </a:p>
        </p:txBody>
      </p:sp>
      <p:sp>
        <p:nvSpPr>
          <p:cNvPr id="298" name="Google Shape;298;p51"/>
          <p:cNvSpPr/>
          <p:nvPr/>
        </p:nvSpPr>
        <p:spPr>
          <a:xfrm>
            <a:off x="4579350" y="1700575"/>
            <a:ext cx="1245900" cy="77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Job Router</a:t>
            </a:r>
            <a:endParaRPr/>
          </a:p>
        </p:txBody>
      </p:sp>
      <p:sp>
        <p:nvSpPr>
          <p:cNvPr id="299" name="Google Shape;299;p51"/>
          <p:cNvSpPr/>
          <p:nvPr/>
        </p:nvSpPr>
        <p:spPr>
          <a:xfrm>
            <a:off x="6813150" y="1700575"/>
            <a:ext cx="1245900" cy="77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Local Schedd</a:t>
            </a:r>
            <a:endParaRPr/>
          </a:p>
        </p:txBody>
      </p:sp>
      <p:grpSp>
        <p:nvGrpSpPr>
          <p:cNvPr id="300" name="Google Shape;300;p51"/>
          <p:cNvGrpSpPr/>
          <p:nvPr/>
        </p:nvGrpSpPr>
        <p:grpSpPr>
          <a:xfrm>
            <a:off x="7234184" y="3620783"/>
            <a:ext cx="462244" cy="462244"/>
            <a:chOff x="5024864" y="2048288"/>
            <a:chExt cx="1280100" cy="1280100"/>
          </a:xfrm>
        </p:grpSpPr>
        <p:sp>
          <p:nvSpPr>
            <p:cNvPr id="301" name="Google Shape;301;p51"/>
            <p:cNvSpPr/>
            <p:nvPr/>
          </p:nvSpPr>
          <p:spPr>
            <a:xfrm>
              <a:off x="5024864" y="2048288"/>
              <a:ext cx="1280100" cy="1280100"/>
            </a:xfrm>
            <a:prstGeom prst="ellipse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51"/>
            <p:cNvSpPr/>
            <p:nvPr/>
          </p:nvSpPr>
          <p:spPr>
            <a:xfrm>
              <a:off x="5063263" y="2086699"/>
              <a:ext cx="1203300" cy="1203300"/>
            </a:xfrm>
            <a:prstGeom prst="ellipse">
              <a:avLst/>
            </a:prstGeom>
            <a:solidFill>
              <a:srgbClr val="EEEEEE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03" name="Google Shape;303;p51"/>
          <p:cNvCxnSpPr>
            <a:stCxn id="304" idx="6"/>
            <a:endCxn id="301" idx="3"/>
          </p:cNvCxnSpPr>
          <p:nvPr/>
        </p:nvCxnSpPr>
        <p:spPr>
          <a:xfrm flipH="1" rot="10800000">
            <a:off x="7113672" y="4015309"/>
            <a:ext cx="188100" cy="1605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5" name="Google Shape;305;p51"/>
          <p:cNvCxnSpPr>
            <a:stCxn id="306" idx="0"/>
            <a:endCxn id="301" idx="4"/>
          </p:cNvCxnSpPr>
          <p:nvPr/>
        </p:nvCxnSpPr>
        <p:spPr>
          <a:xfrm rot="10800000">
            <a:off x="7465369" y="4083071"/>
            <a:ext cx="26400" cy="2277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7" name="Google Shape;307;p51"/>
          <p:cNvCxnSpPr>
            <a:stCxn id="308" idx="0"/>
            <a:endCxn id="301" idx="5"/>
          </p:cNvCxnSpPr>
          <p:nvPr/>
        </p:nvCxnSpPr>
        <p:spPr>
          <a:xfrm rot="10800000">
            <a:off x="7628751" y="4015453"/>
            <a:ext cx="211500" cy="1377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9" name="Google Shape;309;p51"/>
          <p:cNvCxnSpPr>
            <a:stCxn id="310" idx="3"/>
            <a:endCxn id="301" idx="0"/>
          </p:cNvCxnSpPr>
          <p:nvPr/>
        </p:nvCxnSpPr>
        <p:spPr>
          <a:xfrm flipH="1">
            <a:off x="7465233" y="3321474"/>
            <a:ext cx="26400" cy="299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1" name="Google Shape;311;p51"/>
          <p:cNvCxnSpPr>
            <a:stCxn id="312" idx="5"/>
            <a:endCxn id="301" idx="1"/>
          </p:cNvCxnSpPr>
          <p:nvPr/>
        </p:nvCxnSpPr>
        <p:spPr>
          <a:xfrm>
            <a:off x="7077511" y="3555662"/>
            <a:ext cx="224400" cy="1329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3" name="Google Shape;313;p51"/>
          <p:cNvSpPr/>
          <p:nvPr/>
        </p:nvSpPr>
        <p:spPr>
          <a:xfrm rot="-1744782">
            <a:off x="7812942" y="3336562"/>
            <a:ext cx="266035" cy="266035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51"/>
          <p:cNvSpPr/>
          <p:nvPr/>
        </p:nvSpPr>
        <p:spPr>
          <a:xfrm>
            <a:off x="7829691" y="3353263"/>
            <a:ext cx="232800" cy="232800"/>
          </a:xfrm>
          <a:prstGeom prst="ellipse">
            <a:avLst/>
          </a:prstGeom>
          <a:solidFill>
            <a:srgbClr val="EFEFE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15" name="Google Shape;315;p51"/>
          <p:cNvCxnSpPr>
            <a:stCxn id="313" idx="2"/>
            <a:endCxn id="301" idx="7"/>
          </p:cNvCxnSpPr>
          <p:nvPr/>
        </p:nvCxnSpPr>
        <p:spPr>
          <a:xfrm flipH="1">
            <a:off x="7628710" y="3534229"/>
            <a:ext cx="201000" cy="1542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0" name="Google Shape;310;p51"/>
          <p:cNvSpPr/>
          <p:nvPr/>
        </p:nvSpPr>
        <p:spPr>
          <a:xfrm rot="-2005295">
            <a:off x="7385190" y="3057841"/>
            <a:ext cx="266342" cy="266342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51"/>
          <p:cNvSpPr/>
          <p:nvPr/>
        </p:nvSpPr>
        <p:spPr>
          <a:xfrm rot="-261545">
            <a:off x="7401900" y="3074585"/>
            <a:ext cx="232874" cy="232874"/>
          </a:xfrm>
          <a:prstGeom prst="ellipse">
            <a:avLst/>
          </a:prstGeom>
          <a:solidFill>
            <a:srgbClr val="EFEFEF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17" name="Google Shape;317;p51"/>
          <p:cNvGrpSpPr/>
          <p:nvPr/>
        </p:nvGrpSpPr>
        <p:grpSpPr>
          <a:xfrm rot="1008246">
            <a:off x="6784504" y="3302645"/>
            <a:ext cx="362059" cy="362059"/>
            <a:chOff x="6547220" y="1423756"/>
            <a:chExt cx="1002600" cy="1002600"/>
          </a:xfrm>
        </p:grpSpPr>
        <p:sp>
          <p:nvSpPr>
            <p:cNvPr id="312" name="Google Shape;312;p51"/>
            <p:cNvSpPr/>
            <p:nvPr/>
          </p:nvSpPr>
          <p:spPr>
            <a:xfrm rot="-1744091">
              <a:off x="6679887" y="1556424"/>
              <a:ext cx="737264" cy="737264"/>
            </a:xfrm>
            <a:prstGeom prst="ellipse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51"/>
            <p:cNvSpPr/>
            <p:nvPr/>
          </p:nvSpPr>
          <p:spPr>
            <a:xfrm>
              <a:off x="6726212" y="1602729"/>
              <a:ext cx="644700" cy="644700"/>
            </a:xfrm>
            <a:prstGeom prst="ellipse">
              <a:avLst/>
            </a:prstGeom>
            <a:solidFill>
              <a:srgbClr val="EEEEEE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8" name="Google Shape;308;p51"/>
          <p:cNvSpPr/>
          <p:nvPr/>
        </p:nvSpPr>
        <p:spPr>
          <a:xfrm rot="-3153686">
            <a:off x="7812855" y="4101007"/>
            <a:ext cx="265993" cy="265993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51"/>
          <p:cNvSpPr/>
          <p:nvPr/>
        </p:nvSpPr>
        <p:spPr>
          <a:xfrm rot="-1411679">
            <a:off x="7829697" y="4117460"/>
            <a:ext cx="232968" cy="232968"/>
          </a:xfrm>
          <a:prstGeom prst="ellipse">
            <a:avLst/>
          </a:prstGeom>
          <a:solidFill>
            <a:srgbClr val="EFEFE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20" name="Google Shape;320;p51"/>
          <p:cNvGrpSpPr/>
          <p:nvPr/>
        </p:nvGrpSpPr>
        <p:grpSpPr>
          <a:xfrm rot="1062141">
            <a:off x="7336951" y="4260239"/>
            <a:ext cx="362037" cy="362068"/>
            <a:chOff x="6547220" y="1423756"/>
            <a:chExt cx="1002600" cy="1002600"/>
          </a:xfrm>
        </p:grpSpPr>
        <p:sp>
          <p:nvSpPr>
            <p:cNvPr id="306" name="Google Shape;306;p51"/>
            <p:cNvSpPr/>
            <p:nvPr/>
          </p:nvSpPr>
          <p:spPr>
            <a:xfrm rot="-1744091">
              <a:off x="6679887" y="1556424"/>
              <a:ext cx="737264" cy="737264"/>
            </a:xfrm>
            <a:prstGeom prst="ellipse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51"/>
            <p:cNvSpPr/>
            <p:nvPr/>
          </p:nvSpPr>
          <p:spPr>
            <a:xfrm>
              <a:off x="6726212" y="1602729"/>
              <a:ext cx="644700" cy="644700"/>
            </a:xfrm>
            <a:prstGeom prst="ellipse">
              <a:avLst/>
            </a:prstGeom>
            <a:solidFill>
              <a:srgbClr val="EEEEEE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2" name="Google Shape;322;p51"/>
          <p:cNvGrpSpPr/>
          <p:nvPr/>
        </p:nvGrpSpPr>
        <p:grpSpPr>
          <a:xfrm rot="-414044">
            <a:off x="6824826" y="4072971"/>
            <a:ext cx="362156" cy="362056"/>
            <a:chOff x="6547220" y="1423756"/>
            <a:chExt cx="1002600" cy="1002600"/>
          </a:xfrm>
        </p:grpSpPr>
        <p:sp>
          <p:nvSpPr>
            <p:cNvPr id="304" name="Google Shape;304;p51"/>
            <p:cNvSpPr/>
            <p:nvPr/>
          </p:nvSpPr>
          <p:spPr>
            <a:xfrm rot="-1744091">
              <a:off x="6679887" y="1556424"/>
              <a:ext cx="737264" cy="737264"/>
            </a:xfrm>
            <a:prstGeom prst="ellipse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51"/>
            <p:cNvSpPr/>
            <p:nvPr/>
          </p:nvSpPr>
          <p:spPr>
            <a:xfrm>
              <a:off x="6726212" y="1602729"/>
              <a:ext cx="644700" cy="644700"/>
            </a:xfrm>
            <a:prstGeom prst="ellipse">
              <a:avLst/>
            </a:prstGeom>
            <a:solidFill>
              <a:srgbClr val="EEEEEE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24" name="Google Shape;324;p51"/>
          <p:cNvCxnSpPr>
            <a:stCxn id="299" idx="2"/>
          </p:cNvCxnSpPr>
          <p:nvPr/>
        </p:nvCxnSpPr>
        <p:spPr>
          <a:xfrm>
            <a:off x="7436100" y="2472775"/>
            <a:ext cx="0" cy="4755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25" name="Google Shape;325;p51"/>
          <p:cNvCxnSpPr>
            <a:endCxn id="297" idx="1"/>
          </p:cNvCxnSpPr>
          <p:nvPr/>
        </p:nvCxnSpPr>
        <p:spPr>
          <a:xfrm>
            <a:off x="1451550" y="2086675"/>
            <a:ext cx="894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26" name="Google Shape;326;p51"/>
          <p:cNvCxnSpPr>
            <a:stCxn id="297" idx="3"/>
            <a:endCxn id="298" idx="1"/>
          </p:cNvCxnSpPr>
          <p:nvPr/>
        </p:nvCxnSpPr>
        <p:spPr>
          <a:xfrm>
            <a:off x="3591450" y="2086675"/>
            <a:ext cx="9879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27" name="Google Shape;327;p51"/>
          <p:cNvCxnSpPr>
            <a:stCxn id="298" idx="3"/>
            <a:endCxn id="299" idx="1"/>
          </p:cNvCxnSpPr>
          <p:nvPr/>
        </p:nvCxnSpPr>
        <p:spPr>
          <a:xfrm>
            <a:off x="5825250" y="2086675"/>
            <a:ext cx="9879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28" name="Google Shape;328;p51"/>
          <p:cNvCxnSpPr/>
          <p:nvPr/>
        </p:nvCxnSpPr>
        <p:spPr>
          <a:xfrm>
            <a:off x="1591000" y="1353775"/>
            <a:ext cx="0" cy="146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29" name="Google Shape;329;p51"/>
          <p:cNvCxnSpPr/>
          <p:nvPr/>
        </p:nvCxnSpPr>
        <p:spPr>
          <a:xfrm>
            <a:off x="2449975" y="1562300"/>
            <a:ext cx="0" cy="146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330" name="Google Shape;330;p51"/>
          <p:cNvSpPr txBox="1"/>
          <p:nvPr/>
        </p:nvSpPr>
        <p:spPr>
          <a:xfrm rot="-5400000">
            <a:off x="1046950" y="2522025"/>
            <a:ext cx="7905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oboto Mono"/>
                <a:ea typeface="Roboto Mono"/>
                <a:cs typeface="Roboto Mono"/>
                <a:sym typeface="Roboto Mono"/>
              </a:rPr>
              <a:t>Firewall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31" name="Google Shape;331;p51"/>
          <p:cNvSpPr txBox="1"/>
          <p:nvPr/>
        </p:nvSpPr>
        <p:spPr>
          <a:xfrm rot="-5400000">
            <a:off x="1958075" y="1714850"/>
            <a:ext cx="6015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oboto Mono"/>
                <a:ea typeface="Roboto Mono"/>
                <a:cs typeface="Roboto Mono"/>
                <a:sym typeface="Roboto Mono"/>
              </a:rPr>
              <a:t>Auth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32" name="Google Shape;332;p51"/>
          <p:cNvSpPr txBox="1"/>
          <p:nvPr/>
        </p:nvSpPr>
        <p:spPr>
          <a:xfrm>
            <a:off x="3519888" y="1780075"/>
            <a:ext cx="11310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1. Grid Job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33" name="Google Shape;333;p51"/>
          <p:cNvSpPr txBox="1"/>
          <p:nvPr/>
        </p:nvSpPr>
        <p:spPr>
          <a:xfrm>
            <a:off x="5696250" y="1562300"/>
            <a:ext cx="12459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2. </a:t>
            </a: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Routed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Job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34" name="Google Shape;334;p51"/>
          <p:cNvSpPr/>
          <p:nvPr/>
        </p:nvSpPr>
        <p:spPr>
          <a:xfrm>
            <a:off x="2808525" y="3177510"/>
            <a:ext cx="319950" cy="393600"/>
          </a:xfrm>
          <a:prstGeom prst="flowChartMagneticDisk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51"/>
          <p:cNvSpPr txBox="1"/>
          <p:nvPr/>
        </p:nvSpPr>
        <p:spPr>
          <a:xfrm>
            <a:off x="1740900" y="3562610"/>
            <a:ext cx="24552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oboto Mono"/>
                <a:ea typeface="Roboto Mono"/>
                <a:cs typeface="Roboto Mono"/>
                <a:sym typeface="Roboto Mono"/>
              </a:rPr>
              <a:t>/var/log/condor-ce/SchedLog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36" name="Google Shape;336;p51"/>
          <p:cNvSpPr/>
          <p:nvPr/>
        </p:nvSpPr>
        <p:spPr>
          <a:xfrm>
            <a:off x="5042313" y="3184975"/>
            <a:ext cx="319950" cy="393600"/>
          </a:xfrm>
          <a:prstGeom prst="flowChartMagneticDisk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51"/>
          <p:cNvSpPr txBox="1"/>
          <p:nvPr/>
        </p:nvSpPr>
        <p:spPr>
          <a:xfrm>
            <a:off x="3886488" y="3570050"/>
            <a:ext cx="26316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oboto Mono"/>
                <a:ea typeface="Roboto Mono"/>
                <a:cs typeface="Roboto Mono"/>
                <a:sym typeface="Roboto Mono"/>
              </a:rPr>
              <a:t>/var/log/condor-ce/JobRouterLog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38" name="Google Shape;338;p51"/>
          <p:cNvSpPr/>
          <p:nvPr/>
        </p:nvSpPr>
        <p:spPr>
          <a:xfrm>
            <a:off x="7276113" y="960700"/>
            <a:ext cx="319950" cy="393600"/>
          </a:xfrm>
          <a:prstGeom prst="flowChartMagneticDisk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51"/>
          <p:cNvSpPr txBox="1"/>
          <p:nvPr/>
        </p:nvSpPr>
        <p:spPr>
          <a:xfrm>
            <a:off x="6120288" y="617700"/>
            <a:ext cx="26316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oboto Mono"/>
                <a:ea typeface="Roboto Mono"/>
                <a:cs typeface="Roboto Mono"/>
                <a:sym typeface="Roboto Mono"/>
              </a:rPr>
              <a:t>/var/log/condor/SchedLog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340" name="Google Shape;340;p51"/>
          <p:cNvCxnSpPr>
            <a:endCxn id="334" idx="1"/>
          </p:cNvCxnSpPr>
          <p:nvPr/>
        </p:nvCxnSpPr>
        <p:spPr>
          <a:xfrm>
            <a:off x="2968500" y="2465310"/>
            <a:ext cx="0" cy="712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1" name="Google Shape;341;p51"/>
          <p:cNvCxnSpPr>
            <a:endCxn id="338" idx="3"/>
          </p:cNvCxnSpPr>
          <p:nvPr/>
        </p:nvCxnSpPr>
        <p:spPr>
          <a:xfrm rot="10800000">
            <a:off x="7436088" y="1354300"/>
            <a:ext cx="0" cy="346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2" name="Google Shape;342;p51"/>
          <p:cNvCxnSpPr>
            <a:endCxn id="336" idx="1"/>
          </p:cNvCxnSpPr>
          <p:nvPr/>
        </p:nvCxnSpPr>
        <p:spPr>
          <a:xfrm>
            <a:off x="5202288" y="2472775"/>
            <a:ext cx="0" cy="712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3" name="Google Shape;343;p51"/>
          <p:cNvSpPr/>
          <p:nvPr/>
        </p:nvSpPr>
        <p:spPr>
          <a:xfrm>
            <a:off x="6182710" y="2222990"/>
            <a:ext cx="272400" cy="272400"/>
          </a:xfrm>
          <a:prstGeom prst="verticalScroll">
            <a:avLst>
              <a:gd fmla="val 12500" name="adj"/>
            </a:avLst>
          </a:prstGeom>
          <a:solidFill>
            <a:srgbClr val="0097A7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51"/>
          <p:cNvSpPr/>
          <p:nvPr/>
        </p:nvSpPr>
        <p:spPr>
          <a:xfrm>
            <a:off x="7603260" y="2600440"/>
            <a:ext cx="272400" cy="272400"/>
          </a:xfrm>
          <a:prstGeom prst="verticalScroll">
            <a:avLst>
              <a:gd fmla="val 12500" name="adj"/>
            </a:avLst>
          </a:prstGeom>
          <a:solidFill>
            <a:srgbClr val="0097A7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51"/>
          <p:cNvSpPr/>
          <p:nvPr/>
        </p:nvSpPr>
        <p:spPr>
          <a:xfrm>
            <a:off x="6033675" y="2646850"/>
            <a:ext cx="1337100" cy="53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3.</a:t>
            </a:r>
            <a:r>
              <a:rPr b="0" i="0" lang="en" sz="140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HTCondor Negotation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51"/>
          <p:cNvSpPr txBox="1"/>
          <p:nvPr/>
        </p:nvSpPr>
        <p:spPr>
          <a:xfrm>
            <a:off x="234425" y="4047525"/>
            <a:ext cx="6690600" cy="4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See troubleshooting checklists at the end of this presentation!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52"/>
          <p:cNvSpPr/>
          <p:nvPr/>
        </p:nvSpPr>
        <p:spPr>
          <a:xfrm>
            <a:off x="2039225" y="1209525"/>
            <a:ext cx="6249900" cy="1507800"/>
          </a:xfrm>
          <a:prstGeom prst="roundRect">
            <a:avLst>
              <a:gd fmla="val 16667" name="adj"/>
            </a:avLst>
          </a:prstGeom>
          <a:solidFill>
            <a:srgbClr val="FFD966"/>
          </a:solidFill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CE Host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52" name="Google Shape;352;p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Tracking HTCondor Batch System Jobs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53" name="Google Shape;353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4" name="Google Shape;354;p52"/>
          <p:cNvSpPr/>
          <p:nvPr/>
        </p:nvSpPr>
        <p:spPr>
          <a:xfrm>
            <a:off x="1084954" y="1950325"/>
            <a:ext cx="272700" cy="272700"/>
          </a:xfrm>
          <a:prstGeom prst="verticalScroll">
            <a:avLst>
              <a:gd fmla="val 12500" name="adj"/>
            </a:avLst>
          </a:prstGeom>
          <a:solidFill>
            <a:srgbClr val="6AA84F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52"/>
          <p:cNvSpPr/>
          <p:nvPr/>
        </p:nvSpPr>
        <p:spPr>
          <a:xfrm>
            <a:off x="2345550" y="1700575"/>
            <a:ext cx="1245900" cy="77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CE Schedd</a:t>
            </a:r>
            <a:endParaRPr/>
          </a:p>
        </p:txBody>
      </p:sp>
      <p:sp>
        <p:nvSpPr>
          <p:cNvPr id="356" name="Google Shape;356;p52"/>
          <p:cNvSpPr/>
          <p:nvPr/>
        </p:nvSpPr>
        <p:spPr>
          <a:xfrm>
            <a:off x="4579350" y="1700575"/>
            <a:ext cx="1245900" cy="77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Job Router</a:t>
            </a:r>
            <a:endParaRPr/>
          </a:p>
        </p:txBody>
      </p:sp>
      <p:sp>
        <p:nvSpPr>
          <p:cNvPr id="357" name="Google Shape;357;p52"/>
          <p:cNvSpPr/>
          <p:nvPr/>
        </p:nvSpPr>
        <p:spPr>
          <a:xfrm>
            <a:off x="6813150" y="1700575"/>
            <a:ext cx="1245900" cy="77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Local Schedd</a:t>
            </a:r>
            <a:endParaRPr/>
          </a:p>
        </p:txBody>
      </p:sp>
      <p:grpSp>
        <p:nvGrpSpPr>
          <p:cNvPr id="358" name="Google Shape;358;p52"/>
          <p:cNvGrpSpPr/>
          <p:nvPr/>
        </p:nvGrpSpPr>
        <p:grpSpPr>
          <a:xfrm>
            <a:off x="7234184" y="3620783"/>
            <a:ext cx="462244" cy="462244"/>
            <a:chOff x="5024864" y="2048288"/>
            <a:chExt cx="1280100" cy="1280100"/>
          </a:xfrm>
        </p:grpSpPr>
        <p:sp>
          <p:nvSpPr>
            <p:cNvPr id="359" name="Google Shape;359;p52"/>
            <p:cNvSpPr/>
            <p:nvPr/>
          </p:nvSpPr>
          <p:spPr>
            <a:xfrm>
              <a:off x="5024864" y="2048288"/>
              <a:ext cx="1280100" cy="1280100"/>
            </a:xfrm>
            <a:prstGeom prst="ellipse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52"/>
            <p:cNvSpPr/>
            <p:nvPr/>
          </p:nvSpPr>
          <p:spPr>
            <a:xfrm>
              <a:off x="5063263" y="2086699"/>
              <a:ext cx="1203300" cy="1203300"/>
            </a:xfrm>
            <a:prstGeom prst="ellipse">
              <a:avLst/>
            </a:prstGeom>
            <a:solidFill>
              <a:srgbClr val="EEEEEE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61" name="Google Shape;361;p52"/>
          <p:cNvCxnSpPr>
            <a:stCxn id="362" idx="6"/>
            <a:endCxn id="359" idx="3"/>
          </p:cNvCxnSpPr>
          <p:nvPr/>
        </p:nvCxnSpPr>
        <p:spPr>
          <a:xfrm flipH="1" rot="10800000">
            <a:off x="7113672" y="4015309"/>
            <a:ext cx="188100" cy="1605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3" name="Google Shape;363;p52"/>
          <p:cNvCxnSpPr>
            <a:stCxn id="364" idx="0"/>
            <a:endCxn id="359" idx="4"/>
          </p:cNvCxnSpPr>
          <p:nvPr/>
        </p:nvCxnSpPr>
        <p:spPr>
          <a:xfrm rot="10800000">
            <a:off x="7465369" y="4083071"/>
            <a:ext cx="26400" cy="2277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5" name="Google Shape;365;p52"/>
          <p:cNvCxnSpPr>
            <a:stCxn id="366" idx="0"/>
            <a:endCxn id="359" idx="5"/>
          </p:cNvCxnSpPr>
          <p:nvPr/>
        </p:nvCxnSpPr>
        <p:spPr>
          <a:xfrm rot="10800000">
            <a:off x="7628751" y="4015453"/>
            <a:ext cx="211500" cy="1377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7" name="Google Shape;367;p52"/>
          <p:cNvCxnSpPr>
            <a:stCxn id="368" idx="3"/>
            <a:endCxn id="359" idx="0"/>
          </p:cNvCxnSpPr>
          <p:nvPr/>
        </p:nvCxnSpPr>
        <p:spPr>
          <a:xfrm flipH="1">
            <a:off x="7465233" y="3321474"/>
            <a:ext cx="26400" cy="2994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9" name="Google Shape;369;p52"/>
          <p:cNvCxnSpPr>
            <a:stCxn id="370" idx="5"/>
            <a:endCxn id="359" idx="1"/>
          </p:cNvCxnSpPr>
          <p:nvPr/>
        </p:nvCxnSpPr>
        <p:spPr>
          <a:xfrm>
            <a:off x="7077511" y="3555662"/>
            <a:ext cx="224400" cy="1329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1" name="Google Shape;371;p52"/>
          <p:cNvSpPr/>
          <p:nvPr/>
        </p:nvSpPr>
        <p:spPr>
          <a:xfrm rot="-1744782">
            <a:off x="7812942" y="3336562"/>
            <a:ext cx="266035" cy="266035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52"/>
          <p:cNvSpPr/>
          <p:nvPr/>
        </p:nvSpPr>
        <p:spPr>
          <a:xfrm>
            <a:off x="7829691" y="3353263"/>
            <a:ext cx="232800" cy="232800"/>
          </a:xfrm>
          <a:prstGeom prst="ellipse">
            <a:avLst/>
          </a:prstGeom>
          <a:solidFill>
            <a:srgbClr val="EFEFE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73" name="Google Shape;373;p52"/>
          <p:cNvCxnSpPr>
            <a:stCxn id="371" idx="2"/>
            <a:endCxn id="359" idx="7"/>
          </p:cNvCxnSpPr>
          <p:nvPr/>
        </p:nvCxnSpPr>
        <p:spPr>
          <a:xfrm flipH="1">
            <a:off x="7628710" y="3534229"/>
            <a:ext cx="201000" cy="1542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8" name="Google Shape;368;p52"/>
          <p:cNvSpPr/>
          <p:nvPr/>
        </p:nvSpPr>
        <p:spPr>
          <a:xfrm rot="-2005295">
            <a:off x="7385190" y="3057841"/>
            <a:ext cx="266342" cy="266342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52"/>
          <p:cNvSpPr/>
          <p:nvPr/>
        </p:nvSpPr>
        <p:spPr>
          <a:xfrm rot="-261545">
            <a:off x="7401900" y="3074585"/>
            <a:ext cx="232874" cy="232874"/>
          </a:xfrm>
          <a:prstGeom prst="ellipse">
            <a:avLst/>
          </a:prstGeom>
          <a:solidFill>
            <a:srgbClr val="EFEFEF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75" name="Google Shape;375;p52"/>
          <p:cNvGrpSpPr/>
          <p:nvPr/>
        </p:nvGrpSpPr>
        <p:grpSpPr>
          <a:xfrm rot="1008246">
            <a:off x="6784504" y="3302645"/>
            <a:ext cx="362059" cy="362059"/>
            <a:chOff x="6547220" y="1423756"/>
            <a:chExt cx="1002600" cy="1002600"/>
          </a:xfrm>
        </p:grpSpPr>
        <p:sp>
          <p:nvSpPr>
            <p:cNvPr id="370" name="Google Shape;370;p52"/>
            <p:cNvSpPr/>
            <p:nvPr/>
          </p:nvSpPr>
          <p:spPr>
            <a:xfrm rot="-1744091">
              <a:off x="6679887" y="1556424"/>
              <a:ext cx="737264" cy="737264"/>
            </a:xfrm>
            <a:prstGeom prst="ellipse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52"/>
            <p:cNvSpPr/>
            <p:nvPr/>
          </p:nvSpPr>
          <p:spPr>
            <a:xfrm>
              <a:off x="6726212" y="1602729"/>
              <a:ext cx="644700" cy="644700"/>
            </a:xfrm>
            <a:prstGeom prst="ellipse">
              <a:avLst/>
            </a:prstGeom>
            <a:solidFill>
              <a:srgbClr val="EEEEEE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6" name="Google Shape;366;p52"/>
          <p:cNvSpPr/>
          <p:nvPr/>
        </p:nvSpPr>
        <p:spPr>
          <a:xfrm rot="-3153686">
            <a:off x="7812855" y="4101007"/>
            <a:ext cx="265993" cy="265993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52"/>
          <p:cNvSpPr/>
          <p:nvPr/>
        </p:nvSpPr>
        <p:spPr>
          <a:xfrm rot="-1411679">
            <a:off x="7829697" y="4117460"/>
            <a:ext cx="232968" cy="232968"/>
          </a:xfrm>
          <a:prstGeom prst="ellipse">
            <a:avLst/>
          </a:prstGeom>
          <a:solidFill>
            <a:srgbClr val="EFEFE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78" name="Google Shape;378;p52"/>
          <p:cNvGrpSpPr/>
          <p:nvPr/>
        </p:nvGrpSpPr>
        <p:grpSpPr>
          <a:xfrm rot="1062141">
            <a:off x="7336951" y="4260239"/>
            <a:ext cx="362037" cy="362068"/>
            <a:chOff x="6547220" y="1423756"/>
            <a:chExt cx="1002600" cy="1002600"/>
          </a:xfrm>
        </p:grpSpPr>
        <p:sp>
          <p:nvSpPr>
            <p:cNvPr id="364" name="Google Shape;364;p52"/>
            <p:cNvSpPr/>
            <p:nvPr/>
          </p:nvSpPr>
          <p:spPr>
            <a:xfrm rot="-1744091">
              <a:off x="6679887" y="1556424"/>
              <a:ext cx="737264" cy="737264"/>
            </a:xfrm>
            <a:prstGeom prst="ellipse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52"/>
            <p:cNvSpPr/>
            <p:nvPr/>
          </p:nvSpPr>
          <p:spPr>
            <a:xfrm>
              <a:off x="6726212" y="1602729"/>
              <a:ext cx="644700" cy="644700"/>
            </a:xfrm>
            <a:prstGeom prst="ellipse">
              <a:avLst/>
            </a:prstGeom>
            <a:solidFill>
              <a:srgbClr val="EEEEEE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80" name="Google Shape;380;p52"/>
          <p:cNvGrpSpPr/>
          <p:nvPr/>
        </p:nvGrpSpPr>
        <p:grpSpPr>
          <a:xfrm rot="-414044">
            <a:off x="6824826" y="4072971"/>
            <a:ext cx="362156" cy="362056"/>
            <a:chOff x="6547220" y="1423756"/>
            <a:chExt cx="1002600" cy="1002600"/>
          </a:xfrm>
        </p:grpSpPr>
        <p:sp>
          <p:nvSpPr>
            <p:cNvPr id="362" name="Google Shape;362;p52"/>
            <p:cNvSpPr/>
            <p:nvPr/>
          </p:nvSpPr>
          <p:spPr>
            <a:xfrm rot="-1744091">
              <a:off x="6679887" y="1556424"/>
              <a:ext cx="737264" cy="737264"/>
            </a:xfrm>
            <a:prstGeom prst="ellipse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52"/>
            <p:cNvSpPr/>
            <p:nvPr/>
          </p:nvSpPr>
          <p:spPr>
            <a:xfrm>
              <a:off x="6726212" y="1602729"/>
              <a:ext cx="644700" cy="644700"/>
            </a:xfrm>
            <a:prstGeom prst="ellipse">
              <a:avLst/>
            </a:prstGeom>
            <a:solidFill>
              <a:srgbClr val="EEEEEE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82" name="Google Shape;382;p52"/>
          <p:cNvCxnSpPr>
            <a:stCxn id="357" idx="2"/>
          </p:cNvCxnSpPr>
          <p:nvPr/>
        </p:nvCxnSpPr>
        <p:spPr>
          <a:xfrm>
            <a:off x="7436100" y="2472775"/>
            <a:ext cx="0" cy="4755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83" name="Google Shape;383;p52"/>
          <p:cNvCxnSpPr>
            <a:endCxn id="355" idx="1"/>
          </p:cNvCxnSpPr>
          <p:nvPr/>
        </p:nvCxnSpPr>
        <p:spPr>
          <a:xfrm>
            <a:off x="1451550" y="2086675"/>
            <a:ext cx="894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84" name="Google Shape;384;p52"/>
          <p:cNvCxnSpPr>
            <a:stCxn id="355" idx="3"/>
            <a:endCxn id="356" idx="1"/>
          </p:cNvCxnSpPr>
          <p:nvPr/>
        </p:nvCxnSpPr>
        <p:spPr>
          <a:xfrm>
            <a:off x="3591450" y="2086675"/>
            <a:ext cx="9879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85" name="Google Shape;385;p52"/>
          <p:cNvCxnSpPr>
            <a:stCxn id="356" idx="3"/>
            <a:endCxn id="357" idx="1"/>
          </p:cNvCxnSpPr>
          <p:nvPr/>
        </p:nvCxnSpPr>
        <p:spPr>
          <a:xfrm>
            <a:off x="5825250" y="2086675"/>
            <a:ext cx="9879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86" name="Google Shape;386;p52"/>
          <p:cNvCxnSpPr/>
          <p:nvPr/>
        </p:nvCxnSpPr>
        <p:spPr>
          <a:xfrm>
            <a:off x="1591000" y="1353775"/>
            <a:ext cx="0" cy="146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387" name="Google Shape;387;p52"/>
          <p:cNvCxnSpPr/>
          <p:nvPr/>
        </p:nvCxnSpPr>
        <p:spPr>
          <a:xfrm>
            <a:off x="2449975" y="1562300"/>
            <a:ext cx="0" cy="146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388" name="Google Shape;388;p52"/>
          <p:cNvSpPr txBox="1"/>
          <p:nvPr/>
        </p:nvSpPr>
        <p:spPr>
          <a:xfrm rot="-5400000">
            <a:off x="1046950" y="2522025"/>
            <a:ext cx="7905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oboto Mono"/>
                <a:ea typeface="Roboto Mono"/>
                <a:cs typeface="Roboto Mono"/>
                <a:sym typeface="Roboto Mono"/>
              </a:rPr>
              <a:t>Firewall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89" name="Google Shape;389;p52"/>
          <p:cNvSpPr txBox="1"/>
          <p:nvPr/>
        </p:nvSpPr>
        <p:spPr>
          <a:xfrm rot="-5400000">
            <a:off x="1958075" y="1714850"/>
            <a:ext cx="6015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oboto Mono"/>
                <a:ea typeface="Roboto Mono"/>
                <a:cs typeface="Roboto Mono"/>
                <a:sym typeface="Roboto Mono"/>
              </a:rPr>
              <a:t>Auth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90" name="Google Shape;390;p52"/>
          <p:cNvSpPr txBox="1"/>
          <p:nvPr/>
        </p:nvSpPr>
        <p:spPr>
          <a:xfrm>
            <a:off x="3519888" y="1780075"/>
            <a:ext cx="11310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1. Grid Job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91" name="Google Shape;391;p52"/>
          <p:cNvSpPr txBox="1"/>
          <p:nvPr/>
        </p:nvSpPr>
        <p:spPr>
          <a:xfrm>
            <a:off x="5696250" y="1562300"/>
            <a:ext cx="12459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2. Routed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Job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92" name="Google Shape;392;p52"/>
          <p:cNvSpPr/>
          <p:nvPr/>
        </p:nvSpPr>
        <p:spPr>
          <a:xfrm>
            <a:off x="2808525" y="3177510"/>
            <a:ext cx="319950" cy="393600"/>
          </a:xfrm>
          <a:prstGeom prst="flowChartMagneticDisk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52"/>
          <p:cNvSpPr txBox="1"/>
          <p:nvPr/>
        </p:nvSpPr>
        <p:spPr>
          <a:xfrm>
            <a:off x="1740900" y="3562610"/>
            <a:ext cx="24552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oboto Mono"/>
                <a:ea typeface="Roboto Mono"/>
                <a:cs typeface="Roboto Mono"/>
                <a:sym typeface="Roboto Mono"/>
              </a:rPr>
              <a:t>/var/log/condor-ce/SchedLog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94" name="Google Shape;394;p52"/>
          <p:cNvSpPr/>
          <p:nvPr/>
        </p:nvSpPr>
        <p:spPr>
          <a:xfrm>
            <a:off x="5042313" y="3184975"/>
            <a:ext cx="319950" cy="393600"/>
          </a:xfrm>
          <a:prstGeom prst="flowChartMagneticDisk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p52"/>
          <p:cNvSpPr txBox="1"/>
          <p:nvPr/>
        </p:nvSpPr>
        <p:spPr>
          <a:xfrm>
            <a:off x="3886488" y="3570050"/>
            <a:ext cx="26316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oboto Mono"/>
                <a:ea typeface="Roboto Mono"/>
                <a:cs typeface="Roboto Mono"/>
                <a:sym typeface="Roboto Mono"/>
              </a:rPr>
              <a:t>/var/log/condor-ce/JobRouterLog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396" name="Google Shape;396;p52"/>
          <p:cNvSpPr/>
          <p:nvPr/>
        </p:nvSpPr>
        <p:spPr>
          <a:xfrm>
            <a:off x="7276113" y="960700"/>
            <a:ext cx="319950" cy="393600"/>
          </a:xfrm>
          <a:prstGeom prst="flowChartMagneticDisk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p52"/>
          <p:cNvSpPr txBox="1"/>
          <p:nvPr/>
        </p:nvSpPr>
        <p:spPr>
          <a:xfrm>
            <a:off x="6120288" y="617700"/>
            <a:ext cx="26316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oboto Mono"/>
                <a:ea typeface="Roboto Mono"/>
                <a:cs typeface="Roboto Mono"/>
                <a:sym typeface="Roboto Mono"/>
              </a:rPr>
              <a:t>/var/log/condor/SchedLog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398" name="Google Shape;398;p52"/>
          <p:cNvCxnSpPr>
            <a:endCxn id="392" idx="1"/>
          </p:cNvCxnSpPr>
          <p:nvPr/>
        </p:nvCxnSpPr>
        <p:spPr>
          <a:xfrm>
            <a:off x="2968500" y="2465310"/>
            <a:ext cx="0" cy="712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99" name="Google Shape;399;p52"/>
          <p:cNvCxnSpPr>
            <a:endCxn id="396" idx="3"/>
          </p:cNvCxnSpPr>
          <p:nvPr/>
        </p:nvCxnSpPr>
        <p:spPr>
          <a:xfrm rot="10800000">
            <a:off x="7436088" y="1354300"/>
            <a:ext cx="0" cy="346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00" name="Google Shape;400;p52"/>
          <p:cNvCxnSpPr>
            <a:endCxn id="394" idx="1"/>
          </p:cNvCxnSpPr>
          <p:nvPr/>
        </p:nvCxnSpPr>
        <p:spPr>
          <a:xfrm>
            <a:off x="5202288" y="2472775"/>
            <a:ext cx="0" cy="712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1" name="Google Shape;401;p52"/>
          <p:cNvSpPr/>
          <p:nvPr/>
        </p:nvSpPr>
        <p:spPr>
          <a:xfrm>
            <a:off x="6182710" y="2222990"/>
            <a:ext cx="272400" cy="272400"/>
          </a:xfrm>
          <a:prstGeom prst="verticalScroll">
            <a:avLst>
              <a:gd fmla="val 12500" name="adj"/>
            </a:avLst>
          </a:prstGeom>
          <a:solidFill>
            <a:srgbClr val="0097A7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2" name="Google Shape;402;p52"/>
          <p:cNvSpPr/>
          <p:nvPr/>
        </p:nvSpPr>
        <p:spPr>
          <a:xfrm>
            <a:off x="7603260" y="2600440"/>
            <a:ext cx="272400" cy="272400"/>
          </a:xfrm>
          <a:prstGeom prst="verticalScroll">
            <a:avLst>
              <a:gd fmla="val 12500" name="adj"/>
            </a:avLst>
          </a:prstGeom>
          <a:solidFill>
            <a:srgbClr val="0097A7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p52"/>
          <p:cNvSpPr/>
          <p:nvPr/>
        </p:nvSpPr>
        <p:spPr>
          <a:xfrm>
            <a:off x="6033675" y="2646850"/>
            <a:ext cx="1337100" cy="53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3.</a:t>
            </a:r>
            <a:r>
              <a:rPr b="0" i="0" lang="en" sz="140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HTCondor Negotation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09" name="Google Shape;409;p5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-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Find the chain of job IDs using one of the following methods: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ource Sans Pro"/>
              <a:buChar char="-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Query the CE schedd: </a:t>
            </a:r>
            <a:r>
              <a:rPr lang="en">
                <a:solidFill>
                  <a:schemeClr val="dk1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  <a:t>condor_ce_q </a:t>
            </a:r>
            <a:r>
              <a:rPr lang="en">
                <a:solidFill>
                  <a:schemeClr val="dk1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&lt;GRID JOB ID&gt; </a:t>
            </a:r>
            <a:r>
              <a:rPr lang="en">
                <a:solidFill>
                  <a:schemeClr val="dk1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  <a:t>-af RoutedToJobId</a:t>
            </a:r>
            <a:endParaRPr>
              <a:solidFill>
                <a:schemeClr val="dk1"/>
              </a:solidFill>
              <a:highlight>
                <a:srgbClr val="FFAB40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ource Sans Pro"/>
              <a:buChar char="-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Find relevant lines in the JobRouterLog</a:t>
            </a:r>
            <a:b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09/17/14 15:00:57 JobRouter (src=86.0,</a:t>
            </a:r>
            <a:r>
              <a:rPr lang="en">
                <a:solidFill>
                  <a:schemeClr val="dk1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  <a:t>dest=205.0</a:t>
            </a: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,route=Local_Condor): claimed job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ource Sans Pro"/>
              <a:buChar char="-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Query the local schedd: </a:t>
            </a:r>
            <a:r>
              <a:rPr lang="en">
                <a:solidFill>
                  <a:schemeClr val="dk1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  <a:t>condor_q &lt;ROUTED JOB ID&gt; -af RoutedFromJobId</a:t>
            </a:r>
            <a:endParaRPr>
              <a:solidFill>
                <a:schemeClr val="dk1"/>
              </a:solidFill>
              <a:highlight>
                <a:srgbClr val="FFAB40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Mono"/>
              <a:buChar char="-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Similarly for completed jobs:</a:t>
            </a:r>
            <a:b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chemeClr val="dk1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condor_ce_history -match 1 &lt;GRID JOB ID&gt; -af RoutedToJobId</a:t>
            </a:r>
            <a:br>
              <a:rPr lang="en">
                <a:solidFill>
                  <a:schemeClr val="dk1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chemeClr val="dk1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condor_history -match 1 &lt;ROUTED JOB ID&gt; -af RoutedFromJobId</a:t>
            </a:r>
            <a:endParaRPr>
              <a:solidFill>
                <a:schemeClr val="dk1"/>
              </a:solidFill>
              <a:highlight>
                <a:schemeClr val="accent1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 Mono"/>
              <a:buChar char="-"/>
            </a:pPr>
            <a:r>
              <a:rPr lang="en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3"/>
              </a:rPr>
              <a:t>https://htcondor-ce.readthedocs.io/en/latest/troubleshooting/troubleshooting/#htcondor-batch-systems</a:t>
            </a: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endParaRPr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0" name="Google Shape;410;p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Tracking HTCondor Batch System Jobs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54"/>
          <p:cNvSpPr/>
          <p:nvPr/>
        </p:nvSpPr>
        <p:spPr>
          <a:xfrm>
            <a:off x="2039225" y="1316050"/>
            <a:ext cx="4846500" cy="2874600"/>
          </a:xfrm>
          <a:prstGeom prst="roundRect">
            <a:avLst>
              <a:gd fmla="val 16667" name="adj"/>
            </a:avLst>
          </a:prstGeom>
          <a:solidFill>
            <a:srgbClr val="FFD966"/>
          </a:solidFill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CE Host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16" name="Google Shape;416;p5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Tracking Non-HTCondor Batch System Jobs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17" name="Google Shape;417;p5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18" name="Google Shape;418;p54"/>
          <p:cNvSpPr/>
          <p:nvPr/>
        </p:nvSpPr>
        <p:spPr>
          <a:xfrm>
            <a:off x="1084954" y="1950325"/>
            <a:ext cx="272700" cy="272700"/>
          </a:xfrm>
          <a:prstGeom prst="verticalScroll">
            <a:avLst>
              <a:gd fmla="val 12500" name="adj"/>
            </a:avLst>
          </a:prstGeom>
          <a:solidFill>
            <a:srgbClr val="6AA84F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p54"/>
          <p:cNvSpPr/>
          <p:nvPr/>
        </p:nvSpPr>
        <p:spPr>
          <a:xfrm>
            <a:off x="2345550" y="1700575"/>
            <a:ext cx="1245900" cy="77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CE Schedd</a:t>
            </a:r>
            <a:endParaRPr/>
          </a:p>
        </p:txBody>
      </p:sp>
      <p:sp>
        <p:nvSpPr>
          <p:cNvPr id="420" name="Google Shape;420;p54"/>
          <p:cNvSpPr/>
          <p:nvPr/>
        </p:nvSpPr>
        <p:spPr>
          <a:xfrm>
            <a:off x="5434975" y="1700575"/>
            <a:ext cx="1245900" cy="77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Job Router</a:t>
            </a:r>
            <a:endParaRPr/>
          </a:p>
        </p:txBody>
      </p:sp>
      <p:sp>
        <p:nvSpPr>
          <p:cNvPr id="421" name="Google Shape;421;p54"/>
          <p:cNvSpPr/>
          <p:nvPr/>
        </p:nvSpPr>
        <p:spPr>
          <a:xfrm>
            <a:off x="2345550" y="3140625"/>
            <a:ext cx="1245900" cy="77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Gridmanager</a:t>
            </a:r>
            <a:endParaRPr/>
          </a:p>
        </p:txBody>
      </p:sp>
      <p:grpSp>
        <p:nvGrpSpPr>
          <p:cNvPr id="422" name="Google Shape;422;p54"/>
          <p:cNvGrpSpPr/>
          <p:nvPr/>
        </p:nvGrpSpPr>
        <p:grpSpPr>
          <a:xfrm>
            <a:off x="6885723" y="2695588"/>
            <a:ext cx="1392403" cy="1662250"/>
            <a:chOff x="6739898" y="3006513"/>
            <a:chExt cx="1392403" cy="1662250"/>
          </a:xfrm>
        </p:grpSpPr>
        <p:grpSp>
          <p:nvGrpSpPr>
            <p:cNvPr id="423" name="Google Shape;423;p54"/>
            <p:cNvGrpSpPr/>
            <p:nvPr/>
          </p:nvGrpSpPr>
          <p:grpSpPr>
            <a:xfrm>
              <a:off x="7234184" y="3620783"/>
              <a:ext cx="462244" cy="462244"/>
              <a:chOff x="5024864" y="2048288"/>
              <a:chExt cx="1280100" cy="1280100"/>
            </a:xfrm>
          </p:grpSpPr>
          <p:sp>
            <p:nvSpPr>
              <p:cNvPr id="424" name="Google Shape;424;p54"/>
              <p:cNvSpPr/>
              <p:nvPr/>
            </p:nvSpPr>
            <p:spPr>
              <a:xfrm>
                <a:off x="5024864" y="2048288"/>
                <a:ext cx="1280100" cy="1280100"/>
              </a:xfrm>
              <a:prstGeom prst="ellipse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5" name="Google Shape;425;p54"/>
              <p:cNvSpPr/>
              <p:nvPr/>
            </p:nvSpPr>
            <p:spPr>
              <a:xfrm>
                <a:off x="5063263" y="2086699"/>
                <a:ext cx="1203300" cy="1203300"/>
              </a:xfrm>
              <a:prstGeom prst="ellipse">
                <a:avLst/>
              </a:prstGeom>
              <a:solidFill>
                <a:srgbClr val="EEEEEE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426" name="Google Shape;426;p54"/>
            <p:cNvCxnSpPr>
              <a:stCxn id="427" idx="6"/>
              <a:endCxn id="424" idx="3"/>
            </p:cNvCxnSpPr>
            <p:nvPr/>
          </p:nvCxnSpPr>
          <p:spPr>
            <a:xfrm flipH="1" rot="10800000">
              <a:off x="7113672" y="4015309"/>
              <a:ext cx="188100" cy="1605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28" name="Google Shape;428;p54"/>
            <p:cNvCxnSpPr>
              <a:stCxn id="429" idx="0"/>
              <a:endCxn id="424" idx="4"/>
            </p:cNvCxnSpPr>
            <p:nvPr/>
          </p:nvCxnSpPr>
          <p:spPr>
            <a:xfrm rot="10800000">
              <a:off x="7465369" y="4083071"/>
              <a:ext cx="26400" cy="2277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30" name="Google Shape;430;p54"/>
            <p:cNvCxnSpPr>
              <a:stCxn id="431" idx="0"/>
              <a:endCxn id="424" idx="5"/>
            </p:cNvCxnSpPr>
            <p:nvPr/>
          </p:nvCxnSpPr>
          <p:spPr>
            <a:xfrm rot="10800000">
              <a:off x="7628751" y="4015453"/>
              <a:ext cx="211500" cy="1377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32" name="Google Shape;432;p54"/>
            <p:cNvCxnSpPr>
              <a:stCxn id="433" idx="3"/>
              <a:endCxn id="424" idx="0"/>
            </p:cNvCxnSpPr>
            <p:nvPr/>
          </p:nvCxnSpPr>
          <p:spPr>
            <a:xfrm flipH="1">
              <a:off x="7465233" y="3321474"/>
              <a:ext cx="26400" cy="2994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34" name="Google Shape;434;p54"/>
            <p:cNvCxnSpPr>
              <a:stCxn id="435" idx="5"/>
              <a:endCxn id="424" idx="1"/>
            </p:cNvCxnSpPr>
            <p:nvPr/>
          </p:nvCxnSpPr>
          <p:spPr>
            <a:xfrm>
              <a:off x="7077511" y="3555662"/>
              <a:ext cx="224400" cy="1329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36" name="Google Shape;436;p54"/>
            <p:cNvSpPr/>
            <p:nvPr/>
          </p:nvSpPr>
          <p:spPr>
            <a:xfrm rot="-1744782">
              <a:off x="7812942" y="3336562"/>
              <a:ext cx="266035" cy="266035"/>
            </a:xfrm>
            <a:prstGeom prst="ellipse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54"/>
            <p:cNvSpPr/>
            <p:nvPr/>
          </p:nvSpPr>
          <p:spPr>
            <a:xfrm>
              <a:off x="7829691" y="3353263"/>
              <a:ext cx="232800" cy="232800"/>
            </a:xfrm>
            <a:prstGeom prst="ellipse">
              <a:avLst/>
            </a:prstGeom>
            <a:solidFill>
              <a:srgbClr val="EFEFEF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38" name="Google Shape;438;p54"/>
            <p:cNvCxnSpPr>
              <a:stCxn id="436" idx="2"/>
              <a:endCxn id="424" idx="7"/>
            </p:cNvCxnSpPr>
            <p:nvPr/>
          </p:nvCxnSpPr>
          <p:spPr>
            <a:xfrm flipH="1">
              <a:off x="7628710" y="3534229"/>
              <a:ext cx="201000" cy="1542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33" name="Google Shape;433;p54"/>
            <p:cNvSpPr/>
            <p:nvPr/>
          </p:nvSpPr>
          <p:spPr>
            <a:xfrm rot="-2005295">
              <a:off x="7385190" y="3057841"/>
              <a:ext cx="266342" cy="266342"/>
            </a:xfrm>
            <a:prstGeom prst="ellipse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54"/>
            <p:cNvSpPr/>
            <p:nvPr/>
          </p:nvSpPr>
          <p:spPr>
            <a:xfrm rot="-261545">
              <a:off x="7401900" y="3074585"/>
              <a:ext cx="232874" cy="232874"/>
            </a:xfrm>
            <a:prstGeom prst="ellipse">
              <a:avLst/>
            </a:prstGeom>
            <a:solidFill>
              <a:srgbClr val="EFEFEF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40" name="Google Shape;440;p54"/>
            <p:cNvGrpSpPr/>
            <p:nvPr/>
          </p:nvGrpSpPr>
          <p:grpSpPr>
            <a:xfrm rot="1008246">
              <a:off x="6784504" y="3302645"/>
              <a:ext cx="362059" cy="362059"/>
              <a:chOff x="6547220" y="1423756"/>
              <a:chExt cx="1002600" cy="1002600"/>
            </a:xfrm>
          </p:grpSpPr>
          <p:sp>
            <p:nvSpPr>
              <p:cNvPr id="435" name="Google Shape;435;p54"/>
              <p:cNvSpPr/>
              <p:nvPr/>
            </p:nvSpPr>
            <p:spPr>
              <a:xfrm rot="-1744091">
                <a:off x="6679887" y="1556424"/>
                <a:ext cx="737264" cy="737264"/>
              </a:xfrm>
              <a:prstGeom prst="ellipse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1" name="Google Shape;441;p54"/>
              <p:cNvSpPr/>
              <p:nvPr/>
            </p:nvSpPr>
            <p:spPr>
              <a:xfrm>
                <a:off x="6726212" y="1602729"/>
                <a:ext cx="644700" cy="644700"/>
              </a:xfrm>
              <a:prstGeom prst="ellipse">
                <a:avLst/>
              </a:prstGeom>
              <a:solidFill>
                <a:srgbClr val="EEEEEE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31" name="Google Shape;431;p54"/>
            <p:cNvSpPr/>
            <p:nvPr/>
          </p:nvSpPr>
          <p:spPr>
            <a:xfrm rot="-3153686">
              <a:off x="7812855" y="4101007"/>
              <a:ext cx="265993" cy="265993"/>
            </a:xfrm>
            <a:prstGeom prst="ellipse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54"/>
            <p:cNvSpPr/>
            <p:nvPr/>
          </p:nvSpPr>
          <p:spPr>
            <a:xfrm rot="-1411679">
              <a:off x="7829697" y="4117460"/>
              <a:ext cx="232968" cy="232968"/>
            </a:xfrm>
            <a:prstGeom prst="ellipse">
              <a:avLst/>
            </a:prstGeom>
            <a:solidFill>
              <a:srgbClr val="EFEFEF"/>
            </a:solidFill>
            <a:ln cap="flat" cmpd="sng" w="9525">
              <a:solidFill>
                <a:srgbClr val="66666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43" name="Google Shape;443;p54"/>
            <p:cNvGrpSpPr/>
            <p:nvPr/>
          </p:nvGrpSpPr>
          <p:grpSpPr>
            <a:xfrm rot="1062141">
              <a:off x="7336951" y="4260239"/>
              <a:ext cx="362037" cy="362068"/>
              <a:chOff x="6547220" y="1423756"/>
              <a:chExt cx="1002600" cy="1002600"/>
            </a:xfrm>
          </p:grpSpPr>
          <p:sp>
            <p:nvSpPr>
              <p:cNvPr id="429" name="Google Shape;429;p54"/>
              <p:cNvSpPr/>
              <p:nvPr/>
            </p:nvSpPr>
            <p:spPr>
              <a:xfrm rot="-1744091">
                <a:off x="6679887" y="1556424"/>
                <a:ext cx="737264" cy="737264"/>
              </a:xfrm>
              <a:prstGeom prst="ellipse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4" name="Google Shape;444;p54"/>
              <p:cNvSpPr/>
              <p:nvPr/>
            </p:nvSpPr>
            <p:spPr>
              <a:xfrm>
                <a:off x="6726212" y="1602729"/>
                <a:ext cx="644700" cy="644700"/>
              </a:xfrm>
              <a:prstGeom prst="ellipse">
                <a:avLst/>
              </a:prstGeom>
              <a:solidFill>
                <a:srgbClr val="EEEEEE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45" name="Google Shape;445;p54"/>
            <p:cNvGrpSpPr/>
            <p:nvPr/>
          </p:nvGrpSpPr>
          <p:grpSpPr>
            <a:xfrm rot="-414044">
              <a:off x="6824826" y="4072971"/>
              <a:ext cx="362156" cy="362056"/>
              <a:chOff x="6547220" y="1423756"/>
              <a:chExt cx="1002600" cy="1002600"/>
            </a:xfrm>
          </p:grpSpPr>
          <p:sp>
            <p:nvSpPr>
              <p:cNvPr id="427" name="Google Shape;427;p54"/>
              <p:cNvSpPr/>
              <p:nvPr/>
            </p:nvSpPr>
            <p:spPr>
              <a:xfrm rot="-1744091">
                <a:off x="6679887" y="1556424"/>
                <a:ext cx="737264" cy="737264"/>
              </a:xfrm>
              <a:prstGeom prst="ellipse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46" name="Google Shape;446;p54"/>
              <p:cNvSpPr/>
              <p:nvPr/>
            </p:nvSpPr>
            <p:spPr>
              <a:xfrm>
                <a:off x="6726212" y="1602729"/>
                <a:ext cx="644700" cy="644700"/>
              </a:xfrm>
              <a:prstGeom prst="ellipse">
                <a:avLst/>
              </a:prstGeom>
              <a:solidFill>
                <a:srgbClr val="EEEEEE"/>
              </a:solidFill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cxnSp>
        <p:nvCxnSpPr>
          <p:cNvPr id="447" name="Google Shape;447;p54"/>
          <p:cNvCxnSpPr>
            <a:endCxn id="419" idx="1"/>
          </p:cNvCxnSpPr>
          <p:nvPr/>
        </p:nvCxnSpPr>
        <p:spPr>
          <a:xfrm>
            <a:off x="1451550" y="2086675"/>
            <a:ext cx="8940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48" name="Google Shape;448;p54"/>
          <p:cNvCxnSpPr/>
          <p:nvPr/>
        </p:nvCxnSpPr>
        <p:spPr>
          <a:xfrm>
            <a:off x="3591450" y="1934275"/>
            <a:ext cx="18405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49" name="Google Shape;449;p54"/>
          <p:cNvCxnSpPr/>
          <p:nvPr/>
        </p:nvCxnSpPr>
        <p:spPr>
          <a:xfrm>
            <a:off x="3591450" y="2239075"/>
            <a:ext cx="18255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450" name="Google Shape;450;p54"/>
          <p:cNvSpPr txBox="1"/>
          <p:nvPr/>
        </p:nvSpPr>
        <p:spPr>
          <a:xfrm>
            <a:off x="3949050" y="2239075"/>
            <a:ext cx="12459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2. Routed Job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1" name="Google Shape;451;p54"/>
          <p:cNvSpPr txBox="1"/>
          <p:nvPr/>
        </p:nvSpPr>
        <p:spPr>
          <a:xfrm>
            <a:off x="4006488" y="1627675"/>
            <a:ext cx="1131000" cy="306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1. Grid Job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452" name="Google Shape;452;p54"/>
          <p:cNvCxnSpPr>
            <a:stCxn id="421" idx="3"/>
          </p:cNvCxnSpPr>
          <p:nvPr/>
        </p:nvCxnSpPr>
        <p:spPr>
          <a:xfrm>
            <a:off x="3591450" y="3526725"/>
            <a:ext cx="357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53" name="Google Shape;453;p54"/>
          <p:cNvCxnSpPr>
            <a:endCxn id="421" idx="0"/>
          </p:cNvCxnSpPr>
          <p:nvPr/>
        </p:nvCxnSpPr>
        <p:spPr>
          <a:xfrm>
            <a:off x="2968500" y="2472825"/>
            <a:ext cx="0" cy="667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54" name="Google Shape;454;p54"/>
          <p:cNvCxnSpPr/>
          <p:nvPr/>
        </p:nvCxnSpPr>
        <p:spPr>
          <a:xfrm>
            <a:off x="1591000" y="1353775"/>
            <a:ext cx="0" cy="146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455" name="Google Shape;455;p54"/>
          <p:cNvCxnSpPr/>
          <p:nvPr/>
        </p:nvCxnSpPr>
        <p:spPr>
          <a:xfrm>
            <a:off x="2429200" y="1429975"/>
            <a:ext cx="0" cy="146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456" name="Google Shape;456;p54"/>
          <p:cNvSpPr txBox="1"/>
          <p:nvPr/>
        </p:nvSpPr>
        <p:spPr>
          <a:xfrm rot="-5400000">
            <a:off x="1046950" y="2522025"/>
            <a:ext cx="7905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oboto Mono"/>
                <a:ea typeface="Roboto Mono"/>
                <a:cs typeface="Roboto Mono"/>
                <a:sym typeface="Roboto Mono"/>
              </a:rPr>
              <a:t>Firewall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57" name="Google Shape;457;p54"/>
          <p:cNvSpPr txBox="1"/>
          <p:nvPr/>
        </p:nvSpPr>
        <p:spPr>
          <a:xfrm rot="-5400000">
            <a:off x="1937300" y="1582525"/>
            <a:ext cx="6015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oboto Mono"/>
                <a:ea typeface="Roboto Mono"/>
                <a:cs typeface="Roboto Mono"/>
                <a:sym typeface="Roboto Mono"/>
              </a:rPr>
              <a:t>Auth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58" name="Google Shape;458;p54"/>
          <p:cNvSpPr txBox="1"/>
          <p:nvPr/>
        </p:nvSpPr>
        <p:spPr>
          <a:xfrm rot="-5400000">
            <a:off x="2624625" y="2529525"/>
            <a:ext cx="12459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Routed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Job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9" name="Google Shape;459;p54"/>
          <p:cNvSpPr/>
          <p:nvPr/>
        </p:nvSpPr>
        <p:spPr>
          <a:xfrm>
            <a:off x="2808525" y="4157135"/>
            <a:ext cx="319950" cy="393600"/>
          </a:xfrm>
          <a:prstGeom prst="flowChartMagneticDisk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0" name="Google Shape;460;p54"/>
          <p:cNvSpPr txBox="1"/>
          <p:nvPr/>
        </p:nvSpPr>
        <p:spPr>
          <a:xfrm>
            <a:off x="1470900" y="4504475"/>
            <a:ext cx="29952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Roboto Mono"/>
                <a:ea typeface="Roboto Mono"/>
                <a:cs typeface="Roboto Mono"/>
                <a:sym typeface="Roboto Mono"/>
              </a:rPr>
              <a:t>/var/log/condor-ce/GridmanagerLog.&lt;user&gt;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461" name="Google Shape;461;p54"/>
          <p:cNvCxnSpPr>
            <a:endCxn id="459" idx="1"/>
          </p:cNvCxnSpPr>
          <p:nvPr/>
        </p:nvCxnSpPr>
        <p:spPr>
          <a:xfrm>
            <a:off x="2968500" y="3912935"/>
            <a:ext cx="0" cy="244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62" name="Google Shape;462;p54"/>
          <p:cNvSpPr/>
          <p:nvPr/>
        </p:nvSpPr>
        <p:spPr>
          <a:xfrm>
            <a:off x="4083910" y="2573628"/>
            <a:ext cx="272400" cy="272400"/>
          </a:xfrm>
          <a:prstGeom prst="verticalScroll">
            <a:avLst>
              <a:gd fmla="val 12500" name="adj"/>
            </a:avLst>
          </a:prstGeom>
          <a:solidFill>
            <a:srgbClr val="0097A7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3" name="Google Shape;463;p54"/>
          <p:cNvSpPr/>
          <p:nvPr/>
        </p:nvSpPr>
        <p:spPr>
          <a:xfrm>
            <a:off x="4585560" y="3640065"/>
            <a:ext cx="272400" cy="272400"/>
          </a:xfrm>
          <a:prstGeom prst="verticalScroll">
            <a:avLst>
              <a:gd fmla="val 12500" name="adj"/>
            </a:avLst>
          </a:prstGeom>
          <a:solidFill>
            <a:srgbClr val="8E7CC3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741B47"/>
              </a:solidFill>
            </a:endParaRPr>
          </a:p>
        </p:txBody>
      </p:sp>
      <p:sp>
        <p:nvSpPr>
          <p:cNvPr id="464" name="Google Shape;464;p54"/>
          <p:cNvSpPr/>
          <p:nvPr/>
        </p:nvSpPr>
        <p:spPr>
          <a:xfrm>
            <a:off x="3832560" y="3180960"/>
            <a:ext cx="1778400" cy="30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4. qsub, sbatch, etc.</a:t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70" name="Google Shape;470;p5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-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For non-HTCondor batch systems, find the batch system job ID: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ource Sans Pro"/>
              <a:buChar char="-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Query the CE schedd routed job:</a:t>
            </a:r>
            <a:b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1600">
                <a:solidFill>
                  <a:schemeClr val="dk1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$ condor_ce_q &lt;ROUTED JOB ID&gt; -af GridJobId</a:t>
            </a:r>
            <a:b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&lt;snip&gt; lsf/20141206/</a:t>
            </a:r>
            <a:r>
              <a:rPr lang="en">
                <a:solidFill>
                  <a:schemeClr val="dk1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482046</a:t>
            </a:r>
            <a:endParaRPr>
              <a:solidFill>
                <a:schemeClr val="dk1"/>
              </a:solidFill>
              <a:highlight>
                <a:schemeClr val="accent1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ource Sans Pro"/>
              <a:buChar char="-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If the batch system jobs have completed, find relevant lines in the GridmanagerLog. Look for &lt;BATCH SYSTEM&gt;/&lt;DATE&gt;/&lt;JOB ID&gt;</a:t>
            </a:r>
            <a:b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lsf/20141206/</a:t>
            </a:r>
            <a:r>
              <a:rPr lang="en">
                <a:solidFill>
                  <a:schemeClr val="dk1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482046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ource Sans Pro"/>
              <a:buChar char="-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Alternatively, for completed jobs with HTCondor &gt;= 8.8.11 or &gt;= 8.9.9:</a:t>
            </a:r>
            <a:b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1600">
                <a:solidFill>
                  <a:schemeClr val="dk1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  <a:t>$ condor_ce_history &lt;ROUTED JOB ID&gt; -match 1 -af GridJobId</a:t>
            </a:r>
            <a:endParaRPr sz="1600">
              <a:solidFill>
                <a:schemeClr val="dk1"/>
              </a:solidFill>
              <a:highlight>
                <a:srgbClr val="FFAB40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Mono"/>
              <a:buChar char="-"/>
            </a:pPr>
            <a:r>
              <a:rPr lang="en" sz="1600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3"/>
              </a:rPr>
              <a:t>https://htcondor-ce.readthedocs.io/en/latest/troubleshooting/troubleshooting/#non-htcondor-batch-systems</a:t>
            </a:r>
            <a:r>
              <a:rPr lang="en" sz="16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endParaRPr sz="16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71" name="Google Shape;471;p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Tracking Non-HTCondor Batch System Jobs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77" name="Google Shape;477;p5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If you see failures during the GM_SUBMIT phase, this means that the Batch GAHP/BLAHP is having issues submitting jobs to the local batch system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AutoNum type="arabicPeriod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Verify that local job submission to the batch system works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AutoNum type="arabicPeriod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Set the following in /usr/libexec/condor/glite/etc/batch_gahp.config:</a:t>
            </a:r>
            <a:b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1600">
                <a:solidFill>
                  <a:schemeClr val="dk1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  <a:t>blah_debug_save_submit_info=&lt;DIR_NAME&gt;</a:t>
            </a:r>
            <a:br>
              <a:rPr lang="en" sz="1600">
                <a:solidFill>
                  <a:schemeClr val="dk1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This saves generated submit files that HTCondor-CE uses for submission to &lt;DIR_NAME&gt;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AutoNum type="arabicPeriod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Test local job submission with the generated file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AutoNum type="arabicPeriod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Please report any issues found this way!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r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200" u="sng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/>
              </a:rPr>
              <a:t>https://htcondor-ce.readthedocs.io/en/latest/troubleshooting/troubleshooting/#for-non-htcondor-batch-systems</a:t>
            </a:r>
            <a:r>
              <a:rPr lang="en" sz="12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2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8" name="Google Shape;478;p5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Troubleshooting the Gridmanager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84" name="Google Shape;484;p5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</a:t>
            </a: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successful query of the local LSF batch system by the Gridmanager daemon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15:07:24 [25543] (87.0) gm state change: GM_SUBMITTED -&gt; GM_POLL_ACTIVE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15:07:24 [25543] GAHP[25563] &lt;- 'BLAH_JOB_STATUS 3 lsf/20140917/482046'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15:07:24 [25543] GAHP[25563] -&gt; 'S'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15:07:25 [25543] GAHP[25563] &lt;- 'RESULTS'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15:07:25 [25543] GAHP[25563] -&gt; 'R'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15:07:25 [25543] GAHP[25563] -&gt; 'S' '1'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15:07:25 [25543] GAHP[25563] -&gt; '3' '0' 'No Error' '4' '[ BatchjobId = "482046"; JobStatus = 4; ExitCode = 0; WorkerNode = "atl-prod08" ]'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u="sng">
                <a:solidFill>
                  <a:schemeClr val="accent5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https://htcondor-ce.readthedocs.io/en/latest/troubleshooting/troubleshooting/#for-non-htcondor-batch-systems</a:t>
            </a:r>
            <a:r>
              <a:rPr lang="en" sz="12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85" name="Google Shape;485;p5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Troubleshooting the Gridmanager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91" name="Google Shape;491;p5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Routed job ID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15:07:24 [25543] (</a:t>
            </a:r>
            <a:r>
              <a:rPr lang="en" sz="1200">
                <a:solidFill>
                  <a:schemeClr val="dk1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  <a:t>87.0</a:t>
            </a: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) gm state change: GM_SUBMITTED -&gt; GM_POLL_ACTIVE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15:07:24 [25543] GAHP[25563] &lt;- 'BLAH_JOB_STATUS 3 lsf/20140917/482046'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15:07:24 [25543] GAHP[25563] -&gt; 'S'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15:07:25 [25543] GAHP[25563] &lt;- 'RESULTS'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15:07:25 [25543] GAHP[25563] -&gt; 'R'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15:07:25 [25543] GAHP[25563] -&gt; 'S' '1'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15:07:25 [25543] GAHP[25563] -&gt; '3' '0' 'No Error' '4' '[ BatchjobId = "482046"; JobStatus = 4; ExitCode = 0; WorkerNode = "atl-prod08" ]'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u="sng">
                <a:solidFill>
                  <a:schemeClr val="accent5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https://htcondor-ce.readthedocs.io/en/latest/troubleshooting/troubleshooting/#for-non-htcondor-batch-systems</a:t>
            </a:r>
            <a:r>
              <a:rPr lang="en" sz="12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92" name="Google Shape;492;p5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Troubleshooting the Gridmanager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5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98" name="Google Shape;498;p5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LSF job ID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15:07:24 [25543] (87.0) gm state change: GM_SUBMITTED -&gt; GM_POLL_ACTIVE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15:07:24 [25543] GAHP[25563] &lt;- 'BLAH_JOB_STATUS 3 lsf/20140917/</a:t>
            </a:r>
            <a:r>
              <a:rPr lang="en" sz="1200">
                <a:solidFill>
                  <a:schemeClr val="dk1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  <a:t>482046</a:t>
            </a: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15:07:24 [25543] GAHP[25563] -&gt; 'S'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15:07:25 [25543] GAHP[25563] &lt;- 'RESULTS'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15:07:25 [25543] GAHP[25563] -&gt; 'R'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15:07:25 [25543] GAHP[25563] -&gt; 'S' '1'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15:07:25 [25543] GAHP[25563] -&gt; '3' '0' 'No Error' '4' '[ BatchjobId = "</a:t>
            </a:r>
            <a:r>
              <a:rPr lang="en" sz="1200">
                <a:solidFill>
                  <a:schemeClr val="dk1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  <a:t>482046</a:t>
            </a: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"; JobStatus = 4; ExitCode = 0; WorkerNode = "atl-prod08" ]'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u="sng">
                <a:solidFill>
                  <a:schemeClr val="accent5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https://htcondor-ce.readthedocs.io/en/latest/troubleshooting/troubleshooting/#for-non-htcondor-batch-systems</a:t>
            </a:r>
            <a:r>
              <a:rPr lang="en" sz="12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499" name="Google Shape;499;p5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Troubleshooting the Gridmanager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6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05" name="Google Shape;505;p6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If there are issues, errors should show up here. If the messages do not provide enough information, run the BLAHP commands by hand: </a:t>
            </a:r>
            <a:b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	</a:t>
            </a:r>
            <a:r>
              <a:rPr lang="en" sz="1400">
                <a:solidFill>
                  <a:schemeClr val="dk1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  <a:t>/usr/libexec/condor/glite/bin/lsf_status.sh </a:t>
            </a:r>
            <a:r>
              <a:rPr lang="en" sz="1400">
                <a:solidFill>
                  <a:schemeClr val="dk1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  <a:t>lsf/20140917/482046</a:t>
            </a:r>
            <a:endParaRPr sz="1400">
              <a:solidFill>
                <a:schemeClr val="dk1"/>
              </a:solidFill>
              <a:highlight>
                <a:srgbClr val="FFAB40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15:07:24 [25543] (87.0) gm state change: GM_SUBMITTED -&gt; GM_POLL_ACTIVE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15:07:24 [25543] GAHP[25563] &lt;- 'BLAH_JOB_STATUS 3 lsf/20140917/482046'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15:07:24 [25543] GAHP[25563] -&gt; 'S'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15:07:25 [25543] GAHP[25563] &lt;- 'RESULTS'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15:07:25 [25543] GAHP[25563] -&gt; 'R'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15:07:25 [25543] GAHP[25563] -&gt; 'S' '1'</a:t>
            </a:r>
            <a:endParaRPr sz="12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09/17/14 15:07:25 [25543] GAHP[25563] -&gt; </a:t>
            </a:r>
            <a:r>
              <a:rPr lang="en" sz="1200">
                <a:solidFill>
                  <a:schemeClr val="dk1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  <a:t>'3' '0' 'No Error' '4' '[ BatchjobId = "482046"; JobStatus = 4; ExitCode = 0; WorkerNode = "atl-prod08" ]'</a:t>
            </a:r>
            <a:endParaRPr sz="1200">
              <a:solidFill>
                <a:schemeClr val="dk1"/>
              </a:solidFill>
              <a:highlight>
                <a:srgbClr val="FFAB40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Please report any issues found this way!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06" name="Google Shape;506;p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Troubleshooting the Gridmanager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43"/>
          <p:cNvSpPr txBox="1"/>
          <p:nvPr/>
        </p:nvSpPr>
        <p:spPr>
          <a:xfrm>
            <a:off x="311760" y="444960"/>
            <a:ext cx="85200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Source Sans Pro"/>
                <a:ea typeface="Source Sans Pro"/>
                <a:cs typeface="Source Sans Pro"/>
                <a:sym typeface="Source Sans Pro"/>
              </a:rPr>
              <a:t>Troubleshooting HTCondor-CE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43"/>
          <p:cNvSpPr txBox="1"/>
          <p:nvPr/>
        </p:nvSpPr>
        <p:spPr>
          <a:xfrm>
            <a:off x="8472600" y="4663080"/>
            <a:ext cx="548400" cy="39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00" u="none" cap="none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2" name="Google Shape;172;p43"/>
          <p:cNvSpPr txBox="1"/>
          <p:nvPr/>
        </p:nvSpPr>
        <p:spPr>
          <a:xfrm>
            <a:off x="311750" y="1152351"/>
            <a:ext cx="8520000" cy="5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/>
              </a:rPr>
              <a:t>https://htcondor-ce.readthedocs.io/en/latest/troubleshooting/troubleshooting</a:t>
            </a: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73" name="Google Shape;173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18875" y="1656051"/>
            <a:ext cx="6506245" cy="318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6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12" name="Google Shape;512;p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-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Troubleshooting Guide</a:t>
            </a:r>
            <a:b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u="sng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/>
              </a:rPr>
              <a:t>https://htcondor-ce.readthedocs.io/en/latest/troubleshooting/troubleshooting/</a:t>
            </a: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-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Have question, issues, or comments?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ource Sans Pro"/>
              <a:buChar char="-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HTCondor-CE experts are active on </a:t>
            </a:r>
            <a:r>
              <a:rPr lang="en" u="sng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4"/>
              </a:rPr>
              <a:t>htcondor-users@cs.wisc.edu</a:t>
            </a: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!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ource Sans Pro"/>
              <a:buChar char="-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Submit an issue: </a:t>
            </a:r>
            <a:r>
              <a:rPr lang="en" u="sng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5"/>
              </a:rPr>
              <a:t>https://github.com/htcondor/htcondor-ce/issues</a:t>
            </a: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ource Sans Pro"/>
              <a:buChar char="-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Or better yet, a pull request: </a:t>
            </a:r>
            <a:r>
              <a:rPr lang="en" u="sng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6"/>
              </a:rPr>
              <a:t>https://github.com/htcondor/htcondor-ce/pulls</a:t>
            </a: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! 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13" name="Google Shape;513;p6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Additional Resources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62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Troubleshooting Checklists</a:t>
            </a:r>
            <a:endParaRPr/>
          </a:p>
        </p:txBody>
      </p:sp>
      <p:sp>
        <p:nvSpPr>
          <p:cNvPr id="519" name="Google Shape;519;p6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6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Daemon Startup Checklist (HTCondor-CE &lt; 4.0.0)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5" name="Google Shape;525;p6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DD7E6B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03/20/19 16:05:58 ERROR: AUTHENTICATE:1003:Failed to authenticate with any method</a:t>
            </a:r>
            <a:endParaRPr>
              <a:solidFill>
                <a:srgbClr val="DD7E6B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AutoNum type="arabicPeriod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Update CA certificates and CRLs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AutoNum type="arabicPeriod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Verify host cert validity</a:t>
            </a:r>
            <a:b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1600">
                <a:solidFill>
                  <a:schemeClr val="dk1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  <a:t>openssl x509 -in /etc/grid-security/hostcert.pem -dates</a:t>
            </a:r>
            <a:endParaRPr>
              <a:solidFill>
                <a:schemeClr val="dk1"/>
              </a:solidFill>
              <a:highlight>
                <a:srgbClr val="FFAB40"/>
              </a:highlight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AutoNum type="arabicPeriod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Verify CE host system clock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AutoNum type="arabicPeriod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Verify unified mapfile. Do you have a GSI line mapping the CE host certificate to “&lt;hostname&gt;@daemon.htcondor.org”?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AutoNum type="arabicPeriod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Run </a:t>
            </a:r>
            <a:r>
              <a:rPr lang="en" sz="1600">
                <a:solidFill>
                  <a:schemeClr val="dk1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  <a:t>condor_ce_host_network_check</a:t>
            </a:r>
            <a:endParaRPr sz="1600">
              <a:solidFill>
                <a:schemeClr val="dk1"/>
              </a:solidFill>
              <a:highlight>
                <a:srgbClr val="FFAB40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AB40"/>
              </a:highlight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If possible, consider updating to HTCondor-CE 4: </a:t>
            </a:r>
            <a:r>
              <a:rPr lang="en" u="sng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/>
              </a:rPr>
              <a:t>https://htcondor-ce.readthedocs.io/en/latest/releases/#updating-to-htcondor-ce-4</a:t>
            </a: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26" name="Google Shape;526;p6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6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32" name="Google Shape;532;p6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AutoNum type="arabicPeriod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 authentication errors in the SchedLog? Make sure that the firewall is open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AutoNum type="arabicPeriod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Authentication errors?</a:t>
            </a:r>
            <a:endParaRPr sz="1600">
              <a:solidFill>
                <a:schemeClr val="dk1"/>
              </a:solidFill>
              <a:highlight>
                <a:srgbClr val="FFAB40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AutoNum type="alphaLcPeriod"/>
            </a:pPr>
            <a:r>
              <a:rPr lang="en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Set</a:t>
            </a: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en" sz="1600">
                <a:solidFill>
                  <a:schemeClr val="dk1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  <a:t>SCHEDD_LOG = $(SCHEDD_LOG) D_CAT D_ALL:2 D_SECURITY</a:t>
            </a:r>
            <a:endParaRPr sz="18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AutoNum type="alphaLcPeriod"/>
            </a:pPr>
            <a:r>
              <a:rPr lang="en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Check for issues with </a:t>
            </a:r>
            <a:r>
              <a:rPr lang="en" sz="1600">
                <a:solidFill>
                  <a:schemeClr val="dk1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/etc/condor-ce/condor_mapfile</a:t>
            </a:r>
            <a:endParaRPr sz="1600">
              <a:solidFill>
                <a:schemeClr val="dk1"/>
              </a:solidFill>
              <a:highlight>
                <a:schemeClr val="accent1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AutoNum type="romanLcPeriod"/>
            </a:pPr>
            <a:r>
              <a:rPr lang="en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If using a callout to an authentication service via GSS_ASSIST_GRIDMAP, check LCMAPS/Argus error logs</a:t>
            </a:r>
            <a:endParaRPr sz="18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AutoNum type="romanLcPeriod"/>
            </a:pPr>
            <a:r>
              <a:rPr lang="en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If not, do you have a GSI line mapping the job’s DN or VOMS attribute to the proper user?</a:t>
            </a:r>
            <a:endParaRPr sz="18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AutoNum type="alphaLcPeriod"/>
            </a:pPr>
            <a:r>
              <a:rPr lang="en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Make sure that mapped users exist</a:t>
            </a:r>
            <a:endParaRPr sz="18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AutoNum type="alphaLcPeriod"/>
            </a:pPr>
            <a:r>
              <a:rPr lang="en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Ensure CAs, CRLs, and VO information are up-to-date</a:t>
            </a:r>
            <a:endParaRPr sz="18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AutoNum type="alphaLcPeriod"/>
            </a:pPr>
            <a:r>
              <a:rPr lang="en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Verify CE host system clock</a:t>
            </a:r>
            <a:endParaRPr sz="1600">
              <a:solidFill>
                <a:schemeClr val="dk1"/>
              </a:solidFill>
              <a:highlight>
                <a:srgbClr val="FFAB40"/>
              </a:highlight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533" name="Google Shape;533;p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Troubleshooting Job Submission Checklist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6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39" name="Google Shape;539;p6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-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Jobs are indefinitely idle? Check for job router matching issues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ource Sans Pro"/>
              <a:buChar char="-"/>
            </a:pPr>
            <a:r>
              <a:rPr lang="en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For jobs still in the queue:</a:t>
            </a:r>
            <a:b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>
                <a:solidFill>
                  <a:schemeClr val="dk1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  <a:t># condor_ce_q -l &lt;JOB-ID&gt; | condor_ce_job_router_info -match-jobs -ignore-prior-routing -jobads -</a:t>
            </a:r>
            <a:endParaRPr sz="18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-"/>
            </a:pPr>
            <a:r>
              <a:rPr lang="en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For jobs that have left the queue:</a:t>
            </a:r>
            <a:br>
              <a:rPr lang="en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u="sng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/>
              </a:rPr>
              <a:t>https://htcondor-ce.readthedocs.io/en/latest/troubleshooting/troubleshooting/#condor_ce_job_router_info</a:t>
            </a: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-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Wrap ClassAd expressions with the </a:t>
            </a:r>
            <a:r>
              <a:rPr lang="en">
                <a:solidFill>
                  <a:schemeClr val="dk1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  <a:t>debug()</a:t>
            </a: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function, evaluation details will appear in the JobRouterLog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-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Ensure that you can submit jobs to your local batch system from the CE host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-"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Errors will appear in the JobRouterLog and the local SchedLog if there are communication issues between HTCondor-CE and the local HTCondor</a:t>
            </a:r>
            <a:endParaRPr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40" name="Google Shape;540;p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Troubleshooting Idle CE Jobs Checklist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6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Source Sans Pro"/>
              <a:buChar char="-"/>
            </a:pPr>
            <a:r>
              <a:rPr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Find hold reasons with </a:t>
            </a:r>
            <a:r>
              <a:rPr lang="en">
                <a:solidFill>
                  <a:srgbClr val="000000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condor_ce_q -held</a:t>
            </a:r>
            <a:endParaRPr>
              <a:solidFill>
                <a:srgbClr val="000000"/>
              </a:solidFill>
              <a:highlight>
                <a:schemeClr val="accent1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Source Sans Pro"/>
              <a:buChar char="-"/>
            </a:pPr>
            <a:r>
              <a:rPr b="1"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Spooling input data files:</a:t>
            </a:r>
            <a:r>
              <a:rPr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the remote client is sending input files, should clear up after the transfer is complete</a:t>
            </a:r>
            <a:endParaRPr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Source Sans Pro"/>
              <a:buChar char="-"/>
            </a:pPr>
            <a:r>
              <a:rPr b="1"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HTCondor-CE held job due to…</a:t>
            </a:r>
            <a:endParaRPr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Source Sans Pro"/>
              <a:buChar char="-"/>
            </a:pPr>
            <a:r>
              <a:rPr b="1"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invalid job universe:</a:t>
            </a:r>
            <a:r>
              <a:rPr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HTCondor-CE only routes vanilla, local, scheduler, and standard universe</a:t>
            </a:r>
            <a:endParaRPr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Source Sans Pro"/>
              <a:buChar char="-"/>
            </a:pPr>
            <a:r>
              <a:rPr b="1"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 matching routes, route job limit, or route failure threshold; see 'HTCondor-CE Troubleshooting Guide': </a:t>
            </a:r>
            <a:r>
              <a:rPr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job sat in the queue for &gt; 30 min without being picked up by the job router</a:t>
            </a:r>
            <a:endParaRPr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Source Sans Pro"/>
              <a:buChar char="-"/>
            </a:pPr>
            <a:r>
              <a:rPr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 routes match the job:</a:t>
            </a:r>
            <a:br>
              <a:rPr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>
                <a:solidFill>
                  <a:srgbClr val="000000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condor_ce_q &lt;JOB ID&gt; | condor_ce_job_router_info -match-jobs \ -ignore-prior-routing -jobads -</a:t>
            </a:r>
            <a:endParaRPr>
              <a:solidFill>
                <a:srgbClr val="000000"/>
              </a:solidFill>
              <a:highlight>
                <a:schemeClr val="accent1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Source Sans Pro"/>
              <a:buChar char="-"/>
            </a:pPr>
            <a:r>
              <a:rPr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All routes are full:  </a:t>
            </a:r>
            <a:r>
              <a:rPr lang="en">
                <a:solidFill>
                  <a:srgbClr val="000000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  <a:t>condor_ce_router_q</a:t>
            </a:r>
            <a:endParaRPr>
              <a:solidFill>
                <a:srgbClr val="000000"/>
              </a:solidFill>
              <a:highlight>
                <a:srgbClr val="FFAB40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Source Sans Pro"/>
              <a:buChar char="-"/>
            </a:pPr>
            <a:r>
              <a:rPr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Route failure threshold: check the JobRouterLog or GridmanagerLog for local batch system submission failures. Fix the underlying issue and restart the HTCondor-CE services.</a:t>
            </a:r>
            <a:endParaRPr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46" name="Google Shape;546;p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Troubleshooting Held CE Jobs Checklist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47" name="Google Shape;547;p6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44"/>
          <p:cNvSpPr txBox="1"/>
          <p:nvPr/>
        </p:nvSpPr>
        <p:spPr>
          <a:xfrm>
            <a:off x="311760" y="444960"/>
            <a:ext cx="85200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Source Sans Pro"/>
                <a:ea typeface="Source Sans Pro"/>
                <a:cs typeface="Source Sans Pro"/>
                <a:sym typeface="Source Sans Pro"/>
              </a:rPr>
              <a:t>Troubleshooting HTCondor-CE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44"/>
          <p:cNvSpPr txBox="1"/>
          <p:nvPr/>
        </p:nvSpPr>
        <p:spPr>
          <a:xfrm>
            <a:off x="8472600" y="4663080"/>
            <a:ext cx="548400" cy="39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00" u="none" cap="none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0" name="Google Shape;180;p44"/>
          <p:cNvSpPr txBox="1"/>
          <p:nvPr/>
        </p:nvSpPr>
        <p:spPr>
          <a:xfrm>
            <a:off x="311750" y="1152351"/>
            <a:ext cx="8520000" cy="5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/>
              </a:rPr>
              <a:t>https://htcondor-ce.readthedocs.io/en/latest/troubleshooting/troubleshooting/#htcondor-ce-troubleshooting-items</a:t>
            </a:r>
            <a:r>
              <a:rPr lang="en" sz="12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2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81" name="Google Shape;181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24825" y="1599876"/>
            <a:ext cx="7093855" cy="31826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5"/>
          <p:cNvSpPr txBox="1"/>
          <p:nvPr/>
        </p:nvSpPr>
        <p:spPr>
          <a:xfrm>
            <a:off x="311760" y="444960"/>
            <a:ext cx="85200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Source Sans Pro"/>
                <a:ea typeface="Source Sans Pro"/>
                <a:cs typeface="Source Sans Pro"/>
                <a:sym typeface="Source Sans Pro"/>
              </a:rPr>
              <a:t>Troubleshooting HTCondor-CE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45"/>
          <p:cNvSpPr txBox="1"/>
          <p:nvPr/>
        </p:nvSpPr>
        <p:spPr>
          <a:xfrm>
            <a:off x="8472600" y="4663080"/>
            <a:ext cx="548400" cy="39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00" u="none" cap="none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8" name="Google Shape;188;p45"/>
          <p:cNvSpPr txBox="1"/>
          <p:nvPr/>
        </p:nvSpPr>
        <p:spPr>
          <a:xfrm>
            <a:off x="311750" y="1152351"/>
            <a:ext cx="8520000" cy="5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/>
              </a:rPr>
              <a:t>https://htcondor-ce.readthedocs.io/en/latest/troubleshooting/troubleshooting/#htcondor-ce-troubleshooting-tools</a:t>
            </a:r>
            <a:r>
              <a:rPr lang="en" sz="12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2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89" name="Google Shape;189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850" y="1656051"/>
            <a:ext cx="8167799" cy="2940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46"/>
          <p:cNvSpPr txBox="1"/>
          <p:nvPr/>
        </p:nvSpPr>
        <p:spPr>
          <a:xfrm>
            <a:off x="311760" y="444960"/>
            <a:ext cx="85200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latin typeface="Source Sans Pro"/>
                <a:ea typeface="Source Sans Pro"/>
                <a:cs typeface="Source Sans Pro"/>
                <a:sym typeface="Source Sans Pro"/>
              </a:rPr>
              <a:t>Troubleshooting HTCondor-CE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46"/>
          <p:cNvSpPr txBox="1"/>
          <p:nvPr/>
        </p:nvSpPr>
        <p:spPr>
          <a:xfrm>
            <a:off x="8472600" y="4663080"/>
            <a:ext cx="548400" cy="39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1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00" u="none" cap="none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6" name="Google Shape;196;p46"/>
          <p:cNvSpPr txBox="1"/>
          <p:nvPr/>
        </p:nvSpPr>
        <p:spPr>
          <a:xfrm>
            <a:off x="311750" y="1152351"/>
            <a:ext cx="8520000" cy="5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latin typeface="Source Sans Pro"/>
                <a:ea typeface="Source Sans Pro"/>
                <a:cs typeface="Source Sans Pro"/>
                <a:sym typeface="Source Sans Pro"/>
                <a:hlinkClick r:id="rId3"/>
              </a:rPr>
              <a:t>https://htcondor-ce.readthedocs.io/en/latest/troubleshooting/troubleshooting/#htcondor-ce-troubleshooting-data</a:t>
            </a:r>
            <a:r>
              <a:rPr lang="en" sz="12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2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97" name="Google Shape;197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850" y="1656051"/>
            <a:ext cx="8167799" cy="3029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3" name="Google Shape;203;p47"/>
          <p:cNvSpPr txBox="1"/>
          <p:nvPr/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Log Levels</a:t>
            </a:r>
            <a:endParaRPr sz="2800"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4" name="Google Shape;204;p47"/>
          <p:cNvSpPr txBox="1"/>
          <p:nvPr/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-"/>
            </a:pPr>
            <a:r>
              <a:rPr lang="en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Useful for temporary debugging</a:t>
            </a:r>
            <a:endParaRPr sz="18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-"/>
            </a:pPr>
            <a:r>
              <a:rPr lang="en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Log level can be adjusted per daemon (e.g, </a:t>
            </a:r>
            <a:r>
              <a:rPr lang="en" sz="1800">
                <a:solidFill>
                  <a:schemeClr val="dk1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SCHEDD_DEBUG</a:t>
            </a:r>
            <a:r>
              <a:rPr lang="en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 or across all daemons (</a:t>
            </a:r>
            <a:r>
              <a:rPr lang="en" sz="1800">
                <a:solidFill>
                  <a:schemeClr val="dk1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ALL_DEBUG</a:t>
            </a:r>
            <a:r>
              <a:rPr lang="en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  <a:endParaRPr sz="18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-"/>
            </a:pPr>
            <a:r>
              <a:rPr lang="en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Most common, helpful log levels for HTCondor-CE:</a:t>
            </a:r>
            <a:endParaRPr sz="18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ource Sans Pro"/>
              <a:buChar char="-"/>
            </a:pPr>
            <a:r>
              <a:rPr lang="en" sz="1600">
                <a:solidFill>
                  <a:schemeClr val="dk1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D_CAT D_ALL:2</a:t>
            </a:r>
            <a:r>
              <a:rPr lang="en" sz="16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- shows the log level for each line (helpful for debugging HTCondor bugs!) and increases the log level of general messages</a:t>
            </a:r>
            <a:endParaRPr sz="16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ource Sans Pro"/>
              <a:buChar char="-"/>
            </a:pPr>
            <a:r>
              <a:rPr lang="en" sz="1600">
                <a:solidFill>
                  <a:schemeClr val="dk1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D_SECURITY</a:t>
            </a:r>
            <a:r>
              <a:rPr lang="en" sz="16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- show verbose authentication messages</a:t>
            </a:r>
            <a:endParaRPr sz="16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ource Sans Pro"/>
              <a:buChar char="-"/>
            </a:pPr>
            <a:r>
              <a:rPr lang="en" sz="1600">
                <a:solidFill>
                  <a:schemeClr val="dk1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D_NETWORK</a:t>
            </a:r>
            <a:r>
              <a:rPr lang="en" sz="16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- show messages for TCP/UDP connections</a:t>
            </a:r>
            <a:endParaRPr sz="16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ource Sans Pro"/>
              <a:buChar char="-"/>
            </a:pPr>
            <a:r>
              <a:rPr lang="en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Warning, this makes logs very chatty! Adjust the log sizes and number of logs kept:</a:t>
            </a:r>
            <a:endParaRPr sz="18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ource Sans Pro"/>
              <a:buChar char="-"/>
            </a:pPr>
            <a:r>
              <a:rPr lang="en" sz="1600">
                <a:solidFill>
                  <a:schemeClr val="dk1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MAX_&lt;SUBSYS&gt;_LOG</a:t>
            </a:r>
            <a:r>
              <a:rPr lang="en" sz="16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- Max size of each log file, e.g. </a:t>
            </a:r>
            <a:r>
              <a:rPr lang="en" sz="1600">
                <a:solidFill>
                  <a:schemeClr val="dk1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MAX_JOB_ROUTER_LOG</a:t>
            </a:r>
            <a:r>
              <a:rPr lang="en" sz="16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16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Source Sans Pro"/>
              <a:buChar char="-"/>
            </a:pPr>
            <a:r>
              <a:rPr lang="en" sz="1600">
                <a:solidFill>
                  <a:schemeClr val="dk1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MAX_NUM_&lt;SUBSYS&gt;_LOG</a:t>
            </a:r>
            <a:r>
              <a:rPr lang="en" sz="16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- Max number of logs kept, e.g. </a:t>
            </a:r>
            <a:r>
              <a:rPr lang="en" sz="1600">
                <a:solidFill>
                  <a:schemeClr val="dk1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MAX_NUM_JOB_ROUTER_LOG</a:t>
            </a:r>
            <a:endParaRPr sz="1600">
              <a:solidFill>
                <a:schemeClr val="dk1"/>
              </a:solidFill>
              <a:highlight>
                <a:schemeClr val="accent1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Source Sans Pro"/>
              <a:buChar char="-"/>
            </a:pPr>
            <a:r>
              <a:t/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Troubleshooting Startup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10" name="Google Shape;210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1" name="Google Shape;211;p48"/>
          <p:cNvSpPr/>
          <p:nvPr/>
        </p:nvSpPr>
        <p:spPr>
          <a:xfrm>
            <a:off x="3949050" y="1255175"/>
            <a:ext cx="1245900" cy="77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Master</a:t>
            </a:r>
            <a:endParaRPr/>
          </a:p>
        </p:txBody>
      </p:sp>
      <p:sp>
        <p:nvSpPr>
          <p:cNvPr id="212" name="Google Shape;212;p48"/>
          <p:cNvSpPr/>
          <p:nvPr/>
        </p:nvSpPr>
        <p:spPr>
          <a:xfrm>
            <a:off x="3949050" y="2418225"/>
            <a:ext cx="1245900" cy="77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Collector</a:t>
            </a:r>
            <a:endParaRPr/>
          </a:p>
        </p:txBody>
      </p:sp>
      <p:sp>
        <p:nvSpPr>
          <p:cNvPr id="213" name="Google Shape;213;p48"/>
          <p:cNvSpPr/>
          <p:nvPr/>
        </p:nvSpPr>
        <p:spPr>
          <a:xfrm>
            <a:off x="4412025" y="3597525"/>
            <a:ext cx="319950" cy="393600"/>
          </a:xfrm>
          <a:prstGeom prst="flowChartMagneticDisk">
            <a:avLst/>
          </a:prstGeom>
          <a:solidFill>
            <a:srgbClr val="DD7E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48"/>
          <p:cNvSpPr txBox="1"/>
          <p:nvPr/>
        </p:nvSpPr>
        <p:spPr>
          <a:xfrm>
            <a:off x="3231750" y="3982625"/>
            <a:ext cx="26805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DD7E6B"/>
                </a:solidFill>
                <a:latin typeface="Roboto Mono"/>
                <a:ea typeface="Roboto Mono"/>
                <a:cs typeface="Roboto Mono"/>
                <a:sym typeface="Roboto Mono"/>
              </a:rPr>
              <a:t>/var/log/condor-ce/CollectorLog</a:t>
            </a:r>
            <a:endParaRPr b="1" sz="900">
              <a:solidFill>
                <a:srgbClr val="DD7E6B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15" name="Google Shape;215;p48"/>
          <p:cNvSpPr/>
          <p:nvPr/>
        </p:nvSpPr>
        <p:spPr>
          <a:xfrm>
            <a:off x="1543725" y="2418225"/>
            <a:ext cx="1245900" cy="77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Schedd</a:t>
            </a:r>
            <a:endParaRPr/>
          </a:p>
        </p:txBody>
      </p:sp>
      <p:sp>
        <p:nvSpPr>
          <p:cNvPr id="216" name="Google Shape;216;p48"/>
          <p:cNvSpPr/>
          <p:nvPr/>
        </p:nvSpPr>
        <p:spPr>
          <a:xfrm>
            <a:off x="2006700" y="3597525"/>
            <a:ext cx="319950" cy="393600"/>
          </a:xfrm>
          <a:prstGeom prst="flowChartMagneticDisk">
            <a:avLst/>
          </a:prstGeom>
          <a:solidFill>
            <a:srgbClr val="DD7E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48"/>
          <p:cNvSpPr txBox="1"/>
          <p:nvPr/>
        </p:nvSpPr>
        <p:spPr>
          <a:xfrm>
            <a:off x="939075" y="3982625"/>
            <a:ext cx="24552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DD7E6B"/>
                </a:solidFill>
                <a:latin typeface="Roboto Mono"/>
                <a:ea typeface="Roboto Mono"/>
                <a:cs typeface="Roboto Mono"/>
                <a:sym typeface="Roboto Mono"/>
              </a:rPr>
              <a:t>/var/log/condor-ce/SchedLog</a:t>
            </a:r>
            <a:endParaRPr b="1" sz="900">
              <a:solidFill>
                <a:srgbClr val="DD7E6B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18" name="Google Shape;218;p48"/>
          <p:cNvCxnSpPr>
            <a:stCxn id="215" idx="2"/>
            <a:endCxn id="216" idx="1"/>
          </p:cNvCxnSpPr>
          <p:nvPr/>
        </p:nvCxnSpPr>
        <p:spPr>
          <a:xfrm>
            <a:off x="2166675" y="3190425"/>
            <a:ext cx="0" cy="40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9" name="Google Shape;219;p48"/>
          <p:cNvSpPr/>
          <p:nvPr/>
        </p:nvSpPr>
        <p:spPr>
          <a:xfrm>
            <a:off x="6354363" y="2418225"/>
            <a:ext cx="1245900" cy="77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Job Router</a:t>
            </a:r>
            <a:endParaRPr/>
          </a:p>
        </p:txBody>
      </p:sp>
      <p:sp>
        <p:nvSpPr>
          <p:cNvPr id="220" name="Google Shape;220;p48"/>
          <p:cNvSpPr/>
          <p:nvPr/>
        </p:nvSpPr>
        <p:spPr>
          <a:xfrm>
            <a:off x="6817350" y="3597525"/>
            <a:ext cx="319950" cy="393600"/>
          </a:xfrm>
          <a:prstGeom prst="flowChartMagneticDisk">
            <a:avLst/>
          </a:prstGeom>
          <a:solidFill>
            <a:srgbClr val="DD7E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48"/>
          <p:cNvSpPr txBox="1"/>
          <p:nvPr/>
        </p:nvSpPr>
        <p:spPr>
          <a:xfrm>
            <a:off x="5637875" y="3982625"/>
            <a:ext cx="26316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DD7E6B"/>
                </a:solidFill>
                <a:latin typeface="Roboto Mono"/>
                <a:ea typeface="Roboto Mono"/>
                <a:cs typeface="Roboto Mono"/>
                <a:sym typeface="Roboto Mono"/>
              </a:rPr>
              <a:t>/var/log/condor-ce/JobRouterLog</a:t>
            </a:r>
            <a:endParaRPr b="1" sz="900">
              <a:solidFill>
                <a:srgbClr val="DD7E6B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22" name="Google Shape;222;p48"/>
          <p:cNvCxnSpPr>
            <a:stCxn id="219" idx="2"/>
            <a:endCxn id="220" idx="1"/>
          </p:cNvCxnSpPr>
          <p:nvPr/>
        </p:nvCxnSpPr>
        <p:spPr>
          <a:xfrm>
            <a:off x="6977313" y="3190425"/>
            <a:ext cx="0" cy="40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3" name="Google Shape;223;p48"/>
          <p:cNvCxnSpPr>
            <a:stCxn id="212" idx="2"/>
            <a:endCxn id="213" idx="1"/>
          </p:cNvCxnSpPr>
          <p:nvPr/>
        </p:nvCxnSpPr>
        <p:spPr>
          <a:xfrm>
            <a:off x="4572000" y="3190425"/>
            <a:ext cx="0" cy="40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4" name="Google Shape;224;p48"/>
          <p:cNvSpPr txBox="1"/>
          <p:nvPr/>
        </p:nvSpPr>
        <p:spPr>
          <a:xfrm>
            <a:off x="311700" y="1255175"/>
            <a:ext cx="2865900" cy="77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systemctl start condor-ce</a:t>
            </a:r>
            <a:br>
              <a:rPr lang="en"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service condor-ce start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25" name="Google Shape;225;p48"/>
          <p:cNvCxnSpPr/>
          <p:nvPr/>
        </p:nvCxnSpPr>
        <p:spPr>
          <a:xfrm>
            <a:off x="3177600" y="1412675"/>
            <a:ext cx="647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6" name="Google Shape;226;p48"/>
          <p:cNvSpPr/>
          <p:nvPr/>
        </p:nvSpPr>
        <p:spPr>
          <a:xfrm>
            <a:off x="6817350" y="1444475"/>
            <a:ext cx="319950" cy="393600"/>
          </a:xfrm>
          <a:prstGeom prst="flowChartMagneticDisk">
            <a:avLst/>
          </a:prstGeom>
          <a:solidFill>
            <a:srgbClr val="DD7E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48"/>
          <p:cNvSpPr txBox="1"/>
          <p:nvPr/>
        </p:nvSpPr>
        <p:spPr>
          <a:xfrm>
            <a:off x="5661525" y="1814675"/>
            <a:ext cx="26316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DD7E6B"/>
                </a:solidFill>
                <a:latin typeface="Roboto Mono"/>
                <a:ea typeface="Roboto Mono"/>
                <a:cs typeface="Roboto Mono"/>
                <a:sym typeface="Roboto Mono"/>
              </a:rPr>
              <a:t>/var/log/condor-ce/MasterLog</a:t>
            </a:r>
            <a:endParaRPr b="1" sz="900">
              <a:solidFill>
                <a:srgbClr val="DD7E6B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28" name="Google Shape;228;p48"/>
          <p:cNvCxnSpPr>
            <a:stCxn id="211" idx="3"/>
            <a:endCxn id="226" idx="2"/>
          </p:cNvCxnSpPr>
          <p:nvPr/>
        </p:nvCxnSpPr>
        <p:spPr>
          <a:xfrm>
            <a:off x="5194950" y="1641275"/>
            <a:ext cx="1622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9" name="Google Shape;229;p48"/>
          <p:cNvCxnSpPr>
            <a:stCxn id="211" idx="2"/>
            <a:endCxn id="215" idx="0"/>
          </p:cNvCxnSpPr>
          <p:nvPr/>
        </p:nvCxnSpPr>
        <p:spPr>
          <a:xfrm flipH="1">
            <a:off x="2166600" y="2027375"/>
            <a:ext cx="2405400" cy="3909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0" name="Google Shape;230;p48"/>
          <p:cNvCxnSpPr>
            <a:stCxn id="211" idx="2"/>
            <a:endCxn id="219" idx="0"/>
          </p:cNvCxnSpPr>
          <p:nvPr/>
        </p:nvCxnSpPr>
        <p:spPr>
          <a:xfrm>
            <a:off x="4572000" y="2027375"/>
            <a:ext cx="2405400" cy="3909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1" name="Google Shape;231;p48"/>
          <p:cNvCxnSpPr>
            <a:stCxn id="211" idx="2"/>
            <a:endCxn id="212" idx="0"/>
          </p:cNvCxnSpPr>
          <p:nvPr/>
        </p:nvCxnSpPr>
        <p:spPr>
          <a:xfrm>
            <a:off x="4572000" y="2027375"/>
            <a:ext cx="0" cy="3909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2" name="Google Shape;232;p48"/>
          <p:cNvCxnSpPr/>
          <p:nvPr/>
        </p:nvCxnSpPr>
        <p:spPr>
          <a:xfrm>
            <a:off x="4724400" y="2027375"/>
            <a:ext cx="8100" cy="397200"/>
          </a:xfrm>
          <a:prstGeom prst="straightConnector1">
            <a:avLst/>
          </a:prstGeom>
          <a:noFill/>
          <a:ln cap="flat" cmpd="sng" w="19050">
            <a:solidFill>
              <a:srgbClr val="DD7E6B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3" name="Google Shape;233;p48"/>
          <p:cNvCxnSpPr/>
          <p:nvPr/>
        </p:nvCxnSpPr>
        <p:spPr>
          <a:xfrm>
            <a:off x="6520913" y="807575"/>
            <a:ext cx="930000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4" name="Google Shape;234;p48"/>
          <p:cNvSpPr txBox="1"/>
          <p:nvPr/>
        </p:nvSpPr>
        <p:spPr>
          <a:xfrm>
            <a:off x="7586388" y="658775"/>
            <a:ext cx="7413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Startup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235" name="Google Shape;235;p48"/>
          <p:cNvCxnSpPr/>
          <p:nvPr/>
        </p:nvCxnSpPr>
        <p:spPr>
          <a:xfrm>
            <a:off x="6520913" y="987800"/>
            <a:ext cx="930000" cy="0"/>
          </a:xfrm>
          <a:prstGeom prst="straightConnector1">
            <a:avLst/>
          </a:prstGeom>
          <a:noFill/>
          <a:ln cap="flat" cmpd="sng" w="19050">
            <a:solidFill>
              <a:srgbClr val="DD7E6B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6" name="Google Shape;236;p48"/>
          <p:cNvSpPr txBox="1"/>
          <p:nvPr/>
        </p:nvSpPr>
        <p:spPr>
          <a:xfrm>
            <a:off x="7586400" y="839000"/>
            <a:ext cx="12459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Failed AuthZ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37" name="Google Shape;237;p48"/>
          <p:cNvSpPr txBox="1"/>
          <p:nvPr/>
        </p:nvSpPr>
        <p:spPr>
          <a:xfrm>
            <a:off x="6520927" y="338125"/>
            <a:ext cx="8655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Legend: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238" name="Google Shape;238;p48"/>
          <p:cNvCxnSpPr/>
          <p:nvPr/>
        </p:nvCxnSpPr>
        <p:spPr>
          <a:xfrm>
            <a:off x="6520913" y="1200425"/>
            <a:ext cx="9300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9" name="Google Shape;239;p48"/>
          <p:cNvSpPr txBox="1"/>
          <p:nvPr/>
        </p:nvSpPr>
        <p:spPr>
          <a:xfrm>
            <a:off x="7586400" y="1051625"/>
            <a:ext cx="14349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Command/Logs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240" name="Google Shape;240;p48"/>
          <p:cNvCxnSpPr>
            <a:stCxn id="215" idx="3"/>
            <a:endCxn id="212" idx="1"/>
          </p:cNvCxnSpPr>
          <p:nvPr/>
        </p:nvCxnSpPr>
        <p:spPr>
          <a:xfrm>
            <a:off x="2789625" y="2804325"/>
            <a:ext cx="1159500" cy="0"/>
          </a:xfrm>
          <a:prstGeom prst="straightConnector1">
            <a:avLst/>
          </a:prstGeom>
          <a:noFill/>
          <a:ln cap="flat" cmpd="sng" w="19050">
            <a:solidFill>
              <a:srgbClr val="DD7E6B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1" name="Google Shape;241;p48"/>
          <p:cNvCxnSpPr>
            <a:stCxn id="219" idx="1"/>
            <a:endCxn id="212" idx="3"/>
          </p:cNvCxnSpPr>
          <p:nvPr/>
        </p:nvCxnSpPr>
        <p:spPr>
          <a:xfrm rot="10800000">
            <a:off x="5194863" y="2804325"/>
            <a:ext cx="1159500" cy="0"/>
          </a:xfrm>
          <a:prstGeom prst="straightConnector1">
            <a:avLst/>
          </a:prstGeom>
          <a:noFill/>
          <a:ln cap="flat" cmpd="sng" w="19050">
            <a:solidFill>
              <a:srgbClr val="DD7E6B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2" name="Google Shape;242;p48"/>
          <p:cNvSpPr txBox="1"/>
          <p:nvPr/>
        </p:nvSpPr>
        <p:spPr>
          <a:xfrm>
            <a:off x="147750" y="4280225"/>
            <a:ext cx="89448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DD7E6B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03/20/19 16:05:58 ERROR: AUTHENTICATE:1003:Failed to authenticate with any method</a:t>
            </a:r>
            <a:endParaRPr b="1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Troubleshooting Startup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48" name="Google Shape;248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9" name="Google Shape;249;p49"/>
          <p:cNvSpPr/>
          <p:nvPr/>
        </p:nvSpPr>
        <p:spPr>
          <a:xfrm>
            <a:off x="3949050" y="1255175"/>
            <a:ext cx="1245900" cy="77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Master</a:t>
            </a:r>
            <a:endParaRPr/>
          </a:p>
        </p:txBody>
      </p:sp>
      <p:sp>
        <p:nvSpPr>
          <p:cNvPr id="250" name="Google Shape;250;p49"/>
          <p:cNvSpPr/>
          <p:nvPr/>
        </p:nvSpPr>
        <p:spPr>
          <a:xfrm>
            <a:off x="3949050" y="2418225"/>
            <a:ext cx="1245900" cy="77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Collector</a:t>
            </a:r>
            <a:endParaRPr/>
          </a:p>
        </p:txBody>
      </p:sp>
      <p:sp>
        <p:nvSpPr>
          <p:cNvPr id="251" name="Google Shape;251;p49"/>
          <p:cNvSpPr/>
          <p:nvPr/>
        </p:nvSpPr>
        <p:spPr>
          <a:xfrm>
            <a:off x="4412025" y="3597525"/>
            <a:ext cx="319950" cy="393600"/>
          </a:xfrm>
          <a:prstGeom prst="flowChartMagneticDisk">
            <a:avLst/>
          </a:prstGeom>
          <a:solidFill>
            <a:srgbClr val="DD7E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49"/>
          <p:cNvSpPr txBox="1"/>
          <p:nvPr/>
        </p:nvSpPr>
        <p:spPr>
          <a:xfrm>
            <a:off x="3231750" y="3982625"/>
            <a:ext cx="26805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DD7E6B"/>
                </a:solidFill>
                <a:latin typeface="Roboto Mono"/>
                <a:ea typeface="Roboto Mono"/>
                <a:cs typeface="Roboto Mono"/>
                <a:sym typeface="Roboto Mono"/>
              </a:rPr>
              <a:t>/var/log/condor-ce/CollectorLog</a:t>
            </a:r>
            <a:endParaRPr b="1" sz="900">
              <a:solidFill>
                <a:srgbClr val="DD7E6B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53" name="Google Shape;253;p49"/>
          <p:cNvSpPr/>
          <p:nvPr/>
        </p:nvSpPr>
        <p:spPr>
          <a:xfrm>
            <a:off x="1543725" y="2418225"/>
            <a:ext cx="1245900" cy="77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Schedd</a:t>
            </a:r>
            <a:endParaRPr/>
          </a:p>
        </p:txBody>
      </p:sp>
      <p:sp>
        <p:nvSpPr>
          <p:cNvPr id="254" name="Google Shape;254;p49"/>
          <p:cNvSpPr/>
          <p:nvPr/>
        </p:nvSpPr>
        <p:spPr>
          <a:xfrm>
            <a:off x="2006700" y="3597525"/>
            <a:ext cx="319950" cy="393600"/>
          </a:xfrm>
          <a:prstGeom prst="flowChartMagneticDisk">
            <a:avLst/>
          </a:prstGeom>
          <a:solidFill>
            <a:srgbClr val="DD7E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49"/>
          <p:cNvSpPr txBox="1"/>
          <p:nvPr/>
        </p:nvSpPr>
        <p:spPr>
          <a:xfrm>
            <a:off x="939075" y="3982625"/>
            <a:ext cx="24552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DD7E6B"/>
                </a:solidFill>
                <a:latin typeface="Roboto Mono"/>
                <a:ea typeface="Roboto Mono"/>
                <a:cs typeface="Roboto Mono"/>
                <a:sym typeface="Roboto Mono"/>
              </a:rPr>
              <a:t>/var/log/condor-ce/SchedLog</a:t>
            </a:r>
            <a:endParaRPr b="1" sz="900">
              <a:solidFill>
                <a:srgbClr val="DD7E6B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56" name="Google Shape;256;p49"/>
          <p:cNvCxnSpPr>
            <a:stCxn id="253" idx="2"/>
            <a:endCxn id="254" idx="1"/>
          </p:cNvCxnSpPr>
          <p:nvPr/>
        </p:nvCxnSpPr>
        <p:spPr>
          <a:xfrm>
            <a:off x="2166675" y="3190425"/>
            <a:ext cx="0" cy="40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7" name="Google Shape;257;p49"/>
          <p:cNvSpPr/>
          <p:nvPr/>
        </p:nvSpPr>
        <p:spPr>
          <a:xfrm>
            <a:off x="6354363" y="2418225"/>
            <a:ext cx="1245900" cy="77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Job Router</a:t>
            </a:r>
            <a:endParaRPr/>
          </a:p>
        </p:txBody>
      </p:sp>
      <p:sp>
        <p:nvSpPr>
          <p:cNvPr id="258" name="Google Shape;258;p49"/>
          <p:cNvSpPr/>
          <p:nvPr/>
        </p:nvSpPr>
        <p:spPr>
          <a:xfrm>
            <a:off x="6817350" y="3597525"/>
            <a:ext cx="319950" cy="393600"/>
          </a:xfrm>
          <a:prstGeom prst="flowChartMagneticDisk">
            <a:avLst/>
          </a:prstGeom>
          <a:solidFill>
            <a:srgbClr val="DD7E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49"/>
          <p:cNvSpPr txBox="1"/>
          <p:nvPr/>
        </p:nvSpPr>
        <p:spPr>
          <a:xfrm>
            <a:off x="5637875" y="3982625"/>
            <a:ext cx="26316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DD7E6B"/>
                </a:solidFill>
                <a:latin typeface="Roboto Mono"/>
                <a:ea typeface="Roboto Mono"/>
                <a:cs typeface="Roboto Mono"/>
                <a:sym typeface="Roboto Mono"/>
              </a:rPr>
              <a:t>/var/log/condor-ce/JobRouterLog</a:t>
            </a:r>
            <a:endParaRPr b="1" sz="900">
              <a:solidFill>
                <a:srgbClr val="DD7E6B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60" name="Google Shape;260;p49"/>
          <p:cNvCxnSpPr>
            <a:stCxn id="257" idx="2"/>
            <a:endCxn id="258" idx="1"/>
          </p:cNvCxnSpPr>
          <p:nvPr/>
        </p:nvCxnSpPr>
        <p:spPr>
          <a:xfrm>
            <a:off x="6977313" y="3190425"/>
            <a:ext cx="0" cy="40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1" name="Google Shape;261;p49"/>
          <p:cNvCxnSpPr>
            <a:stCxn id="250" idx="2"/>
            <a:endCxn id="251" idx="1"/>
          </p:cNvCxnSpPr>
          <p:nvPr/>
        </p:nvCxnSpPr>
        <p:spPr>
          <a:xfrm>
            <a:off x="4572000" y="3190425"/>
            <a:ext cx="0" cy="40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2" name="Google Shape;262;p49"/>
          <p:cNvSpPr txBox="1"/>
          <p:nvPr/>
        </p:nvSpPr>
        <p:spPr>
          <a:xfrm>
            <a:off x="311700" y="1255175"/>
            <a:ext cx="2865900" cy="77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systemctl start condor-ce</a:t>
            </a:r>
            <a:br>
              <a:rPr lang="en">
                <a:latin typeface="Roboto Mono"/>
                <a:ea typeface="Roboto Mono"/>
                <a:cs typeface="Roboto Mono"/>
                <a:sym typeface="Roboto Mono"/>
              </a:rPr>
            </a:br>
            <a:r>
              <a:rPr lang="en">
                <a:latin typeface="Roboto Mono"/>
                <a:ea typeface="Roboto Mono"/>
                <a:cs typeface="Roboto Mono"/>
                <a:sym typeface="Roboto Mono"/>
              </a:rPr>
              <a:t>service condor-ce start</a:t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63" name="Google Shape;263;p49"/>
          <p:cNvCxnSpPr/>
          <p:nvPr/>
        </p:nvCxnSpPr>
        <p:spPr>
          <a:xfrm>
            <a:off x="3177600" y="1412675"/>
            <a:ext cx="647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4" name="Google Shape;264;p49"/>
          <p:cNvSpPr/>
          <p:nvPr/>
        </p:nvSpPr>
        <p:spPr>
          <a:xfrm>
            <a:off x="6817350" y="1444475"/>
            <a:ext cx="319950" cy="393600"/>
          </a:xfrm>
          <a:prstGeom prst="flowChartMagneticDisk">
            <a:avLst/>
          </a:prstGeom>
          <a:solidFill>
            <a:srgbClr val="DD7E6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49"/>
          <p:cNvSpPr txBox="1"/>
          <p:nvPr/>
        </p:nvSpPr>
        <p:spPr>
          <a:xfrm>
            <a:off x="5661525" y="1814675"/>
            <a:ext cx="26316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DD7E6B"/>
                </a:solidFill>
                <a:latin typeface="Roboto Mono"/>
                <a:ea typeface="Roboto Mono"/>
                <a:cs typeface="Roboto Mono"/>
                <a:sym typeface="Roboto Mono"/>
              </a:rPr>
              <a:t>/var/log/condor-ce/MasterLog</a:t>
            </a:r>
            <a:endParaRPr b="1" sz="900">
              <a:solidFill>
                <a:srgbClr val="DD7E6B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66" name="Google Shape;266;p49"/>
          <p:cNvCxnSpPr>
            <a:stCxn id="249" idx="3"/>
            <a:endCxn id="264" idx="2"/>
          </p:cNvCxnSpPr>
          <p:nvPr/>
        </p:nvCxnSpPr>
        <p:spPr>
          <a:xfrm>
            <a:off x="5194950" y="1641275"/>
            <a:ext cx="1622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7" name="Google Shape;267;p49"/>
          <p:cNvCxnSpPr>
            <a:stCxn id="249" idx="2"/>
            <a:endCxn id="253" idx="0"/>
          </p:cNvCxnSpPr>
          <p:nvPr/>
        </p:nvCxnSpPr>
        <p:spPr>
          <a:xfrm flipH="1">
            <a:off x="2166600" y="2027375"/>
            <a:ext cx="2405400" cy="3909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8" name="Google Shape;268;p49"/>
          <p:cNvCxnSpPr>
            <a:stCxn id="249" idx="2"/>
            <a:endCxn id="257" idx="0"/>
          </p:cNvCxnSpPr>
          <p:nvPr/>
        </p:nvCxnSpPr>
        <p:spPr>
          <a:xfrm>
            <a:off x="4572000" y="2027375"/>
            <a:ext cx="2405400" cy="3909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9" name="Google Shape;269;p49"/>
          <p:cNvCxnSpPr>
            <a:stCxn id="249" idx="2"/>
            <a:endCxn id="250" idx="0"/>
          </p:cNvCxnSpPr>
          <p:nvPr/>
        </p:nvCxnSpPr>
        <p:spPr>
          <a:xfrm>
            <a:off x="4572000" y="2027375"/>
            <a:ext cx="0" cy="3909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70" name="Google Shape;270;p49"/>
          <p:cNvCxnSpPr/>
          <p:nvPr/>
        </p:nvCxnSpPr>
        <p:spPr>
          <a:xfrm>
            <a:off x="4724400" y="2027375"/>
            <a:ext cx="8100" cy="397200"/>
          </a:xfrm>
          <a:prstGeom prst="straightConnector1">
            <a:avLst/>
          </a:prstGeom>
          <a:noFill/>
          <a:ln cap="flat" cmpd="sng" w="19050">
            <a:solidFill>
              <a:srgbClr val="DD7E6B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71" name="Google Shape;271;p49"/>
          <p:cNvCxnSpPr/>
          <p:nvPr/>
        </p:nvCxnSpPr>
        <p:spPr>
          <a:xfrm>
            <a:off x="6520913" y="807575"/>
            <a:ext cx="930000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2" name="Google Shape;272;p49"/>
          <p:cNvSpPr txBox="1"/>
          <p:nvPr/>
        </p:nvSpPr>
        <p:spPr>
          <a:xfrm>
            <a:off x="7586388" y="658775"/>
            <a:ext cx="7413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Startup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273" name="Google Shape;273;p49"/>
          <p:cNvCxnSpPr/>
          <p:nvPr/>
        </p:nvCxnSpPr>
        <p:spPr>
          <a:xfrm>
            <a:off x="6520913" y="987800"/>
            <a:ext cx="930000" cy="0"/>
          </a:xfrm>
          <a:prstGeom prst="straightConnector1">
            <a:avLst/>
          </a:prstGeom>
          <a:noFill/>
          <a:ln cap="flat" cmpd="sng" w="19050">
            <a:solidFill>
              <a:srgbClr val="DD7E6B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4" name="Google Shape;274;p49"/>
          <p:cNvSpPr txBox="1"/>
          <p:nvPr/>
        </p:nvSpPr>
        <p:spPr>
          <a:xfrm>
            <a:off x="7586400" y="839000"/>
            <a:ext cx="12459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Failed AuthZ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75" name="Google Shape;275;p49"/>
          <p:cNvSpPr txBox="1"/>
          <p:nvPr/>
        </p:nvSpPr>
        <p:spPr>
          <a:xfrm>
            <a:off x="6520927" y="338125"/>
            <a:ext cx="8655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Legend: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276" name="Google Shape;276;p49"/>
          <p:cNvCxnSpPr/>
          <p:nvPr/>
        </p:nvCxnSpPr>
        <p:spPr>
          <a:xfrm>
            <a:off x="6520913" y="1200425"/>
            <a:ext cx="9300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7" name="Google Shape;277;p49"/>
          <p:cNvSpPr txBox="1"/>
          <p:nvPr/>
        </p:nvSpPr>
        <p:spPr>
          <a:xfrm>
            <a:off x="7586400" y="1051625"/>
            <a:ext cx="1434900" cy="29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Command/Logs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278" name="Google Shape;278;p49"/>
          <p:cNvCxnSpPr>
            <a:stCxn id="253" idx="3"/>
            <a:endCxn id="250" idx="1"/>
          </p:cNvCxnSpPr>
          <p:nvPr/>
        </p:nvCxnSpPr>
        <p:spPr>
          <a:xfrm>
            <a:off x="2789625" y="2804325"/>
            <a:ext cx="1159500" cy="0"/>
          </a:xfrm>
          <a:prstGeom prst="straightConnector1">
            <a:avLst/>
          </a:prstGeom>
          <a:noFill/>
          <a:ln cap="flat" cmpd="sng" w="19050">
            <a:solidFill>
              <a:srgbClr val="DD7E6B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79" name="Google Shape;279;p49"/>
          <p:cNvCxnSpPr>
            <a:stCxn id="257" idx="1"/>
            <a:endCxn id="250" idx="3"/>
          </p:cNvCxnSpPr>
          <p:nvPr/>
        </p:nvCxnSpPr>
        <p:spPr>
          <a:xfrm rot="10800000">
            <a:off x="5194863" y="2804325"/>
            <a:ext cx="1159500" cy="0"/>
          </a:xfrm>
          <a:prstGeom prst="straightConnector1">
            <a:avLst/>
          </a:prstGeom>
          <a:noFill/>
          <a:ln cap="flat" cmpd="sng" w="19050">
            <a:solidFill>
              <a:srgbClr val="DD7E6B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0" name="Google Shape;280;p49"/>
          <p:cNvSpPr txBox="1"/>
          <p:nvPr/>
        </p:nvSpPr>
        <p:spPr>
          <a:xfrm>
            <a:off x="147750" y="4280225"/>
            <a:ext cx="89448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DD7E6B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03/20/19 16:05:58 ERROR: AUTHENTICATE:1003:Failed to authenticate with any method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81" name="Google Shape;281;p49"/>
          <p:cNvSpPr txBox="1"/>
          <p:nvPr/>
        </p:nvSpPr>
        <p:spPr>
          <a:xfrm>
            <a:off x="360150" y="1853525"/>
            <a:ext cx="8335200" cy="1418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highlight>
                  <a:schemeClr val="lt1"/>
                </a:highlight>
              </a:rPr>
              <a:t>No longer a problem in HTCondor-CE &gt; 4.0.0! Daemons authenticate with each other over the local filesystem instead of GSI.</a:t>
            </a:r>
            <a:endParaRPr b="1" sz="3600">
              <a:highlight>
                <a:schemeClr val="lt1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highlight>
                <a:schemeClr val="lt1"/>
              </a:highlight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highlight>
                  <a:schemeClr val="lt1"/>
                </a:highlight>
              </a:rPr>
              <a:t>However, configuration errors will still prevent startup! Check journalctl or /var/log/messages for details.</a:t>
            </a:r>
            <a:endParaRPr b="1" sz="3600"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87" name="Google Shape;287;p5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After daemons have started up, verify job submission f</a:t>
            </a:r>
            <a:r>
              <a:rPr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rom the CE host:</a:t>
            </a:r>
            <a:endParaRPr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Verify that local job submissions complete successfully from the CE host, e.g. </a:t>
            </a:r>
            <a:r>
              <a:rPr lang="en" sz="1600">
                <a:solidFill>
                  <a:srgbClr val="000000"/>
                </a:solidFill>
                <a:highlight>
                  <a:srgbClr val="FFAB40"/>
                </a:highlight>
                <a:latin typeface="Roboto Mono"/>
                <a:ea typeface="Roboto Mono"/>
                <a:cs typeface="Roboto Mono"/>
                <a:sym typeface="Roboto Mono"/>
              </a:rPr>
              <a:t>sbatch</a:t>
            </a:r>
            <a:r>
              <a:rPr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 </a:t>
            </a:r>
            <a:r>
              <a:rPr lang="en" sz="1600">
                <a:solidFill>
                  <a:srgbClr val="000000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condor_submit</a:t>
            </a:r>
            <a:r>
              <a:rPr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 </a:t>
            </a:r>
            <a:r>
              <a:rPr lang="en" sz="1600">
                <a:solidFill>
                  <a:srgbClr val="000000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qsub</a:t>
            </a:r>
            <a:r>
              <a:rPr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 etc.</a:t>
            </a:r>
            <a:endParaRPr sz="1600" strike="sngStrike">
              <a:solidFill>
                <a:srgbClr val="000000"/>
              </a:solidFill>
              <a:highlight>
                <a:srgbClr val="FFAB40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Verify the CE’s network configuration with</a:t>
            </a:r>
            <a:r>
              <a:rPr lang="en">
                <a:solidFill>
                  <a:srgbClr val="000000"/>
                </a:solidFill>
              </a:rPr>
              <a:t> </a:t>
            </a:r>
            <a:r>
              <a:rPr lang="en" sz="1600">
                <a:solidFill>
                  <a:srgbClr val="000000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condor_ce_host_network_check</a:t>
            </a:r>
            <a:endParaRPr sz="1600">
              <a:solidFill>
                <a:srgbClr val="000000"/>
              </a:solidFill>
              <a:highlight>
                <a:schemeClr val="accent1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Verify end-to-end job submission with</a:t>
            </a:r>
            <a:r>
              <a:rPr lang="en">
                <a:solidFill>
                  <a:srgbClr val="000000"/>
                </a:solidFill>
              </a:rPr>
              <a:t> </a:t>
            </a:r>
            <a:r>
              <a:rPr lang="en" sz="1600">
                <a:solidFill>
                  <a:srgbClr val="000000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condor_ce_trace</a:t>
            </a:r>
            <a:endParaRPr sz="1600">
              <a:solidFill>
                <a:srgbClr val="000000"/>
              </a:solidFill>
              <a:highlight>
                <a:schemeClr val="accent1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Source Sans Pro"/>
              <a:buAutoNum type="alphaLcPeriod"/>
            </a:pPr>
            <a:r>
              <a:rPr lang="en" sz="1800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First, from the CE host</a:t>
            </a:r>
            <a:endParaRPr sz="1800"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lphaLcPeriod"/>
            </a:pPr>
            <a:r>
              <a:rPr lang="en" sz="1800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Next, from another HTCondor submit host or a remote </a:t>
            </a:r>
            <a:r>
              <a:rPr lang="en" sz="1800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host with </a:t>
            </a:r>
            <a:r>
              <a:rPr lang="en" sz="1600">
                <a:solidFill>
                  <a:schemeClr val="dk1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condor_ce_trace</a:t>
            </a:r>
            <a:r>
              <a:rPr lang="en" sz="1800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 provided by the</a:t>
            </a:r>
            <a:r>
              <a:rPr lang="en" sz="1800">
                <a:solidFill>
                  <a:srgbClr val="000000"/>
                </a:solidFill>
              </a:rPr>
              <a:t> </a:t>
            </a:r>
            <a:r>
              <a:rPr lang="en" sz="1600">
                <a:solidFill>
                  <a:srgbClr val="000000"/>
                </a:solidFill>
                <a:highlight>
                  <a:schemeClr val="accent1"/>
                </a:highlight>
                <a:latin typeface="Roboto Mono"/>
                <a:ea typeface="Roboto Mono"/>
                <a:cs typeface="Roboto Mono"/>
                <a:sym typeface="Roboto Mono"/>
              </a:rPr>
              <a:t>htcondor-ce-client</a:t>
            </a:r>
            <a:r>
              <a:rPr lang="en" sz="1800">
                <a:solidFill>
                  <a:srgbClr val="000000"/>
                </a:solidFill>
              </a:rPr>
              <a:t> </a:t>
            </a:r>
            <a:r>
              <a:rPr lang="en" sz="1800">
                <a:solidFill>
                  <a:srgbClr val="0000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package</a:t>
            </a:r>
            <a:endParaRPr sz="1800">
              <a:solidFill>
                <a:srgbClr val="0000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r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300" u="sng">
                <a:solidFill>
                  <a:schemeClr val="hlink"/>
                </a:solidFill>
                <a:hlinkClick r:id="rId3"/>
              </a:rPr>
              <a:t>https://htcondor-ce.readthedocs.io/en/latest/verification/</a:t>
            </a:r>
            <a:r>
              <a:rPr lang="en">
                <a:solidFill>
                  <a:schemeClr val="dk1"/>
                </a:solidFill>
              </a:rPr>
              <a:t> </a:t>
            </a:r>
            <a:br>
              <a:rPr lang="en">
                <a:solidFill>
                  <a:schemeClr val="dk1"/>
                </a:solidFill>
              </a:rPr>
            </a:br>
            <a:r>
              <a:rPr lang="en" sz="1300" u="sng">
                <a:solidFill>
                  <a:schemeClr val="hlink"/>
                </a:solidFill>
                <a:hlinkClick r:id="rId4"/>
              </a:rPr>
              <a:t>https://htcondor-ce.readthedocs.io/en/latest/remote-job-submission/#submission-with-htcondor-submit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</p:txBody>
      </p:sp>
      <p:sp>
        <p:nvSpPr>
          <p:cNvPr id="288" name="Google Shape;288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Verifying </a:t>
            </a:r>
            <a:r>
              <a:rPr lang="en">
                <a:latin typeface="Source Sans Pro"/>
                <a:ea typeface="Source Sans Pro"/>
                <a:cs typeface="Source Sans Pro"/>
                <a:sym typeface="Source Sans Pro"/>
              </a:rPr>
              <a:t>Job Submission</a:t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