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2"/>
  </p:notesMasterIdLst>
  <p:handoutMasterIdLst>
    <p:handoutMasterId r:id="rId43"/>
  </p:handoutMasterIdLst>
  <p:sldIdLst>
    <p:sldId id="333" r:id="rId2"/>
    <p:sldId id="449" r:id="rId3"/>
    <p:sldId id="382" r:id="rId4"/>
    <p:sldId id="447" r:id="rId5"/>
    <p:sldId id="435" r:id="rId6"/>
    <p:sldId id="432" r:id="rId7"/>
    <p:sldId id="450" r:id="rId8"/>
    <p:sldId id="437" r:id="rId9"/>
    <p:sldId id="434" r:id="rId10"/>
    <p:sldId id="452" r:id="rId11"/>
    <p:sldId id="433" r:id="rId12"/>
    <p:sldId id="451" r:id="rId13"/>
    <p:sldId id="409" r:id="rId14"/>
    <p:sldId id="417" r:id="rId15"/>
    <p:sldId id="453" r:id="rId16"/>
    <p:sldId id="411" r:id="rId17"/>
    <p:sldId id="446" r:id="rId18"/>
    <p:sldId id="416" r:id="rId19"/>
    <p:sldId id="421" r:id="rId20"/>
    <p:sldId id="418" r:id="rId21"/>
    <p:sldId id="420" r:id="rId22"/>
    <p:sldId id="422" r:id="rId23"/>
    <p:sldId id="440" r:id="rId24"/>
    <p:sldId id="425" r:id="rId25"/>
    <p:sldId id="426" r:id="rId26"/>
    <p:sldId id="445" r:id="rId27"/>
    <p:sldId id="443" r:id="rId28"/>
    <p:sldId id="441" r:id="rId29"/>
    <p:sldId id="427" r:id="rId30"/>
    <p:sldId id="444" r:id="rId31"/>
    <p:sldId id="442" r:id="rId32"/>
    <p:sldId id="391" r:id="rId33"/>
    <p:sldId id="431" r:id="rId34"/>
    <p:sldId id="430" r:id="rId35"/>
    <p:sldId id="448" r:id="rId36"/>
    <p:sldId id="368" r:id="rId37"/>
    <p:sldId id="456" r:id="rId38"/>
    <p:sldId id="455" r:id="rId39"/>
    <p:sldId id="454" r:id="rId40"/>
    <p:sldId id="347" r:id="rId41"/>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riusz Pulikowski" initials="DP" lastIdx="2" clrIdx="0">
    <p:extLst>
      <p:ext uri="{19B8F6BF-5375-455C-9EA6-DF929625EA0E}">
        <p15:presenceInfo xmlns:p15="http://schemas.microsoft.com/office/powerpoint/2012/main" userId="S::dariusz.pulikowski@cern.ch::09b9816b-06b9-476e-98c0-9506379b4f5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759CFF"/>
    <a:srgbClr val="FFE593"/>
    <a:srgbClr val="0047FD"/>
    <a:srgbClr val="FFCC00"/>
    <a:srgbClr val="0055A0"/>
    <a:srgbClr val="70AD47"/>
    <a:srgbClr val="996633"/>
    <a:srgbClr val="800000"/>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90" autoAdjust="0"/>
    <p:restoredTop sz="97122" autoAdjust="0"/>
  </p:normalViewPr>
  <p:slideViewPr>
    <p:cSldViewPr snapToGrid="0" snapToObjects="1">
      <p:cViewPr varScale="1">
        <p:scale>
          <a:sx n="100" d="100"/>
          <a:sy n="100" d="100"/>
        </p:scale>
        <p:origin x="1190" y="67"/>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10" d="100"/>
        <a:sy n="110" d="100"/>
      </p:scale>
      <p:origin x="0" y="-354"/>
    </p:cViewPr>
  </p:sorterViewPr>
  <p:notesViewPr>
    <p:cSldViewPr snapToGrid="0" snapToObjects="1">
      <p:cViewPr varScale="1">
        <p:scale>
          <a:sx n="112" d="100"/>
          <a:sy n="112" d="100"/>
        </p:scale>
        <p:origin x="516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E09727-A340-4883-9142-BAF409A71187}" type="doc">
      <dgm:prSet loTypeId="urn:microsoft.com/office/officeart/2005/8/layout/hProcess9" loCatId="process" qsTypeId="urn:microsoft.com/office/officeart/2005/8/quickstyle/simple1" qsCatId="simple" csTypeId="urn:microsoft.com/office/officeart/2005/8/colors/accent6_1" csCatId="accent6" phldr="1"/>
      <dgm:spPr/>
    </dgm:pt>
    <dgm:pt modelId="{412D3848-2197-4FAE-B73E-2F39AD2F2340}">
      <dgm:prSet phldrT="[Text]" custT="1"/>
      <dgm:spPr/>
      <dgm:t>
        <a:bodyPr/>
        <a:lstStyle/>
        <a:p>
          <a:r>
            <a:rPr lang="pl-PL" sz="1200" dirty="0"/>
            <a:t>Winding &amp; curing of IL</a:t>
          </a:r>
          <a:endParaRPr lang="en-GB" sz="1200" dirty="0"/>
        </a:p>
      </dgm:t>
    </dgm:pt>
    <dgm:pt modelId="{5E5E20F9-411E-483F-9117-74643E59A016}" type="parTrans" cxnId="{1B73DECA-2F27-4AB9-9BDC-9432C159DB3C}">
      <dgm:prSet/>
      <dgm:spPr/>
      <dgm:t>
        <a:bodyPr/>
        <a:lstStyle/>
        <a:p>
          <a:endParaRPr lang="en-GB"/>
        </a:p>
      </dgm:t>
    </dgm:pt>
    <dgm:pt modelId="{2F621CE2-59DF-40D9-BD42-45EB848D62E0}" type="sibTrans" cxnId="{1B73DECA-2F27-4AB9-9BDC-9432C159DB3C}">
      <dgm:prSet/>
      <dgm:spPr/>
      <dgm:t>
        <a:bodyPr/>
        <a:lstStyle/>
        <a:p>
          <a:endParaRPr lang="en-GB"/>
        </a:p>
      </dgm:t>
    </dgm:pt>
    <dgm:pt modelId="{44BFE975-EC54-4CA7-A40A-456C4A7A6CB8}">
      <dgm:prSet phldrT="[Text]" custT="1"/>
      <dgm:spPr/>
      <dgm:t>
        <a:bodyPr/>
        <a:lstStyle/>
        <a:p>
          <a:r>
            <a:rPr lang="pl-PL" sz="1200" dirty="0"/>
            <a:t>Winding &amp; curing of OL</a:t>
          </a:r>
          <a:endParaRPr lang="en-GB" sz="1200" dirty="0"/>
        </a:p>
      </dgm:t>
    </dgm:pt>
    <dgm:pt modelId="{BDAB1A70-F75F-4AA2-8037-5B688E98AD7E}" type="parTrans" cxnId="{FADD3326-A528-45D0-A40D-6C5A2B675CA4}">
      <dgm:prSet/>
      <dgm:spPr/>
      <dgm:t>
        <a:bodyPr/>
        <a:lstStyle/>
        <a:p>
          <a:endParaRPr lang="en-GB"/>
        </a:p>
      </dgm:t>
    </dgm:pt>
    <dgm:pt modelId="{87FA1628-F206-41D4-89E6-8F1FD1367C55}" type="sibTrans" cxnId="{FADD3326-A528-45D0-A40D-6C5A2B675CA4}">
      <dgm:prSet/>
      <dgm:spPr/>
      <dgm:t>
        <a:bodyPr/>
        <a:lstStyle/>
        <a:p>
          <a:endParaRPr lang="en-GB"/>
        </a:p>
      </dgm:t>
    </dgm:pt>
    <dgm:pt modelId="{714D28AE-8510-4FF5-908C-4A660A8D4417}">
      <dgm:prSet phldrT="[Text]" custT="1"/>
      <dgm:spPr/>
      <dgm:t>
        <a:bodyPr/>
        <a:lstStyle/>
        <a:p>
          <a:r>
            <a:rPr lang="pl-PL" sz="1400" dirty="0"/>
            <a:t>Reaction</a:t>
          </a:r>
          <a:endParaRPr lang="en-GB" sz="1400" dirty="0"/>
        </a:p>
      </dgm:t>
    </dgm:pt>
    <dgm:pt modelId="{545BD508-04E9-4386-A9F1-2C3569B580E6}" type="parTrans" cxnId="{999FEC2A-B54C-4531-8FE9-2D15B01D427B}">
      <dgm:prSet/>
      <dgm:spPr/>
      <dgm:t>
        <a:bodyPr/>
        <a:lstStyle/>
        <a:p>
          <a:endParaRPr lang="en-GB"/>
        </a:p>
      </dgm:t>
    </dgm:pt>
    <dgm:pt modelId="{FF8AE731-442A-4E5E-98B5-74B9ED2EC986}" type="sibTrans" cxnId="{999FEC2A-B54C-4531-8FE9-2D15B01D427B}">
      <dgm:prSet/>
      <dgm:spPr/>
      <dgm:t>
        <a:bodyPr/>
        <a:lstStyle/>
        <a:p>
          <a:endParaRPr lang="en-GB"/>
        </a:p>
      </dgm:t>
    </dgm:pt>
    <dgm:pt modelId="{598F18FA-88BF-463F-9C24-938228413519}">
      <dgm:prSet phldrT="[Text]"/>
      <dgm:spPr/>
      <dgm:t>
        <a:bodyPr/>
        <a:lstStyle/>
        <a:p>
          <a:r>
            <a:rPr lang="pl-PL" dirty="0"/>
            <a:t>Splicing and Impregnation</a:t>
          </a:r>
          <a:endParaRPr lang="en-GB" dirty="0"/>
        </a:p>
      </dgm:t>
    </dgm:pt>
    <dgm:pt modelId="{FF0882F9-A94B-4A02-9A9D-08CE4868BE51}" type="parTrans" cxnId="{23BF477A-B85F-416E-A4CC-4ACD50D6B4B6}">
      <dgm:prSet/>
      <dgm:spPr/>
      <dgm:t>
        <a:bodyPr/>
        <a:lstStyle/>
        <a:p>
          <a:endParaRPr lang="en-GB"/>
        </a:p>
      </dgm:t>
    </dgm:pt>
    <dgm:pt modelId="{F28164F9-9CE8-4291-94FF-4BAC0946C126}" type="sibTrans" cxnId="{23BF477A-B85F-416E-A4CC-4ACD50D6B4B6}">
      <dgm:prSet/>
      <dgm:spPr/>
      <dgm:t>
        <a:bodyPr/>
        <a:lstStyle/>
        <a:p>
          <a:endParaRPr lang="en-GB"/>
        </a:p>
      </dgm:t>
    </dgm:pt>
    <dgm:pt modelId="{F6B70A81-F233-46C8-BE98-A9A91E01EFBC}" type="pres">
      <dgm:prSet presAssocID="{C0E09727-A340-4883-9142-BAF409A71187}" presName="CompostProcess" presStyleCnt="0">
        <dgm:presLayoutVars>
          <dgm:dir/>
          <dgm:resizeHandles val="exact"/>
        </dgm:presLayoutVars>
      </dgm:prSet>
      <dgm:spPr/>
    </dgm:pt>
    <dgm:pt modelId="{3EE4FBF9-DE0B-4966-802D-1DC078E1118E}" type="pres">
      <dgm:prSet presAssocID="{C0E09727-A340-4883-9142-BAF409A71187}" presName="arrow" presStyleLbl="bgShp" presStyleIdx="0" presStyleCnt="1" custScaleX="117647"/>
      <dgm:spPr/>
    </dgm:pt>
    <dgm:pt modelId="{C123F297-8516-46A6-A2CE-DC7DC224E8CA}" type="pres">
      <dgm:prSet presAssocID="{C0E09727-A340-4883-9142-BAF409A71187}" presName="linearProcess" presStyleCnt="0"/>
      <dgm:spPr/>
    </dgm:pt>
    <dgm:pt modelId="{2849A987-A17E-49B6-9B16-F282C56741A1}" type="pres">
      <dgm:prSet presAssocID="{412D3848-2197-4FAE-B73E-2F39AD2F2340}" presName="textNode" presStyleLbl="node1" presStyleIdx="0" presStyleCnt="4">
        <dgm:presLayoutVars>
          <dgm:bulletEnabled val="1"/>
        </dgm:presLayoutVars>
      </dgm:prSet>
      <dgm:spPr/>
    </dgm:pt>
    <dgm:pt modelId="{5AACF75E-F71F-4DE0-89EC-3B0C83E78795}" type="pres">
      <dgm:prSet presAssocID="{2F621CE2-59DF-40D9-BD42-45EB848D62E0}" presName="sibTrans" presStyleCnt="0"/>
      <dgm:spPr/>
    </dgm:pt>
    <dgm:pt modelId="{F303F336-CC3E-4660-86D4-59F4764E762F}" type="pres">
      <dgm:prSet presAssocID="{44BFE975-EC54-4CA7-A40A-456C4A7A6CB8}" presName="textNode" presStyleLbl="node1" presStyleIdx="1" presStyleCnt="4">
        <dgm:presLayoutVars>
          <dgm:bulletEnabled val="1"/>
        </dgm:presLayoutVars>
      </dgm:prSet>
      <dgm:spPr/>
    </dgm:pt>
    <dgm:pt modelId="{C38EC899-71C7-4778-8ECB-0F3B2D265C10}" type="pres">
      <dgm:prSet presAssocID="{87FA1628-F206-41D4-89E6-8F1FD1367C55}" presName="sibTrans" presStyleCnt="0"/>
      <dgm:spPr/>
    </dgm:pt>
    <dgm:pt modelId="{A87BA7C3-361B-4F6C-9908-337681F2B7ED}" type="pres">
      <dgm:prSet presAssocID="{714D28AE-8510-4FF5-908C-4A660A8D4417}" presName="textNode" presStyleLbl="node1" presStyleIdx="2" presStyleCnt="4">
        <dgm:presLayoutVars>
          <dgm:bulletEnabled val="1"/>
        </dgm:presLayoutVars>
      </dgm:prSet>
      <dgm:spPr/>
    </dgm:pt>
    <dgm:pt modelId="{99E9003F-FD58-4650-82E1-3B5CB2A89E34}" type="pres">
      <dgm:prSet presAssocID="{FF8AE731-442A-4E5E-98B5-74B9ED2EC986}" presName="sibTrans" presStyleCnt="0"/>
      <dgm:spPr/>
    </dgm:pt>
    <dgm:pt modelId="{9690BAF7-5B97-443B-AB54-57915B91C63E}" type="pres">
      <dgm:prSet presAssocID="{598F18FA-88BF-463F-9C24-938228413519}" presName="textNode" presStyleLbl="node1" presStyleIdx="3" presStyleCnt="4">
        <dgm:presLayoutVars>
          <dgm:bulletEnabled val="1"/>
        </dgm:presLayoutVars>
      </dgm:prSet>
      <dgm:spPr/>
    </dgm:pt>
  </dgm:ptLst>
  <dgm:cxnLst>
    <dgm:cxn modelId="{02FF420D-D22A-48B3-9957-B3D30A78A7E3}" type="presOf" srcId="{C0E09727-A340-4883-9142-BAF409A71187}" destId="{F6B70A81-F233-46C8-BE98-A9A91E01EFBC}" srcOrd="0" destOrd="0" presId="urn:microsoft.com/office/officeart/2005/8/layout/hProcess9"/>
    <dgm:cxn modelId="{FADD3326-A528-45D0-A40D-6C5A2B675CA4}" srcId="{C0E09727-A340-4883-9142-BAF409A71187}" destId="{44BFE975-EC54-4CA7-A40A-456C4A7A6CB8}" srcOrd="1" destOrd="0" parTransId="{BDAB1A70-F75F-4AA2-8037-5B688E98AD7E}" sibTransId="{87FA1628-F206-41D4-89E6-8F1FD1367C55}"/>
    <dgm:cxn modelId="{999FEC2A-B54C-4531-8FE9-2D15B01D427B}" srcId="{C0E09727-A340-4883-9142-BAF409A71187}" destId="{714D28AE-8510-4FF5-908C-4A660A8D4417}" srcOrd="2" destOrd="0" parTransId="{545BD508-04E9-4386-A9F1-2C3569B580E6}" sibTransId="{FF8AE731-442A-4E5E-98B5-74B9ED2EC986}"/>
    <dgm:cxn modelId="{CBAE144B-5C79-4617-B07E-9E72B80F4125}" type="presOf" srcId="{412D3848-2197-4FAE-B73E-2F39AD2F2340}" destId="{2849A987-A17E-49B6-9B16-F282C56741A1}" srcOrd="0" destOrd="0" presId="urn:microsoft.com/office/officeart/2005/8/layout/hProcess9"/>
    <dgm:cxn modelId="{FA44284C-73EC-49D8-94CC-F3B9A12EC850}" type="presOf" srcId="{598F18FA-88BF-463F-9C24-938228413519}" destId="{9690BAF7-5B97-443B-AB54-57915B91C63E}" srcOrd="0" destOrd="0" presId="urn:microsoft.com/office/officeart/2005/8/layout/hProcess9"/>
    <dgm:cxn modelId="{23BF477A-B85F-416E-A4CC-4ACD50D6B4B6}" srcId="{C0E09727-A340-4883-9142-BAF409A71187}" destId="{598F18FA-88BF-463F-9C24-938228413519}" srcOrd="3" destOrd="0" parTransId="{FF0882F9-A94B-4A02-9A9D-08CE4868BE51}" sibTransId="{F28164F9-9CE8-4291-94FF-4BAC0946C126}"/>
    <dgm:cxn modelId="{F90A4AC7-82BB-4C74-A8A6-081E98FEA1D5}" type="presOf" srcId="{714D28AE-8510-4FF5-908C-4A660A8D4417}" destId="{A87BA7C3-361B-4F6C-9908-337681F2B7ED}" srcOrd="0" destOrd="0" presId="urn:microsoft.com/office/officeart/2005/8/layout/hProcess9"/>
    <dgm:cxn modelId="{1B73DECA-2F27-4AB9-9BDC-9432C159DB3C}" srcId="{C0E09727-A340-4883-9142-BAF409A71187}" destId="{412D3848-2197-4FAE-B73E-2F39AD2F2340}" srcOrd="0" destOrd="0" parTransId="{5E5E20F9-411E-483F-9117-74643E59A016}" sibTransId="{2F621CE2-59DF-40D9-BD42-45EB848D62E0}"/>
    <dgm:cxn modelId="{2AC342FD-54F1-4750-8261-2984A34ED2DD}" type="presOf" srcId="{44BFE975-EC54-4CA7-A40A-456C4A7A6CB8}" destId="{F303F336-CC3E-4660-86D4-59F4764E762F}" srcOrd="0" destOrd="0" presId="urn:microsoft.com/office/officeart/2005/8/layout/hProcess9"/>
    <dgm:cxn modelId="{2FEB2C23-F195-4EE5-8175-0B58B703BCC5}" type="presParOf" srcId="{F6B70A81-F233-46C8-BE98-A9A91E01EFBC}" destId="{3EE4FBF9-DE0B-4966-802D-1DC078E1118E}" srcOrd="0" destOrd="0" presId="urn:microsoft.com/office/officeart/2005/8/layout/hProcess9"/>
    <dgm:cxn modelId="{FE16D9A7-3E83-4267-B71C-8C2D87104C76}" type="presParOf" srcId="{F6B70A81-F233-46C8-BE98-A9A91E01EFBC}" destId="{C123F297-8516-46A6-A2CE-DC7DC224E8CA}" srcOrd="1" destOrd="0" presId="urn:microsoft.com/office/officeart/2005/8/layout/hProcess9"/>
    <dgm:cxn modelId="{CA42FAAB-4CC2-42D7-8F8D-B26138209D92}" type="presParOf" srcId="{C123F297-8516-46A6-A2CE-DC7DC224E8CA}" destId="{2849A987-A17E-49B6-9B16-F282C56741A1}" srcOrd="0" destOrd="0" presId="urn:microsoft.com/office/officeart/2005/8/layout/hProcess9"/>
    <dgm:cxn modelId="{6CCD3814-7B5E-4DAC-95B3-28B00244CE53}" type="presParOf" srcId="{C123F297-8516-46A6-A2CE-DC7DC224E8CA}" destId="{5AACF75E-F71F-4DE0-89EC-3B0C83E78795}" srcOrd="1" destOrd="0" presId="urn:microsoft.com/office/officeart/2005/8/layout/hProcess9"/>
    <dgm:cxn modelId="{8D9DC992-BD7A-4F15-A874-DBC4B9090511}" type="presParOf" srcId="{C123F297-8516-46A6-A2CE-DC7DC224E8CA}" destId="{F303F336-CC3E-4660-86D4-59F4764E762F}" srcOrd="2" destOrd="0" presId="urn:microsoft.com/office/officeart/2005/8/layout/hProcess9"/>
    <dgm:cxn modelId="{A2D3E6EB-3B58-4302-8C30-81D6F323DE41}" type="presParOf" srcId="{C123F297-8516-46A6-A2CE-DC7DC224E8CA}" destId="{C38EC899-71C7-4778-8ECB-0F3B2D265C10}" srcOrd="3" destOrd="0" presId="urn:microsoft.com/office/officeart/2005/8/layout/hProcess9"/>
    <dgm:cxn modelId="{39858049-E41F-44F5-9C7A-BF779CC61574}" type="presParOf" srcId="{C123F297-8516-46A6-A2CE-DC7DC224E8CA}" destId="{A87BA7C3-361B-4F6C-9908-337681F2B7ED}" srcOrd="4" destOrd="0" presId="urn:microsoft.com/office/officeart/2005/8/layout/hProcess9"/>
    <dgm:cxn modelId="{742A14E8-AE9A-4125-B8CE-5427F86B2718}" type="presParOf" srcId="{C123F297-8516-46A6-A2CE-DC7DC224E8CA}" destId="{99E9003F-FD58-4650-82E1-3B5CB2A89E34}" srcOrd="5" destOrd="0" presId="urn:microsoft.com/office/officeart/2005/8/layout/hProcess9"/>
    <dgm:cxn modelId="{5169872E-9D32-4F96-B59E-D2A7F36542FC}" type="presParOf" srcId="{C123F297-8516-46A6-A2CE-DC7DC224E8CA}" destId="{9690BAF7-5B97-443B-AB54-57915B91C63E}"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4FBF9-DE0B-4966-802D-1DC078E1118E}">
      <dsp:nvSpPr>
        <dsp:cNvPr id="0" name=""/>
        <dsp:cNvSpPr/>
      </dsp:nvSpPr>
      <dsp:spPr>
        <a:xfrm>
          <a:off x="1" y="0"/>
          <a:ext cx="4297473" cy="2856277"/>
        </a:xfrm>
        <a:prstGeom prst="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49A987-A17E-49B6-9B16-F282C56741A1}">
      <dsp:nvSpPr>
        <dsp:cNvPr id="0" name=""/>
        <dsp:cNvSpPr/>
      </dsp:nvSpPr>
      <dsp:spPr>
        <a:xfrm>
          <a:off x="2150" y="856883"/>
          <a:ext cx="1034499" cy="1142510"/>
        </a:xfrm>
        <a:prstGeom prst="roundRect">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l-PL" sz="1200" kern="1200" dirty="0"/>
            <a:t>Winding &amp; curing of IL</a:t>
          </a:r>
          <a:endParaRPr lang="en-GB" sz="1200" kern="1200" dirty="0"/>
        </a:p>
      </dsp:txBody>
      <dsp:txXfrm>
        <a:off x="52650" y="907383"/>
        <a:ext cx="933499" cy="1041510"/>
      </dsp:txXfrm>
    </dsp:sp>
    <dsp:sp modelId="{F303F336-CC3E-4660-86D4-59F4764E762F}">
      <dsp:nvSpPr>
        <dsp:cNvPr id="0" name=""/>
        <dsp:cNvSpPr/>
      </dsp:nvSpPr>
      <dsp:spPr>
        <a:xfrm>
          <a:off x="1088375" y="856883"/>
          <a:ext cx="1034499" cy="1142510"/>
        </a:xfrm>
        <a:prstGeom prst="roundRect">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pl-PL" sz="1200" kern="1200" dirty="0"/>
            <a:t>Winding &amp; curing of OL</a:t>
          </a:r>
          <a:endParaRPr lang="en-GB" sz="1200" kern="1200" dirty="0"/>
        </a:p>
      </dsp:txBody>
      <dsp:txXfrm>
        <a:off x="1138875" y="907383"/>
        <a:ext cx="933499" cy="1041510"/>
      </dsp:txXfrm>
    </dsp:sp>
    <dsp:sp modelId="{A87BA7C3-361B-4F6C-9908-337681F2B7ED}">
      <dsp:nvSpPr>
        <dsp:cNvPr id="0" name=""/>
        <dsp:cNvSpPr/>
      </dsp:nvSpPr>
      <dsp:spPr>
        <a:xfrm>
          <a:off x="2174600" y="856883"/>
          <a:ext cx="1034499" cy="1142510"/>
        </a:xfrm>
        <a:prstGeom prst="roundRect">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pl-PL" sz="1400" kern="1200" dirty="0"/>
            <a:t>Reaction</a:t>
          </a:r>
          <a:endParaRPr lang="en-GB" sz="1400" kern="1200" dirty="0"/>
        </a:p>
      </dsp:txBody>
      <dsp:txXfrm>
        <a:off x="2225100" y="907383"/>
        <a:ext cx="933499" cy="1041510"/>
      </dsp:txXfrm>
    </dsp:sp>
    <dsp:sp modelId="{9690BAF7-5B97-443B-AB54-57915B91C63E}">
      <dsp:nvSpPr>
        <dsp:cNvPr id="0" name=""/>
        <dsp:cNvSpPr/>
      </dsp:nvSpPr>
      <dsp:spPr>
        <a:xfrm>
          <a:off x="3260825" y="856883"/>
          <a:ext cx="1034499" cy="1142510"/>
        </a:xfrm>
        <a:prstGeom prst="roundRect">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pl-PL" sz="1100" kern="1200" dirty="0"/>
            <a:t>Splicing and Impregnation</a:t>
          </a:r>
          <a:endParaRPr lang="en-GB" sz="1100" kern="1200" dirty="0"/>
        </a:p>
      </dsp:txBody>
      <dsp:txXfrm>
        <a:off x="3311325" y="907383"/>
        <a:ext cx="933499" cy="104151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46400" cy="49568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90" y="3"/>
            <a:ext cx="2946400" cy="495685"/>
          </a:xfrm>
          <a:prstGeom prst="rect">
            <a:avLst/>
          </a:prstGeom>
        </p:spPr>
        <p:txBody>
          <a:bodyPr vert="horz" lIns="91440" tIns="45720" rIns="91440" bIns="45720" rtlCol="0"/>
          <a:lstStyle>
            <a:lvl1pPr algn="r">
              <a:defRPr sz="1200"/>
            </a:lvl1pPr>
          </a:lstStyle>
          <a:p>
            <a:fld id="{B083CCF2-38DA-4243-8E0B-3EC78C1EB39F}" type="datetimeFigureOut">
              <a:rPr lang="en-US" smtClean="0"/>
              <a:t>7/14/2020</a:t>
            </a:fld>
            <a:endParaRPr lang="en-US"/>
          </a:p>
        </p:txBody>
      </p:sp>
      <p:sp>
        <p:nvSpPr>
          <p:cNvPr id="4" name="Footer Placeholder 3"/>
          <p:cNvSpPr>
            <a:spLocks noGrp="1"/>
          </p:cNvSpPr>
          <p:nvPr>
            <p:ph type="ftr" sz="quarter" idx="2"/>
          </p:nvPr>
        </p:nvSpPr>
        <p:spPr>
          <a:xfrm>
            <a:off x="0" y="9376978"/>
            <a:ext cx="2946400" cy="49568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90" y="9376978"/>
            <a:ext cx="2946400" cy="495685"/>
          </a:xfrm>
          <a:prstGeom prst="rect">
            <a:avLst/>
          </a:prstGeom>
        </p:spPr>
        <p:txBody>
          <a:bodyPr vert="horz" lIns="91440" tIns="45720" rIns="91440" bIns="45720" rtlCol="0" anchor="b"/>
          <a:lstStyle>
            <a:lvl1pPr algn="r">
              <a:defRPr sz="1200"/>
            </a:lvl1pPr>
          </a:lstStyle>
          <a:p>
            <a:fld id="{632CE2C3-8038-4946-A527-61808A35E0A6}" type="slidenum">
              <a:rPr lang="en-US" smtClean="0"/>
              <a:t>‹#›</a:t>
            </a:fld>
            <a:endParaRPr lang="en-US"/>
          </a:p>
        </p:txBody>
      </p:sp>
    </p:spTree>
    <p:extLst>
      <p:ext uri="{BB962C8B-B14F-4D97-AF65-F5344CB8AC3E}">
        <p14:creationId xmlns:p14="http://schemas.microsoft.com/office/powerpoint/2010/main" val="12602576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534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6" y="1"/>
            <a:ext cx="2945659" cy="495347"/>
          </a:xfrm>
          <a:prstGeom prst="rect">
            <a:avLst/>
          </a:prstGeom>
        </p:spPr>
        <p:txBody>
          <a:bodyPr vert="horz" lIns="91440" tIns="45720" rIns="91440" bIns="45720" rtlCol="0"/>
          <a:lstStyle>
            <a:lvl1pPr algn="r">
              <a:defRPr sz="1200"/>
            </a:lvl1pPr>
          </a:lstStyle>
          <a:p>
            <a:fld id="{8487F571-1DCA-45B6-BF7C-E5D888133BFA}" type="datetimeFigureOut">
              <a:rPr lang="en-US" smtClean="0"/>
              <a:t>7/14/2020</a:t>
            </a:fld>
            <a:endParaRPr lang="en-US"/>
          </a:p>
        </p:txBody>
      </p:sp>
      <p:sp>
        <p:nvSpPr>
          <p:cNvPr id="4" name="Slide Image Placeholder 3"/>
          <p:cNvSpPr>
            <a:spLocks noGrp="1" noRot="1" noChangeAspect="1"/>
          </p:cNvSpPr>
          <p:nvPr>
            <p:ph type="sldImg" idx="2"/>
          </p:nvPr>
        </p:nvSpPr>
        <p:spPr>
          <a:xfrm>
            <a:off x="1177925" y="1235075"/>
            <a:ext cx="4441825" cy="3330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22"/>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7319"/>
            <a:ext cx="2945659" cy="4953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6" y="9377319"/>
            <a:ext cx="2945659" cy="495346"/>
          </a:xfrm>
          <a:prstGeom prst="rect">
            <a:avLst/>
          </a:prstGeom>
        </p:spPr>
        <p:txBody>
          <a:bodyPr vert="horz" lIns="91440" tIns="45720" rIns="91440" bIns="45720" rtlCol="0" anchor="b"/>
          <a:lstStyle>
            <a:lvl1pPr algn="r">
              <a:defRPr sz="1200"/>
            </a:lvl1pPr>
          </a:lstStyle>
          <a:p>
            <a:fld id="{AC85F938-FE81-4201-978B-D02FAB9B0074}" type="slidenum">
              <a:rPr lang="en-US" smtClean="0"/>
              <a:t>‹#›</a:t>
            </a:fld>
            <a:endParaRPr lang="en-US"/>
          </a:p>
        </p:txBody>
      </p:sp>
    </p:spTree>
    <p:extLst>
      <p:ext uri="{BB962C8B-B14F-4D97-AF65-F5344CB8AC3E}">
        <p14:creationId xmlns:p14="http://schemas.microsoft.com/office/powerpoint/2010/main" val="4270487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C85F938-FE81-4201-978B-D02FAB9B0074}" type="slidenum">
              <a:rPr lang="en-US" smtClean="0"/>
              <a:t>1</a:t>
            </a:fld>
            <a:endParaRPr lang="en-US"/>
          </a:p>
        </p:txBody>
      </p:sp>
    </p:spTree>
    <p:extLst>
      <p:ext uri="{BB962C8B-B14F-4D97-AF65-F5344CB8AC3E}">
        <p14:creationId xmlns:p14="http://schemas.microsoft.com/office/powerpoint/2010/main" val="764430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6A0DDB-8CAD-4670-AAB8-216B1DF19A33}" type="datetime1">
              <a:rPr lang="en-US" smtClean="0"/>
              <a:t>7/14/2020</a:t>
            </a:fld>
            <a:endParaRPr lang="en-US" dirty="0"/>
          </a:p>
        </p:txBody>
      </p:sp>
      <p:sp>
        <p:nvSpPr>
          <p:cNvPr id="6" name="Footer Placeholder 2"/>
          <p:cNvSpPr>
            <a:spLocks noGrp="1"/>
          </p:cNvSpPr>
          <p:nvPr>
            <p:ph type="ftr" sz="quarter" idx="3"/>
          </p:nvPr>
        </p:nvSpPr>
        <p:spPr>
          <a:xfrm>
            <a:off x="5182756" y="64612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47480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03AA15-7322-45EA-A295-260D2A4474AA}" type="datetime1">
              <a:rPr lang="en-US" smtClean="0"/>
              <a:t>7/14/2020</a:t>
            </a:fld>
            <a:endParaRPr lang="en-US" dirty="0"/>
          </a:p>
        </p:txBody>
      </p:sp>
      <p:sp>
        <p:nvSpPr>
          <p:cNvPr id="9" name="Footer Placeholder 2"/>
          <p:cNvSpPr>
            <a:spLocks noGrp="1"/>
          </p:cNvSpPr>
          <p:nvPr>
            <p:ph type="ftr" sz="quarter" idx="3"/>
          </p:nvPr>
        </p:nvSpPr>
        <p:spPr>
          <a:xfrm>
            <a:off x="5182756" y="646877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6468775"/>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dirty="0"/>
              <a:t>Drag </a:t>
            </a:r>
            <a:r>
              <a:rPr kumimoji="0" lang="fr-CH" dirty="0" err="1"/>
              <a:t>picture</a:t>
            </a:r>
            <a:r>
              <a:rPr kumimoji="0" lang="fr-CH" dirty="0"/>
              <a:t> to </a:t>
            </a:r>
            <a:r>
              <a:rPr kumimoji="0" lang="fr-CH" dirty="0" err="1"/>
              <a:t>placeholder</a:t>
            </a:r>
            <a:r>
              <a:rPr kumimoji="0" lang="fr-CH" dirty="0"/>
              <a:t> or click </a:t>
            </a:r>
            <a:r>
              <a:rPr kumimoji="0" lang="fr-CH" dirty="0" err="1"/>
              <a:t>icon</a:t>
            </a:r>
            <a:r>
              <a:rPr kumimoji="0" lang="fr-CH" dirty="0"/>
              <a:t> to </a:t>
            </a:r>
            <a:r>
              <a:rPr kumimoji="0" lang="fr-CH" dirty="0" err="1"/>
              <a:t>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058E80-56DB-44F0-AFBB-5EF859DAECA7}" type="datetime1">
              <a:rPr lang="en-US" smtClean="0"/>
              <a:t>7/14/2020</a:t>
            </a:fld>
            <a:endParaRPr lang="en-US" dirty="0"/>
          </a:p>
        </p:txBody>
      </p:sp>
      <p:sp>
        <p:nvSpPr>
          <p:cNvPr id="9" name="Footer Placeholder 2"/>
          <p:cNvSpPr>
            <a:spLocks noGrp="1"/>
          </p:cNvSpPr>
          <p:nvPr>
            <p:ph type="ftr" sz="quarter" idx="3"/>
          </p:nvPr>
        </p:nvSpPr>
        <p:spPr>
          <a:xfrm>
            <a:off x="5182756" y="64612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C81100-8FB4-494B-8E14-BFB920EF6B53}" type="datetime1">
              <a:rPr lang="en-US" smtClean="0"/>
              <a:t>7/14/2020</a:t>
            </a:fld>
            <a:endParaRPr lang="en-US" dirty="0"/>
          </a:p>
        </p:txBody>
      </p:sp>
      <p:sp>
        <p:nvSpPr>
          <p:cNvPr id="8" name="Footer Placeholder 2"/>
          <p:cNvSpPr>
            <a:spLocks noGrp="1"/>
          </p:cNvSpPr>
          <p:nvPr>
            <p:ph type="ftr" sz="quarter" idx="3"/>
          </p:nvPr>
        </p:nvSpPr>
        <p:spPr>
          <a:xfrm>
            <a:off x="5182756" y="64612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7" name="Date Placeholder 1"/>
          <p:cNvSpPr>
            <a:spLocks noGrp="1"/>
          </p:cNvSpPr>
          <p:nvPr>
            <p:ph type="dt" sz="half" idx="2"/>
          </p:nvPr>
        </p:nvSpPr>
        <p:spPr>
          <a:xfrm>
            <a:off x="2969335" y="647480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A0EB08-D113-42FE-BB20-B45C158B637F}" type="datetime1">
              <a:rPr lang="en-US" smtClean="0"/>
              <a:t>7/14/2020</a:t>
            </a:fld>
            <a:endParaRPr lang="en-US" dirty="0"/>
          </a:p>
        </p:txBody>
      </p:sp>
      <p:sp>
        <p:nvSpPr>
          <p:cNvPr id="9" name="Slide Number Placeholder 3"/>
          <p:cNvSpPr>
            <a:spLocks noGrp="1"/>
          </p:cNvSpPr>
          <p:nvPr>
            <p:ph type="sldNum" sz="quarter" idx="4"/>
          </p:nvPr>
        </p:nvSpPr>
        <p:spPr>
          <a:xfrm>
            <a:off x="8185376" y="6468775"/>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6" name="Date Placeholder 1">
            <a:extLst>
              <a:ext uri="{FF2B5EF4-FFF2-40B4-BE49-F238E27FC236}">
                <a16:creationId xmlns:a16="http://schemas.microsoft.com/office/drawing/2014/main" id="{1D9A78EC-0E94-4E8B-8B13-E86AA720B9E8}"/>
              </a:ext>
            </a:extLst>
          </p:cNvPr>
          <p:cNvSpPr txBox="1">
            <a:spLocks/>
          </p:cNvSpPr>
          <p:nvPr userDrawn="1"/>
        </p:nvSpPr>
        <p:spPr>
          <a:xfrm>
            <a:off x="6936204" y="6462770"/>
            <a:ext cx="1249171"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t>Dariusz Pulikowski</a:t>
            </a:r>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8FE4B9-46E9-457F-8B6F-B7DB5B1DB5B4}" type="datetime1">
              <a:rPr lang="en-US" smtClean="0"/>
              <a:t>7/14/2020</a:t>
            </a:fld>
            <a:endParaRPr lang="en-US" dirty="0"/>
          </a:p>
        </p:txBody>
      </p:sp>
      <p:sp>
        <p:nvSpPr>
          <p:cNvPr id="10" name="Slide Number Placeholder 3"/>
          <p:cNvSpPr>
            <a:spLocks noGrp="1"/>
          </p:cNvSpPr>
          <p:nvPr>
            <p:ph type="sldNum" sz="quarter" idx="4"/>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6B3897-2FCB-455F-9B5C-499B73013FF5}" type="datetime1">
              <a:rPr lang="en-US" smtClean="0"/>
              <a:t>7/14/2020</a:t>
            </a:fld>
            <a:endParaRPr lang="en-US" dirty="0"/>
          </a:p>
        </p:txBody>
      </p:sp>
      <p:sp>
        <p:nvSpPr>
          <p:cNvPr id="12" name="Slide Number Placeholder 3"/>
          <p:cNvSpPr>
            <a:spLocks noGrp="1"/>
          </p:cNvSpPr>
          <p:nvPr>
            <p:ph type="sldNum" sz="quarter" idx="12"/>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4" descr="bande-01.eps"/>
          <p:cNvPicPr>
            <a:picLocks noChangeAspect="1"/>
          </p:cNvPicPr>
          <p:nvPr userDrawn="1"/>
        </p:nvPicPr>
        <p:blipFill rotWithShape="1">
          <a:blip r:embed="rId15" cstate="email">
            <a:extLst>
              <a:ext uri="{28A0092B-C50C-407E-A947-70E740481C1C}">
                <a14:useLocalDpi xmlns:a14="http://schemas.microsoft.com/office/drawing/2010/main"/>
              </a:ext>
            </a:extLst>
          </a:blip>
          <a:srcRect l="77793"/>
          <a:stretch/>
        </p:blipFill>
        <p:spPr>
          <a:xfrm>
            <a:off x="1" y="6435905"/>
            <a:ext cx="9144000" cy="428959"/>
          </a:xfrm>
          <a:prstGeom prst="rect">
            <a:avLst/>
          </a:prstGeom>
        </p:spPr>
      </p:pic>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46730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F91AF4-1F74-4170-A0B4-6AC6AB630308}" type="datetime1">
              <a:rPr lang="en-US" smtClean="0"/>
              <a:t>7/14/2020</a:t>
            </a:fld>
            <a:endParaRPr lang="en-US" dirty="0"/>
          </a:p>
        </p:txBody>
      </p:sp>
      <p:sp>
        <p:nvSpPr>
          <p:cNvPr id="3" name="Footer Placeholder 2"/>
          <p:cNvSpPr>
            <a:spLocks noGrp="1"/>
          </p:cNvSpPr>
          <p:nvPr>
            <p:ph type="ftr" sz="quarter" idx="3"/>
          </p:nvPr>
        </p:nvSpPr>
        <p:spPr>
          <a:xfrm>
            <a:off x="5182756" y="646128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646128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2" descr="logooutline.eps"/>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12957" y="6457812"/>
            <a:ext cx="403762" cy="39970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6" Type="http://schemas.microsoft.com/office/2007/relationships/hdphoto" Target="../media/hdphoto6.wdp"/><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200.png"/><Relationship Id="rId3" Type="http://schemas.microsoft.com/office/2007/relationships/hdphoto" Target="../media/hdphoto7.wdp"/><Relationship Id="rId7" Type="http://schemas.openxmlformats.org/officeDocument/2006/relationships/image" Target="../media/image140.png"/><Relationship Id="rId12" Type="http://schemas.openxmlformats.org/officeDocument/2006/relationships/image" Target="../media/image190.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130.png"/><Relationship Id="rId11" Type="http://schemas.openxmlformats.org/officeDocument/2006/relationships/image" Target="../media/image180.png"/><Relationship Id="rId5" Type="http://schemas.openxmlformats.org/officeDocument/2006/relationships/image" Target="../media/image120.png"/><Relationship Id="rId10" Type="http://schemas.openxmlformats.org/officeDocument/2006/relationships/image" Target="../media/image170.png"/><Relationship Id="rId4" Type="http://schemas.openxmlformats.org/officeDocument/2006/relationships/image" Target="../media/image30.png"/><Relationship Id="rId9" Type="http://schemas.openxmlformats.org/officeDocument/2006/relationships/image" Target="../media/image160.png"/><Relationship Id="rId14" Type="http://schemas.openxmlformats.org/officeDocument/2006/relationships/image" Target="../media/image31.png"/></Relationships>
</file>

<file path=ppt/slides/_rels/slide14.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200.png"/><Relationship Id="rId3" Type="http://schemas.microsoft.com/office/2007/relationships/hdphoto" Target="../media/hdphoto7.wdp"/><Relationship Id="rId7" Type="http://schemas.openxmlformats.org/officeDocument/2006/relationships/image" Target="../media/image140.png"/><Relationship Id="rId12" Type="http://schemas.openxmlformats.org/officeDocument/2006/relationships/image" Target="../media/image190.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130.png"/><Relationship Id="rId11" Type="http://schemas.openxmlformats.org/officeDocument/2006/relationships/image" Target="../media/image180.png"/><Relationship Id="rId5" Type="http://schemas.openxmlformats.org/officeDocument/2006/relationships/image" Target="../media/image120.png"/><Relationship Id="rId10" Type="http://schemas.openxmlformats.org/officeDocument/2006/relationships/image" Target="../media/image170.png"/><Relationship Id="rId4" Type="http://schemas.openxmlformats.org/officeDocument/2006/relationships/image" Target="../media/image30.png"/><Relationship Id="rId9" Type="http://schemas.openxmlformats.org/officeDocument/2006/relationships/image" Target="../media/image160.png"/><Relationship Id="rId14" Type="http://schemas.openxmlformats.org/officeDocument/2006/relationships/image" Target="../media/image32.png"/></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microsoft.com/office/2007/relationships/hdphoto" Target="../media/hdphoto8.wdp"/><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50.png"/><Relationship Id="rId1" Type="http://schemas.openxmlformats.org/officeDocument/2006/relationships/slideLayout" Target="../slideLayouts/slideLayout7.xml"/><Relationship Id="rId4" Type="http://schemas.openxmlformats.org/officeDocument/2006/relationships/image" Target="../media/image370.png"/></Relationships>
</file>

<file path=ppt/slides/_rels/slide19.xml.rels><?xml version="1.0" encoding="UTF-8" standalone="yes"?>
<Relationships xmlns="http://schemas.openxmlformats.org/package/2006/relationships"><Relationship Id="rId2" Type="http://schemas.openxmlformats.org/officeDocument/2006/relationships/image" Target="../media/image38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0.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3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36.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5.wdp"/><Relationship Id="rId3" Type="http://schemas.microsoft.com/office/2007/relationships/hdphoto" Target="../media/hdphoto1.wdp"/><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7.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11.png"/><Relationship Id="rId10" Type="http://schemas.openxmlformats.org/officeDocument/2006/relationships/image" Target="../media/image14.png"/><Relationship Id="rId4" Type="http://schemas.openxmlformats.org/officeDocument/2006/relationships/image" Target="../media/image10.pn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1285"/>
            <a:ext cx="8226854" cy="1564207"/>
          </a:xfrm>
        </p:spPr>
        <p:txBody>
          <a:bodyPr>
            <a:noAutofit/>
          </a:bodyPr>
          <a:lstStyle/>
          <a:p>
            <a:r>
              <a:rPr lang="en-GB" sz="2400" b="1" dirty="0"/>
              <a:t>Analysis and Modelling of Geometry and Field Quality Along the Series Production of the 11T Dipole</a:t>
            </a:r>
            <a:endParaRPr lang="en-US" sz="1400" b="1" noProof="0" dirty="0"/>
          </a:p>
        </p:txBody>
      </p:sp>
      <p:sp>
        <p:nvSpPr>
          <p:cNvPr id="6" name="Content Placeholder 4"/>
          <p:cNvSpPr txBox="1">
            <a:spLocks/>
          </p:cNvSpPr>
          <p:nvPr/>
        </p:nvSpPr>
        <p:spPr>
          <a:xfrm>
            <a:off x="379708" y="3984171"/>
            <a:ext cx="8304346" cy="2172790"/>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1600" u="sng" dirty="0"/>
              <a:t>Dariusz </a:t>
            </a:r>
            <a:r>
              <a:rPr lang="en-US" sz="1600" u="sng" dirty="0" err="1"/>
              <a:t>Pulikowski</a:t>
            </a:r>
            <a:r>
              <a:rPr lang="en-US" sz="1600" dirty="0"/>
              <a:t>,</a:t>
            </a:r>
          </a:p>
          <a:p>
            <a:pPr marL="36576" indent="0">
              <a:buNone/>
            </a:pPr>
            <a:r>
              <a:rPr lang="en-US" sz="1600" dirty="0"/>
              <a:t>Susana </a:t>
            </a:r>
            <a:r>
              <a:rPr lang="en-US" sz="1600" dirty="0" err="1"/>
              <a:t>Izquierdo</a:t>
            </a:r>
            <a:r>
              <a:rPr lang="en-US" sz="1600" dirty="0"/>
              <a:t> Bermudez,</a:t>
            </a:r>
          </a:p>
          <a:p>
            <a:pPr marL="36576" indent="0">
              <a:buNone/>
            </a:pPr>
            <a:r>
              <a:rPr lang="en-US" sz="1600" dirty="0"/>
              <a:t>Arnaud </a:t>
            </a:r>
            <a:r>
              <a:rPr lang="en-US" sz="1600" dirty="0" err="1"/>
              <a:t>Devred</a:t>
            </a:r>
            <a:r>
              <a:rPr lang="en-US" sz="1600" dirty="0"/>
              <a:t>,</a:t>
            </a:r>
          </a:p>
          <a:p>
            <a:pPr marL="36576" indent="0">
              <a:buNone/>
            </a:pPr>
            <a:r>
              <a:rPr lang="en-US" sz="1600" dirty="0"/>
              <a:t>José Luis </a:t>
            </a:r>
            <a:r>
              <a:rPr lang="en-US" sz="1600" dirty="0" err="1"/>
              <a:t>Rudeiros</a:t>
            </a:r>
            <a:r>
              <a:rPr lang="en-US" sz="1600" dirty="0"/>
              <a:t> Fernandez,</a:t>
            </a:r>
          </a:p>
          <a:p>
            <a:pPr marL="36576" indent="0">
              <a:buNone/>
            </a:pPr>
            <a:endParaRPr lang="en-US" sz="1600" dirty="0"/>
          </a:p>
          <a:p>
            <a:pPr marL="36576" indent="0">
              <a:buNone/>
            </a:pPr>
            <a:r>
              <a:rPr lang="en-US" sz="1600" dirty="0"/>
              <a:t>Acknowledgements:</a:t>
            </a:r>
          </a:p>
          <a:p>
            <a:pPr marL="36576" indent="0">
              <a:buNone/>
            </a:pPr>
            <a:r>
              <a:rPr lang="en-US" sz="1600" dirty="0"/>
              <a:t>Lucio Fiscarelli, Frédéric </a:t>
            </a:r>
            <a:r>
              <a:rPr lang="en-US" sz="1600" dirty="0" err="1"/>
              <a:t>Savary</a:t>
            </a:r>
            <a:r>
              <a:rPr lang="en-US" sz="1600" dirty="0"/>
              <a:t>, Giovanni Succi</a:t>
            </a:r>
            <a:endParaRPr lang="fr-CH" sz="1600" dirty="0"/>
          </a:p>
        </p:txBody>
      </p:sp>
      <p:sp>
        <p:nvSpPr>
          <p:cNvPr id="3" name="Rectangle 2"/>
          <p:cNvSpPr/>
          <p:nvPr/>
        </p:nvSpPr>
        <p:spPr>
          <a:xfrm>
            <a:off x="7795746" y="6505454"/>
            <a:ext cx="950901" cy="276999"/>
          </a:xfrm>
          <a:prstGeom prst="rect">
            <a:avLst/>
          </a:prstGeom>
        </p:spPr>
        <p:txBody>
          <a:bodyPr wrap="none">
            <a:spAutoFit/>
          </a:bodyPr>
          <a:lstStyle/>
          <a:p>
            <a:r>
              <a:rPr lang="en-US" sz="1200" dirty="0">
                <a:solidFill>
                  <a:schemeClr val="bg1"/>
                </a:solidFill>
              </a:rPr>
              <a:t>2020.07.14</a:t>
            </a:r>
          </a:p>
        </p:txBody>
      </p:sp>
      <p:sp>
        <p:nvSpPr>
          <p:cNvPr id="5" name="Title 1"/>
          <p:cNvSpPr txBox="1">
            <a:spLocks/>
          </p:cNvSpPr>
          <p:nvPr/>
        </p:nvSpPr>
        <p:spPr>
          <a:xfrm>
            <a:off x="457200" y="3213884"/>
            <a:ext cx="8226854" cy="535695"/>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US" sz="2000" dirty="0"/>
          </a:p>
        </p:txBody>
      </p:sp>
      <p:sp>
        <p:nvSpPr>
          <p:cNvPr id="7" name="Title 1"/>
          <p:cNvSpPr txBox="1">
            <a:spLocks/>
          </p:cNvSpPr>
          <p:nvPr/>
        </p:nvSpPr>
        <p:spPr>
          <a:xfrm>
            <a:off x="379708" y="3213884"/>
            <a:ext cx="8226854" cy="1564207"/>
          </a:xfrm>
          <a:prstGeom prst="rect">
            <a:avLst/>
          </a:prstGeom>
        </p:spPr>
        <p:txBody>
          <a:bodyPr vert="horz" lIns="45720" rIns="4572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000" dirty="0"/>
              <a:t> </a:t>
            </a:r>
          </a:p>
        </p:txBody>
      </p:sp>
    </p:spTree>
    <p:extLst>
      <p:ext uri="{BB962C8B-B14F-4D97-AF65-F5344CB8AC3E}">
        <p14:creationId xmlns:p14="http://schemas.microsoft.com/office/powerpoint/2010/main" val="423187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F5E43-74EA-4AF6-A31C-6E0D443393DB}"/>
              </a:ext>
            </a:extLst>
          </p:cNvPr>
          <p:cNvSpPr>
            <a:spLocks noGrp="1"/>
          </p:cNvSpPr>
          <p:nvPr>
            <p:ph type="title"/>
          </p:nvPr>
        </p:nvSpPr>
        <p:spPr/>
        <p:txBody>
          <a:bodyPr>
            <a:noAutofit/>
          </a:bodyPr>
          <a:lstStyle/>
          <a:p>
            <a:r>
              <a:rPr lang="en-GB" sz="3200" dirty="0"/>
              <a:t>Graded shim thickness of 11T CC</a:t>
            </a:r>
          </a:p>
        </p:txBody>
      </p:sp>
      <p:sp>
        <p:nvSpPr>
          <p:cNvPr id="3" name="Content Placeholder 2">
            <a:extLst>
              <a:ext uri="{FF2B5EF4-FFF2-40B4-BE49-F238E27FC236}">
                <a16:creationId xmlns:a16="http://schemas.microsoft.com/office/drawing/2014/main" id="{A30BD258-1A16-4107-832C-79E2D65A5CA8}"/>
              </a:ext>
            </a:extLst>
          </p:cNvPr>
          <p:cNvSpPr>
            <a:spLocks noGrp="1"/>
          </p:cNvSpPr>
          <p:nvPr>
            <p:ph idx="1"/>
          </p:nvPr>
        </p:nvSpPr>
        <p:spPr>
          <a:xfrm>
            <a:off x="457200" y="1325607"/>
            <a:ext cx="8226854" cy="940444"/>
          </a:xfrm>
        </p:spPr>
        <p:txBody>
          <a:bodyPr>
            <a:normAutofit/>
          </a:bodyPr>
          <a:lstStyle/>
          <a:p>
            <a:r>
              <a:rPr lang="en-US" sz="2400" dirty="0"/>
              <a:t>Summary of 11T CC assembly shim thickness</a:t>
            </a:r>
          </a:p>
          <a:p>
            <a:r>
              <a:rPr lang="en-US" sz="2400" dirty="0"/>
              <a:t>Courtesy of Jos</a:t>
            </a:r>
            <a:r>
              <a:rPr lang="fr-CH" sz="2400" dirty="0"/>
              <a:t>é</a:t>
            </a:r>
            <a:r>
              <a:rPr lang="en-US" sz="2400" dirty="0"/>
              <a:t> Luis </a:t>
            </a:r>
            <a:r>
              <a:rPr lang="en-US" sz="2400" dirty="0" err="1"/>
              <a:t>Rudeiros</a:t>
            </a:r>
            <a:r>
              <a:rPr lang="en-US" sz="2400" dirty="0"/>
              <a:t> Fernandez</a:t>
            </a:r>
            <a:endParaRPr lang="en-GB" sz="2400" dirty="0"/>
          </a:p>
        </p:txBody>
      </p:sp>
      <p:sp>
        <p:nvSpPr>
          <p:cNvPr id="4" name="Slide Number Placeholder 3">
            <a:extLst>
              <a:ext uri="{FF2B5EF4-FFF2-40B4-BE49-F238E27FC236}">
                <a16:creationId xmlns:a16="http://schemas.microsoft.com/office/drawing/2014/main" id="{7F27F625-5BE3-4E0D-A898-F1623D98D86E}"/>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9" name="Rectangle 8">
            <a:extLst>
              <a:ext uri="{FF2B5EF4-FFF2-40B4-BE49-F238E27FC236}">
                <a16:creationId xmlns:a16="http://schemas.microsoft.com/office/drawing/2014/main" id="{B876129F-0E99-4A7D-9333-2C3EBBF3B461}"/>
              </a:ext>
            </a:extLst>
          </p:cNvPr>
          <p:cNvSpPr/>
          <p:nvPr/>
        </p:nvSpPr>
        <p:spPr>
          <a:xfrm>
            <a:off x="2130798" y="2812987"/>
            <a:ext cx="1245854" cy="261610"/>
          </a:xfrm>
          <a:prstGeom prst="rect">
            <a:avLst/>
          </a:prstGeom>
        </p:spPr>
        <p:txBody>
          <a:bodyPr wrap="none">
            <a:spAutoFit/>
          </a:bodyPr>
          <a:lstStyle/>
          <a:p>
            <a:r>
              <a:rPr lang="en-US" sz="1100" dirty="0">
                <a:solidFill>
                  <a:srgbClr val="000000"/>
                </a:solidFill>
              </a:rPr>
              <a:t>CC Left (Q2, Q3)</a:t>
            </a:r>
            <a:endParaRPr lang="en-GB" sz="1100" dirty="0">
              <a:solidFill>
                <a:srgbClr val="000000"/>
              </a:solidFill>
            </a:endParaRPr>
          </a:p>
        </p:txBody>
      </p:sp>
      <p:sp>
        <p:nvSpPr>
          <p:cNvPr id="10" name="Rectangle 9">
            <a:extLst>
              <a:ext uri="{FF2B5EF4-FFF2-40B4-BE49-F238E27FC236}">
                <a16:creationId xmlns:a16="http://schemas.microsoft.com/office/drawing/2014/main" id="{270D8365-CB00-4CCA-B19A-DBC185A0C79D}"/>
              </a:ext>
            </a:extLst>
          </p:cNvPr>
          <p:cNvSpPr/>
          <p:nvPr/>
        </p:nvSpPr>
        <p:spPr>
          <a:xfrm>
            <a:off x="6282841" y="2806948"/>
            <a:ext cx="1342034" cy="261610"/>
          </a:xfrm>
          <a:prstGeom prst="rect">
            <a:avLst/>
          </a:prstGeom>
        </p:spPr>
        <p:txBody>
          <a:bodyPr wrap="none">
            <a:spAutoFit/>
          </a:bodyPr>
          <a:lstStyle/>
          <a:p>
            <a:r>
              <a:rPr lang="en-US" sz="1100" dirty="0">
                <a:solidFill>
                  <a:srgbClr val="000000"/>
                </a:solidFill>
              </a:rPr>
              <a:t>CC Right (Q1, Q4)</a:t>
            </a:r>
            <a:endParaRPr lang="en-GB" sz="1100" dirty="0">
              <a:solidFill>
                <a:srgbClr val="000000"/>
              </a:solidFill>
            </a:endParaRPr>
          </a:p>
        </p:txBody>
      </p:sp>
      <p:pic>
        <p:nvPicPr>
          <p:cNvPr id="14346" name="Picture 10">
            <a:extLst>
              <a:ext uri="{FF2B5EF4-FFF2-40B4-BE49-F238E27FC236}">
                <a16:creationId xmlns:a16="http://schemas.microsoft.com/office/drawing/2014/main" id="{73C64AC1-F763-49FA-B9F2-37B3C55674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0666" y="3074597"/>
            <a:ext cx="3802890" cy="2565892"/>
          </a:xfrm>
          <a:prstGeom prst="rect">
            <a:avLst/>
          </a:prstGeom>
          <a:noFill/>
          <a:extLst>
            <a:ext uri="{909E8E84-426E-40DD-AFC4-6F175D3DCCD1}">
              <a14:hiddenFill xmlns:a14="http://schemas.microsoft.com/office/drawing/2010/main">
                <a:solidFill>
                  <a:srgbClr val="FFFFFF"/>
                </a:solidFill>
              </a14:hiddenFill>
            </a:ext>
          </a:extLst>
        </p:spPr>
      </p:pic>
      <p:pic>
        <p:nvPicPr>
          <p:cNvPr id="14348" name="Picture 12">
            <a:extLst>
              <a:ext uri="{FF2B5EF4-FFF2-40B4-BE49-F238E27FC236}">
                <a16:creationId xmlns:a16="http://schemas.microsoft.com/office/drawing/2014/main" id="{09104C4F-BB3A-4BA6-8C39-4E7239DBC8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853" y="3073998"/>
            <a:ext cx="3753406" cy="2558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110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C66BD-8CF0-488A-91A3-1648E91E90A7}"/>
              </a:ext>
            </a:extLst>
          </p:cNvPr>
          <p:cNvSpPr>
            <a:spLocks noGrp="1"/>
          </p:cNvSpPr>
          <p:nvPr>
            <p:ph type="title"/>
          </p:nvPr>
        </p:nvSpPr>
        <p:spPr>
          <a:xfrm>
            <a:off x="457200" y="233492"/>
            <a:ext cx="8226854" cy="651569"/>
          </a:xfrm>
        </p:spPr>
        <p:txBody>
          <a:bodyPr>
            <a:noAutofit/>
          </a:bodyPr>
          <a:lstStyle/>
          <a:p>
            <a:r>
              <a:rPr lang="en-US" sz="3200" dirty="0"/>
              <a:t>Geometry measurement of Collared Coil</a:t>
            </a:r>
            <a:endParaRPr lang="en-GB" sz="3200" dirty="0"/>
          </a:p>
        </p:txBody>
      </p:sp>
      <p:sp>
        <p:nvSpPr>
          <p:cNvPr id="4" name="Slide Number Placeholder 3">
            <a:extLst>
              <a:ext uri="{FF2B5EF4-FFF2-40B4-BE49-F238E27FC236}">
                <a16:creationId xmlns:a16="http://schemas.microsoft.com/office/drawing/2014/main" id="{313F7737-C703-4946-8A45-FFAE7E4F6E38}"/>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8" name="Content Placeholder 2">
            <a:extLst>
              <a:ext uri="{FF2B5EF4-FFF2-40B4-BE49-F238E27FC236}">
                <a16:creationId xmlns:a16="http://schemas.microsoft.com/office/drawing/2014/main" id="{8F6A573C-FD06-46B2-9F05-4B5606AFC218}"/>
              </a:ext>
            </a:extLst>
          </p:cNvPr>
          <p:cNvSpPr>
            <a:spLocks noGrp="1"/>
          </p:cNvSpPr>
          <p:nvPr>
            <p:ph idx="1"/>
          </p:nvPr>
        </p:nvSpPr>
        <p:spPr>
          <a:xfrm>
            <a:off x="115410" y="970384"/>
            <a:ext cx="8859914" cy="2296600"/>
          </a:xfrm>
        </p:spPr>
        <p:txBody>
          <a:bodyPr>
            <a:noAutofit/>
          </a:bodyPr>
          <a:lstStyle/>
          <a:p>
            <a:pPr marL="266700" indent="-182563"/>
            <a:r>
              <a:rPr lang="en-US" sz="1800" dirty="0"/>
              <a:t>The tool is assembled around the collared coil (using hinge and screws);</a:t>
            </a:r>
          </a:p>
          <a:p>
            <a:pPr marL="266700" indent="-182563"/>
            <a:r>
              <a:rPr lang="en-US" sz="1800" dirty="0"/>
              <a:t>There are 8 LVDT distance sensors (L1 to L8) that measure 6 dimensions: </a:t>
            </a:r>
          </a:p>
          <a:p>
            <a:pPr marL="719138" lvl="1" indent="-182563"/>
            <a:r>
              <a:rPr lang="en-US" sz="1600" dirty="0"/>
              <a:t>Diameter: Horizontal, Vertical, Left 37deg</a:t>
            </a:r>
            <a:r>
              <a:rPr lang="en-GB" sz="1600" dirty="0"/>
              <a:t>, </a:t>
            </a:r>
            <a:r>
              <a:rPr lang="en-US" sz="1600" dirty="0"/>
              <a:t>Right 37deg;</a:t>
            </a:r>
          </a:p>
          <a:p>
            <a:pPr marL="719138" lvl="1" indent="-182563"/>
            <a:r>
              <a:rPr lang="en-US" sz="1600" dirty="0"/>
              <a:t>Height: Left, Right</a:t>
            </a:r>
          </a:p>
          <a:p>
            <a:pPr marL="266700" lvl="1" indent="-182563">
              <a:buSzPct val="80000"/>
            </a:pPr>
            <a:r>
              <a:rPr lang="en-US" sz="1800" dirty="0"/>
              <a:t>Sensor head features flat round cross-section of 4.75 mm diameter;</a:t>
            </a:r>
          </a:p>
          <a:p>
            <a:pPr marL="266700" lvl="1" indent="-182563">
              <a:buSzPct val="80000"/>
            </a:pPr>
            <a:r>
              <a:rPr lang="en-US" sz="1800" dirty="0"/>
              <a:t>Each measurement starts (and finishes) with the calibration</a:t>
            </a:r>
          </a:p>
        </p:txBody>
      </p:sp>
      <p:pic>
        <p:nvPicPr>
          <p:cNvPr id="9" name="Picture 8">
            <a:extLst>
              <a:ext uri="{FF2B5EF4-FFF2-40B4-BE49-F238E27FC236}">
                <a16:creationId xmlns:a16="http://schemas.microsoft.com/office/drawing/2014/main" id="{B29567B4-E3E2-4C0E-8D5E-D6BCA4147B7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24" y="3120319"/>
            <a:ext cx="4216894" cy="3261004"/>
          </a:xfrm>
          <a:prstGeom prst="rect">
            <a:avLst/>
          </a:prstGeom>
          <a:solidFill>
            <a:schemeClr val="bg1"/>
          </a:solidFill>
          <a:ln>
            <a:noFill/>
          </a:ln>
        </p:spPr>
      </p:pic>
      <p:pic>
        <p:nvPicPr>
          <p:cNvPr id="10" name="Picture 9">
            <a:extLst>
              <a:ext uri="{FF2B5EF4-FFF2-40B4-BE49-F238E27FC236}">
                <a16:creationId xmlns:a16="http://schemas.microsoft.com/office/drawing/2014/main" id="{12A6AC84-3A29-4F0E-8B07-679A95F80FDE}"/>
              </a:ext>
            </a:extLst>
          </p:cNvPr>
          <p:cNvPicPr>
            <a:picLocks noChangeAspect="1"/>
          </p:cNvPicPr>
          <p:nvPr/>
        </p:nvPicPr>
        <p:blipFill>
          <a:blip r:embed="rId3"/>
          <a:stretch>
            <a:fillRect/>
          </a:stretch>
        </p:blipFill>
        <p:spPr>
          <a:xfrm>
            <a:off x="4385386" y="3086101"/>
            <a:ext cx="1654460" cy="2886838"/>
          </a:xfrm>
          <a:prstGeom prst="rect">
            <a:avLst/>
          </a:prstGeom>
        </p:spPr>
      </p:pic>
      <p:pic>
        <p:nvPicPr>
          <p:cNvPr id="11" name="Picture 1">
            <a:extLst>
              <a:ext uri="{FF2B5EF4-FFF2-40B4-BE49-F238E27FC236}">
                <a16:creationId xmlns:a16="http://schemas.microsoft.com/office/drawing/2014/main" id="{2235321E-D1E3-4F49-B983-DC996B988D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9102" y="3266984"/>
            <a:ext cx="2745634" cy="270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B9A68AAF-E99F-480F-A422-044ABF9E988B}"/>
              </a:ext>
            </a:extLst>
          </p:cNvPr>
          <p:cNvPicPr>
            <a:picLocks noChangeAspect="1"/>
          </p:cNvPicPr>
          <p:nvPr/>
        </p:nvPicPr>
        <p:blipFill>
          <a:blip r:embed="rId5">
            <a:alphaModFix amt="75000"/>
            <a:extLst>
              <a:ext uri="{BEBA8EAE-BF5A-486C-A8C5-ECC9F3942E4B}">
                <a14:imgProps xmlns:a14="http://schemas.microsoft.com/office/drawing/2010/main">
                  <a14:imgLayer r:embed="rId6">
                    <a14:imgEffect>
                      <a14:backgroundRemoval t="872" b="98867" l="996" r="98257">
                        <a14:foregroundMark x1="31120" y1="20314" x2="10705" y2="50828"/>
                        <a14:foregroundMark x1="10705" y1="50828" x2="21826" y2="84307"/>
                        <a14:foregroundMark x1="21826" y1="84307" x2="55934" y2="92415"/>
                        <a14:foregroundMark x1="55934" y1="92415" x2="83983" y2="70270"/>
                        <a14:foregroundMark x1="83983" y1="70270" x2="77593" y2="32607"/>
                        <a14:foregroundMark x1="77593" y1="32607" x2="47967" y2="9852"/>
                        <a14:foregroundMark x1="47967" y1="9852" x2="37095" y2="16391"/>
                        <a14:foregroundMark x1="42407" y1="14647" x2="21992" y2="32171"/>
                        <a14:foregroundMark x1="17676" y1="24847" x2="14191" y2="61813"/>
                        <a14:foregroundMark x1="14191" y1="61813" x2="40913" y2="88143"/>
                        <a14:foregroundMark x1="40913" y1="88143" x2="74108" y2="80645"/>
                        <a14:foregroundMark x1="74108" y1="80645" x2="85560" y2="46295"/>
                        <a14:foregroundMark x1="85560" y1="46295" x2="67303" y2="11944"/>
                        <a14:foregroundMark x1="67303" y1="11944" x2="28133" y2="16739"/>
                        <a14:foregroundMark x1="28133" y1="16739" x2="24149" y2="27114"/>
                        <a14:foregroundMark x1="28465" y1="16391" x2="10705" y2="40105"/>
                        <a14:foregroundMark x1="18755" y1="23714" x2="15519" y2="50828"/>
                        <a14:foregroundMark x1="17676" y1="32781" x2="15021" y2="55885"/>
                        <a14:foregroundMark x1="8050" y1="38448" x2="8548" y2="61552"/>
                        <a14:foregroundMark x1="11286" y1="49172" x2="10207" y2="63296"/>
                        <a14:foregroundMark x1="7469" y1="45772" x2="996" y2="41761"/>
                        <a14:foregroundMark x1="996" y1="42895" x2="13361" y2="24237"/>
                        <a14:foregroundMark x1="10207" y1="36704" x2="22573" y2="10724"/>
                        <a14:foregroundMark x1="19336" y1="29381" x2="37593" y2="5667"/>
                        <a14:foregroundMark x1="22573" y1="20924" x2="39751" y2="10724"/>
                        <a14:foregroundMark x1="27386" y1="14124" x2="52697" y2="8980"/>
                        <a14:foregroundMark x1="34938" y1="8980" x2="55353" y2="5057"/>
                        <a14:foregroundMark x1="38672" y1="5667" x2="46224" y2="5667"/>
                        <a14:foregroundMark x1="37593" y1="6190" x2="54274" y2="3923"/>
                        <a14:foregroundMark x1="32780" y1="4534" x2="42988" y2="3400"/>
                        <a14:foregroundMark x1="42988" y1="3923" x2="59087" y2="3923"/>
                        <a14:foregroundMark x1="47801" y1="6800" x2="63402" y2="10113"/>
                        <a14:foregroundMark x1="63402" y1="10724" x2="82241" y2="16914"/>
                        <a14:foregroundMark x1="76846" y1="16391" x2="84979" y2="27114"/>
                        <a14:foregroundMark x1="63402" y1="12990" x2="82241" y2="36704"/>
                        <a14:foregroundMark x1="74689" y1="25371" x2="82822" y2="37838"/>
                        <a14:foregroundMark x1="70954" y1="13514" x2="83900" y2="32171"/>
                        <a14:foregroundMark x1="71452" y1="12380" x2="70954" y2="9590"/>
                        <a14:foregroundMark x1="81162" y1="25981" x2="68797" y2="12380"/>
                        <a14:foregroundMark x1="48382" y1="1133" x2="75768" y2="27114"/>
                        <a14:foregroundMark x1="75768" y1="27114" x2="75768" y2="27114"/>
                        <a14:foregroundMark x1="65560" y1="11857" x2="80664" y2="23714"/>
                        <a14:foregroundMark x1="87635" y1="37315" x2="88133" y2="31648"/>
                        <a14:foregroundMark x1="87054" y1="29904" x2="89793" y2="48561"/>
                        <a14:foregroundMark x1="88714" y1="33304" x2="88714" y2="57629"/>
                        <a14:foregroundMark x1="80083" y1="28248" x2="91369" y2="59285"/>
                        <a14:foregroundMark x1="89212" y1="51439" x2="88133" y2="31037"/>
                        <a14:foregroundMark x1="88133" y1="31037" x2="89212" y2="57629"/>
                        <a14:foregroundMark x1="88714" y1="69486" x2="88714" y2="69486"/>
                        <a14:foregroundMark x1="92448" y1="49695" x2="94108" y2="41238"/>
                        <a14:foregroundMark x1="94108" y1="47428" x2="88133" y2="76809"/>
                        <a14:foregroundMark x1="88133" y1="77942" x2="88714" y2="49172"/>
                        <a14:foregroundMark x1="89793" y1="37838" x2="89793" y2="48561"/>
                        <a14:foregroundMark x1="87635" y1="74542" x2="87635" y2="74542"/>
                        <a14:foregroundMark x1="88133" y1="58762" x2="81743" y2="74019"/>
                        <a14:foregroundMark x1="64481" y1="88143" x2="55934" y2="92677"/>
                        <a14:foregroundMark x1="47303" y1="95466" x2="38672" y2="96077"/>
                        <a14:foregroundMark x1="47801" y1="97210" x2="63983" y2="98867"/>
                        <a14:foregroundMark x1="97593" y1="50654" x2="98257" y2="50480"/>
                        <a14:foregroundMark x1="41328" y1="98344" x2="50871" y2="98518"/>
                        <a14:backgroundMark x1="61577" y1="99738" x2="61577" y2="99738"/>
                        <a14:backgroundMark x1="63154" y1="99303" x2="63154" y2="99303"/>
                        <a14:backgroundMark x1="63154" y1="99041" x2="63154" y2="99041"/>
                      </a14:backgroundRemoval>
                    </a14:imgEffect>
                  </a14:imgLayer>
                </a14:imgProps>
              </a:ext>
            </a:extLst>
          </a:blip>
          <a:stretch>
            <a:fillRect/>
          </a:stretch>
        </p:blipFill>
        <p:spPr>
          <a:xfrm>
            <a:off x="1106088" y="3775405"/>
            <a:ext cx="1430853" cy="1361979"/>
          </a:xfrm>
          <a:prstGeom prst="rect">
            <a:avLst/>
          </a:prstGeom>
        </p:spPr>
      </p:pic>
    </p:spTree>
    <p:extLst>
      <p:ext uri="{BB962C8B-B14F-4D97-AF65-F5344CB8AC3E}">
        <p14:creationId xmlns:p14="http://schemas.microsoft.com/office/powerpoint/2010/main" val="125513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2BE65-2D34-49BD-B938-7AB1151F97F2}"/>
              </a:ext>
            </a:extLst>
          </p:cNvPr>
          <p:cNvSpPr>
            <a:spLocks noGrp="1"/>
          </p:cNvSpPr>
          <p:nvPr>
            <p:ph type="title"/>
          </p:nvPr>
        </p:nvSpPr>
        <p:spPr/>
        <p:txBody>
          <a:bodyPr>
            <a:normAutofit/>
          </a:bodyPr>
          <a:lstStyle/>
          <a:p>
            <a:r>
              <a:rPr lang="en-US" sz="4000" dirty="0"/>
              <a:t>Diameters of 11T CC</a:t>
            </a:r>
            <a:endParaRPr lang="en-GB" sz="4000" dirty="0"/>
          </a:p>
        </p:txBody>
      </p:sp>
      <p:sp>
        <p:nvSpPr>
          <p:cNvPr id="3" name="Content Placeholder 2">
            <a:extLst>
              <a:ext uri="{FF2B5EF4-FFF2-40B4-BE49-F238E27FC236}">
                <a16:creationId xmlns:a16="http://schemas.microsoft.com/office/drawing/2014/main" id="{8AEC10B2-1C88-4C20-82A9-680E94885426}"/>
              </a:ext>
            </a:extLst>
          </p:cNvPr>
          <p:cNvSpPr>
            <a:spLocks noGrp="1"/>
          </p:cNvSpPr>
          <p:nvPr>
            <p:ph idx="1"/>
          </p:nvPr>
        </p:nvSpPr>
        <p:spPr>
          <a:xfrm>
            <a:off x="457200" y="1325607"/>
            <a:ext cx="8226854" cy="1058240"/>
          </a:xfrm>
        </p:spPr>
        <p:txBody>
          <a:bodyPr>
            <a:normAutofit/>
          </a:bodyPr>
          <a:lstStyle/>
          <a:p>
            <a:r>
              <a:rPr lang="en-US" sz="2400" dirty="0"/>
              <a:t>Summary of measured vertical and horizontal diameter of 11T CC</a:t>
            </a:r>
            <a:endParaRPr lang="en-GB" sz="2400" dirty="0"/>
          </a:p>
        </p:txBody>
      </p:sp>
      <p:sp>
        <p:nvSpPr>
          <p:cNvPr id="4" name="Slide Number Placeholder 3">
            <a:extLst>
              <a:ext uri="{FF2B5EF4-FFF2-40B4-BE49-F238E27FC236}">
                <a16:creationId xmlns:a16="http://schemas.microsoft.com/office/drawing/2014/main" id="{1AC0486E-BB79-46AC-ACDB-E47D23888B0A}"/>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13314" name="Picture 2">
            <a:extLst>
              <a:ext uri="{FF2B5EF4-FFF2-40B4-BE49-F238E27FC236}">
                <a16:creationId xmlns:a16="http://schemas.microsoft.com/office/drawing/2014/main" id="{AD971230-2613-46F0-B866-36BAEC308D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899" y="3017413"/>
            <a:ext cx="3626144" cy="2360598"/>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a:extLst>
              <a:ext uri="{FF2B5EF4-FFF2-40B4-BE49-F238E27FC236}">
                <a16:creationId xmlns:a16="http://schemas.microsoft.com/office/drawing/2014/main" id="{392B0AC5-1B0E-4906-AACC-ABAB4BBB20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5014" y="3002280"/>
            <a:ext cx="3626142" cy="2390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450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F30FC993-BD47-42BE-880E-C63C56483DA7}"/>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Effect>
                      <a14:brightnessContrast bright="12000" contrast="48000"/>
                    </a14:imgEffect>
                  </a14:imgLayer>
                </a14:imgProps>
              </a:ext>
            </a:extLst>
          </a:blip>
          <a:srcRect l="50119" t="1" b="49976"/>
          <a:stretch/>
        </p:blipFill>
        <p:spPr>
          <a:xfrm>
            <a:off x="5200201" y="1797234"/>
            <a:ext cx="3591520" cy="3426994"/>
          </a:xfrm>
          <a:prstGeom prst="rect">
            <a:avLst/>
          </a:prstGeom>
        </p:spPr>
      </p:pic>
      <p:sp>
        <p:nvSpPr>
          <p:cNvPr id="2" name="Title 1">
            <a:extLst>
              <a:ext uri="{FF2B5EF4-FFF2-40B4-BE49-F238E27FC236}">
                <a16:creationId xmlns:a16="http://schemas.microsoft.com/office/drawing/2014/main" id="{E87F7EA7-BDE6-4297-9F42-EBEC0D46718C}"/>
              </a:ext>
            </a:extLst>
          </p:cNvPr>
          <p:cNvSpPr>
            <a:spLocks noGrp="1"/>
          </p:cNvSpPr>
          <p:nvPr>
            <p:ph type="title"/>
          </p:nvPr>
        </p:nvSpPr>
        <p:spPr/>
        <p:txBody>
          <a:bodyPr>
            <a:normAutofit/>
          </a:bodyPr>
          <a:lstStyle/>
          <a:p>
            <a:r>
              <a:rPr lang="pl-PL" dirty="0"/>
              <a:t>Selected </a:t>
            </a:r>
            <a:r>
              <a:rPr lang="en-US" dirty="0"/>
              <a:t>geometry </a:t>
            </a:r>
            <a:r>
              <a:rPr lang="pl-PL" dirty="0"/>
              <a:t>QC</a:t>
            </a:r>
            <a:endParaRPr lang="en-GB" dirty="0"/>
          </a:p>
        </p:txBody>
      </p:sp>
      <p:sp>
        <p:nvSpPr>
          <p:cNvPr id="4" name="Slide Number Placeholder 3">
            <a:extLst>
              <a:ext uri="{FF2B5EF4-FFF2-40B4-BE49-F238E27FC236}">
                <a16:creationId xmlns:a16="http://schemas.microsoft.com/office/drawing/2014/main" id="{173D2CDB-0CF8-4776-B0CC-063018C17B94}"/>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8" name="Content Placeholder 7">
            <a:extLst>
              <a:ext uri="{FF2B5EF4-FFF2-40B4-BE49-F238E27FC236}">
                <a16:creationId xmlns:a16="http://schemas.microsoft.com/office/drawing/2014/main" id="{2F5924C7-FA71-4B62-AD76-84A23ECF6FDB}"/>
              </a:ext>
            </a:extLst>
          </p:cNvPr>
          <p:cNvPicPr>
            <a:picLocks noGrp="1" noChangeAspect="1"/>
          </p:cNvPicPr>
          <p:nvPr>
            <p:ph idx="1"/>
          </p:nvPr>
        </p:nvPicPr>
        <p:blipFill>
          <a:blip r:embed="rId4"/>
          <a:stretch>
            <a:fillRect/>
          </a:stretch>
        </p:blipFill>
        <p:spPr>
          <a:xfrm>
            <a:off x="2552860" y="4260258"/>
            <a:ext cx="2010371" cy="1915807"/>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A078446-6450-4BF4-BC98-F361348A89E9}"/>
                  </a:ext>
                </a:extLst>
              </p:cNvPr>
              <p:cNvSpPr txBox="1"/>
              <p:nvPr/>
            </p:nvSpPr>
            <p:spPr>
              <a:xfrm>
                <a:off x="3656451" y="473330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𝟏</m:t>
                      </m:r>
                    </m:oMath>
                  </m:oMathPara>
                </a14:m>
                <a:endParaRPr lang="en-GB" b="1" dirty="0">
                  <a:solidFill>
                    <a:srgbClr val="000000"/>
                  </a:solidFill>
                </a:endParaRPr>
              </a:p>
            </p:txBody>
          </p:sp>
        </mc:Choice>
        <mc:Fallback xmlns="">
          <p:sp>
            <p:nvSpPr>
              <p:cNvPr id="9" name="TextBox 8">
                <a:extLst>
                  <a:ext uri="{FF2B5EF4-FFF2-40B4-BE49-F238E27FC236}">
                    <a16:creationId xmlns:a16="http://schemas.microsoft.com/office/drawing/2014/main" id="{6A078446-6450-4BF4-BC98-F361348A89E9}"/>
                  </a:ext>
                </a:extLst>
              </p:cNvPr>
              <p:cNvSpPr txBox="1">
                <a:spLocks noRot="1" noChangeAspect="1" noMove="1" noResize="1" noEditPoints="1" noAdjustHandles="1" noChangeArrowheads="1" noChangeShapeType="1" noTextEdit="1"/>
              </p:cNvSpPr>
              <p:nvPr/>
            </p:nvSpPr>
            <p:spPr>
              <a:xfrm>
                <a:off x="3656451" y="4733303"/>
                <a:ext cx="554960" cy="369332"/>
              </a:xfrm>
              <a:prstGeom prst="rect">
                <a:avLst/>
              </a:prstGeom>
              <a:blipFill>
                <a:blip r:embed="rId5"/>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48C4F0B-AA4E-4866-B120-33BD3A20E434}"/>
                  </a:ext>
                </a:extLst>
              </p:cNvPr>
              <p:cNvSpPr txBox="1"/>
              <p:nvPr/>
            </p:nvSpPr>
            <p:spPr>
              <a:xfrm>
                <a:off x="3661214" y="529006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𝟒</m:t>
                      </m:r>
                    </m:oMath>
                  </m:oMathPara>
                </a14:m>
                <a:endParaRPr lang="en-GB" b="1" dirty="0">
                  <a:solidFill>
                    <a:srgbClr val="000000"/>
                  </a:solidFill>
                </a:endParaRPr>
              </a:p>
            </p:txBody>
          </p:sp>
        </mc:Choice>
        <mc:Fallback xmlns="">
          <p:sp>
            <p:nvSpPr>
              <p:cNvPr id="10" name="TextBox 9">
                <a:extLst>
                  <a:ext uri="{FF2B5EF4-FFF2-40B4-BE49-F238E27FC236}">
                    <a16:creationId xmlns:a16="http://schemas.microsoft.com/office/drawing/2014/main" id="{248C4F0B-AA4E-4866-B120-33BD3A20E434}"/>
                  </a:ext>
                </a:extLst>
              </p:cNvPr>
              <p:cNvSpPr txBox="1">
                <a:spLocks noRot="1" noChangeAspect="1" noMove="1" noResize="1" noEditPoints="1" noAdjustHandles="1" noChangeArrowheads="1" noChangeShapeType="1" noTextEdit="1"/>
              </p:cNvSpPr>
              <p:nvPr/>
            </p:nvSpPr>
            <p:spPr>
              <a:xfrm>
                <a:off x="3661214" y="5290063"/>
                <a:ext cx="554960" cy="369332"/>
              </a:xfrm>
              <a:prstGeom prst="rect">
                <a:avLst/>
              </a:prstGeom>
              <a:blipFill>
                <a:blip r:embed="rId6"/>
                <a:stretch>
                  <a:fillRect b="-1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221B07C-C00E-4BDE-8DC2-ADABFD49CF84}"/>
                  </a:ext>
                </a:extLst>
              </p:cNvPr>
              <p:cNvSpPr txBox="1"/>
              <p:nvPr/>
            </p:nvSpPr>
            <p:spPr>
              <a:xfrm>
                <a:off x="2902071" y="473330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𝟐</m:t>
                      </m:r>
                    </m:oMath>
                  </m:oMathPara>
                </a14:m>
                <a:endParaRPr lang="en-GB" b="1" dirty="0">
                  <a:solidFill>
                    <a:srgbClr val="000000"/>
                  </a:solidFill>
                </a:endParaRPr>
              </a:p>
            </p:txBody>
          </p:sp>
        </mc:Choice>
        <mc:Fallback xmlns="">
          <p:sp>
            <p:nvSpPr>
              <p:cNvPr id="14" name="TextBox 13">
                <a:extLst>
                  <a:ext uri="{FF2B5EF4-FFF2-40B4-BE49-F238E27FC236}">
                    <a16:creationId xmlns:a16="http://schemas.microsoft.com/office/drawing/2014/main" id="{7221B07C-C00E-4BDE-8DC2-ADABFD49CF84}"/>
                  </a:ext>
                </a:extLst>
              </p:cNvPr>
              <p:cNvSpPr txBox="1">
                <a:spLocks noRot="1" noChangeAspect="1" noMove="1" noResize="1" noEditPoints="1" noAdjustHandles="1" noChangeArrowheads="1" noChangeShapeType="1" noTextEdit="1"/>
              </p:cNvSpPr>
              <p:nvPr/>
            </p:nvSpPr>
            <p:spPr>
              <a:xfrm>
                <a:off x="2902071" y="4733303"/>
                <a:ext cx="554960" cy="369332"/>
              </a:xfrm>
              <a:prstGeom prst="rect">
                <a:avLst/>
              </a:prstGeom>
              <a:blipFill>
                <a:blip r:embed="rId7"/>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A4FB801-41DC-44E2-A5AE-4B97AC5C933F}"/>
                  </a:ext>
                </a:extLst>
              </p:cNvPr>
              <p:cNvSpPr txBox="1"/>
              <p:nvPr/>
            </p:nvSpPr>
            <p:spPr>
              <a:xfrm>
                <a:off x="2906834" y="529006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𝟑</m:t>
                      </m:r>
                    </m:oMath>
                  </m:oMathPara>
                </a14:m>
                <a:endParaRPr lang="en-GB" b="1" dirty="0">
                  <a:solidFill>
                    <a:srgbClr val="000000"/>
                  </a:solidFill>
                </a:endParaRPr>
              </a:p>
            </p:txBody>
          </p:sp>
        </mc:Choice>
        <mc:Fallback xmlns="">
          <p:sp>
            <p:nvSpPr>
              <p:cNvPr id="15" name="TextBox 14">
                <a:extLst>
                  <a:ext uri="{FF2B5EF4-FFF2-40B4-BE49-F238E27FC236}">
                    <a16:creationId xmlns:a16="http://schemas.microsoft.com/office/drawing/2014/main" id="{AA4FB801-41DC-44E2-A5AE-4B97AC5C933F}"/>
                  </a:ext>
                </a:extLst>
              </p:cNvPr>
              <p:cNvSpPr txBox="1">
                <a:spLocks noRot="1" noChangeAspect="1" noMove="1" noResize="1" noEditPoints="1" noAdjustHandles="1" noChangeArrowheads="1" noChangeShapeType="1" noTextEdit="1"/>
              </p:cNvSpPr>
              <p:nvPr/>
            </p:nvSpPr>
            <p:spPr>
              <a:xfrm>
                <a:off x="2906834" y="5290063"/>
                <a:ext cx="554960" cy="369332"/>
              </a:xfrm>
              <a:prstGeom prst="rect">
                <a:avLst/>
              </a:prstGeom>
              <a:blipFill>
                <a:blip r:embed="rId8"/>
                <a:stretch>
                  <a:fillRect b="-11667"/>
                </a:stretch>
              </a:blipFill>
            </p:spPr>
            <p:txBody>
              <a:bodyPr/>
              <a:lstStyle/>
              <a:p>
                <a:r>
                  <a:rPr lang="en-GB">
                    <a:noFill/>
                  </a:rPr>
                  <a:t> </a:t>
                </a:r>
              </a:p>
            </p:txBody>
          </p:sp>
        </mc:Fallback>
      </mc:AlternateContent>
      <p:cxnSp>
        <p:nvCxnSpPr>
          <p:cNvPr id="19" name="Straight Arrow Connector 18">
            <a:extLst>
              <a:ext uri="{FF2B5EF4-FFF2-40B4-BE49-F238E27FC236}">
                <a16:creationId xmlns:a16="http://schemas.microsoft.com/office/drawing/2014/main" id="{0D224F28-59BF-4B58-A83D-08E8072A5C69}"/>
              </a:ext>
            </a:extLst>
          </p:cNvPr>
          <p:cNvCxnSpPr>
            <a:cxnSpLocks/>
            <a:stCxn id="8" idx="2"/>
            <a:endCxn id="8" idx="0"/>
          </p:cNvCxnSpPr>
          <p:nvPr/>
        </p:nvCxnSpPr>
        <p:spPr>
          <a:xfrm flipV="1">
            <a:off x="3558046" y="4260258"/>
            <a:ext cx="0" cy="1915807"/>
          </a:xfrm>
          <a:prstGeom prst="straightConnector1">
            <a:avLst/>
          </a:prstGeom>
          <a:ln>
            <a:solidFill>
              <a:schemeClr val="accent6">
                <a:lumMod val="75000"/>
              </a:schemeClr>
            </a:solidFill>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20" name="Straight Arrow Connector 19">
            <a:extLst>
              <a:ext uri="{FF2B5EF4-FFF2-40B4-BE49-F238E27FC236}">
                <a16:creationId xmlns:a16="http://schemas.microsoft.com/office/drawing/2014/main" id="{FB605F33-D758-4F65-8C51-DF91B09A67CE}"/>
              </a:ext>
            </a:extLst>
          </p:cNvPr>
          <p:cNvCxnSpPr>
            <a:cxnSpLocks/>
          </p:cNvCxnSpPr>
          <p:nvPr/>
        </p:nvCxnSpPr>
        <p:spPr>
          <a:xfrm>
            <a:off x="2583813" y="5215781"/>
            <a:ext cx="1958463" cy="0"/>
          </a:xfrm>
          <a:prstGeom prst="straightConnector1">
            <a:avLst/>
          </a:prstGeom>
          <a:ln>
            <a:solidFill>
              <a:schemeClr val="accent6">
                <a:lumMod val="75000"/>
              </a:schemeClr>
            </a:solidFill>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33" name="Straight Connector 32">
            <a:extLst>
              <a:ext uri="{FF2B5EF4-FFF2-40B4-BE49-F238E27FC236}">
                <a16:creationId xmlns:a16="http://schemas.microsoft.com/office/drawing/2014/main" id="{E2C39724-DED8-480C-896B-19B2B55DC67F}"/>
              </a:ext>
            </a:extLst>
          </p:cNvPr>
          <p:cNvCxnSpPr>
            <a:cxnSpLocks/>
          </p:cNvCxnSpPr>
          <p:nvPr/>
        </p:nvCxnSpPr>
        <p:spPr>
          <a:xfrm flipV="1">
            <a:off x="5717706" y="2777163"/>
            <a:ext cx="67429" cy="206034"/>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4109EDB5-25CD-476D-86E5-F496AE710E9C}"/>
              </a:ext>
            </a:extLst>
          </p:cNvPr>
          <p:cNvCxnSpPr>
            <a:cxnSpLocks/>
          </p:cNvCxnSpPr>
          <p:nvPr/>
        </p:nvCxnSpPr>
        <p:spPr>
          <a:xfrm flipV="1">
            <a:off x="5765658" y="2791747"/>
            <a:ext cx="65396" cy="199824"/>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371559F0-7A94-4CDB-8D67-6D93125E015B}"/>
              </a:ext>
            </a:extLst>
          </p:cNvPr>
          <p:cNvCxnSpPr/>
          <p:nvPr/>
        </p:nvCxnSpPr>
        <p:spPr>
          <a:xfrm>
            <a:off x="5428156" y="2705979"/>
            <a:ext cx="347662" cy="111919"/>
          </a:xfrm>
          <a:prstGeom prst="straightConnector1">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C1638E53-5594-4DC6-9771-DF1EAD176F96}"/>
              </a:ext>
            </a:extLst>
          </p:cNvPr>
          <p:cNvCxnSpPr>
            <a:cxnSpLocks/>
          </p:cNvCxnSpPr>
          <p:nvPr/>
        </p:nvCxnSpPr>
        <p:spPr>
          <a:xfrm>
            <a:off x="5823443" y="2835079"/>
            <a:ext cx="158750" cy="51105"/>
          </a:xfrm>
          <a:prstGeom prst="straightConnector1">
            <a:avLst/>
          </a:prstGeom>
          <a:ln>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D5A659E4-37C3-4637-A35D-A11F2EE9A7E4}"/>
              </a:ext>
            </a:extLst>
          </p:cNvPr>
          <p:cNvCxnSpPr>
            <a:cxnSpLocks/>
          </p:cNvCxnSpPr>
          <p:nvPr/>
        </p:nvCxnSpPr>
        <p:spPr>
          <a:xfrm flipV="1">
            <a:off x="5380710" y="2983197"/>
            <a:ext cx="363785" cy="1111568"/>
          </a:xfrm>
          <a:prstGeom prst="line">
            <a:avLst/>
          </a:prstGeom>
          <a:ln w="38100"/>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295C44C9-F558-4551-9F86-45DDE5BB1F6E}"/>
              </a:ext>
            </a:extLst>
          </p:cNvPr>
          <p:cNvCxnSpPr>
            <a:cxnSpLocks/>
          </p:cNvCxnSpPr>
          <p:nvPr/>
        </p:nvCxnSpPr>
        <p:spPr>
          <a:xfrm>
            <a:off x="6336430" y="5152040"/>
            <a:ext cx="1142448"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F08A33F5-33BB-43A4-AF4F-CFE398E6B20F}"/>
              </a:ext>
            </a:extLst>
          </p:cNvPr>
          <p:cNvCxnSpPr>
            <a:cxnSpLocks/>
          </p:cNvCxnSpPr>
          <p:nvPr/>
        </p:nvCxnSpPr>
        <p:spPr>
          <a:xfrm>
            <a:off x="7478878" y="5152041"/>
            <a:ext cx="309563"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56A15EF-9893-4527-A532-6D6486E26B03}"/>
              </a:ext>
            </a:extLst>
          </p:cNvPr>
          <p:cNvCxnSpPr>
            <a:cxnSpLocks/>
          </p:cNvCxnSpPr>
          <p:nvPr/>
        </p:nvCxnSpPr>
        <p:spPr>
          <a:xfrm flipV="1">
            <a:off x="7626516" y="4803974"/>
            <a:ext cx="0" cy="345686"/>
          </a:xfrm>
          <a:prstGeom prst="line">
            <a:avLst/>
          </a:prstGeom>
          <a:ln w="127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894F893D-427D-44DB-A5CC-C8289D6C619D}"/>
              </a:ext>
            </a:extLst>
          </p:cNvPr>
          <p:cNvCxnSpPr>
            <a:cxnSpLocks/>
          </p:cNvCxnSpPr>
          <p:nvPr/>
        </p:nvCxnSpPr>
        <p:spPr>
          <a:xfrm flipH="1">
            <a:off x="5029852" y="1832577"/>
            <a:ext cx="165586" cy="0"/>
          </a:xfrm>
          <a:prstGeom prst="line">
            <a:avLst/>
          </a:prstGeom>
          <a:ln>
            <a:solidFill>
              <a:srgbClr val="70AD47"/>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1954145C-299B-4173-B0B3-084516934936}"/>
              </a:ext>
            </a:extLst>
          </p:cNvPr>
          <p:cNvCxnSpPr>
            <a:cxnSpLocks/>
          </p:cNvCxnSpPr>
          <p:nvPr/>
        </p:nvCxnSpPr>
        <p:spPr>
          <a:xfrm>
            <a:off x="8705400" y="5228991"/>
            <a:ext cx="0" cy="306906"/>
          </a:xfrm>
          <a:prstGeom prst="line">
            <a:avLst/>
          </a:prstGeom>
          <a:ln>
            <a:solidFill>
              <a:srgbClr val="70AD47"/>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89436C94-5B81-4E63-9487-4665C815F86E}"/>
              </a:ext>
            </a:extLst>
          </p:cNvPr>
          <p:cNvCxnSpPr>
            <a:cxnSpLocks/>
          </p:cNvCxnSpPr>
          <p:nvPr/>
        </p:nvCxnSpPr>
        <p:spPr>
          <a:xfrm>
            <a:off x="5045092" y="1839840"/>
            <a:ext cx="0" cy="2614017"/>
          </a:xfrm>
          <a:prstGeom prst="line">
            <a:avLst/>
          </a:prstGeom>
          <a:ln>
            <a:solidFill>
              <a:srgbClr val="70AD47"/>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4D553173-31A3-4159-929A-068626E8735F}"/>
              </a:ext>
            </a:extLst>
          </p:cNvPr>
          <p:cNvCxnSpPr>
            <a:cxnSpLocks/>
          </p:cNvCxnSpPr>
          <p:nvPr/>
        </p:nvCxnSpPr>
        <p:spPr>
          <a:xfrm flipH="1">
            <a:off x="6144426" y="5434642"/>
            <a:ext cx="2553355" cy="0"/>
          </a:xfrm>
          <a:prstGeom prst="line">
            <a:avLst/>
          </a:prstGeom>
          <a:ln>
            <a:solidFill>
              <a:srgbClr val="70AD47"/>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6" name="Freeform: Shape 85">
            <a:extLst>
              <a:ext uri="{FF2B5EF4-FFF2-40B4-BE49-F238E27FC236}">
                <a16:creationId xmlns:a16="http://schemas.microsoft.com/office/drawing/2014/main" id="{9EAA58F7-3D19-4F41-AD25-3E5F5EA09C04}"/>
              </a:ext>
            </a:extLst>
          </p:cNvPr>
          <p:cNvSpPr/>
          <p:nvPr/>
        </p:nvSpPr>
        <p:spPr>
          <a:xfrm>
            <a:off x="4895556" y="4427185"/>
            <a:ext cx="271462" cy="38103"/>
          </a:xfrm>
          <a:custGeom>
            <a:avLst/>
            <a:gdLst>
              <a:gd name="connsiteX0" fmla="*/ 0 w 271462"/>
              <a:gd name="connsiteY0" fmla="*/ 38103 h 38103"/>
              <a:gd name="connsiteX1" fmla="*/ 100012 w 271462"/>
              <a:gd name="connsiteY1" fmla="*/ 3 h 38103"/>
              <a:gd name="connsiteX2" fmla="*/ 173831 w 271462"/>
              <a:gd name="connsiteY2" fmla="*/ 35722 h 38103"/>
              <a:gd name="connsiteX3" fmla="*/ 271462 w 271462"/>
              <a:gd name="connsiteY3" fmla="*/ 9528 h 38103"/>
            </a:gdLst>
            <a:ahLst/>
            <a:cxnLst>
              <a:cxn ang="0">
                <a:pos x="connsiteX0" y="connsiteY0"/>
              </a:cxn>
              <a:cxn ang="0">
                <a:pos x="connsiteX1" y="connsiteY1"/>
              </a:cxn>
              <a:cxn ang="0">
                <a:pos x="connsiteX2" y="connsiteY2"/>
              </a:cxn>
              <a:cxn ang="0">
                <a:pos x="connsiteX3" y="connsiteY3"/>
              </a:cxn>
            </a:cxnLst>
            <a:rect l="l" t="t" r="r" b="b"/>
            <a:pathLst>
              <a:path w="271462" h="38103">
                <a:moveTo>
                  <a:pt x="0" y="38103"/>
                </a:moveTo>
                <a:cubicBezTo>
                  <a:pt x="35520" y="19251"/>
                  <a:pt x="71040" y="400"/>
                  <a:pt x="100012" y="3"/>
                </a:cubicBezTo>
                <a:cubicBezTo>
                  <a:pt x="128984" y="-394"/>
                  <a:pt x="145256" y="34134"/>
                  <a:pt x="173831" y="35722"/>
                </a:cubicBezTo>
                <a:cubicBezTo>
                  <a:pt x="202406" y="37309"/>
                  <a:pt x="263921" y="7147"/>
                  <a:pt x="271462" y="9528"/>
                </a:cubicBezTo>
              </a:path>
            </a:pathLst>
          </a:custGeom>
          <a:ln>
            <a:solidFill>
              <a:srgbClr val="70AD4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7" name="Freeform: Shape 86">
            <a:extLst>
              <a:ext uri="{FF2B5EF4-FFF2-40B4-BE49-F238E27FC236}">
                <a16:creationId xmlns:a16="http://schemas.microsoft.com/office/drawing/2014/main" id="{1187A3F5-D306-49B5-88E6-95355EC1DC57}"/>
              </a:ext>
            </a:extLst>
          </p:cNvPr>
          <p:cNvSpPr/>
          <p:nvPr/>
        </p:nvSpPr>
        <p:spPr>
          <a:xfrm rot="5400000">
            <a:off x="6002344" y="5413094"/>
            <a:ext cx="271462" cy="38103"/>
          </a:xfrm>
          <a:custGeom>
            <a:avLst/>
            <a:gdLst>
              <a:gd name="connsiteX0" fmla="*/ 0 w 271462"/>
              <a:gd name="connsiteY0" fmla="*/ 38103 h 38103"/>
              <a:gd name="connsiteX1" fmla="*/ 100012 w 271462"/>
              <a:gd name="connsiteY1" fmla="*/ 3 h 38103"/>
              <a:gd name="connsiteX2" fmla="*/ 173831 w 271462"/>
              <a:gd name="connsiteY2" fmla="*/ 35722 h 38103"/>
              <a:gd name="connsiteX3" fmla="*/ 271462 w 271462"/>
              <a:gd name="connsiteY3" fmla="*/ 9528 h 38103"/>
            </a:gdLst>
            <a:ahLst/>
            <a:cxnLst>
              <a:cxn ang="0">
                <a:pos x="connsiteX0" y="connsiteY0"/>
              </a:cxn>
              <a:cxn ang="0">
                <a:pos x="connsiteX1" y="connsiteY1"/>
              </a:cxn>
              <a:cxn ang="0">
                <a:pos x="connsiteX2" y="connsiteY2"/>
              </a:cxn>
              <a:cxn ang="0">
                <a:pos x="connsiteX3" y="connsiteY3"/>
              </a:cxn>
            </a:cxnLst>
            <a:rect l="l" t="t" r="r" b="b"/>
            <a:pathLst>
              <a:path w="271462" h="38103">
                <a:moveTo>
                  <a:pt x="0" y="38103"/>
                </a:moveTo>
                <a:cubicBezTo>
                  <a:pt x="35520" y="19251"/>
                  <a:pt x="71040" y="400"/>
                  <a:pt x="100012" y="3"/>
                </a:cubicBezTo>
                <a:cubicBezTo>
                  <a:pt x="128984" y="-394"/>
                  <a:pt x="145256" y="34134"/>
                  <a:pt x="173831" y="35722"/>
                </a:cubicBezTo>
                <a:cubicBezTo>
                  <a:pt x="202406" y="37309"/>
                  <a:pt x="263921" y="7147"/>
                  <a:pt x="271462" y="9528"/>
                </a:cubicBezTo>
              </a:path>
            </a:pathLst>
          </a:custGeom>
          <a:ln>
            <a:solidFill>
              <a:srgbClr val="70AD4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A5143C5B-F61A-4BC1-9192-13C348E4A3DB}"/>
                  </a:ext>
                </a:extLst>
              </p:cNvPr>
              <p:cNvSpPr txBox="1"/>
              <p:nvPr/>
            </p:nvSpPr>
            <p:spPr>
              <a:xfrm>
                <a:off x="7545005" y="4662189"/>
                <a:ext cx="56932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pl-PL" b="1" i="1" smtClean="0">
                              <a:solidFill>
                                <a:srgbClr val="C00000"/>
                              </a:solidFill>
                              <a:latin typeface="Cambria Math" panose="02040503050406030204" pitchFamily="18" charset="0"/>
                            </a:rPr>
                          </m:ctrlPr>
                        </m:sSubPr>
                        <m:e>
                          <m:r>
                            <a:rPr lang="pl-PL" b="1" i="1" smtClean="0">
                              <a:solidFill>
                                <a:srgbClr val="C00000"/>
                              </a:solidFill>
                              <a:latin typeface="Cambria Math" panose="02040503050406030204" pitchFamily="18" charset="0"/>
                            </a:rPr>
                            <m:t>𝑴</m:t>
                          </m:r>
                        </m:e>
                        <m:sub>
                          <m:r>
                            <a:rPr lang="pl-PL" b="1" i="1" smtClean="0">
                              <a:solidFill>
                                <a:srgbClr val="C00000"/>
                              </a:solidFill>
                              <a:latin typeface="Cambria Math" panose="02040503050406030204" pitchFamily="18" charset="0"/>
                            </a:rPr>
                            <m:t>𝟏</m:t>
                          </m:r>
                        </m:sub>
                      </m:sSub>
                    </m:oMath>
                  </m:oMathPara>
                </a14:m>
                <a:endParaRPr lang="en-GB" b="1" dirty="0">
                  <a:solidFill>
                    <a:srgbClr val="C00000"/>
                  </a:solidFill>
                </a:endParaRPr>
              </a:p>
            </p:txBody>
          </p:sp>
        </mc:Choice>
        <mc:Fallback xmlns="">
          <p:sp>
            <p:nvSpPr>
              <p:cNvPr id="91" name="TextBox 90">
                <a:extLst>
                  <a:ext uri="{FF2B5EF4-FFF2-40B4-BE49-F238E27FC236}">
                    <a16:creationId xmlns:a16="http://schemas.microsoft.com/office/drawing/2014/main" id="{A5143C5B-F61A-4BC1-9192-13C348E4A3DB}"/>
                  </a:ext>
                </a:extLst>
              </p:cNvPr>
              <p:cNvSpPr txBox="1">
                <a:spLocks noRot="1" noChangeAspect="1" noMove="1" noResize="1" noEditPoints="1" noAdjustHandles="1" noChangeArrowheads="1" noChangeShapeType="1" noTextEdit="1"/>
              </p:cNvSpPr>
              <p:nvPr/>
            </p:nvSpPr>
            <p:spPr>
              <a:xfrm>
                <a:off x="7545005" y="4662189"/>
                <a:ext cx="569322" cy="369332"/>
              </a:xfrm>
              <a:prstGeom prst="rect">
                <a:avLst/>
              </a:prstGeom>
              <a:blipFill>
                <a:blip r:embed="rId9"/>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E1BF0DF6-35DC-41EB-B37B-E6E6E21AC92F}"/>
                  </a:ext>
                </a:extLst>
              </p:cNvPr>
              <p:cNvSpPr txBox="1"/>
              <p:nvPr/>
            </p:nvSpPr>
            <p:spPr>
              <a:xfrm>
                <a:off x="5372285" y="2354466"/>
                <a:ext cx="47634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pl-PL" b="1" i="1" smtClean="0">
                              <a:solidFill>
                                <a:srgbClr val="0055A0"/>
                              </a:solidFill>
                              <a:latin typeface="Cambria Math" panose="02040503050406030204" pitchFamily="18" charset="0"/>
                            </a:rPr>
                          </m:ctrlPr>
                        </m:sSubPr>
                        <m:e>
                          <m:r>
                            <a:rPr lang="pl-PL" b="1" i="1">
                              <a:solidFill>
                                <a:srgbClr val="0055A0"/>
                              </a:solidFill>
                              <a:latin typeface="Cambria Math" panose="02040503050406030204" pitchFamily="18" charset="0"/>
                            </a:rPr>
                            <m:t>𝑺</m:t>
                          </m:r>
                        </m:e>
                        <m:sub>
                          <m:r>
                            <a:rPr lang="pl-PL" b="1" i="1" smtClean="0">
                              <a:solidFill>
                                <a:srgbClr val="0055A0"/>
                              </a:solidFill>
                              <a:latin typeface="Cambria Math" panose="02040503050406030204" pitchFamily="18" charset="0"/>
                            </a:rPr>
                            <m:t>𝟏</m:t>
                          </m:r>
                        </m:sub>
                      </m:sSub>
                    </m:oMath>
                  </m:oMathPara>
                </a14:m>
                <a:endParaRPr lang="pl-PL" b="1" i="1" dirty="0">
                  <a:solidFill>
                    <a:srgbClr val="0055A0"/>
                  </a:solidFill>
                  <a:latin typeface="Cambria Math" panose="02040503050406030204" pitchFamily="18" charset="0"/>
                </a:endParaRPr>
              </a:p>
            </p:txBody>
          </p:sp>
        </mc:Choice>
        <mc:Fallback xmlns="">
          <p:sp>
            <p:nvSpPr>
              <p:cNvPr id="92" name="TextBox 91">
                <a:extLst>
                  <a:ext uri="{FF2B5EF4-FFF2-40B4-BE49-F238E27FC236}">
                    <a16:creationId xmlns:a16="http://schemas.microsoft.com/office/drawing/2014/main" id="{E1BF0DF6-35DC-41EB-B37B-E6E6E21AC92F}"/>
                  </a:ext>
                </a:extLst>
              </p:cNvPr>
              <p:cNvSpPr txBox="1">
                <a:spLocks noRot="1" noChangeAspect="1" noMove="1" noResize="1" noEditPoints="1" noAdjustHandles="1" noChangeArrowheads="1" noChangeShapeType="1" noTextEdit="1"/>
              </p:cNvSpPr>
              <p:nvPr/>
            </p:nvSpPr>
            <p:spPr>
              <a:xfrm>
                <a:off x="5372285" y="2354466"/>
                <a:ext cx="476348" cy="369332"/>
              </a:xfrm>
              <a:prstGeom prst="rect">
                <a:avLst/>
              </a:prstGeom>
              <a:blipFill>
                <a:blip r:embed="rId10"/>
                <a:stretch>
                  <a:fillRect b="-16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3" name="TextBox 92">
                <a:extLst>
                  <a:ext uri="{FF2B5EF4-FFF2-40B4-BE49-F238E27FC236}">
                    <a16:creationId xmlns:a16="http://schemas.microsoft.com/office/drawing/2014/main" id="{040332A6-29B7-4FFC-9AD1-D69F0A20C983}"/>
                  </a:ext>
                </a:extLst>
              </p:cNvPr>
              <p:cNvSpPr txBox="1"/>
              <p:nvPr/>
            </p:nvSpPr>
            <p:spPr>
              <a:xfrm>
                <a:off x="4525600" y="3320231"/>
                <a:ext cx="5421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𝑽</m:t>
                      </m:r>
                    </m:oMath>
                  </m:oMathPara>
                </a14:m>
                <a:endParaRPr lang="pl-PL" b="1" dirty="0">
                  <a:solidFill>
                    <a:srgbClr val="00B050"/>
                  </a:solidFill>
                </a:endParaRPr>
              </a:p>
            </p:txBody>
          </p:sp>
        </mc:Choice>
        <mc:Fallback xmlns="">
          <p:sp>
            <p:nvSpPr>
              <p:cNvPr id="93" name="TextBox 92">
                <a:extLst>
                  <a:ext uri="{FF2B5EF4-FFF2-40B4-BE49-F238E27FC236}">
                    <a16:creationId xmlns:a16="http://schemas.microsoft.com/office/drawing/2014/main" id="{040332A6-29B7-4FFC-9AD1-D69F0A20C983}"/>
                  </a:ext>
                </a:extLst>
              </p:cNvPr>
              <p:cNvSpPr txBox="1">
                <a:spLocks noRot="1" noChangeAspect="1" noMove="1" noResize="1" noEditPoints="1" noAdjustHandles="1" noChangeArrowheads="1" noChangeShapeType="1" noTextEdit="1"/>
              </p:cNvSpPr>
              <p:nvPr/>
            </p:nvSpPr>
            <p:spPr>
              <a:xfrm>
                <a:off x="4525600" y="3320231"/>
                <a:ext cx="542136" cy="369332"/>
              </a:xfrm>
              <a:prstGeom prst="rect">
                <a:avLst/>
              </a:prstGeom>
              <a:blipFill>
                <a:blip r:embed="rId11"/>
                <a:stretch>
                  <a:fillRect b="-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532EB426-226E-45C8-B549-D660AECB5059}"/>
                  </a:ext>
                </a:extLst>
              </p:cNvPr>
              <p:cNvSpPr txBox="1"/>
              <p:nvPr/>
            </p:nvSpPr>
            <p:spPr>
              <a:xfrm>
                <a:off x="6604723" y="5432145"/>
                <a:ext cx="57419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𝑯</m:t>
                      </m:r>
                    </m:oMath>
                  </m:oMathPara>
                </a14:m>
                <a:endParaRPr lang="pl-PL" b="1" dirty="0">
                  <a:solidFill>
                    <a:srgbClr val="00B050"/>
                  </a:solidFill>
                </a:endParaRPr>
              </a:p>
            </p:txBody>
          </p:sp>
        </mc:Choice>
        <mc:Fallback xmlns="">
          <p:sp>
            <p:nvSpPr>
              <p:cNvPr id="94" name="TextBox 93">
                <a:extLst>
                  <a:ext uri="{FF2B5EF4-FFF2-40B4-BE49-F238E27FC236}">
                    <a16:creationId xmlns:a16="http://schemas.microsoft.com/office/drawing/2014/main" id="{532EB426-226E-45C8-B549-D660AECB5059}"/>
                  </a:ext>
                </a:extLst>
              </p:cNvPr>
              <p:cNvSpPr txBox="1">
                <a:spLocks noRot="1" noChangeAspect="1" noMove="1" noResize="1" noEditPoints="1" noAdjustHandles="1" noChangeArrowheads="1" noChangeShapeType="1" noTextEdit="1"/>
              </p:cNvSpPr>
              <p:nvPr/>
            </p:nvSpPr>
            <p:spPr>
              <a:xfrm>
                <a:off x="6604723" y="5432145"/>
                <a:ext cx="574196" cy="369332"/>
              </a:xfrm>
              <a:prstGeom prst="rect">
                <a:avLst/>
              </a:prstGeom>
              <a:blipFill>
                <a:blip r:embed="rId12"/>
                <a:stretch>
                  <a:fillRect b="-1639"/>
                </a:stretch>
              </a:blipFill>
            </p:spPr>
            <p:txBody>
              <a:bodyPr/>
              <a:lstStyle/>
              <a:p>
                <a:r>
                  <a:rPr lang="en-GB">
                    <a:noFill/>
                  </a:rPr>
                  <a:t> </a:t>
                </a:r>
              </a:p>
            </p:txBody>
          </p:sp>
        </mc:Fallback>
      </mc:AlternateContent>
      <p:cxnSp>
        <p:nvCxnSpPr>
          <p:cNvPr id="26" name="Straight Arrow Connector 25">
            <a:extLst>
              <a:ext uri="{FF2B5EF4-FFF2-40B4-BE49-F238E27FC236}">
                <a16:creationId xmlns:a16="http://schemas.microsoft.com/office/drawing/2014/main" id="{94D4BDEB-8BBC-4EB0-B433-9581FFAEA12D}"/>
              </a:ext>
            </a:extLst>
          </p:cNvPr>
          <p:cNvCxnSpPr>
            <a:cxnSpLocks/>
          </p:cNvCxnSpPr>
          <p:nvPr/>
        </p:nvCxnSpPr>
        <p:spPr>
          <a:xfrm flipV="1">
            <a:off x="5200201" y="1527777"/>
            <a:ext cx="0" cy="3696451"/>
          </a:xfrm>
          <a:prstGeom prst="straightConnector1">
            <a:avLst/>
          </a:prstGeom>
          <a:ln>
            <a:solidFill>
              <a:schemeClr val="accent6">
                <a:lumMod val="75000"/>
              </a:schemeClr>
            </a:solidFill>
            <a:prstDash val="lg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BD8A4C4C-3D7E-4D3D-8637-3E58B7D87B40}"/>
                  </a:ext>
                </a:extLst>
              </p:cNvPr>
              <p:cNvSpPr txBox="1"/>
              <p:nvPr/>
            </p:nvSpPr>
            <p:spPr>
              <a:xfrm>
                <a:off x="5203397" y="4826834"/>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pl-PL" b="1" i="1" smtClean="0">
                              <a:solidFill>
                                <a:srgbClr val="FFCC00"/>
                              </a:solidFill>
                              <a:latin typeface="Cambria Math" panose="02040503050406030204" pitchFamily="18" charset="0"/>
                              <a:ea typeface="Cambria Math" panose="02040503050406030204" pitchFamily="18" charset="0"/>
                            </a:rPr>
                          </m:ctrlPr>
                        </m:accPr>
                        <m:e>
                          <m:r>
                            <a:rPr lang="pl-PL" b="1" i="1" smtClean="0">
                              <a:solidFill>
                                <a:srgbClr val="FFCC00"/>
                              </a:solidFill>
                              <a:latin typeface="Cambria Math" panose="02040503050406030204" pitchFamily="18" charset="0"/>
                              <a:ea typeface="Cambria Math" panose="02040503050406030204" pitchFamily="18" charset="0"/>
                            </a:rPr>
                            <m:t>𝑩</m:t>
                          </m:r>
                        </m:e>
                      </m:acc>
                    </m:oMath>
                  </m:oMathPara>
                </a14:m>
                <a:endParaRPr lang="pl-PL" b="1" dirty="0">
                  <a:solidFill>
                    <a:srgbClr val="FFCC00"/>
                  </a:solidFill>
                </a:endParaRPr>
              </a:p>
            </p:txBody>
          </p:sp>
        </mc:Choice>
        <mc:Fallback xmlns="">
          <p:sp>
            <p:nvSpPr>
              <p:cNvPr id="96" name="TextBox 95">
                <a:extLst>
                  <a:ext uri="{FF2B5EF4-FFF2-40B4-BE49-F238E27FC236}">
                    <a16:creationId xmlns:a16="http://schemas.microsoft.com/office/drawing/2014/main" id="{BD8A4C4C-3D7E-4D3D-8637-3E58B7D87B40}"/>
                  </a:ext>
                </a:extLst>
              </p:cNvPr>
              <p:cNvSpPr txBox="1">
                <a:spLocks noRot="1" noChangeAspect="1" noMove="1" noResize="1" noEditPoints="1" noAdjustHandles="1" noChangeArrowheads="1" noChangeShapeType="1" noTextEdit="1"/>
              </p:cNvSpPr>
              <p:nvPr/>
            </p:nvSpPr>
            <p:spPr>
              <a:xfrm>
                <a:off x="5203397" y="4826834"/>
                <a:ext cx="415498" cy="402931"/>
              </a:xfrm>
              <a:prstGeom prst="rect">
                <a:avLst/>
              </a:prstGeom>
              <a:blipFill>
                <a:blip r:embed="rId13"/>
                <a:stretch>
                  <a:fillRect/>
                </a:stretch>
              </a:blipFill>
            </p:spPr>
            <p:txBody>
              <a:bodyPr/>
              <a:lstStyle/>
              <a:p>
                <a:r>
                  <a:rPr lang="en-GB">
                    <a:noFill/>
                  </a:rPr>
                  <a:t> </a:t>
                </a:r>
              </a:p>
            </p:txBody>
          </p:sp>
        </mc:Fallback>
      </mc:AlternateContent>
      <p:sp>
        <p:nvSpPr>
          <p:cNvPr id="98" name="Block Arc 97">
            <a:extLst>
              <a:ext uri="{FF2B5EF4-FFF2-40B4-BE49-F238E27FC236}">
                <a16:creationId xmlns:a16="http://schemas.microsoft.com/office/drawing/2014/main" id="{D7CF4FDF-80A4-4E9C-9694-9A171E6AE332}"/>
              </a:ext>
            </a:extLst>
          </p:cNvPr>
          <p:cNvSpPr/>
          <p:nvPr/>
        </p:nvSpPr>
        <p:spPr>
          <a:xfrm>
            <a:off x="4506844" y="4520870"/>
            <a:ext cx="1387668" cy="1387668"/>
          </a:xfrm>
          <a:prstGeom prst="blockArc">
            <a:avLst>
              <a:gd name="adj1" fmla="val 16282327"/>
              <a:gd name="adj2" fmla="val 8201"/>
              <a:gd name="adj3" fmla="val 12360"/>
            </a:avLst>
          </a:prstGeom>
          <a:solidFill>
            <a:srgbClr val="FFCC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cxnSp>
        <p:nvCxnSpPr>
          <p:cNvPr id="24" name="Straight Arrow Connector 23">
            <a:extLst>
              <a:ext uri="{FF2B5EF4-FFF2-40B4-BE49-F238E27FC236}">
                <a16:creationId xmlns:a16="http://schemas.microsoft.com/office/drawing/2014/main" id="{6CE0FAE2-33F7-49C8-AE48-2B0997D60CDA}"/>
              </a:ext>
            </a:extLst>
          </p:cNvPr>
          <p:cNvCxnSpPr>
            <a:cxnSpLocks/>
          </p:cNvCxnSpPr>
          <p:nvPr/>
        </p:nvCxnSpPr>
        <p:spPr>
          <a:xfrm>
            <a:off x="5200201" y="5224228"/>
            <a:ext cx="3855065" cy="0"/>
          </a:xfrm>
          <a:prstGeom prst="straightConnector1">
            <a:avLst/>
          </a:prstGeom>
          <a:ln>
            <a:solidFill>
              <a:schemeClr val="accent6">
                <a:lumMod val="75000"/>
              </a:schemeClr>
            </a:solidFill>
            <a:prstDash val="lg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101" name="Straight Connector 100">
            <a:extLst>
              <a:ext uri="{FF2B5EF4-FFF2-40B4-BE49-F238E27FC236}">
                <a16:creationId xmlns:a16="http://schemas.microsoft.com/office/drawing/2014/main" id="{9DA33557-2702-4DF1-A9AE-0F3AE2601491}"/>
              </a:ext>
            </a:extLst>
          </p:cNvPr>
          <p:cNvCxnSpPr>
            <a:cxnSpLocks/>
          </p:cNvCxnSpPr>
          <p:nvPr/>
        </p:nvCxnSpPr>
        <p:spPr>
          <a:xfrm flipV="1">
            <a:off x="3558046" y="1540540"/>
            <a:ext cx="1637392" cy="2685427"/>
          </a:xfrm>
          <a:prstGeom prst="lin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cxnSp>
      <p:cxnSp>
        <p:nvCxnSpPr>
          <p:cNvPr id="102" name="Straight Connector 101">
            <a:extLst>
              <a:ext uri="{FF2B5EF4-FFF2-40B4-BE49-F238E27FC236}">
                <a16:creationId xmlns:a16="http://schemas.microsoft.com/office/drawing/2014/main" id="{E59C41E2-4881-49F6-B826-08A029D359CD}"/>
              </a:ext>
            </a:extLst>
          </p:cNvPr>
          <p:cNvCxnSpPr>
            <a:cxnSpLocks/>
          </p:cNvCxnSpPr>
          <p:nvPr/>
        </p:nvCxnSpPr>
        <p:spPr>
          <a:xfrm>
            <a:off x="4534535" y="5218862"/>
            <a:ext cx="668862" cy="0"/>
          </a:xfrm>
          <a:prstGeom prst="lin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cxnSp>
      <p:cxnSp>
        <p:nvCxnSpPr>
          <p:cNvPr id="54" name="Straight Connector 53">
            <a:extLst>
              <a:ext uri="{FF2B5EF4-FFF2-40B4-BE49-F238E27FC236}">
                <a16:creationId xmlns:a16="http://schemas.microsoft.com/office/drawing/2014/main" id="{6CB6A86B-C2E9-4D99-8F53-E1440671D9FA}"/>
              </a:ext>
            </a:extLst>
          </p:cNvPr>
          <p:cNvCxnSpPr>
            <a:cxnSpLocks/>
          </p:cNvCxnSpPr>
          <p:nvPr/>
        </p:nvCxnSpPr>
        <p:spPr>
          <a:xfrm flipV="1">
            <a:off x="7626516" y="5205180"/>
            <a:ext cx="0" cy="149454"/>
          </a:xfrm>
          <a:prstGeom prst="line">
            <a:avLst/>
          </a:prstGeom>
          <a:ln w="127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34269CC1-CD33-4F4F-B096-EF242A0A8FDE}"/>
              </a:ext>
            </a:extLst>
          </p:cNvPr>
          <p:cNvCxnSpPr>
            <a:cxnSpLocks/>
          </p:cNvCxnSpPr>
          <p:nvPr/>
        </p:nvCxnSpPr>
        <p:spPr>
          <a:xfrm>
            <a:off x="7476493" y="5202799"/>
            <a:ext cx="309563"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03EEC412-3243-4490-B462-2882A6264D5C}"/>
                  </a:ext>
                </a:extLst>
              </p:cNvPr>
              <p:cNvSpPr/>
              <p:nvPr/>
            </p:nvSpPr>
            <p:spPr>
              <a:xfrm>
                <a:off x="320204" y="1271656"/>
                <a:ext cx="4167088" cy="2624436"/>
              </a:xfrm>
              <a:prstGeom prst="rect">
                <a:avLst/>
              </a:prstGeom>
            </p:spPr>
            <p:txBody>
              <a:bodyPr wrap="square">
                <a:spAutoFit/>
              </a:bodyPr>
              <a:lstStyle/>
              <a:p>
                <a:pPr lvl="0"/>
                <a:r>
                  <a:rPr lang="en-US" dirty="0"/>
                  <a:t>Impregnated coil:</a:t>
                </a:r>
              </a:p>
              <a:p>
                <a:pPr marL="180975" lvl="0" indent="-180975">
                  <a:buFont typeface="Arial" panose="020B0604020202020204" pitchFamily="34" charset="0"/>
                  <a:buChar char="•"/>
                </a:pPr>
                <a14:m>
                  <m:oMath xmlns:m="http://schemas.openxmlformats.org/officeDocument/2006/math">
                    <m:sSub>
                      <m:sSubPr>
                        <m:ctrlPr>
                          <a:rPr lang="en-US" b="1" i="1" smtClean="0">
                            <a:solidFill>
                              <a:srgbClr val="C00000"/>
                            </a:solidFill>
                            <a:latin typeface="Cambria Math" panose="02040503050406030204" pitchFamily="18" charset="0"/>
                          </a:rPr>
                        </m:ctrlPr>
                      </m:sSubPr>
                      <m:e>
                        <m:r>
                          <a:rPr lang="en-US" b="1" i="1" smtClean="0">
                            <a:solidFill>
                              <a:srgbClr val="C00000"/>
                            </a:solidFill>
                            <a:latin typeface="Cambria Math" panose="02040503050406030204" pitchFamily="18" charset="0"/>
                          </a:rPr>
                          <m:t>𝑴</m:t>
                        </m:r>
                      </m:e>
                      <m:sub>
                        <m:r>
                          <a:rPr lang="en-US" b="1" i="1" smtClean="0">
                            <a:solidFill>
                              <a:srgbClr val="C00000"/>
                            </a:solidFill>
                            <a:latin typeface="Cambria Math" panose="02040503050406030204" pitchFamily="18" charset="0"/>
                          </a:rPr>
                          <m:t>𝑸</m:t>
                        </m:r>
                      </m:sub>
                    </m:sSub>
                  </m:oMath>
                </a14:m>
                <a:r>
                  <a:rPr lang="en-US" dirty="0">
                    <a:solidFill>
                      <a:srgbClr val="C00000"/>
                    </a:solidFill>
                  </a:rPr>
                  <a:t> </a:t>
                </a:r>
                <a:r>
                  <a:rPr lang="en-US" dirty="0"/>
                  <a:t>– midplane excess of coil branch located in quadrant </a:t>
                </a:r>
                <a14:m>
                  <m:oMath xmlns:m="http://schemas.openxmlformats.org/officeDocument/2006/math">
                    <m:r>
                      <a:rPr lang="en-US" b="0" i="1" smtClean="0">
                        <a:latin typeface="Cambria Math" panose="02040503050406030204" pitchFamily="18" charset="0"/>
                      </a:rPr>
                      <m:t>𝑄</m:t>
                    </m:r>
                  </m:oMath>
                </a14:m>
                <a:endParaRPr lang="en-US" dirty="0"/>
              </a:p>
              <a:p>
                <a:pPr lvl="0"/>
                <a:r>
                  <a:rPr lang="en-US" dirty="0"/>
                  <a:t>Collaring:</a:t>
                </a:r>
              </a:p>
              <a:p>
                <a:pPr marL="180975" lvl="0" indent="-180975">
                  <a:buFont typeface="Arial" panose="020B0604020202020204" pitchFamily="34" charset="0"/>
                  <a:buChar char="•"/>
                </a:pPr>
                <a14:m>
                  <m:oMath xmlns:m="http://schemas.openxmlformats.org/officeDocument/2006/math">
                    <m:sSub>
                      <m:sSubPr>
                        <m:ctrlPr>
                          <a:rPr lang="en-US" b="1" i="1" smtClean="0">
                            <a:solidFill>
                              <a:srgbClr val="0070C0"/>
                            </a:solidFill>
                            <a:latin typeface="Cambria Math" panose="02040503050406030204" pitchFamily="18" charset="0"/>
                          </a:rPr>
                        </m:ctrlPr>
                      </m:sSubPr>
                      <m:e>
                        <m:r>
                          <a:rPr lang="en-US" b="1" i="1" smtClean="0">
                            <a:solidFill>
                              <a:srgbClr val="0070C0"/>
                            </a:solidFill>
                            <a:latin typeface="Cambria Math" panose="02040503050406030204" pitchFamily="18" charset="0"/>
                          </a:rPr>
                          <m:t>𝑺</m:t>
                        </m:r>
                      </m:e>
                      <m:sub>
                        <m:r>
                          <a:rPr lang="en-US" b="1" i="1" smtClean="0">
                            <a:solidFill>
                              <a:srgbClr val="0070C0"/>
                            </a:solidFill>
                            <a:latin typeface="Cambria Math" panose="02040503050406030204" pitchFamily="18" charset="0"/>
                          </a:rPr>
                          <m:t>𝑸</m:t>
                        </m:r>
                      </m:sub>
                    </m:sSub>
                  </m:oMath>
                </a14:m>
                <a:r>
                  <a:rPr lang="en-US" b="1" dirty="0">
                    <a:solidFill>
                      <a:srgbClr val="0070C0"/>
                    </a:solidFill>
                  </a:rPr>
                  <a:t> </a:t>
                </a:r>
                <a:r>
                  <a:rPr lang="en-US" dirty="0"/>
                  <a:t>– collaring graded shim in quadrant </a:t>
                </a:r>
                <a14:m>
                  <m:oMath xmlns:m="http://schemas.openxmlformats.org/officeDocument/2006/math">
                    <m:r>
                      <a:rPr lang="en-US" b="0" i="1" smtClean="0">
                        <a:latin typeface="Cambria Math" panose="02040503050406030204" pitchFamily="18" charset="0"/>
                      </a:rPr>
                      <m:t>𝑄</m:t>
                    </m:r>
                  </m:oMath>
                </a14:m>
                <a:endParaRPr lang="en-US" dirty="0"/>
              </a:p>
              <a:p>
                <a:pPr lvl="0"/>
                <a:r>
                  <a:rPr lang="en-US" dirty="0"/>
                  <a:t>Collared Coil:</a:t>
                </a:r>
              </a:p>
              <a:p>
                <a:pPr marL="180975" indent="-180975">
                  <a:buFont typeface="Arial" panose="020B0604020202020204" pitchFamily="34" charset="0"/>
                  <a:buChar char="•"/>
                </a:pPr>
                <a14:m>
                  <m:oMath xmlns:m="http://schemas.openxmlformats.org/officeDocument/2006/math">
                    <m:r>
                      <a:rPr lang="pl-PL" b="1" i="1">
                        <a:solidFill>
                          <a:srgbClr val="00B050"/>
                        </a:solidFill>
                        <a:latin typeface="Cambria Math" panose="02040503050406030204" pitchFamily="18" charset="0"/>
                        <a:ea typeface="Cambria Math" panose="02040503050406030204" pitchFamily="18" charset="0"/>
                      </a:rPr>
                      <m:t>∅</m:t>
                    </m:r>
                    <m:r>
                      <a:rPr lang="pl-PL" b="1" i="1">
                        <a:solidFill>
                          <a:srgbClr val="00B050"/>
                        </a:solidFill>
                        <a:latin typeface="Cambria Math" panose="02040503050406030204" pitchFamily="18" charset="0"/>
                        <a:ea typeface="Cambria Math" panose="02040503050406030204" pitchFamily="18" charset="0"/>
                      </a:rPr>
                      <m:t>𝑽</m:t>
                    </m:r>
                  </m:oMath>
                </a14:m>
                <a:r>
                  <a:rPr lang="en-US" dirty="0"/>
                  <a:t> – CC vertical diameter</a:t>
                </a:r>
              </a:p>
              <a:p>
                <a:pPr marL="180975" indent="-180975">
                  <a:buFont typeface="Arial" panose="020B0604020202020204" pitchFamily="34" charset="0"/>
                  <a:buChar char="•"/>
                </a:pPr>
                <a14:m>
                  <m:oMath xmlns:m="http://schemas.openxmlformats.org/officeDocument/2006/math">
                    <m:r>
                      <a:rPr lang="pl-PL" b="1" i="1">
                        <a:solidFill>
                          <a:srgbClr val="00B050"/>
                        </a:solidFill>
                        <a:latin typeface="Cambria Math" panose="02040503050406030204" pitchFamily="18" charset="0"/>
                        <a:ea typeface="Cambria Math" panose="02040503050406030204" pitchFamily="18" charset="0"/>
                      </a:rPr>
                      <m:t>∅</m:t>
                    </m:r>
                    <m:r>
                      <a:rPr lang="en-US" b="1" i="1" smtClean="0">
                        <a:solidFill>
                          <a:srgbClr val="00B050"/>
                        </a:solidFill>
                        <a:latin typeface="Cambria Math" panose="02040503050406030204" pitchFamily="18" charset="0"/>
                        <a:ea typeface="Cambria Math" panose="02040503050406030204" pitchFamily="18" charset="0"/>
                      </a:rPr>
                      <m:t>𝑯</m:t>
                    </m:r>
                  </m:oMath>
                </a14:m>
                <a:r>
                  <a:rPr lang="en-US" dirty="0"/>
                  <a:t> – CC horizontal diameter</a:t>
                </a:r>
              </a:p>
            </p:txBody>
          </p:sp>
        </mc:Choice>
        <mc:Fallback xmlns="">
          <p:sp>
            <p:nvSpPr>
              <p:cNvPr id="47" name="Rectangle 46">
                <a:extLst>
                  <a:ext uri="{FF2B5EF4-FFF2-40B4-BE49-F238E27FC236}">
                    <a16:creationId xmlns:a16="http://schemas.microsoft.com/office/drawing/2014/main" id="{03EEC412-3243-4490-B462-2882A6264D5C}"/>
                  </a:ext>
                </a:extLst>
              </p:cNvPr>
              <p:cNvSpPr>
                <a:spLocks noRot="1" noChangeAspect="1" noMove="1" noResize="1" noEditPoints="1" noAdjustHandles="1" noChangeArrowheads="1" noChangeShapeType="1" noTextEdit="1"/>
              </p:cNvSpPr>
              <p:nvPr/>
            </p:nvSpPr>
            <p:spPr>
              <a:xfrm>
                <a:off x="320204" y="1271656"/>
                <a:ext cx="4167088" cy="2624436"/>
              </a:xfrm>
              <a:prstGeom prst="rect">
                <a:avLst/>
              </a:prstGeom>
              <a:blipFill>
                <a:blip r:embed="rId14"/>
                <a:stretch>
                  <a:fillRect l="-1318" t="-1395" r="-878" b="-3023"/>
                </a:stretch>
              </a:blipFill>
            </p:spPr>
            <p:txBody>
              <a:bodyPr/>
              <a:lstStyle/>
              <a:p>
                <a:r>
                  <a:rPr lang="en-GB">
                    <a:noFill/>
                  </a:rPr>
                  <a:t> </a:t>
                </a:r>
              </a:p>
            </p:txBody>
          </p:sp>
        </mc:Fallback>
      </mc:AlternateContent>
      <p:sp>
        <p:nvSpPr>
          <p:cNvPr id="48" name="Rectangle 47">
            <a:extLst>
              <a:ext uri="{FF2B5EF4-FFF2-40B4-BE49-F238E27FC236}">
                <a16:creationId xmlns:a16="http://schemas.microsoft.com/office/drawing/2014/main" id="{E048B78D-C247-4E01-AFBC-B4C473DFA09F}"/>
              </a:ext>
            </a:extLst>
          </p:cNvPr>
          <p:cNvSpPr/>
          <p:nvPr/>
        </p:nvSpPr>
        <p:spPr>
          <a:xfrm>
            <a:off x="2530217" y="4183854"/>
            <a:ext cx="1027827" cy="2052913"/>
          </a:xfrm>
          <a:prstGeom prst="rect">
            <a:avLst/>
          </a:prstGeom>
          <a:noFill/>
          <a:ln>
            <a:solidFill>
              <a:schemeClr val="accent6">
                <a:lumMod val="60000"/>
                <a:lumOff val="40000"/>
              </a:schemeClr>
            </a:solidFill>
            <a:prstDash val="lg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51C93446-0F41-4CBC-9FE3-62FE8E5EC2BE}"/>
              </a:ext>
            </a:extLst>
          </p:cNvPr>
          <p:cNvSpPr/>
          <p:nvPr/>
        </p:nvSpPr>
        <p:spPr>
          <a:xfrm>
            <a:off x="3558036" y="4183854"/>
            <a:ext cx="1027827" cy="2052913"/>
          </a:xfrm>
          <a:prstGeom prst="rect">
            <a:avLst/>
          </a:prstGeom>
          <a:noFill/>
          <a:ln>
            <a:solidFill>
              <a:schemeClr val="accent6">
                <a:lumMod val="60000"/>
                <a:lumOff val="40000"/>
              </a:schemeClr>
            </a:solidFill>
            <a:prstDash val="lg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C51353FF-BDDF-4891-9E48-8CA95EA115BE}"/>
              </a:ext>
            </a:extLst>
          </p:cNvPr>
          <p:cNvSpPr/>
          <p:nvPr/>
        </p:nvSpPr>
        <p:spPr>
          <a:xfrm>
            <a:off x="3558046" y="4237398"/>
            <a:ext cx="974231" cy="974376"/>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ECA9F44-1B15-49E3-90D5-05295CF48F7B}"/>
              </a:ext>
            </a:extLst>
          </p:cNvPr>
          <p:cNvSpPr/>
          <p:nvPr/>
        </p:nvSpPr>
        <p:spPr>
          <a:xfrm>
            <a:off x="2472542" y="6012298"/>
            <a:ext cx="662361" cy="261610"/>
          </a:xfrm>
          <a:prstGeom prst="rect">
            <a:avLst/>
          </a:prstGeom>
        </p:spPr>
        <p:txBody>
          <a:bodyPr wrap="none">
            <a:spAutoFit/>
          </a:bodyPr>
          <a:lstStyle/>
          <a:p>
            <a:r>
              <a:rPr lang="en-US" sz="1100" dirty="0">
                <a:solidFill>
                  <a:schemeClr val="accent6">
                    <a:lumMod val="60000"/>
                    <a:lumOff val="40000"/>
                  </a:schemeClr>
                </a:solidFill>
              </a:rPr>
              <a:t>CC Left</a:t>
            </a:r>
            <a:endParaRPr lang="en-GB" sz="1100" dirty="0">
              <a:solidFill>
                <a:schemeClr val="accent6">
                  <a:lumMod val="60000"/>
                  <a:lumOff val="40000"/>
                </a:schemeClr>
              </a:solidFill>
            </a:endParaRPr>
          </a:p>
        </p:txBody>
      </p:sp>
      <p:sp>
        <p:nvSpPr>
          <p:cNvPr id="53" name="Rectangle 52">
            <a:extLst>
              <a:ext uri="{FF2B5EF4-FFF2-40B4-BE49-F238E27FC236}">
                <a16:creationId xmlns:a16="http://schemas.microsoft.com/office/drawing/2014/main" id="{E814DC85-1589-4257-813C-E5A77CF6AA3E}"/>
              </a:ext>
            </a:extLst>
          </p:cNvPr>
          <p:cNvSpPr/>
          <p:nvPr/>
        </p:nvSpPr>
        <p:spPr>
          <a:xfrm>
            <a:off x="3882540" y="6006259"/>
            <a:ext cx="758541" cy="261610"/>
          </a:xfrm>
          <a:prstGeom prst="rect">
            <a:avLst/>
          </a:prstGeom>
        </p:spPr>
        <p:txBody>
          <a:bodyPr wrap="none">
            <a:spAutoFit/>
          </a:bodyPr>
          <a:lstStyle/>
          <a:p>
            <a:r>
              <a:rPr lang="en-US" sz="1100" dirty="0">
                <a:solidFill>
                  <a:schemeClr val="accent6">
                    <a:lumMod val="60000"/>
                    <a:lumOff val="40000"/>
                  </a:schemeClr>
                </a:solidFill>
              </a:rPr>
              <a:t>CC Right</a:t>
            </a:r>
            <a:endParaRPr lang="en-GB" sz="1100" dirty="0">
              <a:solidFill>
                <a:schemeClr val="accent6">
                  <a:lumMod val="60000"/>
                  <a:lumOff val="40000"/>
                </a:schemeClr>
              </a:solidFill>
            </a:endParaRPr>
          </a:p>
        </p:txBody>
      </p:sp>
    </p:spTree>
    <p:extLst>
      <p:ext uri="{BB962C8B-B14F-4D97-AF65-F5344CB8AC3E}">
        <p14:creationId xmlns:p14="http://schemas.microsoft.com/office/powerpoint/2010/main" val="16274540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F30FC993-BD47-42BE-880E-C63C56483DA7}"/>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Effect>
                      <a14:brightnessContrast bright="12000" contrast="48000"/>
                    </a14:imgEffect>
                  </a14:imgLayer>
                </a14:imgProps>
              </a:ext>
            </a:extLst>
          </a:blip>
          <a:srcRect l="50119" t="1" b="49976"/>
          <a:stretch/>
        </p:blipFill>
        <p:spPr>
          <a:xfrm>
            <a:off x="5200201" y="1797234"/>
            <a:ext cx="3591520" cy="3426994"/>
          </a:xfrm>
          <a:prstGeom prst="rect">
            <a:avLst/>
          </a:prstGeom>
        </p:spPr>
      </p:pic>
      <p:sp>
        <p:nvSpPr>
          <p:cNvPr id="2" name="Title 1">
            <a:extLst>
              <a:ext uri="{FF2B5EF4-FFF2-40B4-BE49-F238E27FC236}">
                <a16:creationId xmlns:a16="http://schemas.microsoft.com/office/drawing/2014/main" id="{E87F7EA7-BDE6-4297-9F42-EBEC0D46718C}"/>
              </a:ext>
            </a:extLst>
          </p:cNvPr>
          <p:cNvSpPr>
            <a:spLocks noGrp="1"/>
          </p:cNvSpPr>
          <p:nvPr>
            <p:ph type="title"/>
          </p:nvPr>
        </p:nvSpPr>
        <p:spPr/>
        <p:txBody>
          <a:bodyPr/>
          <a:lstStyle/>
          <a:p>
            <a:r>
              <a:rPr lang="pl-PL" dirty="0"/>
              <a:t>Selected </a:t>
            </a:r>
            <a:r>
              <a:rPr lang="en-US" dirty="0"/>
              <a:t>field </a:t>
            </a:r>
            <a:r>
              <a:rPr lang="pl-PL" dirty="0"/>
              <a:t>QC</a:t>
            </a:r>
            <a:endParaRPr lang="en-GB" dirty="0"/>
          </a:p>
        </p:txBody>
      </p:sp>
      <p:sp>
        <p:nvSpPr>
          <p:cNvPr id="4" name="Slide Number Placeholder 3">
            <a:extLst>
              <a:ext uri="{FF2B5EF4-FFF2-40B4-BE49-F238E27FC236}">
                <a16:creationId xmlns:a16="http://schemas.microsoft.com/office/drawing/2014/main" id="{173D2CDB-0CF8-4776-B0CC-063018C17B94}"/>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8" name="Content Placeholder 7">
            <a:extLst>
              <a:ext uri="{FF2B5EF4-FFF2-40B4-BE49-F238E27FC236}">
                <a16:creationId xmlns:a16="http://schemas.microsoft.com/office/drawing/2014/main" id="{2F5924C7-FA71-4B62-AD76-84A23ECF6FDB}"/>
              </a:ext>
            </a:extLst>
          </p:cNvPr>
          <p:cNvPicPr>
            <a:picLocks noGrp="1" noChangeAspect="1"/>
          </p:cNvPicPr>
          <p:nvPr>
            <p:ph idx="1"/>
          </p:nvPr>
        </p:nvPicPr>
        <p:blipFill>
          <a:blip r:embed="rId4"/>
          <a:stretch>
            <a:fillRect/>
          </a:stretch>
        </p:blipFill>
        <p:spPr>
          <a:xfrm>
            <a:off x="2552860" y="4260258"/>
            <a:ext cx="2010371" cy="1915807"/>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A078446-6450-4BF4-BC98-F361348A89E9}"/>
                  </a:ext>
                </a:extLst>
              </p:cNvPr>
              <p:cNvSpPr txBox="1"/>
              <p:nvPr/>
            </p:nvSpPr>
            <p:spPr>
              <a:xfrm>
                <a:off x="3656451" y="473330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𝟏</m:t>
                      </m:r>
                    </m:oMath>
                  </m:oMathPara>
                </a14:m>
                <a:endParaRPr lang="en-GB" b="1" dirty="0">
                  <a:solidFill>
                    <a:srgbClr val="000000"/>
                  </a:solidFill>
                </a:endParaRPr>
              </a:p>
            </p:txBody>
          </p:sp>
        </mc:Choice>
        <mc:Fallback xmlns="">
          <p:sp>
            <p:nvSpPr>
              <p:cNvPr id="9" name="TextBox 8">
                <a:extLst>
                  <a:ext uri="{FF2B5EF4-FFF2-40B4-BE49-F238E27FC236}">
                    <a16:creationId xmlns:a16="http://schemas.microsoft.com/office/drawing/2014/main" id="{6A078446-6450-4BF4-BC98-F361348A89E9}"/>
                  </a:ext>
                </a:extLst>
              </p:cNvPr>
              <p:cNvSpPr txBox="1">
                <a:spLocks noRot="1" noChangeAspect="1" noMove="1" noResize="1" noEditPoints="1" noAdjustHandles="1" noChangeArrowheads="1" noChangeShapeType="1" noTextEdit="1"/>
              </p:cNvSpPr>
              <p:nvPr/>
            </p:nvSpPr>
            <p:spPr>
              <a:xfrm>
                <a:off x="3656451" y="4733303"/>
                <a:ext cx="554960" cy="369332"/>
              </a:xfrm>
              <a:prstGeom prst="rect">
                <a:avLst/>
              </a:prstGeom>
              <a:blipFill>
                <a:blip r:embed="rId5"/>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48C4F0B-AA4E-4866-B120-33BD3A20E434}"/>
                  </a:ext>
                </a:extLst>
              </p:cNvPr>
              <p:cNvSpPr txBox="1"/>
              <p:nvPr/>
            </p:nvSpPr>
            <p:spPr>
              <a:xfrm>
                <a:off x="3661214" y="529006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𝟒</m:t>
                      </m:r>
                    </m:oMath>
                  </m:oMathPara>
                </a14:m>
                <a:endParaRPr lang="en-GB" b="1" dirty="0">
                  <a:solidFill>
                    <a:srgbClr val="000000"/>
                  </a:solidFill>
                </a:endParaRPr>
              </a:p>
            </p:txBody>
          </p:sp>
        </mc:Choice>
        <mc:Fallback xmlns="">
          <p:sp>
            <p:nvSpPr>
              <p:cNvPr id="10" name="TextBox 9">
                <a:extLst>
                  <a:ext uri="{FF2B5EF4-FFF2-40B4-BE49-F238E27FC236}">
                    <a16:creationId xmlns:a16="http://schemas.microsoft.com/office/drawing/2014/main" id="{248C4F0B-AA4E-4866-B120-33BD3A20E434}"/>
                  </a:ext>
                </a:extLst>
              </p:cNvPr>
              <p:cNvSpPr txBox="1">
                <a:spLocks noRot="1" noChangeAspect="1" noMove="1" noResize="1" noEditPoints="1" noAdjustHandles="1" noChangeArrowheads="1" noChangeShapeType="1" noTextEdit="1"/>
              </p:cNvSpPr>
              <p:nvPr/>
            </p:nvSpPr>
            <p:spPr>
              <a:xfrm>
                <a:off x="3661214" y="5290063"/>
                <a:ext cx="554960" cy="369332"/>
              </a:xfrm>
              <a:prstGeom prst="rect">
                <a:avLst/>
              </a:prstGeom>
              <a:blipFill>
                <a:blip r:embed="rId6"/>
                <a:stretch>
                  <a:fillRect b="-1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221B07C-C00E-4BDE-8DC2-ADABFD49CF84}"/>
                  </a:ext>
                </a:extLst>
              </p:cNvPr>
              <p:cNvSpPr txBox="1"/>
              <p:nvPr/>
            </p:nvSpPr>
            <p:spPr>
              <a:xfrm>
                <a:off x="2902071" y="473330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𝟐</m:t>
                      </m:r>
                    </m:oMath>
                  </m:oMathPara>
                </a14:m>
                <a:endParaRPr lang="en-GB" b="1" dirty="0">
                  <a:solidFill>
                    <a:srgbClr val="000000"/>
                  </a:solidFill>
                </a:endParaRPr>
              </a:p>
            </p:txBody>
          </p:sp>
        </mc:Choice>
        <mc:Fallback xmlns="">
          <p:sp>
            <p:nvSpPr>
              <p:cNvPr id="14" name="TextBox 13">
                <a:extLst>
                  <a:ext uri="{FF2B5EF4-FFF2-40B4-BE49-F238E27FC236}">
                    <a16:creationId xmlns:a16="http://schemas.microsoft.com/office/drawing/2014/main" id="{7221B07C-C00E-4BDE-8DC2-ADABFD49CF84}"/>
                  </a:ext>
                </a:extLst>
              </p:cNvPr>
              <p:cNvSpPr txBox="1">
                <a:spLocks noRot="1" noChangeAspect="1" noMove="1" noResize="1" noEditPoints="1" noAdjustHandles="1" noChangeArrowheads="1" noChangeShapeType="1" noTextEdit="1"/>
              </p:cNvSpPr>
              <p:nvPr/>
            </p:nvSpPr>
            <p:spPr>
              <a:xfrm>
                <a:off x="2902071" y="4733303"/>
                <a:ext cx="554960" cy="369332"/>
              </a:xfrm>
              <a:prstGeom prst="rect">
                <a:avLst/>
              </a:prstGeom>
              <a:blipFill>
                <a:blip r:embed="rId7"/>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A4FB801-41DC-44E2-A5AE-4B97AC5C933F}"/>
                  </a:ext>
                </a:extLst>
              </p:cNvPr>
              <p:cNvSpPr txBox="1"/>
              <p:nvPr/>
            </p:nvSpPr>
            <p:spPr>
              <a:xfrm>
                <a:off x="2906834" y="5290063"/>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𝟑</m:t>
                      </m:r>
                    </m:oMath>
                  </m:oMathPara>
                </a14:m>
                <a:endParaRPr lang="en-GB" b="1" dirty="0">
                  <a:solidFill>
                    <a:srgbClr val="000000"/>
                  </a:solidFill>
                </a:endParaRPr>
              </a:p>
            </p:txBody>
          </p:sp>
        </mc:Choice>
        <mc:Fallback xmlns="">
          <p:sp>
            <p:nvSpPr>
              <p:cNvPr id="15" name="TextBox 14">
                <a:extLst>
                  <a:ext uri="{FF2B5EF4-FFF2-40B4-BE49-F238E27FC236}">
                    <a16:creationId xmlns:a16="http://schemas.microsoft.com/office/drawing/2014/main" id="{AA4FB801-41DC-44E2-A5AE-4B97AC5C933F}"/>
                  </a:ext>
                </a:extLst>
              </p:cNvPr>
              <p:cNvSpPr txBox="1">
                <a:spLocks noRot="1" noChangeAspect="1" noMove="1" noResize="1" noEditPoints="1" noAdjustHandles="1" noChangeArrowheads="1" noChangeShapeType="1" noTextEdit="1"/>
              </p:cNvSpPr>
              <p:nvPr/>
            </p:nvSpPr>
            <p:spPr>
              <a:xfrm>
                <a:off x="2906834" y="5290063"/>
                <a:ext cx="554960" cy="369332"/>
              </a:xfrm>
              <a:prstGeom prst="rect">
                <a:avLst/>
              </a:prstGeom>
              <a:blipFill>
                <a:blip r:embed="rId8"/>
                <a:stretch>
                  <a:fillRect b="-11667"/>
                </a:stretch>
              </a:blipFill>
            </p:spPr>
            <p:txBody>
              <a:bodyPr/>
              <a:lstStyle/>
              <a:p>
                <a:r>
                  <a:rPr lang="en-GB">
                    <a:noFill/>
                  </a:rPr>
                  <a:t> </a:t>
                </a:r>
              </a:p>
            </p:txBody>
          </p:sp>
        </mc:Fallback>
      </mc:AlternateContent>
      <p:cxnSp>
        <p:nvCxnSpPr>
          <p:cNvPr id="19" name="Straight Arrow Connector 18">
            <a:extLst>
              <a:ext uri="{FF2B5EF4-FFF2-40B4-BE49-F238E27FC236}">
                <a16:creationId xmlns:a16="http://schemas.microsoft.com/office/drawing/2014/main" id="{0D224F28-59BF-4B58-A83D-08E8072A5C69}"/>
              </a:ext>
            </a:extLst>
          </p:cNvPr>
          <p:cNvCxnSpPr>
            <a:cxnSpLocks/>
            <a:stCxn id="8" idx="2"/>
            <a:endCxn id="8" idx="0"/>
          </p:cNvCxnSpPr>
          <p:nvPr/>
        </p:nvCxnSpPr>
        <p:spPr>
          <a:xfrm flipV="1">
            <a:off x="3558046" y="4260258"/>
            <a:ext cx="0" cy="1915807"/>
          </a:xfrm>
          <a:prstGeom prst="straightConnector1">
            <a:avLst/>
          </a:prstGeom>
          <a:ln>
            <a:solidFill>
              <a:schemeClr val="accent6">
                <a:lumMod val="75000"/>
              </a:schemeClr>
            </a:solidFill>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20" name="Straight Arrow Connector 19">
            <a:extLst>
              <a:ext uri="{FF2B5EF4-FFF2-40B4-BE49-F238E27FC236}">
                <a16:creationId xmlns:a16="http://schemas.microsoft.com/office/drawing/2014/main" id="{FB605F33-D758-4F65-8C51-DF91B09A67CE}"/>
              </a:ext>
            </a:extLst>
          </p:cNvPr>
          <p:cNvCxnSpPr>
            <a:cxnSpLocks/>
          </p:cNvCxnSpPr>
          <p:nvPr/>
        </p:nvCxnSpPr>
        <p:spPr>
          <a:xfrm>
            <a:off x="2583813" y="5215781"/>
            <a:ext cx="1958463" cy="0"/>
          </a:xfrm>
          <a:prstGeom prst="straightConnector1">
            <a:avLst/>
          </a:prstGeom>
          <a:ln>
            <a:solidFill>
              <a:schemeClr val="accent6">
                <a:lumMod val="75000"/>
              </a:schemeClr>
            </a:solidFill>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33" name="Straight Connector 32">
            <a:extLst>
              <a:ext uri="{FF2B5EF4-FFF2-40B4-BE49-F238E27FC236}">
                <a16:creationId xmlns:a16="http://schemas.microsoft.com/office/drawing/2014/main" id="{E2C39724-DED8-480C-896B-19B2B55DC67F}"/>
              </a:ext>
            </a:extLst>
          </p:cNvPr>
          <p:cNvCxnSpPr>
            <a:cxnSpLocks/>
          </p:cNvCxnSpPr>
          <p:nvPr/>
        </p:nvCxnSpPr>
        <p:spPr>
          <a:xfrm flipV="1">
            <a:off x="5717706" y="2777163"/>
            <a:ext cx="67429" cy="206034"/>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4109EDB5-25CD-476D-86E5-F496AE710E9C}"/>
              </a:ext>
            </a:extLst>
          </p:cNvPr>
          <p:cNvCxnSpPr>
            <a:cxnSpLocks/>
          </p:cNvCxnSpPr>
          <p:nvPr/>
        </p:nvCxnSpPr>
        <p:spPr>
          <a:xfrm flipV="1">
            <a:off x="5765658" y="2791747"/>
            <a:ext cx="65396" cy="199824"/>
          </a:xfrm>
          <a:prstGeom prst="line">
            <a:avLst/>
          </a:prstGeom>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371559F0-7A94-4CDB-8D67-6D93125E015B}"/>
              </a:ext>
            </a:extLst>
          </p:cNvPr>
          <p:cNvCxnSpPr/>
          <p:nvPr/>
        </p:nvCxnSpPr>
        <p:spPr>
          <a:xfrm>
            <a:off x="5428156" y="2705979"/>
            <a:ext cx="347662" cy="111919"/>
          </a:xfrm>
          <a:prstGeom prst="straightConnector1">
            <a:avLst/>
          </a:prstGeom>
          <a:ln>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C1638E53-5594-4DC6-9771-DF1EAD176F96}"/>
              </a:ext>
            </a:extLst>
          </p:cNvPr>
          <p:cNvCxnSpPr>
            <a:cxnSpLocks/>
          </p:cNvCxnSpPr>
          <p:nvPr/>
        </p:nvCxnSpPr>
        <p:spPr>
          <a:xfrm>
            <a:off x="5823443" y="2835079"/>
            <a:ext cx="158750" cy="51105"/>
          </a:xfrm>
          <a:prstGeom prst="straightConnector1">
            <a:avLst/>
          </a:prstGeom>
          <a:ln>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D5A659E4-37C3-4637-A35D-A11F2EE9A7E4}"/>
              </a:ext>
            </a:extLst>
          </p:cNvPr>
          <p:cNvCxnSpPr>
            <a:cxnSpLocks/>
          </p:cNvCxnSpPr>
          <p:nvPr/>
        </p:nvCxnSpPr>
        <p:spPr>
          <a:xfrm flipV="1">
            <a:off x="5380710" y="2983197"/>
            <a:ext cx="363785" cy="1111568"/>
          </a:xfrm>
          <a:prstGeom prst="line">
            <a:avLst/>
          </a:prstGeom>
          <a:ln w="38100"/>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295C44C9-F558-4551-9F86-45DDE5BB1F6E}"/>
              </a:ext>
            </a:extLst>
          </p:cNvPr>
          <p:cNvCxnSpPr>
            <a:cxnSpLocks/>
          </p:cNvCxnSpPr>
          <p:nvPr/>
        </p:nvCxnSpPr>
        <p:spPr>
          <a:xfrm>
            <a:off x="6336430" y="5152040"/>
            <a:ext cx="1142448" cy="0"/>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F08A33F5-33BB-43A4-AF4F-CFE398E6B20F}"/>
              </a:ext>
            </a:extLst>
          </p:cNvPr>
          <p:cNvCxnSpPr>
            <a:cxnSpLocks/>
          </p:cNvCxnSpPr>
          <p:nvPr/>
        </p:nvCxnSpPr>
        <p:spPr>
          <a:xfrm>
            <a:off x="7478878" y="5152041"/>
            <a:ext cx="309563"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56A15EF-9893-4527-A532-6D6486E26B03}"/>
              </a:ext>
            </a:extLst>
          </p:cNvPr>
          <p:cNvCxnSpPr>
            <a:cxnSpLocks/>
          </p:cNvCxnSpPr>
          <p:nvPr/>
        </p:nvCxnSpPr>
        <p:spPr>
          <a:xfrm flipV="1">
            <a:off x="7626516" y="4803974"/>
            <a:ext cx="0" cy="345686"/>
          </a:xfrm>
          <a:prstGeom prst="line">
            <a:avLst/>
          </a:prstGeom>
          <a:ln w="12700">
            <a:solidFill>
              <a:srgbClr val="FF0000"/>
            </a:solidFill>
            <a:headEnd type="arrow" w="med" len="med"/>
            <a:tailEnd type="none" w="med" len="med"/>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894F893D-427D-44DB-A5CC-C8289D6C619D}"/>
              </a:ext>
            </a:extLst>
          </p:cNvPr>
          <p:cNvCxnSpPr>
            <a:cxnSpLocks/>
          </p:cNvCxnSpPr>
          <p:nvPr/>
        </p:nvCxnSpPr>
        <p:spPr>
          <a:xfrm flipH="1">
            <a:off x="5029852" y="1832577"/>
            <a:ext cx="165586" cy="0"/>
          </a:xfrm>
          <a:prstGeom prst="line">
            <a:avLst/>
          </a:prstGeom>
          <a:ln>
            <a:solidFill>
              <a:srgbClr val="70AD47"/>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1954145C-299B-4173-B0B3-084516934936}"/>
              </a:ext>
            </a:extLst>
          </p:cNvPr>
          <p:cNvCxnSpPr>
            <a:cxnSpLocks/>
          </p:cNvCxnSpPr>
          <p:nvPr/>
        </p:nvCxnSpPr>
        <p:spPr>
          <a:xfrm>
            <a:off x="8705400" y="5228991"/>
            <a:ext cx="0" cy="306906"/>
          </a:xfrm>
          <a:prstGeom prst="line">
            <a:avLst/>
          </a:prstGeom>
          <a:ln>
            <a:solidFill>
              <a:srgbClr val="70AD47"/>
            </a:solidFill>
          </a:ln>
          <a:effectLst/>
        </p:spPr>
        <p:style>
          <a:lnRef idx="2">
            <a:schemeClr val="accent1"/>
          </a:lnRef>
          <a:fillRef idx="0">
            <a:schemeClr val="accent1"/>
          </a:fillRef>
          <a:effectRef idx="1">
            <a:schemeClr val="accent1"/>
          </a:effectRef>
          <a:fontRef idx="minor">
            <a:schemeClr val="tx1"/>
          </a:fontRef>
        </p:style>
      </p:cxnSp>
      <p:cxnSp>
        <p:nvCxnSpPr>
          <p:cNvPr id="78" name="Straight Connector 77">
            <a:extLst>
              <a:ext uri="{FF2B5EF4-FFF2-40B4-BE49-F238E27FC236}">
                <a16:creationId xmlns:a16="http://schemas.microsoft.com/office/drawing/2014/main" id="{89436C94-5B81-4E63-9487-4665C815F86E}"/>
              </a:ext>
            </a:extLst>
          </p:cNvPr>
          <p:cNvCxnSpPr>
            <a:cxnSpLocks/>
          </p:cNvCxnSpPr>
          <p:nvPr/>
        </p:nvCxnSpPr>
        <p:spPr>
          <a:xfrm>
            <a:off x="5045092" y="1839840"/>
            <a:ext cx="0" cy="2614017"/>
          </a:xfrm>
          <a:prstGeom prst="line">
            <a:avLst/>
          </a:prstGeom>
          <a:ln>
            <a:solidFill>
              <a:srgbClr val="70AD47"/>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4D553173-31A3-4159-929A-068626E8735F}"/>
              </a:ext>
            </a:extLst>
          </p:cNvPr>
          <p:cNvCxnSpPr>
            <a:cxnSpLocks/>
          </p:cNvCxnSpPr>
          <p:nvPr/>
        </p:nvCxnSpPr>
        <p:spPr>
          <a:xfrm flipH="1">
            <a:off x="6144426" y="5434642"/>
            <a:ext cx="2553355" cy="0"/>
          </a:xfrm>
          <a:prstGeom prst="line">
            <a:avLst/>
          </a:prstGeom>
          <a:ln>
            <a:solidFill>
              <a:srgbClr val="70AD47"/>
            </a:solidFill>
            <a:headEnd type="arrow"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6" name="Freeform: Shape 85">
            <a:extLst>
              <a:ext uri="{FF2B5EF4-FFF2-40B4-BE49-F238E27FC236}">
                <a16:creationId xmlns:a16="http://schemas.microsoft.com/office/drawing/2014/main" id="{9EAA58F7-3D19-4F41-AD25-3E5F5EA09C04}"/>
              </a:ext>
            </a:extLst>
          </p:cNvPr>
          <p:cNvSpPr/>
          <p:nvPr/>
        </p:nvSpPr>
        <p:spPr>
          <a:xfrm>
            <a:off x="4895556" y="4427185"/>
            <a:ext cx="271462" cy="38103"/>
          </a:xfrm>
          <a:custGeom>
            <a:avLst/>
            <a:gdLst>
              <a:gd name="connsiteX0" fmla="*/ 0 w 271462"/>
              <a:gd name="connsiteY0" fmla="*/ 38103 h 38103"/>
              <a:gd name="connsiteX1" fmla="*/ 100012 w 271462"/>
              <a:gd name="connsiteY1" fmla="*/ 3 h 38103"/>
              <a:gd name="connsiteX2" fmla="*/ 173831 w 271462"/>
              <a:gd name="connsiteY2" fmla="*/ 35722 h 38103"/>
              <a:gd name="connsiteX3" fmla="*/ 271462 w 271462"/>
              <a:gd name="connsiteY3" fmla="*/ 9528 h 38103"/>
            </a:gdLst>
            <a:ahLst/>
            <a:cxnLst>
              <a:cxn ang="0">
                <a:pos x="connsiteX0" y="connsiteY0"/>
              </a:cxn>
              <a:cxn ang="0">
                <a:pos x="connsiteX1" y="connsiteY1"/>
              </a:cxn>
              <a:cxn ang="0">
                <a:pos x="connsiteX2" y="connsiteY2"/>
              </a:cxn>
              <a:cxn ang="0">
                <a:pos x="connsiteX3" y="connsiteY3"/>
              </a:cxn>
            </a:cxnLst>
            <a:rect l="l" t="t" r="r" b="b"/>
            <a:pathLst>
              <a:path w="271462" h="38103">
                <a:moveTo>
                  <a:pt x="0" y="38103"/>
                </a:moveTo>
                <a:cubicBezTo>
                  <a:pt x="35520" y="19251"/>
                  <a:pt x="71040" y="400"/>
                  <a:pt x="100012" y="3"/>
                </a:cubicBezTo>
                <a:cubicBezTo>
                  <a:pt x="128984" y="-394"/>
                  <a:pt x="145256" y="34134"/>
                  <a:pt x="173831" y="35722"/>
                </a:cubicBezTo>
                <a:cubicBezTo>
                  <a:pt x="202406" y="37309"/>
                  <a:pt x="263921" y="7147"/>
                  <a:pt x="271462" y="9528"/>
                </a:cubicBezTo>
              </a:path>
            </a:pathLst>
          </a:custGeom>
          <a:ln>
            <a:solidFill>
              <a:srgbClr val="70AD4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87" name="Freeform: Shape 86">
            <a:extLst>
              <a:ext uri="{FF2B5EF4-FFF2-40B4-BE49-F238E27FC236}">
                <a16:creationId xmlns:a16="http://schemas.microsoft.com/office/drawing/2014/main" id="{1187A3F5-D306-49B5-88E6-95355EC1DC57}"/>
              </a:ext>
            </a:extLst>
          </p:cNvPr>
          <p:cNvSpPr/>
          <p:nvPr/>
        </p:nvSpPr>
        <p:spPr>
          <a:xfrm rot="5400000">
            <a:off x="6002344" y="5413094"/>
            <a:ext cx="271462" cy="38103"/>
          </a:xfrm>
          <a:custGeom>
            <a:avLst/>
            <a:gdLst>
              <a:gd name="connsiteX0" fmla="*/ 0 w 271462"/>
              <a:gd name="connsiteY0" fmla="*/ 38103 h 38103"/>
              <a:gd name="connsiteX1" fmla="*/ 100012 w 271462"/>
              <a:gd name="connsiteY1" fmla="*/ 3 h 38103"/>
              <a:gd name="connsiteX2" fmla="*/ 173831 w 271462"/>
              <a:gd name="connsiteY2" fmla="*/ 35722 h 38103"/>
              <a:gd name="connsiteX3" fmla="*/ 271462 w 271462"/>
              <a:gd name="connsiteY3" fmla="*/ 9528 h 38103"/>
            </a:gdLst>
            <a:ahLst/>
            <a:cxnLst>
              <a:cxn ang="0">
                <a:pos x="connsiteX0" y="connsiteY0"/>
              </a:cxn>
              <a:cxn ang="0">
                <a:pos x="connsiteX1" y="connsiteY1"/>
              </a:cxn>
              <a:cxn ang="0">
                <a:pos x="connsiteX2" y="connsiteY2"/>
              </a:cxn>
              <a:cxn ang="0">
                <a:pos x="connsiteX3" y="connsiteY3"/>
              </a:cxn>
            </a:cxnLst>
            <a:rect l="l" t="t" r="r" b="b"/>
            <a:pathLst>
              <a:path w="271462" h="38103">
                <a:moveTo>
                  <a:pt x="0" y="38103"/>
                </a:moveTo>
                <a:cubicBezTo>
                  <a:pt x="35520" y="19251"/>
                  <a:pt x="71040" y="400"/>
                  <a:pt x="100012" y="3"/>
                </a:cubicBezTo>
                <a:cubicBezTo>
                  <a:pt x="128984" y="-394"/>
                  <a:pt x="145256" y="34134"/>
                  <a:pt x="173831" y="35722"/>
                </a:cubicBezTo>
                <a:cubicBezTo>
                  <a:pt x="202406" y="37309"/>
                  <a:pt x="263921" y="7147"/>
                  <a:pt x="271462" y="9528"/>
                </a:cubicBezTo>
              </a:path>
            </a:pathLst>
          </a:custGeom>
          <a:ln>
            <a:solidFill>
              <a:srgbClr val="70AD4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A5143C5B-F61A-4BC1-9192-13C348E4A3DB}"/>
                  </a:ext>
                </a:extLst>
              </p:cNvPr>
              <p:cNvSpPr txBox="1"/>
              <p:nvPr/>
            </p:nvSpPr>
            <p:spPr>
              <a:xfrm>
                <a:off x="7545005" y="4662189"/>
                <a:ext cx="56932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pl-PL" b="1" i="1" smtClean="0">
                              <a:solidFill>
                                <a:srgbClr val="C00000"/>
                              </a:solidFill>
                              <a:latin typeface="Cambria Math" panose="02040503050406030204" pitchFamily="18" charset="0"/>
                            </a:rPr>
                          </m:ctrlPr>
                        </m:sSubPr>
                        <m:e>
                          <m:r>
                            <a:rPr lang="pl-PL" b="1" i="1" smtClean="0">
                              <a:solidFill>
                                <a:srgbClr val="C00000"/>
                              </a:solidFill>
                              <a:latin typeface="Cambria Math" panose="02040503050406030204" pitchFamily="18" charset="0"/>
                            </a:rPr>
                            <m:t>𝑴</m:t>
                          </m:r>
                        </m:e>
                        <m:sub>
                          <m:r>
                            <a:rPr lang="pl-PL" b="1" i="1" smtClean="0">
                              <a:solidFill>
                                <a:srgbClr val="C00000"/>
                              </a:solidFill>
                              <a:latin typeface="Cambria Math" panose="02040503050406030204" pitchFamily="18" charset="0"/>
                            </a:rPr>
                            <m:t>𝟏</m:t>
                          </m:r>
                        </m:sub>
                      </m:sSub>
                    </m:oMath>
                  </m:oMathPara>
                </a14:m>
                <a:endParaRPr lang="en-GB" b="1" dirty="0">
                  <a:solidFill>
                    <a:srgbClr val="C00000"/>
                  </a:solidFill>
                </a:endParaRPr>
              </a:p>
            </p:txBody>
          </p:sp>
        </mc:Choice>
        <mc:Fallback xmlns="">
          <p:sp>
            <p:nvSpPr>
              <p:cNvPr id="91" name="TextBox 90">
                <a:extLst>
                  <a:ext uri="{FF2B5EF4-FFF2-40B4-BE49-F238E27FC236}">
                    <a16:creationId xmlns:a16="http://schemas.microsoft.com/office/drawing/2014/main" id="{A5143C5B-F61A-4BC1-9192-13C348E4A3DB}"/>
                  </a:ext>
                </a:extLst>
              </p:cNvPr>
              <p:cNvSpPr txBox="1">
                <a:spLocks noRot="1" noChangeAspect="1" noMove="1" noResize="1" noEditPoints="1" noAdjustHandles="1" noChangeArrowheads="1" noChangeShapeType="1" noTextEdit="1"/>
              </p:cNvSpPr>
              <p:nvPr/>
            </p:nvSpPr>
            <p:spPr>
              <a:xfrm>
                <a:off x="7545005" y="4662189"/>
                <a:ext cx="569322" cy="369332"/>
              </a:xfrm>
              <a:prstGeom prst="rect">
                <a:avLst/>
              </a:prstGeom>
              <a:blipFill>
                <a:blip r:embed="rId9"/>
                <a:stretch>
                  <a:fillRect b="-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E1BF0DF6-35DC-41EB-B37B-E6E6E21AC92F}"/>
                  </a:ext>
                </a:extLst>
              </p:cNvPr>
              <p:cNvSpPr txBox="1"/>
              <p:nvPr/>
            </p:nvSpPr>
            <p:spPr>
              <a:xfrm>
                <a:off x="5372285" y="2354466"/>
                <a:ext cx="47634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pl-PL" b="1" i="1" smtClean="0">
                              <a:solidFill>
                                <a:srgbClr val="0055A0"/>
                              </a:solidFill>
                              <a:latin typeface="Cambria Math" panose="02040503050406030204" pitchFamily="18" charset="0"/>
                            </a:rPr>
                          </m:ctrlPr>
                        </m:sSubPr>
                        <m:e>
                          <m:r>
                            <a:rPr lang="pl-PL" b="1" i="1">
                              <a:solidFill>
                                <a:srgbClr val="0055A0"/>
                              </a:solidFill>
                              <a:latin typeface="Cambria Math" panose="02040503050406030204" pitchFamily="18" charset="0"/>
                            </a:rPr>
                            <m:t>𝑺</m:t>
                          </m:r>
                        </m:e>
                        <m:sub>
                          <m:r>
                            <a:rPr lang="pl-PL" b="1" i="1" smtClean="0">
                              <a:solidFill>
                                <a:srgbClr val="0055A0"/>
                              </a:solidFill>
                              <a:latin typeface="Cambria Math" panose="02040503050406030204" pitchFamily="18" charset="0"/>
                            </a:rPr>
                            <m:t>𝟏</m:t>
                          </m:r>
                        </m:sub>
                      </m:sSub>
                    </m:oMath>
                  </m:oMathPara>
                </a14:m>
                <a:endParaRPr lang="pl-PL" b="1" i="1" dirty="0">
                  <a:solidFill>
                    <a:srgbClr val="0055A0"/>
                  </a:solidFill>
                  <a:latin typeface="Cambria Math" panose="02040503050406030204" pitchFamily="18" charset="0"/>
                </a:endParaRPr>
              </a:p>
            </p:txBody>
          </p:sp>
        </mc:Choice>
        <mc:Fallback xmlns="">
          <p:sp>
            <p:nvSpPr>
              <p:cNvPr id="92" name="TextBox 91">
                <a:extLst>
                  <a:ext uri="{FF2B5EF4-FFF2-40B4-BE49-F238E27FC236}">
                    <a16:creationId xmlns:a16="http://schemas.microsoft.com/office/drawing/2014/main" id="{E1BF0DF6-35DC-41EB-B37B-E6E6E21AC92F}"/>
                  </a:ext>
                </a:extLst>
              </p:cNvPr>
              <p:cNvSpPr txBox="1">
                <a:spLocks noRot="1" noChangeAspect="1" noMove="1" noResize="1" noEditPoints="1" noAdjustHandles="1" noChangeArrowheads="1" noChangeShapeType="1" noTextEdit="1"/>
              </p:cNvSpPr>
              <p:nvPr/>
            </p:nvSpPr>
            <p:spPr>
              <a:xfrm>
                <a:off x="5372285" y="2354466"/>
                <a:ext cx="476348" cy="369332"/>
              </a:xfrm>
              <a:prstGeom prst="rect">
                <a:avLst/>
              </a:prstGeom>
              <a:blipFill>
                <a:blip r:embed="rId10"/>
                <a:stretch>
                  <a:fillRect b="-16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3" name="TextBox 92">
                <a:extLst>
                  <a:ext uri="{FF2B5EF4-FFF2-40B4-BE49-F238E27FC236}">
                    <a16:creationId xmlns:a16="http://schemas.microsoft.com/office/drawing/2014/main" id="{040332A6-29B7-4FFC-9AD1-D69F0A20C983}"/>
                  </a:ext>
                </a:extLst>
              </p:cNvPr>
              <p:cNvSpPr txBox="1"/>
              <p:nvPr/>
            </p:nvSpPr>
            <p:spPr>
              <a:xfrm>
                <a:off x="4525600" y="3320231"/>
                <a:ext cx="5421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𝑽</m:t>
                      </m:r>
                    </m:oMath>
                  </m:oMathPara>
                </a14:m>
                <a:endParaRPr lang="pl-PL" b="1" dirty="0">
                  <a:solidFill>
                    <a:srgbClr val="00B050"/>
                  </a:solidFill>
                </a:endParaRPr>
              </a:p>
            </p:txBody>
          </p:sp>
        </mc:Choice>
        <mc:Fallback xmlns="">
          <p:sp>
            <p:nvSpPr>
              <p:cNvPr id="93" name="TextBox 92">
                <a:extLst>
                  <a:ext uri="{FF2B5EF4-FFF2-40B4-BE49-F238E27FC236}">
                    <a16:creationId xmlns:a16="http://schemas.microsoft.com/office/drawing/2014/main" id="{040332A6-29B7-4FFC-9AD1-D69F0A20C983}"/>
                  </a:ext>
                </a:extLst>
              </p:cNvPr>
              <p:cNvSpPr txBox="1">
                <a:spLocks noRot="1" noChangeAspect="1" noMove="1" noResize="1" noEditPoints="1" noAdjustHandles="1" noChangeArrowheads="1" noChangeShapeType="1" noTextEdit="1"/>
              </p:cNvSpPr>
              <p:nvPr/>
            </p:nvSpPr>
            <p:spPr>
              <a:xfrm>
                <a:off x="4525600" y="3320231"/>
                <a:ext cx="542136" cy="369332"/>
              </a:xfrm>
              <a:prstGeom prst="rect">
                <a:avLst/>
              </a:prstGeom>
              <a:blipFill>
                <a:blip r:embed="rId11"/>
                <a:stretch>
                  <a:fillRect b="-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532EB426-226E-45C8-B549-D660AECB5059}"/>
                  </a:ext>
                </a:extLst>
              </p:cNvPr>
              <p:cNvSpPr txBox="1"/>
              <p:nvPr/>
            </p:nvSpPr>
            <p:spPr>
              <a:xfrm>
                <a:off x="6604723" y="5432145"/>
                <a:ext cx="57419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𝑯</m:t>
                      </m:r>
                    </m:oMath>
                  </m:oMathPara>
                </a14:m>
                <a:endParaRPr lang="pl-PL" b="1" dirty="0">
                  <a:solidFill>
                    <a:srgbClr val="00B050"/>
                  </a:solidFill>
                </a:endParaRPr>
              </a:p>
            </p:txBody>
          </p:sp>
        </mc:Choice>
        <mc:Fallback xmlns="">
          <p:sp>
            <p:nvSpPr>
              <p:cNvPr id="94" name="TextBox 93">
                <a:extLst>
                  <a:ext uri="{FF2B5EF4-FFF2-40B4-BE49-F238E27FC236}">
                    <a16:creationId xmlns:a16="http://schemas.microsoft.com/office/drawing/2014/main" id="{532EB426-226E-45C8-B549-D660AECB5059}"/>
                  </a:ext>
                </a:extLst>
              </p:cNvPr>
              <p:cNvSpPr txBox="1">
                <a:spLocks noRot="1" noChangeAspect="1" noMove="1" noResize="1" noEditPoints="1" noAdjustHandles="1" noChangeArrowheads="1" noChangeShapeType="1" noTextEdit="1"/>
              </p:cNvSpPr>
              <p:nvPr/>
            </p:nvSpPr>
            <p:spPr>
              <a:xfrm>
                <a:off x="6604723" y="5432145"/>
                <a:ext cx="574196" cy="369332"/>
              </a:xfrm>
              <a:prstGeom prst="rect">
                <a:avLst/>
              </a:prstGeom>
              <a:blipFill>
                <a:blip r:embed="rId12"/>
                <a:stretch>
                  <a:fillRect b="-1639"/>
                </a:stretch>
              </a:blipFill>
            </p:spPr>
            <p:txBody>
              <a:bodyPr/>
              <a:lstStyle/>
              <a:p>
                <a:r>
                  <a:rPr lang="en-GB">
                    <a:noFill/>
                  </a:rPr>
                  <a:t> </a:t>
                </a:r>
              </a:p>
            </p:txBody>
          </p:sp>
        </mc:Fallback>
      </mc:AlternateContent>
      <p:cxnSp>
        <p:nvCxnSpPr>
          <p:cNvPr id="26" name="Straight Arrow Connector 25">
            <a:extLst>
              <a:ext uri="{FF2B5EF4-FFF2-40B4-BE49-F238E27FC236}">
                <a16:creationId xmlns:a16="http://schemas.microsoft.com/office/drawing/2014/main" id="{94D4BDEB-8BBC-4EB0-B433-9581FFAEA12D}"/>
              </a:ext>
            </a:extLst>
          </p:cNvPr>
          <p:cNvCxnSpPr>
            <a:cxnSpLocks/>
          </p:cNvCxnSpPr>
          <p:nvPr/>
        </p:nvCxnSpPr>
        <p:spPr>
          <a:xfrm flipV="1">
            <a:off x="5200201" y="1527777"/>
            <a:ext cx="0" cy="3696451"/>
          </a:xfrm>
          <a:prstGeom prst="straightConnector1">
            <a:avLst/>
          </a:prstGeom>
          <a:ln>
            <a:solidFill>
              <a:schemeClr val="accent6">
                <a:lumMod val="75000"/>
              </a:schemeClr>
            </a:solidFill>
            <a:prstDash val="lg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BD8A4C4C-3D7E-4D3D-8637-3E58B7D87B40}"/>
                  </a:ext>
                </a:extLst>
              </p:cNvPr>
              <p:cNvSpPr txBox="1"/>
              <p:nvPr/>
            </p:nvSpPr>
            <p:spPr>
              <a:xfrm>
                <a:off x="5203397" y="4826834"/>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pl-PL" b="1" i="1" smtClean="0">
                              <a:solidFill>
                                <a:srgbClr val="FFCC00"/>
                              </a:solidFill>
                              <a:latin typeface="Cambria Math" panose="02040503050406030204" pitchFamily="18" charset="0"/>
                              <a:ea typeface="Cambria Math" panose="02040503050406030204" pitchFamily="18" charset="0"/>
                            </a:rPr>
                          </m:ctrlPr>
                        </m:accPr>
                        <m:e>
                          <m:r>
                            <a:rPr lang="pl-PL" b="1" i="1" smtClean="0">
                              <a:solidFill>
                                <a:srgbClr val="FFCC00"/>
                              </a:solidFill>
                              <a:latin typeface="Cambria Math" panose="02040503050406030204" pitchFamily="18" charset="0"/>
                              <a:ea typeface="Cambria Math" panose="02040503050406030204" pitchFamily="18" charset="0"/>
                            </a:rPr>
                            <m:t>𝑩</m:t>
                          </m:r>
                        </m:e>
                      </m:acc>
                    </m:oMath>
                  </m:oMathPara>
                </a14:m>
                <a:endParaRPr lang="pl-PL" b="1" dirty="0">
                  <a:solidFill>
                    <a:srgbClr val="FFCC00"/>
                  </a:solidFill>
                </a:endParaRPr>
              </a:p>
            </p:txBody>
          </p:sp>
        </mc:Choice>
        <mc:Fallback xmlns="">
          <p:sp>
            <p:nvSpPr>
              <p:cNvPr id="96" name="TextBox 95">
                <a:extLst>
                  <a:ext uri="{FF2B5EF4-FFF2-40B4-BE49-F238E27FC236}">
                    <a16:creationId xmlns:a16="http://schemas.microsoft.com/office/drawing/2014/main" id="{BD8A4C4C-3D7E-4D3D-8637-3E58B7D87B40}"/>
                  </a:ext>
                </a:extLst>
              </p:cNvPr>
              <p:cNvSpPr txBox="1">
                <a:spLocks noRot="1" noChangeAspect="1" noMove="1" noResize="1" noEditPoints="1" noAdjustHandles="1" noChangeArrowheads="1" noChangeShapeType="1" noTextEdit="1"/>
              </p:cNvSpPr>
              <p:nvPr/>
            </p:nvSpPr>
            <p:spPr>
              <a:xfrm>
                <a:off x="5203397" y="4826834"/>
                <a:ext cx="415498" cy="402931"/>
              </a:xfrm>
              <a:prstGeom prst="rect">
                <a:avLst/>
              </a:prstGeom>
              <a:blipFill>
                <a:blip r:embed="rId13"/>
                <a:stretch>
                  <a:fillRect/>
                </a:stretch>
              </a:blipFill>
            </p:spPr>
            <p:txBody>
              <a:bodyPr/>
              <a:lstStyle/>
              <a:p>
                <a:r>
                  <a:rPr lang="en-GB">
                    <a:noFill/>
                  </a:rPr>
                  <a:t> </a:t>
                </a:r>
              </a:p>
            </p:txBody>
          </p:sp>
        </mc:Fallback>
      </mc:AlternateContent>
      <p:sp>
        <p:nvSpPr>
          <p:cNvPr id="98" name="Block Arc 97">
            <a:extLst>
              <a:ext uri="{FF2B5EF4-FFF2-40B4-BE49-F238E27FC236}">
                <a16:creationId xmlns:a16="http://schemas.microsoft.com/office/drawing/2014/main" id="{D7CF4FDF-80A4-4E9C-9694-9A171E6AE332}"/>
              </a:ext>
            </a:extLst>
          </p:cNvPr>
          <p:cNvSpPr/>
          <p:nvPr/>
        </p:nvSpPr>
        <p:spPr>
          <a:xfrm>
            <a:off x="4506844" y="4520870"/>
            <a:ext cx="1387668" cy="1387668"/>
          </a:xfrm>
          <a:prstGeom prst="blockArc">
            <a:avLst>
              <a:gd name="adj1" fmla="val 16282327"/>
              <a:gd name="adj2" fmla="val 8201"/>
              <a:gd name="adj3" fmla="val 12360"/>
            </a:avLst>
          </a:prstGeom>
          <a:solidFill>
            <a:srgbClr val="FFCC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cxnSp>
        <p:nvCxnSpPr>
          <p:cNvPr id="24" name="Straight Arrow Connector 23">
            <a:extLst>
              <a:ext uri="{FF2B5EF4-FFF2-40B4-BE49-F238E27FC236}">
                <a16:creationId xmlns:a16="http://schemas.microsoft.com/office/drawing/2014/main" id="{6CE0FAE2-33F7-49C8-AE48-2B0997D60CDA}"/>
              </a:ext>
            </a:extLst>
          </p:cNvPr>
          <p:cNvCxnSpPr>
            <a:cxnSpLocks/>
          </p:cNvCxnSpPr>
          <p:nvPr/>
        </p:nvCxnSpPr>
        <p:spPr>
          <a:xfrm>
            <a:off x="5200201" y="5224228"/>
            <a:ext cx="3855065" cy="0"/>
          </a:xfrm>
          <a:prstGeom prst="straightConnector1">
            <a:avLst/>
          </a:prstGeom>
          <a:ln>
            <a:solidFill>
              <a:schemeClr val="accent6">
                <a:lumMod val="75000"/>
              </a:schemeClr>
            </a:solidFill>
            <a:prstDash val="lg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p:cxnSp>
        <p:nvCxnSpPr>
          <p:cNvPr id="101" name="Straight Connector 100">
            <a:extLst>
              <a:ext uri="{FF2B5EF4-FFF2-40B4-BE49-F238E27FC236}">
                <a16:creationId xmlns:a16="http://schemas.microsoft.com/office/drawing/2014/main" id="{9DA33557-2702-4DF1-A9AE-0F3AE2601491}"/>
              </a:ext>
            </a:extLst>
          </p:cNvPr>
          <p:cNvCxnSpPr>
            <a:cxnSpLocks/>
          </p:cNvCxnSpPr>
          <p:nvPr/>
        </p:nvCxnSpPr>
        <p:spPr>
          <a:xfrm flipV="1">
            <a:off x="3558046" y="1540540"/>
            <a:ext cx="1637392" cy="2685427"/>
          </a:xfrm>
          <a:prstGeom prst="lin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cxnSp>
      <p:cxnSp>
        <p:nvCxnSpPr>
          <p:cNvPr id="102" name="Straight Connector 101">
            <a:extLst>
              <a:ext uri="{FF2B5EF4-FFF2-40B4-BE49-F238E27FC236}">
                <a16:creationId xmlns:a16="http://schemas.microsoft.com/office/drawing/2014/main" id="{E59C41E2-4881-49F6-B826-08A029D359CD}"/>
              </a:ext>
            </a:extLst>
          </p:cNvPr>
          <p:cNvCxnSpPr>
            <a:cxnSpLocks/>
          </p:cNvCxnSpPr>
          <p:nvPr/>
        </p:nvCxnSpPr>
        <p:spPr>
          <a:xfrm>
            <a:off x="4534535" y="5218862"/>
            <a:ext cx="668862" cy="0"/>
          </a:xfrm>
          <a:prstGeom prst="lin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cxnSp>
      <p:cxnSp>
        <p:nvCxnSpPr>
          <p:cNvPr id="54" name="Straight Connector 53">
            <a:extLst>
              <a:ext uri="{FF2B5EF4-FFF2-40B4-BE49-F238E27FC236}">
                <a16:creationId xmlns:a16="http://schemas.microsoft.com/office/drawing/2014/main" id="{6CB6A86B-C2E9-4D99-8F53-E1440671D9FA}"/>
              </a:ext>
            </a:extLst>
          </p:cNvPr>
          <p:cNvCxnSpPr>
            <a:cxnSpLocks/>
          </p:cNvCxnSpPr>
          <p:nvPr/>
        </p:nvCxnSpPr>
        <p:spPr>
          <a:xfrm flipV="1">
            <a:off x="7626516" y="5205180"/>
            <a:ext cx="0" cy="149454"/>
          </a:xfrm>
          <a:prstGeom prst="line">
            <a:avLst/>
          </a:prstGeom>
          <a:ln w="12700">
            <a:solidFill>
              <a:srgbClr val="FF0000"/>
            </a:solidFill>
            <a:headEnd type="none" w="med" len="med"/>
            <a:tailEnd type="arrow" w="med" len="med"/>
          </a:ln>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34269CC1-CD33-4F4F-B096-EF242A0A8FDE}"/>
              </a:ext>
            </a:extLst>
          </p:cNvPr>
          <p:cNvCxnSpPr>
            <a:cxnSpLocks/>
          </p:cNvCxnSpPr>
          <p:nvPr/>
        </p:nvCxnSpPr>
        <p:spPr>
          <a:xfrm>
            <a:off x="7476493" y="5202799"/>
            <a:ext cx="309563" cy="0"/>
          </a:xfrm>
          <a:prstGeom prst="line">
            <a:avLst/>
          </a:prstGeom>
          <a:ln w="12700">
            <a:solidFill>
              <a:srgbClr val="FF0000"/>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47" name="Rectangle 46">
                <a:extLst>
                  <a:ext uri="{FF2B5EF4-FFF2-40B4-BE49-F238E27FC236}">
                    <a16:creationId xmlns:a16="http://schemas.microsoft.com/office/drawing/2014/main" id="{03EEC412-3243-4490-B462-2882A6264D5C}"/>
                  </a:ext>
                </a:extLst>
              </p:cNvPr>
              <p:cNvSpPr/>
              <p:nvPr/>
            </p:nvSpPr>
            <p:spPr>
              <a:xfrm>
                <a:off x="131084" y="1166816"/>
                <a:ext cx="4043781" cy="2652265"/>
              </a:xfrm>
              <a:prstGeom prst="rect">
                <a:avLst/>
              </a:prstGeom>
            </p:spPr>
            <p:txBody>
              <a:bodyPr wrap="square">
                <a:spAutoFit/>
              </a:bodyPr>
              <a:lstStyle/>
              <a:p>
                <a:pPr lvl="0"/>
                <a:r>
                  <a:rPr lang="en-US" dirty="0"/>
                  <a:t>Magnetic Measurement:</a:t>
                </a:r>
              </a:p>
              <a:p>
                <a:r>
                  <a:rPr lang="en-GB" dirty="0"/>
                  <a:t>Expression of magnetic field shape and uniformity with finite number of coefficients:</a:t>
                </a:r>
                <a:endParaRPr lang="en-US" dirty="0"/>
              </a:p>
              <a:p>
                <a:pPr lvl="0"/>
                <a14:m>
                  <m:oMathPara xmlns:m="http://schemas.openxmlformats.org/officeDocument/2006/math">
                    <m:oMathParaPr>
                      <m:jc m:val="centerGroup"/>
                    </m:oMathParaPr>
                    <m:oMath xmlns:m="http://schemas.openxmlformats.org/officeDocument/2006/math">
                      <m:acc>
                        <m:accPr>
                          <m:chr m:val="⃗"/>
                          <m:ctrlPr>
                            <a:rPr lang="pl-PL" sz="1400" b="1" i="1" smtClean="0">
                              <a:solidFill>
                                <a:srgbClr val="000000"/>
                              </a:solidFill>
                              <a:latin typeface="Cambria Math" panose="02040503050406030204" pitchFamily="18" charset="0"/>
                              <a:ea typeface="Cambria Math" panose="02040503050406030204" pitchFamily="18" charset="0"/>
                            </a:rPr>
                          </m:ctrlPr>
                        </m:accPr>
                        <m:e>
                          <m:r>
                            <a:rPr lang="pl-PL" sz="1400" b="1" i="1">
                              <a:solidFill>
                                <a:srgbClr val="000000"/>
                              </a:solidFill>
                              <a:latin typeface="Cambria Math" panose="02040503050406030204" pitchFamily="18" charset="0"/>
                              <a:ea typeface="Cambria Math" panose="02040503050406030204" pitchFamily="18" charset="0"/>
                            </a:rPr>
                            <m:t>𝑩</m:t>
                          </m:r>
                        </m:e>
                      </m:acc>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𝟏</m:t>
                      </m:r>
                      <m:sSup>
                        <m:sSupPr>
                          <m:ctrlPr>
                            <a:rPr lang="en-US" sz="1400" b="1" i="1" smtClean="0">
                              <a:solidFill>
                                <a:srgbClr val="000000"/>
                              </a:solidFill>
                              <a:latin typeface="Cambria Math" panose="02040503050406030204" pitchFamily="18" charset="0"/>
                              <a:ea typeface="Cambria Math" panose="02040503050406030204" pitchFamily="18" charset="0"/>
                            </a:rPr>
                          </m:ctrlPr>
                        </m:sSupPr>
                        <m:e>
                          <m:r>
                            <a:rPr lang="en-US" sz="1400" b="1" i="1" smtClean="0">
                              <a:solidFill>
                                <a:srgbClr val="000000"/>
                              </a:solidFill>
                              <a:latin typeface="Cambria Math" panose="02040503050406030204" pitchFamily="18" charset="0"/>
                              <a:ea typeface="Cambria Math" panose="02040503050406030204" pitchFamily="18" charset="0"/>
                            </a:rPr>
                            <m:t>𝟎</m:t>
                          </m:r>
                        </m:e>
                        <m:sup>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𝟒</m:t>
                          </m:r>
                        </m:sup>
                      </m:sSup>
                      <m:nary>
                        <m:naryPr>
                          <m:chr m:val="∑"/>
                          <m:ctrlPr>
                            <a:rPr lang="en-US" sz="1400" b="1" i="1" smtClean="0">
                              <a:solidFill>
                                <a:srgbClr val="000000"/>
                              </a:solidFill>
                              <a:latin typeface="Cambria Math" panose="02040503050406030204" pitchFamily="18" charset="0"/>
                              <a:ea typeface="Cambria Math" panose="02040503050406030204" pitchFamily="18" charset="0"/>
                            </a:rPr>
                          </m:ctrlPr>
                        </m:naryPr>
                        <m:sub>
                          <m:r>
                            <m:rPr>
                              <m:brk m:alnAt="23"/>
                            </m:rPr>
                            <a:rPr lang="en-US" sz="1400" b="1" i="1" smtClean="0">
                              <a:solidFill>
                                <a:srgbClr val="000000"/>
                              </a:solidFill>
                              <a:latin typeface="Cambria Math" panose="02040503050406030204" pitchFamily="18" charset="0"/>
                              <a:ea typeface="Cambria Math" panose="02040503050406030204" pitchFamily="18" charset="0"/>
                            </a:rPr>
                            <m:t>𝒏</m:t>
                          </m:r>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𝟏</m:t>
                          </m:r>
                        </m:sub>
                        <m:sup>
                          <m:r>
                            <a:rPr lang="en-US" sz="1400" b="1" i="1" smtClean="0">
                              <a:solidFill>
                                <a:srgbClr val="000000"/>
                              </a:solidFill>
                              <a:latin typeface="Cambria Math" panose="02040503050406030204" pitchFamily="18" charset="0"/>
                              <a:ea typeface="Cambria Math" panose="02040503050406030204" pitchFamily="18" charset="0"/>
                            </a:rPr>
                            <m:t>∞</m:t>
                          </m:r>
                        </m:sup>
                        <m:e>
                          <m:d>
                            <m:dPr>
                              <m:ctrlPr>
                                <a:rPr lang="en-US" sz="1400" b="1" i="1" smtClean="0">
                                  <a:solidFill>
                                    <a:srgbClr val="000000"/>
                                  </a:solidFill>
                                  <a:latin typeface="Cambria Math" panose="02040503050406030204" pitchFamily="18" charset="0"/>
                                  <a:ea typeface="Cambria Math" panose="02040503050406030204" pitchFamily="18" charset="0"/>
                                </a:rPr>
                              </m:ctrlPr>
                            </m:dPr>
                            <m:e>
                              <m:sSub>
                                <m:sSubPr>
                                  <m:ctrlPr>
                                    <a:rPr lang="en-US" sz="1400" b="1" i="1" smtClean="0">
                                      <a:solidFill>
                                        <a:srgbClr val="000000"/>
                                      </a:solidFill>
                                      <a:latin typeface="Cambria Math" panose="02040503050406030204" pitchFamily="18" charset="0"/>
                                      <a:ea typeface="Cambria Math" panose="02040503050406030204" pitchFamily="18" charset="0"/>
                                    </a:rPr>
                                  </m:ctrlPr>
                                </m:sSubPr>
                                <m:e>
                                  <m:r>
                                    <a:rPr lang="en-US" sz="1400" b="1" i="1" smtClean="0">
                                      <a:solidFill>
                                        <a:srgbClr val="000000"/>
                                      </a:solidFill>
                                      <a:latin typeface="Cambria Math" panose="02040503050406030204" pitchFamily="18" charset="0"/>
                                      <a:ea typeface="Cambria Math" panose="02040503050406030204" pitchFamily="18" charset="0"/>
                                    </a:rPr>
                                    <m:t>𝒃</m:t>
                                  </m:r>
                                </m:e>
                                <m:sub>
                                  <m:r>
                                    <a:rPr lang="en-US" sz="1400" b="1" i="1" smtClean="0">
                                      <a:solidFill>
                                        <a:srgbClr val="000000"/>
                                      </a:solidFill>
                                      <a:latin typeface="Cambria Math" panose="02040503050406030204" pitchFamily="18" charset="0"/>
                                      <a:ea typeface="Cambria Math" panose="02040503050406030204" pitchFamily="18" charset="0"/>
                                    </a:rPr>
                                    <m:t>𝒏</m:t>
                                  </m:r>
                                </m:sub>
                              </m:sSub>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𝒊</m:t>
                              </m:r>
                              <m:sSub>
                                <m:sSubPr>
                                  <m:ctrlPr>
                                    <a:rPr lang="en-US" sz="1400" b="1" i="1" smtClean="0">
                                      <a:solidFill>
                                        <a:srgbClr val="000000"/>
                                      </a:solidFill>
                                      <a:latin typeface="Cambria Math" panose="02040503050406030204" pitchFamily="18" charset="0"/>
                                      <a:ea typeface="Cambria Math" panose="02040503050406030204" pitchFamily="18" charset="0"/>
                                    </a:rPr>
                                  </m:ctrlPr>
                                </m:sSubPr>
                                <m:e>
                                  <m:r>
                                    <a:rPr lang="en-US" sz="1400" b="1" i="1" smtClean="0">
                                      <a:solidFill>
                                        <a:srgbClr val="000000"/>
                                      </a:solidFill>
                                      <a:latin typeface="Cambria Math" panose="02040503050406030204" pitchFamily="18" charset="0"/>
                                      <a:ea typeface="Cambria Math" panose="02040503050406030204" pitchFamily="18" charset="0"/>
                                    </a:rPr>
                                    <m:t>𝒂</m:t>
                                  </m:r>
                                </m:e>
                                <m:sub>
                                  <m:r>
                                    <a:rPr lang="en-US" sz="1400" b="1" i="1" smtClean="0">
                                      <a:solidFill>
                                        <a:srgbClr val="000000"/>
                                      </a:solidFill>
                                      <a:latin typeface="Cambria Math" panose="02040503050406030204" pitchFamily="18" charset="0"/>
                                      <a:ea typeface="Cambria Math" panose="02040503050406030204" pitchFamily="18" charset="0"/>
                                    </a:rPr>
                                    <m:t>𝒏</m:t>
                                  </m:r>
                                </m:sub>
                              </m:sSub>
                            </m:e>
                          </m:d>
                          <m:sSup>
                            <m:sSupPr>
                              <m:ctrlPr>
                                <a:rPr lang="en-US" sz="1400" b="1" i="1" smtClean="0">
                                  <a:solidFill>
                                    <a:srgbClr val="000000"/>
                                  </a:solidFill>
                                  <a:latin typeface="Cambria Math" panose="02040503050406030204" pitchFamily="18" charset="0"/>
                                  <a:ea typeface="Cambria Math" panose="02040503050406030204" pitchFamily="18" charset="0"/>
                                </a:rPr>
                              </m:ctrlPr>
                            </m:sSupPr>
                            <m:e>
                              <m:d>
                                <m:dPr>
                                  <m:ctrlPr>
                                    <a:rPr lang="en-US" sz="1400" b="1" i="1" smtClean="0">
                                      <a:solidFill>
                                        <a:srgbClr val="000000"/>
                                      </a:solidFill>
                                      <a:latin typeface="Cambria Math" panose="02040503050406030204" pitchFamily="18" charset="0"/>
                                      <a:ea typeface="Cambria Math" panose="02040503050406030204" pitchFamily="18" charset="0"/>
                                    </a:rPr>
                                  </m:ctrlPr>
                                </m:dPr>
                                <m:e>
                                  <m:f>
                                    <m:fPr>
                                      <m:ctrlPr>
                                        <a:rPr lang="en-US" sz="1400" b="1" i="1" smtClean="0">
                                          <a:solidFill>
                                            <a:srgbClr val="000000"/>
                                          </a:solidFill>
                                          <a:latin typeface="Cambria Math" panose="02040503050406030204" pitchFamily="18" charset="0"/>
                                          <a:ea typeface="Cambria Math" panose="02040503050406030204" pitchFamily="18" charset="0"/>
                                        </a:rPr>
                                      </m:ctrlPr>
                                    </m:fPr>
                                    <m:num>
                                      <m:r>
                                        <a:rPr lang="en-US" sz="1400" b="1" i="1" smtClean="0">
                                          <a:solidFill>
                                            <a:srgbClr val="000000"/>
                                          </a:solidFill>
                                          <a:latin typeface="Cambria Math" panose="02040503050406030204" pitchFamily="18" charset="0"/>
                                          <a:ea typeface="Cambria Math" panose="02040503050406030204" pitchFamily="18" charset="0"/>
                                        </a:rPr>
                                        <m:t>𝒙</m:t>
                                      </m:r>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𝒊𝒚</m:t>
                                      </m:r>
                                    </m:num>
                                    <m:den>
                                      <m:sSub>
                                        <m:sSubPr>
                                          <m:ctrlPr>
                                            <a:rPr lang="en-US" sz="1400" b="1" i="1" smtClean="0">
                                              <a:solidFill>
                                                <a:srgbClr val="000000"/>
                                              </a:solidFill>
                                              <a:latin typeface="Cambria Math" panose="02040503050406030204" pitchFamily="18" charset="0"/>
                                              <a:ea typeface="Cambria Math" panose="02040503050406030204" pitchFamily="18" charset="0"/>
                                            </a:rPr>
                                          </m:ctrlPr>
                                        </m:sSubPr>
                                        <m:e>
                                          <m:r>
                                            <a:rPr lang="en-US" sz="1400" b="1" i="1" smtClean="0">
                                              <a:solidFill>
                                                <a:srgbClr val="000000"/>
                                              </a:solidFill>
                                              <a:latin typeface="Cambria Math" panose="02040503050406030204" pitchFamily="18" charset="0"/>
                                              <a:ea typeface="Cambria Math" panose="02040503050406030204" pitchFamily="18" charset="0"/>
                                            </a:rPr>
                                            <m:t>𝑹</m:t>
                                          </m:r>
                                        </m:e>
                                        <m:sub>
                                          <m:r>
                                            <a:rPr lang="en-US" sz="1400" b="1" i="1" smtClean="0">
                                              <a:solidFill>
                                                <a:srgbClr val="000000"/>
                                              </a:solidFill>
                                              <a:latin typeface="Cambria Math" panose="02040503050406030204" pitchFamily="18" charset="0"/>
                                              <a:ea typeface="Cambria Math" panose="02040503050406030204" pitchFamily="18" charset="0"/>
                                            </a:rPr>
                                            <m:t>𝒓𝒆𝒇</m:t>
                                          </m:r>
                                        </m:sub>
                                      </m:sSub>
                                    </m:den>
                                  </m:f>
                                </m:e>
                              </m:d>
                            </m:e>
                            <m:sup>
                              <m:r>
                                <a:rPr lang="en-US" sz="1400" b="1" i="1" smtClean="0">
                                  <a:solidFill>
                                    <a:srgbClr val="000000"/>
                                  </a:solidFill>
                                  <a:latin typeface="Cambria Math" panose="02040503050406030204" pitchFamily="18" charset="0"/>
                                  <a:ea typeface="Cambria Math" panose="02040503050406030204" pitchFamily="18" charset="0"/>
                                </a:rPr>
                                <m:t>𝒏</m:t>
                              </m:r>
                              <m:r>
                                <a:rPr lang="en-US" sz="1400" b="1" i="1" smtClean="0">
                                  <a:solidFill>
                                    <a:srgbClr val="000000"/>
                                  </a:solidFill>
                                  <a:latin typeface="Cambria Math" panose="02040503050406030204" pitchFamily="18" charset="0"/>
                                  <a:ea typeface="Cambria Math" panose="02040503050406030204" pitchFamily="18" charset="0"/>
                                </a:rPr>
                                <m:t>−</m:t>
                              </m:r>
                              <m:r>
                                <a:rPr lang="en-US" sz="1400" b="1" i="1" smtClean="0">
                                  <a:solidFill>
                                    <a:srgbClr val="000000"/>
                                  </a:solidFill>
                                  <a:latin typeface="Cambria Math" panose="02040503050406030204" pitchFamily="18" charset="0"/>
                                  <a:ea typeface="Cambria Math" panose="02040503050406030204" pitchFamily="18" charset="0"/>
                                </a:rPr>
                                <m:t>𝟏</m:t>
                              </m:r>
                            </m:sup>
                          </m:sSup>
                        </m:e>
                      </m:nary>
                    </m:oMath>
                  </m:oMathPara>
                </a14:m>
                <a:endParaRPr lang="en-US" dirty="0"/>
              </a:p>
              <a:p>
                <a:pPr marL="176213" lvl="0" indent="-176213">
                  <a:buFont typeface="Arial" panose="020B0604020202020204" pitchFamily="34" charset="0"/>
                  <a:buChar char="•"/>
                </a:pPr>
                <a14:m>
                  <m:oMath xmlns:m="http://schemas.openxmlformats.org/officeDocument/2006/math">
                    <m:acc>
                      <m:accPr>
                        <m:chr m:val="⃗"/>
                        <m:ctrlPr>
                          <a:rPr lang="pl-PL" b="1" i="1">
                            <a:solidFill>
                              <a:srgbClr val="FFCC00"/>
                            </a:solidFill>
                            <a:latin typeface="Cambria Math" panose="02040503050406030204" pitchFamily="18" charset="0"/>
                            <a:ea typeface="Cambria Math" panose="02040503050406030204" pitchFamily="18" charset="0"/>
                          </a:rPr>
                        </m:ctrlPr>
                      </m:accPr>
                      <m:e>
                        <m:r>
                          <a:rPr lang="pl-PL" b="1" i="1">
                            <a:solidFill>
                              <a:srgbClr val="FFCC00"/>
                            </a:solidFill>
                            <a:latin typeface="Cambria Math" panose="02040503050406030204" pitchFamily="18" charset="0"/>
                            <a:ea typeface="Cambria Math" panose="02040503050406030204" pitchFamily="18" charset="0"/>
                          </a:rPr>
                          <m:t>𝑩</m:t>
                        </m:r>
                      </m:e>
                    </m:acc>
                    <m:r>
                      <a:rPr lang="en-US" b="1" i="1" smtClean="0">
                        <a:solidFill>
                          <a:srgbClr val="FFCC00"/>
                        </a:solidFill>
                        <a:latin typeface="Cambria Math" panose="02040503050406030204" pitchFamily="18" charset="0"/>
                        <a:ea typeface="Cambria Math" panose="02040503050406030204" pitchFamily="18" charset="0"/>
                      </a:rPr>
                      <m:t>→</m:t>
                    </m:r>
                    <m:sSub>
                      <m:sSubPr>
                        <m:ctrlPr>
                          <a:rPr lang="en-US" b="1" i="1" smtClean="0">
                            <a:solidFill>
                              <a:srgbClr val="FFCC00"/>
                            </a:solidFill>
                            <a:latin typeface="Cambria Math" panose="02040503050406030204" pitchFamily="18" charset="0"/>
                            <a:ea typeface="Cambria Math" panose="02040503050406030204" pitchFamily="18" charset="0"/>
                          </a:rPr>
                        </m:ctrlPr>
                      </m:sSubPr>
                      <m:e>
                        <m:r>
                          <a:rPr lang="en-US" b="1" i="1" smtClean="0">
                            <a:solidFill>
                              <a:srgbClr val="FFCC00"/>
                            </a:solidFill>
                            <a:latin typeface="Cambria Math" panose="02040503050406030204" pitchFamily="18" charset="0"/>
                            <a:ea typeface="Cambria Math" panose="02040503050406030204" pitchFamily="18" charset="0"/>
                          </a:rPr>
                          <m:t>𝒃</m:t>
                        </m:r>
                      </m:e>
                      <m:sub>
                        <m:r>
                          <a:rPr lang="en-US" b="1" i="1" smtClean="0">
                            <a:solidFill>
                              <a:srgbClr val="FFCC00"/>
                            </a:solidFill>
                            <a:latin typeface="Cambria Math" panose="02040503050406030204" pitchFamily="18" charset="0"/>
                            <a:ea typeface="Cambria Math" panose="02040503050406030204" pitchFamily="18" charset="0"/>
                          </a:rPr>
                          <m:t>𝟐</m:t>
                        </m:r>
                        <m:r>
                          <a:rPr lang="en-US" b="1" i="1" smtClean="0">
                            <a:solidFill>
                              <a:srgbClr val="FFCC00"/>
                            </a:solidFill>
                            <a:latin typeface="Cambria Math" panose="02040503050406030204" pitchFamily="18" charset="0"/>
                            <a:ea typeface="Cambria Math" panose="02040503050406030204" pitchFamily="18" charset="0"/>
                          </a:rPr>
                          <m:t>,</m:t>
                        </m:r>
                        <m:r>
                          <a:rPr lang="en-US" b="1" i="1" smtClean="0">
                            <a:solidFill>
                              <a:srgbClr val="FFCC00"/>
                            </a:solidFill>
                            <a:latin typeface="Cambria Math" panose="02040503050406030204" pitchFamily="18" charset="0"/>
                            <a:ea typeface="Cambria Math" panose="02040503050406030204" pitchFamily="18" charset="0"/>
                          </a:rPr>
                          <m:t>𝟑</m:t>
                        </m:r>
                      </m:sub>
                    </m:sSub>
                    <m:r>
                      <a:rPr lang="en-US" b="1" i="1" smtClean="0">
                        <a:solidFill>
                          <a:srgbClr val="FFCC00"/>
                        </a:solidFill>
                        <a:latin typeface="Cambria Math" panose="02040503050406030204" pitchFamily="18" charset="0"/>
                        <a:ea typeface="Cambria Math" panose="02040503050406030204" pitchFamily="18" charset="0"/>
                      </a:rPr>
                      <m:t>,</m:t>
                    </m:r>
                    <m:sSub>
                      <m:sSubPr>
                        <m:ctrlPr>
                          <a:rPr lang="en-US" b="1" i="1" smtClean="0">
                            <a:solidFill>
                              <a:srgbClr val="FFCC00"/>
                            </a:solidFill>
                            <a:latin typeface="Cambria Math" panose="02040503050406030204" pitchFamily="18" charset="0"/>
                            <a:ea typeface="Cambria Math" panose="02040503050406030204" pitchFamily="18" charset="0"/>
                          </a:rPr>
                        </m:ctrlPr>
                      </m:sSubPr>
                      <m:e>
                        <m:r>
                          <a:rPr lang="en-US" b="1" i="1" smtClean="0">
                            <a:solidFill>
                              <a:srgbClr val="FFCC00"/>
                            </a:solidFill>
                            <a:latin typeface="Cambria Math" panose="02040503050406030204" pitchFamily="18" charset="0"/>
                            <a:ea typeface="Cambria Math" panose="02040503050406030204" pitchFamily="18" charset="0"/>
                          </a:rPr>
                          <m:t>𝒂</m:t>
                        </m:r>
                      </m:e>
                      <m:sub>
                        <m:r>
                          <a:rPr lang="en-US" b="1" i="1" smtClean="0">
                            <a:solidFill>
                              <a:srgbClr val="FFCC00"/>
                            </a:solidFill>
                            <a:latin typeface="Cambria Math" panose="02040503050406030204" pitchFamily="18" charset="0"/>
                            <a:ea typeface="Cambria Math" panose="02040503050406030204" pitchFamily="18" charset="0"/>
                          </a:rPr>
                          <m:t>𝟐</m:t>
                        </m:r>
                        <m:r>
                          <a:rPr lang="en-US" b="1" i="1" smtClean="0">
                            <a:solidFill>
                              <a:srgbClr val="FFCC00"/>
                            </a:solidFill>
                            <a:latin typeface="Cambria Math" panose="02040503050406030204" pitchFamily="18" charset="0"/>
                            <a:ea typeface="Cambria Math" panose="02040503050406030204" pitchFamily="18" charset="0"/>
                          </a:rPr>
                          <m:t>,</m:t>
                        </m:r>
                        <m:r>
                          <a:rPr lang="en-US" b="1" i="1" smtClean="0">
                            <a:solidFill>
                              <a:srgbClr val="FFCC00"/>
                            </a:solidFill>
                            <a:latin typeface="Cambria Math" panose="02040503050406030204" pitchFamily="18" charset="0"/>
                            <a:ea typeface="Cambria Math" panose="02040503050406030204" pitchFamily="18" charset="0"/>
                          </a:rPr>
                          <m:t>𝟑</m:t>
                        </m:r>
                      </m:sub>
                    </m:sSub>
                  </m:oMath>
                </a14:m>
                <a:r>
                  <a:rPr lang="en-US" dirty="0"/>
                  <a:t> – measured field quality expressed in normal and skew field harmonics</a:t>
                </a:r>
              </a:p>
            </p:txBody>
          </p:sp>
        </mc:Choice>
        <mc:Fallback xmlns="">
          <p:sp>
            <p:nvSpPr>
              <p:cNvPr id="47" name="Rectangle 46">
                <a:extLst>
                  <a:ext uri="{FF2B5EF4-FFF2-40B4-BE49-F238E27FC236}">
                    <a16:creationId xmlns:a16="http://schemas.microsoft.com/office/drawing/2014/main" id="{03EEC412-3243-4490-B462-2882A6264D5C}"/>
                  </a:ext>
                </a:extLst>
              </p:cNvPr>
              <p:cNvSpPr>
                <a:spLocks noRot="1" noChangeAspect="1" noMove="1" noResize="1" noEditPoints="1" noAdjustHandles="1" noChangeArrowheads="1" noChangeShapeType="1" noTextEdit="1"/>
              </p:cNvSpPr>
              <p:nvPr/>
            </p:nvSpPr>
            <p:spPr>
              <a:xfrm>
                <a:off x="131084" y="1166816"/>
                <a:ext cx="4043781" cy="2652265"/>
              </a:xfrm>
              <a:prstGeom prst="rect">
                <a:avLst/>
              </a:prstGeom>
              <a:blipFill>
                <a:blip r:embed="rId14"/>
                <a:stretch>
                  <a:fillRect l="-1357" t="-1149" b="-3448"/>
                </a:stretch>
              </a:blipFill>
            </p:spPr>
            <p:txBody>
              <a:bodyPr/>
              <a:lstStyle/>
              <a:p>
                <a:r>
                  <a:rPr lang="en-GB">
                    <a:noFill/>
                  </a:rPr>
                  <a:t> </a:t>
                </a:r>
              </a:p>
            </p:txBody>
          </p:sp>
        </mc:Fallback>
      </mc:AlternateContent>
      <p:sp>
        <p:nvSpPr>
          <p:cNvPr id="48" name="Rectangle 47">
            <a:extLst>
              <a:ext uri="{FF2B5EF4-FFF2-40B4-BE49-F238E27FC236}">
                <a16:creationId xmlns:a16="http://schemas.microsoft.com/office/drawing/2014/main" id="{E048B78D-C247-4E01-AFBC-B4C473DFA09F}"/>
              </a:ext>
            </a:extLst>
          </p:cNvPr>
          <p:cNvSpPr/>
          <p:nvPr/>
        </p:nvSpPr>
        <p:spPr>
          <a:xfrm>
            <a:off x="2530217" y="4183854"/>
            <a:ext cx="1027827" cy="2052913"/>
          </a:xfrm>
          <a:prstGeom prst="rect">
            <a:avLst/>
          </a:prstGeom>
          <a:noFill/>
          <a:ln>
            <a:solidFill>
              <a:schemeClr val="accent6">
                <a:lumMod val="60000"/>
                <a:lumOff val="40000"/>
              </a:schemeClr>
            </a:solidFill>
            <a:prstDash val="lg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51C93446-0F41-4CBC-9FE3-62FE8E5EC2BE}"/>
              </a:ext>
            </a:extLst>
          </p:cNvPr>
          <p:cNvSpPr/>
          <p:nvPr/>
        </p:nvSpPr>
        <p:spPr>
          <a:xfrm>
            <a:off x="3558036" y="4183854"/>
            <a:ext cx="1027827" cy="2052913"/>
          </a:xfrm>
          <a:prstGeom prst="rect">
            <a:avLst/>
          </a:prstGeom>
          <a:noFill/>
          <a:ln>
            <a:solidFill>
              <a:schemeClr val="accent6">
                <a:lumMod val="60000"/>
                <a:lumOff val="40000"/>
              </a:schemeClr>
            </a:solidFill>
            <a:prstDash val="lg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C51353FF-BDDF-4891-9E48-8CA95EA115BE}"/>
              </a:ext>
            </a:extLst>
          </p:cNvPr>
          <p:cNvSpPr/>
          <p:nvPr/>
        </p:nvSpPr>
        <p:spPr>
          <a:xfrm>
            <a:off x="3558046" y="4237398"/>
            <a:ext cx="974231" cy="974376"/>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BECA9F44-1B15-49E3-90D5-05295CF48F7B}"/>
              </a:ext>
            </a:extLst>
          </p:cNvPr>
          <p:cNvSpPr/>
          <p:nvPr/>
        </p:nvSpPr>
        <p:spPr>
          <a:xfrm>
            <a:off x="2472542" y="6012298"/>
            <a:ext cx="662361" cy="261610"/>
          </a:xfrm>
          <a:prstGeom prst="rect">
            <a:avLst/>
          </a:prstGeom>
        </p:spPr>
        <p:txBody>
          <a:bodyPr wrap="none">
            <a:spAutoFit/>
          </a:bodyPr>
          <a:lstStyle/>
          <a:p>
            <a:r>
              <a:rPr lang="en-US" sz="1100" dirty="0">
                <a:solidFill>
                  <a:schemeClr val="accent6">
                    <a:lumMod val="60000"/>
                    <a:lumOff val="40000"/>
                  </a:schemeClr>
                </a:solidFill>
              </a:rPr>
              <a:t>CC Left</a:t>
            </a:r>
            <a:endParaRPr lang="en-GB" sz="1100" dirty="0">
              <a:solidFill>
                <a:schemeClr val="accent6">
                  <a:lumMod val="60000"/>
                  <a:lumOff val="40000"/>
                </a:schemeClr>
              </a:solidFill>
            </a:endParaRPr>
          </a:p>
        </p:txBody>
      </p:sp>
      <p:sp>
        <p:nvSpPr>
          <p:cNvPr id="53" name="Rectangle 52">
            <a:extLst>
              <a:ext uri="{FF2B5EF4-FFF2-40B4-BE49-F238E27FC236}">
                <a16:creationId xmlns:a16="http://schemas.microsoft.com/office/drawing/2014/main" id="{E814DC85-1589-4257-813C-E5A77CF6AA3E}"/>
              </a:ext>
            </a:extLst>
          </p:cNvPr>
          <p:cNvSpPr/>
          <p:nvPr/>
        </p:nvSpPr>
        <p:spPr>
          <a:xfrm>
            <a:off x="3882540" y="6006259"/>
            <a:ext cx="758541" cy="261610"/>
          </a:xfrm>
          <a:prstGeom prst="rect">
            <a:avLst/>
          </a:prstGeom>
        </p:spPr>
        <p:txBody>
          <a:bodyPr wrap="none">
            <a:spAutoFit/>
          </a:bodyPr>
          <a:lstStyle/>
          <a:p>
            <a:r>
              <a:rPr lang="en-US" sz="1100" dirty="0">
                <a:solidFill>
                  <a:schemeClr val="accent6">
                    <a:lumMod val="60000"/>
                    <a:lumOff val="40000"/>
                  </a:schemeClr>
                </a:solidFill>
              </a:rPr>
              <a:t>CC Right</a:t>
            </a:r>
            <a:endParaRPr lang="en-GB" sz="1100" dirty="0">
              <a:solidFill>
                <a:schemeClr val="accent6">
                  <a:lumMod val="60000"/>
                  <a:lumOff val="40000"/>
                </a:schemeClr>
              </a:solidFill>
            </a:endParaRPr>
          </a:p>
        </p:txBody>
      </p:sp>
    </p:spTree>
    <p:extLst>
      <p:ext uri="{BB962C8B-B14F-4D97-AF65-F5344CB8AC3E}">
        <p14:creationId xmlns:p14="http://schemas.microsoft.com/office/powerpoint/2010/main" val="4018716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16BD9-7E03-4AC3-A7A0-9437C53B5669}"/>
              </a:ext>
            </a:extLst>
          </p:cNvPr>
          <p:cNvSpPr>
            <a:spLocks noGrp="1"/>
          </p:cNvSpPr>
          <p:nvPr>
            <p:ph type="title"/>
          </p:nvPr>
        </p:nvSpPr>
        <p:spPr/>
        <p:txBody>
          <a:bodyPr/>
          <a:lstStyle/>
          <a:p>
            <a:r>
              <a:rPr lang="en-US" dirty="0"/>
              <a:t>Magnetic measurement</a:t>
            </a:r>
            <a:endParaRPr lang="en-GB" dirty="0"/>
          </a:p>
        </p:txBody>
      </p:sp>
      <p:sp>
        <p:nvSpPr>
          <p:cNvPr id="3" name="Content Placeholder 2">
            <a:extLst>
              <a:ext uri="{FF2B5EF4-FFF2-40B4-BE49-F238E27FC236}">
                <a16:creationId xmlns:a16="http://schemas.microsoft.com/office/drawing/2014/main" id="{1029E686-B632-422D-9F6E-E852C408DCD4}"/>
              </a:ext>
            </a:extLst>
          </p:cNvPr>
          <p:cNvSpPr>
            <a:spLocks noGrp="1"/>
          </p:cNvSpPr>
          <p:nvPr>
            <p:ph idx="1"/>
          </p:nvPr>
        </p:nvSpPr>
        <p:spPr>
          <a:xfrm>
            <a:off x="457200" y="1325606"/>
            <a:ext cx="8226854" cy="1227813"/>
          </a:xfrm>
        </p:spPr>
        <p:txBody>
          <a:bodyPr>
            <a:normAutofit fontScale="85000" lnSpcReduction="20000"/>
          </a:bodyPr>
          <a:lstStyle/>
          <a:p>
            <a:r>
              <a:rPr lang="en-US" dirty="0"/>
              <a:t>Summary of high order harmonics (a2, a3, b2, b3) measured in straight part of CC assembly</a:t>
            </a:r>
          </a:p>
          <a:p>
            <a:r>
              <a:rPr lang="en-US" dirty="0"/>
              <a:t>Courtesy of Lucio </a:t>
            </a:r>
            <a:r>
              <a:rPr lang="en-US" dirty="0" err="1"/>
              <a:t>Fiscarelli</a:t>
            </a:r>
            <a:endParaRPr lang="en-GB" dirty="0"/>
          </a:p>
        </p:txBody>
      </p:sp>
      <p:sp>
        <p:nvSpPr>
          <p:cNvPr id="4" name="Slide Number Placeholder 3">
            <a:extLst>
              <a:ext uri="{FF2B5EF4-FFF2-40B4-BE49-F238E27FC236}">
                <a16:creationId xmlns:a16="http://schemas.microsoft.com/office/drawing/2014/main" id="{EB884E29-2228-43E1-BE90-B684DF38129E}"/>
              </a:ext>
            </a:extLst>
          </p:cNvPr>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15362" name="Picture 2">
            <a:extLst>
              <a:ext uri="{FF2B5EF4-FFF2-40B4-BE49-F238E27FC236}">
                <a16:creationId xmlns:a16="http://schemas.microsoft.com/office/drawing/2014/main" id="{7E878B96-E262-4801-A1BE-23E86C69D1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05744"/>
            <a:ext cx="9144000" cy="184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7620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5E08E-FF16-4D3B-B725-7803A64B9A12}"/>
              </a:ext>
            </a:extLst>
          </p:cNvPr>
          <p:cNvSpPr>
            <a:spLocks noGrp="1"/>
          </p:cNvSpPr>
          <p:nvPr>
            <p:ph type="title"/>
          </p:nvPr>
        </p:nvSpPr>
        <p:spPr/>
        <p:txBody>
          <a:bodyPr>
            <a:noAutofit/>
          </a:bodyPr>
          <a:lstStyle/>
          <a:p>
            <a:r>
              <a:rPr lang="en-US" sz="3600" dirty="0"/>
              <a:t>L</a:t>
            </a:r>
            <a:r>
              <a:rPr lang="pl-PL" sz="3600" dirty="0"/>
              <a:t>ongitudinal normalization</a:t>
            </a:r>
            <a:r>
              <a:rPr lang="en-US" sz="3600" dirty="0"/>
              <a:t> of data</a:t>
            </a:r>
            <a:endParaRPr lang="en-GB" sz="3600" dirty="0"/>
          </a:p>
        </p:txBody>
      </p:sp>
      <p:sp>
        <p:nvSpPr>
          <p:cNvPr id="4" name="Slide Number Placeholder 3">
            <a:extLst>
              <a:ext uri="{FF2B5EF4-FFF2-40B4-BE49-F238E27FC236}">
                <a16:creationId xmlns:a16="http://schemas.microsoft.com/office/drawing/2014/main" id="{0459E618-9857-4D0E-ABDB-50218ED2B335}"/>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3" name="Picture 2">
            <a:extLst>
              <a:ext uri="{FF2B5EF4-FFF2-40B4-BE49-F238E27FC236}">
                <a16:creationId xmlns:a16="http://schemas.microsoft.com/office/drawing/2014/main" id="{B991AC0D-99CB-4D81-9366-9E343A1284F5}"/>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contrast="-50000"/>
                    </a14:imgEffect>
                  </a14:imgLayer>
                </a14:imgProps>
              </a:ext>
            </a:extLst>
          </a:blip>
          <a:srcRect t="1" r="10961" b="49529"/>
          <a:stretch/>
        </p:blipFill>
        <p:spPr>
          <a:xfrm flipH="1">
            <a:off x="402867" y="4609886"/>
            <a:ext cx="4777915" cy="860576"/>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7601DD6-367C-4078-ABA0-D6F518AA97F1}"/>
                  </a:ext>
                </a:extLst>
              </p:cNvPr>
              <p:cNvSpPr txBox="1"/>
              <p:nvPr/>
            </p:nvSpPr>
            <p:spPr>
              <a:xfrm>
                <a:off x="5072512" y="4888441"/>
                <a:ext cx="67678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47FD"/>
                          </a:solidFill>
                          <a:latin typeface="Cambria Math" panose="02040503050406030204" pitchFamily="18" charset="0"/>
                        </a:rPr>
                        <m:t>𝑺</m:t>
                      </m:r>
                      <m:r>
                        <a:rPr lang="pl-PL" b="1" i="1">
                          <a:solidFill>
                            <a:sysClr val="windowText" lastClr="000000"/>
                          </a:solidFill>
                          <a:latin typeface="Cambria Math" panose="02040503050406030204" pitchFamily="18" charset="0"/>
                        </a:rPr>
                        <m:t>,</m:t>
                      </m:r>
                      <m:r>
                        <a:rPr lang="pl-PL" b="1" i="1">
                          <a:solidFill>
                            <a:srgbClr val="C00000"/>
                          </a:solidFill>
                          <a:latin typeface="Cambria Math" panose="02040503050406030204" pitchFamily="18" charset="0"/>
                        </a:rPr>
                        <m:t>𝑴</m:t>
                      </m:r>
                    </m:oMath>
                  </m:oMathPara>
                </a14:m>
                <a:endParaRPr lang="en-GB" b="1" dirty="0">
                  <a:solidFill>
                    <a:srgbClr val="C00000"/>
                  </a:solidFill>
                </a:endParaRPr>
              </a:p>
            </p:txBody>
          </p:sp>
        </mc:Choice>
        <mc:Fallback xmlns="">
          <p:sp>
            <p:nvSpPr>
              <p:cNvPr id="6" name="TextBox 5">
                <a:extLst>
                  <a:ext uri="{FF2B5EF4-FFF2-40B4-BE49-F238E27FC236}">
                    <a16:creationId xmlns:a16="http://schemas.microsoft.com/office/drawing/2014/main" id="{17601DD6-367C-4078-ABA0-D6F518AA97F1}"/>
                  </a:ext>
                </a:extLst>
              </p:cNvPr>
              <p:cNvSpPr txBox="1">
                <a:spLocks noRot="1" noChangeAspect="1" noMove="1" noResize="1" noEditPoints="1" noAdjustHandles="1" noChangeArrowheads="1" noChangeShapeType="1" noTextEdit="1"/>
              </p:cNvSpPr>
              <p:nvPr/>
            </p:nvSpPr>
            <p:spPr>
              <a:xfrm>
                <a:off x="5072512" y="4888441"/>
                <a:ext cx="676787" cy="369332"/>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F0124E6-BCE3-43CF-B695-171EEB23923E}"/>
                  </a:ext>
                </a:extLst>
              </p:cNvPr>
              <p:cNvSpPr txBox="1"/>
              <p:nvPr/>
            </p:nvSpPr>
            <p:spPr>
              <a:xfrm>
                <a:off x="5072512" y="4622914"/>
                <a:ext cx="954107"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𝑯</m:t>
                      </m:r>
                      <m:r>
                        <a:rPr lang="pl-PL" b="1" i="1" smtClean="0">
                          <a:solidFill>
                            <a:srgbClr val="000000"/>
                          </a:solidFill>
                          <a:latin typeface="Cambria Math" panose="02040503050406030204" pitchFamily="18" charset="0"/>
                          <a:ea typeface="Cambria Math" panose="02040503050406030204" pitchFamily="18" charset="0"/>
                        </a:rPr>
                        <m:t>,</m:t>
                      </m:r>
                      <m:r>
                        <a:rPr lang="pl-PL" b="1" i="1">
                          <a:solidFill>
                            <a:srgbClr val="00B050"/>
                          </a:solidFill>
                          <a:latin typeface="Cambria Math" panose="02040503050406030204" pitchFamily="18" charset="0"/>
                          <a:ea typeface="Cambria Math" panose="02040503050406030204" pitchFamily="18" charset="0"/>
                        </a:rPr>
                        <m:t>∅</m:t>
                      </m:r>
                      <m:r>
                        <a:rPr lang="pl-PL" b="1" i="1" smtClean="0">
                          <a:solidFill>
                            <a:srgbClr val="00B050"/>
                          </a:solidFill>
                          <a:latin typeface="Cambria Math" panose="02040503050406030204" pitchFamily="18" charset="0"/>
                          <a:ea typeface="Cambria Math" panose="02040503050406030204" pitchFamily="18" charset="0"/>
                        </a:rPr>
                        <m:t>𝑽</m:t>
                      </m:r>
                    </m:oMath>
                  </m:oMathPara>
                </a14:m>
                <a:endParaRPr lang="pl-PL" b="1" dirty="0">
                  <a:solidFill>
                    <a:srgbClr val="00B050"/>
                  </a:solidFill>
                </a:endParaRPr>
              </a:p>
            </p:txBody>
          </p:sp>
        </mc:Choice>
        <mc:Fallback xmlns="">
          <p:sp>
            <p:nvSpPr>
              <p:cNvPr id="8" name="TextBox 7">
                <a:extLst>
                  <a:ext uri="{FF2B5EF4-FFF2-40B4-BE49-F238E27FC236}">
                    <a16:creationId xmlns:a16="http://schemas.microsoft.com/office/drawing/2014/main" id="{EF0124E6-BCE3-43CF-B695-171EEB23923E}"/>
                  </a:ext>
                </a:extLst>
              </p:cNvPr>
              <p:cNvSpPr txBox="1">
                <a:spLocks noRot="1" noChangeAspect="1" noMove="1" noResize="1" noEditPoints="1" noAdjustHandles="1" noChangeArrowheads="1" noChangeShapeType="1" noTextEdit="1"/>
              </p:cNvSpPr>
              <p:nvPr/>
            </p:nvSpPr>
            <p:spPr>
              <a:xfrm>
                <a:off x="5072512" y="4622914"/>
                <a:ext cx="954107" cy="369332"/>
              </a:xfrm>
              <a:prstGeom prst="rect">
                <a:avLst/>
              </a:prstGeom>
              <a:blipFill>
                <a:blip r:embed="rId5"/>
                <a:stretch>
                  <a:fillRect b="-1639"/>
                </a:stretch>
              </a:blipFill>
            </p:spPr>
            <p:txBody>
              <a:bodyPr/>
              <a:lstStyle/>
              <a:p>
                <a:r>
                  <a:rPr lang="en-GB">
                    <a:noFill/>
                  </a:rPr>
                  <a:t> </a:t>
                </a:r>
              </a:p>
            </p:txBody>
          </p:sp>
        </mc:Fallback>
      </mc:AlternateContent>
      <p:sp>
        <p:nvSpPr>
          <p:cNvPr id="15" name="Rectangle 14">
            <a:extLst>
              <a:ext uri="{FF2B5EF4-FFF2-40B4-BE49-F238E27FC236}">
                <a16:creationId xmlns:a16="http://schemas.microsoft.com/office/drawing/2014/main" id="{BD17C597-573A-48E3-9B29-A08B27EC6A4E}"/>
              </a:ext>
            </a:extLst>
          </p:cNvPr>
          <p:cNvSpPr/>
          <p:nvPr/>
        </p:nvSpPr>
        <p:spPr>
          <a:xfrm>
            <a:off x="2176899" y="5333988"/>
            <a:ext cx="2763252" cy="125729"/>
          </a:xfrm>
          <a:prstGeom prst="rect">
            <a:avLst/>
          </a:prstGeom>
          <a:solidFill>
            <a:srgbClr val="FFCC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cxnSp>
        <p:nvCxnSpPr>
          <p:cNvPr id="11" name="Straight Arrow Connector 10">
            <a:extLst>
              <a:ext uri="{FF2B5EF4-FFF2-40B4-BE49-F238E27FC236}">
                <a16:creationId xmlns:a16="http://schemas.microsoft.com/office/drawing/2014/main" id="{EC102CAA-91F5-42BB-8B85-69F4A8C1528C}"/>
              </a:ext>
            </a:extLst>
          </p:cNvPr>
          <p:cNvCxnSpPr>
            <a:cxnSpLocks/>
          </p:cNvCxnSpPr>
          <p:nvPr/>
        </p:nvCxnSpPr>
        <p:spPr>
          <a:xfrm>
            <a:off x="402867" y="5459717"/>
            <a:ext cx="5818648" cy="0"/>
          </a:xfrm>
          <a:prstGeom prst="straightConnector1">
            <a:avLst/>
          </a:prstGeom>
          <a:ln>
            <a:solidFill>
              <a:schemeClr val="accent6">
                <a:lumMod val="75000"/>
              </a:schemeClr>
            </a:solidFill>
            <a:prstDash val="lg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0AE6F16-280C-478B-8DB5-6A99FC87C42E}"/>
                  </a:ext>
                </a:extLst>
              </p:cNvPr>
              <p:cNvSpPr txBox="1"/>
              <p:nvPr/>
            </p:nvSpPr>
            <p:spPr>
              <a:xfrm>
                <a:off x="5103949" y="5134708"/>
                <a:ext cx="415498"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pl-PL" b="1" i="1" smtClean="0">
                              <a:solidFill>
                                <a:srgbClr val="FFC000"/>
                              </a:solidFill>
                              <a:latin typeface="Cambria Math" panose="02040503050406030204" pitchFamily="18" charset="0"/>
                              <a:ea typeface="Cambria Math" panose="02040503050406030204" pitchFamily="18" charset="0"/>
                            </a:rPr>
                          </m:ctrlPr>
                        </m:accPr>
                        <m:e>
                          <m:r>
                            <a:rPr lang="pl-PL" b="1" i="1" smtClean="0">
                              <a:solidFill>
                                <a:srgbClr val="FFC000"/>
                              </a:solidFill>
                              <a:latin typeface="Cambria Math" panose="02040503050406030204" pitchFamily="18" charset="0"/>
                              <a:ea typeface="Cambria Math" panose="02040503050406030204" pitchFamily="18" charset="0"/>
                            </a:rPr>
                            <m:t>𝑩</m:t>
                          </m:r>
                        </m:e>
                      </m:acc>
                    </m:oMath>
                  </m:oMathPara>
                </a14:m>
                <a:endParaRPr lang="pl-PL" b="1" dirty="0">
                  <a:solidFill>
                    <a:srgbClr val="FFC000"/>
                  </a:solidFill>
                </a:endParaRPr>
              </a:p>
            </p:txBody>
          </p:sp>
        </mc:Choice>
        <mc:Fallback xmlns="">
          <p:sp>
            <p:nvSpPr>
              <p:cNvPr id="9" name="TextBox 8">
                <a:extLst>
                  <a:ext uri="{FF2B5EF4-FFF2-40B4-BE49-F238E27FC236}">
                    <a16:creationId xmlns:a16="http://schemas.microsoft.com/office/drawing/2014/main" id="{D0AE6F16-280C-478B-8DB5-6A99FC87C42E}"/>
                  </a:ext>
                </a:extLst>
              </p:cNvPr>
              <p:cNvSpPr txBox="1">
                <a:spLocks noRot="1" noChangeAspect="1" noMove="1" noResize="1" noEditPoints="1" noAdjustHandles="1" noChangeArrowheads="1" noChangeShapeType="1" noTextEdit="1"/>
              </p:cNvSpPr>
              <p:nvPr/>
            </p:nvSpPr>
            <p:spPr>
              <a:xfrm>
                <a:off x="5103949" y="5134708"/>
                <a:ext cx="415498" cy="402931"/>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Rectangle 16">
                <a:extLst>
                  <a:ext uri="{FF2B5EF4-FFF2-40B4-BE49-F238E27FC236}">
                    <a16:creationId xmlns:a16="http://schemas.microsoft.com/office/drawing/2014/main" id="{66D3A0F5-2AA8-44DD-8D57-81D99BECF2EE}"/>
                  </a:ext>
                </a:extLst>
              </p:cNvPr>
              <p:cNvSpPr/>
              <p:nvPr/>
            </p:nvSpPr>
            <p:spPr>
              <a:xfrm>
                <a:off x="5923566" y="5430987"/>
                <a:ext cx="379848"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b="0" i="1" smtClean="0">
                          <a:solidFill>
                            <a:srgbClr val="000000"/>
                          </a:solidFill>
                          <a:latin typeface="Cambria Math" panose="02040503050406030204" pitchFamily="18" charset="0"/>
                        </a:rPr>
                        <m:t>𝑝</m:t>
                      </m:r>
                    </m:oMath>
                  </m:oMathPara>
                </a14:m>
                <a:endParaRPr lang="en-GB" dirty="0">
                  <a:solidFill>
                    <a:srgbClr val="000000"/>
                  </a:solidFill>
                </a:endParaRPr>
              </a:p>
            </p:txBody>
          </p:sp>
        </mc:Choice>
        <mc:Fallback xmlns="">
          <p:sp>
            <p:nvSpPr>
              <p:cNvPr id="17" name="Rectangle 16">
                <a:extLst>
                  <a:ext uri="{FF2B5EF4-FFF2-40B4-BE49-F238E27FC236}">
                    <a16:creationId xmlns:a16="http://schemas.microsoft.com/office/drawing/2014/main" id="{66D3A0F5-2AA8-44DD-8D57-81D99BECF2EE}"/>
                  </a:ext>
                </a:extLst>
              </p:cNvPr>
              <p:cNvSpPr>
                <a:spLocks noRot="1" noChangeAspect="1" noMove="1" noResize="1" noEditPoints="1" noAdjustHandles="1" noChangeArrowheads="1" noChangeShapeType="1" noTextEdit="1"/>
              </p:cNvSpPr>
              <p:nvPr/>
            </p:nvSpPr>
            <p:spPr>
              <a:xfrm>
                <a:off x="5923566" y="5430987"/>
                <a:ext cx="379848" cy="369332"/>
              </a:xfrm>
              <a:prstGeom prst="rect">
                <a:avLst/>
              </a:prstGeom>
              <a:blipFill>
                <a:blip r:embed="rId7"/>
                <a:stretch>
                  <a:fillRect b="-8333"/>
                </a:stretch>
              </a:blipFill>
            </p:spPr>
            <p:txBody>
              <a:bodyPr/>
              <a:lstStyle/>
              <a:p>
                <a:r>
                  <a:rPr lang="en-GB">
                    <a:noFill/>
                  </a:rPr>
                  <a:t> </a:t>
                </a:r>
              </a:p>
            </p:txBody>
          </p:sp>
        </mc:Fallback>
      </mc:AlternateContent>
      <p:cxnSp>
        <p:nvCxnSpPr>
          <p:cNvPr id="18" name="Straight Arrow Connector 17">
            <a:extLst>
              <a:ext uri="{FF2B5EF4-FFF2-40B4-BE49-F238E27FC236}">
                <a16:creationId xmlns:a16="http://schemas.microsoft.com/office/drawing/2014/main" id="{D1B635C0-1118-4CBF-ABEE-135F2016014E}"/>
              </a:ext>
            </a:extLst>
          </p:cNvPr>
          <p:cNvCxnSpPr>
            <a:cxnSpLocks/>
          </p:cNvCxnSpPr>
          <p:nvPr/>
        </p:nvCxnSpPr>
        <p:spPr>
          <a:xfrm>
            <a:off x="1805925" y="5347722"/>
            <a:ext cx="0" cy="223989"/>
          </a:xfrm>
          <a:prstGeom prst="straightConnector1">
            <a:avLst/>
          </a:prstGeom>
          <a:ln>
            <a:solidFill>
              <a:schemeClr val="accent6">
                <a:lumMod val="75000"/>
              </a:schemeClr>
            </a:solidFill>
            <a:prstDash val="solid"/>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grpSp>
        <p:nvGrpSpPr>
          <p:cNvPr id="12" name="Group 11">
            <a:extLst>
              <a:ext uri="{FF2B5EF4-FFF2-40B4-BE49-F238E27FC236}">
                <a16:creationId xmlns:a16="http://schemas.microsoft.com/office/drawing/2014/main" id="{9719531B-FAB1-43F7-B43A-53290A0A88D5}"/>
              </a:ext>
            </a:extLst>
          </p:cNvPr>
          <p:cNvGrpSpPr/>
          <p:nvPr/>
        </p:nvGrpSpPr>
        <p:grpSpPr>
          <a:xfrm>
            <a:off x="2545381" y="5001908"/>
            <a:ext cx="36444" cy="174707"/>
            <a:chOff x="3187882" y="1966671"/>
            <a:chExt cx="36444" cy="174707"/>
          </a:xfrm>
        </p:grpSpPr>
        <p:cxnSp>
          <p:nvCxnSpPr>
            <p:cNvPr id="21" name="Straight Connector 20">
              <a:extLst>
                <a:ext uri="{FF2B5EF4-FFF2-40B4-BE49-F238E27FC236}">
                  <a16:creationId xmlns:a16="http://schemas.microsoft.com/office/drawing/2014/main" id="{9E9FF4E4-5105-442C-9F9F-9625508052D2}"/>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32364CF8-1AD6-4AFD-AA90-4DC9D4424D92}"/>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46" name="Straight Connector 45">
            <a:extLst>
              <a:ext uri="{FF2B5EF4-FFF2-40B4-BE49-F238E27FC236}">
                <a16:creationId xmlns:a16="http://schemas.microsoft.com/office/drawing/2014/main" id="{45F2A393-FEF2-47C3-9A8A-BDC166003D16}"/>
              </a:ext>
            </a:extLst>
          </p:cNvPr>
          <p:cNvCxnSpPr>
            <a:cxnSpLocks/>
          </p:cNvCxnSpPr>
          <p:nvPr/>
        </p:nvCxnSpPr>
        <p:spPr>
          <a:xfrm flipV="1">
            <a:off x="2332656"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grpSp>
        <p:nvGrpSpPr>
          <p:cNvPr id="57" name="Group 56">
            <a:extLst>
              <a:ext uri="{FF2B5EF4-FFF2-40B4-BE49-F238E27FC236}">
                <a16:creationId xmlns:a16="http://schemas.microsoft.com/office/drawing/2014/main" id="{2ACEE305-8EA9-4B74-A16B-A75E0EB91A16}"/>
              </a:ext>
            </a:extLst>
          </p:cNvPr>
          <p:cNvGrpSpPr/>
          <p:nvPr/>
        </p:nvGrpSpPr>
        <p:grpSpPr>
          <a:xfrm>
            <a:off x="3059896" y="5001908"/>
            <a:ext cx="36444" cy="174707"/>
            <a:chOff x="3187882" y="1966671"/>
            <a:chExt cx="36444" cy="174707"/>
          </a:xfrm>
        </p:grpSpPr>
        <p:cxnSp>
          <p:nvCxnSpPr>
            <p:cNvPr id="58" name="Straight Connector 57">
              <a:extLst>
                <a:ext uri="{FF2B5EF4-FFF2-40B4-BE49-F238E27FC236}">
                  <a16:creationId xmlns:a16="http://schemas.microsoft.com/office/drawing/2014/main" id="{01F58BF7-0151-4B90-AC65-634090C133D8}"/>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59" name="Straight Connector 58">
              <a:extLst>
                <a:ext uri="{FF2B5EF4-FFF2-40B4-BE49-F238E27FC236}">
                  <a16:creationId xmlns:a16="http://schemas.microsoft.com/office/drawing/2014/main" id="{BA196F49-F5A8-4619-8E4B-F6713CC00039}"/>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60" name="Group 59">
            <a:extLst>
              <a:ext uri="{FF2B5EF4-FFF2-40B4-BE49-F238E27FC236}">
                <a16:creationId xmlns:a16="http://schemas.microsoft.com/office/drawing/2014/main" id="{B25D3F0F-2ECC-4DE5-BD25-D9A3AC35515A}"/>
              </a:ext>
            </a:extLst>
          </p:cNvPr>
          <p:cNvGrpSpPr/>
          <p:nvPr/>
        </p:nvGrpSpPr>
        <p:grpSpPr>
          <a:xfrm>
            <a:off x="3569380" y="5001908"/>
            <a:ext cx="36444" cy="174707"/>
            <a:chOff x="3187882" y="1966671"/>
            <a:chExt cx="36444" cy="174707"/>
          </a:xfrm>
        </p:grpSpPr>
        <p:cxnSp>
          <p:nvCxnSpPr>
            <p:cNvPr id="61" name="Straight Connector 60">
              <a:extLst>
                <a:ext uri="{FF2B5EF4-FFF2-40B4-BE49-F238E27FC236}">
                  <a16:creationId xmlns:a16="http://schemas.microsoft.com/office/drawing/2014/main" id="{F32D5501-7AAC-401A-9A98-F7727B81B08F}"/>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62" name="Straight Connector 61">
              <a:extLst>
                <a:ext uri="{FF2B5EF4-FFF2-40B4-BE49-F238E27FC236}">
                  <a16:creationId xmlns:a16="http://schemas.microsoft.com/office/drawing/2014/main" id="{ED19F41C-4A25-4956-B5E5-9901FBBE009D}"/>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63" name="Group 62">
            <a:extLst>
              <a:ext uri="{FF2B5EF4-FFF2-40B4-BE49-F238E27FC236}">
                <a16:creationId xmlns:a16="http://schemas.microsoft.com/office/drawing/2014/main" id="{4EE82905-055E-44B0-BFA6-3578DAD6C7EF}"/>
              </a:ext>
            </a:extLst>
          </p:cNvPr>
          <p:cNvGrpSpPr/>
          <p:nvPr/>
        </p:nvGrpSpPr>
        <p:grpSpPr>
          <a:xfrm>
            <a:off x="4047451" y="5001267"/>
            <a:ext cx="36444" cy="174707"/>
            <a:chOff x="3187882" y="1966671"/>
            <a:chExt cx="36444" cy="174707"/>
          </a:xfrm>
        </p:grpSpPr>
        <p:cxnSp>
          <p:nvCxnSpPr>
            <p:cNvPr id="64" name="Straight Connector 63">
              <a:extLst>
                <a:ext uri="{FF2B5EF4-FFF2-40B4-BE49-F238E27FC236}">
                  <a16:creationId xmlns:a16="http://schemas.microsoft.com/office/drawing/2014/main" id="{48573FC3-1BB9-40C7-8828-D1C7D1045706}"/>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9FF82A26-F4D1-44D7-BF7C-E0A3E573E6F4}"/>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71" name="Group 70">
            <a:extLst>
              <a:ext uri="{FF2B5EF4-FFF2-40B4-BE49-F238E27FC236}">
                <a16:creationId xmlns:a16="http://schemas.microsoft.com/office/drawing/2014/main" id="{463DD68D-A837-4676-B0AD-447A7DB4253C}"/>
              </a:ext>
            </a:extLst>
          </p:cNvPr>
          <p:cNvGrpSpPr/>
          <p:nvPr/>
        </p:nvGrpSpPr>
        <p:grpSpPr>
          <a:xfrm>
            <a:off x="4556935" y="5001267"/>
            <a:ext cx="36444" cy="174707"/>
            <a:chOff x="3187882" y="1966671"/>
            <a:chExt cx="36444" cy="174707"/>
          </a:xfrm>
        </p:grpSpPr>
        <p:cxnSp>
          <p:nvCxnSpPr>
            <p:cNvPr id="72" name="Straight Connector 71">
              <a:extLst>
                <a:ext uri="{FF2B5EF4-FFF2-40B4-BE49-F238E27FC236}">
                  <a16:creationId xmlns:a16="http://schemas.microsoft.com/office/drawing/2014/main" id="{4DA91110-8DE3-4F81-A080-7B91F2942735}"/>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C60D83C1-A181-48B5-979E-7047C3CA256D}"/>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75" name="Straight Connector 74">
            <a:extLst>
              <a:ext uri="{FF2B5EF4-FFF2-40B4-BE49-F238E27FC236}">
                <a16:creationId xmlns:a16="http://schemas.microsoft.com/office/drawing/2014/main" id="{63146B5A-2EEE-42E8-A6EE-62167CCEB31D}"/>
              </a:ext>
            </a:extLst>
          </p:cNvPr>
          <p:cNvCxnSpPr>
            <a:cxnSpLocks/>
          </p:cNvCxnSpPr>
          <p:nvPr/>
        </p:nvCxnSpPr>
        <p:spPr>
          <a:xfrm flipV="1">
            <a:off x="2827956"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76" name="Straight Connector 75">
            <a:extLst>
              <a:ext uri="{FF2B5EF4-FFF2-40B4-BE49-F238E27FC236}">
                <a16:creationId xmlns:a16="http://schemas.microsoft.com/office/drawing/2014/main" id="{50545A75-DE25-4E3E-9C95-1D264EC530BB}"/>
              </a:ext>
            </a:extLst>
          </p:cNvPr>
          <p:cNvCxnSpPr>
            <a:cxnSpLocks/>
          </p:cNvCxnSpPr>
          <p:nvPr/>
        </p:nvCxnSpPr>
        <p:spPr>
          <a:xfrm flipV="1">
            <a:off x="3110524"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77" name="Straight Connector 76">
            <a:extLst>
              <a:ext uri="{FF2B5EF4-FFF2-40B4-BE49-F238E27FC236}">
                <a16:creationId xmlns:a16="http://schemas.microsoft.com/office/drawing/2014/main" id="{8AA4E5B5-4465-4A9E-B43E-85FF3BCC0D75}"/>
              </a:ext>
            </a:extLst>
          </p:cNvPr>
          <p:cNvCxnSpPr>
            <a:cxnSpLocks/>
          </p:cNvCxnSpPr>
          <p:nvPr/>
        </p:nvCxnSpPr>
        <p:spPr>
          <a:xfrm flipV="1">
            <a:off x="3605824"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78" name="Straight Connector 77">
            <a:extLst>
              <a:ext uri="{FF2B5EF4-FFF2-40B4-BE49-F238E27FC236}">
                <a16:creationId xmlns:a16="http://schemas.microsoft.com/office/drawing/2014/main" id="{C78D3DAD-5266-4DCA-AD23-684E383EEED6}"/>
              </a:ext>
            </a:extLst>
          </p:cNvPr>
          <p:cNvCxnSpPr>
            <a:cxnSpLocks/>
          </p:cNvCxnSpPr>
          <p:nvPr/>
        </p:nvCxnSpPr>
        <p:spPr>
          <a:xfrm flipV="1">
            <a:off x="4005085"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79" name="Straight Connector 78">
            <a:extLst>
              <a:ext uri="{FF2B5EF4-FFF2-40B4-BE49-F238E27FC236}">
                <a16:creationId xmlns:a16="http://schemas.microsoft.com/office/drawing/2014/main" id="{2F09E18D-27E6-44B4-BB46-87C0FAAA8F8B}"/>
              </a:ext>
            </a:extLst>
          </p:cNvPr>
          <p:cNvCxnSpPr>
            <a:cxnSpLocks/>
          </p:cNvCxnSpPr>
          <p:nvPr/>
        </p:nvCxnSpPr>
        <p:spPr>
          <a:xfrm flipV="1">
            <a:off x="4500385"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43C92D63-F463-44DC-9B0E-017EEAD930FD}"/>
              </a:ext>
            </a:extLst>
          </p:cNvPr>
          <p:cNvCxnSpPr>
            <a:cxnSpLocks/>
          </p:cNvCxnSpPr>
          <p:nvPr/>
        </p:nvCxnSpPr>
        <p:spPr>
          <a:xfrm flipV="1">
            <a:off x="5046485" y="4719383"/>
            <a:ext cx="0" cy="28188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grpSp>
        <p:nvGrpSpPr>
          <p:cNvPr id="81" name="Group 80">
            <a:extLst>
              <a:ext uri="{FF2B5EF4-FFF2-40B4-BE49-F238E27FC236}">
                <a16:creationId xmlns:a16="http://schemas.microsoft.com/office/drawing/2014/main" id="{DB36FA64-D263-4725-A40C-E1225A65B988}"/>
              </a:ext>
            </a:extLst>
          </p:cNvPr>
          <p:cNvGrpSpPr/>
          <p:nvPr/>
        </p:nvGrpSpPr>
        <p:grpSpPr>
          <a:xfrm>
            <a:off x="5040314" y="5000262"/>
            <a:ext cx="36444" cy="174707"/>
            <a:chOff x="3187882" y="1966671"/>
            <a:chExt cx="36444" cy="174707"/>
          </a:xfrm>
        </p:grpSpPr>
        <p:cxnSp>
          <p:nvCxnSpPr>
            <p:cNvPr id="82" name="Straight Connector 81">
              <a:extLst>
                <a:ext uri="{FF2B5EF4-FFF2-40B4-BE49-F238E27FC236}">
                  <a16:creationId xmlns:a16="http://schemas.microsoft.com/office/drawing/2014/main" id="{742984B6-E0CD-450D-9591-BB190EBFD759}"/>
                </a:ext>
              </a:extLst>
            </p:cNvPr>
            <p:cNvCxnSpPr>
              <a:cxnSpLocks/>
            </p:cNvCxnSpPr>
            <p:nvPr/>
          </p:nvCxnSpPr>
          <p:spPr>
            <a:xfrm flipV="1">
              <a:off x="3224326" y="1966671"/>
              <a:ext cx="0" cy="174707"/>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EFC6A873-85C5-49B5-B6EB-996CE4080471}"/>
                </a:ext>
              </a:extLst>
            </p:cNvPr>
            <p:cNvCxnSpPr>
              <a:cxnSpLocks/>
            </p:cNvCxnSpPr>
            <p:nvPr/>
          </p:nvCxnSpPr>
          <p:spPr>
            <a:xfrm flipV="1">
              <a:off x="3187882" y="1966671"/>
              <a:ext cx="0" cy="174707"/>
            </a:xfrm>
            <a:prstGeom prst="line">
              <a:avLst/>
            </a:prstGeom>
            <a:ln w="38100"/>
          </p:spPr>
          <p:style>
            <a:lnRef idx="1">
              <a:schemeClr val="dk1"/>
            </a:lnRef>
            <a:fillRef idx="0">
              <a:schemeClr val="dk1"/>
            </a:fillRef>
            <a:effectRef idx="0">
              <a:schemeClr val="dk1"/>
            </a:effectRef>
            <a:fontRef idx="minor">
              <a:schemeClr val="tx1"/>
            </a:fontRef>
          </p:style>
        </p:cxnSp>
      </p:grpSp>
      <p:cxnSp>
        <p:nvCxnSpPr>
          <p:cNvPr id="84" name="Straight Connector 83">
            <a:extLst>
              <a:ext uri="{FF2B5EF4-FFF2-40B4-BE49-F238E27FC236}">
                <a16:creationId xmlns:a16="http://schemas.microsoft.com/office/drawing/2014/main" id="{6C00A56A-13C9-42FC-8104-6A0C55787253}"/>
              </a:ext>
            </a:extLst>
          </p:cNvPr>
          <p:cNvCxnSpPr>
            <a:cxnSpLocks/>
          </p:cNvCxnSpPr>
          <p:nvPr/>
        </p:nvCxnSpPr>
        <p:spPr>
          <a:xfrm flipV="1">
            <a:off x="961056" y="4718378"/>
            <a:ext cx="0" cy="23773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A93B3ADE-D39A-4D70-9F8A-14C271500491}"/>
              </a:ext>
            </a:extLst>
          </p:cNvPr>
          <p:cNvCxnSpPr>
            <a:cxnSpLocks/>
          </p:cNvCxnSpPr>
          <p:nvPr/>
        </p:nvCxnSpPr>
        <p:spPr>
          <a:xfrm flipV="1">
            <a:off x="1456356" y="4718378"/>
            <a:ext cx="0" cy="237734"/>
          </a:xfrm>
          <a:prstGeom prst="line">
            <a:avLst/>
          </a:prstGeom>
          <a:ln w="38100">
            <a:solidFill>
              <a:srgbClr val="70AD47"/>
            </a:solidFill>
          </a:ln>
        </p:spPr>
        <p:style>
          <a:lnRef idx="1">
            <a:schemeClr val="dk1"/>
          </a:lnRef>
          <a:fillRef idx="0">
            <a:schemeClr val="dk1"/>
          </a:fillRef>
          <a:effectRef idx="0">
            <a:schemeClr val="dk1"/>
          </a:effectRef>
          <a:fontRef idx="minor">
            <a:schemeClr val="tx1"/>
          </a:fontRef>
        </p:style>
      </p:cxnSp>
      <p:cxnSp>
        <p:nvCxnSpPr>
          <p:cNvPr id="125" name="Straight Arrow Connector 124">
            <a:extLst>
              <a:ext uri="{FF2B5EF4-FFF2-40B4-BE49-F238E27FC236}">
                <a16:creationId xmlns:a16="http://schemas.microsoft.com/office/drawing/2014/main" id="{4D9FB166-A216-4058-81CA-8FB1E847A624}"/>
              </a:ext>
            </a:extLst>
          </p:cNvPr>
          <p:cNvCxnSpPr>
            <a:cxnSpLocks/>
          </p:cNvCxnSpPr>
          <p:nvPr/>
        </p:nvCxnSpPr>
        <p:spPr>
          <a:xfrm>
            <a:off x="2176899" y="5447283"/>
            <a:ext cx="0" cy="320758"/>
          </a:xfrm>
          <a:prstGeom prst="straightConnector1">
            <a:avLst/>
          </a:prstGeom>
          <a:ln w="9525">
            <a:solidFill>
              <a:schemeClr val="accent6">
                <a:lumMod val="75000"/>
              </a:schemeClr>
            </a:solidFill>
            <a:prstDash val="solid"/>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27" name="Straight Arrow Connector 126">
            <a:extLst>
              <a:ext uri="{FF2B5EF4-FFF2-40B4-BE49-F238E27FC236}">
                <a16:creationId xmlns:a16="http://schemas.microsoft.com/office/drawing/2014/main" id="{DE2EBE63-8F40-47F2-B918-B0B5A83F47D4}"/>
              </a:ext>
            </a:extLst>
          </p:cNvPr>
          <p:cNvCxnSpPr>
            <a:cxnSpLocks/>
          </p:cNvCxnSpPr>
          <p:nvPr/>
        </p:nvCxnSpPr>
        <p:spPr>
          <a:xfrm>
            <a:off x="4932856" y="5447283"/>
            <a:ext cx="0" cy="320758"/>
          </a:xfrm>
          <a:prstGeom prst="straightConnector1">
            <a:avLst/>
          </a:prstGeom>
          <a:ln w="9525">
            <a:solidFill>
              <a:schemeClr val="accent6">
                <a:lumMod val="75000"/>
              </a:schemeClr>
            </a:solidFill>
            <a:prstDash val="solid"/>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28" name="Straight Arrow Connector 127">
            <a:extLst>
              <a:ext uri="{FF2B5EF4-FFF2-40B4-BE49-F238E27FC236}">
                <a16:creationId xmlns:a16="http://schemas.microsoft.com/office/drawing/2014/main" id="{DD43114A-9882-4ABB-BF65-2EFBD2EA0D5D}"/>
              </a:ext>
            </a:extLst>
          </p:cNvPr>
          <p:cNvCxnSpPr>
            <a:cxnSpLocks/>
          </p:cNvCxnSpPr>
          <p:nvPr/>
        </p:nvCxnSpPr>
        <p:spPr>
          <a:xfrm>
            <a:off x="2176899" y="5744467"/>
            <a:ext cx="2755957" cy="0"/>
          </a:xfrm>
          <a:prstGeom prst="straightConnector1">
            <a:avLst/>
          </a:prstGeom>
          <a:ln w="12700">
            <a:solidFill>
              <a:schemeClr val="accent6">
                <a:lumMod val="75000"/>
              </a:schemeClr>
            </a:solidFill>
            <a:prstDash val="solid"/>
            <a:headEnd type="arrow" w="med" len="med"/>
            <a:tailEnd type="arrow" w="med" len="med"/>
          </a:ln>
          <a:effectLst/>
        </p:spPr>
        <p:style>
          <a:lnRef idx="2">
            <a:schemeClr val="accent6"/>
          </a:lnRef>
          <a:fillRef idx="0">
            <a:schemeClr val="accent6"/>
          </a:fillRef>
          <a:effectRef idx="1">
            <a:schemeClr val="accent6"/>
          </a:effectRef>
          <a:fontRef idx="minor">
            <a:schemeClr val="tx1"/>
          </a:fontRef>
        </p:style>
      </p:cxnSp>
      <p:sp>
        <p:nvSpPr>
          <p:cNvPr id="131" name="Rectangle 130">
            <a:extLst>
              <a:ext uri="{FF2B5EF4-FFF2-40B4-BE49-F238E27FC236}">
                <a16:creationId xmlns:a16="http://schemas.microsoft.com/office/drawing/2014/main" id="{E5DDCE19-99BA-4075-948F-6D287BBAA76B}"/>
              </a:ext>
            </a:extLst>
          </p:cNvPr>
          <p:cNvSpPr/>
          <p:nvPr/>
        </p:nvSpPr>
        <p:spPr>
          <a:xfrm>
            <a:off x="2836662" y="5747438"/>
            <a:ext cx="1579278" cy="253916"/>
          </a:xfrm>
          <a:prstGeom prst="rect">
            <a:avLst/>
          </a:prstGeom>
        </p:spPr>
        <p:txBody>
          <a:bodyPr wrap="square">
            <a:spAutoFit/>
          </a:bodyPr>
          <a:lstStyle/>
          <a:p>
            <a:r>
              <a:rPr lang="en-US" sz="1050" dirty="0">
                <a:solidFill>
                  <a:srgbClr val="000000"/>
                </a:solidFill>
              </a:rPr>
              <a:t>Magnetic probe length</a:t>
            </a:r>
            <a:endParaRPr lang="en-GB" sz="1050" dirty="0">
              <a:solidFill>
                <a:srgbClr val="000000"/>
              </a:solidFill>
            </a:endParaRPr>
          </a:p>
        </p:txBody>
      </p:sp>
      <mc:AlternateContent xmlns:mc="http://schemas.openxmlformats.org/markup-compatibility/2006" xmlns:a14="http://schemas.microsoft.com/office/drawing/2010/main">
        <mc:Choice Requires="a14">
          <p:sp>
            <p:nvSpPr>
              <p:cNvPr id="135" name="Rectangle 134">
                <a:extLst>
                  <a:ext uri="{FF2B5EF4-FFF2-40B4-BE49-F238E27FC236}">
                    <a16:creationId xmlns:a16="http://schemas.microsoft.com/office/drawing/2014/main" id="{288275D5-CFE9-4A45-976E-98963569EF29}"/>
                  </a:ext>
                </a:extLst>
              </p:cNvPr>
              <p:cNvSpPr/>
              <p:nvPr/>
            </p:nvSpPr>
            <p:spPr>
              <a:xfrm>
                <a:off x="1941033" y="5672661"/>
                <a:ext cx="47173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000000"/>
                              </a:solidFill>
                              <a:latin typeface="Cambria Math" panose="02040503050406030204" pitchFamily="18" charset="0"/>
                            </a:rPr>
                          </m:ctrlPr>
                        </m:sSubPr>
                        <m:e>
                          <m:r>
                            <a:rPr lang="pl-PL" b="0" i="1" smtClean="0">
                              <a:solidFill>
                                <a:srgbClr val="000000"/>
                              </a:solidFill>
                              <a:latin typeface="Cambria Math" panose="02040503050406030204" pitchFamily="18" charset="0"/>
                            </a:rPr>
                            <m:t>𝑝</m:t>
                          </m:r>
                        </m:e>
                        <m:sub>
                          <m:r>
                            <a:rPr lang="en-US" b="0" i="1" smtClean="0">
                              <a:solidFill>
                                <a:srgbClr val="000000"/>
                              </a:solidFill>
                              <a:latin typeface="Cambria Math" panose="02040503050406030204" pitchFamily="18" charset="0"/>
                            </a:rPr>
                            <m:t>1</m:t>
                          </m:r>
                        </m:sub>
                      </m:sSub>
                    </m:oMath>
                  </m:oMathPara>
                </a14:m>
                <a:endParaRPr lang="en-GB" dirty="0">
                  <a:solidFill>
                    <a:srgbClr val="000000"/>
                  </a:solidFill>
                </a:endParaRPr>
              </a:p>
            </p:txBody>
          </p:sp>
        </mc:Choice>
        <mc:Fallback xmlns="">
          <p:sp>
            <p:nvSpPr>
              <p:cNvPr id="135" name="Rectangle 134">
                <a:extLst>
                  <a:ext uri="{FF2B5EF4-FFF2-40B4-BE49-F238E27FC236}">
                    <a16:creationId xmlns:a16="http://schemas.microsoft.com/office/drawing/2014/main" id="{288275D5-CFE9-4A45-976E-98963569EF29}"/>
                  </a:ext>
                </a:extLst>
              </p:cNvPr>
              <p:cNvSpPr>
                <a:spLocks noRot="1" noChangeAspect="1" noMove="1" noResize="1" noEditPoints="1" noAdjustHandles="1" noChangeArrowheads="1" noChangeShapeType="1" noTextEdit="1"/>
              </p:cNvSpPr>
              <p:nvPr/>
            </p:nvSpPr>
            <p:spPr>
              <a:xfrm>
                <a:off x="1941033" y="5672661"/>
                <a:ext cx="471732" cy="369332"/>
              </a:xfrm>
              <a:prstGeom prst="rect">
                <a:avLst/>
              </a:prstGeom>
              <a:blipFill>
                <a:blip r:embed="rId8"/>
                <a:stretch>
                  <a:fillRect b="-8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6" name="Rectangle 135">
                <a:extLst>
                  <a:ext uri="{FF2B5EF4-FFF2-40B4-BE49-F238E27FC236}">
                    <a16:creationId xmlns:a16="http://schemas.microsoft.com/office/drawing/2014/main" id="{293D999F-68AC-4022-89DD-FDCC88904795}"/>
                  </a:ext>
                </a:extLst>
              </p:cNvPr>
              <p:cNvSpPr/>
              <p:nvPr/>
            </p:nvSpPr>
            <p:spPr>
              <a:xfrm>
                <a:off x="4731614" y="5684693"/>
                <a:ext cx="47705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000000"/>
                              </a:solidFill>
                              <a:latin typeface="Cambria Math" panose="02040503050406030204" pitchFamily="18" charset="0"/>
                            </a:rPr>
                          </m:ctrlPr>
                        </m:sSubPr>
                        <m:e>
                          <m:r>
                            <a:rPr lang="pl-PL" b="0" i="1" smtClean="0">
                              <a:solidFill>
                                <a:srgbClr val="000000"/>
                              </a:solidFill>
                              <a:latin typeface="Cambria Math" panose="02040503050406030204" pitchFamily="18" charset="0"/>
                            </a:rPr>
                            <m:t>𝑝</m:t>
                          </m:r>
                        </m:e>
                        <m:sub>
                          <m:r>
                            <a:rPr lang="en-US" b="0" i="1" smtClean="0">
                              <a:solidFill>
                                <a:srgbClr val="000000"/>
                              </a:solidFill>
                              <a:latin typeface="Cambria Math" panose="02040503050406030204" pitchFamily="18" charset="0"/>
                            </a:rPr>
                            <m:t>2</m:t>
                          </m:r>
                        </m:sub>
                      </m:sSub>
                    </m:oMath>
                  </m:oMathPara>
                </a14:m>
                <a:endParaRPr lang="en-GB" dirty="0">
                  <a:solidFill>
                    <a:srgbClr val="000000"/>
                  </a:solidFill>
                </a:endParaRPr>
              </a:p>
            </p:txBody>
          </p:sp>
        </mc:Choice>
        <mc:Fallback xmlns="">
          <p:sp>
            <p:nvSpPr>
              <p:cNvPr id="136" name="Rectangle 135">
                <a:extLst>
                  <a:ext uri="{FF2B5EF4-FFF2-40B4-BE49-F238E27FC236}">
                    <a16:creationId xmlns:a16="http://schemas.microsoft.com/office/drawing/2014/main" id="{293D999F-68AC-4022-89DD-FDCC88904795}"/>
                  </a:ext>
                </a:extLst>
              </p:cNvPr>
              <p:cNvSpPr>
                <a:spLocks noRot="1" noChangeAspect="1" noMove="1" noResize="1" noEditPoints="1" noAdjustHandles="1" noChangeArrowheads="1" noChangeShapeType="1" noTextEdit="1"/>
              </p:cNvSpPr>
              <p:nvPr/>
            </p:nvSpPr>
            <p:spPr>
              <a:xfrm>
                <a:off x="4731614" y="5684693"/>
                <a:ext cx="477054" cy="369332"/>
              </a:xfrm>
              <a:prstGeom prst="rect">
                <a:avLst/>
              </a:prstGeom>
              <a:blipFill>
                <a:blip r:embed="rId9"/>
                <a:stretch>
                  <a:fillRect b="-8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7" name="TextBox 136">
                <a:extLst>
                  <a:ext uri="{FF2B5EF4-FFF2-40B4-BE49-F238E27FC236}">
                    <a16:creationId xmlns:a16="http://schemas.microsoft.com/office/drawing/2014/main" id="{ECC5DDD2-1734-4EEB-98AD-F09AEAD6B266}"/>
                  </a:ext>
                </a:extLst>
              </p:cNvPr>
              <p:cNvSpPr txBox="1"/>
              <p:nvPr/>
            </p:nvSpPr>
            <p:spPr>
              <a:xfrm>
                <a:off x="5581278" y="1116779"/>
                <a:ext cx="3346856" cy="340516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000000"/>
                          </a:solidFill>
                          <a:latin typeface="Cambria Math" panose="02040503050406030204" pitchFamily="18" charset="0"/>
                          <a:ea typeface="Cambria Math" panose="02040503050406030204" pitchFamily="18" charset="0"/>
                        </a:rPr>
                        <m:t>∅</m:t>
                      </m:r>
                      <m:r>
                        <a:rPr lang="pl-PL" b="1" i="1" smtClean="0">
                          <a:solidFill>
                            <a:srgbClr val="000000"/>
                          </a:solidFill>
                          <a:latin typeface="Cambria Math" panose="02040503050406030204" pitchFamily="18" charset="0"/>
                          <a:ea typeface="Cambria Math" panose="02040503050406030204" pitchFamily="18" charset="0"/>
                        </a:rPr>
                        <m:t>𝑯</m:t>
                      </m:r>
                      <m:d>
                        <m:dPr>
                          <m:ctrlPr>
                            <a:rPr lang="en-US" b="1" i="1">
                              <a:solidFill>
                                <a:srgbClr val="000000"/>
                              </a:solidFill>
                              <a:latin typeface="Cambria Math" panose="02040503050406030204" pitchFamily="18" charset="0"/>
                              <a:ea typeface="Cambria Math" panose="02040503050406030204" pitchFamily="18" charset="0"/>
                            </a:rPr>
                          </m:ctrlPr>
                        </m:dPr>
                        <m:e>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𝒄</m:t>
                              </m:r>
                            </m:sub>
                          </m:sSub>
                        </m:e>
                      </m:d>
                      <m:r>
                        <a:rPr lang="en-US" b="1" i="1">
                          <a:solidFill>
                            <a:srgbClr val="000000"/>
                          </a:solidFill>
                          <a:latin typeface="Cambria Math" panose="02040503050406030204" pitchFamily="18" charset="0"/>
                          <a:ea typeface="Cambria Math" panose="02040503050406030204" pitchFamily="18" charset="0"/>
                        </a:rPr>
                        <m:t>=</m:t>
                      </m:r>
                      <m:f>
                        <m:fPr>
                          <m:ctrlPr>
                            <a:rPr lang="en-US" b="1" i="1">
                              <a:solidFill>
                                <a:srgbClr val="000000"/>
                              </a:solidFill>
                              <a:latin typeface="Cambria Math" panose="02040503050406030204" pitchFamily="18" charset="0"/>
                              <a:ea typeface="Cambria Math" panose="02040503050406030204" pitchFamily="18" charset="0"/>
                            </a:rPr>
                          </m:ctrlPr>
                        </m:fPr>
                        <m:num>
                          <m:nary>
                            <m:naryPr>
                              <m:chr m:val="∑"/>
                              <m:ctrlPr>
                                <a:rPr lang="en-US" b="1" i="1">
                                  <a:solidFill>
                                    <a:srgbClr val="000000"/>
                                  </a:solidFill>
                                  <a:latin typeface="Cambria Math" panose="02040503050406030204" pitchFamily="18" charset="0"/>
                                  <a:ea typeface="Cambria Math" panose="02040503050406030204" pitchFamily="18" charset="0"/>
                                </a:rPr>
                              </m:ctrlPr>
                            </m:naryPr>
                            <m:sub>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r>
                                    <a:rPr lang="en-US" b="1" i="1">
                                      <a:solidFill>
                                        <a:srgbClr val="000000"/>
                                      </a:solidFill>
                                      <a:latin typeface="Cambria Math" panose="02040503050406030204" pitchFamily="18" charset="0"/>
                                      <a:ea typeface="Cambria Math" panose="02040503050406030204" pitchFamily="18" charset="0"/>
                                    </a:rPr>
                                    <m:t>=</m:t>
                                  </m:r>
                                  <m:r>
                                    <m:rPr>
                                      <m:brk m:alnAt="23"/>
                                    </m:rPr>
                                    <a:rPr lang="en-US" b="1" i="1">
                                      <a:solidFill>
                                        <a:srgbClr val="000000"/>
                                      </a:solidFill>
                                      <a:latin typeface="Cambria Math" panose="02040503050406030204" pitchFamily="18" charset="0"/>
                                      <a:ea typeface="Cambria Math" panose="02040503050406030204" pitchFamily="18" charset="0"/>
                                    </a:rPr>
                                    <m:t>𝒑</m:t>
                                  </m:r>
                                </m:e>
                                <m:sub>
                                  <m:r>
                                    <m:rPr>
                                      <m:brk m:alnAt="23"/>
                                    </m:rPr>
                                    <a:rPr lang="en-US" b="1" i="1">
                                      <a:solidFill>
                                        <a:srgbClr val="000000"/>
                                      </a:solidFill>
                                      <a:latin typeface="Cambria Math" panose="02040503050406030204" pitchFamily="18" charset="0"/>
                                      <a:ea typeface="Cambria Math" panose="02040503050406030204" pitchFamily="18" charset="0"/>
                                    </a:rPr>
                                    <m:t>𝟏</m:t>
                                  </m:r>
                                </m:sub>
                              </m:sSub>
                            </m:sub>
                            <m:sup>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𝟐</m:t>
                                  </m:r>
                                </m:sub>
                              </m:sSub>
                            </m:sup>
                            <m:e>
                              <m:r>
                                <a:rPr lang="pl-PL" b="1" i="1">
                                  <a:solidFill>
                                    <a:srgbClr val="000000"/>
                                  </a:solidFill>
                                  <a:latin typeface="Cambria Math" panose="02040503050406030204" pitchFamily="18" charset="0"/>
                                  <a:ea typeface="Cambria Math" panose="02040503050406030204" pitchFamily="18" charset="0"/>
                                </a:rPr>
                                <m:t>∅</m:t>
                              </m:r>
                              <m:r>
                                <a:rPr lang="pl-PL" b="1" i="1">
                                  <a:solidFill>
                                    <a:srgbClr val="000000"/>
                                  </a:solidFill>
                                  <a:latin typeface="Cambria Math" panose="02040503050406030204" pitchFamily="18" charset="0"/>
                                  <a:ea typeface="Cambria Math" panose="02040503050406030204" pitchFamily="18" charset="0"/>
                                </a:rPr>
                                <m:t>𝑯</m:t>
                              </m:r>
                              <m:d>
                                <m:dPr>
                                  <m:ctrlPr>
                                    <a:rPr lang="en-US" b="1" i="1">
                                      <a:solidFill>
                                        <a:srgbClr val="000000"/>
                                      </a:solidFill>
                                      <a:latin typeface="Cambria Math" panose="02040503050406030204" pitchFamily="18" charset="0"/>
                                      <a:ea typeface="Cambria Math" panose="02040503050406030204" pitchFamily="18" charset="0"/>
                                    </a:rPr>
                                  </m:ctrlPr>
                                </m:dPr>
                                <m:e>
                                  <m:r>
                                    <a:rPr lang="en-US" b="1" i="1">
                                      <a:solidFill>
                                        <a:srgbClr val="000000"/>
                                      </a:solidFill>
                                      <a:latin typeface="Cambria Math" panose="02040503050406030204" pitchFamily="18" charset="0"/>
                                      <a:ea typeface="Cambria Math" panose="02040503050406030204" pitchFamily="18" charset="0"/>
                                    </a:rPr>
                                    <m:t>𝒑</m:t>
                                  </m:r>
                                </m:e>
                              </m:d>
                            </m:e>
                          </m:nary>
                        </m:num>
                        <m:den>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𝒎</m:t>
                              </m:r>
                            </m:e>
                            <m:sub>
                              <m:r>
                                <a:rPr lang="en-US" b="1" i="1" smtClean="0">
                                  <a:solidFill>
                                    <a:srgbClr val="000000"/>
                                  </a:solidFill>
                                  <a:latin typeface="Cambria Math" panose="02040503050406030204" pitchFamily="18" charset="0"/>
                                  <a:ea typeface="Cambria Math" panose="02040503050406030204" pitchFamily="18" charset="0"/>
                                </a:rPr>
                                <m:t>𝑯</m:t>
                              </m:r>
                            </m:sub>
                          </m:sSub>
                        </m:den>
                      </m:f>
                    </m:oMath>
                  </m:oMathPara>
                </a14:m>
                <a:endParaRPr lang="en-US" b="1" i="1" dirty="0">
                  <a:solidFill>
                    <a:srgbClr val="000000"/>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pl-PL" b="1" i="1">
                          <a:solidFill>
                            <a:srgbClr val="000000"/>
                          </a:solidFill>
                          <a:latin typeface="Cambria Math" panose="02040503050406030204" pitchFamily="18" charset="0"/>
                          <a:ea typeface="Cambria Math" panose="02040503050406030204" pitchFamily="18" charset="0"/>
                        </a:rPr>
                        <m:t>∅</m:t>
                      </m:r>
                      <m:r>
                        <a:rPr lang="en-US" b="1" i="1" smtClean="0">
                          <a:solidFill>
                            <a:srgbClr val="000000"/>
                          </a:solidFill>
                          <a:latin typeface="Cambria Math" panose="02040503050406030204" pitchFamily="18" charset="0"/>
                          <a:ea typeface="Cambria Math" panose="02040503050406030204" pitchFamily="18" charset="0"/>
                        </a:rPr>
                        <m:t>𝑽</m:t>
                      </m:r>
                      <m:d>
                        <m:dPr>
                          <m:ctrlPr>
                            <a:rPr lang="en-US" b="1" i="1">
                              <a:solidFill>
                                <a:srgbClr val="000000"/>
                              </a:solidFill>
                              <a:latin typeface="Cambria Math" panose="02040503050406030204" pitchFamily="18" charset="0"/>
                              <a:ea typeface="Cambria Math" panose="02040503050406030204" pitchFamily="18" charset="0"/>
                            </a:rPr>
                          </m:ctrlPr>
                        </m:dPr>
                        <m:e>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𝒄</m:t>
                              </m:r>
                            </m:sub>
                          </m:sSub>
                        </m:e>
                      </m:d>
                      <m:r>
                        <a:rPr lang="en-US" b="1" i="1">
                          <a:solidFill>
                            <a:srgbClr val="000000"/>
                          </a:solidFill>
                          <a:latin typeface="Cambria Math" panose="02040503050406030204" pitchFamily="18" charset="0"/>
                          <a:ea typeface="Cambria Math" panose="02040503050406030204" pitchFamily="18" charset="0"/>
                        </a:rPr>
                        <m:t>=</m:t>
                      </m:r>
                      <m:f>
                        <m:fPr>
                          <m:ctrlPr>
                            <a:rPr lang="en-US" b="1" i="1">
                              <a:solidFill>
                                <a:srgbClr val="000000"/>
                              </a:solidFill>
                              <a:latin typeface="Cambria Math" panose="02040503050406030204" pitchFamily="18" charset="0"/>
                              <a:ea typeface="Cambria Math" panose="02040503050406030204" pitchFamily="18" charset="0"/>
                            </a:rPr>
                          </m:ctrlPr>
                        </m:fPr>
                        <m:num>
                          <m:nary>
                            <m:naryPr>
                              <m:chr m:val="∑"/>
                              <m:ctrlPr>
                                <a:rPr lang="en-US" b="1" i="1">
                                  <a:solidFill>
                                    <a:srgbClr val="000000"/>
                                  </a:solidFill>
                                  <a:latin typeface="Cambria Math" panose="02040503050406030204" pitchFamily="18" charset="0"/>
                                  <a:ea typeface="Cambria Math" panose="02040503050406030204" pitchFamily="18" charset="0"/>
                                </a:rPr>
                              </m:ctrlPr>
                            </m:naryPr>
                            <m:sub>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r>
                                    <a:rPr lang="en-US" b="1" i="1">
                                      <a:solidFill>
                                        <a:srgbClr val="000000"/>
                                      </a:solidFill>
                                      <a:latin typeface="Cambria Math" panose="02040503050406030204" pitchFamily="18" charset="0"/>
                                      <a:ea typeface="Cambria Math" panose="02040503050406030204" pitchFamily="18" charset="0"/>
                                    </a:rPr>
                                    <m:t>=</m:t>
                                  </m:r>
                                  <m:r>
                                    <m:rPr>
                                      <m:brk m:alnAt="23"/>
                                    </m:rPr>
                                    <a:rPr lang="en-US" b="1" i="1">
                                      <a:solidFill>
                                        <a:srgbClr val="000000"/>
                                      </a:solidFill>
                                      <a:latin typeface="Cambria Math" panose="02040503050406030204" pitchFamily="18" charset="0"/>
                                      <a:ea typeface="Cambria Math" panose="02040503050406030204" pitchFamily="18" charset="0"/>
                                    </a:rPr>
                                    <m:t>𝒑</m:t>
                                  </m:r>
                                </m:e>
                                <m:sub>
                                  <m:r>
                                    <m:rPr>
                                      <m:brk m:alnAt="23"/>
                                    </m:rPr>
                                    <a:rPr lang="en-US" b="1" i="1">
                                      <a:solidFill>
                                        <a:srgbClr val="000000"/>
                                      </a:solidFill>
                                      <a:latin typeface="Cambria Math" panose="02040503050406030204" pitchFamily="18" charset="0"/>
                                      <a:ea typeface="Cambria Math" panose="02040503050406030204" pitchFamily="18" charset="0"/>
                                    </a:rPr>
                                    <m:t>𝟏</m:t>
                                  </m:r>
                                </m:sub>
                              </m:sSub>
                            </m:sub>
                            <m:sup>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𝟐</m:t>
                                  </m:r>
                                </m:sub>
                              </m:sSub>
                            </m:sup>
                            <m:e>
                              <m:r>
                                <a:rPr lang="pl-PL" b="1" i="1">
                                  <a:solidFill>
                                    <a:srgbClr val="000000"/>
                                  </a:solidFill>
                                  <a:latin typeface="Cambria Math" panose="02040503050406030204" pitchFamily="18" charset="0"/>
                                  <a:ea typeface="Cambria Math" panose="02040503050406030204" pitchFamily="18" charset="0"/>
                                </a:rPr>
                                <m:t>∅</m:t>
                              </m:r>
                              <m:r>
                                <a:rPr lang="en-US" b="1" i="1" smtClean="0">
                                  <a:solidFill>
                                    <a:srgbClr val="000000"/>
                                  </a:solidFill>
                                  <a:latin typeface="Cambria Math" panose="02040503050406030204" pitchFamily="18" charset="0"/>
                                  <a:ea typeface="Cambria Math" panose="02040503050406030204" pitchFamily="18" charset="0"/>
                                </a:rPr>
                                <m:t>𝑽</m:t>
                              </m:r>
                              <m:d>
                                <m:dPr>
                                  <m:ctrlPr>
                                    <a:rPr lang="en-US" b="1" i="1">
                                      <a:solidFill>
                                        <a:srgbClr val="000000"/>
                                      </a:solidFill>
                                      <a:latin typeface="Cambria Math" panose="02040503050406030204" pitchFamily="18" charset="0"/>
                                      <a:ea typeface="Cambria Math" panose="02040503050406030204" pitchFamily="18" charset="0"/>
                                    </a:rPr>
                                  </m:ctrlPr>
                                </m:dPr>
                                <m:e>
                                  <m:r>
                                    <a:rPr lang="en-US" b="1" i="1">
                                      <a:solidFill>
                                        <a:srgbClr val="000000"/>
                                      </a:solidFill>
                                      <a:latin typeface="Cambria Math" panose="02040503050406030204" pitchFamily="18" charset="0"/>
                                      <a:ea typeface="Cambria Math" panose="02040503050406030204" pitchFamily="18" charset="0"/>
                                    </a:rPr>
                                    <m:t>𝒑</m:t>
                                  </m:r>
                                </m:e>
                              </m:d>
                            </m:e>
                          </m:nary>
                        </m:num>
                        <m:den>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𝒎</m:t>
                              </m:r>
                            </m:e>
                            <m:sub>
                              <m:r>
                                <a:rPr lang="en-US" b="1" i="1" smtClean="0">
                                  <a:solidFill>
                                    <a:srgbClr val="000000"/>
                                  </a:solidFill>
                                  <a:latin typeface="Cambria Math" panose="02040503050406030204" pitchFamily="18" charset="0"/>
                                  <a:ea typeface="Cambria Math" panose="02040503050406030204" pitchFamily="18" charset="0"/>
                                </a:rPr>
                                <m:t>𝑽</m:t>
                              </m:r>
                            </m:sub>
                          </m:sSub>
                        </m:den>
                      </m:f>
                    </m:oMath>
                  </m:oMathPara>
                </a14:m>
                <a:endParaRPr lang="en-US" b="1" i="1" dirty="0">
                  <a:solidFill>
                    <a:srgbClr val="000000"/>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panose="02040503050406030204" pitchFamily="18" charset="0"/>
                          <a:ea typeface="Cambria Math" panose="02040503050406030204" pitchFamily="18" charset="0"/>
                        </a:rPr>
                        <m:t>𝑺</m:t>
                      </m:r>
                      <m:d>
                        <m:dPr>
                          <m:ctrlPr>
                            <a:rPr lang="en-US" b="1" i="1" smtClean="0">
                              <a:solidFill>
                                <a:srgbClr val="000000"/>
                              </a:solidFill>
                              <a:latin typeface="Cambria Math" panose="02040503050406030204" pitchFamily="18" charset="0"/>
                              <a:ea typeface="Cambria Math" panose="02040503050406030204" pitchFamily="18" charset="0"/>
                            </a:rPr>
                          </m:ctrlPr>
                        </m:dPr>
                        <m:e>
                          <m:sSub>
                            <m:sSubPr>
                              <m:ctrlPr>
                                <a:rPr lang="en-US" b="1" i="1" smtClean="0">
                                  <a:solidFill>
                                    <a:srgbClr val="000000"/>
                                  </a:solidFill>
                                  <a:latin typeface="Cambria Math" panose="02040503050406030204" pitchFamily="18" charset="0"/>
                                  <a:ea typeface="Cambria Math" panose="02040503050406030204" pitchFamily="18" charset="0"/>
                                </a:rPr>
                              </m:ctrlPr>
                            </m:sSubPr>
                            <m:e>
                              <m:r>
                                <a:rPr lang="en-US" b="1" i="1" smtClean="0">
                                  <a:solidFill>
                                    <a:srgbClr val="000000"/>
                                  </a:solidFill>
                                  <a:latin typeface="Cambria Math" panose="02040503050406030204" pitchFamily="18" charset="0"/>
                                  <a:ea typeface="Cambria Math" panose="02040503050406030204" pitchFamily="18" charset="0"/>
                                </a:rPr>
                                <m:t>𝒑</m:t>
                              </m:r>
                            </m:e>
                            <m:sub>
                              <m:r>
                                <a:rPr lang="en-US" b="1" i="1" smtClean="0">
                                  <a:solidFill>
                                    <a:srgbClr val="000000"/>
                                  </a:solidFill>
                                  <a:latin typeface="Cambria Math" panose="02040503050406030204" pitchFamily="18" charset="0"/>
                                  <a:ea typeface="Cambria Math" panose="02040503050406030204" pitchFamily="18" charset="0"/>
                                </a:rPr>
                                <m:t>𝒄</m:t>
                              </m:r>
                            </m:sub>
                          </m:sSub>
                        </m:e>
                      </m:d>
                      <m:r>
                        <a:rPr lang="en-US" b="1" i="1" smtClean="0">
                          <a:solidFill>
                            <a:srgbClr val="000000"/>
                          </a:solidFill>
                          <a:latin typeface="Cambria Math" panose="02040503050406030204" pitchFamily="18" charset="0"/>
                          <a:ea typeface="Cambria Math" panose="02040503050406030204" pitchFamily="18" charset="0"/>
                        </a:rPr>
                        <m:t>=</m:t>
                      </m:r>
                      <m:f>
                        <m:fPr>
                          <m:ctrlPr>
                            <a:rPr lang="en-US" b="1" i="1" smtClean="0">
                              <a:solidFill>
                                <a:srgbClr val="000000"/>
                              </a:solidFill>
                              <a:latin typeface="Cambria Math" panose="02040503050406030204" pitchFamily="18" charset="0"/>
                              <a:ea typeface="Cambria Math" panose="02040503050406030204" pitchFamily="18" charset="0"/>
                            </a:rPr>
                          </m:ctrlPr>
                        </m:fPr>
                        <m:num>
                          <m:nary>
                            <m:naryPr>
                              <m:chr m:val="∑"/>
                              <m:ctrlPr>
                                <a:rPr lang="en-US" b="1" i="1" smtClean="0">
                                  <a:solidFill>
                                    <a:srgbClr val="000000"/>
                                  </a:solidFill>
                                  <a:latin typeface="Cambria Math" panose="02040503050406030204" pitchFamily="18" charset="0"/>
                                  <a:ea typeface="Cambria Math" panose="02040503050406030204" pitchFamily="18" charset="0"/>
                                </a:rPr>
                              </m:ctrlPr>
                            </m:naryPr>
                            <m:sub>
                              <m:sSub>
                                <m:sSubPr>
                                  <m:ctrlPr>
                                    <a:rPr lang="en-US" b="1" i="1" smtClean="0">
                                      <a:solidFill>
                                        <a:srgbClr val="000000"/>
                                      </a:solidFill>
                                      <a:latin typeface="Cambria Math" panose="02040503050406030204" pitchFamily="18" charset="0"/>
                                      <a:ea typeface="Cambria Math" panose="02040503050406030204" pitchFamily="18" charset="0"/>
                                    </a:rPr>
                                  </m:ctrlPr>
                                </m:sSubPr>
                                <m:e>
                                  <m:r>
                                    <a:rPr lang="en-US" b="1" i="1" smtClean="0">
                                      <a:solidFill>
                                        <a:srgbClr val="000000"/>
                                      </a:solidFill>
                                      <a:latin typeface="Cambria Math" panose="02040503050406030204" pitchFamily="18" charset="0"/>
                                      <a:ea typeface="Cambria Math" panose="02040503050406030204" pitchFamily="18" charset="0"/>
                                    </a:rPr>
                                    <m:t>𝒑</m:t>
                                  </m:r>
                                  <m:r>
                                    <a:rPr lang="en-US" b="1" i="1" smtClean="0">
                                      <a:solidFill>
                                        <a:srgbClr val="000000"/>
                                      </a:solidFill>
                                      <a:latin typeface="Cambria Math" panose="02040503050406030204" pitchFamily="18" charset="0"/>
                                      <a:ea typeface="Cambria Math" panose="02040503050406030204" pitchFamily="18" charset="0"/>
                                    </a:rPr>
                                    <m:t>=</m:t>
                                  </m:r>
                                  <m:r>
                                    <m:rPr>
                                      <m:brk m:alnAt="23"/>
                                    </m:rPr>
                                    <a:rPr lang="en-US" b="1" i="1" smtClean="0">
                                      <a:solidFill>
                                        <a:srgbClr val="000000"/>
                                      </a:solidFill>
                                      <a:latin typeface="Cambria Math" panose="02040503050406030204" pitchFamily="18" charset="0"/>
                                      <a:ea typeface="Cambria Math" panose="02040503050406030204" pitchFamily="18" charset="0"/>
                                    </a:rPr>
                                    <m:t>𝒑</m:t>
                                  </m:r>
                                </m:e>
                                <m:sub>
                                  <m:r>
                                    <m:rPr>
                                      <m:brk m:alnAt="23"/>
                                    </m:rPr>
                                    <a:rPr lang="en-US" b="1" i="1" smtClean="0">
                                      <a:solidFill>
                                        <a:srgbClr val="000000"/>
                                      </a:solidFill>
                                      <a:latin typeface="Cambria Math" panose="02040503050406030204" pitchFamily="18" charset="0"/>
                                      <a:ea typeface="Cambria Math" panose="02040503050406030204" pitchFamily="18" charset="0"/>
                                    </a:rPr>
                                    <m:t>𝟏</m:t>
                                  </m:r>
                                </m:sub>
                              </m:sSub>
                            </m:sub>
                            <m:sup>
                              <m:sSub>
                                <m:sSubPr>
                                  <m:ctrlPr>
                                    <a:rPr lang="en-US" b="1" i="1" smtClean="0">
                                      <a:solidFill>
                                        <a:srgbClr val="000000"/>
                                      </a:solidFill>
                                      <a:latin typeface="Cambria Math" panose="02040503050406030204" pitchFamily="18" charset="0"/>
                                      <a:ea typeface="Cambria Math" panose="02040503050406030204" pitchFamily="18" charset="0"/>
                                    </a:rPr>
                                  </m:ctrlPr>
                                </m:sSubPr>
                                <m:e>
                                  <m:r>
                                    <a:rPr lang="en-US" b="1" i="1" smtClean="0">
                                      <a:solidFill>
                                        <a:srgbClr val="000000"/>
                                      </a:solidFill>
                                      <a:latin typeface="Cambria Math" panose="02040503050406030204" pitchFamily="18" charset="0"/>
                                      <a:ea typeface="Cambria Math" panose="02040503050406030204" pitchFamily="18" charset="0"/>
                                    </a:rPr>
                                    <m:t>𝒑</m:t>
                                  </m:r>
                                </m:e>
                                <m:sub>
                                  <m:r>
                                    <a:rPr lang="en-US" b="1" i="1" smtClean="0">
                                      <a:solidFill>
                                        <a:srgbClr val="000000"/>
                                      </a:solidFill>
                                      <a:latin typeface="Cambria Math" panose="02040503050406030204" pitchFamily="18" charset="0"/>
                                      <a:ea typeface="Cambria Math" panose="02040503050406030204" pitchFamily="18" charset="0"/>
                                    </a:rPr>
                                    <m:t>𝟐</m:t>
                                  </m:r>
                                </m:sub>
                              </m:sSub>
                            </m:sup>
                            <m:e>
                              <m:r>
                                <a:rPr lang="en-US" b="1" i="1" smtClean="0">
                                  <a:solidFill>
                                    <a:srgbClr val="000000"/>
                                  </a:solidFill>
                                  <a:latin typeface="Cambria Math" panose="02040503050406030204" pitchFamily="18" charset="0"/>
                                  <a:ea typeface="Cambria Math" panose="02040503050406030204" pitchFamily="18" charset="0"/>
                                </a:rPr>
                                <m:t>𝑺</m:t>
                              </m:r>
                              <m:d>
                                <m:dPr>
                                  <m:ctrlPr>
                                    <a:rPr lang="en-US" b="1" i="1" smtClean="0">
                                      <a:solidFill>
                                        <a:srgbClr val="000000"/>
                                      </a:solidFill>
                                      <a:latin typeface="Cambria Math" panose="02040503050406030204" pitchFamily="18" charset="0"/>
                                      <a:ea typeface="Cambria Math" panose="02040503050406030204" pitchFamily="18" charset="0"/>
                                    </a:rPr>
                                  </m:ctrlPr>
                                </m:dPr>
                                <m:e>
                                  <m:r>
                                    <a:rPr lang="en-US" b="1" i="1" smtClean="0">
                                      <a:solidFill>
                                        <a:srgbClr val="000000"/>
                                      </a:solidFill>
                                      <a:latin typeface="Cambria Math" panose="02040503050406030204" pitchFamily="18" charset="0"/>
                                      <a:ea typeface="Cambria Math" panose="02040503050406030204" pitchFamily="18" charset="0"/>
                                    </a:rPr>
                                    <m:t>𝒑</m:t>
                                  </m:r>
                                </m:e>
                              </m:d>
                            </m:e>
                          </m:nary>
                        </m:num>
                        <m:den>
                          <m:sSub>
                            <m:sSubPr>
                              <m:ctrlPr>
                                <a:rPr lang="en-US" b="1" i="1" smtClean="0">
                                  <a:solidFill>
                                    <a:srgbClr val="000000"/>
                                  </a:solidFill>
                                  <a:latin typeface="Cambria Math" panose="02040503050406030204" pitchFamily="18" charset="0"/>
                                  <a:ea typeface="Cambria Math" panose="02040503050406030204" pitchFamily="18" charset="0"/>
                                </a:rPr>
                              </m:ctrlPr>
                            </m:sSubPr>
                            <m:e>
                              <m:r>
                                <a:rPr lang="en-US" b="1" i="1" smtClean="0">
                                  <a:solidFill>
                                    <a:srgbClr val="000000"/>
                                  </a:solidFill>
                                  <a:latin typeface="Cambria Math" panose="02040503050406030204" pitchFamily="18" charset="0"/>
                                  <a:ea typeface="Cambria Math" panose="02040503050406030204" pitchFamily="18" charset="0"/>
                                </a:rPr>
                                <m:t>𝒎</m:t>
                              </m:r>
                            </m:e>
                            <m:sub>
                              <m:r>
                                <a:rPr lang="en-US" b="1" i="1" smtClean="0">
                                  <a:solidFill>
                                    <a:srgbClr val="000000"/>
                                  </a:solidFill>
                                  <a:latin typeface="Cambria Math" panose="02040503050406030204" pitchFamily="18" charset="0"/>
                                  <a:ea typeface="Cambria Math" panose="02040503050406030204" pitchFamily="18" charset="0"/>
                                </a:rPr>
                                <m:t>𝑺</m:t>
                              </m:r>
                            </m:sub>
                          </m:sSub>
                        </m:den>
                      </m:f>
                    </m:oMath>
                  </m:oMathPara>
                </a14:m>
                <a:endParaRPr lang="en-US" b="1" dirty="0">
                  <a:solidFill>
                    <a:srgbClr val="000000"/>
                  </a:solidFill>
                </a:endParaRPr>
              </a:p>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panose="02040503050406030204" pitchFamily="18" charset="0"/>
                          <a:ea typeface="Cambria Math" panose="02040503050406030204" pitchFamily="18" charset="0"/>
                        </a:rPr>
                        <m:t>𝑴</m:t>
                      </m:r>
                      <m:d>
                        <m:dPr>
                          <m:ctrlPr>
                            <a:rPr lang="en-US" b="1" i="1">
                              <a:solidFill>
                                <a:srgbClr val="000000"/>
                              </a:solidFill>
                              <a:latin typeface="Cambria Math" panose="02040503050406030204" pitchFamily="18" charset="0"/>
                              <a:ea typeface="Cambria Math" panose="02040503050406030204" pitchFamily="18" charset="0"/>
                            </a:rPr>
                          </m:ctrlPr>
                        </m:dPr>
                        <m:e>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𝒄</m:t>
                              </m:r>
                            </m:sub>
                          </m:sSub>
                        </m:e>
                      </m:d>
                      <m:r>
                        <a:rPr lang="en-US" b="1" i="1">
                          <a:solidFill>
                            <a:srgbClr val="000000"/>
                          </a:solidFill>
                          <a:latin typeface="Cambria Math" panose="02040503050406030204" pitchFamily="18" charset="0"/>
                          <a:ea typeface="Cambria Math" panose="02040503050406030204" pitchFamily="18" charset="0"/>
                        </a:rPr>
                        <m:t>=</m:t>
                      </m:r>
                      <m:f>
                        <m:fPr>
                          <m:ctrlPr>
                            <a:rPr lang="en-US" b="1" i="1">
                              <a:solidFill>
                                <a:srgbClr val="000000"/>
                              </a:solidFill>
                              <a:latin typeface="Cambria Math" panose="02040503050406030204" pitchFamily="18" charset="0"/>
                              <a:ea typeface="Cambria Math" panose="02040503050406030204" pitchFamily="18" charset="0"/>
                            </a:rPr>
                          </m:ctrlPr>
                        </m:fPr>
                        <m:num>
                          <m:nary>
                            <m:naryPr>
                              <m:chr m:val="∑"/>
                              <m:ctrlPr>
                                <a:rPr lang="en-US" b="1" i="1">
                                  <a:solidFill>
                                    <a:srgbClr val="000000"/>
                                  </a:solidFill>
                                  <a:latin typeface="Cambria Math" panose="02040503050406030204" pitchFamily="18" charset="0"/>
                                  <a:ea typeface="Cambria Math" panose="02040503050406030204" pitchFamily="18" charset="0"/>
                                </a:rPr>
                              </m:ctrlPr>
                            </m:naryPr>
                            <m:sub>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r>
                                    <a:rPr lang="en-US" b="1" i="1">
                                      <a:solidFill>
                                        <a:srgbClr val="000000"/>
                                      </a:solidFill>
                                      <a:latin typeface="Cambria Math" panose="02040503050406030204" pitchFamily="18" charset="0"/>
                                      <a:ea typeface="Cambria Math" panose="02040503050406030204" pitchFamily="18" charset="0"/>
                                    </a:rPr>
                                    <m:t>=</m:t>
                                  </m:r>
                                  <m:r>
                                    <m:rPr>
                                      <m:brk m:alnAt="23"/>
                                    </m:rPr>
                                    <a:rPr lang="en-US" b="1" i="1">
                                      <a:solidFill>
                                        <a:srgbClr val="000000"/>
                                      </a:solidFill>
                                      <a:latin typeface="Cambria Math" panose="02040503050406030204" pitchFamily="18" charset="0"/>
                                      <a:ea typeface="Cambria Math" panose="02040503050406030204" pitchFamily="18" charset="0"/>
                                    </a:rPr>
                                    <m:t>𝒑</m:t>
                                  </m:r>
                                </m:e>
                                <m:sub>
                                  <m:r>
                                    <m:rPr>
                                      <m:brk m:alnAt="23"/>
                                    </m:rPr>
                                    <a:rPr lang="en-US" b="1" i="1">
                                      <a:solidFill>
                                        <a:srgbClr val="000000"/>
                                      </a:solidFill>
                                      <a:latin typeface="Cambria Math" panose="02040503050406030204" pitchFamily="18" charset="0"/>
                                      <a:ea typeface="Cambria Math" panose="02040503050406030204" pitchFamily="18" charset="0"/>
                                    </a:rPr>
                                    <m:t>𝟏</m:t>
                                  </m:r>
                                </m:sub>
                              </m:sSub>
                            </m:sub>
                            <m:sup>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𝒑</m:t>
                                  </m:r>
                                </m:e>
                                <m:sub>
                                  <m:r>
                                    <a:rPr lang="en-US" b="1" i="1">
                                      <a:solidFill>
                                        <a:srgbClr val="000000"/>
                                      </a:solidFill>
                                      <a:latin typeface="Cambria Math" panose="02040503050406030204" pitchFamily="18" charset="0"/>
                                      <a:ea typeface="Cambria Math" panose="02040503050406030204" pitchFamily="18" charset="0"/>
                                    </a:rPr>
                                    <m:t>𝟐</m:t>
                                  </m:r>
                                </m:sub>
                              </m:sSub>
                            </m:sup>
                            <m:e>
                              <m:r>
                                <a:rPr lang="en-US" b="1" i="1" smtClean="0">
                                  <a:solidFill>
                                    <a:srgbClr val="000000"/>
                                  </a:solidFill>
                                  <a:latin typeface="Cambria Math" panose="02040503050406030204" pitchFamily="18" charset="0"/>
                                  <a:ea typeface="Cambria Math" panose="02040503050406030204" pitchFamily="18" charset="0"/>
                                </a:rPr>
                                <m:t>𝑴</m:t>
                              </m:r>
                              <m:d>
                                <m:dPr>
                                  <m:ctrlPr>
                                    <a:rPr lang="en-US" b="1" i="1">
                                      <a:solidFill>
                                        <a:srgbClr val="000000"/>
                                      </a:solidFill>
                                      <a:latin typeface="Cambria Math" panose="02040503050406030204" pitchFamily="18" charset="0"/>
                                      <a:ea typeface="Cambria Math" panose="02040503050406030204" pitchFamily="18" charset="0"/>
                                    </a:rPr>
                                  </m:ctrlPr>
                                </m:dPr>
                                <m:e>
                                  <m:r>
                                    <a:rPr lang="en-US" b="1" i="1">
                                      <a:solidFill>
                                        <a:srgbClr val="000000"/>
                                      </a:solidFill>
                                      <a:latin typeface="Cambria Math" panose="02040503050406030204" pitchFamily="18" charset="0"/>
                                      <a:ea typeface="Cambria Math" panose="02040503050406030204" pitchFamily="18" charset="0"/>
                                    </a:rPr>
                                    <m:t>𝒑</m:t>
                                  </m:r>
                                </m:e>
                              </m:d>
                            </m:e>
                          </m:nary>
                        </m:num>
                        <m:den>
                          <m:sSub>
                            <m:sSubPr>
                              <m:ctrlPr>
                                <a:rPr lang="en-US" b="1" i="1">
                                  <a:solidFill>
                                    <a:srgbClr val="000000"/>
                                  </a:solidFill>
                                  <a:latin typeface="Cambria Math" panose="02040503050406030204" pitchFamily="18" charset="0"/>
                                  <a:ea typeface="Cambria Math" panose="02040503050406030204" pitchFamily="18" charset="0"/>
                                </a:rPr>
                              </m:ctrlPr>
                            </m:sSubPr>
                            <m:e>
                              <m:r>
                                <a:rPr lang="en-US" b="1" i="1">
                                  <a:solidFill>
                                    <a:srgbClr val="000000"/>
                                  </a:solidFill>
                                  <a:latin typeface="Cambria Math" panose="02040503050406030204" pitchFamily="18" charset="0"/>
                                  <a:ea typeface="Cambria Math" panose="02040503050406030204" pitchFamily="18" charset="0"/>
                                </a:rPr>
                                <m:t>𝒎</m:t>
                              </m:r>
                            </m:e>
                            <m:sub>
                              <m:r>
                                <a:rPr lang="en-US" b="1" i="1" smtClean="0">
                                  <a:solidFill>
                                    <a:srgbClr val="000000"/>
                                  </a:solidFill>
                                  <a:latin typeface="Cambria Math" panose="02040503050406030204" pitchFamily="18" charset="0"/>
                                  <a:ea typeface="Cambria Math" panose="02040503050406030204" pitchFamily="18" charset="0"/>
                                </a:rPr>
                                <m:t>𝑴</m:t>
                              </m:r>
                            </m:sub>
                          </m:sSub>
                        </m:den>
                      </m:f>
                    </m:oMath>
                  </m:oMathPara>
                </a14:m>
                <a:endParaRPr lang="en-US" b="1" dirty="0">
                  <a:solidFill>
                    <a:srgbClr val="000000"/>
                  </a:solidFill>
                </a:endParaRPr>
              </a:p>
              <a:p>
                <a14:m>
                  <m:oMath xmlns:m="http://schemas.openxmlformats.org/officeDocument/2006/math">
                    <m:sSub>
                      <m:sSubPr>
                        <m:ctrlPr>
                          <a:rPr lang="en-US" sz="1600" b="1" i="1" smtClean="0">
                            <a:solidFill>
                              <a:srgbClr val="000000"/>
                            </a:solidFill>
                            <a:latin typeface="Cambria Math" panose="02040503050406030204" pitchFamily="18" charset="0"/>
                            <a:ea typeface="Cambria Math" panose="02040503050406030204" pitchFamily="18" charset="0"/>
                          </a:rPr>
                        </m:ctrlPr>
                      </m:sSubPr>
                      <m:e>
                        <m:r>
                          <a:rPr lang="en-US" sz="1600" b="1" i="1" smtClean="0">
                            <a:solidFill>
                              <a:srgbClr val="000000"/>
                            </a:solidFill>
                            <a:latin typeface="Cambria Math" panose="02040503050406030204" pitchFamily="18" charset="0"/>
                            <a:ea typeface="Cambria Math" panose="02040503050406030204" pitchFamily="18" charset="0"/>
                          </a:rPr>
                          <m:t>𝒑</m:t>
                        </m:r>
                      </m:e>
                      <m:sub>
                        <m:r>
                          <a:rPr lang="en-US" sz="1600" b="1" i="1" smtClean="0">
                            <a:solidFill>
                              <a:srgbClr val="000000"/>
                            </a:solidFill>
                            <a:latin typeface="Cambria Math" panose="02040503050406030204" pitchFamily="18" charset="0"/>
                            <a:ea typeface="Cambria Math" panose="02040503050406030204" pitchFamily="18" charset="0"/>
                          </a:rPr>
                          <m:t>𝒄</m:t>
                        </m:r>
                      </m:sub>
                    </m:sSub>
                  </m:oMath>
                </a14:m>
                <a:r>
                  <a:rPr lang="en-GB" sz="1600" dirty="0">
                    <a:solidFill>
                      <a:srgbClr val="000000"/>
                    </a:solidFill>
                  </a:rPr>
                  <a:t> – </a:t>
                </a:r>
                <a:r>
                  <a:rPr lang="en-GB" sz="1400" dirty="0" err="1">
                    <a:solidFill>
                      <a:srgbClr val="000000"/>
                    </a:solidFill>
                  </a:rPr>
                  <a:t>center</a:t>
                </a:r>
                <a:r>
                  <a:rPr lang="en-GB" sz="1400" dirty="0">
                    <a:solidFill>
                      <a:srgbClr val="000000"/>
                    </a:solidFill>
                  </a:rPr>
                  <a:t> of magnetic probe</a:t>
                </a:r>
                <a:endParaRPr lang="en-US" sz="1600" b="1" i="1" dirty="0">
                  <a:solidFill>
                    <a:srgbClr val="000000"/>
                  </a:solidFill>
                  <a:latin typeface="Cambria Math" panose="02040503050406030204" pitchFamily="18" charset="0"/>
                  <a:ea typeface="Cambria Math" panose="02040503050406030204" pitchFamily="18" charset="0"/>
                </a:endParaRPr>
              </a:p>
              <a:p>
                <a14:m>
                  <m:oMath xmlns:m="http://schemas.openxmlformats.org/officeDocument/2006/math">
                    <m:r>
                      <a:rPr lang="en-US" b="1" i="1">
                        <a:solidFill>
                          <a:srgbClr val="000000"/>
                        </a:solidFill>
                        <a:latin typeface="Cambria Math" panose="02040503050406030204" pitchFamily="18" charset="0"/>
                        <a:ea typeface="Cambria Math" panose="02040503050406030204" pitchFamily="18" charset="0"/>
                      </a:rPr>
                      <m:t>𝒎</m:t>
                    </m:r>
                  </m:oMath>
                </a14:m>
                <a:r>
                  <a:rPr lang="en-GB" dirty="0">
                    <a:solidFill>
                      <a:srgbClr val="000000"/>
                    </a:solidFill>
                  </a:rPr>
                  <a:t> </a:t>
                </a:r>
                <a:r>
                  <a:rPr lang="en-GB" sz="1400" dirty="0">
                    <a:solidFill>
                      <a:srgbClr val="000000"/>
                    </a:solidFill>
                  </a:rPr>
                  <a:t>– number of measurements within the period</a:t>
                </a:r>
                <a:endParaRPr lang="en-GB" sz="1400" dirty="0"/>
              </a:p>
            </p:txBody>
          </p:sp>
        </mc:Choice>
        <mc:Fallback xmlns="">
          <p:sp>
            <p:nvSpPr>
              <p:cNvPr id="137" name="TextBox 136">
                <a:extLst>
                  <a:ext uri="{FF2B5EF4-FFF2-40B4-BE49-F238E27FC236}">
                    <a16:creationId xmlns:a16="http://schemas.microsoft.com/office/drawing/2014/main" id="{ECC5DDD2-1734-4EEB-98AD-F09AEAD6B266}"/>
                  </a:ext>
                </a:extLst>
              </p:cNvPr>
              <p:cNvSpPr txBox="1">
                <a:spLocks noRot="1" noChangeAspect="1" noMove="1" noResize="1" noEditPoints="1" noAdjustHandles="1" noChangeArrowheads="1" noChangeShapeType="1" noTextEdit="1"/>
              </p:cNvSpPr>
              <p:nvPr/>
            </p:nvSpPr>
            <p:spPr>
              <a:xfrm>
                <a:off x="5581278" y="1116779"/>
                <a:ext cx="3346856" cy="3405163"/>
              </a:xfrm>
              <a:prstGeom prst="rect">
                <a:avLst/>
              </a:prstGeom>
              <a:blipFill>
                <a:blip r:embed="rId10"/>
                <a:stretch>
                  <a:fillRect l="-546" b="-1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46797919-E6FE-49C1-924E-73C0CA5A1B65}"/>
                  </a:ext>
                </a:extLst>
              </p:cNvPr>
              <p:cNvSpPr/>
              <p:nvPr/>
            </p:nvSpPr>
            <p:spPr>
              <a:xfrm>
                <a:off x="3341605" y="5356037"/>
                <a:ext cx="47705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000000"/>
                              </a:solidFill>
                              <a:latin typeface="Cambria Math" panose="02040503050406030204" pitchFamily="18" charset="0"/>
                            </a:rPr>
                          </m:ctrlPr>
                        </m:sSubPr>
                        <m:e>
                          <m:r>
                            <a:rPr lang="pl-PL" b="0" i="1" smtClean="0">
                              <a:solidFill>
                                <a:srgbClr val="000000"/>
                              </a:solidFill>
                              <a:latin typeface="Cambria Math" panose="02040503050406030204" pitchFamily="18" charset="0"/>
                            </a:rPr>
                            <m:t>𝑝</m:t>
                          </m:r>
                        </m:e>
                        <m:sub>
                          <m:r>
                            <a:rPr lang="en-US" b="0" i="1" smtClean="0">
                              <a:solidFill>
                                <a:srgbClr val="000000"/>
                              </a:solidFill>
                              <a:latin typeface="Cambria Math" panose="02040503050406030204" pitchFamily="18" charset="0"/>
                            </a:rPr>
                            <m:t>𝑐</m:t>
                          </m:r>
                        </m:sub>
                      </m:sSub>
                    </m:oMath>
                  </m:oMathPara>
                </a14:m>
                <a:endParaRPr lang="en-GB" dirty="0">
                  <a:solidFill>
                    <a:srgbClr val="000000"/>
                  </a:solidFill>
                </a:endParaRPr>
              </a:p>
            </p:txBody>
          </p:sp>
        </mc:Choice>
        <mc:Fallback xmlns="">
          <p:sp>
            <p:nvSpPr>
              <p:cNvPr id="142" name="Rectangle 141">
                <a:extLst>
                  <a:ext uri="{FF2B5EF4-FFF2-40B4-BE49-F238E27FC236}">
                    <a16:creationId xmlns:a16="http://schemas.microsoft.com/office/drawing/2014/main" id="{46797919-E6FE-49C1-924E-73C0CA5A1B65}"/>
                  </a:ext>
                </a:extLst>
              </p:cNvPr>
              <p:cNvSpPr>
                <a:spLocks noRot="1" noChangeAspect="1" noMove="1" noResize="1" noEditPoints="1" noAdjustHandles="1" noChangeArrowheads="1" noChangeShapeType="1" noTextEdit="1"/>
              </p:cNvSpPr>
              <p:nvPr/>
            </p:nvSpPr>
            <p:spPr>
              <a:xfrm>
                <a:off x="3341605" y="5356037"/>
                <a:ext cx="477054" cy="369332"/>
              </a:xfrm>
              <a:prstGeom prst="rect">
                <a:avLst/>
              </a:prstGeom>
              <a:blipFill>
                <a:blip r:embed="rId11"/>
                <a:stretch>
                  <a:fillRect b="-8333"/>
                </a:stretch>
              </a:blipFill>
            </p:spPr>
            <p:txBody>
              <a:bodyPr/>
              <a:lstStyle/>
              <a:p>
                <a:r>
                  <a:rPr lang="en-GB">
                    <a:noFill/>
                  </a:rPr>
                  <a:t> </a:t>
                </a:r>
              </a:p>
            </p:txBody>
          </p:sp>
        </mc:Fallback>
      </mc:AlternateContent>
      <p:cxnSp>
        <p:nvCxnSpPr>
          <p:cNvPr id="143" name="Straight Arrow Connector 142">
            <a:extLst>
              <a:ext uri="{FF2B5EF4-FFF2-40B4-BE49-F238E27FC236}">
                <a16:creationId xmlns:a16="http://schemas.microsoft.com/office/drawing/2014/main" id="{33A10070-8ECD-44F6-8BCE-0ADCCBFCFE66}"/>
              </a:ext>
            </a:extLst>
          </p:cNvPr>
          <p:cNvCxnSpPr>
            <a:cxnSpLocks/>
          </p:cNvCxnSpPr>
          <p:nvPr/>
        </p:nvCxnSpPr>
        <p:spPr>
          <a:xfrm>
            <a:off x="3580132" y="5355204"/>
            <a:ext cx="0" cy="106527"/>
          </a:xfrm>
          <a:prstGeom prst="straightConnector1">
            <a:avLst/>
          </a:prstGeom>
          <a:ln w="19050">
            <a:solidFill>
              <a:schemeClr val="accent6">
                <a:lumMod val="75000"/>
              </a:schemeClr>
            </a:solidFill>
            <a:prstDash val="solid"/>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46" name="Rectangle 145">
                <a:extLst>
                  <a:ext uri="{FF2B5EF4-FFF2-40B4-BE49-F238E27FC236}">
                    <a16:creationId xmlns:a16="http://schemas.microsoft.com/office/drawing/2014/main" id="{EBAC7085-A305-482C-A962-EE86FB5C95AC}"/>
                  </a:ext>
                </a:extLst>
              </p:cNvPr>
              <p:cNvSpPr/>
              <p:nvPr/>
            </p:nvSpPr>
            <p:spPr>
              <a:xfrm>
                <a:off x="354477" y="1436945"/>
                <a:ext cx="5030348" cy="2031325"/>
              </a:xfrm>
              <a:prstGeom prst="rect">
                <a:avLst/>
              </a:prstGeom>
            </p:spPr>
            <p:txBody>
              <a:bodyPr wrap="square">
                <a:spAutoFit/>
              </a:bodyPr>
              <a:lstStyle/>
              <a:p>
                <a:pPr marL="285750" indent="-285750">
                  <a:buFont typeface="Arial" panose="020B0604020202020204" pitchFamily="34" charset="0"/>
                  <a:buChar char="•"/>
                </a:pPr>
                <a:r>
                  <a:rPr lang="en-GB" dirty="0"/>
                  <a:t>There are 8 positions along the CC length measured with the magnetic probe of 750 mm, 2 in the heads and 6 in the straight part.</a:t>
                </a:r>
              </a:p>
              <a:p>
                <a:pPr marL="285750" indent="-285750">
                  <a:buFont typeface="Arial" panose="020B0604020202020204" pitchFamily="34" charset="0"/>
                  <a:buChar char="•"/>
                </a:pPr>
                <a:r>
                  <a:rPr lang="en-GB" dirty="0"/>
                  <a:t>The </a:t>
                </a:r>
                <a14:m>
                  <m:oMath xmlns:m="http://schemas.openxmlformats.org/officeDocument/2006/math">
                    <m:r>
                      <a:rPr lang="pl-PL" b="1" i="1">
                        <a:solidFill>
                          <a:srgbClr val="00B050"/>
                        </a:solidFill>
                        <a:latin typeface="Cambria Math" panose="02040503050406030204" pitchFamily="18" charset="0"/>
                        <a:ea typeface="Cambria Math" panose="02040503050406030204" pitchFamily="18" charset="0"/>
                      </a:rPr>
                      <m:t>∅</m:t>
                    </m:r>
                    <m:r>
                      <a:rPr lang="pl-PL" b="1" i="1">
                        <a:solidFill>
                          <a:srgbClr val="00B050"/>
                        </a:solidFill>
                        <a:latin typeface="Cambria Math" panose="02040503050406030204" pitchFamily="18" charset="0"/>
                        <a:ea typeface="Cambria Math" panose="02040503050406030204" pitchFamily="18" charset="0"/>
                      </a:rPr>
                      <m:t>𝑯</m:t>
                    </m:r>
                    <m:r>
                      <a:rPr lang="pl-PL" b="1" i="1" smtClean="0">
                        <a:solidFill>
                          <a:srgbClr val="0055A0"/>
                        </a:solidFill>
                        <a:latin typeface="Cambria Math" panose="02040503050406030204" pitchFamily="18" charset="0"/>
                        <a:ea typeface="Cambria Math" panose="02040503050406030204" pitchFamily="18" charset="0"/>
                      </a:rPr>
                      <m:t>,</m:t>
                    </m:r>
                    <m:r>
                      <a:rPr lang="pl-PL" b="1" i="1">
                        <a:solidFill>
                          <a:srgbClr val="00B050"/>
                        </a:solidFill>
                        <a:latin typeface="Cambria Math" panose="02040503050406030204" pitchFamily="18" charset="0"/>
                        <a:ea typeface="Cambria Math" panose="02040503050406030204" pitchFamily="18" charset="0"/>
                      </a:rPr>
                      <m:t>∅</m:t>
                    </m:r>
                    <m:r>
                      <a:rPr lang="pl-PL" b="1" i="1">
                        <a:solidFill>
                          <a:srgbClr val="00B050"/>
                        </a:solidFill>
                        <a:latin typeface="Cambria Math" panose="02040503050406030204" pitchFamily="18" charset="0"/>
                        <a:ea typeface="Cambria Math" panose="02040503050406030204" pitchFamily="18" charset="0"/>
                      </a:rPr>
                      <m:t>𝑽</m:t>
                    </m:r>
                    <m:r>
                      <a:rPr lang="en-US" b="1" i="1" smtClean="0">
                        <a:solidFill>
                          <a:srgbClr val="0055A0"/>
                        </a:solidFill>
                        <a:latin typeface="Cambria Math" panose="02040503050406030204" pitchFamily="18" charset="0"/>
                        <a:ea typeface="Cambria Math" panose="02040503050406030204" pitchFamily="18" charset="0"/>
                      </a:rPr>
                      <m:t>,</m:t>
                    </m:r>
                    <m:r>
                      <a:rPr lang="en-US" b="1" i="1" smtClean="0">
                        <a:solidFill>
                          <a:srgbClr val="0047FD"/>
                        </a:solidFill>
                        <a:latin typeface="Cambria Math" panose="02040503050406030204" pitchFamily="18" charset="0"/>
                        <a:ea typeface="Cambria Math" panose="02040503050406030204" pitchFamily="18" charset="0"/>
                      </a:rPr>
                      <m:t>𝑺</m:t>
                    </m:r>
                    <m:r>
                      <a:rPr lang="en-US" b="1" i="1" smtClean="0">
                        <a:solidFill>
                          <a:srgbClr val="0055A0"/>
                        </a:solidFill>
                        <a:latin typeface="Cambria Math" panose="02040503050406030204" pitchFamily="18" charset="0"/>
                        <a:ea typeface="Cambria Math" panose="02040503050406030204" pitchFamily="18" charset="0"/>
                      </a:rPr>
                      <m:t>,</m:t>
                    </m:r>
                    <m:r>
                      <a:rPr lang="en-US" b="1" i="1" smtClean="0">
                        <a:solidFill>
                          <a:srgbClr val="C00000"/>
                        </a:solidFill>
                        <a:latin typeface="Cambria Math" panose="02040503050406030204" pitchFamily="18" charset="0"/>
                        <a:ea typeface="Cambria Math" panose="02040503050406030204" pitchFamily="18" charset="0"/>
                      </a:rPr>
                      <m:t>𝑴</m:t>
                    </m:r>
                  </m:oMath>
                </a14:m>
                <a:r>
                  <a:rPr lang="en-GB" dirty="0"/>
                  <a:t> geometry measurements associated with location of magnetic measurement are averaged over a probe length.</a:t>
                </a:r>
              </a:p>
            </p:txBody>
          </p:sp>
        </mc:Choice>
        <mc:Fallback xmlns="">
          <p:sp>
            <p:nvSpPr>
              <p:cNvPr id="146" name="Rectangle 145">
                <a:extLst>
                  <a:ext uri="{FF2B5EF4-FFF2-40B4-BE49-F238E27FC236}">
                    <a16:creationId xmlns:a16="http://schemas.microsoft.com/office/drawing/2014/main" id="{EBAC7085-A305-482C-A962-EE86FB5C95AC}"/>
                  </a:ext>
                </a:extLst>
              </p:cNvPr>
              <p:cNvSpPr>
                <a:spLocks noRot="1" noChangeAspect="1" noMove="1" noResize="1" noEditPoints="1" noAdjustHandles="1" noChangeArrowheads="1" noChangeShapeType="1" noTextEdit="1"/>
              </p:cNvSpPr>
              <p:nvPr/>
            </p:nvSpPr>
            <p:spPr>
              <a:xfrm>
                <a:off x="354477" y="1436945"/>
                <a:ext cx="5030348" cy="2031325"/>
              </a:xfrm>
              <a:prstGeom prst="rect">
                <a:avLst/>
              </a:prstGeom>
              <a:blipFill>
                <a:blip r:embed="rId12"/>
                <a:stretch>
                  <a:fillRect l="-727" t="-1802" r="-848" b="-3904"/>
                </a:stretch>
              </a:blipFill>
            </p:spPr>
            <p:txBody>
              <a:bodyPr/>
              <a:lstStyle/>
              <a:p>
                <a:r>
                  <a:rPr lang="en-GB">
                    <a:noFill/>
                  </a:rPr>
                  <a:t> </a:t>
                </a:r>
              </a:p>
            </p:txBody>
          </p:sp>
        </mc:Fallback>
      </mc:AlternateContent>
    </p:spTree>
    <p:extLst>
      <p:ext uri="{BB962C8B-B14F-4D97-AF65-F5344CB8AC3E}">
        <p14:creationId xmlns:p14="http://schemas.microsoft.com/office/powerpoint/2010/main" val="1845089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14B83-A99B-4ACF-B17F-ED836A472244}"/>
              </a:ext>
            </a:extLst>
          </p:cNvPr>
          <p:cNvSpPr>
            <a:spLocks noGrp="1"/>
          </p:cNvSpPr>
          <p:nvPr>
            <p:ph type="title"/>
          </p:nvPr>
        </p:nvSpPr>
        <p:spPr/>
        <p:txBody>
          <a:bodyPr/>
          <a:lstStyle/>
          <a:p>
            <a:r>
              <a:rPr lang="en-US" dirty="0"/>
              <a:t>Magnetic modelling</a:t>
            </a:r>
            <a:endParaRPr lang="en-GB" dirty="0"/>
          </a:p>
        </p:txBody>
      </p:sp>
      <p:sp>
        <p:nvSpPr>
          <p:cNvPr id="4" name="Slide Number Placeholder 3">
            <a:extLst>
              <a:ext uri="{FF2B5EF4-FFF2-40B4-BE49-F238E27FC236}">
                <a16:creationId xmlns:a16="http://schemas.microsoft.com/office/drawing/2014/main" id="{EE2A1B37-58F3-4BF3-84D6-29E6D053B835}"/>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6" name="Text Placeholder 5">
            <a:extLst>
              <a:ext uri="{FF2B5EF4-FFF2-40B4-BE49-F238E27FC236}">
                <a16:creationId xmlns:a16="http://schemas.microsoft.com/office/drawing/2014/main" id="{EBB8C996-3A4A-4087-8A89-9C776DAB581E}"/>
              </a:ext>
            </a:extLst>
          </p:cNvPr>
          <p:cNvSpPr>
            <a:spLocks noGrp="1"/>
          </p:cNvSpPr>
          <p:nvPr>
            <p:ph type="body" idx="10"/>
          </p:nvPr>
        </p:nvSpPr>
        <p:spPr/>
        <p:txBody>
          <a:bodyPr/>
          <a:lstStyle/>
          <a:p>
            <a:r>
              <a:rPr lang="en-US" dirty="0"/>
              <a:t>11T baseline and transformations</a:t>
            </a:r>
            <a:endParaRPr lang="en-GB" dirty="0"/>
          </a:p>
        </p:txBody>
      </p:sp>
    </p:spTree>
    <p:extLst>
      <p:ext uri="{BB962C8B-B14F-4D97-AF65-F5344CB8AC3E}">
        <p14:creationId xmlns:p14="http://schemas.microsoft.com/office/powerpoint/2010/main" val="2136069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830DA-51C0-40FD-99A1-6A853194CDF7}"/>
              </a:ext>
            </a:extLst>
          </p:cNvPr>
          <p:cNvSpPr>
            <a:spLocks noGrp="1"/>
          </p:cNvSpPr>
          <p:nvPr>
            <p:ph type="title"/>
          </p:nvPr>
        </p:nvSpPr>
        <p:spPr/>
        <p:txBody>
          <a:bodyPr>
            <a:noAutofit/>
          </a:bodyPr>
          <a:lstStyle/>
          <a:p>
            <a:r>
              <a:rPr lang="en-US" sz="4000" dirty="0"/>
              <a:t>Magneto-static 11T model</a:t>
            </a:r>
            <a:endParaRPr lang="en-GB" sz="40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59D8E16-600B-48DD-A358-AE3F14C9AAD2}"/>
                  </a:ext>
                </a:extLst>
              </p:cNvPr>
              <p:cNvSpPr>
                <a:spLocks noGrp="1"/>
              </p:cNvSpPr>
              <p:nvPr>
                <p:ph idx="1"/>
              </p:nvPr>
            </p:nvSpPr>
            <p:spPr>
              <a:xfrm>
                <a:off x="100800" y="1301355"/>
                <a:ext cx="4046400" cy="3568213"/>
              </a:xfrm>
            </p:spPr>
            <p:txBody>
              <a:bodyPr>
                <a:normAutofit/>
              </a:bodyPr>
              <a:lstStyle/>
              <a:p>
                <a:pPr marL="0" lvl="0" indent="0" eaLnBrk="0" fontAlgn="base" hangingPunct="0">
                  <a:spcBef>
                    <a:spcPct val="0"/>
                  </a:spcBef>
                  <a:spcAft>
                    <a:spcPct val="0"/>
                  </a:spcAft>
                  <a:buClrTx/>
                  <a:buSzTx/>
                  <a:buNone/>
                </a:pPr>
                <a:r>
                  <a:rPr lang="en-US" sz="1600" dirty="0"/>
                  <a:t>Magneto-static 2D 11T aperture cross-section model of straight part in ROXIE.</a:t>
                </a:r>
                <a:endParaRPr lang="en-GB" altLang="en-US" sz="1600" dirty="0">
                  <a:latin typeface="Calibri" panose="020F0502020204030204" pitchFamily="34" charset="0"/>
                  <a:ea typeface="Calibri" panose="020F0502020204030204" pitchFamily="34" charset="0"/>
                  <a:cs typeface="Times New Roman" panose="02020603050405020304" pitchFamily="18" charset="0"/>
                </a:endParaRPr>
              </a:p>
              <a:p>
                <a:pPr marL="0" lvl="0" indent="0" eaLnBrk="0" fontAlgn="base" hangingPunct="0">
                  <a:spcBef>
                    <a:spcPct val="0"/>
                  </a:spcBef>
                  <a:spcAft>
                    <a:spcPct val="0"/>
                  </a:spcAft>
                  <a:buClrTx/>
                  <a:buSzTx/>
                  <a:buNone/>
                </a:pPr>
                <a:endParaRPr lang="en-GB" altLang="en-US" sz="1600" dirty="0">
                  <a:latin typeface="Calibri" panose="020F0502020204030204" pitchFamily="34" charset="0"/>
                  <a:ea typeface="Calibri" panose="020F0502020204030204" pitchFamily="34" charset="0"/>
                  <a:cs typeface="Times New Roman" panose="02020603050405020304" pitchFamily="18" charset="0"/>
                </a:endParaRPr>
              </a:p>
              <a:p>
                <a:pPr marL="0" lvl="0" indent="0" eaLnBrk="0" fontAlgn="base" hangingPunct="0">
                  <a:spcBef>
                    <a:spcPct val="0"/>
                  </a:spcBef>
                  <a:spcAft>
                    <a:spcPct val="0"/>
                  </a:spcAft>
                  <a:buClrTx/>
                  <a:buSzTx/>
                  <a:buNone/>
                </a:pPr>
                <a:r>
                  <a:rPr lang="en-GB" altLang="en-US" sz="1600" dirty="0">
                    <a:latin typeface="Calibri" panose="020F0502020204030204" pitchFamily="34" charset="0"/>
                    <a:ea typeface="Calibri" panose="020F0502020204030204" pitchFamily="34" charset="0"/>
                    <a:cs typeface="Times New Roman" panose="02020603050405020304" pitchFamily="18" charset="0"/>
                  </a:rPr>
                  <a:t>The position of each conductor is defined with three parameters localising corner number 2:</a:t>
                </a:r>
              </a:p>
              <a:p>
                <a:pPr marL="0" lvl="0" indent="0" eaLnBrk="0" fontAlgn="base" hangingPunct="0">
                  <a:spcBef>
                    <a:spcPct val="0"/>
                  </a:spcBef>
                  <a:spcAft>
                    <a:spcPct val="0"/>
                  </a:spcAft>
                  <a:buClrTx/>
                  <a:buSzTx/>
                  <a:buNone/>
                </a:pPr>
                <a:endParaRPr lang="en-GB" altLang="en-US" sz="1600" dirty="0"/>
              </a:p>
              <a:p>
                <a:pPr marL="0" lvl="0" indent="0" eaLnBrk="0" fontAlgn="base" hangingPunct="0">
                  <a:spcBef>
                    <a:spcPct val="0"/>
                  </a:spcBef>
                  <a:spcAft>
                    <a:spcPct val="0"/>
                  </a:spcAft>
                  <a:buClrTx/>
                  <a:buSzTx/>
                  <a:buNone/>
                </a:pPr>
                <a14:m>
                  <m:oMath xmlns:m="http://schemas.openxmlformats.org/officeDocument/2006/math">
                    <m:sSub>
                      <m:sSubPr>
                        <m:ctrlP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GB" altLang="en-US" sz="160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𝜙</m:t>
                        </m:r>
                      </m:e>
                      <m:sub>
                        <m: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oMath>
                </a14:m>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 corner 2 polar angle of n-</a:t>
                </a:r>
                <a:r>
                  <a:rPr lang="en-GB" altLang="en-US" sz="1600" dirty="0" err="1">
                    <a:latin typeface="Calibri" panose="020F0502020204030204" pitchFamily="34" charset="0"/>
                    <a:ea typeface="Times New Roman" panose="02020603050405020304" pitchFamily="18" charset="0"/>
                    <a:cs typeface="Times New Roman" panose="02020603050405020304" pitchFamily="18" charset="0"/>
                  </a:rPr>
                  <a:t>th</a:t>
                </a:r>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conductor</a:t>
                </a:r>
                <a:endParaRPr lang="en-GB" altLang="en-US" sz="1600" dirty="0"/>
              </a:p>
              <a:p>
                <a:pPr marL="0" lvl="0" indent="0" eaLnBrk="0" fontAlgn="base" hangingPunct="0">
                  <a:spcBef>
                    <a:spcPct val="0"/>
                  </a:spcBef>
                  <a:spcAft>
                    <a:spcPct val="0"/>
                  </a:spcAft>
                  <a:buClrTx/>
                  <a:buSzTx/>
                  <a:buNone/>
                </a:pPr>
                <a14:m>
                  <m:oMath xmlns:m="http://schemas.openxmlformats.org/officeDocument/2006/math">
                    <m:sSub>
                      <m:sSubPr>
                        <m:ctrlP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GB" altLang="en-US" sz="160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𝑅</m:t>
                        </m:r>
                      </m:e>
                      <m:sub>
                        <m: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oMath>
                </a14:m>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 corner 2</a:t>
                </a:r>
                <a:r>
                  <a:rPr lang="en-GB" altLang="en-US" sz="1600" baseline="30000" dirty="0">
                    <a:latin typeface="Calibri" panose="020F0502020204030204" pitchFamily="34" charset="0"/>
                    <a:ea typeface="Times New Roman" panose="02020603050405020304" pitchFamily="18" charset="0"/>
                    <a:cs typeface="Times New Roman" panose="02020603050405020304" pitchFamily="18" charset="0"/>
                  </a:rPr>
                  <a:t> </a:t>
                </a:r>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radial distance of n-</a:t>
                </a:r>
                <a:r>
                  <a:rPr lang="en-GB" altLang="en-US" sz="1600" dirty="0" err="1">
                    <a:latin typeface="Calibri" panose="020F0502020204030204" pitchFamily="34" charset="0"/>
                    <a:ea typeface="Times New Roman" panose="02020603050405020304" pitchFamily="18" charset="0"/>
                    <a:cs typeface="Times New Roman" panose="02020603050405020304" pitchFamily="18" charset="0"/>
                  </a:rPr>
                  <a:t>th</a:t>
                </a:r>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conductor</a:t>
                </a:r>
                <a:endParaRPr lang="en-GB" altLang="en-US" sz="1600" dirty="0"/>
              </a:p>
              <a:p>
                <a:pPr marL="0" lvl="0" indent="0" eaLnBrk="0" fontAlgn="base" hangingPunct="0">
                  <a:spcBef>
                    <a:spcPct val="0"/>
                  </a:spcBef>
                  <a:spcAft>
                    <a:spcPct val="0"/>
                  </a:spcAft>
                  <a:buClrTx/>
                  <a:buSzTx/>
                  <a:buNone/>
                </a:pPr>
                <a14:m>
                  <m:oMath xmlns:m="http://schemas.openxmlformats.org/officeDocument/2006/math">
                    <m:sSub>
                      <m:sSubPr>
                        <m:ctrlP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ctrlPr>
                      </m:sSubPr>
                      <m:e>
                        <m:r>
                          <a:rPr lang="en-GB" altLang="en-US" sz="160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𝛼</m:t>
                        </m:r>
                      </m:e>
                      <m:sub>
                        <m:r>
                          <a:rPr lang="en-US" altLang="en-US" sz="1600" b="0" i="1" dirty="0" smtClean="0">
                            <a:solidFill>
                              <a:srgbClr val="000000"/>
                            </a:solidFill>
                            <a:latin typeface="Cambria Math" panose="02040503050406030204" pitchFamily="18" charset="0"/>
                            <a:ea typeface="Calibri" panose="020F0502020204030204" pitchFamily="34" charset="0"/>
                            <a:cs typeface="Times New Roman" panose="02020603050405020304" pitchFamily="18" charset="0"/>
                          </a:rPr>
                          <m:t>𝑛</m:t>
                        </m:r>
                      </m:sub>
                    </m:sSub>
                  </m:oMath>
                </a14:m>
                <a:r>
                  <a:rPr lang="en-GB" altLang="en-US" sz="1600" dirty="0">
                    <a:latin typeface="Calibri" panose="020F0502020204030204" pitchFamily="34" charset="0"/>
                    <a:ea typeface="Times New Roman" panose="02020603050405020304" pitchFamily="18" charset="0"/>
                    <a:cs typeface="Times New Roman" panose="02020603050405020304" pitchFamily="18" charset="0"/>
                  </a:rPr>
                  <a:t> – alpha, slope angle of corners 2 and 3</a:t>
                </a:r>
                <a:endParaRPr lang="en-GB" altLang="en-US" sz="1600" dirty="0"/>
              </a:p>
              <a:p>
                <a:pPr marL="0" lvl="0" indent="0" eaLnBrk="0" fontAlgn="base" hangingPunct="0">
                  <a:spcBef>
                    <a:spcPct val="0"/>
                  </a:spcBef>
                  <a:spcAft>
                    <a:spcPct val="0"/>
                  </a:spcAft>
                  <a:buClrTx/>
                  <a:buSzTx/>
                  <a:buNone/>
                </a:pPr>
                <a:endParaRPr lang="en-GB" altLang="en-US" sz="1600" dirty="0">
                  <a:latin typeface="Calibri" panose="020F0502020204030204" pitchFamily="34" charset="0"/>
                  <a:ea typeface="Calibri" panose="020F0502020204030204" pitchFamily="34" charset="0"/>
                  <a:cs typeface="Times New Roman" panose="02020603050405020304" pitchFamily="18" charset="0"/>
                </a:endParaRPr>
              </a:p>
              <a:p>
                <a:pPr marL="0" lvl="0" indent="0" eaLnBrk="0" fontAlgn="base" hangingPunct="0">
                  <a:spcBef>
                    <a:spcPct val="0"/>
                  </a:spcBef>
                  <a:spcAft>
                    <a:spcPct val="0"/>
                  </a:spcAft>
                  <a:buClrTx/>
                  <a:buSzTx/>
                  <a:buNone/>
                </a:pPr>
                <a:r>
                  <a:rPr lang="en-GB" altLang="en-US" sz="1600" dirty="0">
                    <a:latin typeface="Calibri" panose="020F0502020204030204" pitchFamily="34" charset="0"/>
                    <a:ea typeface="Calibri" panose="020F0502020204030204" pitchFamily="34" charset="0"/>
                    <a:cs typeface="Times New Roman" panose="02020603050405020304" pitchFamily="18" charset="0"/>
                  </a:rPr>
                  <a:t>The remaining corners are localised based on the cable parameters, namely: mid-thickness, width, and keystone angle.</a:t>
                </a:r>
                <a:endParaRPr lang="en-GB" altLang="en-US" sz="1600" dirty="0">
                  <a:latin typeface="Arial" panose="020B0604020202020204" pitchFamily="34" charset="0"/>
                </a:endParaRPr>
              </a:p>
            </p:txBody>
          </p:sp>
        </mc:Choice>
        <mc:Fallback xmlns="">
          <p:sp>
            <p:nvSpPr>
              <p:cNvPr id="3" name="Content Placeholder 2">
                <a:extLst>
                  <a:ext uri="{FF2B5EF4-FFF2-40B4-BE49-F238E27FC236}">
                    <a16:creationId xmlns:a16="http://schemas.microsoft.com/office/drawing/2014/main" id="{559D8E16-600B-48DD-A358-AE3F14C9AAD2}"/>
                  </a:ext>
                </a:extLst>
              </p:cNvPr>
              <p:cNvSpPr>
                <a:spLocks noGrp="1" noRot="1" noChangeAspect="1" noMove="1" noResize="1" noEditPoints="1" noAdjustHandles="1" noChangeArrowheads="1" noChangeShapeType="1" noTextEdit="1"/>
              </p:cNvSpPr>
              <p:nvPr>
                <p:ph idx="1"/>
              </p:nvPr>
            </p:nvSpPr>
            <p:spPr>
              <a:xfrm>
                <a:off x="100800" y="1301355"/>
                <a:ext cx="4046400" cy="3568213"/>
              </a:xfrm>
              <a:blipFill>
                <a:blip r:embed="rId2"/>
                <a:stretch>
                  <a:fillRect l="-905" t="-512" r="-90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E006B0CE-8525-452D-ABF7-B20722514E03}"/>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5" name="Picture 4">
            <a:extLst>
              <a:ext uri="{FF2B5EF4-FFF2-40B4-BE49-F238E27FC236}">
                <a16:creationId xmlns:a16="http://schemas.microsoft.com/office/drawing/2014/main" id="{1FA32761-710B-4D7A-93BA-CF9A7E51D524}"/>
              </a:ext>
            </a:extLst>
          </p:cNvPr>
          <p:cNvPicPr/>
          <p:nvPr/>
        </p:nvPicPr>
        <p:blipFill>
          <a:blip r:embed="rId3"/>
          <a:stretch>
            <a:fillRect/>
          </a:stretch>
        </p:blipFill>
        <p:spPr>
          <a:xfrm>
            <a:off x="4003200" y="1301355"/>
            <a:ext cx="5040000" cy="5040000"/>
          </a:xfrm>
          <a:prstGeom prst="rect">
            <a:avLst/>
          </a:prstGeom>
        </p:spPr>
      </p:pic>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6EC24D78-2A1D-49C0-9E6A-940A319125C2}"/>
                  </a:ext>
                </a:extLst>
              </p:cNvPr>
              <p:cNvSpPr/>
              <p:nvPr/>
            </p:nvSpPr>
            <p:spPr>
              <a:xfrm>
                <a:off x="411102" y="4812322"/>
                <a:ext cx="3281796" cy="13408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GB" i="1" smtClean="0">
                              <a:solidFill>
                                <a:srgbClr val="000000"/>
                              </a:solidFill>
                              <a:latin typeface="Cambria Math" panose="02040503050406030204" pitchFamily="18" charset="0"/>
                            </a:rPr>
                          </m:ctrlPr>
                        </m:dPr>
                        <m:e>
                          <m:eqArr>
                            <m:eqArrPr>
                              <m:ctrlPr>
                                <a:rPr lang="en-GB" i="1" smtClean="0">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𝑄</m:t>
                              </m:r>
                              <m:r>
                                <a:rPr lang="en-US" i="1">
                                  <a:solidFill>
                                    <a:srgbClr val="000000"/>
                                  </a:solidFill>
                                  <a:latin typeface="Cambria Math" panose="02040503050406030204" pitchFamily="18" charset="0"/>
                                </a:rPr>
                                <m:t>1</m:t>
                              </m:r>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𝑅</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𝛼</m:t>
                                      </m:r>
                                    </m:e>
                                    <m:sub>
                                      <m:r>
                                        <a:rPr lang="en-US" i="1">
                                          <a:solidFill>
                                            <a:srgbClr val="000000"/>
                                          </a:solidFill>
                                          <a:latin typeface="Cambria Math" panose="02040503050406030204" pitchFamily="18" charset="0"/>
                                        </a:rPr>
                                        <m:t>𝑛</m:t>
                                      </m:r>
                                    </m:sub>
                                  </m:sSub>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𝜖</m:t>
                              </m:r>
                              <m:r>
                                <a:rPr lang="en-GB" i="1">
                                  <a:solidFill>
                                    <a:srgbClr val="000000"/>
                                  </a:solidFill>
                                  <a:latin typeface="Cambria Math" panose="02040503050406030204" pitchFamily="18" charset="0"/>
                                </a:rPr>
                                <m:t> </m:t>
                              </m:r>
                              <m:d>
                                <m:dPr>
                                  <m:begChr m:val="["/>
                                  <m:endChr m:val="]"/>
                                  <m:ctrlPr>
                                    <a:rPr lang="en-GB" i="1">
                                      <a:solidFill>
                                        <a:srgbClr val="000000"/>
                                      </a:solidFill>
                                      <a:latin typeface="Cambria Math" panose="02040503050406030204" pitchFamily="18" charset="0"/>
                                    </a:rPr>
                                  </m:ctrlPr>
                                </m:dPr>
                                <m:e>
                                  <m:r>
                                    <a:rPr lang="en-GB" i="1">
                                      <a:solidFill>
                                        <a:srgbClr val="000000"/>
                                      </a:solidFill>
                                      <a:latin typeface="Cambria Math" panose="02040503050406030204" pitchFamily="18" charset="0"/>
                                    </a:rPr>
                                    <m:t>1,</m:t>
                                  </m:r>
                                  <m:r>
                                    <a:rPr lang="en-US" i="1">
                                      <a:solidFill>
                                        <a:srgbClr val="000000"/>
                                      </a:solidFill>
                                      <a:latin typeface="Cambria Math" panose="02040503050406030204" pitchFamily="18" charset="0"/>
                                    </a:rPr>
                                    <m:t>56</m:t>
                                  </m:r>
                                </m:e>
                              </m:d>
                            </m:e>
                            <m:e>
                              <m:r>
                                <a:rPr lang="en-US" i="1">
                                  <a:solidFill>
                                    <a:srgbClr val="000000"/>
                                  </a:solidFill>
                                  <a:latin typeface="Cambria Math" panose="02040503050406030204" pitchFamily="18" charset="0"/>
                                </a:rPr>
                                <m:t>𝑄</m:t>
                              </m:r>
                              <m:r>
                                <a:rPr lang="en-US" b="0" i="1" smtClean="0">
                                  <a:solidFill>
                                    <a:srgbClr val="000000"/>
                                  </a:solidFill>
                                  <a:latin typeface="Cambria Math" panose="02040503050406030204" pitchFamily="18" charset="0"/>
                                </a:rPr>
                                <m:t>2</m:t>
                              </m:r>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𝑅</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𝛼</m:t>
                                      </m:r>
                                    </m:e>
                                    <m:sub>
                                      <m:r>
                                        <a:rPr lang="en-US" i="1">
                                          <a:solidFill>
                                            <a:srgbClr val="000000"/>
                                          </a:solidFill>
                                          <a:latin typeface="Cambria Math" panose="02040503050406030204" pitchFamily="18" charset="0"/>
                                        </a:rPr>
                                        <m:t>𝑛</m:t>
                                      </m:r>
                                    </m:sub>
                                  </m:sSub>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𝜖</m:t>
                              </m:r>
                              <m:r>
                                <a:rPr lang="en-GB" i="1">
                                  <a:solidFill>
                                    <a:srgbClr val="000000"/>
                                  </a:solidFill>
                                  <a:latin typeface="Cambria Math" panose="02040503050406030204" pitchFamily="18" charset="0"/>
                                </a:rPr>
                                <m:t> </m:t>
                              </m:r>
                              <m:d>
                                <m:dPr>
                                  <m:begChr m:val="["/>
                                  <m:endChr m:val="]"/>
                                  <m:ctrlPr>
                                    <a:rPr lang="en-GB" i="1">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57</m:t>
                                  </m:r>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112</m:t>
                                  </m:r>
                                </m:e>
                              </m:d>
                            </m:e>
                            <m:e>
                              <m:r>
                                <a:rPr lang="en-US" i="1">
                                  <a:solidFill>
                                    <a:srgbClr val="000000"/>
                                  </a:solidFill>
                                  <a:latin typeface="Cambria Math" panose="02040503050406030204" pitchFamily="18" charset="0"/>
                                </a:rPr>
                                <m:t>𝑄</m:t>
                              </m:r>
                              <m:r>
                                <a:rPr lang="en-US" b="0" i="1" smtClean="0">
                                  <a:solidFill>
                                    <a:srgbClr val="000000"/>
                                  </a:solidFill>
                                  <a:latin typeface="Cambria Math" panose="02040503050406030204" pitchFamily="18" charset="0"/>
                                </a:rPr>
                                <m:t>3</m:t>
                              </m:r>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𝑅</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𝛼</m:t>
                                      </m:r>
                                    </m:e>
                                    <m:sub>
                                      <m:r>
                                        <a:rPr lang="en-US" i="1">
                                          <a:solidFill>
                                            <a:srgbClr val="000000"/>
                                          </a:solidFill>
                                          <a:latin typeface="Cambria Math" panose="02040503050406030204" pitchFamily="18" charset="0"/>
                                        </a:rPr>
                                        <m:t>𝑛</m:t>
                                      </m:r>
                                    </m:sub>
                                  </m:sSub>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𝜖</m:t>
                              </m:r>
                              <m:r>
                                <a:rPr lang="en-GB" i="1">
                                  <a:solidFill>
                                    <a:srgbClr val="000000"/>
                                  </a:solidFill>
                                  <a:latin typeface="Cambria Math" panose="02040503050406030204" pitchFamily="18" charset="0"/>
                                </a:rPr>
                                <m:t> </m:t>
                              </m:r>
                              <m:d>
                                <m:dPr>
                                  <m:begChr m:val="["/>
                                  <m:endChr m:val="]"/>
                                  <m:ctrlPr>
                                    <a:rPr lang="en-GB" i="1">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113</m:t>
                                  </m:r>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168</m:t>
                                  </m:r>
                                </m:e>
                              </m:d>
                            </m:e>
                            <m:e>
                              <m:r>
                                <a:rPr lang="en-US" i="1">
                                  <a:solidFill>
                                    <a:srgbClr val="000000"/>
                                  </a:solidFill>
                                  <a:latin typeface="Cambria Math" panose="02040503050406030204" pitchFamily="18" charset="0"/>
                                </a:rPr>
                                <m:t>𝑄</m:t>
                              </m:r>
                              <m:r>
                                <a:rPr lang="en-US" b="0" i="1" smtClean="0">
                                  <a:solidFill>
                                    <a:srgbClr val="000000"/>
                                  </a:solidFill>
                                  <a:latin typeface="Cambria Math" panose="02040503050406030204" pitchFamily="18" charset="0"/>
                                </a:rPr>
                                <m:t>4</m:t>
                              </m:r>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𝑅</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𝛼</m:t>
                                      </m:r>
                                    </m:e>
                                    <m:sub>
                                      <m:r>
                                        <a:rPr lang="en-US" i="1">
                                          <a:solidFill>
                                            <a:srgbClr val="000000"/>
                                          </a:solidFill>
                                          <a:latin typeface="Cambria Math" panose="02040503050406030204" pitchFamily="18" charset="0"/>
                                        </a:rPr>
                                        <m:t>𝑛</m:t>
                                      </m:r>
                                    </m:sub>
                                  </m:sSub>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𝑛</m:t>
                              </m:r>
                              <m:r>
                                <a:rPr lang="en-US" i="1">
                                  <a:solidFill>
                                    <a:srgbClr val="000000"/>
                                  </a:solidFill>
                                  <a:latin typeface="Cambria Math" panose="02040503050406030204" pitchFamily="18" charset="0"/>
                                </a:rPr>
                                <m:t> </m:t>
                              </m:r>
                              <m:r>
                                <a:rPr lang="en-GB" i="1">
                                  <a:solidFill>
                                    <a:srgbClr val="000000"/>
                                  </a:solidFill>
                                  <a:latin typeface="Cambria Math" panose="02040503050406030204" pitchFamily="18" charset="0"/>
                                </a:rPr>
                                <m:t>𝜖</m:t>
                              </m:r>
                              <m:r>
                                <a:rPr lang="en-GB" i="1">
                                  <a:solidFill>
                                    <a:srgbClr val="000000"/>
                                  </a:solidFill>
                                  <a:latin typeface="Cambria Math" panose="02040503050406030204" pitchFamily="18" charset="0"/>
                                </a:rPr>
                                <m:t> </m:t>
                              </m:r>
                              <m:d>
                                <m:dPr>
                                  <m:begChr m:val="["/>
                                  <m:endChr m:val="]"/>
                                  <m:ctrlPr>
                                    <a:rPr lang="en-GB" i="1">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169</m:t>
                                  </m:r>
                                  <m:r>
                                    <a:rPr lang="en-GB"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224</m:t>
                                  </m:r>
                                </m:e>
                              </m:d>
                            </m:e>
                          </m:eqArr>
                        </m:e>
                      </m:d>
                    </m:oMath>
                  </m:oMathPara>
                </a14:m>
                <a:endParaRPr lang="en-GB" dirty="0">
                  <a:solidFill>
                    <a:srgbClr val="000000"/>
                  </a:solidFill>
                </a:endParaRPr>
              </a:p>
            </p:txBody>
          </p:sp>
        </mc:Choice>
        <mc:Fallback xmlns="">
          <p:sp>
            <p:nvSpPr>
              <p:cNvPr id="7" name="Rectangle 6">
                <a:extLst>
                  <a:ext uri="{FF2B5EF4-FFF2-40B4-BE49-F238E27FC236}">
                    <a16:creationId xmlns:a16="http://schemas.microsoft.com/office/drawing/2014/main" id="{6EC24D78-2A1D-49C0-9E6A-940A319125C2}"/>
                  </a:ext>
                </a:extLst>
              </p:cNvPr>
              <p:cNvSpPr>
                <a:spLocks noRot="1" noChangeAspect="1" noMove="1" noResize="1" noEditPoints="1" noAdjustHandles="1" noChangeArrowheads="1" noChangeShapeType="1" noTextEdit="1"/>
              </p:cNvSpPr>
              <p:nvPr/>
            </p:nvSpPr>
            <p:spPr>
              <a:xfrm>
                <a:off x="411102" y="4812322"/>
                <a:ext cx="3281796" cy="1340880"/>
              </a:xfrm>
              <a:prstGeom prst="rect">
                <a:avLst/>
              </a:prstGeom>
              <a:blipFill>
                <a:blip r:embed="rId4"/>
                <a:stretch>
                  <a:fillRect/>
                </a:stretch>
              </a:blipFill>
            </p:spPr>
            <p:txBody>
              <a:bodyPr/>
              <a:lstStyle/>
              <a:p>
                <a:r>
                  <a:rPr lang="en-GB">
                    <a:noFill/>
                  </a:rPr>
                  <a:t> </a:t>
                </a:r>
              </a:p>
            </p:txBody>
          </p:sp>
        </mc:Fallback>
      </mc:AlternateContent>
      <p:sp>
        <p:nvSpPr>
          <p:cNvPr id="6" name="Rectangle 5">
            <a:extLst>
              <a:ext uri="{FF2B5EF4-FFF2-40B4-BE49-F238E27FC236}">
                <a16:creationId xmlns:a16="http://schemas.microsoft.com/office/drawing/2014/main" id="{5E7F7197-1047-437A-A3E3-D760F9C41A11}"/>
              </a:ext>
            </a:extLst>
          </p:cNvPr>
          <p:cNvSpPr/>
          <p:nvPr/>
        </p:nvSpPr>
        <p:spPr>
          <a:xfrm>
            <a:off x="4309210" y="2831798"/>
            <a:ext cx="747320" cy="461665"/>
          </a:xfrm>
          <a:prstGeom prst="rect">
            <a:avLst/>
          </a:prstGeom>
        </p:spPr>
        <p:txBody>
          <a:bodyPr wrap="none">
            <a:spAutoFit/>
          </a:bodyPr>
          <a:lstStyle/>
          <a:p>
            <a:r>
              <a:rPr lang="en-US" sz="1200" dirty="0">
                <a:solidFill>
                  <a:srgbClr val="000000"/>
                </a:solidFill>
              </a:rPr>
              <a:t>22 turns</a:t>
            </a:r>
          </a:p>
          <a:p>
            <a:r>
              <a:rPr lang="en-US" sz="1200" dirty="0">
                <a:solidFill>
                  <a:srgbClr val="000000"/>
                </a:solidFill>
              </a:rPr>
              <a:t>4 blocks</a:t>
            </a:r>
            <a:endParaRPr lang="en-GB" sz="1200" dirty="0">
              <a:solidFill>
                <a:srgbClr val="000000"/>
              </a:solidFill>
            </a:endParaRPr>
          </a:p>
        </p:txBody>
      </p:sp>
      <p:sp>
        <p:nvSpPr>
          <p:cNvPr id="8" name="Rectangle 7">
            <a:extLst>
              <a:ext uri="{FF2B5EF4-FFF2-40B4-BE49-F238E27FC236}">
                <a16:creationId xmlns:a16="http://schemas.microsoft.com/office/drawing/2014/main" id="{84198358-064F-466E-A493-9A6E4532D70E}"/>
              </a:ext>
            </a:extLst>
          </p:cNvPr>
          <p:cNvSpPr/>
          <p:nvPr/>
        </p:nvSpPr>
        <p:spPr>
          <a:xfrm>
            <a:off x="5692140" y="2087427"/>
            <a:ext cx="747320" cy="461665"/>
          </a:xfrm>
          <a:prstGeom prst="rect">
            <a:avLst/>
          </a:prstGeom>
        </p:spPr>
        <p:txBody>
          <a:bodyPr wrap="none">
            <a:spAutoFit/>
          </a:bodyPr>
          <a:lstStyle/>
          <a:p>
            <a:r>
              <a:rPr lang="en-US" sz="1200" dirty="0">
                <a:solidFill>
                  <a:srgbClr val="000000"/>
                </a:solidFill>
              </a:rPr>
              <a:t>34 turns</a:t>
            </a:r>
          </a:p>
          <a:p>
            <a:r>
              <a:rPr lang="en-US" sz="1200" dirty="0">
                <a:solidFill>
                  <a:srgbClr val="000000"/>
                </a:solidFill>
              </a:rPr>
              <a:t>2 blocks</a:t>
            </a:r>
          </a:p>
        </p:txBody>
      </p:sp>
    </p:spTree>
    <p:extLst>
      <p:ext uri="{BB962C8B-B14F-4D97-AF65-F5344CB8AC3E}">
        <p14:creationId xmlns:p14="http://schemas.microsoft.com/office/powerpoint/2010/main" val="2533613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27A3D-F730-48E7-AF2D-5BF56EFDF306}"/>
              </a:ext>
            </a:extLst>
          </p:cNvPr>
          <p:cNvSpPr>
            <a:spLocks noGrp="1"/>
          </p:cNvSpPr>
          <p:nvPr>
            <p:ph type="title"/>
          </p:nvPr>
        </p:nvSpPr>
        <p:spPr/>
        <p:txBody>
          <a:bodyPr/>
          <a:lstStyle/>
          <a:p>
            <a:r>
              <a:rPr lang="en-US" dirty="0"/>
              <a:t>Coefficients of field error</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DA1690C-A802-4DD6-8B15-CB52F9EE3674}"/>
                  </a:ext>
                </a:extLst>
              </p:cNvPr>
              <p:cNvSpPr>
                <a:spLocks noGrp="1"/>
              </p:cNvSpPr>
              <p:nvPr>
                <p:ph idx="1"/>
              </p:nvPr>
            </p:nvSpPr>
            <p:spPr>
              <a:xfrm>
                <a:off x="457200" y="1419206"/>
                <a:ext cx="8226854" cy="4873593"/>
              </a:xfrm>
            </p:spPr>
            <p:txBody>
              <a:bodyPr>
                <a:normAutofit/>
              </a:bodyPr>
              <a:lstStyle/>
              <a:p>
                <a:pPr marL="36576" indent="0">
                  <a:buNone/>
                </a:pPr>
                <a:r>
                  <a:rPr lang="en-US" sz="2100" dirty="0"/>
                  <a:t>Linear approximation of field errors imposed by deformation </a:t>
                </a:r>
                <a14:m>
                  <m:oMath xmlns:m="http://schemas.openxmlformats.org/officeDocument/2006/math">
                    <m:r>
                      <a:rPr lang="en-US" sz="2100" b="0" i="1" smtClean="0">
                        <a:solidFill>
                          <a:srgbClr val="000000"/>
                        </a:solidFill>
                        <a:latin typeface="Cambria Math" panose="02040503050406030204" pitchFamily="18" charset="0"/>
                      </a:rPr>
                      <m:t>𝑥</m:t>
                    </m:r>
                  </m:oMath>
                </a14:m>
                <a:r>
                  <a:rPr lang="en-US" sz="2100" dirty="0"/>
                  <a:t>:</a:t>
                </a:r>
              </a:p>
              <a:p>
                <a:r>
                  <a:rPr lang="en-US" sz="2100" dirty="0"/>
                  <a:t>Baseline geometry (unit):</a:t>
                </a:r>
                <a:endParaRPr lang="en-GB" sz="2100" dirty="0"/>
              </a:p>
              <a:p>
                <a:pPr marL="36576" indent="0">
                  <a:buNone/>
                </a:pPr>
                <a14:m>
                  <m:oMathPara xmlns:m="http://schemas.openxmlformats.org/officeDocument/2006/math">
                    <m:oMathParaPr>
                      <m:jc m:val="centerGroup"/>
                    </m:oMathParaPr>
                    <m:oMath xmlns:m="http://schemas.openxmlformats.org/officeDocument/2006/math">
                      <m:acc>
                        <m:accPr>
                          <m:chr m:val="⃗"/>
                          <m:ctrlPr>
                            <a:rPr lang="pl-PL" sz="2100" i="1">
                              <a:solidFill>
                                <a:srgbClr val="000000"/>
                              </a:solidFill>
                              <a:latin typeface="Cambria Math" panose="02040503050406030204" pitchFamily="18" charset="0"/>
                              <a:ea typeface="Cambria Math" panose="02040503050406030204" pitchFamily="18" charset="0"/>
                            </a:rPr>
                          </m:ctrlPr>
                        </m:accPr>
                        <m:e>
                          <m:sSub>
                            <m:sSubPr>
                              <m:ctrlPr>
                                <a:rPr lang="en-US" sz="2100" i="1" smtClean="0">
                                  <a:solidFill>
                                    <a:srgbClr val="000000"/>
                                  </a:solidFill>
                                  <a:latin typeface="Cambria Math" panose="02040503050406030204" pitchFamily="18" charset="0"/>
                                  <a:ea typeface="Cambria Math" panose="02040503050406030204" pitchFamily="18" charset="0"/>
                                </a:rPr>
                              </m:ctrlPr>
                            </m:sSubPr>
                            <m:e>
                              <m:r>
                                <a:rPr lang="pl-PL" sz="2100" b="0" i="1">
                                  <a:solidFill>
                                    <a:srgbClr val="000000"/>
                                  </a:solidFill>
                                  <a:latin typeface="Cambria Math" panose="02040503050406030204" pitchFamily="18" charset="0"/>
                                  <a:ea typeface="Cambria Math" panose="02040503050406030204" pitchFamily="18" charset="0"/>
                                </a:rPr>
                                <m:t>𝐵</m:t>
                              </m:r>
                            </m:e>
                            <m:sub>
                              <m:r>
                                <a:rPr lang="en-US" sz="2100" b="0" i="1" smtClean="0">
                                  <a:solidFill>
                                    <a:srgbClr val="000000"/>
                                  </a:solidFill>
                                  <a:latin typeface="Cambria Math" panose="02040503050406030204" pitchFamily="18" charset="0"/>
                                  <a:ea typeface="Cambria Math" panose="02040503050406030204" pitchFamily="18" charset="0"/>
                                </a:rPr>
                                <m:t>𝑏𝑎𝑠𝑒</m:t>
                              </m:r>
                            </m:sub>
                          </m:sSub>
                        </m:e>
                      </m:acc>
                      <m:r>
                        <a:rPr lang="en-US" sz="2100" b="0" i="1" smtClean="0">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b="0" i="1">
                              <a:solidFill>
                                <a:srgbClr val="000000"/>
                              </a:solidFill>
                              <a:latin typeface="Cambria Math" panose="02040503050406030204" pitchFamily="18" charset="0"/>
                              <a:ea typeface="Cambria Math" panose="02040503050406030204" pitchFamily="18" charset="0"/>
                            </a:rPr>
                            <m:t>𝑏</m:t>
                          </m:r>
                        </m:e>
                        <m:sub>
                          <m:r>
                            <a:rPr lang="en-US" sz="2100" b="0" i="1" smtClean="0">
                              <a:solidFill>
                                <a:srgbClr val="000000"/>
                              </a:solidFill>
                              <a:latin typeface="Cambria Math" panose="02040503050406030204" pitchFamily="18" charset="0"/>
                              <a:ea typeface="Cambria Math" panose="02040503050406030204" pitchFamily="18" charset="0"/>
                            </a:rPr>
                            <m:t>𝑛</m:t>
                          </m:r>
                          <m:r>
                            <a:rPr lang="en-US" sz="2100" b="0" i="1" smtClean="0">
                              <a:solidFill>
                                <a:srgbClr val="000000"/>
                              </a:solidFill>
                              <a:latin typeface="Cambria Math" panose="02040503050406030204" pitchFamily="18" charset="0"/>
                              <a:ea typeface="Cambria Math" panose="02040503050406030204" pitchFamily="18" charset="0"/>
                            </a:rPr>
                            <m:t> </m:t>
                          </m:r>
                          <m:r>
                            <a:rPr lang="en-US" sz="2100" b="0" i="1" smtClean="0">
                              <a:solidFill>
                                <a:srgbClr val="000000"/>
                              </a:solidFill>
                              <a:latin typeface="Cambria Math" panose="02040503050406030204" pitchFamily="18" charset="0"/>
                              <a:ea typeface="Cambria Math" panose="02040503050406030204" pitchFamily="18" charset="0"/>
                            </a:rPr>
                            <m:t>𝑏𝑎𝑠𝑒</m:t>
                          </m:r>
                        </m:sub>
                      </m:sSub>
                      <m:r>
                        <a:rPr lang="en-US" sz="2100" b="0" i="1" smtClean="0">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b="0" i="1">
                              <a:solidFill>
                                <a:srgbClr val="000000"/>
                              </a:solidFill>
                              <a:latin typeface="Cambria Math" panose="02040503050406030204" pitchFamily="18" charset="0"/>
                              <a:ea typeface="Cambria Math" panose="02040503050406030204" pitchFamily="18" charset="0"/>
                            </a:rPr>
                            <m:t>𝑎</m:t>
                          </m:r>
                        </m:e>
                        <m:sub>
                          <m:r>
                            <a:rPr lang="en-US" sz="2100" b="0" i="1" smtClean="0">
                              <a:solidFill>
                                <a:srgbClr val="000000"/>
                              </a:solidFill>
                              <a:latin typeface="Cambria Math" panose="02040503050406030204" pitchFamily="18" charset="0"/>
                              <a:ea typeface="Cambria Math" panose="02040503050406030204" pitchFamily="18" charset="0"/>
                            </a:rPr>
                            <m:t>𝑛</m:t>
                          </m:r>
                          <m:r>
                            <a:rPr lang="en-US" sz="2100" b="0" i="1" smtClean="0">
                              <a:solidFill>
                                <a:srgbClr val="000000"/>
                              </a:solidFill>
                              <a:latin typeface="Cambria Math" panose="02040503050406030204" pitchFamily="18" charset="0"/>
                              <a:ea typeface="Cambria Math" panose="02040503050406030204" pitchFamily="18" charset="0"/>
                            </a:rPr>
                            <m:t> </m:t>
                          </m:r>
                          <m:r>
                            <a:rPr lang="en-US" sz="2100" b="0" i="1" smtClean="0">
                              <a:solidFill>
                                <a:srgbClr val="000000"/>
                              </a:solidFill>
                              <a:latin typeface="Cambria Math" panose="02040503050406030204" pitchFamily="18" charset="0"/>
                              <a:ea typeface="Cambria Math" panose="02040503050406030204" pitchFamily="18" charset="0"/>
                            </a:rPr>
                            <m:t>𝑏𝑎𝑠𝑒</m:t>
                          </m:r>
                        </m:sub>
                      </m:sSub>
                    </m:oMath>
                  </m:oMathPara>
                </a14:m>
                <a:endParaRPr lang="en-GB" sz="2100" dirty="0"/>
              </a:p>
              <a:p>
                <a:r>
                  <a:rPr lang="en-GB" sz="2100" dirty="0"/>
                  <a:t>Baseline deformation </a:t>
                </a:r>
                <a14:m>
                  <m:oMath xmlns:m="http://schemas.openxmlformats.org/officeDocument/2006/math">
                    <m:r>
                      <a:rPr lang="en-US" sz="2100" b="0" i="1" smtClean="0">
                        <a:solidFill>
                          <a:srgbClr val="000000"/>
                        </a:solidFill>
                        <a:latin typeface="Cambria Math" panose="02040503050406030204" pitchFamily="18" charset="0"/>
                      </a:rPr>
                      <m:t>𝑥</m:t>
                    </m:r>
                  </m:oMath>
                </a14:m>
                <a:r>
                  <a:rPr lang="en-GB" sz="2100" dirty="0"/>
                  <a:t> (unit):</a:t>
                </a:r>
              </a:p>
              <a:p>
                <a:pPr marL="36576" indent="0">
                  <a:buNone/>
                </a:pPr>
                <a14:m>
                  <m:oMathPara xmlns:m="http://schemas.openxmlformats.org/officeDocument/2006/math">
                    <m:oMathParaPr>
                      <m:jc m:val="centerGroup"/>
                    </m:oMathParaPr>
                    <m:oMath xmlns:m="http://schemas.openxmlformats.org/officeDocument/2006/math">
                      <m:acc>
                        <m:accPr>
                          <m:chr m:val="⃗"/>
                          <m:ctrlPr>
                            <a:rPr lang="pl-PL" sz="2100" i="1">
                              <a:solidFill>
                                <a:srgbClr val="000000"/>
                              </a:solidFill>
                              <a:latin typeface="Cambria Math" panose="02040503050406030204" pitchFamily="18" charset="0"/>
                              <a:ea typeface="Cambria Math" panose="02040503050406030204" pitchFamily="18" charset="0"/>
                            </a:rPr>
                          </m:ctrlPr>
                        </m:accPr>
                        <m:e>
                          <m:sSub>
                            <m:sSubPr>
                              <m:ctrlPr>
                                <a:rPr lang="en-US" sz="2100" i="1" smtClean="0">
                                  <a:solidFill>
                                    <a:srgbClr val="000000"/>
                                  </a:solidFill>
                                  <a:latin typeface="Cambria Math" panose="02040503050406030204" pitchFamily="18" charset="0"/>
                                  <a:ea typeface="Cambria Math" panose="02040503050406030204" pitchFamily="18" charset="0"/>
                                </a:rPr>
                              </m:ctrlPr>
                            </m:sSubPr>
                            <m:e>
                              <m:r>
                                <a:rPr lang="pl-PL" sz="2100" b="0" i="1">
                                  <a:solidFill>
                                    <a:srgbClr val="000000"/>
                                  </a:solidFill>
                                  <a:latin typeface="Cambria Math" panose="02040503050406030204" pitchFamily="18" charset="0"/>
                                  <a:ea typeface="Cambria Math" panose="02040503050406030204" pitchFamily="18" charset="0"/>
                                </a:rPr>
                                <m:t>𝐵</m:t>
                              </m:r>
                            </m:e>
                            <m:sub>
                              <m:r>
                                <a:rPr lang="en-US" sz="2100" b="0" i="1" smtClean="0">
                                  <a:solidFill>
                                    <a:srgbClr val="000000"/>
                                  </a:solidFill>
                                  <a:latin typeface="Cambria Math" panose="02040503050406030204" pitchFamily="18" charset="0"/>
                                  <a:ea typeface="Cambria Math" panose="02040503050406030204" pitchFamily="18" charset="0"/>
                                </a:rPr>
                                <m:t>𝑥</m:t>
                              </m:r>
                            </m:sub>
                          </m:sSub>
                        </m:e>
                      </m:acc>
                      <m:r>
                        <a:rPr lang="en-US" sz="2100" b="0" i="1" smtClean="0">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b="0" i="1">
                              <a:solidFill>
                                <a:srgbClr val="000000"/>
                              </a:solidFill>
                              <a:latin typeface="Cambria Math" panose="02040503050406030204" pitchFamily="18" charset="0"/>
                              <a:ea typeface="Cambria Math" panose="02040503050406030204" pitchFamily="18" charset="0"/>
                            </a:rPr>
                            <m:t>𝑏</m:t>
                          </m:r>
                        </m:e>
                        <m:sub>
                          <m:r>
                            <a:rPr lang="en-US" sz="2100" b="0" i="1" smtClean="0">
                              <a:solidFill>
                                <a:srgbClr val="000000"/>
                              </a:solidFill>
                              <a:latin typeface="Cambria Math" panose="02040503050406030204" pitchFamily="18" charset="0"/>
                              <a:ea typeface="Cambria Math" panose="02040503050406030204" pitchFamily="18" charset="0"/>
                            </a:rPr>
                            <m:t>𝑛</m:t>
                          </m:r>
                          <m:r>
                            <a:rPr lang="en-US" sz="2100" b="0" i="1" smtClean="0">
                              <a:solidFill>
                                <a:srgbClr val="000000"/>
                              </a:solidFill>
                              <a:latin typeface="Cambria Math" panose="02040503050406030204" pitchFamily="18" charset="0"/>
                              <a:ea typeface="Cambria Math" panose="02040503050406030204" pitchFamily="18" charset="0"/>
                            </a:rPr>
                            <m:t> </m:t>
                          </m:r>
                          <m:r>
                            <a:rPr lang="en-US" sz="2100" b="0" i="1" smtClean="0">
                              <a:solidFill>
                                <a:srgbClr val="000000"/>
                              </a:solidFill>
                              <a:latin typeface="Cambria Math" panose="02040503050406030204" pitchFamily="18" charset="0"/>
                              <a:ea typeface="Cambria Math" panose="02040503050406030204" pitchFamily="18" charset="0"/>
                            </a:rPr>
                            <m:t>𝑥</m:t>
                          </m:r>
                        </m:sub>
                      </m:sSub>
                      <m:r>
                        <a:rPr lang="en-US" sz="2100" b="0" i="1">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b="0" i="1">
                              <a:solidFill>
                                <a:srgbClr val="000000"/>
                              </a:solidFill>
                              <a:latin typeface="Cambria Math" panose="02040503050406030204" pitchFamily="18" charset="0"/>
                              <a:ea typeface="Cambria Math" panose="02040503050406030204" pitchFamily="18" charset="0"/>
                            </a:rPr>
                            <m:t>𝑎</m:t>
                          </m:r>
                        </m:e>
                        <m:sub>
                          <m:r>
                            <a:rPr lang="en-US" sz="2100" b="0" i="1" smtClean="0">
                              <a:solidFill>
                                <a:srgbClr val="000000"/>
                              </a:solidFill>
                              <a:latin typeface="Cambria Math" panose="02040503050406030204" pitchFamily="18" charset="0"/>
                              <a:ea typeface="Cambria Math" panose="02040503050406030204" pitchFamily="18" charset="0"/>
                            </a:rPr>
                            <m:t>𝑛</m:t>
                          </m:r>
                          <m:r>
                            <a:rPr lang="en-US" sz="2100" b="0" i="1" smtClean="0">
                              <a:solidFill>
                                <a:srgbClr val="000000"/>
                              </a:solidFill>
                              <a:latin typeface="Cambria Math" panose="02040503050406030204" pitchFamily="18" charset="0"/>
                              <a:ea typeface="Cambria Math" panose="02040503050406030204" pitchFamily="18" charset="0"/>
                            </a:rPr>
                            <m:t> </m:t>
                          </m:r>
                          <m:r>
                            <a:rPr lang="en-US" sz="2100" b="0" i="1" smtClean="0">
                              <a:solidFill>
                                <a:srgbClr val="000000"/>
                              </a:solidFill>
                              <a:latin typeface="Cambria Math" panose="02040503050406030204" pitchFamily="18" charset="0"/>
                              <a:ea typeface="Cambria Math" panose="02040503050406030204" pitchFamily="18" charset="0"/>
                            </a:rPr>
                            <m:t>𝑥</m:t>
                          </m:r>
                        </m:sub>
                      </m:sSub>
                    </m:oMath>
                  </m:oMathPara>
                </a14:m>
                <a:endParaRPr lang="en-GB" sz="2100" dirty="0"/>
              </a:p>
              <a:p>
                <a:r>
                  <a:rPr lang="en-GB" sz="2100" dirty="0"/>
                  <a:t>Imposed field error (unit):</a:t>
                </a:r>
              </a:p>
              <a:p>
                <a:pPr marL="36576" indent="0">
                  <a:buNone/>
                </a:pPr>
                <a14:m>
                  <m:oMathPara xmlns:m="http://schemas.openxmlformats.org/officeDocument/2006/math">
                    <m:oMathParaPr>
                      <m:jc m:val="centerGroup"/>
                    </m:oMathParaPr>
                    <m:oMath xmlns:m="http://schemas.openxmlformats.org/officeDocument/2006/math">
                      <m:sSub>
                        <m:sSubPr>
                          <m:ctrlPr>
                            <a:rPr lang="en-US" sz="2100" i="1">
                              <a:solidFill>
                                <a:srgbClr val="000000"/>
                              </a:solidFill>
                              <a:latin typeface="Cambria Math" panose="02040503050406030204" pitchFamily="18" charset="0"/>
                              <a:ea typeface="Cambria Math" panose="02040503050406030204" pitchFamily="18" charset="0"/>
                            </a:rPr>
                          </m:ctrlPr>
                        </m:sSubPr>
                        <m:e>
                          <m:r>
                            <m:rPr>
                              <m:sty m:val="p"/>
                            </m:rPr>
                            <a:rPr lang="en-US" sz="2100" b="0" i="0" smtClean="0">
                              <a:solidFill>
                                <a:srgbClr val="000000"/>
                              </a:solidFill>
                              <a:latin typeface="Cambria Math" panose="02040503050406030204" pitchFamily="18" charset="0"/>
                              <a:ea typeface="Cambria Math" panose="02040503050406030204" pitchFamily="18" charset="0"/>
                            </a:rPr>
                            <m:t>Δ</m:t>
                          </m:r>
                          <m:r>
                            <a:rPr lang="en-US" sz="2100" i="1">
                              <a:solidFill>
                                <a:srgbClr val="000000"/>
                              </a:solidFill>
                              <a:latin typeface="Cambria Math" panose="02040503050406030204" pitchFamily="18" charset="0"/>
                              <a:ea typeface="Cambria Math" panose="02040503050406030204" pitchFamily="18" charset="0"/>
                            </a:rPr>
                            <m:t>𝑏</m:t>
                          </m:r>
                        </m:e>
                        <m:sub>
                          <m:r>
                            <a:rPr lang="en-US" sz="2100" i="1">
                              <a:solidFill>
                                <a:srgbClr val="000000"/>
                              </a:solidFill>
                              <a:latin typeface="Cambria Math" panose="02040503050406030204" pitchFamily="18" charset="0"/>
                              <a:ea typeface="Cambria Math" panose="02040503050406030204" pitchFamily="18" charset="0"/>
                            </a:rPr>
                            <m:t>𝑛𝑥</m:t>
                          </m:r>
                        </m:sub>
                      </m:sSub>
                      <m:r>
                        <a:rPr lang="en-US" sz="2100" i="1">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i="1">
                              <a:solidFill>
                                <a:srgbClr val="000000"/>
                              </a:solidFill>
                              <a:latin typeface="Cambria Math" panose="02040503050406030204" pitchFamily="18" charset="0"/>
                              <a:ea typeface="Cambria Math" panose="02040503050406030204" pitchFamily="18" charset="0"/>
                            </a:rPr>
                            <m:t>𝑏</m:t>
                          </m:r>
                        </m:e>
                        <m:sub>
                          <m:r>
                            <a:rPr lang="en-US" sz="2100" i="1">
                              <a:solidFill>
                                <a:srgbClr val="000000"/>
                              </a:solidFill>
                              <a:latin typeface="Cambria Math" panose="02040503050406030204" pitchFamily="18" charset="0"/>
                              <a:ea typeface="Cambria Math" panose="02040503050406030204" pitchFamily="18" charset="0"/>
                            </a:rPr>
                            <m:t>𝑛</m:t>
                          </m:r>
                          <m:r>
                            <a:rPr lang="en-US" sz="2100" i="1">
                              <a:solidFill>
                                <a:srgbClr val="000000"/>
                              </a:solidFill>
                              <a:latin typeface="Cambria Math" panose="02040503050406030204" pitchFamily="18" charset="0"/>
                              <a:ea typeface="Cambria Math" panose="02040503050406030204" pitchFamily="18" charset="0"/>
                            </a:rPr>
                            <m:t> </m:t>
                          </m:r>
                          <m:r>
                            <a:rPr lang="en-US" sz="2100" i="1">
                              <a:solidFill>
                                <a:srgbClr val="000000"/>
                              </a:solidFill>
                              <a:latin typeface="Cambria Math" panose="02040503050406030204" pitchFamily="18" charset="0"/>
                              <a:ea typeface="Cambria Math" panose="02040503050406030204" pitchFamily="18" charset="0"/>
                            </a:rPr>
                            <m:t>𝑏𝑎𝑠𝑒</m:t>
                          </m:r>
                        </m:sub>
                      </m:sSub>
                      <m:r>
                        <a:rPr lang="en-US" sz="2100" i="1">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i="1">
                              <a:solidFill>
                                <a:srgbClr val="000000"/>
                              </a:solidFill>
                              <a:latin typeface="Cambria Math" panose="02040503050406030204" pitchFamily="18" charset="0"/>
                              <a:ea typeface="Cambria Math" panose="02040503050406030204" pitchFamily="18" charset="0"/>
                            </a:rPr>
                            <m:t>𝑏</m:t>
                          </m:r>
                        </m:e>
                        <m:sub>
                          <m:r>
                            <a:rPr lang="en-US" sz="2100" i="1">
                              <a:solidFill>
                                <a:srgbClr val="000000"/>
                              </a:solidFill>
                              <a:latin typeface="Cambria Math" panose="02040503050406030204" pitchFamily="18" charset="0"/>
                              <a:ea typeface="Cambria Math" panose="02040503050406030204" pitchFamily="18" charset="0"/>
                            </a:rPr>
                            <m:t>𝑛</m:t>
                          </m:r>
                          <m:r>
                            <a:rPr lang="en-US" sz="2100" i="1">
                              <a:solidFill>
                                <a:srgbClr val="000000"/>
                              </a:solidFill>
                              <a:latin typeface="Cambria Math" panose="02040503050406030204" pitchFamily="18" charset="0"/>
                              <a:ea typeface="Cambria Math" panose="02040503050406030204" pitchFamily="18" charset="0"/>
                            </a:rPr>
                            <m:t> </m:t>
                          </m:r>
                          <m:r>
                            <a:rPr lang="en-US" sz="2100" i="1">
                              <a:solidFill>
                                <a:srgbClr val="000000"/>
                              </a:solidFill>
                              <a:latin typeface="Cambria Math" panose="02040503050406030204" pitchFamily="18" charset="0"/>
                              <a:ea typeface="Cambria Math" panose="02040503050406030204" pitchFamily="18" charset="0"/>
                            </a:rPr>
                            <m:t>𝑥</m:t>
                          </m:r>
                        </m:sub>
                      </m:sSub>
                    </m:oMath>
                  </m:oMathPara>
                </a14:m>
                <a:endParaRPr lang="en-GB" sz="2100" dirty="0">
                  <a:solidFill>
                    <a:srgbClr val="000000"/>
                  </a:solidFill>
                </a:endParaRPr>
              </a:p>
              <a:p>
                <a:pPr marL="36576" indent="0">
                  <a:buNone/>
                </a:pPr>
                <a14:m>
                  <m:oMathPara xmlns:m="http://schemas.openxmlformats.org/officeDocument/2006/math">
                    <m:oMathParaPr>
                      <m:jc m:val="centerGroup"/>
                    </m:oMathParaPr>
                    <m:oMath xmlns:m="http://schemas.openxmlformats.org/officeDocument/2006/math">
                      <m:sSub>
                        <m:sSubPr>
                          <m:ctrlPr>
                            <a:rPr lang="en-US" sz="2100" i="1">
                              <a:solidFill>
                                <a:srgbClr val="000000"/>
                              </a:solidFill>
                              <a:latin typeface="Cambria Math" panose="02040503050406030204" pitchFamily="18" charset="0"/>
                              <a:ea typeface="Cambria Math" panose="02040503050406030204" pitchFamily="18" charset="0"/>
                            </a:rPr>
                          </m:ctrlPr>
                        </m:sSubPr>
                        <m:e>
                          <m:r>
                            <m:rPr>
                              <m:sty m:val="p"/>
                            </m:rPr>
                            <a:rPr lang="en-US" sz="2100" b="0" i="0" smtClean="0">
                              <a:solidFill>
                                <a:srgbClr val="000000"/>
                              </a:solidFill>
                              <a:latin typeface="Cambria Math" panose="02040503050406030204" pitchFamily="18" charset="0"/>
                              <a:ea typeface="Cambria Math" panose="02040503050406030204" pitchFamily="18" charset="0"/>
                            </a:rPr>
                            <m:t>Δ</m:t>
                          </m:r>
                          <m:r>
                            <a:rPr lang="en-US" sz="2100" i="1">
                              <a:solidFill>
                                <a:srgbClr val="000000"/>
                              </a:solidFill>
                              <a:latin typeface="Cambria Math" panose="02040503050406030204" pitchFamily="18" charset="0"/>
                              <a:ea typeface="Cambria Math" panose="02040503050406030204" pitchFamily="18" charset="0"/>
                            </a:rPr>
                            <m:t>𝑎</m:t>
                          </m:r>
                        </m:e>
                        <m:sub>
                          <m:r>
                            <a:rPr lang="en-US" sz="2100" i="1">
                              <a:solidFill>
                                <a:srgbClr val="000000"/>
                              </a:solidFill>
                              <a:latin typeface="Cambria Math" panose="02040503050406030204" pitchFamily="18" charset="0"/>
                              <a:ea typeface="Cambria Math" panose="02040503050406030204" pitchFamily="18" charset="0"/>
                            </a:rPr>
                            <m:t>𝑛𝑥</m:t>
                          </m:r>
                        </m:sub>
                      </m:sSub>
                      <m:r>
                        <a:rPr lang="en-US" sz="2100" i="1">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i="1">
                              <a:solidFill>
                                <a:srgbClr val="000000"/>
                              </a:solidFill>
                              <a:latin typeface="Cambria Math" panose="02040503050406030204" pitchFamily="18" charset="0"/>
                              <a:ea typeface="Cambria Math" panose="02040503050406030204" pitchFamily="18" charset="0"/>
                            </a:rPr>
                            <m:t>𝑎</m:t>
                          </m:r>
                        </m:e>
                        <m:sub>
                          <m:r>
                            <a:rPr lang="en-US" sz="2100" i="1">
                              <a:solidFill>
                                <a:srgbClr val="000000"/>
                              </a:solidFill>
                              <a:latin typeface="Cambria Math" panose="02040503050406030204" pitchFamily="18" charset="0"/>
                              <a:ea typeface="Cambria Math" panose="02040503050406030204" pitchFamily="18" charset="0"/>
                            </a:rPr>
                            <m:t>𝑛</m:t>
                          </m:r>
                          <m:r>
                            <a:rPr lang="en-US" sz="2100" i="1">
                              <a:solidFill>
                                <a:srgbClr val="000000"/>
                              </a:solidFill>
                              <a:latin typeface="Cambria Math" panose="02040503050406030204" pitchFamily="18" charset="0"/>
                              <a:ea typeface="Cambria Math" panose="02040503050406030204" pitchFamily="18" charset="0"/>
                            </a:rPr>
                            <m:t> </m:t>
                          </m:r>
                          <m:r>
                            <a:rPr lang="en-US" sz="2100" i="1">
                              <a:solidFill>
                                <a:srgbClr val="000000"/>
                              </a:solidFill>
                              <a:latin typeface="Cambria Math" panose="02040503050406030204" pitchFamily="18" charset="0"/>
                              <a:ea typeface="Cambria Math" panose="02040503050406030204" pitchFamily="18" charset="0"/>
                            </a:rPr>
                            <m:t>𝑏𝑎𝑠𝑒</m:t>
                          </m:r>
                        </m:sub>
                      </m:sSub>
                      <m:r>
                        <a:rPr lang="en-US" sz="2100" i="1">
                          <a:solidFill>
                            <a:srgbClr val="000000"/>
                          </a:solidFill>
                          <a:latin typeface="Cambria Math" panose="02040503050406030204" pitchFamily="18" charset="0"/>
                          <a:ea typeface="Cambria Math" panose="02040503050406030204" pitchFamily="18" charset="0"/>
                        </a:rPr>
                        <m:t>−</m:t>
                      </m:r>
                      <m:sSub>
                        <m:sSubPr>
                          <m:ctrlPr>
                            <a:rPr lang="en-US" sz="2100" i="1">
                              <a:solidFill>
                                <a:srgbClr val="000000"/>
                              </a:solidFill>
                              <a:latin typeface="Cambria Math" panose="02040503050406030204" pitchFamily="18" charset="0"/>
                              <a:ea typeface="Cambria Math" panose="02040503050406030204" pitchFamily="18" charset="0"/>
                            </a:rPr>
                          </m:ctrlPr>
                        </m:sSubPr>
                        <m:e>
                          <m:r>
                            <a:rPr lang="en-US" sz="2100" i="1">
                              <a:solidFill>
                                <a:srgbClr val="000000"/>
                              </a:solidFill>
                              <a:latin typeface="Cambria Math" panose="02040503050406030204" pitchFamily="18" charset="0"/>
                              <a:ea typeface="Cambria Math" panose="02040503050406030204" pitchFamily="18" charset="0"/>
                            </a:rPr>
                            <m:t>𝑎</m:t>
                          </m:r>
                        </m:e>
                        <m:sub>
                          <m:r>
                            <a:rPr lang="en-US" sz="2100" i="1">
                              <a:solidFill>
                                <a:srgbClr val="000000"/>
                              </a:solidFill>
                              <a:latin typeface="Cambria Math" panose="02040503050406030204" pitchFamily="18" charset="0"/>
                              <a:ea typeface="Cambria Math" panose="02040503050406030204" pitchFamily="18" charset="0"/>
                            </a:rPr>
                            <m:t>𝑛</m:t>
                          </m:r>
                          <m:r>
                            <a:rPr lang="en-US" sz="2100" i="1">
                              <a:solidFill>
                                <a:srgbClr val="000000"/>
                              </a:solidFill>
                              <a:latin typeface="Cambria Math" panose="02040503050406030204" pitchFamily="18" charset="0"/>
                              <a:ea typeface="Cambria Math" panose="02040503050406030204" pitchFamily="18" charset="0"/>
                            </a:rPr>
                            <m:t> </m:t>
                          </m:r>
                          <m:r>
                            <a:rPr lang="en-US" sz="2100" i="1">
                              <a:solidFill>
                                <a:srgbClr val="000000"/>
                              </a:solidFill>
                              <a:latin typeface="Cambria Math" panose="02040503050406030204" pitchFamily="18" charset="0"/>
                              <a:ea typeface="Cambria Math" panose="02040503050406030204" pitchFamily="18" charset="0"/>
                            </a:rPr>
                            <m:t>𝑥</m:t>
                          </m:r>
                        </m:sub>
                      </m:sSub>
                    </m:oMath>
                  </m:oMathPara>
                </a14:m>
                <a:endParaRPr lang="en-GB" sz="2100" dirty="0"/>
              </a:p>
              <a:p>
                <a:r>
                  <a:rPr lang="en-GB" sz="2100" dirty="0"/>
                  <a:t>Coefficients of imposed field error (e.g. unit/mm):</a:t>
                </a:r>
              </a:p>
              <a:p>
                <a:pPr marL="36576" indent="0">
                  <a:buNone/>
                </a:pPr>
                <a14:m>
                  <m:oMathPara xmlns:m="http://schemas.openxmlformats.org/officeDocument/2006/math">
                    <m:oMathParaPr>
                      <m:jc m:val="centerGroup"/>
                    </m:oMathParaPr>
                    <m:oMath xmlns:m="http://schemas.openxmlformats.org/officeDocument/2006/math">
                      <m:sSub>
                        <m:sSubPr>
                          <m:ctrlPr>
                            <a:rPr lang="en-US" sz="2100" b="0" i="1" smtClean="0">
                              <a:solidFill>
                                <a:srgbClr val="000000"/>
                              </a:solidFill>
                              <a:latin typeface="Cambria Math" panose="02040503050406030204" pitchFamily="18" charset="0"/>
                              <a:ea typeface="Cambria Math" panose="02040503050406030204" pitchFamily="18" charset="0"/>
                            </a:rPr>
                          </m:ctrlPr>
                        </m:sSubPr>
                        <m:e>
                          <m:r>
                            <a:rPr lang="en-US" sz="2100" b="0" i="1" smtClean="0">
                              <a:solidFill>
                                <a:srgbClr val="000000"/>
                              </a:solidFill>
                              <a:latin typeface="Cambria Math" panose="02040503050406030204" pitchFamily="18" charset="0"/>
                              <a:ea typeface="Cambria Math" panose="02040503050406030204" pitchFamily="18" charset="0"/>
                            </a:rPr>
                            <m:t>𝛿</m:t>
                          </m:r>
                          <m:r>
                            <a:rPr lang="en-US" sz="2100" b="0" i="1" smtClean="0">
                              <a:solidFill>
                                <a:srgbClr val="000000"/>
                              </a:solidFill>
                              <a:latin typeface="Cambria Math" panose="02040503050406030204" pitchFamily="18" charset="0"/>
                              <a:ea typeface="Cambria Math" panose="02040503050406030204" pitchFamily="18" charset="0"/>
                            </a:rPr>
                            <m:t>𝑏</m:t>
                          </m:r>
                        </m:e>
                        <m:sub>
                          <m:r>
                            <a:rPr lang="en-US" sz="2100" b="0" i="1" smtClean="0">
                              <a:solidFill>
                                <a:srgbClr val="000000"/>
                              </a:solidFill>
                              <a:latin typeface="Cambria Math" panose="02040503050406030204" pitchFamily="18" charset="0"/>
                              <a:ea typeface="Cambria Math" panose="02040503050406030204" pitchFamily="18" charset="0"/>
                            </a:rPr>
                            <m:t>𝑛𝑥</m:t>
                          </m:r>
                        </m:sub>
                      </m:sSub>
                      <m:r>
                        <a:rPr lang="en-US" sz="2100" b="0" i="1" smtClean="0">
                          <a:solidFill>
                            <a:srgbClr val="000000"/>
                          </a:solidFill>
                          <a:latin typeface="Cambria Math" panose="02040503050406030204" pitchFamily="18" charset="0"/>
                          <a:ea typeface="Cambria Math" panose="02040503050406030204" pitchFamily="18" charset="0"/>
                        </a:rPr>
                        <m:t>=</m:t>
                      </m:r>
                      <m:f>
                        <m:fPr>
                          <m:ctrlPr>
                            <a:rPr lang="en-US" sz="2100" b="0" i="1" smtClean="0">
                              <a:solidFill>
                                <a:srgbClr val="000000"/>
                              </a:solidFill>
                              <a:latin typeface="Cambria Math" panose="02040503050406030204" pitchFamily="18" charset="0"/>
                              <a:ea typeface="Cambria Math" panose="02040503050406030204" pitchFamily="18" charset="0"/>
                            </a:rPr>
                          </m:ctrlPr>
                        </m:fPr>
                        <m:num>
                          <m:sSub>
                            <m:sSubPr>
                              <m:ctrlPr>
                                <a:rPr lang="en-US" sz="2100" i="1">
                                  <a:solidFill>
                                    <a:srgbClr val="000000"/>
                                  </a:solidFill>
                                  <a:latin typeface="Cambria Math" panose="02040503050406030204" pitchFamily="18" charset="0"/>
                                  <a:ea typeface="Cambria Math" panose="02040503050406030204" pitchFamily="18" charset="0"/>
                                </a:rPr>
                              </m:ctrlPr>
                            </m:sSubPr>
                            <m:e>
                              <m:r>
                                <m:rPr>
                                  <m:sty m:val="p"/>
                                </m:rPr>
                                <a:rPr lang="en-US" sz="2100">
                                  <a:solidFill>
                                    <a:srgbClr val="000000"/>
                                  </a:solidFill>
                                  <a:latin typeface="Cambria Math" panose="02040503050406030204" pitchFamily="18" charset="0"/>
                                  <a:ea typeface="Cambria Math" panose="02040503050406030204" pitchFamily="18" charset="0"/>
                                </a:rPr>
                                <m:t>Δ</m:t>
                              </m:r>
                              <m:r>
                                <a:rPr lang="en-US" sz="2100" i="1">
                                  <a:solidFill>
                                    <a:srgbClr val="000000"/>
                                  </a:solidFill>
                                  <a:latin typeface="Cambria Math" panose="02040503050406030204" pitchFamily="18" charset="0"/>
                                  <a:ea typeface="Cambria Math" panose="02040503050406030204" pitchFamily="18" charset="0"/>
                                </a:rPr>
                                <m:t>𝑏</m:t>
                              </m:r>
                            </m:e>
                            <m:sub>
                              <m:r>
                                <a:rPr lang="en-US" sz="2100" i="1">
                                  <a:solidFill>
                                    <a:srgbClr val="000000"/>
                                  </a:solidFill>
                                  <a:latin typeface="Cambria Math" panose="02040503050406030204" pitchFamily="18" charset="0"/>
                                  <a:ea typeface="Cambria Math" panose="02040503050406030204" pitchFamily="18" charset="0"/>
                                </a:rPr>
                                <m:t>𝑛𝑥</m:t>
                              </m:r>
                            </m:sub>
                          </m:sSub>
                        </m:num>
                        <m:den>
                          <m:r>
                            <a:rPr lang="en-US" sz="2100" b="0" i="1" smtClean="0">
                              <a:solidFill>
                                <a:srgbClr val="000000"/>
                              </a:solidFill>
                              <a:latin typeface="Cambria Math" panose="02040503050406030204" pitchFamily="18" charset="0"/>
                              <a:ea typeface="Cambria Math" panose="02040503050406030204" pitchFamily="18" charset="0"/>
                            </a:rPr>
                            <m:t>𝑥</m:t>
                          </m:r>
                        </m:den>
                      </m:f>
                    </m:oMath>
                  </m:oMathPara>
                </a14:m>
                <a:endParaRPr lang="en-GB" sz="2100" dirty="0">
                  <a:solidFill>
                    <a:srgbClr val="000000"/>
                  </a:solidFill>
                </a:endParaRPr>
              </a:p>
              <a:p>
                <a:pPr marL="36576" indent="0">
                  <a:buNone/>
                </a:pPr>
                <a14:m>
                  <m:oMathPara xmlns:m="http://schemas.openxmlformats.org/officeDocument/2006/math">
                    <m:oMathParaPr>
                      <m:jc m:val="centerGroup"/>
                    </m:oMathParaPr>
                    <m:oMath xmlns:m="http://schemas.openxmlformats.org/officeDocument/2006/math">
                      <m:sSub>
                        <m:sSubPr>
                          <m:ctrlPr>
                            <a:rPr lang="en-US" sz="2100" b="0" i="1" smtClean="0">
                              <a:solidFill>
                                <a:srgbClr val="000000"/>
                              </a:solidFill>
                              <a:latin typeface="Cambria Math" panose="02040503050406030204" pitchFamily="18" charset="0"/>
                              <a:ea typeface="Cambria Math" panose="02040503050406030204" pitchFamily="18" charset="0"/>
                            </a:rPr>
                          </m:ctrlPr>
                        </m:sSubPr>
                        <m:e>
                          <m:r>
                            <a:rPr lang="en-US" sz="2100" b="0" i="1" smtClean="0">
                              <a:solidFill>
                                <a:srgbClr val="000000"/>
                              </a:solidFill>
                              <a:latin typeface="Cambria Math" panose="02040503050406030204" pitchFamily="18" charset="0"/>
                              <a:ea typeface="Cambria Math" panose="02040503050406030204" pitchFamily="18" charset="0"/>
                            </a:rPr>
                            <m:t>𝛿</m:t>
                          </m:r>
                          <m:r>
                            <a:rPr lang="en-US" sz="2100" b="0" i="1" smtClean="0">
                              <a:solidFill>
                                <a:srgbClr val="000000"/>
                              </a:solidFill>
                              <a:latin typeface="Cambria Math" panose="02040503050406030204" pitchFamily="18" charset="0"/>
                              <a:ea typeface="Cambria Math" panose="02040503050406030204" pitchFamily="18" charset="0"/>
                            </a:rPr>
                            <m:t>𝑎</m:t>
                          </m:r>
                        </m:e>
                        <m:sub>
                          <m:r>
                            <a:rPr lang="en-US" sz="2100" b="0" i="1" smtClean="0">
                              <a:solidFill>
                                <a:srgbClr val="000000"/>
                              </a:solidFill>
                              <a:latin typeface="Cambria Math" panose="02040503050406030204" pitchFamily="18" charset="0"/>
                              <a:ea typeface="Cambria Math" panose="02040503050406030204" pitchFamily="18" charset="0"/>
                            </a:rPr>
                            <m:t>𝑛𝑥</m:t>
                          </m:r>
                        </m:sub>
                      </m:sSub>
                      <m:r>
                        <a:rPr lang="en-US" sz="2100" i="1">
                          <a:solidFill>
                            <a:srgbClr val="000000"/>
                          </a:solidFill>
                          <a:latin typeface="Cambria Math" panose="02040503050406030204" pitchFamily="18" charset="0"/>
                          <a:ea typeface="Cambria Math" panose="02040503050406030204" pitchFamily="18" charset="0"/>
                        </a:rPr>
                        <m:t>=</m:t>
                      </m:r>
                      <m:f>
                        <m:fPr>
                          <m:ctrlPr>
                            <a:rPr lang="en-US" sz="2100" i="1">
                              <a:solidFill>
                                <a:srgbClr val="000000"/>
                              </a:solidFill>
                              <a:latin typeface="Cambria Math" panose="02040503050406030204" pitchFamily="18" charset="0"/>
                              <a:ea typeface="Cambria Math" panose="02040503050406030204" pitchFamily="18" charset="0"/>
                            </a:rPr>
                          </m:ctrlPr>
                        </m:fPr>
                        <m:num>
                          <m:sSub>
                            <m:sSubPr>
                              <m:ctrlPr>
                                <a:rPr lang="en-US" sz="2100" i="1">
                                  <a:solidFill>
                                    <a:srgbClr val="000000"/>
                                  </a:solidFill>
                                  <a:latin typeface="Cambria Math" panose="02040503050406030204" pitchFamily="18" charset="0"/>
                                  <a:ea typeface="Cambria Math" panose="02040503050406030204" pitchFamily="18" charset="0"/>
                                </a:rPr>
                              </m:ctrlPr>
                            </m:sSubPr>
                            <m:e>
                              <m:r>
                                <m:rPr>
                                  <m:sty m:val="p"/>
                                </m:rPr>
                                <a:rPr lang="en-US" sz="2100">
                                  <a:solidFill>
                                    <a:srgbClr val="000000"/>
                                  </a:solidFill>
                                  <a:latin typeface="Cambria Math" panose="02040503050406030204" pitchFamily="18" charset="0"/>
                                  <a:ea typeface="Cambria Math" panose="02040503050406030204" pitchFamily="18" charset="0"/>
                                </a:rPr>
                                <m:t>Δ</m:t>
                              </m:r>
                              <m:r>
                                <a:rPr lang="en-US" sz="2100" i="1">
                                  <a:solidFill>
                                    <a:srgbClr val="000000"/>
                                  </a:solidFill>
                                  <a:latin typeface="Cambria Math" panose="02040503050406030204" pitchFamily="18" charset="0"/>
                                  <a:ea typeface="Cambria Math" panose="02040503050406030204" pitchFamily="18" charset="0"/>
                                </a:rPr>
                                <m:t>𝑎</m:t>
                              </m:r>
                            </m:e>
                            <m:sub>
                              <m:r>
                                <a:rPr lang="en-US" sz="2100" i="1">
                                  <a:solidFill>
                                    <a:srgbClr val="000000"/>
                                  </a:solidFill>
                                  <a:latin typeface="Cambria Math" panose="02040503050406030204" pitchFamily="18" charset="0"/>
                                  <a:ea typeface="Cambria Math" panose="02040503050406030204" pitchFamily="18" charset="0"/>
                                </a:rPr>
                                <m:t>𝑛𝑥</m:t>
                              </m:r>
                            </m:sub>
                          </m:sSub>
                        </m:num>
                        <m:den>
                          <m:r>
                            <a:rPr lang="en-US" sz="2100" i="1">
                              <a:solidFill>
                                <a:srgbClr val="000000"/>
                              </a:solidFill>
                              <a:latin typeface="Cambria Math" panose="02040503050406030204" pitchFamily="18" charset="0"/>
                              <a:ea typeface="Cambria Math" panose="02040503050406030204" pitchFamily="18" charset="0"/>
                            </a:rPr>
                            <m:t>𝑥</m:t>
                          </m:r>
                        </m:den>
                      </m:f>
                    </m:oMath>
                  </m:oMathPara>
                </a14:m>
                <a:endParaRPr lang="en-GB" sz="2100" dirty="0"/>
              </a:p>
              <a:p>
                <a:endParaRPr lang="en-GB" sz="2100" dirty="0"/>
              </a:p>
            </p:txBody>
          </p:sp>
        </mc:Choice>
        <mc:Fallback xmlns="">
          <p:sp>
            <p:nvSpPr>
              <p:cNvPr id="3" name="Content Placeholder 2">
                <a:extLst>
                  <a:ext uri="{FF2B5EF4-FFF2-40B4-BE49-F238E27FC236}">
                    <a16:creationId xmlns:a16="http://schemas.microsoft.com/office/drawing/2014/main" id="{CDA1690C-A802-4DD6-8B15-CB52F9EE3674}"/>
                  </a:ext>
                </a:extLst>
              </p:cNvPr>
              <p:cNvSpPr>
                <a:spLocks noGrp="1" noRot="1" noChangeAspect="1" noMove="1" noResize="1" noEditPoints="1" noAdjustHandles="1" noChangeArrowheads="1" noChangeShapeType="1" noTextEdit="1"/>
              </p:cNvSpPr>
              <p:nvPr>
                <p:ph idx="1"/>
              </p:nvPr>
            </p:nvSpPr>
            <p:spPr>
              <a:xfrm>
                <a:off x="457200" y="1419206"/>
                <a:ext cx="8226854" cy="4873593"/>
              </a:xfrm>
              <a:blipFill>
                <a:blip r:embed="rId2"/>
                <a:stretch>
                  <a:fillRect l="-444" t="-751"/>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386758D-87D0-47F9-8260-17A06C266105}"/>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2131335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Outline</a:t>
            </a:r>
          </a:p>
        </p:txBody>
      </p:sp>
      <p:sp>
        <p:nvSpPr>
          <p:cNvPr id="3" name="Content Placeholder 2"/>
          <p:cNvSpPr>
            <a:spLocks noGrp="1"/>
          </p:cNvSpPr>
          <p:nvPr>
            <p:ph idx="1"/>
          </p:nvPr>
        </p:nvSpPr>
        <p:spPr>
          <a:xfrm>
            <a:off x="261257" y="1644072"/>
            <a:ext cx="8422797" cy="4640903"/>
          </a:xfrm>
        </p:spPr>
        <p:txBody>
          <a:bodyPr>
            <a:normAutofit/>
          </a:bodyPr>
          <a:lstStyle/>
          <a:p>
            <a:r>
              <a:rPr lang="en-US" sz="2800" dirty="0"/>
              <a:t>Motivation</a:t>
            </a:r>
            <a:endParaRPr lang="en-US" sz="2400" dirty="0"/>
          </a:p>
          <a:p>
            <a:r>
              <a:rPr lang="en-US" sz="2800" dirty="0"/>
              <a:t>11T Production and data</a:t>
            </a:r>
          </a:p>
          <a:p>
            <a:r>
              <a:rPr lang="en-US" sz="2800" dirty="0"/>
              <a:t>Geometry and Field Quality Control</a:t>
            </a:r>
          </a:p>
          <a:p>
            <a:r>
              <a:rPr lang="en-US" sz="2800" dirty="0"/>
              <a:t>Magneto-static 11T model</a:t>
            </a:r>
          </a:p>
          <a:p>
            <a:r>
              <a:rPr lang="en-US" sz="2800" dirty="0"/>
              <a:t>Modelling field errors</a:t>
            </a:r>
          </a:p>
          <a:p>
            <a:r>
              <a:rPr lang="en-US" sz="2800" dirty="0"/>
              <a:t>Summary</a:t>
            </a:r>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a:p>
            <a:endParaRPr lang="en-US" sz="28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071621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48504-7DDC-4DD3-A668-49F4F751CE10}"/>
              </a:ext>
            </a:extLst>
          </p:cNvPr>
          <p:cNvSpPr>
            <a:spLocks noGrp="1"/>
          </p:cNvSpPr>
          <p:nvPr>
            <p:ph type="title"/>
          </p:nvPr>
        </p:nvSpPr>
        <p:spPr/>
        <p:txBody>
          <a:bodyPr/>
          <a:lstStyle/>
          <a:p>
            <a:r>
              <a:rPr lang="en-US" sz="4800" dirty="0"/>
              <a:t>11T deformation models</a:t>
            </a:r>
            <a:endParaRPr lang="en-GB" dirty="0"/>
          </a:p>
        </p:txBody>
      </p:sp>
      <p:sp>
        <p:nvSpPr>
          <p:cNvPr id="3" name="Content Placeholder 2">
            <a:extLst>
              <a:ext uri="{FF2B5EF4-FFF2-40B4-BE49-F238E27FC236}">
                <a16:creationId xmlns:a16="http://schemas.microsoft.com/office/drawing/2014/main" id="{CFDFFDCC-6D72-4CAD-ACA3-8FF4B525FFC2}"/>
              </a:ext>
            </a:extLst>
          </p:cNvPr>
          <p:cNvSpPr>
            <a:spLocks noGrp="1"/>
          </p:cNvSpPr>
          <p:nvPr>
            <p:ph idx="1"/>
          </p:nvPr>
        </p:nvSpPr>
        <p:spPr>
          <a:xfrm>
            <a:off x="457200" y="1325606"/>
            <a:ext cx="8226854" cy="4986294"/>
          </a:xfrm>
        </p:spPr>
        <p:txBody>
          <a:bodyPr>
            <a:normAutofit fontScale="85000" lnSpcReduction="20000"/>
          </a:bodyPr>
          <a:lstStyle/>
          <a:p>
            <a:pPr marL="36576" indent="0">
              <a:buNone/>
            </a:pPr>
            <a:r>
              <a:rPr lang="en-US" dirty="0"/>
              <a:t>Rigid conductor transformations investigating field quality influence of three phenomena:</a:t>
            </a:r>
            <a:endParaRPr lang="pl-PL" dirty="0"/>
          </a:p>
          <a:p>
            <a:pPr marL="36576" indent="0">
              <a:buNone/>
            </a:pPr>
            <a:endParaRPr lang="en-US" dirty="0"/>
          </a:p>
          <a:p>
            <a:pPr marL="550926" indent="-514350">
              <a:buFont typeface="+mj-lt"/>
              <a:buAutoNum type="arabicPeriod"/>
            </a:pPr>
            <a:r>
              <a:rPr lang="en-US" dirty="0"/>
              <a:t>Graded collaring shim</a:t>
            </a:r>
            <a:endParaRPr lang="pl-PL" dirty="0"/>
          </a:p>
          <a:p>
            <a:pPr marL="550926" indent="-514350">
              <a:buFont typeface="+mj-lt"/>
              <a:buAutoNum type="arabicPeriod"/>
            </a:pPr>
            <a:endParaRPr lang="en-US" dirty="0"/>
          </a:p>
          <a:p>
            <a:pPr marL="550926" indent="-514350">
              <a:buFont typeface="+mj-lt"/>
              <a:buAutoNum type="arabicPeriod"/>
            </a:pPr>
            <a:r>
              <a:rPr lang="en-US" dirty="0"/>
              <a:t>Midplane pairing</a:t>
            </a:r>
            <a:endParaRPr lang="pl-PL" dirty="0"/>
          </a:p>
          <a:p>
            <a:pPr marL="550926" indent="-514350">
              <a:buFont typeface="+mj-lt"/>
              <a:buAutoNum type="arabicPeriod"/>
            </a:pPr>
            <a:endParaRPr lang="en-US" dirty="0"/>
          </a:p>
          <a:p>
            <a:pPr marL="550926" indent="-514350">
              <a:buFont typeface="+mj-lt"/>
              <a:buAutoNum type="arabicPeriod"/>
            </a:pPr>
            <a:r>
              <a:rPr lang="en-US" dirty="0"/>
              <a:t>Aperture ovalization</a:t>
            </a:r>
            <a:endParaRPr lang="pl-PL" dirty="0"/>
          </a:p>
          <a:p>
            <a:pPr marL="550926" indent="-514350">
              <a:buFont typeface="+mj-lt"/>
              <a:buAutoNum type="arabicPeriod"/>
            </a:pPr>
            <a:endParaRPr lang="en-US" dirty="0"/>
          </a:p>
          <a:p>
            <a:pPr marL="36576" indent="0">
              <a:buNone/>
            </a:pPr>
            <a:r>
              <a:rPr lang="en-GB" dirty="0"/>
              <a:t>Presented models assume no change in dimension of the conductor, but its placement in the aperture. The applied transformation modifies turn-to-turn distance, which can be understood as the insulation thickness.</a:t>
            </a:r>
          </a:p>
        </p:txBody>
      </p:sp>
      <p:sp>
        <p:nvSpPr>
          <p:cNvPr id="4" name="Slide Number Placeholder 3">
            <a:extLst>
              <a:ext uri="{FF2B5EF4-FFF2-40B4-BE49-F238E27FC236}">
                <a16:creationId xmlns:a16="http://schemas.microsoft.com/office/drawing/2014/main" id="{96B75057-6AA0-4C40-A96C-D4A461347E7A}"/>
              </a:ext>
            </a:extLst>
          </p:cNvPr>
          <p:cNvSpPr>
            <a:spLocks noGrp="1"/>
          </p:cNvSpPr>
          <p:nvPr>
            <p:ph type="sldNum" sz="quarter" idx="4"/>
          </p:nvPr>
        </p:nvSpPr>
        <p:spPr/>
        <p:txBody>
          <a:bodyPr/>
          <a:lstStyle/>
          <a:p>
            <a:fld id="{17918391-D411-FE40-AAD7-861AE5233E0E}" type="slidenum">
              <a:rPr lang="en-US" smtClean="0"/>
              <a:pPr/>
              <a:t>20</a:t>
            </a:fld>
            <a:endParaRPr lang="en-US" dirty="0"/>
          </a:p>
        </p:txBody>
      </p:sp>
      <p:grpSp>
        <p:nvGrpSpPr>
          <p:cNvPr id="86" name="Group 85">
            <a:extLst>
              <a:ext uri="{FF2B5EF4-FFF2-40B4-BE49-F238E27FC236}">
                <a16:creationId xmlns:a16="http://schemas.microsoft.com/office/drawing/2014/main" id="{AC53170F-21D8-4AD5-9377-5895FC2B3A39}"/>
              </a:ext>
            </a:extLst>
          </p:cNvPr>
          <p:cNvGrpSpPr/>
          <p:nvPr/>
        </p:nvGrpSpPr>
        <p:grpSpPr>
          <a:xfrm>
            <a:off x="5266121" y="2132290"/>
            <a:ext cx="967342" cy="967342"/>
            <a:chOff x="5641507" y="4989791"/>
            <a:chExt cx="967342" cy="967342"/>
          </a:xfrm>
        </p:grpSpPr>
        <p:sp>
          <p:nvSpPr>
            <p:cNvPr id="87" name="Block Arc 86">
              <a:extLst>
                <a:ext uri="{FF2B5EF4-FFF2-40B4-BE49-F238E27FC236}">
                  <a16:creationId xmlns:a16="http://schemas.microsoft.com/office/drawing/2014/main" id="{92595F32-2B1E-4451-9652-B86E219AF953}"/>
                </a:ext>
              </a:extLst>
            </p:cNvPr>
            <p:cNvSpPr/>
            <p:nvPr/>
          </p:nvSpPr>
          <p:spPr>
            <a:xfrm>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Block Arc 87">
              <a:extLst>
                <a:ext uri="{FF2B5EF4-FFF2-40B4-BE49-F238E27FC236}">
                  <a16:creationId xmlns:a16="http://schemas.microsoft.com/office/drawing/2014/main" id="{9B132AC9-7D8B-4555-89B9-27DF41BC3F7A}"/>
                </a:ext>
              </a:extLst>
            </p:cNvPr>
            <p:cNvSpPr/>
            <p:nvPr/>
          </p:nvSpPr>
          <p:spPr>
            <a:xfrm flipH="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Block Arc 88">
              <a:extLst>
                <a:ext uri="{FF2B5EF4-FFF2-40B4-BE49-F238E27FC236}">
                  <a16:creationId xmlns:a16="http://schemas.microsoft.com/office/drawing/2014/main" id="{A38BE61F-C2D6-4C7F-93A0-AC20550080C5}"/>
                </a:ext>
              </a:extLst>
            </p:cNvPr>
            <p:cNvSpPr/>
            <p:nvPr/>
          </p:nvSpPr>
          <p:spPr>
            <a:xfrm flipV="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Block Arc 89">
              <a:extLst>
                <a:ext uri="{FF2B5EF4-FFF2-40B4-BE49-F238E27FC236}">
                  <a16:creationId xmlns:a16="http://schemas.microsoft.com/office/drawing/2014/main" id="{E32A7DD3-4093-416F-9C4E-956BF99DE455}"/>
                </a:ext>
              </a:extLst>
            </p:cNvPr>
            <p:cNvSpPr/>
            <p:nvPr/>
          </p:nvSpPr>
          <p:spPr>
            <a:xfrm flipH="1" flipV="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Block Arc 90">
              <a:extLst>
                <a:ext uri="{FF2B5EF4-FFF2-40B4-BE49-F238E27FC236}">
                  <a16:creationId xmlns:a16="http://schemas.microsoft.com/office/drawing/2014/main" id="{33B5C6C9-4D94-4266-9BC3-000AB2E52E8A}"/>
                </a:ext>
              </a:extLst>
            </p:cNvPr>
            <p:cNvSpPr/>
            <p:nvPr/>
          </p:nvSpPr>
          <p:spPr>
            <a:xfrm>
              <a:off x="5641507" y="4989791"/>
              <a:ext cx="967342" cy="967342"/>
            </a:xfrm>
            <a:prstGeom prst="blockArc">
              <a:avLst>
                <a:gd name="adj1" fmla="val 1743540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Block Arc 91">
              <a:extLst>
                <a:ext uri="{FF2B5EF4-FFF2-40B4-BE49-F238E27FC236}">
                  <a16:creationId xmlns:a16="http://schemas.microsoft.com/office/drawing/2014/main" id="{93685B4E-D12B-4A6B-9B81-B23D19818B82}"/>
                </a:ext>
              </a:extLst>
            </p:cNvPr>
            <p:cNvSpPr/>
            <p:nvPr/>
          </p:nvSpPr>
          <p:spPr>
            <a:xfrm flipH="1">
              <a:off x="5641507" y="4989791"/>
              <a:ext cx="967342" cy="967342"/>
            </a:xfrm>
            <a:prstGeom prst="blockArc">
              <a:avLst>
                <a:gd name="adj1" fmla="val 180033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Block Arc 92">
              <a:extLst>
                <a:ext uri="{FF2B5EF4-FFF2-40B4-BE49-F238E27FC236}">
                  <a16:creationId xmlns:a16="http://schemas.microsoft.com/office/drawing/2014/main" id="{37F36417-8A6D-4340-9616-78CEF6D2BF0A}"/>
                </a:ext>
              </a:extLst>
            </p:cNvPr>
            <p:cNvSpPr/>
            <p:nvPr/>
          </p:nvSpPr>
          <p:spPr>
            <a:xfrm flipV="1">
              <a:off x="5641507" y="4989791"/>
              <a:ext cx="967342" cy="967342"/>
            </a:xfrm>
            <a:prstGeom prst="blockArc">
              <a:avLst>
                <a:gd name="adj1" fmla="val 1730609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Block Arc 93">
              <a:extLst>
                <a:ext uri="{FF2B5EF4-FFF2-40B4-BE49-F238E27FC236}">
                  <a16:creationId xmlns:a16="http://schemas.microsoft.com/office/drawing/2014/main" id="{3C05032A-D1EB-4057-B7CA-961DDCC02391}"/>
                </a:ext>
              </a:extLst>
            </p:cNvPr>
            <p:cNvSpPr/>
            <p:nvPr/>
          </p:nvSpPr>
          <p:spPr>
            <a:xfrm flipH="1" flipV="1">
              <a:off x="5641507" y="4989791"/>
              <a:ext cx="967342" cy="967342"/>
            </a:xfrm>
            <a:prstGeom prst="blockArc">
              <a:avLst>
                <a:gd name="adj1" fmla="val 17840685"/>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5" name="Group 94">
            <a:extLst>
              <a:ext uri="{FF2B5EF4-FFF2-40B4-BE49-F238E27FC236}">
                <a16:creationId xmlns:a16="http://schemas.microsoft.com/office/drawing/2014/main" id="{0B364C4C-82BA-432D-B81F-6D5803966C75}"/>
              </a:ext>
            </a:extLst>
          </p:cNvPr>
          <p:cNvGrpSpPr/>
          <p:nvPr/>
        </p:nvGrpSpPr>
        <p:grpSpPr>
          <a:xfrm>
            <a:off x="4246796" y="2933297"/>
            <a:ext cx="967343" cy="967344"/>
            <a:chOff x="3774989" y="4883511"/>
            <a:chExt cx="967343" cy="967344"/>
          </a:xfrm>
        </p:grpSpPr>
        <p:sp>
          <p:nvSpPr>
            <p:cNvPr id="96" name="Block Arc 95">
              <a:extLst>
                <a:ext uri="{FF2B5EF4-FFF2-40B4-BE49-F238E27FC236}">
                  <a16:creationId xmlns:a16="http://schemas.microsoft.com/office/drawing/2014/main" id="{28B24FF8-9989-44B8-A686-B6C8AA0E2603}"/>
                </a:ext>
              </a:extLst>
            </p:cNvPr>
            <p:cNvSpPr/>
            <p:nvPr/>
          </p:nvSpPr>
          <p:spPr>
            <a:xfrm>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Block Arc 96">
              <a:extLst>
                <a:ext uri="{FF2B5EF4-FFF2-40B4-BE49-F238E27FC236}">
                  <a16:creationId xmlns:a16="http://schemas.microsoft.com/office/drawing/2014/main" id="{0F615B2C-192E-47E7-AC33-12EF735AF215}"/>
                </a:ext>
              </a:extLst>
            </p:cNvPr>
            <p:cNvSpPr/>
            <p:nvPr/>
          </p:nvSpPr>
          <p:spPr>
            <a:xfrm flipH="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Block Arc 97">
              <a:extLst>
                <a:ext uri="{FF2B5EF4-FFF2-40B4-BE49-F238E27FC236}">
                  <a16:creationId xmlns:a16="http://schemas.microsoft.com/office/drawing/2014/main" id="{3D9C391C-BF24-4BE7-9019-9471D8A45736}"/>
                </a:ext>
              </a:extLst>
            </p:cNvPr>
            <p:cNvSpPr/>
            <p:nvPr/>
          </p:nvSpPr>
          <p:spPr>
            <a:xfrm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Block Arc 98">
              <a:extLst>
                <a:ext uri="{FF2B5EF4-FFF2-40B4-BE49-F238E27FC236}">
                  <a16:creationId xmlns:a16="http://schemas.microsoft.com/office/drawing/2014/main" id="{78A0B85A-15C4-4149-87F8-75E54098216C}"/>
                </a:ext>
              </a:extLst>
            </p:cNvPr>
            <p:cNvSpPr/>
            <p:nvPr/>
          </p:nvSpPr>
          <p:spPr>
            <a:xfrm flipH="1"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Block Arc 99">
              <a:extLst>
                <a:ext uri="{FF2B5EF4-FFF2-40B4-BE49-F238E27FC236}">
                  <a16:creationId xmlns:a16="http://schemas.microsoft.com/office/drawing/2014/main" id="{9CAACD44-FA41-4BFF-80C3-024DE584E106}"/>
                </a:ext>
              </a:extLst>
            </p:cNvPr>
            <p:cNvSpPr/>
            <p:nvPr/>
          </p:nvSpPr>
          <p:spPr>
            <a:xfrm rot="615227">
              <a:off x="3774989" y="4883513"/>
              <a:ext cx="967342" cy="9673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01" name="Block Arc 100">
              <a:extLst>
                <a:ext uri="{FF2B5EF4-FFF2-40B4-BE49-F238E27FC236}">
                  <a16:creationId xmlns:a16="http://schemas.microsoft.com/office/drawing/2014/main" id="{721CC18B-52DE-4F22-8A8D-56BDF6C6B6B7}"/>
                </a:ext>
              </a:extLst>
            </p:cNvPr>
            <p:cNvSpPr/>
            <p:nvPr/>
          </p:nvSpPr>
          <p:spPr>
            <a:xfrm rot="388122" flipH="1">
              <a:off x="3774990" y="4883511"/>
              <a:ext cx="967342" cy="9673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02" name="Block Arc 101">
              <a:extLst>
                <a:ext uri="{FF2B5EF4-FFF2-40B4-BE49-F238E27FC236}">
                  <a16:creationId xmlns:a16="http://schemas.microsoft.com/office/drawing/2014/main" id="{A6C8FB57-378D-4A4A-BCC6-81D9D41F46AB}"/>
                </a:ext>
              </a:extLst>
            </p:cNvPr>
            <p:cNvSpPr/>
            <p:nvPr/>
          </p:nvSpPr>
          <p:spPr>
            <a:xfrm rot="615227" flipV="1">
              <a:off x="3774990" y="4883513"/>
              <a:ext cx="967342" cy="9673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Block Arc 102">
              <a:extLst>
                <a:ext uri="{FF2B5EF4-FFF2-40B4-BE49-F238E27FC236}">
                  <a16:creationId xmlns:a16="http://schemas.microsoft.com/office/drawing/2014/main" id="{18D66670-B842-4F05-9E69-92798E5FE542}"/>
                </a:ext>
              </a:extLst>
            </p:cNvPr>
            <p:cNvSpPr/>
            <p:nvPr/>
          </p:nvSpPr>
          <p:spPr>
            <a:xfrm rot="388122" flipH="1" flipV="1">
              <a:off x="3774990" y="4883513"/>
              <a:ext cx="967342" cy="9673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0" name="Group 109">
            <a:extLst>
              <a:ext uri="{FF2B5EF4-FFF2-40B4-BE49-F238E27FC236}">
                <a16:creationId xmlns:a16="http://schemas.microsoft.com/office/drawing/2014/main" id="{55B98AA8-D70F-4167-8FC7-609AE04EB9B4}"/>
              </a:ext>
            </a:extLst>
          </p:cNvPr>
          <p:cNvGrpSpPr/>
          <p:nvPr/>
        </p:nvGrpSpPr>
        <p:grpSpPr>
          <a:xfrm>
            <a:off x="5337467" y="3536159"/>
            <a:ext cx="1227872" cy="1320280"/>
            <a:chOff x="5108867" y="3602333"/>
            <a:chExt cx="1227872" cy="1320280"/>
          </a:xfrm>
        </p:grpSpPr>
        <p:sp>
          <p:nvSpPr>
            <p:cNvPr id="104" name="Block Arc 103">
              <a:extLst>
                <a:ext uri="{FF2B5EF4-FFF2-40B4-BE49-F238E27FC236}">
                  <a16:creationId xmlns:a16="http://schemas.microsoft.com/office/drawing/2014/main" id="{1D293052-F1A9-462B-9846-DF9FE0CEDE1C}"/>
                </a:ext>
              </a:extLst>
            </p:cNvPr>
            <p:cNvSpPr/>
            <p:nvPr/>
          </p:nvSpPr>
          <p:spPr>
            <a:xfrm>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Block Arc 104">
              <a:extLst>
                <a:ext uri="{FF2B5EF4-FFF2-40B4-BE49-F238E27FC236}">
                  <a16:creationId xmlns:a16="http://schemas.microsoft.com/office/drawing/2014/main" id="{3D5297CC-62BC-4606-B65D-82A628B238E4}"/>
                </a:ext>
              </a:extLst>
            </p:cNvPr>
            <p:cNvSpPr/>
            <p:nvPr/>
          </p:nvSpPr>
          <p:spPr>
            <a:xfrm flipH="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Block Arc 105">
              <a:extLst>
                <a:ext uri="{FF2B5EF4-FFF2-40B4-BE49-F238E27FC236}">
                  <a16:creationId xmlns:a16="http://schemas.microsoft.com/office/drawing/2014/main" id="{7975A1AF-AD38-4F94-9287-C2340420A217}"/>
                </a:ext>
              </a:extLst>
            </p:cNvPr>
            <p:cNvSpPr/>
            <p:nvPr/>
          </p:nvSpPr>
          <p:spPr>
            <a:xfrm flipV="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Block Arc 106">
              <a:extLst>
                <a:ext uri="{FF2B5EF4-FFF2-40B4-BE49-F238E27FC236}">
                  <a16:creationId xmlns:a16="http://schemas.microsoft.com/office/drawing/2014/main" id="{698BD281-6A87-4550-8D14-E29B499E0D3D}"/>
                </a:ext>
              </a:extLst>
            </p:cNvPr>
            <p:cNvSpPr/>
            <p:nvPr/>
          </p:nvSpPr>
          <p:spPr>
            <a:xfrm flipH="1" flipV="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E2471D48-E131-4C76-9034-EFF008A845E0}"/>
                </a:ext>
              </a:extLst>
            </p:cNvPr>
            <p:cNvSpPr/>
            <p:nvPr/>
          </p:nvSpPr>
          <p:spPr>
            <a:xfrm>
              <a:off x="5108867" y="3648537"/>
              <a:ext cx="1227872" cy="1227872"/>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34CAF8FF-4E44-4DB4-AB15-A95FD891D0A3}"/>
                </a:ext>
              </a:extLst>
            </p:cNvPr>
            <p:cNvSpPr/>
            <p:nvPr/>
          </p:nvSpPr>
          <p:spPr>
            <a:xfrm>
              <a:off x="5160758" y="3602333"/>
              <a:ext cx="1124090" cy="1320280"/>
            </a:xfrm>
            <a:prstGeom prst="ellipse">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760159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EC11-4AB4-422F-933D-98149A4F4AFB}"/>
              </a:ext>
            </a:extLst>
          </p:cNvPr>
          <p:cNvSpPr>
            <a:spLocks noGrp="1"/>
          </p:cNvSpPr>
          <p:nvPr>
            <p:ph type="title"/>
          </p:nvPr>
        </p:nvSpPr>
        <p:spPr>
          <a:xfrm>
            <a:off x="457200" y="233493"/>
            <a:ext cx="8226854" cy="522508"/>
          </a:xfrm>
        </p:spPr>
        <p:txBody>
          <a:bodyPr>
            <a:normAutofit fontScale="90000"/>
          </a:bodyPr>
          <a:lstStyle/>
          <a:p>
            <a:r>
              <a:rPr lang="en-US" dirty="0"/>
              <a:t>11T graded collaring shim</a:t>
            </a:r>
            <a:endParaRPr lang="en-GB" dirty="0"/>
          </a:p>
        </p:txBody>
      </p:sp>
      <p:sp>
        <p:nvSpPr>
          <p:cNvPr id="3" name="Content Placeholder 2">
            <a:extLst>
              <a:ext uri="{FF2B5EF4-FFF2-40B4-BE49-F238E27FC236}">
                <a16:creationId xmlns:a16="http://schemas.microsoft.com/office/drawing/2014/main" id="{CAE9AACE-CA0E-41C4-9F23-370BBE2EACAE}"/>
              </a:ext>
            </a:extLst>
          </p:cNvPr>
          <p:cNvSpPr>
            <a:spLocks noGrp="1"/>
          </p:cNvSpPr>
          <p:nvPr>
            <p:ph idx="1"/>
          </p:nvPr>
        </p:nvSpPr>
        <p:spPr>
          <a:xfrm>
            <a:off x="162000" y="1374114"/>
            <a:ext cx="3207600" cy="4679193"/>
          </a:xfrm>
        </p:spPr>
        <p:txBody>
          <a:bodyPr>
            <a:normAutofit fontScale="92500" lnSpcReduction="10000"/>
          </a:bodyPr>
          <a:lstStyle/>
          <a:p>
            <a:pPr marL="36576" indent="0">
              <a:buNone/>
            </a:pPr>
            <a:r>
              <a:rPr lang="en-GB" sz="2000" dirty="0"/>
              <a:t>The effect of graded shim added in the aperture assembly process in order to apply uniform azimuthal pre-stress of paired coil branches.</a:t>
            </a:r>
          </a:p>
          <a:p>
            <a:pPr marL="36576" indent="0">
              <a:buNone/>
            </a:pPr>
            <a:endParaRPr lang="en-GB" sz="2000" dirty="0"/>
          </a:p>
          <a:p>
            <a:pPr marL="36576" indent="0">
              <a:buNone/>
            </a:pPr>
            <a:r>
              <a:rPr lang="en-GB" sz="2000" dirty="0"/>
              <a:t>Rigid conductor rotation about origin. The largest azimuthal deviation applied to conductor closest to pole.</a:t>
            </a:r>
          </a:p>
          <a:p>
            <a:pPr marL="36576" indent="0">
              <a:buNone/>
            </a:pPr>
            <a:endParaRPr lang="en-GB" sz="2000" dirty="0"/>
          </a:p>
          <a:p>
            <a:pPr marL="36576" indent="0">
              <a:buNone/>
            </a:pPr>
            <a:r>
              <a:rPr lang="en-GB" sz="2000" dirty="0"/>
              <a:t>Transformed conductor geometry shown in green, with baseline in black.</a:t>
            </a:r>
          </a:p>
        </p:txBody>
      </p:sp>
      <p:sp>
        <p:nvSpPr>
          <p:cNvPr id="4" name="Slide Number Placeholder 3">
            <a:extLst>
              <a:ext uri="{FF2B5EF4-FFF2-40B4-BE49-F238E27FC236}">
                <a16:creationId xmlns:a16="http://schemas.microsoft.com/office/drawing/2014/main" id="{B77E35AE-AA1C-49C3-9C77-3C91DA1582B5}"/>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5" name="Picture 4">
            <a:extLst>
              <a:ext uri="{FF2B5EF4-FFF2-40B4-BE49-F238E27FC236}">
                <a16:creationId xmlns:a16="http://schemas.microsoft.com/office/drawing/2014/main" id="{C842CAF7-BE86-4E2A-A890-5E76497E3C7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464999" y="879620"/>
            <a:ext cx="5589155" cy="5589155"/>
          </a:xfrm>
          <a:prstGeom prst="rect">
            <a:avLst/>
          </a:prstGeom>
          <a:noFill/>
          <a:ln>
            <a:noFill/>
          </a:ln>
        </p:spPr>
      </p:pic>
      <p:sp>
        <p:nvSpPr>
          <p:cNvPr id="17" name="Block Arc 16">
            <a:extLst>
              <a:ext uri="{FF2B5EF4-FFF2-40B4-BE49-F238E27FC236}">
                <a16:creationId xmlns:a16="http://schemas.microsoft.com/office/drawing/2014/main" id="{3FC833B6-DF27-454E-A179-3D113A9730AE}"/>
              </a:ext>
            </a:extLst>
          </p:cNvPr>
          <p:cNvSpPr/>
          <p:nvPr/>
        </p:nvSpPr>
        <p:spPr>
          <a:xfrm>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Block Arc 17">
            <a:extLst>
              <a:ext uri="{FF2B5EF4-FFF2-40B4-BE49-F238E27FC236}">
                <a16:creationId xmlns:a16="http://schemas.microsoft.com/office/drawing/2014/main" id="{D622F32D-B9F1-42F6-A7B8-F2E4AC2A1026}"/>
              </a:ext>
            </a:extLst>
          </p:cNvPr>
          <p:cNvSpPr/>
          <p:nvPr/>
        </p:nvSpPr>
        <p:spPr>
          <a:xfrm flipH="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1CE239B4-047A-42FA-BEB4-3183B2C230DE}"/>
              </a:ext>
            </a:extLst>
          </p:cNvPr>
          <p:cNvSpPr/>
          <p:nvPr/>
        </p:nvSpPr>
        <p:spPr>
          <a:xfrm flipV="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Block Arc 19">
            <a:extLst>
              <a:ext uri="{FF2B5EF4-FFF2-40B4-BE49-F238E27FC236}">
                <a16:creationId xmlns:a16="http://schemas.microsoft.com/office/drawing/2014/main" id="{1BB97727-0514-4E3A-837F-C5BD810C8B06}"/>
              </a:ext>
            </a:extLst>
          </p:cNvPr>
          <p:cNvSpPr/>
          <p:nvPr/>
        </p:nvSpPr>
        <p:spPr>
          <a:xfrm flipH="1" flipV="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Block Arc 20">
            <a:extLst>
              <a:ext uri="{FF2B5EF4-FFF2-40B4-BE49-F238E27FC236}">
                <a16:creationId xmlns:a16="http://schemas.microsoft.com/office/drawing/2014/main" id="{E952DBC9-A29F-4B82-8FDB-9B13BFD406CC}"/>
              </a:ext>
            </a:extLst>
          </p:cNvPr>
          <p:cNvSpPr/>
          <p:nvPr/>
        </p:nvSpPr>
        <p:spPr>
          <a:xfrm>
            <a:off x="7540913" y="1270076"/>
            <a:ext cx="1199540" cy="1199540"/>
          </a:xfrm>
          <a:prstGeom prst="blockArc">
            <a:avLst>
              <a:gd name="adj1" fmla="val 1743540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Block Arc 21">
            <a:extLst>
              <a:ext uri="{FF2B5EF4-FFF2-40B4-BE49-F238E27FC236}">
                <a16:creationId xmlns:a16="http://schemas.microsoft.com/office/drawing/2014/main" id="{399499E8-5797-48CC-A501-ACC3542713D1}"/>
              </a:ext>
            </a:extLst>
          </p:cNvPr>
          <p:cNvSpPr/>
          <p:nvPr/>
        </p:nvSpPr>
        <p:spPr>
          <a:xfrm flipH="1">
            <a:off x="7540913" y="1270076"/>
            <a:ext cx="1199540" cy="1199540"/>
          </a:xfrm>
          <a:prstGeom prst="blockArc">
            <a:avLst>
              <a:gd name="adj1" fmla="val 180033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Block Arc 22">
            <a:extLst>
              <a:ext uri="{FF2B5EF4-FFF2-40B4-BE49-F238E27FC236}">
                <a16:creationId xmlns:a16="http://schemas.microsoft.com/office/drawing/2014/main" id="{983A4171-9AAC-4E66-9B1F-7D91843CA928}"/>
              </a:ext>
            </a:extLst>
          </p:cNvPr>
          <p:cNvSpPr/>
          <p:nvPr/>
        </p:nvSpPr>
        <p:spPr>
          <a:xfrm flipV="1">
            <a:off x="7540913" y="1270076"/>
            <a:ext cx="1199540" cy="1199540"/>
          </a:xfrm>
          <a:prstGeom prst="blockArc">
            <a:avLst>
              <a:gd name="adj1" fmla="val 1730609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Block Arc 23">
            <a:extLst>
              <a:ext uri="{FF2B5EF4-FFF2-40B4-BE49-F238E27FC236}">
                <a16:creationId xmlns:a16="http://schemas.microsoft.com/office/drawing/2014/main" id="{7A2F89E0-3284-47EF-AA78-9C88F8DF913A}"/>
              </a:ext>
            </a:extLst>
          </p:cNvPr>
          <p:cNvSpPr/>
          <p:nvPr/>
        </p:nvSpPr>
        <p:spPr>
          <a:xfrm flipH="1" flipV="1">
            <a:off x="7540913" y="1270076"/>
            <a:ext cx="1199540" cy="1199540"/>
          </a:xfrm>
          <a:prstGeom prst="blockArc">
            <a:avLst>
              <a:gd name="adj1" fmla="val 17840685"/>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418495E-EB0C-44DA-A190-686689C23733}"/>
              </a:ext>
            </a:extLst>
          </p:cNvPr>
          <p:cNvSpPr/>
          <p:nvPr/>
        </p:nvSpPr>
        <p:spPr>
          <a:xfrm>
            <a:off x="7387389" y="1108543"/>
            <a:ext cx="1522606" cy="1522606"/>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6" name="Picture 25">
            <a:extLst>
              <a:ext uri="{FF2B5EF4-FFF2-40B4-BE49-F238E27FC236}">
                <a16:creationId xmlns:a16="http://schemas.microsoft.com/office/drawing/2014/main" id="{ECED50E6-E536-47C0-A513-FABB46E05EC7}"/>
              </a:ext>
            </a:extLst>
          </p:cNvPr>
          <p:cNvPicPr>
            <a:picLocks noChangeAspect="1"/>
          </p:cNvPicPr>
          <p:nvPr/>
        </p:nvPicPr>
        <p:blipFill>
          <a:blip r:embed="rId3"/>
          <a:stretch>
            <a:fillRect/>
          </a:stretch>
        </p:blipFill>
        <p:spPr>
          <a:xfrm>
            <a:off x="3859626" y="4419521"/>
            <a:ext cx="1763573" cy="1678066"/>
          </a:xfrm>
          <a:prstGeom prst="rect">
            <a:avLst/>
          </a:prstGeom>
        </p:spPr>
      </p:pic>
    </p:spTree>
    <p:extLst>
      <p:ext uri="{BB962C8B-B14F-4D97-AF65-F5344CB8AC3E}">
        <p14:creationId xmlns:p14="http://schemas.microsoft.com/office/powerpoint/2010/main" val="4253810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DEC11-4AB4-422F-933D-98149A4F4AFB}"/>
              </a:ext>
            </a:extLst>
          </p:cNvPr>
          <p:cNvSpPr>
            <a:spLocks noGrp="1"/>
          </p:cNvSpPr>
          <p:nvPr>
            <p:ph type="title"/>
          </p:nvPr>
        </p:nvSpPr>
        <p:spPr>
          <a:xfrm>
            <a:off x="457200" y="233493"/>
            <a:ext cx="8226854" cy="522508"/>
          </a:xfrm>
        </p:spPr>
        <p:txBody>
          <a:bodyPr>
            <a:normAutofit fontScale="90000"/>
          </a:bodyPr>
          <a:lstStyle/>
          <a:p>
            <a:r>
              <a:rPr lang="en-US" dirty="0"/>
              <a:t>11T graded collaring shim</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AE9AACE-CA0E-41C4-9F23-370BBE2EACAE}"/>
                  </a:ext>
                </a:extLst>
              </p:cNvPr>
              <p:cNvSpPr>
                <a:spLocks noGrp="1"/>
              </p:cNvSpPr>
              <p:nvPr>
                <p:ph idx="1"/>
              </p:nvPr>
            </p:nvSpPr>
            <p:spPr>
              <a:xfrm>
                <a:off x="162000" y="1174407"/>
                <a:ext cx="3106800" cy="3245114"/>
              </a:xfrm>
            </p:spPr>
            <p:txBody>
              <a:bodyPr>
                <a:normAutofit fontScale="32500" lnSpcReduction="20000"/>
              </a:bodyPr>
              <a:lstStyle/>
              <a:p>
                <a:pPr marL="36576" indent="0">
                  <a:buNone/>
                </a:pPr>
                <a14:m>
                  <m:oMath xmlns:m="http://schemas.openxmlformats.org/officeDocument/2006/math">
                    <m:r>
                      <a:rPr lang="en-GB" i="1" smtClean="0">
                        <a:latin typeface="Cambria Math" panose="02040503050406030204" pitchFamily="18" charset="0"/>
                      </a:rPr>
                      <m:t>𝑄</m:t>
                    </m:r>
                    <m:r>
                      <a:rPr lang="en-GB" i="1" smtClean="0">
                        <a:latin typeface="Cambria Math" panose="02040503050406030204" pitchFamily="18" charset="0"/>
                      </a:rPr>
                      <m:t>1</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1,22</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−1)</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23,56</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−23)</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2</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57,78</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−57)</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79,112</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−79)</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3</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113,134</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−113)</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135,168</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−135)</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4</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169,190</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−169)</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191,224</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m:t>
                                    </m:r>
                                    <m:r>
                                      <a:rPr lang="en-GB" i="1">
                                        <a:latin typeface="Cambria Math" panose="02040503050406030204" pitchFamily="18" charset="0"/>
                                      </a:rPr>
                                      <m:t>𝑛</m:t>
                                    </m:r>
                                    <m:r>
                                      <a:rPr lang="en-GB" i="1">
                                        <a:latin typeface="Cambria Math" panose="02040503050406030204" pitchFamily="18" charset="0"/>
                                      </a:rPr>
                                      <m:t>−191)</m:t>
                                    </m:r>
                                  </m:num>
                                  <m:den>
                                    <m:r>
                                      <a:rPr lang="en-GB" i="1">
                                        <a:latin typeface="Cambria Math" panose="02040503050406030204" pitchFamily="18" charset="0"/>
                                      </a:rPr>
                                      <m:t>33</m:t>
                                    </m:r>
                                  </m:den>
                                </m:f>
                              </m:e>
                            </m:d>
                          </m:e>
                        </m:eqArr>
                      </m:e>
                    </m:d>
                  </m:oMath>
                </a14:m>
                <a:r>
                  <a:rPr lang="en-GB" dirty="0"/>
                  <a:t> </a:t>
                </a:r>
              </a:p>
              <a:p>
                <a:pPr marL="36576" indent="0">
                  <a:buNone/>
                </a:pPr>
                <a:endParaRPr lang="en-GB" dirty="0"/>
              </a:p>
              <a:p>
                <a:pPr marL="36576" indent="0">
                  <a:buNone/>
                </a:pPr>
                <a:r>
                  <a:rPr lang="en-GB" dirty="0"/>
                  <a:t>, where:</a:t>
                </a:r>
                <a:endParaRPr lang="en-US" i="1" dirty="0"/>
              </a:p>
              <a:p>
                <a:pPr marL="36576" indent="0">
                  <a:buNone/>
                </a:pPr>
                <a14:m>
                  <m:oMath xmlns:m="http://schemas.openxmlformats.org/officeDocument/2006/math">
                    <m:r>
                      <a:rPr lang="en-GB" i="1">
                        <a:latin typeface="Cambria Math" panose="02040503050406030204" pitchFamily="18" charset="0"/>
                      </a:rPr>
                      <m:t>𝑛</m:t>
                    </m:r>
                  </m:oMath>
                </a14:m>
                <a:r>
                  <a:rPr lang="en-GB" dirty="0"/>
                  <a:t> – conductor number</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oMath>
                </a14:m>
                <a:r>
                  <a:rPr lang="en-GB" dirty="0"/>
                  <a:t> – transformed polar angle of </a:t>
                </a:r>
                <a14:m>
                  <m:oMath xmlns:m="http://schemas.openxmlformats.org/officeDocument/2006/math">
                    <m:r>
                      <a:rPr lang="en-GB" i="1">
                        <a:latin typeface="Cambria Math" panose="02040503050406030204" pitchFamily="18" charset="0"/>
                      </a:rPr>
                      <m:t>𝑛</m:t>
                    </m:r>
                  </m:oMath>
                </a14:m>
                <a:r>
                  <a:rPr lang="en-GB" dirty="0"/>
                  <a:t>-</a:t>
                </a:r>
                <a:r>
                  <a:rPr lang="en-GB" dirty="0" err="1"/>
                  <a:t>th</a:t>
                </a:r>
                <a:r>
                  <a:rPr lang="en-GB" dirty="0"/>
                  <a:t> conductor</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oMath>
                </a14:m>
                <a:r>
                  <a:rPr lang="en-GB" dirty="0"/>
                  <a:t> – nominal polar angle</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oMath>
                </a14:m>
                <a:r>
                  <a:rPr lang="en-GB" dirty="0"/>
                  <a:t> –rotation angle</a:t>
                </a:r>
              </a:p>
              <a:p>
                <a:pPr marL="36576" indent="0">
                  <a:buNone/>
                </a:pPr>
                <a:endParaRPr lang="en-GB" dirty="0"/>
              </a:p>
            </p:txBody>
          </p:sp>
        </mc:Choice>
        <mc:Fallback xmlns="">
          <p:sp>
            <p:nvSpPr>
              <p:cNvPr id="3" name="Content Placeholder 2">
                <a:extLst>
                  <a:ext uri="{FF2B5EF4-FFF2-40B4-BE49-F238E27FC236}">
                    <a16:creationId xmlns:a16="http://schemas.microsoft.com/office/drawing/2014/main" id="{CAE9AACE-CA0E-41C4-9F23-370BBE2EACAE}"/>
                  </a:ext>
                </a:extLst>
              </p:cNvPr>
              <p:cNvSpPr>
                <a:spLocks noGrp="1" noRot="1" noChangeAspect="1" noMove="1" noResize="1" noEditPoints="1" noAdjustHandles="1" noChangeArrowheads="1" noChangeShapeType="1" noTextEdit="1"/>
              </p:cNvSpPr>
              <p:nvPr>
                <p:ph idx="1"/>
              </p:nvPr>
            </p:nvSpPr>
            <p:spPr>
              <a:xfrm>
                <a:off x="162000" y="1174407"/>
                <a:ext cx="3106800" cy="3245114"/>
              </a:xfrm>
              <a:blipFill>
                <a:blip r:embed="rId2"/>
                <a:stretch>
                  <a:fillRect t="-7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77E35AE-AA1C-49C3-9C77-3C91DA1582B5}"/>
              </a:ext>
            </a:extLst>
          </p:cNvPr>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5" name="Picture 4">
            <a:extLst>
              <a:ext uri="{FF2B5EF4-FFF2-40B4-BE49-F238E27FC236}">
                <a16:creationId xmlns:a16="http://schemas.microsoft.com/office/drawing/2014/main" id="{C842CAF7-BE86-4E2A-A890-5E76497E3C7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464999" y="879620"/>
            <a:ext cx="5589155" cy="5589155"/>
          </a:xfrm>
          <a:prstGeom prst="rect">
            <a:avLst/>
          </a:prstGeom>
          <a:noFill/>
          <a:ln>
            <a:noFill/>
          </a:ln>
        </p:spPr>
      </p:pic>
      <p:pic>
        <p:nvPicPr>
          <p:cNvPr id="11" name="Picture 10">
            <a:extLst>
              <a:ext uri="{FF2B5EF4-FFF2-40B4-BE49-F238E27FC236}">
                <a16:creationId xmlns:a16="http://schemas.microsoft.com/office/drawing/2014/main" id="{E83F4702-BDC4-476F-B388-A435E89C391D}"/>
              </a:ext>
            </a:extLst>
          </p:cNvPr>
          <p:cNvPicPr>
            <a:picLocks noChangeAspect="1"/>
          </p:cNvPicPr>
          <p:nvPr/>
        </p:nvPicPr>
        <p:blipFill>
          <a:blip r:embed="rId4"/>
          <a:stretch>
            <a:fillRect/>
          </a:stretch>
        </p:blipFill>
        <p:spPr>
          <a:xfrm>
            <a:off x="3859626" y="4419521"/>
            <a:ext cx="1763573" cy="1678066"/>
          </a:xfrm>
          <a:prstGeom prst="rect">
            <a:avLst/>
          </a:prstGeom>
        </p:spPr>
      </p:pic>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D1D48384-AD00-48AD-A095-FE5D033FAAFB}"/>
                  </a:ext>
                </a:extLst>
              </p:cNvPr>
              <p:cNvGraphicFramePr>
                <a:graphicFrameLocks noGrp="1"/>
              </p:cNvGraphicFramePr>
              <p:nvPr>
                <p:extLst>
                  <p:ext uri="{D42A27DB-BD31-4B8C-83A1-F6EECF244321}">
                    <p14:modId xmlns:p14="http://schemas.microsoft.com/office/powerpoint/2010/main" val="4262479164"/>
                  </p:ext>
                </p:extLst>
              </p:nvPr>
            </p:nvGraphicFramePr>
            <p:xfrm>
              <a:off x="216001" y="4657121"/>
              <a:ext cx="3340799" cy="1533559"/>
            </p:xfrm>
            <a:graphic>
              <a:graphicData uri="http://schemas.openxmlformats.org/drawingml/2006/table">
                <a:tbl>
                  <a:tblPr firstRow="1" firstCol="1" bandRow="1">
                    <a:tableStyleId>{5C22544A-7EE6-4342-B048-85BDC9FD1C3A}</a:tableStyleId>
                  </a:tblPr>
                  <a:tblGrid>
                    <a:gridCol w="979199">
                      <a:extLst>
                        <a:ext uri="{9D8B030D-6E8A-4147-A177-3AD203B41FA5}">
                          <a16:colId xmlns:a16="http://schemas.microsoft.com/office/drawing/2014/main" val="1678336577"/>
                        </a:ext>
                      </a:extLst>
                    </a:gridCol>
                    <a:gridCol w="676800">
                      <a:extLst>
                        <a:ext uri="{9D8B030D-6E8A-4147-A177-3AD203B41FA5}">
                          <a16:colId xmlns:a16="http://schemas.microsoft.com/office/drawing/2014/main" val="1539059313"/>
                        </a:ext>
                      </a:extLst>
                    </a:gridCol>
                    <a:gridCol w="640800">
                      <a:extLst>
                        <a:ext uri="{9D8B030D-6E8A-4147-A177-3AD203B41FA5}">
                          <a16:colId xmlns:a16="http://schemas.microsoft.com/office/drawing/2014/main" val="1519686200"/>
                        </a:ext>
                      </a:extLst>
                    </a:gridCol>
                    <a:gridCol w="504000">
                      <a:extLst>
                        <a:ext uri="{9D8B030D-6E8A-4147-A177-3AD203B41FA5}">
                          <a16:colId xmlns:a16="http://schemas.microsoft.com/office/drawing/2014/main" val="834368918"/>
                        </a:ext>
                      </a:extLst>
                    </a:gridCol>
                    <a:gridCol w="540000">
                      <a:extLst>
                        <a:ext uri="{9D8B030D-6E8A-4147-A177-3AD203B41FA5}">
                          <a16:colId xmlns:a16="http://schemas.microsoft.com/office/drawing/2014/main" val="930692470"/>
                        </a:ext>
                      </a:extLst>
                    </a:gridCol>
                  </a:tblGrid>
                  <a:tr h="43338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Shim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𝑆</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𝑆</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𝑆</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𝑆</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Q1+Q4</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44.</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15.</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82839159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Q2+Q3</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-44.</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15.</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087816667"/>
                      </a:ext>
                    </a:extLst>
                  </a:tr>
                </a:tbl>
              </a:graphicData>
            </a:graphic>
          </p:graphicFrame>
        </mc:Choice>
        <mc:Fallback xmlns="">
          <p:graphicFrame>
            <p:nvGraphicFramePr>
              <p:cNvPr id="12" name="Table 11">
                <a:extLst>
                  <a:ext uri="{FF2B5EF4-FFF2-40B4-BE49-F238E27FC236}">
                    <a16:creationId xmlns:a16="http://schemas.microsoft.com/office/drawing/2014/main" id="{D1D48384-AD00-48AD-A095-FE5D033FAAFB}"/>
                  </a:ext>
                </a:extLst>
              </p:cNvPr>
              <p:cNvGraphicFramePr>
                <a:graphicFrameLocks noGrp="1"/>
              </p:cNvGraphicFramePr>
              <p:nvPr>
                <p:extLst>
                  <p:ext uri="{D42A27DB-BD31-4B8C-83A1-F6EECF244321}">
                    <p14:modId xmlns:p14="http://schemas.microsoft.com/office/powerpoint/2010/main" val="4262479164"/>
                  </p:ext>
                </p:extLst>
              </p:nvPr>
            </p:nvGraphicFramePr>
            <p:xfrm>
              <a:off x="216001" y="4657121"/>
              <a:ext cx="3340799" cy="1533559"/>
            </p:xfrm>
            <a:graphic>
              <a:graphicData uri="http://schemas.openxmlformats.org/drawingml/2006/table">
                <a:tbl>
                  <a:tblPr firstRow="1" firstCol="1" bandRow="1">
                    <a:tableStyleId>{5C22544A-7EE6-4342-B048-85BDC9FD1C3A}</a:tableStyleId>
                  </a:tblPr>
                  <a:tblGrid>
                    <a:gridCol w="979199">
                      <a:extLst>
                        <a:ext uri="{9D8B030D-6E8A-4147-A177-3AD203B41FA5}">
                          <a16:colId xmlns:a16="http://schemas.microsoft.com/office/drawing/2014/main" val="1678336577"/>
                        </a:ext>
                      </a:extLst>
                    </a:gridCol>
                    <a:gridCol w="676800">
                      <a:extLst>
                        <a:ext uri="{9D8B030D-6E8A-4147-A177-3AD203B41FA5}">
                          <a16:colId xmlns:a16="http://schemas.microsoft.com/office/drawing/2014/main" val="1539059313"/>
                        </a:ext>
                      </a:extLst>
                    </a:gridCol>
                    <a:gridCol w="640800">
                      <a:extLst>
                        <a:ext uri="{9D8B030D-6E8A-4147-A177-3AD203B41FA5}">
                          <a16:colId xmlns:a16="http://schemas.microsoft.com/office/drawing/2014/main" val="1519686200"/>
                        </a:ext>
                      </a:extLst>
                    </a:gridCol>
                    <a:gridCol w="504000">
                      <a:extLst>
                        <a:ext uri="{9D8B030D-6E8A-4147-A177-3AD203B41FA5}">
                          <a16:colId xmlns:a16="http://schemas.microsoft.com/office/drawing/2014/main" val="834368918"/>
                        </a:ext>
                      </a:extLst>
                    </a:gridCol>
                    <a:gridCol w="540000">
                      <a:extLst>
                        <a:ext uri="{9D8B030D-6E8A-4147-A177-3AD203B41FA5}">
                          <a16:colId xmlns:a16="http://schemas.microsoft.com/office/drawing/2014/main" val="930692470"/>
                        </a:ext>
                      </a:extLst>
                    </a:gridCol>
                  </a:tblGrid>
                  <a:tr h="44646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Shim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5"/>
                          <a:stretch>
                            <a:fillRect l="-145946" t="-9459" r="-253153" b="-244595"/>
                          </a:stretch>
                        </a:blipFill>
                      </a:tcPr>
                    </a:tc>
                    <a:tc>
                      <a:txBody>
                        <a:bodyPr/>
                        <a:lstStyle/>
                        <a:p>
                          <a:endParaRPr lang="en-US"/>
                        </a:p>
                      </a:txBody>
                      <a:tcPr marL="68580" marR="68580" marT="0" marB="0" anchor="ctr">
                        <a:blipFill>
                          <a:blip r:embed="rId5"/>
                          <a:stretch>
                            <a:fillRect l="-260000" t="-9459" r="-167619" b="-244595"/>
                          </a:stretch>
                        </a:blipFill>
                      </a:tcPr>
                    </a:tc>
                    <a:tc>
                      <a:txBody>
                        <a:bodyPr/>
                        <a:lstStyle/>
                        <a:p>
                          <a:endParaRPr lang="en-US"/>
                        </a:p>
                      </a:txBody>
                      <a:tcPr marL="68580" marR="68580" marT="0" marB="0" anchor="ctr">
                        <a:blipFill>
                          <a:blip r:embed="rId5"/>
                          <a:stretch>
                            <a:fillRect l="-455422" t="-9459" r="-112048" b="-244595"/>
                          </a:stretch>
                        </a:blipFill>
                      </a:tcPr>
                    </a:tc>
                    <a:tc>
                      <a:txBody>
                        <a:bodyPr/>
                        <a:lstStyle/>
                        <a:p>
                          <a:endParaRPr lang="en-US"/>
                        </a:p>
                      </a:txBody>
                      <a:tcPr marL="68580" marR="68580" marT="0" marB="0" anchor="ctr">
                        <a:blipFill>
                          <a:blip r:embed="rId5"/>
                          <a:stretch>
                            <a:fillRect l="-517978" t="-9459" r="-4494" b="-244595"/>
                          </a:stretch>
                        </a:blipFill>
                      </a:tcP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Q1+Q4</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44.</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15.</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82839159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Q2+Q3</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-44.</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15.</a:t>
                          </a:r>
                          <a:r>
                            <a:rPr lang="pl-PL" sz="1400" dirty="0">
                              <a:solidFill>
                                <a:srgbClr val="000000"/>
                              </a:solidFill>
                              <a:effectLst/>
                              <a:latin typeface="Calibri" panose="020F0502020204030204" pitchFamily="34" charset="0"/>
                              <a:cs typeface="Calibri" panose="020F0502020204030204" pitchFamily="34" charset="0"/>
                            </a:rPr>
                            <a:t>3</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cs typeface="Calibri" panose="020F0502020204030204" pitchFamily="34" charset="0"/>
                            </a:rPr>
                            <a:t>0</a:t>
                          </a:r>
                          <a:endPar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087816667"/>
                      </a:ext>
                    </a:extLst>
                  </a:tr>
                </a:tbl>
              </a:graphicData>
            </a:graphic>
          </p:graphicFrame>
        </mc:Fallback>
      </mc:AlternateContent>
      <p:sp>
        <p:nvSpPr>
          <p:cNvPr id="8" name="Block Arc 7">
            <a:extLst>
              <a:ext uri="{FF2B5EF4-FFF2-40B4-BE49-F238E27FC236}">
                <a16:creationId xmlns:a16="http://schemas.microsoft.com/office/drawing/2014/main" id="{F0DA0BD9-E921-4120-BAE6-90FCD267A5F2}"/>
              </a:ext>
            </a:extLst>
          </p:cNvPr>
          <p:cNvSpPr/>
          <p:nvPr/>
        </p:nvSpPr>
        <p:spPr>
          <a:xfrm>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9D18AEAC-2BAD-4114-9194-9666F673D7C6}"/>
              </a:ext>
            </a:extLst>
          </p:cNvPr>
          <p:cNvSpPr/>
          <p:nvPr/>
        </p:nvSpPr>
        <p:spPr>
          <a:xfrm flipH="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13F5E220-3C5F-4ED1-8F54-79156C2BF17A}"/>
              </a:ext>
            </a:extLst>
          </p:cNvPr>
          <p:cNvSpPr/>
          <p:nvPr/>
        </p:nvSpPr>
        <p:spPr>
          <a:xfrm flipV="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AEC7D15A-D298-4A8C-A124-9AD071C8FBB1}"/>
              </a:ext>
            </a:extLst>
          </p:cNvPr>
          <p:cNvSpPr/>
          <p:nvPr/>
        </p:nvSpPr>
        <p:spPr>
          <a:xfrm flipH="1" flipV="1">
            <a:off x="7540913" y="1270076"/>
            <a:ext cx="1199540" cy="1199540"/>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Block Arc 13">
            <a:extLst>
              <a:ext uri="{FF2B5EF4-FFF2-40B4-BE49-F238E27FC236}">
                <a16:creationId xmlns:a16="http://schemas.microsoft.com/office/drawing/2014/main" id="{AB6E4B47-5A17-4DA5-AD32-7A1161878340}"/>
              </a:ext>
            </a:extLst>
          </p:cNvPr>
          <p:cNvSpPr/>
          <p:nvPr/>
        </p:nvSpPr>
        <p:spPr>
          <a:xfrm>
            <a:off x="7540913" y="1270076"/>
            <a:ext cx="1199540" cy="1199540"/>
          </a:xfrm>
          <a:prstGeom prst="blockArc">
            <a:avLst>
              <a:gd name="adj1" fmla="val 1743540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Block Arc 14">
            <a:extLst>
              <a:ext uri="{FF2B5EF4-FFF2-40B4-BE49-F238E27FC236}">
                <a16:creationId xmlns:a16="http://schemas.microsoft.com/office/drawing/2014/main" id="{99590A77-C69E-4115-86A2-DE84DA1ECED0}"/>
              </a:ext>
            </a:extLst>
          </p:cNvPr>
          <p:cNvSpPr/>
          <p:nvPr/>
        </p:nvSpPr>
        <p:spPr>
          <a:xfrm flipH="1">
            <a:off x="7540913" y="1270076"/>
            <a:ext cx="1199540" cy="1199540"/>
          </a:xfrm>
          <a:prstGeom prst="blockArc">
            <a:avLst>
              <a:gd name="adj1" fmla="val 180033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Block Arc 15">
            <a:extLst>
              <a:ext uri="{FF2B5EF4-FFF2-40B4-BE49-F238E27FC236}">
                <a16:creationId xmlns:a16="http://schemas.microsoft.com/office/drawing/2014/main" id="{7AF02BB8-E97D-4606-A32B-AD35E51E53D6}"/>
              </a:ext>
            </a:extLst>
          </p:cNvPr>
          <p:cNvSpPr/>
          <p:nvPr/>
        </p:nvSpPr>
        <p:spPr>
          <a:xfrm flipV="1">
            <a:off x="7540913" y="1270076"/>
            <a:ext cx="1199540" cy="1199540"/>
          </a:xfrm>
          <a:prstGeom prst="blockArc">
            <a:avLst>
              <a:gd name="adj1" fmla="val 1730609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Block Arc 16">
            <a:extLst>
              <a:ext uri="{FF2B5EF4-FFF2-40B4-BE49-F238E27FC236}">
                <a16:creationId xmlns:a16="http://schemas.microsoft.com/office/drawing/2014/main" id="{62BA3777-9528-4762-9295-E93B8AF52A5D}"/>
              </a:ext>
            </a:extLst>
          </p:cNvPr>
          <p:cNvSpPr/>
          <p:nvPr/>
        </p:nvSpPr>
        <p:spPr>
          <a:xfrm flipH="1" flipV="1">
            <a:off x="7540913" y="1270076"/>
            <a:ext cx="1199540" cy="1199540"/>
          </a:xfrm>
          <a:prstGeom prst="blockArc">
            <a:avLst>
              <a:gd name="adj1" fmla="val 17840685"/>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12B86747-BCB8-4FB0-B243-9582C88CC2BB}"/>
              </a:ext>
            </a:extLst>
          </p:cNvPr>
          <p:cNvSpPr/>
          <p:nvPr/>
        </p:nvSpPr>
        <p:spPr>
          <a:xfrm>
            <a:off x="7387389" y="1108543"/>
            <a:ext cx="1522606" cy="1522606"/>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43089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FBE8E7BA-4B71-40F5-B96D-9D3A54C2DB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1499" y="676275"/>
            <a:ext cx="5792500" cy="5792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69DEC11-4AB4-422F-933D-98149A4F4AFB}"/>
              </a:ext>
            </a:extLst>
          </p:cNvPr>
          <p:cNvSpPr>
            <a:spLocks noGrp="1"/>
          </p:cNvSpPr>
          <p:nvPr>
            <p:ph type="title"/>
          </p:nvPr>
        </p:nvSpPr>
        <p:spPr>
          <a:xfrm>
            <a:off x="457200" y="233493"/>
            <a:ext cx="8226854" cy="522508"/>
          </a:xfrm>
        </p:spPr>
        <p:txBody>
          <a:bodyPr>
            <a:normAutofit fontScale="90000"/>
          </a:bodyPr>
          <a:lstStyle/>
          <a:p>
            <a:r>
              <a:rPr lang="en-US" dirty="0"/>
              <a:t>11T Midplane pairing</a:t>
            </a:r>
            <a:endParaRPr lang="en-GB" dirty="0"/>
          </a:p>
        </p:txBody>
      </p:sp>
      <p:sp>
        <p:nvSpPr>
          <p:cNvPr id="3" name="Content Placeholder 2">
            <a:extLst>
              <a:ext uri="{FF2B5EF4-FFF2-40B4-BE49-F238E27FC236}">
                <a16:creationId xmlns:a16="http://schemas.microsoft.com/office/drawing/2014/main" id="{CAE9AACE-CA0E-41C4-9F23-370BBE2EACAE}"/>
              </a:ext>
            </a:extLst>
          </p:cNvPr>
          <p:cNvSpPr>
            <a:spLocks noGrp="1"/>
          </p:cNvSpPr>
          <p:nvPr>
            <p:ph idx="1"/>
          </p:nvPr>
        </p:nvSpPr>
        <p:spPr>
          <a:xfrm>
            <a:off x="162000" y="1374114"/>
            <a:ext cx="3207600" cy="4679193"/>
          </a:xfrm>
        </p:spPr>
        <p:txBody>
          <a:bodyPr>
            <a:normAutofit lnSpcReduction="10000"/>
          </a:bodyPr>
          <a:lstStyle/>
          <a:p>
            <a:pPr marL="36576" indent="0">
              <a:buNone/>
            </a:pPr>
            <a:r>
              <a:rPr lang="en-GB" sz="2000" dirty="0"/>
              <a:t>The effect of midplane shift due to pairing of two branches of opposing coils in the aperture assembly.</a:t>
            </a:r>
          </a:p>
          <a:p>
            <a:pPr marL="36576" indent="0">
              <a:buNone/>
            </a:pPr>
            <a:endParaRPr lang="en-GB" sz="2000" dirty="0"/>
          </a:p>
          <a:p>
            <a:pPr marL="36576" indent="0">
              <a:buNone/>
            </a:pPr>
            <a:r>
              <a:rPr lang="en-GB" sz="2000" dirty="0"/>
              <a:t>Rigid conductor rotation about origin. The largest azimuthal deviation applied to conductor closest to midplane.</a:t>
            </a:r>
          </a:p>
          <a:p>
            <a:pPr marL="36576" indent="0">
              <a:buNone/>
            </a:pPr>
            <a:endParaRPr lang="en-GB" sz="2000" dirty="0"/>
          </a:p>
          <a:p>
            <a:pPr marL="36576" indent="0">
              <a:buNone/>
            </a:pPr>
            <a:r>
              <a:rPr lang="en-GB" sz="2000" dirty="0"/>
              <a:t>Transformed conductor geometry shown in green, with baseline in black.</a:t>
            </a:r>
          </a:p>
        </p:txBody>
      </p:sp>
      <p:sp>
        <p:nvSpPr>
          <p:cNvPr id="4" name="Slide Number Placeholder 3">
            <a:extLst>
              <a:ext uri="{FF2B5EF4-FFF2-40B4-BE49-F238E27FC236}">
                <a16:creationId xmlns:a16="http://schemas.microsoft.com/office/drawing/2014/main" id="{B77E35AE-AA1C-49C3-9C77-3C91DA1582B5}"/>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1" name="Picture 10">
            <a:extLst>
              <a:ext uri="{FF2B5EF4-FFF2-40B4-BE49-F238E27FC236}">
                <a16:creationId xmlns:a16="http://schemas.microsoft.com/office/drawing/2014/main" id="{E83F4702-BDC4-476F-B388-A435E89C391D}"/>
              </a:ext>
            </a:extLst>
          </p:cNvPr>
          <p:cNvPicPr>
            <a:picLocks noChangeAspect="1"/>
          </p:cNvPicPr>
          <p:nvPr/>
        </p:nvPicPr>
        <p:blipFill>
          <a:blip r:embed="rId3"/>
          <a:stretch>
            <a:fillRect/>
          </a:stretch>
        </p:blipFill>
        <p:spPr>
          <a:xfrm>
            <a:off x="3859626" y="4419521"/>
            <a:ext cx="1763573" cy="1678066"/>
          </a:xfrm>
          <a:prstGeom prst="rect">
            <a:avLst/>
          </a:prstGeom>
        </p:spPr>
      </p:pic>
      <p:sp>
        <p:nvSpPr>
          <p:cNvPr id="8" name="Block Arc 7">
            <a:extLst>
              <a:ext uri="{FF2B5EF4-FFF2-40B4-BE49-F238E27FC236}">
                <a16:creationId xmlns:a16="http://schemas.microsoft.com/office/drawing/2014/main" id="{A6CC4CA6-202A-4830-A2B0-201969B851E3}"/>
              </a:ext>
            </a:extLst>
          </p:cNvPr>
          <p:cNvSpPr/>
          <p:nvPr/>
        </p:nvSpPr>
        <p:spPr>
          <a:xfrm>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E13D5D3F-1391-4354-954A-40332FE9B236}"/>
              </a:ext>
            </a:extLst>
          </p:cNvPr>
          <p:cNvSpPr/>
          <p:nvPr/>
        </p:nvSpPr>
        <p:spPr>
          <a:xfrm flipH="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4378B62A-8762-4B97-B374-371F173C9FC6}"/>
              </a:ext>
            </a:extLst>
          </p:cNvPr>
          <p:cNvSpPr/>
          <p:nvPr/>
        </p:nvSpPr>
        <p:spPr>
          <a:xfrm flipV="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Block Arc 11">
            <a:extLst>
              <a:ext uri="{FF2B5EF4-FFF2-40B4-BE49-F238E27FC236}">
                <a16:creationId xmlns:a16="http://schemas.microsoft.com/office/drawing/2014/main" id="{72D886CB-3EC5-4C16-885A-BC4277FB2573}"/>
              </a:ext>
            </a:extLst>
          </p:cNvPr>
          <p:cNvSpPr/>
          <p:nvPr/>
        </p:nvSpPr>
        <p:spPr>
          <a:xfrm flipH="1" flipV="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BD55687-484C-49F8-BC78-FB39F0433136}"/>
              </a:ext>
            </a:extLst>
          </p:cNvPr>
          <p:cNvSpPr/>
          <p:nvPr/>
        </p:nvSpPr>
        <p:spPr>
          <a:xfrm>
            <a:off x="7368893" y="974265"/>
            <a:ext cx="1576430" cy="1576430"/>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Block Arc 13">
            <a:extLst>
              <a:ext uri="{FF2B5EF4-FFF2-40B4-BE49-F238E27FC236}">
                <a16:creationId xmlns:a16="http://schemas.microsoft.com/office/drawing/2014/main" id="{8E972C1F-0C54-4751-BAB6-4E4AE2F06D57}"/>
              </a:ext>
            </a:extLst>
          </p:cNvPr>
          <p:cNvSpPr/>
          <p:nvPr/>
        </p:nvSpPr>
        <p:spPr>
          <a:xfrm rot="615227">
            <a:off x="7536136" y="1148613"/>
            <a:ext cx="1241942" cy="12419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5" name="Block Arc 14">
            <a:extLst>
              <a:ext uri="{FF2B5EF4-FFF2-40B4-BE49-F238E27FC236}">
                <a16:creationId xmlns:a16="http://schemas.microsoft.com/office/drawing/2014/main" id="{F6A89963-D71F-448E-8B34-213D25CDFEFC}"/>
              </a:ext>
            </a:extLst>
          </p:cNvPr>
          <p:cNvSpPr/>
          <p:nvPr/>
        </p:nvSpPr>
        <p:spPr>
          <a:xfrm rot="388122" flipH="1">
            <a:off x="7536137" y="1148611"/>
            <a:ext cx="1241942" cy="12419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6" name="Block Arc 15">
            <a:extLst>
              <a:ext uri="{FF2B5EF4-FFF2-40B4-BE49-F238E27FC236}">
                <a16:creationId xmlns:a16="http://schemas.microsoft.com/office/drawing/2014/main" id="{62CBD2B4-E107-422F-A72F-4BFD94EF7393}"/>
              </a:ext>
            </a:extLst>
          </p:cNvPr>
          <p:cNvSpPr/>
          <p:nvPr/>
        </p:nvSpPr>
        <p:spPr>
          <a:xfrm rot="615227" flipV="1">
            <a:off x="7536137" y="1148613"/>
            <a:ext cx="1241942" cy="12419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Block Arc 16">
            <a:extLst>
              <a:ext uri="{FF2B5EF4-FFF2-40B4-BE49-F238E27FC236}">
                <a16:creationId xmlns:a16="http://schemas.microsoft.com/office/drawing/2014/main" id="{C540294B-5C21-4BFF-9F26-01687EB9F052}"/>
              </a:ext>
            </a:extLst>
          </p:cNvPr>
          <p:cNvSpPr/>
          <p:nvPr/>
        </p:nvSpPr>
        <p:spPr>
          <a:xfrm rot="388122" flipH="1" flipV="1">
            <a:off x="7536137" y="1148613"/>
            <a:ext cx="1241942" cy="12419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2199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a:extLst>
              <a:ext uri="{FF2B5EF4-FFF2-40B4-BE49-F238E27FC236}">
                <a16:creationId xmlns:a16="http://schemas.microsoft.com/office/drawing/2014/main" id="{679A0C70-45E0-44CC-A183-F51B6372C6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1499" y="676275"/>
            <a:ext cx="5792500" cy="5792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69DEC11-4AB4-422F-933D-98149A4F4AFB}"/>
              </a:ext>
            </a:extLst>
          </p:cNvPr>
          <p:cNvSpPr>
            <a:spLocks noGrp="1"/>
          </p:cNvSpPr>
          <p:nvPr>
            <p:ph type="title"/>
          </p:nvPr>
        </p:nvSpPr>
        <p:spPr>
          <a:xfrm>
            <a:off x="457200" y="233493"/>
            <a:ext cx="8226854" cy="522508"/>
          </a:xfrm>
        </p:spPr>
        <p:txBody>
          <a:bodyPr>
            <a:normAutofit fontScale="90000"/>
          </a:bodyPr>
          <a:lstStyle/>
          <a:p>
            <a:r>
              <a:rPr lang="en-US" dirty="0"/>
              <a:t>11T Midplane pairing</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AE9AACE-CA0E-41C4-9F23-370BBE2EACAE}"/>
                  </a:ext>
                </a:extLst>
              </p:cNvPr>
              <p:cNvSpPr>
                <a:spLocks noGrp="1"/>
              </p:cNvSpPr>
              <p:nvPr>
                <p:ph idx="1"/>
              </p:nvPr>
            </p:nvSpPr>
            <p:spPr>
              <a:xfrm>
                <a:off x="162000" y="1174407"/>
                <a:ext cx="3106800" cy="3245114"/>
              </a:xfrm>
            </p:spPr>
            <p:txBody>
              <a:bodyPr>
                <a:normAutofit fontScale="32500" lnSpcReduction="20000"/>
              </a:bodyPr>
              <a:lstStyle/>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1</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1,22</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∗(22−</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23,56</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∗(56−</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2</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57,78</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∗(78−</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79,112</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∗(112−</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3</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113,134</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∗(134−</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135,168</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∗(168−</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33</m:t>
                                    </m:r>
                                  </m:den>
                                </m:f>
                              </m:e>
                            </m:d>
                          </m:e>
                        </m:eqArr>
                      </m:e>
                    </m:d>
                  </m:oMath>
                </a14:m>
                <a:r>
                  <a:rPr lang="en-GB" dirty="0"/>
                  <a:t> </a:t>
                </a:r>
              </a:p>
              <a:p>
                <a:pPr marL="36576" indent="0">
                  <a:buNone/>
                </a:pPr>
                <a14:m>
                  <m:oMath xmlns:m="http://schemas.openxmlformats.org/officeDocument/2006/math">
                    <m:r>
                      <a:rPr lang="en-GB" i="1">
                        <a:latin typeface="Cambria Math" panose="02040503050406030204" pitchFamily="18" charset="0"/>
                      </a:rPr>
                      <m:t>𝑄</m:t>
                    </m:r>
                    <m:r>
                      <a:rPr lang="en-GB" i="1">
                        <a:latin typeface="Cambria Math" panose="02040503050406030204" pitchFamily="18" charset="0"/>
                      </a:rPr>
                      <m:t>4</m:t>
                    </m:r>
                    <m:d>
                      <m:dPr>
                        <m:begChr m:val="{"/>
                        <m:endChr m:val=""/>
                        <m:ctrlPr>
                          <a:rPr lang="en-GB" i="1">
                            <a:latin typeface="Cambria Math" panose="02040503050406030204" pitchFamily="18" charset="0"/>
                          </a:rPr>
                        </m:ctrlPr>
                      </m:dPr>
                      <m:e>
                        <m:eqArr>
                          <m:eqArrPr>
                            <m:ctrlPr>
                              <a:rPr lang="en-GB" i="1">
                                <a:latin typeface="Cambria Math" panose="02040503050406030204" pitchFamily="18" charset="0"/>
                              </a:rPr>
                            </m:ctrlPr>
                          </m:eqArrPr>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169,190</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∗(191−</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21</m:t>
                                    </m:r>
                                  </m:den>
                                </m:f>
                              </m:e>
                            </m:d>
                          </m:e>
                          <m:e>
                            <m:r>
                              <a:rPr lang="en-GB" i="1">
                                <a:latin typeface="Cambria Math" panose="02040503050406030204" pitchFamily="18" charset="0"/>
                              </a:rPr>
                              <m:t>𝑛</m:t>
                            </m:r>
                            <m:r>
                              <a:rPr lang="en-GB" i="1">
                                <a:latin typeface="Cambria Math" panose="02040503050406030204" pitchFamily="18" charset="0"/>
                              </a:rPr>
                              <m:t> </m:t>
                            </m:r>
                            <m:r>
                              <a:rPr lang="en-GB" i="1">
                                <a:latin typeface="Cambria Math" panose="02040503050406030204" pitchFamily="18" charset="0"/>
                              </a:rPr>
                              <m:t>𝜖</m:t>
                            </m:r>
                            <m:r>
                              <a:rPr lang="en-GB" i="1">
                                <a:latin typeface="Cambria Math" panose="02040503050406030204" pitchFamily="18" charset="0"/>
                              </a:rPr>
                              <m:t> </m:t>
                            </m:r>
                            <m:d>
                              <m:dPr>
                                <m:begChr m:val="["/>
                                <m:endChr m:val="]"/>
                                <m:ctrlPr>
                                  <a:rPr lang="en-GB" i="1">
                                    <a:latin typeface="Cambria Math" panose="02040503050406030204" pitchFamily="18" charset="0"/>
                                  </a:rPr>
                                </m:ctrlPr>
                              </m:dPr>
                              <m:e>
                                <m:r>
                                  <a:rPr lang="en-GB" i="1">
                                    <a:latin typeface="Cambria Math" panose="02040503050406030204" pitchFamily="18" charset="0"/>
                                  </a:rPr>
                                  <m:t>191,224</m:t>
                                </m:r>
                              </m:e>
                            </m:d>
                            <m:r>
                              <a:rPr lang="en-GB" i="1">
                                <a:latin typeface="Cambria Math" panose="02040503050406030204" pitchFamily="18" charset="0"/>
                              </a:rPr>
                              <m:t>  | </m:t>
                            </m:r>
                            <m:sSub>
                              <m:sSubPr>
                                <m:ctrlPr>
                                  <a:rPr lang="en-GB" i="1">
                                    <a:latin typeface="Cambria Math" panose="02040503050406030204" pitchFamily="18" charset="0"/>
                                  </a:rPr>
                                </m:ctrlPr>
                              </m:sSubPr>
                              <m:e>
                                <m:r>
                                  <a:rPr lang="en-GB" i="1">
                                    <a:latin typeface="Cambria Math" panose="02040503050406030204" pitchFamily="18" charset="0"/>
                                  </a:rPr>
                                  <m:t> </m:t>
                                </m:r>
                                <m:r>
                                  <a:rPr lang="en-GB" i="1">
                                    <a:latin typeface="Cambria Math" panose="02040503050406030204" pitchFamily="18" charset="0"/>
                                  </a:rPr>
                                  <m:t>𝜙</m:t>
                                </m:r>
                              </m:e>
                              <m:sub>
                                <m:r>
                                  <a:rPr lang="en-GB" i="1">
                                    <a:latin typeface="Cambria Math" panose="02040503050406030204" pitchFamily="18" charset="0"/>
                                  </a:rPr>
                                  <m:t>𝑛</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r>
                              <a:rPr lang="en-GB" i="1">
                                <a:latin typeface="Cambria Math" panose="02040503050406030204" pitchFamily="18" charset="0"/>
                              </a:rPr>
                              <m:t>+</m:t>
                            </m:r>
                            <m:d>
                              <m:dPr>
                                <m:ctrlPr>
                                  <a:rPr lang="en-GB" i="1">
                                    <a:latin typeface="Cambria Math" panose="02040503050406030204" pitchFamily="18" charset="0"/>
                                  </a:rPr>
                                </m:ctrlPr>
                              </m:dPr>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r>
                                      <a:rPr lang="en-GB" i="1">
                                        <a:latin typeface="Cambria Math" panose="02040503050406030204" pitchFamily="18" charset="0"/>
                                      </a:rPr>
                                      <m:t>∗(224−</m:t>
                                    </m:r>
                                    <m:r>
                                      <a:rPr lang="en-GB" i="1">
                                        <a:latin typeface="Cambria Math" panose="02040503050406030204" pitchFamily="18" charset="0"/>
                                      </a:rPr>
                                      <m:t>𝑛</m:t>
                                    </m:r>
                                    <m:r>
                                      <a:rPr lang="en-GB" i="1">
                                        <a:latin typeface="Cambria Math" panose="02040503050406030204" pitchFamily="18" charset="0"/>
                                      </a:rPr>
                                      <m:t>)</m:t>
                                    </m:r>
                                  </m:num>
                                  <m:den>
                                    <m:r>
                                      <a:rPr lang="en-GB" i="1">
                                        <a:latin typeface="Cambria Math" panose="02040503050406030204" pitchFamily="18" charset="0"/>
                                      </a:rPr>
                                      <m:t>33</m:t>
                                    </m:r>
                                  </m:den>
                                </m:f>
                              </m:e>
                            </m:d>
                          </m:e>
                        </m:eqArr>
                      </m:e>
                    </m:d>
                  </m:oMath>
                </a14:m>
                <a:r>
                  <a:rPr lang="en-GB" dirty="0"/>
                  <a:t> </a:t>
                </a:r>
              </a:p>
              <a:p>
                <a:pPr marL="36576" indent="0">
                  <a:buNone/>
                </a:pPr>
                <a:endParaRPr lang="en-GB" dirty="0"/>
              </a:p>
              <a:p>
                <a:pPr marL="36576" indent="0">
                  <a:buNone/>
                </a:pPr>
                <a:r>
                  <a:rPr lang="en-GB" dirty="0"/>
                  <a:t>, where:</a:t>
                </a:r>
                <a:endParaRPr lang="en-US" i="1" dirty="0"/>
              </a:p>
              <a:p>
                <a:pPr marL="36576" indent="0">
                  <a:buNone/>
                </a:pPr>
                <a14:m>
                  <m:oMath xmlns:m="http://schemas.openxmlformats.org/officeDocument/2006/math">
                    <m:r>
                      <a:rPr lang="en-GB" i="1">
                        <a:latin typeface="Cambria Math" panose="02040503050406030204" pitchFamily="18" charset="0"/>
                      </a:rPr>
                      <m:t>𝑛</m:t>
                    </m:r>
                  </m:oMath>
                </a14:m>
                <a:r>
                  <a:rPr lang="en-GB" dirty="0"/>
                  <a:t> – conductor number</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m:t>
                        </m:r>
                      </m:sub>
                    </m:sSub>
                  </m:oMath>
                </a14:m>
                <a:r>
                  <a:rPr lang="en-GB" dirty="0"/>
                  <a:t> – transformed polar angle of </a:t>
                </a:r>
                <a14:m>
                  <m:oMath xmlns:m="http://schemas.openxmlformats.org/officeDocument/2006/math">
                    <m:r>
                      <a:rPr lang="en-GB" i="1">
                        <a:latin typeface="Cambria Math" panose="02040503050406030204" pitchFamily="18" charset="0"/>
                      </a:rPr>
                      <m:t>𝑛</m:t>
                    </m:r>
                  </m:oMath>
                </a14:m>
                <a:r>
                  <a:rPr lang="en-GB" dirty="0"/>
                  <a:t>-</a:t>
                </a:r>
                <a:r>
                  <a:rPr lang="en-GB" dirty="0" err="1"/>
                  <a:t>th</a:t>
                </a:r>
                <a:r>
                  <a:rPr lang="en-GB" dirty="0"/>
                  <a:t> conductor</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𝑛𝑜𝑚</m:t>
                        </m:r>
                      </m:sub>
                    </m:sSub>
                  </m:oMath>
                </a14:m>
                <a:r>
                  <a:rPr lang="en-GB" dirty="0"/>
                  <a:t> – nominal polar angle</a:t>
                </a:r>
              </a:p>
              <a:p>
                <a:pPr marL="36576" indent="0">
                  <a:buNone/>
                </a:pP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𝜙</m:t>
                        </m:r>
                      </m:e>
                      <m:sub>
                        <m:r>
                          <a:rPr lang="en-GB" i="1">
                            <a:latin typeface="Cambria Math" panose="02040503050406030204" pitchFamily="18" charset="0"/>
                          </a:rPr>
                          <m:t>𝑟𝑜𝑡</m:t>
                        </m:r>
                      </m:sub>
                    </m:sSub>
                  </m:oMath>
                </a14:m>
                <a:r>
                  <a:rPr lang="en-GB" dirty="0"/>
                  <a:t> –rotation angle</a:t>
                </a:r>
              </a:p>
            </p:txBody>
          </p:sp>
        </mc:Choice>
        <mc:Fallback xmlns="">
          <p:sp>
            <p:nvSpPr>
              <p:cNvPr id="3" name="Content Placeholder 2">
                <a:extLst>
                  <a:ext uri="{FF2B5EF4-FFF2-40B4-BE49-F238E27FC236}">
                    <a16:creationId xmlns:a16="http://schemas.microsoft.com/office/drawing/2014/main" id="{CAE9AACE-CA0E-41C4-9F23-370BBE2EACAE}"/>
                  </a:ext>
                </a:extLst>
              </p:cNvPr>
              <p:cNvSpPr>
                <a:spLocks noGrp="1" noRot="1" noChangeAspect="1" noMove="1" noResize="1" noEditPoints="1" noAdjustHandles="1" noChangeArrowheads="1" noChangeShapeType="1" noTextEdit="1"/>
              </p:cNvSpPr>
              <p:nvPr>
                <p:ph idx="1"/>
              </p:nvPr>
            </p:nvSpPr>
            <p:spPr>
              <a:xfrm>
                <a:off x="162000" y="1174407"/>
                <a:ext cx="3106800" cy="3245114"/>
              </a:xfrm>
              <a:blipFill>
                <a:blip r:embed="rId3"/>
                <a:stretch>
                  <a:fillRect t="-752"/>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77E35AE-AA1C-49C3-9C77-3C91DA1582B5}"/>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11" name="Picture 10">
            <a:extLst>
              <a:ext uri="{FF2B5EF4-FFF2-40B4-BE49-F238E27FC236}">
                <a16:creationId xmlns:a16="http://schemas.microsoft.com/office/drawing/2014/main" id="{E83F4702-BDC4-476F-B388-A435E89C391D}"/>
              </a:ext>
            </a:extLst>
          </p:cNvPr>
          <p:cNvPicPr>
            <a:picLocks noChangeAspect="1"/>
          </p:cNvPicPr>
          <p:nvPr/>
        </p:nvPicPr>
        <p:blipFill>
          <a:blip r:embed="rId4"/>
          <a:stretch>
            <a:fillRect/>
          </a:stretch>
        </p:blipFill>
        <p:spPr>
          <a:xfrm>
            <a:off x="3859626" y="4419521"/>
            <a:ext cx="1763573" cy="1678066"/>
          </a:xfrm>
          <a:prstGeom prst="rect">
            <a:avLst/>
          </a:prstGeom>
        </p:spPr>
      </p:pic>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D1D48384-AD00-48AD-A095-FE5D033FAAFB}"/>
                  </a:ext>
                </a:extLst>
              </p:cNvPr>
              <p:cNvGraphicFramePr>
                <a:graphicFrameLocks noGrp="1"/>
              </p:cNvGraphicFramePr>
              <p:nvPr>
                <p:extLst>
                  <p:ext uri="{D42A27DB-BD31-4B8C-83A1-F6EECF244321}">
                    <p14:modId xmlns:p14="http://schemas.microsoft.com/office/powerpoint/2010/main" val="902195820"/>
                  </p:ext>
                </p:extLst>
              </p:nvPr>
            </p:nvGraphicFramePr>
            <p:xfrm>
              <a:off x="46644" y="4657121"/>
              <a:ext cx="3456155" cy="1533559"/>
            </p:xfrm>
            <a:graphic>
              <a:graphicData uri="http://schemas.openxmlformats.org/drawingml/2006/table">
                <a:tbl>
                  <a:tblPr firstRow="1" firstCol="1" bandRow="1">
                    <a:tableStyleId>{5C22544A-7EE6-4342-B048-85BDC9FD1C3A}</a:tableStyleId>
                  </a:tblPr>
                  <a:tblGrid>
                    <a:gridCol w="1013010">
                      <a:extLst>
                        <a:ext uri="{9D8B030D-6E8A-4147-A177-3AD203B41FA5}">
                          <a16:colId xmlns:a16="http://schemas.microsoft.com/office/drawing/2014/main" val="1678336577"/>
                        </a:ext>
                      </a:extLst>
                    </a:gridCol>
                    <a:gridCol w="700170">
                      <a:extLst>
                        <a:ext uri="{9D8B030D-6E8A-4147-A177-3AD203B41FA5}">
                          <a16:colId xmlns:a16="http://schemas.microsoft.com/office/drawing/2014/main" val="1539059313"/>
                        </a:ext>
                      </a:extLst>
                    </a:gridCol>
                    <a:gridCol w="662926">
                      <a:extLst>
                        <a:ext uri="{9D8B030D-6E8A-4147-A177-3AD203B41FA5}">
                          <a16:colId xmlns:a16="http://schemas.microsoft.com/office/drawing/2014/main" val="1519686200"/>
                        </a:ext>
                      </a:extLst>
                    </a:gridCol>
                    <a:gridCol w="521403">
                      <a:extLst>
                        <a:ext uri="{9D8B030D-6E8A-4147-A177-3AD203B41FA5}">
                          <a16:colId xmlns:a16="http://schemas.microsoft.com/office/drawing/2014/main" val="834368918"/>
                        </a:ext>
                      </a:extLst>
                    </a:gridCol>
                    <a:gridCol w="558646">
                      <a:extLst>
                        <a:ext uri="{9D8B030D-6E8A-4147-A177-3AD203B41FA5}">
                          <a16:colId xmlns:a16="http://schemas.microsoft.com/office/drawing/2014/main" val="930692470"/>
                        </a:ext>
                      </a:extLst>
                    </a:gridCol>
                  </a:tblGrid>
                  <a:tr h="43338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Midplane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𝑀</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𝑀</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𝑀</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𝑀</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Q1+Q4</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-36.9</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-14.0</a:t>
                          </a:r>
                        </a:p>
                      </a:txBody>
                      <a:tcPr marL="68580" marR="68580" marT="0" marB="0" anchor="ctr"/>
                    </a:tc>
                    <a:extLst>
                      <a:ext uri="{0D108BD9-81ED-4DB2-BD59-A6C34878D82A}">
                        <a16:rowId xmlns:a16="http://schemas.microsoft.com/office/drawing/2014/main" val="82839159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Q2+Q3</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-36.9</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14.0</a:t>
                          </a:r>
                        </a:p>
                      </a:txBody>
                      <a:tcPr marL="9525" marR="9525" marT="9525" marB="0" anchor="ctr"/>
                    </a:tc>
                    <a:extLst>
                      <a:ext uri="{0D108BD9-81ED-4DB2-BD59-A6C34878D82A}">
                        <a16:rowId xmlns:a16="http://schemas.microsoft.com/office/drawing/2014/main" val="3087816667"/>
                      </a:ext>
                    </a:extLst>
                  </a:tr>
                </a:tbl>
              </a:graphicData>
            </a:graphic>
          </p:graphicFrame>
        </mc:Choice>
        <mc:Fallback xmlns="">
          <p:graphicFrame>
            <p:nvGraphicFramePr>
              <p:cNvPr id="12" name="Table 11">
                <a:extLst>
                  <a:ext uri="{FF2B5EF4-FFF2-40B4-BE49-F238E27FC236}">
                    <a16:creationId xmlns:a16="http://schemas.microsoft.com/office/drawing/2014/main" id="{D1D48384-AD00-48AD-A095-FE5D033FAAFB}"/>
                  </a:ext>
                </a:extLst>
              </p:cNvPr>
              <p:cNvGraphicFramePr>
                <a:graphicFrameLocks noGrp="1"/>
              </p:cNvGraphicFramePr>
              <p:nvPr>
                <p:extLst>
                  <p:ext uri="{D42A27DB-BD31-4B8C-83A1-F6EECF244321}">
                    <p14:modId xmlns:p14="http://schemas.microsoft.com/office/powerpoint/2010/main" val="902195820"/>
                  </p:ext>
                </p:extLst>
              </p:nvPr>
            </p:nvGraphicFramePr>
            <p:xfrm>
              <a:off x="46644" y="4657121"/>
              <a:ext cx="3456155" cy="1533559"/>
            </p:xfrm>
            <a:graphic>
              <a:graphicData uri="http://schemas.openxmlformats.org/drawingml/2006/table">
                <a:tbl>
                  <a:tblPr firstRow="1" firstCol="1" bandRow="1">
                    <a:tableStyleId>{5C22544A-7EE6-4342-B048-85BDC9FD1C3A}</a:tableStyleId>
                  </a:tblPr>
                  <a:tblGrid>
                    <a:gridCol w="1013010">
                      <a:extLst>
                        <a:ext uri="{9D8B030D-6E8A-4147-A177-3AD203B41FA5}">
                          <a16:colId xmlns:a16="http://schemas.microsoft.com/office/drawing/2014/main" val="1678336577"/>
                        </a:ext>
                      </a:extLst>
                    </a:gridCol>
                    <a:gridCol w="700170">
                      <a:extLst>
                        <a:ext uri="{9D8B030D-6E8A-4147-A177-3AD203B41FA5}">
                          <a16:colId xmlns:a16="http://schemas.microsoft.com/office/drawing/2014/main" val="1539059313"/>
                        </a:ext>
                      </a:extLst>
                    </a:gridCol>
                    <a:gridCol w="662926">
                      <a:extLst>
                        <a:ext uri="{9D8B030D-6E8A-4147-A177-3AD203B41FA5}">
                          <a16:colId xmlns:a16="http://schemas.microsoft.com/office/drawing/2014/main" val="1519686200"/>
                        </a:ext>
                      </a:extLst>
                    </a:gridCol>
                    <a:gridCol w="521403">
                      <a:extLst>
                        <a:ext uri="{9D8B030D-6E8A-4147-A177-3AD203B41FA5}">
                          <a16:colId xmlns:a16="http://schemas.microsoft.com/office/drawing/2014/main" val="834368918"/>
                        </a:ext>
                      </a:extLst>
                    </a:gridCol>
                    <a:gridCol w="558646">
                      <a:extLst>
                        <a:ext uri="{9D8B030D-6E8A-4147-A177-3AD203B41FA5}">
                          <a16:colId xmlns:a16="http://schemas.microsoft.com/office/drawing/2014/main" val="930692470"/>
                        </a:ext>
                      </a:extLst>
                    </a:gridCol>
                  </a:tblGrid>
                  <a:tr h="44646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Midplane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5"/>
                          <a:stretch>
                            <a:fillRect l="-143966" t="-9459" r="-250000" b="-244595"/>
                          </a:stretch>
                        </a:blipFill>
                      </a:tcPr>
                    </a:tc>
                    <a:tc>
                      <a:txBody>
                        <a:bodyPr/>
                        <a:lstStyle/>
                        <a:p>
                          <a:endParaRPr lang="en-US"/>
                        </a:p>
                      </a:txBody>
                      <a:tcPr marL="68580" marR="68580" marT="0" marB="0" anchor="ctr">
                        <a:blipFill>
                          <a:blip r:embed="rId5"/>
                          <a:stretch>
                            <a:fillRect l="-262037" t="-9459" r="-168519" b="-244595"/>
                          </a:stretch>
                        </a:blipFill>
                      </a:tcPr>
                    </a:tc>
                    <a:tc>
                      <a:txBody>
                        <a:bodyPr/>
                        <a:lstStyle/>
                        <a:p>
                          <a:endParaRPr lang="en-US"/>
                        </a:p>
                      </a:txBody>
                      <a:tcPr marL="68580" marR="68580" marT="0" marB="0" anchor="ctr">
                        <a:blipFill>
                          <a:blip r:embed="rId5"/>
                          <a:stretch>
                            <a:fillRect l="-454651" t="-9459" r="-111628" b="-244595"/>
                          </a:stretch>
                        </a:blipFill>
                      </a:tcPr>
                    </a:tc>
                    <a:tc>
                      <a:txBody>
                        <a:bodyPr/>
                        <a:lstStyle/>
                        <a:p>
                          <a:endParaRPr lang="en-US"/>
                        </a:p>
                      </a:txBody>
                      <a:tcPr marL="68580" marR="68580" marT="0" marB="0" anchor="ctr">
                        <a:blipFill>
                          <a:blip r:embed="rId5"/>
                          <a:stretch>
                            <a:fillRect l="-518478" t="-9459" r="-4348" b="-244595"/>
                          </a:stretch>
                        </a:blipFill>
                      </a:tcP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Q1+Q4</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-36.9</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-14.0</a:t>
                          </a:r>
                        </a:p>
                      </a:txBody>
                      <a:tcPr marL="68580" marR="68580" marT="0" marB="0" anchor="ctr"/>
                    </a:tc>
                    <a:extLst>
                      <a:ext uri="{0D108BD9-81ED-4DB2-BD59-A6C34878D82A}">
                        <a16:rowId xmlns:a16="http://schemas.microsoft.com/office/drawing/2014/main" val="82839159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Q2+Q3</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0</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-36.9</a:t>
                          </a:r>
                        </a:p>
                      </a:txBody>
                      <a:tcPr marL="9525" marR="9525" marT="9525" marB="0" anchor="ctr"/>
                    </a:tc>
                    <a:tc>
                      <a:txBody>
                        <a:bodyPr/>
                        <a:lstStyle/>
                        <a:p>
                          <a:pPr algn="ctr" fontAlgn="b"/>
                          <a:r>
                            <a:rPr lang="en-GB" sz="1400" b="0" i="0" u="none" strike="noStrike" dirty="0">
                              <a:solidFill>
                                <a:srgbClr val="000000"/>
                              </a:solidFill>
                              <a:effectLst/>
                              <a:latin typeface="Calibri" panose="020F0502020204030204" pitchFamily="34" charset="0"/>
                              <a:cs typeface="Calibri" panose="020F0502020204030204" pitchFamily="34" charset="0"/>
                            </a:rPr>
                            <a:t>14.0</a:t>
                          </a:r>
                        </a:p>
                      </a:txBody>
                      <a:tcPr marL="9525" marR="9525" marT="9525" marB="0" anchor="ctr"/>
                    </a:tc>
                    <a:extLst>
                      <a:ext uri="{0D108BD9-81ED-4DB2-BD59-A6C34878D82A}">
                        <a16:rowId xmlns:a16="http://schemas.microsoft.com/office/drawing/2014/main" val="3087816667"/>
                      </a:ext>
                    </a:extLst>
                  </a:tr>
                </a:tbl>
              </a:graphicData>
            </a:graphic>
          </p:graphicFrame>
        </mc:Fallback>
      </mc:AlternateContent>
      <p:sp>
        <p:nvSpPr>
          <p:cNvPr id="9" name="Block Arc 8">
            <a:extLst>
              <a:ext uri="{FF2B5EF4-FFF2-40B4-BE49-F238E27FC236}">
                <a16:creationId xmlns:a16="http://schemas.microsoft.com/office/drawing/2014/main" id="{01ED7D71-1A8E-4D42-81FA-933E9F17929E}"/>
              </a:ext>
            </a:extLst>
          </p:cNvPr>
          <p:cNvSpPr/>
          <p:nvPr/>
        </p:nvSpPr>
        <p:spPr>
          <a:xfrm>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0D73C898-CA84-4C6C-A82B-313510A2AE0A}"/>
              </a:ext>
            </a:extLst>
          </p:cNvPr>
          <p:cNvSpPr/>
          <p:nvPr/>
        </p:nvSpPr>
        <p:spPr>
          <a:xfrm flipH="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6E7C6DDB-6D9C-42C9-89CA-56418EFAD4D1}"/>
              </a:ext>
            </a:extLst>
          </p:cNvPr>
          <p:cNvSpPr/>
          <p:nvPr/>
        </p:nvSpPr>
        <p:spPr>
          <a:xfrm flipV="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Block Arc 13">
            <a:extLst>
              <a:ext uri="{FF2B5EF4-FFF2-40B4-BE49-F238E27FC236}">
                <a16:creationId xmlns:a16="http://schemas.microsoft.com/office/drawing/2014/main" id="{5C418A0B-D8EB-49DB-8DF4-EC8505AE39C4}"/>
              </a:ext>
            </a:extLst>
          </p:cNvPr>
          <p:cNvSpPr/>
          <p:nvPr/>
        </p:nvSpPr>
        <p:spPr>
          <a:xfrm flipH="1" flipV="1">
            <a:off x="7536137" y="1148613"/>
            <a:ext cx="1241942" cy="12419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9136BBD-7C35-4F00-8F1A-F5D39C0C95E6}"/>
              </a:ext>
            </a:extLst>
          </p:cNvPr>
          <p:cNvSpPr/>
          <p:nvPr/>
        </p:nvSpPr>
        <p:spPr>
          <a:xfrm>
            <a:off x="7368893" y="974265"/>
            <a:ext cx="1576430" cy="1576430"/>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Block Arc 15">
            <a:extLst>
              <a:ext uri="{FF2B5EF4-FFF2-40B4-BE49-F238E27FC236}">
                <a16:creationId xmlns:a16="http://schemas.microsoft.com/office/drawing/2014/main" id="{1EE98743-2BD5-4635-A670-CC5539E37EB6}"/>
              </a:ext>
            </a:extLst>
          </p:cNvPr>
          <p:cNvSpPr/>
          <p:nvPr/>
        </p:nvSpPr>
        <p:spPr>
          <a:xfrm rot="615227">
            <a:off x="7536136" y="1148613"/>
            <a:ext cx="1241942" cy="12419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7" name="Block Arc 16">
            <a:extLst>
              <a:ext uri="{FF2B5EF4-FFF2-40B4-BE49-F238E27FC236}">
                <a16:creationId xmlns:a16="http://schemas.microsoft.com/office/drawing/2014/main" id="{585FD115-CEC4-441A-A2B5-E1C93102C17F}"/>
              </a:ext>
            </a:extLst>
          </p:cNvPr>
          <p:cNvSpPr/>
          <p:nvPr/>
        </p:nvSpPr>
        <p:spPr>
          <a:xfrm rot="388122" flipH="1">
            <a:off x="7536137" y="1148611"/>
            <a:ext cx="1241942" cy="12419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8" name="Block Arc 17">
            <a:extLst>
              <a:ext uri="{FF2B5EF4-FFF2-40B4-BE49-F238E27FC236}">
                <a16:creationId xmlns:a16="http://schemas.microsoft.com/office/drawing/2014/main" id="{5026D8D9-DEBE-4F30-BE09-87B95439E55D}"/>
              </a:ext>
            </a:extLst>
          </p:cNvPr>
          <p:cNvSpPr/>
          <p:nvPr/>
        </p:nvSpPr>
        <p:spPr>
          <a:xfrm rot="615227" flipV="1">
            <a:off x="7536137" y="1148613"/>
            <a:ext cx="1241942" cy="12419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E67BC7A5-64D7-429B-8413-FDD928384BF5}"/>
              </a:ext>
            </a:extLst>
          </p:cNvPr>
          <p:cNvSpPr/>
          <p:nvPr/>
        </p:nvSpPr>
        <p:spPr>
          <a:xfrm rot="388122" flipH="1" flipV="1">
            <a:off x="7536137" y="1148613"/>
            <a:ext cx="1241942" cy="12419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2908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84B0A2E-6717-436F-B75B-12DF8C5B858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369600" y="756001"/>
            <a:ext cx="5712016" cy="5712016"/>
          </a:xfrm>
          <a:prstGeom prst="rect">
            <a:avLst/>
          </a:prstGeom>
          <a:noFill/>
          <a:ln>
            <a:noFill/>
          </a:ln>
        </p:spPr>
      </p:pic>
      <p:sp>
        <p:nvSpPr>
          <p:cNvPr id="2" name="Title 1">
            <a:extLst>
              <a:ext uri="{FF2B5EF4-FFF2-40B4-BE49-F238E27FC236}">
                <a16:creationId xmlns:a16="http://schemas.microsoft.com/office/drawing/2014/main" id="{769DEC11-4AB4-422F-933D-98149A4F4AFB}"/>
              </a:ext>
            </a:extLst>
          </p:cNvPr>
          <p:cNvSpPr>
            <a:spLocks noGrp="1"/>
          </p:cNvSpPr>
          <p:nvPr>
            <p:ph type="title"/>
          </p:nvPr>
        </p:nvSpPr>
        <p:spPr>
          <a:xfrm>
            <a:off x="457200" y="233493"/>
            <a:ext cx="8226854" cy="522508"/>
          </a:xfrm>
        </p:spPr>
        <p:txBody>
          <a:bodyPr>
            <a:normAutofit fontScale="90000"/>
          </a:bodyPr>
          <a:lstStyle/>
          <a:p>
            <a:r>
              <a:rPr lang="en-US" dirty="0"/>
              <a:t>11T Aperture ovalization</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AE9AACE-CA0E-41C4-9F23-370BBE2EACAE}"/>
                  </a:ext>
                </a:extLst>
              </p:cNvPr>
              <p:cNvSpPr>
                <a:spLocks noGrp="1"/>
              </p:cNvSpPr>
              <p:nvPr>
                <p:ph idx="1"/>
              </p:nvPr>
            </p:nvSpPr>
            <p:spPr>
              <a:xfrm>
                <a:off x="162000" y="1015974"/>
                <a:ext cx="3207600" cy="3708425"/>
              </a:xfrm>
            </p:spPr>
            <p:txBody>
              <a:bodyPr>
                <a:noAutofit/>
              </a:bodyPr>
              <a:lstStyle/>
              <a:p>
                <a:pPr marL="36576" indent="0">
                  <a:buNone/>
                </a:pPr>
                <a:r>
                  <a:rPr lang="en-GB" sz="1200" dirty="0"/>
                  <a:t>The effect of aperture ovalization, i.e. difference between vertical and horizontal diameter of CC.</a:t>
                </a:r>
              </a:p>
              <a:p>
                <a:pPr marL="36576" indent="0">
                  <a:buNone/>
                </a:pPr>
                <a:endParaRPr lang="en-GB" sz="1200" dirty="0"/>
              </a:p>
              <a:p>
                <a:pPr marL="36576" indent="0">
                  <a:buNone/>
                </a:pPr>
                <a:r>
                  <a:rPr lang="en-GB" sz="1200" dirty="0"/>
                  <a:t>Transformed conductor geometry shown in green, with baseline in black.</a:t>
                </a:r>
              </a:p>
              <a:p>
                <a:pPr marL="36576" indent="0">
                  <a:buNone/>
                </a:pPr>
                <a:endParaRPr lang="en-GB" sz="1200" dirty="0"/>
              </a:p>
              <a:p>
                <a:pPr marL="36576" indent="0">
                  <a:buNone/>
                </a:pPr>
                <a14:m>
                  <m:oMathPara xmlns:m="http://schemas.openxmlformats.org/officeDocument/2006/math">
                    <m:oMathParaPr>
                      <m:jc m:val="centerGroup"/>
                    </m:oMathParaPr>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𝑅</m:t>
                          </m:r>
                        </m:e>
                        <m:sub>
                          <m:r>
                            <a:rPr lang="en-GB" sz="1200" i="1">
                              <a:latin typeface="Cambria Math" panose="02040503050406030204" pitchFamily="18" charset="0"/>
                            </a:rPr>
                            <m:t>𝑛</m:t>
                          </m:r>
                        </m:sub>
                      </m:sSub>
                      <m:r>
                        <a:rPr lang="en-GB" sz="1200" i="1">
                          <a:latin typeface="Cambria Math" panose="02040503050406030204" pitchFamily="18" charset="0"/>
                        </a:rPr>
                        <m:t>=</m:t>
                      </m:r>
                      <m:sSub>
                        <m:sSubPr>
                          <m:ctrlPr>
                            <a:rPr lang="en-GB" sz="1200" i="1">
                              <a:latin typeface="Cambria Math" panose="02040503050406030204" pitchFamily="18" charset="0"/>
                            </a:rPr>
                          </m:ctrlPr>
                        </m:sSubPr>
                        <m:e>
                          <m:r>
                            <a:rPr lang="en-GB" sz="1200" i="1">
                              <a:latin typeface="Cambria Math" panose="02040503050406030204" pitchFamily="18" charset="0"/>
                            </a:rPr>
                            <m:t>𝑅</m:t>
                          </m:r>
                        </m:e>
                        <m:sub>
                          <m:r>
                            <a:rPr lang="en-GB" sz="1200" i="1">
                              <a:latin typeface="Cambria Math" panose="02040503050406030204" pitchFamily="18" charset="0"/>
                            </a:rPr>
                            <m:t>𝑛𝑜𝑚</m:t>
                          </m:r>
                        </m:sub>
                      </m:sSub>
                      <m:r>
                        <a:rPr lang="en-GB" sz="1200" i="1">
                          <a:latin typeface="Cambria Math" panose="02040503050406030204" pitchFamily="18" charset="0"/>
                        </a:rPr>
                        <m:t>+</m:t>
                      </m:r>
                      <m:d>
                        <m:dPr>
                          <m:ctrlPr>
                            <a:rPr lang="en-GB" sz="1200" i="1">
                              <a:latin typeface="Cambria Math" panose="02040503050406030204" pitchFamily="18" charset="0"/>
                            </a:rPr>
                          </m:ctrlPr>
                        </m:dPr>
                        <m:e>
                          <m:sSub>
                            <m:sSubPr>
                              <m:ctrlPr>
                                <a:rPr lang="en-GB" sz="1200" i="1">
                                  <a:latin typeface="Cambria Math" panose="02040503050406030204" pitchFamily="18" charset="0"/>
                                </a:rPr>
                              </m:ctrlPr>
                            </m:sSubPr>
                            <m:e>
                              <m:r>
                                <a:rPr lang="en-GB" sz="1200" i="1">
                                  <a:latin typeface="Cambria Math" panose="02040503050406030204" pitchFamily="18" charset="0"/>
                                </a:rPr>
                                <m:t>𝑟</m:t>
                              </m:r>
                            </m:e>
                            <m:sub>
                              <m:r>
                                <a:rPr lang="en-GB" sz="1200" i="1">
                                  <a:latin typeface="Cambria Math" panose="02040503050406030204" pitchFamily="18" charset="0"/>
                                </a:rPr>
                                <m:t>𝑉</m:t>
                              </m:r>
                            </m:sub>
                          </m:sSub>
                          <m:r>
                            <a:rPr lang="en-GB" sz="1200" i="1">
                              <a:latin typeface="Cambria Math" panose="02040503050406030204" pitchFamily="18" charset="0"/>
                            </a:rPr>
                            <m:t>∗</m:t>
                          </m:r>
                          <m:func>
                            <m:funcPr>
                              <m:ctrlPr>
                                <a:rPr lang="en-GB" sz="1200" i="1">
                                  <a:latin typeface="Cambria Math" panose="02040503050406030204" pitchFamily="18" charset="0"/>
                                </a:rPr>
                              </m:ctrlPr>
                            </m:funcPr>
                            <m:fName>
                              <m:r>
                                <m:rPr>
                                  <m:sty m:val="p"/>
                                </m:rPr>
                                <a:rPr lang="en-GB" sz="1200">
                                  <a:latin typeface="Cambria Math" panose="02040503050406030204" pitchFamily="18" charset="0"/>
                                </a:rPr>
                                <m:t>cos</m:t>
                              </m:r>
                            </m:fName>
                            <m:e>
                              <m:sSub>
                                <m:sSubPr>
                                  <m:ctrlPr>
                                    <a:rPr lang="en-GB" sz="1200" i="1">
                                      <a:latin typeface="Cambria Math" panose="02040503050406030204" pitchFamily="18" charset="0"/>
                                    </a:rPr>
                                  </m:ctrlPr>
                                </m:sSubPr>
                                <m:e>
                                  <m:r>
                                    <a:rPr lang="en-GB" sz="1200" i="1">
                                      <a:latin typeface="Cambria Math" panose="02040503050406030204" pitchFamily="18" charset="0"/>
                                    </a:rPr>
                                    <m:t>𝜙</m:t>
                                  </m:r>
                                </m:e>
                                <m:sub>
                                  <m:r>
                                    <a:rPr lang="en-GB" sz="1200" i="1">
                                      <a:latin typeface="Cambria Math" panose="02040503050406030204" pitchFamily="18" charset="0"/>
                                    </a:rPr>
                                    <m:t>𝑛</m:t>
                                  </m:r>
                                </m:sub>
                              </m:sSub>
                            </m:e>
                          </m:func>
                          <m:r>
                            <a:rPr lang="en-GB" sz="1200" i="1">
                              <a:latin typeface="Cambria Math" panose="02040503050406030204" pitchFamily="18" charset="0"/>
                            </a:rPr>
                            <m:t>+</m:t>
                          </m:r>
                          <m:sSub>
                            <m:sSubPr>
                              <m:ctrlPr>
                                <a:rPr lang="en-GB" sz="1200" i="1">
                                  <a:latin typeface="Cambria Math" panose="02040503050406030204" pitchFamily="18" charset="0"/>
                                </a:rPr>
                              </m:ctrlPr>
                            </m:sSubPr>
                            <m:e>
                              <m:r>
                                <a:rPr lang="en-GB" sz="1200" i="1">
                                  <a:latin typeface="Cambria Math" panose="02040503050406030204" pitchFamily="18" charset="0"/>
                                </a:rPr>
                                <m:t>𝑟</m:t>
                              </m:r>
                            </m:e>
                            <m:sub>
                              <m:r>
                                <a:rPr lang="en-GB" sz="1200" i="1">
                                  <a:latin typeface="Cambria Math" panose="02040503050406030204" pitchFamily="18" charset="0"/>
                                </a:rPr>
                                <m:t>𝐻</m:t>
                              </m:r>
                            </m:sub>
                          </m:sSub>
                          <m:r>
                            <a:rPr lang="en-GB" sz="1200" i="1">
                              <a:latin typeface="Cambria Math" panose="02040503050406030204" pitchFamily="18" charset="0"/>
                            </a:rPr>
                            <m:t>∗</m:t>
                          </m:r>
                          <m:func>
                            <m:funcPr>
                              <m:ctrlPr>
                                <a:rPr lang="en-GB" sz="1200" i="1">
                                  <a:latin typeface="Cambria Math" panose="02040503050406030204" pitchFamily="18" charset="0"/>
                                </a:rPr>
                              </m:ctrlPr>
                            </m:funcPr>
                            <m:fName>
                              <m:r>
                                <m:rPr>
                                  <m:sty m:val="p"/>
                                </m:rPr>
                                <a:rPr lang="en-GB" sz="1200">
                                  <a:latin typeface="Cambria Math" panose="02040503050406030204" pitchFamily="18" charset="0"/>
                                </a:rPr>
                                <m:t>sin</m:t>
                              </m:r>
                            </m:fName>
                            <m:e>
                              <m:sSub>
                                <m:sSubPr>
                                  <m:ctrlPr>
                                    <a:rPr lang="en-GB" sz="1200" i="1">
                                      <a:latin typeface="Cambria Math" panose="02040503050406030204" pitchFamily="18" charset="0"/>
                                    </a:rPr>
                                  </m:ctrlPr>
                                </m:sSubPr>
                                <m:e>
                                  <m:r>
                                    <a:rPr lang="en-GB" sz="1200" i="1">
                                      <a:latin typeface="Cambria Math" panose="02040503050406030204" pitchFamily="18" charset="0"/>
                                    </a:rPr>
                                    <m:t>𝜙</m:t>
                                  </m:r>
                                </m:e>
                                <m:sub>
                                  <m:r>
                                    <a:rPr lang="en-GB" sz="1200" i="1">
                                      <a:latin typeface="Cambria Math" panose="02040503050406030204" pitchFamily="18" charset="0"/>
                                    </a:rPr>
                                    <m:t>𝑛</m:t>
                                  </m:r>
                                </m:sub>
                              </m:sSub>
                            </m:e>
                          </m:func>
                        </m:e>
                      </m:d>
                    </m:oMath>
                  </m:oMathPara>
                </a14:m>
                <a:endParaRPr lang="en-GB" sz="1200" dirty="0"/>
              </a:p>
              <a:p>
                <a:pPr marL="36576" indent="0">
                  <a:buNone/>
                </a:pPr>
                <a:endParaRPr lang="en-GB" sz="1200" dirty="0"/>
              </a:p>
              <a:p>
                <a:pPr marL="36576" indent="0">
                  <a:buNone/>
                </a:pPr>
                <a:r>
                  <a:rPr lang="en-GB" sz="1200" dirty="0"/>
                  <a:t>, where:</a:t>
                </a:r>
              </a:p>
              <a:p>
                <a:pPr marL="36576" indent="0">
                  <a:buNone/>
                </a:pPr>
                <a14:m>
                  <m:oMath xmlns:m="http://schemas.openxmlformats.org/officeDocument/2006/math">
                    <m:r>
                      <a:rPr lang="en-GB" sz="1200" i="1">
                        <a:latin typeface="Cambria Math" panose="02040503050406030204" pitchFamily="18" charset="0"/>
                      </a:rPr>
                      <m:t>𝑛</m:t>
                    </m:r>
                  </m:oMath>
                </a14:m>
                <a:r>
                  <a:rPr lang="en-GB" sz="1200" dirty="0"/>
                  <a:t> – conductor number</a:t>
                </a:r>
              </a:p>
              <a:p>
                <a:pPr marL="36576" indent="0">
                  <a:buNone/>
                </a:pPr>
                <a14:m>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𝑅</m:t>
                        </m:r>
                      </m:e>
                      <m:sub>
                        <m:r>
                          <a:rPr lang="en-GB" sz="1200" i="1">
                            <a:latin typeface="Cambria Math" panose="02040503050406030204" pitchFamily="18" charset="0"/>
                          </a:rPr>
                          <m:t>𝑛</m:t>
                        </m:r>
                      </m:sub>
                    </m:sSub>
                  </m:oMath>
                </a14:m>
                <a:r>
                  <a:rPr lang="en-GB" sz="1200" dirty="0"/>
                  <a:t> – transformed radial distance of </a:t>
                </a:r>
                <a14:m>
                  <m:oMath xmlns:m="http://schemas.openxmlformats.org/officeDocument/2006/math">
                    <m:r>
                      <a:rPr lang="en-GB" sz="1200" i="1">
                        <a:latin typeface="Cambria Math" panose="02040503050406030204" pitchFamily="18" charset="0"/>
                      </a:rPr>
                      <m:t>𝑛</m:t>
                    </m:r>
                  </m:oMath>
                </a14:m>
                <a:r>
                  <a:rPr lang="en-GB" sz="1200" dirty="0"/>
                  <a:t>-</a:t>
                </a:r>
                <a:r>
                  <a:rPr lang="en-GB" sz="1200" dirty="0" err="1"/>
                  <a:t>th</a:t>
                </a:r>
                <a:r>
                  <a:rPr lang="en-GB" sz="1200" dirty="0"/>
                  <a:t> conductor</a:t>
                </a:r>
              </a:p>
              <a:p>
                <a:pPr marL="36576" indent="0">
                  <a:buNone/>
                </a:pPr>
                <a14:m>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𝑅</m:t>
                        </m:r>
                      </m:e>
                      <m:sub>
                        <m:r>
                          <a:rPr lang="en-GB" sz="1200" i="1">
                            <a:latin typeface="Cambria Math" panose="02040503050406030204" pitchFamily="18" charset="0"/>
                          </a:rPr>
                          <m:t>𝑛𝑜𝑚</m:t>
                        </m:r>
                      </m:sub>
                    </m:sSub>
                  </m:oMath>
                </a14:m>
                <a:r>
                  <a:rPr lang="en-GB" sz="1200" dirty="0"/>
                  <a:t> – nominal radial distance of </a:t>
                </a:r>
                <a14:m>
                  <m:oMath xmlns:m="http://schemas.openxmlformats.org/officeDocument/2006/math">
                    <m:r>
                      <a:rPr lang="en-GB" sz="1200" i="1">
                        <a:latin typeface="Cambria Math" panose="02040503050406030204" pitchFamily="18" charset="0"/>
                      </a:rPr>
                      <m:t>𝑛</m:t>
                    </m:r>
                  </m:oMath>
                </a14:m>
                <a:r>
                  <a:rPr lang="en-GB" sz="1200" dirty="0"/>
                  <a:t>-</a:t>
                </a:r>
                <a:r>
                  <a:rPr lang="en-GB" sz="1200" dirty="0" err="1"/>
                  <a:t>th</a:t>
                </a:r>
                <a:r>
                  <a:rPr lang="en-GB" sz="1200" dirty="0"/>
                  <a:t> conductor</a:t>
                </a:r>
              </a:p>
              <a:p>
                <a:pPr marL="36576" indent="0">
                  <a:buNone/>
                </a:pPr>
                <a14:m>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𝑟</m:t>
                        </m:r>
                      </m:e>
                      <m:sub>
                        <m:r>
                          <a:rPr lang="en-GB" sz="1200" i="1">
                            <a:latin typeface="Cambria Math" panose="02040503050406030204" pitchFamily="18" charset="0"/>
                          </a:rPr>
                          <m:t>𝑉</m:t>
                        </m:r>
                      </m:sub>
                    </m:sSub>
                  </m:oMath>
                </a14:m>
                <a:r>
                  <a:rPr lang="en-GB" sz="1200" dirty="0"/>
                  <a:t> – modelled difference in vertical radius</a:t>
                </a:r>
              </a:p>
              <a:p>
                <a:pPr marL="36576" indent="0">
                  <a:buNone/>
                </a:pPr>
                <a14:m>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rPr>
                          <m:t>𝑟</m:t>
                        </m:r>
                      </m:e>
                      <m:sub>
                        <m:r>
                          <a:rPr lang="en-GB" sz="1200" i="1">
                            <a:latin typeface="Cambria Math" panose="02040503050406030204" pitchFamily="18" charset="0"/>
                          </a:rPr>
                          <m:t>𝐻</m:t>
                        </m:r>
                      </m:sub>
                    </m:sSub>
                  </m:oMath>
                </a14:m>
                <a:r>
                  <a:rPr lang="en-GB" sz="1200" dirty="0"/>
                  <a:t> – modelled difference in horizontal radius</a:t>
                </a:r>
              </a:p>
              <a:p>
                <a:pPr marL="36576" indent="0">
                  <a:buNone/>
                </a:pPr>
                <a:endParaRPr lang="en-GB" sz="1200" dirty="0"/>
              </a:p>
            </p:txBody>
          </p:sp>
        </mc:Choice>
        <mc:Fallback xmlns="">
          <p:sp>
            <p:nvSpPr>
              <p:cNvPr id="3" name="Content Placeholder 2">
                <a:extLst>
                  <a:ext uri="{FF2B5EF4-FFF2-40B4-BE49-F238E27FC236}">
                    <a16:creationId xmlns:a16="http://schemas.microsoft.com/office/drawing/2014/main" id="{CAE9AACE-CA0E-41C4-9F23-370BBE2EACAE}"/>
                  </a:ext>
                </a:extLst>
              </p:cNvPr>
              <p:cNvSpPr>
                <a:spLocks noGrp="1" noRot="1" noChangeAspect="1" noMove="1" noResize="1" noEditPoints="1" noAdjustHandles="1" noChangeArrowheads="1" noChangeShapeType="1" noTextEdit="1"/>
              </p:cNvSpPr>
              <p:nvPr>
                <p:ph idx="1"/>
              </p:nvPr>
            </p:nvSpPr>
            <p:spPr>
              <a:xfrm>
                <a:off x="162000" y="1015974"/>
                <a:ext cx="3207600" cy="3708425"/>
              </a:xfrm>
              <a:blipFill>
                <a:blip r:embed="rId3"/>
                <a:stretch>
                  <a:fillRect t="-32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B77E35AE-AA1C-49C3-9C77-3C91DA1582B5}"/>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1" name="Picture 10">
            <a:extLst>
              <a:ext uri="{FF2B5EF4-FFF2-40B4-BE49-F238E27FC236}">
                <a16:creationId xmlns:a16="http://schemas.microsoft.com/office/drawing/2014/main" id="{E83F4702-BDC4-476F-B388-A435E89C391D}"/>
              </a:ext>
            </a:extLst>
          </p:cNvPr>
          <p:cNvPicPr>
            <a:picLocks noChangeAspect="1"/>
          </p:cNvPicPr>
          <p:nvPr/>
        </p:nvPicPr>
        <p:blipFill>
          <a:blip r:embed="rId4"/>
          <a:stretch>
            <a:fillRect/>
          </a:stretch>
        </p:blipFill>
        <p:spPr>
          <a:xfrm>
            <a:off x="3859626" y="4419521"/>
            <a:ext cx="1763573" cy="1678066"/>
          </a:xfrm>
          <a:prstGeom prst="rect">
            <a:avLst/>
          </a:prstGeom>
        </p:spPr>
      </p:pic>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75A2974C-CA2C-4422-A7DF-33675662D4A9}"/>
                  </a:ext>
                </a:extLst>
              </p:cNvPr>
              <p:cNvGraphicFramePr>
                <a:graphicFrameLocks noGrp="1"/>
              </p:cNvGraphicFramePr>
              <p:nvPr>
                <p:extLst>
                  <p:ext uri="{D42A27DB-BD31-4B8C-83A1-F6EECF244321}">
                    <p14:modId xmlns:p14="http://schemas.microsoft.com/office/powerpoint/2010/main" val="3659954930"/>
                  </p:ext>
                </p:extLst>
              </p:nvPr>
            </p:nvGraphicFramePr>
            <p:xfrm>
              <a:off x="46644" y="4983375"/>
              <a:ext cx="3456155" cy="990014"/>
            </p:xfrm>
            <a:graphic>
              <a:graphicData uri="http://schemas.openxmlformats.org/drawingml/2006/table">
                <a:tbl>
                  <a:tblPr firstRow="1" firstCol="1" bandRow="1">
                    <a:tableStyleId>{5C22544A-7EE6-4342-B048-85BDC9FD1C3A}</a:tableStyleId>
                  </a:tblPr>
                  <a:tblGrid>
                    <a:gridCol w="1013010">
                      <a:extLst>
                        <a:ext uri="{9D8B030D-6E8A-4147-A177-3AD203B41FA5}">
                          <a16:colId xmlns:a16="http://schemas.microsoft.com/office/drawing/2014/main" val="1678336577"/>
                        </a:ext>
                      </a:extLst>
                    </a:gridCol>
                    <a:gridCol w="700170">
                      <a:extLst>
                        <a:ext uri="{9D8B030D-6E8A-4147-A177-3AD203B41FA5}">
                          <a16:colId xmlns:a16="http://schemas.microsoft.com/office/drawing/2014/main" val="1539059313"/>
                        </a:ext>
                      </a:extLst>
                    </a:gridCol>
                    <a:gridCol w="662926">
                      <a:extLst>
                        <a:ext uri="{9D8B030D-6E8A-4147-A177-3AD203B41FA5}">
                          <a16:colId xmlns:a16="http://schemas.microsoft.com/office/drawing/2014/main" val="1519686200"/>
                        </a:ext>
                      </a:extLst>
                    </a:gridCol>
                    <a:gridCol w="521403">
                      <a:extLst>
                        <a:ext uri="{9D8B030D-6E8A-4147-A177-3AD203B41FA5}">
                          <a16:colId xmlns:a16="http://schemas.microsoft.com/office/drawing/2014/main" val="834368918"/>
                        </a:ext>
                      </a:extLst>
                    </a:gridCol>
                    <a:gridCol w="558646">
                      <a:extLst>
                        <a:ext uri="{9D8B030D-6E8A-4147-A177-3AD203B41FA5}">
                          <a16:colId xmlns:a16="http://schemas.microsoft.com/office/drawing/2014/main" val="930692470"/>
                        </a:ext>
                      </a:extLst>
                    </a:gridCol>
                  </a:tblGrid>
                  <a:tr h="43338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pl-PL"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Ovalization</a:t>
                          </a: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𝑂</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GB" sz="1400" b="0" i="1" dirty="0" smtClean="0">
                                        <a:solidFill>
                                          <a:srgbClr val="000000"/>
                                        </a:solidFill>
                                        <a:effectLst/>
                                        <a:latin typeface="Cambria Math" panose="02040503050406030204" pitchFamily="18" charset="0"/>
                                      </a:rPr>
                                      <m:t>𝑏</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𝑂</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GB" sz="1400" b="0" i="1" dirty="0" smtClean="0">
                                        <a:solidFill>
                                          <a:srgbClr val="000000"/>
                                        </a:solidFill>
                                        <a:effectLst/>
                                        <a:latin typeface="Cambria Math" panose="02040503050406030204" pitchFamily="18" charset="0"/>
                                      </a:rPr>
                                      <m:t>2</m:t>
                                    </m:r>
                                    <m:r>
                                      <a:rPr lang="en-US" sz="1400" b="0" i="1" dirty="0" smtClean="0">
                                        <a:solidFill>
                                          <a:srgbClr val="000000"/>
                                        </a:solidFill>
                                        <a:effectLst/>
                                        <a:latin typeface="Cambria Math" panose="02040503050406030204" pitchFamily="18" charset="0"/>
                                      </a:rPr>
                                      <m:t>𝑂</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US" sz="1400" b="0" i="1" dirty="0" smtClean="0">
                                    <a:solidFill>
                                      <a:srgbClr val="000000"/>
                                    </a:solidFill>
                                    <a:effectLst/>
                                    <a:latin typeface="Cambria Math" panose="02040503050406030204" pitchFamily="18" charset="0"/>
                                  </a:rPr>
                                  <m:t>𝛿</m:t>
                                </m:r>
                                <m:sSub>
                                  <m:sSubPr>
                                    <m:ctrlPr>
                                      <a:rPr lang="en-US" sz="1400" b="0" i="1" dirty="0" smtClean="0">
                                        <a:solidFill>
                                          <a:srgbClr val="000000"/>
                                        </a:solidFill>
                                        <a:effectLst/>
                                        <a:latin typeface="Cambria Math" panose="02040503050406030204" pitchFamily="18" charset="0"/>
                                      </a:rPr>
                                    </m:ctrlPr>
                                  </m:sSubPr>
                                  <m:e>
                                    <m:r>
                                      <a:rPr lang="en-US" sz="1400" b="0" i="1" dirty="0" smtClean="0">
                                        <a:solidFill>
                                          <a:srgbClr val="000000"/>
                                        </a:solidFill>
                                        <a:effectLst/>
                                        <a:latin typeface="Cambria Math" panose="02040503050406030204" pitchFamily="18" charset="0"/>
                                      </a:rPr>
                                      <m:t>𝑎</m:t>
                                    </m:r>
                                  </m:e>
                                  <m:sub>
                                    <m:r>
                                      <a:rPr lang="en-US" sz="1400" b="0" i="1" dirty="0" smtClean="0">
                                        <a:solidFill>
                                          <a:srgbClr val="000000"/>
                                        </a:solidFill>
                                        <a:effectLst/>
                                        <a:latin typeface="Cambria Math" panose="02040503050406030204" pitchFamily="18" charset="0"/>
                                      </a:rPr>
                                      <m:t>3</m:t>
                                    </m:r>
                                    <m:r>
                                      <a:rPr lang="en-US" sz="1400" b="0" i="1" dirty="0" smtClean="0">
                                        <a:solidFill>
                                          <a:srgbClr val="000000"/>
                                        </a:solidFill>
                                        <a:effectLst/>
                                        <a:latin typeface="Cambria Math" panose="02040503050406030204" pitchFamily="18" charset="0"/>
                                      </a:rPr>
                                      <m:t>𝑂</m:t>
                                    </m:r>
                                  </m:sub>
                                </m:sSub>
                              </m:oMath>
                            </m:oMathPara>
                          </a14:m>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Aperture</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49.1</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extLst>
                      <a:ext uri="{0D108BD9-81ED-4DB2-BD59-A6C34878D82A}">
                        <a16:rowId xmlns:a16="http://schemas.microsoft.com/office/drawing/2014/main" val="828391591"/>
                      </a:ext>
                    </a:extLst>
                  </a:tr>
                </a:tbl>
              </a:graphicData>
            </a:graphic>
          </p:graphicFrame>
        </mc:Choice>
        <mc:Fallback xmlns="">
          <p:graphicFrame>
            <p:nvGraphicFramePr>
              <p:cNvPr id="8" name="Table 7">
                <a:extLst>
                  <a:ext uri="{FF2B5EF4-FFF2-40B4-BE49-F238E27FC236}">
                    <a16:creationId xmlns:a16="http://schemas.microsoft.com/office/drawing/2014/main" id="{75A2974C-CA2C-4422-A7DF-33675662D4A9}"/>
                  </a:ext>
                </a:extLst>
              </p:cNvPr>
              <p:cNvGraphicFramePr>
                <a:graphicFrameLocks noGrp="1"/>
              </p:cNvGraphicFramePr>
              <p:nvPr>
                <p:extLst>
                  <p:ext uri="{D42A27DB-BD31-4B8C-83A1-F6EECF244321}">
                    <p14:modId xmlns:p14="http://schemas.microsoft.com/office/powerpoint/2010/main" val="3659954930"/>
                  </p:ext>
                </p:extLst>
              </p:nvPr>
            </p:nvGraphicFramePr>
            <p:xfrm>
              <a:off x="46644" y="4983375"/>
              <a:ext cx="3456155" cy="990014"/>
            </p:xfrm>
            <a:graphic>
              <a:graphicData uri="http://schemas.openxmlformats.org/drawingml/2006/table">
                <a:tbl>
                  <a:tblPr firstRow="1" firstCol="1" bandRow="1">
                    <a:tableStyleId>{5C22544A-7EE6-4342-B048-85BDC9FD1C3A}</a:tableStyleId>
                  </a:tblPr>
                  <a:tblGrid>
                    <a:gridCol w="1013010">
                      <a:extLst>
                        <a:ext uri="{9D8B030D-6E8A-4147-A177-3AD203B41FA5}">
                          <a16:colId xmlns:a16="http://schemas.microsoft.com/office/drawing/2014/main" val="1678336577"/>
                        </a:ext>
                      </a:extLst>
                    </a:gridCol>
                    <a:gridCol w="700170">
                      <a:extLst>
                        <a:ext uri="{9D8B030D-6E8A-4147-A177-3AD203B41FA5}">
                          <a16:colId xmlns:a16="http://schemas.microsoft.com/office/drawing/2014/main" val="1539059313"/>
                        </a:ext>
                      </a:extLst>
                    </a:gridCol>
                    <a:gridCol w="662926">
                      <a:extLst>
                        <a:ext uri="{9D8B030D-6E8A-4147-A177-3AD203B41FA5}">
                          <a16:colId xmlns:a16="http://schemas.microsoft.com/office/drawing/2014/main" val="1519686200"/>
                        </a:ext>
                      </a:extLst>
                    </a:gridCol>
                    <a:gridCol w="521403">
                      <a:extLst>
                        <a:ext uri="{9D8B030D-6E8A-4147-A177-3AD203B41FA5}">
                          <a16:colId xmlns:a16="http://schemas.microsoft.com/office/drawing/2014/main" val="834368918"/>
                        </a:ext>
                      </a:extLst>
                    </a:gridCol>
                    <a:gridCol w="558646">
                      <a:extLst>
                        <a:ext uri="{9D8B030D-6E8A-4147-A177-3AD203B41FA5}">
                          <a16:colId xmlns:a16="http://schemas.microsoft.com/office/drawing/2014/main" val="930692470"/>
                        </a:ext>
                      </a:extLst>
                    </a:gridCol>
                  </a:tblGrid>
                  <a:tr h="446469">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pl-PL"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Ovalization</a:t>
                          </a:r>
                          <a:r>
                            <a:rPr lang="en-US"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400" b="0" dirty="0">
                              <a:solidFill>
                                <a:srgbClr val="000000"/>
                              </a:solidFill>
                              <a:effectLst/>
                              <a:latin typeface="Calibri" panose="020F0502020204030204" pitchFamily="34" charset="0"/>
                              <a:cs typeface="Calibri" panose="020F0502020204030204" pitchFamily="34" charset="0"/>
                            </a:rPr>
                            <a:t>(unit/mm)</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endParaRPr lang="en-US"/>
                        </a:p>
                      </a:txBody>
                      <a:tcPr marL="68580" marR="68580" marT="0" marB="0" anchor="ctr">
                        <a:blipFill>
                          <a:blip r:embed="rId5"/>
                          <a:stretch>
                            <a:fillRect l="-143966" t="-10811" r="-250000" b="-122973"/>
                          </a:stretch>
                        </a:blipFill>
                      </a:tcPr>
                    </a:tc>
                    <a:tc>
                      <a:txBody>
                        <a:bodyPr/>
                        <a:lstStyle/>
                        <a:p>
                          <a:endParaRPr lang="en-US"/>
                        </a:p>
                      </a:txBody>
                      <a:tcPr marL="68580" marR="68580" marT="0" marB="0" anchor="ctr">
                        <a:blipFill>
                          <a:blip r:embed="rId5"/>
                          <a:stretch>
                            <a:fillRect l="-262037" t="-10811" r="-168519" b="-122973"/>
                          </a:stretch>
                        </a:blipFill>
                      </a:tcPr>
                    </a:tc>
                    <a:tc>
                      <a:txBody>
                        <a:bodyPr/>
                        <a:lstStyle/>
                        <a:p>
                          <a:endParaRPr lang="en-US"/>
                        </a:p>
                      </a:txBody>
                      <a:tcPr marL="68580" marR="68580" marT="0" marB="0" anchor="ctr">
                        <a:blipFill>
                          <a:blip r:embed="rId5"/>
                          <a:stretch>
                            <a:fillRect l="-454651" t="-10811" r="-111628" b="-122973"/>
                          </a:stretch>
                        </a:blipFill>
                      </a:tcPr>
                    </a:tc>
                    <a:tc>
                      <a:txBody>
                        <a:bodyPr/>
                        <a:lstStyle/>
                        <a:p>
                          <a:endParaRPr lang="en-US"/>
                        </a:p>
                      </a:txBody>
                      <a:tcPr marL="68580" marR="68580" marT="0" marB="0" anchor="ctr">
                        <a:blipFill>
                          <a:blip r:embed="rId5"/>
                          <a:stretch>
                            <a:fillRect l="-518478" t="-10811" r="-4348" b="-122973"/>
                          </a:stretch>
                        </a:blipFill>
                      </a:tcPr>
                    </a:tc>
                    <a:extLst>
                      <a:ext uri="{0D108BD9-81ED-4DB2-BD59-A6C34878D82A}">
                        <a16:rowId xmlns:a16="http://schemas.microsoft.com/office/drawing/2014/main" val="3602901871"/>
                      </a:ext>
                    </a:extLst>
                  </a:tr>
                  <a:tr h="543545">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GB" sz="1400" b="0" dirty="0">
                              <a:solidFill>
                                <a:srgbClr val="000000"/>
                              </a:solidFill>
                              <a:effectLst/>
                              <a:latin typeface="Calibri" panose="020F0502020204030204" pitchFamily="34" charset="0"/>
                              <a:cs typeface="Calibri" panose="020F0502020204030204" pitchFamily="34" charset="0"/>
                            </a:rPr>
                            <a:t>Aperture</a:t>
                          </a:r>
                          <a:endParaRPr lang="en-GB" sz="1400" b="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49.1</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tc>
                      <a:txBody>
                        <a:bodyPr/>
                        <a:lstStyle/>
                        <a:p>
                          <a:pPr algn="ctr">
                            <a:lnSpc>
                              <a:spcPct val="107000"/>
                            </a:lnSpc>
                            <a:spcAft>
                              <a:spcPts val="0"/>
                            </a:spcAft>
                          </a:pPr>
                          <a:r>
                            <a:rPr lang="en-GB"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0</a:t>
                          </a:r>
                        </a:p>
                      </a:txBody>
                      <a:tcPr marL="68580" marR="68580" marT="0" marB="0" anchor="ctr"/>
                    </a:tc>
                    <a:extLst>
                      <a:ext uri="{0D108BD9-81ED-4DB2-BD59-A6C34878D82A}">
                        <a16:rowId xmlns:a16="http://schemas.microsoft.com/office/drawing/2014/main" val="828391591"/>
                      </a:ext>
                    </a:extLst>
                  </a:tr>
                </a:tbl>
              </a:graphicData>
            </a:graphic>
          </p:graphicFrame>
        </mc:Fallback>
      </mc:AlternateContent>
      <p:sp>
        <p:nvSpPr>
          <p:cNvPr id="17" name="Block Arc 16">
            <a:extLst>
              <a:ext uri="{FF2B5EF4-FFF2-40B4-BE49-F238E27FC236}">
                <a16:creationId xmlns:a16="http://schemas.microsoft.com/office/drawing/2014/main" id="{764099BB-BD21-4F04-AC63-43B1AEBC1FC0}"/>
              </a:ext>
            </a:extLst>
          </p:cNvPr>
          <p:cNvSpPr/>
          <p:nvPr/>
        </p:nvSpPr>
        <p:spPr>
          <a:xfrm>
            <a:off x="7604754" y="1203098"/>
            <a:ext cx="1157256" cy="1157256"/>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Block Arc 17">
            <a:extLst>
              <a:ext uri="{FF2B5EF4-FFF2-40B4-BE49-F238E27FC236}">
                <a16:creationId xmlns:a16="http://schemas.microsoft.com/office/drawing/2014/main" id="{E65E7548-7B37-45C8-BB90-21F1771355C3}"/>
              </a:ext>
            </a:extLst>
          </p:cNvPr>
          <p:cNvSpPr/>
          <p:nvPr/>
        </p:nvSpPr>
        <p:spPr>
          <a:xfrm flipH="1">
            <a:off x="7604754" y="1203098"/>
            <a:ext cx="1157256" cy="1157256"/>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50111359-5255-4AE8-A1F9-95F81A74EFC2}"/>
              </a:ext>
            </a:extLst>
          </p:cNvPr>
          <p:cNvSpPr/>
          <p:nvPr/>
        </p:nvSpPr>
        <p:spPr>
          <a:xfrm flipV="1">
            <a:off x="7604754" y="1203098"/>
            <a:ext cx="1157256" cy="1157256"/>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Block Arc 19">
            <a:extLst>
              <a:ext uri="{FF2B5EF4-FFF2-40B4-BE49-F238E27FC236}">
                <a16:creationId xmlns:a16="http://schemas.microsoft.com/office/drawing/2014/main" id="{918E1183-4AD5-4D08-8886-B4EE8F02DC7E}"/>
              </a:ext>
            </a:extLst>
          </p:cNvPr>
          <p:cNvSpPr/>
          <p:nvPr/>
        </p:nvSpPr>
        <p:spPr>
          <a:xfrm flipH="1" flipV="1">
            <a:off x="7604754" y="1203098"/>
            <a:ext cx="1157256" cy="1157256"/>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217B8B3-1AD2-4EC6-91C4-F4555A480F27}"/>
              </a:ext>
            </a:extLst>
          </p:cNvPr>
          <p:cNvSpPr/>
          <p:nvPr/>
        </p:nvSpPr>
        <p:spPr>
          <a:xfrm>
            <a:off x="7456924" y="1047259"/>
            <a:ext cx="1468934" cy="1468934"/>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Block Arc 21">
            <a:extLst>
              <a:ext uri="{FF2B5EF4-FFF2-40B4-BE49-F238E27FC236}">
                <a16:creationId xmlns:a16="http://schemas.microsoft.com/office/drawing/2014/main" id="{91F4868B-7B69-44D4-AB49-03507EBABD9B}"/>
              </a:ext>
            </a:extLst>
          </p:cNvPr>
          <p:cNvSpPr/>
          <p:nvPr/>
        </p:nvSpPr>
        <p:spPr>
          <a:xfrm>
            <a:off x="7654239" y="1151386"/>
            <a:ext cx="1058286" cy="1260680"/>
          </a:xfrm>
          <a:prstGeom prst="blockArc">
            <a:avLst>
              <a:gd name="adj1" fmla="val 168728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Block Arc 22">
            <a:extLst>
              <a:ext uri="{FF2B5EF4-FFF2-40B4-BE49-F238E27FC236}">
                <a16:creationId xmlns:a16="http://schemas.microsoft.com/office/drawing/2014/main" id="{E3A2343C-EB74-4D23-BB87-6276626F3364}"/>
              </a:ext>
            </a:extLst>
          </p:cNvPr>
          <p:cNvSpPr/>
          <p:nvPr/>
        </p:nvSpPr>
        <p:spPr>
          <a:xfrm flipH="1">
            <a:off x="7654239" y="1151386"/>
            <a:ext cx="1058286" cy="1260680"/>
          </a:xfrm>
          <a:prstGeom prst="blockArc">
            <a:avLst>
              <a:gd name="adj1" fmla="val 168728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Block Arc 23">
            <a:extLst>
              <a:ext uri="{FF2B5EF4-FFF2-40B4-BE49-F238E27FC236}">
                <a16:creationId xmlns:a16="http://schemas.microsoft.com/office/drawing/2014/main" id="{B0FD0BE0-C717-4E8D-8908-566D17CFE209}"/>
              </a:ext>
            </a:extLst>
          </p:cNvPr>
          <p:cNvSpPr/>
          <p:nvPr/>
        </p:nvSpPr>
        <p:spPr>
          <a:xfrm flipV="1">
            <a:off x="7654239" y="1151386"/>
            <a:ext cx="1058286" cy="1260680"/>
          </a:xfrm>
          <a:prstGeom prst="blockArc">
            <a:avLst>
              <a:gd name="adj1" fmla="val 168728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Block Arc 24">
            <a:extLst>
              <a:ext uri="{FF2B5EF4-FFF2-40B4-BE49-F238E27FC236}">
                <a16:creationId xmlns:a16="http://schemas.microsoft.com/office/drawing/2014/main" id="{852D7DFE-0CF4-44C7-8A7D-F08309FA328D}"/>
              </a:ext>
            </a:extLst>
          </p:cNvPr>
          <p:cNvSpPr/>
          <p:nvPr/>
        </p:nvSpPr>
        <p:spPr>
          <a:xfrm flipH="1" flipV="1">
            <a:off x="7654239" y="1151386"/>
            <a:ext cx="1058286" cy="1260680"/>
          </a:xfrm>
          <a:prstGeom prst="blockArc">
            <a:avLst>
              <a:gd name="adj1" fmla="val 168728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2855E236-0712-4DBE-932C-0B60A06404E4}"/>
              </a:ext>
            </a:extLst>
          </p:cNvPr>
          <p:cNvSpPr/>
          <p:nvPr/>
        </p:nvSpPr>
        <p:spPr>
          <a:xfrm>
            <a:off x="7519736" y="981619"/>
            <a:ext cx="1343310" cy="1600214"/>
          </a:xfrm>
          <a:prstGeom prst="ellipse">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28020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3DCE5-746D-49C7-BD9F-8C54803712B5}"/>
              </a:ext>
            </a:extLst>
          </p:cNvPr>
          <p:cNvSpPr>
            <a:spLocks noGrp="1"/>
          </p:cNvSpPr>
          <p:nvPr>
            <p:ph type="title"/>
          </p:nvPr>
        </p:nvSpPr>
        <p:spPr/>
        <p:txBody>
          <a:bodyPr/>
          <a:lstStyle/>
          <a:p>
            <a:r>
              <a:rPr lang="en-US" dirty="0"/>
              <a:t>Modelling examples</a:t>
            </a:r>
            <a:endParaRPr lang="en-GB" dirty="0"/>
          </a:p>
        </p:txBody>
      </p:sp>
      <p:sp>
        <p:nvSpPr>
          <p:cNvPr id="4" name="Slide Number Placeholder 3">
            <a:extLst>
              <a:ext uri="{FF2B5EF4-FFF2-40B4-BE49-F238E27FC236}">
                <a16:creationId xmlns:a16="http://schemas.microsoft.com/office/drawing/2014/main" id="{FEA06FD3-9A0F-4882-AEC5-C7F220363618}"/>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Text Placeholder 5">
            <a:extLst>
              <a:ext uri="{FF2B5EF4-FFF2-40B4-BE49-F238E27FC236}">
                <a16:creationId xmlns:a16="http://schemas.microsoft.com/office/drawing/2014/main" id="{0516B140-0027-4C57-954B-E89396906B41}"/>
              </a:ext>
            </a:extLst>
          </p:cNvPr>
          <p:cNvSpPr>
            <a:spLocks noGrp="1"/>
          </p:cNvSpPr>
          <p:nvPr>
            <p:ph type="body" idx="10"/>
          </p:nvPr>
        </p:nvSpPr>
        <p:spPr>
          <a:xfrm>
            <a:off x="457199" y="3391124"/>
            <a:ext cx="2991853" cy="419653"/>
          </a:xfrm>
        </p:spPr>
        <p:txBody>
          <a:bodyPr>
            <a:normAutofit/>
          </a:bodyPr>
          <a:lstStyle/>
          <a:p>
            <a:r>
              <a:rPr lang="en-US" dirty="0"/>
              <a:t>Field error estimation of selected CC</a:t>
            </a:r>
            <a:endParaRPr lang="en-GB" dirty="0"/>
          </a:p>
        </p:txBody>
      </p:sp>
    </p:spTree>
    <p:extLst>
      <p:ext uri="{BB962C8B-B14F-4D97-AF65-F5344CB8AC3E}">
        <p14:creationId xmlns:p14="http://schemas.microsoft.com/office/powerpoint/2010/main" val="848728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986A0715-E99E-4F0B-A608-9A9F751F74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93159"/>
            <a:ext cx="8229600" cy="350043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AB4BC0B-1F38-44C9-8B36-9B445E8C14F5}"/>
              </a:ext>
            </a:extLst>
          </p:cNvPr>
          <p:cNvSpPr>
            <a:spLocks noGrp="1"/>
          </p:cNvSpPr>
          <p:nvPr>
            <p:ph type="title"/>
          </p:nvPr>
        </p:nvSpPr>
        <p:spPr/>
        <p:txBody>
          <a:bodyPr>
            <a:noAutofit/>
          </a:bodyPr>
          <a:lstStyle/>
          <a:p>
            <a:r>
              <a:rPr lang="en-US" sz="4000" dirty="0"/>
              <a:t>Modelling field errors a2</a:t>
            </a:r>
            <a:endParaRPr lang="en-GB" sz="4000" dirty="0"/>
          </a:p>
        </p:txBody>
      </p:sp>
      <p:sp>
        <p:nvSpPr>
          <p:cNvPr id="4" name="Slide Number Placeholder 3">
            <a:extLst>
              <a:ext uri="{FF2B5EF4-FFF2-40B4-BE49-F238E27FC236}">
                <a16:creationId xmlns:a16="http://schemas.microsoft.com/office/drawing/2014/main" id="{FB7D90F1-6D40-4C47-9A29-9967BA75C43A}"/>
              </a:ext>
            </a:extLst>
          </p:cNvPr>
          <p:cNvSpPr>
            <a:spLocks noGrp="1"/>
          </p:cNvSpPr>
          <p:nvPr>
            <p:ph type="sldNum" sz="quarter" idx="4"/>
          </p:nvPr>
        </p:nvSpPr>
        <p:spPr/>
        <p:txBody>
          <a:bodyPr/>
          <a:lstStyle/>
          <a:p>
            <a:fld id="{17918391-D411-FE40-AAD7-861AE5233E0E}" type="slidenum">
              <a:rPr lang="en-US" smtClean="0"/>
              <a:pPr/>
              <a:t>27</a:t>
            </a:fld>
            <a:endParaRPr lang="en-US" dirty="0"/>
          </a:p>
        </p:txBody>
      </p:sp>
      <p:grpSp>
        <p:nvGrpSpPr>
          <p:cNvPr id="17" name="Group 16">
            <a:extLst>
              <a:ext uri="{FF2B5EF4-FFF2-40B4-BE49-F238E27FC236}">
                <a16:creationId xmlns:a16="http://schemas.microsoft.com/office/drawing/2014/main" id="{10A9908F-83B1-444E-B495-823589B0F718}"/>
              </a:ext>
            </a:extLst>
          </p:cNvPr>
          <p:cNvGrpSpPr/>
          <p:nvPr/>
        </p:nvGrpSpPr>
        <p:grpSpPr>
          <a:xfrm>
            <a:off x="5443584" y="2996634"/>
            <a:ext cx="1227872" cy="1227872"/>
            <a:chOff x="4246519" y="2026849"/>
            <a:chExt cx="1227872" cy="1227872"/>
          </a:xfrm>
        </p:grpSpPr>
        <p:sp>
          <p:nvSpPr>
            <p:cNvPr id="18" name="Block Arc 17">
              <a:extLst>
                <a:ext uri="{FF2B5EF4-FFF2-40B4-BE49-F238E27FC236}">
                  <a16:creationId xmlns:a16="http://schemas.microsoft.com/office/drawing/2014/main" id="{8C2626EB-F446-43BA-AA1A-7F5F8B41EE28}"/>
                </a:ext>
              </a:extLst>
            </p:cNvPr>
            <p:cNvSpPr/>
            <p:nvPr/>
          </p:nvSpPr>
          <p:spPr>
            <a:xfrm>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DFE09C93-E8E7-4D10-A7E3-63441E6102FA}"/>
                </a:ext>
              </a:extLst>
            </p:cNvPr>
            <p:cNvSpPr/>
            <p:nvPr/>
          </p:nvSpPr>
          <p:spPr>
            <a:xfrm flipH="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Block Arc 19">
              <a:extLst>
                <a:ext uri="{FF2B5EF4-FFF2-40B4-BE49-F238E27FC236}">
                  <a16:creationId xmlns:a16="http://schemas.microsoft.com/office/drawing/2014/main" id="{ACF9EEAB-21E8-4185-AED3-E5C032AA94A5}"/>
                </a:ext>
              </a:extLst>
            </p:cNvPr>
            <p:cNvSpPr/>
            <p:nvPr/>
          </p:nvSpPr>
          <p:spPr>
            <a:xfrm flipV="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Block Arc 20">
              <a:extLst>
                <a:ext uri="{FF2B5EF4-FFF2-40B4-BE49-F238E27FC236}">
                  <a16:creationId xmlns:a16="http://schemas.microsoft.com/office/drawing/2014/main" id="{C4E11EA5-C651-45A8-A1C3-9D2E8AB2B05E}"/>
                </a:ext>
              </a:extLst>
            </p:cNvPr>
            <p:cNvSpPr/>
            <p:nvPr/>
          </p:nvSpPr>
          <p:spPr>
            <a:xfrm flipH="1" flipV="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967011F-C447-4FB9-9AEF-1BD7468B4E2C}"/>
                </a:ext>
              </a:extLst>
            </p:cNvPr>
            <p:cNvSpPr/>
            <p:nvPr/>
          </p:nvSpPr>
          <p:spPr>
            <a:xfrm>
              <a:off x="4246519" y="2026849"/>
              <a:ext cx="1227872" cy="1227872"/>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Block Arc 22">
              <a:extLst>
                <a:ext uri="{FF2B5EF4-FFF2-40B4-BE49-F238E27FC236}">
                  <a16:creationId xmlns:a16="http://schemas.microsoft.com/office/drawing/2014/main" id="{190C4AED-315B-4AA6-9A8E-0DAAA242E94B}"/>
                </a:ext>
              </a:extLst>
            </p:cNvPr>
            <p:cNvSpPr/>
            <p:nvPr/>
          </p:nvSpPr>
          <p:spPr>
            <a:xfrm rot="615227">
              <a:off x="4376783" y="2164218"/>
              <a:ext cx="967342" cy="9673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4" name="Block Arc 23">
              <a:extLst>
                <a:ext uri="{FF2B5EF4-FFF2-40B4-BE49-F238E27FC236}">
                  <a16:creationId xmlns:a16="http://schemas.microsoft.com/office/drawing/2014/main" id="{767CA3C1-521E-4F37-A2C3-C6C89895F3F0}"/>
                </a:ext>
              </a:extLst>
            </p:cNvPr>
            <p:cNvSpPr/>
            <p:nvPr/>
          </p:nvSpPr>
          <p:spPr>
            <a:xfrm rot="388122" flipH="1">
              <a:off x="4376784" y="2164216"/>
              <a:ext cx="967342" cy="9673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5" name="Block Arc 24">
              <a:extLst>
                <a:ext uri="{FF2B5EF4-FFF2-40B4-BE49-F238E27FC236}">
                  <a16:creationId xmlns:a16="http://schemas.microsoft.com/office/drawing/2014/main" id="{A90B53D8-594E-47FD-831A-CF5C73361F5D}"/>
                </a:ext>
              </a:extLst>
            </p:cNvPr>
            <p:cNvSpPr/>
            <p:nvPr/>
          </p:nvSpPr>
          <p:spPr>
            <a:xfrm rot="615227" flipV="1">
              <a:off x="4376784" y="2164218"/>
              <a:ext cx="967342" cy="9673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Block Arc 25">
              <a:extLst>
                <a:ext uri="{FF2B5EF4-FFF2-40B4-BE49-F238E27FC236}">
                  <a16:creationId xmlns:a16="http://schemas.microsoft.com/office/drawing/2014/main" id="{CEE60D6B-7E9E-49DB-A7B5-BDBC5304F700}"/>
                </a:ext>
              </a:extLst>
            </p:cNvPr>
            <p:cNvSpPr/>
            <p:nvPr/>
          </p:nvSpPr>
          <p:spPr>
            <a:xfrm rot="388122" flipH="1" flipV="1">
              <a:off x="4376784" y="2164218"/>
              <a:ext cx="967342" cy="9673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713CD0C-9DC3-4905-BD6C-099C44980007}"/>
                  </a:ext>
                </a:extLst>
              </p:cNvPr>
              <p:cNvSpPr txBox="1"/>
              <p:nvPr/>
            </p:nvSpPr>
            <p:spPr>
              <a:xfrm>
                <a:off x="6201978" y="3401223"/>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𝟏</m:t>
                      </m:r>
                    </m:oMath>
                  </m:oMathPara>
                </a14:m>
                <a:endParaRPr lang="en-GB" sz="1050" b="1" dirty="0">
                  <a:solidFill>
                    <a:srgbClr val="00B050"/>
                  </a:solidFill>
                </a:endParaRPr>
              </a:p>
            </p:txBody>
          </p:sp>
        </mc:Choice>
        <mc:Fallback xmlns="">
          <p:sp>
            <p:nvSpPr>
              <p:cNvPr id="27" name="TextBox 26">
                <a:extLst>
                  <a:ext uri="{FF2B5EF4-FFF2-40B4-BE49-F238E27FC236}">
                    <a16:creationId xmlns:a16="http://schemas.microsoft.com/office/drawing/2014/main" id="{8713CD0C-9DC3-4905-BD6C-099C44980007}"/>
                  </a:ext>
                </a:extLst>
              </p:cNvPr>
              <p:cNvSpPr txBox="1">
                <a:spLocks noRot="1" noChangeAspect="1" noMove="1" noResize="1" noEditPoints="1" noAdjustHandles="1" noChangeArrowheads="1" noChangeShapeType="1" noTextEdit="1"/>
              </p:cNvSpPr>
              <p:nvPr/>
            </p:nvSpPr>
            <p:spPr>
              <a:xfrm>
                <a:off x="6201978" y="3401223"/>
                <a:ext cx="436338" cy="26161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93E7A3F3-93D1-40B9-8055-D00AB5625D4D}"/>
                  </a:ext>
                </a:extLst>
              </p:cNvPr>
              <p:cNvSpPr txBox="1"/>
              <p:nvPr/>
            </p:nvSpPr>
            <p:spPr>
              <a:xfrm>
                <a:off x="6156735" y="3638895"/>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𝟒</m:t>
                      </m:r>
                    </m:oMath>
                  </m:oMathPara>
                </a14:m>
                <a:endParaRPr lang="en-GB" sz="1050" b="1" dirty="0">
                  <a:solidFill>
                    <a:srgbClr val="00B050"/>
                  </a:solidFill>
                </a:endParaRPr>
              </a:p>
            </p:txBody>
          </p:sp>
        </mc:Choice>
        <mc:Fallback xmlns="">
          <p:sp>
            <p:nvSpPr>
              <p:cNvPr id="28" name="TextBox 27">
                <a:extLst>
                  <a:ext uri="{FF2B5EF4-FFF2-40B4-BE49-F238E27FC236}">
                    <a16:creationId xmlns:a16="http://schemas.microsoft.com/office/drawing/2014/main" id="{93E7A3F3-93D1-40B9-8055-D00AB5625D4D}"/>
                  </a:ext>
                </a:extLst>
              </p:cNvPr>
              <p:cNvSpPr txBox="1">
                <a:spLocks noRot="1" noChangeAspect="1" noMove="1" noResize="1" noEditPoints="1" noAdjustHandles="1" noChangeArrowheads="1" noChangeShapeType="1" noTextEdit="1"/>
              </p:cNvSpPr>
              <p:nvPr/>
            </p:nvSpPr>
            <p:spPr>
              <a:xfrm>
                <a:off x="6156735" y="3638895"/>
                <a:ext cx="436338" cy="26161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943DF6A-9A4A-4F41-96A1-DEE5159A9F10}"/>
                  </a:ext>
                </a:extLst>
              </p:cNvPr>
              <p:cNvSpPr txBox="1"/>
              <p:nvPr/>
            </p:nvSpPr>
            <p:spPr>
              <a:xfrm>
                <a:off x="5495475" y="3351217"/>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𝟐</m:t>
                      </m:r>
                    </m:oMath>
                  </m:oMathPara>
                </a14:m>
                <a:endParaRPr lang="en-GB" sz="1050" b="1" dirty="0">
                  <a:solidFill>
                    <a:srgbClr val="00B050"/>
                  </a:solidFill>
                </a:endParaRPr>
              </a:p>
            </p:txBody>
          </p:sp>
        </mc:Choice>
        <mc:Fallback xmlns="">
          <p:sp>
            <p:nvSpPr>
              <p:cNvPr id="29" name="TextBox 28">
                <a:extLst>
                  <a:ext uri="{FF2B5EF4-FFF2-40B4-BE49-F238E27FC236}">
                    <a16:creationId xmlns:a16="http://schemas.microsoft.com/office/drawing/2014/main" id="{4943DF6A-9A4A-4F41-96A1-DEE5159A9F10}"/>
                  </a:ext>
                </a:extLst>
              </p:cNvPr>
              <p:cNvSpPr txBox="1">
                <a:spLocks noRot="1" noChangeAspect="1" noMove="1" noResize="1" noEditPoints="1" noAdjustHandles="1" noChangeArrowheads="1" noChangeShapeType="1" noTextEdit="1"/>
              </p:cNvSpPr>
              <p:nvPr/>
            </p:nvSpPr>
            <p:spPr>
              <a:xfrm>
                <a:off x="5495475" y="3351217"/>
                <a:ext cx="436338" cy="26161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6CFC1F7A-8786-49C7-927A-C4151D06D223}"/>
                  </a:ext>
                </a:extLst>
              </p:cNvPr>
              <p:cNvSpPr txBox="1"/>
              <p:nvPr/>
            </p:nvSpPr>
            <p:spPr>
              <a:xfrm>
                <a:off x="5490859" y="3560275"/>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𝟑</m:t>
                      </m:r>
                    </m:oMath>
                  </m:oMathPara>
                </a14:m>
                <a:endParaRPr lang="en-GB" sz="1050" b="1" dirty="0">
                  <a:solidFill>
                    <a:srgbClr val="00B050"/>
                  </a:solidFill>
                </a:endParaRPr>
              </a:p>
            </p:txBody>
          </p:sp>
        </mc:Choice>
        <mc:Fallback xmlns="">
          <p:sp>
            <p:nvSpPr>
              <p:cNvPr id="30" name="TextBox 29">
                <a:extLst>
                  <a:ext uri="{FF2B5EF4-FFF2-40B4-BE49-F238E27FC236}">
                    <a16:creationId xmlns:a16="http://schemas.microsoft.com/office/drawing/2014/main" id="{6CFC1F7A-8786-49C7-927A-C4151D06D223}"/>
                  </a:ext>
                </a:extLst>
              </p:cNvPr>
              <p:cNvSpPr txBox="1">
                <a:spLocks noRot="1" noChangeAspect="1" noMove="1" noResize="1" noEditPoints="1" noAdjustHandles="1" noChangeArrowheads="1" noChangeShapeType="1" noTextEdit="1"/>
              </p:cNvSpPr>
              <p:nvPr/>
            </p:nvSpPr>
            <p:spPr>
              <a:xfrm>
                <a:off x="5490859" y="3560275"/>
                <a:ext cx="436338" cy="26161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Content Placeholder 2">
                <a:extLst>
                  <a:ext uri="{FF2B5EF4-FFF2-40B4-BE49-F238E27FC236}">
                    <a16:creationId xmlns:a16="http://schemas.microsoft.com/office/drawing/2014/main" id="{07B73796-0BE6-4C94-8098-5A0A918C28DC}"/>
                  </a:ext>
                </a:extLst>
              </p:cNvPr>
              <p:cNvSpPr>
                <a:spLocks noGrp="1"/>
              </p:cNvSpPr>
              <p:nvPr>
                <p:ph idx="1"/>
              </p:nvPr>
            </p:nvSpPr>
            <p:spPr>
              <a:xfrm>
                <a:off x="247650" y="1325606"/>
                <a:ext cx="8645954" cy="1368385"/>
              </a:xfrm>
            </p:spPr>
            <p:txBody>
              <a:bodyPr>
                <a:normAutofit fontScale="47500" lnSpcReduction="20000"/>
              </a:bodyPr>
              <a:lstStyle/>
              <a:p>
                <a:r>
                  <a:rPr lang="pl-PL" sz="3200" dirty="0"/>
                  <a:t>a</a:t>
                </a:r>
                <a:r>
                  <a:rPr lang="en-US" sz="3200" dirty="0"/>
                  <a:t>2</a:t>
                </a:r>
                <a:r>
                  <a:rPr lang="pl-PL" sz="3200" dirty="0"/>
                  <a:t> measurement in solid black line (main axis)</a:t>
                </a:r>
              </a:p>
              <a:p>
                <a:r>
                  <a:rPr lang="pl-PL" sz="3200" dirty="0"/>
                  <a:t>a</a:t>
                </a:r>
                <a:r>
                  <a:rPr lang="en-US" sz="3200" dirty="0"/>
                  <a:t>2</a:t>
                </a:r>
                <a:r>
                  <a:rPr lang="pl-PL" sz="3200" dirty="0"/>
                  <a:t> harmonic as a function of midplane in dashed black line (main axis)</a:t>
                </a:r>
              </a:p>
              <a:p>
                <a:r>
                  <a:rPr lang="pl-PL" sz="3200" dirty="0"/>
                  <a:t>Midplane function in solid green line (secondary axis)</a:t>
                </a:r>
              </a:p>
              <a:p>
                <a:r>
                  <a:rPr lang="pl-PL" sz="3200" dirty="0"/>
                  <a:t>Example of Collared Coil n.</a:t>
                </a:r>
                <a:r>
                  <a:rPr lang="en-US" sz="3200" dirty="0"/>
                  <a:t>2</a:t>
                </a:r>
              </a:p>
              <a:p>
                <a:pPr marL="36576" indent="0">
                  <a:buNone/>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2</m:t>
                          </m:r>
                        </m:sub>
                      </m:sSub>
                      <m:d>
                        <m:dPr>
                          <m:ctrlPr>
                            <a:rPr lang="en-US" sz="3200" i="1">
                              <a:latin typeface="Cambria Math" panose="02040503050406030204" pitchFamily="18" charset="0"/>
                            </a:rPr>
                          </m:ctrlPr>
                        </m:dPr>
                        <m:e>
                          <m:r>
                            <a:rPr lang="en-US" sz="3200" b="0" i="1" smtClean="0">
                              <a:latin typeface="Cambria Math" panose="02040503050406030204" pitchFamily="18" charset="0"/>
                            </a:rPr>
                            <m:t>𝑀</m:t>
                          </m:r>
                        </m:e>
                      </m:d>
                      <m:r>
                        <a:rPr lang="en-US" sz="3200" i="1">
                          <a:latin typeface="Cambria Math" panose="02040503050406030204" pitchFamily="18" charset="0"/>
                        </a:rPr>
                        <m:t>=</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b="0" i="1" smtClean="0">
                                  <a:latin typeface="Cambria Math" panose="02040503050406030204" pitchFamily="18" charset="0"/>
                                </a:rPr>
                                <m:t>3</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b="0" i="1" smtClean="0">
                                  <a:latin typeface="Cambria Math" panose="02040503050406030204" pitchFamily="18" charset="0"/>
                                </a:rPr>
                                <m:t>2</m:t>
                              </m:r>
                            </m:sub>
                          </m:sSub>
                        </m:e>
                      </m:d>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𝑎</m:t>
                          </m:r>
                        </m:e>
                        <m:sub>
                          <m:r>
                            <a:rPr lang="en-US" sz="3200" i="1">
                              <a:latin typeface="Cambria Math" panose="02040503050406030204" pitchFamily="18" charset="0"/>
                            </a:rPr>
                            <m:t>2</m:t>
                          </m:r>
                          <m:r>
                            <a:rPr lang="en-US" sz="3200" i="1">
                              <a:latin typeface="Cambria Math" panose="02040503050406030204" pitchFamily="18" charset="0"/>
                            </a:rPr>
                            <m:t>𝑀</m:t>
                          </m:r>
                        </m:sub>
                        <m:sup>
                          <m:r>
                            <a:rPr lang="en-US" sz="3200" i="1">
                              <a:latin typeface="Cambria Math" panose="02040503050406030204" pitchFamily="18" charset="0"/>
                            </a:rPr>
                            <m:t>𝑄</m:t>
                          </m:r>
                          <m:r>
                            <a:rPr lang="en-US" sz="3200" i="1">
                              <a:latin typeface="Cambria Math" panose="02040503050406030204" pitchFamily="18" charset="0"/>
                            </a:rPr>
                            <m:t>2+</m:t>
                          </m:r>
                          <m:r>
                            <a:rPr lang="en-US" sz="3200" i="1">
                              <a:latin typeface="Cambria Math" panose="02040503050406030204" pitchFamily="18" charset="0"/>
                            </a:rPr>
                            <m:t>𝑄</m:t>
                          </m:r>
                          <m:r>
                            <a:rPr lang="en-US" sz="3200" i="1">
                              <a:latin typeface="Cambria Math" panose="02040503050406030204" pitchFamily="18" charset="0"/>
                            </a:rPr>
                            <m:t>3</m:t>
                          </m:r>
                        </m:sup>
                      </m:sSubSup>
                      <m:r>
                        <a:rPr lang="en-US" sz="3200" b="0" i="1" smtClean="0">
                          <a:latin typeface="Cambria Math" panose="02040503050406030204" pitchFamily="18" charset="0"/>
                        </a:rPr>
                        <m:t>+</m:t>
                      </m:r>
                      <m:d>
                        <m:dPr>
                          <m:ctrlPr>
                            <a:rPr lang="en-US" sz="3200" i="1">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𝑀</m:t>
                              </m:r>
                            </m:e>
                            <m:sub>
                              <m:r>
                                <a:rPr lang="en-US" sz="3200" b="0" i="1" smtClean="0">
                                  <a:latin typeface="Cambria Math" panose="02040503050406030204" pitchFamily="18" charset="0"/>
                                </a:rPr>
                                <m:t>4</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𝑀</m:t>
                              </m:r>
                            </m:e>
                            <m:sub>
                              <m:r>
                                <a:rPr lang="en-US" sz="3200" b="0" i="1" smtClean="0">
                                  <a:latin typeface="Cambria Math" panose="02040503050406030204" pitchFamily="18" charset="0"/>
                                </a:rPr>
                                <m:t>1</m:t>
                              </m:r>
                            </m:sub>
                          </m:sSub>
                        </m:e>
                      </m:d>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b="0" i="1" smtClean="0">
                              <a:latin typeface="Cambria Math" panose="02040503050406030204" pitchFamily="18" charset="0"/>
                            </a:rPr>
                            <m:t>𝑎</m:t>
                          </m:r>
                        </m:e>
                        <m:sub>
                          <m:r>
                            <a:rPr lang="en-US" sz="3200" b="0" i="1" smtClean="0">
                              <a:latin typeface="Cambria Math" panose="02040503050406030204" pitchFamily="18" charset="0"/>
                            </a:rPr>
                            <m:t>2</m:t>
                          </m:r>
                          <m:r>
                            <a:rPr lang="en-US" sz="3200" b="0" i="1" smtClean="0">
                              <a:latin typeface="Cambria Math" panose="02040503050406030204" pitchFamily="18" charset="0"/>
                            </a:rPr>
                            <m:t>𝑀</m:t>
                          </m:r>
                        </m:sub>
                        <m:sup>
                          <m:r>
                            <a:rPr lang="en-US" sz="3200" b="0" i="1" smtClean="0">
                              <a:latin typeface="Cambria Math" panose="02040503050406030204" pitchFamily="18" charset="0"/>
                            </a:rPr>
                            <m:t>𝑄</m:t>
                          </m:r>
                          <m:r>
                            <a:rPr lang="en-US" sz="3200" b="0" i="1" smtClean="0">
                              <a:latin typeface="Cambria Math" panose="02040503050406030204" pitchFamily="18" charset="0"/>
                            </a:rPr>
                            <m:t>1+</m:t>
                          </m:r>
                          <m:r>
                            <a:rPr lang="en-US" sz="3200" b="0" i="1" smtClean="0">
                              <a:latin typeface="Cambria Math" panose="02040503050406030204" pitchFamily="18" charset="0"/>
                            </a:rPr>
                            <m:t>𝑄</m:t>
                          </m:r>
                          <m:r>
                            <a:rPr lang="en-US" sz="3200" b="0" i="1" smtClean="0">
                              <a:latin typeface="Cambria Math" panose="02040503050406030204" pitchFamily="18" charset="0"/>
                            </a:rPr>
                            <m:t>4</m:t>
                          </m:r>
                        </m:sup>
                      </m:sSubSup>
                    </m:oMath>
                  </m:oMathPara>
                </a14:m>
                <a:endParaRPr lang="pl-PL" sz="3200" dirty="0"/>
              </a:p>
            </p:txBody>
          </p:sp>
        </mc:Choice>
        <mc:Fallback xmlns="">
          <p:sp>
            <p:nvSpPr>
              <p:cNvPr id="33" name="Content Placeholder 2">
                <a:extLst>
                  <a:ext uri="{FF2B5EF4-FFF2-40B4-BE49-F238E27FC236}">
                    <a16:creationId xmlns:a16="http://schemas.microsoft.com/office/drawing/2014/main" id="{07B73796-0BE6-4C94-8098-5A0A918C28DC}"/>
                  </a:ext>
                </a:extLst>
              </p:cNvPr>
              <p:cNvSpPr>
                <a:spLocks noGrp="1" noRot="1" noChangeAspect="1" noMove="1" noResize="1" noEditPoints="1" noAdjustHandles="1" noChangeArrowheads="1" noChangeShapeType="1" noTextEdit="1"/>
              </p:cNvSpPr>
              <p:nvPr>
                <p:ph idx="1"/>
              </p:nvPr>
            </p:nvSpPr>
            <p:spPr>
              <a:xfrm>
                <a:off x="247650" y="1325606"/>
                <a:ext cx="8645954" cy="1368385"/>
              </a:xfrm>
              <a:blipFill>
                <a:blip r:embed="rId7"/>
                <a:stretch>
                  <a:fillRect t="-4000"/>
                </a:stretch>
              </a:blipFill>
            </p:spPr>
            <p:txBody>
              <a:bodyPr/>
              <a:lstStyle/>
              <a:p>
                <a:r>
                  <a:rPr lang="en-GB">
                    <a:noFill/>
                  </a:rPr>
                  <a:t> </a:t>
                </a:r>
              </a:p>
            </p:txBody>
          </p:sp>
        </mc:Fallback>
      </mc:AlternateContent>
    </p:spTree>
    <p:extLst>
      <p:ext uri="{BB962C8B-B14F-4D97-AF65-F5344CB8AC3E}">
        <p14:creationId xmlns:p14="http://schemas.microsoft.com/office/powerpoint/2010/main" val="2020801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a:extLst>
              <a:ext uri="{FF2B5EF4-FFF2-40B4-BE49-F238E27FC236}">
                <a16:creationId xmlns:a16="http://schemas.microsoft.com/office/drawing/2014/main" id="{B8C8A1DF-546A-4AAC-B136-66A1ECBDFE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693991"/>
            <a:ext cx="8229600" cy="35104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AB4BC0B-1F38-44C9-8B36-9B445E8C14F5}"/>
              </a:ext>
            </a:extLst>
          </p:cNvPr>
          <p:cNvSpPr>
            <a:spLocks noGrp="1"/>
          </p:cNvSpPr>
          <p:nvPr>
            <p:ph type="title"/>
          </p:nvPr>
        </p:nvSpPr>
        <p:spPr/>
        <p:txBody>
          <a:bodyPr>
            <a:noAutofit/>
          </a:bodyPr>
          <a:lstStyle/>
          <a:p>
            <a:r>
              <a:rPr lang="en-US" sz="4000" dirty="0"/>
              <a:t>Modelling field errors a3</a:t>
            </a:r>
            <a:endParaRPr lang="en-GB" sz="4000" dirty="0"/>
          </a:p>
        </p:txBody>
      </p:sp>
      <p:sp>
        <p:nvSpPr>
          <p:cNvPr id="4" name="Slide Number Placeholder 3">
            <a:extLst>
              <a:ext uri="{FF2B5EF4-FFF2-40B4-BE49-F238E27FC236}">
                <a16:creationId xmlns:a16="http://schemas.microsoft.com/office/drawing/2014/main" id="{FB7D90F1-6D40-4C47-9A29-9967BA75C43A}"/>
              </a:ext>
            </a:extLst>
          </p:cNvPr>
          <p:cNvSpPr>
            <a:spLocks noGrp="1"/>
          </p:cNvSpPr>
          <p:nvPr>
            <p:ph type="sldNum" sz="quarter" idx="4"/>
          </p:nvPr>
        </p:nvSpPr>
        <p:spPr/>
        <p:txBody>
          <a:bodyPr/>
          <a:lstStyle/>
          <a:p>
            <a:fld id="{17918391-D411-FE40-AAD7-861AE5233E0E}" type="slidenum">
              <a:rPr lang="en-US" smtClean="0"/>
              <a:pPr/>
              <a:t>28</a:t>
            </a:fld>
            <a:endParaRPr lang="en-US" dirty="0"/>
          </a:p>
        </p:txBody>
      </p:sp>
      <p:grpSp>
        <p:nvGrpSpPr>
          <p:cNvPr id="17" name="Group 16">
            <a:extLst>
              <a:ext uri="{FF2B5EF4-FFF2-40B4-BE49-F238E27FC236}">
                <a16:creationId xmlns:a16="http://schemas.microsoft.com/office/drawing/2014/main" id="{10A9908F-83B1-444E-B495-823589B0F718}"/>
              </a:ext>
            </a:extLst>
          </p:cNvPr>
          <p:cNvGrpSpPr/>
          <p:nvPr/>
        </p:nvGrpSpPr>
        <p:grpSpPr>
          <a:xfrm>
            <a:off x="1300209" y="4261021"/>
            <a:ext cx="1227872" cy="1227872"/>
            <a:chOff x="4246519" y="2026849"/>
            <a:chExt cx="1227872" cy="1227872"/>
          </a:xfrm>
        </p:grpSpPr>
        <p:sp>
          <p:nvSpPr>
            <p:cNvPr id="18" name="Block Arc 17">
              <a:extLst>
                <a:ext uri="{FF2B5EF4-FFF2-40B4-BE49-F238E27FC236}">
                  <a16:creationId xmlns:a16="http://schemas.microsoft.com/office/drawing/2014/main" id="{8C2626EB-F446-43BA-AA1A-7F5F8B41EE28}"/>
                </a:ext>
              </a:extLst>
            </p:cNvPr>
            <p:cNvSpPr/>
            <p:nvPr/>
          </p:nvSpPr>
          <p:spPr>
            <a:xfrm>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DFE09C93-E8E7-4D10-A7E3-63441E6102FA}"/>
                </a:ext>
              </a:extLst>
            </p:cNvPr>
            <p:cNvSpPr/>
            <p:nvPr/>
          </p:nvSpPr>
          <p:spPr>
            <a:xfrm flipH="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Block Arc 19">
              <a:extLst>
                <a:ext uri="{FF2B5EF4-FFF2-40B4-BE49-F238E27FC236}">
                  <a16:creationId xmlns:a16="http://schemas.microsoft.com/office/drawing/2014/main" id="{ACF9EEAB-21E8-4185-AED3-E5C032AA94A5}"/>
                </a:ext>
              </a:extLst>
            </p:cNvPr>
            <p:cNvSpPr/>
            <p:nvPr/>
          </p:nvSpPr>
          <p:spPr>
            <a:xfrm flipV="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Block Arc 20">
              <a:extLst>
                <a:ext uri="{FF2B5EF4-FFF2-40B4-BE49-F238E27FC236}">
                  <a16:creationId xmlns:a16="http://schemas.microsoft.com/office/drawing/2014/main" id="{C4E11EA5-C651-45A8-A1C3-9D2E8AB2B05E}"/>
                </a:ext>
              </a:extLst>
            </p:cNvPr>
            <p:cNvSpPr/>
            <p:nvPr/>
          </p:nvSpPr>
          <p:spPr>
            <a:xfrm flipH="1" flipV="1">
              <a:off x="4376784" y="2164218"/>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967011F-C447-4FB9-9AEF-1BD7468B4E2C}"/>
                </a:ext>
              </a:extLst>
            </p:cNvPr>
            <p:cNvSpPr/>
            <p:nvPr/>
          </p:nvSpPr>
          <p:spPr>
            <a:xfrm>
              <a:off x="4246519" y="2026849"/>
              <a:ext cx="1227872" cy="1227872"/>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Block Arc 22">
              <a:extLst>
                <a:ext uri="{FF2B5EF4-FFF2-40B4-BE49-F238E27FC236}">
                  <a16:creationId xmlns:a16="http://schemas.microsoft.com/office/drawing/2014/main" id="{190C4AED-315B-4AA6-9A8E-0DAAA242E94B}"/>
                </a:ext>
              </a:extLst>
            </p:cNvPr>
            <p:cNvSpPr/>
            <p:nvPr/>
          </p:nvSpPr>
          <p:spPr>
            <a:xfrm rot="615227">
              <a:off x="4376783" y="2164218"/>
              <a:ext cx="967342" cy="9673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4" name="Block Arc 23">
              <a:extLst>
                <a:ext uri="{FF2B5EF4-FFF2-40B4-BE49-F238E27FC236}">
                  <a16:creationId xmlns:a16="http://schemas.microsoft.com/office/drawing/2014/main" id="{767CA3C1-521E-4F37-A2C3-C6C89895F3F0}"/>
                </a:ext>
              </a:extLst>
            </p:cNvPr>
            <p:cNvSpPr/>
            <p:nvPr/>
          </p:nvSpPr>
          <p:spPr>
            <a:xfrm rot="388122" flipH="1">
              <a:off x="4376784" y="2164216"/>
              <a:ext cx="967342" cy="9673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25" name="Block Arc 24">
              <a:extLst>
                <a:ext uri="{FF2B5EF4-FFF2-40B4-BE49-F238E27FC236}">
                  <a16:creationId xmlns:a16="http://schemas.microsoft.com/office/drawing/2014/main" id="{A90B53D8-594E-47FD-831A-CF5C73361F5D}"/>
                </a:ext>
              </a:extLst>
            </p:cNvPr>
            <p:cNvSpPr/>
            <p:nvPr/>
          </p:nvSpPr>
          <p:spPr>
            <a:xfrm rot="615227" flipV="1">
              <a:off x="4376784" y="2164218"/>
              <a:ext cx="967342" cy="9673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Block Arc 25">
              <a:extLst>
                <a:ext uri="{FF2B5EF4-FFF2-40B4-BE49-F238E27FC236}">
                  <a16:creationId xmlns:a16="http://schemas.microsoft.com/office/drawing/2014/main" id="{CEE60D6B-7E9E-49DB-A7B5-BDBC5304F700}"/>
                </a:ext>
              </a:extLst>
            </p:cNvPr>
            <p:cNvSpPr/>
            <p:nvPr/>
          </p:nvSpPr>
          <p:spPr>
            <a:xfrm rot="388122" flipH="1" flipV="1">
              <a:off x="4376784" y="2164218"/>
              <a:ext cx="967342" cy="9673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713CD0C-9DC3-4905-BD6C-099C44980007}"/>
                  </a:ext>
                </a:extLst>
              </p:cNvPr>
              <p:cNvSpPr txBox="1"/>
              <p:nvPr/>
            </p:nvSpPr>
            <p:spPr>
              <a:xfrm>
                <a:off x="2058603" y="4665610"/>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𝟏</m:t>
                      </m:r>
                    </m:oMath>
                  </m:oMathPara>
                </a14:m>
                <a:endParaRPr lang="en-GB" sz="1050" b="1" dirty="0">
                  <a:solidFill>
                    <a:srgbClr val="00B050"/>
                  </a:solidFill>
                </a:endParaRPr>
              </a:p>
            </p:txBody>
          </p:sp>
        </mc:Choice>
        <mc:Fallback xmlns="">
          <p:sp>
            <p:nvSpPr>
              <p:cNvPr id="27" name="TextBox 26">
                <a:extLst>
                  <a:ext uri="{FF2B5EF4-FFF2-40B4-BE49-F238E27FC236}">
                    <a16:creationId xmlns:a16="http://schemas.microsoft.com/office/drawing/2014/main" id="{8713CD0C-9DC3-4905-BD6C-099C44980007}"/>
                  </a:ext>
                </a:extLst>
              </p:cNvPr>
              <p:cNvSpPr txBox="1">
                <a:spLocks noRot="1" noChangeAspect="1" noMove="1" noResize="1" noEditPoints="1" noAdjustHandles="1" noChangeArrowheads="1" noChangeShapeType="1" noTextEdit="1"/>
              </p:cNvSpPr>
              <p:nvPr/>
            </p:nvSpPr>
            <p:spPr>
              <a:xfrm>
                <a:off x="2058603" y="4665610"/>
                <a:ext cx="436338" cy="26161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93E7A3F3-93D1-40B9-8055-D00AB5625D4D}"/>
                  </a:ext>
                </a:extLst>
              </p:cNvPr>
              <p:cNvSpPr txBox="1"/>
              <p:nvPr/>
            </p:nvSpPr>
            <p:spPr>
              <a:xfrm>
                <a:off x="2013360" y="4903282"/>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𝟒</m:t>
                      </m:r>
                    </m:oMath>
                  </m:oMathPara>
                </a14:m>
                <a:endParaRPr lang="en-GB" sz="1050" b="1" dirty="0">
                  <a:solidFill>
                    <a:srgbClr val="00B050"/>
                  </a:solidFill>
                </a:endParaRPr>
              </a:p>
            </p:txBody>
          </p:sp>
        </mc:Choice>
        <mc:Fallback xmlns="">
          <p:sp>
            <p:nvSpPr>
              <p:cNvPr id="28" name="TextBox 27">
                <a:extLst>
                  <a:ext uri="{FF2B5EF4-FFF2-40B4-BE49-F238E27FC236}">
                    <a16:creationId xmlns:a16="http://schemas.microsoft.com/office/drawing/2014/main" id="{93E7A3F3-93D1-40B9-8055-D00AB5625D4D}"/>
                  </a:ext>
                </a:extLst>
              </p:cNvPr>
              <p:cNvSpPr txBox="1">
                <a:spLocks noRot="1" noChangeAspect="1" noMove="1" noResize="1" noEditPoints="1" noAdjustHandles="1" noChangeArrowheads="1" noChangeShapeType="1" noTextEdit="1"/>
              </p:cNvSpPr>
              <p:nvPr/>
            </p:nvSpPr>
            <p:spPr>
              <a:xfrm>
                <a:off x="2013360" y="4903282"/>
                <a:ext cx="436338" cy="26161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4943DF6A-9A4A-4F41-96A1-DEE5159A9F10}"/>
                  </a:ext>
                </a:extLst>
              </p:cNvPr>
              <p:cNvSpPr txBox="1"/>
              <p:nvPr/>
            </p:nvSpPr>
            <p:spPr>
              <a:xfrm>
                <a:off x="1352100" y="4615604"/>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𝟐</m:t>
                      </m:r>
                    </m:oMath>
                  </m:oMathPara>
                </a14:m>
                <a:endParaRPr lang="en-GB" sz="1050" b="1" dirty="0">
                  <a:solidFill>
                    <a:srgbClr val="00B050"/>
                  </a:solidFill>
                </a:endParaRPr>
              </a:p>
            </p:txBody>
          </p:sp>
        </mc:Choice>
        <mc:Fallback xmlns="">
          <p:sp>
            <p:nvSpPr>
              <p:cNvPr id="29" name="TextBox 28">
                <a:extLst>
                  <a:ext uri="{FF2B5EF4-FFF2-40B4-BE49-F238E27FC236}">
                    <a16:creationId xmlns:a16="http://schemas.microsoft.com/office/drawing/2014/main" id="{4943DF6A-9A4A-4F41-96A1-DEE5159A9F10}"/>
                  </a:ext>
                </a:extLst>
              </p:cNvPr>
              <p:cNvSpPr txBox="1">
                <a:spLocks noRot="1" noChangeAspect="1" noMove="1" noResize="1" noEditPoints="1" noAdjustHandles="1" noChangeArrowheads="1" noChangeShapeType="1" noTextEdit="1"/>
              </p:cNvSpPr>
              <p:nvPr/>
            </p:nvSpPr>
            <p:spPr>
              <a:xfrm>
                <a:off x="1352100" y="4615604"/>
                <a:ext cx="436338" cy="261610"/>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6CFC1F7A-8786-49C7-927A-C4151D06D223}"/>
                  </a:ext>
                </a:extLst>
              </p:cNvPr>
              <p:cNvSpPr txBox="1"/>
              <p:nvPr/>
            </p:nvSpPr>
            <p:spPr>
              <a:xfrm>
                <a:off x="1347484" y="4824662"/>
                <a:ext cx="436338" cy="2616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050" b="1" i="1" dirty="0" smtClean="0">
                          <a:solidFill>
                            <a:srgbClr val="00B050"/>
                          </a:solidFill>
                          <a:latin typeface="Cambria Math" panose="02040503050406030204" pitchFamily="18" charset="0"/>
                        </a:rPr>
                        <m:t>𝑴</m:t>
                      </m:r>
                      <m:r>
                        <a:rPr lang="en-GB" sz="1050" b="1" i="1" dirty="0" smtClean="0">
                          <a:solidFill>
                            <a:srgbClr val="00B050"/>
                          </a:solidFill>
                          <a:latin typeface="Cambria Math" panose="02040503050406030204" pitchFamily="18" charset="0"/>
                        </a:rPr>
                        <m:t>𝟑</m:t>
                      </m:r>
                    </m:oMath>
                  </m:oMathPara>
                </a14:m>
                <a:endParaRPr lang="en-GB" sz="1050" b="1" dirty="0">
                  <a:solidFill>
                    <a:srgbClr val="00B050"/>
                  </a:solidFill>
                </a:endParaRPr>
              </a:p>
            </p:txBody>
          </p:sp>
        </mc:Choice>
        <mc:Fallback xmlns="">
          <p:sp>
            <p:nvSpPr>
              <p:cNvPr id="30" name="TextBox 29">
                <a:extLst>
                  <a:ext uri="{FF2B5EF4-FFF2-40B4-BE49-F238E27FC236}">
                    <a16:creationId xmlns:a16="http://schemas.microsoft.com/office/drawing/2014/main" id="{6CFC1F7A-8786-49C7-927A-C4151D06D223}"/>
                  </a:ext>
                </a:extLst>
              </p:cNvPr>
              <p:cNvSpPr txBox="1">
                <a:spLocks noRot="1" noChangeAspect="1" noMove="1" noResize="1" noEditPoints="1" noAdjustHandles="1" noChangeArrowheads="1" noChangeShapeType="1" noTextEdit="1"/>
              </p:cNvSpPr>
              <p:nvPr/>
            </p:nvSpPr>
            <p:spPr>
              <a:xfrm>
                <a:off x="1347484" y="4824662"/>
                <a:ext cx="436338" cy="26161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Content Placeholder 2">
                <a:extLst>
                  <a:ext uri="{FF2B5EF4-FFF2-40B4-BE49-F238E27FC236}">
                    <a16:creationId xmlns:a16="http://schemas.microsoft.com/office/drawing/2014/main" id="{07B73796-0BE6-4C94-8098-5A0A918C28DC}"/>
                  </a:ext>
                </a:extLst>
              </p:cNvPr>
              <p:cNvSpPr>
                <a:spLocks noGrp="1"/>
              </p:cNvSpPr>
              <p:nvPr>
                <p:ph idx="1"/>
              </p:nvPr>
            </p:nvSpPr>
            <p:spPr>
              <a:xfrm>
                <a:off x="247650" y="1325606"/>
                <a:ext cx="8645954" cy="1368385"/>
              </a:xfrm>
            </p:spPr>
            <p:txBody>
              <a:bodyPr>
                <a:normAutofit fontScale="47500" lnSpcReduction="20000"/>
              </a:bodyPr>
              <a:lstStyle/>
              <a:p>
                <a:r>
                  <a:rPr lang="pl-PL" sz="3200" dirty="0"/>
                  <a:t>a3 measurement in solid black line (main axis)</a:t>
                </a:r>
              </a:p>
              <a:p>
                <a:r>
                  <a:rPr lang="pl-PL" sz="3200" dirty="0"/>
                  <a:t>a3 harmonic as a function of midplane in dashed black line (main axis)</a:t>
                </a:r>
              </a:p>
              <a:p>
                <a:r>
                  <a:rPr lang="pl-PL" sz="3200" dirty="0"/>
                  <a:t>Midplane function in solid green line (secondary axis)</a:t>
                </a:r>
              </a:p>
              <a:p>
                <a:r>
                  <a:rPr lang="pl-PL" sz="3200" dirty="0"/>
                  <a:t>Example of Collared Coil n.3</a:t>
                </a:r>
                <a:endParaRPr lang="en-US" sz="3200" dirty="0"/>
              </a:p>
              <a:p>
                <a:pPr marL="36576" indent="0">
                  <a:buNone/>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𝑎</m:t>
                          </m:r>
                        </m:e>
                        <m:sub>
                          <m:r>
                            <a:rPr lang="en-US" sz="3200" b="0" i="1" smtClean="0">
                              <a:latin typeface="Cambria Math" panose="02040503050406030204" pitchFamily="18" charset="0"/>
                            </a:rPr>
                            <m:t>3</m:t>
                          </m:r>
                        </m:sub>
                      </m:sSub>
                      <m:d>
                        <m:dPr>
                          <m:ctrlPr>
                            <a:rPr lang="en-US" sz="3200" i="1">
                              <a:latin typeface="Cambria Math" panose="02040503050406030204" pitchFamily="18" charset="0"/>
                            </a:rPr>
                          </m:ctrlPr>
                        </m:dPr>
                        <m:e>
                          <m:r>
                            <a:rPr lang="en-US" sz="3200" i="1">
                              <a:latin typeface="Cambria Math" panose="02040503050406030204" pitchFamily="18" charset="0"/>
                            </a:rPr>
                            <m:t>𝑀</m:t>
                          </m:r>
                        </m:e>
                      </m:d>
                      <m:r>
                        <a:rPr lang="en-US" sz="3200" i="1">
                          <a:latin typeface="Cambria Math" panose="02040503050406030204" pitchFamily="18" charset="0"/>
                        </a:rPr>
                        <m:t>=</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3</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2</m:t>
                              </m:r>
                            </m:sub>
                          </m:sSub>
                        </m:e>
                      </m:d>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𝑎</m:t>
                          </m:r>
                        </m:e>
                        <m:sub>
                          <m:r>
                            <a:rPr lang="en-US" sz="3200" b="0" i="1" smtClean="0">
                              <a:latin typeface="Cambria Math" panose="02040503050406030204" pitchFamily="18" charset="0"/>
                            </a:rPr>
                            <m:t>3</m:t>
                          </m:r>
                          <m:r>
                            <a:rPr lang="en-US" sz="3200" i="1">
                              <a:latin typeface="Cambria Math" panose="02040503050406030204" pitchFamily="18" charset="0"/>
                            </a:rPr>
                            <m:t>𝑀</m:t>
                          </m:r>
                        </m:sub>
                        <m:sup>
                          <m:r>
                            <a:rPr lang="en-US" sz="3200" i="1">
                              <a:latin typeface="Cambria Math" panose="02040503050406030204" pitchFamily="18" charset="0"/>
                            </a:rPr>
                            <m:t>𝑄</m:t>
                          </m:r>
                          <m:r>
                            <a:rPr lang="en-US" sz="3200" i="1">
                              <a:latin typeface="Cambria Math" panose="02040503050406030204" pitchFamily="18" charset="0"/>
                            </a:rPr>
                            <m:t>2+</m:t>
                          </m:r>
                          <m:r>
                            <a:rPr lang="en-US" sz="3200" i="1">
                              <a:latin typeface="Cambria Math" panose="02040503050406030204" pitchFamily="18" charset="0"/>
                            </a:rPr>
                            <m:t>𝑄</m:t>
                          </m:r>
                          <m:r>
                            <a:rPr lang="en-US" sz="3200" i="1">
                              <a:latin typeface="Cambria Math" panose="02040503050406030204" pitchFamily="18" charset="0"/>
                            </a:rPr>
                            <m:t>3</m:t>
                          </m:r>
                        </m:sup>
                      </m:sSubSup>
                      <m:r>
                        <a:rPr lang="en-US" sz="3200" i="1">
                          <a:latin typeface="Cambria Math" panose="02040503050406030204" pitchFamily="18" charset="0"/>
                        </a:rPr>
                        <m:t>+</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4</m:t>
                              </m:r>
                            </m:sub>
                          </m:sSub>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𝑀</m:t>
                              </m:r>
                            </m:e>
                            <m:sub>
                              <m:r>
                                <a:rPr lang="en-US" sz="3200" i="1">
                                  <a:latin typeface="Cambria Math" panose="02040503050406030204" pitchFamily="18" charset="0"/>
                                </a:rPr>
                                <m:t>1</m:t>
                              </m:r>
                            </m:sub>
                          </m:sSub>
                        </m:e>
                      </m:d>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𝑎</m:t>
                          </m:r>
                        </m:e>
                        <m:sub>
                          <m:r>
                            <a:rPr lang="en-US" sz="3200" b="0" i="1" smtClean="0">
                              <a:latin typeface="Cambria Math" panose="02040503050406030204" pitchFamily="18" charset="0"/>
                            </a:rPr>
                            <m:t>3</m:t>
                          </m:r>
                          <m:r>
                            <a:rPr lang="en-US" sz="3200" i="1">
                              <a:latin typeface="Cambria Math" panose="02040503050406030204" pitchFamily="18" charset="0"/>
                            </a:rPr>
                            <m:t>𝑀</m:t>
                          </m:r>
                        </m:sub>
                        <m:sup>
                          <m:r>
                            <a:rPr lang="en-US" sz="3200" i="1">
                              <a:latin typeface="Cambria Math" panose="02040503050406030204" pitchFamily="18" charset="0"/>
                            </a:rPr>
                            <m:t>𝑄</m:t>
                          </m:r>
                          <m:r>
                            <a:rPr lang="en-US" sz="3200" i="1">
                              <a:latin typeface="Cambria Math" panose="02040503050406030204" pitchFamily="18" charset="0"/>
                            </a:rPr>
                            <m:t>1+</m:t>
                          </m:r>
                          <m:r>
                            <a:rPr lang="en-US" sz="3200" i="1">
                              <a:latin typeface="Cambria Math" panose="02040503050406030204" pitchFamily="18" charset="0"/>
                            </a:rPr>
                            <m:t>𝑄</m:t>
                          </m:r>
                          <m:r>
                            <a:rPr lang="en-US" sz="3200" i="1">
                              <a:latin typeface="Cambria Math" panose="02040503050406030204" pitchFamily="18" charset="0"/>
                            </a:rPr>
                            <m:t>4</m:t>
                          </m:r>
                        </m:sup>
                      </m:sSubSup>
                    </m:oMath>
                  </m:oMathPara>
                </a14:m>
                <a:endParaRPr lang="pl-PL" sz="3200" dirty="0"/>
              </a:p>
            </p:txBody>
          </p:sp>
        </mc:Choice>
        <mc:Fallback xmlns="">
          <p:sp>
            <p:nvSpPr>
              <p:cNvPr id="33" name="Content Placeholder 2">
                <a:extLst>
                  <a:ext uri="{FF2B5EF4-FFF2-40B4-BE49-F238E27FC236}">
                    <a16:creationId xmlns:a16="http://schemas.microsoft.com/office/drawing/2014/main" id="{07B73796-0BE6-4C94-8098-5A0A918C28DC}"/>
                  </a:ext>
                </a:extLst>
              </p:cNvPr>
              <p:cNvSpPr>
                <a:spLocks noGrp="1" noRot="1" noChangeAspect="1" noMove="1" noResize="1" noEditPoints="1" noAdjustHandles="1" noChangeArrowheads="1" noChangeShapeType="1" noTextEdit="1"/>
              </p:cNvSpPr>
              <p:nvPr>
                <p:ph idx="1"/>
              </p:nvPr>
            </p:nvSpPr>
            <p:spPr>
              <a:xfrm>
                <a:off x="247650" y="1325606"/>
                <a:ext cx="8645954" cy="1368385"/>
              </a:xfrm>
              <a:blipFill>
                <a:blip r:embed="rId7"/>
                <a:stretch>
                  <a:fillRect t="-4000"/>
                </a:stretch>
              </a:blipFill>
            </p:spPr>
            <p:txBody>
              <a:bodyPr/>
              <a:lstStyle/>
              <a:p>
                <a:r>
                  <a:rPr lang="en-GB">
                    <a:noFill/>
                  </a:rPr>
                  <a:t> </a:t>
                </a:r>
              </a:p>
            </p:txBody>
          </p:sp>
        </mc:Fallback>
      </mc:AlternateContent>
    </p:spTree>
    <p:extLst>
      <p:ext uri="{BB962C8B-B14F-4D97-AF65-F5344CB8AC3E}">
        <p14:creationId xmlns:p14="http://schemas.microsoft.com/office/powerpoint/2010/main" val="2979419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4BC0B-1F38-44C9-8B36-9B445E8C14F5}"/>
              </a:ext>
            </a:extLst>
          </p:cNvPr>
          <p:cNvSpPr>
            <a:spLocks noGrp="1"/>
          </p:cNvSpPr>
          <p:nvPr>
            <p:ph type="title"/>
          </p:nvPr>
        </p:nvSpPr>
        <p:spPr/>
        <p:txBody>
          <a:bodyPr>
            <a:noAutofit/>
          </a:bodyPr>
          <a:lstStyle/>
          <a:p>
            <a:r>
              <a:rPr lang="en-US" sz="4000" dirty="0"/>
              <a:t>Modelling</a:t>
            </a:r>
            <a:r>
              <a:rPr lang="pl-PL" sz="4000" dirty="0"/>
              <a:t> </a:t>
            </a:r>
            <a:r>
              <a:rPr lang="en-US" sz="4000" dirty="0"/>
              <a:t>field error</a:t>
            </a:r>
            <a:r>
              <a:rPr lang="pl-PL" sz="4000" dirty="0"/>
              <a:t>s</a:t>
            </a:r>
            <a:r>
              <a:rPr lang="en-US" sz="4000" dirty="0"/>
              <a:t> b2</a:t>
            </a:r>
            <a:endParaRPr lang="en-GB" sz="4000"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C8CCCDC-8F41-4B4B-AA59-4AA9B2462697}"/>
                  </a:ext>
                </a:extLst>
              </p:cNvPr>
              <p:cNvSpPr>
                <a:spLocks noGrp="1"/>
              </p:cNvSpPr>
              <p:nvPr>
                <p:ph idx="1"/>
              </p:nvPr>
            </p:nvSpPr>
            <p:spPr>
              <a:xfrm>
                <a:off x="247650" y="1325606"/>
                <a:ext cx="8645954" cy="1368385"/>
              </a:xfrm>
            </p:spPr>
            <p:txBody>
              <a:bodyPr>
                <a:normAutofit fontScale="47500" lnSpcReduction="20000"/>
              </a:bodyPr>
              <a:lstStyle/>
              <a:p>
                <a:r>
                  <a:rPr lang="pl-PL" sz="3200" dirty="0"/>
                  <a:t>b2 measurement in solid black line (main axis)</a:t>
                </a:r>
              </a:p>
              <a:p>
                <a:r>
                  <a:rPr lang="pl-PL" sz="3200" dirty="0"/>
                  <a:t>b2 harmonic as a function of graded collaring shim thickness in dashed black line (main axis)</a:t>
                </a:r>
              </a:p>
              <a:p>
                <a:r>
                  <a:rPr lang="pl-PL" sz="3200" dirty="0"/>
                  <a:t>Shim thickness function in solid blue line (secondary axis)</a:t>
                </a:r>
              </a:p>
              <a:p>
                <a:r>
                  <a:rPr lang="pl-PL" sz="3200" dirty="0"/>
                  <a:t>Example of Collared Coil n.3</a:t>
                </a:r>
                <a:endParaRPr lang="en-US" sz="3200" dirty="0"/>
              </a:p>
              <a:p>
                <a:pPr marL="36576" indent="0">
                  <a:buNone/>
                </a:pPr>
                <a14:m>
                  <m:oMathPara xmlns:m="http://schemas.openxmlformats.org/officeDocument/2006/math">
                    <m:oMathParaPr>
                      <m:jc m:val="centerGroup"/>
                    </m:oMathParaPr>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2</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𝑆</m:t>
                          </m:r>
                        </m:e>
                      </m:d>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𝑆</m:t>
                          </m:r>
                        </m:e>
                        <m:sub>
                          <m:r>
                            <a:rPr lang="en-US" sz="3200" b="0" i="1" smtClean="0">
                              <a:latin typeface="Cambria Math" panose="02040503050406030204" pitchFamily="18" charset="0"/>
                            </a:rPr>
                            <m:t>1</m:t>
                          </m:r>
                        </m:sub>
                      </m:sSub>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𝑏</m:t>
                          </m:r>
                        </m:e>
                        <m:sub>
                          <m:r>
                            <a:rPr lang="en-US" sz="3200" i="1">
                              <a:latin typeface="Cambria Math" panose="02040503050406030204" pitchFamily="18" charset="0"/>
                            </a:rPr>
                            <m:t>2</m:t>
                          </m:r>
                          <m:r>
                            <a:rPr lang="en-US" sz="3200" i="1">
                              <a:latin typeface="Cambria Math" panose="02040503050406030204" pitchFamily="18" charset="0"/>
                            </a:rPr>
                            <m:t>𝑆</m:t>
                          </m:r>
                        </m:sub>
                        <m:sup>
                          <m:r>
                            <a:rPr lang="en-US" sz="3200" i="1">
                              <a:latin typeface="Cambria Math" panose="02040503050406030204" pitchFamily="18" charset="0"/>
                            </a:rPr>
                            <m:t>𝑄</m:t>
                          </m:r>
                          <m:r>
                            <a:rPr lang="en-US" sz="3200" b="0" i="1" smtClean="0">
                              <a:latin typeface="Cambria Math" panose="02040503050406030204" pitchFamily="18" charset="0"/>
                            </a:rPr>
                            <m:t>1</m:t>
                          </m:r>
                          <m:r>
                            <a:rPr lang="en-US" sz="3200" i="1">
                              <a:latin typeface="Cambria Math" panose="02040503050406030204" pitchFamily="18" charset="0"/>
                            </a:rPr>
                            <m:t>+</m:t>
                          </m:r>
                          <m:r>
                            <a:rPr lang="en-US" sz="3200" i="1">
                              <a:latin typeface="Cambria Math" panose="02040503050406030204" pitchFamily="18" charset="0"/>
                            </a:rPr>
                            <m:t>𝑄</m:t>
                          </m:r>
                          <m:r>
                            <a:rPr lang="en-US" sz="3200" b="0" i="1" smtClean="0">
                              <a:latin typeface="Cambria Math" panose="02040503050406030204" pitchFamily="18" charset="0"/>
                            </a:rPr>
                            <m:t>4</m:t>
                          </m:r>
                        </m:sup>
                      </m:sSubSup>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𝑆</m:t>
                          </m:r>
                        </m:e>
                        <m:sub>
                          <m:r>
                            <a:rPr lang="en-US" sz="3200" i="1">
                              <a:latin typeface="Cambria Math" panose="02040503050406030204" pitchFamily="18" charset="0"/>
                            </a:rPr>
                            <m:t>2</m:t>
                          </m:r>
                        </m:sub>
                      </m:sSub>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𝑏</m:t>
                          </m:r>
                        </m:e>
                        <m:sub>
                          <m:r>
                            <a:rPr lang="en-US" sz="3200" i="1">
                              <a:latin typeface="Cambria Math" panose="02040503050406030204" pitchFamily="18" charset="0"/>
                            </a:rPr>
                            <m:t>2</m:t>
                          </m:r>
                          <m:r>
                            <a:rPr lang="en-US" sz="3200" i="1">
                              <a:latin typeface="Cambria Math" panose="02040503050406030204" pitchFamily="18" charset="0"/>
                            </a:rPr>
                            <m:t>𝑆</m:t>
                          </m:r>
                        </m:sub>
                        <m:sup>
                          <m:r>
                            <a:rPr lang="en-US" sz="3200" i="1">
                              <a:latin typeface="Cambria Math" panose="02040503050406030204" pitchFamily="18" charset="0"/>
                            </a:rPr>
                            <m:t>𝑄</m:t>
                          </m:r>
                          <m:r>
                            <a:rPr lang="en-US" sz="3200" i="1">
                              <a:latin typeface="Cambria Math" panose="02040503050406030204" pitchFamily="18" charset="0"/>
                            </a:rPr>
                            <m:t>2+</m:t>
                          </m:r>
                          <m:r>
                            <a:rPr lang="en-US" sz="3200" i="1">
                              <a:latin typeface="Cambria Math" panose="02040503050406030204" pitchFamily="18" charset="0"/>
                            </a:rPr>
                            <m:t>𝑄</m:t>
                          </m:r>
                          <m:r>
                            <a:rPr lang="en-US" sz="3200" i="1">
                              <a:latin typeface="Cambria Math" panose="02040503050406030204" pitchFamily="18" charset="0"/>
                            </a:rPr>
                            <m:t>3</m:t>
                          </m:r>
                        </m:sup>
                      </m:sSubSup>
                    </m:oMath>
                  </m:oMathPara>
                </a14:m>
                <a:endParaRPr lang="en-US" sz="3200" dirty="0"/>
              </a:p>
            </p:txBody>
          </p:sp>
        </mc:Choice>
        <mc:Fallback xmlns="">
          <p:sp>
            <p:nvSpPr>
              <p:cNvPr id="3" name="Content Placeholder 2">
                <a:extLst>
                  <a:ext uri="{FF2B5EF4-FFF2-40B4-BE49-F238E27FC236}">
                    <a16:creationId xmlns:a16="http://schemas.microsoft.com/office/drawing/2014/main" id="{AC8CCCDC-8F41-4B4B-AA59-4AA9B2462697}"/>
                  </a:ext>
                </a:extLst>
              </p:cNvPr>
              <p:cNvSpPr>
                <a:spLocks noGrp="1" noRot="1" noChangeAspect="1" noMove="1" noResize="1" noEditPoints="1" noAdjustHandles="1" noChangeArrowheads="1" noChangeShapeType="1" noTextEdit="1"/>
              </p:cNvSpPr>
              <p:nvPr>
                <p:ph idx="1"/>
              </p:nvPr>
            </p:nvSpPr>
            <p:spPr>
              <a:xfrm>
                <a:off x="247650" y="1325606"/>
                <a:ext cx="8645954" cy="1368385"/>
              </a:xfrm>
              <a:blipFill>
                <a:blip r:embed="rId2"/>
                <a:stretch>
                  <a:fillRect t="-400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B7D90F1-6D40-4C47-9A29-9967BA75C43A}"/>
              </a:ext>
            </a:extLst>
          </p:cNvPr>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2050" name="Picture 2">
            <a:extLst>
              <a:ext uri="{FF2B5EF4-FFF2-40B4-BE49-F238E27FC236}">
                <a16:creationId xmlns:a16="http://schemas.microsoft.com/office/drawing/2014/main" id="{25121F4F-577B-4DEF-B46D-DCE7E3163C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073" y="2748927"/>
            <a:ext cx="7789854" cy="3543302"/>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14B96538-CADB-4402-AAF5-F44FFA2D9595}"/>
              </a:ext>
            </a:extLst>
          </p:cNvPr>
          <p:cNvGrpSpPr/>
          <p:nvPr/>
        </p:nvGrpSpPr>
        <p:grpSpPr>
          <a:xfrm>
            <a:off x="2568220" y="4510274"/>
            <a:ext cx="1227872" cy="1227872"/>
            <a:chOff x="6121045" y="2140231"/>
            <a:chExt cx="1227872" cy="1227872"/>
          </a:xfrm>
        </p:grpSpPr>
        <p:sp>
          <p:nvSpPr>
            <p:cNvPr id="7" name="Block Arc 6">
              <a:extLst>
                <a:ext uri="{FF2B5EF4-FFF2-40B4-BE49-F238E27FC236}">
                  <a16:creationId xmlns:a16="http://schemas.microsoft.com/office/drawing/2014/main" id="{A0BB2BD0-D25C-4964-9983-ED3F6BEEEFD5}"/>
                </a:ext>
              </a:extLst>
            </p:cNvPr>
            <p:cNvSpPr/>
            <p:nvPr/>
          </p:nvSpPr>
          <p:spPr>
            <a:xfrm>
              <a:off x="6243301" y="2270496"/>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Block Arc 7">
              <a:extLst>
                <a:ext uri="{FF2B5EF4-FFF2-40B4-BE49-F238E27FC236}">
                  <a16:creationId xmlns:a16="http://schemas.microsoft.com/office/drawing/2014/main" id="{9839BEC1-0D69-4AA8-8DD0-F05D72804B29}"/>
                </a:ext>
              </a:extLst>
            </p:cNvPr>
            <p:cNvSpPr/>
            <p:nvPr/>
          </p:nvSpPr>
          <p:spPr>
            <a:xfrm flipH="1">
              <a:off x="6243301" y="2270496"/>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A942086B-389C-4680-B449-FC1E477A956B}"/>
                </a:ext>
              </a:extLst>
            </p:cNvPr>
            <p:cNvSpPr/>
            <p:nvPr/>
          </p:nvSpPr>
          <p:spPr>
            <a:xfrm flipV="1">
              <a:off x="6243301" y="2270496"/>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8D9C086A-BF28-4172-B01B-B272C2DF6280}"/>
                </a:ext>
              </a:extLst>
            </p:cNvPr>
            <p:cNvSpPr/>
            <p:nvPr/>
          </p:nvSpPr>
          <p:spPr>
            <a:xfrm flipH="1" flipV="1">
              <a:off x="6243301" y="2270496"/>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Block Arc 10">
              <a:extLst>
                <a:ext uri="{FF2B5EF4-FFF2-40B4-BE49-F238E27FC236}">
                  <a16:creationId xmlns:a16="http://schemas.microsoft.com/office/drawing/2014/main" id="{FF75A771-87BE-40C8-85DE-33CF3DA68F79}"/>
                </a:ext>
              </a:extLst>
            </p:cNvPr>
            <p:cNvSpPr/>
            <p:nvPr/>
          </p:nvSpPr>
          <p:spPr>
            <a:xfrm>
              <a:off x="6243301" y="2270496"/>
              <a:ext cx="967342" cy="967342"/>
            </a:xfrm>
            <a:prstGeom prst="blockArc">
              <a:avLst>
                <a:gd name="adj1" fmla="val 1743540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Block Arc 11">
              <a:extLst>
                <a:ext uri="{FF2B5EF4-FFF2-40B4-BE49-F238E27FC236}">
                  <a16:creationId xmlns:a16="http://schemas.microsoft.com/office/drawing/2014/main" id="{6D8F7708-C69E-4B01-9BA7-671CD51F31ED}"/>
                </a:ext>
              </a:extLst>
            </p:cNvPr>
            <p:cNvSpPr/>
            <p:nvPr/>
          </p:nvSpPr>
          <p:spPr>
            <a:xfrm flipH="1">
              <a:off x="6243301" y="2270496"/>
              <a:ext cx="967342" cy="967342"/>
            </a:xfrm>
            <a:prstGeom prst="blockArc">
              <a:avLst>
                <a:gd name="adj1" fmla="val 180033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775B7C0E-D35D-4669-B325-B616EC014720}"/>
                </a:ext>
              </a:extLst>
            </p:cNvPr>
            <p:cNvSpPr/>
            <p:nvPr/>
          </p:nvSpPr>
          <p:spPr>
            <a:xfrm flipV="1">
              <a:off x="6243301" y="2270496"/>
              <a:ext cx="967342" cy="967342"/>
            </a:xfrm>
            <a:prstGeom prst="blockArc">
              <a:avLst>
                <a:gd name="adj1" fmla="val 1730609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Block Arc 13">
              <a:extLst>
                <a:ext uri="{FF2B5EF4-FFF2-40B4-BE49-F238E27FC236}">
                  <a16:creationId xmlns:a16="http://schemas.microsoft.com/office/drawing/2014/main" id="{3C033469-4150-4DF9-92E7-95BB76638298}"/>
                </a:ext>
              </a:extLst>
            </p:cNvPr>
            <p:cNvSpPr/>
            <p:nvPr/>
          </p:nvSpPr>
          <p:spPr>
            <a:xfrm flipH="1" flipV="1">
              <a:off x="6243301" y="2270496"/>
              <a:ext cx="967342" cy="967342"/>
            </a:xfrm>
            <a:prstGeom prst="blockArc">
              <a:avLst>
                <a:gd name="adj1" fmla="val 17840685"/>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2C31210-2014-45E8-9961-239ED1D2384B}"/>
                </a:ext>
              </a:extLst>
            </p:cNvPr>
            <p:cNvSpPr/>
            <p:nvPr/>
          </p:nvSpPr>
          <p:spPr>
            <a:xfrm>
              <a:off x="6121045" y="2140231"/>
              <a:ext cx="1227872" cy="1227872"/>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7B5E810-76E0-45F2-8BB2-CF3E1F68B98C}"/>
                  </a:ext>
                </a:extLst>
              </p:cNvPr>
              <p:cNvSpPr txBox="1"/>
              <p:nvPr/>
            </p:nvSpPr>
            <p:spPr>
              <a:xfrm>
                <a:off x="3202097" y="4697755"/>
                <a:ext cx="40588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200" b="1" i="1" dirty="0" smtClean="0">
                          <a:solidFill>
                            <a:srgbClr val="00B050"/>
                          </a:solidFill>
                          <a:latin typeface="Cambria Math" panose="02040503050406030204" pitchFamily="18" charset="0"/>
                        </a:rPr>
                        <m:t>𝑺</m:t>
                      </m:r>
                      <m:r>
                        <a:rPr lang="en-GB" sz="1200" b="1" i="1" dirty="0" smtClean="0">
                          <a:solidFill>
                            <a:srgbClr val="00B050"/>
                          </a:solidFill>
                          <a:latin typeface="Cambria Math" panose="02040503050406030204" pitchFamily="18" charset="0"/>
                        </a:rPr>
                        <m:t>𝟏</m:t>
                      </m:r>
                    </m:oMath>
                  </m:oMathPara>
                </a14:m>
                <a:endParaRPr lang="en-GB" sz="1200" b="1" dirty="0">
                  <a:solidFill>
                    <a:srgbClr val="00B050"/>
                  </a:solidFill>
                </a:endParaRPr>
              </a:p>
            </p:txBody>
          </p:sp>
        </mc:Choice>
        <mc:Fallback xmlns="">
          <p:sp>
            <p:nvSpPr>
              <p:cNvPr id="16" name="TextBox 15">
                <a:extLst>
                  <a:ext uri="{FF2B5EF4-FFF2-40B4-BE49-F238E27FC236}">
                    <a16:creationId xmlns:a16="http://schemas.microsoft.com/office/drawing/2014/main" id="{27B5E810-76E0-45F2-8BB2-CF3E1F68B98C}"/>
                  </a:ext>
                </a:extLst>
              </p:cNvPr>
              <p:cNvSpPr txBox="1">
                <a:spLocks noRot="1" noChangeAspect="1" noMove="1" noResize="1" noEditPoints="1" noAdjustHandles="1" noChangeArrowheads="1" noChangeShapeType="1" noTextEdit="1"/>
              </p:cNvSpPr>
              <p:nvPr/>
            </p:nvSpPr>
            <p:spPr>
              <a:xfrm>
                <a:off x="3202097" y="4697755"/>
                <a:ext cx="405880" cy="27699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EFDC0DD-9B2C-4FE9-B3E0-99F31448BAE9}"/>
                  </a:ext>
                </a:extLst>
              </p:cNvPr>
              <p:cNvSpPr txBox="1"/>
              <p:nvPr/>
            </p:nvSpPr>
            <p:spPr>
              <a:xfrm>
                <a:off x="3197335" y="5275946"/>
                <a:ext cx="40588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200" b="1" i="1" dirty="0" smtClean="0">
                          <a:solidFill>
                            <a:srgbClr val="00B050"/>
                          </a:solidFill>
                          <a:latin typeface="Cambria Math" panose="02040503050406030204" pitchFamily="18" charset="0"/>
                        </a:rPr>
                        <m:t>𝑺</m:t>
                      </m:r>
                      <m:r>
                        <a:rPr lang="en-GB" sz="1200" b="1" i="1" dirty="0" smtClean="0">
                          <a:solidFill>
                            <a:srgbClr val="00B050"/>
                          </a:solidFill>
                          <a:latin typeface="Cambria Math" panose="02040503050406030204" pitchFamily="18" charset="0"/>
                        </a:rPr>
                        <m:t>𝟒</m:t>
                      </m:r>
                    </m:oMath>
                  </m:oMathPara>
                </a14:m>
                <a:endParaRPr lang="en-GB" sz="1200" b="1" dirty="0">
                  <a:solidFill>
                    <a:srgbClr val="00B050"/>
                  </a:solidFill>
                </a:endParaRPr>
              </a:p>
            </p:txBody>
          </p:sp>
        </mc:Choice>
        <mc:Fallback xmlns="">
          <p:sp>
            <p:nvSpPr>
              <p:cNvPr id="17" name="TextBox 16">
                <a:extLst>
                  <a:ext uri="{FF2B5EF4-FFF2-40B4-BE49-F238E27FC236}">
                    <a16:creationId xmlns:a16="http://schemas.microsoft.com/office/drawing/2014/main" id="{7EFDC0DD-9B2C-4FE9-B3E0-99F31448BAE9}"/>
                  </a:ext>
                </a:extLst>
              </p:cNvPr>
              <p:cNvSpPr txBox="1">
                <a:spLocks noRot="1" noChangeAspect="1" noMove="1" noResize="1" noEditPoints="1" noAdjustHandles="1" noChangeArrowheads="1" noChangeShapeType="1" noTextEdit="1"/>
              </p:cNvSpPr>
              <p:nvPr/>
            </p:nvSpPr>
            <p:spPr>
              <a:xfrm>
                <a:off x="3197335" y="5275946"/>
                <a:ext cx="405880" cy="27699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9BF2873-7349-40E8-9AFB-A3F7CDF6D6AD}"/>
                  </a:ext>
                </a:extLst>
              </p:cNvPr>
              <p:cNvSpPr txBox="1"/>
              <p:nvPr/>
            </p:nvSpPr>
            <p:spPr>
              <a:xfrm>
                <a:off x="2700381" y="4726330"/>
                <a:ext cx="40588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200" b="1" i="1" dirty="0" smtClean="0">
                          <a:solidFill>
                            <a:srgbClr val="00B050"/>
                          </a:solidFill>
                          <a:latin typeface="Cambria Math" panose="02040503050406030204" pitchFamily="18" charset="0"/>
                        </a:rPr>
                        <m:t>𝑺</m:t>
                      </m:r>
                      <m:r>
                        <a:rPr lang="en-GB" sz="1200" b="1" i="1" dirty="0" smtClean="0">
                          <a:solidFill>
                            <a:srgbClr val="00B050"/>
                          </a:solidFill>
                          <a:latin typeface="Cambria Math" panose="02040503050406030204" pitchFamily="18" charset="0"/>
                        </a:rPr>
                        <m:t>𝟐</m:t>
                      </m:r>
                    </m:oMath>
                  </m:oMathPara>
                </a14:m>
                <a:endParaRPr lang="en-GB" sz="1200" b="1" dirty="0">
                  <a:solidFill>
                    <a:srgbClr val="00B050"/>
                  </a:solidFill>
                </a:endParaRPr>
              </a:p>
            </p:txBody>
          </p:sp>
        </mc:Choice>
        <mc:Fallback xmlns="">
          <p:sp>
            <p:nvSpPr>
              <p:cNvPr id="18" name="TextBox 17">
                <a:extLst>
                  <a:ext uri="{FF2B5EF4-FFF2-40B4-BE49-F238E27FC236}">
                    <a16:creationId xmlns:a16="http://schemas.microsoft.com/office/drawing/2014/main" id="{A9BF2873-7349-40E8-9AFB-A3F7CDF6D6AD}"/>
                  </a:ext>
                </a:extLst>
              </p:cNvPr>
              <p:cNvSpPr txBox="1">
                <a:spLocks noRot="1" noChangeAspect="1" noMove="1" noResize="1" noEditPoints="1" noAdjustHandles="1" noChangeArrowheads="1" noChangeShapeType="1" noTextEdit="1"/>
              </p:cNvSpPr>
              <p:nvPr/>
            </p:nvSpPr>
            <p:spPr>
              <a:xfrm>
                <a:off x="2700381" y="4726330"/>
                <a:ext cx="405880" cy="27699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C28FD8A-D3EA-4AE9-989A-D6FFF7C46886}"/>
                  </a:ext>
                </a:extLst>
              </p:cNvPr>
              <p:cNvSpPr txBox="1"/>
              <p:nvPr/>
            </p:nvSpPr>
            <p:spPr>
              <a:xfrm>
                <a:off x="2714668" y="5237846"/>
                <a:ext cx="405880" cy="2769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pl-PL" sz="1200" b="1" i="1" dirty="0" smtClean="0">
                          <a:solidFill>
                            <a:srgbClr val="00B050"/>
                          </a:solidFill>
                          <a:latin typeface="Cambria Math" panose="02040503050406030204" pitchFamily="18" charset="0"/>
                        </a:rPr>
                        <m:t>𝑺</m:t>
                      </m:r>
                      <m:r>
                        <a:rPr lang="en-GB" sz="1200" b="1" i="1" dirty="0" smtClean="0">
                          <a:solidFill>
                            <a:srgbClr val="00B050"/>
                          </a:solidFill>
                          <a:latin typeface="Cambria Math" panose="02040503050406030204" pitchFamily="18" charset="0"/>
                        </a:rPr>
                        <m:t>𝟑</m:t>
                      </m:r>
                    </m:oMath>
                  </m:oMathPara>
                </a14:m>
                <a:endParaRPr lang="en-GB" sz="1200" b="1" dirty="0">
                  <a:solidFill>
                    <a:srgbClr val="00B050"/>
                  </a:solidFill>
                </a:endParaRPr>
              </a:p>
            </p:txBody>
          </p:sp>
        </mc:Choice>
        <mc:Fallback xmlns="">
          <p:sp>
            <p:nvSpPr>
              <p:cNvPr id="19" name="TextBox 18">
                <a:extLst>
                  <a:ext uri="{FF2B5EF4-FFF2-40B4-BE49-F238E27FC236}">
                    <a16:creationId xmlns:a16="http://schemas.microsoft.com/office/drawing/2014/main" id="{AC28FD8A-D3EA-4AE9-989A-D6FFF7C46886}"/>
                  </a:ext>
                </a:extLst>
              </p:cNvPr>
              <p:cNvSpPr txBox="1">
                <a:spLocks noRot="1" noChangeAspect="1" noMove="1" noResize="1" noEditPoints="1" noAdjustHandles="1" noChangeArrowheads="1" noChangeShapeType="1" noTextEdit="1"/>
              </p:cNvSpPr>
              <p:nvPr/>
            </p:nvSpPr>
            <p:spPr>
              <a:xfrm>
                <a:off x="2714668" y="5237846"/>
                <a:ext cx="405880" cy="276999"/>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90800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CE07E-9648-457C-AADD-247CF2F2A16D}"/>
              </a:ext>
            </a:extLst>
          </p:cNvPr>
          <p:cNvSpPr>
            <a:spLocks noGrp="1"/>
          </p:cNvSpPr>
          <p:nvPr>
            <p:ph type="title"/>
          </p:nvPr>
        </p:nvSpPr>
        <p:spPr/>
        <p:txBody>
          <a:bodyPr/>
          <a:lstStyle/>
          <a:p>
            <a:r>
              <a:rPr lang="en-US" sz="4800" dirty="0"/>
              <a:t>Motivation</a:t>
            </a:r>
            <a:endParaRPr lang="en-GB" dirty="0"/>
          </a:p>
        </p:txBody>
      </p:sp>
      <p:sp>
        <p:nvSpPr>
          <p:cNvPr id="3" name="Content Placeholder 2">
            <a:extLst>
              <a:ext uri="{FF2B5EF4-FFF2-40B4-BE49-F238E27FC236}">
                <a16:creationId xmlns:a16="http://schemas.microsoft.com/office/drawing/2014/main" id="{63E35040-5B14-4617-B624-33D44CDEF899}"/>
              </a:ext>
            </a:extLst>
          </p:cNvPr>
          <p:cNvSpPr>
            <a:spLocks noGrp="1"/>
          </p:cNvSpPr>
          <p:nvPr>
            <p:ph idx="1"/>
          </p:nvPr>
        </p:nvSpPr>
        <p:spPr>
          <a:xfrm>
            <a:off x="457200" y="1496291"/>
            <a:ext cx="8226854" cy="4274782"/>
          </a:xfrm>
        </p:spPr>
        <p:txBody>
          <a:bodyPr>
            <a:normAutofit/>
          </a:bodyPr>
          <a:lstStyle/>
          <a:p>
            <a:pPr marL="36576" indent="0">
              <a:buNone/>
            </a:pPr>
            <a:r>
              <a:rPr lang="en-US" sz="2000" dirty="0"/>
              <a:t>Production of 11T coils and Collared Coils (CC) consist of geometrical, electrical, and magnetic Quality Control (QC) performed in various stages.</a:t>
            </a:r>
          </a:p>
          <a:p>
            <a:pPr marL="36576" indent="0">
              <a:buNone/>
            </a:pPr>
            <a:r>
              <a:rPr lang="en-US" sz="2000" dirty="0"/>
              <a:t>This presentation shows current status of a study coupling different QC types, aiming to:</a:t>
            </a:r>
          </a:p>
          <a:p>
            <a:r>
              <a:rPr lang="en-US" sz="2000" dirty="0"/>
              <a:t>Investigate correlation between selected production features, geometry measurements, and high order field harmonics,</a:t>
            </a:r>
          </a:p>
          <a:p>
            <a:r>
              <a:rPr lang="en-US" sz="2000" dirty="0"/>
              <a:t>Identify, model and estimate phenomena driving field error variability.</a:t>
            </a:r>
          </a:p>
        </p:txBody>
      </p:sp>
      <p:sp>
        <p:nvSpPr>
          <p:cNvPr id="4" name="Slide Number Placeholder 3">
            <a:extLst>
              <a:ext uri="{FF2B5EF4-FFF2-40B4-BE49-F238E27FC236}">
                <a16:creationId xmlns:a16="http://schemas.microsoft.com/office/drawing/2014/main" id="{EAA56545-E37A-4089-9D24-AA4FC3A92500}"/>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964338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753A18A0-8CE4-4507-8E1E-2C2481FBFC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2668351"/>
            <a:ext cx="8229600" cy="36533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AB4BC0B-1F38-44C9-8B36-9B445E8C14F5}"/>
              </a:ext>
            </a:extLst>
          </p:cNvPr>
          <p:cNvSpPr>
            <a:spLocks noGrp="1"/>
          </p:cNvSpPr>
          <p:nvPr>
            <p:ph type="title"/>
          </p:nvPr>
        </p:nvSpPr>
        <p:spPr/>
        <p:txBody>
          <a:bodyPr>
            <a:noAutofit/>
          </a:bodyPr>
          <a:lstStyle/>
          <a:p>
            <a:r>
              <a:rPr lang="en-US" sz="4000" dirty="0"/>
              <a:t>Modelling field errors b3</a:t>
            </a:r>
            <a:endParaRPr lang="en-GB" sz="4000" dirty="0"/>
          </a:p>
        </p:txBody>
      </p:sp>
      <p:sp>
        <p:nvSpPr>
          <p:cNvPr id="4" name="Slide Number Placeholder 3">
            <a:extLst>
              <a:ext uri="{FF2B5EF4-FFF2-40B4-BE49-F238E27FC236}">
                <a16:creationId xmlns:a16="http://schemas.microsoft.com/office/drawing/2014/main" id="{FB7D90F1-6D40-4C47-9A29-9967BA75C43A}"/>
              </a:ext>
            </a:extLst>
          </p:cNvPr>
          <p:cNvSpPr>
            <a:spLocks noGrp="1"/>
          </p:cNvSpPr>
          <p:nvPr>
            <p:ph type="sldNum" sz="quarter" idx="4"/>
          </p:nvPr>
        </p:nvSpPr>
        <p:spPr/>
        <p:txBody>
          <a:bodyPr/>
          <a:lstStyle/>
          <a:p>
            <a:fld id="{17918391-D411-FE40-AAD7-861AE5233E0E}" type="slidenum">
              <a:rPr lang="en-US" smtClean="0"/>
              <a:pPr/>
              <a:t>30</a:t>
            </a:fld>
            <a:endParaRPr lang="en-US" dirty="0"/>
          </a:p>
        </p:txBody>
      </p:sp>
      <mc:AlternateContent xmlns:mc="http://schemas.openxmlformats.org/markup-compatibility/2006" xmlns:a14="http://schemas.microsoft.com/office/drawing/2010/main">
        <mc:Choice Requires="a14">
          <p:sp>
            <p:nvSpPr>
              <p:cNvPr id="33" name="Content Placeholder 2">
                <a:extLst>
                  <a:ext uri="{FF2B5EF4-FFF2-40B4-BE49-F238E27FC236}">
                    <a16:creationId xmlns:a16="http://schemas.microsoft.com/office/drawing/2014/main" id="{07B73796-0BE6-4C94-8098-5A0A918C28DC}"/>
                  </a:ext>
                </a:extLst>
              </p:cNvPr>
              <p:cNvSpPr>
                <a:spLocks noGrp="1"/>
              </p:cNvSpPr>
              <p:nvPr>
                <p:ph idx="1"/>
              </p:nvPr>
            </p:nvSpPr>
            <p:spPr>
              <a:xfrm>
                <a:off x="247650" y="1325606"/>
                <a:ext cx="8645954" cy="1368385"/>
              </a:xfrm>
            </p:spPr>
            <p:txBody>
              <a:bodyPr>
                <a:normAutofit fontScale="47500" lnSpcReduction="20000"/>
              </a:bodyPr>
              <a:lstStyle/>
              <a:p>
                <a:r>
                  <a:rPr lang="en-US" sz="3200" dirty="0"/>
                  <a:t>b3</a:t>
                </a:r>
                <a:r>
                  <a:rPr lang="pl-PL" sz="3200" dirty="0"/>
                  <a:t> measurement in solid black line (main axis)</a:t>
                </a:r>
              </a:p>
              <a:p>
                <a:r>
                  <a:rPr lang="en-US" sz="3200" dirty="0"/>
                  <a:t>b3</a:t>
                </a:r>
                <a:r>
                  <a:rPr lang="pl-PL" sz="3200" dirty="0"/>
                  <a:t> harmonic as a function of </a:t>
                </a:r>
                <a:r>
                  <a:rPr lang="en-US" sz="3200" dirty="0"/>
                  <a:t>ovalization</a:t>
                </a:r>
                <a:r>
                  <a:rPr lang="pl-PL" sz="3200" dirty="0"/>
                  <a:t> in dashed black line (main axis)</a:t>
                </a:r>
              </a:p>
              <a:p>
                <a:r>
                  <a:rPr lang="en-US" sz="3200" dirty="0"/>
                  <a:t>Ovalization (</a:t>
                </a:r>
                <a14:m>
                  <m:oMath xmlns:m="http://schemas.openxmlformats.org/officeDocument/2006/math">
                    <m:r>
                      <m:rPr>
                        <m:lit/>
                      </m:rPr>
                      <a:rPr lang="en-US" sz="3200" b="0" i="1" smtClean="0">
                        <a:latin typeface="Cambria Math" panose="02040503050406030204" pitchFamily="18" charset="0"/>
                      </a:rPr>
                      <m:t> </m:t>
                    </m:r>
                    <m:r>
                      <a:rPr lang="en-US" sz="3200" b="0" i="1" smtClean="0">
                        <a:latin typeface="Cambria Math" panose="02040503050406030204" pitchFamily="18" charset="0"/>
                      </a:rPr>
                      <m:t>𝜙</m:t>
                    </m:r>
                    <m:r>
                      <a:rPr lang="en-US" sz="3200" b="0" i="1" smtClean="0">
                        <a:latin typeface="Cambria Math" panose="02040503050406030204" pitchFamily="18" charset="0"/>
                      </a:rPr>
                      <m:t>𝑉</m:t>
                    </m:r>
                    <m:r>
                      <a:rPr lang="en-US" sz="3200" b="0" i="1" smtClean="0">
                        <a:latin typeface="Cambria Math" panose="02040503050406030204" pitchFamily="18" charset="0"/>
                      </a:rPr>
                      <m:t>−</m:t>
                    </m:r>
                    <m:r>
                      <a:rPr lang="en-US" sz="3200" b="0" i="1" smtClean="0">
                        <a:latin typeface="Cambria Math" panose="02040503050406030204" pitchFamily="18" charset="0"/>
                      </a:rPr>
                      <m:t>𝜙</m:t>
                    </m:r>
                    <m:r>
                      <a:rPr lang="en-US" sz="3200" b="0" i="1" smtClean="0">
                        <a:latin typeface="Cambria Math" panose="02040503050406030204" pitchFamily="18" charset="0"/>
                      </a:rPr>
                      <m:t>𝐻</m:t>
                    </m:r>
                  </m:oMath>
                </a14:m>
                <a:r>
                  <a:rPr lang="en-US" sz="3200" dirty="0"/>
                  <a:t>)</a:t>
                </a:r>
                <a:r>
                  <a:rPr lang="pl-PL" sz="3200" dirty="0"/>
                  <a:t> function in solid </a:t>
                </a:r>
                <a:r>
                  <a:rPr lang="en-US" sz="3200" dirty="0"/>
                  <a:t>red</a:t>
                </a:r>
                <a:r>
                  <a:rPr lang="pl-PL" sz="3200" dirty="0"/>
                  <a:t> line (secondary axis)</a:t>
                </a:r>
              </a:p>
              <a:p>
                <a:r>
                  <a:rPr lang="pl-PL" sz="3200" dirty="0"/>
                  <a:t>Example of Collared Coil n.</a:t>
                </a:r>
                <a:r>
                  <a:rPr lang="en-US" sz="3200" dirty="0"/>
                  <a:t>4</a:t>
                </a:r>
              </a:p>
              <a:p>
                <a:pPr marL="36576" indent="0">
                  <a:buNone/>
                </a:pPr>
                <a14:m>
                  <m:oMathPara xmlns:m="http://schemas.openxmlformats.org/officeDocument/2006/math">
                    <m:oMathParaPr>
                      <m:jc m:val="centerGroup"/>
                    </m:oMathParaPr>
                    <m:oMath xmlns:m="http://schemas.openxmlformats.org/officeDocument/2006/math">
                      <m:sSub>
                        <m:sSubPr>
                          <m:ctrlPr>
                            <a:rPr lang="en-US" sz="3200" i="1">
                              <a:latin typeface="Cambria Math" panose="02040503050406030204" pitchFamily="18" charset="0"/>
                            </a:rPr>
                          </m:ctrlPr>
                        </m:sSubPr>
                        <m:e>
                          <m:r>
                            <a:rPr lang="en-US" sz="3200" i="1">
                              <a:latin typeface="Cambria Math" panose="02040503050406030204" pitchFamily="18" charset="0"/>
                            </a:rPr>
                            <m:t>𝑏</m:t>
                          </m:r>
                        </m:e>
                        <m:sub>
                          <m:r>
                            <a:rPr lang="en-US" sz="3200" b="0" i="1" smtClean="0">
                              <a:latin typeface="Cambria Math" panose="02040503050406030204" pitchFamily="18" charset="0"/>
                            </a:rPr>
                            <m:t>3</m:t>
                          </m:r>
                        </m:sub>
                      </m:sSub>
                      <m:d>
                        <m:dPr>
                          <m:ctrlPr>
                            <a:rPr lang="en-US" sz="3200" i="1">
                              <a:latin typeface="Cambria Math" panose="02040503050406030204" pitchFamily="18" charset="0"/>
                            </a:rPr>
                          </m:ctrlPr>
                        </m:dPr>
                        <m:e>
                          <m:r>
                            <a:rPr lang="en-US" sz="3200" b="0" i="1" smtClean="0">
                              <a:latin typeface="Cambria Math" panose="02040503050406030204" pitchFamily="18" charset="0"/>
                            </a:rPr>
                            <m:t>𝜙</m:t>
                          </m:r>
                          <m:r>
                            <a:rPr lang="en-US" sz="3200" b="0" i="1" smtClean="0">
                              <a:latin typeface="Cambria Math" panose="02040503050406030204" pitchFamily="18" charset="0"/>
                            </a:rPr>
                            <m:t>𝑉</m:t>
                          </m:r>
                          <m:r>
                            <a:rPr lang="en-US" sz="3200" b="0" i="1" smtClean="0">
                              <a:latin typeface="Cambria Math" panose="02040503050406030204" pitchFamily="18" charset="0"/>
                            </a:rPr>
                            <m:t>−</m:t>
                          </m:r>
                          <m:r>
                            <a:rPr lang="en-US" sz="3200" b="0" i="1" smtClean="0">
                              <a:latin typeface="Cambria Math" panose="02040503050406030204" pitchFamily="18" charset="0"/>
                            </a:rPr>
                            <m:t>𝜙</m:t>
                          </m:r>
                          <m:r>
                            <a:rPr lang="en-US" sz="3200" b="0" i="1" smtClean="0">
                              <a:latin typeface="Cambria Math" panose="02040503050406030204" pitchFamily="18" charset="0"/>
                            </a:rPr>
                            <m:t>𝐻</m:t>
                          </m:r>
                        </m:e>
                      </m:d>
                      <m:r>
                        <a:rPr lang="en-US" sz="3200" i="1">
                          <a:latin typeface="Cambria Math" panose="02040503050406030204" pitchFamily="18" charset="0"/>
                        </a:rPr>
                        <m:t>=</m:t>
                      </m:r>
                      <m:d>
                        <m:dPr>
                          <m:ctrlPr>
                            <a:rPr lang="en-US" sz="3200" i="1">
                              <a:latin typeface="Cambria Math" panose="02040503050406030204" pitchFamily="18" charset="0"/>
                            </a:rPr>
                          </m:ctrlPr>
                        </m:dPr>
                        <m:e>
                          <m:r>
                            <a:rPr lang="en-US" sz="3200" i="1">
                              <a:latin typeface="Cambria Math" panose="02040503050406030204" pitchFamily="18" charset="0"/>
                            </a:rPr>
                            <m:t>𝜙</m:t>
                          </m:r>
                          <m:r>
                            <a:rPr lang="en-US" sz="3200" i="1">
                              <a:latin typeface="Cambria Math" panose="02040503050406030204" pitchFamily="18" charset="0"/>
                            </a:rPr>
                            <m:t>𝑉</m:t>
                          </m:r>
                          <m:r>
                            <a:rPr lang="en-US" sz="3200" i="1">
                              <a:latin typeface="Cambria Math" panose="02040503050406030204" pitchFamily="18" charset="0"/>
                            </a:rPr>
                            <m:t>−</m:t>
                          </m:r>
                          <m:r>
                            <a:rPr lang="en-US" sz="3200" i="1">
                              <a:latin typeface="Cambria Math" panose="02040503050406030204" pitchFamily="18" charset="0"/>
                            </a:rPr>
                            <m:t>𝜙</m:t>
                          </m:r>
                          <m:r>
                            <a:rPr lang="en-US" sz="3200" i="1">
                              <a:latin typeface="Cambria Math" panose="02040503050406030204" pitchFamily="18" charset="0"/>
                            </a:rPr>
                            <m:t>𝐻</m:t>
                          </m:r>
                        </m:e>
                      </m:d>
                      <m:r>
                        <a:rPr lang="en-US" sz="3200" i="1">
                          <a:latin typeface="Cambria Math" panose="02040503050406030204" pitchFamily="18" charset="0"/>
                        </a:rPr>
                        <m:t>𝛿</m:t>
                      </m:r>
                      <m:sSubSup>
                        <m:sSubSupPr>
                          <m:ctrlPr>
                            <a:rPr lang="en-US" sz="3200" i="1">
                              <a:latin typeface="Cambria Math" panose="02040503050406030204" pitchFamily="18" charset="0"/>
                            </a:rPr>
                          </m:ctrlPr>
                        </m:sSubSupPr>
                        <m:e>
                          <m:r>
                            <a:rPr lang="en-US" sz="3200" i="1">
                              <a:latin typeface="Cambria Math" panose="02040503050406030204" pitchFamily="18" charset="0"/>
                            </a:rPr>
                            <m:t>𝑏</m:t>
                          </m:r>
                        </m:e>
                        <m:sub>
                          <m:r>
                            <a:rPr lang="en-US" sz="3200" b="0" i="1" smtClean="0">
                              <a:latin typeface="Cambria Math" panose="02040503050406030204" pitchFamily="18" charset="0"/>
                            </a:rPr>
                            <m:t>3</m:t>
                          </m:r>
                          <m:r>
                            <a:rPr lang="en-US" sz="3200" b="0" i="1" smtClean="0">
                              <a:latin typeface="Cambria Math" panose="02040503050406030204" pitchFamily="18" charset="0"/>
                            </a:rPr>
                            <m:t>𝑂</m:t>
                          </m:r>
                        </m:sub>
                        <m:sup>
                          <m:r>
                            <a:rPr lang="en-US" sz="3200" b="0" i="1" smtClean="0">
                              <a:latin typeface="Cambria Math" panose="02040503050406030204" pitchFamily="18" charset="0"/>
                            </a:rPr>
                            <m:t>𝐴𝑝𝑒𝑟𝑡𝑢𝑟𝑒</m:t>
                          </m:r>
                        </m:sup>
                      </m:sSubSup>
                    </m:oMath>
                  </m:oMathPara>
                </a14:m>
                <a:endParaRPr lang="pl-PL" sz="3200" dirty="0"/>
              </a:p>
            </p:txBody>
          </p:sp>
        </mc:Choice>
        <mc:Fallback xmlns="">
          <p:sp>
            <p:nvSpPr>
              <p:cNvPr id="33" name="Content Placeholder 2">
                <a:extLst>
                  <a:ext uri="{FF2B5EF4-FFF2-40B4-BE49-F238E27FC236}">
                    <a16:creationId xmlns:a16="http://schemas.microsoft.com/office/drawing/2014/main" id="{07B73796-0BE6-4C94-8098-5A0A918C28DC}"/>
                  </a:ext>
                </a:extLst>
              </p:cNvPr>
              <p:cNvSpPr>
                <a:spLocks noGrp="1" noRot="1" noChangeAspect="1" noMove="1" noResize="1" noEditPoints="1" noAdjustHandles="1" noChangeArrowheads="1" noChangeShapeType="1" noTextEdit="1"/>
              </p:cNvSpPr>
              <p:nvPr>
                <p:ph idx="1"/>
              </p:nvPr>
            </p:nvSpPr>
            <p:spPr>
              <a:xfrm>
                <a:off x="247650" y="1325606"/>
                <a:ext cx="8645954" cy="1368385"/>
              </a:xfrm>
              <a:blipFill>
                <a:blip r:embed="rId3"/>
                <a:stretch>
                  <a:fillRect t="-4000"/>
                </a:stretch>
              </a:blipFill>
            </p:spPr>
            <p:txBody>
              <a:bodyPr/>
              <a:lstStyle/>
              <a:p>
                <a:r>
                  <a:rPr lang="en-GB">
                    <a:noFill/>
                  </a:rPr>
                  <a:t> </a:t>
                </a:r>
              </a:p>
            </p:txBody>
          </p:sp>
        </mc:Fallback>
      </mc:AlternateContent>
      <p:grpSp>
        <p:nvGrpSpPr>
          <p:cNvPr id="3" name="Group 2">
            <a:extLst>
              <a:ext uri="{FF2B5EF4-FFF2-40B4-BE49-F238E27FC236}">
                <a16:creationId xmlns:a16="http://schemas.microsoft.com/office/drawing/2014/main" id="{BCAF3A0A-4873-4C55-B91C-E823CEC57BE3}"/>
              </a:ext>
            </a:extLst>
          </p:cNvPr>
          <p:cNvGrpSpPr/>
          <p:nvPr/>
        </p:nvGrpSpPr>
        <p:grpSpPr>
          <a:xfrm>
            <a:off x="4540060" y="2952749"/>
            <a:ext cx="547778" cy="672158"/>
            <a:chOff x="7671434" y="3930610"/>
            <a:chExt cx="786328" cy="964873"/>
          </a:xfrm>
        </p:grpSpPr>
        <p:sp>
          <p:nvSpPr>
            <p:cNvPr id="37" name="Oval 36">
              <a:extLst>
                <a:ext uri="{FF2B5EF4-FFF2-40B4-BE49-F238E27FC236}">
                  <a16:creationId xmlns:a16="http://schemas.microsoft.com/office/drawing/2014/main" id="{E2E8F8FB-23CF-4386-A937-5553FB3D70BE}"/>
                </a:ext>
              </a:extLst>
            </p:cNvPr>
            <p:cNvSpPr/>
            <p:nvPr/>
          </p:nvSpPr>
          <p:spPr>
            <a:xfrm>
              <a:off x="7671434" y="4023847"/>
              <a:ext cx="786328" cy="786328"/>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773B1F78-71F8-4FE4-ADC4-34D3FDBA5EF2}"/>
                </a:ext>
              </a:extLst>
            </p:cNvPr>
            <p:cNvSpPr/>
            <p:nvPr/>
          </p:nvSpPr>
          <p:spPr>
            <a:xfrm>
              <a:off x="7759962" y="3930610"/>
              <a:ext cx="618184" cy="964873"/>
            </a:xfrm>
            <a:prstGeom prst="ellipse">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 name="Group 5">
            <a:extLst>
              <a:ext uri="{FF2B5EF4-FFF2-40B4-BE49-F238E27FC236}">
                <a16:creationId xmlns:a16="http://schemas.microsoft.com/office/drawing/2014/main" id="{224A091E-85A5-413F-BB28-7106622CF973}"/>
              </a:ext>
            </a:extLst>
          </p:cNvPr>
          <p:cNvGrpSpPr/>
          <p:nvPr/>
        </p:nvGrpSpPr>
        <p:grpSpPr>
          <a:xfrm>
            <a:off x="4469145" y="5294222"/>
            <a:ext cx="672158" cy="547778"/>
            <a:chOff x="2592720" y="5218022"/>
            <a:chExt cx="672158" cy="547778"/>
          </a:xfrm>
        </p:grpSpPr>
        <p:sp>
          <p:nvSpPr>
            <p:cNvPr id="39" name="Oval 38">
              <a:extLst>
                <a:ext uri="{FF2B5EF4-FFF2-40B4-BE49-F238E27FC236}">
                  <a16:creationId xmlns:a16="http://schemas.microsoft.com/office/drawing/2014/main" id="{EA7BBAA1-89D2-46D6-8EA1-B4944093FCDA}"/>
                </a:ext>
              </a:extLst>
            </p:cNvPr>
            <p:cNvSpPr/>
            <p:nvPr/>
          </p:nvSpPr>
          <p:spPr>
            <a:xfrm>
              <a:off x="2654910" y="5218022"/>
              <a:ext cx="547779" cy="547778"/>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9EE1132A-9FE5-4076-B439-58B47A52EEE6}"/>
                </a:ext>
              </a:extLst>
            </p:cNvPr>
            <p:cNvSpPr/>
            <p:nvPr/>
          </p:nvSpPr>
          <p:spPr>
            <a:xfrm rot="5400000">
              <a:off x="2713477" y="5158215"/>
              <a:ext cx="430644" cy="672158"/>
            </a:xfrm>
            <a:prstGeom prst="ellipse">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286866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32197-843D-4173-BACD-B8D41AFC022D}"/>
              </a:ext>
            </a:extLst>
          </p:cNvPr>
          <p:cNvSpPr>
            <a:spLocks noGrp="1"/>
          </p:cNvSpPr>
          <p:nvPr>
            <p:ph type="title"/>
          </p:nvPr>
        </p:nvSpPr>
        <p:spPr/>
        <p:txBody>
          <a:bodyPr/>
          <a:lstStyle/>
          <a:p>
            <a:r>
              <a:rPr lang="en-US" dirty="0"/>
              <a:t>Modelling field errors</a:t>
            </a:r>
            <a:endParaRPr lang="en-GB" dirty="0"/>
          </a:p>
        </p:txBody>
      </p:sp>
      <p:sp>
        <p:nvSpPr>
          <p:cNvPr id="4" name="Slide Number Placeholder 3">
            <a:extLst>
              <a:ext uri="{FF2B5EF4-FFF2-40B4-BE49-F238E27FC236}">
                <a16:creationId xmlns:a16="http://schemas.microsoft.com/office/drawing/2014/main" id="{48A684D9-7710-412B-85FD-65874A842EC1}"/>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
        <p:nvSpPr>
          <p:cNvPr id="14" name="Text Placeholder 13">
            <a:extLst>
              <a:ext uri="{FF2B5EF4-FFF2-40B4-BE49-F238E27FC236}">
                <a16:creationId xmlns:a16="http://schemas.microsoft.com/office/drawing/2014/main" id="{2201EFD6-DA4E-4E99-8D63-C83CBB44A9A9}"/>
              </a:ext>
            </a:extLst>
          </p:cNvPr>
          <p:cNvSpPr>
            <a:spLocks noGrp="1"/>
          </p:cNvSpPr>
          <p:nvPr>
            <p:ph type="body" idx="10"/>
          </p:nvPr>
        </p:nvSpPr>
        <p:spPr/>
        <p:txBody>
          <a:bodyPr>
            <a:normAutofit/>
          </a:bodyPr>
          <a:lstStyle/>
          <a:p>
            <a:r>
              <a:rPr lang="en-US" dirty="0"/>
              <a:t>Based on data of 10 CC</a:t>
            </a:r>
            <a:endParaRPr lang="en-GB" dirty="0"/>
          </a:p>
        </p:txBody>
      </p:sp>
    </p:spTree>
    <p:extLst>
      <p:ext uri="{BB962C8B-B14F-4D97-AF65-F5344CB8AC3E}">
        <p14:creationId xmlns:p14="http://schemas.microsoft.com/office/powerpoint/2010/main" val="1631881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a:extLst>
              <a:ext uri="{FF2B5EF4-FFF2-40B4-BE49-F238E27FC236}">
                <a16:creationId xmlns:a16="http://schemas.microsoft.com/office/drawing/2014/main" id="{E3594F1D-BCD5-4D9C-AD1C-30308C2DFF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963"/>
          <a:stretch/>
        </p:blipFill>
        <p:spPr bwMode="auto">
          <a:xfrm>
            <a:off x="3441772" y="2028825"/>
            <a:ext cx="5214000" cy="400757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9F62213-3C3A-4A12-A85C-C66BF2894AE2}"/>
              </a:ext>
            </a:extLst>
          </p:cNvPr>
          <p:cNvSpPr>
            <a:spLocks noGrp="1"/>
          </p:cNvSpPr>
          <p:nvPr>
            <p:ph type="sldNum" sz="quarter" idx="4"/>
          </p:nvPr>
        </p:nvSpPr>
        <p:spPr/>
        <p:txBody>
          <a:bodyPr/>
          <a:lstStyle/>
          <a:p>
            <a:fld id="{17918391-D411-FE40-AAD7-861AE5233E0E}" type="slidenum">
              <a:rPr lang="en-US" smtClean="0"/>
              <a:pPr/>
              <a:t>32</a:t>
            </a:fld>
            <a:endParaRPr lang="en-US" dirty="0"/>
          </a:p>
        </p:txBody>
      </p:sp>
      <p:grpSp>
        <p:nvGrpSpPr>
          <p:cNvPr id="5" name="Group 4">
            <a:extLst>
              <a:ext uri="{FF2B5EF4-FFF2-40B4-BE49-F238E27FC236}">
                <a16:creationId xmlns:a16="http://schemas.microsoft.com/office/drawing/2014/main" id="{D362107A-C709-46BE-811E-F924E1C0FB15}"/>
              </a:ext>
            </a:extLst>
          </p:cNvPr>
          <p:cNvGrpSpPr/>
          <p:nvPr/>
        </p:nvGrpSpPr>
        <p:grpSpPr>
          <a:xfrm>
            <a:off x="3986907" y="2214165"/>
            <a:ext cx="1212296" cy="1212297"/>
            <a:chOff x="3774989" y="4883511"/>
            <a:chExt cx="967343" cy="967344"/>
          </a:xfrm>
        </p:grpSpPr>
        <p:sp>
          <p:nvSpPr>
            <p:cNvPr id="6" name="Block Arc 5">
              <a:extLst>
                <a:ext uri="{FF2B5EF4-FFF2-40B4-BE49-F238E27FC236}">
                  <a16:creationId xmlns:a16="http://schemas.microsoft.com/office/drawing/2014/main" id="{23EAE8FC-21F4-42D0-B4D1-195B5BD6B51A}"/>
                </a:ext>
              </a:extLst>
            </p:cNvPr>
            <p:cNvSpPr/>
            <p:nvPr/>
          </p:nvSpPr>
          <p:spPr>
            <a:xfrm>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Block Arc 6">
              <a:extLst>
                <a:ext uri="{FF2B5EF4-FFF2-40B4-BE49-F238E27FC236}">
                  <a16:creationId xmlns:a16="http://schemas.microsoft.com/office/drawing/2014/main" id="{4F499810-2133-4A0F-8B28-EFB3DBB9E4F7}"/>
                </a:ext>
              </a:extLst>
            </p:cNvPr>
            <p:cNvSpPr/>
            <p:nvPr/>
          </p:nvSpPr>
          <p:spPr>
            <a:xfrm flipH="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Block Arc 7">
              <a:extLst>
                <a:ext uri="{FF2B5EF4-FFF2-40B4-BE49-F238E27FC236}">
                  <a16:creationId xmlns:a16="http://schemas.microsoft.com/office/drawing/2014/main" id="{6C173DAC-7386-4F82-AB30-7F4A3897AC8E}"/>
                </a:ext>
              </a:extLst>
            </p:cNvPr>
            <p:cNvSpPr/>
            <p:nvPr/>
          </p:nvSpPr>
          <p:spPr>
            <a:xfrm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01224478-6F85-4CDD-8B61-025C015639B6}"/>
                </a:ext>
              </a:extLst>
            </p:cNvPr>
            <p:cNvSpPr/>
            <p:nvPr/>
          </p:nvSpPr>
          <p:spPr>
            <a:xfrm flipH="1"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8894B397-2503-4AD3-9387-81D1A2476DC2}"/>
                </a:ext>
              </a:extLst>
            </p:cNvPr>
            <p:cNvSpPr/>
            <p:nvPr/>
          </p:nvSpPr>
          <p:spPr>
            <a:xfrm rot="615227">
              <a:off x="3774989" y="4883513"/>
              <a:ext cx="967342" cy="9673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56D471B6-EFCD-46C9-AD53-0DA2FA09A028}"/>
                </a:ext>
              </a:extLst>
            </p:cNvPr>
            <p:cNvSpPr/>
            <p:nvPr/>
          </p:nvSpPr>
          <p:spPr>
            <a:xfrm rot="388122" flipH="1">
              <a:off x="3774990" y="4883511"/>
              <a:ext cx="967342" cy="9673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 name="Block Arc 11">
              <a:extLst>
                <a:ext uri="{FF2B5EF4-FFF2-40B4-BE49-F238E27FC236}">
                  <a16:creationId xmlns:a16="http://schemas.microsoft.com/office/drawing/2014/main" id="{159C8BE7-083B-4862-B874-3582ABF352F8}"/>
                </a:ext>
              </a:extLst>
            </p:cNvPr>
            <p:cNvSpPr/>
            <p:nvPr/>
          </p:nvSpPr>
          <p:spPr>
            <a:xfrm rot="615227" flipV="1">
              <a:off x="3774990" y="4883513"/>
              <a:ext cx="967342" cy="9673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14526ED5-8C7A-449D-A024-132304D70FD2}"/>
                </a:ext>
              </a:extLst>
            </p:cNvPr>
            <p:cNvSpPr/>
            <p:nvPr/>
          </p:nvSpPr>
          <p:spPr>
            <a:xfrm rot="388122" flipH="1" flipV="1">
              <a:off x="3774990" y="4883513"/>
              <a:ext cx="967342" cy="9673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17" name="Title 1">
                <a:extLst>
                  <a:ext uri="{FF2B5EF4-FFF2-40B4-BE49-F238E27FC236}">
                    <a16:creationId xmlns:a16="http://schemas.microsoft.com/office/drawing/2014/main" id="{BF166DC1-4289-4088-9581-F5AFD9932B82}"/>
                  </a:ext>
                </a:extLst>
              </p:cNvPr>
              <p:cNvSpPr>
                <a:spLocks noGrp="1"/>
              </p:cNvSpPr>
              <p:nvPr>
                <p:ph type="title"/>
              </p:nvPr>
            </p:nvSpPr>
            <p:spPr>
              <a:xfrm>
                <a:off x="457200" y="233493"/>
                <a:ext cx="8271711" cy="1341308"/>
              </a:xfrm>
            </p:spPr>
            <p:txBody>
              <a:bodyPr>
                <a:noAutofit/>
              </a:bodyPr>
              <a:lstStyle/>
              <a:p>
                <a:r>
                  <a:rPr lang="en-US" sz="3600" dirty="0"/>
                  <a:t>Modelling a2 of 10 CC: </a:t>
                </a:r>
                <a14:m>
                  <m:oMath xmlns:m="http://schemas.openxmlformats.org/officeDocument/2006/math">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𝑎</m:t>
                        </m:r>
                      </m:e>
                      <m:sub>
                        <m:r>
                          <a:rPr lang="en-US" sz="3600" b="0" i="1" smtClean="0">
                            <a:latin typeface="Cambria Math" panose="02040503050406030204" pitchFamily="18" charset="0"/>
                          </a:rPr>
                          <m:t>2</m:t>
                        </m:r>
                      </m:sub>
                    </m:sSub>
                    <m:d>
                      <m:dPr>
                        <m:ctrlPr>
                          <a:rPr lang="en-US" sz="3600" b="0" i="1" smtClean="0">
                            <a:latin typeface="Cambria Math" panose="02040503050406030204" pitchFamily="18" charset="0"/>
                          </a:rPr>
                        </m:ctrlPr>
                      </m:dPr>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𝑎</m:t>
                            </m:r>
                          </m:e>
                          <m:sub>
                            <m:r>
                              <a:rPr lang="en-US" sz="3600" b="0" i="1" smtClean="0">
                                <a:latin typeface="Cambria Math" panose="02040503050406030204" pitchFamily="18" charset="0"/>
                              </a:rPr>
                              <m:t>2</m:t>
                            </m:r>
                          </m:sub>
                        </m:sSub>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𝑀</m:t>
                            </m:r>
                          </m:e>
                        </m:d>
                      </m:e>
                    </m:d>
                  </m:oMath>
                </a14:m>
                <a:endParaRPr lang="en-GB" sz="3600" dirty="0"/>
              </a:p>
            </p:txBody>
          </p:sp>
        </mc:Choice>
        <mc:Fallback xmlns="">
          <p:sp>
            <p:nvSpPr>
              <p:cNvPr id="17" name="Title 1">
                <a:extLst>
                  <a:ext uri="{FF2B5EF4-FFF2-40B4-BE49-F238E27FC236}">
                    <a16:creationId xmlns:a16="http://schemas.microsoft.com/office/drawing/2014/main" id="{BF166DC1-4289-4088-9581-F5AFD9932B82}"/>
                  </a:ext>
                </a:extLst>
              </p:cNvPr>
              <p:cNvSpPr>
                <a:spLocks noGrp="1" noRot="1" noChangeAspect="1" noMove="1" noResize="1" noEditPoints="1" noAdjustHandles="1" noChangeArrowheads="1" noChangeShapeType="1" noTextEdit="1"/>
              </p:cNvSpPr>
              <p:nvPr>
                <p:ph type="title"/>
              </p:nvPr>
            </p:nvSpPr>
            <p:spPr>
              <a:xfrm>
                <a:off x="457200" y="233493"/>
                <a:ext cx="8271711" cy="1341308"/>
              </a:xfrm>
              <a:blipFill>
                <a:blip r:embed="rId3"/>
                <a:stretch>
                  <a:fillRect l="-28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633C0D3E-507E-4691-9DAE-2B4450C7DAB6}"/>
                  </a:ext>
                </a:extLst>
              </p:cNvPr>
              <p:cNvSpPr>
                <a:spLocks noGrp="1"/>
              </p:cNvSpPr>
              <p:nvPr>
                <p:ph idx="1"/>
              </p:nvPr>
            </p:nvSpPr>
            <p:spPr>
              <a:xfrm>
                <a:off x="126106" y="1778451"/>
                <a:ext cx="3290823" cy="3920385"/>
              </a:xfrm>
            </p:spPr>
            <p:txBody>
              <a:bodyPr>
                <a:normAutofit lnSpcReduction="10000"/>
              </a:bodyPr>
              <a:lstStyle/>
              <a:p>
                <a:pPr marL="176213" indent="-139700"/>
                <a:r>
                  <a:rPr lang="en-US" sz="1600" b="0" dirty="0"/>
                  <a:t>60 data points (10 CC * 6 magnetic measurement points in the straight section)</a:t>
                </a:r>
              </a:p>
              <a:p>
                <a:pPr marL="176213" indent="-139700"/>
                <a:r>
                  <a:rPr lang="en-US" sz="1600" b="0" dirty="0"/>
                  <a:t>Dashed line displays linear fit</a:t>
                </a:r>
              </a:p>
              <a:p>
                <a:pPr marL="176213" indent="-139700"/>
                <a:r>
                  <a:rPr lang="en-US" sz="1600" dirty="0"/>
                  <a:t>Goodness of fit is represented by </a:t>
                </a:r>
                <a14:m>
                  <m:oMath xmlns:m="http://schemas.openxmlformats.org/officeDocument/2006/math">
                    <m:sSup>
                      <m:sSupPr>
                        <m:ctrlPr>
                          <a:rPr lang="pl-PL" sz="1600" i="1" dirty="0">
                            <a:latin typeface="Cambria Math" panose="02040503050406030204" pitchFamily="18" charset="0"/>
                          </a:rPr>
                        </m:ctrlPr>
                      </m:sSupPr>
                      <m:e>
                        <m:r>
                          <a:rPr lang="en-GB" sz="1600" i="1" dirty="0">
                            <a:latin typeface="Cambria Math" panose="02040503050406030204" pitchFamily="18" charset="0"/>
                          </a:rPr>
                          <m:t>𝑅</m:t>
                        </m:r>
                      </m:e>
                      <m:sup>
                        <m:r>
                          <a:rPr lang="en-GB" sz="1600" i="1" dirty="0">
                            <a:latin typeface="Cambria Math" panose="02040503050406030204" pitchFamily="18" charset="0"/>
                          </a:rPr>
                          <m:t>2</m:t>
                        </m:r>
                      </m:sup>
                    </m:sSup>
                  </m:oMath>
                </a14:m>
                <a:r>
                  <a:rPr lang="en-GB" sz="1600" dirty="0"/>
                  <a:t>, i.e. square of the Pearson correlation coefficient between the </a:t>
                </a:r>
                <a:r>
                  <a:rPr lang="pl-PL" sz="1600" dirty="0"/>
                  <a:t>measured harmonic and </a:t>
                </a:r>
                <a:r>
                  <a:rPr lang="en-GB" sz="1600" dirty="0"/>
                  <a:t>modelled values</a:t>
                </a:r>
                <a:r>
                  <a:rPr lang="pl-PL" sz="1600" dirty="0"/>
                  <a:t> (1 – perfect fit)</a:t>
                </a:r>
                <a:endParaRPr lang="en-US" sz="1600" b="0" dirty="0"/>
              </a:p>
              <a:p>
                <a:pPr marL="176213" indent="-139700"/>
                <a:r>
                  <a:rPr lang="en-US" sz="1600" dirty="0"/>
                  <a:t>0.49 slope indicating good estimation of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𝑎</m:t>
                        </m:r>
                      </m:e>
                      <m:sub>
                        <m:r>
                          <a:rPr lang="en-US" sz="1600" b="0" i="1" smtClean="0">
                            <a:latin typeface="Cambria Math" panose="02040503050406030204" pitchFamily="18" charset="0"/>
                          </a:rPr>
                          <m:t>2</m:t>
                        </m:r>
                      </m:sub>
                    </m:sSub>
                  </m:oMath>
                </a14:m>
                <a:r>
                  <a:rPr lang="en-US" sz="1600" dirty="0"/>
                  <a:t> value </a:t>
                </a:r>
              </a:p>
              <a:p>
                <a:pPr marL="176213" indent="-139700"/>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2</m:t>
                        </m:r>
                      </m:sup>
                    </m:sSup>
                  </m:oMath>
                </a14:m>
                <a:r>
                  <a:rPr lang="en-US" sz="1600" dirty="0"/>
                  <a:t> 0.45 indicating good correlation with measured geometry (coil branch pairing)</a:t>
                </a:r>
              </a:p>
            </p:txBody>
          </p:sp>
        </mc:Choice>
        <mc:Fallback xmlns="">
          <p:sp>
            <p:nvSpPr>
              <p:cNvPr id="18" name="Content Placeholder 2">
                <a:extLst>
                  <a:ext uri="{FF2B5EF4-FFF2-40B4-BE49-F238E27FC236}">
                    <a16:creationId xmlns:a16="http://schemas.microsoft.com/office/drawing/2014/main" id="{633C0D3E-507E-4691-9DAE-2B4450C7DAB6}"/>
                  </a:ext>
                </a:extLst>
              </p:cNvPr>
              <p:cNvSpPr>
                <a:spLocks noGrp="1" noRot="1" noChangeAspect="1" noMove="1" noResize="1" noEditPoints="1" noAdjustHandles="1" noChangeArrowheads="1" noChangeShapeType="1" noTextEdit="1"/>
              </p:cNvSpPr>
              <p:nvPr>
                <p:ph idx="1"/>
              </p:nvPr>
            </p:nvSpPr>
            <p:spPr>
              <a:xfrm>
                <a:off x="126106" y="1778451"/>
                <a:ext cx="3290823" cy="3920385"/>
              </a:xfrm>
              <a:blipFill>
                <a:blip r:embed="rId4"/>
                <a:stretch>
                  <a:fillRect t="-1089"/>
                </a:stretch>
              </a:blipFill>
            </p:spPr>
            <p:txBody>
              <a:bodyPr/>
              <a:lstStyle/>
              <a:p>
                <a:r>
                  <a:rPr lang="en-GB">
                    <a:noFill/>
                  </a:rPr>
                  <a:t> </a:t>
                </a:r>
              </a:p>
            </p:txBody>
          </p:sp>
        </mc:Fallback>
      </mc:AlternateContent>
    </p:spTree>
    <p:extLst>
      <p:ext uri="{BB962C8B-B14F-4D97-AF65-F5344CB8AC3E}">
        <p14:creationId xmlns:p14="http://schemas.microsoft.com/office/powerpoint/2010/main" val="23296054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3AE72DCC-533C-4B93-8529-68791154D4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047"/>
          <a:stretch/>
        </p:blipFill>
        <p:spPr bwMode="auto">
          <a:xfrm>
            <a:off x="3457903" y="1911928"/>
            <a:ext cx="5378176" cy="417065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9F62213-3C3A-4A12-A85C-C66BF2894AE2}"/>
              </a:ext>
            </a:extLst>
          </p:cNvPr>
          <p:cNvSpPr>
            <a:spLocks noGrp="1"/>
          </p:cNvSpPr>
          <p:nvPr>
            <p:ph type="sldNum" sz="quarter" idx="4"/>
          </p:nvPr>
        </p:nvSpPr>
        <p:spPr/>
        <p:txBody>
          <a:bodyPr/>
          <a:lstStyle/>
          <a:p>
            <a:fld id="{17918391-D411-FE40-AAD7-861AE5233E0E}" type="slidenum">
              <a:rPr lang="en-US" smtClean="0"/>
              <a:pPr/>
              <a:t>33</a:t>
            </a:fld>
            <a:endParaRPr lang="en-US" dirty="0"/>
          </a:p>
        </p:txBody>
      </p:sp>
      <p:grpSp>
        <p:nvGrpSpPr>
          <p:cNvPr id="5" name="Group 4">
            <a:extLst>
              <a:ext uri="{FF2B5EF4-FFF2-40B4-BE49-F238E27FC236}">
                <a16:creationId xmlns:a16="http://schemas.microsoft.com/office/drawing/2014/main" id="{E0092664-7C5B-4FC1-BD4D-FB6746731B55}"/>
              </a:ext>
            </a:extLst>
          </p:cNvPr>
          <p:cNvGrpSpPr/>
          <p:nvPr/>
        </p:nvGrpSpPr>
        <p:grpSpPr>
          <a:xfrm>
            <a:off x="4168076" y="2052191"/>
            <a:ext cx="1212296" cy="1212297"/>
            <a:chOff x="3774989" y="4883511"/>
            <a:chExt cx="967343" cy="967344"/>
          </a:xfrm>
        </p:grpSpPr>
        <p:sp>
          <p:nvSpPr>
            <p:cNvPr id="6" name="Block Arc 5">
              <a:extLst>
                <a:ext uri="{FF2B5EF4-FFF2-40B4-BE49-F238E27FC236}">
                  <a16:creationId xmlns:a16="http://schemas.microsoft.com/office/drawing/2014/main" id="{B42F4414-01BC-4141-A57A-C3013DBEDAE8}"/>
                </a:ext>
              </a:extLst>
            </p:cNvPr>
            <p:cNvSpPr/>
            <p:nvPr/>
          </p:nvSpPr>
          <p:spPr>
            <a:xfrm>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Block Arc 6">
              <a:extLst>
                <a:ext uri="{FF2B5EF4-FFF2-40B4-BE49-F238E27FC236}">
                  <a16:creationId xmlns:a16="http://schemas.microsoft.com/office/drawing/2014/main" id="{916B39CA-D0E3-4FF5-ABDC-F3ABF9A59AC3}"/>
                </a:ext>
              </a:extLst>
            </p:cNvPr>
            <p:cNvSpPr/>
            <p:nvPr/>
          </p:nvSpPr>
          <p:spPr>
            <a:xfrm flipH="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Block Arc 7">
              <a:extLst>
                <a:ext uri="{FF2B5EF4-FFF2-40B4-BE49-F238E27FC236}">
                  <a16:creationId xmlns:a16="http://schemas.microsoft.com/office/drawing/2014/main" id="{FF5E6327-D846-4C97-9299-052F95D39D29}"/>
                </a:ext>
              </a:extLst>
            </p:cNvPr>
            <p:cNvSpPr/>
            <p:nvPr/>
          </p:nvSpPr>
          <p:spPr>
            <a:xfrm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2AF9DEF9-3CE5-454E-855F-D1AC87CC4C6F}"/>
                </a:ext>
              </a:extLst>
            </p:cNvPr>
            <p:cNvSpPr/>
            <p:nvPr/>
          </p:nvSpPr>
          <p:spPr>
            <a:xfrm flipH="1" flipV="1">
              <a:off x="3774990" y="4883513"/>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FB3C1B59-76FB-410E-AA0D-54CE479D713B}"/>
                </a:ext>
              </a:extLst>
            </p:cNvPr>
            <p:cNvSpPr/>
            <p:nvPr/>
          </p:nvSpPr>
          <p:spPr>
            <a:xfrm rot="615227">
              <a:off x="3774989" y="4883513"/>
              <a:ext cx="967342" cy="967342"/>
            </a:xfrm>
            <a:prstGeom prst="blockArc">
              <a:avLst>
                <a:gd name="adj1" fmla="val 1629033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Block Arc 10">
              <a:extLst>
                <a:ext uri="{FF2B5EF4-FFF2-40B4-BE49-F238E27FC236}">
                  <a16:creationId xmlns:a16="http://schemas.microsoft.com/office/drawing/2014/main" id="{58635E2A-A915-4C97-83EB-6E8E2D61162C}"/>
                </a:ext>
              </a:extLst>
            </p:cNvPr>
            <p:cNvSpPr/>
            <p:nvPr/>
          </p:nvSpPr>
          <p:spPr>
            <a:xfrm rot="388122" flipH="1">
              <a:off x="3774990" y="4883511"/>
              <a:ext cx="967342" cy="967342"/>
            </a:xfrm>
            <a:prstGeom prst="blockArc">
              <a:avLst>
                <a:gd name="adj1" fmla="val 1727742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2" name="Block Arc 11">
              <a:extLst>
                <a:ext uri="{FF2B5EF4-FFF2-40B4-BE49-F238E27FC236}">
                  <a16:creationId xmlns:a16="http://schemas.microsoft.com/office/drawing/2014/main" id="{623532E2-63AA-4CF8-813A-2C3D8DDDCEB0}"/>
                </a:ext>
              </a:extLst>
            </p:cNvPr>
            <p:cNvSpPr/>
            <p:nvPr/>
          </p:nvSpPr>
          <p:spPr>
            <a:xfrm rot="615227" flipV="1">
              <a:off x="3774990" y="4883513"/>
              <a:ext cx="967342" cy="967342"/>
            </a:xfrm>
            <a:prstGeom prst="blockArc">
              <a:avLst>
                <a:gd name="adj1" fmla="val 17520339"/>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233FF5DB-5518-4A77-8D3C-63F87F1BC97A}"/>
                </a:ext>
              </a:extLst>
            </p:cNvPr>
            <p:cNvSpPr/>
            <p:nvPr/>
          </p:nvSpPr>
          <p:spPr>
            <a:xfrm rot="388122" flipH="1" flipV="1">
              <a:off x="3774990" y="4883513"/>
              <a:ext cx="967342" cy="967342"/>
            </a:xfrm>
            <a:prstGeom prst="blockArc">
              <a:avLst>
                <a:gd name="adj1" fmla="val 16464083"/>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17" name="Title 1">
                <a:extLst>
                  <a:ext uri="{FF2B5EF4-FFF2-40B4-BE49-F238E27FC236}">
                    <a16:creationId xmlns:a16="http://schemas.microsoft.com/office/drawing/2014/main" id="{18D1CBD1-C612-49A0-A9CF-0E88372AB55E}"/>
                  </a:ext>
                </a:extLst>
              </p:cNvPr>
              <p:cNvSpPr>
                <a:spLocks noGrp="1"/>
              </p:cNvSpPr>
              <p:nvPr>
                <p:ph type="title"/>
              </p:nvPr>
            </p:nvSpPr>
            <p:spPr>
              <a:xfrm>
                <a:off x="457200" y="233493"/>
                <a:ext cx="8271711" cy="1341308"/>
              </a:xfrm>
            </p:spPr>
            <p:txBody>
              <a:bodyPr>
                <a:noAutofit/>
              </a:bodyPr>
              <a:lstStyle/>
              <a:p>
                <a:r>
                  <a:rPr lang="en-US" sz="3600" dirty="0"/>
                  <a:t>Modelling a3 of 10 CC: </a:t>
                </a:r>
                <a14:m>
                  <m:oMath xmlns:m="http://schemas.openxmlformats.org/officeDocument/2006/math">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𝑎</m:t>
                        </m:r>
                      </m:e>
                      <m:sub>
                        <m:r>
                          <a:rPr lang="en-US" sz="3600" b="0" i="1" smtClean="0">
                            <a:latin typeface="Cambria Math" panose="02040503050406030204" pitchFamily="18" charset="0"/>
                          </a:rPr>
                          <m:t>3</m:t>
                        </m:r>
                      </m:sub>
                    </m:sSub>
                    <m:d>
                      <m:dPr>
                        <m:ctrlPr>
                          <a:rPr lang="en-US" sz="3600" b="0" i="1" smtClean="0">
                            <a:latin typeface="Cambria Math" panose="02040503050406030204" pitchFamily="18" charset="0"/>
                          </a:rPr>
                        </m:ctrlPr>
                      </m:dPr>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𝑎</m:t>
                            </m:r>
                          </m:e>
                          <m:sub>
                            <m:r>
                              <a:rPr lang="en-US" sz="3600" b="0" i="1" smtClean="0">
                                <a:latin typeface="Cambria Math" panose="02040503050406030204" pitchFamily="18" charset="0"/>
                              </a:rPr>
                              <m:t>3</m:t>
                            </m:r>
                          </m:sub>
                        </m:sSub>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𝑀</m:t>
                            </m:r>
                          </m:e>
                        </m:d>
                      </m:e>
                    </m:d>
                  </m:oMath>
                </a14:m>
                <a:endParaRPr lang="en-GB" sz="3600" dirty="0"/>
              </a:p>
            </p:txBody>
          </p:sp>
        </mc:Choice>
        <mc:Fallback xmlns="">
          <p:sp>
            <p:nvSpPr>
              <p:cNvPr id="17" name="Title 1">
                <a:extLst>
                  <a:ext uri="{FF2B5EF4-FFF2-40B4-BE49-F238E27FC236}">
                    <a16:creationId xmlns:a16="http://schemas.microsoft.com/office/drawing/2014/main" id="{18D1CBD1-C612-49A0-A9CF-0E88372AB55E}"/>
                  </a:ext>
                </a:extLst>
              </p:cNvPr>
              <p:cNvSpPr>
                <a:spLocks noGrp="1" noRot="1" noChangeAspect="1" noMove="1" noResize="1" noEditPoints="1" noAdjustHandles="1" noChangeArrowheads="1" noChangeShapeType="1" noTextEdit="1"/>
              </p:cNvSpPr>
              <p:nvPr>
                <p:ph type="title"/>
              </p:nvPr>
            </p:nvSpPr>
            <p:spPr>
              <a:xfrm>
                <a:off x="457200" y="233493"/>
                <a:ext cx="8271711" cy="1341308"/>
              </a:xfrm>
              <a:blipFill>
                <a:blip r:embed="rId3"/>
                <a:stretch>
                  <a:fillRect l="-28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93AC8A2A-0562-4578-925D-B211337219D7}"/>
                  </a:ext>
                </a:extLst>
              </p:cNvPr>
              <p:cNvSpPr>
                <a:spLocks noGrp="1"/>
              </p:cNvSpPr>
              <p:nvPr>
                <p:ph idx="1"/>
              </p:nvPr>
            </p:nvSpPr>
            <p:spPr>
              <a:xfrm>
                <a:off x="126106" y="1778451"/>
                <a:ext cx="3290823" cy="3920385"/>
              </a:xfrm>
            </p:spPr>
            <p:txBody>
              <a:bodyPr>
                <a:normAutofit/>
              </a:bodyPr>
              <a:lstStyle/>
              <a:p>
                <a:pPr marL="176213" indent="-139700"/>
                <a:r>
                  <a:rPr lang="en-US" sz="1600" b="0" dirty="0"/>
                  <a:t>60 data points (10 CC * 6 magnetic measurement points in the straight section) </a:t>
                </a:r>
              </a:p>
              <a:p>
                <a:pPr marL="176213" indent="-139700"/>
                <a:r>
                  <a:rPr lang="en-US" sz="1600" dirty="0"/>
                  <a:t>0.29 slope indicating fair harmonic estimation</a:t>
                </a:r>
              </a:p>
              <a:p>
                <a:pPr marL="176213" indent="-139700"/>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2</m:t>
                        </m:r>
                      </m:sup>
                    </m:sSup>
                  </m:oMath>
                </a14:m>
                <a:r>
                  <a:rPr lang="en-US" sz="1600" dirty="0"/>
                  <a:t> 0.35 indicating fair correlation with measured geometry (coil branch pairing)</a:t>
                </a:r>
              </a:p>
            </p:txBody>
          </p:sp>
        </mc:Choice>
        <mc:Fallback xmlns="">
          <p:sp>
            <p:nvSpPr>
              <p:cNvPr id="18" name="Content Placeholder 2">
                <a:extLst>
                  <a:ext uri="{FF2B5EF4-FFF2-40B4-BE49-F238E27FC236}">
                    <a16:creationId xmlns:a16="http://schemas.microsoft.com/office/drawing/2014/main" id="{93AC8A2A-0562-4578-925D-B211337219D7}"/>
                  </a:ext>
                </a:extLst>
              </p:cNvPr>
              <p:cNvSpPr>
                <a:spLocks noGrp="1" noRot="1" noChangeAspect="1" noMove="1" noResize="1" noEditPoints="1" noAdjustHandles="1" noChangeArrowheads="1" noChangeShapeType="1" noTextEdit="1"/>
              </p:cNvSpPr>
              <p:nvPr>
                <p:ph idx="1"/>
              </p:nvPr>
            </p:nvSpPr>
            <p:spPr>
              <a:xfrm>
                <a:off x="126106" y="1778451"/>
                <a:ext cx="3290823" cy="3920385"/>
              </a:xfrm>
              <a:blipFill>
                <a:blip r:embed="rId4"/>
                <a:stretch>
                  <a:fillRect t="-467"/>
                </a:stretch>
              </a:blipFill>
            </p:spPr>
            <p:txBody>
              <a:bodyPr/>
              <a:lstStyle/>
              <a:p>
                <a:r>
                  <a:rPr lang="en-GB">
                    <a:noFill/>
                  </a:rPr>
                  <a:t> </a:t>
                </a:r>
              </a:p>
            </p:txBody>
          </p:sp>
        </mc:Fallback>
      </mc:AlternateContent>
    </p:spTree>
    <p:extLst>
      <p:ext uri="{BB962C8B-B14F-4D97-AF65-F5344CB8AC3E}">
        <p14:creationId xmlns:p14="http://schemas.microsoft.com/office/powerpoint/2010/main" val="2069586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E5FF2D99-4538-41A9-A954-D7E5FB0300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934"/>
          <a:stretch/>
        </p:blipFill>
        <p:spPr bwMode="auto">
          <a:xfrm>
            <a:off x="3500057" y="2028825"/>
            <a:ext cx="5066670" cy="39859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C91FD33-DFE7-4AC9-85BD-3B8E72001C79}"/>
                  </a:ext>
                </a:extLst>
              </p:cNvPr>
              <p:cNvSpPr>
                <a:spLocks noGrp="1"/>
              </p:cNvSpPr>
              <p:nvPr>
                <p:ph type="title"/>
              </p:nvPr>
            </p:nvSpPr>
            <p:spPr>
              <a:xfrm>
                <a:off x="457200" y="233493"/>
                <a:ext cx="8271711" cy="1341308"/>
              </a:xfrm>
            </p:spPr>
            <p:txBody>
              <a:bodyPr>
                <a:noAutofit/>
              </a:bodyPr>
              <a:lstStyle/>
              <a:p>
                <a:r>
                  <a:rPr lang="en-US" sz="3600" dirty="0"/>
                  <a:t>Modelling b2 of 10 CC: </a:t>
                </a:r>
                <a14:m>
                  <m:oMath xmlns:m="http://schemas.openxmlformats.org/officeDocument/2006/math">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𝑏</m:t>
                        </m:r>
                      </m:e>
                      <m:sub>
                        <m:r>
                          <a:rPr lang="en-US" sz="3600" b="0" i="1" smtClean="0">
                            <a:latin typeface="Cambria Math" panose="02040503050406030204" pitchFamily="18" charset="0"/>
                          </a:rPr>
                          <m:t>2</m:t>
                        </m:r>
                      </m:sub>
                    </m:sSub>
                    <m:d>
                      <m:dPr>
                        <m:ctrlPr>
                          <a:rPr lang="en-US" sz="3600" b="0" i="1" smtClean="0">
                            <a:latin typeface="Cambria Math" panose="02040503050406030204" pitchFamily="18" charset="0"/>
                          </a:rPr>
                        </m:ctrlPr>
                      </m:dPr>
                      <m:e>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𝑏</m:t>
                            </m:r>
                          </m:e>
                          <m:sub>
                            <m:r>
                              <a:rPr lang="en-US" sz="3600" b="0" i="1" smtClean="0">
                                <a:latin typeface="Cambria Math" panose="02040503050406030204" pitchFamily="18" charset="0"/>
                              </a:rPr>
                              <m:t>2</m:t>
                            </m:r>
                          </m:sub>
                        </m:sSub>
                        <m:d>
                          <m:dPr>
                            <m:ctrlPr>
                              <a:rPr lang="en-US" sz="3600" b="0" i="1" smtClean="0">
                                <a:latin typeface="Cambria Math" panose="02040503050406030204" pitchFamily="18" charset="0"/>
                              </a:rPr>
                            </m:ctrlPr>
                          </m:dPr>
                          <m:e>
                            <m:r>
                              <a:rPr lang="en-US" sz="3600" b="0" i="1" smtClean="0">
                                <a:latin typeface="Cambria Math" panose="02040503050406030204" pitchFamily="18" charset="0"/>
                              </a:rPr>
                              <m:t>𝑆</m:t>
                            </m:r>
                          </m:e>
                        </m:d>
                      </m:e>
                    </m:d>
                  </m:oMath>
                </a14:m>
                <a:endParaRPr lang="en-GB" sz="3600" dirty="0"/>
              </a:p>
            </p:txBody>
          </p:sp>
        </mc:Choice>
        <mc:Fallback xmlns="">
          <p:sp>
            <p:nvSpPr>
              <p:cNvPr id="2" name="Title 1">
                <a:extLst>
                  <a:ext uri="{FF2B5EF4-FFF2-40B4-BE49-F238E27FC236}">
                    <a16:creationId xmlns:a16="http://schemas.microsoft.com/office/drawing/2014/main" id="{0C91FD33-DFE7-4AC9-85BD-3B8E72001C79}"/>
                  </a:ext>
                </a:extLst>
              </p:cNvPr>
              <p:cNvSpPr>
                <a:spLocks noGrp="1" noRot="1" noChangeAspect="1" noMove="1" noResize="1" noEditPoints="1" noAdjustHandles="1" noChangeArrowheads="1" noChangeShapeType="1" noTextEdit="1"/>
              </p:cNvSpPr>
              <p:nvPr>
                <p:ph type="title"/>
              </p:nvPr>
            </p:nvSpPr>
            <p:spPr>
              <a:xfrm>
                <a:off x="457200" y="233493"/>
                <a:ext cx="8271711" cy="1341308"/>
              </a:xfrm>
              <a:blipFill>
                <a:blip r:embed="rId3"/>
                <a:stretch>
                  <a:fillRect l="-2800"/>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69F62213-3C3A-4A12-A85C-C66BF2894AE2}"/>
              </a:ext>
            </a:extLst>
          </p:cNvPr>
          <p:cNvSpPr>
            <a:spLocks noGrp="1"/>
          </p:cNvSpPr>
          <p:nvPr>
            <p:ph type="sldNum" sz="quarter" idx="4"/>
          </p:nvPr>
        </p:nvSpPr>
        <p:spPr/>
        <p:txBody>
          <a:bodyPr/>
          <a:lstStyle/>
          <a:p>
            <a:fld id="{17918391-D411-FE40-AAD7-861AE5233E0E}" type="slidenum">
              <a:rPr lang="en-US" smtClean="0"/>
              <a:pPr/>
              <a:t>34</a:t>
            </a:fld>
            <a:endParaRPr lang="en-US" dirty="0"/>
          </a:p>
        </p:txBody>
      </p:sp>
      <p:grpSp>
        <p:nvGrpSpPr>
          <p:cNvPr id="5" name="Group 4">
            <a:extLst>
              <a:ext uri="{FF2B5EF4-FFF2-40B4-BE49-F238E27FC236}">
                <a16:creationId xmlns:a16="http://schemas.microsoft.com/office/drawing/2014/main" id="{9D3C23B2-C3F3-4940-A1AB-4E376C823DDC}"/>
              </a:ext>
            </a:extLst>
          </p:cNvPr>
          <p:cNvGrpSpPr/>
          <p:nvPr/>
        </p:nvGrpSpPr>
        <p:grpSpPr>
          <a:xfrm>
            <a:off x="4043828" y="2184086"/>
            <a:ext cx="1355490" cy="1355490"/>
            <a:chOff x="5641507" y="4989791"/>
            <a:chExt cx="967342" cy="967342"/>
          </a:xfrm>
        </p:grpSpPr>
        <p:sp>
          <p:nvSpPr>
            <p:cNvPr id="6" name="Block Arc 5">
              <a:extLst>
                <a:ext uri="{FF2B5EF4-FFF2-40B4-BE49-F238E27FC236}">
                  <a16:creationId xmlns:a16="http://schemas.microsoft.com/office/drawing/2014/main" id="{434B38D0-ED43-4158-B739-10E65E43DFED}"/>
                </a:ext>
              </a:extLst>
            </p:cNvPr>
            <p:cNvSpPr/>
            <p:nvPr/>
          </p:nvSpPr>
          <p:spPr>
            <a:xfrm>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Block Arc 6">
              <a:extLst>
                <a:ext uri="{FF2B5EF4-FFF2-40B4-BE49-F238E27FC236}">
                  <a16:creationId xmlns:a16="http://schemas.microsoft.com/office/drawing/2014/main" id="{AF9E01ED-5DD3-4CC9-BBF7-F103C0FCD09C}"/>
                </a:ext>
              </a:extLst>
            </p:cNvPr>
            <p:cNvSpPr/>
            <p:nvPr/>
          </p:nvSpPr>
          <p:spPr>
            <a:xfrm flipH="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Block Arc 7">
              <a:extLst>
                <a:ext uri="{FF2B5EF4-FFF2-40B4-BE49-F238E27FC236}">
                  <a16:creationId xmlns:a16="http://schemas.microsoft.com/office/drawing/2014/main" id="{E178EB25-2999-4B01-B6EA-B5772F76923D}"/>
                </a:ext>
              </a:extLst>
            </p:cNvPr>
            <p:cNvSpPr/>
            <p:nvPr/>
          </p:nvSpPr>
          <p:spPr>
            <a:xfrm flipV="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Block Arc 8">
              <a:extLst>
                <a:ext uri="{FF2B5EF4-FFF2-40B4-BE49-F238E27FC236}">
                  <a16:creationId xmlns:a16="http://schemas.microsoft.com/office/drawing/2014/main" id="{466B8533-E184-4BE2-BFFE-BA8E6EE82A6E}"/>
                </a:ext>
              </a:extLst>
            </p:cNvPr>
            <p:cNvSpPr/>
            <p:nvPr/>
          </p:nvSpPr>
          <p:spPr>
            <a:xfrm flipH="1" flipV="1">
              <a:off x="5641507" y="4989791"/>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Block Arc 9">
              <a:extLst>
                <a:ext uri="{FF2B5EF4-FFF2-40B4-BE49-F238E27FC236}">
                  <a16:creationId xmlns:a16="http://schemas.microsoft.com/office/drawing/2014/main" id="{502D9161-DF05-4AB8-85BA-D596D030103D}"/>
                </a:ext>
              </a:extLst>
            </p:cNvPr>
            <p:cNvSpPr/>
            <p:nvPr/>
          </p:nvSpPr>
          <p:spPr>
            <a:xfrm>
              <a:off x="5641507" y="4989791"/>
              <a:ext cx="967342" cy="967342"/>
            </a:xfrm>
            <a:prstGeom prst="blockArc">
              <a:avLst>
                <a:gd name="adj1" fmla="val 1743540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Block Arc 10">
              <a:extLst>
                <a:ext uri="{FF2B5EF4-FFF2-40B4-BE49-F238E27FC236}">
                  <a16:creationId xmlns:a16="http://schemas.microsoft.com/office/drawing/2014/main" id="{3128EDF5-6F5F-44B3-8725-20FD09E34AFE}"/>
                </a:ext>
              </a:extLst>
            </p:cNvPr>
            <p:cNvSpPr/>
            <p:nvPr/>
          </p:nvSpPr>
          <p:spPr>
            <a:xfrm flipH="1">
              <a:off x="5641507" y="4989791"/>
              <a:ext cx="967342" cy="967342"/>
            </a:xfrm>
            <a:prstGeom prst="blockArc">
              <a:avLst>
                <a:gd name="adj1" fmla="val 18003394"/>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Block Arc 11">
              <a:extLst>
                <a:ext uri="{FF2B5EF4-FFF2-40B4-BE49-F238E27FC236}">
                  <a16:creationId xmlns:a16="http://schemas.microsoft.com/office/drawing/2014/main" id="{D76ABB4C-EF0B-4D88-915F-AD1D4B68E23E}"/>
                </a:ext>
              </a:extLst>
            </p:cNvPr>
            <p:cNvSpPr/>
            <p:nvPr/>
          </p:nvSpPr>
          <p:spPr>
            <a:xfrm flipV="1">
              <a:off x="5641507" y="4989791"/>
              <a:ext cx="967342" cy="967342"/>
            </a:xfrm>
            <a:prstGeom prst="blockArc">
              <a:avLst>
                <a:gd name="adj1" fmla="val 17306096"/>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Block Arc 12">
              <a:extLst>
                <a:ext uri="{FF2B5EF4-FFF2-40B4-BE49-F238E27FC236}">
                  <a16:creationId xmlns:a16="http://schemas.microsoft.com/office/drawing/2014/main" id="{BA15313F-8B93-401E-AEE1-2060AF9971E8}"/>
                </a:ext>
              </a:extLst>
            </p:cNvPr>
            <p:cNvSpPr/>
            <p:nvPr/>
          </p:nvSpPr>
          <p:spPr>
            <a:xfrm flipH="1" flipV="1">
              <a:off x="5641507" y="4989791"/>
              <a:ext cx="967342" cy="967342"/>
            </a:xfrm>
            <a:prstGeom prst="blockArc">
              <a:avLst>
                <a:gd name="adj1" fmla="val 17840685"/>
                <a:gd name="adj2" fmla="val 0"/>
                <a:gd name="adj3" fmla="val 25000"/>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15" name="Content Placeholder 2">
                <a:extLst>
                  <a:ext uri="{FF2B5EF4-FFF2-40B4-BE49-F238E27FC236}">
                    <a16:creationId xmlns:a16="http://schemas.microsoft.com/office/drawing/2014/main" id="{3DBE6BDE-8708-4B97-A097-716E456AE5C2}"/>
                  </a:ext>
                </a:extLst>
              </p:cNvPr>
              <p:cNvSpPr>
                <a:spLocks noGrp="1"/>
              </p:cNvSpPr>
              <p:nvPr>
                <p:ph idx="1"/>
              </p:nvPr>
            </p:nvSpPr>
            <p:spPr>
              <a:xfrm>
                <a:off x="126106" y="1778451"/>
                <a:ext cx="3290823" cy="3920385"/>
              </a:xfrm>
            </p:spPr>
            <p:txBody>
              <a:bodyPr>
                <a:normAutofit/>
              </a:bodyPr>
              <a:lstStyle/>
              <a:p>
                <a:pPr marL="176213" indent="-139700"/>
                <a:r>
                  <a:rPr lang="en-US" sz="1600" b="0" dirty="0"/>
                  <a:t>60 data points (10 CC * 6 magnetic measurement points in the straight section)</a:t>
                </a:r>
              </a:p>
              <a:p>
                <a:pPr marL="176213" indent="-139700"/>
                <a:r>
                  <a:rPr lang="en-US" sz="1600" dirty="0"/>
                  <a:t>0.8 slope indicating that majority of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𝑏</m:t>
                        </m:r>
                      </m:e>
                      <m:sub>
                        <m:r>
                          <a:rPr lang="en-US" sz="1600" b="0" i="1" smtClean="0">
                            <a:latin typeface="Cambria Math" panose="02040503050406030204" pitchFamily="18" charset="0"/>
                          </a:rPr>
                          <m:t>2</m:t>
                        </m:r>
                      </m:sub>
                    </m:sSub>
                  </m:oMath>
                </a14:m>
                <a:r>
                  <a:rPr lang="en-US" sz="1600" dirty="0"/>
                  <a:t> variability is related to shim geometry</a:t>
                </a:r>
              </a:p>
              <a:p>
                <a:pPr marL="176213" indent="-139700"/>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2</m:t>
                        </m:r>
                      </m:sup>
                    </m:sSup>
                  </m:oMath>
                </a14:m>
                <a:r>
                  <a:rPr lang="en-US" sz="1600" dirty="0"/>
                  <a:t> 0.65 indicating good correlation of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𝑏</m:t>
                        </m:r>
                      </m:e>
                      <m:sub>
                        <m:r>
                          <a:rPr lang="en-US" sz="1600" b="0" i="1" smtClean="0">
                            <a:latin typeface="Cambria Math" panose="02040503050406030204" pitchFamily="18" charset="0"/>
                          </a:rPr>
                          <m:t>2</m:t>
                        </m:r>
                      </m:sub>
                    </m:sSub>
                  </m:oMath>
                </a14:m>
                <a:r>
                  <a:rPr lang="en-US" sz="1600" dirty="0"/>
                  <a:t> and collaring shim thickness</a:t>
                </a:r>
              </a:p>
            </p:txBody>
          </p:sp>
        </mc:Choice>
        <mc:Fallback xmlns="">
          <p:sp>
            <p:nvSpPr>
              <p:cNvPr id="15" name="Content Placeholder 2">
                <a:extLst>
                  <a:ext uri="{FF2B5EF4-FFF2-40B4-BE49-F238E27FC236}">
                    <a16:creationId xmlns:a16="http://schemas.microsoft.com/office/drawing/2014/main" id="{3DBE6BDE-8708-4B97-A097-716E456AE5C2}"/>
                  </a:ext>
                </a:extLst>
              </p:cNvPr>
              <p:cNvSpPr>
                <a:spLocks noGrp="1" noRot="1" noChangeAspect="1" noMove="1" noResize="1" noEditPoints="1" noAdjustHandles="1" noChangeArrowheads="1" noChangeShapeType="1" noTextEdit="1"/>
              </p:cNvSpPr>
              <p:nvPr>
                <p:ph idx="1"/>
              </p:nvPr>
            </p:nvSpPr>
            <p:spPr>
              <a:xfrm>
                <a:off x="126106" y="1778451"/>
                <a:ext cx="3290823" cy="3920385"/>
              </a:xfrm>
              <a:blipFill>
                <a:blip r:embed="rId4"/>
                <a:stretch>
                  <a:fillRect t="-467" r="-2222"/>
                </a:stretch>
              </a:blipFill>
            </p:spPr>
            <p:txBody>
              <a:bodyPr/>
              <a:lstStyle/>
              <a:p>
                <a:r>
                  <a:rPr lang="en-GB">
                    <a:noFill/>
                  </a:rPr>
                  <a:t> </a:t>
                </a:r>
              </a:p>
            </p:txBody>
          </p:sp>
        </mc:Fallback>
      </mc:AlternateContent>
    </p:spTree>
    <p:extLst>
      <p:ext uri="{BB962C8B-B14F-4D97-AF65-F5344CB8AC3E}">
        <p14:creationId xmlns:p14="http://schemas.microsoft.com/office/powerpoint/2010/main" val="18505139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a:extLst>
              <a:ext uri="{FF2B5EF4-FFF2-40B4-BE49-F238E27FC236}">
                <a16:creationId xmlns:a16="http://schemas.microsoft.com/office/drawing/2014/main" id="{0F2EA2F0-0A47-4E03-A94F-09406175E2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814"/>
          <a:stretch/>
        </p:blipFill>
        <p:spPr bwMode="auto">
          <a:xfrm>
            <a:off x="3683231" y="2087418"/>
            <a:ext cx="4868271" cy="3897746"/>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69F62213-3C3A-4A12-A85C-C66BF2894AE2}"/>
              </a:ext>
            </a:extLst>
          </p:cNvPr>
          <p:cNvSpPr>
            <a:spLocks noGrp="1"/>
          </p:cNvSpPr>
          <p:nvPr>
            <p:ph type="sldNum" sz="quarter" idx="4"/>
          </p:nvPr>
        </p:nvSpPr>
        <p:spPr/>
        <p:txBody>
          <a:bodyPr/>
          <a:lstStyle/>
          <a:p>
            <a:fld id="{17918391-D411-FE40-AAD7-861AE5233E0E}" type="slidenum">
              <a:rPr lang="en-US" smtClean="0"/>
              <a:pPr/>
              <a:t>35</a:t>
            </a:fld>
            <a:endParaRPr lang="en-US" dirty="0"/>
          </a:p>
        </p:txBody>
      </p:sp>
      <p:grpSp>
        <p:nvGrpSpPr>
          <p:cNvPr id="15" name="Group 14">
            <a:extLst>
              <a:ext uri="{FF2B5EF4-FFF2-40B4-BE49-F238E27FC236}">
                <a16:creationId xmlns:a16="http://schemas.microsoft.com/office/drawing/2014/main" id="{579CCF8A-ABFA-4D30-B80E-789972FB3962}"/>
              </a:ext>
            </a:extLst>
          </p:cNvPr>
          <p:cNvGrpSpPr/>
          <p:nvPr/>
        </p:nvGrpSpPr>
        <p:grpSpPr>
          <a:xfrm>
            <a:off x="4330703" y="2372377"/>
            <a:ext cx="1227872" cy="1320280"/>
            <a:chOff x="5108867" y="3602333"/>
            <a:chExt cx="1227872" cy="1320280"/>
          </a:xfrm>
        </p:grpSpPr>
        <p:sp>
          <p:nvSpPr>
            <p:cNvPr id="16" name="Block Arc 15">
              <a:extLst>
                <a:ext uri="{FF2B5EF4-FFF2-40B4-BE49-F238E27FC236}">
                  <a16:creationId xmlns:a16="http://schemas.microsoft.com/office/drawing/2014/main" id="{9C885896-9444-49CE-8B23-D300F7849F9F}"/>
                </a:ext>
              </a:extLst>
            </p:cNvPr>
            <p:cNvSpPr/>
            <p:nvPr/>
          </p:nvSpPr>
          <p:spPr>
            <a:xfrm>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Block Arc 16">
              <a:extLst>
                <a:ext uri="{FF2B5EF4-FFF2-40B4-BE49-F238E27FC236}">
                  <a16:creationId xmlns:a16="http://schemas.microsoft.com/office/drawing/2014/main" id="{41AC51D6-64A6-4BCD-AE2A-64E5B1224643}"/>
                </a:ext>
              </a:extLst>
            </p:cNvPr>
            <p:cNvSpPr/>
            <p:nvPr/>
          </p:nvSpPr>
          <p:spPr>
            <a:xfrm flipH="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Block Arc 17">
              <a:extLst>
                <a:ext uri="{FF2B5EF4-FFF2-40B4-BE49-F238E27FC236}">
                  <a16:creationId xmlns:a16="http://schemas.microsoft.com/office/drawing/2014/main" id="{B7C32159-6A06-4AAA-9EC3-077B8D180E25}"/>
                </a:ext>
              </a:extLst>
            </p:cNvPr>
            <p:cNvSpPr/>
            <p:nvPr/>
          </p:nvSpPr>
          <p:spPr>
            <a:xfrm flipV="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Block Arc 18">
              <a:extLst>
                <a:ext uri="{FF2B5EF4-FFF2-40B4-BE49-F238E27FC236}">
                  <a16:creationId xmlns:a16="http://schemas.microsoft.com/office/drawing/2014/main" id="{013A9943-E3DA-43FF-AD8E-262B34F6BF66}"/>
                </a:ext>
              </a:extLst>
            </p:cNvPr>
            <p:cNvSpPr/>
            <p:nvPr/>
          </p:nvSpPr>
          <p:spPr>
            <a:xfrm flipH="1" flipV="1">
              <a:off x="5231123" y="3778802"/>
              <a:ext cx="967342" cy="967342"/>
            </a:xfrm>
            <a:prstGeom prst="blockArc">
              <a:avLst>
                <a:gd name="adj1" fmla="val 16872894"/>
                <a:gd name="adj2" fmla="val 0"/>
                <a:gd name="adj3" fmla="val 25000"/>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510DB187-84BD-4715-A3B7-FB7F17E9A7A1}"/>
                </a:ext>
              </a:extLst>
            </p:cNvPr>
            <p:cNvSpPr/>
            <p:nvPr/>
          </p:nvSpPr>
          <p:spPr>
            <a:xfrm>
              <a:off x="5108867" y="3648537"/>
              <a:ext cx="1227872" cy="1227872"/>
            </a:xfrm>
            <a:prstGeom prst="ellipse">
              <a:avLst/>
            </a:prstGeom>
            <a:no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531CF78A-7477-44A6-91CD-647A1B28B780}"/>
                </a:ext>
              </a:extLst>
            </p:cNvPr>
            <p:cNvSpPr/>
            <p:nvPr/>
          </p:nvSpPr>
          <p:spPr>
            <a:xfrm>
              <a:off x="5160758" y="3602333"/>
              <a:ext cx="1124090" cy="1320280"/>
            </a:xfrm>
            <a:prstGeom prst="ellipse">
              <a:avLst/>
            </a:prstGeom>
            <a:noFill/>
            <a:ln w="19050">
              <a:solidFill>
                <a:srgbClr val="00B05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25" name="Title 1">
                <a:extLst>
                  <a:ext uri="{FF2B5EF4-FFF2-40B4-BE49-F238E27FC236}">
                    <a16:creationId xmlns:a16="http://schemas.microsoft.com/office/drawing/2014/main" id="{11F82417-6F6C-4871-91DF-11CA5BFF707D}"/>
                  </a:ext>
                </a:extLst>
              </p:cNvPr>
              <p:cNvSpPr>
                <a:spLocks noGrp="1"/>
              </p:cNvSpPr>
              <p:nvPr>
                <p:ph type="title"/>
              </p:nvPr>
            </p:nvSpPr>
            <p:spPr>
              <a:xfrm>
                <a:off x="457200" y="233493"/>
                <a:ext cx="8271711" cy="1341308"/>
              </a:xfrm>
            </p:spPr>
            <p:txBody>
              <a:bodyPr>
                <a:noAutofit/>
              </a:bodyPr>
              <a:lstStyle/>
              <a:p>
                <a:r>
                  <a:rPr lang="en-US" sz="3200" dirty="0"/>
                  <a:t>Modelling b3 of 10 CC: </a:t>
                </a:r>
                <a14:m>
                  <m:oMath xmlns:m="http://schemas.openxmlformats.org/officeDocument/2006/math">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3</m:t>
                        </m:r>
                      </m:sub>
                    </m:sSub>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𝑏</m:t>
                            </m:r>
                          </m:e>
                          <m:sub>
                            <m:r>
                              <a:rPr lang="en-US" sz="3200" b="0" i="1" smtClean="0">
                                <a:latin typeface="Cambria Math" panose="02040503050406030204" pitchFamily="18" charset="0"/>
                              </a:rPr>
                              <m:t>3</m:t>
                            </m:r>
                          </m:sub>
                        </m:sSub>
                        <m:d>
                          <m:dPr>
                            <m:ctrlPr>
                              <a:rPr lang="en-US" sz="3200" b="0" i="1" smtClean="0">
                                <a:latin typeface="Cambria Math" panose="02040503050406030204" pitchFamily="18" charset="0"/>
                              </a:rPr>
                            </m:ctrlPr>
                          </m:dPr>
                          <m:e>
                            <m:r>
                              <a:rPr lang="en-US" sz="3200" b="0" i="1" smtClean="0">
                                <a:latin typeface="Cambria Math" panose="02040503050406030204" pitchFamily="18" charset="0"/>
                              </a:rPr>
                              <m:t>𝜙</m:t>
                            </m:r>
                            <m:r>
                              <a:rPr lang="en-US" sz="3200" b="0" i="1" smtClean="0">
                                <a:latin typeface="Cambria Math" panose="02040503050406030204" pitchFamily="18" charset="0"/>
                              </a:rPr>
                              <m:t>𝑉</m:t>
                            </m:r>
                            <m:r>
                              <a:rPr lang="en-US" sz="3200" b="0" i="1" smtClean="0">
                                <a:latin typeface="Cambria Math" panose="02040503050406030204" pitchFamily="18" charset="0"/>
                              </a:rPr>
                              <m:t>−</m:t>
                            </m:r>
                            <m:r>
                              <a:rPr lang="en-US" sz="3200" b="0" i="1" smtClean="0">
                                <a:latin typeface="Cambria Math" panose="02040503050406030204" pitchFamily="18" charset="0"/>
                              </a:rPr>
                              <m:t>𝜙</m:t>
                            </m:r>
                            <m:r>
                              <a:rPr lang="en-US" sz="3200" b="0" i="1" smtClean="0">
                                <a:latin typeface="Cambria Math" panose="02040503050406030204" pitchFamily="18" charset="0"/>
                              </a:rPr>
                              <m:t>𝐻</m:t>
                            </m:r>
                          </m:e>
                        </m:d>
                      </m:e>
                    </m:d>
                  </m:oMath>
                </a14:m>
                <a:endParaRPr lang="en-GB" sz="3200" dirty="0"/>
              </a:p>
            </p:txBody>
          </p:sp>
        </mc:Choice>
        <mc:Fallback xmlns="">
          <p:sp>
            <p:nvSpPr>
              <p:cNvPr id="25" name="Title 1">
                <a:extLst>
                  <a:ext uri="{FF2B5EF4-FFF2-40B4-BE49-F238E27FC236}">
                    <a16:creationId xmlns:a16="http://schemas.microsoft.com/office/drawing/2014/main" id="{11F82417-6F6C-4871-91DF-11CA5BFF707D}"/>
                  </a:ext>
                </a:extLst>
              </p:cNvPr>
              <p:cNvSpPr>
                <a:spLocks noGrp="1" noRot="1" noChangeAspect="1" noMove="1" noResize="1" noEditPoints="1" noAdjustHandles="1" noChangeArrowheads="1" noChangeShapeType="1" noTextEdit="1"/>
              </p:cNvSpPr>
              <p:nvPr>
                <p:ph type="title"/>
              </p:nvPr>
            </p:nvSpPr>
            <p:spPr>
              <a:xfrm>
                <a:off x="457200" y="233493"/>
                <a:ext cx="8271711" cy="1341308"/>
              </a:xfrm>
              <a:blipFill>
                <a:blip r:embed="rId3"/>
                <a:stretch>
                  <a:fillRect l="-24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Content Placeholder 2">
                <a:extLst>
                  <a:ext uri="{FF2B5EF4-FFF2-40B4-BE49-F238E27FC236}">
                    <a16:creationId xmlns:a16="http://schemas.microsoft.com/office/drawing/2014/main" id="{C69DE5DD-4C2E-4B05-B105-71E4DF252C8E}"/>
                  </a:ext>
                </a:extLst>
              </p:cNvPr>
              <p:cNvSpPr>
                <a:spLocks noGrp="1"/>
              </p:cNvSpPr>
              <p:nvPr>
                <p:ph idx="1"/>
              </p:nvPr>
            </p:nvSpPr>
            <p:spPr>
              <a:xfrm>
                <a:off x="126106" y="1778451"/>
                <a:ext cx="3290823" cy="3920385"/>
              </a:xfrm>
            </p:spPr>
            <p:txBody>
              <a:bodyPr>
                <a:normAutofit/>
              </a:bodyPr>
              <a:lstStyle/>
              <a:p>
                <a:pPr marL="176213" indent="-139700"/>
                <a:r>
                  <a:rPr lang="en-US" sz="1600" b="0" dirty="0"/>
                  <a:t>60 data points (10 CC * 6 magnetic measurement points in the straight section) </a:t>
                </a:r>
              </a:p>
              <a:p>
                <a:pPr marL="176213" indent="-139700"/>
                <a14:m>
                  <m:oMath xmlns:m="http://schemas.openxmlformats.org/officeDocument/2006/math">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𝑅</m:t>
                        </m:r>
                      </m:e>
                      <m:sup>
                        <m:r>
                          <a:rPr lang="en-US" sz="1600" b="0" i="1" smtClean="0">
                            <a:latin typeface="Cambria Math" panose="02040503050406030204" pitchFamily="18" charset="0"/>
                          </a:rPr>
                          <m:t>2</m:t>
                        </m:r>
                      </m:sup>
                    </m:sSup>
                  </m:oMath>
                </a14:m>
                <a:r>
                  <a:rPr lang="en-US" sz="1600" dirty="0"/>
                  <a:t> 0.08 indicating no linear correlation of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𝑏</m:t>
                        </m:r>
                      </m:e>
                      <m:sub>
                        <m:r>
                          <a:rPr lang="en-US" sz="1600" b="0" i="1" smtClean="0">
                            <a:latin typeface="Cambria Math" panose="02040503050406030204" pitchFamily="18" charset="0"/>
                          </a:rPr>
                          <m:t>3</m:t>
                        </m:r>
                      </m:sub>
                    </m:sSub>
                  </m:oMath>
                </a14:m>
                <a:r>
                  <a:rPr lang="en-US" sz="1600" dirty="0"/>
                  <a:t> and measured CC vertical and horizontal diameters</a:t>
                </a:r>
              </a:p>
              <a:p>
                <a:pPr marL="176213" indent="-139700"/>
                <a:r>
                  <a:rPr lang="en-US" sz="1600" dirty="0"/>
                  <a:t>Allowed harmonic, not compensated by conductor design symmetry</a:t>
                </a:r>
              </a:p>
            </p:txBody>
          </p:sp>
        </mc:Choice>
        <mc:Fallback xmlns="">
          <p:sp>
            <p:nvSpPr>
              <p:cNvPr id="26" name="Content Placeholder 2">
                <a:extLst>
                  <a:ext uri="{FF2B5EF4-FFF2-40B4-BE49-F238E27FC236}">
                    <a16:creationId xmlns:a16="http://schemas.microsoft.com/office/drawing/2014/main" id="{C69DE5DD-4C2E-4B05-B105-71E4DF252C8E}"/>
                  </a:ext>
                </a:extLst>
              </p:cNvPr>
              <p:cNvSpPr>
                <a:spLocks noGrp="1" noRot="1" noChangeAspect="1" noMove="1" noResize="1" noEditPoints="1" noAdjustHandles="1" noChangeArrowheads="1" noChangeShapeType="1" noTextEdit="1"/>
              </p:cNvSpPr>
              <p:nvPr>
                <p:ph idx="1"/>
              </p:nvPr>
            </p:nvSpPr>
            <p:spPr>
              <a:xfrm>
                <a:off x="126106" y="1778451"/>
                <a:ext cx="3290823" cy="3920385"/>
              </a:xfrm>
              <a:blipFill>
                <a:blip r:embed="rId4"/>
                <a:stretch>
                  <a:fillRect t="-467"/>
                </a:stretch>
              </a:blipFill>
            </p:spPr>
            <p:txBody>
              <a:bodyPr/>
              <a:lstStyle/>
              <a:p>
                <a:r>
                  <a:rPr lang="en-GB">
                    <a:noFill/>
                  </a:rPr>
                  <a:t> </a:t>
                </a:r>
              </a:p>
            </p:txBody>
          </p:sp>
        </mc:Fallback>
      </mc:AlternateContent>
    </p:spTree>
    <p:extLst>
      <p:ext uri="{BB962C8B-B14F-4D97-AF65-F5344CB8AC3E}">
        <p14:creationId xmlns:p14="http://schemas.microsoft.com/office/powerpoint/2010/main" val="1338333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49718-63F2-4080-BC94-D33B43A46588}"/>
              </a:ext>
            </a:extLst>
          </p:cNvPr>
          <p:cNvSpPr>
            <a:spLocks noGrp="1"/>
          </p:cNvSpPr>
          <p:nvPr>
            <p:ph type="title"/>
          </p:nvPr>
        </p:nvSpPr>
        <p:spPr>
          <a:xfrm>
            <a:off x="457200" y="133350"/>
            <a:ext cx="8226854" cy="838200"/>
          </a:xfrm>
        </p:spPr>
        <p:txBody>
          <a:bodyPr>
            <a:noAutofit/>
          </a:bodyPr>
          <a:lstStyle/>
          <a:p>
            <a:r>
              <a:rPr lang="en-US" sz="3600" dirty="0"/>
              <a:t>Summary, results</a:t>
            </a:r>
            <a:endParaRPr lang="en-GB" sz="3600"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BFCA29C-8C51-4A91-80CF-18580780FF48}"/>
                  </a:ext>
                </a:extLst>
              </p:cNvPr>
              <p:cNvSpPr>
                <a:spLocks noGrp="1"/>
              </p:cNvSpPr>
              <p:nvPr>
                <p:ph idx="1"/>
              </p:nvPr>
            </p:nvSpPr>
            <p:spPr>
              <a:xfrm>
                <a:off x="361950" y="1090862"/>
                <a:ext cx="8417354" cy="4443664"/>
              </a:xfrm>
            </p:spPr>
            <p:txBody>
              <a:bodyPr>
                <a:normAutofit lnSpcReduction="10000"/>
              </a:bodyPr>
              <a:lstStyle/>
              <a:p>
                <a:r>
                  <a:rPr lang="en-US" sz="1800" dirty="0"/>
                  <a:t>Production of 11T impregnated coil is finalized with geometry QC. The resulting branch midplane excess (</a:t>
                </a:r>
                <a14:m>
                  <m:oMath xmlns:m="http://schemas.openxmlformats.org/officeDocument/2006/math">
                    <m:r>
                      <a:rPr lang="en-US" sz="1800" i="1" dirty="0" smtClean="0">
                        <a:latin typeface="Cambria Math" panose="02040503050406030204" pitchFamily="18" charset="0"/>
                      </a:rPr>
                      <m:t>𝑀</m:t>
                    </m:r>
                  </m:oMath>
                </a14:m>
                <a:r>
                  <a:rPr lang="en-US" sz="1800" dirty="0"/>
                  <a:t>) is afterwards used in preparation of the collaring graded shim (</a:t>
                </a:r>
                <a14:m>
                  <m:oMath xmlns:m="http://schemas.openxmlformats.org/officeDocument/2006/math">
                    <m:r>
                      <a:rPr lang="en-US" sz="1800" i="1" dirty="0" smtClean="0">
                        <a:latin typeface="Cambria Math" panose="02040503050406030204" pitchFamily="18" charset="0"/>
                      </a:rPr>
                      <m:t>𝑆</m:t>
                    </m:r>
                  </m:oMath>
                </a14:m>
                <a:r>
                  <a:rPr lang="en-US" sz="1800" dirty="0"/>
                  <a:t>) for each CC assembly</a:t>
                </a:r>
              </a:p>
              <a:p>
                <a:r>
                  <a:rPr lang="en-US" sz="1800" dirty="0"/>
                  <a:t>Collaring joins two 11T coils in dipole configuration. QC of CC consists of geometry (vertical and horizontal diameter) and magnetic measurements (field components)</a:t>
                </a:r>
              </a:p>
              <a:p>
                <a:r>
                  <a:rPr lang="en-US" sz="1800" dirty="0"/>
                  <a:t>The shim and midplane magnetic models can predict the majority of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𝑎</m:t>
                        </m:r>
                      </m:e>
                      <m:sub>
                        <m:r>
                          <a:rPr lang="en-US" sz="1800" b="0" i="1" smtClean="0">
                            <a:latin typeface="Cambria Math" panose="02040503050406030204" pitchFamily="18" charset="0"/>
                          </a:rPr>
                          <m:t>2</m:t>
                        </m:r>
                      </m:sub>
                    </m:sSub>
                    <m:r>
                      <a:rPr lang="en-US" sz="1800" b="0" i="1" smtClean="0">
                        <a:latin typeface="Cambria Math" panose="02040503050406030204" pitchFamily="18" charset="0"/>
                      </a:rPr>
                      <m:t>, </m:t>
                    </m:r>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𝑎</m:t>
                        </m:r>
                      </m:e>
                      <m:sub>
                        <m:r>
                          <a:rPr lang="en-US" sz="1800" b="0" i="1" smtClean="0">
                            <a:latin typeface="Cambria Math" panose="02040503050406030204" pitchFamily="18" charset="0"/>
                          </a:rPr>
                          <m:t>3</m:t>
                        </m:r>
                      </m:sub>
                    </m:sSub>
                  </m:oMath>
                </a14:m>
                <a:r>
                  <a:rPr lang="en-US" sz="1800" dirty="0"/>
                  <a:t> and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2</m:t>
                        </m:r>
                      </m:sub>
                    </m:sSub>
                  </m:oMath>
                </a14:m>
                <a:r>
                  <a:rPr lang="en-US" sz="1800" dirty="0"/>
                  <a:t> field harmonics</a:t>
                </a:r>
              </a:p>
              <a:p>
                <a:endParaRPr lang="en-US" sz="1800" dirty="0"/>
              </a:p>
              <a:p>
                <a:r>
                  <a:rPr lang="en-US" sz="1800" dirty="0"/>
                  <a:t>The quadrant midplane excess (</a:t>
                </a:r>
                <a14:m>
                  <m:oMath xmlns:m="http://schemas.openxmlformats.org/officeDocument/2006/math">
                    <m:r>
                      <a:rPr lang="en-US" sz="1800" b="0" i="1" smtClean="0">
                        <a:latin typeface="Cambria Math" panose="02040503050406030204" pitchFamily="18" charset="0"/>
                      </a:rPr>
                      <m:t>𝑀</m:t>
                    </m:r>
                  </m:oMath>
                </a14:m>
                <a:r>
                  <a:rPr lang="en-US" sz="1800" dirty="0"/>
                  <a:t>) of CC assembly is correlated with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𝑎</m:t>
                        </m:r>
                      </m:e>
                      <m:sub>
                        <m:r>
                          <a:rPr lang="en-US" sz="1800" b="0" i="1" smtClean="0">
                            <a:latin typeface="Cambria Math" panose="02040503050406030204" pitchFamily="18" charset="0"/>
                          </a:rPr>
                          <m:t>2</m:t>
                        </m:r>
                      </m:sub>
                    </m:sSub>
                  </m:oMath>
                </a14:m>
                <a:r>
                  <a:rPr lang="en-US" sz="1800" dirty="0"/>
                  <a:t> and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𝑎</m:t>
                        </m:r>
                      </m:e>
                      <m:sub>
                        <m:r>
                          <a:rPr lang="en-US" sz="1800" b="0" i="1" smtClean="0">
                            <a:latin typeface="Cambria Math" panose="02040503050406030204" pitchFamily="18" charset="0"/>
                          </a:rPr>
                          <m:t>3</m:t>
                        </m:r>
                      </m:sub>
                    </m:sSub>
                  </m:oMath>
                </a14:m>
                <a:r>
                  <a:rPr lang="en-US" sz="1800" dirty="0"/>
                  <a:t> skew component and can be well estimated with </a:t>
                </a:r>
                <a14:m>
                  <m:oMath xmlns:m="http://schemas.openxmlformats.org/officeDocument/2006/math">
                    <m:r>
                      <a:rPr lang="en-US" sz="1800" b="0" i="1" smtClean="0">
                        <a:latin typeface="Cambria Math" panose="02040503050406030204" pitchFamily="18" charset="0"/>
                      </a:rPr>
                      <m:t>𝛿</m:t>
                    </m:r>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2</m:t>
                        </m:r>
                        <m:r>
                          <a:rPr lang="en-US" sz="1800" b="0" i="1" smtClean="0">
                            <a:latin typeface="Cambria Math" panose="02040503050406030204" pitchFamily="18" charset="0"/>
                          </a:rPr>
                          <m:t>𝑀</m:t>
                        </m:r>
                      </m:sub>
                    </m:sSub>
                  </m:oMath>
                </a14:m>
                <a:r>
                  <a:rPr lang="en-US" sz="1800" dirty="0"/>
                  <a:t> and </a:t>
                </a:r>
                <a14:m>
                  <m:oMath xmlns:m="http://schemas.openxmlformats.org/officeDocument/2006/math">
                    <m:r>
                      <a:rPr lang="en-US" sz="1800" b="0" i="1" smtClean="0">
                        <a:latin typeface="Cambria Math" panose="02040503050406030204" pitchFamily="18" charset="0"/>
                      </a:rPr>
                      <m:t>𝛿</m:t>
                    </m:r>
                    <m:sSub>
                      <m:sSubPr>
                        <m:ctrlPr>
                          <a:rPr lang="en-US" sz="1800" i="1">
                            <a:latin typeface="Cambria Math" panose="02040503050406030204" pitchFamily="18" charset="0"/>
                          </a:rPr>
                        </m:ctrlPr>
                      </m:sSubPr>
                      <m:e>
                        <m:r>
                          <a:rPr lang="en-US" sz="1800" i="1">
                            <a:latin typeface="Cambria Math" panose="02040503050406030204" pitchFamily="18" charset="0"/>
                          </a:rPr>
                          <m:t>𝑎</m:t>
                        </m:r>
                      </m:e>
                      <m:sub>
                        <m:r>
                          <a:rPr lang="en-US" sz="1800" i="1">
                            <a:latin typeface="Cambria Math" panose="02040503050406030204" pitchFamily="18" charset="0"/>
                          </a:rPr>
                          <m:t>3</m:t>
                        </m:r>
                        <m:r>
                          <a:rPr lang="en-US" sz="1800" b="0" i="1" smtClean="0">
                            <a:latin typeface="Cambria Math" panose="02040503050406030204" pitchFamily="18" charset="0"/>
                          </a:rPr>
                          <m:t>𝑀</m:t>
                        </m:r>
                      </m:sub>
                    </m:sSub>
                  </m:oMath>
                </a14:m>
                <a:r>
                  <a:rPr lang="en-US" sz="1800" dirty="0"/>
                  <a:t> coefficients</a:t>
                </a:r>
              </a:p>
              <a:p>
                <a:r>
                  <a:rPr lang="en-US" sz="1800" dirty="0"/>
                  <a:t>The asymmetry of collaring shim (</a:t>
                </a:r>
                <a14:m>
                  <m:oMath xmlns:m="http://schemas.openxmlformats.org/officeDocument/2006/math">
                    <m:r>
                      <a:rPr lang="en-US" sz="1800" b="0" i="1" smtClean="0">
                        <a:latin typeface="Cambria Math" panose="02040503050406030204" pitchFamily="18" charset="0"/>
                      </a:rPr>
                      <m:t>𝑆</m:t>
                    </m:r>
                  </m:oMath>
                </a14:m>
                <a:r>
                  <a:rPr lang="en-US" sz="1800" dirty="0"/>
                  <a:t>) causes the majority of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2</m:t>
                        </m:r>
                      </m:sub>
                    </m:sSub>
                  </m:oMath>
                </a14:m>
                <a:r>
                  <a:rPr lang="en-US" sz="1800" dirty="0"/>
                  <a:t> component variability and can be well estimated with </a:t>
                </a:r>
                <a14:m>
                  <m:oMath xmlns:m="http://schemas.openxmlformats.org/officeDocument/2006/math">
                    <m:r>
                      <a:rPr lang="en-US" sz="1800" i="1">
                        <a:latin typeface="Cambria Math" panose="02040503050406030204" pitchFamily="18" charset="0"/>
                      </a:rPr>
                      <m:t>𝛿</m:t>
                    </m:r>
                    <m:sSub>
                      <m:sSubPr>
                        <m:ctrlPr>
                          <a:rPr lang="en-US" sz="1800" i="1">
                            <a:latin typeface="Cambria Math" panose="02040503050406030204" pitchFamily="18" charset="0"/>
                          </a:rPr>
                        </m:ctrlPr>
                      </m:sSubPr>
                      <m:e>
                        <m:r>
                          <a:rPr lang="en-US" sz="1800" b="0" i="1" smtClean="0">
                            <a:latin typeface="Cambria Math" panose="02040503050406030204" pitchFamily="18" charset="0"/>
                          </a:rPr>
                          <m:t>𝑏</m:t>
                        </m:r>
                      </m:e>
                      <m:sub>
                        <m:r>
                          <a:rPr lang="en-US" sz="1800" i="1">
                            <a:latin typeface="Cambria Math" panose="02040503050406030204" pitchFamily="18" charset="0"/>
                          </a:rPr>
                          <m:t>2</m:t>
                        </m:r>
                        <m:r>
                          <a:rPr lang="en-US" sz="1800" b="0" i="1" smtClean="0">
                            <a:latin typeface="Cambria Math" panose="02040503050406030204" pitchFamily="18" charset="0"/>
                          </a:rPr>
                          <m:t>𝑂</m:t>
                        </m:r>
                      </m:sub>
                    </m:sSub>
                  </m:oMath>
                </a14:m>
                <a:r>
                  <a:rPr lang="en-US" sz="1800" dirty="0"/>
                  <a:t> coefficient</a:t>
                </a:r>
              </a:p>
              <a:p>
                <a:r>
                  <a:rPr lang="en-US" sz="1800" dirty="0"/>
                  <a:t>Measured </a:t>
                </a:r>
                <a14:m>
                  <m:oMath xmlns:m="http://schemas.openxmlformats.org/officeDocument/2006/math">
                    <m:r>
                      <a:rPr lang="en-US" sz="1800" b="0" i="1" smtClean="0">
                        <a:latin typeface="Cambria Math" panose="02040503050406030204" pitchFamily="18" charset="0"/>
                      </a:rPr>
                      <m:t>𝜙</m:t>
                    </m:r>
                    <m:r>
                      <a:rPr lang="en-US" sz="1800" b="0" i="1" smtClean="0">
                        <a:latin typeface="Cambria Math" panose="02040503050406030204" pitchFamily="18" charset="0"/>
                      </a:rPr>
                      <m:t>𝑉</m:t>
                    </m:r>
                    <m:r>
                      <a:rPr lang="en-US" sz="1800" b="0" i="1" smtClean="0">
                        <a:latin typeface="Cambria Math" panose="02040503050406030204" pitchFamily="18" charset="0"/>
                      </a:rPr>
                      <m:t>−</m:t>
                    </m:r>
                    <m:r>
                      <a:rPr lang="en-US" sz="1800" b="0" i="1" smtClean="0">
                        <a:latin typeface="Cambria Math" panose="02040503050406030204" pitchFamily="18" charset="0"/>
                      </a:rPr>
                      <m:t>𝜙</m:t>
                    </m:r>
                    <m:r>
                      <a:rPr lang="en-US" sz="1800" b="0" i="1" smtClean="0">
                        <a:latin typeface="Cambria Math" panose="02040503050406030204" pitchFamily="18" charset="0"/>
                      </a:rPr>
                      <m:t>𝐻</m:t>
                    </m:r>
                  </m:oMath>
                </a14:m>
                <a:r>
                  <a:rPr lang="en-US" sz="1800" dirty="0"/>
                  <a:t> ovalization of CC is not in linear correlation with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3</m:t>
                        </m:r>
                      </m:sub>
                    </m:sSub>
                  </m:oMath>
                </a14:m>
                <a:r>
                  <a:rPr lang="en-US" sz="1800" dirty="0"/>
                  <a:t> normal component</a:t>
                </a:r>
              </a:p>
            </p:txBody>
          </p:sp>
        </mc:Choice>
        <mc:Fallback>
          <p:sp>
            <p:nvSpPr>
              <p:cNvPr id="3" name="Content Placeholder 2">
                <a:extLst>
                  <a:ext uri="{FF2B5EF4-FFF2-40B4-BE49-F238E27FC236}">
                    <a16:creationId xmlns:a16="http://schemas.microsoft.com/office/drawing/2014/main" id="{2BFCA29C-8C51-4A91-80CF-18580780FF48}"/>
                  </a:ext>
                </a:extLst>
              </p:cNvPr>
              <p:cNvSpPr>
                <a:spLocks noGrp="1" noRot="1" noChangeAspect="1" noMove="1" noResize="1" noEditPoints="1" noAdjustHandles="1" noChangeArrowheads="1" noChangeShapeType="1" noTextEdit="1"/>
              </p:cNvSpPr>
              <p:nvPr>
                <p:ph idx="1"/>
              </p:nvPr>
            </p:nvSpPr>
            <p:spPr>
              <a:xfrm>
                <a:off x="361950" y="1090862"/>
                <a:ext cx="8417354" cy="4443664"/>
              </a:xfrm>
              <a:blipFill>
                <a:blip r:embed="rId2"/>
                <a:stretch>
                  <a:fillRect t="-1372" r="-1303" b="-549"/>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2023DBA-E21A-48ED-ADB4-49C61B649FC5}"/>
              </a:ext>
            </a:extLst>
          </p:cNvPr>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4231902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49718-63F2-4080-BC94-D33B43A46588}"/>
              </a:ext>
            </a:extLst>
          </p:cNvPr>
          <p:cNvSpPr>
            <a:spLocks noGrp="1"/>
          </p:cNvSpPr>
          <p:nvPr>
            <p:ph type="title"/>
          </p:nvPr>
        </p:nvSpPr>
        <p:spPr>
          <a:xfrm>
            <a:off x="457200" y="133350"/>
            <a:ext cx="8226854" cy="838200"/>
          </a:xfrm>
        </p:spPr>
        <p:txBody>
          <a:bodyPr>
            <a:noAutofit/>
          </a:bodyPr>
          <a:lstStyle/>
          <a:p>
            <a:r>
              <a:rPr lang="en-US" sz="3200" dirty="0"/>
              <a:t>Summary, geometry measurement precision</a:t>
            </a:r>
            <a:endParaRPr lang="en-GB" sz="3200"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BFCA29C-8C51-4A91-80CF-18580780FF48}"/>
                  </a:ext>
                </a:extLst>
              </p:cNvPr>
              <p:cNvSpPr>
                <a:spLocks noGrp="1"/>
              </p:cNvSpPr>
              <p:nvPr>
                <p:ph idx="1"/>
              </p:nvPr>
            </p:nvSpPr>
            <p:spPr>
              <a:xfrm>
                <a:off x="555666" y="1151724"/>
                <a:ext cx="8029922" cy="2568437"/>
              </a:xfrm>
            </p:spPr>
            <p:txBody>
              <a:bodyPr>
                <a:normAutofit/>
              </a:bodyPr>
              <a:lstStyle/>
              <a:p>
                <a:pPr marL="36576" indent="0">
                  <a:buNone/>
                </a:pPr>
                <a:r>
                  <a:rPr lang="en-US" sz="1800" dirty="0"/>
                  <a:t>With the current understanding of geometry measurements and presented models, one can estimate the level of precision of modelled harmonics:</a:t>
                </a:r>
              </a:p>
              <a:p>
                <a:r>
                  <a:rPr lang="en-US" sz="1800" dirty="0"/>
                  <a:t>The midplane excess measurement repeatability of </a:t>
                </a:r>
                <a14:m>
                  <m:oMath xmlns:m="http://schemas.openxmlformats.org/officeDocument/2006/math">
                    <m:r>
                      <a:rPr lang="en-US" sz="1800" b="0" i="0" dirty="0" smtClean="0">
                        <a:latin typeface="Cambria Math" panose="02040503050406030204" pitchFamily="18" charset="0"/>
                      </a:rPr>
                      <m:t>±</m:t>
                    </m:r>
                    <m:r>
                      <a:rPr lang="en-US" sz="1800" i="1" dirty="0" smtClean="0">
                        <a:latin typeface="Cambria Math" panose="02040503050406030204" pitchFamily="18" charset="0"/>
                      </a:rPr>
                      <m:t>29</m:t>
                    </m:r>
                    <m:r>
                      <a:rPr lang="en-US" sz="1800" b="0" i="1" dirty="0" smtClean="0">
                        <a:latin typeface="Cambria Math" panose="02040503050406030204" pitchFamily="18" charset="0"/>
                      </a:rPr>
                      <m:t>𝜇</m:t>
                    </m:r>
                    <m:r>
                      <a:rPr lang="en-US" sz="1800" i="1" dirty="0" smtClean="0">
                        <a:latin typeface="Cambria Math" panose="02040503050406030204" pitchFamily="18" charset="0"/>
                      </a:rPr>
                      <m:t>𝑚</m:t>
                    </m:r>
                  </m:oMath>
                </a14:m>
                <a:r>
                  <a:rPr lang="en-US" sz="1800" dirty="0"/>
                  <a:t> provides:</a:t>
                </a:r>
              </a:p>
              <a:p>
                <a:pPr lvl="1">
                  <a:buFont typeface="Courier New" panose="02070309020205020404" pitchFamily="49" charset="0"/>
                  <a:buChar char="o"/>
                </a:pPr>
                <a14:m>
                  <m:oMath xmlns:m="http://schemas.openxmlformats.org/officeDocument/2006/math">
                    <m:r>
                      <a:rPr lang="en-US" sz="1400" b="0" i="1" smtClean="0">
                        <a:latin typeface="Cambria Math" panose="02040503050406030204" pitchFamily="18" charset="0"/>
                      </a:rPr>
                      <m:t>±1.0</m:t>
                    </m:r>
                    <m:r>
                      <a:rPr lang="en-US" sz="1400" b="0" i="1" smtClean="0">
                        <a:latin typeface="Cambria Math" panose="02040503050406030204" pitchFamily="18" charset="0"/>
                      </a:rPr>
                      <m:t>𝑢𝑛𝑖𝑡</m:t>
                    </m:r>
                  </m:oMath>
                </a14:m>
                <a:r>
                  <a:rPr lang="en-US" sz="1400" dirty="0"/>
                  <a:t> of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𝑎</m:t>
                        </m:r>
                      </m:e>
                      <m:sub>
                        <m:r>
                          <a:rPr lang="en-US" sz="1400" b="0" i="1" smtClean="0">
                            <a:latin typeface="Cambria Math" panose="02040503050406030204" pitchFamily="18" charset="0"/>
                          </a:rPr>
                          <m:t>2</m:t>
                        </m:r>
                      </m:sub>
                    </m:sSub>
                  </m:oMath>
                </a14:m>
                <a:r>
                  <a:rPr lang="en-US" sz="1400" dirty="0"/>
                  <a:t>, i.e. </a:t>
                </a:r>
                <a14:m>
                  <m:oMath xmlns:m="http://schemas.openxmlformats.org/officeDocument/2006/math">
                    <m:r>
                      <a:rPr lang="en-US" sz="1400" b="0" i="1" smtClean="0">
                        <a:latin typeface="Cambria Math" panose="02040503050406030204" pitchFamily="18" charset="0"/>
                      </a:rPr>
                      <m:t>±17%</m:t>
                    </m:r>
                  </m:oMath>
                </a14:m>
                <a:r>
                  <a:rPr lang="en-US" sz="1400" dirty="0"/>
                  <a:t> of measured harmonic range</a:t>
                </a:r>
              </a:p>
              <a:p>
                <a:pPr lvl="1">
                  <a:buFont typeface="Courier New" panose="02070309020205020404" pitchFamily="49" charset="0"/>
                  <a:buChar char="o"/>
                </a:pPr>
                <a14:m>
                  <m:oMath xmlns:m="http://schemas.openxmlformats.org/officeDocument/2006/math">
                    <m:r>
                      <a:rPr lang="en-US" sz="1400" b="0" i="1" smtClean="0">
                        <a:latin typeface="Cambria Math" panose="02040503050406030204" pitchFamily="18" charset="0"/>
                      </a:rPr>
                      <m:t>±0.4</m:t>
                    </m:r>
                    <m:r>
                      <a:rPr lang="en-US" sz="1400" b="0" i="1" smtClean="0">
                        <a:latin typeface="Cambria Math" panose="02040503050406030204" pitchFamily="18" charset="0"/>
                      </a:rPr>
                      <m:t>𝑢𝑛𝑖𝑡</m:t>
                    </m:r>
                  </m:oMath>
                </a14:m>
                <a:r>
                  <a:rPr lang="en-US" sz="1400" dirty="0"/>
                  <a:t> of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𝑎</m:t>
                        </m:r>
                      </m:e>
                      <m:sub>
                        <m:r>
                          <a:rPr lang="en-US" sz="1400" b="0" i="1" smtClean="0">
                            <a:latin typeface="Cambria Math" panose="02040503050406030204" pitchFamily="18" charset="0"/>
                          </a:rPr>
                          <m:t>3</m:t>
                        </m:r>
                      </m:sub>
                    </m:sSub>
                  </m:oMath>
                </a14:m>
                <a:r>
                  <a:rPr lang="en-US" sz="1400" dirty="0"/>
                  <a:t>, i.e. </a:t>
                </a:r>
                <a14:m>
                  <m:oMath xmlns:m="http://schemas.openxmlformats.org/officeDocument/2006/math">
                    <m:r>
                      <a:rPr lang="en-US" sz="1400" b="0" i="0" smtClean="0">
                        <a:latin typeface="Cambria Math" panose="02040503050406030204" pitchFamily="18" charset="0"/>
                      </a:rPr>
                      <m:t>±</m:t>
                    </m:r>
                    <m:r>
                      <a:rPr lang="en-US" sz="1400" b="0" i="1" smtClean="0">
                        <a:latin typeface="Cambria Math" panose="02040503050406030204" pitchFamily="18" charset="0"/>
                      </a:rPr>
                      <m:t>13%</m:t>
                    </m:r>
                  </m:oMath>
                </a14:m>
                <a:r>
                  <a:rPr lang="en-US" sz="1400" dirty="0"/>
                  <a:t> of measured harmonic range</a:t>
                </a:r>
              </a:p>
              <a:p>
                <a:r>
                  <a:rPr lang="en-US" sz="1800" b="0" dirty="0"/>
                  <a:t>The </a:t>
                </a:r>
                <a:r>
                  <a:rPr lang="en-US" sz="1800" dirty="0"/>
                  <a:t>collaring shim caliper measurement accuracy of </a:t>
                </a:r>
                <a14:m>
                  <m:oMath xmlns:m="http://schemas.openxmlformats.org/officeDocument/2006/math">
                    <m:r>
                      <a:rPr lang="en-US" sz="1800" i="1">
                        <a:latin typeface="Cambria Math" panose="02040503050406030204" pitchFamily="18" charset="0"/>
                      </a:rPr>
                      <m:t>±20</m:t>
                    </m:r>
                    <m:r>
                      <a:rPr lang="en-US" sz="1800" i="1">
                        <a:latin typeface="Cambria Math" panose="02040503050406030204" pitchFamily="18" charset="0"/>
                      </a:rPr>
                      <m:t>𝜇</m:t>
                    </m:r>
                    <m:r>
                      <a:rPr lang="en-US" sz="1800" i="1">
                        <a:latin typeface="Cambria Math" panose="02040503050406030204" pitchFamily="18" charset="0"/>
                      </a:rPr>
                      <m:t>𝑚</m:t>
                    </m:r>
                  </m:oMath>
                </a14:m>
                <a:r>
                  <a:rPr lang="en-US" sz="1800" dirty="0"/>
                  <a:t> provides </a:t>
                </a:r>
                <a14:m>
                  <m:oMath xmlns:m="http://schemas.openxmlformats.org/officeDocument/2006/math">
                    <m:r>
                      <a:rPr lang="en-US" sz="1800" b="0" i="0" smtClean="0">
                        <a:latin typeface="Cambria Math" panose="02040503050406030204" pitchFamily="18" charset="0"/>
                      </a:rPr>
                      <m:t>±</m:t>
                    </m:r>
                    <m:r>
                      <a:rPr lang="en-US" sz="1800" b="0" i="1" smtClean="0">
                        <a:latin typeface="Cambria Math" panose="02040503050406030204" pitchFamily="18" charset="0"/>
                      </a:rPr>
                      <m:t>0.9</m:t>
                    </m:r>
                    <m:r>
                      <a:rPr lang="en-US" sz="1800" b="0" i="1" smtClean="0">
                        <a:latin typeface="Cambria Math" panose="02040503050406030204" pitchFamily="18" charset="0"/>
                      </a:rPr>
                      <m:t>𝑢𝑛𝑖𝑡</m:t>
                    </m:r>
                  </m:oMath>
                </a14:m>
                <a:r>
                  <a:rPr lang="en-US" sz="1800" dirty="0"/>
                  <a:t> of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2</m:t>
                        </m:r>
                      </m:sub>
                    </m:sSub>
                  </m:oMath>
                </a14:m>
                <a:r>
                  <a:rPr lang="en-US" sz="1800" dirty="0"/>
                  <a:t>, i.e. </a:t>
                </a:r>
                <a14:m>
                  <m:oMath xmlns:m="http://schemas.openxmlformats.org/officeDocument/2006/math">
                    <m:r>
                      <a:rPr lang="en-US" sz="1800" b="0" i="0" smtClean="0">
                        <a:latin typeface="Cambria Math" panose="02040503050406030204" pitchFamily="18" charset="0"/>
                      </a:rPr>
                      <m:t>±</m:t>
                    </m:r>
                    <m:r>
                      <a:rPr lang="en-US" sz="1800" b="0" i="1" smtClean="0">
                        <a:latin typeface="Cambria Math" panose="02040503050406030204" pitchFamily="18" charset="0"/>
                      </a:rPr>
                      <m:t>8%</m:t>
                    </m:r>
                  </m:oMath>
                </a14:m>
                <a:r>
                  <a:rPr lang="en-US" sz="1800" dirty="0"/>
                  <a:t> of measured harmonic range (conservative).</a:t>
                </a:r>
              </a:p>
              <a:p>
                <a:pPr marL="36576" indent="0">
                  <a:buNone/>
                </a:pPr>
                <a:endParaRPr lang="en-US" sz="1400" dirty="0">
                  <a:solidFill>
                    <a:srgbClr val="000000"/>
                  </a:solidFill>
                </a:endParaRPr>
              </a:p>
              <a:p>
                <a:pPr marL="36576" indent="0">
                  <a:buNone/>
                </a:pPr>
                <a:endParaRPr lang="en-US" sz="1400" dirty="0">
                  <a:solidFill>
                    <a:srgbClr val="000000"/>
                  </a:solidFill>
                </a:endParaRPr>
              </a:p>
              <a:p>
                <a:endParaRPr lang="en-US" sz="1400" dirty="0">
                  <a:solidFill>
                    <a:srgbClr val="000000"/>
                  </a:solidFill>
                </a:endParaRPr>
              </a:p>
            </p:txBody>
          </p:sp>
        </mc:Choice>
        <mc:Fallback>
          <p:sp>
            <p:nvSpPr>
              <p:cNvPr id="3" name="Content Placeholder 2">
                <a:extLst>
                  <a:ext uri="{FF2B5EF4-FFF2-40B4-BE49-F238E27FC236}">
                    <a16:creationId xmlns:a16="http://schemas.microsoft.com/office/drawing/2014/main" id="{2BFCA29C-8C51-4A91-80CF-18580780FF48}"/>
                  </a:ext>
                </a:extLst>
              </p:cNvPr>
              <p:cNvSpPr>
                <a:spLocks noGrp="1" noRot="1" noChangeAspect="1" noMove="1" noResize="1" noEditPoints="1" noAdjustHandles="1" noChangeArrowheads="1" noChangeShapeType="1" noTextEdit="1"/>
              </p:cNvSpPr>
              <p:nvPr>
                <p:ph idx="1"/>
              </p:nvPr>
            </p:nvSpPr>
            <p:spPr>
              <a:xfrm>
                <a:off x="555666" y="1151724"/>
                <a:ext cx="8029922" cy="2568437"/>
              </a:xfrm>
              <a:blipFill>
                <a:blip r:embed="rId2"/>
                <a:stretch>
                  <a:fillRect l="-152" t="-142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2023DBA-E21A-48ED-ADB4-49C61B649FC5}"/>
              </a:ext>
            </a:extLst>
          </p:cNvPr>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16388" name="Picture 4">
            <a:extLst>
              <a:ext uri="{FF2B5EF4-FFF2-40B4-BE49-F238E27FC236}">
                <a16:creationId xmlns:a16="http://schemas.microsoft.com/office/drawing/2014/main" id="{6B49ADE9-6914-4B15-8A54-7312B45DEE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7912" y="3511017"/>
            <a:ext cx="5548178" cy="27536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3655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49718-63F2-4080-BC94-D33B43A46588}"/>
              </a:ext>
            </a:extLst>
          </p:cNvPr>
          <p:cNvSpPr>
            <a:spLocks noGrp="1"/>
          </p:cNvSpPr>
          <p:nvPr>
            <p:ph type="title"/>
          </p:nvPr>
        </p:nvSpPr>
        <p:spPr>
          <a:xfrm>
            <a:off x="457200" y="133350"/>
            <a:ext cx="8226854" cy="838200"/>
          </a:xfrm>
        </p:spPr>
        <p:txBody>
          <a:bodyPr>
            <a:noAutofit/>
          </a:bodyPr>
          <a:lstStyle/>
          <a:p>
            <a:r>
              <a:rPr lang="en-US" sz="3600" dirty="0"/>
              <a:t>Summary, next steps</a:t>
            </a:r>
            <a:endParaRPr lang="en-GB" sz="3600"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BFCA29C-8C51-4A91-80CF-18580780FF48}"/>
                  </a:ext>
                </a:extLst>
              </p:cNvPr>
              <p:cNvSpPr>
                <a:spLocks noGrp="1"/>
              </p:cNvSpPr>
              <p:nvPr>
                <p:ph idx="1"/>
              </p:nvPr>
            </p:nvSpPr>
            <p:spPr>
              <a:xfrm>
                <a:off x="361950" y="1090862"/>
                <a:ext cx="8417354" cy="5023752"/>
              </a:xfrm>
            </p:spPr>
            <p:txBody>
              <a:bodyPr>
                <a:normAutofit fontScale="92500" lnSpcReduction="10000"/>
              </a:bodyPr>
              <a:lstStyle/>
              <a:p>
                <a:pPr marL="355600" indent="-319088"/>
                <a:r>
                  <a:rPr lang="en-GB" sz="1800" dirty="0"/>
                  <a:t>Presently the study was focused on investigating linear dependency between measured geometrical and magnetic parameters. </a:t>
                </a:r>
              </a:p>
              <a:p>
                <a:pPr marL="355600" indent="-319088"/>
                <a:r>
                  <a:rPr lang="en-GB" sz="1800" dirty="0"/>
                  <a:t>One can see that ‘simple’ feature, i.e. collaring shim thickness that is relatively easy to control and has straightforward impact on conductor position, fits very well the linear assumption. </a:t>
                </a:r>
              </a:p>
              <a:p>
                <a:pPr marL="355600" indent="-319088"/>
                <a:r>
                  <a:rPr lang="en-GB" sz="1800" dirty="0"/>
                  <a:t>The measure of midplane azimuthal excess, a result of ‘complex’ post-processing, is less predictable with linear model, however still acceptable.</a:t>
                </a:r>
              </a:p>
              <a:p>
                <a:pPr marL="355600" indent="-319088"/>
                <a:r>
                  <a:rPr lang="en-GB" sz="1800" dirty="0"/>
                  <a:t>The measurement of CC vertical-horizontal diameters shows no linear dependency with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3</m:t>
                        </m:r>
                      </m:sub>
                    </m:sSub>
                  </m:oMath>
                </a14:m>
                <a:r>
                  <a:rPr lang="en-GB" sz="1800" dirty="0"/>
                  <a:t> harmonic that, as proven with magnetic model, is very sensitive to the </a:t>
                </a:r>
                <a:r>
                  <a:rPr lang="en-GB" sz="1800" dirty="0" err="1"/>
                  <a:t>ovalization</a:t>
                </a:r>
                <a:r>
                  <a:rPr lang="en-GB" sz="1800" dirty="0"/>
                  <a:t> of the conductor. </a:t>
                </a:r>
              </a:p>
              <a:p>
                <a:pPr marL="355600" indent="-319088"/>
                <a:r>
                  <a:rPr lang="en-GB" sz="1800" dirty="0"/>
                  <a:t>The focus of future work is to model the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3</m:t>
                        </m:r>
                      </m:sub>
                    </m:sSub>
                  </m:oMath>
                </a14:m>
                <a:r>
                  <a:rPr lang="en-GB" sz="1800" dirty="0"/>
                  <a:t> dependency with mechanical model, considering 11T CC topology and interfaces. Currently, we have a strong evidence that the majority of </a:t>
                </a:r>
                <a14:m>
                  <m:oMath xmlns:m="http://schemas.openxmlformats.org/officeDocument/2006/math">
                    <m:sSub>
                      <m:sSubPr>
                        <m:ctrlPr>
                          <a:rPr lang="en-US" sz="1800" b="0" i="1" smtClean="0">
                            <a:latin typeface="Cambria Math" panose="02040503050406030204" pitchFamily="18" charset="0"/>
                          </a:rPr>
                        </m:ctrlPr>
                      </m:sSubPr>
                      <m:e>
                        <m:r>
                          <a:rPr lang="en-US" sz="1800" b="0" i="1" smtClean="0">
                            <a:latin typeface="Cambria Math" panose="02040503050406030204" pitchFamily="18" charset="0"/>
                          </a:rPr>
                          <m:t>𝑏</m:t>
                        </m:r>
                      </m:e>
                      <m:sub>
                        <m:r>
                          <a:rPr lang="en-US" sz="1800" b="0" i="1" smtClean="0">
                            <a:latin typeface="Cambria Math" panose="02040503050406030204" pitchFamily="18" charset="0"/>
                          </a:rPr>
                          <m:t>3</m:t>
                        </m:r>
                      </m:sub>
                    </m:sSub>
                  </m:oMath>
                </a14:m>
                <a:r>
                  <a:rPr lang="en-GB" sz="1800" dirty="0"/>
                  <a:t> can be estimated with intermediate model considering ‘new take’ on coil and CC geometry, which will be a focus of a follow-up seminar.</a:t>
                </a:r>
              </a:p>
              <a:p>
                <a:pPr marL="36576" indent="0">
                  <a:buNone/>
                </a:pPr>
                <a:endParaRPr lang="en-GB" sz="1800" dirty="0"/>
              </a:p>
              <a:p>
                <a:pPr marL="36576" indent="0">
                  <a:buNone/>
                </a:pPr>
                <a:r>
                  <a:rPr lang="en-GB" sz="1800" dirty="0"/>
                  <a:t>The study aims to develop a comprehensive framework based on 11T production at CERN, adaptable to various magnet designs and production techniques, bringing magnetic (and electric) measurements as production </a:t>
                </a:r>
                <a:r>
                  <a:rPr lang="en-GB" sz="1800" dirty="0" err="1"/>
                  <a:t>fleeb</a:t>
                </a:r>
                <a:r>
                  <a:rPr lang="en-GB" sz="1800" dirty="0"/>
                  <a:t>-back tools.</a:t>
                </a:r>
              </a:p>
            </p:txBody>
          </p:sp>
        </mc:Choice>
        <mc:Fallback>
          <p:sp>
            <p:nvSpPr>
              <p:cNvPr id="3" name="Content Placeholder 2">
                <a:extLst>
                  <a:ext uri="{FF2B5EF4-FFF2-40B4-BE49-F238E27FC236}">
                    <a16:creationId xmlns:a16="http://schemas.microsoft.com/office/drawing/2014/main" id="{2BFCA29C-8C51-4A91-80CF-18580780FF48}"/>
                  </a:ext>
                </a:extLst>
              </p:cNvPr>
              <p:cNvSpPr>
                <a:spLocks noGrp="1" noRot="1" noChangeAspect="1" noMove="1" noResize="1" noEditPoints="1" noAdjustHandles="1" noChangeArrowheads="1" noChangeShapeType="1" noTextEdit="1"/>
              </p:cNvSpPr>
              <p:nvPr>
                <p:ph idx="1"/>
              </p:nvPr>
            </p:nvSpPr>
            <p:spPr>
              <a:xfrm>
                <a:off x="361950" y="1090862"/>
                <a:ext cx="8417354" cy="5023752"/>
              </a:xfrm>
              <a:blipFill>
                <a:blip r:embed="rId2"/>
                <a:stretch>
                  <a:fillRect t="-971" r="-1086"/>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2023DBA-E21A-48ED-ADB4-49C61B649FC5}"/>
              </a:ext>
            </a:extLst>
          </p:cNvPr>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1908534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19286-9604-4166-A712-C763A024E25C}"/>
              </a:ext>
            </a:extLst>
          </p:cNvPr>
          <p:cNvSpPr>
            <a:spLocks noGrp="1"/>
          </p:cNvSpPr>
          <p:nvPr>
            <p:ph type="title"/>
          </p:nvPr>
        </p:nvSpPr>
        <p:spPr/>
        <p:txBody>
          <a:bodyPr/>
          <a:lstStyle/>
          <a:p>
            <a:r>
              <a:rPr lang="en-US" dirty="0"/>
              <a:t>Thank you!</a:t>
            </a:r>
            <a:endParaRPr lang="en-GB" dirty="0"/>
          </a:p>
        </p:txBody>
      </p:sp>
      <p:sp>
        <p:nvSpPr>
          <p:cNvPr id="4" name="Slide Number Placeholder 3">
            <a:extLst>
              <a:ext uri="{FF2B5EF4-FFF2-40B4-BE49-F238E27FC236}">
                <a16:creationId xmlns:a16="http://schemas.microsoft.com/office/drawing/2014/main" id="{55833862-F16B-4010-9F0C-9C888B60561A}"/>
              </a:ext>
            </a:extLst>
          </p:cNvPr>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3652555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70481-C0EC-44F0-AD42-AB4F4D6A5612}"/>
              </a:ext>
            </a:extLst>
          </p:cNvPr>
          <p:cNvSpPr>
            <a:spLocks noGrp="1"/>
          </p:cNvSpPr>
          <p:nvPr>
            <p:ph type="title"/>
          </p:nvPr>
        </p:nvSpPr>
        <p:spPr/>
        <p:txBody>
          <a:bodyPr/>
          <a:lstStyle/>
          <a:p>
            <a:r>
              <a:rPr lang="en-US" dirty="0"/>
              <a:t>11T Production and data</a:t>
            </a:r>
            <a:endParaRPr lang="en-GB" dirty="0"/>
          </a:p>
        </p:txBody>
      </p:sp>
      <p:sp>
        <p:nvSpPr>
          <p:cNvPr id="4" name="Slide Number Placeholder 3">
            <a:extLst>
              <a:ext uri="{FF2B5EF4-FFF2-40B4-BE49-F238E27FC236}">
                <a16:creationId xmlns:a16="http://schemas.microsoft.com/office/drawing/2014/main" id="{479DAC64-75FF-4DDA-892F-15BB4C8EFE39}"/>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Text Placeholder 5">
            <a:extLst>
              <a:ext uri="{FF2B5EF4-FFF2-40B4-BE49-F238E27FC236}">
                <a16:creationId xmlns:a16="http://schemas.microsoft.com/office/drawing/2014/main" id="{181C7FBD-59FB-49A9-8D7D-7AC8A065BE7A}"/>
              </a:ext>
            </a:extLst>
          </p:cNvPr>
          <p:cNvSpPr>
            <a:spLocks noGrp="1"/>
          </p:cNvSpPr>
          <p:nvPr>
            <p:ph type="body" idx="10"/>
          </p:nvPr>
        </p:nvSpPr>
        <p:spPr>
          <a:xfrm>
            <a:off x="457199" y="3391124"/>
            <a:ext cx="3088105" cy="419653"/>
          </a:xfrm>
        </p:spPr>
        <p:txBody>
          <a:bodyPr>
            <a:normAutofit/>
          </a:bodyPr>
          <a:lstStyle/>
          <a:p>
            <a:r>
              <a:rPr lang="en-US" dirty="0"/>
              <a:t>Manufacturing steps and selected QC</a:t>
            </a:r>
            <a:endParaRPr lang="en-GB" dirty="0"/>
          </a:p>
        </p:txBody>
      </p:sp>
    </p:spTree>
    <p:extLst>
      <p:ext uri="{BB962C8B-B14F-4D97-AF65-F5344CB8AC3E}">
        <p14:creationId xmlns:p14="http://schemas.microsoft.com/office/powerpoint/2010/main" val="29819105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642350" y="6469063"/>
            <a:ext cx="501650" cy="365125"/>
          </a:xfrm>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1305067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5769E-3748-4AE0-937A-F6322391D4A3}"/>
              </a:ext>
            </a:extLst>
          </p:cNvPr>
          <p:cNvSpPr>
            <a:spLocks noGrp="1"/>
          </p:cNvSpPr>
          <p:nvPr>
            <p:ph type="title"/>
          </p:nvPr>
        </p:nvSpPr>
        <p:spPr/>
        <p:txBody>
          <a:bodyPr>
            <a:noAutofit/>
          </a:bodyPr>
          <a:lstStyle/>
          <a:p>
            <a:r>
              <a:rPr lang="en-US" sz="3600" dirty="0"/>
              <a:t>Impregnated </a:t>
            </a:r>
            <a:r>
              <a:rPr lang="pl-PL" sz="3600" dirty="0"/>
              <a:t>11T coil main features</a:t>
            </a:r>
            <a:endParaRPr lang="en-GB" sz="3600" dirty="0"/>
          </a:p>
        </p:txBody>
      </p:sp>
      <p:sp>
        <p:nvSpPr>
          <p:cNvPr id="4" name="Slide Number Placeholder 3">
            <a:extLst>
              <a:ext uri="{FF2B5EF4-FFF2-40B4-BE49-F238E27FC236}">
                <a16:creationId xmlns:a16="http://schemas.microsoft.com/office/drawing/2014/main" id="{DF224725-386D-44B9-90DE-7CA4EBA224A6}"/>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9" name="Picture 8">
            <a:extLst>
              <a:ext uri="{FF2B5EF4-FFF2-40B4-BE49-F238E27FC236}">
                <a16:creationId xmlns:a16="http://schemas.microsoft.com/office/drawing/2014/main" id="{1238C200-79CB-4AA0-9347-649B48585DE1}"/>
              </a:ext>
            </a:extLst>
          </p:cNvPr>
          <p:cNvPicPr>
            <a:picLocks noChangeAspect="1"/>
          </p:cNvPicPr>
          <p:nvPr/>
        </p:nvPicPr>
        <p:blipFill rotWithShape="1">
          <a:blip r:embed="rId2"/>
          <a:srcRect l="3224" r="1888" b="50848"/>
          <a:stretch/>
        </p:blipFill>
        <p:spPr>
          <a:xfrm>
            <a:off x="4988215" y="3514712"/>
            <a:ext cx="3032332" cy="1461938"/>
          </a:xfrm>
          <a:prstGeom prst="rect">
            <a:avLst/>
          </a:prstGeom>
        </p:spPr>
      </p:pic>
      <p:sp>
        <p:nvSpPr>
          <p:cNvPr id="11" name="Rectangle 10">
            <a:extLst>
              <a:ext uri="{FF2B5EF4-FFF2-40B4-BE49-F238E27FC236}">
                <a16:creationId xmlns:a16="http://schemas.microsoft.com/office/drawing/2014/main" id="{E2F8EC93-E021-4F65-8048-2E08A3598913}"/>
              </a:ext>
            </a:extLst>
          </p:cNvPr>
          <p:cNvSpPr/>
          <p:nvPr/>
        </p:nvSpPr>
        <p:spPr>
          <a:xfrm>
            <a:off x="5350156" y="1809285"/>
            <a:ext cx="2624634" cy="400110"/>
          </a:xfrm>
          <a:prstGeom prst="rect">
            <a:avLst/>
          </a:prstGeom>
        </p:spPr>
        <p:txBody>
          <a:bodyPr wrap="square">
            <a:spAutoFit/>
          </a:bodyPr>
          <a:lstStyle/>
          <a:p>
            <a:pPr lvl="0"/>
            <a:r>
              <a:rPr lang="pl-PL" sz="2000" dirty="0"/>
              <a:t>Impregnated 11T coil</a:t>
            </a:r>
            <a:endParaRPr lang="en-GB" sz="2000" dirty="0"/>
          </a:p>
        </p:txBody>
      </p:sp>
      <p:sp>
        <p:nvSpPr>
          <p:cNvPr id="15" name="Rectangle 14">
            <a:extLst>
              <a:ext uri="{FF2B5EF4-FFF2-40B4-BE49-F238E27FC236}">
                <a16:creationId xmlns:a16="http://schemas.microsoft.com/office/drawing/2014/main" id="{927FBA6A-92D0-472E-B0D9-400070134232}"/>
              </a:ext>
            </a:extLst>
          </p:cNvPr>
          <p:cNvSpPr/>
          <p:nvPr/>
        </p:nvSpPr>
        <p:spPr>
          <a:xfrm>
            <a:off x="6737770" y="3010707"/>
            <a:ext cx="767274" cy="307777"/>
          </a:xfrm>
          <a:prstGeom prst="rect">
            <a:avLst/>
          </a:prstGeom>
        </p:spPr>
        <p:txBody>
          <a:bodyPr wrap="square">
            <a:spAutoFit/>
          </a:bodyPr>
          <a:lstStyle/>
          <a:p>
            <a:pPr lvl="0"/>
            <a:r>
              <a:rPr lang="pl-PL" sz="1400" dirty="0">
                <a:solidFill>
                  <a:srgbClr val="000000"/>
                </a:solidFill>
              </a:rPr>
              <a:t>Wedge</a:t>
            </a:r>
          </a:p>
        </p:txBody>
      </p:sp>
      <p:cxnSp>
        <p:nvCxnSpPr>
          <p:cNvPr id="19" name="Straight Arrow Connector 18">
            <a:extLst>
              <a:ext uri="{FF2B5EF4-FFF2-40B4-BE49-F238E27FC236}">
                <a16:creationId xmlns:a16="http://schemas.microsoft.com/office/drawing/2014/main" id="{E4340B84-1810-468F-9F54-60816AAAA828}"/>
              </a:ext>
            </a:extLst>
          </p:cNvPr>
          <p:cNvCxnSpPr>
            <a:cxnSpLocks/>
            <a:stCxn id="34" idx="2"/>
          </p:cNvCxnSpPr>
          <p:nvPr/>
        </p:nvCxnSpPr>
        <p:spPr>
          <a:xfrm flipH="1">
            <a:off x="5210507" y="2912500"/>
            <a:ext cx="226374" cy="604301"/>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Rectangle 19">
            <a:extLst>
              <a:ext uri="{FF2B5EF4-FFF2-40B4-BE49-F238E27FC236}">
                <a16:creationId xmlns:a16="http://schemas.microsoft.com/office/drawing/2014/main" id="{A53BF6D2-96E2-4983-B392-047861514373}"/>
              </a:ext>
            </a:extLst>
          </p:cNvPr>
          <p:cNvSpPr/>
          <p:nvPr/>
        </p:nvSpPr>
        <p:spPr>
          <a:xfrm>
            <a:off x="4980595" y="3516801"/>
            <a:ext cx="1454992" cy="1513189"/>
          </a:xfrm>
          <a:prstGeom prst="rect">
            <a:avLst/>
          </a:prstGeom>
          <a:ln w="3175">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1" name="Straight Arrow Connector 20">
            <a:extLst>
              <a:ext uri="{FF2B5EF4-FFF2-40B4-BE49-F238E27FC236}">
                <a16:creationId xmlns:a16="http://schemas.microsoft.com/office/drawing/2014/main" id="{9B85C4C2-42D1-4FAA-85DE-7F6448790B80}"/>
              </a:ext>
            </a:extLst>
          </p:cNvPr>
          <p:cNvCxnSpPr>
            <a:cxnSpLocks/>
          </p:cNvCxnSpPr>
          <p:nvPr/>
        </p:nvCxnSpPr>
        <p:spPr>
          <a:xfrm>
            <a:off x="6391005" y="3187249"/>
            <a:ext cx="399674" cy="526076"/>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1847896A-2F34-4B3C-A538-E90275E682F0}"/>
              </a:ext>
            </a:extLst>
          </p:cNvPr>
          <p:cNvCxnSpPr>
            <a:cxnSpLocks/>
          </p:cNvCxnSpPr>
          <p:nvPr/>
        </p:nvCxnSpPr>
        <p:spPr>
          <a:xfrm flipH="1">
            <a:off x="6994615" y="3261944"/>
            <a:ext cx="114512" cy="536797"/>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642EC1FE-24E3-48F1-8F7F-60D8E8CFD55C}"/>
              </a:ext>
            </a:extLst>
          </p:cNvPr>
          <p:cNvCxnSpPr>
            <a:cxnSpLocks/>
          </p:cNvCxnSpPr>
          <p:nvPr/>
        </p:nvCxnSpPr>
        <p:spPr>
          <a:xfrm flipH="1">
            <a:off x="7295755" y="3559134"/>
            <a:ext cx="305290" cy="481005"/>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AA71834F-0FA0-4193-BC61-280614DA9899}"/>
              </a:ext>
            </a:extLst>
          </p:cNvPr>
          <p:cNvCxnSpPr>
            <a:cxnSpLocks/>
          </p:cNvCxnSpPr>
          <p:nvPr/>
        </p:nvCxnSpPr>
        <p:spPr>
          <a:xfrm flipH="1">
            <a:off x="7731688" y="3890181"/>
            <a:ext cx="288859" cy="284297"/>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3126F36B-96EE-468B-AEB2-704114AA78A0}"/>
              </a:ext>
            </a:extLst>
          </p:cNvPr>
          <p:cNvCxnSpPr>
            <a:cxnSpLocks/>
          </p:cNvCxnSpPr>
          <p:nvPr/>
        </p:nvCxnSpPr>
        <p:spPr>
          <a:xfrm flipV="1">
            <a:off x="7295755" y="4976650"/>
            <a:ext cx="267215" cy="19622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4" name="Rectangle 33">
            <a:extLst>
              <a:ext uri="{FF2B5EF4-FFF2-40B4-BE49-F238E27FC236}">
                <a16:creationId xmlns:a16="http://schemas.microsoft.com/office/drawing/2014/main" id="{5622E1B0-3ED7-45AA-BD59-A522E03E21FC}"/>
              </a:ext>
            </a:extLst>
          </p:cNvPr>
          <p:cNvSpPr/>
          <p:nvPr/>
        </p:nvSpPr>
        <p:spPr>
          <a:xfrm>
            <a:off x="4891699" y="2604723"/>
            <a:ext cx="1090363" cy="307777"/>
          </a:xfrm>
          <a:prstGeom prst="rect">
            <a:avLst/>
          </a:prstGeom>
        </p:spPr>
        <p:txBody>
          <a:bodyPr wrap="none">
            <a:spAutoFit/>
          </a:bodyPr>
          <a:lstStyle/>
          <a:p>
            <a:pPr lvl="0"/>
            <a:r>
              <a:rPr lang="pl-PL" sz="1400" dirty="0">
                <a:solidFill>
                  <a:srgbClr val="000000"/>
                </a:solidFill>
              </a:rPr>
              <a:t>Coil branch</a:t>
            </a:r>
          </a:p>
        </p:txBody>
      </p:sp>
      <p:sp>
        <p:nvSpPr>
          <p:cNvPr id="35" name="Rectangle 34">
            <a:extLst>
              <a:ext uri="{FF2B5EF4-FFF2-40B4-BE49-F238E27FC236}">
                <a16:creationId xmlns:a16="http://schemas.microsoft.com/office/drawing/2014/main" id="{F8C7A40F-8283-4A67-983A-7BC1E934C98E}"/>
              </a:ext>
            </a:extLst>
          </p:cNvPr>
          <p:cNvSpPr/>
          <p:nvPr/>
        </p:nvSpPr>
        <p:spPr>
          <a:xfrm>
            <a:off x="5528262" y="2909000"/>
            <a:ext cx="1279517" cy="307777"/>
          </a:xfrm>
          <a:prstGeom prst="rect">
            <a:avLst/>
          </a:prstGeom>
        </p:spPr>
        <p:txBody>
          <a:bodyPr wrap="none">
            <a:spAutoFit/>
          </a:bodyPr>
          <a:lstStyle/>
          <a:p>
            <a:pPr lvl="0"/>
            <a:r>
              <a:rPr lang="pl-PL" sz="1400" dirty="0">
                <a:solidFill>
                  <a:srgbClr val="000000"/>
                </a:solidFill>
              </a:rPr>
              <a:t>Loading Plate</a:t>
            </a:r>
          </a:p>
        </p:txBody>
      </p:sp>
      <p:sp>
        <p:nvSpPr>
          <p:cNvPr id="36" name="Rectangle 35">
            <a:extLst>
              <a:ext uri="{FF2B5EF4-FFF2-40B4-BE49-F238E27FC236}">
                <a16:creationId xmlns:a16="http://schemas.microsoft.com/office/drawing/2014/main" id="{0A9A8F21-4ED0-47BE-9AAB-E86082EA4CC6}"/>
              </a:ext>
            </a:extLst>
          </p:cNvPr>
          <p:cNvSpPr/>
          <p:nvPr/>
        </p:nvSpPr>
        <p:spPr>
          <a:xfrm>
            <a:off x="6564203" y="5121159"/>
            <a:ext cx="910827" cy="307777"/>
          </a:xfrm>
          <a:prstGeom prst="rect">
            <a:avLst/>
          </a:prstGeom>
        </p:spPr>
        <p:txBody>
          <a:bodyPr wrap="none">
            <a:spAutoFit/>
          </a:bodyPr>
          <a:lstStyle/>
          <a:p>
            <a:r>
              <a:rPr lang="pl-PL" sz="1400" dirty="0">
                <a:solidFill>
                  <a:srgbClr val="000000"/>
                </a:solidFill>
              </a:rPr>
              <a:t>Midplane</a:t>
            </a:r>
            <a:endParaRPr lang="en-GB" sz="1400" dirty="0"/>
          </a:p>
        </p:txBody>
      </p:sp>
      <p:sp>
        <p:nvSpPr>
          <p:cNvPr id="42" name="Rectangle 41">
            <a:extLst>
              <a:ext uri="{FF2B5EF4-FFF2-40B4-BE49-F238E27FC236}">
                <a16:creationId xmlns:a16="http://schemas.microsoft.com/office/drawing/2014/main" id="{430982B8-AD74-4DFD-958E-9F52C4601459}"/>
              </a:ext>
            </a:extLst>
          </p:cNvPr>
          <p:cNvSpPr/>
          <p:nvPr/>
        </p:nvSpPr>
        <p:spPr>
          <a:xfrm>
            <a:off x="7103307" y="3300735"/>
            <a:ext cx="1193154" cy="307777"/>
          </a:xfrm>
          <a:prstGeom prst="rect">
            <a:avLst/>
          </a:prstGeom>
        </p:spPr>
        <p:txBody>
          <a:bodyPr wrap="square">
            <a:spAutoFit/>
          </a:bodyPr>
          <a:lstStyle/>
          <a:p>
            <a:pPr lvl="0"/>
            <a:r>
              <a:rPr lang="pl-PL" sz="1400" dirty="0">
                <a:solidFill>
                  <a:srgbClr val="000000"/>
                </a:solidFill>
              </a:rPr>
              <a:t>Cable block</a:t>
            </a:r>
          </a:p>
        </p:txBody>
      </p:sp>
      <p:sp>
        <p:nvSpPr>
          <p:cNvPr id="43" name="Rectangle 42">
            <a:extLst>
              <a:ext uri="{FF2B5EF4-FFF2-40B4-BE49-F238E27FC236}">
                <a16:creationId xmlns:a16="http://schemas.microsoft.com/office/drawing/2014/main" id="{C1E15DF8-4F14-441F-A835-FF8328941D28}"/>
              </a:ext>
            </a:extLst>
          </p:cNvPr>
          <p:cNvSpPr/>
          <p:nvPr/>
        </p:nvSpPr>
        <p:spPr>
          <a:xfrm>
            <a:off x="7469857" y="3635611"/>
            <a:ext cx="1239442" cy="307777"/>
          </a:xfrm>
          <a:prstGeom prst="rect">
            <a:avLst/>
          </a:prstGeom>
        </p:spPr>
        <p:txBody>
          <a:bodyPr wrap="none">
            <a:spAutoFit/>
          </a:bodyPr>
          <a:lstStyle/>
          <a:p>
            <a:pPr lvl="0"/>
            <a:r>
              <a:rPr lang="pl-PL" sz="1400" dirty="0">
                <a:solidFill>
                  <a:srgbClr val="000000"/>
                </a:solidFill>
              </a:rPr>
              <a:t>Outer Radius</a:t>
            </a:r>
          </a:p>
        </p:txBody>
      </p:sp>
      <p:graphicFrame>
        <p:nvGraphicFramePr>
          <p:cNvPr id="3" name="Diagram 2">
            <a:extLst>
              <a:ext uri="{FF2B5EF4-FFF2-40B4-BE49-F238E27FC236}">
                <a16:creationId xmlns:a16="http://schemas.microsoft.com/office/drawing/2014/main" id="{12A7A215-9B1C-4DFA-84A9-88C881665331}"/>
              </a:ext>
            </a:extLst>
          </p:cNvPr>
          <p:cNvGraphicFramePr/>
          <p:nvPr>
            <p:extLst>
              <p:ext uri="{D42A27DB-BD31-4B8C-83A1-F6EECF244321}">
                <p14:modId xmlns:p14="http://schemas.microsoft.com/office/powerpoint/2010/main" val="2259209800"/>
              </p:ext>
            </p:extLst>
          </p:nvPr>
        </p:nvGraphicFramePr>
        <p:xfrm>
          <a:off x="164306" y="2367815"/>
          <a:ext cx="4297476" cy="285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Rectangle 28">
            <a:extLst>
              <a:ext uri="{FF2B5EF4-FFF2-40B4-BE49-F238E27FC236}">
                <a16:creationId xmlns:a16="http://schemas.microsoft.com/office/drawing/2014/main" id="{7751DEA4-E10F-4518-ACDC-B346095E6F53}"/>
              </a:ext>
            </a:extLst>
          </p:cNvPr>
          <p:cNvSpPr/>
          <p:nvPr/>
        </p:nvSpPr>
        <p:spPr>
          <a:xfrm>
            <a:off x="4346517" y="5112314"/>
            <a:ext cx="1090363" cy="307777"/>
          </a:xfrm>
          <a:prstGeom prst="rect">
            <a:avLst/>
          </a:prstGeom>
        </p:spPr>
        <p:txBody>
          <a:bodyPr wrap="square">
            <a:spAutoFit/>
          </a:bodyPr>
          <a:lstStyle/>
          <a:p>
            <a:pPr lvl="0"/>
            <a:r>
              <a:rPr lang="en-US" sz="1400" dirty="0">
                <a:solidFill>
                  <a:srgbClr val="000000"/>
                </a:solidFill>
              </a:rPr>
              <a:t>Outer layer</a:t>
            </a:r>
            <a:endParaRPr lang="pl-PL" sz="1400" dirty="0">
              <a:solidFill>
                <a:srgbClr val="000000"/>
              </a:solidFill>
            </a:endParaRPr>
          </a:p>
        </p:txBody>
      </p:sp>
      <p:cxnSp>
        <p:nvCxnSpPr>
          <p:cNvPr id="33" name="Straight Arrow Connector 32">
            <a:extLst>
              <a:ext uri="{FF2B5EF4-FFF2-40B4-BE49-F238E27FC236}">
                <a16:creationId xmlns:a16="http://schemas.microsoft.com/office/drawing/2014/main" id="{2054C6C0-D90B-4939-8EBD-C211D84E345A}"/>
              </a:ext>
            </a:extLst>
          </p:cNvPr>
          <p:cNvCxnSpPr>
            <a:cxnSpLocks/>
          </p:cNvCxnSpPr>
          <p:nvPr/>
        </p:nvCxnSpPr>
        <p:spPr>
          <a:xfrm flipV="1">
            <a:off x="4993105" y="4770522"/>
            <a:ext cx="240632" cy="37899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CDCE575E-4646-4F5C-92AA-C945829394E6}"/>
              </a:ext>
            </a:extLst>
          </p:cNvPr>
          <p:cNvCxnSpPr>
            <a:cxnSpLocks/>
            <a:stCxn id="38" idx="0"/>
          </p:cNvCxnSpPr>
          <p:nvPr/>
        </p:nvCxnSpPr>
        <p:spPr>
          <a:xfrm flipV="1">
            <a:off x="5564563" y="4848726"/>
            <a:ext cx="54184" cy="48890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9EC5F3F4-B634-46F2-949D-6B5853510394}"/>
              </a:ext>
            </a:extLst>
          </p:cNvPr>
          <p:cNvSpPr/>
          <p:nvPr/>
        </p:nvSpPr>
        <p:spPr>
          <a:xfrm>
            <a:off x="5039847" y="5337630"/>
            <a:ext cx="1049431" cy="307777"/>
          </a:xfrm>
          <a:prstGeom prst="rect">
            <a:avLst/>
          </a:prstGeom>
        </p:spPr>
        <p:txBody>
          <a:bodyPr wrap="square">
            <a:spAutoFit/>
          </a:bodyPr>
          <a:lstStyle/>
          <a:p>
            <a:pPr lvl="0"/>
            <a:r>
              <a:rPr lang="en-US" sz="1400" dirty="0">
                <a:solidFill>
                  <a:srgbClr val="000000"/>
                </a:solidFill>
              </a:rPr>
              <a:t>Inner layer</a:t>
            </a:r>
            <a:endParaRPr lang="pl-PL" sz="1400" dirty="0">
              <a:solidFill>
                <a:srgbClr val="000000"/>
              </a:solidFill>
            </a:endParaRPr>
          </a:p>
        </p:txBody>
      </p:sp>
    </p:spTree>
    <p:extLst>
      <p:ext uri="{BB962C8B-B14F-4D97-AF65-F5344CB8AC3E}">
        <p14:creationId xmlns:p14="http://schemas.microsoft.com/office/powerpoint/2010/main" val="905247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EB6BE-9300-4D97-A122-B4D200A3CC16}"/>
              </a:ext>
            </a:extLst>
          </p:cNvPr>
          <p:cNvSpPr>
            <a:spLocks noGrp="1"/>
          </p:cNvSpPr>
          <p:nvPr>
            <p:ph type="title"/>
          </p:nvPr>
        </p:nvSpPr>
        <p:spPr>
          <a:xfrm>
            <a:off x="457200" y="233493"/>
            <a:ext cx="8226854" cy="690782"/>
          </a:xfrm>
        </p:spPr>
        <p:txBody>
          <a:bodyPr>
            <a:noAutofit/>
          </a:bodyPr>
          <a:lstStyle/>
          <a:p>
            <a:r>
              <a:rPr lang="en-US" sz="3200" dirty="0"/>
              <a:t>Geometry measurement of impregnated coil</a:t>
            </a:r>
            <a:endParaRPr lang="en-GB" sz="3200" dirty="0"/>
          </a:p>
        </p:txBody>
      </p:sp>
      <p:sp>
        <p:nvSpPr>
          <p:cNvPr id="4" name="Slide Number Placeholder 3">
            <a:extLst>
              <a:ext uri="{FF2B5EF4-FFF2-40B4-BE49-F238E27FC236}">
                <a16:creationId xmlns:a16="http://schemas.microsoft.com/office/drawing/2014/main" id="{ECDD4DF1-8255-49E2-B7E6-897E65FC2B11}"/>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5" name="Picture 4">
            <a:extLst>
              <a:ext uri="{FF2B5EF4-FFF2-40B4-BE49-F238E27FC236}">
                <a16:creationId xmlns:a16="http://schemas.microsoft.com/office/drawing/2014/main" id="{0FE535A9-18FD-43CF-8697-3158A96FB073}"/>
              </a:ext>
            </a:extLst>
          </p:cNvPr>
          <p:cNvPicPr/>
          <p:nvPr/>
        </p:nvPicPr>
        <p:blipFill>
          <a:blip r:embed="rId2"/>
          <a:stretch>
            <a:fillRect/>
          </a:stretch>
        </p:blipFill>
        <p:spPr>
          <a:xfrm>
            <a:off x="560662" y="2955599"/>
            <a:ext cx="7082198" cy="3513176"/>
          </a:xfrm>
          <a:prstGeom prst="rect">
            <a:avLst/>
          </a:prstGeom>
        </p:spPr>
      </p:pic>
      <p:pic>
        <p:nvPicPr>
          <p:cNvPr id="6" name="Picture 5">
            <a:extLst>
              <a:ext uri="{FF2B5EF4-FFF2-40B4-BE49-F238E27FC236}">
                <a16:creationId xmlns:a16="http://schemas.microsoft.com/office/drawing/2014/main" id="{4CFBB8F8-5525-4A63-8FF6-8402A67CC2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5227" y="1097800"/>
            <a:ext cx="2578827" cy="3437576"/>
          </a:xfrm>
          <a:prstGeom prst="rect">
            <a:avLst/>
          </a:prstGeom>
        </p:spPr>
      </p:pic>
      <p:sp>
        <p:nvSpPr>
          <p:cNvPr id="7" name="Rectangle 6">
            <a:extLst>
              <a:ext uri="{FF2B5EF4-FFF2-40B4-BE49-F238E27FC236}">
                <a16:creationId xmlns:a16="http://schemas.microsoft.com/office/drawing/2014/main" id="{71DA917D-07EC-4CB1-BE40-3F418FB03539}"/>
              </a:ext>
            </a:extLst>
          </p:cNvPr>
          <p:cNvSpPr/>
          <p:nvPr/>
        </p:nvSpPr>
        <p:spPr>
          <a:xfrm>
            <a:off x="270355" y="924274"/>
            <a:ext cx="5479116" cy="2031325"/>
          </a:xfrm>
          <a:prstGeom prst="rect">
            <a:avLst/>
          </a:prstGeom>
        </p:spPr>
        <p:txBody>
          <a:bodyPr wrap="square">
            <a:spAutoFit/>
          </a:bodyPr>
          <a:lstStyle/>
          <a:p>
            <a:r>
              <a:rPr lang="pl-PL" sz="1400" dirty="0"/>
              <a:t>Throughout the 11T production impregnated coil metrology is performed with </a:t>
            </a:r>
            <a:r>
              <a:rPr lang="en-US" sz="1400" dirty="0"/>
              <a:t>Faro Arm Edge 2.7</a:t>
            </a:r>
            <a:r>
              <a:rPr lang="pl-PL" sz="1400" dirty="0"/>
              <a:t>, featuring:</a:t>
            </a:r>
            <a:endParaRPr lang="en-GB" sz="1400" dirty="0"/>
          </a:p>
          <a:p>
            <a:pPr marL="285750" indent="-285750">
              <a:buFont typeface="Arial" panose="020B0604020202020204" pitchFamily="34" charset="0"/>
              <a:buChar char="•"/>
            </a:pPr>
            <a:r>
              <a:rPr lang="pl-PL" sz="1400" dirty="0"/>
              <a:t>V</a:t>
            </a:r>
            <a:r>
              <a:rPr lang="en-GB" sz="1400" dirty="0" err="1"/>
              <a:t>olumetric</a:t>
            </a:r>
            <a:r>
              <a:rPr lang="en-GB" sz="1400" dirty="0"/>
              <a:t> maximum deviation: 41</a:t>
            </a:r>
            <a:r>
              <a:rPr lang="el-GR" sz="1400" dirty="0"/>
              <a:t>μ</a:t>
            </a:r>
            <a:r>
              <a:rPr lang="en-GB" sz="1400" dirty="0"/>
              <a:t>m</a:t>
            </a:r>
          </a:p>
          <a:p>
            <a:pPr marL="285750" indent="-285750">
              <a:buFont typeface="Arial" panose="020B0604020202020204" pitchFamily="34" charset="0"/>
              <a:buChar char="•"/>
            </a:pPr>
            <a:r>
              <a:rPr lang="en-US" sz="1400" dirty="0"/>
              <a:t>R</a:t>
            </a:r>
            <a:r>
              <a:rPr lang="en-GB" sz="1400" dirty="0" err="1"/>
              <a:t>epeatability</a:t>
            </a:r>
            <a:r>
              <a:rPr lang="en-GB" sz="1400" dirty="0"/>
              <a:t>: 29 </a:t>
            </a:r>
            <a:r>
              <a:rPr lang="el-GR" sz="1400" dirty="0"/>
              <a:t>μ</a:t>
            </a:r>
            <a:r>
              <a:rPr lang="en-GB" sz="1400" dirty="0"/>
              <a:t>m</a:t>
            </a:r>
            <a:endParaRPr lang="pl-PL" sz="1400" dirty="0"/>
          </a:p>
          <a:p>
            <a:endParaRPr lang="pl-PL" sz="1400" dirty="0"/>
          </a:p>
          <a:p>
            <a:r>
              <a:rPr lang="pl-PL" sz="1400" dirty="0"/>
              <a:t>The inspecion consists of two full coil measurements. The results are afterwards used for ensuring measurement qualification (spread threshold) and in order to increase precision by averaging cross-section output.</a:t>
            </a:r>
            <a:endParaRPr lang="en-GB" sz="1400" dirty="0"/>
          </a:p>
        </p:txBody>
      </p:sp>
    </p:spTree>
    <p:extLst>
      <p:ext uri="{BB962C8B-B14F-4D97-AF65-F5344CB8AC3E}">
        <p14:creationId xmlns:p14="http://schemas.microsoft.com/office/powerpoint/2010/main" val="66698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C1D34-9307-4F80-8997-EEEC02290739}"/>
              </a:ext>
            </a:extLst>
          </p:cNvPr>
          <p:cNvSpPr>
            <a:spLocks noGrp="1"/>
          </p:cNvSpPr>
          <p:nvPr>
            <p:ph type="title"/>
          </p:nvPr>
        </p:nvSpPr>
        <p:spPr/>
        <p:txBody>
          <a:bodyPr>
            <a:noAutofit/>
          </a:bodyPr>
          <a:lstStyle/>
          <a:p>
            <a:r>
              <a:rPr lang="en-US" sz="3600" dirty="0"/>
              <a:t>Total midplane excess of 11T coils</a:t>
            </a:r>
            <a:endParaRPr lang="en-GB" sz="3600" dirty="0"/>
          </a:p>
        </p:txBody>
      </p:sp>
      <p:sp>
        <p:nvSpPr>
          <p:cNvPr id="3" name="Content Placeholder 2">
            <a:extLst>
              <a:ext uri="{FF2B5EF4-FFF2-40B4-BE49-F238E27FC236}">
                <a16:creationId xmlns:a16="http://schemas.microsoft.com/office/drawing/2014/main" id="{BE3383D4-53D4-4055-933B-107F6AA35D98}"/>
              </a:ext>
            </a:extLst>
          </p:cNvPr>
          <p:cNvSpPr>
            <a:spLocks noGrp="1"/>
          </p:cNvSpPr>
          <p:nvPr>
            <p:ph idx="1"/>
          </p:nvPr>
        </p:nvSpPr>
        <p:spPr>
          <a:xfrm>
            <a:off x="457200" y="1170297"/>
            <a:ext cx="8226854" cy="940443"/>
          </a:xfrm>
        </p:spPr>
        <p:txBody>
          <a:bodyPr>
            <a:normAutofit fontScale="62500" lnSpcReduction="20000"/>
          </a:bodyPr>
          <a:lstStyle/>
          <a:p>
            <a:r>
              <a:rPr lang="en-US" dirty="0"/>
              <a:t>Summary of prototype and series coils collared in 10 CC</a:t>
            </a:r>
          </a:p>
          <a:p>
            <a:r>
              <a:rPr lang="en-US" dirty="0"/>
              <a:t>Total midplane excess (Left branch + Right branch midplane excess)</a:t>
            </a:r>
          </a:p>
          <a:p>
            <a:r>
              <a:rPr lang="en-US" dirty="0"/>
              <a:t>Geometry analysis radius indicated in brackets</a:t>
            </a:r>
          </a:p>
          <a:p>
            <a:endParaRPr lang="en-GB" dirty="0"/>
          </a:p>
        </p:txBody>
      </p:sp>
      <p:sp>
        <p:nvSpPr>
          <p:cNvPr id="4" name="Slide Number Placeholder 3">
            <a:extLst>
              <a:ext uri="{FF2B5EF4-FFF2-40B4-BE49-F238E27FC236}">
                <a16:creationId xmlns:a16="http://schemas.microsoft.com/office/drawing/2014/main" id="{006860B4-2EE9-46DA-AA0E-976EB919F554}"/>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5" name="Picture 4">
            <a:extLst>
              <a:ext uri="{FF2B5EF4-FFF2-40B4-BE49-F238E27FC236}">
                <a16:creationId xmlns:a16="http://schemas.microsoft.com/office/drawing/2014/main" id="{843914F2-DB9E-44EF-9AB4-5070970D75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85336" y="1805168"/>
            <a:ext cx="6573328" cy="4527942"/>
          </a:xfrm>
          <a:prstGeom prst="rect">
            <a:avLst/>
          </a:prstGeom>
          <a:noFill/>
          <a:ln>
            <a:noFill/>
          </a:ln>
        </p:spPr>
      </p:pic>
    </p:spTree>
    <p:extLst>
      <p:ext uri="{BB962C8B-B14F-4D97-AF65-F5344CB8AC3E}">
        <p14:creationId xmlns:p14="http://schemas.microsoft.com/office/powerpoint/2010/main" val="1256918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 name="Picture 120" descr="A close up of a logo&#10;&#10;Description automatically generated">
            <a:extLst>
              <a:ext uri="{FF2B5EF4-FFF2-40B4-BE49-F238E27FC236}">
                <a16:creationId xmlns:a16="http://schemas.microsoft.com/office/drawing/2014/main" id="{3653A051-70FA-4FF0-A191-F4D72EEC5C8F}"/>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3899" b="96881" l="3898" r="97312">
                        <a14:foregroundMark x1="11156" y1="92008" x2="6183" y2="74464"/>
                        <a14:foregroundMark x1="6183" y1="74464" x2="17070" y2="41131"/>
                        <a14:foregroundMark x1="17070" y1="41131" x2="38306" y2="16959"/>
                        <a14:foregroundMark x1="38306" y1="16959" x2="53091" y2="14620"/>
                        <a14:foregroundMark x1="53091" y1="14620" x2="68952" y2="24756"/>
                        <a14:foregroundMark x1="68952" y1="24756" x2="81720" y2="39766"/>
                        <a14:foregroundMark x1="81720" y1="39766" x2="90188" y2="77583"/>
                        <a14:foregroundMark x1="90188" y1="77583" x2="88575" y2="91228"/>
                        <a14:foregroundMark x1="6183" y1="65887" x2="4032" y2="68031"/>
                        <a14:foregroundMark x1="15726" y1="95322" x2="15054" y2="95712"/>
                        <a14:foregroundMark x1="29570" y1="10526" x2="53763" y2="3899"/>
                        <a14:foregroundMark x1="53763" y1="3899" x2="72312" y2="11891"/>
                        <a14:foregroundMark x1="92608" y1="44834" x2="95430" y2="50292"/>
                        <a14:foregroundMark x1="95027" y1="61988" x2="97312" y2="66862"/>
                        <a14:foregroundMark x1="85753" y1="94152" x2="84812" y2="96881"/>
                      </a14:backgroundRemoval>
                    </a14:imgEffect>
                    <a14:imgEffect>
                      <a14:saturation sat="0"/>
                    </a14:imgEffect>
                    <a14:imgEffect>
                      <a14:brightnessContrast bright="30000"/>
                    </a14:imgEffect>
                  </a14:imgLayer>
                </a14:imgProps>
              </a:ext>
            </a:extLst>
          </a:blip>
          <a:stretch>
            <a:fillRect/>
          </a:stretch>
        </p:blipFill>
        <p:spPr>
          <a:xfrm flipV="1">
            <a:off x="3607599" y="3731692"/>
            <a:ext cx="3737310" cy="2576932"/>
          </a:xfrm>
          <a:prstGeom prst="rect">
            <a:avLst/>
          </a:prstGeom>
        </p:spPr>
      </p:pic>
      <p:pic>
        <p:nvPicPr>
          <p:cNvPr id="120" name="Picture 119" descr="A close up of a logo&#10;&#10;Description automatically generated">
            <a:extLst>
              <a:ext uri="{FF2B5EF4-FFF2-40B4-BE49-F238E27FC236}">
                <a16:creationId xmlns:a16="http://schemas.microsoft.com/office/drawing/2014/main" id="{C15C3A87-F880-4095-ABF7-53BE14EB07E3}"/>
              </a:ext>
            </a:extLst>
          </p:cNvPr>
          <p:cNvPicPr>
            <a:picLocks noChangeAspect="1"/>
          </p:cNvPicPr>
          <p:nvPr/>
        </p:nvPicPr>
        <p:blipFill>
          <a:blip r:embed="rId4">
            <a:extLst>
              <a:ext uri="{BEBA8EAE-BF5A-486C-A8C5-ECC9F3942E4B}">
                <a14:imgProps xmlns:a14="http://schemas.microsoft.com/office/drawing/2010/main">
                  <a14:imgLayer r:embed="rId3">
                    <a14:imgEffect>
                      <a14:backgroundRemoval t="3899" b="96881" l="3898" r="97312">
                        <a14:foregroundMark x1="11156" y1="92008" x2="6183" y2="74464"/>
                        <a14:foregroundMark x1="6183" y1="74464" x2="17070" y2="41131"/>
                        <a14:foregroundMark x1="17070" y1="41131" x2="38306" y2="16959"/>
                        <a14:foregroundMark x1="38306" y1="16959" x2="53091" y2="14620"/>
                        <a14:foregroundMark x1="53091" y1="14620" x2="68952" y2="24756"/>
                        <a14:foregroundMark x1="68952" y1="24756" x2="81720" y2="39766"/>
                        <a14:foregroundMark x1="81720" y1="39766" x2="90188" y2="77583"/>
                        <a14:foregroundMark x1="90188" y1="77583" x2="88575" y2="91228"/>
                        <a14:foregroundMark x1="6183" y1="65887" x2="4032" y2="68031"/>
                        <a14:foregroundMark x1="15726" y1="95322" x2="15054" y2="95712"/>
                        <a14:foregroundMark x1="29570" y1="10526" x2="53763" y2="3899"/>
                        <a14:foregroundMark x1="53763" y1="3899" x2="72312" y2="11891"/>
                        <a14:foregroundMark x1="92608" y1="44834" x2="95430" y2="50292"/>
                        <a14:foregroundMark x1="95027" y1="61988" x2="97312" y2="66862"/>
                        <a14:foregroundMark x1="85753" y1="94152" x2="84812" y2="96881"/>
                      </a14:backgroundRemoval>
                    </a14:imgEffect>
                  </a14:imgLayer>
                </a14:imgProps>
              </a:ext>
            </a:extLst>
          </a:blip>
          <a:stretch>
            <a:fillRect/>
          </a:stretch>
        </p:blipFill>
        <p:spPr>
          <a:xfrm>
            <a:off x="3599775" y="1195968"/>
            <a:ext cx="3737310" cy="2576932"/>
          </a:xfrm>
          <a:prstGeom prst="rect">
            <a:avLst/>
          </a:prstGeom>
        </p:spPr>
      </p:pic>
      <p:cxnSp>
        <p:nvCxnSpPr>
          <p:cNvPr id="80" name="Straight Connector 79">
            <a:extLst>
              <a:ext uri="{FF2B5EF4-FFF2-40B4-BE49-F238E27FC236}">
                <a16:creationId xmlns:a16="http://schemas.microsoft.com/office/drawing/2014/main" id="{DE072F90-58E4-4253-8FB5-ABBD9BA30166}"/>
              </a:ext>
            </a:extLst>
          </p:cNvPr>
          <p:cNvCxnSpPr/>
          <p:nvPr/>
        </p:nvCxnSpPr>
        <p:spPr>
          <a:xfrm flipH="1">
            <a:off x="3755322" y="5189538"/>
            <a:ext cx="225554" cy="0"/>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1" name="Straight Connector 80">
            <a:extLst>
              <a:ext uri="{FF2B5EF4-FFF2-40B4-BE49-F238E27FC236}">
                <a16:creationId xmlns:a16="http://schemas.microsoft.com/office/drawing/2014/main" id="{6A65B7D7-6347-40A1-938E-3860F1381987}"/>
              </a:ext>
            </a:extLst>
          </p:cNvPr>
          <p:cNvCxnSpPr>
            <a:cxnSpLocks/>
          </p:cNvCxnSpPr>
          <p:nvPr/>
        </p:nvCxnSpPr>
        <p:spPr>
          <a:xfrm flipH="1">
            <a:off x="3755143" y="5188653"/>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3" name="Straight Connector 82">
            <a:extLst>
              <a:ext uri="{FF2B5EF4-FFF2-40B4-BE49-F238E27FC236}">
                <a16:creationId xmlns:a16="http://schemas.microsoft.com/office/drawing/2014/main" id="{6A858F40-0C59-4809-8576-2F844BB19BCB}"/>
              </a:ext>
            </a:extLst>
          </p:cNvPr>
          <p:cNvCxnSpPr>
            <a:cxnSpLocks/>
          </p:cNvCxnSpPr>
          <p:nvPr/>
        </p:nvCxnSpPr>
        <p:spPr>
          <a:xfrm flipH="1">
            <a:off x="3822251" y="5188653"/>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4" name="Straight Connector 83">
            <a:extLst>
              <a:ext uri="{FF2B5EF4-FFF2-40B4-BE49-F238E27FC236}">
                <a16:creationId xmlns:a16="http://schemas.microsoft.com/office/drawing/2014/main" id="{D40F9BAB-AAFF-4F28-861A-7A7D06A2C04E}"/>
              </a:ext>
            </a:extLst>
          </p:cNvPr>
          <p:cNvCxnSpPr>
            <a:cxnSpLocks/>
          </p:cNvCxnSpPr>
          <p:nvPr/>
        </p:nvCxnSpPr>
        <p:spPr>
          <a:xfrm flipH="1">
            <a:off x="3882723" y="5194439"/>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5" name="Straight Connector 84">
            <a:extLst>
              <a:ext uri="{FF2B5EF4-FFF2-40B4-BE49-F238E27FC236}">
                <a16:creationId xmlns:a16="http://schemas.microsoft.com/office/drawing/2014/main" id="{E1FC50DE-88A1-4F61-A963-74F09F094A4D}"/>
              </a:ext>
            </a:extLst>
          </p:cNvPr>
          <p:cNvCxnSpPr/>
          <p:nvPr/>
        </p:nvCxnSpPr>
        <p:spPr>
          <a:xfrm flipH="1">
            <a:off x="6993556" y="5189274"/>
            <a:ext cx="225554" cy="0"/>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6" name="Straight Connector 85">
            <a:extLst>
              <a:ext uri="{FF2B5EF4-FFF2-40B4-BE49-F238E27FC236}">
                <a16:creationId xmlns:a16="http://schemas.microsoft.com/office/drawing/2014/main" id="{FF6D3B04-032A-4883-9BEB-5BA6E5957E6C}"/>
              </a:ext>
            </a:extLst>
          </p:cNvPr>
          <p:cNvCxnSpPr>
            <a:cxnSpLocks/>
          </p:cNvCxnSpPr>
          <p:nvPr/>
        </p:nvCxnSpPr>
        <p:spPr>
          <a:xfrm flipH="1">
            <a:off x="6993377" y="5188389"/>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7" name="Straight Connector 86">
            <a:extLst>
              <a:ext uri="{FF2B5EF4-FFF2-40B4-BE49-F238E27FC236}">
                <a16:creationId xmlns:a16="http://schemas.microsoft.com/office/drawing/2014/main" id="{4C8B531A-4000-4EBE-965A-7F96ECA7F703}"/>
              </a:ext>
            </a:extLst>
          </p:cNvPr>
          <p:cNvCxnSpPr>
            <a:cxnSpLocks/>
          </p:cNvCxnSpPr>
          <p:nvPr/>
        </p:nvCxnSpPr>
        <p:spPr>
          <a:xfrm flipH="1">
            <a:off x="7060485" y="5188389"/>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88" name="Straight Connector 87">
            <a:extLst>
              <a:ext uri="{FF2B5EF4-FFF2-40B4-BE49-F238E27FC236}">
                <a16:creationId xmlns:a16="http://schemas.microsoft.com/office/drawing/2014/main" id="{70D9D076-D0D2-41B8-9D59-E9C1D82ED52F}"/>
              </a:ext>
            </a:extLst>
          </p:cNvPr>
          <p:cNvCxnSpPr>
            <a:cxnSpLocks/>
          </p:cNvCxnSpPr>
          <p:nvPr/>
        </p:nvCxnSpPr>
        <p:spPr>
          <a:xfrm flipH="1">
            <a:off x="7120957" y="5194175"/>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sp>
        <p:nvSpPr>
          <p:cNvPr id="72" name="Arrow: Down 71">
            <a:extLst>
              <a:ext uri="{FF2B5EF4-FFF2-40B4-BE49-F238E27FC236}">
                <a16:creationId xmlns:a16="http://schemas.microsoft.com/office/drawing/2014/main" id="{60D09E91-5392-4D86-9FB9-FFBFBDF3F2B4}"/>
              </a:ext>
            </a:extLst>
          </p:cNvPr>
          <p:cNvSpPr/>
          <p:nvPr/>
        </p:nvSpPr>
        <p:spPr>
          <a:xfrm>
            <a:off x="6903886" y="1913962"/>
            <a:ext cx="286440" cy="407868"/>
          </a:xfrm>
          <a:prstGeom prst="downArrow">
            <a:avLst/>
          </a:prstGeom>
          <a:solidFill>
            <a:srgbClr val="FF0000"/>
          </a:soli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9E5769E-3748-4AE0-937A-F6322391D4A3}"/>
              </a:ext>
            </a:extLst>
          </p:cNvPr>
          <p:cNvSpPr>
            <a:spLocks noGrp="1"/>
          </p:cNvSpPr>
          <p:nvPr>
            <p:ph type="title"/>
          </p:nvPr>
        </p:nvSpPr>
        <p:spPr/>
        <p:txBody>
          <a:bodyPr>
            <a:noAutofit/>
          </a:bodyPr>
          <a:lstStyle/>
          <a:p>
            <a:r>
              <a:rPr lang="pl-PL" sz="3600" dirty="0"/>
              <a:t>Simplified </a:t>
            </a:r>
            <a:r>
              <a:rPr lang="en-GB" sz="3600" dirty="0"/>
              <a:t>11T </a:t>
            </a:r>
            <a:r>
              <a:rPr lang="pl-PL" sz="3600" dirty="0"/>
              <a:t>Collaring scheme</a:t>
            </a:r>
            <a:endParaRPr lang="en-GB" sz="3600" dirty="0"/>
          </a:p>
        </p:txBody>
      </p:sp>
      <p:sp>
        <p:nvSpPr>
          <p:cNvPr id="4" name="Slide Number Placeholder 3">
            <a:extLst>
              <a:ext uri="{FF2B5EF4-FFF2-40B4-BE49-F238E27FC236}">
                <a16:creationId xmlns:a16="http://schemas.microsoft.com/office/drawing/2014/main" id="{DF224725-386D-44B9-90DE-7CA4EBA224A6}"/>
              </a:ext>
            </a:extLst>
          </p:cNvPr>
          <p:cNvSpPr>
            <a:spLocks noGrp="1"/>
          </p:cNvSpPr>
          <p:nvPr>
            <p:ph type="sldNum" sz="quarter" idx="4"/>
          </p:nvPr>
        </p:nvSpPr>
        <p:spPr/>
        <p:txBody>
          <a:bodyPr/>
          <a:lstStyle/>
          <a:p>
            <a:fld id="{17918391-D411-FE40-AAD7-861AE5233E0E}" type="slidenum">
              <a:rPr lang="en-US" smtClean="0"/>
              <a:pPr/>
              <a:t>8</a:t>
            </a:fld>
            <a:endParaRPr lang="en-US" dirty="0"/>
          </a:p>
        </p:txBody>
      </p:sp>
      <p:pic>
        <p:nvPicPr>
          <p:cNvPr id="34" name="Picture 33" descr="A picture containing drawing&#10;&#10;Description automatically generated">
            <a:extLst>
              <a:ext uri="{FF2B5EF4-FFF2-40B4-BE49-F238E27FC236}">
                <a16:creationId xmlns:a16="http://schemas.microsoft.com/office/drawing/2014/main" id="{B92AAD83-67B5-4849-9BBE-FA0CBD3A865E}"/>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655" b="97493" l="2067" r="94118">
                        <a14:foregroundMark x1="37043" y1="6195" x2="62003" y2="6932"/>
                        <a14:foregroundMark x1="44038" y1="16224" x2="53736" y2="16962"/>
                        <a14:foregroundMark x1="13355" y1="81416" x2="19555" y2="91888"/>
                        <a14:foregroundMark x1="5405" y1="91888" x2="5723" y2="88791"/>
                        <a14:foregroundMark x1="19078" y1="97640" x2="23688" y2="92625"/>
                        <a14:foregroundMark x1="89507" y1="89971" x2="94118" y2="89233"/>
                        <a14:foregroundMark x1="59141" y1="10767" x2="60731" y2="6637"/>
                        <a14:foregroundMark x1="61208" y1="2655" x2="60413" y2="10472"/>
                        <a14:foregroundMark x1="6677" y1="91150" x2="2067" y2="93805"/>
                      </a14:backgroundRemoval>
                    </a14:imgEffect>
                  </a14:imgLayer>
                </a14:imgProps>
              </a:ext>
            </a:extLst>
          </a:blip>
          <a:stretch>
            <a:fillRect/>
          </a:stretch>
        </p:blipFill>
        <p:spPr>
          <a:xfrm>
            <a:off x="5207822" y="4973112"/>
            <a:ext cx="554170" cy="597338"/>
          </a:xfrm>
          <a:prstGeom prst="rect">
            <a:avLst/>
          </a:prstGeom>
        </p:spPr>
      </p:pic>
      <p:pic>
        <p:nvPicPr>
          <p:cNvPr id="36" name="Picture 35">
            <a:extLst>
              <a:ext uri="{FF2B5EF4-FFF2-40B4-BE49-F238E27FC236}">
                <a16:creationId xmlns:a16="http://schemas.microsoft.com/office/drawing/2014/main" id="{6FFA50CC-5B70-44A2-91D1-F3A936E2AF7E}"/>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4178" b="49347" l="6440" r="94897">
                        <a14:foregroundMark x1="12637" y1="31984" x2="21750" y2="47911"/>
                        <a14:foregroundMark x1="10450" y1="47128" x2="12151" y2="28068"/>
                        <a14:foregroundMark x1="32199" y1="5091" x2="44471" y2="20496"/>
                        <a14:foregroundMark x1="44471" y1="20496" x2="44593" y2="22193"/>
                        <a14:foregroundMark x1="55893" y1="24282" x2="62333" y2="4961"/>
                        <a14:foregroundMark x1="62333" y1="4961" x2="55407" y2="26110"/>
                        <a14:foregroundMark x1="55407" y1="26110" x2="89915" y2="48695"/>
                        <a14:foregroundMark x1="89915" y1="48695" x2="92345" y2="46606"/>
                        <a14:foregroundMark x1="89793" y1="37598" x2="77400" y2="33290"/>
                        <a14:foregroundMark x1="64885" y1="6266" x2="64034" y2="4308"/>
                        <a14:foregroundMark x1="93560" y1="45039" x2="95018" y2="48695"/>
                        <a14:foregroundMark x1="7898" y1="42689" x2="6440" y2="49347"/>
                      </a14:backgroundRemoval>
                    </a14:imgEffect>
                  </a14:imgLayer>
                </a14:imgProps>
              </a:ext>
            </a:extLst>
          </a:blip>
          <a:srcRect l="3224" r="1888" b="50848"/>
          <a:stretch/>
        </p:blipFill>
        <p:spPr>
          <a:xfrm>
            <a:off x="4261231" y="2476062"/>
            <a:ext cx="2429638" cy="1171370"/>
          </a:xfrm>
          <a:prstGeom prst="rect">
            <a:avLst/>
          </a:prstGeom>
        </p:spPr>
      </p:pic>
      <p:pic>
        <p:nvPicPr>
          <p:cNvPr id="37" name="Picture 36">
            <a:extLst>
              <a:ext uri="{FF2B5EF4-FFF2-40B4-BE49-F238E27FC236}">
                <a16:creationId xmlns:a16="http://schemas.microsoft.com/office/drawing/2014/main" id="{325576B7-D741-4E6C-B29B-6A0E665E4703}"/>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4178" b="49347" l="6440" r="94897">
                        <a14:foregroundMark x1="12637" y1="31984" x2="21750" y2="47911"/>
                        <a14:foregroundMark x1="10450" y1="47128" x2="12151" y2="28068"/>
                        <a14:foregroundMark x1="32199" y1="5091" x2="44471" y2="20496"/>
                        <a14:foregroundMark x1="44471" y1="20496" x2="44593" y2="22193"/>
                        <a14:foregroundMark x1="55893" y1="24282" x2="62333" y2="4961"/>
                        <a14:foregroundMark x1="62333" y1="4961" x2="55407" y2="26110"/>
                        <a14:foregroundMark x1="55407" y1="26110" x2="89915" y2="48695"/>
                        <a14:foregroundMark x1="89915" y1="48695" x2="92345" y2="46606"/>
                        <a14:foregroundMark x1="89793" y1="37598" x2="77400" y2="33290"/>
                        <a14:foregroundMark x1="64885" y1="6266" x2="64034" y2="4308"/>
                        <a14:foregroundMark x1="93560" y1="45039" x2="95018" y2="48695"/>
                        <a14:foregroundMark x1="7898" y1="42689" x2="6440" y2="49347"/>
                      </a14:backgroundRemoval>
                    </a14:imgEffect>
                  </a14:imgLayer>
                </a14:imgProps>
              </a:ext>
            </a:extLst>
          </a:blip>
          <a:srcRect l="3224" r="1888" b="50848"/>
          <a:stretch/>
        </p:blipFill>
        <p:spPr>
          <a:xfrm flipV="1">
            <a:off x="4261231" y="3896350"/>
            <a:ext cx="2429638" cy="1171370"/>
          </a:xfrm>
          <a:prstGeom prst="rect">
            <a:avLst/>
          </a:prstGeom>
        </p:spPr>
      </p:pic>
      <p:pic>
        <p:nvPicPr>
          <p:cNvPr id="39" name="Picture 38" descr="A close up of a logo&#10;&#10;Description automatically generated">
            <a:extLst>
              <a:ext uri="{FF2B5EF4-FFF2-40B4-BE49-F238E27FC236}">
                <a16:creationId xmlns:a16="http://schemas.microsoft.com/office/drawing/2014/main" id="{D132BA14-5734-447B-9206-BFA141D39B0D}"/>
              </a:ext>
            </a:extLst>
          </p:cNvPr>
          <p:cNvPicPr>
            <a:picLocks noChangeAspect="1"/>
          </p:cNvPicPr>
          <p:nvPr/>
        </p:nvPicPr>
        <p:blipFill rotWithShape="1">
          <a:blip r:embed="rId9"/>
          <a:srcRect t="48849" r="94915" b="10629"/>
          <a:stretch/>
        </p:blipFill>
        <p:spPr>
          <a:xfrm>
            <a:off x="3368530" y="3244346"/>
            <a:ext cx="213588" cy="1022684"/>
          </a:xfrm>
          <a:prstGeom prst="rect">
            <a:avLst/>
          </a:prstGeom>
        </p:spPr>
      </p:pic>
      <p:pic>
        <p:nvPicPr>
          <p:cNvPr id="40" name="Picture 39" descr="A close up of a logo&#10;&#10;Description automatically generated">
            <a:extLst>
              <a:ext uri="{FF2B5EF4-FFF2-40B4-BE49-F238E27FC236}">
                <a16:creationId xmlns:a16="http://schemas.microsoft.com/office/drawing/2014/main" id="{4FB4E1B3-7C2D-4002-B976-4C5EB0F60D87}"/>
              </a:ext>
            </a:extLst>
          </p:cNvPr>
          <p:cNvPicPr>
            <a:picLocks noChangeAspect="1"/>
          </p:cNvPicPr>
          <p:nvPr/>
        </p:nvPicPr>
        <p:blipFill rotWithShape="1">
          <a:blip r:embed="rId9"/>
          <a:srcRect t="48849" r="94915" b="10629"/>
          <a:stretch/>
        </p:blipFill>
        <p:spPr>
          <a:xfrm flipH="1">
            <a:off x="7309565" y="3244346"/>
            <a:ext cx="213588" cy="1022684"/>
          </a:xfrm>
          <a:prstGeom prst="rect">
            <a:avLst/>
          </a:prstGeom>
        </p:spPr>
      </p:pic>
      <p:pic>
        <p:nvPicPr>
          <p:cNvPr id="41" name="Picture 40" descr="A picture containing drawing&#10;&#10;Description automatically generated">
            <a:extLst>
              <a:ext uri="{FF2B5EF4-FFF2-40B4-BE49-F238E27FC236}">
                <a16:creationId xmlns:a16="http://schemas.microsoft.com/office/drawing/2014/main" id="{D0976BD3-73C2-4311-A504-917604BD50F9}"/>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2655" b="97493" l="2067" r="94118">
                        <a14:foregroundMark x1="37043" y1="6195" x2="62003" y2="6932"/>
                        <a14:foregroundMark x1="44038" y1="16224" x2="53736" y2="16962"/>
                        <a14:foregroundMark x1="13355" y1="81416" x2="19555" y2="91888"/>
                        <a14:foregroundMark x1="5405" y1="91888" x2="5723" y2="88791"/>
                        <a14:foregroundMark x1="19078" y1="97640" x2="23688" y2="92625"/>
                        <a14:foregroundMark x1="89507" y1="89971" x2="94118" y2="89233"/>
                        <a14:foregroundMark x1="59141" y1="10767" x2="60731" y2="6637"/>
                        <a14:foregroundMark x1="61208" y1="2655" x2="60413" y2="10472"/>
                        <a14:foregroundMark x1="6677" y1="91150" x2="2067" y2="93805"/>
                      </a14:backgroundRemoval>
                    </a14:imgEffect>
                  </a14:imgLayer>
                </a14:imgProps>
              </a:ext>
            </a:extLst>
          </a:blip>
          <a:stretch>
            <a:fillRect/>
          </a:stretch>
        </p:blipFill>
        <p:spPr>
          <a:xfrm flipV="1">
            <a:off x="5207822" y="2057451"/>
            <a:ext cx="554170" cy="597338"/>
          </a:xfrm>
          <a:prstGeom prst="rect">
            <a:avLst/>
          </a:prstGeom>
        </p:spPr>
      </p:pic>
      <p:pic>
        <p:nvPicPr>
          <p:cNvPr id="22" name="Picture 21" descr="A picture containing game, mirror&#10;&#10;Description automatically generated">
            <a:extLst>
              <a:ext uri="{FF2B5EF4-FFF2-40B4-BE49-F238E27FC236}">
                <a16:creationId xmlns:a16="http://schemas.microsoft.com/office/drawing/2014/main" id="{2622F4E6-124C-4F22-8C80-FADCC0D1F74B}"/>
              </a:ext>
            </a:extLst>
          </p:cNvPr>
          <p:cNvPicPr>
            <a:picLocks noChangeAspect="1"/>
          </p:cNvPicPr>
          <p:nvPr/>
        </p:nvPicPr>
        <p:blipFill>
          <a:blip r:embed="rId10">
            <a:extLst>
              <a:ext uri="{BEBA8EAE-BF5A-486C-A8C5-ECC9F3942E4B}">
                <a14:imgProps xmlns:a14="http://schemas.microsoft.com/office/drawing/2010/main">
                  <a14:imgLayer r:embed="rId11">
                    <a14:imgEffect>
                      <a14:backgroundRemoval t="2371" b="98060" l="1717" r="91631">
                        <a14:foregroundMark x1="36695" y1="10345" x2="82618" y2="22414"/>
                        <a14:foregroundMark x1="82618" y1="22414" x2="92489" y2="68534"/>
                        <a14:foregroundMark x1="92489" y1="68534" x2="51502" y2="94181"/>
                        <a14:foregroundMark x1="51502" y1="94181" x2="8005" y2="57340"/>
                        <a14:foregroundMark x1="5270" y1="43957" x2="39485" y2="2371"/>
                        <a14:foregroundMark x1="41631" y1="3879" x2="35193" y2="7112"/>
                        <a14:foregroundMark x1="41631" y1="8190" x2="57296" y2="6034"/>
                        <a14:foregroundMark x1="53433" y1="3879" x2="70815" y2="9267"/>
                        <a14:foregroundMark x1="74034" y1="15302" x2="91845" y2="54310"/>
                        <a14:foregroundMark x1="91845" y1="54310" x2="91202" y2="60776"/>
                        <a14:foregroundMark x1="83047" y1="78664" x2="38627" y2="91595"/>
                        <a14:foregroundMark x1="38627" y1="91595" x2="45494" y2="98060"/>
                        <a14:foregroundMark x1="55150" y1="98060" x2="61588" y2="95905"/>
                        <a14:foregroundMark x1="9227" y1="32112" x2="19528" y2="21767"/>
                        <a14:foregroundMark x1="10944" y1="64440" x2="37768" y2="90517"/>
                        <a14:foregroundMark x1="59442" y1="89871" x2="64807" y2="91595"/>
                        <a14:foregroundMark x1="67597" y1="88793" x2="75107" y2="80819"/>
                        <a14:foregroundMark x1="30258" y1="86207" x2="30258" y2="85129"/>
                        <a14:backgroundMark x1="3433" y1="45474" x2="3863" y2="54741"/>
                        <a14:backgroundMark x1="2361" y1="44397" x2="4506" y2="58621"/>
                      </a14:backgroundRemoval>
                    </a14:imgEffect>
                  </a14:imgLayer>
                </a14:imgProps>
              </a:ext>
            </a:extLst>
          </a:blip>
          <a:stretch>
            <a:fillRect/>
          </a:stretch>
        </p:blipFill>
        <p:spPr>
          <a:xfrm>
            <a:off x="4928209" y="3214511"/>
            <a:ext cx="1116330" cy="1111536"/>
          </a:xfrm>
          <a:prstGeom prst="rect">
            <a:avLst/>
          </a:prstGeom>
        </p:spPr>
      </p:pic>
      <p:cxnSp>
        <p:nvCxnSpPr>
          <p:cNvPr id="44" name="Straight Connector 43">
            <a:extLst>
              <a:ext uri="{FF2B5EF4-FFF2-40B4-BE49-F238E27FC236}">
                <a16:creationId xmlns:a16="http://schemas.microsoft.com/office/drawing/2014/main" id="{E45F9687-F669-4B98-B3B6-0EEDCCFEA5D1}"/>
              </a:ext>
            </a:extLst>
          </p:cNvPr>
          <p:cNvCxnSpPr>
            <a:cxnSpLocks/>
          </p:cNvCxnSpPr>
          <p:nvPr/>
        </p:nvCxnSpPr>
        <p:spPr>
          <a:xfrm flipV="1">
            <a:off x="5530340" y="2356524"/>
            <a:ext cx="194038" cy="592895"/>
          </a:xfrm>
          <a:prstGeom prst="line">
            <a:avLst/>
          </a:prstGeom>
          <a:ln w="38100"/>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206C7A90-7553-4E8E-8D59-67FA040C7BA1}"/>
              </a:ext>
            </a:extLst>
          </p:cNvPr>
          <p:cNvCxnSpPr>
            <a:cxnSpLocks/>
          </p:cNvCxnSpPr>
          <p:nvPr/>
        </p:nvCxnSpPr>
        <p:spPr>
          <a:xfrm flipH="1" flipV="1">
            <a:off x="5231979" y="2356120"/>
            <a:ext cx="194038" cy="592895"/>
          </a:xfrm>
          <a:prstGeom prst="line">
            <a:avLst/>
          </a:prstGeom>
          <a:ln w="38100"/>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B25FB871-CDA1-4545-999A-5BB0C3DA9CFF}"/>
              </a:ext>
            </a:extLst>
          </p:cNvPr>
          <p:cNvCxnSpPr>
            <a:cxnSpLocks/>
          </p:cNvCxnSpPr>
          <p:nvPr/>
        </p:nvCxnSpPr>
        <p:spPr>
          <a:xfrm>
            <a:off x="5530340" y="4646705"/>
            <a:ext cx="194038" cy="592895"/>
          </a:xfrm>
          <a:prstGeom prst="line">
            <a:avLst/>
          </a:prstGeom>
          <a:ln w="38100"/>
        </p:spPr>
        <p:style>
          <a:lnRef idx="1">
            <a:schemeClr val="dk1"/>
          </a:lnRef>
          <a:fillRef idx="0">
            <a:schemeClr val="dk1"/>
          </a:fillRef>
          <a:effectRef idx="0">
            <a:schemeClr val="dk1"/>
          </a:effectRef>
          <a:fontRef idx="minor">
            <a:schemeClr val="tx1"/>
          </a:fontRef>
        </p:style>
      </p:cxnSp>
      <p:cxnSp>
        <p:nvCxnSpPr>
          <p:cNvPr id="48" name="Straight Connector 47">
            <a:extLst>
              <a:ext uri="{FF2B5EF4-FFF2-40B4-BE49-F238E27FC236}">
                <a16:creationId xmlns:a16="http://schemas.microsoft.com/office/drawing/2014/main" id="{21D0C0A6-13D6-4828-84A6-2C48391BC574}"/>
              </a:ext>
            </a:extLst>
          </p:cNvPr>
          <p:cNvCxnSpPr>
            <a:cxnSpLocks/>
          </p:cNvCxnSpPr>
          <p:nvPr/>
        </p:nvCxnSpPr>
        <p:spPr>
          <a:xfrm flipH="1">
            <a:off x="5231979" y="4646301"/>
            <a:ext cx="194038" cy="592895"/>
          </a:xfrm>
          <a:prstGeom prst="line">
            <a:avLst/>
          </a:prstGeom>
          <a:ln w="38100"/>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D398F272-1712-4932-945B-5E6671CAC66D}"/>
              </a:ext>
            </a:extLst>
          </p:cNvPr>
          <p:cNvSpPr/>
          <p:nvPr/>
        </p:nvSpPr>
        <p:spPr>
          <a:xfrm>
            <a:off x="7194111" y="2188460"/>
            <a:ext cx="2103472" cy="738664"/>
          </a:xfrm>
          <a:prstGeom prst="rect">
            <a:avLst/>
          </a:prstGeom>
        </p:spPr>
        <p:txBody>
          <a:bodyPr wrap="square">
            <a:spAutoFit/>
          </a:bodyPr>
          <a:lstStyle/>
          <a:p>
            <a:pPr lvl="0"/>
            <a:r>
              <a:rPr lang="en-GB" sz="1400" dirty="0">
                <a:solidFill>
                  <a:srgbClr val="000000"/>
                </a:solidFill>
              </a:rPr>
              <a:t>‘</a:t>
            </a:r>
            <a:r>
              <a:rPr lang="pl-PL" sz="1400" dirty="0">
                <a:solidFill>
                  <a:srgbClr val="000000"/>
                </a:solidFill>
              </a:rPr>
              <a:t>Long’ collar</a:t>
            </a:r>
          </a:p>
          <a:p>
            <a:pPr lvl="0"/>
            <a:r>
              <a:rPr lang="pl-PL" sz="1400" dirty="0">
                <a:solidFill>
                  <a:srgbClr val="000000"/>
                </a:solidFill>
              </a:rPr>
              <a:t>Removable pole</a:t>
            </a:r>
          </a:p>
          <a:p>
            <a:pPr lvl="0"/>
            <a:r>
              <a:rPr lang="pl-PL" sz="1400" dirty="0">
                <a:solidFill>
                  <a:srgbClr val="000000"/>
                </a:solidFill>
              </a:rPr>
              <a:t>Graded collaring shim</a:t>
            </a:r>
          </a:p>
        </p:txBody>
      </p:sp>
      <p:cxnSp>
        <p:nvCxnSpPr>
          <p:cNvPr id="50" name="Straight Arrow Connector 49">
            <a:extLst>
              <a:ext uri="{FF2B5EF4-FFF2-40B4-BE49-F238E27FC236}">
                <a16:creationId xmlns:a16="http://schemas.microsoft.com/office/drawing/2014/main" id="{9E047131-EBBD-4590-97A6-800EFC48CEBB}"/>
              </a:ext>
            </a:extLst>
          </p:cNvPr>
          <p:cNvCxnSpPr>
            <a:cxnSpLocks/>
          </p:cNvCxnSpPr>
          <p:nvPr/>
        </p:nvCxnSpPr>
        <p:spPr>
          <a:xfrm flipH="1">
            <a:off x="6873240" y="2349226"/>
            <a:ext cx="329601" cy="6631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13DC2E9C-CE7E-4FB9-B71C-F7DBB55524E3}"/>
              </a:ext>
            </a:extLst>
          </p:cNvPr>
          <p:cNvCxnSpPr>
            <a:cxnSpLocks/>
          </p:cNvCxnSpPr>
          <p:nvPr/>
        </p:nvCxnSpPr>
        <p:spPr>
          <a:xfrm flipH="1" flipV="1">
            <a:off x="5547360" y="2339340"/>
            <a:ext cx="1679544" cy="22043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DD93F753-58E7-47C0-A1A4-144C9A8B8120}"/>
              </a:ext>
            </a:extLst>
          </p:cNvPr>
          <p:cNvCxnSpPr>
            <a:cxnSpLocks/>
          </p:cNvCxnSpPr>
          <p:nvPr/>
        </p:nvCxnSpPr>
        <p:spPr>
          <a:xfrm flipH="1">
            <a:off x="6447040" y="3096690"/>
            <a:ext cx="1309366" cy="299755"/>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299FEB46-0C47-46AD-9577-80EC3FBD0A66}"/>
              </a:ext>
            </a:extLst>
          </p:cNvPr>
          <p:cNvCxnSpPr>
            <a:cxnSpLocks/>
          </p:cNvCxnSpPr>
          <p:nvPr/>
        </p:nvCxnSpPr>
        <p:spPr>
          <a:xfrm flipH="1">
            <a:off x="5958338" y="3568325"/>
            <a:ext cx="1823428" cy="279426"/>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24052835-B22A-4A14-8BAD-B8C9E8AC32D0}"/>
              </a:ext>
            </a:extLst>
          </p:cNvPr>
          <p:cNvCxnSpPr>
            <a:cxnSpLocks/>
          </p:cNvCxnSpPr>
          <p:nvPr/>
        </p:nvCxnSpPr>
        <p:spPr>
          <a:xfrm flipH="1">
            <a:off x="7462285" y="3318347"/>
            <a:ext cx="317354" cy="51439"/>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27165AB5-8247-4FE1-B06E-F2A651D5CAD2}"/>
              </a:ext>
            </a:extLst>
          </p:cNvPr>
          <p:cNvSpPr/>
          <p:nvPr/>
        </p:nvSpPr>
        <p:spPr>
          <a:xfrm>
            <a:off x="7732715" y="2949015"/>
            <a:ext cx="1450086" cy="1169551"/>
          </a:xfrm>
          <a:prstGeom prst="rect">
            <a:avLst/>
          </a:prstGeom>
        </p:spPr>
        <p:txBody>
          <a:bodyPr wrap="square">
            <a:spAutoFit/>
          </a:bodyPr>
          <a:lstStyle/>
          <a:p>
            <a:pPr lvl="0"/>
            <a:r>
              <a:rPr lang="pl-PL" sz="1400" dirty="0">
                <a:solidFill>
                  <a:srgbClr val="000000"/>
                </a:solidFill>
              </a:rPr>
              <a:t>Upper coil</a:t>
            </a:r>
          </a:p>
          <a:p>
            <a:pPr lvl="0"/>
            <a:r>
              <a:rPr lang="pl-PL" sz="1400" dirty="0">
                <a:solidFill>
                  <a:srgbClr val="000000"/>
                </a:solidFill>
              </a:rPr>
              <a:t>Collaring key</a:t>
            </a:r>
          </a:p>
          <a:p>
            <a:pPr lvl="0"/>
            <a:r>
              <a:rPr lang="pl-PL" sz="1400" dirty="0">
                <a:solidFill>
                  <a:srgbClr val="000000"/>
                </a:solidFill>
              </a:rPr>
              <a:t>Cold bore tube</a:t>
            </a:r>
          </a:p>
          <a:p>
            <a:r>
              <a:rPr lang="pl-PL" sz="1400" dirty="0">
                <a:solidFill>
                  <a:srgbClr val="000000"/>
                </a:solidFill>
              </a:rPr>
              <a:t>Lower coil</a:t>
            </a:r>
            <a:endParaRPr lang="en-GB" sz="1400" dirty="0">
              <a:solidFill>
                <a:srgbClr val="000000"/>
              </a:solidFill>
            </a:endParaRPr>
          </a:p>
          <a:p>
            <a:r>
              <a:rPr lang="en-GB" sz="1400" dirty="0">
                <a:solidFill>
                  <a:srgbClr val="000000"/>
                </a:solidFill>
              </a:rPr>
              <a:t>‘Short’ collar</a:t>
            </a:r>
            <a:endParaRPr lang="pl-PL" sz="1400" dirty="0">
              <a:solidFill>
                <a:srgbClr val="000000"/>
              </a:solidFill>
            </a:endParaRPr>
          </a:p>
        </p:txBody>
      </p:sp>
      <p:cxnSp>
        <p:nvCxnSpPr>
          <p:cNvPr id="61" name="Straight Arrow Connector 60">
            <a:extLst>
              <a:ext uri="{FF2B5EF4-FFF2-40B4-BE49-F238E27FC236}">
                <a16:creationId xmlns:a16="http://schemas.microsoft.com/office/drawing/2014/main" id="{4759A1EB-1A51-4232-9752-F8BB535BCE94}"/>
              </a:ext>
            </a:extLst>
          </p:cNvPr>
          <p:cNvCxnSpPr>
            <a:cxnSpLocks/>
          </p:cNvCxnSpPr>
          <p:nvPr/>
        </p:nvCxnSpPr>
        <p:spPr>
          <a:xfrm flipH="1" flipV="1">
            <a:off x="5631180" y="2674620"/>
            <a:ext cx="1613772" cy="11375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BEFA9AB8-DF1A-4988-A394-A303F2DCD419}"/>
              </a:ext>
            </a:extLst>
          </p:cNvPr>
          <p:cNvCxnSpPr>
            <a:cxnSpLocks/>
          </p:cNvCxnSpPr>
          <p:nvPr/>
        </p:nvCxnSpPr>
        <p:spPr>
          <a:xfrm flipH="1">
            <a:off x="6447040" y="3763374"/>
            <a:ext cx="1324117" cy="54056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71" name="Arrow: Down 70">
            <a:extLst>
              <a:ext uri="{FF2B5EF4-FFF2-40B4-BE49-F238E27FC236}">
                <a16:creationId xmlns:a16="http://schemas.microsoft.com/office/drawing/2014/main" id="{18A230EC-761D-403B-B20B-A952749D2795}"/>
              </a:ext>
            </a:extLst>
          </p:cNvPr>
          <p:cNvSpPr/>
          <p:nvPr/>
        </p:nvSpPr>
        <p:spPr>
          <a:xfrm>
            <a:off x="3755322" y="1919116"/>
            <a:ext cx="286440" cy="407868"/>
          </a:xfrm>
          <a:prstGeom prst="downArrow">
            <a:avLst/>
          </a:prstGeom>
          <a:solidFill>
            <a:srgbClr val="FF0000"/>
          </a:soli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7" name="Picture 76" descr="A picture containing ax, drawing&#10;&#10;Description automatically generated">
            <a:extLst>
              <a:ext uri="{FF2B5EF4-FFF2-40B4-BE49-F238E27FC236}">
                <a16:creationId xmlns:a16="http://schemas.microsoft.com/office/drawing/2014/main" id="{9AC0BB61-0159-48B1-9FF1-7721AA48A163}"/>
              </a:ext>
            </a:extLst>
          </p:cNvPr>
          <p:cNvPicPr>
            <a:picLocks noChangeAspect="1"/>
          </p:cNvPicPr>
          <p:nvPr/>
        </p:nvPicPr>
        <p:blipFill>
          <a:blip r:embed="rId12">
            <a:alphaModFix/>
            <a:extLst>
              <a:ext uri="{BEBA8EAE-BF5A-486C-A8C5-ECC9F3942E4B}">
                <a14:imgProps xmlns:a14="http://schemas.microsoft.com/office/drawing/2010/main">
                  <a14:imgLayer r:embed="rId13">
                    <a14:imgEffect>
                      <a14:backgroundRemoval t="703" b="98946" l="1532" r="95506">
                        <a14:foregroundMark x1="16854" y1="59051" x2="48825" y2="81547"/>
                        <a14:foregroundMark x1="48825" y1="81547" x2="66088" y2="81195"/>
                        <a14:foregroundMark x1="66088" y1="81195" x2="78141" y2="55536"/>
                        <a14:foregroundMark x1="78141" y1="55536" x2="71808" y2="81547"/>
                        <a14:foregroundMark x1="71808" y1="81547" x2="30235" y2="85940"/>
                        <a14:foregroundMark x1="30235" y1="85940" x2="15832" y2="72056"/>
                        <a14:foregroundMark x1="15832" y1="72056" x2="4801" y2="50615"/>
                        <a14:foregroundMark x1="4801" y1="50615" x2="11645" y2="22144"/>
                        <a14:foregroundMark x1="11645" y1="22144" x2="16241" y2="52724"/>
                        <a14:foregroundMark x1="16241" y1="52724" x2="16445" y2="53076"/>
                        <a14:foregroundMark x1="49949" y1="92443" x2="68641" y2="86116"/>
                        <a14:foregroundMark x1="68641" y1="86116" x2="83657" y2="71353"/>
                        <a14:foregroundMark x1="83657" y1="71353" x2="95506" y2="50967"/>
                        <a14:foregroundMark x1="95506" y1="50967" x2="88560" y2="24253"/>
                        <a14:foregroundMark x1="88560" y1="24253" x2="89785" y2="32865"/>
                        <a14:foregroundMark x1="89990" y1="11072" x2="89990" y2="7030"/>
                        <a14:foregroundMark x1="37181" y1="95255" x2="54648" y2="98946"/>
                        <a14:foregroundMark x1="54648" y1="98946" x2="63330" y2="95606"/>
                        <a14:foregroundMark x1="1634" y1="49561" x2="1839" y2="36204"/>
                        <a14:foregroundMark x1="2451" y1="54130" x2="6129" y2="62390"/>
                        <a14:foregroundMark x1="9193" y1="10369" x2="8989" y2="703"/>
                      </a14:backgroundRemoval>
                    </a14:imgEffect>
                  </a14:imgLayer>
                </a14:imgProps>
              </a:ext>
            </a:extLst>
          </a:blip>
          <a:stretch>
            <a:fillRect/>
          </a:stretch>
        </p:blipFill>
        <p:spPr>
          <a:xfrm>
            <a:off x="3986558" y="4536208"/>
            <a:ext cx="2983998" cy="1734316"/>
          </a:xfrm>
          <a:prstGeom prst="rect">
            <a:avLst/>
          </a:prstGeom>
        </p:spPr>
      </p:pic>
      <p:cxnSp>
        <p:nvCxnSpPr>
          <p:cNvPr id="73" name="Straight Arrow Connector 72">
            <a:extLst>
              <a:ext uri="{FF2B5EF4-FFF2-40B4-BE49-F238E27FC236}">
                <a16:creationId xmlns:a16="http://schemas.microsoft.com/office/drawing/2014/main" id="{2F42DA7E-4D7D-464B-8A4D-5095E9CDC9CD}"/>
              </a:ext>
            </a:extLst>
          </p:cNvPr>
          <p:cNvCxnSpPr>
            <a:cxnSpLocks/>
          </p:cNvCxnSpPr>
          <p:nvPr/>
        </p:nvCxnSpPr>
        <p:spPr>
          <a:xfrm flipH="1">
            <a:off x="6583680" y="3981475"/>
            <a:ext cx="1168764" cy="1253465"/>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91" name="Straight Arrow Connector 90">
            <a:extLst>
              <a:ext uri="{FF2B5EF4-FFF2-40B4-BE49-F238E27FC236}">
                <a16:creationId xmlns:a16="http://schemas.microsoft.com/office/drawing/2014/main" id="{DCC09DA0-7CF6-4784-A142-B09582ADC77F}"/>
              </a:ext>
            </a:extLst>
          </p:cNvPr>
          <p:cNvCxnSpPr>
            <a:cxnSpLocks/>
          </p:cNvCxnSpPr>
          <p:nvPr/>
        </p:nvCxnSpPr>
        <p:spPr>
          <a:xfrm flipH="1">
            <a:off x="7060485" y="4188187"/>
            <a:ext cx="709382" cy="84738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96" name="Rectangle 95">
            <a:extLst>
              <a:ext uri="{FF2B5EF4-FFF2-40B4-BE49-F238E27FC236}">
                <a16:creationId xmlns:a16="http://schemas.microsoft.com/office/drawing/2014/main" id="{1AFDEFB0-E7BE-4471-9613-A968B28416ED}"/>
              </a:ext>
            </a:extLst>
          </p:cNvPr>
          <p:cNvSpPr/>
          <p:nvPr/>
        </p:nvSpPr>
        <p:spPr>
          <a:xfrm>
            <a:off x="7724891" y="4026393"/>
            <a:ext cx="1133387" cy="307777"/>
          </a:xfrm>
          <a:prstGeom prst="rect">
            <a:avLst/>
          </a:prstGeom>
        </p:spPr>
        <p:txBody>
          <a:bodyPr wrap="none">
            <a:spAutoFit/>
          </a:bodyPr>
          <a:lstStyle/>
          <a:p>
            <a:r>
              <a:rPr lang="en-GB" sz="1400" dirty="0">
                <a:solidFill>
                  <a:srgbClr val="000000"/>
                </a:solidFill>
              </a:rPr>
              <a:t>‘</a:t>
            </a:r>
            <a:r>
              <a:rPr lang="pl-PL" sz="1400" dirty="0">
                <a:solidFill>
                  <a:srgbClr val="000000"/>
                </a:solidFill>
              </a:rPr>
              <a:t>Long’ collar</a:t>
            </a:r>
          </a:p>
        </p:txBody>
      </p:sp>
      <p:sp>
        <p:nvSpPr>
          <p:cNvPr id="97" name="Rectangle 96">
            <a:extLst>
              <a:ext uri="{FF2B5EF4-FFF2-40B4-BE49-F238E27FC236}">
                <a16:creationId xmlns:a16="http://schemas.microsoft.com/office/drawing/2014/main" id="{C9083CE1-5BA5-4A5A-B8C4-E9EB08B74B3C}"/>
              </a:ext>
            </a:extLst>
          </p:cNvPr>
          <p:cNvSpPr/>
          <p:nvPr/>
        </p:nvSpPr>
        <p:spPr>
          <a:xfrm>
            <a:off x="182879" y="1196611"/>
            <a:ext cx="3033301" cy="4770537"/>
          </a:xfrm>
          <a:prstGeom prst="rect">
            <a:avLst/>
          </a:prstGeom>
        </p:spPr>
        <p:txBody>
          <a:bodyPr wrap="square">
            <a:spAutoFit/>
          </a:bodyPr>
          <a:lstStyle/>
          <a:p>
            <a:r>
              <a:rPr lang="en-US" sz="1600" dirty="0"/>
              <a:t>The collaring process aims to provide structurally rigid assembly and join two 11T coils in dipole configuration.</a:t>
            </a:r>
          </a:p>
          <a:p>
            <a:endParaRPr lang="en-US" sz="1600" dirty="0"/>
          </a:p>
          <a:p>
            <a:r>
              <a:rPr lang="en-US" sz="1600" dirty="0"/>
              <a:t>Depicted here is a simplified scheme without </a:t>
            </a:r>
            <a:r>
              <a:rPr lang="pl-PL" sz="1600" dirty="0"/>
              <a:t>insulation layers</a:t>
            </a:r>
            <a:r>
              <a:rPr lang="en-US" sz="1600" dirty="0"/>
              <a:t>, collaring shoe etc. (excluded </a:t>
            </a:r>
            <a:r>
              <a:rPr lang="pl-PL" sz="1600" dirty="0"/>
              <a:t>for clarity</a:t>
            </a:r>
            <a:r>
              <a:rPr lang="en-US" sz="1600" dirty="0"/>
              <a:t>).</a:t>
            </a:r>
          </a:p>
          <a:p>
            <a:endParaRPr lang="en-US" sz="1600" dirty="0"/>
          </a:p>
          <a:p>
            <a:r>
              <a:rPr lang="en-US" sz="1600" dirty="0"/>
              <a:t>The force applied vertically with collaring press aligns key features of long collars positioned on top and bottom of the assembly. The longitudinal tapered keys are then inserted, preventing opening of the collar structure after release of the pressure.</a:t>
            </a:r>
            <a:endParaRPr lang="pl-PL" sz="1600" dirty="0"/>
          </a:p>
        </p:txBody>
      </p:sp>
      <p:sp>
        <p:nvSpPr>
          <p:cNvPr id="105" name="Arrow: Down 104">
            <a:extLst>
              <a:ext uri="{FF2B5EF4-FFF2-40B4-BE49-F238E27FC236}">
                <a16:creationId xmlns:a16="http://schemas.microsoft.com/office/drawing/2014/main" id="{482CECB1-87F5-4C32-860B-0B44FC3040AD}"/>
              </a:ext>
            </a:extLst>
          </p:cNvPr>
          <p:cNvSpPr/>
          <p:nvPr/>
        </p:nvSpPr>
        <p:spPr>
          <a:xfrm>
            <a:off x="6583612" y="1448609"/>
            <a:ext cx="286440" cy="407868"/>
          </a:xfrm>
          <a:prstGeom prst="downArrow">
            <a:avLst/>
          </a:prstGeom>
          <a:solidFill>
            <a:srgbClr val="FF0000"/>
          </a:soli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Arrow: Down 105">
            <a:extLst>
              <a:ext uri="{FF2B5EF4-FFF2-40B4-BE49-F238E27FC236}">
                <a16:creationId xmlns:a16="http://schemas.microsoft.com/office/drawing/2014/main" id="{1B6B3626-0F8F-4A36-92C7-6B160E708D8E}"/>
              </a:ext>
            </a:extLst>
          </p:cNvPr>
          <p:cNvSpPr/>
          <p:nvPr/>
        </p:nvSpPr>
        <p:spPr>
          <a:xfrm>
            <a:off x="4098931" y="1453763"/>
            <a:ext cx="286440" cy="407868"/>
          </a:xfrm>
          <a:prstGeom prst="downArrow">
            <a:avLst/>
          </a:prstGeom>
          <a:solidFill>
            <a:srgbClr val="FF0000"/>
          </a:soli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B8D85433-8CE6-41C0-A265-BCA7E659988A}"/>
              </a:ext>
            </a:extLst>
          </p:cNvPr>
          <p:cNvCxnSpPr/>
          <p:nvPr/>
        </p:nvCxnSpPr>
        <p:spPr>
          <a:xfrm flipH="1">
            <a:off x="4060676" y="5661681"/>
            <a:ext cx="225554" cy="0"/>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08" name="Straight Connector 107">
            <a:extLst>
              <a:ext uri="{FF2B5EF4-FFF2-40B4-BE49-F238E27FC236}">
                <a16:creationId xmlns:a16="http://schemas.microsoft.com/office/drawing/2014/main" id="{8216FA55-E108-4DFF-95CF-2309BEDEC4C3}"/>
              </a:ext>
            </a:extLst>
          </p:cNvPr>
          <p:cNvCxnSpPr>
            <a:cxnSpLocks/>
          </p:cNvCxnSpPr>
          <p:nvPr/>
        </p:nvCxnSpPr>
        <p:spPr>
          <a:xfrm flipH="1">
            <a:off x="4060497" y="5660796"/>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09" name="Straight Connector 108">
            <a:extLst>
              <a:ext uri="{FF2B5EF4-FFF2-40B4-BE49-F238E27FC236}">
                <a16:creationId xmlns:a16="http://schemas.microsoft.com/office/drawing/2014/main" id="{7F88170A-B23B-43CD-8D2F-4744C494F9B0}"/>
              </a:ext>
            </a:extLst>
          </p:cNvPr>
          <p:cNvCxnSpPr>
            <a:cxnSpLocks/>
          </p:cNvCxnSpPr>
          <p:nvPr/>
        </p:nvCxnSpPr>
        <p:spPr>
          <a:xfrm flipH="1">
            <a:off x="4127605" y="5660796"/>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10" name="Straight Connector 109">
            <a:extLst>
              <a:ext uri="{FF2B5EF4-FFF2-40B4-BE49-F238E27FC236}">
                <a16:creationId xmlns:a16="http://schemas.microsoft.com/office/drawing/2014/main" id="{5F41F1BF-CCC3-47B9-B3EF-87FA4F71DF55}"/>
              </a:ext>
            </a:extLst>
          </p:cNvPr>
          <p:cNvCxnSpPr>
            <a:cxnSpLocks/>
          </p:cNvCxnSpPr>
          <p:nvPr/>
        </p:nvCxnSpPr>
        <p:spPr>
          <a:xfrm flipH="1">
            <a:off x="4188077" y="5666582"/>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11" name="Straight Connector 110">
            <a:extLst>
              <a:ext uri="{FF2B5EF4-FFF2-40B4-BE49-F238E27FC236}">
                <a16:creationId xmlns:a16="http://schemas.microsoft.com/office/drawing/2014/main" id="{843D11B2-34C1-4CC1-A638-1E8DD583E340}"/>
              </a:ext>
            </a:extLst>
          </p:cNvPr>
          <p:cNvCxnSpPr/>
          <p:nvPr/>
        </p:nvCxnSpPr>
        <p:spPr>
          <a:xfrm flipH="1">
            <a:off x="6681337" y="5661417"/>
            <a:ext cx="225554" cy="0"/>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12" name="Straight Connector 111">
            <a:extLst>
              <a:ext uri="{FF2B5EF4-FFF2-40B4-BE49-F238E27FC236}">
                <a16:creationId xmlns:a16="http://schemas.microsoft.com/office/drawing/2014/main" id="{E0A14DD4-0187-4574-9743-DB20CC0E7932}"/>
              </a:ext>
            </a:extLst>
          </p:cNvPr>
          <p:cNvCxnSpPr>
            <a:cxnSpLocks/>
          </p:cNvCxnSpPr>
          <p:nvPr/>
        </p:nvCxnSpPr>
        <p:spPr>
          <a:xfrm flipH="1">
            <a:off x="6681158" y="5660532"/>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13" name="Straight Connector 112">
            <a:extLst>
              <a:ext uri="{FF2B5EF4-FFF2-40B4-BE49-F238E27FC236}">
                <a16:creationId xmlns:a16="http://schemas.microsoft.com/office/drawing/2014/main" id="{846F8D5D-380E-4EA0-9990-49E2AA244F70}"/>
              </a:ext>
            </a:extLst>
          </p:cNvPr>
          <p:cNvCxnSpPr>
            <a:cxnSpLocks/>
          </p:cNvCxnSpPr>
          <p:nvPr/>
        </p:nvCxnSpPr>
        <p:spPr>
          <a:xfrm flipH="1">
            <a:off x="6748266" y="5660532"/>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cxnSp>
        <p:nvCxnSpPr>
          <p:cNvPr id="114" name="Straight Connector 113">
            <a:extLst>
              <a:ext uri="{FF2B5EF4-FFF2-40B4-BE49-F238E27FC236}">
                <a16:creationId xmlns:a16="http://schemas.microsoft.com/office/drawing/2014/main" id="{3E7A4F83-6BFB-4DCE-9F43-55AA3963282A}"/>
              </a:ext>
            </a:extLst>
          </p:cNvPr>
          <p:cNvCxnSpPr>
            <a:cxnSpLocks/>
          </p:cNvCxnSpPr>
          <p:nvPr/>
        </p:nvCxnSpPr>
        <p:spPr>
          <a:xfrm flipH="1">
            <a:off x="6808738" y="5666318"/>
            <a:ext cx="73154" cy="90042"/>
          </a:xfrm>
          <a:prstGeom prst="line">
            <a:avLst/>
          </a:prstGeom>
          <a:ln>
            <a:solidFill>
              <a:srgbClr val="000000"/>
            </a:solidFill>
          </a:ln>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2626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par>
                                <p:cTn id="8" presetID="10" presetClass="entr" presetSubtype="0" fill="hold" nodeType="withEffect">
                                  <p:stCondLst>
                                    <p:cond delay="0"/>
                                  </p:stCondLst>
                                  <p:childTnLst>
                                    <p:set>
                                      <p:cBhvr>
                                        <p:cTn id="9" dur="1" fill="hold">
                                          <p:stCondLst>
                                            <p:cond delay="0"/>
                                          </p:stCondLst>
                                        </p:cTn>
                                        <p:tgtEl>
                                          <p:spTgt spid="86"/>
                                        </p:tgtEl>
                                        <p:attrNameLst>
                                          <p:attrName>style.visibility</p:attrName>
                                        </p:attrNameLst>
                                      </p:cBhvr>
                                      <p:to>
                                        <p:strVal val="visible"/>
                                      </p:to>
                                    </p:set>
                                    <p:animEffect transition="in" filter="fade">
                                      <p:cBhvr>
                                        <p:cTn id="10" dur="500"/>
                                        <p:tgtEl>
                                          <p:spTgt spid="86"/>
                                        </p:tgtEl>
                                      </p:cBhvr>
                                    </p:animEffect>
                                  </p:childTnLst>
                                </p:cTn>
                              </p:par>
                              <p:par>
                                <p:cTn id="11" presetID="10" presetClass="entr" presetSubtype="0" fill="hold" nodeType="withEffect">
                                  <p:stCondLst>
                                    <p:cond delay="0"/>
                                  </p:stCondLst>
                                  <p:childTnLst>
                                    <p:set>
                                      <p:cBhvr>
                                        <p:cTn id="12" dur="1" fill="hold">
                                          <p:stCondLst>
                                            <p:cond delay="0"/>
                                          </p:stCondLst>
                                        </p:cTn>
                                        <p:tgtEl>
                                          <p:spTgt spid="87"/>
                                        </p:tgtEl>
                                        <p:attrNameLst>
                                          <p:attrName>style.visibility</p:attrName>
                                        </p:attrNameLst>
                                      </p:cBhvr>
                                      <p:to>
                                        <p:strVal val="visible"/>
                                      </p:to>
                                    </p:set>
                                    <p:animEffect transition="in" filter="fade">
                                      <p:cBhvr>
                                        <p:cTn id="13" dur="500"/>
                                        <p:tgtEl>
                                          <p:spTgt spid="87"/>
                                        </p:tgtEl>
                                      </p:cBhvr>
                                    </p:animEffect>
                                  </p:childTnLst>
                                </p:cTn>
                              </p:par>
                              <p:par>
                                <p:cTn id="14" presetID="10" presetClass="entr" presetSubtype="0"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500"/>
                                        <p:tgtEl>
                                          <p:spTgt spid="88"/>
                                        </p:tgtEl>
                                      </p:cBhvr>
                                    </p:animEffect>
                                  </p:childTnLst>
                                </p:cTn>
                              </p:par>
                              <p:par>
                                <p:cTn id="17" presetID="10" presetClass="entr" presetSubtype="0" fill="hold" nodeType="with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par>
                                <p:cTn id="20" presetID="10" presetClass="entr" presetSubtype="0" fill="hold" nodeType="withEffect">
                                  <p:stCondLst>
                                    <p:cond delay="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500"/>
                                        <p:tgtEl>
                                          <p:spTgt spid="81"/>
                                        </p:tgtEl>
                                      </p:cBhvr>
                                    </p:animEffect>
                                  </p:childTnLst>
                                </p:cTn>
                              </p:par>
                              <p:par>
                                <p:cTn id="23" presetID="10" presetClass="entr" presetSubtype="0"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500"/>
                                        <p:tgtEl>
                                          <p:spTgt spid="84"/>
                                        </p:tgtEl>
                                      </p:cBhvr>
                                    </p:animEffect>
                                  </p:childTnLst>
                                </p:cTn>
                              </p:par>
                              <p:par>
                                <p:cTn id="29" presetID="10"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500"/>
                                        <p:tgtEl>
                                          <p:spTgt spid="9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6"/>
                                        </p:tgtEl>
                                        <p:attrNameLst>
                                          <p:attrName>style.visibility</p:attrName>
                                        </p:attrNameLst>
                                      </p:cBhvr>
                                      <p:to>
                                        <p:strVal val="visible"/>
                                      </p:to>
                                    </p:set>
                                    <p:animEffect transition="in" filter="fade">
                                      <p:cBhvr>
                                        <p:cTn id="34" dur="500"/>
                                        <p:tgtEl>
                                          <p:spTgt spid="96"/>
                                        </p:tgtEl>
                                      </p:cBhvr>
                                    </p:animEffect>
                                  </p:childTnLst>
                                </p:cTn>
                              </p:par>
                              <p:par>
                                <p:cTn id="35" presetID="10" presetClass="entr" presetSubtype="0" fill="hold" nodeType="with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nodeType="withEffect">
                                  <p:stCondLst>
                                    <p:cond delay="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nodeType="withEffect">
                                  <p:stCondLst>
                                    <p:cond delay="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nodeType="with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nodeType="withEffect">
                                  <p:stCondLst>
                                    <p:cond delay="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par>
                                <p:cTn id="53" presetID="10" presetClass="entr" presetSubtype="0" fill="hold" nodeType="with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fade">
                                      <p:cBhvr>
                                        <p:cTn id="55" dur="500"/>
                                        <p:tgtEl>
                                          <p:spTgt spid="113"/>
                                        </p:tgtEl>
                                      </p:cBhvr>
                                    </p:animEffect>
                                  </p:childTnLst>
                                </p:cTn>
                              </p:par>
                              <p:par>
                                <p:cTn id="56" presetID="10" presetClass="entr" presetSubtype="0" fill="hold" nodeType="with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fade">
                                      <p:cBhvr>
                                        <p:cTn id="58" dur="500"/>
                                        <p:tgtEl>
                                          <p:spTgt spid="114"/>
                                        </p:tgtEl>
                                      </p:cBhvr>
                                    </p:animEffect>
                                  </p:childTnLst>
                                </p:cTn>
                              </p:par>
                              <p:par>
                                <p:cTn id="59" presetID="10" presetClass="entr" presetSubtype="0" fill="hold" nodeType="withEffect">
                                  <p:stCondLst>
                                    <p:cond delay="0"/>
                                  </p:stCondLst>
                                  <p:childTnLst>
                                    <p:set>
                                      <p:cBhvr>
                                        <p:cTn id="60" dur="1" fill="hold">
                                          <p:stCondLst>
                                            <p:cond delay="0"/>
                                          </p:stCondLst>
                                        </p:cTn>
                                        <p:tgtEl>
                                          <p:spTgt spid="121"/>
                                        </p:tgtEl>
                                        <p:attrNameLst>
                                          <p:attrName>style.visibility</p:attrName>
                                        </p:attrNameLst>
                                      </p:cBhvr>
                                      <p:to>
                                        <p:strVal val="visible"/>
                                      </p:to>
                                    </p:set>
                                    <p:animEffect transition="in" filter="fade">
                                      <p:cBhvr>
                                        <p:cTn id="6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5769E-3748-4AE0-937A-F6322391D4A3}"/>
              </a:ext>
            </a:extLst>
          </p:cNvPr>
          <p:cNvSpPr>
            <a:spLocks noGrp="1"/>
          </p:cNvSpPr>
          <p:nvPr>
            <p:ph type="title"/>
          </p:nvPr>
        </p:nvSpPr>
        <p:spPr/>
        <p:txBody>
          <a:bodyPr>
            <a:noAutofit/>
          </a:bodyPr>
          <a:lstStyle/>
          <a:p>
            <a:r>
              <a:rPr lang="en-GB" sz="3600" dirty="0"/>
              <a:t>11T </a:t>
            </a:r>
            <a:r>
              <a:rPr lang="pl-PL" sz="3600" dirty="0"/>
              <a:t>Collared Coil main features</a:t>
            </a:r>
            <a:endParaRPr lang="en-GB" sz="3600" dirty="0"/>
          </a:p>
        </p:txBody>
      </p:sp>
      <p:sp>
        <p:nvSpPr>
          <p:cNvPr id="4" name="Slide Number Placeholder 3">
            <a:extLst>
              <a:ext uri="{FF2B5EF4-FFF2-40B4-BE49-F238E27FC236}">
                <a16:creationId xmlns:a16="http://schemas.microsoft.com/office/drawing/2014/main" id="{DF224725-386D-44B9-90DE-7CA4EBA224A6}"/>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13" name="Picture 12">
            <a:extLst>
              <a:ext uri="{FF2B5EF4-FFF2-40B4-BE49-F238E27FC236}">
                <a16:creationId xmlns:a16="http://schemas.microsoft.com/office/drawing/2014/main" id="{E2F72770-C4F9-43EF-965B-D1A743080E69}"/>
              </a:ext>
            </a:extLst>
          </p:cNvPr>
          <p:cNvPicPr>
            <a:picLocks noChangeAspect="1"/>
          </p:cNvPicPr>
          <p:nvPr/>
        </p:nvPicPr>
        <p:blipFill>
          <a:blip r:embed="rId2"/>
          <a:stretch>
            <a:fillRect/>
          </a:stretch>
        </p:blipFill>
        <p:spPr>
          <a:xfrm>
            <a:off x="3738457" y="2083806"/>
            <a:ext cx="3498948" cy="3330532"/>
          </a:xfrm>
          <a:prstGeom prst="rect">
            <a:avLst/>
          </a:prstGeom>
        </p:spPr>
      </p:pic>
      <p:sp>
        <p:nvSpPr>
          <p:cNvPr id="14" name="Rectangle 13">
            <a:extLst>
              <a:ext uri="{FF2B5EF4-FFF2-40B4-BE49-F238E27FC236}">
                <a16:creationId xmlns:a16="http://schemas.microsoft.com/office/drawing/2014/main" id="{01B3D744-F523-4426-8E0A-3BCCE9115061}"/>
              </a:ext>
            </a:extLst>
          </p:cNvPr>
          <p:cNvSpPr/>
          <p:nvPr/>
        </p:nvSpPr>
        <p:spPr>
          <a:xfrm>
            <a:off x="6840533" y="2177329"/>
            <a:ext cx="1950706" cy="738664"/>
          </a:xfrm>
          <a:prstGeom prst="rect">
            <a:avLst/>
          </a:prstGeom>
        </p:spPr>
        <p:txBody>
          <a:bodyPr wrap="square">
            <a:spAutoFit/>
          </a:bodyPr>
          <a:lstStyle/>
          <a:p>
            <a:pPr lvl="0"/>
            <a:r>
              <a:rPr lang="pl-PL" sz="1400" dirty="0">
                <a:solidFill>
                  <a:srgbClr val="000000"/>
                </a:solidFill>
              </a:rPr>
              <a:t>Collar structure</a:t>
            </a:r>
          </a:p>
          <a:p>
            <a:pPr lvl="0"/>
            <a:r>
              <a:rPr lang="pl-PL" sz="1400" dirty="0">
                <a:solidFill>
                  <a:srgbClr val="000000"/>
                </a:solidFill>
              </a:rPr>
              <a:t>Removable pole</a:t>
            </a:r>
          </a:p>
          <a:p>
            <a:pPr lvl="0"/>
            <a:r>
              <a:rPr lang="pl-PL" sz="1400" dirty="0">
                <a:solidFill>
                  <a:srgbClr val="000000"/>
                </a:solidFill>
              </a:rPr>
              <a:t>Graded collaring shim</a:t>
            </a:r>
          </a:p>
        </p:txBody>
      </p:sp>
      <p:cxnSp>
        <p:nvCxnSpPr>
          <p:cNvPr id="51" name="Straight Arrow Connector 50">
            <a:extLst>
              <a:ext uri="{FF2B5EF4-FFF2-40B4-BE49-F238E27FC236}">
                <a16:creationId xmlns:a16="http://schemas.microsoft.com/office/drawing/2014/main" id="{D1D0423F-FA1D-4324-9E3A-6068059325C8}"/>
              </a:ext>
            </a:extLst>
          </p:cNvPr>
          <p:cNvCxnSpPr>
            <a:cxnSpLocks/>
          </p:cNvCxnSpPr>
          <p:nvPr/>
        </p:nvCxnSpPr>
        <p:spPr>
          <a:xfrm flipH="1">
            <a:off x="5941869" y="2332171"/>
            <a:ext cx="933980" cy="86566"/>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3F329DD4-81BD-41C1-8C6F-5183FEAED665}"/>
              </a:ext>
            </a:extLst>
          </p:cNvPr>
          <p:cNvCxnSpPr>
            <a:cxnSpLocks/>
          </p:cNvCxnSpPr>
          <p:nvPr/>
        </p:nvCxnSpPr>
        <p:spPr>
          <a:xfrm flipH="1">
            <a:off x="6083369" y="3175470"/>
            <a:ext cx="1384340" cy="2304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A5C67001-6732-4947-9909-F23A0DDAE461}"/>
              </a:ext>
            </a:extLst>
          </p:cNvPr>
          <p:cNvCxnSpPr>
            <a:cxnSpLocks/>
          </p:cNvCxnSpPr>
          <p:nvPr/>
        </p:nvCxnSpPr>
        <p:spPr>
          <a:xfrm flipH="1">
            <a:off x="6238374" y="3647105"/>
            <a:ext cx="1254695" cy="443632"/>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DC2529D9-E5A9-49ED-BDD2-035568D51031}"/>
              </a:ext>
            </a:extLst>
          </p:cNvPr>
          <p:cNvCxnSpPr>
            <a:cxnSpLocks/>
          </p:cNvCxnSpPr>
          <p:nvPr/>
        </p:nvCxnSpPr>
        <p:spPr>
          <a:xfrm flipH="1">
            <a:off x="6997769" y="3397127"/>
            <a:ext cx="493174" cy="2637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63" name="Rectangle 62">
            <a:extLst>
              <a:ext uri="{FF2B5EF4-FFF2-40B4-BE49-F238E27FC236}">
                <a16:creationId xmlns:a16="http://schemas.microsoft.com/office/drawing/2014/main" id="{6F4D87FE-57E8-4F52-89FC-E9A165E38DB6}"/>
              </a:ext>
            </a:extLst>
          </p:cNvPr>
          <p:cNvSpPr/>
          <p:nvPr/>
        </p:nvSpPr>
        <p:spPr>
          <a:xfrm>
            <a:off x="7444019" y="3027795"/>
            <a:ext cx="1234095" cy="738664"/>
          </a:xfrm>
          <a:prstGeom prst="rect">
            <a:avLst/>
          </a:prstGeom>
        </p:spPr>
        <p:txBody>
          <a:bodyPr wrap="square">
            <a:spAutoFit/>
          </a:bodyPr>
          <a:lstStyle/>
          <a:p>
            <a:pPr lvl="0"/>
            <a:r>
              <a:rPr lang="pl-PL" sz="1400" dirty="0">
                <a:solidFill>
                  <a:srgbClr val="000000"/>
                </a:solidFill>
              </a:rPr>
              <a:t>Upper coil</a:t>
            </a:r>
          </a:p>
          <a:p>
            <a:pPr lvl="0"/>
            <a:r>
              <a:rPr lang="pl-PL" sz="1400" dirty="0">
                <a:solidFill>
                  <a:srgbClr val="000000"/>
                </a:solidFill>
              </a:rPr>
              <a:t>Collaring key</a:t>
            </a:r>
          </a:p>
          <a:p>
            <a:r>
              <a:rPr lang="pl-PL" sz="1400" dirty="0">
                <a:solidFill>
                  <a:srgbClr val="000000"/>
                </a:solidFill>
              </a:rPr>
              <a:t>Lower coil</a:t>
            </a:r>
          </a:p>
        </p:txBody>
      </p:sp>
      <p:cxnSp>
        <p:nvCxnSpPr>
          <p:cNvPr id="41" name="Straight Connector 40">
            <a:extLst>
              <a:ext uri="{FF2B5EF4-FFF2-40B4-BE49-F238E27FC236}">
                <a16:creationId xmlns:a16="http://schemas.microsoft.com/office/drawing/2014/main" id="{92F3E435-04AB-455E-8133-06931593205E}"/>
              </a:ext>
            </a:extLst>
          </p:cNvPr>
          <p:cNvCxnSpPr>
            <a:cxnSpLocks/>
          </p:cNvCxnSpPr>
          <p:nvPr/>
        </p:nvCxnSpPr>
        <p:spPr>
          <a:xfrm flipV="1">
            <a:off x="5586076" y="2687753"/>
            <a:ext cx="163193" cy="498644"/>
          </a:xfrm>
          <a:prstGeom prst="line">
            <a:avLst/>
          </a:prstGeom>
          <a:ln w="12700"/>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AF6A0645-73D5-4E90-ABB1-FAE5A1909FB5}"/>
              </a:ext>
            </a:extLst>
          </p:cNvPr>
          <p:cNvCxnSpPr>
            <a:cxnSpLocks/>
          </p:cNvCxnSpPr>
          <p:nvPr/>
        </p:nvCxnSpPr>
        <p:spPr>
          <a:xfrm flipH="1" flipV="1">
            <a:off x="5229750" y="2672886"/>
            <a:ext cx="171599" cy="525628"/>
          </a:xfrm>
          <a:prstGeom prst="line">
            <a:avLst/>
          </a:prstGeom>
          <a:ln w="12700"/>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D1516D30-E07F-4969-B730-0F351B65E92E}"/>
              </a:ext>
            </a:extLst>
          </p:cNvPr>
          <p:cNvCxnSpPr>
            <a:cxnSpLocks/>
          </p:cNvCxnSpPr>
          <p:nvPr/>
        </p:nvCxnSpPr>
        <p:spPr>
          <a:xfrm>
            <a:off x="5578932" y="4283383"/>
            <a:ext cx="170337" cy="520475"/>
          </a:xfrm>
          <a:prstGeom prst="line">
            <a:avLst/>
          </a:prstGeom>
          <a:ln w="12700"/>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0117C621-B9FD-4311-81B9-88F2AF7224DE}"/>
              </a:ext>
            </a:extLst>
          </p:cNvPr>
          <p:cNvCxnSpPr>
            <a:cxnSpLocks/>
          </p:cNvCxnSpPr>
          <p:nvPr/>
        </p:nvCxnSpPr>
        <p:spPr>
          <a:xfrm flipH="1">
            <a:off x="5234952" y="4288145"/>
            <a:ext cx="168778" cy="515713"/>
          </a:xfrm>
          <a:prstGeom prst="line">
            <a:avLst/>
          </a:prstGeom>
          <a:ln w="12700"/>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2CAEE309-292E-4734-9933-ABB1C585F8F7}"/>
              </a:ext>
            </a:extLst>
          </p:cNvPr>
          <p:cNvCxnSpPr>
            <a:cxnSpLocks/>
          </p:cNvCxnSpPr>
          <p:nvPr/>
        </p:nvCxnSpPr>
        <p:spPr>
          <a:xfrm flipH="1">
            <a:off x="5590839" y="2555164"/>
            <a:ext cx="1285010" cy="249362"/>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11B5445D-C67B-4B4C-92B8-857C5E9496BA}"/>
              </a:ext>
            </a:extLst>
          </p:cNvPr>
          <p:cNvCxnSpPr>
            <a:cxnSpLocks/>
          </p:cNvCxnSpPr>
          <p:nvPr/>
        </p:nvCxnSpPr>
        <p:spPr>
          <a:xfrm flipH="1">
            <a:off x="5657013" y="2780871"/>
            <a:ext cx="1218836" cy="186081"/>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38C929AB-20AD-42A4-8CA2-DB43F4EE28CC}"/>
                  </a:ext>
                </a:extLst>
              </p:cNvPr>
              <p:cNvSpPr txBox="1"/>
              <p:nvPr/>
            </p:nvSpPr>
            <p:spPr>
              <a:xfrm>
                <a:off x="5844510" y="3156666"/>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𝟏</m:t>
                      </m:r>
                    </m:oMath>
                  </m:oMathPara>
                </a14:m>
                <a:endParaRPr lang="en-GB" b="1" dirty="0">
                  <a:solidFill>
                    <a:srgbClr val="000000"/>
                  </a:solidFill>
                </a:endParaRPr>
              </a:p>
            </p:txBody>
          </p:sp>
        </mc:Choice>
        <mc:Fallback xmlns="">
          <p:sp>
            <p:nvSpPr>
              <p:cNvPr id="52" name="TextBox 51">
                <a:extLst>
                  <a:ext uri="{FF2B5EF4-FFF2-40B4-BE49-F238E27FC236}">
                    <a16:creationId xmlns:a16="http://schemas.microsoft.com/office/drawing/2014/main" id="{38C929AB-20AD-42A4-8CA2-DB43F4EE28CC}"/>
                  </a:ext>
                </a:extLst>
              </p:cNvPr>
              <p:cNvSpPr txBox="1">
                <a:spLocks noRot="1" noChangeAspect="1" noMove="1" noResize="1" noEditPoints="1" noAdjustHandles="1" noChangeArrowheads="1" noChangeShapeType="1" noTextEdit="1"/>
              </p:cNvSpPr>
              <p:nvPr/>
            </p:nvSpPr>
            <p:spPr>
              <a:xfrm>
                <a:off x="5844510" y="3156666"/>
                <a:ext cx="554960" cy="369332"/>
              </a:xfrm>
              <a:prstGeom prst="rect">
                <a:avLst/>
              </a:prstGeom>
              <a:blipFill>
                <a:blip r:embed="rId3"/>
                <a:stretch>
                  <a:fillRect b="-11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16CE95A5-E0FF-438F-B061-C521EA7A1F60}"/>
                  </a:ext>
                </a:extLst>
              </p:cNvPr>
              <p:cNvSpPr txBox="1"/>
              <p:nvPr/>
            </p:nvSpPr>
            <p:spPr>
              <a:xfrm>
                <a:off x="5840254" y="4037231"/>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𝟒</m:t>
                      </m:r>
                    </m:oMath>
                  </m:oMathPara>
                </a14:m>
                <a:endParaRPr lang="en-GB" b="1" dirty="0">
                  <a:solidFill>
                    <a:srgbClr val="000000"/>
                  </a:solidFill>
                </a:endParaRPr>
              </a:p>
            </p:txBody>
          </p:sp>
        </mc:Choice>
        <mc:Fallback xmlns="">
          <p:sp>
            <p:nvSpPr>
              <p:cNvPr id="54" name="TextBox 53">
                <a:extLst>
                  <a:ext uri="{FF2B5EF4-FFF2-40B4-BE49-F238E27FC236}">
                    <a16:creationId xmlns:a16="http://schemas.microsoft.com/office/drawing/2014/main" id="{16CE95A5-E0FF-438F-B061-C521EA7A1F60}"/>
                  </a:ext>
                </a:extLst>
              </p:cNvPr>
              <p:cNvSpPr txBox="1">
                <a:spLocks noRot="1" noChangeAspect="1" noMove="1" noResize="1" noEditPoints="1" noAdjustHandles="1" noChangeArrowheads="1" noChangeShapeType="1" noTextEdit="1"/>
              </p:cNvSpPr>
              <p:nvPr/>
            </p:nvSpPr>
            <p:spPr>
              <a:xfrm>
                <a:off x="5840254" y="4037231"/>
                <a:ext cx="554960" cy="369332"/>
              </a:xfrm>
              <a:prstGeom prst="rect">
                <a:avLst/>
              </a:prstGeom>
              <a:blipFill>
                <a:blip r:embed="rId4"/>
                <a:stretch>
                  <a:fillRect b="-1147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65263A8F-0FF0-4AB0-B145-DE972CC495B9}"/>
                  </a:ext>
                </a:extLst>
              </p:cNvPr>
              <p:cNvSpPr txBox="1"/>
              <p:nvPr/>
            </p:nvSpPr>
            <p:spPr>
              <a:xfrm>
                <a:off x="4518619" y="3096746"/>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𝟐</m:t>
                      </m:r>
                    </m:oMath>
                  </m:oMathPara>
                </a14:m>
                <a:endParaRPr lang="en-GB" b="1" dirty="0">
                  <a:solidFill>
                    <a:srgbClr val="000000"/>
                  </a:solidFill>
                </a:endParaRPr>
              </a:p>
            </p:txBody>
          </p:sp>
        </mc:Choice>
        <mc:Fallback xmlns="">
          <p:sp>
            <p:nvSpPr>
              <p:cNvPr id="55" name="TextBox 54">
                <a:extLst>
                  <a:ext uri="{FF2B5EF4-FFF2-40B4-BE49-F238E27FC236}">
                    <a16:creationId xmlns:a16="http://schemas.microsoft.com/office/drawing/2014/main" id="{65263A8F-0FF0-4AB0-B145-DE972CC495B9}"/>
                  </a:ext>
                </a:extLst>
              </p:cNvPr>
              <p:cNvSpPr txBox="1">
                <a:spLocks noRot="1" noChangeAspect="1" noMove="1" noResize="1" noEditPoints="1" noAdjustHandles="1" noChangeArrowheads="1" noChangeShapeType="1" noTextEdit="1"/>
              </p:cNvSpPr>
              <p:nvPr/>
            </p:nvSpPr>
            <p:spPr>
              <a:xfrm>
                <a:off x="4518619" y="3096746"/>
                <a:ext cx="554960" cy="369332"/>
              </a:xfrm>
              <a:prstGeom prst="rect">
                <a:avLst/>
              </a:prstGeom>
              <a:blipFill>
                <a:blip r:embed="rId5"/>
                <a:stretch>
                  <a:fillRect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22CFA036-A486-4FA5-B7FD-3C7D2BCD38F1}"/>
                  </a:ext>
                </a:extLst>
              </p:cNvPr>
              <p:cNvSpPr txBox="1"/>
              <p:nvPr/>
            </p:nvSpPr>
            <p:spPr>
              <a:xfrm>
                <a:off x="4497915" y="3963431"/>
                <a:ext cx="5549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dirty="0" smtClean="0">
                          <a:solidFill>
                            <a:srgbClr val="000000"/>
                          </a:solidFill>
                          <a:latin typeface="Cambria Math" panose="02040503050406030204" pitchFamily="18" charset="0"/>
                        </a:rPr>
                        <m:t>𝑸</m:t>
                      </m:r>
                      <m:r>
                        <a:rPr lang="en-GB" b="1" i="1" dirty="0" smtClean="0">
                          <a:solidFill>
                            <a:srgbClr val="000000"/>
                          </a:solidFill>
                          <a:latin typeface="Cambria Math" panose="02040503050406030204" pitchFamily="18" charset="0"/>
                        </a:rPr>
                        <m:t>𝟑</m:t>
                      </m:r>
                    </m:oMath>
                  </m:oMathPara>
                </a14:m>
                <a:endParaRPr lang="en-GB" b="1" dirty="0">
                  <a:solidFill>
                    <a:srgbClr val="000000"/>
                  </a:solidFill>
                </a:endParaRPr>
              </a:p>
            </p:txBody>
          </p:sp>
        </mc:Choice>
        <mc:Fallback xmlns="">
          <p:sp>
            <p:nvSpPr>
              <p:cNvPr id="57" name="TextBox 56">
                <a:extLst>
                  <a:ext uri="{FF2B5EF4-FFF2-40B4-BE49-F238E27FC236}">
                    <a16:creationId xmlns:a16="http://schemas.microsoft.com/office/drawing/2014/main" id="{22CFA036-A486-4FA5-B7FD-3C7D2BCD38F1}"/>
                  </a:ext>
                </a:extLst>
              </p:cNvPr>
              <p:cNvSpPr txBox="1">
                <a:spLocks noRot="1" noChangeAspect="1" noMove="1" noResize="1" noEditPoints="1" noAdjustHandles="1" noChangeArrowheads="1" noChangeShapeType="1" noTextEdit="1"/>
              </p:cNvSpPr>
              <p:nvPr/>
            </p:nvSpPr>
            <p:spPr>
              <a:xfrm>
                <a:off x="4497915" y="3963431"/>
                <a:ext cx="554960" cy="369332"/>
              </a:xfrm>
              <a:prstGeom prst="rect">
                <a:avLst/>
              </a:prstGeom>
              <a:blipFill>
                <a:blip r:embed="rId6"/>
                <a:stretch>
                  <a:fillRect b="-11475"/>
                </a:stretch>
              </a:blipFill>
            </p:spPr>
            <p:txBody>
              <a:bodyPr/>
              <a:lstStyle/>
              <a:p>
                <a:r>
                  <a:rPr lang="en-GB">
                    <a:noFill/>
                  </a:rPr>
                  <a:t> </a:t>
                </a:r>
              </a:p>
            </p:txBody>
          </p:sp>
        </mc:Fallback>
      </mc:AlternateContent>
      <p:sp>
        <p:nvSpPr>
          <p:cNvPr id="59" name="Rectangle 58">
            <a:extLst>
              <a:ext uri="{FF2B5EF4-FFF2-40B4-BE49-F238E27FC236}">
                <a16:creationId xmlns:a16="http://schemas.microsoft.com/office/drawing/2014/main" id="{F0793808-B64D-48BA-A86E-4155821FEF15}"/>
              </a:ext>
            </a:extLst>
          </p:cNvPr>
          <p:cNvSpPr/>
          <p:nvPr/>
        </p:nvSpPr>
        <p:spPr>
          <a:xfrm>
            <a:off x="204536" y="1139142"/>
            <a:ext cx="3415093" cy="5016758"/>
          </a:xfrm>
          <a:prstGeom prst="rect">
            <a:avLst/>
          </a:prstGeom>
        </p:spPr>
        <p:txBody>
          <a:bodyPr wrap="square">
            <a:spAutoFit/>
          </a:bodyPr>
          <a:lstStyle/>
          <a:p>
            <a:r>
              <a:rPr lang="en-GB" sz="1600" dirty="0"/>
              <a:t>The stainless-steel shim located between removable pole and loading plate </a:t>
            </a:r>
            <a:r>
              <a:rPr lang="pl-PL" sz="1600" dirty="0"/>
              <a:t>serves</a:t>
            </a:r>
            <a:r>
              <a:rPr lang="en-US" sz="1600" dirty="0"/>
              <a:t> two purposes:</a:t>
            </a:r>
          </a:p>
          <a:p>
            <a:pPr marL="376238" indent="-285750">
              <a:buFont typeface="Arial" panose="020B0604020202020204" pitchFamily="34" charset="0"/>
              <a:buChar char="•"/>
            </a:pPr>
            <a:r>
              <a:rPr lang="en-US" sz="1600" dirty="0"/>
              <a:t>compensate</a:t>
            </a:r>
            <a:r>
              <a:rPr lang="en-GB" sz="1600" dirty="0"/>
              <a:t> the branch midplane excess longitudinal variability,</a:t>
            </a:r>
          </a:p>
          <a:p>
            <a:pPr marL="376238" indent="-285750">
              <a:buFont typeface="Arial" panose="020B0604020202020204" pitchFamily="34" charset="0"/>
              <a:buChar char="•"/>
            </a:pPr>
            <a:r>
              <a:rPr lang="en-GB" sz="1600" dirty="0"/>
              <a:t>provide azimuthal pre-stress.</a:t>
            </a:r>
          </a:p>
          <a:p>
            <a:pPr marL="90488"/>
            <a:endParaRPr lang="en-GB" sz="1600" dirty="0"/>
          </a:p>
          <a:p>
            <a:r>
              <a:rPr lang="en-US" sz="1600" dirty="0"/>
              <a:t>The branch azimuthal excess compensation is provided by </a:t>
            </a:r>
            <a:r>
              <a:rPr lang="pl-PL" sz="1600" dirty="0"/>
              <a:t>longitudinal shim thickness gradation </a:t>
            </a:r>
            <a:r>
              <a:rPr lang="en-US" sz="1600" dirty="0"/>
              <a:t>(in </a:t>
            </a:r>
            <a:r>
              <a:rPr lang="pl-PL" sz="1600" dirty="0"/>
              <a:t>step</a:t>
            </a:r>
            <a:r>
              <a:rPr lang="en-US" sz="1600" dirty="0"/>
              <a:t> of</a:t>
            </a:r>
            <a:r>
              <a:rPr lang="pl-PL" sz="1600" dirty="0"/>
              <a:t> 25um</a:t>
            </a:r>
            <a:r>
              <a:rPr lang="en-US" sz="1600" dirty="0"/>
              <a:t>)</a:t>
            </a:r>
            <a:r>
              <a:rPr lang="pl-PL" sz="1600" dirty="0"/>
              <a:t>.</a:t>
            </a:r>
            <a:endParaRPr lang="en-US" sz="1600" dirty="0"/>
          </a:p>
          <a:p>
            <a:endParaRPr lang="en-US" sz="1600" dirty="0"/>
          </a:p>
          <a:p>
            <a:r>
              <a:rPr lang="en-US" sz="1600" dirty="0"/>
              <a:t>The</a:t>
            </a:r>
            <a:r>
              <a:rPr lang="pl-PL" sz="1600" dirty="0"/>
              <a:t> azimuthal pre-stress is applied </a:t>
            </a:r>
            <a:r>
              <a:rPr lang="en-US" sz="1600" dirty="0"/>
              <a:t>by </a:t>
            </a:r>
            <a:r>
              <a:rPr lang="pl-PL" sz="1600" dirty="0"/>
              <a:t>shim thickness </a:t>
            </a:r>
            <a:r>
              <a:rPr lang="en-US" sz="1600" dirty="0"/>
              <a:t>excess </a:t>
            </a:r>
            <a:r>
              <a:rPr lang="pl-PL" sz="1600" dirty="0"/>
              <a:t>of 0.3 mm.</a:t>
            </a:r>
          </a:p>
          <a:p>
            <a:endParaRPr lang="pl-PL" sz="1600" dirty="0"/>
          </a:p>
          <a:p>
            <a:r>
              <a:rPr lang="pl-PL" sz="1600" dirty="0"/>
              <a:t>The shim</a:t>
            </a:r>
            <a:r>
              <a:rPr lang="en-US" sz="1600" dirty="0"/>
              <a:t> thickness</a:t>
            </a:r>
            <a:r>
              <a:rPr lang="pl-PL" sz="1600" dirty="0"/>
              <a:t> is top-bottom symmetric, </a:t>
            </a:r>
            <a:r>
              <a:rPr lang="en-US" sz="1600" dirty="0"/>
              <a:t>e</a:t>
            </a:r>
            <a:r>
              <a:rPr lang="pl-PL" sz="1600" dirty="0"/>
              <a:t>.</a:t>
            </a:r>
            <a:r>
              <a:rPr lang="en-US" sz="1600" dirty="0"/>
              <a:t>g</a:t>
            </a:r>
            <a:r>
              <a:rPr lang="pl-PL" sz="1600" dirty="0"/>
              <a:t>. the thickness in quadrants Q1</a:t>
            </a:r>
            <a:r>
              <a:rPr lang="en-US" sz="1600" dirty="0"/>
              <a:t> and </a:t>
            </a:r>
            <a:r>
              <a:rPr lang="pl-PL" sz="1600" dirty="0"/>
              <a:t>Q4</a:t>
            </a:r>
            <a:r>
              <a:rPr lang="en-US" sz="1600" dirty="0"/>
              <a:t> is </a:t>
            </a:r>
            <a:r>
              <a:rPr lang="pl-PL" sz="1600" dirty="0"/>
              <a:t>equal.</a:t>
            </a:r>
          </a:p>
        </p:txBody>
      </p:sp>
    </p:spTree>
    <p:extLst>
      <p:ext uri="{BB962C8B-B14F-4D97-AF65-F5344CB8AC3E}">
        <p14:creationId xmlns:p14="http://schemas.microsoft.com/office/powerpoint/2010/main" val="3074111331"/>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108634</TotalTime>
  <Words>2436</Words>
  <Application>Microsoft Office PowerPoint</Application>
  <PresentationFormat>On-screen Show (4:3)</PresentationFormat>
  <Paragraphs>407</Paragraphs>
  <Slides>40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Cambria Math</vt:lpstr>
      <vt:lpstr>Courier New</vt:lpstr>
      <vt:lpstr>Optima</vt:lpstr>
      <vt:lpstr>CERNCorporate4-3</vt:lpstr>
      <vt:lpstr>Analysis and Modelling of Geometry and Field Quality Along the Series Production of the 11T Dipole</vt:lpstr>
      <vt:lpstr>Outline</vt:lpstr>
      <vt:lpstr>Motivation</vt:lpstr>
      <vt:lpstr>11T Production and data</vt:lpstr>
      <vt:lpstr>Impregnated 11T coil main features</vt:lpstr>
      <vt:lpstr>Geometry measurement of impregnated coil</vt:lpstr>
      <vt:lpstr>Total midplane excess of 11T coils</vt:lpstr>
      <vt:lpstr>Simplified 11T Collaring scheme</vt:lpstr>
      <vt:lpstr>11T Collared Coil main features</vt:lpstr>
      <vt:lpstr>Graded shim thickness of 11T CC</vt:lpstr>
      <vt:lpstr>Geometry measurement of Collared Coil</vt:lpstr>
      <vt:lpstr>Diameters of 11T CC</vt:lpstr>
      <vt:lpstr>Selected geometry QC</vt:lpstr>
      <vt:lpstr>Selected field QC</vt:lpstr>
      <vt:lpstr>Magnetic measurement</vt:lpstr>
      <vt:lpstr>Longitudinal normalization of data</vt:lpstr>
      <vt:lpstr>Magnetic modelling</vt:lpstr>
      <vt:lpstr>Magneto-static 11T model</vt:lpstr>
      <vt:lpstr>Coefficients of field error</vt:lpstr>
      <vt:lpstr>11T deformation models</vt:lpstr>
      <vt:lpstr>11T graded collaring shim</vt:lpstr>
      <vt:lpstr>11T graded collaring shim</vt:lpstr>
      <vt:lpstr>11T Midplane pairing</vt:lpstr>
      <vt:lpstr>11T Midplane pairing</vt:lpstr>
      <vt:lpstr>11T Aperture ovalization</vt:lpstr>
      <vt:lpstr>Modelling examples</vt:lpstr>
      <vt:lpstr>Modelling field errors a2</vt:lpstr>
      <vt:lpstr>Modelling field errors a3</vt:lpstr>
      <vt:lpstr>Modelling field errors b2</vt:lpstr>
      <vt:lpstr>Modelling field errors b3</vt:lpstr>
      <vt:lpstr>Modelling field errors</vt:lpstr>
      <vt:lpstr>Modelling a2 of 10 CC: a_2 (a_2 (M))</vt:lpstr>
      <vt:lpstr>Modelling a3 of 10 CC: a_3 (a_3 (M))</vt:lpstr>
      <vt:lpstr>Modelling b2 of 10 CC: b_2 (b_2 (S))</vt:lpstr>
      <vt:lpstr>Modelling b3 of 10 CC: b_3 (b_3 (ϕV-ϕH))</vt:lpstr>
      <vt:lpstr>Summary, results</vt:lpstr>
      <vt:lpstr>Summary, geometry measurement precision</vt:lpstr>
      <vt:lpstr>Summary, next steps</vt:lpstr>
      <vt:lpstr>Thank you!</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Dariusz Pulikowski</cp:lastModifiedBy>
  <cp:revision>4959</cp:revision>
  <cp:lastPrinted>2017-11-20T15:15:34Z</cp:lastPrinted>
  <dcterms:created xsi:type="dcterms:W3CDTF">2012-11-30T11:04:26Z</dcterms:created>
  <dcterms:modified xsi:type="dcterms:W3CDTF">2020-07-14T11:58:14Z</dcterms:modified>
</cp:coreProperties>
</file>