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charts/chart5.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5.xml" ContentType="application/vnd.openxmlformats-officedocument.themeOverride+xml"/>
  <Override PartName="/ppt/charts/chart6.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6.xml" ContentType="application/vnd.openxmlformats-officedocument.themeOverride+xml"/>
  <Override PartName="/ppt/charts/chart7.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7.xml" ContentType="application/vnd.openxmlformats-officedocument.themeOverride+xml"/>
  <Override PartName="/ppt/charts/chart8.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8.xml" ContentType="application/vnd.openxmlformats-officedocument.themeOverride+xml"/>
  <Override PartName="/ppt/charts/chart9.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9.xml" ContentType="application/vnd.openxmlformats-officedocument.themeOverride+xml"/>
  <Override PartName="/ppt/charts/chart10.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10.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7">
  <p:sldMasterIdLst>
    <p:sldMasterId id="2147483648" r:id="rId4"/>
    <p:sldMasterId id="2147483659" r:id="rId5"/>
    <p:sldMasterId id="2147483676" r:id="rId6"/>
  </p:sldMasterIdLst>
  <p:notesMasterIdLst>
    <p:notesMasterId r:id="rId71"/>
  </p:notesMasterIdLst>
  <p:handoutMasterIdLst>
    <p:handoutMasterId r:id="rId72"/>
  </p:handoutMasterIdLst>
  <p:sldIdLst>
    <p:sldId id="852" r:id="rId7"/>
    <p:sldId id="892" r:id="rId8"/>
    <p:sldId id="888" r:id="rId9"/>
    <p:sldId id="899" r:id="rId10"/>
    <p:sldId id="906" r:id="rId11"/>
    <p:sldId id="914" r:id="rId12"/>
    <p:sldId id="901" r:id="rId13"/>
    <p:sldId id="909" r:id="rId14"/>
    <p:sldId id="910" r:id="rId15"/>
    <p:sldId id="915" r:id="rId16"/>
    <p:sldId id="444" r:id="rId17"/>
    <p:sldId id="917" r:id="rId18"/>
    <p:sldId id="918" r:id="rId19"/>
    <p:sldId id="919" r:id="rId20"/>
    <p:sldId id="908" r:id="rId21"/>
    <p:sldId id="900" r:id="rId22"/>
    <p:sldId id="931" r:id="rId23"/>
    <p:sldId id="932" r:id="rId24"/>
    <p:sldId id="903" r:id="rId25"/>
    <p:sldId id="933" r:id="rId26"/>
    <p:sldId id="904" r:id="rId27"/>
    <p:sldId id="912" r:id="rId28"/>
    <p:sldId id="448" r:id="rId29"/>
    <p:sldId id="913" r:id="rId30"/>
    <p:sldId id="922" r:id="rId31"/>
    <p:sldId id="449" r:id="rId32"/>
    <p:sldId id="451" r:id="rId33"/>
    <p:sldId id="923" r:id="rId34"/>
    <p:sldId id="924" r:id="rId35"/>
    <p:sldId id="911" r:id="rId36"/>
    <p:sldId id="893" r:id="rId37"/>
    <p:sldId id="897" r:id="rId38"/>
    <p:sldId id="896" r:id="rId39"/>
    <p:sldId id="889" r:id="rId40"/>
    <p:sldId id="890" r:id="rId41"/>
    <p:sldId id="895" r:id="rId42"/>
    <p:sldId id="891" r:id="rId43"/>
    <p:sldId id="926" r:id="rId44"/>
    <p:sldId id="927" r:id="rId45"/>
    <p:sldId id="928" r:id="rId46"/>
    <p:sldId id="929" r:id="rId47"/>
    <p:sldId id="930" r:id="rId48"/>
    <p:sldId id="446" r:id="rId49"/>
    <p:sldId id="447" r:id="rId50"/>
    <p:sldId id="793" r:id="rId51"/>
    <p:sldId id="796" r:id="rId52"/>
    <p:sldId id="797" r:id="rId53"/>
    <p:sldId id="798" r:id="rId54"/>
    <p:sldId id="799" r:id="rId55"/>
    <p:sldId id="801" r:id="rId56"/>
    <p:sldId id="811" r:id="rId57"/>
    <p:sldId id="800" r:id="rId58"/>
    <p:sldId id="920" r:id="rId59"/>
    <p:sldId id="921" r:id="rId60"/>
    <p:sldId id="898" r:id="rId61"/>
    <p:sldId id="619" r:id="rId62"/>
    <p:sldId id="717" r:id="rId63"/>
    <p:sldId id="905" r:id="rId64"/>
    <p:sldId id="529" r:id="rId65"/>
    <p:sldId id="749" r:id="rId66"/>
    <p:sldId id="742" r:id="rId67"/>
    <p:sldId id="741" r:id="rId68"/>
    <p:sldId id="743" r:id="rId69"/>
    <p:sldId id="894" r:id="rId70"/>
  </p:sldIdLst>
  <p:sldSz cx="9144000" cy="6858000" type="screen4x3"/>
  <p:notesSz cx="6797675" cy="987266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sana Izquierdo Bermudez" initials="SIB" lastIdx="1" clrIdx="0">
    <p:extLst>
      <p:ext uri="{19B8F6BF-5375-455C-9EA6-DF929625EA0E}">
        <p15:presenceInfo xmlns:p15="http://schemas.microsoft.com/office/powerpoint/2012/main" userId="S::susana.izquierdo.bermudez@cern.ch::8f4a0a91-7545-4883-a233-8168e2ca95c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CC00"/>
    <a:srgbClr val="CC00FF"/>
    <a:srgbClr val="0066FF"/>
    <a:srgbClr val="FF0000"/>
    <a:srgbClr val="000000"/>
    <a:srgbClr val="FF00FF"/>
    <a:srgbClr val="000099"/>
    <a:srgbClr val="CCFFCC"/>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3960" autoAdjust="0"/>
    <p:restoredTop sz="82367" autoAdjust="0"/>
  </p:normalViewPr>
  <p:slideViewPr>
    <p:cSldViewPr snapToObjects="1" showGuides="1">
      <p:cViewPr varScale="1">
        <p:scale>
          <a:sx n="55" d="100"/>
          <a:sy n="55" d="100"/>
        </p:scale>
        <p:origin x="896" y="36"/>
      </p:cViewPr>
      <p:guideLst>
        <p:guide orient="horz" pos="4080"/>
        <p:guide pos="2880"/>
      </p:guideLst>
    </p:cSldViewPr>
  </p:slideViewPr>
  <p:outlineViewPr>
    <p:cViewPr>
      <p:scale>
        <a:sx n="33" d="100"/>
        <a:sy n="33" d="100"/>
      </p:scale>
      <p:origin x="0" y="0"/>
    </p:cViewPr>
  </p:outlineViewPr>
  <p:notesTextViewPr>
    <p:cViewPr>
      <p:scale>
        <a:sx n="25" d="100"/>
        <a:sy n="25"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21" Type="http://schemas.openxmlformats.org/officeDocument/2006/relationships/slide" Target="slides/slide15.xml"/><Relationship Id="rId42" Type="http://schemas.openxmlformats.org/officeDocument/2006/relationships/slide" Target="slides/slide36.xml"/><Relationship Id="rId47" Type="http://schemas.openxmlformats.org/officeDocument/2006/relationships/slide" Target="slides/slide41.xml"/><Relationship Id="rId63" Type="http://schemas.openxmlformats.org/officeDocument/2006/relationships/slide" Target="slides/slide57.xml"/><Relationship Id="rId68" Type="http://schemas.openxmlformats.org/officeDocument/2006/relationships/slide" Target="slides/slide62.xml"/><Relationship Id="rId16" Type="http://schemas.openxmlformats.org/officeDocument/2006/relationships/slide" Target="slides/slide10.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slide" Target="slides/slide60.xml"/><Relationship Id="rId74" Type="http://schemas.openxmlformats.org/officeDocument/2006/relationships/presProps" Target="presProps.xml"/><Relationship Id="rId5" Type="http://schemas.openxmlformats.org/officeDocument/2006/relationships/slideMaster" Target="slideMasters/slideMaster2.xml"/><Relationship Id="rId61" Type="http://schemas.openxmlformats.org/officeDocument/2006/relationships/slide" Target="slides/slide55.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slide" Target="slides/slide58.xml"/><Relationship Id="rId69" Type="http://schemas.openxmlformats.org/officeDocument/2006/relationships/slide" Target="slides/slide63.xml"/><Relationship Id="rId77" Type="http://schemas.openxmlformats.org/officeDocument/2006/relationships/tableStyles" Target="tableStyles.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handoutMaster" Target="handoutMasters/handoutMaster1.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slide" Target="slides/slide6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slide" Target="slides/slide64.xml"/><Relationship Id="rId75"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73"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 Id="rId34" Type="http://schemas.openxmlformats.org/officeDocument/2006/relationships/slide" Target="slides/slide28.xml"/><Relationship Id="rId50" Type="http://schemas.openxmlformats.org/officeDocument/2006/relationships/slide" Target="slides/slide44.xml"/><Relationship Id="rId55" Type="http://schemas.openxmlformats.org/officeDocument/2006/relationships/slide" Target="slides/slide49.xml"/><Relationship Id="rId76" Type="http://schemas.openxmlformats.org/officeDocument/2006/relationships/theme" Target="theme/theme1.xml"/><Relationship Id="rId7" Type="http://schemas.openxmlformats.org/officeDocument/2006/relationships/slide" Target="slides/slide1.xml"/><Relationship Id="rId71" Type="http://schemas.openxmlformats.org/officeDocument/2006/relationships/notesMaster" Target="notesMasters/notesMaster1.xml"/><Relationship Id="rId2" Type="http://schemas.openxmlformats.org/officeDocument/2006/relationships/customXml" Target="../customXml/item2.xml"/><Relationship Id="rId29" Type="http://schemas.openxmlformats.org/officeDocument/2006/relationships/slide" Target="slides/slide23.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3" Type="http://schemas.openxmlformats.org/officeDocument/2006/relationships/themeOverride" Target="../theme/themeOverride10.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package" Target="../embeddings/Microsoft_Excel_Worksheet8.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embeddings/oleObject1.bin"/></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4.xlsx"/></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7.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Microsoft_Excel_Worksheet5.xlsx"/></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8.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package" Target="../embeddings/Microsoft_Excel_Worksheet6.xlsx"/></Relationships>
</file>

<file path=ppt/charts/_rels/chart9.xml.rels><?xml version="1.0" encoding="UTF-8" standalone="yes"?>
<Relationships xmlns="http://schemas.openxmlformats.org/package/2006/relationships"><Relationship Id="rId3" Type="http://schemas.openxmlformats.org/officeDocument/2006/relationships/themeOverride" Target="../theme/themeOverride9.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package" Target="../embeddings/Microsoft_Excel_Worksheet7.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9073452896629739"/>
          <c:y val="5.5295668715664506E-2"/>
          <c:w val="0.78432676647532229"/>
          <c:h val="0.67529004053160302"/>
        </c:manualLayout>
      </c:layout>
      <c:barChart>
        <c:barDir val="col"/>
        <c:grouping val="clustered"/>
        <c:varyColors val="0"/>
        <c:ser>
          <c:idx val="0"/>
          <c:order val="0"/>
          <c:tx>
            <c:strRef>
              <c:f>'Summary bullet gauges (kN)'!$L$37</c:f>
              <c:strCache>
                <c:ptCount val="1"/>
                <c:pt idx="0">
                  <c:v>RT</c:v>
                </c:pt>
              </c:strCache>
            </c:strRef>
          </c:tx>
          <c:spPr>
            <a:solidFill>
              <a:srgbClr val="FF0000"/>
            </a:solidFill>
            <a:ln>
              <a:noFill/>
            </a:ln>
            <a:effectLst/>
          </c:spPr>
          <c:invertIfNegative val="0"/>
          <c:cat>
            <c:strRef>
              <c:f>'Summary bullet gauges (kN)'!$H$39:$H$51</c:f>
              <c:strCache>
                <c:ptCount val="7"/>
                <c:pt idx="0">
                  <c:v>SP102</c:v>
                </c:pt>
                <c:pt idx="1">
                  <c:v>SP103</c:v>
                </c:pt>
                <c:pt idx="2">
                  <c:v>SP104</c:v>
                </c:pt>
                <c:pt idx="3">
                  <c:v>SP105</c:v>
                </c:pt>
                <c:pt idx="4">
                  <c:v>SP106</c:v>
                </c:pt>
                <c:pt idx="5">
                  <c:v>SP107</c:v>
                </c:pt>
                <c:pt idx="6">
                  <c:v>SP109</c:v>
                </c:pt>
              </c:strCache>
            </c:strRef>
          </c:cat>
          <c:val>
            <c:numRef>
              <c:f>('Summary bullet gauges (kN)'!$L$38,'Summary bullet gauges (kN)'!$L$40:$L$51)</c:f>
              <c:numCache>
                <c:formatCode>0</c:formatCode>
                <c:ptCount val="7"/>
                <c:pt idx="0">
                  <c:v>35.771840634125951</c:v>
                </c:pt>
                <c:pt idx="1">
                  <c:v>31.597388854560087</c:v>
                </c:pt>
                <c:pt idx="2">
                  <c:v>40.138317195551849</c:v>
                </c:pt>
                <c:pt idx="3">
                  <c:v>41.808740130728893</c:v>
                </c:pt>
                <c:pt idx="4">
                  <c:v>43.863854852976708</c:v>
                </c:pt>
                <c:pt idx="5">
                  <c:v>20.551147222478107</c:v>
                </c:pt>
                <c:pt idx="6">
                  <c:v>40.716960434534741</c:v>
                </c:pt>
              </c:numCache>
            </c:numRef>
          </c:val>
          <c:extLst>
            <c:ext xmlns:c16="http://schemas.microsoft.com/office/drawing/2014/chart" uri="{C3380CC4-5D6E-409C-BE32-E72D297353CC}">
              <c16:uniqueId val="{00000000-9979-4AE5-8969-D82580FFCD05}"/>
            </c:ext>
          </c:extLst>
        </c:ser>
        <c:ser>
          <c:idx val="2"/>
          <c:order val="1"/>
          <c:tx>
            <c:strRef>
              <c:f>'Summary bullet gauges (kN)'!$M$37</c:f>
              <c:strCache>
                <c:ptCount val="1"/>
                <c:pt idx="0">
                  <c:v>1.9 K</c:v>
                </c:pt>
              </c:strCache>
            </c:strRef>
          </c:tx>
          <c:spPr>
            <a:solidFill>
              <a:srgbClr val="002060"/>
            </a:solidFill>
            <a:ln>
              <a:noFill/>
            </a:ln>
            <a:effectLst/>
          </c:spPr>
          <c:invertIfNegative val="0"/>
          <c:cat>
            <c:strRef>
              <c:f>'Summary bullet gauges (kN)'!$H$39:$H$51</c:f>
              <c:strCache>
                <c:ptCount val="7"/>
                <c:pt idx="0">
                  <c:v>SP102</c:v>
                </c:pt>
                <c:pt idx="1">
                  <c:v>SP103</c:v>
                </c:pt>
                <c:pt idx="2">
                  <c:v>SP104</c:v>
                </c:pt>
                <c:pt idx="3">
                  <c:v>SP105</c:v>
                </c:pt>
                <c:pt idx="4">
                  <c:v>SP106</c:v>
                </c:pt>
                <c:pt idx="5">
                  <c:v>SP107</c:v>
                </c:pt>
                <c:pt idx="6">
                  <c:v>SP109</c:v>
                </c:pt>
              </c:strCache>
            </c:strRef>
          </c:cat>
          <c:val>
            <c:numRef>
              <c:f>('Summary bullet gauges (kN)'!$M$38,'Summary bullet gauges (kN)'!$M$40:$M$51)</c:f>
              <c:numCache>
                <c:formatCode>0</c:formatCode>
                <c:ptCount val="7"/>
                <c:pt idx="0">
                  <c:v>18.908339891381264</c:v>
                </c:pt>
                <c:pt idx="1">
                  <c:v>15.405684563370986</c:v>
                </c:pt>
                <c:pt idx="2">
                  <c:v>15.632406309487536</c:v>
                </c:pt>
                <c:pt idx="3">
                  <c:v>27.096687612837385</c:v>
                </c:pt>
                <c:pt idx="4">
                  <c:v>19.970880442864633</c:v>
                </c:pt>
                <c:pt idx="5">
                  <c:v>-5.3253160240246409</c:v>
                </c:pt>
                <c:pt idx="6">
                  <c:v>4.1801136206256579</c:v>
                </c:pt>
              </c:numCache>
            </c:numRef>
          </c:val>
          <c:extLst>
            <c:ext xmlns:c16="http://schemas.microsoft.com/office/drawing/2014/chart" uri="{C3380CC4-5D6E-409C-BE32-E72D297353CC}">
              <c16:uniqueId val="{00000001-9979-4AE5-8969-D82580FFCD05}"/>
            </c:ext>
          </c:extLst>
        </c:ser>
        <c:dLbls>
          <c:showLegendKey val="0"/>
          <c:showVal val="0"/>
          <c:showCatName val="0"/>
          <c:showSerName val="0"/>
          <c:showPercent val="0"/>
          <c:showBubbleSize val="0"/>
        </c:dLbls>
        <c:gapWidth val="219"/>
        <c:overlap val="-27"/>
        <c:axId val="924263968"/>
        <c:axId val="924276432"/>
      </c:barChart>
      <c:catAx>
        <c:axId val="92426396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924276432"/>
        <c:crosses val="autoZero"/>
        <c:auto val="1"/>
        <c:lblAlgn val="ctr"/>
        <c:lblOffset val="100"/>
        <c:noMultiLvlLbl val="0"/>
      </c:catAx>
      <c:valAx>
        <c:axId val="924276432"/>
        <c:scaling>
          <c:orientation val="minMax"/>
          <c:max val="440"/>
          <c:min val="-1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r>
                  <a:rPr lang="en-GB" dirty="0"/>
                  <a:t>Force per aperture  (</a:t>
                </a:r>
                <a:r>
                  <a:rPr lang="en-GB" dirty="0" err="1"/>
                  <a:t>kN</a:t>
                </a:r>
                <a:r>
                  <a:rPr lang="en-GB" dirty="0"/>
                  <a:t>)</a:t>
                </a:r>
              </a:p>
            </c:rich>
          </c:tx>
          <c:layout>
            <c:manualLayout>
              <c:xMode val="edge"/>
              <c:yMode val="edge"/>
              <c:x val="2.0922238585007316E-2"/>
              <c:y val="0.1223482296323891"/>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924263968"/>
        <c:crosses val="autoZero"/>
        <c:crossBetween val="between"/>
      </c:valAx>
      <c:spPr>
        <a:noFill/>
        <a:ln w="25400">
          <a:noFill/>
        </a:ln>
        <a:effectLst/>
      </c:spPr>
    </c:plotArea>
    <c:legend>
      <c:legendPos val="b"/>
      <c:layout>
        <c:manualLayout>
          <c:xMode val="edge"/>
          <c:yMode val="edge"/>
          <c:x val="0.18887553406241658"/>
          <c:y val="0.21136035227624894"/>
          <c:w val="0.35801241744582984"/>
          <c:h val="0.10629878974378543"/>
        </c:manualLayout>
      </c:layout>
      <c:overlay val="0"/>
      <c:spPr>
        <a:noFill/>
        <a:ln>
          <a:noFill/>
        </a:ln>
        <a:effectLst/>
      </c:spPr>
      <c:txPr>
        <a:bodyPr rot="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legend>
    <c:plotVisOnly val="1"/>
    <c:dispBlanksAs val="gap"/>
    <c:showDLblsOverMax val="0"/>
  </c:chart>
  <c:spPr>
    <a:solidFill>
      <a:sysClr val="window" lastClr="FFFFFF"/>
    </a:solidFill>
    <a:ln>
      <a:noFill/>
    </a:ln>
    <a:effectLst/>
  </c:spPr>
  <c:txPr>
    <a:bodyPr/>
    <a:lstStyle/>
    <a:p>
      <a:pPr>
        <a:defRPr sz="1400">
          <a:solidFill>
            <a:sysClr val="windowText" lastClr="000000"/>
          </a:solidFill>
        </a:defRPr>
      </a:pPr>
      <a:endParaRPr lang="en-US"/>
    </a:p>
  </c:txPr>
  <c:externalData r:id="rId4">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GB"/>
              <a:t>MQXFS6 - Rods - Longitudinal Strain</a:t>
            </a:r>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autoTitleDeleted val="0"/>
    <c:plotArea>
      <c:layout/>
      <c:barChart>
        <c:barDir val="col"/>
        <c:grouping val="clustered"/>
        <c:varyColors val="0"/>
        <c:ser>
          <c:idx val="1"/>
          <c:order val="0"/>
          <c:tx>
            <c:strRef>
              <c:f>Rods!$B$2</c:f>
              <c:strCache>
                <c:ptCount val="1"/>
                <c:pt idx="0">
                  <c:v>RAZ</c:v>
                </c:pt>
              </c:strCache>
            </c:strRef>
          </c:tx>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Rods!$A$3:$A$20</c:f>
              <c:strCache>
                <c:ptCount val="7"/>
                <c:pt idx="0">
                  <c:v>Loading 13.70 mm shimming</c:v>
                </c:pt>
                <c:pt idx="1">
                  <c:v>On the insert</c:v>
                </c:pt>
                <c:pt idx="2">
                  <c:v>1.9K</c:v>
                </c:pt>
                <c:pt idx="3">
                  <c:v>At Inominal 16.47 kA</c:v>
                </c:pt>
                <c:pt idx="4">
                  <c:v>293K</c:v>
                </c:pt>
                <c:pt idx="5">
                  <c:v>1.9K</c:v>
                </c:pt>
                <c:pt idx="6">
                  <c:v>Warm [17/12/2019]</c:v>
                </c:pt>
              </c:strCache>
            </c:strRef>
          </c:cat>
          <c:val>
            <c:numRef>
              <c:f>Rods!$B$3:$B$20</c:f>
              <c:numCache>
                <c:formatCode>0</c:formatCode>
                <c:ptCount val="7"/>
                <c:pt idx="0">
                  <c:v>2385</c:v>
                </c:pt>
                <c:pt idx="1">
                  <c:v>2355</c:v>
                </c:pt>
                <c:pt idx="2">
                  <c:v>3703</c:v>
                </c:pt>
                <c:pt idx="3">
                  <c:v>3772.92</c:v>
                </c:pt>
                <c:pt idx="4">
                  <c:v>2288</c:v>
                </c:pt>
                <c:pt idx="5">
                  <c:v>3632.1600000000003</c:v>
                </c:pt>
                <c:pt idx="6">
                  <c:v>2256</c:v>
                </c:pt>
              </c:numCache>
            </c:numRef>
          </c:val>
          <c:extLst xmlns:c15="http://schemas.microsoft.com/office/drawing/2012/chart">
            <c:ext xmlns:c16="http://schemas.microsoft.com/office/drawing/2014/chart" uri="{C3380CC4-5D6E-409C-BE32-E72D297353CC}">
              <c16:uniqueId val="{00000000-B0FE-4CA1-BF00-D71A3A30C19C}"/>
            </c:ext>
          </c:extLst>
        </c:ser>
        <c:ser>
          <c:idx val="0"/>
          <c:order val="1"/>
          <c:tx>
            <c:strRef>
              <c:f>Rods!$C$2</c:f>
              <c:strCache>
                <c:ptCount val="1"/>
                <c:pt idx="0">
                  <c:v>RBZ</c:v>
                </c:pt>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Rods!$A$3:$A$20</c:f>
              <c:strCache>
                <c:ptCount val="7"/>
                <c:pt idx="0">
                  <c:v>Loading 13.70 mm shimming</c:v>
                </c:pt>
                <c:pt idx="1">
                  <c:v>On the insert</c:v>
                </c:pt>
                <c:pt idx="2">
                  <c:v>1.9K</c:v>
                </c:pt>
                <c:pt idx="3">
                  <c:v>At Inominal 16.47 kA</c:v>
                </c:pt>
                <c:pt idx="4">
                  <c:v>293K</c:v>
                </c:pt>
                <c:pt idx="5">
                  <c:v>1.9K</c:v>
                </c:pt>
                <c:pt idx="6">
                  <c:v>Warm [17/12/2019]</c:v>
                </c:pt>
              </c:strCache>
            </c:strRef>
          </c:cat>
          <c:val>
            <c:numRef>
              <c:f>Rods!$C$3:$C$20</c:f>
              <c:numCache>
                <c:formatCode>0</c:formatCode>
                <c:ptCount val="7"/>
                <c:pt idx="0">
                  <c:v>2322</c:v>
                </c:pt>
                <c:pt idx="1">
                  <c:v>2305</c:v>
                </c:pt>
                <c:pt idx="2">
                  <c:v>3685.52</c:v>
                </c:pt>
                <c:pt idx="3">
                  <c:v>3754.52</c:v>
                </c:pt>
                <c:pt idx="4">
                  <c:v>2213</c:v>
                </c:pt>
                <c:pt idx="5">
                  <c:v>3609.1600000000003</c:v>
                </c:pt>
                <c:pt idx="6">
                  <c:v>2172</c:v>
                </c:pt>
              </c:numCache>
            </c:numRef>
          </c:val>
          <c:extLst>
            <c:ext xmlns:c16="http://schemas.microsoft.com/office/drawing/2014/chart" uri="{C3380CC4-5D6E-409C-BE32-E72D297353CC}">
              <c16:uniqueId val="{00000001-B0FE-4CA1-BF00-D71A3A30C19C}"/>
            </c:ext>
          </c:extLst>
        </c:ser>
        <c:ser>
          <c:idx val="2"/>
          <c:order val="2"/>
          <c:tx>
            <c:strRef>
              <c:f>Rods!$D$2</c:f>
              <c:strCache>
                <c:ptCount val="1"/>
                <c:pt idx="0">
                  <c:v>RCZ</c:v>
                </c:pt>
              </c:strCache>
            </c:strRef>
          </c:tx>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Rods!$A$3:$A$20</c:f>
              <c:strCache>
                <c:ptCount val="7"/>
                <c:pt idx="0">
                  <c:v>Loading 13.70 mm shimming</c:v>
                </c:pt>
                <c:pt idx="1">
                  <c:v>On the insert</c:v>
                </c:pt>
                <c:pt idx="2">
                  <c:v>1.9K</c:v>
                </c:pt>
                <c:pt idx="3">
                  <c:v>At Inominal 16.47 kA</c:v>
                </c:pt>
                <c:pt idx="4">
                  <c:v>293K</c:v>
                </c:pt>
                <c:pt idx="5">
                  <c:v>1.9K</c:v>
                </c:pt>
                <c:pt idx="6">
                  <c:v>Warm [17/12/2019]</c:v>
                </c:pt>
              </c:strCache>
            </c:strRef>
          </c:cat>
          <c:val>
            <c:numRef>
              <c:f>Rods!$D$3:$D$20</c:f>
              <c:numCache>
                <c:formatCode>0</c:formatCode>
                <c:ptCount val="7"/>
                <c:pt idx="0">
                  <c:v>2409</c:v>
                </c:pt>
                <c:pt idx="1">
                  <c:v>2364</c:v>
                </c:pt>
                <c:pt idx="2">
                  <c:v>3691.96</c:v>
                </c:pt>
                <c:pt idx="3">
                  <c:v>3761.88</c:v>
                </c:pt>
                <c:pt idx="4">
                  <c:v>2266</c:v>
                </c:pt>
                <c:pt idx="5">
                  <c:v>3596.28</c:v>
                </c:pt>
                <c:pt idx="6">
                  <c:v>2222</c:v>
                </c:pt>
              </c:numCache>
            </c:numRef>
          </c:val>
          <c:extLst>
            <c:ext xmlns:c16="http://schemas.microsoft.com/office/drawing/2014/chart" uri="{C3380CC4-5D6E-409C-BE32-E72D297353CC}">
              <c16:uniqueId val="{00000002-B0FE-4CA1-BF00-D71A3A30C19C}"/>
            </c:ext>
          </c:extLst>
        </c:ser>
        <c:ser>
          <c:idx val="5"/>
          <c:order val="3"/>
          <c:tx>
            <c:strRef>
              <c:f>Rods!$E$2</c:f>
              <c:strCache>
                <c:ptCount val="1"/>
                <c:pt idx="0">
                  <c:v>RDZ</c:v>
                </c:pt>
              </c:strCache>
            </c:strRef>
          </c:tx>
          <c:spPr>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Rods!$A$3:$A$20</c:f>
              <c:strCache>
                <c:ptCount val="7"/>
                <c:pt idx="0">
                  <c:v>Loading 13.70 mm shimming</c:v>
                </c:pt>
                <c:pt idx="1">
                  <c:v>On the insert</c:v>
                </c:pt>
                <c:pt idx="2">
                  <c:v>1.9K</c:v>
                </c:pt>
                <c:pt idx="3">
                  <c:v>At Inominal 16.47 kA</c:v>
                </c:pt>
                <c:pt idx="4">
                  <c:v>293K</c:v>
                </c:pt>
                <c:pt idx="5">
                  <c:v>1.9K</c:v>
                </c:pt>
                <c:pt idx="6">
                  <c:v>Warm [17/12/2019]</c:v>
                </c:pt>
              </c:strCache>
            </c:strRef>
          </c:cat>
          <c:val>
            <c:numRef>
              <c:f>Rods!$E$3:$E$20</c:f>
              <c:numCache>
                <c:formatCode>0</c:formatCode>
                <c:ptCount val="7"/>
                <c:pt idx="0">
                  <c:v>2433</c:v>
                </c:pt>
                <c:pt idx="1">
                  <c:v>2392</c:v>
                </c:pt>
                <c:pt idx="2">
                  <c:v>3703.92</c:v>
                </c:pt>
                <c:pt idx="3">
                  <c:v>3773.84</c:v>
                </c:pt>
                <c:pt idx="4">
                  <c:v>2285</c:v>
                </c:pt>
                <c:pt idx="5">
                  <c:v>3612.84</c:v>
                </c:pt>
                <c:pt idx="6">
                  <c:v>2245</c:v>
                </c:pt>
              </c:numCache>
            </c:numRef>
          </c:val>
          <c:extLst>
            <c:ext xmlns:c16="http://schemas.microsoft.com/office/drawing/2014/chart" uri="{C3380CC4-5D6E-409C-BE32-E72D297353CC}">
              <c16:uniqueId val="{00000003-B0FE-4CA1-BF00-D71A3A30C19C}"/>
            </c:ext>
          </c:extLst>
        </c:ser>
        <c:dLbls>
          <c:showLegendKey val="0"/>
          <c:showVal val="0"/>
          <c:showCatName val="0"/>
          <c:showSerName val="0"/>
          <c:showPercent val="0"/>
          <c:showBubbleSize val="0"/>
        </c:dLbls>
        <c:gapWidth val="150"/>
        <c:axId val="481248464"/>
        <c:axId val="481248856"/>
        <c:extLst/>
      </c:barChart>
      <c:lineChart>
        <c:grouping val="standard"/>
        <c:varyColors val="0"/>
        <c:ser>
          <c:idx val="10"/>
          <c:order val="4"/>
          <c:tx>
            <c:strRef>
              <c:f>Rods!$J$1</c:f>
              <c:strCache>
                <c:ptCount val="1"/>
                <c:pt idx="0">
                  <c:v>Pole Key model - 200 um Gap</c:v>
                </c:pt>
              </c:strCache>
            </c:strRef>
          </c:tx>
          <c:spPr>
            <a:ln w="31750" cap="rnd">
              <a:solidFill>
                <a:schemeClr val="tx1"/>
              </a:solidFill>
              <a:round/>
            </a:ln>
            <a:effectLst>
              <a:outerShdw blurRad="40000" dist="23000" dir="5400000" rotWithShape="0">
                <a:srgbClr val="000000">
                  <a:alpha val="35000"/>
                </a:srgbClr>
              </a:outerShdw>
            </a:effectLst>
          </c:spPr>
          <c:marker>
            <c:symbol val="circle"/>
            <c:size val="5"/>
            <c:spPr>
              <a:solidFill>
                <a:schemeClr val="tx1"/>
              </a:solidFill>
              <a:ln w="12700">
                <a:solidFill>
                  <a:schemeClr val="tx1"/>
                </a:solidFill>
                <a:round/>
              </a:ln>
              <a:effectLst>
                <a:outerShdw blurRad="40000" dist="23000" dir="5400000" rotWithShape="0">
                  <a:srgbClr val="000000">
                    <a:alpha val="35000"/>
                  </a:srgbClr>
                </a:outerShdw>
              </a:effectLst>
            </c:spPr>
          </c:marker>
          <c:val>
            <c:numRef>
              <c:f>Rods!$J$3:$J$18</c:f>
              <c:numCache>
                <c:formatCode>General</c:formatCode>
                <c:ptCount val="7"/>
                <c:pt idx="0">
                  <c:v>2428</c:v>
                </c:pt>
                <c:pt idx="1">
                  <c:v>2428</c:v>
                </c:pt>
                <c:pt idx="2">
                  <c:v>3488</c:v>
                </c:pt>
                <c:pt idx="3">
                  <c:v>3527</c:v>
                </c:pt>
                <c:pt idx="4">
                  <c:v>2428</c:v>
                </c:pt>
                <c:pt idx="5" formatCode="0">
                  <c:v>3488</c:v>
                </c:pt>
                <c:pt idx="6">
                  <c:v>2428</c:v>
                </c:pt>
              </c:numCache>
            </c:numRef>
          </c:val>
          <c:smooth val="0"/>
          <c:extLst>
            <c:ext xmlns:c16="http://schemas.microsoft.com/office/drawing/2014/chart" uri="{C3380CC4-5D6E-409C-BE32-E72D297353CC}">
              <c16:uniqueId val="{00000004-B0FE-4CA1-BF00-D71A3A30C19C}"/>
            </c:ext>
          </c:extLst>
        </c:ser>
        <c:ser>
          <c:idx val="11"/>
          <c:order val="5"/>
          <c:tx>
            <c:strRef>
              <c:f>Rods!$L$1</c:f>
              <c:strCache>
                <c:ptCount val="1"/>
                <c:pt idx="0">
                  <c:v>AVG Strain Z (um/m)</c:v>
                </c:pt>
              </c:strCache>
            </c:strRef>
          </c:tx>
          <c:spPr>
            <a:ln w="25400" cap="rnd">
              <a:solidFill>
                <a:schemeClr val="tx1"/>
              </a:solidFill>
              <a:prstDash val="sysDot"/>
              <a:round/>
            </a:ln>
            <a:effectLst>
              <a:outerShdw blurRad="40000" dist="23000" dir="5400000" rotWithShape="0">
                <a:srgbClr val="000000">
                  <a:alpha val="35000"/>
                </a:srgbClr>
              </a:outerShdw>
            </a:effectLst>
          </c:spPr>
          <c:marker>
            <c:symbol val="circle"/>
            <c:size val="5"/>
            <c:spPr>
              <a:solidFill>
                <a:schemeClr val="tx1"/>
              </a:solidFill>
              <a:ln w="12700">
                <a:solidFill>
                  <a:srgbClr val="00B0F0"/>
                </a:solidFill>
                <a:round/>
              </a:ln>
              <a:effectLst>
                <a:outerShdw blurRad="40000" dist="23000" dir="5400000" rotWithShape="0">
                  <a:srgbClr val="000000">
                    <a:alpha val="35000"/>
                  </a:srgbClr>
                </a:outerShdw>
              </a:effectLst>
            </c:spPr>
          </c:marker>
          <c:val>
            <c:numRef>
              <c:f>Rods!$L$3:$L$18</c:f>
              <c:numCache>
                <c:formatCode>0</c:formatCode>
                <c:ptCount val="7"/>
                <c:pt idx="0">
                  <c:v>2387.25</c:v>
                </c:pt>
                <c:pt idx="1">
                  <c:v>2354</c:v>
                </c:pt>
                <c:pt idx="2">
                  <c:v>3696.1</c:v>
                </c:pt>
                <c:pt idx="3">
                  <c:v>3765.79</c:v>
                </c:pt>
                <c:pt idx="4">
                  <c:v>2263</c:v>
                </c:pt>
                <c:pt idx="5">
                  <c:v>3612.61</c:v>
                </c:pt>
                <c:pt idx="6">
                  <c:v>2223.75</c:v>
                </c:pt>
              </c:numCache>
            </c:numRef>
          </c:val>
          <c:smooth val="0"/>
          <c:extLst>
            <c:ext xmlns:c16="http://schemas.microsoft.com/office/drawing/2014/chart" uri="{C3380CC4-5D6E-409C-BE32-E72D297353CC}">
              <c16:uniqueId val="{00000005-B0FE-4CA1-BF00-D71A3A30C19C}"/>
            </c:ext>
          </c:extLst>
        </c:ser>
        <c:dLbls>
          <c:showLegendKey val="0"/>
          <c:showVal val="0"/>
          <c:showCatName val="0"/>
          <c:showSerName val="0"/>
          <c:showPercent val="0"/>
          <c:showBubbleSize val="0"/>
        </c:dLbls>
        <c:marker val="1"/>
        <c:smooth val="0"/>
        <c:axId val="481248464"/>
        <c:axId val="481248856"/>
      </c:lineChart>
      <c:catAx>
        <c:axId val="481248464"/>
        <c:scaling>
          <c:orientation val="minMax"/>
        </c:scaling>
        <c:delete val="0"/>
        <c:axPos val="b"/>
        <c:numFmt formatCode="General" sourceLinked="0"/>
        <c:majorTickMark val="none"/>
        <c:minorTickMark val="none"/>
        <c:tickLblPos val="low"/>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mn-lt"/>
                <a:ea typeface="+mn-ea"/>
                <a:cs typeface="+mn-cs"/>
              </a:defRPr>
            </a:pPr>
            <a:endParaRPr lang="en-US"/>
          </a:p>
        </c:txPr>
        <c:crossAx val="481248856"/>
        <c:crosses val="autoZero"/>
        <c:auto val="1"/>
        <c:lblAlgn val="ctr"/>
        <c:lblOffset val="100"/>
        <c:noMultiLvlLbl val="0"/>
      </c:catAx>
      <c:valAx>
        <c:axId val="481248856"/>
        <c:scaling>
          <c:orientation val="minMax"/>
          <c:max val="4000"/>
          <c:min val="0"/>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1200" b="1" i="0" u="none" strike="noStrike" kern="1200" baseline="0">
                    <a:solidFill>
                      <a:schemeClr val="tx2"/>
                    </a:solidFill>
                    <a:latin typeface="+mn-lt"/>
                    <a:ea typeface="+mn-ea"/>
                    <a:cs typeface="+mn-cs"/>
                  </a:defRPr>
                </a:pPr>
                <a:r>
                  <a:rPr lang="en-GB" sz="1200"/>
                  <a:t>Strain</a:t>
                </a:r>
                <a:r>
                  <a:rPr lang="en-GB" sz="1200" baseline="0"/>
                  <a:t> (um/m)</a:t>
                </a:r>
                <a:endParaRPr lang="en-GB" sz="1200"/>
              </a:p>
            </c:rich>
          </c:tx>
          <c:overlay val="0"/>
          <c:spPr>
            <a:noFill/>
            <a:ln>
              <a:noFill/>
            </a:ln>
            <a:effectLst/>
          </c:spPr>
          <c:txPr>
            <a:bodyPr rot="-5400000" spcFirstLastPara="1" vertOverflow="ellipsis" vert="horz" wrap="square" anchor="ctr" anchorCtr="1"/>
            <a:lstStyle/>
            <a:p>
              <a:pPr>
                <a:defRPr sz="1200" b="1" i="0" u="none" strike="noStrike" kern="1200" baseline="0">
                  <a:solidFill>
                    <a:schemeClr val="tx2"/>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mn-lt"/>
                <a:ea typeface="+mn-ea"/>
                <a:cs typeface="+mn-cs"/>
              </a:defRPr>
            </a:pPr>
            <a:endParaRPr lang="en-US"/>
          </a:p>
        </c:txPr>
        <c:crossAx val="481248464"/>
        <c:crosses val="autoZero"/>
        <c:crossBetween val="between"/>
        <c:majorUnit val="200"/>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7090990866911707"/>
          <c:y val="6.421275550622077E-2"/>
          <c:w val="0.7139611004467552"/>
          <c:h val="0.63150007344035564"/>
        </c:manualLayout>
      </c:layout>
      <c:barChart>
        <c:barDir val="col"/>
        <c:grouping val="clustered"/>
        <c:varyColors val="0"/>
        <c:ser>
          <c:idx val="0"/>
          <c:order val="0"/>
          <c:tx>
            <c:strRef>
              <c:f>'Summary bullet gauges (kN)'!$L$37</c:f>
              <c:strCache>
                <c:ptCount val="1"/>
                <c:pt idx="0">
                  <c:v>RT</c:v>
                </c:pt>
              </c:strCache>
            </c:strRef>
          </c:tx>
          <c:spPr>
            <a:solidFill>
              <a:srgbClr val="FF0000"/>
            </a:solidFill>
            <a:ln>
              <a:noFill/>
            </a:ln>
            <a:effectLst/>
          </c:spPr>
          <c:invertIfNegative val="0"/>
          <c:cat>
            <c:strRef>
              <c:f>'Summary bullet gauges (kN)'!$H$39:$H$51</c:f>
              <c:strCache>
                <c:ptCount val="6"/>
                <c:pt idx="0">
                  <c:v>DP101-CC102</c:v>
                </c:pt>
                <c:pt idx="1">
                  <c:v>DP101-CC103</c:v>
                </c:pt>
                <c:pt idx="2">
                  <c:v>DP102-CC104b</c:v>
                </c:pt>
                <c:pt idx="3">
                  <c:v>DP102-CC105b</c:v>
                </c:pt>
                <c:pt idx="4">
                  <c:v>DP201-SP201</c:v>
                </c:pt>
                <c:pt idx="5">
                  <c:v>DP201-SP202</c:v>
                </c:pt>
              </c:strCache>
            </c:strRef>
          </c:cat>
          <c:val>
            <c:numRef>
              <c:f>('Summary bullet gauges (kN)'!$L$38,'Summary bullet gauges (kN)'!$L$40:$L$51)</c:f>
              <c:numCache>
                <c:formatCode>0</c:formatCode>
                <c:ptCount val="6"/>
                <c:pt idx="0">
                  <c:v>45.21252388945183</c:v>
                </c:pt>
                <c:pt idx="1">
                  <c:v>49.70808734436892</c:v>
                </c:pt>
                <c:pt idx="2">
                  <c:v>55.488097500690884</c:v>
                </c:pt>
                <c:pt idx="3">
                  <c:v>58.827658924343581</c:v>
                </c:pt>
                <c:pt idx="4" formatCode="0.000">
                  <c:v>46.380728164379576</c:v>
                </c:pt>
                <c:pt idx="5" formatCode="0.000">
                  <c:v>47.098733870464898</c:v>
                </c:pt>
              </c:numCache>
            </c:numRef>
          </c:val>
          <c:extLst>
            <c:ext xmlns:c16="http://schemas.microsoft.com/office/drawing/2014/chart" uri="{C3380CC4-5D6E-409C-BE32-E72D297353CC}">
              <c16:uniqueId val="{00000000-F8D4-4367-9BAF-DFB339B4C4F5}"/>
            </c:ext>
          </c:extLst>
        </c:ser>
        <c:ser>
          <c:idx val="2"/>
          <c:order val="1"/>
          <c:tx>
            <c:strRef>
              <c:f>'Summary bullet gauges (kN)'!$M$37</c:f>
              <c:strCache>
                <c:ptCount val="1"/>
                <c:pt idx="0">
                  <c:v>1.9 K</c:v>
                </c:pt>
              </c:strCache>
            </c:strRef>
          </c:tx>
          <c:spPr>
            <a:solidFill>
              <a:srgbClr val="002060"/>
            </a:solidFill>
            <a:ln>
              <a:noFill/>
            </a:ln>
            <a:effectLst/>
          </c:spPr>
          <c:invertIfNegative val="0"/>
          <c:cat>
            <c:strRef>
              <c:f>'Summary bullet gauges (kN)'!$H$39:$H$51</c:f>
              <c:strCache>
                <c:ptCount val="6"/>
                <c:pt idx="0">
                  <c:v>DP101-CC102</c:v>
                </c:pt>
                <c:pt idx="1">
                  <c:v>DP101-CC103</c:v>
                </c:pt>
                <c:pt idx="2">
                  <c:v>DP102-CC104b</c:v>
                </c:pt>
                <c:pt idx="3">
                  <c:v>DP102-CC105b</c:v>
                </c:pt>
                <c:pt idx="4">
                  <c:v>DP201-SP201</c:v>
                </c:pt>
                <c:pt idx="5">
                  <c:v>DP201-SP202</c:v>
                </c:pt>
              </c:strCache>
            </c:strRef>
          </c:cat>
          <c:val>
            <c:numRef>
              <c:f>('Summary bullet gauges (kN)'!$M$38,'Summary bullet gauges (kN)'!$M$40:$M$51)</c:f>
              <c:numCache>
                <c:formatCode>0</c:formatCode>
                <c:ptCount val="6"/>
                <c:pt idx="0">
                  <c:v>58.737811877580313</c:v>
                </c:pt>
                <c:pt idx="1">
                  <c:v>52.168445000909969</c:v>
                </c:pt>
                <c:pt idx="2">
                  <c:v>145.87653854860451</c:v>
                </c:pt>
                <c:pt idx="3">
                  <c:v>159.235426466566</c:v>
                </c:pt>
                <c:pt idx="4">
                  <c:v>181.87765291893123</c:v>
                </c:pt>
                <c:pt idx="5">
                  <c:v>129.36433397869405</c:v>
                </c:pt>
              </c:numCache>
            </c:numRef>
          </c:val>
          <c:extLst>
            <c:ext xmlns:c16="http://schemas.microsoft.com/office/drawing/2014/chart" uri="{C3380CC4-5D6E-409C-BE32-E72D297353CC}">
              <c16:uniqueId val="{00000001-F8D4-4367-9BAF-DFB339B4C4F5}"/>
            </c:ext>
          </c:extLst>
        </c:ser>
        <c:dLbls>
          <c:showLegendKey val="0"/>
          <c:showVal val="0"/>
          <c:showCatName val="0"/>
          <c:showSerName val="0"/>
          <c:showPercent val="0"/>
          <c:showBubbleSize val="0"/>
        </c:dLbls>
        <c:gapWidth val="219"/>
        <c:overlap val="-27"/>
        <c:axId val="924263968"/>
        <c:axId val="924276432"/>
      </c:barChart>
      <c:catAx>
        <c:axId val="92426396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924276432"/>
        <c:crosses val="autoZero"/>
        <c:auto val="1"/>
        <c:lblAlgn val="ctr"/>
        <c:lblOffset val="100"/>
        <c:noMultiLvlLbl val="0"/>
      </c:catAx>
      <c:valAx>
        <c:axId val="924276432"/>
        <c:scaling>
          <c:orientation val="minMax"/>
          <c:max val="440"/>
          <c:min val="-1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r>
                  <a:rPr lang="en-GB"/>
                  <a:t>Force per aperture  (kN)</a:t>
                </a:r>
              </a:p>
            </c:rich>
          </c:tx>
          <c:layout>
            <c:manualLayout>
              <c:xMode val="edge"/>
              <c:yMode val="edge"/>
              <c:x val="4.9851081595234624E-3"/>
              <c:y val="0.16226676667397058"/>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924263968"/>
        <c:crosses val="autoZero"/>
        <c:crossBetween val="between"/>
      </c:valAx>
      <c:spPr>
        <a:noFill/>
        <a:ln w="25400">
          <a:noFill/>
        </a:ln>
        <a:effectLst/>
      </c:spPr>
    </c:plotArea>
    <c:legend>
      <c:legendPos val="b"/>
      <c:layout>
        <c:manualLayout>
          <c:xMode val="edge"/>
          <c:yMode val="edge"/>
          <c:x val="0.10513187456421999"/>
          <c:y val="0.43919590034264139"/>
          <c:w val="0.35801241744582984"/>
          <c:h val="0.10629878974378543"/>
        </c:manualLayout>
      </c:layout>
      <c:overlay val="0"/>
      <c:spPr>
        <a:noFill/>
        <a:ln>
          <a:noFill/>
        </a:ln>
        <a:effectLst/>
      </c:spPr>
      <c:txPr>
        <a:bodyPr rot="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legend>
    <c:plotVisOnly val="1"/>
    <c:dispBlanksAs val="gap"/>
    <c:showDLblsOverMax val="0"/>
  </c:chart>
  <c:spPr>
    <a:solidFill>
      <a:sysClr val="window" lastClr="FFFFFF"/>
    </a:solidFill>
    <a:ln>
      <a:noFill/>
    </a:ln>
    <a:effectLst/>
  </c:spPr>
  <c:txPr>
    <a:bodyPr/>
    <a:lstStyle/>
    <a:p>
      <a:pPr>
        <a:defRPr sz="1400">
          <a:solidFill>
            <a:sysClr val="windowText" lastClr="000000"/>
          </a:solidFill>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6191763227509257"/>
          <c:y val="5.6468411267079403E-2"/>
          <c:w val="0.81314350958001669"/>
          <c:h val="0.62358612188115814"/>
        </c:manualLayout>
      </c:layout>
      <c:lineChart>
        <c:grouping val="standard"/>
        <c:varyColors val="0"/>
        <c:ser>
          <c:idx val="1"/>
          <c:order val="0"/>
          <c:tx>
            <c:strRef>
              <c:f>'Summary bullet gauges (kN)'!$AC$4</c:f>
              <c:strCache>
                <c:ptCount val="1"/>
                <c:pt idx="0">
                  <c:v>CS</c:v>
                </c:pt>
              </c:strCache>
            </c:strRef>
          </c:tx>
          <c:spPr>
            <a:ln w="25400">
              <a:solidFill>
                <a:schemeClr val="tx1"/>
              </a:solidFill>
              <a:prstDash val="dash"/>
            </a:ln>
          </c:spPr>
          <c:marker>
            <c:symbol val="square"/>
            <c:size val="8"/>
            <c:spPr>
              <a:solidFill>
                <a:schemeClr val="bg1"/>
              </a:solidFill>
              <a:ln>
                <a:solidFill>
                  <a:schemeClr val="tx1"/>
                </a:solidFill>
              </a:ln>
            </c:spPr>
          </c:marker>
          <c:cat>
            <c:strRef>
              <c:f>'Summary bullet gauges (kN)'!$H$39:$H$51</c:f>
              <c:strCache>
                <c:ptCount val="7"/>
                <c:pt idx="0">
                  <c:v>SP102</c:v>
                </c:pt>
                <c:pt idx="1">
                  <c:v>SP103</c:v>
                </c:pt>
                <c:pt idx="2">
                  <c:v>SP104</c:v>
                </c:pt>
                <c:pt idx="3">
                  <c:v>SP105</c:v>
                </c:pt>
                <c:pt idx="4">
                  <c:v>SP106</c:v>
                </c:pt>
                <c:pt idx="5">
                  <c:v>SP107</c:v>
                </c:pt>
                <c:pt idx="6">
                  <c:v>SP109</c:v>
                </c:pt>
              </c:strCache>
            </c:strRef>
          </c:cat>
          <c:val>
            <c:numRef>
              <c:f>'Summary bullet gauges (kN)'!$AC$5:$AC$17</c:f>
              <c:numCache>
                <c:formatCode>0.0</c:formatCode>
                <c:ptCount val="7"/>
                <c:pt idx="0">
                  <c:v>32.43983277746927</c:v>
                </c:pt>
                <c:pt idx="1">
                  <c:v>37.074006057603249</c:v>
                </c:pt>
                <c:pt idx="2">
                  <c:v>30.093606021533954</c:v>
                </c:pt>
                <c:pt idx="3">
                  <c:v>26.216373553331458</c:v>
                </c:pt>
                <c:pt idx="4">
                  <c:v>25.502771492911936</c:v>
                </c:pt>
                <c:pt idx="5">
                  <c:v>31.587884357549196</c:v>
                </c:pt>
                <c:pt idx="6">
                  <c:v>31.223940488920743</c:v>
                </c:pt>
              </c:numCache>
            </c:numRef>
          </c:val>
          <c:smooth val="0"/>
          <c:extLst>
            <c:ext xmlns:c16="http://schemas.microsoft.com/office/drawing/2014/chart" uri="{C3380CC4-5D6E-409C-BE32-E72D297353CC}">
              <c16:uniqueId val="{00000000-537D-4019-8044-1C62FE636BB9}"/>
            </c:ext>
          </c:extLst>
        </c:ser>
        <c:ser>
          <c:idx val="3"/>
          <c:order val="1"/>
          <c:tx>
            <c:strRef>
              <c:f>'Summary bullet gauges (kN)'!$AD$4</c:f>
              <c:strCache>
                <c:ptCount val="1"/>
                <c:pt idx="0">
                  <c:v>NCS</c:v>
                </c:pt>
              </c:strCache>
            </c:strRef>
          </c:tx>
          <c:spPr>
            <a:ln w="25400">
              <a:solidFill>
                <a:schemeClr val="tx1"/>
              </a:solidFill>
              <a:prstDash val="dash"/>
            </a:ln>
          </c:spPr>
          <c:marker>
            <c:symbol val="triangle"/>
            <c:size val="9"/>
            <c:spPr>
              <a:solidFill>
                <a:schemeClr val="bg1"/>
              </a:solidFill>
              <a:ln>
                <a:solidFill>
                  <a:schemeClr val="tx1"/>
                </a:solidFill>
              </a:ln>
            </c:spPr>
          </c:marker>
          <c:cat>
            <c:strRef>
              <c:f>'Summary bullet gauges (kN)'!$H$39:$H$51</c:f>
              <c:strCache>
                <c:ptCount val="7"/>
                <c:pt idx="0">
                  <c:v>SP102</c:v>
                </c:pt>
                <c:pt idx="1">
                  <c:v>SP103</c:v>
                </c:pt>
                <c:pt idx="2">
                  <c:v>SP104</c:v>
                </c:pt>
                <c:pt idx="3">
                  <c:v>SP105</c:v>
                </c:pt>
                <c:pt idx="4">
                  <c:v>SP106</c:v>
                </c:pt>
                <c:pt idx="5">
                  <c:v>SP107</c:v>
                </c:pt>
                <c:pt idx="6">
                  <c:v>SP109</c:v>
                </c:pt>
              </c:strCache>
            </c:strRef>
          </c:cat>
          <c:val>
            <c:numRef>
              <c:f>'Summary bullet gauges (kN)'!$AD$5:$AD$17</c:f>
              <c:numCache>
                <c:formatCode>0.0</c:formatCode>
                <c:ptCount val="7"/>
                <c:pt idx="0">
                  <c:v>29.050977829206818</c:v>
                </c:pt>
                <c:pt idx="1">
                  <c:v>33.781790385103761</c:v>
                </c:pt>
                <c:pt idx="2">
                  <c:v>28.635581878391044</c:v>
                </c:pt>
                <c:pt idx="3">
                  <c:v>36.198555575152547</c:v>
                </c:pt>
                <c:pt idx="4">
                  <c:v>51.059963911011089</c:v>
                </c:pt>
                <c:pt idx="5">
                  <c:v>53.852118370376488</c:v>
                </c:pt>
                <c:pt idx="6">
                  <c:v>52.427743235529377</c:v>
                </c:pt>
              </c:numCache>
            </c:numRef>
          </c:val>
          <c:smooth val="0"/>
          <c:extLst>
            <c:ext xmlns:c16="http://schemas.microsoft.com/office/drawing/2014/chart" uri="{C3380CC4-5D6E-409C-BE32-E72D297353CC}">
              <c16:uniqueId val="{00000001-537D-4019-8044-1C62FE636BB9}"/>
            </c:ext>
          </c:extLst>
        </c:ser>
        <c:ser>
          <c:idx val="0"/>
          <c:order val="2"/>
          <c:tx>
            <c:v>Average</c:v>
          </c:tx>
          <c:spPr>
            <a:ln w="25400" cap="rnd">
              <a:solidFill>
                <a:srgbClr val="FF0000"/>
              </a:solidFill>
              <a:prstDash val="dash"/>
              <a:round/>
            </a:ln>
            <a:effectLst/>
          </c:spPr>
          <c:marker>
            <c:symbol val="circle"/>
            <c:size val="10"/>
            <c:spPr>
              <a:solidFill>
                <a:schemeClr val="bg1"/>
              </a:solidFill>
              <a:ln w="25400">
                <a:solidFill>
                  <a:srgbClr val="FF0000"/>
                </a:solidFill>
              </a:ln>
              <a:effectLst/>
            </c:spPr>
          </c:marker>
          <c:cat>
            <c:strRef>
              <c:f>'Summary bullet gauges (kN)'!$H$39:$H$51</c:f>
              <c:strCache>
                <c:ptCount val="7"/>
                <c:pt idx="0">
                  <c:v>SP102</c:v>
                </c:pt>
                <c:pt idx="1">
                  <c:v>SP103</c:v>
                </c:pt>
                <c:pt idx="2">
                  <c:v>SP104</c:v>
                </c:pt>
                <c:pt idx="3">
                  <c:v>SP105</c:v>
                </c:pt>
                <c:pt idx="4">
                  <c:v>SP106</c:v>
                </c:pt>
                <c:pt idx="5">
                  <c:v>SP107</c:v>
                </c:pt>
                <c:pt idx="6">
                  <c:v>SP109</c:v>
                </c:pt>
              </c:strCache>
            </c:strRef>
          </c:cat>
          <c:val>
            <c:numRef>
              <c:f>'Summary bullet gauges (kN)'!$AB$5:$AB$17</c:f>
              <c:numCache>
                <c:formatCode>0.0</c:formatCode>
                <c:ptCount val="7"/>
                <c:pt idx="0">
                  <c:v>30.745405303338046</c:v>
                </c:pt>
                <c:pt idx="1">
                  <c:v>35.427898221353502</c:v>
                </c:pt>
                <c:pt idx="2">
                  <c:v>29.364593949962497</c:v>
                </c:pt>
                <c:pt idx="3">
                  <c:v>31.207464564242002</c:v>
                </c:pt>
                <c:pt idx="4">
                  <c:v>38.281367701961514</c:v>
                </c:pt>
                <c:pt idx="5">
                  <c:v>42.720001363962844</c:v>
                </c:pt>
                <c:pt idx="6">
                  <c:v>41.825841862225062</c:v>
                </c:pt>
              </c:numCache>
            </c:numRef>
          </c:val>
          <c:smooth val="0"/>
          <c:extLst>
            <c:ext xmlns:c16="http://schemas.microsoft.com/office/drawing/2014/chart" uri="{C3380CC4-5D6E-409C-BE32-E72D297353CC}">
              <c16:uniqueId val="{00000002-537D-4019-8044-1C62FE636BB9}"/>
            </c:ext>
          </c:extLst>
        </c:ser>
        <c:dLbls>
          <c:showLegendKey val="0"/>
          <c:showVal val="0"/>
          <c:showCatName val="0"/>
          <c:showSerName val="0"/>
          <c:showPercent val="0"/>
          <c:showBubbleSize val="0"/>
        </c:dLbls>
        <c:marker val="1"/>
        <c:smooth val="0"/>
        <c:axId val="924263968"/>
        <c:axId val="924276432"/>
      </c:lineChart>
      <c:catAx>
        <c:axId val="92426396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924276432"/>
        <c:crosses val="autoZero"/>
        <c:auto val="1"/>
        <c:lblAlgn val="ctr"/>
        <c:lblOffset val="100"/>
        <c:noMultiLvlLbl val="0"/>
      </c:catAx>
      <c:valAx>
        <c:axId val="924276432"/>
        <c:scaling>
          <c:orientation val="minMax"/>
          <c:max val="1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r>
                  <a:rPr lang="en-US" dirty="0"/>
                  <a:t>%</a:t>
                </a:r>
                <a:r>
                  <a:rPr lang="en-US" dirty="0" err="1"/>
                  <a:t>Fem_z</a:t>
                </a:r>
                <a:endParaRPr lang="en-US" dirty="0"/>
              </a:p>
            </c:rich>
          </c:tx>
          <c:overlay val="0"/>
          <c:spPr>
            <a:noFill/>
            <a:ln>
              <a:noFill/>
            </a:ln>
            <a:effectLst/>
          </c:sp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924263968"/>
        <c:crosses val="autoZero"/>
        <c:crossBetween val="between"/>
      </c:valAx>
      <c:spPr>
        <a:noFill/>
        <a:ln w="25400">
          <a:noFill/>
        </a:ln>
        <a:effectLst/>
      </c:spPr>
    </c:plotArea>
    <c:legend>
      <c:legendPos val="b"/>
      <c:layout>
        <c:manualLayout>
          <c:xMode val="edge"/>
          <c:yMode val="edge"/>
          <c:x val="0.20988140697900062"/>
          <c:y val="8.9305791631238585E-2"/>
          <c:w val="0.31748762149550952"/>
          <c:h val="0.31580864474581843"/>
        </c:manualLayout>
      </c:layout>
      <c:overlay val="0"/>
      <c:spPr>
        <a:noFill/>
        <a:ln>
          <a:noFill/>
        </a:ln>
        <a:effectLst/>
      </c:spPr>
      <c:txPr>
        <a:bodyPr rot="0" spcFirstLastPara="1" vertOverflow="ellipsis" vert="horz" wrap="square" anchor="ctr" anchorCtr="1"/>
        <a:lstStyle/>
        <a:p>
          <a:pPr>
            <a:defRPr sz="18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legend>
    <c:plotVisOnly val="1"/>
    <c:dispBlanksAs val="gap"/>
    <c:showDLblsOverMax val="0"/>
  </c:chart>
  <c:txPr>
    <a:bodyPr/>
    <a:lstStyle/>
    <a:p>
      <a:pPr>
        <a:defRPr sz="1400">
          <a:solidFill>
            <a:sysClr val="windowText" lastClr="000000"/>
          </a:solidFill>
        </a:defRPr>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6439148701390754"/>
          <c:y val="3.3879012740191672E-2"/>
          <c:w val="0.81066969818606927"/>
          <c:h val="0.58075688562624939"/>
        </c:manualLayout>
      </c:layout>
      <c:lineChart>
        <c:grouping val="standard"/>
        <c:varyColors val="0"/>
        <c:ser>
          <c:idx val="1"/>
          <c:order val="0"/>
          <c:tx>
            <c:strRef>
              <c:f>'Summary bullet gauges (kN)'!$AC$4</c:f>
              <c:strCache>
                <c:ptCount val="1"/>
                <c:pt idx="0">
                  <c:v>CS</c:v>
                </c:pt>
              </c:strCache>
            </c:strRef>
          </c:tx>
          <c:spPr>
            <a:ln w="25400">
              <a:solidFill>
                <a:schemeClr val="tx1"/>
              </a:solidFill>
              <a:prstDash val="dash"/>
            </a:ln>
          </c:spPr>
          <c:marker>
            <c:symbol val="square"/>
            <c:size val="8"/>
            <c:spPr>
              <a:solidFill>
                <a:schemeClr val="bg1"/>
              </a:solidFill>
              <a:ln>
                <a:solidFill>
                  <a:schemeClr val="tx1"/>
                </a:solidFill>
              </a:ln>
            </c:spPr>
          </c:marker>
          <c:cat>
            <c:strRef>
              <c:f>'Summary bullet gauges (kN)'!$H$39:$H$51</c:f>
              <c:strCache>
                <c:ptCount val="6"/>
                <c:pt idx="0">
                  <c:v>DP101-CC102</c:v>
                </c:pt>
                <c:pt idx="1">
                  <c:v>DP101-CC103</c:v>
                </c:pt>
                <c:pt idx="2">
                  <c:v>DP102-CC104b</c:v>
                </c:pt>
                <c:pt idx="3">
                  <c:v>DP102-CC105b</c:v>
                </c:pt>
                <c:pt idx="4">
                  <c:v>DP201-SP201</c:v>
                </c:pt>
                <c:pt idx="5">
                  <c:v>DP201-SP202</c:v>
                </c:pt>
              </c:strCache>
            </c:strRef>
          </c:cat>
          <c:val>
            <c:numRef>
              <c:f>'Summary bullet gauges (kN)'!$AC$5:$AC$17</c:f>
              <c:numCache>
                <c:formatCode>0.0</c:formatCode>
                <c:ptCount val="6"/>
                <c:pt idx="0">
                  <c:v>42.341925361434257</c:v>
                </c:pt>
                <c:pt idx="1">
                  <c:v>39.268565192164907</c:v>
                </c:pt>
                <c:pt idx="2">
                  <c:v>20.829885037258709</c:v>
                </c:pt>
                <c:pt idx="3">
                  <c:v>23.799423628598817</c:v>
                </c:pt>
                <c:pt idx="4">
                  <c:v>37.976116630791921</c:v>
                </c:pt>
                <c:pt idx="5">
                  <c:v>45.404225045404601</c:v>
                </c:pt>
              </c:numCache>
            </c:numRef>
          </c:val>
          <c:smooth val="0"/>
          <c:extLst>
            <c:ext xmlns:c16="http://schemas.microsoft.com/office/drawing/2014/chart" uri="{C3380CC4-5D6E-409C-BE32-E72D297353CC}">
              <c16:uniqueId val="{00000000-9531-44A0-AB3A-CF3A7F7B3932}"/>
            </c:ext>
          </c:extLst>
        </c:ser>
        <c:ser>
          <c:idx val="3"/>
          <c:order val="1"/>
          <c:tx>
            <c:strRef>
              <c:f>'Summary bullet gauges (kN)'!$AD$4</c:f>
              <c:strCache>
                <c:ptCount val="1"/>
                <c:pt idx="0">
                  <c:v>NCS</c:v>
                </c:pt>
              </c:strCache>
            </c:strRef>
          </c:tx>
          <c:spPr>
            <a:ln w="25400">
              <a:solidFill>
                <a:schemeClr val="tx1"/>
              </a:solidFill>
              <a:prstDash val="dash"/>
            </a:ln>
          </c:spPr>
          <c:marker>
            <c:symbol val="triangle"/>
            <c:size val="9"/>
            <c:spPr>
              <a:solidFill>
                <a:schemeClr val="bg1"/>
              </a:solidFill>
              <a:ln>
                <a:solidFill>
                  <a:schemeClr val="tx1"/>
                </a:solidFill>
              </a:ln>
            </c:spPr>
          </c:marker>
          <c:cat>
            <c:strRef>
              <c:f>'Summary bullet gauges (kN)'!$H$39:$H$51</c:f>
              <c:strCache>
                <c:ptCount val="6"/>
                <c:pt idx="0">
                  <c:v>DP101-CC102</c:v>
                </c:pt>
                <c:pt idx="1">
                  <c:v>DP101-CC103</c:v>
                </c:pt>
                <c:pt idx="2">
                  <c:v>DP102-CC104b</c:v>
                </c:pt>
                <c:pt idx="3">
                  <c:v>DP102-CC105b</c:v>
                </c:pt>
                <c:pt idx="4">
                  <c:v>DP201-SP201</c:v>
                </c:pt>
                <c:pt idx="5">
                  <c:v>DP201-SP202</c:v>
                </c:pt>
              </c:strCache>
            </c:strRef>
          </c:cat>
          <c:val>
            <c:numRef>
              <c:f>'Summary bullet gauges (kN)'!$AD$5:$AD$17</c:f>
              <c:numCache>
                <c:formatCode>0.0</c:formatCode>
                <c:ptCount val="6"/>
                <c:pt idx="0">
                  <c:v>36.429578227204487</c:v>
                </c:pt>
                <c:pt idx="1">
                  <c:v>50.002407636703197</c:v>
                </c:pt>
                <c:pt idx="2">
                  <c:v>38.674063396473073</c:v>
                </c:pt>
                <c:pt idx="4">
                  <c:v>64.151052932230229</c:v>
                </c:pt>
                <c:pt idx="5">
                  <c:v>68.62100488932667</c:v>
                </c:pt>
              </c:numCache>
            </c:numRef>
          </c:val>
          <c:smooth val="0"/>
          <c:extLst>
            <c:ext xmlns:c16="http://schemas.microsoft.com/office/drawing/2014/chart" uri="{C3380CC4-5D6E-409C-BE32-E72D297353CC}">
              <c16:uniqueId val="{00000001-9531-44A0-AB3A-CF3A7F7B3932}"/>
            </c:ext>
          </c:extLst>
        </c:ser>
        <c:ser>
          <c:idx val="0"/>
          <c:order val="2"/>
          <c:tx>
            <c:v>Average</c:v>
          </c:tx>
          <c:spPr>
            <a:ln w="25400" cap="rnd">
              <a:solidFill>
                <a:srgbClr val="FF0000"/>
              </a:solidFill>
              <a:prstDash val="dash"/>
              <a:round/>
            </a:ln>
            <a:effectLst/>
          </c:spPr>
          <c:marker>
            <c:symbol val="circle"/>
            <c:size val="10"/>
            <c:spPr>
              <a:solidFill>
                <a:schemeClr val="bg1"/>
              </a:solidFill>
              <a:ln w="25400">
                <a:solidFill>
                  <a:srgbClr val="FF0000"/>
                </a:solidFill>
              </a:ln>
              <a:effectLst/>
            </c:spPr>
          </c:marker>
          <c:cat>
            <c:strRef>
              <c:f>'Summary bullet gauges (kN)'!$H$39:$H$51</c:f>
              <c:strCache>
                <c:ptCount val="6"/>
                <c:pt idx="0">
                  <c:v>DP101-CC102</c:v>
                </c:pt>
                <c:pt idx="1">
                  <c:v>DP101-CC103</c:v>
                </c:pt>
                <c:pt idx="2">
                  <c:v>DP102-CC104b</c:v>
                </c:pt>
                <c:pt idx="3">
                  <c:v>DP102-CC105b</c:v>
                </c:pt>
                <c:pt idx="4">
                  <c:v>DP201-SP201</c:v>
                </c:pt>
                <c:pt idx="5">
                  <c:v>DP201-SP202</c:v>
                </c:pt>
              </c:strCache>
            </c:strRef>
          </c:cat>
          <c:val>
            <c:numRef>
              <c:f>'Summary bullet gauges (kN)'!$AB$5:$AB$17</c:f>
              <c:numCache>
                <c:formatCode>0.0</c:formatCode>
                <c:ptCount val="6"/>
                <c:pt idx="0">
                  <c:v>39.385751794319376</c:v>
                </c:pt>
                <c:pt idx="1">
                  <c:v>44.635486414434055</c:v>
                </c:pt>
                <c:pt idx="2">
                  <c:v>29.751974216865889</c:v>
                </c:pt>
                <c:pt idx="3">
                  <c:v>23.799423628598817</c:v>
                </c:pt>
                <c:pt idx="4">
                  <c:v>51.063584781511075</c:v>
                </c:pt>
                <c:pt idx="5">
                  <c:v>57.012614967365636</c:v>
                </c:pt>
              </c:numCache>
            </c:numRef>
          </c:val>
          <c:smooth val="0"/>
          <c:extLst>
            <c:ext xmlns:c16="http://schemas.microsoft.com/office/drawing/2014/chart" uri="{C3380CC4-5D6E-409C-BE32-E72D297353CC}">
              <c16:uniqueId val="{00000002-9531-44A0-AB3A-CF3A7F7B3932}"/>
            </c:ext>
          </c:extLst>
        </c:ser>
        <c:dLbls>
          <c:showLegendKey val="0"/>
          <c:showVal val="0"/>
          <c:showCatName val="0"/>
          <c:showSerName val="0"/>
          <c:showPercent val="0"/>
          <c:showBubbleSize val="0"/>
        </c:dLbls>
        <c:marker val="1"/>
        <c:smooth val="0"/>
        <c:axId val="924263968"/>
        <c:axId val="924276432"/>
      </c:lineChart>
      <c:catAx>
        <c:axId val="92426396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924276432"/>
        <c:crosses val="autoZero"/>
        <c:auto val="1"/>
        <c:lblAlgn val="ctr"/>
        <c:lblOffset val="100"/>
        <c:noMultiLvlLbl val="0"/>
      </c:catAx>
      <c:valAx>
        <c:axId val="924276432"/>
        <c:scaling>
          <c:orientation val="minMax"/>
          <c:max val="1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r>
                  <a:rPr lang="en-US" dirty="0"/>
                  <a:t>%</a:t>
                </a:r>
                <a:r>
                  <a:rPr lang="en-US" dirty="0" err="1"/>
                  <a:t>Fem_z</a:t>
                </a:r>
                <a:r>
                  <a:rPr lang="en-US" dirty="0"/>
                  <a:t> t</a:t>
                </a:r>
              </a:p>
            </c:rich>
          </c:tx>
          <c:overlay val="0"/>
          <c:spPr>
            <a:noFill/>
            <a:ln>
              <a:noFill/>
            </a:ln>
            <a:effectLst/>
          </c:sp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924263968"/>
        <c:crosses val="autoZero"/>
        <c:crossBetween val="between"/>
      </c:valAx>
      <c:spPr>
        <a:noFill/>
        <a:ln w="25400">
          <a:noFill/>
        </a:ln>
        <a:effectLst/>
      </c:spPr>
    </c:plotArea>
    <c:legend>
      <c:legendPos val="b"/>
      <c:layout>
        <c:manualLayout>
          <c:xMode val="edge"/>
          <c:yMode val="edge"/>
          <c:x val="0.19465784857533536"/>
          <c:y val="6.8912064227930142E-2"/>
          <c:w val="0.32860695177463561"/>
          <c:h val="0.20024418946040393"/>
        </c:manualLayout>
      </c:layout>
      <c:overlay val="0"/>
      <c:spPr>
        <a:noFill/>
        <a:ln>
          <a:noFill/>
        </a:ln>
        <a:effectLst/>
      </c:spPr>
      <c:txPr>
        <a:bodyPr rot="0" spcFirstLastPara="1" vertOverflow="ellipsis" vert="horz" wrap="square" anchor="ctr" anchorCtr="1"/>
        <a:lstStyle/>
        <a:p>
          <a:pPr>
            <a:defRPr sz="18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legend>
    <c:plotVisOnly val="1"/>
    <c:dispBlanksAs val="gap"/>
    <c:showDLblsOverMax val="0"/>
  </c:chart>
  <c:txPr>
    <a:bodyPr/>
    <a:lstStyle/>
    <a:p>
      <a:pPr>
        <a:defRPr sz="1400">
          <a:solidFill>
            <a:sysClr val="windowText" lastClr="000000"/>
          </a:solidFill>
        </a:defRPr>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GB"/>
              <a:t>eRMC - Rods - Longitudinal Stress</a:t>
            </a:r>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autoTitleDeleted val="0"/>
    <c:plotArea>
      <c:layout>
        <c:manualLayout>
          <c:layoutTarget val="inner"/>
          <c:xMode val="edge"/>
          <c:yMode val="edge"/>
          <c:x val="9.0866087549664978E-2"/>
          <c:y val="0.11221732692765712"/>
          <c:w val="0.72602393766336082"/>
          <c:h val="0.6811699402878546"/>
        </c:manualLayout>
      </c:layout>
      <c:barChart>
        <c:barDir val="col"/>
        <c:grouping val="clustered"/>
        <c:varyColors val="0"/>
        <c:ser>
          <c:idx val="1"/>
          <c:order val="0"/>
          <c:tx>
            <c:strRef>
              <c:f>Rods!$B$2</c:f>
              <c:strCache>
                <c:ptCount val="1"/>
                <c:pt idx="0">
                  <c:v>RAZ</c:v>
                </c:pt>
              </c:strCache>
            </c:strRef>
          </c:tx>
          <c:spPr>
            <a:gradFill rotWithShape="1">
              <a:gsLst>
                <a:gs pos="0">
                  <a:schemeClr val="accent1">
                    <a:tint val="52000"/>
                    <a:tint val="73000"/>
                    <a:satMod val="150000"/>
                  </a:schemeClr>
                </a:gs>
                <a:gs pos="25000">
                  <a:schemeClr val="accent1">
                    <a:tint val="52000"/>
                    <a:tint val="96000"/>
                    <a:shade val="80000"/>
                    <a:satMod val="105000"/>
                  </a:schemeClr>
                </a:gs>
                <a:gs pos="38000">
                  <a:schemeClr val="accent1">
                    <a:tint val="52000"/>
                    <a:tint val="96000"/>
                    <a:shade val="59000"/>
                    <a:satMod val="120000"/>
                  </a:schemeClr>
                </a:gs>
                <a:gs pos="55000">
                  <a:schemeClr val="accent1">
                    <a:tint val="52000"/>
                    <a:shade val="57000"/>
                    <a:satMod val="120000"/>
                  </a:schemeClr>
                </a:gs>
                <a:gs pos="80000">
                  <a:schemeClr val="accent1">
                    <a:tint val="52000"/>
                    <a:shade val="56000"/>
                    <a:satMod val="145000"/>
                  </a:schemeClr>
                </a:gs>
                <a:gs pos="88000">
                  <a:schemeClr val="accent1">
                    <a:tint val="52000"/>
                    <a:shade val="63000"/>
                    <a:satMod val="160000"/>
                  </a:schemeClr>
                </a:gs>
                <a:gs pos="100000">
                  <a:schemeClr val="accent1">
                    <a:tint val="52000"/>
                    <a:tint val="99555"/>
                    <a:satMod val="155000"/>
                  </a:schemeClr>
                </a:gs>
              </a:gsLst>
              <a:lin ang="5400000" scaled="1"/>
            </a:gradFill>
            <a:ln>
              <a:noFill/>
            </a:ln>
            <a:effectLst>
              <a:glow rad="70000">
                <a:scrgbClr r="0" g="0" b="0">
                  <a:tint val="30000"/>
                  <a:shade val="95000"/>
                  <a:satMod val="300000"/>
                  <a:alpha val="50000"/>
                </a:scrgbClr>
              </a:glow>
            </a:effectLst>
          </c:spPr>
          <c:invertIfNegative val="0"/>
          <c:errBars>
            <c:errBarType val="both"/>
            <c:errValType val="percentage"/>
            <c:noEndCap val="0"/>
            <c:val val="2.5"/>
            <c:spPr>
              <a:noFill/>
              <a:ln w="9525">
                <a:solidFill>
                  <a:schemeClr val="tx2">
                    <a:lumMod val="75000"/>
                  </a:schemeClr>
                </a:solidFill>
                <a:round/>
              </a:ln>
              <a:effectLst/>
            </c:spPr>
          </c:errBars>
          <c:cat>
            <c:strRef>
              <c:f>Rods!$A$3:$A$10</c:f>
              <c:strCache>
                <c:ptCount val="8"/>
                <c:pt idx="0">
                  <c:v>After loading</c:v>
                </c:pt>
                <c:pt idx="1">
                  <c:v>On the Insert RT</c:v>
                </c:pt>
                <c:pt idx="2">
                  <c:v>In the cryostat RT</c:v>
                </c:pt>
                <c:pt idx="3">
                  <c:v>1.9 K</c:v>
                </c:pt>
                <c:pt idx="4">
                  <c:v>RT</c:v>
                </c:pt>
                <c:pt idx="5">
                  <c:v>4.2 K</c:v>
                </c:pt>
                <c:pt idx="6">
                  <c:v>RT</c:v>
                </c:pt>
                <c:pt idx="7">
                  <c:v>Checking RT</c:v>
                </c:pt>
              </c:strCache>
            </c:strRef>
          </c:cat>
          <c:val>
            <c:numRef>
              <c:f>Rods!$F$3:$F$10</c:f>
              <c:numCache>
                <c:formatCode>0</c:formatCode>
                <c:ptCount val="8"/>
                <c:pt idx="0">
                  <c:v>60.601999999999997</c:v>
                </c:pt>
                <c:pt idx="1">
                  <c:v>55.062899999999999</c:v>
                </c:pt>
                <c:pt idx="2">
                  <c:v>58.671999999999997</c:v>
                </c:pt>
                <c:pt idx="3">
                  <c:v>88.814040000000006</c:v>
                </c:pt>
                <c:pt idx="4">
                  <c:v>67.745999999999995</c:v>
                </c:pt>
                <c:pt idx="5">
                  <c:v>81.766379999999998</c:v>
                </c:pt>
                <c:pt idx="6">
                  <c:v>67.766999999999996</c:v>
                </c:pt>
                <c:pt idx="7">
                  <c:v>58.459699999999998</c:v>
                </c:pt>
              </c:numCache>
            </c:numRef>
          </c:val>
          <c:extLst xmlns:c15="http://schemas.microsoft.com/office/drawing/2012/chart">
            <c:ext xmlns:c16="http://schemas.microsoft.com/office/drawing/2014/chart" uri="{C3380CC4-5D6E-409C-BE32-E72D297353CC}">
              <c16:uniqueId val="{00000000-519C-4BB8-ADA4-5E01C60DEB9A}"/>
            </c:ext>
          </c:extLst>
        </c:ser>
        <c:ser>
          <c:idx val="0"/>
          <c:order val="1"/>
          <c:tx>
            <c:strRef>
              <c:f>Rods!$C$2</c:f>
              <c:strCache>
                <c:ptCount val="1"/>
                <c:pt idx="0">
                  <c:v>RBZ</c:v>
                </c:pt>
              </c:strCache>
            </c:strRef>
          </c:tx>
          <c:spPr>
            <a:gradFill rotWithShape="1">
              <a:gsLst>
                <a:gs pos="0">
                  <a:schemeClr val="accent1">
                    <a:tint val="41000"/>
                    <a:tint val="73000"/>
                    <a:satMod val="150000"/>
                  </a:schemeClr>
                </a:gs>
                <a:gs pos="25000">
                  <a:schemeClr val="accent1">
                    <a:tint val="41000"/>
                    <a:tint val="96000"/>
                    <a:shade val="80000"/>
                    <a:satMod val="105000"/>
                  </a:schemeClr>
                </a:gs>
                <a:gs pos="38000">
                  <a:schemeClr val="accent1">
                    <a:tint val="41000"/>
                    <a:tint val="96000"/>
                    <a:shade val="59000"/>
                    <a:satMod val="120000"/>
                  </a:schemeClr>
                </a:gs>
                <a:gs pos="55000">
                  <a:schemeClr val="accent1">
                    <a:tint val="41000"/>
                    <a:shade val="57000"/>
                    <a:satMod val="120000"/>
                  </a:schemeClr>
                </a:gs>
                <a:gs pos="80000">
                  <a:schemeClr val="accent1">
                    <a:tint val="41000"/>
                    <a:shade val="56000"/>
                    <a:satMod val="145000"/>
                  </a:schemeClr>
                </a:gs>
                <a:gs pos="88000">
                  <a:schemeClr val="accent1">
                    <a:tint val="41000"/>
                    <a:shade val="63000"/>
                    <a:satMod val="160000"/>
                  </a:schemeClr>
                </a:gs>
                <a:gs pos="100000">
                  <a:schemeClr val="accent1">
                    <a:tint val="41000"/>
                    <a:tint val="99555"/>
                    <a:satMod val="155000"/>
                  </a:schemeClr>
                </a:gs>
              </a:gsLst>
              <a:lin ang="5400000" scaled="1"/>
            </a:gradFill>
            <a:ln>
              <a:noFill/>
            </a:ln>
            <a:effectLst>
              <a:glow rad="70000">
                <a:scrgbClr r="0" g="0" b="0">
                  <a:tint val="30000"/>
                  <a:shade val="95000"/>
                  <a:satMod val="300000"/>
                  <a:alpha val="50000"/>
                </a:scrgbClr>
              </a:glow>
            </a:effectLst>
          </c:spPr>
          <c:invertIfNegative val="0"/>
          <c:errBars>
            <c:errBarType val="both"/>
            <c:errValType val="percentage"/>
            <c:noEndCap val="0"/>
            <c:val val="2.5"/>
            <c:spPr>
              <a:noFill/>
              <a:ln w="9525">
                <a:solidFill>
                  <a:schemeClr val="tx2">
                    <a:lumMod val="75000"/>
                  </a:schemeClr>
                </a:solidFill>
                <a:round/>
              </a:ln>
              <a:effectLst/>
            </c:spPr>
          </c:errBars>
          <c:cat>
            <c:strRef>
              <c:f>Rods!$A$3:$A$10</c:f>
              <c:strCache>
                <c:ptCount val="8"/>
                <c:pt idx="0">
                  <c:v>After loading</c:v>
                </c:pt>
                <c:pt idx="1">
                  <c:v>On the Insert RT</c:v>
                </c:pt>
                <c:pt idx="2">
                  <c:v>In the cryostat RT</c:v>
                </c:pt>
                <c:pt idx="3">
                  <c:v>1.9 K</c:v>
                </c:pt>
                <c:pt idx="4">
                  <c:v>RT</c:v>
                </c:pt>
                <c:pt idx="5">
                  <c:v>4.2 K</c:v>
                </c:pt>
                <c:pt idx="6">
                  <c:v>RT</c:v>
                </c:pt>
                <c:pt idx="7">
                  <c:v>Checking RT</c:v>
                </c:pt>
              </c:strCache>
            </c:strRef>
          </c:cat>
          <c:val>
            <c:numRef>
              <c:f>Rods!$G$3:$G$10</c:f>
              <c:numCache>
                <c:formatCode>0</c:formatCode>
                <c:ptCount val="8"/>
                <c:pt idx="0">
                  <c:v>62.917999999999999</c:v>
                </c:pt>
                <c:pt idx="1">
                  <c:v>54.9664</c:v>
                </c:pt>
                <c:pt idx="2">
                  <c:v>59.887900000000002</c:v>
                </c:pt>
                <c:pt idx="3">
                  <c:v>92.484839999999991</c:v>
                </c:pt>
                <c:pt idx="4">
                  <c:v>68.942999999999998</c:v>
                </c:pt>
                <c:pt idx="5">
                  <c:v>85.388604000000001</c:v>
                </c:pt>
                <c:pt idx="6">
                  <c:v>68.88</c:v>
                </c:pt>
                <c:pt idx="7">
                  <c:v>0</c:v>
                </c:pt>
              </c:numCache>
            </c:numRef>
          </c:val>
          <c:extLst>
            <c:ext xmlns:c16="http://schemas.microsoft.com/office/drawing/2014/chart" uri="{C3380CC4-5D6E-409C-BE32-E72D297353CC}">
              <c16:uniqueId val="{00000001-519C-4BB8-ADA4-5E01C60DEB9A}"/>
            </c:ext>
          </c:extLst>
        </c:ser>
        <c:ser>
          <c:idx val="2"/>
          <c:order val="3"/>
          <c:tx>
            <c:strRef>
              <c:f>Rods!$D$2</c:f>
              <c:strCache>
                <c:ptCount val="1"/>
                <c:pt idx="0">
                  <c:v>RCZ</c:v>
                </c:pt>
              </c:strCache>
            </c:strRef>
          </c:tx>
          <c:spPr>
            <a:gradFill rotWithShape="1">
              <a:gsLst>
                <a:gs pos="0">
                  <a:schemeClr val="accent1">
                    <a:tint val="63000"/>
                    <a:tint val="73000"/>
                    <a:satMod val="150000"/>
                  </a:schemeClr>
                </a:gs>
                <a:gs pos="25000">
                  <a:schemeClr val="accent1">
                    <a:tint val="63000"/>
                    <a:tint val="96000"/>
                    <a:shade val="80000"/>
                    <a:satMod val="105000"/>
                  </a:schemeClr>
                </a:gs>
                <a:gs pos="38000">
                  <a:schemeClr val="accent1">
                    <a:tint val="63000"/>
                    <a:tint val="96000"/>
                    <a:shade val="59000"/>
                    <a:satMod val="120000"/>
                  </a:schemeClr>
                </a:gs>
                <a:gs pos="55000">
                  <a:schemeClr val="accent1">
                    <a:tint val="63000"/>
                    <a:shade val="57000"/>
                    <a:satMod val="120000"/>
                  </a:schemeClr>
                </a:gs>
                <a:gs pos="80000">
                  <a:schemeClr val="accent1">
                    <a:tint val="63000"/>
                    <a:shade val="56000"/>
                    <a:satMod val="145000"/>
                  </a:schemeClr>
                </a:gs>
                <a:gs pos="88000">
                  <a:schemeClr val="accent1">
                    <a:tint val="63000"/>
                    <a:shade val="63000"/>
                    <a:satMod val="160000"/>
                  </a:schemeClr>
                </a:gs>
                <a:gs pos="100000">
                  <a:schemeClr val="accent1">
                    <a:tint val="63000"/>
                    <a:tint val="99555"/>
                    <a:satMod val="155000"/>
                  </a:schemeClr>
                </a:gs>
              </a:gsLst>
              <a:lin ang="5400000" scaled="1"/>
            </a:gradFill>
            <a:ln>
              <a:noFill/>
            </a:ln>
            <a:effectLst>
              <a:glow rad="70000">
                <a:scrgbClr r="0" g="0" b="0">
                  <a:tint val="30000"/>
                  <a:shade val="95000"/>
                  <a:satMod val="300000"/>
                  <a:alpha val="50000"/>
                </a:scrgbClr>
              </a:glow>
            </a:effectLst>
          </c:spPr>
          <c:invertIfNegative val="0"/>
          <c:errBars>
            <c:errBarType val="both"/>
            <c:errValType val="percentage"/>
            <c:noEndCap val="0"/>
            <c:val val="2.5"/>
            <c:spPr>
              <a:noFill/>
              <a:ln w="9525">
                <a:solidFill>
                  <a:schemeClr val="tx2">
                    <a:lumMod val="75000"/>
                  </a:schemeClr>
                </a:solidFill>
                <a:round/>
              </a:ln>
              <a:effectLst/>
            </c:spPr>
          </c:errBars>
          <c:cat>
            <c:strRef>
              <c:f>Rods!$A$3:$A$10</c:f>
              <c:strCache>
                <c:ptCount val="8"/>
                <c:pt idx="0">
                  <c:v>After loading</c:v>
                </c:pt>
                <c:pt idx="1">
                  <c:v>On the Insert RT</c:v>
                </c:pt>
                <c:pt idx="2">
                  <c:v>In the cryostat RT</c:v>
                </c:pt>
                <c:pt idx="3">
                  <c:v>1.9 K</c:v>
                </c:pt>
                <c:pt idx="4">
                  <c:v>RT</c:v>
                </c:pt>
                <c:pt idx="5">
                  <c:v>4.2 K</c:v>
                </c:pt>
                <c:pt idx="6">
                  <c:v>RT</c:v>
                </c:pt>
                <c:pt idx="7">
                  <c:v>Checking RT</c:v>
                </c:pt>
              </c:strCache>
            </c:strRef>
          </c:cat>
          <c:val>
            <c:numRef>
              <c:f>Rods!$H$3:$H$10</c:f>
              <c:numCache>
                <c:formatCode>0</c:formatCode>
                <c:ptCount val="8"/>
                <c:pt idx="0">
                  <c:v>62.725000000000001</c:v>
                </c:pt>
                <c:pt idx="1">
                  <c:v>55.120800000000003</c:v>
                </c:pt>
                <c:pt idx="2">
                  <c:v>56.6648</c:v>
                </c:pt>
                <c:pt idx="3">
                  <c:v>89.103840000000005</c:v>
                </c:pt>
                <c:pt idx="4">
                  <c:v>65.121000000000009</c:v>
                </c:pt>
                <c:pt idx="5">
                  <c:v>82.014963999999992</c:v>
                </c:pt>
                <c:pt idx="6">
                  <c:v>64.806000000000012</c:v>
                </c:pt>
                <c:pt idx="7">
                  <c:v>57.185900000000004</c:v>
                </c:pt>
              </c:numCache>
            </c:numRef>
          </c:val>
          <c:extLst>
            <c:ext xmlns:c16="http://schemas.microsoft.com/office/drawing/2014/chart" uri="{C3380CC4-5D6E-409C-BE32-E72D297353CC}">
              <c16:uniqueId val="{00000002-519C-4BB8-ADA4-5E01C60DEB9A}"/>
            </c:ext>
          </c:extLst>
        </c:ser>
        <c:ser>
          <c:idx val="5"/>
          <c:order val="5"/>
          <c:tx>
            <c:strRef>
              <c:f>Rods!$E$2</c:f>
              <c:strCache>
                <c:ptCount val="1"/>
                <c:pt idx="0">
                  <c:v>RDZ</c:v>
                </c:pt>
              </c:strCache>
            </c:strRef>
          </c:tx>
          <c:spPr>
            <a:gradFill rotWithShape="1">
              <a:gsLst>
                <a:gs pos="0">
                  <a:schemeClr val="accent1">
                    <a:tint val="95000"/>
                    <a:tint val="73000"/>
                    <a:satMod val="150000"/>
                  </a:schemeClr>
                </a:gs>
                <a:gs pos="25000">
                  <a:schemeClr val="accent1">
                    <a:tint val="95000"/>
                    <a:tint val="96000"/>
                    <a:shade val="80000"/>
                    <a:satMod val="105000"/>
                  </a:schemeClr>
                </a:gs>
                <a:gs pos="38000">
                  <a:schemeClr val="accent1">
                    <a:tint val="95000"/>
                    <a:tint val="96000"/>
                    <a:shade val="59000"/>
                    <a:satMod val="120000"/>
                  </a:schemeClr>
                </a:gs>
                <a:gs pos="55000">
                  <a:schemeClr val="accent1">
                    <a:tint val="95000"/>
                    <a:shade val="57000"/>
                    <a:satMod val="120000"/>
                  </a:schemeClr>
                </a:gs>
                <a:gs pos="80000">
                  <a:schemeClr val="accent1">
                    <a:tint val="95000"/>
                    <a:shade val="56000"/>
                    <a:satMod val="145000"/>
                  </a:schemeClr>
                </a:gs>
                <a:gs pos="88000">
                  <a:schemeClr val="accent1">
                    <a:tint val="95000"/>
                    <a:shade val="63000"/>
                    <a:satMod val="160000"/>
                  </a:schemeClr>
                </a:gs>
                <a:gs pos="100000">
                  <a:schemeClr val="accent1">
                    <a:tint val="95000"/>
                    <a:tint val="99555"/>
                    <a:satMod val="155000"/>
                  </a:schemeClr>
                </a:gs>
              </a:gsLst>
              <a:lin ang="5400000" scaled="1"/>
            </a:gradFill>
            <a:ln>
              <a:noFill/>
            </a:ln>
            <a:effectLst>
              <a:glow rad="70000">
                <a:scrgbClr r="0" g="0" b="0">
                  <a:tint val="30000"/>
                  <a:shade val="95000"/>
                  <a:satMod val="300000"/>
                  <a:alpha val="50000"/>
                </a:scrgbClr>
              </a:glow>
            </a:effectLst>
          </c:spPr>
          <c:invertIfNegative val="0"/>
          <c:errBars>
            <c:errBarType val="both"/>
            <c:errValType val="percentage"/>
            <c:noEndCap val="0"/>
            <c:val val="2.5"/>
            <c:spPr>
              <a:noFill/>
              <a:ln w="9525">
                <a:solidFill>
                  <a:schemeClr val="tx2">
                    <a:lumMod val="75000"/>
                  </a:schemeClr>
                </a:solidFill>
                <a:round/>
              </a:ln>
              <a:effectLst/>
            </c:spPr>
          </c:errBars>
          <c:cat>
            <c:strRef>
              <c:f>Rods!$A$3:$A$10</c:f>
              <c:strCache>
                <c:ptCount val="8"/>
                <c:pt idx="0">
                  <c:v>After loading</c:v>
                </c:pt>
                <c:pt idx="1">
                  <c:v>On the Insert RT</c:v>
                </c:pt>
                <c:pt idx="2">
                  <c:v>In the cryostat RT</c:v>
                </c:pt>
                <c:pt idx="3">
                  <c:v>1.9 K</c:v>
                </c:pt>
                <c:pt idx="4">
                  <c:v>RT</c:v>
                </c:pt>
                <c:pt idx="5">
                  <c:v>4.2 K</c:v>
                </c:pt>
                <c:pt idx="6">
                  <c:v>RT</c:v>
                </c:pt>
                <c:pt idx="7">
                  <c:v>Checking RT</c:v>
                </c:pt>
              </c:strCache>
            </c:strRef>
          </c:cat>
          <c:val>
            <c:numRef>
              <c:f>Rods!$I$3:$I$10</c:f>
              <c:numCache>
                <c:formatCode>0</c:formatCode>
                <c:ptCount val="8"/>
                <c:pt idx="0">
                  <c:v>61.180999999999997</c:v>
                </c:pt>
                <c:pt idx="1">
                  <c:v>56.413899999999998</c:v>
                </c:pt>
                <c:pt idx="2">
                  <c:v>63.130300000000005</c:v>
                </c:pt>
                <c:pt idx="3">
                  <c:v>106.12475999999999</c:v>
                </c:pt>
                <c:pt idx="4">
                  <c:v>71.358000000000004</c:v>
                </c:pt>
                <c:pt idx="5">
                  <c:v>97.71126799999999</c:v>
                </c:pt>
                <c:pt idx="6">
                  <c:v>71.525999999999996</c:v>
                </c:pt>
                <c:pt idx="7">
                  <c:v>62.030199999999994</c:v>
                </c:pt>
              </c:numCache>
            </c:numRef>
          </c:val>
          <c:extLst>
            <c:ext xmlns:c16="http://schemas.microsoft.com/office/drawing/2014/chart" uri="{C3380CC4-5D6E-409C-BE32-E72D297353CC}">
              <c16:uniqueId val="{00000003-519C-4BB8-ADA4-5E01C60DEB9A}"/>
            </c:ext>
          </c:extLst>
        </c:ser>
        <c:dLbls>
          <c:showLegendKey val="0"/>
          <c:showVal val="0"/>
          <c:showCatName val="0"/>
          <c:showSerName val="0"/>
          <c:showPercent val="0"/>
          <c:showBubbleSize val="0"/>
        </c:dLbls>
        <c:gapWidth val="150"/>
        <c:axId val="230835320"/>
        <c:axId val="230835712"/>
        <c:extLst>
          <c:ext xmlns:c15="http://schemas.microsoft.com/office/drawing/2012/chart" uri="{02D57815-91ED-43cb-92C2-25804820EDAC}">
            <c15:filteredBarSeries>
              <c15:ser>
                <c:idx val="3"/>
                <c:order val="2"/>
                <c:tx>
                  <c:strRef>
                    <c:extLst>
                      <c:ext uri="{02D57815-91ED-43cb-92C2-25804820EDAC}">
                        <c15:formulaRef>
                          <c15:sqref>Rods!$D$2</c15:sqref>
                        </c15:formulaRef>
                      </c:ext>
                    </c:extLst>
                    <c:strCache>
                      <c:ptCount val="1"/>
                      <c:pt idx="0">
                        <c:v>RCZ</c:v>
                      </c:pt>
                    </c:strCache>
                  </c:strRef>
                </c:tx>
                <c:spPr>
                  <a:gradFill rotWithShape="1">
                    <a:gsLst>
                      <a:gs pos="0">
                        <a:schemeClr val="accent1">
                          <a:tint val="74000"/>
                          <a:tint val="73000"/>
                          <a:satMod val="150000"/>
                        </a:schemeClr>
                      </a:gs>
                      <a:gs pos="25000">
                        <a:schemeClr val="accent1">
                          <a:tint val="74000"/>
                          <a:tint val="96000"/>
                          <a:shade val="80000"/>
                          <a:satMod val="105000"/>
                        </a:schemeClr>
                      </a:gs>
                      <a:gs pos="38000">
                        <a:schemeClr val="accent1">
                          <a:tint val="74000"/>
                          <a:tint val="96000"/>
                          <a:shade val="59000"/>
                          <a:satMod val="120000"/>
                        </a:schemeClr>
                      </a:gs>
                      <a:gs pos="55000">
                        <a:schemeClr val="accent1">
                          <a:tint val="74000"/>
                          <a:shade val="57000"/>
                          <a:satMod val="120000"/>
                        </a:schemeClr>
                      </a:gs>
                      <a:gs pos="80000">
                        <a:schemeClr val="accent1">
                          <a:tint val="74000"/>
                          <a:shade val="56000"/>
                          <a:satMod val="145000"/>
                        </a:schemeClr>
                      </a:gs>
                      <a:gs pos="88000">
                        <a:schemeClr val="accent1">
                          <a:tint val="74000"/>
                          <a:shade val="63000"/>
                          <a:satMod val="160000"/>
                        </a:schemeClr>
                      </a:gs>
                      <a:gs pos="100000">
                        <a:schemeClr val="accent1">
                          <a:tint val="74000"/>
                          <a:tint val="99555"/>
                          <a:satMod val="155000"/>
                        </a:schemeClr>
                      </a:gs>
                    </a:gsLst>
                    <a:lin ang="5400000" scaled="1"/>
                  </a:gradFill>
                  <a:ln>
                    <a:noFill/>
                  </a:ln>
                  <a:effectLst>
                    <a:glow rad="70000">
                      <a:scrgbClr r="0" g="0" b="0">
                        <a:tint val="30000"/>
                        <a:shade val="95000"/>
                        <a:satMod val="300000"/>
                        <a:alpha val="50000"/>
                      </a:scrgbClr>
                    </a:glow>
                  </a:effectLst>
                </c:spPr>
                <c:invertIfNegative val="0"/>
                <c:cat>
                  <c:strRef>
                    <c:extLst>
                      <c:ext uri="{02D57815-91ED-43cb-92C2-25804820EDAC}">
                        <c15:formulaRef>
                          <c15:sqref>Rods!$A$3:$A$10</c15:sqref>
                        </c15:formulaRef>
                      </c:ext>
                    </c:extLst>
                    <c:strCache>
                      <c:ptCount val="8"/>
                      <c:pt idx="0">
                        <c:v>After loading</c:v>
                      </c:pt>
                      <c:pt idx="1">
                        <c:v>On the Insert RT</c:v>
                      </c:pt>
                      <c:pt idx="2">
                        <c:v>In the cryostat RT</c:v>
                      </c:pt>
                      <c:pt idx="3">
                        <c:v>1.9 K</c:v>
                      </c:pt>
                      <c:pt idx="4">
                        <c:v>RT</c:v>
                      </c:pt>
                      <c:pt idx="5">
                        <c:v>4.2 K</c:v>
                      </c:pt>
                      <c:pt idx="6">
                        <c:v>RT</c:v>
                      </c:pt>
                      <c:pt idx="7">
                        <c:v>Checking RT</c:v>
                      </c:pt>
                    </c:strCache>
                  </c:strRef>
                </c:cat>
                <c:val>
                  <c:numRef>
                    <c:extLst>
                      <c:ext uri="{02D57815-91ED-43cb-92C2-25804820EDAC}">
                        <c15:formulaRef>
                          <c15:sqref>Rods!$D$3:$D$10</c15:sqref>
                        </c15:formulaRef>
                      </c:ext>
                    </c:extLst>
                    <c:numCache>
                      <c:formatCode>0</c:formatCode>
                      <c:ptCount val="8"/>
                      <c:pt idx="0">
                        <c:v>325</c:v>
                      </c:pt>
                      <c:pt idx="1">
                        <c:v>285.60000000000002</c:v>
                      </c:pt>
                      <c:pt idx="2">
                        <c:v>293.60000000000002</c:v>
                      </c:pt>
                      <c:pt idx="3">
                        <c:v>424.30400000000003</c:v>
                      </c:pt>
                      <c:pt idx="4">
                        <c:v>310.10000000000002</c:v>
                      </c:pt>
                      <c:pt idx="5">
                        <c:v>424.94799999999998</c:v>
                      </c:pt>
                      <c:pt idx="6">
                        <c:v>308.60000000000002</c:v>
                      </c:pt>
                      <c:pt idx="7">
                        <c:v>296.3</c:v>
                      </c:pt>
                    </c:numCache>
                  </c:numRef>
                </c:val>
                <c:extLst>
                  <c:ext xmlns:c16="http://schemas.microsoft.com/office/drawing/2014/chart" uri="{C3380CC4-5D6E-409C-BE32-E72D297353CC}">
                    <c16:uniqueId val="{00000006-519C-4BB8-ADA4-5E01C60DEB9A}"/>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Rods!$E$2</c15:sqref>
                        </c15:formulaRef>
                      </c:ext>
                    </c:extLst>
                    <c:strCache>
                      <c:ptCount val="1"/>
                      <c:pt idx="0">
                        <c:v>RDZ</c:v>
                      </c:pt>
                    </c:strCache>
                  </c:strRef>
                </c:tx>
                <c:spPr>
                  <a:gradFill rotWithShape="1">
                    <a:gsLst>
                      <a:gs pos="0">
                        <a:schemeClr val="accent1">
                          <a:tint val="84000"/>
                          <a:tint val="73000"/>
                          <a:satMod val="150000"/>
                        </a:schemeClr>
                      </a:gs>
                      <a:gs pos="25000">
                        <a:schemeClr val="accent1">
                          <a:tint val="84000"/>
                          <a:tint val="96000"/>
                          <a:shade val="80000"/>
                          <a:satMod val="105000"/>
                        </a:schemeClr>
                      </a:gs>
                      <a:gs pos="38000">
                        <a:schemeClr val="accent1">
                          <a:tint val="84000"/>
                          <a:tint val="96000"/>
                          <a:shade val="59000"/>
                          <a:satMod val="120000"/>
                        </a:schemeClr>
                      </a:gs>
                      <a:gs pos="55000">
                        <a:schemeClr val="accent1">
                          <a:tint val="84000"/>
                          <a:shade val="57000"/>
                          <a:satMod val="120000"/>
                        </a:schemeClr>
                      </a:gs>
                      <a:gs pos="80000">
                        <a:schemeClr val="accent1">
                          <a:tint val="84000"/>
                          <a:shade val="56000"/>
                          <a:satMod val="145000"/>
                        </a:schemeClr>
                      </a:gs>
                      <a:gs pos="88000">
                        <a:schemeClr val="accent1">
                          <a:tint val="84000"/>
                          <a:shade val="63000"/>
                          <a:satMod val="160000"/>
                        </a:schemeClr>
                      </a:gs>
                      <a:gs pos="100000">
                        <a:schemeClr val="accent1">
                          <a:tint val="84000"/>
                          <a:tint val="99555"/>
                          <a:satMod val="155000"/>
                        </a:schemeClr>
                      </a:gs>
                    </a:gsLst>
                    <a:lin ang="5400000" scaled="1"/>
                  </a:gradFill>
                  <a:ln>
                    <a:noFill/>
                  </a:ln>
                  <a:effectLst>
                    <a:glow rad="70000">
                      <a:scrgbClr r="0" g="0" b="0">
                        <a:tint val="30000"/>
                        <a:shade val="95000"/>
                        <a:satMod val="300000"/>
                        <a:alpha val="50000"/>
                      </a:scrgbClr>
                    </a:glow>
                  </a:effectLst>
                </c:spPr>
                <c:invertIfNegative val="0"/>
                <c:cat>
                  <c:strRef>
                    <c:extLst xmlns:c15="http://schemas.microsoft.com/office/drawing/2012/chart">
                      <c:ext xmlns:c15="http://schemas.microsoft.com/office/drawing/2012/chart" uri="{02D57815-91ED-43cb-92C2-25804820EDAC}">
                        <c15:formulaRef>
                          <c15:sqref>Rods!$A$3:$A$10</c15:sqref>
                        </c15:formulaRef>
                      </c:ext>
                    </c:extLst>
                    <c:strCache>
                      <c:ptCount val="8"/>
                      <c:pt idx="0">
                        <c:v>After loading</c:v>
                      </c:pt>
                      <c:pt idx="1">
                        <c:v>On the Insert RT</c:v>
                      </c:pt>
                      <c:pt idx="2">
                        <c:v>In the cryostat RT</c:v>
                      </c:pt>
                      <c:pt idx="3">
                        <c:v>1.9 K</c:v>
                      </c:pt>
                      <c:pt idx="4">
                        <c:v>RT</c:v>
                      </c:pt>
                      <c:pt idx="5">
                        <c:v>4.2 K</c:v>
                      </c:pt>
                      <c:pt idx="6">
                        <c:v>RT</c:v>
                      </c:pt>
                      <c:pt idx="7">
                        <c:v>Checking RT</c:v>
                      </c:pt>
                    </c:strCache>
                  </c:strRef>
                </c:cat>
                <c:val>
                  <c:numRef>
                    <c:extLst xmlns:c15="http://schemas.microsoft.com/office/drawing/2012/chart">
                      <c:ext xmlns:c15="http://schemas.microsoft.com/office/drawing/2012/chart" uri="{02D57815-91ED-43cb-92C2-25804820EDAC}">
                        <c15:formulaRef>
                          <c15:sqref>Rods!$E$3:$E$10</c15:sqref>
                        </c15:formulaRef>
                      </c:ext>
                    </c:extLst>
                    <c:numCache>
                      <c:formatCode>0</c:formatCode>
                      <c:ptCount val="8"/>
                      <c:pt idx="0">
                        <c:v>317</c:v>
                      </c:pt>
                      <c:pt idx="1">
                        <c:v>292.3</c:v>
                      </c:pt>
                      <c:pt idx="2">
                        <c:v>327.10000000000002</c:v>
                      </c:pt>
                      <c:pt idx="3">
                        <c:v>505.35599999999999</c:v>
                      </c:pt>
                      <c:pt idx="4">
                        <c:v>339.8</c:v>
                      </c:pt>
                      <c:pt idx="5">
                        <c:v>506.27599999999995</c:v>
                      </c:pt>
                      <c:pt idx="6">
                        <c:v>340.6</c:v>
                      </c:pt>
                      <c:pt idx="7">
                        <c:v>321.39999999999998</c:v>
                      </c:pt>
                    </c:numCache>
                  </c:numRef>
                </c:val>
                <c:extLst xmlns:c15="http://schemas.microsoft.com/office/drawing/2012/chart">
                  <c:ext xmlns:c16="http://schemas.microsoft.com/office/drawing/2014/chart" uri="{C3380CC4-5D6E-409C-BE32-E72D297353CC}">
                    <c16:uniqueId val="{00000007-519C-4BB8-ADA4-5E01C60DEB9A}"/>
                  </c:ext>
                </c:extLst>
              </c15:ser>
            </c15:filteredBarSeries>
          </c:ext>
        </c:extLst>
      </c:barChart>
      <c:lineChart>
        <c:grouping val="standard"/>
        <c:varyColors val="0"/>
        <c:ser>
          <c:idx val="10"/>
          <c:order val="6"/>
          <c:tx>
            <c:strRef>
              <c:f>Rods!$K$1</c:f>
              <c:strCache>
                <c:ptCount val="1"/>
                <c:pt idx="0">
                  <c:v>FEA Stress Z (MPa)</c:v>
                </c:pt>
              </c:strCache>
            </c:strRef>
          </c:tx>
          <c:spPr>
            <a:ln w="31750" cap="rnd">
              <a:solidFill>
                <a:schemeClr val="accent1">
                  <a:shade val="51000"/>
                </a:schemeClr>
              </a:solidFill>
              <a:round/>
            </a:ln>
            <a:effectLst>
              <a:glow rad="70000">
                <a:scrgbClr r="0" g="0" b="0">
                  <a:tint val="30000"/>
                  <a:shade val="95000"/>
                  <a:satMod val="300000"/>
                  <a:alpha val="50000"/>
                </a:scrgbClr>
              </a:glow>
            </a:effectLst>
          </c:spPr>
          <c:marker>
            <c:symbol val="circle"/>
            <c:size val="6"/>
            <c:spPr>
              <a:gradFill rotWithShape="1">
                <a:gsLst>
                  <a:gs pos="0">
                    <a:schemeClr val="accent1">
                      <a:shade val="51000"/>
                      <a:tint val="73000"/>
                      <a:satMod val="150000"/>
                    </a:schemeClr>
                  </a:gs>
                  <a:gs pos="25000">
                    <a:schemeClr val="accent1">
                      <a:shade val="51000"/>
                      <a:tint val="96000"/>
                      <a:shade val="80000"/>
                      <a:satMod val="105000"/>
                    </a:schemeClr>
                  </a:gs>
                  <a:gs pos="38000">
                    <a:schemeClr val="accent1">
                      <a:shade val="51000"/>
                      <a:tint val="96000"/>
                      <a:shade val="59000"/>
                      <a:satMod val="120000"/>
                    </a:schemeClr>
                  </a:gs>
                  <a:gs pos="55000">
                    <a:schemeClr val="accent1">
                      <a:shade val="51000"/>
                      <a:shade val="57000"/>
                      <a:satMod val="120000"/>
                    </a:schemeClr>
                  </a:gs>
                  <a:gs pos="80000">
                    <a:schemeClr val="accent1">
                      <a:shade val="51000"/>
                      <a:shade val="56000"/>
                      <a:satMod val="145000"/>
                    </a:schemeClr>
                  </a:gs>
                  <a:gs pos="88000">
                    <a:schemeClr val="accent1">
                      <a:shade val="51000"/>
                      <a:shade val="63000"/>
                      <a:satMod val="160000"/>
                    </a:schemeClr>
                  </a:gs>
                  <a:gs pos="100000">
                    <a:schemeClr val="accent1">
                      <a:shade val="51000"/>
                      <a:tint val="99555"/>
                      <a:satMod val="155000"/>
                    </a:schemeClr>
                  </a:gs>
                </a:gsLst>
                <a:lin ang="5400000" scaled="1"/>
              </a:gradFill>
              <a:ln w="12700">
                <a:solidFill>
                  <a:schemeClr val="lt2"/>
                </a:solidFill>
                <a:round/>
              </a:ln>
              <a:effectLst>
                <a:glow rad="70000">
                  <a:scrgbClr r="0" g="0" b="0">
                    <a:tint val="30000"/>
                    <a:shade val="95000"/>
                    <a:satMod val="300000"/>
                    <a:alpha val="50000"/>
                  </a:scrgbClr>
                </a:glow>
              </a:effectLst>
            </c:spPr>
          </c:marker>
          <c:val>
            <c:numRef>
              <c:f>Rods!$K$3:$K$10</c:f>
              <c:numCache>
                <c:formatCode>0</c:formatCode>
                <c:ptCount val="8"/>
                <c:pt idx="0">
                  <c:v>56.548999999999999</c:v>
                </c:pt>
                <c:pt idx="1">
                  <c:v>56.548999999999999</c:v>
                </c:pt>
                <c:pt idx="2">
                  <c:v>56.548999999999999</c:v>
                </c:pt>
                <c:pt idx="3">
                  <c:v>78.165000000000006</c:v>
                </c:pt>
                <c:pt idx="4">
                  <c:v>56.548999999999999</c:v>
                </c:pt>
                <c:pt idx="5">
                  <c:v>78.165000000000006</c:v>
                </c:pt>
                <c:pt idx="6">
                  <c:v>56.548999999999999</c:v>
                </c:pt>
                <c:pt idx="7">
                  <c:v>56.548999999999999</c:v>
                </c:pt>
              </c:numCache>
            </c:numRef>
          </c:val>
          <c:smooth val="0"/>
          <c:extLst>
            <c:ext xmlns:c16="http://schemas.microsoft.com/office/drawing/2014/chart" uri="{C3380CC4-5D6E-409C-BE32-E72D297353CC}">
              <c16:uniqueId val="{00000004-519C-4BB8-ADA4-5E01C60DEB9A}"/>
            </c:ext>
          </c:extLst>
        </c:ser>
        <c:ser>
          <c:idx val="11"/>
          <c:order val="7"/>
          <c:tx>
            <c:strRef>
              <c:f>Rods!$M$1</c:f>
              <c:strCache>
                <c:ptCount val="1"/>
                <c:pt idx="0">
                  <c:v>AVG Stress Z (MPa)</c:v>
                </c:pt>
              </c:strCache>
            </c:strRef>
          </c:tx>
          <c:spPr>
            <a:ln w="31750" cap="rnd">
              <a:solidFill>
                <a:schemeClr val="accent1">
                  <a:shade val="40000"/>
                </a:schemeClr>
              </a:solidFill>
              <a:prstDash val="dash"/>
              <a:round/>
            </a:ln>
            <a:effectLst>
              <a:glow rad="70000">
                <a:scrgbClr r="0" g="0" b="0">
                  <a:tint val="30000"/>
                  <a:shade val="95000"/>
                  <a:satMod val="300000"/>
                  <a:alpha val="50000"/>
                </a:scrgbClr>
              </a:glow>
            </a:effectLst>
          </c:spPr>
          <c:marker>
            <c:symbol val="circle"/>
            <c:size val="6"/>
            <c:spPr>
              <a:gradFill rotWithShape="1">
                <a:gsLst>
                  <a:gs pos="0">
                    <a:schemeClr val="accent1">
                      <a:shade val="40000"/>
                      <a:tint val="73000"/>
                      <a:satMod val="150000"/>
                    </a:schemeClr>
                  </a:gs>
                  <a:gs pos="25000">
                    <a:schemeClr val="accent1">
                      <a:shade val="40000"/>
                      <a:tint val="96000"/>
                      <a:shade val="80000"/>
                      <a:satMod val="105000"/>
                    </a:schemeClr>
                  </a:gs>
                  <a:gs pos="38000">
                    <a:schemeClr val="accent1">
                      <a:shade val="40000"/>
                      <a:tint val="96000"/>
                      <a:shade val="59000"/>
                      <a:satMod val="120000"/>
                    </a:schemeClr>
                  </a:gs>
                  <a:gs pos="55000">
                    <a:schemeClr val="accent1">
                      <a:shade val="40000"/>
                      <a:shade val="57000"/>
                      <a:satMod val="120000"/>
                    </a:schemeClr>
                  </a:gs>
                  <a:gs pos="80000">
                    <a:schemeClr val="accent1">
                      <a:shade val="40000"/>
                      <a:shade val="56000"/>
                      <a:satMod val="145000"/>
                    </a:schemeClr>
                  </a:gs>
                  <a:gs pos="88000">
                    <a:schemeClr val="accent1">
                      <a:shade val="40000"/>
                      <a:shade val="63000"/>
                      <a:satMod val="160000"/>
                    </a:schemeClr>
                  </a:gs>
                  <a:gs pos="100000">
                    <a:schemeClr val="accent1">
                      <a:shade val="40000"/>
                      <a:tint val="99555"/>
                      <a:satMod val="155000"/>
                    </a:schemeClr>
                  </a:gs>
                </a:gsLst>
                <a:lin ang="5400000" scaled="1"/>
              </a:gradFill>
              <a:ln w="12700">
                <a:solidFill>
                  <a:schemeClr val="lt2"/>
                </a:solidFill>
                <a:round/>
              </a:ln>
              <a:effectLst>
                <a:glow rad="70000">
                  <a:scrgbClr r="0" g="0" b="0">
                    <a:tint val="30000"/>
                    <a:shade val="95000"/>
                    <a:satMod val="300000"/>
                    <a:alpha val="50000"/>
                  </a:scrgbClr>
                </a:glow>
              </a:effectLst>
            </c:spPr>
          </c:marker>
          <c:dPt>
            <c:idx val="7"/>
            <c:marker>
              <c:symbol val="none"/>
            </c:marker>
            <c:bubble3D val="0"/>
            <c:extLst>
              <c:ext xmlns:c16="http://schemas.microsoft.com/office/drawing/2014/chart" uri="{C3380CC4-5D6E-409C-BE32-E72D297353CC}">
                <c16:uniqueId val="{00000008-519C-4BB8-ADA4-5E01C60DEB9A}"/>
              </c:ext>
            </c:extLst>
          </c:dPt>
          <c:val>
            <c:numRef>
              <c:f>Rods!$M$3:$M$10</c:f>
              <c:numCache>
                <c:formatCode>0</c:formatCode>
                <c:ptCount val="8"/>
                <c:pt idx="0">
                  <c:v>61.856499999999997</c:v>
                </c:pt>
                <c:pt idx="1">
                  <c:v>55.391000000000005</c:v>
                </c:pt>
                <c:pt idx="2">
                  <c:v>59.588749999999997</c:v>
                </c:pt>
                <c:pt idx="3">
                  <c:v>94.131869999999992</c:v>
                </c:pt>
                <c:pt idx="4">
                  <c:v>68.292000000000002</c:v>
                </c:pt>
                <c:pt idx="5">
                  <c:v>86.720303999999999</c:v>
                </c:pt>
                <c:pt idx="6">
                  <c:v>68.244749999999996</c:v>
                </c:pt>
                <c:pt idx="7">
                  <c:v>44.418949999999995</c:v>
                </c:pt>
              </c:numCache>
            </c:numRef>
          </c:val>
          <c:smooth val="0"/>
          <c:extLst>
            <c:ext xmlns:c16="http://schemas.microsoft.com/office/drawing/2014/chart" uri="{C3380CC4-5D6E-409C-BE32-E72D297353CC}">
              <c16:uniqueId val="{00000005-519C-4BB8-ADA4-5E01C60DEB9A}"/>
            </c:ext>
          </c:extLst>
        </c:ser>
        <c:dLbls>
          <c:showLegendKey val="0"/>
          <c:showVal val="0"/>
          <c:showCatName val="0"/>
          <c:showSerName val="0"/>
          <c:showPercent val="0"/>
          <c:showBubbleSize val="0"/>
        </c:dLbls>
        <c:marker val="1"/>
        <c:smooth val="0"/>
        <c:axId val="230835320"/>
        <c:axId val="230835712"/>
      </c:lineChart>
      <c:catAx>
        <c:axId val="230835320"/>
        <c:scaling>
          <c:orientation val="minMax"/>
        </c:scaling>
        <c:delete val="0"/>
        <c:axPos val="b"/>
        <c:numFmt formatCode="General" sourceLinked="0"/>
        <c:majorTickMark val="none"/>
        <c:minorTickMark val="none"/>
        <c:tickLblPos val="low"/>
        <c:spPr>
          <a:noFill/>
          <a:ln w="9525" cap="flat" cmpd="sng" algn="ctr">
            <a:solidFill>
              <a:schemeClr val="tx2">
                <a:lumMod val="15000"/>
                <a:lumOff val="85000"/>
              </a:schemeClr>
            </a:solidFill>
            <a:round/>
          </a:ln>
          <a:effectLst/>
        </c:spPr>
        <c:txPr>
          <a:bodyPr rot="-2700000" spcFirstLastPara="1" vertOverflow="ellipsis" wrap="square" anchor="ctr" anchorCtr="1"/>
          <a:lstStyle/>
          <a:p>
            <a:pPr>
              <a:defRPr sz="800" b="1" i="0" u="none" strike="noStrike" kern="1200" baseline="0">
                <a:solidFill>
                  <a:schemeClr val="tx2"/>
                </a:solidFill>
                <a:latin typeface="+mn-lt"/>
                <a:ea typeface="+mn-ea"/>
                <a:cs typeface="+mn-cs"/>
              </a:defRPr>
            </a:pPr>
            <a:endParaRPr lang="en-US"/>
          </a:p>
        </c:txPr>
        <c:crossAx val="230835712"/>
        <c:crosses val="autoZero"/>
        <c:auto val="1"/>
        <c:lblAlgn val="ctr"/>
        <c:lblOffset val="100"/>
        <c:noMultiLvlLbl val="0"/>
      </c:catAx>
      <c:valAx>
        <c:axId val="230835712"/>
        <c:scaling>
          <c:orientation val="minMax"/>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1200" b="1" i="0" u="none" strike="noStrike" kern="1200" baseline="0">
                    <a:solidFill>
                      <a:schemeClr val="tx2"/>
                    </a:solidFill>
                    <a:latin typeface="+mn-lt"/>
                    <a:ea typeface="+mn-ea"/>
                    <a:cs typeface="+mn-cs"/>
                  </a:defRPr>
                </a:pPr>
                <a:r>
                  <a:rPr lang="en-GB" sz="1200"/>
                  <a:t>Stress</a:t>
                </a:r>
                <a:r>
                  <a:rPr lang="en-GB" sz="1200" baseline="0"/>
                  <a:t> [MPa]</a:t>
                </a:r>
                <a:endParaRPr lang="en-GB" sz="1200"/>
              </a:p>
            </c:rich>
          </c:tx>
          <c:overlay val="0"/>
          <c:spPr>
            <a:noFill/>
            <a:ln>
              <a:noFill/>
            </a:ln>
            <a:effectLst/>
          </c:spPr>
          <c:txPr>
            <a:bodyPr rot="-5400000" spcFirstLastPara="1" vertOverflow="ellipsis" vert="horz" wrap="square" anchor="ctr" anchorCtr="1"/>
            <a:lstStyle/>
            <a:p>
              <a:pPr>
                <a:defRPr sz="1200" b="1" i="0" u="none" strike="noStrike" kern="1200" baseline="0">
                  <a:solidFill>
                    <a:schemeClr val="tx2"/>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mn-lt"/>
                <a:ea typeface="+mn-ea"/>
                <a:cs typeface="+mn-cs"/>
              </a:defRPr>
            </a:pPr>
            <a:endParaRPr lang="en-US"/>
          </a:p>
        </c:txPr>
        <c:crossAx val="230835320"/>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legend>
    <c:plotVisOnly val="1"/>
    <c:dispBlanksAs val="gap"/>
    <c:showDLblsOverMax val="0"/>
  </c:chart>
  <c:spPr>
    <a:solidFill>
      <a:sysClr val="window" lastClr="FFFFFF"/>
    </a:solidFill>
    <a:ln>
      <a:noFill/>
    </a:ln>
    <a:effectLst/>
  </c:spPr>
  <c:txPr>
    <a:bodyPr/>
    <a:lstStyle/>
    <a:p>
      <a:pPr>
        <a:defRPr/>
      </a:pPr>
      <a:endParaRPr lang="en-US"/>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GB"/>
              <a:t>MQXFS3a - Rods - Longitudinal Strain</a:t>
            </a:r>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autoTitleDeleted val="0"/>
    <c:plotArea>
      <c:layout/>
      <c:barChart>
        <c:barDir val="col"/>
        <c:grouping val="clustered"/>
        <c:varyColors val="0"/>
        <c:ser>
          <c:idx val="1"/>
          <c:order val="0"/>
          <c:tx>
            <c:strRef>
              <c:f>Rods!$B$2</c:f>
              <c:strCache>
                <c:ptCount val="1"/>
                <c:pt idx="0">
                  <c:v>RAZ</c:v>
                </c:pt>
              </c:strCache>
            </c:strRef>
          </c:tx>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Rods!$A$3:$A$12</c:f>
              <c:strCache>
                <c:ptCount val="9"/>
                <c:pt idx="0">
                  <c:v>Initial</c:v>
                </c:pt>
                <c:pt idx="1">
                  <c:v>Longitudinal loading</c:v>
                </c:pt>
                <c:pt idx="2">
                  <c:v>Before transportation</c:v>
                </c:pt>
                <c:pt idx="3">
                  <c:v>On the insert</c:v>
                </c:pt>
                <c:pt idx="4">
                  <c:v>293K in the pit</c:v>
                </c:pt>
                <c:pt idx="5">
                  <c:v>1.9K</c:v>
                </c:pt>
                <c:pt idx="6">
                  <c:v>At Inominal 16.47 kA</c:v>
                </c:pt>
                <c:pt idx="7">
                  <c:v>After training</c:v>
                </c:pt>
                <c:pt idx="8">
                  <c:v>Warm</c:v>
                </c:pt>
              </c:strCache>
            </c:strRef>
          </c:cat>
          <c:val>
            <c:numRef>
              <c:f>Rods!$B$3:$B$12</c:f>
              <c:numCache>
                <c:formatCode>0</c:formatCode>
                <c:ptCount val="9"/>
                <c:pt idx="0">
                  <c:v>0</c:v>
                </c:pt>
                <c:pt idx="1">
                  <c:v>839</c:v>
                </c:pt>
                <c:pt idx="2">
                  <c:v>827</c:v>
                </c:pt>
                <c:pt idx="3">
                  <c:v>842</c:v>
                </c:pt>
                <c:pt idx="4">
                  <c:v>840</c:v>
                </c:pt>
                <c:pt idx="5">
                  <c:v>2162.92</c:v>
                </c:pt>
                <c:pt idx="6">
                  <c:v>2277.92</c:v>
                </c:pt>
                <c:pt idx="7">
                  <c:v>2190.52</c:v>
                </c:pt>
                <c:pt idx="8">
                  <c:v>806</c:v>
                </c:pt>
              </c:numCache>
            </c:numRef>
          </c:val>
          <c:extLst xmlns:c15="http://schemas.microsoft.com/office/drawing/2012/chart">
            <c:ext xmlns:c16="http://schemas.microsoft.com/office/drawing/2014/chart" uri="{C3380CC4-5D6E-409C-BE32-E72D297353CC}">
              <c16:uniqueId val="{00000000-F3B0-4550-8612-32429BBBAB5F}"/>
            </c:ext>
          </c:extLst>
        </c:ser>
        <c:ser>
          <c:idx val="0"/>
          <c:order val="1"/>
          <c:tx>
            <c:strRef>
              <c:f>Rods!$C$2</c:f>
              <c:strCache>
                <c:ptCount val="1"/>
                <c:pt idx="0">
                  <c:v>RBZ</c:v>
                </c:pt>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Rods!$A$3:$A$12</c:f>
              <c:strCache>
                <c:ptCount val="9"/>
                <c:pt idx="0">
                  <c:v>Initial</c:v>
                </c:pt>
                <c:pt idx="1">
                  <c:v>Longitudinal loading</c:v>
                </c:pt>
                <c:pt idx="2">
                  <c:v>Before transportation</c:v>
                </c:pt>
                <c:pt idx="3">
                  <c:v>On the insert</c:v>
                </c:pt>
                <c:pt idx="4">
                  <c:v>293K in the pit</c:v>
                </c:pt>
                <c:pt idx="5">
                  <c:v>1.9K</c:v>
                </c:pt>
                <c:pt idx="6">
                  <c:v>At Inominal 16.47 kA</c:v>
                </c:pt>
                <c:pt idx="7">
                  <c:v>After training</c:v>
                </c:pt>
                <c:pt idx="8">
                  <c:v>Warm</c:v>
                </c:pt>
              </c:strCache>
            </c:strRef>
          </c:cat>
          <c:val>
            <c:numRef>
              <c:f>Rods!$C$3:$C$12</c:f>
              <c:numCache>
                <c:formatCode>0</c:formatCode>
                <c:ptCount val="9"/>
                <c:pt idx="0">
                  <c:v>0</c:v>
                </c:pt>
                <c:pt idx="1">
                  <c:v>821</c:v>
                </c:pt>
                <c:pt idx="2">
                  <c:v>827</c:v>
                </c:pt>
                <c:pt idx="3">
                  <c:v>844</c:v>
                </c:pt>
                <c:pt idx="4">
                  <c:v>843</c:v>
                </c:pt>
                <c:pt idx="5">
                  <c:v>2184.08</c:v>
                </c:pt>
                <c:pt idx="6">
                  <c:v>2302.7600000000002</c:v>
                </c:pt>
                <c:pt idx="7">
                  <c:v>2216.2800000000002</c:v>
                </c:pt>
                <c:pt idx="8">
                  <c:v>839</c:v>
                </c:pt>
              </c:numCache>
            </c:numRef>
          </c:val>
          <c:extLst>
            <c:ext xmlns:c16="http://schemas.microsoft.com/office/drawing/2014/chart" uri="{C3380CC4-5D6E-409C-BE32-E72D297353CC}">
              <c16:uniqueId val="{00000001-F3B0-4550-8612-32429BBBAB5F}"/>
            </c:ext>
          </c:extLst>
        </c:ser>
        <c:ser>
          <c:idx val="2"/>
          <c:order val="2"/>
          <c:tx>
            <c:strRef>
              <c:f>Rods!$D$2</c:f>
              <c:strCache>
                <c:ptCount val="1"/>
                <c:pt idx="0">
                  <c:v>RCZ</c:v>
                </c:pt>
              </c:strCache>
            </c:strRef>
          </c:tx>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Rods!$A$3:$A$12</c:f>
              <c:strCache>
                <c:ptCount val="9"/>
                <c:pt idx="0">
                  <c:v>Initial</c:v>
                </c:pt>
                <c:pt idx="1">
                  <c:v>Longitudinal loading</c:v>
                </c:pt>
                <c:pt idx="2">
                  <c:v>Before transportation</c:v>
                </c:pt>
                <c:pt idx="3">
                  <c:v>On the insert</c:v>
                </c:pt>
                <c:pt idx="4">
                  <c:v>293K in the pit</c:v>
                </c:pt>
                <c:pt idx="5">
                  <c:v>1.9K</c:v>
                </c:pt>
                <c:pt idx="6">
                  <c:v>At Inominal 16.47 kA</c:v>
                </c:pt>
                <c:pt idx="7">
                  <c:v>After training</c:v>
                </c:pt>
                <c:pt idx="8">
                  <c:v>Warm</c:v>
                </c:pt>
              </c:strCache>
            </c:strRef>
          </c:cat>
          <c:val>
            <c:numRef>
              <c:f>Rods!$D$3:$D$12</c:f>
              <c:numCache>
                <c:formatCode>0</c:formatCode>
                <c:ptCount val="9"/>
                <c:pt idx="0">
                  <c:v>0</c:v>
                </c:pt>
                <c:pt idx="1">
                  <c:v>802</c:v>
                </c:pt>
                <c:pt idx="2">
                  <c:v>780</c:v>
                </c:pt>
                <c:pt idx="3">
                  <c:v>790</c:v>
                </c:pt>
                <c:pt idx="4">
                  <c:v>789</c:v>
                </c:pt>
                <c:pt idx="5">
                  <c:v>2025.8400000000001</c:v>
                </c:pt>
                <c:pt idx="6">
                  <c:v>2143.6</c:v>
                </c:pt>
                <c:pt idx="7">
                  <c:v>2065.4</c:v>
                </c:pt>
                <c:pt idx="8">
                  <c:v>740</c:v>
                </c:pt>
              </c:numCache>
            </c:numRef>
          </c:val>
          <c:extLst>
            <c:ext xmlns:c16="http://schemas.microsoft.com/office/drawing/2014/chart" uri="{C3380CC4-5D6E-409C-BE32-E72D297353CC}">
              <c16:uniqueId val="{00000002-F3B0-4550-8612-32429BBBAB5F}"/>
            </c:ext>
          </c:extLst>
        </c:ser>
        <c:ser>
          <c:idx val="5"/>
          <c:order val="3"/>
          <c:tx>
            <c:strRef>
              <c:f>Rods!$E$2</c:f>
              <c:strCache>
                <c:ptCount val="1"/>
                <c:pt idx="0">
                  <c:v>RDZ</c:v>
                </c:pt>
              </c:strCache>
            </c:strRef>
          </c:tx>
          <c:spPr>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Rods!$A$3:$A$12</c:f>
              <c:strCache>
                <c:ptCount val="9"/>
                <c:pt idx="0">
                  <c:v>Initial</c:v>
                </c:pt>
                <c:pt idx="1">
                  <c:v>Longitudinal loading</c:v>
                </c:pt>
                <c:pt idx="2">
                  <c:v>Before transportation</c:v>
                </c:pt>
                <c:pt idx="3">
                  <c:v>On the insert</c:v>
                </c:pt>
                <c:pt idx="4">
                  <c:v>293K in the pit</c:v>
                </c:pt>
                <c:pt idx="5">
                  <c:v>1.9K</c:v>
                </c:pt>
                <c:pt idx="6">
                  <c:v>At Inominal 16.47 kA</c:v>
                </c:pt>
                <c:pt idx="7">
                  <c:v>After training</c:v>
                </c:pt>
                <c:pt idx="8">
                  <c:v>Warm</c:v>
                </c:pt>
              </c:strCache>
            </c:strRef>
          </c:cat>
          <c:val>
            <c:numRef>
              <c:f>Rods!$E$3:$E$12</c:f>
              <c:numCache>
                <c:formatCode>0</c:formatCode>
                <c:ptCount val="9"/>
                <c:pt idx="0">
                  <c:v>0</c:v>
                </c:pt>
                <c:pt idx="1">
                  <c:v>825</c:v>
                </c:pt>
                <c:pt idx="2">
                  <c:v>807</c:v>
                </c:pt>
                <c:pt idx="3">
                  <c:v>820</c:v>
                </c:pt>
                <c:pt idx="4">
                  <c:v>819</c:v>
                </c:pt>
                <c:pt idx="5">
                  <c:v>2105.88</c:v>
                </c:pt>
                <c:pt idx="6">
                  <c:v>2217.2000000000003</c:v>
                </c:pt>
                <c:pt idx="7">
                  <c:v>2132.56</c:v>
                </c:pt>
                <c:pt idx="8">
                  <c:v>782</c:v>
                </c:pt>
              </c:numCache>
            </c:numRef>
          </c:val>
          <c:extLst>
            <c:ext xmlns:c16="http://schemas.microsoft.com/office/drawing/2014/chart" uri="{C3380CC4-5D6E-409C-BE32-E72D297353CC}">
              <c16:uniqueId val="{00000003-F3B0-4550-8612-32429BBBAB5F}"/>
            </c:ext>
          </c:extLst>
        </c:ser>
        <c:dLbls>
          <c:showLegendKey val="0"/>
          <c:showVal val="0"/>
          <c:showCatName val="0"/>
          <c:showSerName val="0"/>
          <c:showPercent val="0"/>
          <c:showBubbleSize val="0"/>
        </c:dLbls>
        <c:gapWidth val="150"/>
        <c:axId val="230835320"/>
        <c:axId val="230835712"/>
        <c:extLst/>
      </c:barChart>
      <c:lineChart>
        <c:grouping val="standard"/>
        <c:varyColors val="0"/>
        <c:ser>
          <c:idx val="11"/>
          <c:order val="4"/>
          <c:tx>
            <c:strRef>
              <c:f>Rods!$L$1</c:f>
              <c:strCache>
                <c:ptCount val="1"/>
                <c:pt idx="0">
                  <c:v>AVG Strain Z (um/m)</c:v>
                </c:pt>
              </c:strCache>
            </c:strRef>
          </c:tx>
          <c:spPr>
            <a:ln w="31750" cap="rnd">
              <a:solidFill>
                <a:schemeClr val="tx1"/>
              </a:solidFill>
              <a:prstDash val="dash"/>
              <a:round/>
            </a:ln>
            <a:effectLst>
              <a:outerShdw blurRad="40000" dist="23000" dir="5400000" rotWithShape="0">
                <a:srgbClr val="000000">
                  <a:alpha val="35000"/>
                </a:srgbClr>
              </a:outerShdw>
            </a:effectLst>
          </c:spPr>
          <c:marker>
            <c:symbol val="circle"/>
            <c:size val="6"/>
            <c:spPr>
              <a:solidFill>
                <a:schemeClr val="tx1"/>
              </a:solidFill>
              <a:ln w="12700">
                <a:solidFill>
                  <a:srgbClr val="00B0F0"/>
                </a:solidFill>
                <a:round/>
              </a:ln>
              <a:effectLst>
                <a:outerShdw blurRad="40000" dist="23000" dir="5400000" rotWithShape="0">
                  <a:srgbClr val="000000">
                    <a:alpha val="35000"/>
                  </a:srgbClr>
                </a:outerShdw>
              </a:effectLst>
            </c:spPr>
          </c:marker>
          <c:val>
            <c:numRef>
              <c:f>Rods!$L$3:$L$12</c:f>
              <c:numCache>
                <c:formatCode>0</c:formatCode>
                <c:ptCount val="9"/>
                <c:pt idx="0">
                  <c:v>0</c:v>
                </c:pt>
                <c:pt idx="1">
                  <c:v>821.75</c:v>
                </c:pt>
                <c:pt idx="2">
                  <c:v>810.25</c:v>
                </c:pt>
                <c:pt idx="3">
                  <c:v>824</c:v>
                </c:pt>
                <c:pt idx="4">
                  <c:v>822.75</c:v>
                </c:pt>
                <c:pt idx="5">
                  <c:v>2119.6800000000003</c:v>
                </c:pt>
                <c:pt idx="6">
                  <c:v>2235.3700000000003</c:v>
                </c:pt>
                <c:pt idx="7">
                  <c:v>2151.19</c:v>
                </c:pt>
                <c:pt idx="8">
                  <c:v>791.75</c:v>
                </c:pt>
              </c:numCache>
            </c:numRef>
          </c:val>
          <c:smooth val="0"/>
          <c:extLst>
            <c:ext xmlns:c16="http://schemas.microsoft.com/office/drawing/2014/chart" uri="{C3380CC4-5D6E-409C-BE32-E72D297353CC}">
              <c16:uniqueId val="{00000005-F3B0-4550-8612-32429BBBAB5F}"/>
            </c:ext>
          </c:extLst>
        </c:ser>
        <c:dLbls>
          <c:showLegendKey val="0"/>
          <c:showVal val="0"/>
          <c:showCatName val="0"/>
          <c:showSerName val="0"/>
          <c:showPercent val="0"/>
          <c:showBubbleSize val="0"/>
        </c:dLbls>
        <c:marker val="1"/>
        <c:smooth val="0"/>
        <c:axId val="230835320"/>
        <c:axId val="230835712"/>
      </c:lineChart>
      <c:catAx>
        <c:axId val="230835320"/>
        <c:scaling>
          <c:orientation val="minMax"/>
        </c:scaling>
        <c:delete val="0"/>
        <c:axPos val="b"/>
        <c:numFmt formatCode="General" sourceLinked="0"/>
        <c:majorTickMark val="none"/>
        <c:minorTickMark val="none"/>
        <c:tickLblPos val="low"/>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mn-lt"/>
                <a:ea typeface="+mn-ea"/>
                <a:cs typeface="+mn-cs"/>
              </a:defRPr>
            </a:pPr>
            <a:endParaRPr lang="en-US"/>
          </a:p>
        </c:txPr>
        <c:crossAx val="230835712"/>
        <c:crosses val="autoZero"/>
        <c:auto val="1"/>
        <c:lblAlgn val="ctr"/>
        <c:lblOffset val="100"/>
        <c:noMultiLvlLbl val="0"/>
      </c:catAx>
      <c:valAx>
        <c:axId val="230835712"/>
        <c:scaling>
          <c:orientation val="minMax"/>
          <c:max val="4000"/>
          <c:min val="0"/>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1200" b="1" i="0" u="none" strike="noStrike" kern="1200" baseline="0">
                    <a:solidFill>
                      <a:schemeClr val="tx2"/>
                    </a:solidFill>
                    <a:latin typeface="+mn-lt"/>
                    <a:ea typeface="+mn-ea"/>
                    <a:cs typeface="+mn-cs"/>
                  </a:defRPr>
                </a:pPr>
                <a:r>
                  <a:rPr lang="en-GB" sz="1200"/>
                  <a:t>Strain</a:t>
                </a:r>
                <a:r>
                  <a:rPr lang="en-GB" sz="1200" baseline="0"/>
                  <a:t> (um/m)</a:t>
                </a:r>
                <a:endParaRPr lang="en-GB" sz="1200"/>
              </a:p>
            </c:rich>
          </c:tx>
          <c:overlay val="0"/>
          <c:spPr>
            <a:noFill/>
            <a:ln>
              <a:noFill/>
            </a:ln>
            <a:effectLst/>
          </c:spPr>
          <c:txPr>
            <a:bodyPr rot="-5400000" spcFirstLastPara="1" vertOverflow="ellipsis" vert="horz" wrap="square" anchor="ctr" anchorCtr="1"/>
            <a:lstStyle/>
            <a:p>
              <a:pPr>
                <a:defRPr sz="1200" b="1" i="0" u="none" strike="noStrike" kern="1200" baseline="0">
                  <a:solidFill>
                    <a:schemeClr val="tx2"/>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mn-lt"/>
                <a:ea typeface="+mn-ea"/>
                <a:cs typeface="+mn-cs"/>
              </a:defRPr>
            </a:pPr>
            <a:endParaRPr lang="en-US"/>
          </a:p>
        </c:txPr>
        <c:crossAx val="230835320"/>
        <c:crosses val="autoZero"/>
        <c:crossBetween val="between"/>
        <c:majorUnit val="200"/>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GB"/>
              <a:t>MQXFS3b - Rods - Longitudinal Strain</a:t>
            </a:r>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autoTitleDeleted val="0"/>
    <c:plotArea>
      <c:layout/>
      <c:barChart>
        <c:barDir val="col"/>
        <c:grouping val="clustered"/>
        <c:varyColors val="0"/>
        <c:ser>
          <c:idx val="1"/>
          <c:order val="0"/>
          <c:tx>
            <c:strRef>
              <c:f>Rods!$B$2</c:f>
              <c:strCache>
                <c:ptCount val="1"/>
                <c:pt idx="0">
                  <c:v>RAZ</c:v>
                </c:pt>
              </c:strCache>
            </c:strRef>
          </c:tx>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Rods!$A$13:$A$22</c:f>
              <c:strCache>
                <c:ptCount val="9"/>
                <c:pt idx="0">
                  <c:v>Before New longitudinal loading</c:v>
                </c:pt>
                <c:pt idx="1">
                  <c:v>After New longitudinal loading</c:v>
                </c:pt>
                <c:pt idx="2">
                  <c:v>On the insert</c:v>
                </c:pt>
                <c:pt idx="3">
                  <c:v>293K in the pit</c:v>
                </c:pt>
                <c:pt idx="4">
                  <c:v>4.2K</c:v>
                </c:pt>
                <c:pt idx="5">
                  <c:v>At Inominal 16.47 kA</c:v>
                </c:pt>
                <c:pt idx="6">
                  <c:v>After training</c:v>
                </c:pt>
                <c:pt idx="7">
                  <c:v>Before Longitudinal unloading</c:v>
                </c:pt>
                <c:pt idx="8">
                  <c:v>After Longitudinal unloading</c:v>
                </c:pt>
              </c:strCache>
            </c:strRef>
          </c:cat>
          <c:val>
            <c:numRef>
              <c:f>Rods!$B$13:$B$22</c:f>
              <c:numCache>
                <c:formatCode>0</c:formatCode>
                <c:ptCount val="9"/>
                <c:pt idx="0">
                  <c:v>817</c:v>
                </c:pt>
                <c:pt idx="1">
                  <c:v>2571</c:v>
                </c:pt>
                <c:pt idx="2">
                  <c:v>2528</c:v>
                </c:pt>
                <c:pt idx="3">
                  <c:v>2525</c:v>
                </c:pt>
                <c:pt idx="4">
                  <c:v>3611</c:v>
                </c:pt>
                <c:pt idx="5">
                  <c:v>3722.32</c:v>
                </c:pt>
                <c:pt idx="6">
                  <c:v>3633.0800000000004</c:v>
                </c:pt>
                <c:pt idx="7">
                  <c:v>2310</c:v>
                </c:pt>
                <c:pt idx="8">
                  <c:v>0</c:v>
                </c:pt>
              </c:numCache>
            </c:numRef>
          </c:val>
          <c:extLst xmlns:c15="http://schemas.microsoft.com/office/drawing/2012/chart">
            <c:ext xmlns:c16="http://schemas.microsoft.com/office/drawing/2014/chart" uri="{C3380CC4-5D6E-409C-BE32-E72D297353CC}">
              <c16:uniqueId val="{00000000-4AC2-494C-969A-E631163707A1}"/>
            </c:ext>
          </c:extLst>
        </c:ser>
        <c:ser>
          <c:idx val="0"/>
          <c:order val="1"/>
          <c:tx>
            <c:strRef>
              <c:f>Rods!$C$2</c:f>
              <c:strCache>
                <c:ptCount val="1"/>
                <c:pt idx="0">
                  <c:v>RBZ</c:v>
                </c:pt>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Rods!$A$13:$A$22</c:f>
              <c:strCache>
                <c:ptCount val="9"/>
                <c:pt idx="0">
                  <c:v>Before New longitudinal loading</c:v>
                </c:pt>
                <c:pt idx="1">
                  <c:v>After New longitudinal loading</c:v>
                </c:pt>
                <c:pt idx="2">
                  <c:v>On the insert</c:v>
                </c:pt>
                <c:pt idx="3">
                  <c:v>293K in the pit</c:v>
                </c:pt>
                <c:pt idx="4">
                  <c:v>4.2K</c:v>
                </c:pt>
                <c:pt idx="5">
                  <c:v>At Inominal 16.47 kA</c:v>
                </c:pt>
                <c:pt idx="6">
                  <c:v>After training</c:v>
                </c:pt>
                <c:pt idx="7">
                  <c:v>Before Longitudinal unloading</c:v>
                </c:pt>
                <c:pt idx="8">
                  <c:v>After Longitudinal unloading</c:v>
                </c:pt>
              </c:strCache>
            </c:strRef>
          </c:cat>
          <c:val>
            <c:numRef>
              <c:f>Rods!$C$13:$C$22</c:f>
              <c:numCache>
                <c:formatCode>0</c:formatCode>
                <c:ptCount val="9"/>
                <c:pt idx="0">
                  <c:v>843</c:v>
                </c:pt>
                <c:pt idx="1">
                  <c:v>2552</c:v>
                </c:pt>
                <c:pt idx="2">
                  <c:v>2514</c:v>
                </c:pt>
                <c:pt idx="3">
                  <c:v>2514</c:v>
                </c:pt>
                <c:pt idx="4">
                  <c:v>3618.36</c:v>
                </c:pt>
                <c:pt idx="5">
                  <c:v>3707.6000000000004</c:v>
                </c:pt>
                <c:pt idx="6">
                  <c:v>3656.0800000000004</c:v>
                </c:pt>
                <c:pt idx="7">
                  <c:v>2343</c:v>
                </c:pt>
                <c:pt idx="8">
                  <c:v>0</c:v>
                </c:pt>
              </c:numCache>
            </c:numRef>
          </c:val>
          <c:extLst>
            <c:ext xmlns:c16="http://schemas.microsoft.com/office/drawing/2014/chart" uri="{C3380CC4-5D6E-409C-BE32-E72D297353CC}">
              <c16:uniqueId val="{00000001-4AC2-494C-969A-E631163707A1}"/>
            </c:ext>
          </c:extLst>
        </c:ser>
        <c:ser>
          <c:idx val="2"/>
          <c:order val="2"/>
          <c:tx>
            <c:strRef>
              <c:f>Rods!$D$2</c:f>
              <c:strCache>
                <c:ptCount val="1"/>
                <c:pt idx="0">
                  <c:v>RCZ</c:v>
                </c:pt>
              </c:strCache>
            </c:strRef>
          </c:tx>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Rods!$A$13:$A$22</c:f>
              <c:strCache>
                <c:ptCount val="9"/>
                <c:pt idx="0">
                  <c:v>Before New longitudinal loading</c:v>
                </c:pt>
                <c:pt idx="1">
                  <c:v>After New longitudinal loading</c:v>
                </c:pt>
                <c:pt idx="2">
                  <c:v>On the insert</c:v>
                </c:pt>
                <c:pt idx="3">
                  <c:v>293K in the pit</c:v>
                </c:pt>
                <c:pt idx="4">
                  <c:v>4.2K</c:v>
                </c:pt>
                <c:pt idx="5">
                  <c:v>At Inominal 16.47 kA</c:v>
                </c:pt>
                <c:pt idx="6">
                  <c:v>After training</c:v>
                </c:pt>
                <c:pt idx="7">
                  <c:v>Before Longitudinal unloading</c:v>
                </c:pt>
                <c:pt idx="8">
                  <c:v>After Longitudinal unloading</c:v>
                </c:pt>
              </c:strCache>
            </c:strRef>
          </c:cat>
          <c:val>
            <c:numRef>
              <c:f>Rods!$D$13:$D$22</c:f>
              <c:numCache>
                <c:formatCode>0</c:formatCode>
                <c:ptCount val="9"/>
                <c:pt idx="0">
                  <c:v>771</c:v>
                </c:pt>
                <c:pt idx="1">
                  <c:v>2547</c:v>
                </c:pt>
                <c:pt idx="2">
                  <c:v>2449</c:v>
                </c:pt>
                <c:pt idx="3">
                  <c:v>2434</c:v>
                </c:pt>
                <c:pt idx="4">
                  <c:v>3487.7200000000003</c:v>
                </c:pt>
                <c:pt idx="5">
                  <c:v>3599.04</c:v>
                </c:pt>
                <c:pt idx="6">
                  <c:v>3515.32</c:v>
                </c:pt>
                <c:pt idx="7">
                  <c:v>2218</c:v>
                </c:pt>
                <c:pt idx="8">
                  <c:v>0</c:v>
                </c:pt>
              </c:numCache>
            </c:numRef>
          </c:val>
          <c:extLst>
            <c:ext xmlns:c16="http://schemas.microsoft.com/office/drawing/2014/chart" uri="{C3380CC4-5D6E-409C-BE32-E72D297353CC}">
              <c16:uniqueId val="{00000002-4AC2-494C-969A-E631163707A1}"/>
            </c:ext>
          </c:extLst>
        </c:ser>
        <c:ser>
          <c:idx val="5"/>
          <c:order val="3"/>
          <c:tx>
            <c:strRef>
              <c:f>Rods!$E$2</c:f>
              <c:strCache>
                <c:ptCount val="1"/>
                <c:pt idx="0">
                  <c:v>RDZ</c:v>
                </c:pt>
              </c:strCache>
            </c:strRef>
          </c:tx>
          <c:spPr>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Rods!$A$13:$A$22</c:f>
              <c:strCache>
                <c:ptCount val="9"/>
                <c:pt idx="0">
                  <c:v>Before New longitudinal loading</c:v>
                </c:pt>
                <c:pt idx="1">
                  <c:v>After New longitudinal loading</c:v>
                </c:pt>
                <c:pt idx="2">
                  <c:v>On the insert</c:v>
                </c:pt>
                <c:pt idx="3">
                  <c:v>293K in the pit</c:v>
                </c:pt>
                <c:pt idx="4">
                  <c:v>4.2K</c:v>
                </c:pt>
                <c:pt idx="5">
                  <c:v>At Inominal 16.47 kA</c:v>
                </c:pt>
                <c:pt idx="6">
                  <c:v>After training</c:v>
                </c:pt>
                <c:pt idx="7">
                  <c:v>Before Longitudinal unloading</c:v>
                </c:pt>
                <c:pt idx="8">
                  <c:v>After Longitudinal unloading</c:v>
                </c:pt>
              </c:strCache>
            </c:strRef>
          </c:cat>
          <c:val>
            <c:numRef>
              <c:f>Rods!$E$13:$E$22</c:f>
              <c:numCache>
                <c:formatCode>0</c:formatCode>
                <c:ptCount val="9"/>
                <c:pt idx="0">
                  <c:v>798</c:v>
                </c:pt>
                <c:pt idx="1">
                  <c:v>2547</c:v>
                </c:pt>
                <c:pt idx="2">
                  <c:v>2497</c:v>
                </c:pt>
                <c:pt idx="3">
                  <c:v>2496</c:v>
                </c:pt>
                <c:pt idx="4">
                  <c:v>3586.1600000000003</c:v>
                </c:pt>
                <c:pt idx="5">
                  <c:v>3693.8</c:v>
                </c:pt>
                <c:pt idx="6">
                  <c:v>3608.2400000000002</c:v>
                </c:pt>
                <c:pt idx="7">
                  <c:v>2292</c:v>
                </c:pt>
                <c:pt idx="8">
                  <c:v>0</c:v>
                </c:pt>
              </c:numCache>
            </c:numRef>
          </c:val>
          <c:extLst>
            <c:ext xmlns:c16="http://schemas.microsoft.com/office/drawing/2014/chart" uri="{C3380CC4-5D6E-409C-BE32-E72D297353CC}">
              <c16:uniqueId val="{00000003-4AC2-494C-969A-E631163707A1}"/>
            </c:ext>
          </c:extLst>
        </c:ser>
        <c:dLbls>
          <c:showLegendKey val="0"/>
          <c:showVal val="0"/>
          <c:showCatName val="0"/>
          <c:showSerName val="0"/>
          <c:showPercent val="0"/>
          <c:showBubbleSize val="0"/>
        </c:dLbls>
        <c:gapWidth val="150"/>
        <c:axId val="230835320"/>
        <c:axId val="230835712"/>
        <c:extLst/>
      </c:barChart>
      <c:lineChart>
        <c:grouping val="standard"/>
        <c:varyColors val="0"/>
        <c:ser>
          <c:idx val="11"/>
          <c:order val="4"/>
          <c:tx>
            <c:strRef>
              <c:f>Rods!$L$1</c:f>
              <c:strCache>
                <c:ptCount val="1"/>
                <c:pt idx="0">
                  <c:v>AVG Strain Z (um/m)</c:v>
                </c:pt>
              </c:strCache>
            </c:strRef>
          </c:tx>
          <c:spPr>
            <a:ln w="31750" cap="rnd">
              <a:solidFill>
                <a:schemeClr val="tx1"/>
              </a:solidFill>
              <a:prstDash val="dash"/>
              <a:round/>
            </a:ln>
            <a:effectLst>
              <a:outerShdw blurRad="40000" dist="23000" dir="5400000" rotWithShape="0">
                <a:srgbClr val="000000">
                  <a:alpha val="35000"/>
                </a:srgbClr>
              </a:outerShdw>
            </a:effectLst>
          </c:spPr>
          <c:marker>
            <c:symbol val="circle"/>
            <c:size val="6"/>
            <c:spPr>
              <a:solidFill>
                <a:schemeClr val="tx1"/>
              </a:solidFill>
              <a:ln w="12700">
                <a:solidFill>
                  <a:srgbClr val="00B0F0"/>
                </a:solidFill>
                <a:round/>
              </a:ln>
              <a:effectLst>
                <a:outerShdw blurRad="40000" dist="23000" dir="5400000" rotWithShape="0">
                  <a:srgbClr val="000000">
                    <a:alpha val="35000"/>
                  </a:srgbClr>
                </a:outerShdw>
              </a:effectLst>
            </c:spPr>
          </c:marker>
          <c:val>
            <c:numRef>
              <c:f>Rods!$L$13:$L$22</c:f>
              <c:numCache>
                <c:formatCode>0</c:formatCode>
                <c:ptCount val="9"/>
                <c:pt idx="0">
                  <c:v>807.25</c:v>
                </c:pt>
                <c:pt idx="1">
                  <c:v>2554.25</c:v>
                </c:pt>
                <c:pt idx="2">
                  <c:v>2497</c:v>
                </c:pt>
                <c:pt idx="3">
                  <c:v>2492.25</c:v>
                </c:pt>
                <c:pt idx="4">
                  <c:v>3575.8100000000004</c:v>
                </c:pt>
                <c:pt idx="5">
                  <c:v>3680.6899999999996</c:v>
                </c:pt>
                <c:pt idx="6">
                  <c:v>3603.1800000000003</c:v>
                </c:pt>
                <c:pt idx="7">
                  <c:v>2290.75</c:v>
                </c:pt>
                <c:pt idx="8">
                  <c:v>0</c:v>
                </c:pt>
              </c:numCache>
            </c:numRef>
          </c:val>
          <c:smooth val="0"/>
          <c:extLst>
            <c:ext xmlns:c16="http://schemas.microsoft.com/office/drawing/2014/chart" uri="{C3380CC4-5D6E-409C-BE32-E72D297353CC}">
              <c16:uniqueId val="{00000005-4AC2-494C-969A-E631163707A1}"/>
            </c:ext>
          </c:extLst>
        </c:ser>
        <c:dLbls>
          <c:showLegendKey val="0"/>
          <c:showVal val="0"/>
          <c:showCatName val="0"/>
          <c:showSerName val="0"/>
          <c:showPercent val="0"/>
          <c:showBubbleSize val="0"/>
        </c:dLbls>
        <c:marker val="1"/>
        <c:smooth val="0"/>
        <c:axId val="230835320"/>
        <c:axId val="230835712"/>
      </c:lineChart>
      <c:catAx>
        <c:axId val="230835320"/>
        <c:scaling>
          <c:orientation val="minMax"/>
        </c:scaling>
        <c:delete val="0"/>
        <c:axPos val="b"/>
        <c:numFmt formatCode="General" sourceLinked="0"/>
        <c:majorTickMark val="none"/>
        <c:minorTickMark val="none"/>
        <c:tickLblPos val="low"/>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mn-lt"/>
                <a:ea typeface="+mn-ea"/>
                <a:cs typeface="+mn-cs"/>
              </a:defRPr>
            </a:pPr>
            <a:endParaRPr lang="en-US"/>
          </a:p>
        </c:txPr>
        <c:crossAx val="230835712"/>
        <c:crosses val="autoZero"/>
        <c:auto val="1"/>
        <c:lblAlgn val="ctr"/>
        <c:lblOffset val="100"/>
        <c:noMultiLvlLbl val="0"/>
      </c:catAx>
      <c:valAx>
        <c:axId val="230835712"/>
        <c:scaling>
          <c:orientation val="minMax"/>
          <c:max val="4000"/>
          <c:min val="0"/>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1200" b="1" i="0" u="none" strike="noStrike" kern="1200" baseline="0">
                    <a:solidFill>
                      <a:schemeClr val="tx2"/>
                    </a:solidFill>
                    <a:latin typeface="+mn-lt"/>
                    <a:ea typeface="+mn-ea"/>
                    <a:cs typeface="+mn-cs"/>
                  </a:defRPr>
                </a:pPr>
                <a:r>
                  <a:rPr lang="en-GB" sz="1200"/>
                  <a:t>Strain</a:t>
                </a:r>
                <a:r>
                  <a:rPr lang="en-GB" sz="1200" baseline="0"/>
                  <a:t> (um/m)</a:t>
                </a:r>
                <a:endParaRPr lang="en-GB" sz="1200"/>
              </a:p>
            </c:rich>
          </c:tx>
          <c:overlay val="0"/>
          <c:spPr>
            <a:noFill/>
            <a:ln>
              <a:noFill/>
            </a:ln>
            <a:effectLst/>
          </c:spPr>
          <c:txPr>
            <a:bodyPr rot="-5400000" spcFirstLastPara="1" vertOverflow="ellipsis" vert="horz" wrap="square" anchor="ctr" anchorCtr="1"/>
            <a:lstStyle/>
            <a:p>
              <a:pPr>
                <a:defRPr sz="1200" b="1" i="0" u="none" strike="noStrike" kern="1200" baseline="0">
                  <a:solidFill>
                    <a:schemeClr val="tx2"/>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mn-lt"/>
                <a:ea typeface="+mn-ea"/>
                <a:cs typeface="+mn-cs"/>
              </a:defRPr>
            </a:pPr>
            <a:endParaRPr lang="en-US"/>
          </a:p>
        </c:txPr>
        <c:crossAx val="230835320"/>
        <c:crosses val="autoZero"/>
        <c:crossBetween val="between"/>
        <c:majorUnit val="200"/>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GB"/>
              <a:t>MQXFS3c - Rods - Longitudinal Strain</a:t>
            </a:r>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autoTitleDeleted val="0"/>
    <c:plotArea>
      <c:layout/>
      <c:barChart>
        <c:barDir val="col"/>
        <c:grouping val="clustered"/>
        <c:varyColors val="0"/>
        <c:ser>
          <c:idx val="1"/>
          <c:order val="0"/>
          <c:tx>
            <c:strRef>
              <c:f>Rods!$B$2</c:f>
              <c:strCache>
                <c:ptCount val="1"/>
                <c:pt idx="0">
                  <c:v>RAZ</c:v>
                </c:pt>
              </c:strCache>
            </c:strRef>
          </c:tx>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Rods!$A$23:$A$34</c:f>
              <c:strCache>
                <c:ptCount val="12"/>
                <c:pt idx="0">
                  <c:v>Longitudinal loading</c:v>
                </c:pt>
                <c:pt idx="1">
                  <c:v>Check 1 day after assembly</c:v>
                </c:pt>
                <c:pt idx="2">
                  <c:v>On the insert</c:v>
                </c:pt>
                <c:pt idx="3">
                  <c:v>293K in the pit</c:v>
                </c:pt>
                <c:pt idx="4">
                  <c:v>1.9K</c:v>
                </c:pt>
                <c:pt idx="5">
                  <c:v>At Nominal Current 16.47 kA</c:v>
                </c:pt>
                <c:pt idx="6">
                  <c:v>293K in the pit</c:v>
                </c:pt>
                <c:pt idx="7">
                  <c:v>1.9K</c:v>
                </c:pt>
                <c:pt idx="8">
                  <c:v>1.9K after test</c:v>
                </c:pt>
                <c:pt idx="9">
                  <c:v>293K</c:v>
                </c:pt>
                <c:pt idx="10">
                  <c:v>Before disassembly</c:v>
                </c:pt>
                <c:pt idx="11">
                  <c:v>After disassembly</c:v>
                </c:pt>
              </c:strCache>
            </c:strRef>
          </c:cat>
          <c:val>
            <c:numRef>
              <c:f>Rods!$B$23:$B$34</c:f>
              <c:numCache>
                <c:formatCode>0</c:formatCode>
                <c:ptCount val="12"/>
                <c:pt idx="0">
                  <c:v>2136</c:v>
                </c:pt>
                <c:pt idx="1">
                  <c:v>2083</c:v>
                </c:pt>
                <c:pt idx="2">
                  <c:v>2057</c:v>
                </c:pt>
                <c:pt idx="3">
                  <c:v>2049</c:v>
                </c:pt>
                <c:pt idx="4">
                  <c:v>3283.48</c:v>
                </c:pt>
                <c:pt idx="5">
                  <c:v>3357.08</c:v>
                </c:pt>
                <c:pt idx="6">
                  <c:v>1939</c:v>
                </c:pt>
                <c:pt idx="7">
                  <c:v>3241.1600000000003</c:v>
                </c:pt>
                <c:pt idx="8">
                  <c:v>3253.1200000000003</c:v>
                </c:pt>
                <c:pt idx="9">
                  <c:v>1921</c:v>
                </c:pt>
                <c:pt idx="10">
                  <c:v>0</c:v>
                </c:pt>
                <c:pt idx="11">
                  <c:v>0</c:v>
                </c:pt>
              </c:numCache>
            </c:numRef>
          </c:val>
          <c:extLst xmlns:c15="http://schemas.microsoft.com/office/drawing/2012/chart">
            <c:ext xmlns:c16="http://schemas.microsoft.com/office/drawing/2014/chart" uri="{C3380CC4-5D6E-409C-BE32-E72D297353CC}">
              <c16:uniqueId val="{00000000-4A6D-4EA3-926A-396B890998C0}"/>
            </c:ext>
          </c:extLst>
        </c:ser>
        <c:ser>
          <c:idx val="0"/>
          <c:order val="1"/>
          <c:tx>
            <c:strRef>
              <c:f>Rods!$C$2</c:f>
              <c:strCache>
                <c:ptCount val="1"/>
                <c:pt idx="0">
                  <c:v>RBZ</c:v>
                </c:pt>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Rods!$A$23:$A$34</c:f>
              <c:strCache>
                <c:ptCount val="12"/>
                <c:pt idx="0">
                  <c:v>Longitudinal loading</c:v>
                </c:pt>
                <c:pt idx="1">
                  <c:v>Check 1 day after assembly</c:v>
                </c:pt>
                <c:pt idx="2">
                  <c:v>On the insert</c:v>
                </c:pt>
                <c:pt idx="3">
                  <c:v>293K in the pit</c:v>
                </c:pt>
                <c:pt idx="4">
                  <c:v>1.9K</c:v>
                </c:pt>
                <c:pt idx="5">
                  <c:v>At Nominal Current 16.47 kA</c:v>
                </c:pt>
                <c:pt idx="6">
                  <c:v>293K in the pit</c:v>
                </c:pt>
                <c:pt idx="7">
                  <c:v>1.9K</c:v>
                </c:pt>
                <c:pt idx="8">
                  <c:v>1.9K after test</c:v>
                </c:pt>
                <c:pt idx="9">
                  <c:v>293K</c:v>
                </c:pt>
                <c:pt idx="10">
                  <c:v>Before disassembly</c:v>
                </c:pt>
                <c:pt idx="11">
                  <c:v>After disassembly</c:v>
                </c:pt>
              </c:strCache>
            </c:strRef>
          </c:cat>
          <c:val>
            <c:numRef>
              <c:f>Rods!$C$23:$C$34</c:f>
              <c:numCache>
                <c:formatCode>0</c:formatCode>
                <c:ptCount val="12"/>
                <c:pt idx="0">
                  <c:v>2060</c:v>
                </c:pt>
                <c:pt idx="1">
                  <c:v>2023</c:v>
                </c:pt>
                <c:pt idx="2">
                  <c:v>2003</c:v>
                </c:pt>
                <c:pt idx="3">
                  <c:v>1995</c:v>
                </c:pt>
                <c:pt idx="4">
                  <c:v>3278.88</c:v>
                </c:pt>
                <c:pt idx="5">
                  <c:v>3351.56</c:v>
                </c:pt>
                <c:pt idx="6">
                  <c:v>1885</c:v>
                </c:pt>
                <c:pt idx="7">
                  <c:v>3223.6800000000003</c:v>
                </c:pt>
                <c:pt idx="8">
                  <c:v>3239.32</c:v>
                </c:pt>
                <c:pt idx="9">
                  <c:v>1867</c:v>
                </c:pt>
                <c:pt idx="10">
                  <c:v>0</c:v>
                </c:pt>
                <c:pt idx="11">
                  <c:v>0</c:v>
                </c:pt>
              </c:numCache>
            </c:numRef>
          </c:val>
          <c:extLst>
            <c:ext xmlns:c16="http://schemas.microsoft.com/office/drawing/2014/chart" uri="{C3380CC4-5D6E-409C-BE32-E72D297353CC}">
              <c16:uniqueId val="{00000001-4A6D-4EA3-926A-396B890998C0}"/>
            </c:ext>
          </c:extLst>
        </c:ser>
        <c:ser>
          <c:idx val="2"/>
          <c:order val="2"/>
          <c:tx>
            <c:strRef>
              <c:f>Rods!$D$2</c:f>
              <c:strCache>
                <c:ptCount val="1"/>
                <c:pt idx="0">
                  <c:v>RCZ</c:v>
                </c:pt>
              </c:strCache>
            </c:strRef>
          </c:tx>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Rods!$A$23:$A$34</c:f>
              <c:strCache>
                <c:ptCount val="12"/>
                <c:pt idx="0">
                  <c:v>Longitudinal loading</c:v>
                </c:pt>
                <c:pt idx="1">
                  <c:v>Check 1 day after assembly</c:v>
                </c:pt>
                <c:pt idx="2">
                  <c:v>On the insert</c:v>
                </c:pt>
                <c:pt idx="3">
                  <c:v>293K in the pit</c:v>
                </c:pt>
                <c:pt idx="4">
                  <c:v>1.9K</c:v>
                </c:pt>
                <c:pt idx="5">
                  <c:v>At Nominal Current 16.47 kA</c:v>
                </c:pt>
                <c:pt idx="6">
                  <c:v>293K in the pit</c:v>
                </c:pt>
                <c:pt idx="7">
                  <c:v>1.9K</c:v>
                </c:pt>
                <c:pt idx="8">
                  <c:v>1.9K after test</c:v>
                </c:pt>
                <c:pt idx="9">
                  <c:v>293K</c:v>
                </c:pt>
                <c:pt idx="10">
                  <c:v>Before disassembly</c:v>
                </c:pt>
                <c:pt idx="11">
                  <c:v>After disassembly</c:v>
                </c:pt>
              </c:strCache>
            </c:strRef>
          </c:cat>
          <c:val>
            <c:numRef>
              <c:f>Rods!$D$23:$D$34</c:f>
              <c:numCache>
                <c:formatCode>0</c:formatCode>
                <c:ptCount val="12"/>
                <c:pt idx="0">
                  <c:v>2055</c:v>
                </c:pt>
                <c:pt idx="1">
                  <c:v>2016</c:v>
                </c:pt>
                <c:pt idx="2">
                  <c:v>1990</c:v>
                </c:pt>
                <c:pt idx="3">
                  <c:v>1983</c:v>
                </c:pt>
                <c:pt idx="4">
                  <c:v>3203.44</c:v>
                </c:pt>
                <c:pt idx="5">
                  <c:v>3275.2000000000003</c:v>
                </c:pt>
                <c:pt idx="6">
                  <c:v>1869</c:v>
                </c:pt>
                <c:pt idx="7">
                  <c:v>3151.92</c:v>
                </c:pt>
                <c:pt idx="8">
                  <c:v>3162.96</c:v>
                </c:pt>
                <c:pt idx="9">
                  <c:v>1852</c:v>
                </c:pt>
                <c:pt idx="10">
                  <c:v>0</c:v>
                </c:pt>
                <c:pt idx="11">
                  <c:v>0</c:v>
                </c:pt>
              </c:numCache>
            </c:numRef>
          </c:val>
          <c:extLst>
            <c:ext xmlns:c16="http://schemas.microsoft.com/office/drawing/2014/chart" uri="{C3380CC4-5D6E-409C-BE32-E72D297353CC}">
              <c16:uniqueId val="{00000002-4A6D-4EA3-926A-396B890998C0}"/>
            </c:ext>
          </c:extLst>
        </c:ser>
        <c:ser>
          <c:idx val="5"/>
          <c:order val="3"/>
          <c:tx>
            <c:strRef>
              <c:f>Rods!$E$2</c:f>
              <c:strCache>
                <c:ptCount val="1"/>
                <c:pt idx="0">
                  <c:v>RDZ</c:v>
                </c:pt>
              </c:strCache>
            </c:strRef>
          </c:tx>
          <c:spPr>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Rods!$A$23:$A$34</c:f>
              <c:strCache>
                <c:ptCount val="12"/>
                <c:pt idx="0">
                  <c:v>Longitudinal loading</c:v>
                </c:pt>
                <c:pt idx="1">
                  <c:v>Check 1 day after assembly</c:v>
                </c:pt>
                <c:pt idx="2">
                  <c:v>On the insert</c:v>
                </c:pt>
                <c:pt idx="3">
                  <c:v>293K in the pit</c:v>
                </c:pt>
                <c:pt idx="4">
                  <c:v>1.9K</c:v>
                </c:pt>
                <c:pt idx="5">
                  <c:v>At Nominal Current 16.47 kA</c:v>
                </c:pt>
                <c:pt idx="6">
                  <c:v>293K in the pit</c:v>
                </c:pt>
                <c:pt idx="7">
                  <c:v>1.9K</c:v>
                </c:pt>
                <c:pt idx="8">
                  <c:v>1.9K after test</c:v>
                </c:pt>
                <c:pt idx="9">
                  <c:v>293K</c:v>
                </c:pt>
                <c:pt idx="10">
                  <c:v>Before disassembly</c:v>
                </c:pt>
                <c:pt idx="11">
                  <c:v>After disassembly</c:v>
                </c:pt>
              </c:strCache>
            </c:strRef>
          </c:cat>
          <c:val>
            <c:numRef>
              <c:f>Rods!$E$23:$E$34</c:f>
              <c:numCache>
                <c:formatCode>0</c:formatCode>
                <c:ptCount val="12"/>
                <c:pt idx="0">
                  <c:v>2167</c:v>
                </c:pt>
                <c:pt idx="1">
                  <c:v>2115</c:v>
                </c:pt>
                <c:pt idx="2">
                  <c:v>2089</c:v>
                </c:pt>
                <c:pt idx="3">
                  <c:v>2086</c:v>
                </c:pt>
                <c:pt idx="4">
                  <c:v>3295.44</c:v>
                </c:pt>
                <c:pt idx="5">
                  <c:v>3368.1200000000003</c:v>
                </c:pt>
                <c:pt idx="6">
                  <c:v>1957</c:v>
                </c:pt>
                <c:pt idx="7">
                  <c:v>3238.4</c:v>
                </c:pt>
                <c:pt idx="8">
                  <c:v>3254.04</c:v>
                </c:pt>
                <c:pt idx="9">
                  <c:v>1936</c:v>
                </c:pt>
                <c:pt idx="10">
                  <c:v>0</c:v>
                </c:pt>
                <c:pt idx="11">
                  <c:v>0</c:v>
                </c:pt>
              </c:numCache>
            </c:numRef>
          </c:val>
          <c:extLst>
            <c:ext xmlns:c16="http://schemas.microsoft.com/office/drawing/2014/chart" uri="{C3380CC4-5D6E-409C-BE32-E72D297353CC}">
              <c16:uniqueId val="{00000003-4A6D-4EA3-926A-396B890998C0}"/>
            </c:ext>
          </c:extLst>
        </c:ser>
        <c:dLbls>
          <c:showLegendKey val="0"/>
          <c:showVal val="0"/>
          <c:showCatName val="0"/>
          <c:showSerName val="0"/>
          <c:showPercent val="0"/>
          <c:showBubbleSize val="0"/>
        </c:dLbls>
        <c:gapWidth val="150"/>
        <c:axId val="230835320"/>
        <c:axId val="230835712"/>
        <c:extLst/>
      </c:barChart>
      <c:lineChart>
        <c:grouping val="standard"/>
        <c:varyColors val="0"/>
        <c:ser>
          <c:idx val="10"/>
          <c:order val="4"/>
          <c:tx>
            <c:strRef>
              <c:f>Rods!$J$1</c:f>
              <c:strCache>
                <c:ptCount val="1"/>
                <c:pt idx="0">
                  <c:v>FEA Strain Z (um/m)</c:v>
                </c:pt>
              </c:strCache>
            </c:strRef>
          </c:tx>
          <c:spPr>
            <a:ln w="31750" cap="rnd">
              <a:solidFill>
                <a:schemeClr val="tx1"/>
              </a:solidFill>
              <a:round/>
            </a:ln>
            <a:effectLst>
              <a:outerShdw blurRad="40000" dist="23000" dir="5400000" rotWithShape="0">
                <a:srgbClr val="000000">
                  <a:alpha val="35000"/>
                </a:srgbClr>
              </a:outerShdw>
            </a:effectLst>
          </c:spPr>
          <c:marker>
            <c:symbol val="circle"/>
            <c:size val="6"/>
            <c:spPr>
              <a:solidFill>
                <a:schemeClr val="tx1"/>
              </a:solidFill>
              <a:ln w="12700">
                <a:solidFill>
                  <a:srgbClr val="00B0F0"/>
                </a:solidFill>
                <a:round/>
              </a:ln>
              <a:effectLst>
                <a:outerShdw blurRad="40000" dist="23000" dir="5400000" rotWithShape="0">
                  <a:srgbClr val="000000">
                    <a:alpha val="35000"/>
                  </a:srgbClr>
                </a:outerShdw>
              </a:effectLst>
            </c:spPr>
          </c:marker>
          <c:val>
            <c:numRef>
              <c:f>Rods!$J$23:$J$34</c:f>
              <c:numCache>
                <c:formatCode>General</c:formatCode>
                <c:ptCount val="12"/>
                <c:pt idx="0">
                  <c:v>2450</c:v>
                </c:pt>
                <c:pt idx="1">
                  <c:v>2450</c:v>
                </c:pt>
                <c:pt idx="2">
                  <c:v>2450</c:v>
                </c:pt>
                <c:pt idx="3">
                  <c:v>2450</c:v>
                </c:pt>
                <c:pt idx="4">
                  <c:v>3562</c:v>
                </c:pt>
                <c:pt idx="5">
                  <c:v>3603</c:v>
                </c:pt>
                <c:pt idx="6">
                  <c:v>2450</c:v>
                </c:pt>
                <c:pt idx="7">
                  <c:v>3562</c:v>
                </c:pt>
                <c:pt idx="8">
                  <c:v>3562</c:v>
                </c:pt>
                <c:pt idx="9">
                  <c:v>2450</c:v>
                </c:pt>
                <c:pt idx="10" formatCode="0">
                  <c:v>2450</c:v>
                </c:pt>
                <c:pt idx="11">
                  <c:v>0</c:v>
                </c:pt>
              </c:numCache>
            </c:numRef>
          </c:val>
          <c:smooth val="0"/>
          <c:extLst>
            <c:ext xmlns:c16="http://schemas.microsoft.com/office/drawing/2014/chart" uri="{C3380CC4-5D6E-409C-BE32-E72D297353CC}">
              <c16:uniqueId val="{00000004-4A6D-4EA3-926A-396B890998C0}"/>
            </c:ext>
          </c:extLst>
        </c:ser>
        <c:ser>
          <c:idx val="11"/>
          <c:order val="5"/>
          <c:tx>
            <c:strRef>
              <c:f>Rods!$L$1</c:f>
              <c:strCache>
                <c:ptCount val="1"/>
                <c:pt idx="0">
                  <c:v>AVG Strain Z (um/m)</c:v>
                </c:pt>
              </c:strCache>
            </c:strRef>
          </c:tx>
          <c:spPr>
            <a:ln w="31750" cap="rnd">
              <a:solidFill>
                <a:schemeClr val="tx1"/>
              </a:solidFill>
              <a:prstDash val="dash"/>
              <a:round/>
            </a:ln>
            <a:effectLst>
              <a:outerShdw blurRad="40000" dist="23000" dir="5400000" rotWithShape="0">
                <a:srgbClr val="000000">
                  <a:alpha val="35000"/>
                </a:srgbClr>
              </a:outerShdw>
            </a:effectLst>
          </c:spPr>
          <c:marker>
            <c:symbol val="circle"/>
            <c:size val="6"/>
            <c:spPr>
              <a:solidFill>
                <a:schemeClr val="tx1"/>
              </a:solidFill>
              <a:ln w="12700">
                <a:solidFill>
                  <a:srgbClr val="00B0F0"/>
                </a:solidFill>
                <a:round/>
              </a:ln>
              <a:effectLst>
                <a:outerShdw blurRad="40000" dist="23000" dir="5400000" rotWithShape="0">
                  <a:srgbClr val="000000">
                    <a:alpha val="35000"/>
                  </a:srgbClr>
                </a:outerShdw>
              </a:effectLst>
            </c:spPr>
          </c:marker>
          <c:val>
            <c:numRef>
              <c:f>Rods!$L$23:$L$34</c:f>
              <c:numCache>
                <c:formatCode>0</c:formatCode>
                <c:ptCount val="12"/>
                <c:pt idx="0">
                  <c:v>2104.5</c:v>
                </c:pt>
                <c:pt idx="1">
                  <c:v>2059.25</c:v>
                </c:pt>
                <c:pt idx="2">
                  <c:v>2034.75</c:v>
                </c:pt>
                <c:pt idx="3">
                  <c:v>2028.25</c:v>
                </c:pt>
                <c:pt idx="4">
                  <c:v>3265.3100000000004</c:v>
                </c:pt>
                <c:pt idx="5">
                  <c:v>3337.9900000000002</c:v>
                </c:pt>
                <c:pt idx="6">
                  <c:v>1912.5</c:v>
                </c:pt>
                <c:pt idx="7">
                  <c:v>3213.79</c:v>
                </c:pt>
                <c:pt idx="8">
                  <c:v>3227.3600000000006</c:v>
                </c:pt>
                <c:pt idx="9">
                  <c:v>1894</c:v>
                </c:pt>
                <c:pt idx="10">
                  <c:v>0</c:v>
                </c:pt>
                <c:pt idx="11">
                  <c:v>0</c:v>
                </c:pt>
              </c:numCache>
            </c:numRef>
          </c:val>
          <c:smooth val="0"/>
          <c:extLst>
            <c:ext xmlns:c16="http://schemas.microsoft.com/office/drawing/2014/chart" uri="{C3380CC4-5D6E-409C-BE32-E72D297353CC}">
              <c16:uniqueId val="{00000005-4A6D-4EA3-926A-396B890998C0}"/>
            </c:ext>
          </c:extLst>
        </c:ser>
        <c:dLbls>
          <c:showLegendKey val="0"/>
          <c:showVal val="0"/>
          <c:showCatName val="0"/>
          <c:showSerName val="0"/>
          <c:showPercent val="0"/>
          <c:showBubbleSize val="0"/>
        </c:dLbls>
        <c:marker val="1"/>
        <c:smooth val="0"/>
        <c:axId val="230835320"/>
        <c:axId val="230835712"/>
      </c:lineChart>
      <c:catAx>
        <c:axId val="230835320"/>
        <c:scaling>
          <c:orientation val="minMax"/>
        </c:scaling>
        <c:delete val="0"/>
        <c:axPos val="b"/>
        <c:numFmt formatCode="General" sourceLinked="0"/>
        <c:majorTickMark val="none"/>
        <c:minorTickMark val="none"/>
        <c:tickLblPos val="low"/>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mn-lt"/>
                <a:ea typeface="+mn-ea"/>
                <a:cs typeface="+mn-cs"/>
              </a:defRPr>
            </a:pPr>
            <a:endParaRPr lang="en-US"/>
          </a:p>
        </c:txPr>
        <c:crossAx val="230835712"/>
        <c:crosses val="autoZero"/>
        <c:auto val="1"/>
        <c:lblAlgn val="ctr"/>
        <c:lblOffset val="100"/>
        <c:noMultiLvlLbl val="0"/>
      </c:catAx>
      <c:valAx>
        <c:axId val="230835712"/>
        <c:scaling>
          <c:orientation val="minMax"/>
          <c:max val="4000"/>
          <c:min val="0"/>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1200" b="1" i="0" u="none" strike="noStrike" kern="1200" baseline="0">
                    <a:solidFill>
                      <a:schemeClr val="tx2"/>
                    </a:solidFill>
                    <a:latin typeface="+mn-lt"/>
                    <a:ea typeface="+mn-ea"/>
                    <a:cs typeface="+mn-cs"/>
                  </a:defRPr>
                </a:pPr>
                <a:r>
                  <a:rPr lang="en-GB" sz="1200"/>
                  <a:t>Strain</a:t>
                </a:r>
                <a:r>
                  <a:rPr lang="en-GB" sz="1200" baseline="0"/>
                  <a:t> (um/m)</a:t>
                </a:r>
                <a:endParaRPr lang="en-GB" sz="1200"/>
              </a:p>
            </c:rich>
          </c:tx>
          <c:overlay val="0"/>
          <c:spPr>
            <a:noFill/>
            <a:ln>
              <a:noFill/>
            </a:ln>
            <a:effectLst/>
          </c:spPr>
          <c:txPr>
            <a:bodyPr rot="-5400000" spcFirstLastPara="1" vertOverflow="ellipsis" vert="horz" wrap="square" anchor="ctr" anchorCtr="1"/>
            <a:lstStyle/>
            <a:p>
              <a:pPr>
                <a:defRPr sz="1200" b="1" i="0" u="none" strike="noStrike" kern="1200" baseline="0">
                  <a:solidFill>
                    <a:schemeClr val="tx2"/>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mn-lt"/>
                <a:ea typeface="+mn-ea"/>
                <a:cs typeface="+mn-cs"/>
              </a:defRPr>
            </a:pPr>
            <a:endParaRPr lang="en-US"/>
          </a:p>
        </c:txPr>
        <c:crossAx val="230835320"/>
        <c:crosses val="autoZero"/>
        <c:crossBetween val="between"/>
        <c:majorUnit val="200"/>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GB"/>
              <a:t>MQXFS4 - Rods - Longitudinal Strain</a:t>
            </a:r>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autoTitleDeleted val="0"/>
    <c:plotArea>
      <c:layout/>
      <c:barChart>
        <c:barDir val="col"/>
        <c:grouping val="clustered"/>
        <c:varyColors val="0"/>
        <c:ser>
          <c:idx val="1"/>
          <c:order val="0"/>
          <c:tx>
            <c:strRef>
              <c:f>Rods!$B$2</c:f>
              <c:strCache>
                <c:ptCount val="1"/>
                <c:pt idx="0">
                  <c:v>RAZ</c:v>
                </c:pt>
              </c:strCache>
            </c:strRef>
          </c:tx>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Rods!$A$3:$A$14</c:f>
              <c:strCache>
                <c:ptCount val="12"/>
                <c:pt idx="0">
                  <c:v>On the insert</c:v>
                </c:pt>
                <c:pt idx="1">
                  <c:v>1.9K</c:v>
                </c:pt>
                <c:pt idx="2">
                  <c:v>293K</c:v>
                </c:pt>
                <c:pt idx="3">
                  <c:v>1.9K</c:v>
                </c:pt>
                <c:pt idx="4">
                  <c:v>Warm</c:v>
                </c:pt>
                <c:pt idx="5">
                  <c:v>On the insert</c:v>
                </c:pt>
                <c:pt idx="6">
                  <c:v>1.9K</c:v>
                </c:pt>
                <c:pt idx="7">
                  <c:v>Warm</c:v>
                </c:pt>
                <c:pt idx="8">
                  <c:v>1.9K</c:v>
                </c:pt>
                <c:pt idx="9">
                  <c:v>Warm</c:v>
                </c:pt>
                <c:pt idx="10">
                  <c:v>1.9K</c:v>
                </c:pt>
                <c:pt idx="11">
                  <c:v>Warm</c:v>
                </c:pt>
              </c:strCache>
            </c:strRef>
          </c:cat>
          <c:val>
            <c:numRef>
              <c:f>Rods!$B$3:$B$14</c:f>
              <c:numCache>
                <c:formatCode>0</c:formatCode>
                <c:ptCount val="12"/>
                <c:pt idx="0">
                  <c:v>2402</c:v>
                </c:pt>
                <c:pt idx="1">
                  <c:v>3785.8</c:v>
                </c:pt>
                <c:pt idx="2">
                  <c:v>2416</c:v>
                </c:pt>
                <c:pt idx="3">
                  <c:v>3744.65</c:v>
                </c:pt>
                <c:pt idx="4">
                  <c:v>2416</c:v>
                </c:pt>
                <c:pt idx="5">
                  <c:v>2373</c:v>
                </c:pt>
                <c:pt idx="6">
                  <c:v>3682.76</c:v>
                </c:pt>
                <c:pt idx="7">
                  <c:v>2406</c:v>
                </c:pt>
                <c:pt idx="8">
                  <c:v>3683.6800000000003</c:v>
                </c:pt>
                <c:pt idx="9">
                  <c:v>2413</c:v>
                </c:pt>
                <c:pt idx="10">
                  <c:v>3673.56</c:v>
                </c:pt>
                <c:pt idx="11">
                  <c:v>2365</c:v>
                </c:pt>
              </c:numCache>
            </c:numRef>
          </c:val>
          <c:extLst xmlns:c15="http://schemas.microsoft.com/office/drawing/2012/chart">
            <c:ext xmlns:c16="http://schemas.microsoft.com/office/drawing/2014/chart" uri="{C3380CC4-5D6E-409C-BE32-E72D297353CC}">
              <c16:uniqueId val="{00000000-C0CC-45BB-8574-9011226F979A}"/>
            </c:ext>
          </c:extLst>
        </c:ser>
        <c:ser>
          <c:idx val="0"/>
          <c:order val="1"/>
          <c:tx>
            <c:strRef>
              <c:f>Rods!$C$2</c:f>
              <c:strCache>
                <c:ptCount val="1"/>
                <c:pt idx="0">
                  <c:v>RBZ</c:v>
                </c:pt>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Rods!$A$3:$A$14</c:f>
              <c:strCache>
                <c:ptCount val="12"/>
                <c:pt idx="0">
                  <c:v>On the insert</c:v>
                </c:pt>
                <c:pt idx="1">
                  <c:v>1.9K</c:v>
                </c:pt>
                <c:pt idx="2">
                  <c:v>293K</c:v>
                </c:pt>
                <c:pt idx="3">
                  <c:v>1.9K</c:v>
                </c:pt>
                <c:pt idx="4">
                  <c:v>Warm</c:v>
                </c:pt>
                <c:pt idx="5">
                  <c:v>On the insert</c:v>
                </c:pt>
                <c:pt idx="6">
                  <c:v>1.9K</c:v>
                </c:pt>
                <c:pt idx="7">
                  <c:v>Warm</c:v>
                </c:pt>
                <c:pt idx="8">
                  <c:v>1.9K</c:v>
                </c:pt>
                <c:pt idx="9">
                  <c:v>Warm</c:v>
                </c:pt>
                <c:pt idx="10">
                  <c:v>1.9K</c:v>
                </c:pt>
                <c:pt idx="11">
                  <c:v>Warm</c:v>
                </c:pt>
              </c:strCache>
            </c:strRef>
          </c:cat>
          <c:val>
            <c:numRef>
              <c:f>Rods!$C$3:$C$14</c:f>
              <c:numCache>
                <c:formatCode>0</c:formatCode>
                <c:ptCount val="12"/>
                <c:pt idx="0">
                  <c:v>2441</c:v>
                </c:pt>
                <c:pt idx="1">
                  <c:v>3832.7200000000003</c:v>
                </c:pt>
                <c:pt idx="2">
                  <c:v>2467</c:v>
                </c:pt>
                <c:pt idx="3">
                  <c:v>3791.06</c:v>
                </c:pt>
                <c:pt idx="4">
                  <c:v>2467</c:v>
                </c:pt>
                <c:pt idx="5">
                  <c:v>2404</c:v>
                </c:pt>
                <c:pt idx="6">
                  <c:v>3717.7200000000003</c:v>
                </c:pt>
                <c:pt idx="7">
                  <c:v>2438</c:v>
                </c:pt>
                <c:pt idx="8">
                  <c:v>3723.2400000000002</c:v>
                </c:pt>
                <c:pt idx="9">
                  <c:v>2449</c:v>
                </c:pt>
                <c:pt idx="10">
                  <c:v>3714.04</c:v>
                </c:pt>
                <c:pt idx="11">
                  <c:v>2401</c:v>
                </c:pt>
              </c:numCache>
            </c:numRef>
          </c:val>
          <c:extLst>
            <c:ext xmlns:c16="http://schemas.microsoft.com/office/drawing/2014/chart" uri="{C3380CC4-5D6E-409C-BE32-E72D297353CC}">
              <c16:uniqueId val="{00000001-C0CC-45BB-8574-9011226F979A}"/>
            </c:ext>
          </c:extLst>
        </c:ser>
        <c:ser>
          <c:idx val="2"/>
          <c:order val="2"/>
          <c:tx>
            <c:strRef>
              <c:f>Rods!$D$2</c:f>
              <c:strCache>
                <c:ptCount val="1"/>
                <c:pt idx="0">
                  <c:v>RCZ</c:v>
                </c:pt>
              </c:strCache>
            </c:strRef>
          </c:tx>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Rods!$A$3:$A$14</c:f>
              <c:strCache>
                <c:ptCount val="12"/>
                <c:pt idx="0">
                  <c:v>On the insert</c:v>
                </c:pt>
                <c:pt idx="1">
                  <c:v>1.9K</c:v>
                </c:pt>
                <c:pt idx="2">
                  <c:v>293K</c:v>
                </c:pt>
                <c:pt idx="3">
                  <c:v>1.9K</c:v>
                </c:pt>
                <c:pt idx="4">
                  <c:v>Warm</c:v>
                </c:pt>
                <c:pt idx="5">
                  <c:v>On the insert</c:v>
                </c:pt>
                <c:pt idx="6">
                  <c:v>1.9K</c:v>
                </c:pt>
                <c:pt idx="7">
                  <c:v>Warm</c:v>
                </c:pt>
                <c:pt idx="8">
                  <c:v>1.9K</c:v>
                </c:pt>
                <c:pt idx="9">
                  <c:v>Warm</c:v>
                </c:pt>
                <c:pt idx="10">
                  <c:v>1.9K</c:v>
                </c:pt>
                <c:pt idx="11">
                  <c:v>Warm</c:v>
                </c:pt>
              </c:strCache>
            </c:strRef>
          </c:cat>
          <c:val>
            <c:numRef>
              <c:f>Rods!$D$3:$D$14</c:f>
              <c:numCache>
                <c:formatCode>0</c:formatCode>
                <c:ptCount val="12"/>
                <c:pt idx="0">
                  <c:v>2356</c:v>
                </c:pt>
                <c:pt idx="1">
                  <c:v>3765.56</c:v>
                </c:pt>
                <c:pt idx="2">
                  <c:v>2393</c:v>
                </c:pt>
                <c:pt idx="3">
                  <c:v>3724.63</c:v>
                </c:pt>
                <c:pt idx="4">
                  <c:v>2383</c:v>
                </c:pt>
                <c:pt idx="5">
                  <c:v>2322</c:v>
                </c:pt>
                <c:pt idx="6">
                  <c:v>3651.48</c:v>
                </c:pt>
                <c:pt idx="7">
                  <c:v>2355</c:v>
                </c:pt>
                <c:pt idx="8">
                  <c:v>3653.32</c:v>
                </c:pt>
                <c:pt idx="9">
                  <c:v>2363</c:v>
                </c:pt>
                <c:pt idx="10">
                  <c:v>3644.1200000000003</c:v>
                </c:pt>
                <c:pt idx="11">
                  <c:v>2316</c:v>
                </c:pt>
              </c:numCache>
            </c:numRef>
          </c:val>
          <c:extLst>
            <c:ext xmlns:c16="http://schemas.microsoft.com/office/drawing/2014/chart" uri="{C3380CC4-5D6E-409C-BE32-E72D297353CC}">
              <c16:uniqueId val="{00000002-C0CC-45BB-8574-9011226F979A}"/>
            </c:ext>
          </c:extLst>
        </c:ser>
        <c:ser>
          <c:idx val="5"/>
          <c:order val="3"/>
          <c:tx>
            <c:strRef>
              <c:f>Rods!$E$2</c:f>
              <c:strCache>
                <c:ptCount val="1"/>
                <c:pt idx="0">
                  <c:v>RDZ</c:v>
                </c:pt>
              </c:strCache>
            </c:strRef>
          </c:tx>
          <c:spPr>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c:spPr>
          <c:invertIfNegative val="0"/>
          <c:errBars>
            <c:errBarType val="both"/>
            <c:errValType val="percentage"/>
            <c:noEndCap val="0"/>
            <c:val val="2.5"/>
            <c:spPr>
              <a:noFill/>
              <a:ln w="9525">
                <a:solidFill>
                  <a:schemeClr val="tx2">
                    <a:lumMod val="75000"/>
                  </a:schemeClr>
                </a:solidFill>
                <a:round/>
              </a:ln>
              <a:effectLst/>
            </c:spPr>
          </c:errBars>
          <c:cat>
            <c:strRef>
              <c:f>Rods!$A$3:$A$14</c:f>
              <c:strCache>
                <c:ptCount val="12"/>
                <c:pt idx="0">
                  <c:v>On the insert</c:v>
                </c:pt>
                <c:pt idx="1">
                  <c:v>1.9K</c:v>
                </c:pt>
                <c:pt idx="2">
                  <c:v>293K</c:v>
                </c:pt>
                <c:pt idx="3">
                  <c:v>1.9K</c:v>
                </c:pt>
                <c:pt idx="4">
                  <c:v>Warm</c:v>
                </c:pt>
                <c:pt idx="5">
                  <c:v>On the insert</c:v>
                </c:pt>
                <c:pt idx="6">
                  <c:v>1.9K</c:v>
                </c:pt>
                <c:pt idx="7">
                  <c:v>Warm</c:v>
                </c:pt>
                <c:pt idx="8">
                  <c:v>1.9K</c:v>
                </c:pt>
                <c:pt idx="9">
                  <c:v>Warm</c:v>
                </c:pt>
                <c:pt idx="10">
                  <c:v>1.9K</c:v>
                </c:pt>
                <c:pt idx="11">
                  <c:v>Warm</c:v>
                </c:pt>
              </c:strCache>
            </c:strRef>
          </c:cat>
          <c:val>
            <c:numRef>
              <c:f>Rods!$E$3:$E$14</c:f>
              <c:numCache>
                <c:formatCode>0</c:formatCode>
                <c:ptCount val="12"/>
                <c:pt idx="0">
                  <c:v>2510</c:v>
                </c:pt>
                <c:pt idx="1">
                  <c:v>3889.76</c:v>
                </c:pt>
                <c:pt idx="2">
                  <c:v>2533</c:v>
                </c:pt>
                <c:pt idx="3">
                  <c:v>3865.6800000000003</c:v>
                </c:pt>
                <c:pt idx="4">
                  <c:v>2533</c:v>
                </c:pt>
                <c:pt idx="5">
                  <c:v>2471</c:v>
                </c:pt>
                <c:pt idx="6">
                  <c:v>3792.2400000000002</c:v>
                </c:pt>
                <c:pt idx="7">
                  <c:v>2504</c:v>
                </c:pt>
                <c:pt idx="8">
                  <c:v>3795</c:v>
                </c:pt>
                <c:pt idx="9">
                  <c:v>2513</c:v>
                </c:pt>
                <c:pt idx="10">
                  <c:v>3786.7200000000003</c:v>
                </c:pt>
                <c:pt idx="11">
                  <c:v>2465</c:v>
                </c:pt>
              </c:numCache>
            </c:numRef>
          </c:val>
          <c:extLst>
            <c:ext xmlns:c16="http://schemas.microsoft.com/office/drawing/2014/chart" uri="{C3380CC4-5D6E-409C-BE32-E72D297353CC}">
              <c16:uniqueId val="{00000003-C0CC-45BB-8574-9011226F979A}"/>
            </c:ext>
          </c:extLst>
        </c:ser>
        <c:dLbls>
          <c:showLegendKey val="0"/>
          <c:showVal val="0"/>
          <c:showCatName val="0"/>
          <c:showSerName val="0"/>
          <c:showPercent val="0"/>
          <c:showBubbleSize val="0"/>
        </c:dLbls>
        <c:gapWidth val="150"/>
        <c:axId val="481248464"/>
        <c:axId val="481248856"/>
        <c:extLst/>
      </c:barChart>
      <c:lineChart>
        <c:grouping val="standard"/>
        <c:varyColors val="0"/>
        <c:ser>
          <c:idx val="11"/>
          <c:order val="4"/>
          <c:tx>
            <c:strRef>
              <c:f>Rods!$L$1</c:f>
              <c:strCache>
                <c:ptCount val="1"/>
                <c:pt idx="0">
                  <c:v>AVG Strain Z (um/m)</c:v>
                </c:pt>
              </c:strCache>
            </c:strRef>
          </c:tx>
          <c:spPr>
            <a:ln w="25400" cap="rnd">
              <a:solidFill>
                <a:schemeClr val="tx1"/>
              </a:solidFill>
              <a:prstDash val="sysDot"/>
              <a:round/>
            </a:ln>
            <a:effectLst>
              <a:outerShdw blurRad="40000" dist="23000" dir="5400000" rotWithShape="0">
                <a:srgbClr val="000000">
                  <a:alpha val="35000"/>
                </a:srgbClr>
              </a:outerShdw>
            </a:effectLst>
          </c:spPr>
          <c:marker>
            <c:symbol val="circle"/>
            <c:size val="5"/>
            <c:spPr>
              <a:solidFill>
                <a:schemeClr val="tx1"/>
              </a:solidFill>
              <a:ln w="12700">
                <a:solidFill>
                  <a:srgbClr val="00B0F0"/>
                </a:solidFill>
                <a:round/>
              </a:ln>
              <a:effectLst>
                <a:outerShdw blurRad="40000" dist="23000" dir="5400000" rotWithShape="0">
                  <a:srgbClr val="000000">
                    <a:alpha val="35000"/>
                  </a:srgbClr>
                </a:outerShdw>
              </a:effectLst>
            </c:spPr>
          </c:marker>
          <c:val>
            <c:numRef>
              <c:f>Rods!$L$3:$L$14</c:f>
              <c:numCache>
                <c:formatCode>0</c:formatCode>
                <c:ptCount val="12"/>
                <c:pt idx="0">
                  <c:v>2427.25</c:v>
                </c:pt>
                <c:pt idx="1">
                  <c:v>3818.46</c:v>
                </c:pt>
                <c:pt idx="2">
                  <c:v>2452.25</c:v>
                </c:pt>
                <c:pt idx="3">
                  <c:v>3781.5050000000001</c:v>
                </c:pt>
                <c:pt idx="4">
                  <c:v>2449.75</c:v>
                </c:pt>
                <c:pt idx="5">
                  <c:v>2392.5</c:v>
                </c:pt>
                <c:pt idx="6">
                  <c:v>3711.05</c:v>
                </c:pt>
                <c:pt idx="7">
                  <c:v>2425.75</c:v>
                </c:pt>
                <c:pt idx="8">
                  <c:v>3713.81</c:v>
                </c:pt>
                <c:pt idx="9">
                  <c:v>2434.5</c:v>
                </c:pt>
                <c:pt idx="10">
                  <c:v>3704.6100000000006</c:v>
                </c:pt>
                <c:pt idx="11">
                  <c:v>2386.75</c:v>
                </c:pt>
              </c:numCache>
            </c:numRef>
          </c:val>
          <c:smooth val="0"/>
          <c:extLst>
            <c:ext xmlns:c16="http://schemas.microsoft.com/office/drawing/2014/chart" uri="{C3380CC4-5D6E-409C-BE32-E72D297353CC}">
              <c16:uniqueId val="{00000004-C0CC-45BB-8574-9011226F979A}"/>
            </c:ext>
          </c:extLst>
        </c:ser>
        <c:dLbls>
          <c:showLegendKey val="0"/>
          <c:showVal val="0"/>
          <c:showCatName val="0"/>
          <c:showSerName val="0"/>
          <c:showPercent val="0"/>
          <c:showBubbleSize val="0"/>
        </c:dLbls>
        <c:marker val="1"/>
        <c:smooth val="0"/>
        <c:axId val="481248464"/>
        <c:axId val="481248856"/>
      </c:lineChart>
      <c:catAx>
        <c:axId val="481248464"/>
        <c:scaling>
          <c:orientation val="minMax"/>
        </c:scaling>
        <c:delete val="0"/>
        <c:axPos val="b"/>
        <c:numFmt formatCode="General" sourceLinked="0"/>
        <c:majorTickMark val="none"/>
        <c:minorTickMark val="none"/>
        <c:tickLblPos val="low"/>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2"/>
                </a:solidFill>
                <a:latin typeface="+mn-lt"/>
                <a:ea typeface="+mn-ea"/>
                <a:cs typeface="+mn-cs"/>
              </a:defRPr>
            </a:pPr>
            <a:endParaRPr lang="en-US"/>
          </a:p>
        </c:txPr>
        <c:crossAx val="481248856"/>
        <c:crosses val="autoZero"/>
        <c:auto val="1"/>
        <c:lblAlgn val="ctr"/>
        <c:lblOffset val="100"/>
        <c:noMultiLvlLbl val="0"/>
      </c:catAx>
      <c:valAx>
        <c:axId val="481248856"/>
        <c:scaling>
          <c:orientation val="minMax"/>
          <c:max val="4000"/>
          <c:min val="0"/>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1200" b="1" i="0" u="none" strike="noStrike" kern="1200" baseline="0">
                    <a:solidFill>
                      <a:schemeClr val="tx2"/>
                    </a:solidFill>
                    <a:latin typeface="+mn-lt"/>
                    <a:ea typeface="+mn-ea"/>
                    <a:cs typeface="+mn-cs"/>
                  </a:defRPr>
                </a:pPr>
                <a:r>
                  <a:rPr lang="en-GB" sz="1200"/>
                  <a:t>Strain</a:t>
                </a:r>
                <a:r>
                  <a:rPr lang="en-GB" sz="1200" baseline="0"/>
                  <a:t> (um/m)</a:t>
                </a:r>
                <a:endParaRPr lang="en-GB" sz="1200"/>
              </a:p>
            </c:rich>
          </c:tx>
          <c:overlay val="0"/>
          <c:spPr>
            <a:noFill/>
            <a:ln>
              <a:noFill/>
            </a:ln>
            <a:effectLst/>
          </c:spPr>
          <c:txPr>
            <a:bodyPr rot="-5400000" spcFirstLastPara="1" vertOverflow="ellipsis" vert="horz" wrap="square" anchor="ctr" anchorCtr="1"/>
            <a:lstStyle/>
            <a:p>
              <a:pPr>
                <a:defRPr sz="1200" b="1" i="0" u="none" strike="noStrike" kern="1200" baseline="0">
                  <a:solidFill>
                    <a:schemeClr val="tx2"/>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2"/>
                </a:solidFill>
                <a:latin typeface="+mn-lt"/>
                <a:ea typeface="+mn-ea"/>
                <a:cs typeface="+mn-cs"/>
              </a:defRPr>
            </a:pPr>
            <a:endParaRPr lang="en-US"/>
          </a:p>
        </c:txPr>
        <c:crossAx val="481248464"/>
        <c:crosses val="autoZero"/>
        <c:crossBetween val="between"/>
        <c:majorUnit val="200"/>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withinLinearReversed" id="21">
  <a:schemeClr val="accent1"/>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2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dk1">
            <a:lumMod val="75000"/>
            <a:lumOff val="25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dk1">
            <a:lumMod val="75000"/>
            <a:lumOff val="25000"/>
          </a:schemeClr>
        </a:solidFill>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4.xml><?xml version="1.0" encoding="utf-8"?>
<cs:chartStyle xmlns:cs="http://schemas.microsoft.com/office/drawing/2012/chartStyle" xmlns:a="http://schemas.openxmlformats.org/drawingml/2006/main" id="32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dk1">
            <a:lumMod val="75000"/>
            <a:lumOff val="25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dk1">
            <a:lumMod val="75000"/>
            <a:lumOff val="25000"/>
          </a:schemeClr>
        </a:solidFill>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5.xml><?xml version="1.0" encoding="utf-8"?>
<cs:chartStyle xmlns:cs="http://schemas.microsoft.com/office/drawing/2012/chartStyle" xmlns:a="http://schemas.openxmlformats.org/drawingml/2006/main" id="32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dk1">
            <a:lumMod val="75000"/>
            <a:lumOff val="25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dk1">
            <a:lumMod val="75000"/>
            <a:lumOff val="25000"/>
          </a:schemeClr>
        </a:solidFill>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6.xml><?xml version="1.0" encoding="utf-8"?>
<cs:chartStyle xmlns:cs="http://schemas.microsoft.com/office/drawing/2012/chartStyle" xmlns:a="http://schemas.openxmlformats.org/drawingml/2006/main" id="32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dk1">
            <a:lumMod val="75000"/>
            <a:lumOff val="25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dk1">
            <a:lumMod val="75000"/>
            <a:lumOff val="25000"/>
          </a:schemeClr>
        </a:solidFill>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7.xml><?xml version="1.0" encoding="utf-8"?>
<cs:chartStyle xmlns:cs="http://schemas.microsoft.com/office/drawing/2012/chartStyle" xmlns:a="http://schemas.openxmlformats.org/drawingml/2006/main" id="32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dk1">
            <a:lumMod val="75000"/>
            <a:lumOff val="25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dk1">
            <a:lumMod val="75000"/>
            <a:lumOff val="25000"/>
          </a:schemeClr>
        </a:solidFill>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8.xml><?xml version="1.0" encoding="utf-8"?>
<cs:chartStyle xmlns:cs="http://schemas.microsoft.com/office/drawing/2012/chartStyle" xmlns:a="http://schemas.openxmlformats.org/drawingml/2006/main" id="326">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dk1">
            <a:lumMod val="75000"/>
            <a:lumOff val="25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dk1">
            <a:lumMod val="75000"/>
            <a:lumOff val="25000"/>
          </a:schemeClr>
        </a:solidFill>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4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6.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image" Target="../media/image9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4" y="0"/>
            <a:ext cx="2945659" cy="493633"/>
          </a:xfrm>
          <a:prstGeom prst="rect">
            <a:avLst/>
          </a:prstGeom>
        </p:spPr>
        <p:txBody>
          <a:bodyPr vert="horz" lIns="91440" tIns="45720" rIns="91440" bIns="45720" rtlCol="0"/>
          <a:lstStyle>
            <a:lvl1pPr algn="r">
              <a:defRPr sz="1200"/>
            </a:lvl1pPr>
          </a:lstStyle>
          <a:p>
            <a:fld id="{B3F5CDDF-3246-6843-A314-FDDEB3F3DF8E}" type="datetimeFigureOut">
              <a:rPr lang="fr-FR" smtClean="0"/>
              <a:pPr/>
              <a:t>10/07/2020</a:t>
            </a:fld>
            <a:endParaRPr lang="fr-FR"/>
          </a:p>
        </p:txBody>
      </p:sp>
      <p:sp>
        <p:nvSpPr>
          <p:cNvPr id="4" name="Espace réservé du pied de page 3"/>
          <p:cNvSpPr>
            <a:spLocks noGrp="1"/>
          </p:cNvSpPr>
          <p:nvPr>
            <p:ph type="ftr" sz="quarter" idx="2"/>
          </p:nvPr>
        </p:nvSpPr>
        <p:spPr>
          <a:xfrm>
            <a:off x="0" y="9377318"/>
            <a:ext cx="2945659" cy="49363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4" y="9377318"/>
            <a:ext cx="2945659" cy="493633"/>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4" y="0"/>
            <a:ext cx="2945659" cy="493633"/>
          </a:xfrm>
          <a:prstGeom prst="rect">
            <a:avLst/>
          </a:prstGeom>
        </p:spPr>
        <p:txBody>
          <a:bodyPr vert="horz" lIns="91440" tIns="45720" rIns="91440" bIns="45720" rtlCol="0"/>
          <a:lstStyle>
            <a:lvl1pPr algn="r">
              <a:defRPr sz="1200"/>
            </a:lvl1pPr>
          </a:lstStyle>
          <a:p>
            <a:fld id="{781D8F6D-3354-BF4D-834B-467E3215D30A}" type="datetimeFigureOut">
              <a:rPr lang="fr-FR" smtClean="0"/>
              <a:pPr/>
              <a:t>10/07/2020</a:t>
            </a:fld>
            <a:endParaRPr lang="fr-FR"/>
          </a:p>
        </p:txBody>
      </p:sp>
      <p:sp>
        <p:nvSpPr>
          <p:cNvPr id="4" name="Espace réservé de l'image des diapositives 3"/>
          <p:cNvSpPr>
            <a:spLocks noGrp="1" noRot="1" noChangeAspect="1"/>
          </p:cNvSpPr>
          <p:nvPr>
            <p:ph type="sldImg" idx="2"/>
          </p:nvPr>
        </p:nvSpPr>
        <p:spPr>
          <a:xfrm>
            <a:off x="930275" y="739775"/>
            <a:ext cx="4937125" cy="370205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689518"/>
            <a:ext cx="5438140" cy="4442699"/>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7318"/>
            <a:ext cx="2945659" cy="49363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4" y="9377318"/>
            <a:ext cx="2945659" cy="493633"/>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17</a:t>
            </a:fld>
            <a:endParaRPr lang="fr-FR"/>
          </a:p>
        </p:txBody>
      </p:sp>
    </p:spTree>
    <p:extLst>
      <p:ext uri="{BB962C8B-B14F-4D97-AF65-F5344CB8AC3E}">
        <p14:creationId xmlns:p14="http://schemas.microsoft.com/office/powerpoint/2010/main" val="41983325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18</a:t>
            </a:fld>
            <a:endParaRPr lang="fr-FR"/>
          </a:p>
        </p:txBody>
      </p:sp>
    </p:spTree>
    <p:extLst>
      <p:ext uri="{BB962C8B-B14F-4D97-AF65-F5344CB8AC3E}">
        <p14:creationId xmlns:p14="http://schemas.microsoft.com/office/powerpoint/2010/main" val="33317545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5"/>
          <p:cNvSpPr>
            <a:spLocks noGrp="1" noChangeArrowheads="1"/>
          </p:cNvSpPr>
          <p:nvPr>
            <p:ph type="sldNum" sz="quarter" idx="5"/>
          </p:nvPr>
        </p:nvSpPr>
        <p:spPr>
          <a:noFill/>
        </p:spPr>
        <p:txBody>
          <a:bodyPr/>
          <a:lstStyle/>
          <a:p>
            <a:pPr marL="0" marR="0" lvl="0" indent="0" algn="r" defTabSz="927100" rtl="0" eaLnBrk="0" fontAlgn="base" latinLnBrk="0" hangingPunct="0">
              <a:lnSpc>
                <a:spcPct val="100000"/>
              </a:lnSpc>
              <a:spcBef>
                <a:spcPct val="0"/>
              </a:spcBef>
              <a:spcAft>
                <a:spcPct val="0"/>
              </a:spcAft>
              <a:buClrTx/>
              <a:buSzTx/>
              <a:buFontTx/>
              <a:buNone/>
              <a:tabLst/>
              <a:defRPr/>
            </a:pPr>
            <a:fld id="{04645479-745E-4681-AD5B-2D3A53A11D3A}" type="slidenum">
              <a:rPr kumimoji="0" lang="en-US" sz="1000" b="0" i="1" u="none" strike="noStrike" kern="1200" cap="none" spc="0" normalizeH="0" baseline="0" noProof="0" smtClean="0">
                <a:ln>
                  <a:noFill/>
                </a:ln>
                <a:solidFill>
                  <a:srgbClr val="000000"/>
                </a:solidFill>
                <a:effectLst/>
                <a:uLnTx/>
                <a:uFillTx/>
                <a:latin typeface="Times New Roman" pitchFamily="18" charset="0"/>
                <a:ea typeface="+mn-ea"/>
                <a:cs typeface="+mn-cs"/>
              </a:rPr>
              <a:pPr marL="0" marR="0" lvl="0" indent="0" algn="r" defTabSz="927100" rtl="0" eaLnBrk="0" fontAlgn="base" latinLnBrk="0" hangingPunct="0">
                <a:lnSpc>
                  <a:spcPct val="100000"/>
                </a:lnSpc>
                <a:spcBef>
                  <a:spcPct val="0"/>
                </a:spcBef>
                <a:spcAft>
                  <a:spcPct val="0"/>
                </a:spcAft>
                <a:buClrTx/>
                <a:buSzTx/>
                <a:buFontTx/>
                <a:buNone/>
                <a:tabLst/>
                <a:defRPr/>
              </a:pPr>
              <a:t>56</a:t>
            </a:fld>
            <a:endParaRPr kumimoji="0" lang="en-US"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r>
              <a:rPr lang="en-US"/>
              <a:t>Added two more to list since November DOE review. Much simpler than D20.</a:t>
            </a:r>
          </a:p>
        </p:txBody>
      </p:sp>
      <p:sp>
        <p:nvSpPr>
          <p:cNvPr id="5" name="Footer Placeholder 4"/>
          <p:cNvSpPr>
            <a:spLocks noGrp="1"/>
          </p:cNvSpPr>
          <p:nvPr>
            <p:ph type="ftr" sz="quarter" idx="10"/>
          </p:nvPr>
        </p:nvSpPr>
        <p:spPr/>
        <p:txBody>
          <a:bodyPr/>
          <a:lstStyle/>
          <a:p>
            <a:pPr marL="0" marR="0" lvl="0" indent="0" algn="l" defTabSz="927100" rtl="0" eaLnBrk="0" fontAlgn="base" latinLnBrk="0" hangingPunct="0">
              <a:lnSpc>
                <a:spcPct val="100000"/>
              </a:lnSpc>
              <a:spcBef>
                <a:spcPct val="0"/>
              </a:spcBef>
              <a:spcAft>
                <a:spcPct val="0"/>
              </a:spcAft>
              <a:buClrTx/>
              <a:buSzTx/>
              <a:buFontTx/>
              <a:buNone/>
              <a:tabLst/>
              <a:defRPr/>
            </a:pPr>
            <a:r>
              <a:rPr kumimoji="0" lang="en-US" sz="1000" b="0" i="1" u="none" strike="noStrike" kern="1200" cap="none" spc="0" normalizeH="0" baseline="0" noProof="0">
                <a:ln>
                  <a:noFill/>
                </a:ln>
                <a:solidFill>
                  <a:srgbClr val="000000"/>
                </a:solidFill>
                <a:effectLst/>
                <a:uLnTx/>
                <a:uFillTx/>
                <a:latin typeface="Times New Roman" pitchFamily="18" charset="0"/>
                <a:ea typeface="+mn-ea"/>
                <a:cs typeface="+mn-cs"/>
              </a:rPr>
              <a:t>S. Caspi</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927100" rtl="0" eaLnBrk="0" fontAlgn="base" latinLnBrk="0" hangingPunct="0">
              <a:lnSpc>
                <a:spcPct val="100000"/>
              </a:lnSpc>
              <a:spcBef>
                <a:spcPct val="0"/>
              </a:spcBef>
              <a:spcAft>
                <a:spcPct val="0"/>
              </a:spcAft>
              <a:buClrTx/>
              <a:buSzTx/>
              <a:buFontTx/>
              <a:buNone/>
              <a:tabLst/>
              <a:defRPr/>
            </a:pPr>
            <a:fld id="{452C974B-4E9C-4704-99AF-AA4D71BBA096}" type="slidenum">
              <a:rPr kumimoji="0" lang="en-US" sz="1000" b="0" i="1"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927100" rtl="0" eaLnBrk="0" fontAlgn="base" latinLnBrk="0" hangingPunct="0">
                <a:lnSpc>
                  <a:spcPct val="100000"/>
                </a:lnSpc>
                <a:spcBef>
                  <a:spcPct val="0"/>
                </a:spcBef>
                <a:spcAft>
                  <a:spcPct val="0"/>
                </a:spcAft>
                <a:buClrTx/>
                <a:buSzTx/>
                <a:buFontTx/>
                <a:buNone/>
                <a:tabLst/>
                <a:defRPr/>
              </a:pPr>
              <a:t>57</a:t>
            </a:fld>
            <a:endParaRPr kumimoji="0" lang="en-US" sz="1000" b="0" i="1"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904194" name="Rectangle 2"/>
          <p:cNvSpPr>
            <a:spLocks noGrp="1" noRot="1" noChangeAspect="1" noChangeArrowheads="1" noTextEdit="1"/>
          </p:cNvSpPr>
          <p:nvPr>
            <p:ph type="sldImg"/>
          </p:nvPr>
        </p:nvSpPr>
        <p:spPr>
          <a:xfrm>
            <a:off x="1719263" y="1101725"/>
            <a:ext cx="3581400" cy="2686050"/>
          </a:xfrm>
          <a:ln/>
        </p:spPr>
      </p:sp>
      <p:sp>
        <p:nvSpPr>
          <p:cNvPr id="904195" name="Rectangle 3"/>
          <p:cNvSpPr>
            <a:spLocks noGrp="1" noChangeArrowheads="1"/>
          </p:cNvSpPr>
          <p:nvPr>
            <p:ph type="body" idx="1"/>
          </p:nvPr>
        </p:nvSpPr>
        <p:spPr>
          <a:xfrm>
            <a:off x="935038" y="4414838"/>
            <a:ext cx="5140325" cy="4183062"/>
          </a:xfrm>
        </p:spPr>
        <p:txBody>
          <a:bodyPr/>
          <a:lstStyle/>
          <a:p>
            <a:endParaRPr lang="en-US"/>
          </a:p>
        </p:txBody>
      </p:sp>
      <p:sp>
        <p:nvSpPr>
          <p:cNvPr id="5" name="Footer Placeholder 4"/>
          <p:cNvSpPr>
            <a:spLocks noGrp="1"/>
          </p:cNvSpPr>
          <p:nvPr>
            <p:ph type="ftr" sz="quarter" idx="10"/>
          </p:nvPr>
        </p:nvSpPr>
        <p:spPr/>
        <p:txBody>
          <a:bodyPr/>
          <a:lstStyle/>
          <a:p>
            <a:pPr marL="0" marR="0" lvl="0" indent="0" algn="l" defTabSz="927100" rtl="0" eaLnBrk="0" fontAlgn="base" latinLnBrk="0" hangingPunct="0">
              <a:lnSpc>
                <a:spcPct val="100000"/>
              </a:lnSpc>
              <a:spcBef>
                <a:spcPct val="0"/>
              </a:spcBef>
              <a:spcAft>
                <a:spcPct val="0"/>
              </a:spcAft>
              <a:buClrTx/>
              <a:buSzTx/>
              <a:buFontTx/>
              <a:buNone/>
              <a:tabLst/>
              <a:defRPr/>
            </a:pPr>
            <a:r>
              <a:rPr kumimoji="0" lang="en-US" sz="1000" b="0" i="1" u="none" strike="noStrike" kern="1200" cap="none" spc="0" normalizeH="0" baseline="0" noProof="0">
                <a:ln>
                  <a:noFill/>
                </a:ln>
                <a:solidFill>
                  <a:srgbClr val="000000"/>
                </a:solidFill>
                <a:effectLst/>
                <a:uLnTx/>
                <a:uFillTx/>
                <a:latin typeface="Times New Roman" pitchFamily="18" charset="0"/>
                <a:ea typeface="+mn-ea"/>
                <a:cs typeface="+mn-cs"/>
              </a:rPr>
              <a:t>S. Caspi</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7"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Footer Placeholder 3"/>
          <p:cNvSpPr>
            <a:spLocks noGrp="1"/>
          </p:cNvSpPr>
          <p:nvPr>
            <p:ph type="ftr" sz="quarter" idx="10"/>
          </p:nvPr>
        </p:nvSpPr>
        <p:spPr/>
        <p:txBody>
          <a:bodyPr/>
          <a:lstStyle>
            <a:lvl1pPr>
              <a:defRPr/>
            </a:lvl1pPr>
          </a:lstStyle>
          <a:p>
            <a:r>
              <a:rPr lang="en-US"/>
              <a:t>S. Caspi</a:t>
            </a:r>
          </a:p>
        </p:txBody>
      </p:sp>
    </p:spTree>
    <p:extLst>
      <p:ext uri="{BB962C8B-B14F-4D97-AF65-F5344CB8AC3E}">
        <p14:creationId xmlns:p14="http://schemas.microsoft.com/office/powerpoint/2010/main" val="6641159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219200"/>
            <a:ext cx="4151313"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08513" y="1219200"/>
            <a:ext cx="41529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p:txBody>
          <a:bodyPr/>
          <a:lstStyle>
            <a:lvl1pPr>
              <a:defRPr/>
            </a:lvl1pPr>
          </a:lstStyle>
          <a:p>
            <a:r>
              <a:rPr lang="en-US"/>
              <a:t>S. Caspi</a:t>
            </a:r>
          </a:p>
        </p:txBody>
      </p:sp>
    </p:spTree>
    <p:extLst>
      <p:ext uri="{BB962C8B-B14F-4D97-AF65-F5344CB8AC3E}">
        <p14:creationId xmlns:p14="http://schemas.microsoft.com/office/powerpoint/2010/main" val="1954817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p:cNvSpPr>
            <a:spLocks noGrp="1"/>
          </p:cNvSpPr>
          <p:nvPr>
            <p:ph type="ftr" sz="quarter" idx="10"/>
          </p:nvPr>
        </p:nvSpPr>
        <p:spPr/>
        <p:txBody>
          <a:bodyPr/>
          <a:lstStyle>
            <a:lvl1pPr>
              <a:defRPr/>
            </a:lvl1pPr>
          </a:lstStyle>
          <a:p>
            <a:r>
              <a:rPr lang="en-US"/>
              <a:t>S. Caspi</a:t>
            </a:r>
          </a:p>
        </p:txBody>
      </p:sp>
    </p:spTree>
    <p:extLst>
      <p:ext uri="{BB962C8B-B14F-4D97-AF65-F5344CB8AC3E}">
        <p14:creationId xmlns:p14="http://schemas.microsoft.com/office/powerpoint/2010/main" val="40355141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lvl1pPr>
              <a:defRPr/>
            </a:lvl1pPr>
          </a:lstStyle>
          <a:p>
            <a:r>
              <a:rPr lang="en-US"/>
              <a:t>S. Caspi</a:t>
            </a:r>
          </a:p>
        </p:txBody>
      </p:sp>
    </p:spTree>
    <p:extLst>
      <p:ext uri="{BB962C8B-B14F-4D97-AF65-F5344CB8AC3E}">
        <p14:creationId xmlns:p14="http://schemas.microsoft.com/office/powerpoint/2010/main" val="33288410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US"/>
              <a:t>S. Caspi</a:t>
            </a:r>
          </a:p>
        </p:txBody>
      </p:sp>
    </p:spTree>
    <p:extLst>
      <p:ext uri="{BB962C8B-B14F-4D97-AF65-F5344CB8AC3E}">
        <p14:creationId xmlns:p14="http://schemas.microsoft.com/office/powerpoint/2010/main" val="29212929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r>
              <a:rPr lang="en-US"/>
              <a:t>S. Caspi</a:t>
            </a:r>
          </a:p>
        </p:txBody>
      </p:sp>
    </p:spTree>
    <p:extLst>
      <p:ext uri="{BB962C8B-B14F-4D97-AF65-F5344CB8AC3E}">
        <p14:creationId xmlns:p14="http://schemas.microsoft.com/office/powerpoint/2010/main" val="22223875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r>
              <a:rPr lang="en-US"/>
              <a:t>S. Caspi</a:t>
            </a:r>
          </a:p>
        </p:txBody>
      </p:sp>
    </p:spTree>
    <p:extLst>
      <p:ext uri="{BB962C8B-B14F-4D97-AF65-F5344CB8AC3E}">
        <p14:creationId xmlns:p14="http://schemas.microsoft.com/office/powerpoint/2010/main" val="37037813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r>
              <a:rPr lang="en-US"/>
              <a:t>S. Caspi</a:t>
            </a:r>
          </a:p>
        </p:txBody>
      </p:sp>
    </p:spTree>
    <p:extLst>
      <p:ext uri="{BB962C8B-B14F-4D97-AF65-F5344CB8AC3E}">
        <p14:creationId xmlns:p14="http://schemas.microsoft.com/office/powerpoint/2010/main" val="17884653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152400"/>
            <a:ext cx="2112963" cy="6172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52400"/>
            <a:ext cx="6191250" cy="6172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r>
              <a:rPr lang="en-US"/>
              <a:t>S. Caspi</a:t>
            </a:r>
          </a:p>
        </p:txBody>
      </p:sp>
    </p:spTree>
    <p:extLst>
      <p:ext uri="{BB962C8B-B14F-4D97-AF65-F5344CB8AC3E}">
        <p14:creationId xmlns:p14="http://schemas.microsoft.com/office/powerpoint/2010/main" val="15474965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04800" y="152400"/>
            <a:ext cx="8456613" cy="6172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Footer Placeholder 2"/>
          <p:cNvSpPr>
            <a:spLocks noGrp="1"/>
          </p:cNvSpPr>
          <p:nvPr>
            <p:ph type="ftr" sz="quarter" idx="10"/>
          </p:nvPr>
        </p:nvSpPr>
        <p:spPr>
          <a:xfrm>
            <a:off x="8077200" y="6400800"/>
            <a:ext cx="838200" cy="228600"/>
          </a:xfrm>
        </p:spPr>
        <p:txBody>
          <a:bodyPr/>
          <a:lstStyle>
            <a:lvl1pPr>
              <a:defRPr/>
            </a:lvl1pPr>
          </a:lstStyle>
          <a:p>
            <a:r>
              <a:rPr lang="en-US"/>
              <a:t>S. Caspi</a:t>
            </a:r>
          </a:p>
        </p:txBody>
      </p:sp>
    </p:spTree>
    <p:extLst>
      <p:ext uri="{BB962C8B-B14F-4D97-AF65-F5344CB8AC3E}">
        <p14:creationId xmlns:p14="http://schemas.microsoft.com/office/powerpoint/2010/main" val="19376376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
        <p:nvSpPr>
          <p:cNvPr id="11" name="Espace réservé du pied de page 5"/>
          <p:cNvSpPr>
            <a:spLocks noGrp="1"/>
          </p:cNvSpPr>
          <p:nvPr>
            <p:ph type="ftr" sz="quarter" idx="11"/>
          </p:nvPr>
        </p:nvSpPr>
        <p:spPr>
          <a:xfrm>
            <a:off x="1981200" y="6356350"/>
            <a:ext cx="6550800" cy="360000"/>
          </a:xfrm>
        </p:spPr>
        <p:txBody>
          <a:bodyPr/>
          <a:lstStyle/>
          <a:p>
            <a:pPr algn="ctr"/>
            <a:r>
              <a:rPr lang="es-ES" dirty="0"/>
              <a:t>Susana Izquierdo Bermudez</a:t>
            </a:r>
            <a:endParaRPr lang="en-GB"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143000" y="152400"/>
            <a:ext cx="7613650" cy="914400"/>
          </a:xfrm>
        </p:spPr>
        <p:txBody>
          <a:bodyPr/>
          <a:lstStyle/>
          <a:p>
            <a:r>
              <a:rPr lang="en-US"/>
              <a:t>Click to edit Master title style</a:t>
            </a:r>
          </a:p>
        </p:txBody>
      </p:sp>
      <p:sp>
        <p:nvSpPr>
          <p:cNvPr id="3" name="Content Placeholder 2"/>
          <p:cNvSpPr>
            <a:spLocks noGrp="1"/>
          </p:cNvSpPr>
          <p:nvPr>
            <p:ph sz="half" idx="1"/>
          </p:nvPr>
        </p:nvSpPr>
        <p:spPr>
          <a:xfrm>
            <a:off x="304800" y="1219200"/>
            <a:ext cx="4151313" cy="5105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08513" y="1219200"/>
            <a:ext cx="4152900" cy="2476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08513" y="3848100"/>
            <a:ext cx="4152900" cy="2476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0"/>
          </p:nvPr>
        </p:nvSpPr>
        <p:spPr>
          <a:xfrm>
            <a:off x="8077200" y="6400800"/>
            <a:ext cx="838200" cy="228600"/>
          </a:xfrm>
        </p:spPr>
        <p:txBody>
          <a:bodyPr/>
          <a:lstStyle>
            <a:lvl1pPr>
              <a:defRPr/>
            </a:lvl1pPr>
          </a:lstStyle>
          <a:p>
            <a:r>
              <a:rPr lang="en-US"/>
              <a:t>S. Caspi</a:t>
            </a:r>
          </a:p>
        </p:txBody>
      </p:sp>
    </p:spTree>
    <p:extLst>
      <p:ext uri="{BB962C8B-B14F-4D97-AF65-F5344CB8AC3E}">
        <p14:creationId xmlns:p14="http://schemas.microsoft.com/office/powerpoint/2010/main" val="132019553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43000" y="152400"/>
            <a:ext cx="7613650" cy="914400"/>
          </a:xfrm>
        </p:spPr>
        <p:txBody>
          <a:bodyPr/>
          <a:lstStyle/>
          <a:p>
            <a:r>
              <a:rPr lang="en-US"/>
              <a:t>Click to edit Master title style</a:t>
            </a:r>
          </a:p>
        </p:txBody>
      </p:sp>
      <p:sp>
        <p:nvSpPr>
          <p:cNvPr id="3" name="Text Placeholder 2"/>
          <p:cNvSpPr>
            <a:spLocks noGrp="1"/>
          </p:cNvSpPr>
          <p:nvPr>
            <p:ph type="body" sz="half" idx="1"/>
          </p:nvPr>
        </p:nvSpPr>
        <p:spPr>
          <a:xfrm>
            <a:off x="304800" y="1219200"/>
            <a:ext cx="4151313" cy="4953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08513" y="1219200"/>
            <a:ext cx="4152900" cy="4953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6"/>
          <p:cNvSpPr>
            <a:spLocks noGrp="1" noChangeArrowheads="1"/>
          </p:cNvSpPr>
          <p:nvPr>
            <p:ph type="ftr" sz="quarter" idx="10"/>
          </p:nvPr>
        </p:nvSpPr>
        <p:spPr>
          <a:ln/>
        </p:spPr>
        <p:txBody>
          <a:bodyPr/>
          <a:lstStyle>
            <a:lvl1pPr>
              <a:defRPr/>
            </a:lvl1pPr>
          </a:lstStyle>
          <a:p>
            <a:pPr>
              <a:defRPr/>
            </a:pPr>
            <a:r>
              <a:rPr lang="en-US"/>
              <a:t>S. Caspi</a:t>
            </a:r>
          </a:p>
        </p:txBody>
      </p:sp>
      <p:sp>
        <p:nvSpPr>
          <p:cNvPr id="6" name="Rectangle 23"/>
          <p:cNvSpPr>
            <a:spLocks noGrp="1" noChangeArrowheads="1"/>
          </p:cNvSpPr>
          <p:nvPr>
            <p:ph type="sldNum" sz="quarter" idx="11"/>
          </p:nvPr>
        </p:nvSpPr>
        <p:spPr>
          <a:xfrm>
            <a:off x="6553200" y="6400800"/>
            <a:ext cx="2133600" cy="320675"/>
          </a:xfrm>
          <a:prstGeom prst="rect">
            <a:avLst/>
          </a:prstGeom>
          <a:ln/>
        </p:spPr>
        <p:txBody>
          <a:bodyPr/>
          <a:lstStyle>
            <a:lvl1pPr>
              <a:defRPr/>
            </a:lvl1pPr>
          </a:lstStyle>
          <a:p>
            <a:pPr>
              <a:defRPr/>
            </a:pPr>
            <a:fld id="{BD231BCE-DF2D-44C9-B57E-005468BE12DC}" type="slidenum">
              <a:rPr lang="en-US"/>
              <a:pPr>
                <a:defRPr/>
              </a:pPr>
              <a:t>‹#›</a:t>
            </a:fld>
            <a:endParaRPr lang="en-US"/>
          </a:p>
        </p:txBody>
      </p:sp>
      <p:sp>
        <p:nvSpPr>
          <p:cNvPr id="7" name="Rectangle 25"/>
          <p:cNvSpPr>
            <a:spLocks noGrp="1" noChangeArrowheads="1"/>
          </p:cNvSpPr>
          <p:nvPr>
            <p:ph type="dt" sz="half" idx="12"/>
          </p:nvPr>
        </p:nvSpPr>
        <p:spPr>
          <a:xfrm>
            <a:off x="0" y="6400800"/>
            <a:ext cx="3810000" cy="238125"/>
          </a:xfrm>
          <a:prstGeom prst="rect">
            <a:avLst/>
          </a:prstGeom>
          <a:ln/>
        </p:spPr>
        <p:txBody>
          <a:bodyPr/>
          <a:lstStyle>
            <a:lvl1pPr>
              <a:defRPr/>
            </a:lvl1pPr>
          </a:lstStyle>
          <a:p>
            <a:pPr>
              <a:defRPr/>
            </a:pPr>
            <a:endParaRPr lang="en-US"/>
          </a:p>
        </p:txBody>
      </p:sp>
    </p:spTree>
    <p:extLst>
      <p:ext uri="{BB962C8B-B14F-4D97-AF65-F5344CB8AC3E}">
        <p14:creationId xmlns:p14="http://schemas.microsoft.com/office/powerpoint/2010/main" val="6507118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23"/>
          <p:cNvSpPr>
            <a:spLocks noGrp="1" noChangeArrowheads="1"/>
          </p:cNvSpPr>
          <p:nvPr>
            <p:ph type="sldNum" sz="quarter" idx="10"/>
          </p:nvPr>
        </p:nvSpPr>
        <p:spPr>
          <a:xfrm>
            <a:off x="8001000" y="6400800"/>
            <a:ext cx="914400" cy="320675"/>
          </a:xfrm>
          <a:prstGeom prst="rect">
            <a:avLst/>
          </a:prstGeom>
        </p:spPr>
        <p:txBody>
          <a:bodyPr/>
          <a:lstStyle>
            <a:lvl1pPr>
              <a:defRPr sz="1600" b="0">
                <a:solidFill>
                  <a:schemeClr val="bg2"/>
                </a:solidFill>
              </a:defRPr>
            </a:lvl1pPr>
          </a:lstStyle>
          <a:p>
            <a:fld id="{F1DCCD2C-1E7E-4B44-BE09-B3994EAEB21B}" type="slidenum">
              <a:rPr lang="en-US" smtClean="0"/>
              <a:pPr/>
              <a:t>‹#›</a:t>
            </a:fld>
            <a:endParaRPr lang="en-US" dirty="0"/>
          </a:p>
        </p:txBody>
      </p:sp>
      <p:sp>
        <p:nvSpPr>
          <p:cNvPr id="4" name="Rectangle 25"/>
          <p:cNvSpPr>
            <a:spLocks noGrp="1" noChangeArrowheads="1"/>
          </p:cNvSpPr>
          <p:nvPr>
            <p:ph type="dt" sz="half" idx="11"/>
          </p:nvPr>
        </p:nvSpPr>
        <p:spPr>
          <a:xfrm>
            <a:off x="0" y="6400800"/>
            <a:ext cx="2286000" cy="304800"/>
          </a:xfrm>
          <a:prstGeom prst="rect">
            <a:avLst/>
          </a:prstGeom>
        </p:spPr>
        <p:txBody>
          <a:bodyPr/>
          <a:lstStyle>
            <a:lvl1pPr>
              <a:defRPr sz="1600" b="0">
                <a:solidFill>
                  <a:schemeClr val="bg2"/>
                </a:solidFill>
              </a:defRPr>
            </a:lvl1pPr>
          </a:lstStyle>
          <a:p>
            <a:pPr>
              <a:defRPr/>
            </a:pPr>
            <a:endParaRPr lang="en-US" dirty="0"/>
          </a:p>
        </p:txBody>
      </p:sp>
    </p:spTree>
    <p:extLst>
      <p:ext uri="{BB962C8B-B14F-4D97-AF65-F5344CB8AC3E}">
        <p14:creationId xmlns:p14="http://schemas.microsoft.com/office/powerpoint/2010/main" val="245184426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p>
            <a:r>
              <a:rPr lang="en-US"/>
              <a:t>S. Caspi</a:t>
            </a:r>
          </a:p>
        </p:txBody>
      </p:sp>
    </p:spTree>
    <p:extLst>
      <p:ext uri="{BB962C8B-B14F-4D97-AF65-F5344CB8AC3E}">
        <p14:creationId xmlns:p14="http://schemas.microsoft.com/office/powerpoint/2010/main" val="14614292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524000"/>
            <a:ext cx="8458200" cy="1470025"/>
          </a:xfrm>
        </p:spPr>
        <p:txBody>
          <a:bodyPr/>
          <a:lstStyle/>
          <a:p>
            <a:r>
              <a:rPr lang="en-US" dirty="0"/>
              <a:t>Click to edit Master title style</a:t>
            </a:r>
          </a:p>
        </p:txBody>
      </p:sp>
      <p:sp>
        <p:nvSpPr>
          <p:cNvPr id="3" name="Subtitle 2"/>
          <p:cNvSpPr>
            <a:spLocks noGrp="1"/>
          </p:cNvSpPr>
          <p:nvPr>
            <p:ph type="subTitle" idx="1"/>
          </p:nvPr>
        </p:nvSpPr>
        <p:spPr>
          <a:xfrm>
            <a:off x="304800" y="3352800"/>
            <a:ext cx="8458200" cy="1143000"/>
          </a:xfrm>
        </p:spPr>
        <p:txBody>
          <a:bodyPr>
            <a:normAutofit/>
          </a:bodyPr>
          <a:lstStyle>
            <a:lvl1pPr marL="0" indent="0" algn="ctr">
              <a:buNone/>
              <a:defRPr sz="3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9" name="Text Placeholder 8"/>
          <p:cNvSpPr>
            <a:spLocks noGrp="1"/>
          </p:cNvSpPr>
          <p:nvPr>
            <p:ph type="body" sz="quarter" idx="13"/>
          </p:nvPr>
        </p:nvSpPr>
        <p:spPr>
          <a:xfrm>
            <a:off x="304800" y="4724400"/>
            <a:ext cx="8458200" cy="1371600"/>
          </a:xfrm>
        </p:spPr>
        <p:txBody>
          <a:bodyPr>
            <a:normAutofit/>
          </a:bodyPr>
          <a:lstStyle>
            <a:lvl1pPr algn="ctr">
              <a:buNone/>
              <a:defRPr sz="2800">
                <a:solidFill>
                  <a:schemeClr val="bg1">
                    <a:lumMod val="65000"/>
                  </a:schemeClr>
                </a:solidFill>
              </a:defRPr>
            </a:lvl1pPr>
          </a:lstStyle>
          <a:p>
            <a:pPr lvl="0"/>
            <a:r>
              <a:rPr lang="en-US" dirty="0"/>
              <a:t>Click to edit Master text styles</a:t>
            </a:r>
          </a:p>
        </p:txBody>
      </p:sp>
      <p:sp>
        <p:nvSpPr>
          <p:cNvPr id="5" name="Date Placeholder 3">
            <a:extLst>
              <a:ext uri="{FF2B5EF4-FFF2-40B4-BE49-F238E27FC236}">
                <a16:creationId xmlns:a16="http://schemas.microsoft.com/office/drawing/2014/main" id="{1937D848-6078-4D02-9871-C99FF16AF322}"/>
              </a:ext>
            </a:extLst>
          </p:cNvPr>
          <p:cNvSpPr>
            <a:spLocks noGrp="1"/>
          </p:cNvSpPr>
          <p:nvPr>
            <p:ph type="dt" sz="half" idx="14"/>
          </p:nvPr>
        </p:nvSpPr>
        <p:spPr>
          <a:xfrm>
            <a:off x="6934200" y="6324600"/>
            <a:ext cx="1146175" cy="365125"/>
          </a:xfrm>
        </p:spPr>
        <p:txBody>
          <a:bodyPr/>
          <a:lstStyle>
            <a:lvl1pPr>
              <a:defRPr/>
            </a:lvl1pPr>
          </a:lstStyle>
          <a:p>
            <a:pPr>
              <a:defRPr/>
            </a:pPr>
            <a:r>
              <a:rPr lang="en-US"/>
              <a:t>02/02/2016</a:t>
            </a:r>
          </a:p>
        </p:txBody>
      </p:sp>
      <p:sp>
        <p:nvSpPr>
          <p:cNvPr id="6" name="Footer Placeholder 4">
            <a:extLst>
              <a:ext uri="{FF2B5EF4-FFF2-40B4-BE49-F238E27FC236}">
                <a16:creationId xmlns:a16="http://schemas.microsoft.com/office/drawing/2014/main" id="{B7C47086-B720-4A74-8E4D-E93429B843B7}"/>
              </a:ext>
            </a:extLst>
          </p:cNvPr>
          <p:cNvSpPr>
            <a:spLocks noGrp="1"/>
          </p:cNvSpPr>
          <p:nvPr>
            <p:ph type="ftr" sz="quarter" idx="15"/>
          </p:nvPr>
        </p:nvSpPr>
        <p:spPr>
          <a:xfrm>
            <a:off x="3124200" y="6324600"/>
            <a:ext cx="2895600" cy="365125"/>
          </a:xfrm>
        </p:spPr>
        <p:txBody>
          <a:bodyPr/>
          <a:lstStyle>
            <a:lvl1pPr>
              <a:defRPr/>
            </a:lvl1pPr>
          </a:lstStyle>
          <a:p>
            <a:pPr>
              <a:defRPr/>
            </a:pPr>
            <a:r>
              <a:rPr lang="it-IT"/>
              <a:t>Paolo Ferracin</a:t>
            </a:r>
            <a:endParaRPr lang="en-US"/>
          </a:p>
        </p:txBody>
      </p:sp>
      <p:sp>
        <p:nvSpPr>
          <p:cNvPr id="7" name="Slide Number Placeholder 5">
            <a:extLst>
              <a:ext uri="{FF2B5EF4-FFF2-40B4-BE49-F238E27FC236}">
                <a16:creationId xmlns:a16="http://schemas.microsoft.com/office/drawing/2014/main" id="{FB65233E-B88D-470C-88A3-7C3C06E43824}"/>
              </a:ext>
            </a:extLst>
          </p:cNvPr>
          <p:cNvSpPr>
            <a:spLocks noGrp="1"/>
          </p:cNvSpPr>
          <p:nvPr>
            <p:ph type="sldNum" sz="quarter" idx="16"/>
          </p:nvPr>
        </p:nvSpPr>
        <p:spPr/>
        <p:txBody>
          <a:bodyPr/>
          <a:lstStyle>
            <a:lvl1pPr>
              <a:defRPr/>
            </a:lvl1pPr>
          </a:lstStyle>
          <a:p>
            <a:fld id="{86EDD1FF-3BA1-4D1F-8BCA-6EA65089F164}" type="slidenum">
              <a:rPr lang="en-US" altLang="en-US"/>
              <a:pPr/>
              <a:t>‹#›</a:t>
            </a:fld>
            <a:endParaRPr lang="en-US" altLang="en-US"/>
          </a:p>
        </p:txBody>
      </p:sp>
    </p:spTree>
    <p:extLst>
      <p:ext uri="{BB962C8B-B14F-4D97-AF65-F5344CB8AC3E}">
        <p14:creationId xmlns:p14="http://schemas.microsoft.com/office/powerpoint/2010/main" val="39641797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Click to edit Master title style</a:t>
            </a:r>
          </a:p>
        </p:txBody>
      </p:sp>
      <p:sp>
        <p:nvSpPr>
          <p:cNvPr id="3" name="Content Placeholder 2"/>
          <p:cNvSpPr>
            <a:spLocks noGrp="1"/>
          </p:cNvSpPr>
          <p:nvPr>
            <p:ph idx="1"/>
          </p:nvPr>
        </p:nvSpPr>
        <p:spPr/>
        <p:txBody>
          <a:bodyP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66463245-0C3A-44CA-8D59-E47014138212}"/>
              </a:ext>
            </a:extLst>
          </p:cNvPr>
          <p:cNvSpPr>
            <a:spLocks noGrp="1"/>
          </p:cNvSpPr>
          <p:nvPr>
            <p:ph type="dt" sz="half" idx="10"/>
          </p:nvPr>
        </p:nvSpPr>
        <p:spPr>
          <a:xfrm>
            <a:off x="6934200" y="6324600"/>
            <a:ext cx="1146175" cy="365125"/>
          </a:xfrm>
        </p:spPr>
        <p:txBody>
          <a:bodyPr/>
          <a:lstStyle>
            <a:lvl1pPr>
              <a:defRPr sz="1300">
                <a:solidFill>
                  <a:schemeClr val="tx2"/>
                </a:solidFill>
              </a:defRPr>
            </a:lvl1pPr>
          </a:lstStyle>
          <a:p>
            <a:pPr>
              <a:defRPr/>
            </a:pPr>
            <a:r>
              <a:rPr lang="en-US"/>
              <a:t>02/02/2016</a:t>
            </a:r>
            <a:endParaRPr lang="en-US" dirty="0"/>
          </a:p>
        </p:txBody>
      </p:sp>
      <p:sp>
        <p:nvSpPr>
          <p:cNvPr id="5" name="Footer Placeholder 4">
            <a:extLst>
              <a:ext uri="{FF2B5EF4-FFF2-40B4-BE49-F238E27FC236}">
                <a16:creationId xmlns:a16="http://schemas.microsoft.com/office/drawing/2014/main" id="{249C860E-DE31-455F-83D6-86E5451F91E1}"/>
              </a:ext>
            </a:extLst>
          </p:cNvPr>
          <p:cNvSpPr>
            <a:spLocks noGrp="1"/>
          </p:cNvSpPr>
          <p:nvPr>
            <p:ph type="ftr" sz="quarter" idx="11"/>
          </p:nvPr>
        </p:nvSpPr>
        <p:spPr>
          <a:xfrm>
            <a:off x="3124200" y="6324600"/>
            <a:ext cx="2895600" cy="365125"/>
          </a:xfrm>
        </p:spPr>
        <p:txBody>
          <a:bodyPr/>
          <a:lstStyle>
            <a:lvl1pPr>
              <a:defRPr sz="1400">
                <a:solidFill>
                  <a:schemeClr val="tx2"/>
                </a:solidFill>
              </a:defRPr>
            </a:lvl1pPr>
          </a:lstStyle>
          <a:p>
            <a:pPr>
              <a:defRPr/>
            </a:pPr>
            <a:r>
              <a:rPr lang="it-IT"/>
              <a:t>Paolo Ferracin</a:t>
            </a:r>
            <a:endParaRPr lang="en-US"/>
          </a:p>
        </p:txBody>
      </p:sp>
      <p:sp>
        <p:nvSpPr>
          <p:cNvPr id="6" name="Slide Number Placeholder 5">
            <a:extLst>
              <a:ext uri="{FF2B5EF4-FFF2-40B4-BE49-F238E27FC236}">
                <a16:creationId xmlns:a16="http://schemas.microsoft.com/office/drawing/2014/main" id="{60C7FAED-7BCD-4A9E-BBA5-5B4B8D7F5C37}"/>
              </a:ext>
            </a:extLst>
          </p:cNvPr>
          <p:cNvSpPr>
            <a:spLocks noGrp="1"/>
          </p:cNvSpPr>
          <p:nvPr>
            <p:ph type="sldNum" sz="quarter" idx="12"/>
          </p:nvPr>
        </p:nvSpPr>
        <p:spPr>
          <a:xfrm>
            <a:off x="8153400" y="6324600"/>
            <a:ext cx="609600" cy="365125"/>
          </a:xfrm>
        </p:spPr>
        <p:txBody>
          <a:bodyPr/>
          <a:lstStyle>
            <a:lvl1pPr>
              <a:defRPr sz="1400">
                <a:solidFill>
                  <a:schemeClr val="tx2"/>
                </a:solidFill>
              </a:defRPr>
            </a:lvl1pPr>
          </a:lstStyle>
          <a:p>
            <a:fld id="{1E6DF73A-9748-4145-AA92-21D3EB893EEF}" type="slidenum">
              <a:rPr lang="en-US" altLang="en-US"/>
              <a:pPr/>
              <a:t>‹#›</a:t>
            </a:fld>
            <a:endParaRPr lang="en-US" altLang="en-US"/>
          </a:p>
        </p:txBody>
      </p:sp>
    </p:spTree>
    <p:extLst>
      <p:ext uri="{BB962C8B-B14F-4D97-AF65-F5344CB8AC3E}">
        <p14:creationId xmlns:p14="http://schemas.microsoft.com/office/powerpoint/2010/main" val="42375803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1B1A7EC-64C5-47F6-953A-51AD2D2E8486}"/>
              </a:ext>
            </a:extLst>
          </p:cNvPr>
          <p:cNvSpPr>
            <a:spLocks noGrp="1"/>
          </p:cNvSpPr>
          <p:nvPr>
            <p:ph type="dt" sz="half" idx="10"/>
          </p:nvPr>
        </p:nvSpPr>
        <p:spPr/>
        <p:txBody>
          <a:bodyPr/>
          <a:lstStyle>
            <a:lvl1pPr>
              <a:defRPr/>
            </a:lvl1pPr>
          </a:lstStyle>
          <a:p>
            <a:pPr>
              <a:defRPr/>
            </a:pPr>
            <a:r>
              <a:rPr lang="en-US"/>
              <a:t>02/02/2016</a:t>
            </a:r>
          </a:p>
        </p:txBody>
      </p:sp>
      <p:sp>
        <p:nvSpPr>
          <p:cNvPr id="5" name="Footer Placeholder 4">
            <a:extLst>
              <a:ext uri="{FF2B5EF4-FFF2-40B4-BE49-F238E27FC236}">
                <a16:creationId xmlns:a16="http://schemas.microsoft.com/office/drawing/2014/main" id="{7667A1B1-1C97-4715-A02E-1015931791C6}"/>
              </a:ext>
            </a:extLst>
          </p:cNvPr>
          <p:cNvSpPr>
            <a:spLocks noGrp="1"/>
          </p:cNvSpPr>
          <p:nvPr>
            <p:ph type="ftr" sz="quarter" idx="11"/>
          </p:nvPr>
        </p:nvSpPr>
        <p:spPr/>
        <p:txBody>
          <a:bodyPr/>
          <a:lstStyle>
            <a:lvl1pPr>
              <a:defRPr/>
            </a:lvl1pPr>
          </a:lstStyle>
          <a:p>
            <a:pPr>
              <a:defRPr/>
            </a:pPr>
            <a:r>
              <a:rPr lang="it-IT"/>
              <a:t>Paolo Ferracin</a:t>
            </a:r>
            <a:endParaRPr lang="en-US" dirty="0"/>
          </a:p>
        </p:txBody>
      </p:sp>
      <p:sp>
        <p:nvSpPr>
          <p:cNvPr id="6" name="Slide Number Placeholder 5">
            <a:extLst>
              <a:ext uri="{FF2B5EF4-FFF2-40B4-BE49-F238E27FC236}">
                <a16:creationId xmlns:a16="http://schemas.microsoft.com/office/drawing/2014/main" id="{CDB84D27-DDA6-495C-BF1F-46479A513680}"/>
              </a:ext>
            </a:extLst>
          </p:cNvPr>
          <p:cNvSpPr>
            <a:spLocks noGrp="1"/>
          </p:cNvSpPr>
          <p:nvPr>
            <p:ph type="sldNum" sz="quarter" idx="12"/>
          </p:nvPr>
        </p:nvSpPr>
        <p:spPr/>
        <p:txBody>
          <a:bodyPr/>
          <a:lstStyle>
            <a:lvl1pPr>
              <a:defRPr/>
            </a:lvl1pPr>
          </a:lstStyle>
          <a:p>
            <a:fld id="{4AE93124-5E1A-4341-9028-ADA6BEA77A82}" type="slidenum">
              <a:rPr lang="en-US" altLang="en-US"/>
              <a:pPr/>
              <a:t>‹#›</a:t>
            </a:fld>
            <a:endParaRPr lang="en-US" altLang="en-US"/>
          </a:p>
        </p:txBody>
      </p:sp>
    </p:spTree>
    <p:extLst>
      <p:ext uri="{BB962C8B-B14F-4D97-AF65-F5344CB8AC3E}">
        <p14:creationId xmlns:p14="http://schemas.microsoft.com/office/powerpoint/2010/main" val="25053596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Click to edit Master title style</a:t>
            </a:r>
          </a:p>
        </p:txBody>
      </p:sp>
      <p:sp>
        <p:nvSpPr>
          <p:cNvPr id="3" name="Content Placeholder 2"/>
          <p:cNvSpPr>
            <a:spLocks noGrp="1"/>
          </p:cNvSpPr>
          <p:nvPr>
            <p:ph sz="half" idx="1"/>
          </p:nvPr>
        </p:nvSpPr>
        <p:spPr>
          <a:xfrm>
            <a:off x="304800" y="1295400"/>
            <a:ext cx="4191000" cy="4830763"/>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295400"/>
            <a:ext cx="4114800" cy="4830763"/>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118ACEA-31FB-47FF-986B-2BC2918404DA}"/>
              </a:ext>
            </a:extLst>
          </p:cNvPr>
          <p:cNvSpPr>
            <a:spLocks noGrp="1"/>
          </p:cNvSpPr>
          <p:nvPr>
            <p:ph type="dt" sz="half" idx="10"/>
          </p:nvPr>
        </p:nvSpPr>
        <p:spPr>
          <a:xfrm>
            <a:off x="6934200" y="6335713"/>
            <a:ext cx="1146175" cy="365125"/>
          </a:xfrm>
        </p:spPr>
        <p:txBody>
          <a:bodyPr/>
          <a:lstStyle>
            <a:lvl1pPr algn="l">
              <a:defRPr sz="1300">
                <a:solidFill>
                  <a:schemeClr val="tx2"/>
                </a:solidFill>
              </a:defRPr>
            </a:lvl1pPr>
          </a:lstStyle>
          <a:p>
            <a:pPr>
              <a:defRPr/>
            </a:pPr>
            <a:r>
              <a:rPr lang="en-US"/>
              <a:t>02/02/2016</a:t>
            </a:r>
            <a:endParaRPr lang="en-US" dirty="0"/>
          </a:p>
        </p:txBody>
      </p:sp>
      <p:sp>
        <p:nvSpPr>
          <p:cNvPr id="6" name="Footer Placeholder 5">
            <a:extLst>
              <a:ext uri="{FF2B5EF4-FFF2-40B4-BE49-F238E27FC236}">
                <a16:creationId xmlns:a16="http://schemas.microsoft.com/office/drawing/2014/main" id="{53C99D1B-AE55-4D6C-9376-5330CDDFF2F4}"/>
              </a:ext>
            </a:extLst>
          </p:cNvPr>
          <p:cNvSpPr>
            <a:spLocks noGrp="1"/>
          </p:cNvSpPr>
          <p:nvPr>
            <p:ph type="ftr" sz="quarter" idx="11"/>
          </p:nvPr>
        </p:nvSpPr>
        <p:spPr>
          <a:xfrm>
            <a:off x="3124200" y="6324600"/>
            <a:ext cx="2895600" cy="365125"/>
          </a:xfrm>
        </p:spPr>
        <p:txBody>
          <a:bodyPr/>
          <a:lstStyle>
            <a:lvl1pPr>
              <a:defRPr sz="1400">
                <a:solidFill>
                  <a:schemeClr val="tx2"/>
                </a:solidFill>
              </a:defRPr>
            </a:lvl1pPr>
          </a:lstStyle>
          <a:p>
            <a:pPr>
              <a:defRPr/>
            </a:pPr>
            <a:r>
              <a:rPr lang="it-IT"/>
              <a:t>Paolo Ferracin</a:t>
            </a:r>
            <a:endParaRPr lang="en-US" dirty="0"/>
          </a:p>
        </p:txBody>
      </p:sp>
      <p:sp>
        <p:nvSpPr>
          <p:cNvPr id="7" name="Slide Number Placeholder 6">
            <a:extLst>
              <a:ext uri="{FF2B5EF4-FFF2-40B4-BE49-F238E27FC236}">
                <a16:creationId xmlns:a16="http://schemas.microsoft.com/office/drawing/2014/main" id="{465B2734-953B-4EF8-809D-D1C38D2E0133}"/>
              </a:ext>
            </a:extLst>
          </p:cNvPr>
          <p:cNvSpPr>
            <a:spLocks noGrp="1"/>
          </p:cNvSpPr>
          <p:nvPr>
            <p:ph type="sldNum" sz="quarter" idx="12"/>
          </p:nvPr>
        </p:nvSpPr>
        <p:spPr>
          <a:xfrm>
            <a:off x="8153400" y="6324600"/>
            <a:ext cx="609600" cy="365125"/>
          </a:xfrm>
        </p:spPr>
        <p:txBody>
          <a:bodyPr/>
          <a:lstStyle>
            <a:lvl1pPr>
              <a:defRPr sz="1400">
                <a:solidFill>
                  <a:schemeClr val="tx2"/>
                </a:solidFill>
              </a:defRPr>
            </a:lvl1pPr>
          </a:lstStyle>
          <a:p>
            <a:fld id="{64FA9311-8D86-4657-8CED-78EE0B0A1E8B}" type="slidenum">
              <a:rPr lang="en-US" altLang="en-US"/>
              <a:pPr/>
              <a:t>‹#›</a:t>
            </a:fld>
            <a:endParaRPr lang="en-US" altLang="en-US"/>
          </a:p>
        </p:txBody>
      </p:sp>
    </p:spTree>
    <p:extLst>
      <p:ext uri="{BB962C8B-B14F-4D97-AF65-F5344CB8AC3E}">
        <p14:creationId xmlns:p14="http://schemas.microsoft.com/office/powerpoint/2010/main" val="248033490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FF335D15-255C-4724-8FBF-E2DBB53537EA}"/>
              </a:ext>
            </a:extLst>
          </p:cNvPr>
          <p:cNvSpPr>
            <a:spLocks noGrp="1"/>
          </p:cNvSpPr>
          <p:nvPr>
            <p:ph type="dt" sz="half" idx="10"/>
          </p:nvPr>
        </p:nvSpPr>
        <p:spPr/>
        <p:txBody>
          <a:bodyPr/>
          <a:lstStyle>
            <a:lvl1pPr>
              <a:defRPr/>
            </a:lvl1pPr>
          </a:lstStyle>
          <a:p>
            <a:pPr>
              <a:defRPr/>
            </a:pPr>
            <a:r>
              <a:rPr lang="en-US"/>
              <a:t>02/02/2016</a:t>
            </a:r>
          </a:p>
        </p:txBody>
      </p:sp>
      <p:sp>
        <p:nvSpPr>
          <p:cNvPr id="8" name="Footer Placeholder 4">
            <a:extLst>
              <a:ext uri="{FF2B5EF4-FFF2-40B4-BE49-F238E27FC236}">
                <a16:creationId xmlns:a16="http://schemas.microsoft.com/office/drawing/2014/main" id="{B9E9B9F8-4565-45E7-9455-CC184AD8CF65}"/>
              </a:ext>
            </a:extLst>
          </p:cNvPr>
          <p:cNvSpPr>
            <a:spLocks noGrp="1"/>
          </p:cNvSpPr>
          <p:nvPr>
            <p:ph type="ftr" sz="quarter" idx="11"/>
          </p:nvPr>
        </p:nvSpPr>
        <p:spPr/>
        <p:txBody>
          <a:bodyPr/>
          <a:lstStyle>
            <a:lvl1pPr>
              <a:defRPr/>
            </a:lvl1pPr>
          </a:lstStyle>
          <a:p>
            <a:pPr>
              <a:defRPr/>
            </a:pPr>
            <a:r>
              <a:rPr lang="it-IT"/>
              <a:t>Paolo Ferracin</a:t>
            </a:r>
            <a:endParaRPr lang="en-US" dirty="0"/>
          </a:p>
        </p:txBody>
      </p:sp>
      <p:sp>
        <p:nvSpPr>
          <p:cNvPr id="9" name="Slide Number Placeholder 5">
            <a:extLst>
              <a:ext uri="{FF2B5EF4-FFF2-40B4-BE49-F238E27FC236}">
                <a16:creationId xmlns:a16="http://schemas.microsoft.com/office/drawing/2014/main" id="{A712EE87-039D-46A7-95D9-EA10D541E1BB}"/>
              </a:ext>
            </a:extLst>
          </p:cNvPr>
          <p:cNvSpPr>
            <a:spLocks noGrp="1"/>
          </p:cNvSpPr>
          <p:nvPr>
            <p:ph type="sldNum" sz="quarter" idx="12"/>
          </p:nvPr>
        </p:nvSpPr>
        <p:spPr/>
        <p:txBody>
          <a:bodyPr/>
          <a:lstStyle>
            <a:lvl1pPr>
              <a:defRPr/>
            </a:lvl1pPr>
          </a:lstStyle>
          <a:p>
            <a:fld id="{9DF5A1D3-5014-4ED1-ADD1-439F4E5EFA21}" type="slidenum">
              <a:rPr lang="en-US" altLang="en-US"/>
              <a:pPr/>
              <a:t>‹#›</a:t>
            </a:fld>
            <a:endParaRPr lang="en-US" altLang="en-US"/>
          </a:p>
        </p:txBody>
      </p:sp>
    </p:spTree>
    <p:extLst>
      <p:ext uri="{BB962C8B-B14F-4D97-AF65-F5344CB8AC3E}">
        <p14:creationId xmlns:p14="http://schemas.microsoft.com/office/powerpoint/2010/main" val="293791264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7E8DEFE3-4F13-4139-A791-FC3F8829058B}"/>
              </a:ext>
            </a:extLst>
          </p:cNvPr>
          <p:cNvSpPr>
            <a:spLocks noGrp="1"/>
          </p:cNvSpPr>
          <p:nvPr>
            <p:ph type="dt" sz="half" idx="10"/>
          </p:nvPr>
        </p:nvSpPr>
        <p:spPr/>
        <p:txBody>
          <a:bodyPr/>
          <a:lstStyle>
            <a:lvl1pPr>
              <a:defRPr/>
            </a:lvl1pPr>
          </a:lstStyle>
          <a:p>
            <a:pPr>
              <a:defRPr/>
            </a:pPr>
            <a:r>
              <a:rPr lang="en-US"/>
              <a:t>02/02/2016</a:t>
            </a:r>
          </a:p>
        </p:txBody>
      </p:sp>
      <p:sp>
        <p:nvSpPr>
          <p:cNvPr id="4" name="Footer Placeholder 4">
            <a:extLst>
              <a:ext uri="{FF2B5EF4-FFF2-40B4-BE49-F238E27FC236}">
                <a16:creationId xmlns:a16="http://schemas.microsoft.com/office/drawing/2014/main" id="{38AE524B-78BC-4E8D-8956-5AD3664C1FCC}"/>
              </a:ext>
            </a:extLst>
          </p:cNvPr>
          <p:cNvSpPr>
            <a:spLocks noGrp="1"/>
          </p:cNvSpPr>
          <p:nvPr>
            <p:ph type="ftr" sz="quarter" idx="11"/>
          </p:nvPr>
        </p:nvSpPr>
        <p:spPr/>
        <p:txBody>
          <a:bodyPr/>
          <a:lstStyle>
            <a:lvl1pPr>
              <a:defRPr/>
            </a:lvl1pPr>
          </a:lstStyle>
          <a:p>
            <a:pPr>
              <a:defRPr/>
            </a:pPr>
            <a:r>
              <a:rPr lang="it-IT"/>
              <a:t>Paolo Ferracin</a:t>
            </a:r>
            <a:endParaRPr lang="en-US" dirty="0"/>
          </a:p>
        </p:txBody>
      </p:sp>
      <p:sp>
        <p:nvSpPr>
          <p:cNvPr id="5" name="Slide Number Placeholder 5">
            <a:extLst>
              <a:ext uri="{FF2B5EF4-FFF2-40B4-BE49-F238E27FC236}">
                <a16:creationId xmlns:a16="http://schemas.microsoft.com/office/drawing/2014/main" id="{F52AFBE3-386D-4422-B575-34D89404837D}"/>
              </a:ext>
            </a:extLst>
          </p:cNvPr>
          <p:cNvSpPr>
            <a:spLocks noGrp="1"/>
          </p:cNvSpPr>
          <p:nvPr>
            <p:ph type="sldNum" sz="quarter" idx="12"/>
          </p:nvPr>
        </p:nvSpPr>
        <p:spPr/>
        <p:txBody>
          <a:bodyPr/>
          <a:lstStyle>
            <a:lvl1pPr>
              <a:defRPr/>
            </a:lvl1pPr>
          </a:lstStyle>
          <a:p>
            <a:fld id="{4ED97D1D-30A4-46EC-A618-37B4ABF2424C}" type="slidenum">
              <a:rPr lang="en-US" altLang="en-US"/>
              <a:pPr/>
              <a:t>‹#›</a:t>
            </a:fld>
            <a:endParaRPr lang="en-US" altLang="en-US"/>
          </a:p>
        </p:txBody>
      </p:sp>
    </p:spTree>
    <p:extLst>
      <p:ext uri="{BB962C8B-B14F-4D97-AF65-F5344CB8AC3E}">
        <p14:creationId xmlns:p14="http://schemas.microsoft.com/office/powerpoint/2010/main" val="41122800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dirty="0"/>
              <a:t>Slide title – line 1 – Arial 30 </a:t>
            </a:r>
            <a:r>
              <a:rPr lang="en-GB" noProof="0" dirty="0" err="1"/>
              <a:t>pt</a:t>
            </a:r>
            <a:r>
              <a:rPr lang="en-GB" noProof="0" dirty="0"/>
              <a:t> – </a:t>
            </a:r>
            <a:r>
              <a:rPr lang="en-GB" noProof="0" dirty="0" err="1"/>
              <a:t>HiLumi</a:t>
            </a:r>
            <a:r>
              <a:rPr lang="en-GB" noProof="0" dirty="0"/>
              <a:t> blue</a:t>
            </a:r>
            <a:br>
              <a:rPr lang="en-GB" noProof="0" dirty="0"/>
            </a:br>
            <a:r>
              <a:rPr lang="en-GB" noProof="0" dirty="0"/>
              <a:t>Slide title – line 2 – Arial 30 </a:t>
            </a:r>
            <a:r>
              <a:rPr lang="en-GB" noProof="0" dirty="0" err="1"/>
              <a:t>pt</a:t>
            </a:r>
            <a:r>
              <a:rPr lang="en-GB" noProof="0" dirty="0"/>
              <a:t> – </a:t>
            </a:r>
            <a:r>
              <a:rPr lang="en-GB" noProof="0" dirty="0" err="1"/>
              <a:t>HiLumi</a:t>
            </a:r>
            <a:r>
              <a:rPr lang="en-GB" noProof="0" dirty="0"/>
              <a:t>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6356350"/>
            <a:ext cx="6627000" cy="360000"/>
          </a:xfrm>
        </p:spPr>
        <p:txBody>
          <a:bodyPr/>
          <a:lstStyle/>
          <a:p>
            <a:r>
              <a:rPr lang="es-ES" noProof="0"/>
              <a:t>Susana Izquierdo Bermudez, MQXF Review, June 2016</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845D61FB-A1C1-45C7-A450-A427F18D52A2}"/>
              </a:ext>
            </a:extLst>
          </p:cNvPr>
          <p:cNvSpPr>
            <a:spLocks noGrp="1"/>
          </p:cNvSpPr>
          <p:nvPr>
            <p:ph type="dt" sz="half" idx="10"/>
          </p:nvPr>
        </p:nvSpPr>
        <p:spPr/>
        <p:txBody>
          <a:bodyPr/>
          <a:lstStyle>
            <a:lvl1pPr>
              <a:defRPr/>
            </a:lvl1pPr>
          </a:lstStyle>
          <a:p>
            <a:pPr>
              <a:defRPr/>
            </a:pPr>
            <a:r>
              <a:rPr lang="en-US"/>
              <a:t>02/02/2016</a:t>
            </a:r>
          </a:p>
        </p:txBody>
      </p:sp>
      <p:sp>
        <p:nvSpPr>
          <p:cNvPr id="3" name="Footer Placeholder 4">
            <a:extLst>
              <a:ext uri="{FF2B5EF4-FFF2-40B4-BE49-F238E27FC236}">
                <a16:creationId xmlns:a16="http://schemas.microsoft.com/office/drawing/2014/main" id="{F52C34B0-C61C-40B1-9095-860477DF61EA}"/>
              </a:ext>
            </a:extLst>
          </p:cNvPr>
          <p:cNvSpPr>
            <a:spLocks noGrp="1"/>
          </p:cNvSpPr>
          <p:nvPr>
            <p:ph type="ftr" sz="quarter" idx="11"/>
          </p:nvPr>
        </p:nvSpPr>
        <p:spPr/>
        <p:txBody>
          <a:bodyPr/>
          <a:lstStyle>
            <a:lvl1pPr>
              <a:defRPr/>
            </a:lvl1pPr>
          </a:lstStyle>
          <a:p>
            <a:pPr>
              <a:defRPr/>
            </a:pPr>
            <a:r>
              <a:rPr lang="it-IT"/>
              <a:t>Paolo Ferracin</a:t>
            </a:r>
            <a:endParaRPr lang="en-US" dirty="0"/>
          </a:p>
        </p:txBody>
      </p:sp>
      <p:sp>
        <p:nvSpPr>
          <p:cNvPr id="4" name="Slide Number Placeholder 5">
            <a:extLst>
              <a:ext uri="{FF2B5EF4-FFF2-40B4-BE49-F238E27FC236}">
                <a16:creationId xmlns:a16="http://schemas.microsoft.com/office/drawing/2014/main" id="{D393659E-8C26-4CE6-8B91-D693DF3D364A}"/>
              </a:ext>
            </a:extLst>
          </p:cNvPr>
          <p:cNvSpPr>
            <a:spLocks noGrp="1"/>
          </p:cNvSpPr>
          <p:nvPr>
            <p:ph type="sldNum" sz="quarter" idx="12"/>
          </p:nvPr>
        </p:nvSpPr>
        <p:spPr/>
        <p:txBody>
          <a:bodyPr/>
          <a:lstStyle>
            <a:lvl1pPr>
              <a:defRPr/>
            </a:lvl1pPr>
          </a:lstStyle>
          <a:p>
            <a:fld id="{1B806ED0-31E4-4A4C-B902-D282E66EF116}" type="slidenum">
              <a:rPr lang="en-US" altLang="en-US"/>
              <a:pPr/>
              <a:t>‹#›</a:t>
            </a:fld>
            <a:endParaRPr lang="en-US" altLang="en-US"/>
          </a:p>
        </p:txBody>
      </p:sp>
    </p:spTree>
    <p:extLst>
      <p:ext uri="{BB962C8B-B14F-4D97-AF65-F5344CB8AC3E}">
        <p14:creationId xmlns:p14="http://schemas.microsoft.com/office/powerpoint/2010/main" val="24164520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D3354F32-7FA2-4F87-80BF-D5A0CEC188DF}"/>
              </a:ext>
            </a:extLst>
          </p:cNvPr>
          <p:cNvSpPr>
            <a:spLocks noGrp="1"/>
          </p:cNvSpPr>
          <p:nvPr>
            <p:ph type="dt" sz="half" idx="10"/>
          </p:nvPr>
        </p:nvSpPr>
        <p:spPr/>
        <p:txBody>
          <a:bodyPr/>
          <a:lstStyle>
            <a:lvl1pPr>
              <a:defRPr/>
            </a:lvl1pPr>
          </a:lstStyle>
          <a:p>
            <a:pPr>
              <a:defRPr/>
            </a:pPr>
            <a:r>
              <a:rPr lang="en-US"/>
              <a:t>02/02/2016</a:t>
            </a:r>
          </a:p>
        </p:txBody>
      </p:sp>
      <p:sp>
        <p:nvSpPr>
          <p:cNvPr id="6" name="Footer Placeholder 4">
            <a:extLst>
              <a:ext uri="{FF2B5EF4-FFF2-40B4-BE49-F238E27FC236}">
                <a16:creationId xmlns:a16="http://schemas.microsoft.com/office/drawing/2014/main" id="{A847595C-59F3-48BA-8362-363A3333A94C}"/>
              </a:ext>
            </a:extLst>
          </p:cNvPr>
          <p:cNvSpPr>
            <a:spLocks noGrp="1"/>
          </p:cNvSpPr>
          <p:nvPr>
            <p:ph type="ftr" sz="quarter" idx="11"/>
          </p:nvPr>
        </p:nvSpPr>
        <p:spPr/>
        <p:txBody>
          <a:bodyPr/>
          <a:lstStyle>
            <a:lvl1pPr>
              <a:defRPr/>
            </a:lvl1pPr>
          </a:lstStyle>
          <a:p>
            <a:pPr>
              <a:defRPr/>
            </a:pPr>
            <a:r>
              <a:rPr lang="it-IT"/>
              <a:t>Paolo Ferracin</a:t>
            </a:r>
            <a:endParaRPr lang="en-US" dirty="0"/>
          </a:p>
        </p:txBody>
      </p:sp>
      <p:sp>
        <p:nvSpPr>
          <p:cNvPr id="7" name="Slide Number Placeholder 5">
            <a:extLst>
              <a:ext uri="{FF2B5EF4-FFF2-40B4-BE49-F238E27FC236}">
                <a16:creationId xmlns:a16="http://schemas.microsoft.com/office/drawing/2014/main" id="{6EA78DBA-A9B0-41E4-9E41-FBAF84DD909E}"/>
              </a:ext>
            </a:extLst>
          </p:cNvPr>
          <p:cNvSpPr>
            <a:spLocks noGrp="1"/>
          </p:cNvSpPr>
          <p:nvPr>
            <p:ph type="sldNum" sz="quarter" idx="12"/>
          </p:nvPr>
        </p:nvSpPr>
        <p:spPr/>
        <p:txBody>
          <a:bodyPr/>
          <a:lstStyle>
            <a:lvl1pPr>
              <a:defRPr/>
            </a:lvl1pPr>
          </a:lstStyle>
          <a:p>
            <a:fld id="{4B5D20F4-2C10-47BB-AC47-9177523F081D}" type="slidenum">
              <a:rPr lang="en-US" altLang="en-US"/>
              <a:pPr/>
              <a:t>‹#›</a:t>
            </a:fld>
            <a:endParaRPr lang="en-US" altLang="en-US"/>
          </a:p>
        </p:txBody>
      </p:sp>
    </p:spTree>
    <p:extLst>
      <p:ext uri="{BB962C8B-B14F-4D97-AF65-F5344CB8AC3E}">
        <p14:creationId xmlns:p14="http://schemas.microsoft.com/office/powerpoint/2010/main" val="284016429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CF3533F1-9E1F-46B6-98A3-CC6F77E6C5B7}"/>
              </a:ext>
            </a:extLst>
          </p:cNvPr>
          <p:cNvSpPr>
            <a:spLocks noGrp="1"/>
          </p:cNvSpPr>
          <p:nvPr>
            <p:ph type="dt" sz="half" idx="10"/>
          </p:nvPr>
        </p:nvSpPr>
        <p:spPr/>
        <p:txBody>
          <a:bodyPr/>
          <a:lstStyle>
            <a:lvl1pPr>
              <a:defRPr/>
            </a:lvl1pPr>
          </a:lstStyle>
          <a:p>
            <a:pPr>
              <a:defRPr/>
            </a:pPr>
            <a:r>
              <a:rPr lang="en-US"/>
              <a:t>02/02/2016</a:t>
            </a:r>
          </a:p>
        </p:txBody>
      </p:sp>
      <p:sp>
        <p:nvSpPr>
          <p:cNvPr id="6" name="Footer Placeholder 4">
            <a:extLst>
              <a:ext uri="{FF2B5EF4-FFF2-40B4-BE49-F238E27FC236}">
                <a16:creationId xmlns:a16="http://schemas.microsoft.com/office/drawing/2014/main" id="{A35A4D4A-9475-49F6-9ADA-5314C19A0DE5}"/>
              </a:ext>
            </a:extLst>
          </p:cNvPr>
          <p:cNvSpPr>
            <a:spLocks noGrp="1"/>
          </p:cNvSpPr>
          <p:nvPr>
            <p:ph type="ftr" sz="quarter" idx="11"/>
          </p:nvPr>
        </p:nvSpPr>
        <p:spPr/>
        <p:txBody>
          <a:bodyPr/>
          <a:lstStyle>
            <a:lvl1pPr>
              <a:defRPr/>
            </a:lvl1pPr>
          </a:lstStyle>
          <a:p>
            <a:pPr>
              <a:defRPr/>
            </a:pPr>
            <a:r>
              <a:rPr lang="it-IT"/>
              <a:t>Paolo Ferracin</a:t>
            </a:r>
            <a:endParaRPr lang="en-US" dirty="0"/>
          </a:p>
        </p:txBody>
      </p:sp>
      <p:sp>
        <p:nvSpPr>
          <p:cNvPr id="7" name="Slide Number Placeholder 5">
            <a:extLst>
              <a:ext uri="{FF2B5EF4-FFF2-40B4-BE49-F238E27FC236}">
                <a16:creationId xmlns:a16="http://schemas.microsoft.com/office/drawing/2014/main" id="{99E2D252-4FF9-418A-924A-2D2A2119AA47}"/>
              </a:ext>
            </a:extLst>
          </p:cNvPr>
          <p:cNvSpPr>
            <a:spLocks noGrp="1"/>
          </p:cNvSpPr>
          <p:nvPr>
            <p:ph type="sldNum" sz="quarter" idx="12"/>
          </p:nvPr>
        </p:nvSpPr>
        <p:spPr/>
        <p:txBody>
          <a:bodyPr/>
          <a:lstStyle>
            <a:lvl1pPr>
              <a:defRPr/>
            </a:lvl1pPr>
          </a:lstStyle>
          <a:p>
            <a:fld id="{75EFBD02-16C9-48BC-8410-A8F84640C9E3}" type="slidenum">
              <a:rPr lang="en-US" altLang="en-US"/>
              <a:pPr/>
              <a:t>‹#›</a:t>
            </a:fld>
            <a:endParaRPr lang="en-US" altLang="en-US"/>
          </a:p>
        </p:txBody>
      </p:sp>
    </p:spTree>
    <p:extLst>
      <p:ext uri="{BB962C8B-B14F-4D97-AF65-F5344CB8AC3E}">
        <p14:creationId xmlns:p14="http://schemas.microsoft.com/office/powerpoint/2010/main" val="272779745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19587C5-2687-434D-A7C0-3F660D6F7120}"/>
              </a:ext>
            </a:extLst>
          </p:cNvPr>
          <p:cNvSpPr>
            <a:spLocks noGrp="1"/>
          </p:cNvSpPr>
          <p:nvPr>
            <p:ph type="dt" sz="half" idx="10"/>
          </p:nvPr>
        </p:nvSpPr>
        <p:spPr/>
        <p:txBody>
          <a:bodyPr/>
          <a:lstStyle>
            <a:lvl1pPr>
              <a:defRPr/>
            </a:lvl1pPr>
          </a:lstStyle>
          <a:p>
            <a:pPr>
              <a:defRPr/>
            </a:pPr>
            <a:r>
              <a:rPr lang="en-US"/>
              <a:t>02/02/2016</a:t>
            </a:r>
          </a:p>
        </p:txBody>
      </p:sp>
      <p:sp>
        <p:nvSpPr>
          <p:cNvPr id="5" name="Footer Placeholder 4">
            <a:extLst>
              <a:ext uri="{FF2B5EF4-FFF2-40B4-BE49-F238E27FC236}">
                <a16:creationId xmlns:a16="http://schemas.microsoft.com/office/drawing/2014/main" id="{9707E055-A9BD-405C-9777-8ED29DB4D67E}"/>
              </a:ext>
            </a:extLst>
          </p:cNvPr>
          <p:cNvSpPr>
            <a:spLocks noGrp="1"/>
          </p:cNvSpPr>
          <p:nvPr>
            <p:ph type="ftr" sz="quarter" idx="11"/>
          </p:nvPr>
        </p:nvSpPr>
        <p:spPr/>
        <p:txBody>
          <a:bodyPr/>
          <a:lstStyle>
            <a:lvl1pPr>
              <a:defRPr/>
            </a:lvl1pPr>
          </a:lstStyle>
          <a:p>
            <a:pPr>
              <a:defRPr/>
            </a:pPr>
            <a:r>
              <a:rPr lang="it-IT"/>
              <a:t>Paolo Ferracin</a:t>
            </a:r>
            <a:endParaRPr lang="en-US" dirty="0"/>
          </a:p>
        </p:txBody>
      </p:sp>
      <p:sp>
        <p:nvSpPr>
          <p:cNvPr id="6" name="Slide Number Placeholder 5">
            <a:extLst>
              <a:ext uri="{FF2B5EF4-FFF2-40B4-BE49-F238E27FC236}">
                <a16:creationId xmlns:a16="http://schemas.microsoft.com/office/drawing/2014/main" id="{DB859F66-EAD1-41C9-B140-3A738ACA581A}"/>
              </a:ext>
            </a:extLst>
          </p:cNvPr>
          <p:cNvSpPr>
            <a:spLocks noGrp="1"/>
          </p:cNvSpPr>
          <p:nvPr>
            <p:ph type="sldNum" sz="quarter" idx="12"/>
          </p:nvPr>
        </p:nvSpPr>
        <p:spPr/>
        <p:txBody>
          <a:bodyPr/>
          <a:lstStyle>
            <a:lvl1pPr>
              <a:defRPr/>
            </a:lvl1pPr>
          </a:lstStyle>
          <a:p>
            <a:fld id="{37B5B67A-DF45-45AC-BF81-5C4F3680B2B1}" type="slidenum">
              <a:rPr lang="en-US" altLang="en-US"/>
              <a:pPr/>
              <a:t>‹#›</a:t>
            </a:fld>
            <a:endParaRPr lang="en-US" altLang="en-US"/>
          </a:p>
        </p:txBody>
      </p:sp>
    </p:spTree>
    <p:extLst>
      <p:ext uri="{BB962C8B-B14F-4D97-AF65-F5344CB8AC3E}">
        <p14:creationId xmlns:p14="http://schemas.microsoft.com/office/powerpoint/2010/main" val="307717507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ED4C7A7-4F90-4E88-B763-56D4551CFC6F}"/>
              </a:ext>
            </a:extLst>
          </p:cNvPr>
          <p:cNvSpPr>
            <a:spLocks noGrp="1"/>
          </p:cNvSpPr>
          <p:nvPr>
            <p:ph type="dt" sz="half" idx="10"/>
          </p:nvPr>
        </p:nvSpPr>
        <p:spPr/>
        <p:txBody>
          <a:bodyPr/>
          <a:lstStyle>
            <a:lvl1pPr>
              <a:defRPr/>
            </a:lvl1pPr>
          </a:lstStyle>
          <a:p>
            <a:pPr>
              <a:defRPr/>
            </a:pPr>
            <a:r>
              <a:rPr lang="en-US"/>
              <a:t>02/02/2016</a:t>
            </a:r>
          </a:p>
        </p:txBody>
      </p:sp>
      <p:sp>
        <p:nvSpPr>
          <p:cNvPr id="5" name="Footer Placeholder 4">
            <a:extLst>
              <a:ext uri="{FF2B5EF4-FFF2-40B4-BE49-F238E27FC236}">
                <a16:creationId xmlns:a16="http://schemas.microsoft.com/office/drawing/2014/main" id="{B351DD72-61A2-49BC-942D-6005BF04902B}"/>
              </a:ext>
            </a:extLst>
          </p:cNvPr>
          <p:cNvSpPr>
            <a:spLocks noGrp="1"/>
          </p:cNvSpPr>
          <p:nvPr>
            <p:ph type="ftr" sz="quarter" idx="11"/>
          </p:nvPr>
        </p:nvSpPr>
        <p:spPr/>
        <p:txBody>
          <a:bodyPr/>
          <a:lstStyle>
            <a:lvl1pPr>
              <a:defRPr/>
            </a:lvl1pPr>
          </a:lstStyle>
          <a:p>
            <a:pPr>
              <a:defRPr/>
            </a:pPr>
            <a:r>
              <a:rPr lang="it-IT"/>
              <a:t>Paolo Ferracin</a:t>
            </a:r>
            <a:endParaRPr lang="en-US" dirty="0"/>
          </a:p>
        </p:txBody>
      </p:sp>
      <p:sp>
        <p:nvSpPr>
          <p:cNvPr id="6" name="Slide Number Placeholder 5">
            <a:extLst>
              <a:ext uri="{FF2B5EF4-FFF2-40B4-BE49-F238E27FC236}">
                <a16:creationId xmlns:a16="http://schemas.microsoft.com/office/drawing/2014/main" id="{F8208DE9-BA01-41B5-AD8B-7C5E1DA47059}"/>
              </a:ext>
            </a:extLst>
          </p:cNvPr>
          <p:cNvSpPr>
            <a:spLocks noGrp="1"/>
          </p:cNvSpPr>
          <p:nvPr>
            <p:ph type="sldNum" sz="quarter" idx="12"/>
          </p:nvPr>
        </p:nvSpPr>
        <p:spPr/>
        <p:txBody>
          <a:bodyPr/>
          <a:lstStyle>
            <a:lvl1pPr>
              <a:defRPr/>
            </a:lvl1pPr>
          </a:lstStyle>
          <a:p>
            <a:fld id="{5D1A8566-6B14-4903-A244-09FFF387436E}" type="slidenum">
              <a:rPr lang="en-US" altLang="en-US"/>
              <a:pPr/>
              <a:t>‹#›</a:t>
            </a:fld>
            <a:endParaRPr lang="en-US" altLang="en-US"/>
          </a:p>
        </p:txBody>
      </p:sp>
    </p:spTree>
    <p:extLst>
      <p:ext uri="{BB962C8B-B14F-4D97-AF65-F5344CB8AC3E}">
        <p14:creationId xmlns:p14="http://schemas.microsoft.com/office/powerpoint/2010/main" val="41803701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a:xfrm>
            <a:off x="1905000" y="6356350"/>
            <a:ext cx="6627000" cy="360000"/>
          </a:xfrm>
        </p:spPr>
        <p:txBody>
          <a:bodyPr/>
          <a:lstStyle/>
          <a:p>
            <a:r>
              <a:rPr lang="es-ES" noProof="0" dirty="0"/>
              <a:t>Susana Izquierdo Bermudez</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
        <p:nvSpPr>
          <p:cNvPr id="11" name="Espace réservé du contenu 3"/>
          <p:cNvSpPr>
            <a:spLocks noGrp="1"/>
          </p:cNvSpPr>
          <p:nvPr>
            <p:ph sz="half" idx="2" hasCustomPrompt="1"/>
          </p:nvPr>
        </p:nvSpPr>
        <p:spPr>
          <a:xfrm>
            <a:off x="35868" y="34702"/>
            <a:ext cx="4468638" cy="31062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2" name="Espace réservé du contenu 3"/>
          <p:cNvSpPr>
            <a:spLocks noGrp="1"/>
          </p:cNvSpPr>
          <p:nvPr>
            <p:ph sz="half" idx="13" hasCustomPrompt="1"/>
          </p:nvPr>
        </p:nvSpPr>
        <p:spPr>
          <a:xfrm>
            <a:off x="35868" y="3293368"/>
            <a:ext cx="4468638" cy="31062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3" name="Espace réservé du contenu 3"/>
          <p:cNvSpPr>
            <a:spLocks noGrp="1"/>
          </p:cNvSpPr>
          <p:nvPr>
            <p:ph sz="half" idx="14" hasCustomPrompt="1"/>
          </p:nvPr>
        </p:nvSpPr>
        <p:spPr>
          <a:xfrm>
            <a:off x="4578162" y="34702"/>
            <a:ext cx="4468638" cy="31062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4" name="Espace réservé du contenu 3"/>
          <p:cNvSpPr>
            <a:spLocks noGrp="1"/>
          </p:cNvSpPr>
          <p:nvPr>
            <p:ph sz="half" idx="15" hasCustomPrompt="1"/>
          </p:nvPr>
        </p:nvSpPr>
        <p:spPr>
          <a:xfrm>
            <a:off x="4578162" y="3293368"/>
            <a:ext cx="4468638" cy="31062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es-ES" noProof="0"/>
              <a:t>Susana Izquierdo Bermudez, MQXF Review, June 2016</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es-ES" noProof="0"/>
              <a:t>Susana Izquierdo Bermudez, MQXF Review, June 2016</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6356350"/>
            <a:ext cx="6440400" cy="360000"/>
          </a:xfrm>
        </p:spPr>
        <p:txBody>
          <a:bodyPr/>
          <a:lstStyle/>
          <a:p>
            <a:r>
              <a:rPr lang="es-ES" noProof="0"/>
              <a:t>Susana Izquierdo Bermudez, MQXF Review, June 2016</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Footer Placeholder 3"/>
          <p:cNvSpPr>
            <a:spLocks noGrp="1"/>
          </p:cNvSpPr>
          <p:nvPr>
            <p:ph type="ftr" sz="quarter" idx="10"/>
          </p:nvPr>
        </p:nvSpPr>
        <p:spPr/>
        <p:txBody>
          <a:bodyPr/>
          <a:lstStyle>
            <a:lvl1pPr>
              <a:defRPr/>
            </a:lvl1pPr>
          </a:lstStyle>
          <a:p>
            <a:r>
              <a:rPr lang="en-US"/>
              <a:t>S. Caspi</a:t>
            </a:r>
          </a:p>
        </p:txBody>
      </p:sp>
    </p:spTree>
    <p:extLst>
      <p:ext uri="{BB962C8B-B14F-4D97-AF65-F5344CB8AC3E}">
        <p14:creationId xmlns:p14="http://schemas.microsoft.com/office/powerpoint/2010/main" val="42429096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a:xfrm>
            <a:off x="152400" y="6400800"/>
            <a:ext cx="1295400" cy="304800"/>
          </a:xfrm>
        </p:spPr>
        <p:txBody>
          <a:bodyPr/>
          <a:lstStyle>
            <a:lvl1pPr>
              <a:defRPr/>
            </a:lvl1pPr>
          </a:lstStyle>
          <a:p>
            <a:r>
              <a:rPr lang="en-US" dirty="0"/>
              <a:t>S. </a:t>
            </a:r>
            <a:r>
              <a:rPr lang="en-US" dirty="0" err="1"/>
              <a:t>Caspi</a:t>
            </a:r>
            <a:endParaRPr lang="en-US" dirty="0"/>
          </a:p>
        </p:txBody>
      </p:sp>
    </p:spTree>
    <p:extLst>
      <p:ext uri="{BB962C8B-B14F-4D97-AF65-F5344CB8AC3E}">
        <p14:creationId xmlns:p14="http://schemas.microsoft.com/office/powerpoint/2010/main" val="14262737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slideLayout" Target="../slideLayouts/slideLayout20.xml"/><Relationship Id="rId18" Type="http://schemas.openxmlformats.org/officeDocument/2006/relationships/image" Target="../media/image5.png"/><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slideLayout" Target="../slideLayouts/slideLayout19.xml"/><Relationship Id="rId17" Type="http://schemas.openxmlformats.org/officeDocument/2006/relationships/theme" Target="../theme/theme2.xml"/><Relationship Id="rId2" Type="http://schemas.openxmlformats.org/officeDocument/2006/relationships/slideLayout" Target="../slideLayouts/slideLayout9.xml"/><Relationship Id="rId16" Type="http://schemas.openxmlformats.org/officeDocument/2006/relationships/slideLayout" Target="../slideLayouts/slideLayout23.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5" Type="http://schemas.openxmlformats.org/officeDocument/2006/relationships/slideLayout" Target="../slideLayouts/slideLayout2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6.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image" Target="../media/image8.jpeg"/><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7.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es-ES" noProof="0"/>
              <a:t>Susana Izquierdo Bermudez, MQXF Review, June 2016</a:t>
            </a:r>
            <a:endParaRPr lang="en-GB" noProof="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8" name="Rectangle 4"/>
          <p:cNvSpPr>
            <a:spLocks noGrp="1" noChangeArrowheads="1"/>
          </p:cNvSpPr>
          <p:nvPr>
            <p:ph type="title"/>
          </p:nvPr>
        </p:nvSpPr>
        <p:spPr bwMode="auto">
          <a:xfrm>
            <a:off x="1143000" y="152400"/>
            <a:ext cx="7613650" cy="914400"/>
          </a:xfrm>
          <a:prstGeom prst="rect">
            <a:avLst/>
          </a:prstGeom>
          <a:noFill/>
          <a:ln w="9525">
            <a:noFill/>
            <a:miter lim="800000"/>
            <a:headEnd/>
            <a:tailEnd/>
          </a:ln>
          <a:effectLst/>
        </p:spPr>
        <p:txBody>
          <a:bodyPr vert="horz" wrap="square" lIns="93662" tIns="46038" rIns="93662" bIns="46038" numCol="1" anchor="ctr" anchorCtr="0" compatLnSpc="1">
            <a:prstTxWarp prst="textNoShape">
              <a:avLst/>
            </a:prstTxWarp>
          </a:bodyPr>
          <a:lstStyle/>
          <a:p>
            <a:pPr lvl="0"/>
            <a:r>
              <a:rPr lang="en-US"/>
              <a:t>Click to edit Master title style</a:t>
            </a:r>
          </a:p>
        </p:txBody>
      </p:sp>
      <p:sp>
        <p:nvSpPr>
          <p:cNvPr id="1029" name="Rectangle 5"/>
          <p:cNvSpPr>
            <a:spLocks noGrp="1" noChangeArrowheads="1"/>
          </p:cNvSpPr>
          <p:nvPr>
            <p:ph type="body" idx="1"/>
          </p:nvPr>
        </p:nvSpPr>
        <p:spPr bwMode="auto">
          <a:xfrm>
            <a:off x="304800" y="1219200"/>
            <a:ext cx="8456613" cy="5105400"/>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a:t>text styles Click to edit Master </a:t>
            </a:r>
          </a:p>
          <a:p>
            <a:pPr lvl="1"/>
            <a:r>
              <a:rPr lang="en-US"/>
              <a:t>Second level</a:t>
            </a:r>
          </a:p>
          <a:p>
            <a:pPr lvl="2"/>
            <a:r>
              <a:rPr lang="en-US"/>
              <a:t>Third level</a:t>
            </a:r>
          </a:p>
          <a:p>
            <a:pPr lvl="3"/>
            <a:r>
              <a:rPr lang="en-US"/>
              <a:t>Fourth level</a:t>
            </a:r>
          </a:p>
          <a:p>
            <a:pPr lvl="4"/>
            <a:r>
              <a:rPr lang="en-US"/>
              <a:t>Fifth level</a:t>
            </a:r>
          </a:p>
        </p:txBody>
      </p:sp>
      <p:sp>
        <p:nvSpPr>
          <p:cNvPr id="1030" name="Line 6"/>
          <p:cNvSpPr>
            <a:spLocks noChangeShapeType="1"/>
          </p:cNvSpPr>
          <p:nvPr/>
        </p:nvSpPr>
        <p:spPr bwMode="auto">
          <a:xfrm>
            <a:off x="304800" y="1143000"/>
            <a:ext cx="8458200" cy="0"/>
          </a:xfrm>
          <a:prstGeom prst="line">
            <a:avLst/>
          </a:prstGeom>
          <a:noFill/>
          <a:ln w="19050">
            <a:solidFill>
              <a:srgbClr val="FF0000"/>
            </a:solidFill>
            <a:round/>
            <a:headEnd type="none" w="sm" len="sm"/>
            <a:tailEnd type="none" w="sm" len="sm"/>
          </a:ln>
          <a:effectLst/>
        </p:spPr>
        <p:txBody>
          <a:bodyPr wrap="none" anchor="ctr"/>
          <a:lstStyle/>
          <a:p>
            <a:endParaRPr lang="en-US"/>
          </a:p>
        </p:txBody>
      </p:sp>
      <p:sp>
        <p:nvSpPr>
          <p:cNvPr id="1027" name="Line 3"/>
          <p:cNvSpPr>
            <a:spLocks noChangeShapeType="1"/>
          </p:cNvSpPr>
          <p:nvPr/>
        </p:nvSpPr>
        <p:spPr bwMode="auto">
          <a:xfrm>
            <a:off x="304800" y="6324600"/>
            <a:ext cx="8458200" cy="0"/>
          </a:xfrm>
          <a:prstGeom prst="line">
            <a:avLst/>
          </a:prstGeom>
          <a:noFill/>
          <a:ln w="19050">
            <a:solidFill>
              <a:schemeClr val="hlink"/>
            </a:solidFill>
            <a:round/>
            <a:headEnd type="none" w="sm" len="sm"/>
            <a:tailEnd type="none" w="sm" len="sm"/>
          </a:ln>
          <a:effectLst/>
        </p:spPr>
        <p:txBody>
          <a:bodyPr wrap="none" anchor="ctr"/>
          <a:lstStyle/>
          <a:p>
            <a:endParaRPr lang="en-US"/>
          </a:p>
        </p:txBody>
      </p:sp>
      <p:sp>
        <p:nvSpPr>
          <p:cNvPr id="1039" name="Text Box 15"/>
          <p:cNvSpPr txBox="1">
            <a:spLocks noChangeArrowheads="1"/>
          </p:cNvSpPr>
          <p:nvPr/>
        </p:nvSpPr>
        <p:spPr bwMode="auto">
          <a:xfrm>
            <a:off x="3311525" y="6448425"/>
            <a:ext cx="2517775" cy="274638"/>
          </a:xfrm>
          <a:prstGeom prst="rect">
            <a:avLst/>
          </a:prstGeom>
          <a:noFill/>
          <a:ln w="12700">
            <a:noFill/>
            <a:miter lim="800000"/>
            <a:headEnd type="none" w="sm" len="sm"/>
            <a:tailEnd type="none" w="sm" len="sm"/>
          </a:ln>
          <a:effectLst/>
        </p:spPr>
        <p:txBody>
          <a:bodyPr wrap="none">
            <a:spAutoFit/>
          </a:bodyPr>
          <a:lstStyle/>
          <a:p>
            <a:r>
              <a:rPr lang="en-US" sz="1200">
                <a:solidFill>
                  <a:schemeClr val="bg1"/>
                </a:solidFill>
                <a:latin typeface="Arial" pitchFamily="34" charset="0"/>
              </a:rPr>
              <a:t>Superconducting Magnet Group</a:t>
            </a:r>
          </a:p>
        </p:txBody>
      </p:sp>
      <p:sp>
        <p:nvSpPr>
          <p:cNvPr id="1040" name="Rectangle 16"/>
          <p:cNvSpPr>
            <a:spLocks noGrp="1" noChangeArrowheads="1"/>
          </p:cNvSpPr>
          <p:nvPr>
            <p:ph type="ftr" sz="quarter" idx="3"/>
          </p:nvPr>
        </p:nvSpPr>
        <p:spPr bwMode="auto">
          <a:xfrm>
            <a:off x="8077200" y="6400800"/>
            <a:ext cx="8382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solidFill>
                  <a:schemeClr val="bg1"/>
                </a:solidFill>
                <a:latin typeface="Arial" pitchFamily="34" charset="0"/>
              </a:defRPr>
            </a:lvl1pPr>
          </a:lstStyle>
          <a:p>
            <a:r>
              <a:rPr lang="en-US"/>
              <a:t>S. Caspi</a:t>
            </a:r>
          </a:p>
        </p:txBody>
      </p:sp>
      <p:pic>
        <p:nvPicPr>
          <p:cNvPr id="1045" name="Picture 21" descr="sm2"/>
          <p:cNvPicPr>
            <a:picLocks noChangeAspect="1" noChangeArrowheads="1"/>
          </p:cNvPicPr>
          <p:nvPr userDrawn="1"/>
        </p:nvPicPr>
        <p:blipFill>
          <a:blip r:embed="rId18" cstate="print"/>
          <a:srcRect/>
          <a:stretch>
            <a:fillRect/>
          </a:stretch>
        </p:blipFill>
        <p:spPr bwMode="auto">
          <a:xfrm>
            <a:off x="152400" y="304800"/>
            <a:ext cx="990600" cy="600075"/>
          </a:xfrm>
          <a:prstGeom prst="rect">
            <a:avLst/>
          </a:prstGeom>
          <a:noFill/>
        </p:spPr>
      </p:pic>
    </p:spTree>
    <p:extLst>
      <p:ext uri="{BB962C8B-B14F-4D97-AF65-F5344CB8AC3E}">
        <p14:creationId xmlns:p14="http://schemas.microsoft.com/office/powerpoint/2010/main" val="237811551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Lst>
  <p:hf hdr="0" ftr="0" dt="0"/>
  <p:txStyles>
    <p:titleStyle>
      <a:lvl1pPr algn="ctr" defTabSz="1306513" rtl="0" eaLnBrk="0" fontAlgn="base" hangingPunct="0">
        <a:spcBef>
          <a:spcPct val="0"/>
        </a:spcBef>
        <a:spcAft>
          <a:spcPct val="0"/>
        </a:spcAft>
        <a:defRPr sz="3400">
          <a:solidFill>
            <a:schemeClr val="bg1"/>
          </a:solidFill>
          <a:latin typeface="+mj-lt"/>
          <a:ea typeface="+mj-ea"/>
          <a:cs typeface="+mj-cs"/>
        </a:defRPr>
      </a:lvl1pPr>
      <a:lvl2pPr algn="ctr" defTabSz="1306513" rtl="0" eaLnBrk="0" fontAlgn="base" hangingPunct="0">
        <a:spcBef>
          <a:spcPct val="0"/>
        </a:spcBef>
        <a:spcAft>
          <a:spcPct val="0"/>
        </a:spcAft>
        <a:defRPr sz="3400">
          <a:solidFill>
            <a:schemeClr val="bg1"/>
          </a:solidFill>
          <a:latin typeface="Helvetica" pitchFamily="34" charset="0"/>
        </a:defRPr>
      </a:lvl2pPr>
      <a:lvl3pPr algn="ctr" defTabSz="1306513" rtl="0" eaLnBrk="0" fontAlgn="base" hangingPunct="0">
        <a:spcBef>
          <a:spcPct val="0"/>
        </a:spcBef>
        <a:spcAft>
          <a:spcPct val="0"/>
        </a:spcAft>
        <a:defRPr sz="3400">
          <a:solidFill>
            <a:schemeClr val="bg1"/>
          </a:solidFill>
          <a:latin typeface="Helvetica" pitchFamily="34" charset="0"/>
        </a:defRPr>
      </a:lvl3pPr>
      <a:lvl4pPr algn="ctr" defTabSz="1306513" rtl="0" eaLnBrk="0" fontAlgn="base" hangingPunct="0">
        <a:spcBef>
          <a:spcPct val="0"/>
        </a:spcBef>
        <a:spcAft>
          <a:spcPct val="0"/>
        </a:spcAft>
        <a:defRPr sz="3400">
          <a:solidFill>
            <a:schemeClr val="bg1"/>
          </a:solidFill>
          <a:latin typeface="Helvetica" pitchFamily="34" charset="0"/>
        </a:defRPr>
      </a:lvl4pPr>
      <a:lvl5pPr algn="ctr" defTabSz="1306513" rtl="0" eaLnBrk="0" fontAlgn="base" hangingPunct="0">
        <a:spcBef>
          <a:spcPct val="0"/>
        </a:spcBef>
        <a:spcAft>
          <a:spcPct val="0"/>
        </a:spcAft>
        <a:defRPr sz="3400">
          <a:solidFill>
            <a:schemeClr val="bg1"/>
          </a:solidFill>
          <a:latin typeface="Helvetica" pitchFamily="34" charset="0"/>
        </a:defRPr>
      </a:lvl5pPr>
      <a:lvl6pPr marL="457200" algn="ctr" defTabSz="1306513" rtl="0" eaLnBrk="0" fontAlgn="base" hangingPunct="0">
        <a:spcBef>
          <a:spcPct val="0"/>
        </a:spcBef>
        <a:spcAft>
          <a:spcPct val="0"/>
        </a:spcAft>
        <a:defRPr sz="3400">
          <a:solidFill>
            <a:schemeClr val="bg1"/>
          </a:solidFill>
          <a:latin typeface="Helvetica" pitchFamily="34" charset="0"/>
        </a:defRPr>
      </a:lvl6pPr>
      <a:lvl7pPr marL="914400" algn="ctr" defTabSz="1306513" rtl="0" eaLnBrk="0" fontAlgn="base" hangingPunct="0">
        <a:spcBef>
          <a:spcPct val="0"/>
        </a:spcBef>
        <a:spcAft>
          <a:spcPct val="0"/>
        </a:spcAft>
        <a:defRPr sz="3400">
          <a:solidFill>
            <a:schemeClr val="bg1"/>
          </a:solidFill>
          <a:latin typeface="Helvetica" pitchFamily="34" charset="0"/>
        </a:defRPr>
      </a:lvl7pPr>
      <a:lvl8pPr marL="1371600" algn="ctr" defTabSz="1306513" rtl="0" eaLnBrk="0" fontAlgn="base" hangingPunct="0">
        <a:spcBef>
          <a:spcPct val="0"/>
        </a:spcBef>
        <a:spcAft>
          <a:spcPct val="0"/>
        </a:spcAft>
        <a:defRPr sz="3400">
          <a:solidFill>
            <a:schemeClr val="bg1"/>
          </a:solidFill>
          <a:latin typeface="Helvetica" pitchFamily="34" charset="0"/>
        </a:defRPr>
      </a:lvl8pPr>
      <a:lvl9pPr marL="1828800" algn="ctr" defTabSz="1306513" rtl="0" eaLnBrk="0" fontAlgn="base" hangingPunct="0">
        <a:spcBef>
          <a:spcPct val="0"/>
        </a:spcBef>
        <a:spcAft>
          <a:spcPct val="0"/>
        </a:spcAft>
        <a:defRPr sz="3400">
          <a:solidFill>
            <a:schemeClr val="bg1"/>
          </a:solidFill>
          <a:latin typeface="Helvetica" pitchFamily="34" charset="0"/>
        </a:defRPr>
      </a:lvl9pPr>
    </p:titleStyle>
    <p:bodyStyle>
      <a:lvl1pPr marL="342900" indent="-342900" algn="l" defTabSz="1306513" rtl="0" eaLnBrk="0" fontAlgn="base" hangingPunct="0">
        <a:lnSpc>
          <a:spcPct val="85000"/>
        </a:lnSpc>
        <a:spcBef>
          <a:spcPct val="20000"/>
        </a:spcBef>
        <a:spcAft>
          <a:spcPct val="20000"/>
        </a:spcAft>
        <a:buSzPct val="100000"/>
        <a:buChar char="•"/>
        <a:defRPr sz="2600">
          <a:solidFill>
            <a:schemeClr val="bg1"/>
          </a:solidFill>
          <a:latin typeface="+mn-lt"/>
          <a:ea typeface="+mn-ea"/>
          <a:cs typeface="+mn-cs"/>
        </a:defRPr>
      </a:lvl1pPr>
      <a:lvl2pPr marL="744538" indent="-238125" algn="l" defTabSz="1306513" rtl="0" eaLnBrk="0" fontAlgn="base" hangingPunct="0">
        <a:lnSpc>
          <a:spcPct val="85000"/>
        </a:lnSpc>
        <a:spcBef>
          <a:spcPct val="10000"/>
        </a:spcBef>
        <a:spcAft>
          <a:spcPct val="10000"/>
        </a:spcAft>
        <a:buSzPct val="100000"/>
        <a:buChar char="–"/>
        <a:defRPr sz="2600">
          <a:solidFill>
            <a:schemeClr val="bg1"/>
          </a:solidFill>
          <a:latin typeface="+mn-lt"/>
        </a:defRPr>
      </a:lvl2pPr>
      <a:lvl3pPr marL="1143000" indent="-228600" algn="l" defTabSz="1306513" rtl="0" eaLnBrk="0" fontAlgn="base" hangingPunct="0">
        <a:lnSpc>
          <a:spcPct val="85000"/>
        </a:lnSpc>
        <a:spcBef>
          <a:spcPct val="10000"/>
        </a:spcBef>
        <a:spcAft>
          <a:spcPct val="10000"/>
        </a:spcAft>
        <a:buSzPct val="100000"/>
        <a:buChar char="•"/>
        <a:defRPr sz="2400">
          <a:solidFill>
            <a:schemeClr val="bg1"/>
          </a:solidFill>
          <a:latin typeface="+mn-lt"/>
        </a:defRPr>
      </a:lvl3pPr>
      <a:lvl4pPr marL="1601788" indent="-230188" algn="l" defTabSz="1306513" rtl="0" eaLnBrk="0" fontAlgn="base" hangingPunct="0">
        <a:lnSpc>
          <a:spcPct val="85000"/>
        </a:lnSpc>
        <a:spcBef>
          <a:spcPct val="10000"/>
        </a:spcBef>
        <a:spcAft>
          <a:spcPct val="10000"/>
        </a:spcAft>
        <a:buSzPct val="100000"/>
        <a:buChar char="–"/>
        <a:defRPr sz="2300">
          <a:solidFill>
            <a:schemeClr val="bg1"/>
          </a:solidFill>
          <a:latin typeface="+mn-lt"/>
        </a:defRPr>
      </a:lvl4pPr>
      <a:lvl5pPr marL="2057400" indent="-230188" algn="l" defTabSz="1306513" rtl="0" eaLnBrk="0" fontAlgn="base" hangingPunct="0">
        <a:lnSpc>
          <a:spcPct val="85000"/>
        </a:lnSpc>
        <a:spcBef>
          <a:spcPct val="10000"/>
        </a:spcBef>
        <a:spcAft>
          <a:spcPct val="10000"/>
        </a:spcAft>
        <a:buSzPct val="100000"/>
        <a:buChar char="•"/>
        <a:defRPr sz="2300">
          <a:solidFill>
            <a:schemeClr val="bg1"/>
          </a:solidFill>
          <a:latin typeface="+mn-lt"/>
        </a:defRPr>
      </a:lvl5pPr>
      <a:lvl6pPr marL="2514600" indent="-230188" algn="l" defTabSz="1306513" rtl="0" eaLnBrk="0" fontAlgn="base" hangingPunct="0">
        <a:lnSpc>
          <a:spcPct val="85000"/>
        </a:lnSpc>
        <a:spcBef>
          <a:spcPct val="10000"/>
        </a:spcBef>
        <a:spcAft>
          <a:spcPct val="10000"/>
        </a:spcAft>
        <a:buSzPct val="100000"/>
        <a:buChar char="•"/>
        <a:defRPr sz="2300">
          <a:solidFill>
            <a:schemeClr val="bg1"/>
          </a:solidFill>
          <a:latin typeface="+mn-lt"/>
        </a:defRPr>
      </a:lvl6pPr>
      <a:lvl7pPr marL="2971800" indent="-230188" algn="l" defTabSz="1306513" rtl="0" eaLnBrk="0" fontAlgn="base" hangingPunct="0">
        <a:lnSpc>
          <a:spcPct val="85000"/>
        </a:lnSpc>
        <a:spcBef>
          <a:spcPct val="10000"/>
        </a:spcBef>
        <a:spcAft>
          <a:spcPct val="10000"/>
        </a:spcAft>
        <a:buSzPct val="100000"/>
        <a:buChar char="•"/>
        <a:defRPr sz="2300">
          <a:solidFill>
            <a:schemeClr val="bg1"/>
          </a:solidFill>
          <a:latin typeface="+mn-lt"/>
        </a:defRPr>
      </a:lvl7pPr>
      <a:lvl8pPr marL="3429000" indent="-230188" algn="l" defTabSz="1306513" rtl="0" eaLnBrk="0" fontAlgn="base" hangingPunct="0">
        <a:lnSpc>
          <a:spcPct val="85000"/>
        </a:lnSpc>
        <a:spcBef>
          <a:spcPct val="10000"/>
        </a:spcBef>
        <a:spcAft>
          <a:spcPct val="10000"/>
        </a:spcAft>
        <a:buSzPct val="100000"/>
        <a:buChar char="•"/>
        <a:defRPr sz="2300">
          <a:solidFill>
            <a:schemeClr val="bg1"/>
          </a:solidFill>
          <a:latin typeface="+mn-lt"/>
        </a:defRPr>
      </a:lvl8pPr>
      <a:lvl9pPr marL="3886200" indent="-230188" algn="l" defTabSz="1306513" rtl="0" eaLnBrk="0" fontAlgn="base" hangingPunct="0">
        <a:lnSpc>
          <a:spcPct val="85000"/>
        </a:lnSpc>
        <a:spcBef>
          <a:spcPct val="10000"/>
        </a:spcBef>
        <a:spcAft>
          <a:spcPct val="10000"/>
        </a:spcAft>
        <a:buSzPct val="100000"/>
        <a:buChar char="•"/>
        <a:defRPr sz="23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AF3475F1-FB06-42B6-92DF-231575E5F87B}"/>
              </a:ext>
            </a:extLst>
          </p:cNvPr>
          <p:cNvSpPr>
            <a:spLocks noGrp="1"/>
          </p:cNvSpPr>
          <p:nvPr>
            <p:ph type="title"/>
          </p:nvPr>
        </p:nvSpPr>
        <p:spPr bwMode="auto">
          <a:xfrm>
            <a:off x="304800" y="152400"/>
            <a:ext cx="8458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5754A237-F50C-49BA-9244-5B36837D0367}"/>
              </a:ext>
            </a:extLst>
          </p:cNvPr>
          <p:cNvSpPr>
            <a:spLocks noGrp="1"/>
          </p:cNvSpPr>
          <p:nvPr>
            <p:ph type="body" idx="1"/>
          </p:nvPr>
        </p:nvSpPr>
        <p:spPr bwMode="auto">
          <a:xfrm>
            <a:off x="304800" y="1219200"/>
            <a:ext cx="8458200" cy="490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5F428B37-F0F7-4C1B-BF31-36BF66AB6675}"/>
              </a:ext>
            </a:extLst>
          </p:cNvPr>
          <p:cNvSpPr>
            <a:spLocks noGrp="1"/>
          </p:cNvSpPr>
          <p:nvPr>
            <p:ph type="dt" sz="half" idx="2"/>
          </p:nvPr>
        </p:nvSpPr>
        <p:spPr>
          <a:xfrm>
            <a:off x="6934200" y="6367463"/>
            <a:ext cx="1146175"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r>
              <a:rPr lang="en-US"/>
              <a:t>02/02/2016</a:t>
            </a:r>
          </a:p>
        </p:txBody>
      </p:sp>
      <p:sp>
        <p:nvSpPr>
          <p:cNvPr id="5" name="Footer Placeholder 4">
            <a:extLst>
              <a:ext uri="{FF2B5EF4-FFF2-40B4-BE49-F238E27FC236}">
                <a16:creationId xmlns:a16="http://schemas.microsoft.com/office/drawing/2014/main" id="{5B4F6F39-67CE-45E7-96D2-F1046B622BEF}"/>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r>
              <a:rPr lang="it-IT"/>
              <a:t>Paolo Ferracin</a:t>
            </a:r>
            <a:endParaRPr lang="en-US" dirty="0"/>
          </a:p>
        </p:txBody>
      </p:sp>
      <p:sp>
        <p:nvSpPr>
          <p:cNvPr id="6" name="Slide Number Placeholder 5">
            <a:extLst>
              <a:ext uri="{FF2B5EF4-FFF2-40B4-BE49-F238E27FC236}">
                <a16:creationId xmlns:a16="http://schemas.microsoft.com/office/drawing/2014/main" id="{233B2240-9F4B-4588-895C-0DE016178786}"/>
              </a:ext>
            </a:extLst>
          </p:cNvPr>
          <p:cNvSpPr>
            <a:spLocks noGrp="1"/>
          </p:cNvSpPr>
          <p:nvPr>
            <p:ph type="sldNum" sz="quarter" idx="4"/>
          </p:nvPr>
        </p:nvSpPr>
        <p:spPr>
          <a:xfrm>
            <a:off x="8153400" y="6356350"/>
            <a:ext cx="609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fld id="{2D7248B8-0ED8-46F4-9F00-65A71F6497B0}" type="slidenum">
              <a:rPr lang="en-US" altLang="en-US"/>
              <a:pPr/>
              <a:t>‹#›</a:t>
            </a:fld>
            <a:endParaRPr lang="en-US" altLang="en-US"/>
          </a:p>
        </p:txBody>
      </p:sp>
      <p:sp>
        <p:nvSpPr>
          <p:cNvPr id="1031" name="Line 6">
            <a:extLst>
              <a:ext uri="{FF2B5EF4-FFF2-40B4-BE49-F238E27FC236}">
                <a16:creationId xmlns:a16="http://schemas.microsoft.com/office/drawing/2014/main" id="{D07E4D4C-F3A2-4460-8511-45BF252FE554}"/>
              </a:ext>
            </a:extLst>
          </p:cNvPr>
          <p:cNvSpPr>
            <a:spLocks noChangeShapeType="1"/>
          </p:cNvSpPr>
          <p:nvPr userDrawn="1"/>
        </p:nvSpPr>
        <p:spPr bwMode="auto">
          <a:xfrm>
            <a:off x="304800" y="1143000"/>
            <a:ext cx="8458200" cy="0"/>
          </a:xfrm>
          <a:prstGeom prst="line">
            <a:avLst/>
          </a:prstGeom>
          <a:noFill/>
          <a:ln w="19050">
            <a:solidFill>
              <a:schemeClr val="tx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sp>
        <p:nvSpPr>
          <p:cNvPr id="1032" name="Line 6">
            <a:extLst>
              <a:ext uri="{FF2B5EF4-FFF2-40B4-BE49-F238E27FC236}">
                <a16:creationId xmlns:a16="http://schemas.microsoft.com/office/drawing/2014/main" id="{733A1123-6E4A-459F-B50D-F27D9751B677}"/>
              </a:ext>
            </a:extLst>
          </p:cNvPr>
          <p:cNvSpPr>
            <a:spLocks noChangeShapeType="1"/>
          </p:cNvSpPr>
          <p:nvPr userDrawn="1"/>
        </p:nvSpPr>
        <p:spPr bwMode="auto">
          <a:xfrm>
            <a:off x="304800" y="6248400"/>
            <a:ext cx="8458200" cy="0"/>
          </a:xfrm>
          <a:prstGeom prst="line">
            <a:avLst/>
          </a:prstGeom>
          <a:noFill/>
          <a:ln w="19050">
            <a:solidFill>
              <a:schemeClr val="tx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GB"/>
          </a:p>
        </p:txBody>
      </p:sp>
      <p:grpSp>
        <p:nvGrpSpPr>
          <p:cNvPr id="1033" name="Group 2">
            <a:extLst>
              <a:ext uri="{FF2B5EF4-FFF2-40B4-BE49-F238E27FC236}">
                <a16:creationId xmlns:a16="http://schemas.microsoft.com/office/drawing/2014/main" id="{4064B5F2-78CB-4BA6-9623-5AEC2CF76C57}"/>
              </a:ext>
            </a:extLst>
          </p:cNvPr>
          <p:cNvGrpSpPr>
            <a:grpSpLocks/>
          </p:cNvGrpSpPr>
          <p:nvPr userDrawn="1"/>
        </p:nvGrpSpPr>
        <p:grpSpPr bwMode="auto">
          <a:xfrm>
            <a:off x="1295400" y="6324600"/>
            <a:ext cx="609600" cy="401638"/>
            <a:chOff x="1143000" y="6324600"/>
            <a:chExt cx="609600" cy="401638"/>
          </a:xfrm>
        </p:grpSpPr>
        <p:pic>
          <p:nvPicPr>
            <p:cNvPr id="1035" name="Picture 30" descr="USLARP">
              <a:extLst>
                <a:ext uri="{FF2B5EF4-FFF2-40B4-BE49-F238E27FC236}">
                  <a16:creationId xmlns:a16="http://schemas.microsoft.com/office/drawing/2014/main" id="{6025BF8E-F686-4A04-843C-18B27AC1414A}"/>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r="87083" b="79202"/>
            <a:stretch>
              <a:fillRect/>
            </a:stretch>
          </p:blipFill>
          <p:spPr bwMode="auto">
            <a:xfrm>
              <a:off x="1298575" y="6324600"/>
              <a:ext cx="266700"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6" name="Picture 31" descr="USLARP">
              <a:extLst>
                <a:ext uri="{FF2B5EF4-FFF2-40B4-BE49-F238E27FC236}">
                  <a16:creationId xmlns:a16="http://schemas.microsoft.com/office/drawing/2014/main" id="{83097FDF-6666-4B9D-AFA0-AA445F199BEC}"/>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l="12811" r="34460" b="79202"/>
            <a:stretch>
              <a:fillRect/>
            </a:stretch>
          </p:blipFill>
          <p:spPr bwMode="auto">
            <a:xfrm>
              <a:off x="1143000" y="6575425"/>
              <a:ext cx="609600" cy="15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34" name="Picture 12">
            <a:extLst>
              <a:ext uri="{FF2B5EF4-FFF2-40B4-BE49-F238E27FC236}">
                <a16:creationId xmlns:a16="http://schemas.microsoft.com/office/drawing/2014/main" id="{B684F1A3-919E-4711-B791-F63363B37B68}"/>
              </a:ext>
            </a:extLst>
          </p:cNvPr>
          <p:cNvPicPr>
            <a:picLocks noChangeAspect="1"/>
          </p:cNvPicPr>
          <p:nvPr userDrawn="1"/>
        </p:nvPicPr>
        <p:blipFill>
          <a:blip r:embed="rId15">
            <a:extLst>
              <a:ext uri="{28A0092B-C50C-407E-A947-70E740481C1C}">
                <a14:useLocalDpi xmlns:a14="http://schemas.microsoft.com/office/drawing/2010/main" val="0"/>
              </a:ext>
            </a:extLst>
          </a:blip>
          <a:srcRect l="6485" t="13263" r="7388" b="15033"/>
          <a:stretch>
            <a:fillRect/>
          </a:stretch>
        </p:blipFill>
        <p:spPr bwMode="auto">
          <a:xfrm>
            <a:off x="304800" y="6324600"/>
            <a:ext cx="855663"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62165879"/>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hf hdr="0"/>
  <p:txStyles>
    <p:titleStyle>
      <a:lvl1pPr algn="ctr" rtl="0" eaLnBrk="0" fontAlgn="base" hangingPunct="0">
        <a:spcBef>
          <a:spcPct val="0"/>
        </a:spcBef>
        <a:spcAft>
          <a:spcPct val="0"/>
        </a:spcAft>
        <a:defRPr sz="3600" kern="1200">
          <a:solidFill>
            <a:schemeClr val="tx2"/>
          </a:solidFill>
          <a:latin typeface="+mj-lt"/>
          <a:ea typeface="+mj-ea"/>
          <a:cs typeface="+mj-cs"/>
        </a:defRPr>
      </a:lvl1pPr>
      <a:lvl2pPr algn="ctr" rtl="0" eaLnBrk="0" fontAlgn="base" hangingPunct="0">
        <a:spcBef>
          <a:spcPct val="0"/>
        </a:spcBef>
        <a:spcAft>
          <a:spcPct val="0"/>
        </a:spcAft>
        <a:defRPr sz="3600">
          <a:solidFill>
            <a:schemeClr val="tx2"/>
          </a:solidFill>
          <a:latin typeface="Calibri" pitchFamily="34" charset="0"/>
        </a:defRPr>
      </a:lvl2pPr>
      <a:lvl3pPr algn="ctr" rtl="0" eaLnBrk="0" fontAlgn="base" hangingPunct="0">
        <a:spcBef>
          <a:spcPct val="0"/>
        </a:spcBef>
        <a:spcAft>
          <a:spcPct val="0"/>
        </a:spcAft>
        <a:defRPr sz="3600">
          <a:solidFill>
            <a:schemeClr val="tx2"/>
          </a:solidFill>
          <a:latin typeface="Calibri" pitchFamily="34" charset="0"/>
        </a:defRPr>
      </a:lvl3pPr>
      <a:lvl4pPr algn="ctr" rtl="0" eaLnBrk="0" fontAlgn="base" hangingPunct="0">
        <a:spcBef>
          <a:spcPct val="0"/>
        </a:spcBef>
        <a:spcAft>
          <a:spcPct val="0"/>
        </a:spcAft>
        <a:defRPr sz="3600">
          <a:solidFill>
            <a:schemeClr val="tx2"/>
          </a:solidFill>
          <a:latin typeface="Calibri" pitchFamily="34" charset="0"/>
        </a:defRPr>
      </a:lvl4pPr>
      <a:lvl5pPr algn="ctr" rtl="0" eaLnBrk="0" fontAlgn="base" hangingPunct="0">
        <a:spcBef>
          <a:spcPct val="0"/>
        </a:spcBef>
        <a:spcAft>
          <a:spcPct val="0"/>
        </a:spcAft>
        <a:defRPr sz="3600">
          <a:solidFill>
            <a:schemeClr val="tx2"/>
          </a:solidFill>
          <a:latin typeface="Calibri" pitchFamily="34" charset="0"/>
        </a:defRPr>
      </a:lvl5pPr>
      <a:lvl6pPr marL="457200" algn="ctr" rtl="0" fontAlgn="base">
        <a:spcBef>
          <a:spcPct val="0"/>
        </a:spcBef>
        <a:spcAft>
          <a:spcPct val="0"/>
        </a:spcAft>
        <a:defRPr sz="3600">
          <a:solidFill>
            <a:schemeClr val="tx2"/>
          </a:solidFill>
          <a:latin typeface="Calibri" pitchFamily="34" charset="0"/>
        </a:defRPr>
      </a:lvl6pPr>
      <a:lvl7pPr marL="914400" algn="ctr" rtl="0" fontAlgn="base">
        <a:spcBef>
          <a:spcPct val="0"/>
        </a:spcBef>
        <a:spcAft>
          <a:spcPct val="0"/>
        </a:spcAft>
        <a:defRPr sz="3600">
          <a:solidFill>
            <a:schemeClr val="tx2"/>
          </a:solidFill>
          <a:latin typeface="Calibri" pitchFamily="34" charset="0"/>
        </a:defRPr>
      </a:lvl7pPr>
      <a:lvl8pPr marL="1371600" algn="ctr" rtl="0" fontAlgn="base">
        <a:spcBef>
          <a:spcPct val="0"/>
        </a:spcBef>
        <a:spcAft>
          <a:spcPct val="0"/>
        </a:spcAft>
        <a:defRPr sz="3600">
          <a:solidFill>
            <a:schemeClr val="tx2"/>
          </a:solidFill>
          <a:latin typeface="Calibri" pitchFamily="34" charset="0"/>
        </a:defRPr>
      </a:lvl8pPr>
      <a:lvl9pPr marL="1828800" algn="ctr" rtl="0" fontAlgn="base">
        <a:spcBef>
          <a:spcPct val="0"/>
        </a:spcBef>
        <a:spcAft>
          <a:spcPct val="0"/>
        </a:spcAft>
        <a:defRPr sz="3600">
          <a:solidFill>
            <a:schemeClr val="tx2"/>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png"/><Relationship Id="rId1" Type="http://schemas.openxmlformats.org/officeDocument/2006/relationships/slideLayout" Target="../slideLayouts/slideLayout2.xml"/><Relationship Id="rId5" Type="http://schemas.openxmlformats.org/officeDocument/2006/relationships/image" Target="../media/image27.JPG"/><Relationship Id="rId4" Type="http://schemas.openxmlformats.org/officeDocument/2006/relationships/image" Target="../media/image26.JPG"/></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hyperlink" Target="https://indico.cern.ch/event/610114/" TargetMode="Externa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0.emf"/><Relationship Id="rId7" Type="http://schemas.openxmlformats.org/officeDocument/2006/relationships/image" Target="../media/image44.png"/><Relationship Id="rId2"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28.xml.rels><?xml version="1.0" encoding="UTF-8" standalone="yes"?>
<Relationships xmlns="http://schemas.openxmlformats.org/package/2006/relationships"><Relationship Id="rId3" Type="http://schemas.openxmlformats.org/officeDocument/2006/relationships/hyperlink" Target="https://edms.cern.ch/document/2333771" TargetMode="External"/><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47.jpeg"/><Relationship Id="rId4" Type="http://schemas.openxmlformats.org/officeDocument/2006/relationships/image" Target="../media/image46.emf"/></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2.bin"/><Relationship Id="rId7" Type="http://schemas.openxmlformats.org/officeDocument/2006/relationships/image" Target="../media/image50.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49.jpeg"/><Relationship Id="rId5" Type="http://schemas.openxmlformats.org/officeDocument/2006/relationships/image" Target="../media/image48.jpeg"/><Relationship Id="rId4" Type="http://schemas.openxmlformats.org/officeDocument/2006/relationships/image" Target="../media/image46.emf"/></Relationships>
</file>

<file path=ppt/slides/_rels/slide33.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ieeexplore.ieee.org/document/4519986/" TargetMode="External"/><Relationship Id="rId2" Type="http://schemas.openxmlformats.org/officeDocument/2006/relationships/image" Target="../media/image53.png"/><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3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jpeg"/><Relationship Id="rId1" Type="http://schemas.openxmlformats.org/officeDocument/2006/relationships/slideLayout" Target="../slideLayouts/slideLayout2.xml"/><Relationship Id="rId5" Type="http://schemas.openxmlformats.org/officeDocument/2006/relationships/hyperlink" Target="https://ieeexplore.ieee.org/document/5067068/" TargetMode="External"/><Relationship Id="rId4" Type="http://schemas.openxmlformats.org/officeDocument/2006/relationships/image" Target="../media/image57.png"/></Relationships>
</file>

<file path=ppt/slides/_rels/slide3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 Id="rId5" Type="http://schemas.openxmlformats.org/officeDocument/2006/relationships/image" Target="../media/image61.jpeg"/><Relationship Id="rId4" Type="http://schemas.openxmlformats.org/officeDocument/2006/relationships/image" Target="../media/image60.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40.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7" Type="http://schemas.openxmlformats.org/officeDocument/2006/relationships/image" Target="../media/image62.png"/><Relationship Id="rId2" Type="http://schemas.openxmlformats.org/officeDocument/2006/relationships/image" Target="../media/image16.emf"/><Relationship Id="rId1" Type="http://schemas.openxmlformats.org/officeDocument/2006/relationships/slideLayout" Target="../slideLayouts/slideLayout2.xml"/><Relationship Id="rId6" Type="http://schemas.openxmlformats.org/officeDocument/2006/relationships/image" Target="../media/image220.png"/><Relationship Id="rId5" Type="http://schemas.openxmlformats.org/officeDocument/2006/relationships/image" Target="../media/image180.png"/><Relationship Id="rId4" Type="http://schemas.openxmlformats.org/officeDocument/2006/relationships/image" Target="../media/image210.png"/></Relationships>
</file>

<file path=ppt/slides/_rels/slide45.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25.xml"/></Relationships>
</file>

<file path=ppt/slides/_rels/slide46.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66.jpeg"/><Relationship Id="rId1" Type="http://schemas.openxmlformats.org/officeDocument/2006/relationships/slideLayout" Target="../slideLayouts/slideLayout25.xml"/></Relationships>
</file>

<file path=ppt/slides/_rels/slide47.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jpeg"/><Relationship Id="rId1" Type="http://schemas.openxmlformats.org/officeDocument/2006/relationships/slideLayout" Target="../slideLayouts/slideLayout25.xml"/></Relationships>
</file>

<file path=ppt/slides/_rels/slide48.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7.jpeg"/><Relationship Id="rId1" Type="http://schemas.openxmlformats.org/officeDocument/2006/relationships/slideLayout" Target="../slideLayouts/slideLayout25.xml"/></Relationships>
</file>

<file path=ppt/slides/_rels/slide49.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50.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70.jpeg"/><Relationship Id="rId1" Type="http://schemas.openxmlformats.org/officeDocument/2006/relationships/slideLayout" Target="../slideLayouts/slideLayout25.xml"/></Relationships>
</file>

<file path=ppt/slides/_rels/slide51.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25.xml"/></Relationships>
</file>

<file path=ppt/slides/_rels/slide52.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image" Target="../media/image74.jpeg"/><Relationship Id="rId1" Type="http://schemas.openxmlformats.org/officeDocument/2006/relationships/slideLayout" Target="../slideLayouts/slideLayout25.xml"/><Relationship Id="rId5" Type="http://schemas.openxmlformats.org/officeDocument/2006/relationships/image" Target="../media/image77.jpeg"/><Relationship Id="rId4" Type="http://schemas.openxmlformats.org/officeDocument/2006/relationships/image" Target="../media/image76.jpeg"/></Relationships>
</file>

<file path=ppt/slides/_rels/slide53.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image" Target="../media/image74.jpeg"/><Relationship Id="rId1" Type="http://schemas.openxmlformats.org/officeDocument/2006/relationships/slideLayout" Target="../slideLayouts/slideLayout25.xml"/><Relationship Id="rId5" Type="http://schemas.openxmlformats.org/officeDocument/2006/relationships/image" Target="../media/image77.jpeg"/><Relationship Id="rId4" Type="http://schemas.openxmlformats.org/officeDocument/2006/relationships/image" Target="../media/image76.jpeg"/></Relationships>
</file>

<file path=ppt/slides/_rels/slide54.xml.rels><?xml version="1.0" encoding="UTF-8" standalone="yes"?>
<Relationships xmlns="http://schemas.openxmlformats.org/package/2006/relationships"><Relationship Id="rId2" Type="http://schemas.openxmlformats.org/officeDocument/2006/relationships/image" Target="../media/image78.emf"/><Relationship Id="rId1" Type="http://schemas.openxmlformats.org/officeDocument/2006/relationships/slideLayout" Target="../slideLayouts/slideLayout25.xml"/></Relationships>
</file>

<file path=ppt/slides/_rels/slide55.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8" Type="http://schemas.openxmlformats.org/officeDocument/2006/relationships/image" Target="../media/image85.png"/><Relationship Id="rId3" Type="http://schemas.openxmlformats.org/officeDocument/2006/relationships/image" Target="../media/image80.png"/><Relationship Id="rId7" Type="http://schemas.openxmlformats.org/officeDocument/2006/relationships/image" Target="../media/image84.png"/><Relationship Id="rId2" Type="http://schemas.openxmlformats.org/officeDocument/2006/relationships/notesSlide" Target="../notesSlides/notesSlide3.xml"/><Relationship Id="rId1" Type="http://schemas.openxmlformats.org/officeDocument/2006/relationships/slideLayout" Target="../slideLayouts/slideLayout9.xml"/><Relationship Id="rId6" Type="http://schemas.openxmlformats.org/officeDocument/2006/relationships/image" Target="../media/image83.png"/><Relationship Id="rId5" Type="http://schemas.openxmlformats.org/officeDocument/2006/relationships/image" Target="../media/image82.png"/><Relationship Id="rId10" Type="http://schemas.openxmlformats.org/officeDocument/2006/relationships/image" Target="../media/image87.png"/><Relationship Id="rId4" Type="http://schemas.openxmlformats.org/officeDocument/2006/relationships/image" Target="../media/image81.jpeg"/><Relationship Id="rId9" Type="http://schemas.openxmlformats.org/officeDocument/2006/relationships/image" Target="../media/image86.png"/></Relationships>
</file>

<file path=ppt/slides/_rels/slide57.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notesSlide" Target="../notesSlides/notesSlide4.xml"/><Relationship Id="rId1" Type="http://schemas.openxmlformats.org/officeDocument/2006/relationships/slideLayout" Target="../slideLayouts/slideLayout9.xml"/><Relationship Id="rId4" Type="http://schemas.openxmlformats.org/officeDocument/2006/relationships/image" Target="../media/image89.emf"/></Relationships>
</file>

<file path=ppt/slides/_rels/slide58.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9.xml"/></Relationships>
</file>

<file path=ppt/slides/_rels/slide59.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oleObject" Target="../embeddings/oleObject3.bin"/><Relationship Id="rId7" Type="http://schemas.openxmlformats.org/officeDocument/2006/relationships/image" Target="../media/image92.png"/><Relationship Id="rId2" Type="http://schemas.openxmlformats.org/officeDocument/2006/relationships/slideLayout" Target="../slideLayouts/slideLayout9.xml"/><Relationship Id="rId1" Type="http://schemas.openxmlformats.org/officeDocument/2006/relationships/vmlDrawing" Target="../drawings/vmlDrawing3.vml"/><Relationship Id="rId6" Type="http://schemas.openxmlformats.org/officeDocument/2006/relationships/oleObject" Target="../embeddings/oleObject4.bin"/><Relationship Id="rId5" Type="http://schemas.openxmlformats.org/officeDocument/2006/relationships/image" Target="../media/image93.png"/><Relationship Id="rId4" Type="http://schemas.openxmlformats.org/officeDocument/2006/relationships/image" Target="../media/image91.png"/><Relationship Id="rId9" Type="http://schemas.openxmlformats.org/officeDocument/2006/relationships/image" Target="../media/image94.jpeg"/></Relationships>
</file>

<file path=ppt/slides/_rels/slide6.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9.xml"/><Relationship Id="rId4" Type="http://schemas.openxmlformats.org/officeDocument/2006/relationships/image" Target="../media/image14.png"/></Relationships>
</file>

<file path=ppt/slides/_rels/slide61.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9.xml"/></Relationships>
</file>

<file path=ppt/slides/_rels/slide62.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9.png"/><Relationship Id="rId1" Type="http://schemas.openxmlformats.org/officeDocument/2006/relationships/slideLayout" Target="../slideLayouts/slideLayout9.xml"/></Relationships>
</file>

<file path=ppt/slides/_rels/slide63.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7.png"/><Relationship Id="rId1" Type="http://schemas.openxmlformats.org/officeDocument/2006/relationships/slideLayout" Target="../slideLayouts/slideLayout9.xml"/></Relationships>
</file>

<file path=ppt/slides/_rels/slide64.xml.rels><?xml version="1.0" encoding="UTF-8" standalone="yes"?>
<Relationships xmlns="http://schemas.openxmlformats.org/package/2006/relationships"><Relationship Id="rId2" Type="http://schemas.openxmlformats.org/officeDocument/2006/relationships/image" Target="../media/image101.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2.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AFCBCF-D4F8-46FD-8015-345CD5FFDFBC}"/>
              </a:ext>
            </a:extLst>
          </p:cNvPr>
          <p:cNvSpPr>
            <a:spLocks noGrp="1"/>
          </p:cNvSpPr>
          <p:nvPr>
            <p:ph type="ctrTitle"/>
          </p:nvPr>
        </p:nvSpPr>
        <p:spPr/>
        <p:txBody>
          <a:bodyPr/>
          <a:lstStyle/>
          <a:p>
            <a:r>
              <a:rPr lang="en-GB" dirty="0">
                <a:solidFill>
                  <a:schemeClr val="tx1"/>
                </a:solidFill>
              </a:rPr>
              <a:t>Longitudinal pre-load of Nb</a:t>
            </a:r>
            <a:r>
              <a:rPr lang="en-GB" baseline="-25000" dirty="0">
                <a:solidFill>
                  <a:schemeClr val="tx1"/>
                </a:solidFill>
              </a:rPr>
              <a:t>3</a:t>
            </a:r>
            <a:r>
              <a:rPr lang="en-GB" dirty="0">
                <a:solidFill>
                  <a:schemeClr val="tx1"/>
                </a:solidFill>
              </a:rPr>
              <a:t>Sn magnets</a:t>
            </a:r>
          </a:p>
        </p:txBody>
      </p:sp>
      <p:sp>
        <p:nvSpPr>
          <p:cNvPr id="3" name="Subtitle 2">
            <a:extLst>
              <a:ext uri="{FF2B5EF4-FFF2-40B4-BE49-F238E27FC236}">
                <a16:creationId xmlns:a16="http://schemas.microsoft.com/office/drawing/2014/main" id="{861046C0-6AAD-47F9-8EB7-F5CAFE75FD17}"/>
              </a:ext>
            </a:extLst>
          </p:cNvPr>
          <p:cNvSpPr>
            <a:spLocks noGrp="1"/>
          </p:cNvSpPr>
          <p:nvPr>
            <p:ph type="subTitle" idx="1"/>
          </p:nvPr>
        </p:nvSpPr>
        <p:spPr>
          <a:xfrm>
            <a:off x="755576" y="4437112"/>
            <a:ext cx="7200000" cy="990600"/>
          </a:xfrm>
        </p:spPr>
        <p:txBody>
          <a:bodyPr>
            <a:normAutofit fontScale="92500" lnSpcReduction="20000"/>
          </a:bodyPr>
          <a:lstStyle/>
          <a:p>
            <a:pPr algn="ctr"/>
            <a:r>
              <a:rPr lang="en-US" dirty="0">
                <a:solidFill>
                  <a:schemeClr val="tx1"/>
                </a:solidFill>
              </a:rPr>
              <a:t>Susana Izquierdo Bermudez</a:t>
            </a:r>
          </a:p>
          <a:p>
            <a:pPr algn="ctr"/>
            <a:r>
              <a:rPr lang="en-US" dirty="0">
                <a:solidFill>
                  <a:schemeClr val="tx1"/>
                </a:solidFill>
              </a:rPr>
              <a:t>with feedback and material (mainly) from Paolo Ferracin, Eelis Takala, Emma Gautheron, Manuel Garcia Perez, Giorgio Vallone, Etienne Rochepault.</a:t>
            </a:r>
            <a:endParaRPr lang="en-GB" dirty="0">
              <a:solidFill>
                <a:schemeClr val="tx1"/>
              </a:solidFill>
            </a:endParaRPr>
          </a:p>
        </p:txBody>
      </p:sp>
      <p:sp>
        <p:nvSpPr>
          <p:cNvPr id="4" name="Text Placeholder 3">
            <a:extLst>
              <a:ext uri="{FF2B5EF4-FFF2-40B4-BE49-F238E27FC236}">
                <a16:creationId xmlns:a16="http://schemas.microsoft.com/office/drawing/2014/main" id="{3E76EE6F-B3D0-4EEC-A275-2BAFE5F00B55}"/>
              </a:ext>
            </a:extLst>
          </p:cNvPr>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6990339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F7B77C-D192-4A68-AF25-848896F767B1}"/>
              </a:ext>
            </a:extLst>
          </p:cNvPr>
          <p:cNvSpPr>
            <a:spLocks noGrp="1"/>
          </p:cNvSpPr>
          <p:nvPr>
            <p:ph type="title"/>
          </p:nvPr>
        </p:nvSpPr>
        <p:spPr/>
        <p:txBody>
          <a:bodyPr/>
          <a:lstStyle/>
          <a:p>
            <a:r>
              <a:rPr lang="en-US" dirty="0"/>
              <a:t>MQXF – Preload a target</a:t>
            </a:r>
            <a:endParaRPr lang="en-GB" dirty="0"/>
          </a:p>
        </p:txBody>
      </p:sp>
      <p:pic>
        <p:nvPicPr>
          <p:cNvPr id="6" name="Content Placeholder 5">
            <a:extLst>
              <a:ext uri="{FF2B5EF4-FFF2-40B4-BE49-F238E27FC236}">
                <a16:creationId xmlns:a16="http://schemas.microsoft.com/office/drawing/2014/main" id="{F4B02A42-C588-4E0D-8E56-E2FA0E3B07BF}"/>
              </a:ext>
            </a:extLst>
          </p:cNvPr>
          <p:cNvPicPr>
            <a:picLocks noGrp="1" noChangeAspect="1"/>
          </p:cNvPicPr>
          <p:nvPr>
            <p:ph idx="1"/>
          </p:nvPr>
        </p:nvPicPr>
        <p:blipFill>
          <a:blip r:embed="rId2"/>
          <a:stretch>
            <a:fillRect/>
          </a:stretch>
        </p:blipFill>
        <p:spPr>
          <a:xfrm>
            <a:off x="1691680" y="1788764"/>
            <a:ext cx="5558273" cy="3630191"/>
          </a:xfrm>
          <a:prstGeom prst="rect">
            <a:avLst/>
          </a:prstGeom>
        </p:spPr>
      </p:pic>
      <p:sp>
        <p:nvSpPr>
          <p:cNvPr id="4" name="Slide Number Placeholder 3">
            <a:extLst>
              <a:ext uri="{FF2B5EF4-FFF2-40B4-BE49-F238E27FC236}">
                <a16:creationId xmlns:a16="http://schemas.microsoft.com/office/drawing/2014/main" id="{7DC39C21-D63B-4FFD-882F-2FAA664FD6DE}"/>
              </a:ext>
            </a:extLst>
          </p:cNvPr>
          <p:cNvSpPr>
            <a:spLocks noGrp="1"/>
          </p:cNvSpPr>
          <p:nvPr>
            <p:ph type="sldNum" sz="quarter" idx="12"/>
          </p:nvPr>
        </p:nvSpPr>
        <p:spPr/>
        <p:txBody>
          <a:bodyPr/>
          <a:lstStyle/>
          <a:p>
            <a:fld id="{BFDCA1C4-9514-7B4F-976F-D92F7E296653}" type="slidenum">
              <a:rPr lang="fr-FR" smtClean="0"/>
              <a:pPr/>
              <a:t>10</a:t>
            </a:fld>
            <a:endParaRPr lang="fr-FR"/>
          </a:p>
        </p:txBody>
      </p:sp>
      <p:sp>
        <p:nvSpPr>
          <p:cNvPr id="7" name="Content Placeholder 6">
            <a:extLst>
              <a:ext uri="{FF2B5EF4-FFF2-40B4-BE49-F238E27FC236}">
                <a16:creationId xmlns:a16="http://schemas.microsoft.com/office/drawing/2014/main" id="{83A48F4D-4D2C-4D3D-9469-AD75993804B1}"/>
              </a:ext>
            </a:extLst>
          </p:cNvPr>
          <p:cNvSpPr txBox="1">
            <a:spLocks/>
          </p:cNvSpPr>
          <p:nvPr/>
        </p:nvSpPr>
        <p:spPr>
          <a:xfrm>
            <a:off x="511140" y="1052736"/>
            <a:ext cx="8121720" cy="784659"/>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000" dirty="0"/>
              <a:t>Started with moderate pre-load 0.6 MN after cool down (50 % </a:t>
            </a:r>
            <a:r>
              <a:rPr lang="en-US" sz="2000" dirty="0" err="1"/>
              <a:t>F</a:t>
            </a:r>
            <a:r>
              <a:rPr lang="en-US" sz="2000" baseline="-25000" dirty="0" err="1"/>
              <a:t>em_z</a:t>
            </a:r>
            <a:r>
              <a:rPr lang="en-US" sz="2000" dirty="0"/>
              <a:t>)</a:t>
            </a:r>
          </a:p>
          <a:p>
            <a:r>
              <a:rPr lang="en-US" sz="2000" dirty="0"/>
              <a:t>Target for series: 1.2 MN after cool down (100 % </a:t>
            </a:r>
            <a:r>
              <a:rPr lang="en-US" sz="2000" dirty="0" err="1"/>
              <a:t>F</a:t>
            </a:r>
            <a:r>
              <a:rPr lang="en-US" sz="2000" baseline="-25000" dirty="0" err="1"/>
              <a:t>em_z</a:t>
            </a:r>
            <a:r>
              <a:rPr lang="en-US" sz="2000" dirty="0"/>
              <a:t>)</a:t>
            </a:r>
            <a:endParaRPr lang="en-US" sz="1800" dirty="0"/>
          </a:p>
          <a:p>
            <a:pPr lvl="1"/>
            <a:endParaRPr lang="en-US" sz="1800" dirty="0">
              <a:solidFill>
                <a:srgbClr val="FF0000"/>
              </a:solidFill>
            </a:endParaRPr>
          </a:p>
          <a:p>
            <a:pPr lvl="1"/>
            <a:endParaRPr lang="en-US" sz="1800" dirty="0"/>
          </a:p>
          <a:p>
            <a:endParaRPr lang="en-GB" sz="2000" dirty="0"/>
          </a:p>
        </p:txBody>
      </p:sp>
      <p:graphicFrame>
        <p:nvGraphicFramePr>
          <p:cNvPr id="8" name="Table 7">
            <a:extLst>
              <a:ext uri="{FF2B5EF4-FFF2-40B4-BE49-F238E27FC236}">
                <a16:creationId xmlns:a16="http://schemas.microsoft.com/office/drawing/2014/main" id="{88741EBB-B50B-4742-B1FD-03ECDDCD6343}"/>
              </a:ext>
            </a:extLst>
          </p:cNvPr>
          <p:cNvGraphicFramePr>
            <a:graphicFrameLocks noGrp="1"/>
          </p:cNvGraphicFramePr>
          <p:nvPr>
            <p:extLst>
              <p:ext uri="{D42A27DB-BD31-4B8C-83A1-F6EECF244321}">
                <p14:modId xmlns:p14="http://schemas.microsoft.com/office/powerpoint/2010/main" val="240478127"/>
              </p:ext>
            </p:extLst>
          </p:nvPr>
        </p:nvGraphicFramePr>
        <p:xfrm>
          <a:off x="1351012" y="5661248"/>
          <a:ext cx="6096000" cy="1106805"/>
        </p:xfrm>
        <a:graphic>
          <a:graphicData uri="http://schemas.openxmlformats.org/drawingml/2006/table">
            <a:tbl>
              <a:tblPr/>
              <a:tblGrid>
                <a:gridCol w="609600">
                  <a:extLst>
                    <a:ext uri="{9D8B030D-6E8A-4147-A177-3AD203B41FA5}">
                      <a16:colId xmlns:a16="http://schemas.microsoft.com/office/drawing/2014/main" val="4061879738"/>
                    </a:ext>
                  </a:extLst>
                </a:gridCol>
                <a:gridCol w="609600">
                  <a:extLst>
                    <a:ext uri="{9D8B030D-6E8A-4147-A177-3AD203B41FA5}">
                      <a16:colId xmlns:a16="http://schemas.microsoft.com/office/drawing/2014/main" val="806362484"/>
                    </a:ext>
                  </a:extLst>
                </a:gridCol>
                <a:gridCol w="609600">
                  <a:extLst>
                    <a:ext uri="{9D8B030D-6E8A-4147-A177-3AD203B41FA5}">
                      <a16:colId xmlns:a16="http://schemas.microsoft.com/office/drawing/2014/main" val="1284247058"/>
                    </a:ext>
                  </a:extLst>
                </a:gridCol>
                <a:gridCol w="609600">
                  <a:extLst>
                    <a:ext uri="{9D8B030D-6E8A-4147-A177-3AD203B41FA5}">
                      <a16:colId xmlns:a16="http://schemas.microsoft.com/office/drawing/2014/main" val="1504263727"/>
                    </a:ext>
                  </a:extLst>
                </a:gridCol>
                <a:gridCol w="609600">
                  <a:extLst>
                    <a:ext uri="{9D8B030D-6E8A-4147-A177-3AD203B41FA5}">
                      <a16:colId xmlns:a16="http://schemas.microsoft.com/office/drawing/2014/main" val="3701650662"/>
                    </a:ext>
                  </a:extLst>
                </a:gridCol>
                <a:gridCol w="609600">
                  <a:extLst>
                    <a:ext uri="{9D8B030D-6E8A-4147-A177-3AD203B41FA5}">
                      <a16:colId xmlns:a16="http://schemas.microsoft.com/office/drawing/2014/main" val="3944145094"/>
                    </a:ext>
                  </a:extLst>
                </a:gridCol>
                <a:gridCol w="609600">
                  <a:extLst>
                    <a:ext uri="{9D8B030D-6E8A-4147-A177-3AD203B41FA5}">
                      <a16:colId xmlns:a16="http://schemas.microsoft.com/office/drawing/2014/main" val="3717792020"/>
                    </a:ext>
                  </a:extLst>
                </a:gridCol>
                <a:gridCol w="609600">
                  <a:extLst>
                    <a:ext uri="{9D8B030D-6E8A-4147-A177-3AD203B41FA5}">
                      <a16:colId xmlns:a16="http://schemas.microsoft.com/office/drawing/2014/main" val="2256866827"/>
                    </a:ext>
                  </a:extLst>
                </a:gridCol>
                <a:gridCol w="609600">
                  <a:extLst>
                    <a:ext uri="{9D8B030D-6E8A-4147-A177-3AD203B41FA5}">
                      <a16:colId xmlns:a16="http://schemas.microsoft.com/office/drawing/2014/main" val="1236348874"/>
                    </a:ext>
                  </a:extLst>
                </a:gridCol>
                <a:gridCol w="609600">
                  <a:extLst>
                    <a:ext uri="{9D8B030D-6E8A-4147-A177-3AD203B41FA5}">
                      <a16:colId xmlns:a16="http://schemas.microsoft.com/office/drawing/2014/main" val="2787646171"/>
                    </a:ext>
                  </a:extLst>
                </a:gridCol>
              </a:tblGrid>
              <a:tr h="293710">
                <a:tc rowSpan="2" gridSpan="2">
                  <a:txBody>
                    <a:bodyPr/>
                    <a:lstStyle/>
                    <a:p>
                      <a:pPr algn="ctr" fontAlgn="ctr"/>
                      <a:r>
                        <a:rPr lang="en-GB" sz="1100" b="1" i="0" u="none" strike="noStrike">
                          <a:solidFill>
                            <a:srgbClr val="000000"/>
                          </a:solidFill>
                          <a:effectLst/>
                          <a:latin typeface="Calibri" panose="020F050202020403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rowSpan="2" hMerge="1">
                  <a:txBody>
                    <a:bodyPr/>
                    <a:lstStyle/>
                    <a:p>
                      <a:endParaRPr lang="en-GB"/>
                    </a:p>
                  </a:txBody>
                  <a:tcPr/>
                </a:tc>
                <a:tc gridSpan="2">
                  <a:txBody>
                    <a:bodyPr/>
                    <a:lstStyle/>
                    <a:p>
                      <a:pPr algn="ctr" fontAlgn="ctr"/>
                      <a:r>
                        <a:rPr lang="en-GB" sz="1100" b="1" i="0" u="none" strike="noStrike" dirty="0">
                          <a:solidFill>
                            <a:srgbClr val="000000"/>
                          </a:solidFill>
                          <a:effectLst/>
                          <a:latin typeface="Calibri" panose="020F0502020204030204" pitchFamily="34" charset="0"/>
                        </a:rPr>
                        <a:t>Rod Strain</a:t>
                      </a:r>
                      <a:br>
                        <a:rPr lang="en-GB" sz="1100" b="1" i="0" u="none" strike="noStrike" dirty="0">
                          <a:solidFill>
                            <a:srgbClr val="000000"/>
                          </a:solidFill>
                          <a:effectLst/>
                          <a:latin typeface="Calibri" panose="020F0502020204030204" pitchFamily="34" charset="0"/>
                        </a:rPr>
                      </a:br>
                      <a:r>
                        <a:rPr lang="en-GB" sz="1100" b="1" i="0" u="none" strike="noStrike" dirty="0">
                          <a:solidFill>
                            <a:srgbClr val="000000"/>
                          </a:solidFill>
                          <a:effectLst/>
                          <a:latin typeface="Calibri" panose="020F0502020204030204" pitchFamily="34" charset="0"/>
                        </a:rPr>
                        <a:t>[</a:t>
                      </a:r>
                      <a:r>
                        <a:rPr lang="en-GB" sz="1100" b="1" i="0" u="none" strike="noStrike" kern="1200" dirty="0">
                          <a:solidFill>
                            <a:srgbClr val="000000"/>
                          </a:solidFill>
                          <a:effectLst/>
                          <a:latin typeface="Calibri" panose="020F0502020204030204" pitchFamily="34" charset="0"/>
                          <a:ea typeface="+mn-ea"/>
                          <a:cs typeface="+mn-cs"/>
                        </a:rPr>
                        <a:t>µɛ]</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GB"/>
                    </a:p>
                  </a:txBody>
                  <a:tcPr/>
                </a:tc>
                <a:tc gridSpan="2">
                  <a:txBody>
                    <a:bodyPr/>
                    <a:lstStyle/>
                    <a:p>
                      <a:pPr algn="ctr" fontAlgn="ctr"/>
                      <a:r>
                        <a:rPr lang="en-GB" sz="1100" b="1" i="0" u="none" strike="noStrike" dirty="0">
                          <a:solidFill>
                            <a:srgbClr val="000000"/>
                          </a:solidFill>
                          <a:effectLst/>
                          <a:latin typeface="Calibri" panose="020F0502020204030204" pitchFamily="34" charset="0"/>
                        </a:rPr>
                        <a:t>Rod Stress</a:t>
                      </a:r>
                      <a:br>
                        <a:rPr lang="en-GB" sz="1100" b="1" i="0" u="none" strike="noStrike" dirty="0">
                          <a:solidFill>
                            <a:srgbClr val="000000"/>
                          </a:solidFill>
                          <a:effectLst/>
                          <a:latin typeface="Calibri" panose="020F0502020204030204" pitchFamily="34" charset="0"/>
                        </a:rPr>
                      </a:br>
                      <a:r>
                        <a:rPr lang="en-GB" sz="1100" b="1" i="0" u="none" strike="noStrike" dirty="0">
                          <a:solidFill>
                            <a:srgbClr val="000000"/>
                          </a:solidFill>
                          <a:effectLst/>
                          <a:latin typeface="Calibri" panose="020F0502020204030204" pitchFamily="34" charset="0"/>
                        </a:rPr>
                        <a:t>[MPa]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GB"/>
                    </a:p>
                  </a:txBody>
                  <a:tcPr/>
                </a:tc>
                <a:tc gridSpan="2">
                  <a:txBody>
                    <a:bodyPr/>
                    <a:lstStyle/>
                    <a:p>
                      <a:pPr algn="ctr" fontAlgn="ctr"/>
                      <a:r>
                        <a:rPr lang="en-GB" sz="1100" b="1" i="0" u="none" strike="noStrike" dirty="0">
                          <a:solidFill>
                            <a:srgbClr val="000000"/>
                          </a:solidFill>
                          <a:effectLst/>
                          <a:latin typeface="Calibri" panose="020F0502020204030204" pitchFamily="34" charset="0"/>
                        </a:rPr>
                        <a:t>Rod Elongation </a:t>
                      </a:r>
                      <a:br>
                        <a:rPr lang="en-GB" sz="1100" b="1" i="0" u="none" strike="noStrike" dirty="0">
                          <a:solidFill>
                            <a:srgbClr val="000000"/>
                          </a:solidFill>
                          <a:effectLst/>
                          <a:latin typeface="Calibri" panose="020F0502020204030204" pitchFamily="34" charset="0"/>
                        </a:rPr>
                      </a:br>
                      <a:r>
                        <a:rPr lang="en-GB" sz="1100" b="1" i="0" u="none" strike="noStrike" dirty="0">
                          <a:solidFill>
                            <a:srgbClr val="000000"/>
                          </a:solidFill>
                          <a:effectLst/>
                          <a:latin typeface="Calibri" panose="020F0502020204030204" pitchFamily="34" charset="0"/>
                        </a:rPr>
                        <a:t>[mm]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GB"/>
                    </a:p>
                  </a:txBody>
                  <a:tcPr/>
                </a:tc>
                <a:tc gridSpan="2">
                  <a:txBody>
                    <a:bodyPr/>
                    <a:lstStyle/>
                    <a:p>
                      <a:pPr algn="ctr" fontAlgn="ctr"/>
                      <a:r>
                        <a:rPr lang="en-GB" sz="1100" b="1" i="0" u="none" strike="noStrike">
                          <a:solidFill>
                            <a:srgbClr val="000000"/>
                          </a:solidFill>
                          <a:effectLst/>
                          <a:latin typeface="Calibri" panose="020F0502020204030204" pitchFamily="34" charset="0"/>
                        </a:rPr>
                        <a:t>Total Force </a:t>
                      </a:r>
                      <a:br>
                        <a:rPr lang="en-GB" sz="1100" b="1" i="0" u="none" strike="noStrike">
                          <a:solidFill>
                            <a:srgbClr val="000000"/>
                          </a:solidFill>
                          <a:effectLst/>
                          <a:latin typeface="Calibri" panose="020F0502020204030204" pitchFamily="34" charset="0"/>
                        </a:rPr>
                      </a:br>
                      <a:r>
                        <a:rPr lang="en-GB" sz="1100" b="1" i="0" u="none" strike="noStrike">
                          <a:solidFill>
                            <a:srgbClr val="000000"/>
                          </a:solidFill>
                          <a:effectLst/>
                          <a:latin typeface="Calibri" panose="020F0502020204030204" pitchFamily="34" charset="0"/>
                        </a:rPr>
                        <a:t>[MN]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GB"/>
                    </a:p>
                  </a:txBody>
                  <a:tcPr/>
                </a:tc>
                <a:extLst>
                  <a:ext uri="{0D108BD9-81ED-4DB2-BD59-A6C34878D82A}">
                    <a16:rowId xmlns:a16="http://schemas.microsoft.com/office/drawing/2014/main" val="3689207264"/>
                  </a:ext>
                </a:extLst>
              </a:tr>
              <a:tr h="190500">
                <a:tc gridSpan="2" vMerge="1">
                  <a:txBody>
                    <a:bodyPr/>
                    <a:lstStyle/>
                    <a:p>
                      <a:endParaRPr lang="en-GB"/>
                    </a:p>
                  </a:txBody>
                  <a:tcPr/>
                </a:tc>
                <a:tc hMerge="1" vMerge="1">
                  <a:txBody>
                    <a:bodyPr/>
                    <a:lstStyle/>
                    <a:p>
                      <a:endParaRPr lang="en-GB"/>
                    </a:p>
                  </a:txBody>
                  <a:tcPr/>
                </a:tc>
                <a:tc>
                  <a:txBody>
                    <a:bodyPr/>
                    <a:lstStyle/>
                    <a:p>
                      <a:pPr algn="ctr" fontAlgn="ctr"/>
                      <a:r>
                        <a:rPr lang="en-GB" sz="1100" b="1" i="0" u="none" strike="noStrike">
                          <a:solidFill>
                            <a:srgbClr val="000000"/>
                          </a:solidFill>
                          <a:effectLst/>
                          <a:latin typeface="Calibri" panose="020F0502020204030204" pitchFamily="34" charset="0"/>
                        </a:rPr>
                        <a:t>RT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GB" sz="1100" b="1" i="0" u="none" strike="noStrike">
                          <a:solidFill>
                            <a:srgbClr val="000000"/>
                          </a:solidFill>
                          <a:effectLst/>
                          <a:latin typeface="Calibri" panose="020F0502020204030204" pitchFamily="34" charset="0"/>
                        </a:rPr>
                        <a:t>1.9 K</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GB" sz="1100" b="1" i="0" u="none" strike="noStrike">
                          <a:solidFill>
                            <a:srgbClr val="000000"/>
                          </a:solidFill>
                          <a:effectLst/>
                          <a:latin typeface="Calibri" panose="020F0502020204030204" pitchFamily="34" charset="0"/>
                        </a:rPr>
                        <a:t>RT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GB" sz="1100" b="1" i="0" u="none" strike="noStrike">
                          <a:solidFill>
                            <a:srgbClr val="000000"/>
                          </a:solidFill>
                          <a:effectLst/>
                          <a:latin typeface="Calibri" panose="020F0502020204030204" pitchFamily="34" charset="0"/>
                        </a:rPr>
                        <a:t>1.9 K</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GB" sz="1100" b="1" i="0" u="none" strike="noStrike">
                          <a:solidFill>
                            <a:srgbClr val="000000"/>
                          </a:solidFill>
                          <a:effectLst/>
                          <a:latin typeface="Calibri" panose="020F0502020204030204" pitchFamily="34" charset="0"/>
                        </a:rPr>
                        <a:t>RT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GB" sz="1100" b="1" i="0" u="none" strike="noStrike">
                          <a:solidFill>
                            <a:srgbClr val="000000"/>
                          </a:solidFill>
                          <a:effectLst/>
                          <a:latin typeface="Calibri" panose="020F0502020204030204" pitchFamily="34" charset="0"/>
                        </a:rPr>
                        <a:t>1.9 K</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GB" sz="1100" b="1" i="0" u="none" strike="noStrike">
                          <a:solidFill>
                            <a:srgbClr val="000000"/>
                          </a:solidFill>
                          <a:effectLst/>
                          <a:latin typeface="Calibri" panose="020F0502020204030204" pitchFamily="34" charset="0"/>
                        </a:rPr>
                        <a:t>RT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GB" sz="1100" b="1" i="0" u="none" strike="noStrike">
                          <a:solidFill>
                            <a:srgbClr val="000000"/>
                          </a:solidFill>
                          <a:effectLst/>
                          <a:latin typeface="Calibri" panose="020F0502020204030204" pitchFamily="34" charset="0"/>
                        </a:rPr>
                        <a:t>1.9 K</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797045374"/>
                  </a:ext>
                </a:extLst>
              </a:tr>
              <a:tr h="190500">
                <a:tc rowSpan="3">
                  <a:txBody>
                    <a:bodyPr/>
                    <a:lstStyle/>
                    <a:p>
                      <a:pPr algn="ctr" fontAlgn="ctr"/>
                      <a:r>
                        <a:rPr lang="en-GB" sz="1100" b="1" i="0" u="none" strike="noStrike">
                          <a:solidFill>
                            <a:srgbClr val="000000"/>
                          </a:solidFill>
                          <a:effectLst/>
                          <a:latin typeface="Calibri" panose="020F0502020204030204" pitchFamily="34" charset="0"/>
                        </a:rPr>
                        <a:t>Target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GB" sz="1100" b="1" i="0" u="none" strike="noStrike">
                          <a:solidFill>
                            <a:srgbClr val="000000"/>
                          </a:solidFill>
                          <a:effectLst/>
                          <a:latin typeface="Calibri" panose="020F0502020204030204" pitchFamily="34" charset="0"/>
                        </a:rPr>
                        <a:t>MQXFS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GB" sz="1100" b="0" i="0" u="none" strike="noStrike">
                          <a:solidFill>
                            <a:srgbClr val="000000"/>
                          </a:solidFill>
                          <a:effectLst/>
                          <a:latin typeface="Calibri" panose="020F0502020204030204" pitchFamily="34" charset="0"/>
                        </a:rPr>
                        <a:t>2450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GB" sz="1100" b="0" i="0" u="none" strike="noStrike">
                          <a:solidFill>
                            <a:srgbClr val="000000"/>
                          </a:solidFill>
                          <a:effectLst/>
                          <a:latin typeface="Calibri" panose="020F0502020204030204" pitchFamily="34" charset="0"/>
                        </a:rPr>
                        <a:t>3800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GB" sz="1100" b="0" i="0" u="none" strike="noStrike">
                          <a:solidFill>
                            <a:srgbClr val="000000"/>
                          </a:solidFill>
                          <a:effectLst/>
                          <a:latin typeface="Calibri" panose="020F0502020204030204" pitchFamily="34" charset="0"/>
                        </a:rPr>
                        <a:t>172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GB" sz="1100" b="0" i="0" u="none" strike="noStrike">
                          <a:solidFill>
                            <a:srgbClr val="000000"/>
                          </a:solidFill>
                          <a:effectLst/>
                          <a:latin typeface="Calibri" panose="020F0502020204030204" pitchFamily="34" charset="0"/>
                        </a:rPr>
                        <a:t>300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GB" sz="1100" b="0" i="0" u="none" strike="noStrike">
                          <a:solidFill>
                            <a:srgbClr val="000000"/>
                          </a:solidFill>
                          <a:effectLst/>
                          <a:latin typeface="Calibri" panose="020F0502020204030204" pitchFamily="34" charset="0"/>
                        </a:rPr>
                        <a:t>3.99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GB" sz="1100" b="0" i="0" u="none" strike="noStrike">
                          <a:solidFill>
                            <a:srgbClr val="000000"/>
                          </a:solidFill>
                          <a:effectLst/>
                          <a:latin typeface="Calibri" panose="020F0502020204030204" pitchFamily="34" charset="0"/>
                        </a:rPr>
                        <a:t>6.19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GB" sz="1100" b="0" i="0" u="none" strike="noStrike">
                          <a:solidFill>
                            <a:srgbClr val="000000"/>
                          </a:solidFill>
                          <a:effectLst/>
                          <a:latin typeface="Calibri" panose="020F0502020204030204" pitchFamily="34" charset="0"/>
                        </a:rPr>
                        <a:t>0.70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GB" sz="1100" b="0" i="0" u="none" strike="noStrike">
                          <a:solidFill>
                            <a:srgbClr val="000000"/>
                          </a:solidFill>
                          <a:effectLst/>
                          <a:latin typeface="Calibri" panose="020F0502020204030204" pitchFamily="34" charset="0"/>
                        </a:rPr>
                        <a:t>1.22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916605674"/>
                  </a:ext>
                </a:extLst>
              </a:tr>
              <a:tr h="190500">
                <a:tc vMerge="1">
                  <a:txBody>
                    <a:bodyPr/>
                    <a:lstStyle/>
                    <a:p>
                      <a:endParaRPr lang="en-GB"/>
                    </a:p>
                  </a:txBody>
                  <a:tcPr/>
                </a:tc>
                <a:tc>
                  <a:txBody>
                    <a:bodyPr/>
                    <a:lstStyle/>
                    <a:p>
                      <a:pPr algn="ctr" fontAlgn="ctr"/>
                      <a:r>
                        <a:rPr lang="en-GB" sz="1100" b="1" i="0" u="none" strike="noStrike">
                          <a:solidFill>
                            <a:srgbClr val="000000"/>
                          </a:solidFill>
                          <a:effectLst/>
                          <a:latin typeface="Calibri" panose="020F0502020204030204" pitchFamily="34" charset="0"/>
                        </a:rPr>
                        <a:t>MQXFA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GB" sz="1100" b="0" i="0" u="none" strike="noStrike">
                          <a:solidFill>
                            <a:srgbClr val="000000"/>
                          </a:solidFill>
                          <a:effectLst/>
                          <a:latin typeface="Calibri" panose="020F0502020204030204" pitchFamily="34" charset="0"/>
                        </a:rPr>
                        <a:t>950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GB" sz="1100" b="0" i="0" u="none" strike="noStrike">
                          <a:solidFill>
                            <a:srgbClr val="000000"/>
                          </a:solidFill>
                          <a:effectLst/>
                          <a:latin typeface="Calibri" panose="020F0502020204030204" pitchFamily="34" charset="0"/>
                        </a:rPr>
                        <a:t>1700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GB" sz="1100" b="0" i="0" u="none" strike="noStrike">
                          <a:solidFill>
                            <a:srgbClr val="000000"/>
                          </a:solidFill>
                          <a:effectLst/>
                          <a:latin typeface="Calibri" panose="020F0502020204030204" pitchFamily="34" charset="0"/>
                        </a:rPr>
                        <a:t>183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GB" sz="1100" b="0" i="0" u="none" strike="noStrike">
                          <a:solidFill>
                            <a:srgbClr val="000000"/>
                          </a:solidFill>
                          <a:effectLst/>
                          <a:latin typeface="Calibri" panose="020F0502020204030204" pitchFamily="34" charset="0"/>
                        </a:rPr>
                        <a:t>357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GB" sz="1100" b="0" i="0" u="none" strike="noStrike">
                          <a:solidFill>
                            <a:srgbClr val="000000"/>
                          </a:solidFill>
                          <a:effectLst/>
                          <a:latin typeface="Calibri" panose="020F0502020204030204" pitchFamily="34" charset="0"/>
                        </a:rPr>
                        <a:t>4.37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GB" sz="1100" b="0" i="0" u="none" strike="noStrike">
                          <a:solidFill>
                            <a:srgbClr val="000000"/>
                          </a:solidFill>
                          <a:effectLst/>
                          <a:latin typeface="Calibri" panose="020F0502020204030204" pitchFamily="34" charset="0"/>
                        </a:rPr>
                        <a:t>7.83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GB" sz="1100" b="0" i="0" u="none" strike="noStrike">
                          <a:solidFill>
                            <a:srgbClr val="000000"/>
                          </a:solidFill>
                          <a:effectLst/>
                          <a:latin typeface="Calibri" panose="020F0502020204030204" pitchFamily="34" charset="0"/>
                        </a:rPr>
                        <a:t>0.59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GB" sz="1100" b="0" i="0" u="none" strike="noStrike">
                          <a:solidFill>
                            <a:srgbClr val="000000"/>
                          </a:solidFill>
                          <a:effectLst/>
                          <a:latin typeface="Calibri" panose="020F0502020204030204" pitchFamily="34" charset="0"/>
                        </a:rPr>
                        <a:t>1.15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921210016"/>
                  </a:ext>
                </a:extLst>
              </a:tr>
              <a:tr h="190500">
                <a:tc vMerge="1">
                  <a:txBody>
                    <a:bodyPr/>
                    <a:lstStyle/>
                    <a:p>
                      <a:endParaRPr lang="en-GB"/>
                    </a:p>
                  </a:txBody>
                  <a:tcPr/>
                </a:tc>
                <a:tc>
                  <a:txBody>
                    <a:bodyPr/>
                    <a:lstStyle/>
                    <a:p>
                      <a:pPr algn="ctr" fontAlgn="ctr"/>
                      <a:r>
                        <a:rPr lang="en-GB" sz="1100" b="1" i="0" u="none" strike="noStrike">
                          <a:solidFill>
                            <a:srgbClr val="000000"/>
                          </a:solidFill>
                          <a:effectLst/>
                          <a:latin typeface="Calibri" panose="020F0502020204030204" pitchFamily="34" charset="0"/>
                        </a:rPr>
                        <a:t>MQXFB</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GB" sz="1100" b="0" i="0" u="none" strike="noStrike" dirty="0">
                          <a:solidFill>
                            <a:srgbClr val="000000"/>
                          </a:solidFill>
                          <a:effectLst/>
                          <a:latin typeface="Calibri" panose="020F0502020204030204" pitchFamily="34" charset="0"/>
                        </a:rPr>
                        <a:t>900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GB" sz="1100" b="0" i="0" u="none" strike="noStrike">
                          <a:solidFill>
                            <a:srgbClr val="000000"/>
                          </a:solidFill>
                          <a:effectLst/>
                          <a:latin typeface="Calibri" panose="020F0502020204030204" pitchFamily="34" charset="0"/>
                        </a:rPr>
                        <a:t>1500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GB" sz="1100" b="0" i="0" u="none" strike="noStrike">
                          <a:solidFill>
                            <a:srgbClr val="000000"/>
                          </a:solidFill>
                          <a:effectLst/>
                          <a:latin typeface="Calibri" panose="020F0502020204030204" pitchFamily="34" charset="0"/>
                        </a:rPr>
                        <a:t>174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GB" sz="1100" b="0" i="0" u="none" strike="noStrike">
                          <a:solidFill>
                            <a:srgbClr val="000000"/>
                          </a:solidFill>
                          <a:effectLst/>
                          <a:latin typeface="Calibri" panose="020F0502020204030204" pitchFamily="34" charset="0"/>
                        </a:rPr>
                        <a:t>315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GB" sz="1100" b="0" i="0" u="none" strike="noStrike">
                          <a:solidFill>
                            <a:srgbClr val="000000"/>
                          </a:solidFill>
                          <a:effectLst/>
                          <a:latin typeface="Calibri" panose="020F0502020204030204" pitchFamily="34" charset="0"/>
                        </a:rPr>
                        <a:t>6.80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GB" sz="1100" b="0" i="0" u="none" strike="noStrike">
                          <a:solidFill>
                            <a:srgbClr val="000000"/>
                          </a:solidFill>
                          <a:effectLst/>
                          <a:latin typeface="Calibri" panose="020F0502020204030204" pitchFamily="34" charset="0"/>
                        </a:rPr>
                        <a:t>11.33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GB" sz="1100" b="0" i="0" u="none" strike="noStrike">
                          <a:solidFill>
                            <a:srgbClr val="000000"/>
                          </a:solidFill>
                          <a:effectLst/>
                          <a:latin typeface="Calibri" panose="020F0502020204030204" pitchFamily="34" charset="0"/>
                        </a:rPr>
                        <a:t>0.67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GB" sz="1100" b="0" i="0" u="none" strike="noStrike" dirty="0">
                          <a:solidFill>
                            <a:srgbClr val="000000"/>
                          </a:solidFill>
                          <a:effectLst/>
                          <a:latin typeface="Calibri" panose="020F0502020204030204" pitchFamily="34" charset="0"/>
                        </a:rPr>
                        <a:t>1.21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891095912"/>
                  </a:ext>
                </a:extLst>
              </a:tr>
            </a:tbl>
          </a:graphicData>
        </a:graphic>
      </p:graphicFrame>
    </p:spTree>
    <p:extLst>
      <p:ext uri="{BB962C8B-B14F-4D97-AF65-F5344CB8AC3E}">
        <p14:creationId xmlns:p14="http://schemas.microsoft.com/office/powerpoint/2010/main" val="13876903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MQXF – From short to long</a:t>
            </a:r>
            <a:endParaRPr lang="en-GB" dirty="0"/>
          </a:p>
        </p:txBody>
      </p:sp>
      <p:sp>
        <p:nvSpPr>
          <p:cNvPr id="5" name="Slide Number Placeholder 4"/>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11</a:t>
            </a:fld>
            <a:endParaRPr lang="en-US" dirty="0"/>
          </a:p>
        </p:txBody>
      </p:sp>
      <p:sp>
        <p:nvSpPr>
          <p:cNvPr id="8" name="TextBox 7"/>
          <p:cNvSpPr txBox="1"/>
          <p:nvPr/>
        </p:nvSpPr>
        <p:spPr>
          <a:xfrm>
            <a:off x="12000" y="6211669"/>
            <a:ext cx="8435672" cy="646331"/>
          </a:xfrm>
          <a:prstGeom prst="rect">
            <a:avLst/>
          </a:prstGeom>
          <a:solidFill>
            <a:schemeClr val="bg1"/>
          </a:solidFill>
        </p:spPr>
        <p:txBody>
          <a:bodyPr wrap="square" rtlCol="0">
            <a:spAutoFit/>
          </a:bodyPr>
          <a:lstStyle/>
          <a:p>
            <a:r>
              <a:rPr lang="en-US" sz="1200" dirty="0">
                <a:solidFill>
                  <a:srgbClr val="00B050"/>
                </a:solidFill>
              </a:rPr>
              <a:t>G. Vallone, et. al., Mechanical Design Analysis of MQXFB, the 7.2 m long-</a:t>
            </a:r>
            <a:r>
              <a:rPr lang="el-GR" sz="1200" dirty="0">
                <a:solidFill>
                  <a:srgbClr val="00B050"/>
                </a:solidFill>
              </a:rPr>
              <a:t>β</a:t>
            </a:r>
            <a:r>
              <a:rPr lang="en-US" sz="1200" dirty="0">
                <a:solidFill>
                  <a:srgbClr val="00B050"/>
                </a:solidFill>
              </a:rPr>
              <a:t> quadrupole for the High-Luminosity LHC Upgrade,</a:t>
            </a:r>
            <a:r>
              <a:rPr lang="en-US" sz="1200" i="1" dirty="0">
                <a:solidFill>
                  <a:srgbClr val="00B050"/>
                </a:solidFill>
              </a:rPr>
              <a:t> IEEE Trans. Appl. </a:t>
            </a:r>
            <a:r>
              <a:rPr lang="en-US" sz="1200" i="1" dirty="0" err="1">
                <a:solidFill>
                  <a:srgbClr val="00B050"/>
                </a:solidFill>
              </a:rPr>
              <a:t>Supercond</a:t>
            </a:r>
            <a:r>
              <a:rPr lang="en-US" sz="1200" dirty="0">
                <a:solidFill>
                  <a:srgbClr val="00B050"/>
                </a:solidFill>
              </a:rPr>
              <a:t>., vol. 26, no. 4, 2016.</a:t>
            </a:r>
            <a:endParaRPr lang="en-GB" sz="1200" dirty="0">
              <a:solidFill>
                <a:srgbClr val="00B050"/>
              </a:solidFill>
            </a:endParaRPr>
          </a:p>
          <a:p>
            <a:endParaRPr lang="en-GB" sz="1200" dirty="0">
              <a:solidFill>
                <a:srgbClr val="00B050"/>
              </a:solidFill>
            </a:endParaRPr>
          </a:p>
        </p:txBody>
      </p:sp>
      <p:cxnSp>
        <p:nvCxnSpPr>
          <p:cNvPr id="9" name="Straight Connector 8"/>
          <p:cNvCxnSpPr/>
          <p:nvPr/>
        </p:nvCxnSpPr>
        <p:spPr>
          <a:xfrm>
            <a:off x="1459716" y="1614114"/>
            <a:ext cx="310333"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1767282" y="1509610"/>
            <a:ext cx="72000" cy="108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1980515" y="1521602"/>
            <a:ext cx="144000" cy="216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6200000" flipV="1">
            <a:off x="1803282" y="1549963"/>
            <a:ext cx="216000" cy="14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2265748" y="1513963"/>
            <a:ext cx="144000" cy="216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V="1">
            <a:off x="2088515" y="1542324"/>
            <a:ext cx="216000" cy="14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2562148" y="1521602"/>
            <a:ext cx="144000" cy="216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V="1">
            <a:off x="2384915" y="1549963"/>
            <a:ext cx="216000" cy="14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2711938" y="1515464"/>
            <a:ext cx="72000" cy="108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2783938" y="1623464"/>
            <a:ext cx="310333"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3091504" y="1630049"/>
            <a:ext cx="2767" cy="619328"/>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1456949" y="2238696"/>
            <a:ext cx="310333"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V="1">
            <a:off x="1764515" y="2134192"/>
            <a:ext cx="72000" cy="108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1977748" y="2146184"/>
            <a:ext cx="144000" cy="216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V="1">
            <a:off x="1800515" y="2174545"/>
            <a:ext cx="216000" cy="14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2262981" y="2138545"/>
            <a:ext cx="144000" cy="216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16200000" flipV="1">
            <a:off x="2085748" y="2166906"/>
            <a:ext cx="216000" cy="14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V="1">
            <a:off x="2559381" y="2146184"/>
            <a:ext cx="144000" cy="216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V="1">
            <a:off x="2382148" y="2174545"/>
            <a:ext cx="216000" cy="14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2709171" y="2140046"/>
            <a:ext cx="72000" cy="108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2781171" y="2248046"/>
            <a:ext cx="310333"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1441143" y="1396649"/>
            <a:ext cx="2767" cy="1049270"/>
          </a:xfrm>
          <a:prstGeom prst="line">
            <a:avLst/>
          </a:prstGeom>
          <a:ln>
            <a:solidFill>
              <a:srgbClr val="000000"/>
            </a:solidFill>
            <a:prstDash val="dashDot"/>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2" name="TextBox 41"/>
              <p:cNvSpPr txBox="1"/>
              <p:nvPr/>
            </p:nvSpPr>
            <p:spPr>
              <a:xfrm>
                <a:off x="1596985" y="2412573"/>
                <a:ext cx="1375086" cy="40992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100" i="1" smtClean="0">
                              <a:latin typeface="Cambria Math" panose="02040503050406030204" pitchFamily="18" charset="0"/>
                            </a:rPr>
                          </m:ctrlPr>
                        </m:sSubPr>
                        <m:e>
                          <m:r>
                            <a:rPr lang="en-GB" sz="1100" b="0" i="1" smtClean="0">
                              <a:latin typeface="Cambria Math" panose="02040503050406030204" pitchFamily="18" charset="0"/>
                            </a:rPr>
                            <m:t>𝑘</m:t>
                          </m:r>
                        </m:e>
                        <m:sub>
                          <m:r>
                            <a:rPr lang="en-GB" sz="1100" b="0" i="1" smtClean="0">
                              <a:latin typeface="Cambria Math" panose="02040503050406030204" pitchFamily="18" charset="0"/>
                            </a:rPr>
                            <m:t>𝑐𝑜𝑖𝑙</m:t>
                          </m:r>
                        </m:sub>
                      </m:sSub>
                      <m:r>
                        <a:rPr lang="en-GB" sz="1100" b="0" i="1" smtClean="0">
                          <a:latin typeface="Cambria Math" panose="02040503050406030204" pitchFamily="18" charset="0"/>
                        </a:rPr>
                        <m:t>=</m:t>
                      </m:r>
                      <m:nary>
                        <m:naryPr>
                          <m:chr m:val="∑"/>
                          <m:subHide m:val="on"/>
                          <m:supHide m:val="on"/>
                          <m:ctrlPr>
                            <a:rPr lang="en-GB" sz="1100" b="0" i="1" smtClean="0">
                              <a:latin typeface="Cambria Math" panose="02040503050406030204" pitchFamily="18" charset="0"/>
                            </a:rPr>
                          </m:ctrlPr>
                        </m:naryPr>
                        <m:sub/>
                        <m:sup/>
                        <m:e>
                          <m:f>
                            <m:fPr>
                              <m:type m:val="skw"/>
                              <m:ctrlPr>
                                <a:rPr lang="el-GR" sz="1100" i="1">
                                  <a:latin typeface="Cambria Math" panose="02040503050406030204" pitchFamily="18" charset="0"/>
                                  <a:ea typeface="Cambria Math" panose="02040503050406030204" pitchFamily="18" charset="0"/>
                                </a:rPr>
                              </m:ctrlPr>
                            </m:fPr>
                            <m:num>
                              <m:sSub>
                                <m:sSubPr>
                                  <m:ctrlPr>
                                    <a:rPr lang="el-GR" sz="1100" i="1">
                                      <a:latin typeface="Cambria Math" panose="02040503050406030204" pitchFamily="18" charset="0"/>
                                      <a:ea typeface="Cambria Math" panose="02040503050406030204" pitchFamily="18" charset="0"/>
                                    </a:rPr>
                                  </m:ctrlPr>
                                </m:sSubPr>
                                <m:e>
                                  <m:r>
                                    <a:rPr lang="en-GB" sz="1100" i="1">
                                      <a:latin typeface="Cambria Math" panose="02040503050406030204" pitchFamily="18" charset="0"/>
                                      <a:ea typeface="Cambria Math" panose="02040503050406030204" pitchFamily="18" charset="0"/>
                                    </a:rPr>
                                    <m:t>𝐸</m:t>
                                  </m:r>
                                </m:e>
                                <m:sub>
                                  <m:r>
                                    <a:rPr lang="en-GB" sz="1100" i="1">
                                      <a:latin typeface="Cambria Math" panose="02040503050406030204" pitchFamily="18" charset="0"/>
                                      <a:ea typeface="Cambria Math" panose="02040503050406030204" pitchFamily="18" charset="0"/>
                                    </a:rPr>
                                    <m:t>𝑖</m:t>
                                  </m:r>
                                </m:sub>
                              </m:sSub>
                              <m:sSub>
                                <m:sSubPr>
                                  <m:ctrlPr>
                                    <a:rPr lang="el-GR" sz="1100" i="1">
                                      <a:latin typeface="Cambria Math" panose="02040503050406030204" pitchFamily="18" charset="0"/>
                                      <a:ea typeface="Cambria Math" panose="02040503050406030204" pitchFamily="18" charset="0"/>
                                    </a:rPr>
                                  </m:ctrlPr>
                                </m:sSubPr>
                                <m:e>
                                  <m:r>
                                    <a:rPr lang="en-GB" sz="1100" i="1">
                                      <a:latin typeface="Cambria Math" panose="02040503050406030204" pitchFamily="18" charset="0"/>
                                      <a:ea typeface="Cambria Math" panose="02040503050406030204" pitchFamily="18" charset="0"/>
                                    </a:rPr>
                                    <m:t>𝐴</m:t>
                                  </m:r>
                                </m:e>
                                <m:sub>
                                  <m:r>
                                    <a:rPr lang="en-GB" sz="1100" i="1">
                                      <a:latin typeface="Cambria Math" panose="02040503050406030204" pitchFamily="18" charset="0"/>
                                      <a:ea typeface="Cambria Math" panose="02040503050406030204" pitchFamily="18" charset="0"/>
                                    </a:rPr>
                                    <m:t>𝑖</m:t>
                                  </m:r>
                                </m:sub>
                              </m:sSub>
                            </m:num>
                            <m:den>
                              <m:r>
                                <a:rPr lang="en-GB" sz="1100" i="1">
                                  <a:latin typeface="Cambria Math" panose="02040503050406030204" pitchFamily="18" charset="0"/>
                                  <a:ea typeface="Cambria Math" panose="02040503050406030204" pitchFamily="18" charset="0"/>
                                </a:rPr>
                                <m:t>𝐿</m:t>
                              </m:r>
                            </m:den>
                          </m:f>
                        </m:e>
                      </m:nary>
                    </m:oMath>
                  </m:oMathPara>
                </a14:m>
                <a:endParaRPr lang="en-GB" sz="1100" dirty="0"/>
              </a:p>
            </p:txBody>
          </p:sp>
        </mc:Choice>
        <mc:Fallback xmlns="">
          <p:sp>
            <p:nvSpPr>
              <p:cNvPr id="42" name="TextBox 41"/>
              <p:cNvSpPr txBox="1">
                <a:spLocks noRot="1" noChangeAspect="1" noMove="1" noResize="1" noEditPoints="1" noAdjustHandles="1" noChangeArrowheads="1" noChangeShapeType="1" noTextEdit="1"/>
              </p:cNvSpPr>
              <p:nvPr/>
            </p:nvSpPr>
            <p:spPr>
              <a:xfrm>
                <a:off x="1596985" y="2412573"/>
                <a:ext cx="1375086" cy="409920"/>
              </a:xfrm>
              <a:prstGeom prst="rect">
                <a:avLst/>
              </a:prstGeom>
              <a:blipFill>
                <a:blip r:embed="rId2"/>
                <a:stretch>
                  <a:fillRect t="-153731" r="-34956" b="-20746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3" name="TextBox 42"/>
              <p:cNvSpPr txBox="1"/>
              <p:nvPr/>
            </p:nvSpPr>
            <p:spPr>
              <a:xfrm>
                <a:off x="1699348" y="1157731"/>
                <a:ext cx="1375086" cy="24865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100" i="1" smtClean="0">
                              <a:latin typeface="Cambria Math" panose="02040503050406030204" pitchFamily="18" charset="0"/>
                            </a:rPr>
                          </m:ctrlPr>
                        </m:sSubPr>
                        <m:e>
                          <m:r>
                            <a:rPr lang="en-GB" sz="1100" b="0" i="1" smtClean="0">
                              <a:latin typeface="Cambria Math" panose="02040503050406030204" pitchFamily="18" charset="0"/>
                            </a:rPr>
                            <m:t>𝑘</m:t>
                          </m:r>
                        </m:e>
                        <m:sub>
                          <m:r>
                            <a:rPr lang="en-GB" sz="1100" b="0" i="1" smtClean="0">
                              <a:latin typeface="Cambria Math" panose="02040503050406030204" pitchFamily="18" charset="0"/>
                            </a:rPr>
                            <m:t>𝑟𝑜𝑑𝑠</m:t>
                          </m:r>
                        </m:sub>
                      </m:sSub>
                      <m:r>
                        <a:rPr lang="en-GB" sz="1100" b="0" i="1" smtClean="0">
                          <a:latin typeface="Cambria Math" panose="02040503050406030204" pitchFamily="18" charset="0"/>
                        </a:rPr>
                        <m:t>=</m:t>
                      </m:r>
                      <m:f>
                        <m:fPr>
                          <m:type m:val="skw"/>
                          <m:ctrlPr>
                            <a:rPr lang="el-GR" sz="1100" i="1">
                              <a:latin typeface="Cambria Math" panose="02040503050406030204" pitchFamily="18" charset="0"/>
                              <a:ea typeface="Cambria Math" panose="02040503050406030204" pitchFamily="18" charset="0"/>
                            </a:rPr>
                          </m:ctrlPr>
                        </m:fPr>
                        <m:num>
                          <m:sSub>
                            <m:sSubPr>
                              <m:ctrlPr>
                                <a:rPr lang="el-GR" sz="1100" i="1">
                                  <a:latin typeface="Cambria Math" panose="02040503050406030204" pitchFamily="18" charset="0"/>
                                  <a:ea typeface="Cambria Math" panose="02040503050406030204" pitchFamily="18" charset="0"/>
                                </a:rPr>
                              </m:ctrlPr>
                            </m:sSubPr>
                            <m:e>
                              <m:r>
                                <a:rPr lang="en-GB" sz="1100" i="1">
                                  <a:latin typeface="Cambria Math" panose="02040503050406030204" pitchFamily="18" charset="0"/>
                                  <a:ea typeface="Cambria Math" panose="02040503050406030204" pitchFamily="18" charset="0"/>
                                </a:rPr>
                                <m:t>𝐸</m:t>
                              </m:r>
                            </m:e>
                            <m:sub>
                              <m:r>
                                <a:rPr lang="en-GB" sz="1100" i="1">
                                  <a:latin typeface="Cambria Math" panose="02040503050406030204" pitchFamily="18" charset="0"/>
                                  <a:ea typeface="Cambria Math" panose="02040503050406030204" pitchFamily="18" charset="0"/>
                                </a:rPr>
                                <m:t>𝑟𝑜𝑑</m:t>
                              </m:r>
                            </m:sub>
                          </m:sSub>
                          <m:sSub>
                            <m:sSubPr>
                              <m:ctrlPr>
                                <a:rPr lang="el-GR" sz="1100" i="1">
                                  <a:latin typeface="Cambria Math" panose="02040503050406030204" pitchFamily="18" charset="0"/>
                                  <a:ea typeface="Cambria Math" panose="02040503050406030204" pitchFamily="18" charset="0"/>
                                </a:rPr>
                              </m:ctrlPr>
                            </m:sSubPr>
                            <m:e>
                              <m:r>
                                <a:rPr lang="en-GB" sz="1100" i="1">
                                  <a:latin typeface="Cambria Math" panose="02040503050406030204" pitchFamily="18" charset="0"/>
                                  <a:ea typeface="Cambria Math" panose="02040503050406030204" pitchFamily="18" charset="0"/>
                                </a:rPr>
                                <m:t>𝐴</m:t>
                              </m:r>
                            </m:e>
                            <m:sub>
                              <m:r>
                                <a:rPr lang="en-GB" sz="1100" i="1">
                                  <a:latin typeface="Cambria Math" panose="02040503050406030204" pitchFamily="18" charset="0"/>
                                  <a:ea typeface="Cambria Math" panose="02040503050406030204" pitchFamily="18" charset="0"/>
                                </a:rPr>
                                <m:t>𝑟𝑜𝑑</m:t>
                              </m:r>
                            </m:sub>
                          </m:sSub>
                        </m:num>
                        <m:den>
                          <m:r>
                            <a:rPr lang="en-GB" sz="1100" i="1">
                              <a:latin typeface="Cambria Math" panose="02040503050406030204" pitchFamily="18" charset="0"/>
                              <a:ea typeface="Cambria Math" panose="02040503050406030204" pitchFamily="18" charset="0"/>
                            </a:rPr>
                            <m:t>𝐿</m:t>
                          </m:r>
                        </m:den>
                      </m:f>
                    </m:oMath>
                  </m:oMathPara>
                </a14:m>
                <a:endParaRPr lang="en-GB" sz="1100" dirty="0"/>
              </a:p>
            </p:txBody>
          </p:sp>
        </mc:Choice>
        <mc:Fallback xmlns="">
          <p:sp>
            <p:nvSpPr>
              <p:cNvPr id="43" name="TextBox 42"/>
              <p:cNvSpPr txBox="1">
                <a:spLocks noRot="1" noChangeAspect="1" noMove="1" noResize="1" noEditPoints="1" noAdjustHandles="1" noChangeArrowheads="1" noChangeShapeType="1" noTextEdit="1"/>
              </p:cNvSpPr>
              <p:nvPr/>
            </p:nvSpPr>
            <p:spPr>
              <a:xfrm>
                <a:off x="1699348" y="1157731"/>
                <a:ext cx="1375086" cy="248658"/>
              </a:xfrm>
              <a:prstGeom prst="rect">
                <a:avLst/>
              </a:prstGeom>
              <a:blipFill>
                <a:blip r:embed="rId3"/>
                <a:stretch>
                  <a:fillRect t="-136585" r="-28444" b="-209756"/>
                </a:stretch>
              </a:blipFill>
            </p:spPr>
            <p:txBody>
              <a:bodyPr/>
              <a:lstStyle/>
              <a:p>
                <a:r>
                  <a:rPr lang="en-GB">
                    <a:noFill/>
                  </a:rPr>
                  <a:t> </a:t>
                </a:r>
              </a:p>
            </p:txBody>
          </p:sp>
        </mc:Fallback>
      </mc:AlternateContent>
      <p:graphicFrame>
        <p:nvGraphicFramePr>
          <p:cNvPr id="3" name="Table 6">
            <a:extLst>
              <a:ext uri="{FF2B5EF4-FFF2-40B4-BE49-F238E27FC236}">
                <a16:creationId xmlns:a16="http://schemas.microsoft.com/office/drawing/2014/main" id="{DC965801-ED07-4644-BA82-2327FCCB721A}"/>
              </a:ext>
            </a:extLst>
          </p:cNvPr>
          <p:cNvGraphicFramePr>
            <a:graphicFrameLocks noGrp="1"/>
          </p:cNvGraphicFramePr>
          <p:nvPr>
            <p:extLst>
              <p:ext uri="{D42A27DB-BD31-4B8C-83A1-F6EECF244321}">
                <p14:modId xmlns:p14="http://schemas.microsoft.com/office/powerpoint/2010/main" val="994071612"/>
              </p:ext>
            </p:extLst>
          </p:nvPr>
        </p:nvGraphicFramePr>
        <p:xfrm>
          <a:off x="4413512" y="1623464"/>
          <a:ext cx="4217671" cy="4145280"/>
        </p:xfrm>
        <a:graphic>
          <a:graphicData uri="http://schemas.openxmlformats.org/drawingml/2006/table">
            <a:tbl>
              <a:tblPr firstRow="1" bandRow="1">
                <a:tableStyleId>{5940675A-B579-460E-94D1-54222C63F5DA}</a:tableStyleId>
              </a:tblPr>
              <a:tblGrid>
                <a:gridCol w="2049780">
                  <a:extLst>
                    <a:ext uri="{9D8B030D-6E8A-4147-A177-3AD203B41FA5}">
                      <a16:colId xmlns:a16="http://schemas.microsoft.com/office/drawing/2014/main" val="2145396446"/>
                    </a:ext>
                  </a:extLst>
                </a:gridCol>
                <a:gridCol w="724218">
                  <a:extLst>
                    <a:ext uri="{9D8B030D-6E8A-4147-A177-3AD203B41FA5}">
                      <a16:colId xmlns:a16="http://schemas.microsoft.com/office/drawing/2014/main" val="651365091"/>
                    </a:ext>
                  </a:extLst>
                </a:gridCol>
                <a:gridCol w="717868">
                  <a:extLst>
                    <a:ext uri="{9D8B030D-6E8A-4147-A177-3AD203B41FA5}">
                      <a16:colId xmlns:a16="http://schemas.microsoft.com/office/drawing/2014/main" val="3609384019"/>
                    </a:ext>
                  </a:extLst>
                </a:gridCol>
                <a:gridCol w="725805">
                  <a:extLst>
                    <a:ext uri="{9D8B030D-6E8A-4147-A177-3AD203B41FA5}">
                      <a16:colId xmlns:a16="http://schemas.microsoft.com/office/drawing/2014/main" val="219836156"/>
                    </a:ext>
                  </a:extLst>
                </a:gridCol>
              </a:tblGrid>
              <a:tr h="175674">
                <a:tc>
                  <a:txBody>
                    <a:bodyPr/>
                    <a:lstStyle/>
                    <a:p>
                      <a:r>
                        <a:rPr lang="en-US" sz="1100" b="1" dirty="0"/>
                        <a:t>Parameter</a:t>
                      </a:r>
                      <a:endParaRPr lang="en-GB" sz="1100" b="1" dirty="0"/>
                    </a:p>
                  </a:txBody>
                  <a:tcPr/>
                </a:tc>
                <a:tc>
                  <a:txBody>
                    <a:bodyPr/>
                    <a:lstStyle/>
                    <a:p>
                      <a:r>
                        <a:rPr lang="en-US" sz="1100" b="1" dirty="0"/>
                        <a:t>Unit</a:t>
                      </a:r>
                      <a:endParaRPr lang="en-GB" sz="1100" b="1" dirty="0"/>
                    </a:p>
                  </a:txBody>
                  <a:tcPr/>
                </a:tc>
                <a:tc>
                  <a:txBody>
                    <a:bodyPr/>
                    <a:lstStyle/>
                    <a:p>
                      <a:pPr algn="ctr"/>
                      <a:r>
                        <a:rPr lang="en-US" sz="1100" b="1" dirty="0"/>
                        <a:t>MQXFS</a:t>
                      </a:r>
                      <a:endParaRPr lang="en-GB" sz="1100" b="1" dirty="0"/>
                    </a:p>
                  </a:txBody>
                  <a:tcPr/>
                </a:tc>
                <a:tc>
                  <a:txBody>
                    <a:bodyPr/>
                    <a:lstStyle/>
                    <a:p>
                      <a:pPr algn="ctr"/>
                      <a:r>
                        <a:rPr lang="en-US" sz="1100" b="1" dirty="0"/>
                        <a:t>MQXFB</a:t>
                      </a:r>
                      <a:endParaRPr lang="en-GB" sz="1100" b="1" dirty="0"/>
                    </a:p>
                  </a:txBody>
                  <a:tcPr/>
                </a:tc>
                <a:extLst>
                  <a:ext uri="{0D108BD9-81ED-4DB2-BD59-A6C34878D82A}">
                    <a16:rowId xmlns:a16="http://schemas.microsoft.com/office/drawing/2014/main" val="2748442566"/>
                  </a:ext>
                </a:extLst>
              </a:tr>
              <a:tr h="175674">
                <a:tc>
                  <a:txBody>
                    <a:bodyPr/>
                    <a:lstStyle/>
                    <a:p>
                      <a:r>
                        <a:rPr lang="en-US" sz="1100" b="1" dirty="0" err="1"/>
                        <a:t>e.m.</a:t>
                      </a:r>
                      <a:r>
                        <a:rPr lang="en-US" sz="1100" b="1" dirty="0"/>
                        <a:t> Force Nominal Current</a:t>
                      </a:r>
                      <a:endParaRPr lang="en-GB" sz="1100" b="1" dirty="0"/>
                    </a:p>
                  </a:txBody>
                  <a:tcPr/>
                </a:tc>
                <a:tc>
                  <a:txBody>
                    <a:bodyPr/>
                    <a:lstStyle/>
                    <a:p>
                      <a:r>
                        <a:rPr lang="en-US" sz="1100" b="1" dirty="0"/>
                        <a:t>MN</a:t>
                      </a:r>
                      <a:endParaRPr lang="en-GB" sz="1100" b="1" dirty="0"/>
                    </a:p>
                  </a:txBody>
                  <a:tcPr/>
                </a:tc>
                <a:tc>
                  <a:txBody>
                    <a:bodyPr/>
                    <a:lstStyle/>
                    <a:p>
                      <a:pPr algn="ctr"/>
                      <a:r>
                        <a:rPr lang="en-US" sz="1100" dirty="0"/>
                        <a:t>1.2</a:t>
                      </a:r>
                      <a:endParaRPr lang="en-GB" sz="1100" dirty="0"/>
                    </a:p>
                  </a:txBody>
                  <a:tcPr/>
                </a:tc>
                <a:tc>
                  <a:txBody>
                    <a:bodyPr/>
                    <a:lstStyle/>
                    <a:p>
                      <a:pPr algn="ctr"/>
                      <a:r>
                        <a:rPr lang="en-US" sz="1100" dirty="0"/>
                        <a:t>1.2</a:t>
                      </a:r>
                      <a:endParaRPr lang="en-GB" sz="1100" dirty="0"/>
                    </a:p>
                  </a:txBody>
                  <a:tcPr/>
                </a:tc>
                <a:extLst>
                  <a:ext uri="{0D108BD9-81ED-4DB2-BD59-A6C34878D82A}">
                    <a16:rowId xmlns:a16="http://schemas.microsoft.com/office/drawing/2014/main" val="2495070521"/>
                  </a:ext>
                </a:extLst>
              </a:tr>
              <a:tr h="175674">
                <a:tc>
                  <a:txBody>
                    <a:bodyPr/>
                    <a:lstStyle/>
                    <a:p>
                      <a:r>
                        <a:rPr lang="en-US" sz="1100" b="1" dirty="0"/>
                        <a:t>Coil Stiffness</a:t>
                      </a:r>
                      <a:endParaRPr lang="en-GB" sz="1100" b="1" dirty="0"/>
                    </a:p>
                  </a:txBody>
                  <a:tcPr/>
                </a:tc>
                <a:tc>
                  <a:txBody>
                    <a:bodyPr/>
                    <a:lstStyle/>
                    <a:p>
                      <a:r>
                        <a:rPr lang="en-US" sz="1100" b="1" dirty="0"/>
                        <a:t>MN/mm</a:t>
                      </a:r>
                      <a:endParaRPr lang="en-GB" sz="1100" b="1" dirty="0"/>
                    </a:p>
                  </a:txBody>
                  <a:tcPr/>
                </a:tc>
                <a:tc>
                  <a:txBody>
                    <a:bodyPr/>
                    <a:lstStyle/>
                    <a:p>
                      <a:pPr algn="ctr"/>
                      <a:r>
                        <a:rPr lang="en-US" sz="1100" dirty="0"/>
                        <a:t>0.10</a:t>
                      </a:r>
                      <a:endParaRPr lang="en-GB" sz="1100" dirty="0"/>
                    </a:p>
                  </a:txBody>
                  <a:tcPr/>
                </a:tc>
                <a:tc>
                  <a:txBody>
                    <a:bodyPr/>
                    <a:lstStyle/>
                    <a:p>
                      <a:pPr algn="ctr"/>
                      <a:r>
                        <a:rPr lang="en-US" sz="1100" dirty="0"/>
                        <a:t>0.17</a:t>
                      </a:r>
                      <a:endParaRPr lang="en-GB" sz="1100" dirty="0"/>
                    </a:p>
                  </a:txBody>
                  <a:tcPr/>
                </a:tc>
                <a:extLst>
                  <a:ext uri="{0D108BD9-81ED-4DB2-BD59-A6C34878D82A}">
                    <a16:rowId xmlns:a16="http://schemas.microsoft.com/office/drawing/2014/main" val="2803467382"/>
                  </a:ext>
                </a:extLst>
              </a:tr>
              <a:tr h="175674">
                <a:tc>
                  <a:txBody>
                    <a:bodyPr/>
                    <a:lstStyle/>
                    <a:p>
                      <a:r>
                        <a:rPr lang="en-US" sz="1100" b="1" dirty="0"/>
                        <a:t>Al. Rod Stiffness</a:t>
                      </a:r>
                      <a:endParaRPr lang="en-GB" sz="1100" b="1"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100" b="1" dirty="0"/>
                        <a:t>MN/mm</a:t>
                      </a:r>
                      <a:endParaRPr lang="en-GB" sz="1100" b="1" dirty="0"/>
                    </a:p>
                  </a:txBody>
                  <a:tcPr/>
                </a:tc>
                <a:tc>
                  <a:txBody>
                    <a:bodyPr/>
                    <a:lstStyle/>
                    <a:p>
                      <a:pPr algn="ctr"/>
                      <a:r>
                        <a:rPr lang="en-US" sz="1100" dirty="0"/>
                        <a:t>0.21</a:t>
                      </a:r>
                      <a:endParaRPr lang="en-GB" sz="1100" dirty="0"/>
                    </a:p>
                  </a:txBody>
                  <a:tcPr/>
                </a:tc>
                <a:tc>
                  <a:txBody>
                    <a:bodyPr/>
                    <a:lstStyle/>
                    <a:p>
                      <a:pPr algn="ctr"/>
                      <a:r>
                        <a:rPr lang="en-US" sz="1100" dirty="0"/>
                        <a:t>0.04</a:t>
                      </a:r>
                      <a:endParaRPr lang="en-GB" sz="1100" dirty="0"/>
                    </a:p>
                  </a:txBody>
                  <a:tcPr/>
                </a:tc>
                <a:extLst>
                  <a:ext uri="{0D108BD9-81ED-4DB2-BD59-A6C34878D82A}">
                    <a16:rowId xmlns:a16="http://schemas.microsoft.com/office/drawing/2014/main" val="2640831775"/>
                  </a:ext>
                </a:extLst>
              </a:tr>
              <a:tr h="175674">
                <a:tc>
                  <a:txBody>
                    <a:bodyPr/>
                    <a:lstStyle/>
                    <a:p>
                      <a:r>
                        <a:rPr lang="en-US" sz="1100" b="1" dirty="0"/>
                        <a:t>SS. Rod Stiffness</a:t>
                      </a:r>
                      <a:endParaRPr lang="en-GB" sz="1100" b="1"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100" b="1" dirty="0"/>
                        <a:t>MN/mm</a:t>
                      </a:r>
                      <a:endParaRPr lang="en-GB" sz="1100" b="1" dirty="0"/>
                    </a:p>
                  </a:txBody>
                  <a:tcPr/>
                </a:tc>
                <a:tc>
                  <a:txBody>
                    <a:bodyPr/>
                    <a:lstStyle/>
                    <a:p>
                      <a:pPr algn="ctr"/>
                      <a:r>
                        <a:rPr lang="en-US" sz="1100" dirty="0"/>
                        <a:t>0.53</a:t>
                      </a:r>
                      <a:endParaRPr lang="en-GB" sz="1100" dirty="0"/>
                    </a:p>
                  </a:txBody>
                  <a:tcPr/>
                </a:tc>
                <a:tc>
                  <a:txBody>
                    <a:bodyPr/>
                    <a:lstStyle/>
                    <a:p>
                      <a:pPr algn="ctr"/>
                      <a:r>
                        <a:rPr lang="en-US" sz="1100" dirty="0"/>
                        <a:t>0.14</a:t>
                      </a:r>
                      <a:endParaRPr lang="en-GB" sz="1100" dirty="0"/>
                    </a:p>
                  </a:txBody>
                  <a:tcPr/>
                </a:tc>
                <a:extLst>
                  <a:ext uri="{0D108BD9-81ED-4DB2-BD59-A6C34878D82A}">
                    <a16:rowId xmlns:a16="http://schemas.microsoft.com/office/drawing/2014/main" val="640098958"/>
                  </a:ext>
                </a:extLst>
              </a:tr>
              <a:tr h="175674">
                <a:tc>
                  <a:txBody>
                    <a:bodyPr/>
                    <a:lstStyle/>
                    <a:p>
                      <a:r>
                        <a:rPr lang="en-US" sz="1100" b="1" dirty="0"/>
                        <a:t>Coil Length</a:t>
                      </a:r>
                      <a:endParaRPr lang="en-GB" sz="1100" b="1" dirty="0"/>
                    </a:p>
                  </a:txBody>
                  <a:tcPr/>
                </a:tc>
                <a:tc>
                  <a:txBody>
                    <a:bodyPr/>
                    <a:lstStyle/>
                    <a:p>
                      <a:r>
                        <a:rPr lang="en-US" sz="1100" b="1" dirty="0"/>
                        <a:t>m</a:t>
                      </a:r>
                      <a:endParaRPr lang="en-GB" sz="1100" b="1" dirty="0"/>
                    </a:p>
                  </a:txBody>
                  <a:tcPr/>
                </a:tc>
                <a:tc>
                  <a:txBody>
                    <a:bodyPr/>
                    <a:lstStyle/>
                    <a:p>
                      <a:pPr algn="ctr"/>
                      <a:r>
                        <a:rPr lang="en-US" sz="1100" dirty="0"/>
                        <a:t>1.08</a:t>
                      </a:r>
                      <a:endParaRPr lang="en-GB" sz="1100" dirty="0"/>
                    </a:p>
                  </a:txBody>
                  <a:tcPr/>
                </a:tc>
                <a:tc>
                  <a:txBody>
                    <a:bodyPr/>
                    <a:lstStyle/>
                    <a:p>
                      <a:pPr algn="ctr"/>
                      <a:r>
                        <a:rPr lang="en-US" sz="1100" dirty="0"/>
                        <a:t>7.00</a:t>
                      </a:r>
                      <a:endParaRPr lang="en-GB" sz="1100" dirty="0"/>
                    </a:p>
                  </a:txBody>
                  <a:tcPr/>
                </a:tc>
                <a:extLst>
                  <a:ext uri="{0D108BD9-81ED-4DB2-BD59-A6C34878D82A}">
                    <a16:rowId xmlns:a16="http://schemas.microsoft.com/office/drawing/2014/main" val="3953340629"/>
                  </a:ext>
                </a:extLst>
              </a:tr>
              <a:tr h="175674">
                <a:tc>
                  <a:txBody>
                    <a:bodyPr/>
                    <a:lstStyle/>
                    <a:p>
                      <a:r>
                        <a:rPr lang="en-US" sz="1100" b="1" dirty="0"/>
                        <a:t>Magnet Length</a:t>
                      </a:r>
                      <a:endParaRPr lang="en-GB" sz="1100" b="1" dirty="0"/>
                    </a:p>
                  </a:txBody>
                  <a:tcPr/>
                </a:tc>
                <a:tc>
                  <a:txBody>
                    <a:bodyPr/>
                    <a:lstStyle/>
                    <a:p>
                      <a:r>
                        <a:rPr lang="en-US" sz="1100" b="1" dirty="0"/>
                        <a:t>m</a:t>
                      </a:r>
                      <a:endParaRPr lang="en-GB" sz="1100" b="1" dirty="0"/>
                    </a:p>
                  </a:txBody>
                  <a:tcPr/>
                </a:tc>
                <a:tc>
                  <a:txBody>
                    <a:bodyPr/>
                    <a:lstStyle/>
                    <a:p>
                      <a:pPr algn="ctr"/>
                      <a:r>
                        <a:rPr lang="en-US" sz="1100" dirty="0"/>
                        <a:t>1.55</a:t>
                      </a:r>
                      <a:endParaRPr lang="en-GB" sz="1100" dirty="0"/>
                    </a:p>
                  </a:txBody>
                  <a:tcPr/>
                </a:tc>
                <a:tc>
                  <a:txBody>
                    <a:bodyPr/>
                    <a:lstStyle/>
                    <a:p>
                      <a:pPr algn="ctr"/>
                      <a:r>
                        <a:rPr lang="en-US" sz="1100" dirty="0"/>
                        <a:t>7.51</a:t>
                      </a:r>
                      <a:endParaRPr lang="en-GB" sz="1100" dirty="0"/>
                    </a:p>
                  </a:txBody>
                  <a:tcPr/>
                </a:tc>
                <a:extLst>
                  <a:ext uri="{0D108BD9-81ED-4DB2-BD59-A6C34878D82A}">
                    <a16:rowId xmlns:a16="http://schemas.microsoft.com/office/drawing/2014/main" val="1385085094"/>
                  </a:ext>
                </a:extLst>
              </a:tr>
              <a:tr h="175674">
                <a:tc gridSpan="4">
                  <a:txBody>
                    <a:bodyPr/>
                    <a:lstStyle/>
                    <a:p>
                      <a:pPr algn="ctr"/>
                      <a:r>
                        <a:rPr lang="en-US" sz="1100" b="1" dirty="0"/>
                        <a:t>Coil Elongation</a:t>
                      </a:r>
                      <a:endParaRPr lang="en-GB" sz="1100" b="1" dirty="0"/>
                    </a:p>
                  </a:txBody>
                  <a:tcPr/>
                </a:tc>
                <a:tc hMerge="1">
                  <a:txBody>
                    <a:bodyPr/>
                    <a:lstStyle/>
                    <a:p>
                      <a:endParaRPr lang="en-GB" sz="1200" dirty="0"/>
                    </a:p>
                  </a:txBody>
                  <a:tcPr/>
                </a:tc>
                <a:tc hMerge="1">
                  <a:txBody>
                    <a:bodyPr/>
                    <a:lstStyle/>
                    <a:p>
                      <a:endParaRPr lang="en-GB" sz="1200" dirty="0"/>
                    </a:p>
                  </a:txBody>
                  <a:tcPr/>
                </a:tc>
                <a:tc hMerge="1">
                  <a:txBody>
                    <a:bodyPr/>
                    <a:lstStyle/>
                    <a:p>
                      <a:endParaRPr lang="en-GB" sz="1200" dirty="0"/>
                    </a:p>
                  </a:txBody>
                  <a:tcPr/>
                </a:tc>
                <a:extLst>
                  <a:ext uri="{0D108BD9-81ED-4DB2-BD59-A6C34878D82A}">
                    <a16:rowId xmlns:a16="http://schemas.microsoft.com/office/drawing/2014/main" val="4261077560"/>
                  </a:ext>
                </a:extLst>
              </a:tr>
              <a:tr h="175674">
                <a:tc>
                  <a:txBody>
                    <a:bodyPr/>
                    <a:lstStyle/>
                    <a:p>
                      <a:r>
                        <a:rPr lang="en-US" sz="1100" b="1" dirty="0"/>
                        <a:t>No friction, no rods</a:t>
                      </a:r>
                      <a:endParaRPr lang="en-GB" sz="1100" b="1" dirty="0"/>
                    </a:p>
                  </a:txBody>
                  <a:tcPr/>
                </a:tc>
                <a:tc>
                  <a:txBody>
                    <a:bodyPr/>
                    <a:lstStyle/>
                    <a:p>
                      <a:r>
                        <a:rPr lang="en-US" sz="1100" b="1" dirty="0"/>
                        <a:t>mm</a:t>
                      </a:r>
                      <a:endParaRPr lang="en-GB" sz="1100" b="1" dirty="0"/>
                    </a:p>
                  </a:txBody>
                  <a:tcPr/>
                </a:tc>
                <a:tc>
                  <a:txBody>
                    <a:bodyPr/>
                    <a:lstStyle/>
                    <a:p>
                      <a:pPr algn="ctr"/>
                      <a:r>
                        <a:rPr lang="en-US" sz="1100" dirty="0"/>
                        <a:t>1.09</a:t>
                      </a:r>
                      <a:endParaRPr lang="en-GB" sz="1100" dirty="0"/>
                    </a:p>
                  </a:txBody>
                  <a:tcPr/>
                </a:tc>
                <a:tc>
                  <a:txBody>
                    <a:bodyPr/>
                    <a:lstStyle/>
                    <a:p>
                      <a:pPr algn="ctr"/>
                      <a:r>
                        <a:rPr lang="en-US" sz="1100" dirty="0"/>
                        <a:t>7.04</a:t>
                      </a:r>
                      <a:endParaRPr lang="en-GB" sz="1100" dirty="0"/>
                    </a:p>
                  </a:txBody>
                  <a:tcPr/>
                </a:tc>
                <a:extLst>
                  <a:ext uri="{0D108BD9-81ED-4DB2-BD59-A6C34878D82A}">
                    <a16:rowId xmlns:a16="http://schemas.microsoft.com/office/drawing/2014/main" val="4283649124"/>
                  </a:ext>
                </a:extLst>
              </a:tr>
              <a:tr h="175674">
                <a:tc>
                  <a:txBody>
                    <a:bodyPr/>
                    <a:lstStyle/>
                    <a:p>
                      <a:r>
                        <a:rPr lang="en-US" sz="1100" b="1" dirty="0"/>
                        <a:t>No friction, Al. rods</a:t>
                      </a:r>
                      <a:endParaRPr lang="en-GB" sz="1100" b="1" dirty="0"/>
                    </a:p>
                  </a:txBody>
                  <a:tcPr/>
                </a:tc>
                <a:tc>
                  <a:txBody>
                    <a:bodyPr/>
                    <a:lstStyle/>
                    <a:p>
                      <a:r>
                        <a:rPr lang="en-US" sz="1100" b="1" dirty="0"/>
                        <a:t>mm</a:t>
                      </a:r>
                      <a:endParaRPr lang="en-GB" sz="1100" b="1" dirty="0"/>
                    </a:p>
                  </a:txBody>
                  <a:tcPr/>
                </a:tc>
                <a:tc>
                  <a:txBody>
                    <a:bodyPr/>
                    <a:lstStyle/>
                    <a:p>
                      <a:pPr algn="ctr"/>
                      <a:r>
                        <a:rPr lang="en-US" sz="1100" dirty="0"/>
                        <a:t>0.91</a:t>
                      </a:r>
                      <a:endParaRPr lang="en-GB" sz="1100" dirty="0"/>
                    </a:p>
                  </a:txBody>
                  <a:tcPr/>
                </a:tc>
                <a:tc>
                  <a:txBody>
                    <a:bodyPr/>
                    <a:lstStyle/>
                    <a:p>
                      <a:pPr algn="ctr"/>
                      <a:r>
                        <a:rPr lang="en-US" sz="1100" dirty="0"/>
                        <a:t>5.63</a:t>
                      </a:r>
                      <a:endParaRPr lang="en-GB" sz="1100" dirty="0"/>
                    </a:p>
                  </a:txBody>
                  <a:tcPr/>
                </a:tc>
                <a:extLst>
                  <a:ext uri="{0D108BD9-81ED-4DB2-BD59-A6C34878D82A}">
                    <a16:rowId xmlns:a16="http://schemas.microsoft.com/office/drawing/2014/main" val="49342578"/>
                  </a:ext>
                </a:extLst>
              </a:tr>
              <a:tr h="175674">
                <a:tc>
                  <a:txBody>
                    <a:bodyPr/>
                    <a:lstStyle/>
                    <a:p>
                      <a:r>
                        <a:rPr lang="en-US" sz="1100" b="1" dirty="0"/>
                        <a:t>No friction, SS. rods</a:t>
                      </a:r>
                      <a:endParaRPr lang="en-GB" sz="1100" b="1" dirty="0"/>
                    </a:p>
                  </a:txBody>
                  <a:tcPr/>
                </a:tc>
                <a:tc>
                  <a:txBody>
                    <a:bodyPr/>
                    <a:lstStyle/>
                    <a:p>
                      <a:r>
                        <a:rPr lang="en-US" sz="1100" b="1" dirty="0"/>
                        <a:t>mm</a:t>
                      </a:r>
                      <a:endParaRPr lang="en-GB" sz="1100" b="1" dirty="0"/>
                    </a:p>
                  </a:txBody>
                  <a:tcPr/>
                </a:tc>
                <a:tc>
                  <a:txBody>
                    <a:bodyPr/>
                    <a:lstStyle/>
                    <a:p>
                      <a:pPr algn="ctr"/>
                      <a:r>
                        <a:rPr lang="en-US" sz="1100" dirty="0"/>
                        <a:t>0.73</a:t>
                      </a:r>
                      <a:endParaRPr lang="en-GB" sz="1100" dirty="0"/>
                    </a:p>
                  </a:txBody>
                  <a:tcPr/>
                </a:tc>
                <a:tc>
                  <a:txBody>
                    <a:bodyPr/>
                    <a:lstStyle/>
                    <a:p>
                      <a:pPr algn="ctr"/>
                      <a:r>
                        <a:rPr lang="en-US" sz="1100" dirty="0"/>
                        <a:t>4.22</a:t>
                      </a:r>
                      <a:endParaRPr lang="en-GB" sz="1100" dirty="0"/>
                    </a:p>
                  </a:txBody>
                  <a:tcPr/>
                </a:tc>
                <a:extLst>
                  <a:ext uri="{0D108BD9-81ED-4DB2-BD59-A6C34878D82A}">
                    <a16:rowId xmlns:a16="http://schemas.microsoft.com/office/drawing/2014/main" val="2194712899"/>
                  </a:ext>
                </a:extLst>
              </a:tr>
              <a:tr h="175674">
                <a:tc>
                  <a:txBody>
                    <a:bodyPr/>
                    <a:lstStyle/>
                    <a:p>
                      <a:r>
                        <a:rPr lang="en-US" sz="1100" b="1" dirty="0"/>
                        <a:t>Friction, Al. rods</a:t>
                      </a:r>
                      <a:endParaRPr lang="en-GB" sz="1100" b="1" dirty="0"/>
                    </a:p>
                  </a:txBody>
                  <a:tcPr/>
                </a:tc>
                <a:tc>
                  <a:txBody>
                    <a:bodyPr/>
                    <a:lstStyle/>
                    <a:p>
                      <a:r>
                        <a:rPr lang="en-US" sz="1100" b="1" dirty="0"/>
                        <a:t>mm</a:t>
                      </a:r>
                      <a:endParaRPr lang="en-GB" sz="1100" b="1" dirty="0"/>
                    </a:p>
                  </a:txBody>
                  <a:tcPr/>
                </a:tc>
                <a:tc>
                  <a:txBody>
                    <a:bodyPr/>
                    <a:lstStyle/>
                    <a:p>
                      <a:pPr algn="ctr"/>
                      <a:r>
                        <a:rPr lang="en-US" sz="1100" dirty="0"/>
                        <a:t>0.10</a:t>
                      </a:r>
                      <a:endParaRPr lang="en-GB" sz="1100" dirty="0"/>
                    </a:p>
                  </a:txBody>
                  <a:tcPr/>
                </a:tc>
                <a:tc>
                  <a:txBody>
                    <a:bodyPr/>
                    <a:lstStyle/>
                    <a:p>
                      <a:pPr algn="ctr"/>
                      <a:r>
                        <a:rPr lang="en-US" sz="1100" dirty="0"/>
                        <a:t>0.28</a:t>
                      </a:r>
                      <a:endParaRPr lang="en-GB" sz="1100" dirty="0"/>
                    </a:p>
                  </a:txBody>
                  <a:tcPr/>
                </a:tc>
                <a:extLst>
                  <a:ext uri="{0D108BD9-81ED-4DB2-BD59-A6C34878D82A}">
                    <a16:rowId xmlns:a16="http://schemas.microsoft.com/office/drawing/2014/main" val="3783661556"/>
                  </a:ext>
                </a:extLst>
              </a:tr>
              <a:tr h="175674">
                <a:tc>
                  <a:txBody>
                    <a:bodyPr/>
                    <a:lstStyle/>
                    <a:p>
                      <a:r>
                        <a:rPr lang="en-US" sz="1100" b="1" dirty="0"/>
                        <a:t>Friction, SS. rods</a:t>
                      </a:r>
                      <a:endParaRPr lang="en-GB" sz="1100" b="1" dirty="0"/>
                    </a:p>
                  </a:txBody>
                  <a:tcPr/>
                </a:tc>
                <a:tc>
                  <a:txBody>
                    <a:bodyPr/>
                    <a:lstStyle/>
                    <a:p>
                      <a:r>
                        <a:rPr lang="en-US" sz="1100" b="1" dirty="0"/>
                        <a:t>mm</a:t>
                      </a:r>
                      <a:endParaRPr lang="en-GB" sz="1100" b="1" dirty="0"/>
                    </a:p>
                  </a:txBody>
                  <a:tcPr/>
                </a:tc>
                <a:tc>
                  <a:txBody>
                    <a:bodyPr/>
                    <a:lstStyle/>
                    <a:p>
                      <a:pPr algn="ctr"/>
                      <a:r>
                        <a:rPr lang="en-US" sz="1100" dirty="0"/>
                        <a:t>0.06</a:t>
                      </a:r>
                      <a:endParaRPr lang="en-GB" sz="1100" dirty="0"/>
                    </a:p>
                  </a:txBody>
                  <a:tcPr/>
                </a:tc>
                <a:tc>
                  <a:txBody>
                    <a:bodyPr/>
                    <a:lstStyle/>
                    <a:p>
                      <a:pPr algn="ctr"/>
                      <a:r>
                        <a:rPr lang="en-US" sz="1100" dirty="0"/>
                        <a:t>0.28</a:t>
                      </a:r>
                      <a:endParaRPr lang="en-GB" sz="1100" dirty="0"/>
                    </a:p>
                  </a:txBody>
                  <a:tcPr/>
                </a:tc>
                <a:extLst>
                  <a:ext uri="{0D108BD9-81ED-4DB2-BD59-A6C34878D82A}">
                    <a16:rowId xmlns:a16="http://schemas.microsoft.com/office/drawing/2014/main" val="3293155044"/>
                  </a:ext>
                </a:extLst>
              </a:tr>
              <a:tr h="175674">
                <a:tc gridSpan="4">
                  <a:txBody>
                    <a:bodyPr/>
                    <a:lstStyle/>
                    <a:p>
                      <a:pPr algn="ctr"/>
                      <a:r>
                        <a:rPr lang="en-US" sz="1100" b="1" dirty="0"/>
                        <a:t>Force Repartition, Coil/Rods/Structure</a:t>
                      </a:r>
                      <a:endParaRPr lang="en-GB" sz="1100" b="1" dirty="0"/>
                    </a:p>
                  </a:txBody>
                  <a:tcPr/>
                </a:tc>
                <a:tc hMerge="1">
                  <a:txBody>
                    <a:bodyPr/>
                    <a:lstStyle/>
                    <a:p>
                      <a:endParaRPr lang="en-GB" sz="1200" dirty="0"/>
                    </a:p>
                  </a:txBody>
                  <a:tcPr/>
                </a:tc>
                <a:tc hMerge="1">
                  <a:txBody>
                    <a:bodyPr/>
                    <a:lstStyle/>
                    <a:p>
                      <a:endParaRPr lang="en-GB" sz="1200" dirty="0"/>
                    </a:p>
                  </a:txBody>
                  <a:tcPr/>
                </a:tc>
                <a:tc hMerge="1">
                  <a:txBody>
                    <a:bodyPr/>
                    <a:lstStyle/>
                    <a:p>
                      <a:endParaRPr lang="en-GB" sz="1200" dirty="0"/>
                    </a:p>
                  </a:txBody>
                  <a:tcPr/>
                </a:tc>
                <a:extLst>
                  <a:ext uri="{0D108BD9-81ED-4DB2-BD59-A6C34878D82A}">
                    <a16:rowId xmlns:a16="http://schemas.microsoft.com/office/drawing/2014/main" val="3598695184"/>
                  </a:ext>
                </a:extLst>
              </a:tr>
              <a:tr h="175674">
                <a:tc>
                  <a:txBody>
                    <a:bodyPr/>
                    <a:lstStyle/>
                    <a:p>
                      <a:r>
                        <a:rPr lang="en-US" sz="1100" b="1" dirty="0"/>
                        <a:t>Friction, Al. rods</a:t>
                      </a:r>
                      <a:endParaRPr lang="en-GB" sz="1100" b="1" dirty="0"/>
                    </a:p>
                  </a:txBody>
                  <a:tcPr/>
                </a:tc>
                <a:tc>
                  <a:txBody>
                    <a:bodyPr/>
                    <a:lstStyle/>
                    <a:p>
                      <a:r>
                        <a:rPr lang="en-US" sz="1100" b="1" dirty="0"/>
                        <a:t>%</a:t>
                      </a:r>
                      <a:endParaRPr lang="en-GB" sz="1100" b="1" dirty="0"/>
                    </a:p>
                  </a:txBody>
                  <a:tcPr/>
                </a:tc>
                <a:tc>
                  <a:txBody>
                    <a:bodyPr/>
                    <a:lstStyle/>
                    <a:p>
                      <a:pPr algn="ctr"/>
                      <a:r>
                        <a:rPr lang="en-US" sz="1100" dirty="0"/>
                        <a:t>10/2/88</a:t>
                      </a:r>
                      <a:endParaRPr lang="en-GB" sz="1100" dirty="0"/>
                    </a:p>
                  </a:txBody>
                  <a:tcPr/>
                </a:tc>
                <a:tc>
                  <a:txBody>
                    <a:bodyPr/>
                    <a:lstStyle/>
                    <a:p>
                      <a:pPr algn="ctr"/>
                      <a:r>
                        <a:rPr lang="en-US" sz="1100" dirty="0"/>
                        <a:t>4/1/95</a:t>
                      </a:r>
                      <a:endParaRPr lang="en-GB" sz="1100" dirty="0"/>
                    </a:p>
                  </a:txBody>
                  <a:tcPr/>
                </a:tc>
                <a:extLst>
                  <a:ext uri="{0D108BD9-81ED-4DB2-BD59-A6C34878D82A}">
                    <a16:rowId xmlns:a16="http://schemas.microsoft.com/office/drawing/2014/main" val="882082311"/>
                  </a:ext>
                </a:extLst>
              </a:tr>
              <a:tr h="175674">
                <a:tc>
                  <a:txBody>
                    <a:bodyPr/>
                    <a:lstStyle/>
                    <a:p>
                      <a:r>
                        <a:rPr lang="en-US" sz="1100" b="1" dirty="0"/>
                        <a:t>Friction, SS. Rods</a:t>
                      </a:r>
                      <a:endParaRPr lang="en-GB" sz="1100" b="1" dirty="0"/>
                    </a:p>
                  </a:txBody>
                  <a:tcPr/>
                </a:tc>
                <a:tc>
                  <a:txBody>
                    <a:bodyPr/>
                    <a:lstStyle/>
                    <a:p>
                      <a:r>
                        <a:rPr lang="en-US" sz="1100" b="1" dirty="0"/>
                        <a:t>%</a:t>
                      </a:r>
                      <a:endParaRPr lang="en-GB" sz="1100" b="1" dirty="0"/>
                    </a:p>
                  </a:txBody>
                  <a:tcPr/>
                </a:tc>
                <a:tc>
                  <a:txBody>
                    <a:bodyPr/>
                    <a:lstStyle/>
                    <a:p>
                      <a:pPr algn="ctr"/>
                      <a:r>
                        <a:rPr lang="en-US" sz="1100" dirty="0"/>
                        <a:t>9/5/86</a:t>
                      </a:r>
                      <a:endParaRPr lang="en-GB" sz="1100" dirty="0"/>
                    </a:p>
                  </a:txBody>
                  <a:tcPr/>
                </a:tc>
                <a:tc>
                  <a:txBody>
                    <a:bodyPr/>
                    <a:lstStyle/>
                    <a:p>
                      <a:pPr algn="ctr"/>
                      <a:r>
                        <a:rPr lang="en-US" sz="1100" dirty="0"/>
                        <a:t>4/3/93</a:t>
                      </a:r>
                      <a:endParaRPr lang="en-GB" sz="1100" dirty="0"/>
                    </a:p>
                  </a:txBody>
                  <a:tcPr/>
                </a:tc>
                <a:extLst>
                  <a:ext uri="{0D108BD9-81ED-4DB2-BD59-A6C34878D82A}">
                    <a16:rowId xmlns:a16="http://schemas.microsoft.com/office/drawing/2014/main" val="2902254612"/>
                  </a:ext>
                </a:extLst>
              </a:tr>
            </a:tbl>
          </a:graphicData>
        </a:graphic>
      </p:graphicFrame>
      <p:sp>
        <p:nvSpPr>
          <p:cNvPr id="11" name="TextBox 10">
            <a:extLst>
              <a:ext uri="{FF2B5EF4-FFF2-40B4-BE49-F238E27FC236}">
                <a16:creationId xmlns:a16="http://schemas.microsoft.com/office/drawing/2014/main" id="{500A123B-6E2E-46F3-BC87-FFC9E3ACE796}"/>
              </a:ext>
            </a:extLst>
          </p:cNvPr>
          <p:cNvSpPr txBox="1"/>
          <p:nvPr/>
        </p:nvSpPr>
        <p:spPr>
          <a:xfrm>
            <a:off x="4556078" y="972637"/>
            <a:ext cx="4034933" cy="584775"/>
          </a:xfrm>
          <a:prstGeom prst="rect">
            <a:avLst/>
          </a:prstGeom>
          <a:noFill/>
        </p:spPr>
        <p:txBody>
          <a:bodyPr wrap="square" rtlCol="0">
            <a:spAutoFit/>
          </a:bodyPr>
          <a:lstStyle/>
          <a:p>
            <a:pPr algn="ctr"/>
            <a:r>
              <a:rPr lang="en-US" sz="1600" i="1" dirty="0"/>
              <a:t>Main Parameters Governing the Longitudinal Motions</a:t>
            </a:r>
            <a:endParaRPr lang="en-GB" sz="1600" i="1" dirty="0"/>
          </a:p>
        </p:txBody>
      </p:sp>
      <p:sp>
        <p:nvSpPr>
          <p:cNvPr id="14" name="Content Placeholder 13">
            <a:extLst>
              <a:ext uri="{FF2B5EF4-FFF2-40B4-BE49-F238E27FC236}">
                <a16:creationId xmlns:a16="http://schemas.microsoft.com/office/drawing/2014/main" id="{A69E9DEF-2B95-4FD8-A628-0701CA1044C4}"/>
              </a:ext>
            </a:extLst>
          </p:cNvPr>
          <p:cNvSpPr>
            <a:spLocks noGrp="1"/>
          </p:cNvSpPr>
          <p:nvPr>
            <p:ph idx="1"/>
          </p:nvPr>
        </p:nvSpPr>
        <p:spPr>
          <a:xfrm>
            <a:off x="129662" y="3138056"/>
            <a:ext cx="4283849" cy="3043375"/>
          </a:xfrm>
        </p:spPr>
        <p:txBody>
          <a:bodyPr>
            <a:normAutofit/>
          </a:bodyPr>
          <a:lstStyle/>
          <a:p>
            <a:pPr>
              <a:buFont typeface="Wingdings" panose="05000000000000000000" pitchFamily="2" charset="2"/>
              <a:buChar char="§"/>
            </a:pPr>
            <a:r>
              <a:rPr lang="en-GB" sz="1800" dirty="0">
                <a:latin typeface="+mj-lt"/>
              </a:rPr>
              <a:t>Coil elongation during powering for the 7.2 m magnets:</a:t>
            </a:r>
          </a:p>
          <a:p>
            <a:pPr>
              <a:buFont typeface="Wingdings" panose="05000000000000000000" pitchFamily="2" charset="2"/>
              <a:buChar char="§"/>
            </a:pPr>
            <a:endParaRPr lang="en-GB" sz="1800" dirty="0">
              <a:latin typeface="+mj-lt"/>
            </a:endParaRPr>
          </a:p>
          <a:p>
            <a:pPr lvl="1">
              <a:buFont typeface="Wingdings" panose="05000000000000000000" pitchFamily="2" charset="2"/>
              <a:buChar char="§"/>
            </a:pPr>
            <a:r>
              <a:rPr lang="en-GB" sz="1600" dirty="0">
                <a:latin typeface="+mj-lt"/>
              </a:rPr>
              <a:t>If not supported by the rods: 7.04 mm (0.098 %)</a:t>
            </a:r>
          </a:p>
          <a:p>
            <a:pPr lvl="1">
              <a:buFont typeface="Wingdings" panose="05000000000000000000" pitchFamily="2" charset="2"/>
              <a:buChar char="§"/>
            </a:pPr>
            <a:r>
              <a:rPr lang="en-GB" sz="1600" dirty="0">
                <a:latin typeface="+mj-lt"/>
              </a:rPr>
              <a:t>With stainless steel rods, no friction: 4.22 mm (0.098 %)</a:t>
            </a:r>
          </a:p>
          <a:p>
            <a:pPr lvl="1">
              <a:buFont typeface="Wingdings" panose="05000000000000000000" pitchFamily="2" charset="2"/>
              <a:buChar char="§"/>
            </a:pPr>
            <a:r>
              <a:rPr lang="en-GB" sz="1600" dirty="0">
                <a:latin typeface="+mj-lt"/>
              </a:rPr>
              <a:t>With stainless steel rods, friction: 0.28 mm (0.004 %)</a:t>
            </a:r>
          </a:p>
          <a:p>
            <a:pPr>
              <a:buFont typeface="Wingdings" panose="05000000000000000000" pitchFamily="2" charset="2"/>
              <a:buChar char="§"/>
            </a:pPr>
            <a:endParaRPr lang="en-GB" sz="1800" dirty="0">
              <a:latin typeface="+mj-lt"/>
            </a:endParaRPr>
          </a:p>
        </p:txBody>
      </p:sp>
    </p:spTree>
    <p:extLst>
      <p:ext uri="{BB962C8B-B14F-4D97-AF65-F5344CB8AC3E}">
        <p14:creationId xmlns:p14="http://schemas.microsoft.com/office/powerpoint/2010/main" val="33254046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B9379-49F9-46E0-B656-F2C98A2B7A03}"/>
              </a:ext>
            </a:extLst>
          </p:cNvPr>
          <p:cNvSpPr>
            <a:spLocks noGrp="1"/>
          </p:cNvSpPr>
          <p:nvPr>
            <p:ph type="title"/>
          </p:nvPr>
        </p:nvSpPr>
        <p:spPr/>
        <p:txBody>
          <a:bodyPr/>
          <a:lstStyle/>
          <a:p>
            <a:r>
              <a:rPr lang="en-US" dirty="0"/>
              <a:t>MQXFS – Experience from short magnets</a:t>
            </a:r>
            <a:endParaRPr lang="en-GB" dirty="0"/>
          </a:p>
        </p:txBody>
      </p:sp>
      <p:sp>
        <p:nvSpPr>
          <p:cNvPr id="3" name="Content Placeholder 2">
            <a:extLst>
              <a:ext uri="{FF2B5EF4-FFF2-40B4-BE49-F238E27FC236}">
                <a16:creationId xmlns:a16="http://schemas.microsoft.com/office/drawing/2014/main" id="{45FE2B61-4FA4-4F15-8BDE-E8D67D9ABD90}"/>
              </a:ext>
            </a:extLst>
          </p:cNvPr>
          <p:cNvSpPr>
            <a:spLocks noGrp="1"/>
          </p:cNvSpPr>
          <p:nvPr>
            <p:ph idx="1"/>
          </p:nvPr>
        </p:nvSpPr>
        <p:spPr>
          <a:xfrm>
            <a:off x="436960" y="1162058"/>
            <a:ext cx="4887502" cy="2376265"/>
          </a:xfrm>
        </p:spPr>
        <p:txBody>
          <a:bodyPr>
            <a:normAutofit/>
          </a:bodyPr>
          <a:lstStyle/>
          <a:p>
            <a:r>
              <a:rPr lang="en-US" sz="2000" dirty="0"/>
              <a:t>The model accurately predicts the impact of cool down </a:t>
            </a:r>
          </a:p>
          <a:p>
            <a:r>
              <a:rPr lang="en-US" sz="2000" dirty="0"/>
              <a:t>All the four rods are well balanced (+- 30 µstrain to +-100 µstrain for all the tested magnets, both at warm and cold).</a:t>
            </a:r>
          </a:p>
          <a:p>
            <a:r>
              <a:rPr lang="en-US" sz="2000" dirty="0"/>
              <a:t>Very consistent behavior in all magnets.</a:t>
            </a:r>
          </a:p>
          <a:p>
            <a:pPr lvl="1"/>
            <a:endParaRPr lang="en-GB" sz="1800" dirty="0"/>
          </a:p>
        </p:txBody>
      </p:sp>
      <p:sp>
        <p:nvSpPr>
          <p:cNvPr id="4" name="Slide Number Placeholder 3">
            <a:extLst>
              <a:ext uri="{FF2B5EF4-FFF2-40B4-BE49-F238E27FC236}">
                <a16:creationId xmlns:a16="http://schemas.microsoft.com/office/drawing/2014/main" id="{72185EDA-264C-4A2E-B30D-77F3B89CCE3F}"/>
              </a:ext>
            </a:extLst>
          </p:cNvPr>
          <p:cNvSpPr>
            <a:spLocks noGrp="1"/>
          </p:cNvSpPr>
          <p:nvPr>
            <p:ph type="sldNum" sz="quarter" idx="12"/>
          </p:nvPr>
        </p:nvSpPr>
        <p:spPr/>
        <p:txBody>
          <a:bodyPr/>
          <a:lstStyle/>
          <a:p>
            <a:fld id="{BFDCA1C4-9514-7B4F-976F-D92F7E296653}" type="slidenum">
              <a:rPr lang="fr-FR" smtClean="0"/>
              <a:pPr/>
              <a:t>12</a:t>
            </a:fld>
            <a:endParaRPr lang="fr-FR"/>
          </a:p>
        </p:txBody>
      </p:sp>
      <p:sp>
        <p:nvSpPr>
          <p:cNvPr id="5" name="Footer Placeholder 4">
            <a:extLst>
              <a:ext uri="{FF2B5EF4-FFF2-40B4-BE49-F238E27FC236}">
                <a16:creationId xmlns:a16="http://schemas.microsoft.com/office/drawing/2014/main" id="{EFE1CEDB-32FB-4D06-870B-EF203A2854FE}"/>
              </a:ext>
            </a:extLst>
          </p:cNvPr>
          <p:cNvSpPr>
            <a:spLocks noGrp="1"/>
          </p:cNvSpPr>
          <p:nvPr>
            <p:ph type="ftr" sz="quarter" idx="11"/>
          </p:nvPr>
        </p:nvSpPr>
        <p:spPr/>
        <p:txBody>
          <a:bodyPr/>
          <a:lstStyle/>
          <a:p>
            <a:pPr algn="ctr"/>
            <a:r>
              <a:rPr lang="es-ES"/>
              <a:t>Susana Izquierdo Bermudez</a:t>
            </a:r>
            <a:endParaRPr lang="en-GB" dirty="0"/>
          </a:p>
        </p:txBody>
      </p:sp>
      <p:pic>
        <p:nvPicPr>
          <p:cNvPr id="6" name="Picture 5">
            <a:extLst>
              <a:ext uri="{FF2B5EF4-FFF2-40B4-BE49-F238E27FC236}">
                <a16:creationId xmlns:a16="http://schemas.microsoft.com/office/drawing/2014/main" id="{57EF6733-0F9F-4400-A0CD-55B91A1A233F}"/>
              </a:ext>
            </a:extLst>
          </p:cNvPr>
          <p:cNvPicPr>
            <a:picLocks noChangeAspect="1"/>
          </p:cNvPicPr>
          <p:nvPr/>
        </p:nvPicPr>
        <p:blipFill>
          <a:blip r:embed="rId2"/>
          <a:stretch>
            <a:fillRect/>
          </a:stretch>
        </p:blipFill>
        <p:spPr>
          <a:xfrm>
            <a:off x="5324462" y="971253"/>
            <a:ext cx="3752674" cy="2500527"/>
          </a:xfrm>
          <a:prstGeom prst="rect">
            <a:avLst/>
          </a:prstGeom>
        </p:spPr>
      </p:pic>
      <p:graphicFrame>
        <p:nvGraphicFramePr>
          <p:cNvPr id="10" name="Table 9">
            <a:extLst>
              <a:ext uri="{FF2B5EF4-FFF2-40B4-BE49-F238E27FC236}">
                <a16:creationId xmlns:a16="http://schemas.microsoft.com/office/drawing/2014/main" id="{C7762CBB-E97F-431B-8738-C6B5F13993FD}"/>
              </a:ext>
            </a:extLst>
          </p:cNvPr>
          <p:cNvGraphicFramePr>
            <a:graphicFrameLocks noGrp="1"/>
          </p:cNvGraphicFramePr>
          <p:nvPr>
            <p:extLst>
              <p:ext uri="{D42A27DB-BD31-4B8C-83A1-F6EECF244321}">
                <p14:modId xmlns:p14="http://schemas.microsoft.com/office/powerpoint/2010/main" val="2049024720"/>
              </p:ext>
            </p:extLst>
          </p:nvPr>
        </p:nvGraphicFramePr>
        <p:xfrm>
          <a:off x="809701" y="3743624"/>
          <a:ext cx="7256924" cy="3014724"/>
        </p:xfrm>
        <a:graphic>
          <a:graphicData uri="http://schemas.openxmlformats.org/drawingml/2006/table">
            <a:tbl>
              <a:tblPr/>
              <a:tblGrid>
                <a:gridCol w="1958763">
                  <a:extLst>
                    <a:ext uri="{9D8B030D-6E8A-4147-A177-3AD203B41FA5}">
                      <a16:colId xmlns:a16="http://schemas.microsoft.com/office/drawing/2014/main" val="907188113"/>
                    </a:ext>
                  </a:extLst>
                </a:gridCol>
                <a:gridCol w="473561">
                  <a:extLst>
                    <a:ext uri="{9D8B030D-6E8A-4147-A177-3AD203B41FA5}">
                      <a16:colId xmlns:a16="http://schemas.microsoft.com/office/drawing/2014/main" val="1336973224"/>
                    </a:ext>
                  </a:extLst>
                </a:gridCol>
                <a:gridCol w="478324">
                  <a:extLst>
                    <a:ext uri="{9D8B030D-6E8A-4147-A177-3AD203B41FA5}">
                      <a16:colId xmlns:a16="http://schemas.microsoft.com/office/drawing/2014/main" val="913685253"/>
                    </a:ext>
                  </a:extLst>
                </a:gridCol>
                <a:gridCol w="473561">
                  <a:extLst>
                    <a:ext uri="{9D8B030D-6E8A-4147-A177-3AD203B41FA5}">
                      <a16:colId xmlns:a16="http://schemas.microsoft.com/office/drawing/2014/main" val="1462243483"/>
                    </a:ext>
                  </a:extLst>
                </a:gridCol>
                <a:gridCol w="370374">
                  <a:extLst>
                    <a:ext uri="{9D8B030D-6E8A-4147-A177-3AD203B41FA5}">
                      <a16:colId xmlns:a16="http://schemas.microsoft.com/office/drawing/2014/main" val="2117208367"/>
                    </a:ext>
                  </a:extLst>
                </a:gridCol>
                <a:gridCol w="478324">
                  <a:extLst>
                    <a:ext uri="{9D8B030D-6E8A-4147-A177-3AD203B41FA5}">
                      <a16:colId xmlns:a16="http://schemas.microsoft.com/office/drawing/2014/main" val="681303327"/>
                    </a:ext>
                  </a:extLst>
                </a:gridCol>
                <a:gridCol w="370374">
                  <a:extLst>
                    <a:ext uri="{9D8B030D-6E8A-4147-A177-3AD203B41FA5}">
                      <a16:colId xmlns:a16="http://schemas.microsoft.com/office/drawing/2014/main" val="3850873452"/>
                    </a:ext>
                  </a:extLst>
                </a:gridCol>
                <a:gridCol w="433473">
                  <a:extLst>
                    <a:ext uri="{9D8B030D-6E8A-4147-A177-3AD203B41FA5}">
                      <a16:colId xmlns:a16="http://schemas.microsoft.com/office/drawing/2014/main" val="3619868259"/>
                    </a:ext>
                  </a:extLst>
                </a:gridCol>
                <a:gridCol w="478324">
                  <a:extLst>
                    <a:ext uri="{9D8B030D-6E8A-4147-A177-3AD203B41FA5}">
                      <a16:colId xmlns:a16="http://schemas.microsoft.com/office/drawing/2014/main" val="1329556483"/>
                    </a:ext>
                  </a:extLst>
                </a:gridCol>
                <a:gridCol w="421174">
                  <a:extLst>
                    <a:ext uri="{9D8B030D-6E8A-4147-A177-3AD203B41FA5}">
                      <a16:colId xmlns:a16="http://schemas.microsoft.com/office/drawing/2014/main" val="1008707820"/>
                    </a:ext>
                  </a:extLst>
                </a:gridCol>
                <a:gridCol w="421174">
                  <a:extLst>
                    <a:ext uri="{9D8B030D-6E8A-4147-A177-3AD203B41FA5}">
                      <a16:colId xmlns:a16="http://schemas.microsoft.com/office/drawing/2014/main" val="1642321282"/>
                    </a:ext>
                  </a:extLst>
                </a:gridCol>
                <a:gridCol w="478324">
                  <a:extLst>
                    <a:ext uri="{9D8B030D-6E8A-4147-A177-3AD203B41FA5}">
                      <a16:colId xmlns:a16="http://schemas.microsoft.com/office/drawing/2014/main" val="1361472759"/>
                    </a:ext>
                  </a:extLst>
                </a:gridCol>
                <a:gridCol w="421174">
                  <a:extLst>
                    <a:ext uri="{9D8B030D-6E8A-4147-A177-3AD203B41FA5}">
                      <a16:colId xmlns:a16="http://schemas.microsoft.com/office/drawing/2014/main" val="4082651648"/>
                    </a:ext>
                  </a:extLst>
                </a:gridCol>
              </a:tblGrid>
              <a:tr h="134906">
                <a:tc rowSpan="3">
                  <a:txBody>
                    <a:bodyPr/>
                    <a:lstStyle/>
                    <a:p>
                      <a:pPr algn="ctr" rtl="0" fontAlgn="ctr"/>
                      <a:r>
                        <a:rPr lang="en-GB" sz="1600" b="1" i="0" u="none" strike="noStrike" dirty="0">
                          <a:solidFill>
                            <a:srgbClr val="000000"/>
                          </a:solidFill>
                          <a:effectLst/>
                          <a:latin typeface="Calibri" panose="020F0502020204030204" pitchFamily="34" charset="0"/>
                        </a:rPr>
                        <a:t> </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3">
                  <a:txBody>
                    <a:bodyPr/>
                    <a:lstStyle/>
                    <a:p>
                      <a:pPr algn="ctr" rtl="0" fontAlgn="ctr"/>
                      <a:r>
                        <a:rPr lang="en-GB" sz="1600" b="1" i="0" u="none" strike="noStrike">
                          <a:solidFill>
                            <a:srgbClr val="000000"/>
                          </a:solidFill>
                          <a:effectLst/>
                          <a:latin typeface="Calibri" panose="020F0502020204030204" pitchFamily="34" charset="0"/>
                        </a:rPr>
                        <a:t>Rod Strain</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GB"/>
                    </a:p>
                  </a:txBody>
                  <a:tcPr/>
                </a:tc>
                <a:tc gridSpan="3">
                  <a:txBody>
                    <a:bodyPr/>
                    <a:lstStyle/>
                    <a:p>
                      <a:pPr algn="ctr" rtl="0" fontAlgn="ctr"/>
                      <a:r>
                        <a:rPr lang="en-GB" sz="1600" b="1" i="0" u="none" strike="noStrike">
                          <a:solidFill>
                            <a:srgbClr val="000000"/>
                          </a:solidFill>
                          <a:effectLst/>
                          <a:latin typeface="Calibri" panose="020F0502020204030204" pitchFamily="34" charset="0"/>
                        </a:rPr>
                        <a:t>Rod Stress</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GB"/>
                    </a:p>
                  </a:txBody>
                  <a:tcPr/>
                </a:tc>
                <a:tc gridSpan="3">
                  <a:txBody>
                    <a:bodyPr/>
                    <a:lstStyle/>
                    <a:p>
                      <a:pPr algn="ctr" rtl="0" fontAlgn="ctr"/>
                      <a:r>
                        <a:rPr lang="en-GB" sz="1600" b="1" i="0" u="none" strike="noStrike">
                          <a:solidFill>
                            <a:srgbClr val="000000"/>
                          </a:solidFill>
                          <a:effectLst/>
                          <a:latin typeface="Calibri" panose="020F0502020204030204" pitchFamily="34" charset="0"/>
                        </a:rPr>
                        <a:t>Rod Elongation</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GB"/>
                    </a:p>
                  </a:txBody>
                  <a:tcPr/>
                </a:tc>
                <a:tc gridSpan="3">
                  <a:txBody>
                    <a:bodyPr/>
                    <a:lstStyle/>
                    <a:p>
                      <a:pPr algn="ctr" rtl="0" fontAlgn="ctr"/>
                      <a:r>
                        <a:rPr lang="en-GB" sz="1600" b="1" i="0" u="none" strike="noStrike">
                          <a:solidFill>
                            <a:srgbClr val="000000"/>
                          </a:solidFill>
                          <a:effectLst/>
                          <a:latin typeface="Calibri" panose="020F0502020204030204" pitchFamily="34" charset="0"/>
                        </a:rPr>
                        <a:t>Total Force</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726306796"/>
                  </a:ext>
                </a:extLst>
              </a:tr>
              <a:tr h="134906">
                <a:tc vMerge="1">
                  <a:txBody>
                    <a:bodyPr/>
                    <a:lstStyle/>
                    <a:p>
                      <a:endParaRPr lang="en-GB"/>
                    </a:p>
                  </a:txBody>
                  <a:tcPr/>
                </a:tc>
                <a:tc gridSpan="3">
                  <a:txBody>
                    <a:bodyPr/>
                    <a:lstStyle/>
                    <a:p>
                      <a:pPr algn="ctr" rtl="0" fontAlgn="ctr"/>
                      <a:r>
                        <a:rPr lang="en-GB" sz="1600" b="1" i="0" u="none" strike="noStrike" dirty="0">
                          <a:solidFill>
                            <a:srgbClr val="000000"/>
                          </a:solidFill>
                          <a:effectLst/>
                          <a:latin typeface="Calibri" panose="020F0502020204030204" pitchFamily="34" charset="0"/>
                        </a:rPr>
                        <a:t>[µɛ]</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GB"/>
                    </a:p>
                  </a:txBody>
                  <a:tcPr/>
                </a:tc>
                <a:tc gridSpan="3">
                  <a:txBody>
                    <a:bodyPr/>
                    <a:lstStyle/>
                    <a:p>
                      <a:pPr algn="ctr" rtl="0" fontAlgn="ctr"/>
                      <a:r>
                        <a:rPr lang="en-GB" sz="1600" b="1" i="0" u="none" strike="noStrike">
                          <a:solidFill>
                            <a:srgbClr val="000000"/>
                          </a:solidFill>
                          <a:effectLst/>
                          <a:latin typeface="Calibri" panose="020F0502020204030204" pitchFamily="34" charset="0"/>
                        </a:rPr>
                        <a:t>[MPa]</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GB"/>
                    </a:p>
                  </a:txBody>
                  <a:tcPr/>
                </a:tc>
                <a:tc gridSpan="3">
                  <a:txBody>
                    <a:bodyPr/>
                    <a:lstStyle/>
                    <a:p>
                      <a:pPr algn="ctr" rtl="0" fontAlgn="ctr"/>
                      <a:r>
                        <a:rPr lang="en-GB" sz="1600" b="1" i="0" u="none" strike="noStrike">
                          <a:solidFill>
                            <a:srgbClr val="000000"/>
                          </a:solidFill>
                          <a:effectLst/>
                          <a:latin typeface="Calibri" panose="020F0502020204030204" pitchFamily="34" charset="0"/>
                        </a:rPr>
                        <a:t>[mm]</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GB"/>
                    </a:p>
                  </a:txBody>
                  <a:tcPr/>
                </a:tc>
                <a:tc gridSpan="3">
                  <a:txBody>
                    <a:bodyPr/>
                    <a:lstStyle/>
                    <a:p>
                      <a:pPr algn="ctr" rtl="0" fontAlgn="ctr"/>
                      <a:r>
                        <a:rPr lang="en-GB" sz="1600" b="1" i="0" u="none" strike="noStrike">
                          <a:solidFill>
                            <a:srgbClr val="000000"/>
                          </a:solidFill>
                          <a:effectLst/>
                          <a:latin typeface="Calibri" panose="020F0502020204030204" pitchFamily="34" charset="0"/>
                        </a:rPr>
                        <a:t>[MN]</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163691976"/>
                  </a:ext>
                </a:extLst>
              </a:tr>
              <a:tr h="134906">
                <a:tc vMerge="1">
                  <a:txBody>
                    <a:bodyPr/>
                    <a:lstStyle/>
                    <a:p>
                      <a:endParaRPr lang="en-GB"/>
                    </a:p>
                  </a:txBody>
                  <a:tcPr/>
                </a:tc>
                <a:tc>
                  <a:txBody>
                    <a:bodyPr/>
                    <a:lstStyle/>
                    <a:p>
                      <a:pPr algn="ctr" rtl="0" fontAlgn="ctr"/>
                      <a:r>
                        <a:rPr lang="en-GB" sz="1600" b="1" i="0" u="none" strike="noStrike">
                          <a:solidFill>
                            <a:srgbClr val="000000"/>
                          </a:solidFill>
                          <a:effectLst/>
                          <a:latin typeface="Calibri" panose="020F0502020204030204" pitchFamily="34" charset="0"/>
                        </a:rPr>
                        <a:t>RT</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1" i="0" u="none" strike="noStrike" dirty="0">
                          <a:solidFill>
                            <a:srgbClr val="000000"/>
                          </a:solidFill>
                          <a:effectLst/>
                          <a:latin typeface="Calibri" panose="020F0502020204030204" pitchFamily="34" charset="0"/>
                        </a:rPr>
                        <a:t>1.9 K</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1" i="0" u="none" strike="noStrike" dirty="0">
                          <a:solidFill>
                            <a:srgbClr val="000000"/>
                          </a:solidFill>
                          <a:effectLst/>
                          <a:latin typeface="Calibri" panose="020F0502020204030204" pitchFamily="34" charset="0"/>
                        </a:rPr>
                        <a:t>∆</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1" i="0" u="none" strike="noStrike">
                          <a:solidFill>
                            <a:srgbClr val="000000"/>
                          </a:solidFill>
                          <a:effectLst/>
                          <a:latin typeface="Calibri" panose="020F0502020204030204" pitchFamily="34" charset="0"/>
                        </a:rPr>
                        <a:t>RT</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1" i="0" u="none" strike="noStrike">
                          <a:solidFill>
                            <a:srgbClr val="000000"/>
                          </a:solidFill>
                          <a:effectLst/>
                          <a:latin typeface="Calibri" panose="020F0502020204030204" pitchFamily="34" charset="0"/>
                        </a:rPr>
                        <a:t>1.9 K</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1" i="0" u="none" strike="noStrike" dirty="0">
                          <a:solidFill>
                            <a:srgbClr val="000000"/>
                          </a:solidFill>
                          <a:effectLst/>
                          <a:latin typeface="Calibri" panose="020F0502020204030204" pitchFamily="34" charset="0"/>
                        </a:rPr>
                        <a:t>∆</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1" i="0" u="none" strike="noStrike">
                          <a:solidFill>
                            <a:srgbClr val="000000"/>
                          </a:solidFill>
                          <a:effectLst/>
                          <a:latin typeface="Calibri" panose="020F0502020204030204" pitchFamily="34" charset="0"/>
                        </a:rPr>
                        <a:t>RT</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1" i="0" u="none" strike="noStrike">
                          <a:solidFill>
                            <a:srgbClr val="000000"/>
                          </a:solidFill>
                          <a:effectLst/>
                          <a:latin typeface="Calibri" panose="020F0502020204030204" pitchFamily="34" charset="0"/>
                        </a:rPr>
                        <a:t>1.9 K</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1" i="0" u="none" strike="noStrike" dirty="0">
                          <a:solidFill>
                            <a:srgbClr val="000000"/>
                          </a:solidFill>
                          <a:effectLst/>
                          <a:latin typeface="Calibri" panose="020F0502020204030204" pitchFamily="34" charset="0"/>
                        </a:rPr>
                        <a:t>∆</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1" i="0" u="none" strike="noStrike">
                          <a:solidFill>
                            <a:srgbClr val="000000"/>
                          </a:solidFill>
                          <a:effectLst/>
                          <a:latin typeface="Calibri" panose="020F0502020204030204" pitchFamily="34" charset="0"/>
                        </a:rPr>
                        <a:t>RT</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1" i="0" u="none" strike="noStrike" dirty="0">
                          <a:solidFill>
                            <a:srgbClr val="000000"/>
                          </a:solidFill>
                          <a:effectLst/>
                          <a:latin typeface="Calibri" panose="020F0502020204030204" pitchFamily="34" charset="0"/>
                        </a:rPr>
                        <a:t>1.9 K</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1" i="0" u="none" strike="noStrike" dirty="0">
                          <a:solidFill>
                            <a:srgbClr val="000000"/>
                          </a:solidFill>
                          <a:effectLst/>
                          <a:latin typeface="Calibri" panose="020F0502020204030204" pitchFamily="34" charset="0"/>
                        </a:rPr>
                        <a:t>∆</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603052814"/>
                  </a:ext>
                </a:extLst>
              </a:tr>
              <a:tr h="134906">
                <a:tc>
                  <a:txBody>
                    <a:bodyPr/>
                    <a:lstStyle/>
                    <a:p>
                      <a:pPr algn="ctr" fontAlgn="b"/>
                      <a:r>
                        <a:rPr lang="en-GB" sz="1600" b="1" i="0" u="none" strike="noStrike">
                          <a:solidFill>
                            <a:srgbClr val="000000"/>
                          </a:solidFill>
                          <a:effectLst/>
                          <a:latin typeface="Calibri" panose="020F0502020204030204" pitchFamily="34" charset="0"/>
                        </a:rPr>
                        <a:t>MQXFS3</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600" b="0" i="0" u="none" strike="noStrike">
                          <a:solidFill>
                            <a:srgbClr val="000000"/>
                          </a:solidFill>
                          <a:effectLst/>
                          <a:latin typeface="Calibri" panose="020F0502020204030204" pitchFamily="34" charset="0"/>
                        </a:rPr>
                        <a:t>823</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600" b="0" i="0" u="none" strike="noStrike">
                          <a:solidFill>
                            <a:srgbClr val="000000"/>
                          </a:solidFill>
                          <a:effectLst/>
                          <a:latin typeface="Calibri" panose="020F0502020204030204" pitchFamily="34" charset="0"/>
                        </a:rPr>
                        <a:t>2120</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600" b="0" i="0" u="none" strike="noStrike">
                          <a:solidFill>
                            <a:srgbClr val="000000"/>
                          </a:solidFill>
                          <a:effectLst/>
                          <a:latin typeface="Calibri" panose="020F0502020204030204" pitchFamily="34" charset="0"/>
                        </a:rPr>
                        <a:t>1297</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58</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167</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110</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1.28</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3.29</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2.01</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0.23</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0.68</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600" b="0" i="0" u="none" strike="noStrike">
                          <a:solidFill>
                            <a:srgbClr val="000000"/>
                          </a:solidFill>
                          <a:effectLst/>
                          <a:latin typeface="Calibri" panose="020F0502020204030204" pitchFamily="34" charset="0"/>
                        </a:rPr>
                        <a:t>0.45</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507447400"/>
                  </a:ext>
                </a:extLst>
              </a:tr>
              <a:tr h="134906">
                <a:tc>
                  <a:txBody>
                    <a:bodyPr/>
                    <a:lstStyle/>
                    <a:p>
                      <a:pPr algn="ctr" fontAlgn="b"/>
                      <a:r>
                        <a:rPr lang="en-GB" sz="1600" b="1" i="0" u="none" strike="noStrike">
                          <a:solidFill>
                            <a:srgbClr val="000000"/>
                          </a:solidFill>
                          <a:effectLst/>
                          <a:latin typeface="Calibri" panose="020F0502020204030204" pitchFamily="34" charset="0"/>
                        </a:rPr>
                        <a:t>MQXFS3b</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600" b="0" i="0" u="none" strike="noStrike">
                          <a:solidFill>
                            <a:srgbClr val="000000"/>
                          </a:solidFill>
                          <a:effectLst/>
                          <a:latin typeface="Calibri" panose="020F0502020204030204" pitchFamily="34" charset="0"/>
                        </a:rPr>
                        <a:t>2492</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600" b="0" i="0" u="none" strike="noStrike">
                          <a:solidFill>
                            <a:srgbClr val="000000"/>
                          </a:solidFill>
                          <a:effectLst/>
                          <a:latin typeface="Calibri" panose="020F0502020204030204" pitchFamily="34" charset="0"/>
                        </a:rPr>
                        <a:t>3576</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600" b="0" i="0" u="none" strike="noStrike">
                          <a:solidFill>
                            <a:srgbClr val="000000"/>
                          </a:solidFill>
                          <a:effectLst/>
                          <a:latin typeface="Calibri" panose="020F0502020204030204" pitchFamily="34" charset="0"/>
                        </a:rPr>
                        <a:t>1084</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174</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283</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108</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3.86</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5.54</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1.68</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0.71</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1.15</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600" b="0" i="0" u="none" strike="noStrike">
                          <a:solidFill>
                            <a:srgbClr val="000000"/>
                          </a:solidFill>
                          <a:effectLst/>
                          <a:latin typeface="Calibri" panose="020F0502020204030204" pitchFamily="34" charset="0"/>
                        </a:rPr>
                        <a:t>0.44</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095140063"/>
                  </a:ext>
                </a:extLst>
              </a:tr>
              <a:tr h="134906">
                <a:tc>
                  <a:txBody>
                    <a:bodyPr/>
                    <a:lstStyle/>
                    <a:p>
                      <a:pPr algn="ctr" fontAlgn="b"/>
                      <a:r>
                        <a:rPr lang="en-GB" sz="1600" b="1" i="0" u="none" strike="noStrike">
                          <a:solidFill>
                            <a:srgbClr val="000000"/>
                          </a:solidFill>
                          <a:effectLst/>
                          <a:latin typeface="Calibri" panose="020F0502020204030204" pitchFamily="34" charset="0"/>
                        </a:rPr>
                        <a:t>MQXFS3c</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600" b="0" i="0" u="none" strike="noStrike">
                          <a:solidFill>
                            <a:srgbClr val="000000"/>
                          </a:solidFill>
                          <a:effectLst/>
                          <a:latin typeface="Calibri" panose="020F0502020204030204" pitchFamily="34" charset="0"/>
                        </a:rPr>
                        <a:t>2028</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600" b="0" i="0" u="none" strike="noStrike">
                          <a:solidFill>
                            <a:srgbClr val="000000"/>
                          </a:solidFill>
                          <a:effectLst/>
                          <a:latin typeface="Calibri" panose="020F0502020204030204" pitchFamily="34" charset="0"/>
                        </a:rPr>
                        <a:t>3265</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600" b="0" i="0" u="none" strike="noStrike">
                          <a:solidFill>
                            <a:srgbClr val="000000"/>
                          </a:solidFill>
                          <a:effectLst/>
                          <a:latin typeface="Calibri" panose="020F0502020204030204" pitchFamily="34" charset="0"/>
                        </a:rPr>
                        <a:t>1237</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142</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258</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116</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3.14</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5.06</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1.92</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0.58</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1.05</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600" b="0" i="0" u="none" strike="noStrike">
                          <a:solidFill>
                            <a:srgbClr val="000000"/>
                          </a:solidFill>
                          <a:effectLst/>
                          <a:latin typeface="Calibri" panose="020F0502020204030204" pitchFamily="34" charset="0"/>
                        </a:rPr>
                        <a:t>0.47</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010021537"/>
                  </a:ext>
                </a:extLst>
              </a:tr>
              <a:tr h="134906">
                <a:tc>
                  <a:txBody>
                    <a:bodyPr/>
                    <a:lstStyle/>
                    <a:p>
                      <a:pPr algn="ctr" fontAlgn="b"/>
                      <a:r>
                        <a:rPr lang="en-GB" sz="1600" b="1" i="0" u="none" strike="noStrike">
                          <a:solidFill>
                            <a:srgbClr val="000000"/>
                          </a:solidFill>
                          <a:effectLst/>
                          <a:latin typeface="Calibri" panose="020F0502020204030204" pitchFamily="34" charset="0"/>
                        </a:rPr>
                        <a:t>MQXFS4</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600" b="0" i="0" u="none" strike="noStrike">
                          <a:solidFill>
                            <a:srgbClr val="000000"/>
                          </a:solidFill>
                          <a:effectLst/>
                          <a:latin typeface="Calibri" panose="020F0502020204030204" pitchFamily="34" charset="0"/>
                        </a:rPr>
                        <a:t>2427</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600" b="0" i="0" u="none" strike="noStrike">
                          <a:solidFill>
                            <a:srgbClr val="000000"/>
                          </a:solidFill>
                          <a:effectLst/>
                          <a:latin typeface="Calibri" panose="020F0502020204030204" pitchFamily="34" charset="0"/>
                        </a:rPr>
                        <a:t>3818</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600" b="0" i="0" u="none" strike="noStrike">
                          <a:solidFill>
                            <a:srgbClr val="000000"/>
                          </a:solidFill>
                          <a:effectLst/>
                          <a:latin typeface="Calibri" panose="020F0502020204030204" pitchFamily="34" charset="0"/>
                        </a:rPr>
                        <a:t>1391</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170</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302</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132</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3.76</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5.92</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2.16</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0.69</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1.23</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600" b="0" i="0" u="none" strike="noStrike">
                          <a:solidFill>
                            <a:srgbClr val="000000"/>
                          </a:solidFill>
                          <a:effectLst/>
                          <a:latin typeface="Calibri" panose="020F0502020204030204" pitchFamily="34" charset="0"/>
                        </a:rPr>
                        <a:t>0.54</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141952854"/>
                  </a:ext>
                </a:extLst>
              </a:tr>
              <a:tr h="134906">
                <a:tc>
                  <a:txBody>
                    <a:bodyPr/>
                    <a:lstStyle/>
                    <a:p>
                      <a:pPr algn="ctr" fontAlgn="b"/>
                      <a:r>
                        <a:rPr lang="en-GB" sz="1600" b="1" i="0" u="none" strike="noStrike">
                          <a:solidFill>
                            <a:srgbClr val="000000"/>
                          </a:solidFill>
                          <a:effectLst/>
                          <a:latin typeface="Calibri" panose="020F0502020204030204" pitchFamily="34" charset="0"/>
                        </a:rPr>
                        <a:t>MQXFS5</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600" b="0" i="0" u="none" strike="noStrike">
                          <a:solidFill>
                            <a:srgbClr val="000000"/>
                          </a:solidFill>
                          <a:effectLst/>
                          <a:latin typeface="Calibri" panose="020F0502020204030204" pitchFamily="34" charset="0"/>
                        </a:rPr>
                        <a:t>2354</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600" b="0" i="0" u="none" strike="noStrike">
                          <a:solidFill>
                            <a:srgbClr val="000000"/>
                          </a:solidFill>
                          <a:effectLst/>
                          <a:latin typeface="Calibri" panose="020F0502020204030204" pitchFamily="34" charset="0"/>
                        </a:rPr>
                        <a:t>3696</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600" b="0" i="0" u="none" strike="noStrike">
                          <a:solidFill>
                            <a:srgbClr val="000000"/>
                          </a:solidFill>
                          <a:effectLst/>
                          <a:latin typeface="Calibri" panose="020F0502020204030204" pitchFamily="34" charset="0"/>
                        </a:rPr>
                        <a:t>1342</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165</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292</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127</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3.65</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5.73</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2.08</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0.67</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1.19</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600" b="0" i="0" u="none" strike="noStrike">
                          <a:solidFill>
                            <a:srgbClr val="000000"/>
                          </a:solidFill>
                          <a:effectLst/>
                          <a:latin typeface="Calibri" panose="020F0502020204030204" pitchFamily="34" charset="0"/>
                        </a:rPr>
                        <a:t>0.52</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841902739"/>
                  </a:ext>
                </a:extLst>
              </a:tr>
              <a:tr h="134906">
                <a:tc>
                  <a:txBody>
                    <a:bodyPr/>
                    <a:lstStyle/>
                    <a:p>
                      <a:pPr algn="ctr" fontAlgn="b"/>
                      <a:r>
                        <a:rPr lang="en-GB" sz="1600" b="1" i="0" u="none" strike="noStrike">
                          <a:solidFill>
                            <a:srgbClr val="000000"/>
                          </a:solidFill>
                          <a:effectLst/>
                          <a:latin typeface="Calibri" panose="020F0502020204030204" pitchFamily="34" charset="0"/>
                        </a:rPr>
                        <a:t>MQXFS6</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600" b="0" i="0" u="none" strike="noStrike">
                          <a:solidFill>
                            <a:srgbClr val="000000"/>
                          </a:solidFill>
                          <a:effectLst/>
                          <a:latin typeface="Calibri" panose="020F0502020204030204" pitchFamily="34" charset="0"/>
                        </a:rPr>
                        <a:t>2443</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600" b="0" i="0" u="none" strike="noStrike">
                          <a:solidFill>
                            <a:srgbClr val="000000"/>
                          </a:solidFill>
                          <a:effectLst/>
                          <a:latin typeface="Calibri" panose="020F0502020204030204" pitchFamily="34" charset="0"/>
                        </a:rPr>
                        <a:t>3728</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600" b="0" i="0" u="none" strike="noStrike">
                          <a:solidFill>
                            <a:srgbClr val="000000"/>
                          </a:solidFill>
                          <a:effectLst/>
                          <a:latin typeface="Calibri" panose="020F0502020204030204" pitchFamily="34" charset="0"/>
                        </a:rPr>
                        <a:t>1285</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171</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295</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124</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3.79</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5.78</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1.99</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0.70</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en-GB" sz="1600" b="0" i="0" u="none" strike="noStrike">
                          <a:solidFill>
                            <a:srgbClr val="000000"/>
                          </a:solidFill>
                          <a:effectLst/>
                          <a:latin typeface="Calibri" panose="020F0502020204030204" pitchFamily="34" charset="0"/>
                        </a:rPr>
                        <a:t>1.20</a:t>
                      </a:r>
                    </a:p>
                  </a:txBody>
                  <a:tcPr marL="7387" marR="7387" marT="738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600" b="0" i="0" u="none" strike="noStrike">
                          <a:solidFill>
                            <a:srgbClr val="000000"/>
                          </a:solidFill>
                          <a:effectLst/>
                          <a:latin typeface="Calibri" panose="020F0502020204030204" pitchFamily="34" charset="0"/>
                        </a:rPr>
                        <a:t>0.50</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80500347"/>
                  </a:ext>
                </a:extLst>
              </a:tr>
              <a:tr h="134906">
                <a:tc>
                  <a:txBody>
                    <a:bodyPr/>
                    <a:lstStyle/>
                    <a:p>
                      <a:pPr algn="ctr" fontAlgn="b"/>
                      <a:r>
                        <a:rPr lang="en-GB" sz="1600" b="1" i="0" u="none" strike="noStrike" dirty="0">
                          <a:solidFill>
                            <a:srgbClr val="000000"/>
                          </a:solidFill>
                          <a:effectLst/>
                          <a:latin typeface="Calibri" panose="020F0502020204030204" pitchFamily="34" charset="0"/>
                        </a:rPr>
                        <a:t>Average ∆ Cool Down</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3">
                  <a:txBody>
                    <a:bodyPr/>
                    <a:lstStyle/>
                    <a:p>
                      <a:pPr algn="ctr" fontAlgn="b"/>
                      <a:r>
                        <a:rPr lang="en-GB" sz="1600" b="0" i="0" u="none" strike="noStrike">
                          <a:solidFill>
                            <a:srgbClr val="000000"/>
                          </a:solidFill>
                          <a:effectLst/>
                          <a:latin typeface="Calibri" panose="020F0502020204030204" pitchFamily="34" charset="0"/>
                        </a:rPr>
                        <a:t>1273</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GB"/>
                    </a:p>
                  </a:txBody>
                  <a:tcPr/>
                </a:tc>
                <a:tc gridSpan="3">
                  <a:txBody>
                    <a:bodyPr/>
                    <a:lstStyle/>
                    <a:p>
                      <a:pPr algn="ctr" fontAlgn="b"/>
                      <a:r>
                        <a:rPr lang="en-GB" sz="1600" b="0" i="0" u="none" strike="noStrike">
                          <a:solidFill>
                            <a:srgbClr val="000000"/>
                          </a:solidFill>
                          <a:effectLst/>
                          <a:latin typeface="Calibri" panose="020F0502020204030204" pitchFamily="34" charset="0"/>
                        </a:rPr>
                        <a:t>119</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GB"/>
                    </a:p>
                  </a:txBody>
                  <a:tcPr/>
                </a:tc>
                <a:tc gridSpan="3">
                  <a:txBody>
                    <a:bodyPr/>
                    <a:lstStyle/>
                    <a:p>
                      <a:pPr algn="ctr" fontAlgn="b"/>
                      <a:r>
                        <a:rPr lang="en-GB" sz="1600" b="0" i="0" u="none" strike="noStrike">
                          <a:solidFill>
                            <a:srgbClr val="000000"/>
                          </a:solidFill>
                          <a:effectLst/>
                          <a:latin typeface="Calibri" panose="020F0502020204030204" pitchFamily="34" charset="0"/>
                        </a:rPr>
                        <a:t>1.97</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GB"/>
                    </a:p>
                  </a:txBody>
                  <a:tcPr/>
                </a:tc>
                <a:tc gridSpan="3">
                  <a:txBody>
                    <a:bodyPr/>
                    <a:lstStyle/>
                    <a:p>
                      <a:pPr algn="ctr" fontAlgn="b"/>
                      <a:r>
                        <a:rPr lang="en-GB" sz="1600" b="0" i="0" u="none" strike="noStrike">
                          <a:solidFill>
                            <a:srgbClr val="000000"/>
                          </a:solidFill>
                          <a:effectLst/>
                          <a:latin typeface="Calibri" panose="020F0502020204030204" pitchFamily="34" charset="0"/>
                        </a:rPr>
                        <a:t>0.49</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438267483"/>
                  </a:ext>
                </a:extLst>
              </a:tr>
              <a:tr h="134906">
                <a:tc>
                  <a:txBody>
                    <a:bodyPr/>
                    <a:lstStyle/>
                    <a:p>
                      <a:pPr algn="ctr" fontAlgn="b"/>
                      <a:r>
                        <a:rPr lang="en-GB" sz="1600" b="1" i="0" u="none" strike="noStrike" dirty="0">
                          <a:solidFill>
                            <a:srgbClr val="000000"/>
                          </a:solidFill>
                          <a:effectLst/>
                          <a:latin typeface="Calibri" panose="020F0502020204030204" pitchFamily="34" charset="0"/>
                        </a:rPr>
                        <a:t>STD ∆ Cool Down</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3">
                  <a:txBody>
                    <a:bodyPr/>
                    <a:lstStyle/>
                    <a:p>
                      <a:pPr algn="ctr" fontAlgn="b"/>
                      <a:r>
                        <a:rPr lang="en-GB" sz="1600" b="0" i="0" u="none" strike="noStrike">
                          <a:solidFill>
                            <a:srgbClr val="000000"/>
                          </a:solidFill>
                          <a:effectLst/>
                          <a:latin typeface="Calibri" panose="020F0502020204030204" pitchFamily="34" charset="0"/>
                        </a:rPr>
                        <a:t>97</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GB"/>
                    </a:p>
                  </a:txBody>
                  <a:tcPr/>
                </a:tc>
                <a:tc gridSpan="3">
                  <a:txBody>
                    <a:bodyPr/>
                    <a:lstStyle/>
                    <a:p>
                      <a:pPr algn="ctr" fontAlgn="b"/>
                      <a:r>
                        <a:rPr lang="en-GB" sz="1600" b="0" i="0" u="none" strike="noStrike">
                          <a:solidFill>
                            <a:srgbClr val="000000"/>
                          </a:solidFill>
                          <a:effectLst/>
                          <a:latin typeface="Calibri" panose="020F0502020204030204" pitchFamily="34" charset="0"/>
                        </a:rPr>
                        <a:t>9</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GB"/>
                    </a:p>
                  </a:txBody>
                  <a:tcPr/>
                </a:tc>
                <a:tc gridSpan="3">
                  <a:txBody>
                    <a:bodyPr/>
                    <a:lstStyle/>
                    <a:p>
                      <a:pPr algn="ctr" fontAlgn="b"/>
                      <a:r>
                        <a:rPr lang="en-GB" sz="1600" b="0" i="0" u="none" strike="noStrike">
                          <a:solidFill>
                            <a:srgbClr val="000000"/>
                          </a:solidFill>
                          <a:effectLst/>
                          <a:latin typeface="Calibri" panose="020F0502020204030204" pitchFamily="34" charset="0"/>
                        </a:rPr>
                        <a:t>0.15</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GB"/>
                    </a:p>
                  </a:txBody>
                  <a:tcPr/>
                </a:tc>
                <a:tc gridSpan="3">
                  <a:txBody>
                    <a:bodyPr/>
                    <a:lstStyle/>
                    <a:p>
                      <a:pPr algn="ctr" fontAlgn="b"/>
                      <a:r>
                        <a:rPr lang="en-GB" sz="1600" b="0" i="0" u="none" strike="noStrike">
                          <a:solidFill>
                            <a:srgbClr val="000000"/>
                          </a:solidFill>
                          <a:effectLst/>
                          <a:latin typeface="Calibri" panose="020F0502020204030204" pitchFamily="34" charset="0"/>
                        </a:rPr>
                        <a:t>0.04</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818794091"/>
                  </a:ext>
                </a:extLst>
              </a:tr>
              <a:tr h="134906">
                <a:tc>
                  <a:txBody>
                    <a:bodyPr/>
                    <a:lstStyle/>
                    <a:p>
                      <a:pPr algn="ctr" fontAlgn="b"/>
                      <a:r>
                        <a:rPr lang="en-GB" sz="1600" b="1" i="0" u="none" strike="noStrike" dirty="0">
                          <a:solidFill>
                            <a:srgbClr val="000000"/>
                          </a:solidFill>
                          <a:effectLst/>
                          <a:latin typeface="Calibri" panose="020F0502020204030204" pitchFamily="34" charset="0"/>
                        </a:rPr>
                        <a:t>Max-Min ∆ Cool Down</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gridSpan="3">
                  <a:txBody>
                    <a:bodyPr/>
                    <a:lstStyle/>
                    <a:p>
                      <a:pPr algn="ctr" fontAlgn="b"/>
                      <a:r>
                        <a:rPr lang="en-GB" sz="1600" b="0" i="0" u="none" strike="noStrike" dirty="0">
                          <a:solidFill>
                            <a:srgbClr val="000000"/>
                          </a:solidFill>
                          <a:effectLst/>
                          <a:latin typeface="Calibri" panose="020F0502020204030204" pitchFamily="34" charset="0"/>
                        </a:rPr>
                        <a:t>307</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GB"/>
                    </a:p>
                  </a:txBody>
                  <a:tcPr/>
                </a:tc>
                <a:tc gridSpan="3">
                  <a:txBody>
                    <a:bodyPr/>
                    <a:lstStyle/>
                    <a:p>
                      <a:pPr algn="ctr" fontAlgn="b"/>
                      <a:r>
                        <a:rPr lang="en-GB" sz="1600" b="0" i="0" u="none" strike="noStrike" dirty="0">
                          <a:solidFill>
                            <a:srgbClr val="000000"/>
                          </a:solidFill>
                          <a:effectLst/>
                          <a:latin typeface="Calibri" panose="020F0502020204030204" pitchFamily="34" charset="0"/>
                        </a:rPr>
                        <a:t>24</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GB"/>
                    </a:p>
                  </a:txBody>
                  <a:tcPr/>
                </a:tc>
                <a:tc gridSpan="3">
                  <a:txBody>
                    <a:bodyPr/>
                    <a:lstStyle/>
                    <a:p>
                      <a:pPr algn="ctr" fontAlgn="b"/>
                      <a:r>
                        <a:rPr lang="en-GB" sz="1600" b="0" i="0" u="none" strike="noStrike" dirty="0">
                          <a:solidFill>
                            <a:srgbClr val="000000"/>
                          </a:solidFill>
                          <a:effectLst/>
                          <a:latin typeface="Calibri" panose="020F0502020204030204" pitchFamily="34" charset="0"/>
                        </a:rPr>
                        <a:t>0.48</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GB"/>
                    </a:p>
                  </a:txBody>
                  <a:tcPr/>
                </a:tc>
                <a:tc gridSpan="3">
                  <a:txBody>
                    <a:bodyPr/>
                    <a:lstStyle/>
                    <a:p>
                      <a:pPr algn="ctr" fontAlgn="b"/>
                      <a:r>
                        <a:rPr lang="en-GB" sz="1600" b="0" i="0" u="none" strike="noStrike" dirty="0">
                          <a:solidFill>
                            <a:srgbClr val="000000"/>
                          </a:solidFill>
                          <a:effectLst/>
                          <a:latin typeface="Calibri" panose="020F0502020204030204" pitchFamily="34" charset="0"/>
                        </a:rPr>
                        <a:t>0.10</a:t>
                      </a:r>
                    </a:p>
                  </a:txBody>
                  <a:tcPr marL="7387" marR="7387" marT="738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121281744"/>
                  </a:ext>
                </a:extLst>
              </a:tr>
            </a:tbl>
          </a:graphicData>
        </a:graphic>
      </p:graphicFrame>
    </p:spTree>
    <p:extLst>
      <p:ext uri="{BB962C8B-B14F-4D97-AF65-F5344CB8AC3E}">
        <p14:creationId xmlns:p14="http://schemas.microsoft.com/office/powerpoint/2010/main" val="39896051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5A53838-72A5-4569-9B01-56CD4147F3CD}"/>
              </a:ext>
            </a:extLst>
          </p:cNvPr>
          <p:cNvPicPr>
            <a:picLocks noChangeAspect="1"/>
          </p:cNvPicPr>
          <p:nvPr/>
        </p:nvPicPr>
        <p:blipFill rotWithShape="1">
          <a:blip r:embed="rId2"/>
          <a:srcRect b="16381"/>
          <a:stretch/>
        </p:blipFill>
        <p:spPr>
          <a:xfrm>
            <a:off x="365310" y="2947894"/>
            <a:ext cx="4464496" cy="3430577"/>
          </a:xfrm>
          <a:prstGeom prst="rect">
            <a:avLst/>
          </a:prstGeom>
        </p:spPr>
      </p:pic>
      <p:sp>
        <p:nvSpPr>
          <p:cNvPr id="2" name="Title 1">
            <a:extLst>
              <a:ext uri="{FF2B5EF4-FFF2-40B4-BE49-F238E27FC236}">
                <a16:creationId xmlns:a16="http://schemas.microsoft.com/office/drawing/2014/main" id="{2BBB9379-49F9-46E0-B656-F2C98A2B7A03}"/>
              </a:ext>
            </a:extLst>
          </p:cNvPr>
          <p:cNvSpPr>
            <a:spLocks noGrp="1"/>
          </p:cNvSpPr>
          <p:nvPr>
            <p:ph type="title"/>
          </p:nvPr>
        </p:nvSpPr>
        <p:spPr/>
        <p:txBody>
          <a:bodyPr/>
          <a:lstStyle/>
          <a:p>
            <a:r>
              <a:rPr lang="en-US" dirty="0"/>
              <a:t>MQXFS – Experience from short magnets</a:t>
            </a:r>
            <a:endParaRPr lang="en-GB" dirty="0"/>
          </a:p>
        </p:txBody>
      </p:sp>
      <p:sp>
        <p:nvSpPr>
          <p:cNvPr id="4" name="Slide Number Placeholder 3">
            <a:extLst>
              <a:ext uri="{FF2B5EF4-FFF2-40B4-BE49-F238E27FC236}">
                <a16:creationId xmlns:a16="http://schemas.microsoft.com/office/drawing/2014/main" id="{72185EDA-264C-4A2E-B30D-77F3B89CCE3F}"/>
              </a:ext>
            </a:extLst>
          </p:cNvPr>
          <p:cNvSpPr>
            <a:spLocks noGrp="1"/>
          </p:cNvSpPr>
          <p:nvPr>
            <p:ph type="sldNum" sz="quarter" idx="12"/>
          </p:nvPr>
        </p:nvSpPr>
        <p:spPr/>
        <p:txBody>
          <a:bodyPr/>
          <a:lstStyle/>
          <a:p>
            <a:fld id="{BFDCA1C4-9514-7B4F-976F-D92F7E296653}" type="slidenum">
              <a:rPr lang="fr-FR" smtClean="0"/>
              <a:pPr/>
              <a:t>13</a:t>
            </a:fld>
            <a:endParaRPr lang="fr-FR"/>
          </a:p>
        </p:txBody>
      </p:sp>
      <p:sp>
        <p:nvSpPr>
          <p:cNvPr id="5" name="Footer Placeholder 4">
            <a:extLst>
              <a:ext uri="{FF2B5EF4-FFF2-40B4-BE49-F238E27FC236}">
                <a16:creationId xmlns:a16="http://schemas.microsoft.com/office/drawing/2014/main" id="{EFE1CEDB-32FB-4D06-870B-EF203A2854FE}"/>
              </a:ext>
            </a:extLst>
          </p:cNvPr>
          <p:cNvSpPr>
            <a:spLocks noGrp="1"/>
          </p:cNvSpPr>
          <p:nvPr>
            <p:ph type="ftr" sz="quarter" idx="11"/>
          </p:nvPr>
        </p:nvSpPr>
        <p:spPr/>
        <p:txBody>
          <a:bodyPr/>
          <a:lstStyle/>
          <a:p>
            <a:pPr algn="ctr"/>
            <a:r>
              <a:rPr lang="es-ES"/>
              <a:t>Susana Izquierdo Bermudez</a:t>
            </a:r>
            <a:endParaRPr lang="en-GB" dirty="0"/>
          </a:p>
        </p:txBody>
      </p:sp>
      <p:sp>
        <p:nvSpPr>
          <p:cNvPr id="9" name="Content Placeholder 6">
            <a:extLst>
              <a:ext uri="{FF2B5EF4-FFF2-40B4-BE49-F238E27FC236}">
                <a16:creationId xmlns:a16="http://schemas.microsoft.com/office/drawing/2014/main" id="{8CE807AA-1D85-4061-BF52-BAB8F1D56C03}"/>
              </a:ext>
            </a:extLst>
          </p:cNvPr>
          <p:cNvSpPr txBox="1">
            <a:spLocks/>
          </p:cNvSpPr>
          <p:nvPr/>
        </p:nvSpPr>
        <p:spPr>
          <a:xfrm>
            <a:off x="466450" y="962904"/>
            <a:ext cx="8465147" cy="2180410"/>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400" dirty="0"/>
              <a:t>As expected from the model, the rods only see 2 % for the electromagnetic forces during powering </a:t>
            </a:r>
          </a:p>
          <a:p>
            <a:r>
              <a:rPr lang="en-US" sz="1400" dirty="0"/>
              <a:t>Small differences observed in between the two types of structures:</a:t>
            </a:r>
          </a:p>
          <a:p>
            <a:pPr lvl="1"/>
            <a:r>
              <a:rPr lang="en-US" sz="1200" dirty="0"/>
              <a:t>Structure 1&amp;2 (thick laminations, large gap coil to collar): 1.4 % of </a:t>
            </a:r>
            <a:r>
              <a:rPr lang="en-US" sz="1200" dirty="0" err="1"/>
              <a:t>F</a:t>
            </a:r>
            <a:r>
              <a:rPr lang="en-US" sz="1200" baseline="-25000" dirty="0" err="1"/>
              <a:t>emz</a:t>
            </a:r>
            <a:r>
              <a:rPr lang="en-US" sz="1200" dirty="0"/>
              <a:t> in the rods, 0.16 friction coefficient needed to match the measurements</a:t>
            </a:r>
          </a:p>
          <a:p>
            <a:pPr lvl="1"/>
            <a:r>
              <a:rPr lang="en-US" sz="1200" dirty="0"/>
              <a:t>Structure 3 (thin laminations, small gap coil to collar): 2.2 % of </a:t>
            </a:r>
            <a:r>
              <a:rPr lang="en-US" sz="1200" dirty="0" err="1"/>
              <a:t>F</a:t>
            </a:r>
            <a:r>
              <a:rPr lang="en-US" sz="1200" baseline="-25000" dirty="0" err="1"/>
              <a:t>emz</a:t>
            </a:r>
            <a:r>
              <a:rPr lang="en-US" sz="1200" dirty="0"/>
              <a:t> in the rods, 0.13 friction coefficient needed to match the measurements</a:t>
            </a:r>
            <a:endParaRPr lang="en-US" sz="1000" dirty="0"/>
          </a:p>
          <a:p>
            <a:r>
              <a:rPr lang="en-US" sz="1400" dirty="0"/>
              <a:t>Measurements confirm that coil elongation is independent of the pre-load level, since it depends on the system stiffness. The effect of the pre-load is to increase the contact pressure coil to pole in the end region. </a:t>
            </a:r>
            <a:endParaRPr lang="en-GB" sz="1400" dirty="0"/>
          </a:p>
        </p:txBody>
      </p:sp>
      <p:sp>
        <p:nvSpPr>
          <p:cNvPr id="12" name="TextBox 11">
            <a:extLst>
              <a:ext uri="{FF2B5EF4-FFF2-40B4-BE49-F238E27FC236}">
                <a16:creationId xmlns:a16="http://schemas.microsoft.com/office/drawing/2014/main" id="{98AF5AD9-A003-49EC-B345-9485FBD6B814}"/>
              </a:ext>
            </a:extLst>
          </p:cNvPr>
          <p:cNvSpPr txBox="1"/>
          <p:nvPr/>
        </p:nvSpPr>
        <p:spPr>
          <a:xfrm>
            <a:off x="96328" y="6237891"/>
            <a:ext cx="8435672" cy="646331"/>
          </a:xfrm>
          <a:prstGeom prst="rect">
            <a:avLst/>
          </a:prstGeom>
          <a:solidFill>
            <a:schemeClr val="bg1"/>
          </a:solidFill>
        </p:spPr>
        <p:txBody>
          <a:bodyPr wrap="square" rtlCol="0">
            <a:spAutoFit/>
          </a:bodyPr>
          <a:lstStyle/>
          <a:p>
            <a:r>
              <a:rPr lang="en-US" sz="1200" dirty="0">
                <a:solidFill>
                  <a:srgbClr val="00B050"/>
                </a:solidFill>
              </a:rPr>
              <a:t>G. Vallone, et. al., Mechanical analysis of the short model magnets for the Nb</a:t>
            </a:r>
            <a:r>
              <a:rPr lang="en-US" sz="1200" baseline="-25000" dirty="0">
                <a:solidFill>
                  <a:srgbClr val="00B050"/>
                </a:solidFill>
              </a:rPr>
              <a:t>3</a:t>
            </a:r>
            <a:r>
              <a:rPr lang="en-US" sz="1200" dirty="0">
                <a:solidFill>
                  <a:srgbClr val="00B050"/>
                </a:solidFill>
              </a:rPr>
              <a:t>Sn low-beta quadrupole MQXF,</a:t>
            </a:r>
            <a:r>
              <a:rPr lang="en-US" sz="1200" i="1" dirty="0">
                <a:solidFill>
                  <a:srgbClr val="00B050"/>
                </a:solidFill>
              </a:rPr>
              <a:t> IEEE Trans. Appl. </a:t>
            </a:r>
            <a:r>
              <a:rPr lang="en-US" sz="1200" i="1" dirty="0" err="1">
                <a:solidFill>
                  <a:srgbClr val="00B050"/>
                </a:solidFill>
              </a:rPr>
              <a:t>Supercond</a:t>
            </a:r>
            <a:r>
              <a:rPr lang="en-US" sz="1200" dirty="0">
                <a:solidFill>
                  <a:srgbClr val="00B050"/>
                </a:solidFill>
              </a:rPr>
              <a:t>., vol. 26, no. 4, 2016.</a:t>
            </a:r>
            <a:endParaRPr lang="en-GB" sz="1200" dirty="0">
              <a:solidFill>
                <a:srgbClr val="00B050"/>
              </a:solidFill>
            </a:endParaRPr>
          </a:p>
          <a:p>
            <a:endParaRPr lang="en-GB" sz="1200" dirty="0">
              <a:solidFill>
                <a:srgbClr val="00B050"/>
              </a:solidFill>
            </a:endParaRPr>
          </a:p>
        </p:txBody>
      </p:sp>
      <p:cxnSp>
        <p:nvCxnSpPr>
          <p:cNvPr id="17" name="Straight Arrow Connector 16">
            <a:extLst>
              <a:ext uri="{FF2B5EF4-FFF2-40B4-BE49-F238E27FC236}">
                <a16:creationId xmlns:a16="http://schemas.microsoft.com/office/drawing/2014/main" id="{8D6DC010-3C95-4F5B-B649-A16263EE685B}"/>
              </a:ext>
            </a:extLst>
          </p:cNvPr>
          <p:cNvCxnSpPr>
            <a:cxnSpLocks/>
            <a:stCxn id="21" idx="1"/>
          </p:cNvCxnSpPr>
          <p:nvPr/>
        </p:nvCxnSpPr>
        <p:spPr>
          <a:xfrm flipH="1" flipV="1">
            <a:off x="3851920" y="4488073"/>
            <a:ext cx="1955772" cy="93818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0" name="TextBox 19">
            <a:extLst>
              <a:ext uri="{FF2B5EF4-FFF2-40B4-BE49-F238E27FC236}">
                <a16:creationId xmlns:a16="http://schemas.microsoft.com/office/drawing/2014/main" id="{0DAC006B-3BD2-42A6-A2EF-7A124ACD8ADE}"/>
              </a:ext>
            </a:extLst>
          </p:cNvPr>
          <p:cNvSpPr txBox="1"/>
          <p:nvPr/>
        </p:nvSpPr>
        <p:spPr>
          <a:xfrm>
            <a:off x="5924107" y="3112005"/>
            <a:ext cx="2491478" cy="646331"/>
          </a:xfrm>
          <a:prstGeom prst="rect">
            <a:avLst/>
          </a:prstGeom>
          <a:noFill/>
          <a:ln>
            <a:solidFill>
              <a:schemeClr val="tx1"/>
            </a:solidFill>
          </a:ln>
        </p:spPr>
        <p:txBody>
          <a:bodyPr wrap="square">
            <a:spAutoFit/>
          </a:bodyPr>
          <a:lstStyle/>
          <a:p>
            <a:pPr algn="ctr"/>
            <a:r>
              <a:rPr lang="en-US" sz="1200" dirty="0"/>
              <a:t>Thin laminations, 5*0.125 mm gap between coil and collar, filled with polyimide</a:t>
            </a:r>
            <a:endParaRPr lang="en-GB" sz="1200" dirty="0"/>
          </a:p>
        </p:txBody>
      </p:sp>
      <p:sp>
        <p:nvSpPr>
          <p:cNvPr id="21" name="TextBox 20">
            <a:extLst>
              <a:ext uri="{FF2B5EF4-FFF2-40B4-BE49-F238E27FC236}">
                <a16:creationId xmlns:a16="http://schemas.microsoft.com/office/drawing/2014/main" id="{1625DCEB-B24A-43B3-B357-4BB4FC023B1C}"/>
              </a:ext>
            </a:extLst>
          </p:cNvPr>
          <p:cNvSpPr txBox="1"/>
          <p:nvPr/>
        </p:nvSpPr>
        <p:spPr>
          <a:xfrm>
            <a:off x="5807692" y="5103095"/>
            <a:ext cx="2724308" cy="646331"/>
          </a:xfrm>
          <a:prstGeom prst="rect">
            <a:avLst/>
          </a:prstGeom>
          <a:noFill/>
          <a:ln>
            <a:solidFill>
              <a:schemeClr val="tx1"/>
            </a:solidFill>
          </a:ln>
        </p:spPr>
        <p:txBody>
          <a:bodyPr wrap="square">
            <a:spAutoFit/>
          </a:bodyPr>
          <a:lstStyle/>
          <a:p>
            <a:pPr algn="ctr"/>
            <a:r>
              <a:rPr lang="en-US" sz="1200" dirty="0"/>
              <a:t>Thick laminations, 13*0.125 mm gap between coil and collar, filled with polyimide or G10</a:t>
            </a:r>
            <a:endParaRPr lang="en-GB" sz="1200" dirty="0"/>
          </a:p>
        </p:txBody>
      </p:sp>
      <p:sp>
        <p:nvSpPr>
          <p:cNvPr id="11" name="TextBox 10">
            <a:extLst>
              <a:ext uri="{FF2B5EF4-FFF2-40B4-BE49-F238E27FC236}">
                <a16:creationId xmlns:a16="http://schemas.microsoft.com/office/drawing/2014/main" id="{70DB3EAE-F029-4093-89E2-3F767D1297E6}"/>
              </a:ext>
            </a:extLst>
          </p:cNvPr>
          <p:cNvSpPr txBox="1"/>
          <p:nvPr/>
        </p:nvSpPr>
        <p:spPr>
          <a:xfrm>
            <a:off x="5090969" y="3998534"/>
            <a:ext cx="3671198" cy="369332"/>
          </a:xfrm>
          <a:prstGeom prst="rect">
            <a:avLst/>
          </a:prstGeom>
          <a:noFill/>
        </p:spPr>
        <p:txBody>
          <a:bodyPr wrap="none" rtlCol="0">
            <a:spAutoFit/>
          </a:bodyPr>
          <a:lstStyle/>
          <a:p>
            <a:r>
              <a:rPr lang="en-US" dirty="0">
                <a:solidFill>
                  <a:srgbClr val="0000FF"/>
                </a:solidFill>
              </a:rPr>
              <a:t>5 MPa ≈ 0.1 mm of coil elongation</a:t>
            </a:r>
            <a:endParaRPr lang="en-GB" dirty="0">
              <a:solidFill>
                <a:srgbClr val="0000FF"/>
              </a:solidFill>
            </a:endParaRPr>
          </a:p>
        </p:txBody>
      </p:sp>
      <p:cxnSp>
        <p:nvCxnSpPr>
          <p:cNvPr id="26" name="Straight Arrow Connector 25">
            <a:extLst>
              <a:ext uri="{FF2B5EF4-FFF2-40B4-BE49-F238E27FC236}">
                <a16:creationId xmlns:a16="http://schemas.microsoft.com/office/drawing/2014/main" id="{4D60CEF2-5AA8-4337-A7B7-ADBC7DF84969}"/>
              </a:ext>
            </a:extLst>
          </p:cNvPr>
          <p:cNvCxnSpPr>
            <a:cxnSpLocks/>
            <a:stCxn id="20" idx="1"/>
          </p:cNvCxnSpPr>
          <p:nvPr/>
        </p:nvCxnSpPr>
        <p:spPr>
          <a:xfrm flipH="1" flipV="1">
            <a:off x="3851921" y="3420759"/>
            <a:ext cx="2072186" cy="1441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0" name="Straight Arrow Connector 29">
            <a:extLst>
              <a:ext uri="{FF2B5EF4-FFF2-40B4-BE49-F238E27FC236}">
                <a16:creationId xmlns:a16="http://schemas.microsoft.com/office/drawing/2014/main" id="{29FA11E4-7E9E-4A9B-8723-91FA7DE8C01B}"/>
              </a:ext>
            </a:extLst>
          </p:cNvPr>
          <p:cNvCxnSpPr>
            <a:cxnSpLocks/>
          </p:cNvCxnSpPr>
          <p:nvPr/>
        </p:nvCxnSpPr>
        <p:spPr>
          <a:xfrm flipH="1">
            <a:off x="4687708" y="4195900"/>
            <a:ext cx="40061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 name="TextBox 2">
            <a:extLst>
              <a:ext uri="{FF2B5EF4-FFF2-40B4-BE49-F238E27FC236}">
                <a16:creationId xmlns:a16="http://schemas.microsoft.com/office/drawing/2014/main" id="{34D39646-9713-4B97-A35F-8A00C7F97BE4}"/>
              </a:ext>
            </a:extLst>
          </p:cNvPr>
          <p:cNvSpPr txBox="1"/>
          <p:nvPr/>
        </p:nvSpPr>
        <p:spPr>
          <a:xfrm>
            <a:off x="3476345" y="5624664"/>
            <a:ext cx="1272271" cy="338554"/>
          </a:xfrm>
          <a:prstGeom prst="rect">
            <a:avLst/>
          </a:prstGeom>
          <a:noFill/>
        </p:spPr>
        <p:txBody>
          <a:bodyPr wrap="none" rtlCol="0">
            <a:spAutoFit/>
          </a:bodyPr>
          <a:lstStyle/>
          <a:p>
            <a:r>
              <a:rPr lang="en-GB" sz="1600" dirty="0">
                <a:solidFill>
                  <a:srgbClr val="00B050"/>
                </a:solidFill>
              </a:rPr>
              <a:t>Eelis Takala</a:t>
            </a:r>
          </a:p>
        </p:txBody>
      </p:sp>
    </p:spTree>
    <p:extLst>
      <p:ext uri="{BB962C8B-B14F-4D97-AF65-F5344CB8AC3E}">
        <p14:creationId xmlns:p14="http://schemas.microsoft.com/office/powerpoint/2010/main" val="1799705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53A2C9-54BF-4E3B-837E-0C4204143748}"/>
              </a:ext>
            </a:extLst>
          </p:cNvPr>
          <p:cNvSpPr>
            <a:spLocks noGrp="1"/>
          </p:cNvSpPr>
          <p:nvPr>
            <p:ph type="title"/>
          </p:nvPr>
        </p:nvSpPr>
        <p:spPr/>
        <p:txBody>
          <a:bodyPr/>
          <a:lstStyle/>
          <a:p>
            <a:r>
              <a:rPr lang="en-US" dirty="0"/>
              <a:t>MQXFA Experience</a:t>
            </a:r>
            <a:endParaRPr lang="en-GB" dirty="0"/>
          </a:p>
        </p:txBody>
      </p:sp>
      <p:sp>
        <p:nvSpPr>
          <p:cNvPr id="3" name="Content Placeholder 2">
            <a:extLst>
              <a:ext uri="{FF2B5EF4-FFF2-40B4-BE49-F238E27FC236}">
                <a16:creationId xmlns:a16="http://schemas.microsoft.com/office/drawing/2014/main" id="{3E877C66-4056-4003-884A-94D56AB1F6C7}"/>
              </a:ext>
            </a:extLst>
          </p:cNvPr>
          <p:cNvSpPr>
            <a:spLocks noGrp="1"/>
          </p:cNvSpPr>
          <p:nvPr>
            <p:ph idx="1"/>
          </p:nvPr>
        </p:nvSpPr>
        <p:spPr>
          <a:xfrm>
            <a:off x="392738" y="1339503"/>
            <a:ext cx="4327031" cy="3025601"/>
          </a:xfrm>
        </p:spPr>
        <p:txBody>
          <a:bodyPr>
            <a:normAutofit/>
          </a:bodyPr>
          <a:lstStyle/>
          <a:p>
            <a:r>
              <a:rPr lang="en-US" sz="1800" dirty="0"/>
              <a:t>In the first MQXFA magnets (MQXFAP01/01b and MQXAP02), issues with the readings of the SG rods.</a:t>
            </a:r>
          </a:p>
          <a:p>
            <a:endParaRPr lang="en-US" sz="1800" dirty="0"/>
          </a:p>
          <a:p>
            <a:r>
              <a:rPr lang="en-US" sz="1800" dirty="0"/>
              <a:t>MQXFA03 is the first magnet with reliable measurements:</a:t>
            </a:r>
          </a:p>
          <a:p>
            <a:pPr lvl="1"/>
            <a:r>
              <a:rPr lang="en-US" sz="1400" dirty="0"/>
              <a:t>The change of the rod strain during powering to nominal is less than 100 </a:t>
            </a:r>
            <a:r>
              <a:rPr lang="en-GB" sz="1400" dirty="0"/>
              <a:t>µɛ</a:t>
            </a:r>
            <a:endParaRPr lang="en-US" sz="1400" dirty="0"/>
          </a:p>
          <a:p>
            <a:pPr lvl="1"/>
            <a:r>
              <a:rPr lang="en-US" sz="1400" dirty="0"/>
              <a:t>The four rods have the same behavior </a:t>
            </a:r>
            <a:r>
              <a:rPr lang="en-US" sz="1400" dirty="0">
                <a:sym typeface="Wingdings" panose="05000000000000000000" pitchFamily="2" charset="2"/>
              </a:rPr>
              <a:t> good balance among the rods.</a:t>
            </a:r>
            <a:endParaRPr lang="en-GB" sz="1400" dirty="0"/>
          </a:p>
        </p:txBody>
      </p:sp>
      <p:sp>
        <p:nvSpPr>
          <p:cNvPr id="4" name="Slide Number Placeholder 3">
            <a:extLst>
              <a:ext uri="{FF2B5EF4-FFF2-40B4-BE49-F238E27FC236}">
                <a16:creationId xmlns:a16="http://schemas.microsoft.com/office/drawing/2014/main" id="{DEEB812D-1A0E-41EF-AC88-7FC332F81867}"/>
              </a:ext>
            </a:extLst>
          </p:cNvPr>
          <p:cNvSpPr>
            <a:spLocks noGrp="1"/>
          </p:cNvSpPr>
          <p:nvPr>
            <p:ph type="sldNum" sz="quarter" idx="12"/>
          </p:nvPr>
        </p:nvSpPr>
        <p:spPr/>
        <p:txBody>
          <a:bodyPr/>
          <a:lstStyle/>
          <a:p>
            <a:fld id="{BFDCA1C4-9514-7B4F-976F-D92F7E296653}" type="slidenum">
              <a:rPr lang="fr-FR" smtClean="0"/>
              <a:pPr/>
              <a:t>14</a:t>
            </a:fld>
            <a:endParaRPr lang="fr-FR"/>
          </a:p>
        </p:txBody>
      </p:sp>
      <p:sp>
        <p:nvSpPr>
          <p:cNvPr id="5" name="Footer Placeholder 4">
            <a:extLst>
              <a:ext uri="{FF2B5EF4-FFF2-40B4-BE49-F238E27FC236}">
                <a16:creationId xmlns:a16="http://schemas.microsoft.com/office/drawing/2014/main" id="{0B59CB86-F19D-4045-8E99-DF45F870A78E}"/>
              </a:ext>
            </a:extLst>
          </p:cNvPr>
          <p:cNvSpPr>
            <a:spLocks noGrp="1"/>
          </p:cNvSpPr>
          <p:nvPr>
            <p:ph type="ftr" sz="quarter" idx="11"/>
          </p:nvPr>
        </p:nvSpPr>
        <p:spPr/>
        <p:txBody>
          <a:bodyPr/>
          <a:lstStyle/>
          <a:p>
            <a:pPr algn="ctr"/>
            <a:r>
              <a:rPr lang="es-ES"/>
              <a:t>Susana Izquierdo Bermudez</a:t>
            </a:r>
            <a:endParaRPr lang="en-GB" dirty="0"/>
          </a:p>
        </p:txBody>
      </p:sp>
      <p:pic>
        <p:nvPicPr>
          <p:cNvPr id="12" name="Picture 2" descr="G:\My Drive\SG Measurements\LARP_and_CERN_QXF\MQXFA3\Rod 1 RE Strain.png">
            <a:extLst>
              <a:ext uri="{FF2B5EF4-FFF2-40B4-BE49-F238E27FC236}">
                <a16:creationId xmlns:a16="http://schemas.microsoft.com/office/drawing/2014/main" id="{CAC985E2-31CB-44CE-AB0F-74CBA6A8531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16969" y="907439"/>
            <a:ext cx="4327031" cy="4030932"/>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Straight Connector 15">
            <a:extLst>
              <a:ext uri="{FF2B5EF4-FFF2-40B4-BE49-F238E27FC236}">
                <a16:creationId xmlns:a16="http://schemas.microsoft.com/office/drawing/2014/main" id="{BBE93665-D889-49C4-BCB6-65860F673703}"/>
              </a:ext>
            </a:extLst>
          </p:cNvPr>
          <p:cNvCxnSpPr>
            <a:cxnSpLocks/>
          </p:cNvCxnSpPr>
          <p:nvPr/>
        </p:nvCxnSpPr>
        <p:spPr>
          <a:xfrm flipV="1">
            <a:off x="5497272" y="3493999"/>
            <a:ext cx="2520280" cy="400174"/>
          </a:xfrm>
          <a:prstGeom prst="line">
            <a:avLst/>
          </a:prstGeom>
          <a:ln>
            <a:solidFill>
              <a:srgbClr val="FFFF00"/>
            </a:solidFill>
            <a:prstDash val="dash"/>
          </a:ln>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AF1D3FAD-09D2-4B8B-91B8-6FC5CBFEDED0}"/>
              </a:ext>
            </a:extLst>
          </p:cNvPr>
          <p:cNvSpPr txBox="1"/>
          <p:nvPr/>
        </p:nvSpPr>
        <p:spPr>
          <a:xfrm>
            <a:off x="5613589" y="1268337"/>
            <a:ext cx="1338828" cy="369332"/>
          </a:xfrm>
          <a:prstGeom prst="rect">
            <a:avLst/>
          </a:prstGeom>
          <a:solidFill>
            <a:schemeClr val="bg1"/>
          </a:solidFill>
          <a:ln>
            <a:solidFill>
              <a:schemeClr val="tx1"/>
            </a:solidFill>
          </a:ln>
        </p:spPr>
        <p:txBody>
          <a:bodyPr wrap="none" rtlCol="0">
            <a:spAutoFit/>
          </a:bodyPr>
          <a:lstStyle/>
          <a:p>
            <a:r>
              <a:rPr lang="en-US" dirty="0">
                <a:solidFill>
                  <a:srgbClr val="00B050"/>
                </a:solidFill>
              </a:rPr>
              <a:t>Heng Pang</a:t>
            </a:r>
            <a:endParaRPr lang="en-GB" dirty="0">
              <a:solidFill>
                <a:srgbClr val="00B050"/>
              </a:solidFill>
            </a:endParaRPr>
          </a:p>
        </p:txBody>
      </p:sp>
      <p:graphicFrame>
        <p:nvGraphicFramePr>
          <p:cNvPr id="22" name="Table 21">
            <a:extLst>
              <a:ext uri="{FF2B5EF4-FFF2-40B4-BE49-F238E27FC236}">
                <a16:creationId xmlns:a16="http://schemas.microsoft.com/office/drawing/2014/main" id="{BE349294-DAB2-4A1C-A966-46029EF5973D}"/>
              </a:ext>
            </a:extLst>
          </p:cNvPr>
          <p:cNvGraphicFramePr>
            <a:graphicFrameLocks noGrp="1"/>
          </p:cNvGraphicFramePr>
          <p:nvPr>
            <p:extLst>
              <p:ext uri="{D42A27DB-BD31-4B8C-83A1-F6EECF244321}">
                <p14:modId xmlns:p14="http://schemas.microsoft.com/office/powerpoint/2010/main" val="4198752744"/>
              </p:ext>
            </p:extLst>
          </p:nvPr>
        </p:nvGraphicFramePr>
        <p:xfrm>
          <a:off x="2555895" y="5260230"/>
          <a:ext cx="4032210" cy="1095375"/>
        </p:xfrm>
        <a:graphic>
          <a:graphicData uri="http://schemas.openxmlformats.org/drawingml/2006/table">
            <a:tbl>
              <a:tblPr/>
              <a:tblGrid>
                <a:gridCol w="609600">
                  <a:extLst>
                    <a:ext uri="{9D8B030D-6E8A-4147-A177-3AD203B41FA5}">
                      <a16:colId xmlns:a16="http://schemas.microsoft.com/office/drawing/2014/main" val="3517686395"/>
                    </a:ext>
                  </a:extLst>
                </a:gridCol>
                <a:gridCol w="609600">
                  <a:extLst>
                    <a:ext uri="{9D8B030D-6E8A-4147-A177-3AD203B41FA5}">
                      <a16:colId xmlns:a16="http://schemas.microsoft.com/office/drawing/2014/main" val="2587862242"/>
                    </a:ext>
                  </a:extLst>
                </a:gridCol>
                <a:gridCol w="609600">
                  <a:extLst>
                    <a:ext uri="{9D8B030D-6E8A-4147-A177-3AD203B41FA5}">
                      <a16:colId xmlns:a16="http://schemas.microsoft.com/office/drawing/2014/main" val="2782524067"/>
                    </a:ext>
                  </a:extLst>
                </a:gridCol>
                <a:gridCol w="609600">
                  <a:extLst>
                    <a:ext uri="{9D8B030D-6E8A-4147-A177-3AD203B41FA5}">
                      <a16:colId xmlns:a16="http://schemas.microsoft.com/office/drawing/2014/main" val="3356362704"/>
                    </a:ext>
                  </a:extLst>
                </a:gridCol>
                <a:gridCol w="667883">
                  <a:extLst>
                    <a:ext uri="{9D8B030D-6E8A-4147-A177-3AD203B41FA5}">
                      <a16:colId xmlns:a16="http://schemas.microsoft.com/office/drawing/2014/main" val="3811708049"/>
                    </a:ext>
                  </a:extLst>
                </a:gridCol>
                <a:gridCol w="925927">
                  <a:extLst>
                    <a:ext uri="{9D8B030D-6E8A-4147-A177-3AD203B41FA5}">
                      <a16:colId xmlns:a16="http://schemas.microsoft.com/office/drawing/2014/main" val="3633748414"/>
                    </a:ext>
                  </a:extLst>
                </a:gridCol>
              </a:tblGrid>
              <a:tr h="0">
                <a:tc>
                  <a:txBody>
                    <a:bodyPr/>
                    <a:lstStyle/>
                    <a:p>
                      <a:pPr algn="ctr" fontAlgn="b"/>
                      <a:r>
                        <a:rPr lang="en-GB" sz="14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1" i="0" u="none" strike="noStrike" dirty="0">
                          <a:solidFill>
                            <a:srgbClr val="000000"/>
                          </a:solidFill>
                          <a:effectLst/>
                          <a:latin typeface="Calibri" panose="020F0502020204030204" pitchFamily="34" charset="0"/>
                        </a:rPr>
                        <a:t>Rod Strain [</a:t>
                      </a:r>
                      <a:r>
                        <a:rPr lang="en-GB" sz="1400" b="1" i="0" u="none" strike="noStrike" kern="1200" dirty="0">
                          <a:solidFill>
                            <a:srgbClr val="000000"/>
                          </a:solidFill>
                          <a:effectLst/>
                          <a:latin typeface="Calibri" panose="020F0502020204030204" pitchFamily="34" charset="0"/>
                          <a:ea typeface="+mn-ea"/>
                          <a:cs typeface="+mn-cs"/>
                        </a:rPr>
                        <a:t>µɛ</a:t>
                      </a:r>
                      <a:r>
                        <a:rPr lang="en-GB" sz="1400" b="1" i="0" u="none" strike="noStrike" dirty="0">
                          <a:solidFill>
                            <a:srgbClr val="000000"/>
                          </a:solidFill>
                          <a:effectLst/>
                          <a:latin typeface="Calibri" panose="020F050202020403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1" i="0" u="none" strike="noStrike">
                          <a:solidFill>
                            <a:srgbClr val="000000"/>
                          </a:solidFill>
                          <a:effectLst/>
                          <a:latin typeface="Calibri" panose="020F0502020204030204" pitchFamily="34" charset="0"/>
                        </a:rPr>
                        <a:t>Rod Stress [MPa]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1" i="0" u="none" strike="noStrike" dirty="0">
                          <a:solidFill>
                            <a:srgbClr val="000000"/>
                          </a:solidFill>
                          <a:effectLst/>
                          <a:latin typeface="Calibri" panose="020F0502020204030204" pitchFamily="34" charset="0"/>
                        </a:rPr>
                        <a:t>Force [MN]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1" i="0" u="none" strike="noStrike" dirty="0">
                          <a:solidFill>
                            <a:srgbClr val="000000"/>
                          </a:solidFill>
                          <a:effectLst/>
                          <a:latin typeface="Calibri" panose="020F0502020204030204" pitchFamily="34" charset="0"/>
                        </a:rPr>
                        <a:t>% of F</a:t>
                      </a:r>
                      <a:r>
                        <a:rPr lang="en-GB" sz="1400" b="1" i="0" u="none" strike="noStrike" baseline="-25000" dirty="0">
                          <a:solidFill>
                            <a:srgbClr val="000000"/>
                          </a:solidFill>
                          <a:effectLst/>
                          <a:latin typeface="Calibri" panose="020F0502020204030204" pitchFamily="34" charset="0"/>
                        </a:rPr>
                        <a:t>em</a:t>
                      </a:r>
                      <a:r>
                        <a:rPr lang="en-GB" sz="1400" b="1" i="0" u="none" strike="noStrike" dirty="0">
                          <a:solidFill>
                            <a:srgbClr val="000000"/>
                          </a:solidFill>
                          <a:effectLst/>
                          <a:latin typeface="Calibri" panose="020F0502020204030204" pitchFamily="34" charset="0"/>
                        </a:rPr>
                        <a:t> at I</a:t>
                      </a:r>
                      <a:r>
                        <a:rPr lang="en-GB" sz="1400" b="1" i="0" u="none" strike="noStrike" baseline="-25000" dirty="0">
                          <a:solidFill>
                            <a:srgbClr val="000000"/>
                          </a:solidFill>
                          <a:effectLst/>
                          <a:latin typeface="Calibri" panose="020F0502020204030204" pitchFamily="34" charset="0"/>
                        </a:rPr>
                        <a:t>nom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1" i="0" u="none" strike="noStrike" dirty="0">
                          <a:solidFill>
                            <a:srgbClr val="000000"/>
                          </a:solidFill>
                          <a:effectLst/>
                          <a:latin typeface="Calibri" panose="020F0502020204030204" pitchFamily="34" charset="0"/>
                        </a:rPr>
                        <a:t>Rod elongation [mm]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07356548"/>
                  </a:ext>
                </a:extLst>
              </a:tr>
              <a:tr h="190500">
                <a:tc>
                  <a:txBody>
                    <a:bodyPr/>
                    <a:lstStyle/>
                    <a:p>
                      <a:pPr algn="ctr" fontAlgn="ctr"/>
                      <a:r>
                        <a:rPr lang="en-GB" sz="1400" b="1" i="0" u="none" strike="noStrike">
                          <a:solidFill>
                            <a:srgbClr val="000000"/>
                          </a:solidFill>
                          <a:effectLst/>
                          <a:latin typeface="Calibri" panose="020F0502020204030204" pitchFamily="34" charset="0"/>
                        </a:rPr>
                        <a:t>MQXFS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effectLst/>
                          <a:latin typeface="Calibri" panose="020F0502020204030204" pitchFamily="34" charset="0"/>
                        </a:rPr>
                        <a:t>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a:solidFill>
                            <a:srgbClr val="000000"/>
                          </a:solidFill>
                          <a:effectLst/>
                          <a:latin typeface="Calibri" panose="020F0502020204030204" pitchFamily="34" charset="0"/>
                        </a:rPr>
                        <a:t>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effectLst/>
                          <a:latin typeface="Calibri" panose="020F0502020204030204" pitchFamily="34" charset="0"/>
                        </a:rPr>
                        <a:t>0.02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effectLst/>
                          <a:latin typeface="Calibri" panose="020F0502020204030204" pitchFamily="34" charset="0"/>
                        </a:rPr>
                        <a:t>0.12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67233728"/>
                  </a:ext>
                </a:extLst>
              </a:tr>
              <a:tr h="190500">
                <a:tc>
                  <a:txBody>
                    <a:bodyPr/>
                    <a:lstStyle/>
                    <a:p>
                      <a:pPr algn="ctr" fontAlgn="ctr"/>
                      <a:r>
                        <a:rPr lang="en-GB" sz="1400" b="1" i="0" u="none" strike="noStrike">
                          <a:solidFill>
                            <a:srgbClr val="000000"/>
                          </a:solidFill>
                          <a:effectLst/>
                          <a:latin typeface="Calibri" panose="020F0502020204030204" pitchFamily="34" charset="0"/>
                        </a:rPr>
                        <a:t>MQXFA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effectLst/>
                          <a:latin typeface="Calibri" panose="020F0502020204030204" pitchFamily="34" charset="0"/>
                        </a:rPr>
                        <a:t>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400" b="0" i="0" u="none" strike="noStrike">
                          <a:solidFill>
                            <a:srgbClr val="000000"/>
                          </a:solidFill>
                          <a:effectLst/>
                          <a:latin typeface="Calibri" panose="020F0502020204030204" pitchFamily="34" charset="0"/>
                        </a:rPr>
                        <a:t>17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a:solidFill>
                            <a:srgbClr val="000000"/>
                          </a:solidFill>
                          <a:effectLst/>
                          <a:latin typeface="Calibri" panose="020F0502020204030204" pitchFamily="34" charset="0"/>
                        </a:rPr>
                        <a:t>0.05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400" b="0" i="0" u="none" strike="noStrike" dirty="0">
                          <a:solidFill>
                            <a:srgbClr val="000000"/>
                          </a:solidFill>
                          <a:effectLst/>
                          <a:latin typeface="Calibri" panose="020F0502020204030204" pitchFamily="34" charset="0"/>
                        </a:rPr>
                        <a:t>0.37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84405562"/>
                  </a:ext>
                </a:extLst>
              </a:tr>
            </a:tbl>
          </a:graphicData>
        </a:graphic>
      </p:graphicFrame>
      <p:sp>
        <p:nvSpPr>
          <p:cNvPr id="23" name="TextBox 22">
            <a:extLst>
              <a:ext uri="{FF2B5EF4-FFF2-40B4-BE49-F238E27FC236}">
                <a16:creationId xmlns:a16="http://schemas.microsoft.com/office/drawing/2014/main" id="{139A35B8-2C73-41F2-BCEE-EBF1FD8CF9C7}"/>
              </a:ext>
            </a:extLst>
          </p:cNvPr>
          <p:cNvSpPr txBox="1"/>
          <p:nvPr/>
        </p:nvSpPr>
        <p:spPr>
          <a:xfrm>
            <a:off x="2586770" y="4938371"/>
            <a:ext cx="4012638" cy="307777"/>
          </a:xfrm>
          <a:prstGeom prst="rect">
            <a:avLst/>
          </a:prstGeom>
          <a:noFill/>
        </p:spPr>
        <p:txBody>
          <a:bodyPr wrap="none" rtlCol="0">
            <a:spAutoFit/>
          </a:bodyPr>
          <a:lstStyle/>
          <a:p>
            <a:pPr algn="ctr"/>
            <a:r>
              <a:rPr lang="en-US" sz="1400" i="1" dirty="0"/>
              <a:t>Delta in the rods during powering from 0 to I</a:t>
            </a:r>
            <a:r>
              <a:rPr lang="en-US" sz="1400" i="1" baseline="-25000" dirty="0"/>
              <a:t>nom</a:t>
            </a:r>
            <a:endParaRPr lang="en-GB" sz="1400" i="1" baseline="-25000" dirty="0"/>
          </a:p>
        </p:txBody>
      </p:sp>
    </p:spTree>
    <p:extLst>
      <p:ext uri="{BB962C8B-B14F-4D97-AF65-F5344CB8AC3E}">
        <p14:creationId xmlns:p14="http://schemas.microsoft.com/office/powerpoint/2010/main" val="22437834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FFA50-537E-422A-8B76-68EAE8BB3217}"/>
              </a:ext>
            </a:extLst>
          </p:cNvPr>
          <p:cNvSpPr>
            <a:spLocks noGrp="1"/>
          </p:cNvSpPr>
          <p:nvPr>
            <p:ph type="title"/>
          </p:nvPr>
        </p:nvSpPr>
        <p:spPr/>
        <p:txBody>
          <a:bodyPr/>
          <a:lstStyle/>
          <a:p>
            <a:r>
              <a:rPr lang="en-US" dirty="0"/>
              <a:t>Outline</a:t>
            </a:r>
            <a:endParaRPr lang="en-GB" dirty="0"/>
          </a:p>
        </p:txBody>
      </p:sp>
      <p:sp>
        <p:nvSpPr>
          <p:cNvPr id="3" name="Content Placeholder 2">
            <a:extLst>
              <a:ext uri="{FF2B5EF4-FFF2-40B4-BE49-F238E27FC236}">
                <a16:creationId xmlns:a16="http://schemas.microsoft.com/office/drawing/2014/main" id="{5F7A049C-5A04-4600-86E8-4E4F6B006704}"/>
              </a:ext>
            </a:extLst>
          </p:cNvPr>
          <p:cNvSpPr>
            <a:spLocks noGrp="1"/>
          </p:cNvSpPr>
          <p:nvPr>
            <p:ph idx="1"/>
          </p:nvPr>
        </p:nvSpPr>
        <p:spPr/>
        <p:txBody>
          <a:bodyPr>
            <a:normAutofit/>
          </a:bodyPr>
          <a:lstStyle/>
          <a:p>
            <a:r>
              <a:rPr lang="en-US" dirty="0"/>
              <a:t>Introduction</a:t>
            </a:r>
          </a:p>
          <a:p>
            <a:r>
              <a:rPr lang="en-US" dirty="0"/>
              <a:t>MQXF experience</a:t>
            </a:r>
          </a:p>
          <a:p>
            <a:r>
              <a:rPr lang="en-US" b="1" dirty="0"/>
              <a:t>11 T experience</a:t>
            </a:r>
          </a:p>
          <a:p>
            <a:pPr lvl="1"/>
            <a:r>
              <a:rPr lang="en-US" b="1" dirty="0"/>
              <a:t>Longitudinal assembly concept</a:t>
            </a:r>
          </a:p>
          <a:p>
            <a:pPr lvl="1"/>
            <a:r>
              <a:rPr lang="en-US" b="1" dirty="0"/>
              <a:t>Experience from short models</a:t>
            </a:r>
          </a:p>
          <a:p>
            <a:pPr lvl="1"/>
            <a:r>
              <a:rPr lang="en-US" b="1" dirty="0"/>
              <a:t>Experience from long magnets</a:t>
            </a:r>
          </a:p>
          <a:p>
            <a:r>
              <a:rPr lang="en-US" dirty="0" err="1"/>
              <a:t>eRMC</a:t>
            </a:r>
            <a:r>
              <a:rPr lang="en-US" dirty="0"/>
              <a:t>/RMM experience</a:t>
            </a:r>
          </a:p>
          <a:p>
            <a:r>
              <a:rPr lang="en-US" dirty="0"/>
              <a:t>Few other 3D features in MQXF</a:t>
            </a:r>
          </a:p>
          <a:p>
            <a:pPr lvl="1"/>
            <a:r>
              <a:rPr lang="en-US" dirty="0"/>
              <a:t>Pole (Titanium vs Bronze)</a:t>
            </a:r>
          </a:p>
          <a:p>
            <a:pPr lvl="1"/>
            <a:r>
              <a:rPr lang="en-US" dirty="0"/>
              <a:t>Aluminum shell (Full length vs Segmented)</a:t>
            </a:r>
          </a:p>
          <a:p>
            <a:endParaRPr lang="en-GB" dirty="0"/>
          </a:p>
        </p:txBody>
      </p:sp>
      <p:sp>
        <p:nvSpPr>
          <p:cNvPr id="4" name="Slide Number Placeholder 3">
            <a:extLst>
              <a:ext uri="{FF2B5EF4-FFF2-40B4-BE49-F238E27FC236}">
                <a16:creationId xmlns:a16="http://schemas.microsoft.com/office/drawing/2014/main" id="{7BA4E5CA-370F-4D07-940B-7B8C14215124}"/>
              </a:ext>
            </a:extLst>
          </p:cNvPr>
          <p:cNvSpPr>
            <a:spLocks noGrp="1"/>
          </p:cNvSpPr>
          <p:nvPr>
            <p:ph type="sldNum" sz="quarter" idx="12"/>
          </p:nvPr>
        </p:nvSpPr>
        <p:spPr/>
        <p:txBody>
          <a:bodyPr/>
          <a:lstStyle/>
          <a:p>
            <a:fld id="{BFDCA1C4-9514-7B4F-976F-D92F7E296653}" type="slidenum">
              <a:rPr lang="fr-FR" smtClean="0"/>
              <a:pPr/>
              <a:t>15</a:t>
            </a:fld>
            <a:endParaRPr lang="fr-FR"/>
          </a:p>
        </p:txBody>
      </p:sp>
      <p:sp>
        <p:nvSpPr>
          <p:cNvPr id="5" name="Footer Placeholder 4">
            <a:extLst>
              <a:ext uri="{FF2B5EF4-FFF2-40B4-BE49-F238E27FC236}">
                <a16:creationId xmlns:a16="http://schemas.microsoft.com/office/drawing/2014/main" id="{86B4B8E4-895D-4882-91AA-94878CBA343A}"/>
              </a:ext>
            </a:extLst>
          </p:cNvPr>
          <p:cNvSpPr>
            <a:spLocks noGrp="1"/>
          </p:cNvSpPr>
          <p:nvPr>
            <p:ph type="ftr" sz="quarter" idx="11"/>
          </p:nvPr>
        </p:nvSpPr>
        <p:spPr/>
        <p:txBody>
          <a:bodyPr/>
          <a:lstStyle/>
          <a:p>
            <a:pPr algn="ctr"/>
            <a:r>
              <a:rPr lang="es-ES"/>
              <a:t>Susana Izquierdo Bermudez</a:t>
            </a:r>
            <a:endParaRPr lang="en-GB" dirty="0"/>
          </a:p>
        </p:txBody>
      </p:sp>
    </p:spTree>
    <p:extLst>
      <p:ext uri="{BB962C8B-B14F-4D97-AF65-F5344CB8AC3E}">
        <p14:creationId xmlns:p14="http://schemas.microsoft.com/office/powerpoint/2010/main" val="8325915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88AB3E-DC9D-45B3-A80F-235BAACBF8CC}"/>
              </a:ext>
            </a:extLst>
          </p:cNvPr>
          <p:cNvSpPr>
            <a:spLocks noGrp="1"/>
          </p:cNvSpPr>
          <p:nvPr>
            <p:ph type="title"/>
          </p:nvPr>
        </p:nvSpPr>
        <p:spPr/>
        <p:txBody>
          <a:bodyPr/>
          <a:lstStyle/>
          <a:p>
            <a:r>
              <a:rPr lang="en-US" dirty="0"/>
              <a:t>11 T Longitudinal Assembly</a:t>
            </a:r>
            <a:endParaRPr lang="en-GB" dirty="0"/>
          </a:p>
        </p:txBody>
      </p:sp>
      <p:sp>
        <p:nvSpPr>
          <p:cNvPr id="3" name="Content Placeholder 2">
            <a:extLst>
              <a:ext uri="{FF2B5EF4-FFF2-40B4-BE49-F238E27FC236}">
                <a16:creationId xmlns:a16="http://schemas.microsoft.com/office/drawing/2014/main" id="{DDAD0A64-3CCD-44B4-8165-F8DBE182EE66}"/>
              </a:ext>
            </a:extLst>
          </p:cNvPr>
          <p:cNvSpPr>
            <a:spLocks noGrp="1"/>
          </p:cNvSpPr>
          <p:nvPr>
            <p:ph idx="1"/>
          </p:nvPr>
        </p:nvSpPr>
        <p:spPr>
          <a:xfrm>
            <a:off x="612000" y="1050397"/>
            <a:ext cx="5328152" cy="3052076"/>
          </a:xfrm>
        </p:spPr>
        <p:txBody>
          <a:bodyPr>
            <a:normAutofit/>
          </a:bodyPr>
          <a:lstStyle/>
          <a:p>
            <a:r>
              <a:rPr lang="en-US" sz="1800" dirty="0"/>
              <a:t>Slight pre-load at room temperature, to guarantee that there is still contact coil to end plate at 1.9 K.</a:t>
            </a:r>
          </a:p>
          <a:p>
            <a:r>
              <a:rPr lang="en-US" sz="1800" dirty="0"/>
              <a:t>Goal: limit the coil displacements providing a rigid lateral support</a:t>
            </a:r>
          </a:p>
          <a:p>
            <a:r>
              <a:rPr lang="en-US" sz="1800" dirty="0"/>
              <a:t>1in1 models:</a:t>
            </a:r>
          </a:p>
          <a:p>
            <a:pPr lvl="1"/>
            <a:r>
              <a:rPr lang="en-US" sz="1400" dirty="0"/>
              <a:t>43 mm thick end-plate, 12 mm stainless steel shell.</a:t>
            </a:r>
          </a:p>
          <a:p>
            <a:r>
              <a:rPr lang="en-US" sz="1800" dirty="0"/>
              <a:t>2in1 models:</a:t>
            </a:r>
          </a:p>
          <a:p>
            <a:pPr lvl="1"/>
            <a:r>
              <a:rPr lang="en-US" sz="1400" dirty="0"/>
              <a:t>75 mm thick end-plate, 15 mm stainless steel shell.</a:t>
            </a:r>
          </a:p>
          <a:p>
            <a:endParaRPr lang="en-GB" dirty="0"/>
          </a:p>
        </p:txBody>
      </p:sp>
      <p:sp>
        <p:nvSpPr>
          <p:cNvPr id="4" name="Slide Number Placeholder 3">
            <a:extLst>
              <a:ext uri="{FF2B5EF4-FFF2-40B4-BE49-F238E27FC236}">
                <a16:creationId xmlns:a16="http://schemas.microsoft.com/office/drawing/2014/main" id="{6EC0D3E2-6DC4-42CD-9C4C-ECED3CA2D1BC}"/>
              </a:ext>
            </a:extLst>
          </p:cNvPr>
          <p:cNvSpPr>
            <a:spLocks noGrp="1"/>
          </p:cNvSpPr>
          <p:nvPr>
            <p:ph type="sldNum" sz="quarter" idx="12"/>
          </p:nvPr>
        </p:nvSpPr>
        <p:spPr/>
        <p:txBody>
          <a:bodyPr/>
          <a:lstStyle/>
          <a:p>
            <a:fld id="{BFDCA1C4-9514-7B4F-976F-D92F7E296653}" type="slidenum">
              <a:rPr lang="fr-FR" smtClean="0"/>
              <a:pPr/>
              <a:t>16</a:t>
            </a:fld>
            <a:endParaRPr lang="fr-FR"/>
          </a:p>
        </p:txBody>
      </p:sp>
      <p:sp>
        <p:nvSpPr>
          <p:cNvPr id="5" name="Footer Placeholder 4">
            <a:extLst>
              <a:ext uri="{FF2B5EF4-FFF2-40B4-BE49-F238E27FC236}">
                <a16:creationId xmlns:a16="http://schemas.microsoft.com/office/drawing/2014/main" id="{282CBCAA-5AE3-4BF4-98CA-6E1F0C49F8E1}"/>
              </a:ext>
            </a:extLst>
          </p:cNvPr>
          <p:cNvSpPr>
            <a:spLocks noGrp="1"/>
          </p:cNvSpPr>
          <p:nvPr>
            <p:ph type="ftr" sz="quarter" idx="11"/>
          </p:nvPr>
        </p:nvSpPr>
        <p:spPr/>
        <p:txBody>
          <a:bodyPr/>
          <a:lstStyle/>
          <a:p>
            <a:pPr algn="ctr"/>
            <a:r>
              <a:rPr lang="es-ES"/>
              <a:t>Susana Izquierdo Bermudez</a:t>
            </a:r>
            <a:endParaRPr lang="en-GB" dirty="0"/>
          </a:p>
        </p:txBody>
      </p:sp>
      <p:pic>
        <p:nvPicPr>
          <p:cNvPr id="6" name="Picture 5">
            <a:extLst>
              <a:ext uri="{FF2B5EF4-FFF2-40B4-BE49-F238E27FC236}">
                <a16:creationId xmlns:a16="http://schemas.microsoft.com/office/drawing/2014/main" id="{0B3338EB-1274-4F16-BAA9-EADFEF1B2E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15628" y="857722"/>
            <a:ext cx="2540079" cy="3100072"/>
          </a:xfrm>
          <a:prstGeom prst="rect">
            <a:avLst/>
          </a:prstGeom>
        </p:spPr>
      </p:pic>
      <p:pic>
        <p:nvPicPr>
          <p:cNvPr id="7" name="Picture 6">
            <a:extLst>
              <a:ext uri="{FF2B5EF4-FFF2-40B4-BE49-F238E27FC236}">
                <a16:creationId xmlns:a16="http://schemas.microsoft.com/office/drawing/2014/main" id="{6DDFFC91-ED2D-4BB7-BC90-204F1A4C28AF}"/>
              </a:ext>
            </a:extLst>
          </p:cNvPr>
          <p:cNvPicPr>
            <a:picLocks noChangeAspect="1"/>
          </p:cNvPicPr>
          <p:nvPr/>
        </p:nvPicPr>
        <p:blipFill rotWithShape="1">
          <a:blip r:embed="rId3">
            <a:extLst>
              <a:ext uri="{28A0092B-C50C-407E-A947-70E740481C1C}">
                <a14:useLocalDpi xmlns:a14="http://schemas.microsoft.com/office/drawing/2010/main" val="0"/>
              </a:ext>
            </a:extLst>
          </a:blip>
          <a:srcRect l="14912" t="10534"/>
          <a:stretch/>
        </p:blipFill>
        <p:spPr>
          <a:xfrm>
            <a:off x="126946" y="4077072"/>
            <a:ext cx="2739055" cy="2160000"/>
          </a:xfrm>
          <a:prstGeom prst="rect">
            <a:avLst/>
          </a:prstGeom>
        </p:spPr>
      </p:pic>
      <p:pic>
        <p:nvPicPr>
          <p:cNvPr id="8" name="Picture 7">
            <a:extLst>
              <a:ext uri="{FF2B5EF4-FFF2-40B4-BE49-F238E27FC236}">
                <a16:creationId xmlns:a16="http://schemas.microsoft.com/office/drawing/2014/main" id="{08B5D05C-702D-41C3-BAD8-0B082293267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56923" y="4077072"/>
            <a:ext cx="2880000" cy="2160000"/>
          </a:xfrm>
          <a:prstGeom prst="rect">
            <a:avLst/>
          </a:prstGeom>
        </p:spPr>
      </p:pic>
      <p:pic>
        <p:nvPicPr>
          <p:cNvPr id="9" name="Content Placeholder 8">
            <a:extLst>
              <a:ext uri="{FF2B5EF4-FFF2-40B4-BE49-F238E27FC236}">
                <a16:creationId xmlns:a16="http://schemas.microsoft.com/office/drawing/2014/main" id="{C9FFDE06-C145-4D1D-872E-5C0ED0618C8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15628" y="4077072"/>
            <a:ext cx="2880000" cy="2160000"/>
          </a:xfrm>
          <a:prstGeom prst="rect">
            <a:avLst/>
          </a:prstGeom>
        </p:spPr>
      </p:pic>
    </p:spTree>
    <p:extLst>
      <p:ext uri="{BB962C8B-B14F-4D97-AF65-F5344CB8AC3E}">
        <p14:creationId xmlns:p14="http://schemas.microsoft.com/office/powerpoint/2010/main" val="5338454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88AB3E-DC9D-45B3-A80F-235BAACBF8CC}"/>
              </a:ext>
            </a:extLst>
          </p:cNvPr>
          <p:cNvSpPr>
            <a:spLocks noGrp="1"/>
          </p:cNvSpPr>
          <p:nvPr>
            <p:ph type="title"/>
          </p:nvPr>
        </p:nvSpPr>
        <p:spPr/>
        <p:txBody>
          <a:bodyPr/>
          <a:lstStyle/>
          <a:p>
            <a:r>
              <a:rPr lang="en-US" dirty="0"/>
              <a:t>11 T Longitudinal Assembly – Short models</a:t>
            </a:r>
            <a:endParaRPr lang="en-GB" dirty="0"/>
          </a:p>
        </p:txBody>
      </p:sp>
      <p:sp>
        <p:nvSpPr>
          <p:cNvPr id="3" name="Content Placeholder 2">
            <a:extLst>
              <a:ext uri="{FF2B5EF4-FFF2-40B4-BE49-F238E27FC236}">
                <a16:creationId xmlns:a16="http://schemas.microsoft.com/office/drawing/2014/main" id="{DDAD0A64-3CCD-44B4-8165-F8DBE182EE66}"/>
              </a:ext>
            </a:extLst>
          </p:cNvPr>
          <p:cNvSpPr>
            <a:spLocks noGrp="1"/>
          </p:cNvSpPr>
          <p:nvPr>
            <p:ph idx="1"/>
          </p:nvPr>
        </p:nvSpPr>
        <p:spPr>
          <a:xfrm>
            <a:off x="580061" y="984624"/>
            <a:ext cx="8208472" cy="1008112"/>
          </a:xfrm>
        </p:spPr>
        <p:txBody>
          <a:bodyPr>
            <a:normAutofit/>
          </a:bodyPr>
          <a:lstStyle/>
          <a:p>
            <a:r>
              <a:rPr lang="en-US" sz="2000" dirty="0"/>
              <a:t>Details on the longitudinal assembly of 11 T short model are different.</a:t>
            </a:r>
          </a:p>
          <a:p>
            <a:pPr lvl="1"/>
            <a:r>
              <a:rPr lang="en-US" sz="1600" dirty="0"/>
              <a:t>The thinking is that these rods have a negligible impact on the longitudinal stiffness of the assembly, but it would be good to verify through FE. </a:t>
            </a:r>
          </a:p>
          <a:p>
            <a:endParaRPr lang="en-GB" sz="3200" dirty="0"/>
          </a:p>
        </p:txBody>
      </p:sp>
      <p:sp>
        <p:nvSpPr>
          <p:cNvPr id="4" name="Slide Number Placeholder 3">
            <a:extLst>
              <a:ext uri="{FF2B5EF4-FFF2-40B4-BE49-F238E27FC236}">
                <a16:creationId xmlns:a16="http://schemas.microsoft.com/office/drawing/2014/main" id="{6EC0D3E2-6DC4-42CD-9C4C-ECED3CA2D1BC}"/>
              </a:ext>
            </a:extLst>
          </p:cNvPr>
          <p:cNvSpPr>
            <a:spLocks noGrp="1"/>
          </p:cNvSpPr>
          <p:nvPr>
            <p:ph type="sldNum" sz="quarter" idx="12"/>
          </p:nvPr>
        </p:nvSpPr>
        <p:spPr/>
        <p:txBody>
          <a:bodyPr/>
          <a:lstStyle/>
          <a:p>
            <a:fld id="{BFDCA1C4-9514-7B4F-976F-D92F7E296653}" type="slidenum">
              <a:rPr lang="fr-FR" smtClean="0"/>
              <a:pPr/>
              <a:t>17</a:t>
            </a:fld>
            <a:endParaRPr lang="fr-FR"/>
          </a:p>
        </p:txBody>
      </p:sp>
      <p:pic>
        <p:nvPicPr>
          <p:cNvPr id="10" name="Picture 9">
            <a:extLst>
              <a:ext uri="{FF2B5EF4-FFF2-40B4-BE49-F238E27FC236}">
                <a16:creationId xmlns:a16="http://schemas.microsoft.com/office/drawing/2014/main" id="{EA41A055-D09E-4879-81A2-60B3872895B1}"/>
              </a:ext>
            </a:extLst>
          </p:cNvPr>
          <p:cNvPicPr>
            <a:picLocks noChangeAspect="1"/>
          </p:cNvPicPr>
          <p:nvPr/>
        </p:nvPicPr>
        <p:blipFill>
          <a:blip r:embed="rId3"/>
          <a:stretch>
            <a:fillRect/>
          </a:stretch>
        </p:blipFill>
        <p:spPr>
          <a:xfrm>
            <a:off x="122512" y="2596524"/>
            <a:ext cx="2664296" cy="2398499"/>
          </a:xfrm>
          <a:prstGeom prst="rect">
            <a:avLst/>
          </a:prstGeom>
        </p:spPr>
      </p:pic>
      <p:pic>
        <p:nvPicPr>
          <p:cNvPr id="11" name="Picture 10">
            <a:extLst>
              <a:ext uri="{FF2B5EF4-FFF2-40B4-BE49-F238E27FC236}">
                <a16:creationId xmlns:a16="http://schemas.microsoft.com/office/drawing/2014/main" id="{F0BF1BDA-9126-4358-960C-D6D657B286EE}"/>
              </a:ext>
            </a:extLst>
          </p:cNvPr>
          <p:cNvPicPr>
            <a:picLocks noChangeAspect="1"/>
          </p:cNvPicPr>
          <p:nvPr/>
        </p:nvPicPr>
        <p:blipFill>
          <a:blip r:embed="rId4"/>
          <a:stretch>
            <a:fillRect/>
          </a:stretch>
        </p:blipFill>
        <p:spPr>
          <a:xfrm>
            <a:off x="3345232" y="2665659"/>
            <a:ext cx="2516665" cy="2260227"/>
          </a:xfrm>
          <a:prstGeom prst="rect">
            <a:avLst/>
          </a:prstGeom>
        </p:spPr>
      </p:pic>
      <p:pic>
        <p:nvPicPr>
          <p:cNvPr id="12" name="Picture 11">
            <a:extLst>
              <a:ext uri="{FF2B5EF4-FFF2-40B4-BE49-F238E27FC236}">
                <a16:creationId xmlns:a16="http://schemas.microsoft.com/office/drawing/2014/main" id="{8C69D32E-B63B-4973-92D7-82A1800CB6C9}"/>
              </a:ext>
            </a:extLst>
          </p:cNvPr>
          <p:cNvPicPr>
            <a:picLocks noChangeAspect="1"/>
          </p:cNvPicPr>
          <p:nvPr/>
        </p:nvPicPr>
        <p:blipFill>
          <a:blip r:embed="rId5"/>
          <a:stretch>
            <a:fillRect/>
          </a:stretch>
        </p:blipFill>
        <p:spPr>
          <a:xfrm>
            <a:off x="6357191" y="2596524"/>
            <a:ext cx="2689609" cy="2398499"/>
          </a:xfrm>
          <a:prstGeom prst="rect">
            <a:avLst/>
          </a:prstGeom>
        </p:spPr>
      </p:pic>
      <p:sp>
        <p:nvSpPr>
          <p:cNvPr id="13" name="TextBox 12">
            <a:extLst>
              <a:ext uri="{FF2B5EF4-FFF2-40B4-BE49-F238E27FC236}">
                <a16:creationId xmlns:a16="http://schemas.microsoft.com/office/drawing/2014/main" id="{426CCA5B-0851-4D2C-8367-5336167AFA75}"/>
              </a:ext>
            </a:extLst>
          </p:cNvPr>
          <p:cNvSpPr txBox="1"/>
          <p:nvPr/>
        </p:nvSpPr>
        <p:spPr>
          <a:xfrm>
            <a:off x="580061" y="1968019"/>
            <a:ext cx="1864613" cy="923330"/>
          </a:xfrm>
          <a:prstGeom prst="rect">
            <a:avLst/>
          </a:prstGeom>
          <a:noFill/>
        </p:spPr>
        <p:txBody>
          <a:bodyPr wrap="none" rtlCol="0">
            <a:spAutoFit/>
          </a:bodyPr>
          <a:lstStyle/>
          <a:p>
            <a:r>
              <a:rPr lang="en-US" b="1" dirty="0"/>
              <a:t>Single aperture</a:t>
            </a:r>
          </a:p>
          <a:p>
            <a:pPr algn="ctr"/>
            <a:r>
              <a:rPr lang="en-US" b="1" dirty="0"/>
              <a:t>(SP10X)</a:t>
            </a:r>
            <a:endParaRPr lang="en-GB" b="1" dirty="0"/>
          </a:p>
          <a:p>
            <a:endParaRPr lang="en-GB" b="1" dirty="0"/>
          </a:p>
        </p:txBody>
      </p:sp>
      <p:sp>
        <p:nvSpPr>
          <p:cNvPr id="14" name="TextBox 13">
            <a:extLst>
              <a:ext uri="{FF2B5EF4-FFF2-40B4-BE49-F238E27FC236}">
                <a16:creationId xmlns:a16="http://schemas.microsoft.com/office/drawing/2014/main" id="{61A8E913-ABC4-454A-AA72-6C6875E1D615}"/>
              </a:ext>
            </a:extLst>
          </p:cNvPr>
          <p:cNvSpPr txBox="1"/>
          <p:nvPr/>
        </p:nvSpPr>
        <p:spPr>
          <a:xfrm>
            <a:off x="3495798" y="1957167"/>
            <a:ext cx="2376997" cy="646331"/>
          </a:xfrm>
          <a:prstGeom prst="rect">
            <a:avLst/>
          </a:prstGeom>
          <a:noFill/>
        </p:spPr>
        <p:txBody>
          <a:bodyPr wrap="none" rtlCol="0">
            <a:spAutoFit/>
          </a:bodyPr>
          <a:lstStyle/>
          <a:p>
            <a:pPr algn="ctr"/>
            <a:r>
              <a:rPr lang="en-US" b="1" dirty="0"/>
              <a:t>1</a:t>
            </a:r>
            <a:r>
              <a:rPr lang="en-US" b="1" baseline="30000" dirty="0"/>
              <a:t>st</a:t>
            </a:r>
            <a:r>
              <a:rPr lang="en-US" b="1" dirty="0"/>
              <a:t> Double Aperture </a:t>
            </a:r>
          </a:p>
          <a:p>
            <a:pPr algn="ctr"/>
            <a:r>
              <a:rPr lang="en-US" b="1" dirty="0"/>
              <a:t>(DP101)</a:t>
            </a:r>
            <a:endParaRPr lang="en-GB" b="1" dirty="0"/>
          </a:p>
        </p:txBody>
      </p:sp>
      <p:sp>
        <p:nvSpPr>
          <p:cNvPr id="15" name="TextBox 14">
            <a:extLst>
              <a:ext uri="{FF2B5EF4-FFF2-40B4-BE49-F238E27FC236}">
                <a16:creationId xmlns:a16="http://schemas.microsoft.com/office/drawing/2014/main" id="{7235EB58-6F16-4161-A42B-11683DFE1561}"/>
              </a:ext>
            </a:extLst>
          </p:cNvPr>
          <p:cNvSpPr txBox="1"/>
          <p:nvPr/>
        </p:nvSpPr>
        <p:spPr>
          <a:xfrm>
            <a:off x="6366434" y="1982961"/>
            <a:ext cx="2806602" cy="923330"/>
          </a:xfrm>
          <a:prstGeom prst="rect">
            <a:avLst/>
          </a:prstGeom>
          <a:noFill/>
        </p:spPr>
        <p:txBody>
          <a:bodyPr wrap="none" rtlCol="0">
            <a:spAutoFit/>
          </a:bodyPr>
          <a:lstStyle/>
          <a:p>
            <a:pPr algn="ctr"/>
            <a:r>
              <a:rPr lang="en-US" b="1" dirty="0"/>
              <a:t>2</a:t>
            </a:r>
            <a:r>
              <a:rPr lang="en-US" b="1" baseline="30000" dirty="0"/>
              <a:t>nd</a:t>
            </a:r>
            <a:r>
              <a:rPr lang="en-US" b="1" dirty="0"/>
              <a:t>&amp;3</a:t>
            </a:r>
            <a:r>
              <a:rPr lang="en-US" b="1" baseline="30000" dirty="0"/>
              <a:t>th</a:t>
            </a:r>
            <a:r>
              <a:rPr lang="en-US" b="1" dirty="0"/>
              <a:t> Double Aperture</a:t>
            </a:r>
          </a:p>
          <a:p>
            <a:pPr algn="ctr"/>
            <a:r>
              <a:rPr lang="en-US" b="1" dirty="0"/>
              <a:t>(DP102&amp;DP201)</a:t>
            </a:r>
            <a:endParaRPr lang="en-GB" b="1" dirty="0"/>
          </a:p>
          <a:p>
            <a:pPr algn="ctr"/>
            <a:endParaRPr lang="en-GB" b="1" dirty="0"/>
          </a:p>
        </p:txBody>
      </p:sp>
      <p:cxnSp>
        <p:nvCxnSpPr>
          <p:cNvPr id="19" name="Straight Connector 18">
            <a:extLst>
              <a:ext uri="{FF2B5EF4-FFF2-40B4-BE49-F238E27FC236}">
                <a16:creationId xmlns:a16="http://schemas.microsoft.com/office/drawing/2014/main" id="{E1E3DC2A-79BC-4A48-906A-192CD3F9DCC5}"/>
              </a:ext>
            </a:extLst>
          </p:cNvPr>
          <p:cNvCxnSpPr>
            <a:cxnSpLocks/>
          </p:cNvCxnSpPr>
          <p:nvPr/>
        </p:nvCxnSpPr>
        <p:spPr>
          <a:xfrm>
            <a:off x="3089848" y="1992736"/>
            <a:ext cx="0" cy="4848672"/>
          </a:xfrm>
          <a:prstGeom prst="line">
            <a:avLst/>
          </a:prstGeom>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7B346E43-0B1D-4D17-B6F5-1C5CFE5E6C6C}"/>
              </a:ext>
            </a:extLst>
          </p:cNvPr>
          <p:cNvCxnSpPr>
            <a:cxnSpLocks/>
          </p:cNvCxnSpPr>
          <p:nvPr/>
        </p:nvCxnSpPr>
        <p:spPr>
          <a:xfrm>
            <a:off x="6158663" y="1992736"/>
            <a:ext cx="30015" cy="4848672"/>
          </a:xfrm>
          <a:prstGeom prst="line">
            <a:avLst/>
          </a:prstGeom>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id="{055FAAEF-E8F7-409D-B50A-B810D6896B70}"/>
              </a:ext>
            </a:extLst>
          </p:cNvPr>
          <p:cNvCxnSpPr>
            <a:cxnSpLocks/>
          </p:cNvCxnSpPr>
          <p:nvPr/>
        </p:nvCxnSpPr>
        <p:spPr>
          <a:xfrm>
            <a:off x="97200" y="2596524"/>
            <a:ext cx="8984785" cy="0"/>
          </a:xfrm>
          <a:prstGeom prst="line">
            <a:avLst/>
          </a:prstGeom>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A142B677-E54C-47AA-B0C6-145D8324FDD5}"/>
              </a:ext>
            </a:extLst>
          </p:cNvPr>
          <p:cNvCxnSpPr>
            <a:cxnSpLocks/>
          </p:cNvCxnSpPr>
          <p:nvPr/>
        </p:nvCxnSpPr>
        <p:spPr>
          <a:xfrm>
            <a:off x="122512" y="1992736"/>
            <a:ext cx="8984785" cy="0"/>
          </a:xfrm>
          <a:prstGeom prst="line">
            <a:avLst/>
          </a:prstGeom>
        </p:spPr>
        <p:style>
          <a:lnRef idx="1">
            <a:schemeClr val="dk1"/>
          </a:lnRef>
          <a:fillRef idx="0">
            <a:schemeClr val="dk1"/>
          </a:fillRef>
          <a:effectRef idx="0">
            <a:schemeClr val="dk1"/>
          </a:effectRef>
          <a:fontRef idx="minor">
            <a:schemeClr val="tx1"/>
          </a:fontRef>
        </p:style>
      </p:cxnSp>
      <p:sp>
        <p:nvSpPr>
          <p:cNvPr id="30" name="TextBox 29">
            <a:extLst>
              <a:ext uri="{FF2B5EF4-FFF2-40B4-BE49-F238E27FC236}">
                <a16:creationId xmlns:a16="http://schemas.microsoft.com/office/drawing/2014/main" id="{D2E799AE-3B42-4C71-9669-1A4D64260DEC}"/>
              </a:ext>
            </a:extLst>
          </p:cNvPr>
          <p:cNvSpPr txBox="1"/>
          <p:nvPr/>
        </p:nvSpPr>
        <p:spPr>
          <a:xfrm>
            <a:off x="-437344" y="4946758"/>
            <a:ext cx="3527192" cy="1569660"/>
          </a:xfrm>
          <a:prstGeom prst="rect">
            <a:avLst/>
          </a:prstGeom>
          <a:noFill/>
        </p:spPr>
        <p:txBody>
          <a:bodyPr wrap="square">
            <a:spAutoFit/>
          </a:bodyPr>
          <a:lstStyle/>
          <a:p>
            <a:pPr lvl="1"/>
            <a:r>
              <a:rPr lang="en-US" sz="1200" dirty="0"/>
              <a:t>100 % packing factor of the yokes</a:t>
            </a:r>
          </a:p>
          <a:p>
            <a:pPr lvl="1"/>
            <a:r>
              <a:rPr lang="en-US" sz="1200" dirty="0"/>
              <a:t>43 mm thick SS end-plate</a:t>
            </a:r>
          </a:p>
          <a:p>
            <a:pPr lvl="1"/>
            <a:r>
              <a:rPr lang="en-US" sz="1200" dirty="0"/>
              <a:t>12 mm SS shell.</a:t>
            </a:r>
          </a:p>
          <a:p>
            <a:pPr lvl="1"/>
            <a:r>
              <a:rPr lang="en-US" sz="1200" dirty="0"/>
              <a:t>4x 35/M24 mm rods end yoke through yoke </a:t>
            </a:r>
          </a:p>
          <a:p>
            <a:pPr lvl="1"/>
            <a:r>
              <a:rPr lang="en-US" sz="1200" dirty="0"/>
              <a:t>4x M20 mm screws end plate to end yoke</a:t>
            </a:r>
          </a:p>
          <a:p>
            <a:pPr lvl="1"/>
            <a:r>
              <a:rPr lang="en-US" sz="1200" dirty="0"/>
              <a:t>Yoke OD = 510 mm</a:t>
            </a:r>
          </a:p>
          <a:p>
            <a:pPr lvl="1"/>
            <a:endParaRPr lang="en-US" sz="1200" dirty="0"/>
          </a:p>
        </p:txBody>
      </p:sp>
      <p:sp>
        <p:nvSpPr>
          <p:cNvPr id="32" name="TextBox 31">
            <a:extLst>
              <a:ext uri="{FF2B5EF4-FFF2-40B4-BE49-F238E27FC236}">
                <a16:creationId xmlns:a16="http://schemas.microsoft.com/office/drawing/2014/main" id="{3E0C8793-3B0B-4397-A1CE-E92B420D9638}"/>
              </a:ext>
            </a:extLst>
          </p:cNvPr>
          <p:cNvSpPr txBox="1"/>
          <p:nvPr/>
        </p:nvSpPr>
        <p:spPr>
          <a:xfrm>
            <a:off x="2661487" y="4885752"/>
            <a:ext cx="3527192" cy="2123658"/>
          </a:xfrm>
          <a:prstGeom prst="rect">
            <a:avLst/>
          </a:prstGeom>
          <a:noFill/>
        </p:spPr>
        <p:txBody>
          <a:bodyPr wrap="square">
            <a:spAutoFit/>
          </a:bodyPr>
          <a:lstStyle/>
          <a:p>
            <a:pPr lvl="1"/>
            <a:r>
              <a:rPr lang="en-US" sz="1200" dirty="0"/>
              <a:t>98 % packing factor (washers between laminations)</a:t>
            </a:r>
          </a:p>
          <a:p>
            <a:pPr lvl="1"/>
            <a:r>
              <a:rPr lang="en-US" sz="1200" dirty="0"/>
              <a:t>75 mm thick SS end-plate</a:t>
            </a:r>
          </a:p>
          <a:p>
            <a:pPr lvl="1"/>
            <a:r>
              <a:rPr lang="en-US" sz="1200" dirty="0"/>
              <a:t>15 mm SS shell.</a:t>
            </a:r>
          </a:p>
          <a:p>
            <a:pPr lvl="1"/>
            <a:r>
              <a:rPr lang="en-US" sz="1200" dirty="0"/>
              <a:t>4x 32/M24 mm rods end plate through the external yoke</a:t>
            </a:r>
          </a:p>
          <a:p>
            <a:pPr lvl="1"/>
            <a:r>
              <a:rPr lang="en-US" sz="1200" dirty="0"/>
              <a:t>2x 25/M24 mm rods end plate through the yoke between apertures</a:t>
            </a:r>
          </a:p>
          <a:p>
            <a:pPr lvl="1"/>
            <a:r>
              <a:rPr lang="en-US" sz="1200" dirty="0"/>
              <a:t>Yoke OD = 550 mm</a:t>
            </a:r>
          </a:p>
          <a:p>
            <a:pPr lvl="1"/>
            <a:endParaRPr lang="en-US" sz="1200" dirty="0"/>
          </a:p>
          <a:p>
            <a:pPr lvl="1"/>
            <a:endParaRPr lang="en-US" sz="1200" dirty="0"/>
          </a:p>
        </p:txBody>
      </p:sp>
      <p:sp>
        <p:nvSpPr>
          <p:cNvPr id="34" name="TextBox 33">
            <a:extLst>
              <a:ext uri="{FF2B5EF4-FFF2-40B4-BE49-F238E27FC236}">
                <a16:creationId xmlns:a16="http://schemas.microsoft.com/office/drawing/2014/main" id="{8ADA4E65-D97F-43B8-9DD2-B3473B4C8344}"/>
              </a:ext>
            </a:extLst>
          </p:cNvPr>
          <p:cNvSpPr txBox="1"/>
          <p:nvPr/>
        </p:nvSpPr>
        <p:spPr>
          <a:xfrm>
            <a:off x="5789662" y="4869160"/>
            <a:ext cx="3231824" cy="2492990"/>
          </a:xfrm>
          <a:prstGeom prst="rect">
            <a:avLst/>
          </a:prstGeom>
          <a:noFill/>
        </p:spPr>
        <p:txBody>
          <a:bodyPr wrap="square">
            <a:spAutoFit/>
          </a:bodyPr>
          <a:lstStyle/>
          <a:p>
            <a:pPr lvl="1"/>
            <a:r>
              <a:rPr lang="en-US" sz="1200" dirty="0"/>
              <a:t>98 % packing factor (laminations bended)</a:t>
            </a:r>
          </a:p>
          <a:p>
            <a:pPr lvl="1"/>
            <a:r>
              <a:rPr lang="en-US" sz="1200" dirty="0"/>
              <a:t>75 mm thick SS end-plate</a:t>
            </a:r>
          </a:p>
          <a:p>
            <a:pPr lvl="1"/>
            <a:r>
              <a:rPr lang="en-US" sz="1200" dirty="0"/>
              <a:t>15 mm SS shell.</a:t>
            </a:r>
          </a:p>
          <a:p>
            <a:pPr lvl="1"/>
            <a:r>
              <a:rPr lang="en-US" sz="1200" dirty="0"/>
              <a:t>8x 12/M12 mm rods end plate through the external yoke</a:t>
            </a:r>
          </a:p>
          <a:p>
            <a:pPr lvl="1"/>
            <a:r>
              <a:rPr lang="en-US" sz="1200" dirty="0"/>
              <a:t>2x 25/M24 mm rods end plate through the yoke between apertures</a:t>
            </a:r>
          </a:p>
          <a:p>
            <a:pPr lvl="1"/>
            <a:r>
              <a:rPr lang="en-US" sz="1200" dirty="0"/>
              <a:t>Yoke OD = 540 mm</a:t>
            </a:r>
          </a:p>
          <a:p>
            <a:pPr lvl="1"/>
            <a:r>
              <a:rPr lang="en-US" sz="1200" dirty="0"/>
              <a:t>Non-magnetic laminations in the ends.</a:t>
            </a:r>
          </a:p>
          <a:p>
            <a:pPr lvl="1"/>
            <a:endParaRPr lang="en-US" sz="1200" dirty="0"/>
          </a:p>
          <a:p>
            <a:pPr lvl="1"/>
            <a:endParaRPr lang="en-US" sz="1200" dirty="0"/>
          </a:p>
          <a:p>
            <a:pPr lvl="1"/>
            <a:endParaRPr lang="en-US" sz="1200" dirty="0"/>
          </a:p>
        </p:txBody>
      </p:sp>
    </p:spTree>
    <p:extLst>
      <p:ext uri="{BB962C8B-B14F-4D97-AF65-F5344CB8AC3E}">
        <p14:creationId xmlns:p14="http://schemas.microsoft.com/office/powerpoint/2010/main" val="5239955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BD1314-FB11-48F1-8B5D-EF18323E5FB6}"/>
              </a:ext>
            </a:extLst>
          </p:cNvPr>
          <p:cNvSpPr>
            <a:spLocks noGrp="1"/>
          </p:cNvSpPr>
          <p:nvPr>
            <p:ph type="title"/>
          </p:nvPr>
        </p:nvSpPr>
        <p:spPr/>
        <p:txBody>
          <a:bodyPr/>
          <a:lstStyle/>
          <a:p>
            <a:r>
              <a:rPr lang="en-US" dirty="0"/>
              <a:t>11 T longitudinal assembly – </a:t>
            </a:r>
            <a:br>
              <a:rPr lang="en-US" dirty="0"/>
            </a:br>
            <a:r>
              <a:rPr lang="en-US" dirty="0"/>
              <a:t>From short to long magnets</a:t>
            </a:r>
            <a:endParaRPr lang="en-GB" dirty="0"/>
          </a:p>
        </p:txBody>
      </p:sp>
      <p:sp>
        <p:nvSpPr>
          <p:cNvPr id="4" name="Slide Number Placeholder 3">
            <a:extLst>
              <a:ext uri="{FF2B5EF4-FFF2-40B4-BE49-F238E27FC236}">
                <a16:creationId xmlns:a16="http://schemas.microsoft.com/office/drawing/2014/main" id="{7AAC9561-C90B-4375-8264-D385AF1A1DD6}"/>
              </a:ext>
            </a:extLst>
          </p:cNvPr>
          <p:cNvSpPr>
            <a:spLocks noGrp="1"/>
          </p:cNvSpPr>
          <p:nvPr>
            <p:ph type="sldNum" sz="quarter" idx="12"/>
          </p:nvPr>
        </p:nvSpPr>
        <p:spPr/>
        <p:txBody>
          <a:bodyPr/>
          <a:lstStyle/>
          <a:p>
            <a:fld id="{BFDCA1C4-9514-7B4F-976F-D92F7E296653}" type="slidenum">
              <a:rPr lang="fr-FR" smtClean="0"/>
              <a:pPr/>
              <a:t>18</a:t>
            </a:fld>
            <a:endParaRPr lang="fr-FR"/>
          </a:p>
        </p:txBody>
      </p:sp>
      <p:sp>
        <p:nvSpPr>
          <p:cNvPr id="5" name="Footer Placeholder 4">
            <a:extLst>
              <a:ext uri="{FF2B5EF4-FFF2-40B4-BE49-F238E27FC236}">
                <a16:creationId xmlns:a16="http://schemas.microsoft.com/office/drawing/2014/main" id="{B8CFC8BD-B383-49AA-A4BC-75A9125621D2}"/>
              </a:ext>
            </a:extLst>
          </p:cNvPr>
          <p:cNvSpPr>
            <a:spLocks noGrp="1"/>
          </p:cNvSpPr>
          <p:nvPr>
            <p:ph type="ftr" sz="quarter" idx="11"/>
          </p:nvPr>
        </p:nvSpPr>
        <p:spPr/>
        <p:txBody>
          <a:bodyPr/>
          <a:lstStyle/>
          <a:p>
            <a:pPr algn="ctr"/>
            <a:r>
              <a:rPr lang="es-ES"/>
              <a:t>Susana Izquierdo Bermudez</a:t>
            </a:r>
            <a:endParaRPr lang="en-GB" dirty="0"/>
          </a:p>
        </p:txBody>
      </p:sp>
      <p:pic>
        <p:nvPicPr>
          <p:cNvPr id="6" name="Picture 5">
            <a:extLst>
              <a:ext uri="{FF2B5EF4-FFF2-40B4-BE49-F238E27FC236}">
                <a16:creationId xmlns:a16="http://schemas.microsoft.com/office/drawing/2014/main" id="{DE92D811-F0BC-4C3D-9851-7320B438466E}"/>
              </a:ext>
            </a:extLst>
          </p:cNvPr>
          <p:cNvPicPr>
            <a:picLocks noChangeAspect="1"/>
          </p:cNvPicPr>
          <p:nvPr/>
        </p:nvPicPr>
        <p:blipFill>
          <a:blip r:embed="rId3"/>
          <a:stretch>
            <a:fillRect/>
          </a:stretch>
        </p:blipFill>
        <p:spPr>
          <a:xfrm>
            <a:off x="5652120" y="2015109"/>
            <a:ext cx="2664296" cy="2398499"/>
          </a:xfrm>
          <a:prstGeom prst="rect">
            <a:avLst/>
          </a:prstGeom>
        </p:spPr>
      </p:pic>
      <p:pic>
        <p:nvPicPr>
          <p:cNvPr id="7" name="Picture 6">
            <a:extLst>
              <a:ext uri="{FF2B5EF4-FFF2-40B4-BE49-F238E27FC236}">
                <a16:creationId xmlns:a16="http://schemas.microsoft.com/office/drawing/2014/main" id="{740F576C-7823-4C37-9920-3658413C5988}"/>
              </a:ext>
            </a:extLst>
          </p:cNvPr>
          <p:cNvPicPr>
            <a:picLocks noChangeAspect="1"/>
          </p:cNvPicPr>
          <p:nvPr/>
        </p:nvPicPr>
        <p:blipFill>
          <a:blip r:embed="rId4"/>
          <a:stretch>
            <a:fillRect/>
          </a:stretch>
        </p:blipFill>
        <p:spPr>
          <a:xfrm>
            <a:off x="1197792" y="2015110"/>
            <a:ext cx="2689609" cy="2398499"/>
          </a:xfrm>
          <a:prstGeom prst="rect">
            <a:avLst/>
          </a:prstGeom>
        </p:spPr>
      </p:pic>
      <p:sp>
        <p:nvSpPr>
          <p:cNvPr id="8" name="TextBox 7">
            <a:extLst>
              <a:ext uri="{FF2B5EF4-FFF2-40B4-BE49-F238E27FC236}">
                <a16:creationId xmlns:a16="http://schemas.microsoft.com/office/drawing/2014/main" id="{DB265731-1585-46F7-9BDB-F8F2FB9D0ADC}"/>
              </a:ext>
            </a:extLst>
          </p:cNvPr>
          <p:cNvSpPr txBox="1"/>
          <p:nvPr/>
        </p:nvSpPr>
        <p:spPr>
          <a:xfrm>
            <a:off x="451619" y="1144940"/>
            <a:ext cx="4332660" cy="646331"/>
          </a:xfrm>
          <a:prstGeom prst="rect">
            <a:avLst/>
          </a:prstGeom>
          <a:noFill/>
        </p:spPr>
        <p:txBody>
          <a:bodyPr wrap="none" rtlCol="0">
            <a:spAutoFit/>
          </a:bodyPr>
          <a:lstStyle/>
          <a:p>
            <a:pPr algn="ctr"/>
            <a:r>
              <a:rPr lang="en-US" b="1" dirty="0"/>
              <a:t>2</a:t>
            </a:r>
            <a:r>
              <a:rPr lang="en-US" b="1" baseline="30000" dirty="0"/>
              <a:t>nd</a:t>
            </a:r>
            <a:r>
              <a:rPr lang="en-US" b="1" dirty="0"/>
              <a:t>&amp;3</a:t>
            </a:r>
            <a:r>
              <a:rPr lang="en-US" b="1" baseline="30000" dirty="0"/>
              <a:t>th</a:t>
            </a:r>
            <a:r>
              <a:rPr lang="en-US" b="1" dirty="0"/>
              <a:t> Double Aperture Short Models</a:t>
            </a:r>
          </a:p>
          <a:p>
            <a:pPr algn="ctr"/>
            <a:r>
              <a:rPr lang="en-US" b="1" dirty="0"/>
              <a:t>(DP102&amp;DP201)</a:t>
            </a:r>
            <a:endParaRPr lang="en-GB" b="1" dirty="0"/>
          </a:p>
        </p:txBody>
      </p:sp>
      <p:sp>
        <p:nvSpPr>
          <p:cNvPr id="9" name="TextBox 8">
            <a:extLst>
              <a:ext uri="{FF2B5EF4-FFF2-40B4-BE49-F238E27FC236}">
                <a16:creationId xmlns:a16="http://schemas.microsoft.com/office/drawing/2014/main" id="{436E4F63-8831-409F-8847-1310B5976306}"/>
              </a:ext>
            </a:extLst>
          </p:cNvPr>
          <p:cNvSpPr txBox="1"/>
          <p:nvPr/>
        </p:nvSpPr>
        <p:spPr>
          <a:xfrm>
            <a:off x="6217502" y="1283440"/>
            <a:ext cx="1890261" cy="369332"/>
          </a:xfrm>
          <a:prstGeom prst="rect">
            <a:avLst/>
          </a:prstGeom>
          <a:noFill/>
        </p:spPr>
        <p:txBody>
          <a:bodyPr wrap="none" rtlCol="0">
            <a:spAutoFit/>
          </a:bodyPr>
          <a:lstStyle/>
          <a:p>
            <a:pPr algn="ctr"/>
            <a:r>
              <a:rPr lang="en-US" b="1" dirty="0"/>
              <a:t>Series magnets</a:t>
            </a:r>
            <a:endParaRPr lang="en-GB" b="1" dirty="0"/>
          </a:p>
        </p:txBody>
      </p:sp>
      <p:cxnSp>
        <p:nvCxnSpPr>
          <p:cNvPr id="10" name="Straight Connector 9">
            <a:extLst>
              <a:ext uri="{FF2B5EF4-FFF2-40B4-BE49-F238E27FC236}">
                <a16:creationId xmlns:a16="http://schemas.microsoft.com/office/drawing/2014/main" id="{BAA9F437-5583-494F-8023-A3D59A23E2FE}"/>
              </a:ext>
            </a:extLst>
          </p:cNvPr>
          <p:cNvCxnSpPr>
            <a:cxnSpLocks/>
          </p:cNvCxnSpPr>
          <p:nvPr/>
        </p:nvCxnSpPr>
        <p:spPr>
          <a:xfrm>
            <a:off x="4924085" y="1130750"/>
            <a:ext cx="30015" cy="4848672"/>
          </a:xfrm>
          <a:prstGeom prst="line">
            <a:avLst/>
          </a:prstGeom>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2032A65C-7BA9-4336-969D-6EC83D13DE86}"/>
              </a:ext>
            </a:extLst>
          </p:cNvPr>
          <p:cNvCxnSpPr>
            <a:cxnSpLocks/>
          </p:cNvCxnSpPr>
          <p:nvPr/>
        </p:nvCxnSpPr>
        <p:spPr>
          <a:xfrm>
            <a:off x="168839" y="1844824"/>
            <a:ext cx="8984785" cy="0"/>
          </a:xfrm>
          <a:prstGeom prst="line">
            <a:avLst/>
          </a:prstGeom>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780FC279-B497-4DEF-AD3B-AE5EDA199D3E}"/>
              </a:ext>
            </a:extLst>
          </p:cNvPr>
          <p:cNvCxnSpPr>
            <a:cxnSpLocks/>
          </p:cNvCxnSpPr>
          <p:nvPr/>
        </p:nvCxnSpPr>
        <p:spPr>
          <a:xfrm>
            <a:off x="132136" y="1113236"/>
            <a:ext cx="8984785" cy="0"/>
          </a:xfrm>
          <a:prstGeom prst="line">
            <a:avLst/>
          </a:prstGeom>
        </p:spPr>
        <p:style>
          <a:lnRef idx="1">
            <a:schemeClr val="dk1"/>
          </a:lnRef>
          <a:fillRef idx="0">
            <a:schemeClr val="dk1"/>
          </a:fillRef>
          <a:effectRef idx="0">
            <a:schemeClr val="dk1"/>
          </a:effectRef>
          <a:fontRef idx="minor">
            <a:schemeClr val="tx1"/>
          </a:fontRef>
        </p:style>
      </p:cxnSp>
      <p:sp>
        <p:nvSpPr>
          <p:cNvPr id="13" name="TextBox 12">
            <a:extLst>
              <a:ext uri="{FF2B5EF4-FFF2-40B4-BE49-F238E27FC236}">
                <a16:creationId xmlns:a16="http://schemas.microsoft.com/office/drawing/2014/main" id="{094DC6F1-3A62-460C-A857-5D1EDBDEAC63}"/>
              </a:ext>
            </a:extLst>
          </p:cNvPr>
          <p:cNvSpPr txBox="1"/>
          <p:nvPr/>
        </p:nvSpPr>
        <p:spPr>
          <a:xfrm>
            <a:off x="-258000" y="4494904"/>
            <a:ext cx="5514600" cy="2123658"/>
          </a:xfrm>
          <a:prstGeom prst="rect">
            <a:avLst/>
          </a:prstGeom>
          <a:noFill/>
        </p:spPr>
        <p:txBody>
          <a:bodyPr wrap="square">
            <a:spAutoFit/>
          </a:bodyPr>
          <a:lstStyle/>
          <a:p>
            <a:pPr lvl="1"/>
            <a:r>
              <a:rPr lang="en-US" sz="1200" dirty="0"/>
              <a:t>98 % packing factor (laminations bended)</a:t>
            </a:r>
          </a:p>
          <a:p>
            <a:pPr lvl="1"/>
            <a:r>
              <a:rPr lang="en-US" sz="1200" dirty="0"/>
              <a:t>75 mm thick SS end-plate</a:t>
            </a:r>
          </a:p>
          <a:p>
            <a:pPr lvl="1"/>
            <a:r>
              <a:rPr lang="en-US" sz="1200" dirty="0"/>
              <a:t>15 mm SS shell.</a:t>
            </a:r>
          </a:p>
          <a:p>
            <a:pPr lvl="1"/>
            <a:r>
              <a:rPr lang="en-US" sz="1200" dirty="0"/>
              <a:t>8x 12/M12 mm rods end plate through the external yoke</a:t>
            </a:r>
          </a:p>
          <a:p>
            <a:pPr lvl="1"/>
            <a:r>
              <a:rPr lang="en-US" sz="1200" dirty="0"/>
              <a:t>2x 25/M24 mm rods end plate through the yoke between apertures</a:t>
            </a:r>
          </a:p>
          <a:p>
            <a:pPr lvl="1"/>
            <a:r>
              <a:rPr lang="en-US" sz="1200" dirty="0"/>
              <a:t>Yoke OD = 540 mm</a:t>
            </a:r>
          </a:p>
          <a:p>
            <a:pPr lvl="1"/>
            <a:r>
              <a:rPr lang="en-US" sz="1200" dirty="0"/>
              <a:t>Non-magnetic laminations in the ends.</a:t>
            </a:r>
          </a:p>
          <a:p>
            <a:pPr lvl="1"/>
            <a:endParaRPr lang="en-US" sz="1200" dirty="0"/>
          </a:p>
          <a:p>
            <a:pPr lvl="1"/>
            <a:endParaRPr lang="en-US" sz="1200" dirty="0"/>
          </a:p>
          <a:p>
            <a:pPr lvl="1"/>
            <a:endParaRPr lang="en-US" sz="1200" dirty="0"/>
          </a:p>
          <a:p>
            <a:pPr lvl="1"/>
            <a:endParaRPr lang="en-US" sz="1200" dirty="0"/>
          </a:p>
        </p:txBody>
      </p:sp>
      <p:sp>
        <p:nvSpPr>
          <p:cNvPr id="14" name="TextBox 13">
            <a:extLst>
              <a:ext uri="{FF2B5EF4-FFF2-40B4-BE49-F238E27FC236}">
                <a16:creationId xmlns:a16="http://schemas.microsoft.com/office/drawing/2014/main" id="{EF06C049-BBD7-41B6-885B-0FBC32628483}"/>
              </a:ext>
            </a:extLst>
          </p:cNvPr>
          <p:cNvSpPr txBox="1"/>
          <p:nvPr/>
        </p:nvSpPr>
        <p:spPr>
          <a:xfrm>
            <a:off x="4723455" y="4503468"/>
            <a:ext cx="4647711" cy="1938992"/>
          </a:xfrm>
          <a:prstGeom prst="rect">
            <a:avLst/>
          </a:prstGeom>
          <a:noFill/>
        </p:spPr>
        <p:txBody>
          <a:bodyPr wrap="square">
            <a:spAutoFit/>
          </a:bodyPr>
          <a:lstStyle/>
          <a:p>
            <a:pPr lvl="1"/>
            <a:r>
              <a:rPr lang="en-US" sz="1200" dirty="0"/>
              <a:t>98 % packing factor (laminations bended)</a:t>
            </a:r>
          </a:p>
          <a:p>
            <a:pPr lvl="1"/>
            <a:r>
              <a:rPr lang="en-US" sz="1200" dirty="0"/>
              <a:t>75 mm thick SS end-plate</a:t>
            </a:r>
          </a:p>
          <a:p>
            <a:pPr lvl="1"/>
            <a:r>
              <a:rPr lang="en-US" sz="1200" dirty="0"/>
              <a:t>15 mm SS shell.</a:t>
            </a:r>
          </a:p>
          <a:p>
            <a:pPr lvl="1"/>
            <a:r>
              <a:rPr lang="en-US" sz="1200" dirty="0"/>
              <a:t>8x 12/M12 mm rods through the external yoke </a:t>
            </a:r>
          </a:p>
          <a:p>
            <a:pPr lvl="1"/>
            <a:r>
              <a:rPr lang="en-US" sz="1200" dirty="0"/>
              <a:t>2x 25/M24 mm rods end plate through the yoke between apertures</a:t>
            </a:r>
          </a:p>
          <a:p>
            <a:pPr lvl="1"/>
            <a:r>
              <a:rPr lang="en-US" sz="1200" dirty="0"/>
              <a:t>Yoke OD = 540 mm</a:t>
            </a:r>
          </a:p>
          <a:p>
            <a:pPr lvl="1"/>
            <a:r>
              <a:rPr lang="en-US" sz="1200" dirty="0"/>
              <a:t>Non-magnetic laminations in the ends.</a:t>
            </a:r>
          </a:p>
          <a:p>
            <a:pPr lvl="1"/>
            <a:endParaRPr lang="en-US" sz="1200" dirty="0"/>
          </a:p>
          <a:p>
            <a:pPr lvl="1"/>
            <a:endParaRPr lang="en-US" sz="1200" dirty="0"/>
          </a:p>
        </p:txBody>
      </p:sp>
    </p:spTree>
    <p:extLst>
      <p:ext uri="{BB962C8B-B14F-4D97-AF65-F5344CB8AC3E}">
        <p14:creationId xmlns:p14="http://schemas.microsoft.com/office/powerpoint/2010/main" val="39170600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a:extLst>
              <a:ext uri="{FF2B5EF4-FFF2-40B4-BE49-F238E27FC236}">
                <a16:creationId xmlns:a16="http://schemas.microsoft.com/office/drawing/2014/main" id="{7C13ED8D-F143-4F83-B9DE-A8254BA5F8C3}"/>
              </a:ext>
            </a:extLst>
          </p:cNvPr>
          <p:cNvGraphicFramePr>
            <a:graphicFrameLocks noGrp="1"/>
          </p:cNvGraphicFramePr>
          <p:nvPr>
            <p:extLst>
              <p:ext uri="{D42A27DB-BD31-4B8C-83A1-F6EECF244321}">
                <p14:modId xmlns:p14="http://schemas.microsoft.com/office/powerpoint/2010/main" val="3128841011"/>
              </p:ext>
            </p:extLst>
          </p:nvPr>
        </p:nvGraphicFramePr>
        <p:xfrm>
          <a:off x="84782" y="3631382"/>
          <a:ext cx="4358807" cy="3226618"/>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a:extLst>
              <a:ext uri="{FF2B5EF4-FFF2-40B4-BE49-F238E27FC236}">
                <a16:creationId xmlns:a16="http://schemas.microsoft.com/office/drawing/2014/main" id="{68DD8899-57BE-447C-9BF8-2F49DE24D97C}"/>
              </a:ext>
            </a:extLst>
          </p:cNvPr>
          <p:cNvSpPr>
            <a:spLocks noGrp="1"/>
          </p:cNvSpPr>
          <p:nvPr>
            <p:ph type="title"/>
          </p:nvPr>
        </p:nvSpPr>
        <p:spPr/>
        <p:txBody>
          <a:bodyPr/>
          <a:lstStyle/>
          <a:p>
            <a:r>
              <a:rPr lang="en-US" dirty="0"/>
              <a:t>11 T : Experience from short models</a:t>
            </a:r>
            <a:endParaRPr lang="en-GB" dirty="0"/>
          </a:p>
        </p:txBody>
      </p:sp>
      <p:sp>
        <p:nvSpPr>
          <p:cNvPr id="3" name="Content Placeholder 2">
            <a:extLst>
              <a:ext uri="{FF2B5EF4-FFF2-40B4-BE49-F238E27FC236}">
                <a16:creationId xmlns:a16="http://schemas.microsoft.com/office/drawing/2014/main" id="{6DD0C2BD-9494-42CE-B9B5-33D067A7376A}"/>
              </a:ext>
            </a:extLst>
          </p:cNvPr>
          <p:cNvSpPr>
            <a:spLocks noGrp="1"/>
          </p:cNvSpPr>
          <p:nvPr>
            <p:ph idx="1"/>
          </p:nvPr>
        </p:nvSpPr>
        <p:spPr>
          <a:xfrm>
            <a:off x="470442" y="1121282"/>
            <a:ext cx="8122727" cy="2571501"/>
          </a:xfrm>
        </p:spPr>
        <p:txBody>
          <a:bodyPr>
            <a:noAutofit/>
          </a:bodyPr>
          <a:lstStyle/>
          <a:p>
            <a:r>
              <a:rPr lang="en-US" sz="1600" dirty="0"/>
              <a:t>Bullets are loaded at RT with 20-60 </a:t>
            </a:r>
            <a:r>
              <a:rPr lang="en-US" sz="1600" dirty="0" err="1"/>
              <a:t>kN</a:t>
            </a:r>
            <a:r>
              <a:rPr lang="en-US" sz="1600" dirty="0"/>
              <a:t>/aperture, which corresponds to less than 10 % of the Lorentz forces at nominal current (440 </a:t>
            </a:r>
            <a:r>
              <a:rPr lang="en-US" sz="1600" dirty="0" err="1"/>
              <a:t>kN</a:t>
            </a:r>
            <a:r>
              <a:rPr lang="en-US" sz="1600" dirty="0"/>
              <a:t>/aperture). </a:t>
            </a:r>
          </a:p>
          <a:p>
            <a:r>
              <a:rPr lang="en-US" sz="1600" dirty="0"/>
              <a:t>During cool down, very different behavior in single and double aperture magnets.</a:t>
            </a:r>
          </a:p>
          <a:p>
            <a:pPr lvl="1"/>
            <a:r>
              <a:rPr lang="en-US" sz="1400" dirty="0"/>
              <a:t>In the single aperture, we loose most of the applied pre-load</a:t>
            </a:r>
          </a:p>
          <a:p>
            <a:pPr lvl="1"/>
            <a:r>
              <a:rPr lang="en-GB" sz="1400" dirty="0"/>
              <a:t>In the first double aperture design, ≈ same after cool down</a:t>
            </a:r>
          </a:p>
          <a:p>
            <a:pPr lvl="1"/>
            <a:r>
              <a:rPr lang="en-GB" sz="1400" dirty="0"/>
              <a:t>In the final double aperture design, significant increase of the load in the bullets during cool down (+ 80-140 </a:t>
            </a:r>
            <a:r>
              <a:rPr lang="en-GB" sz="1400" dirty="0" err="1"/>
              <a:t>kN</a:t>
            </a:r>
            <a:r>
              <a:rPr lang="en-GB" sz="1400" dirty="0"/>
              <a:t>/aperture, i.e., 25 % of the Lorentz forces at nominal).</a:t>
            </a:r>
          </a:p>
          <a:p>
            <a:r>
              <a:rPr lang="en-GB" sz="1600" dirty="0"/>
              <a:t>The reason for the different behaviour is not understood yet.</a:t>
            </a:r>
          </a:p>
        </p:txBody>
      </p:sp>
      <p:sp>
        <p:nvSpPr>
          <p:cNvPr id="4" name="Slide Number Placeholder 3">
            <a:extLst>
              <a:ext uri="{FF2B5EF4-FFF2-40B4-BE49-F238E27FC236}">
                <a16:creationId xmlns:a16="http://schemas.microsoft.com/office/drawing/2014/main" id="{064A05D5-6382-4D53-9CF3-F2F40DFDF624}"/>
              </a:ext>
            </a:extLst>
          </p:cNvPr>
          <p:cNvSpPr>
            <a:spLocks noGrp="1"/>
          </p:cNvSpPr>
          <p:nvPr>
            <p:ph type="sldNum" sz="quarter" idx="12"/>
          </p:nvPr>
        </p:nvSpPr>
        <p:spPr>
          <a:xfrm>
            <a:off x="8686800" y="6158355"/>
            <a:ext cx="360000" cy="360000"/>
          </a:xfrm>
        </p:spPr>
        <p:txBody>
          <a:bodyPr/>
          <a:lstStyle/>
          <a:p>
            <a:fld id="{BFDCA1C4-9514-7B4F-976F-D92F7E296653}" type="slidenum">
              <a:rPr lang="fr-FR" smtClean="0"/>
              <a:pPr/>
              <a:t>19</a:t>
            </a:fld>
            <a:endParaRPr lang="fr-FR"/>
          </a:p>
        </p:txBody>
      </p:sp>
      <p:graphicFrame>
        <p:nvGraphicFramePr>
          <p:cNvPr id="7" name="Chart 6">
            <a:extLst>
              <a:ext uri="{FF2B5EF4-FFF2-40B4-BE49-F238E27FC236}">
                <a16:creationId xmlns:a16="http://schemas.microsoft.com/office/drawing/2014/main" id="{AB0D56EF-8698-4235-A725-E9BB8610802C}"/>
              </a:ext>
            </a:extLst>
          </p:cNvPr>
          <p:cNvGraphicFramePr>
            <a:graphicFrameLocks noGrp="1"/>
          </p:cNvGraphicFramePr>
          <p:nvPr>
            <p:extLst>
              <p:ext uri="{D42A27DB-BD31-4B8C-83A1-F6EECF244321}">
                <p14:modId xmlns:p14="http://schemas.microsoft.com/office/powerpoint/2010/main" val="4155736306"/>
              </p:ext>
            </p:extLst>
          </p:nvPr>
        </p:nvGraphicFramePr>
        <p:xfrm>
          <a:off x="4443589" y="3591045"/>
          <a:ext cx="4646840" cy="3322424"/>
        </p:xfrm>
        <a:graphic>
          <a:graphicData uri="http://schemas.openxmlformats.org/drawingml/2006/chart">
            <c:chart xmlns:c="http://schemas.openxmlformats.org/drawingml/2006/chart" xmlns:r="http://schemas.openxmlformats.org/officeDocument/2006/relationships" r:id="rId3"/>
          </a:graphicData>
        </a:graphic>
      </p:graphicFrame>
      <p:pic>
        <p:nvPicPr>
          <p:cNvPr id="8" name="Picture 7">
            <a:extLst>
              <a:ext uri="{FF2B5EF4-FFF2-40B4-BE49-F238E27FC236}">
                <a16:creationId xmlns:a16="http://schemas.microsoft.com/office/drawing/2014/main" id="{5BABF6F3-E87F-4BAD-A7B2-25A24561E07B}"/>
              </a:ext>
            </a:extLst>
          </p:cNvPr>
          <p:cNvPicPr>
            <a:picLocks noChangeAspect="1"/>
          </p:cNvPicPr>
          <p:nvPr/>
        </p:nvPicPr>
        <p:blipFill>
          <a:blip r:embed="rId4"/>
          <a:stretch>
            <a:fillRect/>
          </a:stretch>
        </p:blipFill>
        <p:spPr>
          <a:xfrm>
            <a:off x="2916546" y="3816048"/>
            <a:ext cx="1232805" cy="1109818"/>
          </a:xfrm>
          <a:prstGeom prst="rect">
            <a:avLst/>
          </a:prstGeom>
        </p:spPr>
      </p:pic>
      <p:pic>
        <p:nvPicPr>
          <p:cNvPr id="9" name="Picture 8">
            <a:extLst>
              <a:ext uri="{FF2B5EF4-FFF2-40B4-BE49-F238E27FC236}">
                <a16:creationId xmlns:a16="http://schemas.microsoft.com/office/drawing/2014/main" id="{5E389138-47CE-4A46-A1AC-F882755924CF}"/>
              </a:ext>
            </a:extLst>
          </p:cNvPr>
          <p:cNvPicPr>
            <a:picLocks noChangeAspect="1"/>
          </p:cNvPicPr>
          <p:nvPr/>
        </p:nvPicPr>
        <p:blipFill>
          <a:blip r:embed="rId5"/>
          <a:stretch>
            <a:fillRect/>
          </a:stretch>
        </p:blipFill>
        <p:spPr>
          <a:xfrm>
            <a:off x="5268203" y="3914065"/>
            <a:ext cx="972103" cy="873049"/>
          </a:xfrm>
          <a:prstGeom prst="rect">
            <a:avLst/>
          </a:prstGeom>
        </p:spPr>
      </p:pic>
      <p:pic>
        <p:nvPicPr>
          <p:cNvPr id="10" name="Picture 9">
            <a:extLst>
              <a:ext uri="{FF2B5EF4-FFF2-40B4-BE49-F238E27FC236}">
                <a16:creationId xmlns:a16="http://schemas.microsoft.com/office/drawing/2014/main" id="{2658CB0C-AA97-4CEA-A0E0-4C5E96BDB9A9}"/>
              </a:ext>
            </a:extLst>
          </p:cNvPr>
          <p:cNvPicPr>
            <a:picLocks noChangeAspect="1"/>
          </p:cNvPicPr>
          <p:nvPr/>
        </p:nvPicPr>
        <p:blipFill>
          <a:blip r:embed="rId6"/>
          <a:stretch>
            <a:fillRect/>
          </a:stretch>
        </p:blipFill>
        <p:spPr>
          <a:xfrm>
            <a:off x="7157566" y="3892850"/>
            <a:ext cx="972103" cy="866887"/>
          </a:xfrm>
          <a:prstGeom prst="rect">
            <a:avLst/>
          </a:prstGeom>
        </p:spPr>
      </p:pic>
      <p:sp>
        <p:nvSpPr>
          <p:cNvPr id="12" name="TextBox 11">
            <a:extLst>
              <a:ext uri="{FF2B5EF4-FFF2-40B4-BE49-F238E27FC236}">
                <a16:creationId xmlns:a16="http://schemas.microsoft.com/office/drawing/2014/main" id="{6E1CE86D-FD77-45A5-88CB-8462E335265B}"/>
              </a:ext>
            </a:extLst>
          </p:cNvPr>
          <p:cNvSpPr txBox="1"/>
          <p:nvPr/>
        </p:nvSpPr>
        <p:spPr>
          <a:xfrm>
            <a:off x="4873995" y="3544733"/>
            <a:ext cx="1565920" cy="369332"/>
          </a:xfrm>
          <a:prstGeom prst="rect">
            <a:avLst/>
          </a:prstGeom>
          <a:noFill/>
        </p:spPr>
        <p:txBody>
          <a:bodyPr wrap="square">
            <a:spAutoFit/>
          </a:bodyPr>
          <a:lstStyle/>
          <a:p>
            <a:pPr lvl="1"/>
            <a:r>
              <a:rPr lang="en-US" sz="1800" dirty="0"/>
              <a:t>DP101</a:t>
            </a:r>
          </a:p>
        </p:txBody>
      </p:sp>
      <p:sp>
        <p:nvSpPr>
          <p:cNvPr id="13" name="TextBox 12">
            <a:extLst>
              <a:ext uri="{FF2B5EF4-FFF2-40B4-BE49-F238E27FC236}">
                <a16:creationId xmlns:a16="http://schemas.microsoft.com/office/drawing/2014/main" id="{916709AA-345D-4755-9272-DA205948F04A}"/>
              </a:ext>
            </a:extLst>
          </p:cNvPr>
          <p:cNvSpPr txBox="1"/>
          <p:nvPr/>
        </p:nvSpPr>
        <p:spPr>
          <a:xfrm>
            <a:off x="6439915" y="3519695"/>
            <a:ext cx="1930402" cy="369332"/>
          </a:xfrm>
          <a:prstGeom prst="rect">
            <a:avLst/>
          </a:prstGeom>
          <a:noFill/>
        </p:spPr>
        <p:txBody>
          <a:bodyPr wrap="square">
            <a:spAutoFit/>
          </a:bodyPr>
          <a:lstStyle/>
          <a:p>
            <a:pPr lvl="1"/>
            <a:r>
              <a:rPr lang="en-US" sz="1800" dirty="0"/>
              <a:t>DP102&amp;201 </a:t>
            </a:r>
          </a:p>
        </p:txBody>
      </p:sp>
      <p:sp>
        <p:nvSpPr>
          <p:cNvPr id="14" name="TextBox 13">
            <a:extLst>
              <a:ext uri="{FF2B5EF4-FFF2-40B4-BE49-F238E27FC236}">
                <a16:creationId xmlns:a16="http://schemas.microsoft.com/office/drawing/2014/main" id="{EC8ECF1F-2F34-4C3F-AB38-8C9E51782545}"/>
              </a:ext>
            </a:extLst>
          </p:cNvPr>
          <p:cNvSpPr txBox="1"/>
          <p:nvPr/>
        </p:nvSpPr>
        <p:spPr>
          <a:xfrm>
            <a:off x="2798400" y="3566460"/>
            <a:ext cx="1089045" cy="369332"/>
          </a:xfrm>
          <a:prstGeom prst="rect">
            <a:avLst/>
          </a:prstGeom>
          <a:noFill/>
        </p:spPr>
        <p:txBody>
          <a:bodyPr wrap="square">
            <a:spAutoFit/>
          </a:bodyPr>
          <a:lstStyle/>
          <a:p>
            <a:pPr lvl="1"/>
            <a:r>
              <a:rPr lang="en-US" sz="1800" dirty="0"/>
              <a:t>SP</a:t>
            </a:r>
          </a:p>
        </p:txBody>
      </p:sp>
      <p:sp>
        <p:nvSpPr>
          <p:cNvPr id="5" name="Left Brace 4">
            <a:extLst>
              <a:ext uri="{FF2B5EF4-FFF2-40B4-BE49-F238E27FC236}">
                <a16:creationId xmlns:a16="http://schemas.microsoft.com/office/drawing/2014/main" id="{15D42978-0903-4DAB-B6BF-E9450986D7EC}"/>
              </a:ext>
            </a:extLst>
          </p:cNvPr>
          <p:cNvSpPr/>
          <p:nvPr/>
        </p:nvSpPr>
        <p:spPr>
          <a:xfrm rot="5400000">
            <a:off x="5647316" y="4332876"/>
            <a:ext cx="138750" cy="1047229"/>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15" name="Left Brace 14">
            <a:extLst>
              <a:ext uri="{FF2B5EF4-FFF2-40B4-BE49-F238E27FC236}">
                <a16:creationId xmlns:a16="http://schemas.microsoft.com/office/drawing/2014/main" id="{AB1D7FC6-CAB9-4159-B180-BBFDC9FFCB50}"/>
              </a:ext>
            </a:extLst>
          </p:cNvPr>
          <p:cNvSpPr/>
          <p:nvPr/>
        </p:nvSpPr>
        <p:spPr>
          <a:xfrm rot="5400000">
            <a:off x="7452770" y="3804488"/>
            <a:ext cx="138750" cy="2095560"/>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16333881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FFA50-537E-422A-8B76-68EAE8BB3217}"/>
              </a:ext>
            </a:extLst>
          </p:cNvPr>
          <p:cNvSpPr>
            <a:spLocks noGrp="1"/>
          </p:cNvSpPr>
          <p:nvPr>
            <p:ph type="title"/>
          </p:nvPr>
        </p:nvSpPr>
        <p:spPr/>
        <p:txBody>
          <a:bodyPr/>
          <a:lstStyle/>
          <a:p>
            <a:r>
              <a:rPr lang="en-US" dirty="0"/>
              <a:t>Outline</a:t>
            </a:r>
            <a:endParaRPr lang="en-GB" dirty="0"/>
          </a:p>
        </p:txBody>
      </p:sp>
      <p:sp>
        <p:nvSpPr>
          <p:cNvPr id="3" name="Content Placeholder 2">
            <a:extLst>
              <a:ext uri="{FF2B5EF4-FFF2-40B4-BE49-F238E27FC236}">
                <a16:creationId xmlns:a16="http://schemas.microsoft.com/office/drawing/2014/main" id="{5F7A049C-5A04-4600-86E8-4E4F6B006704}"/>
              </a:ext>
            </a:extLst>
          </p:cNvPr>
          <p:cNvSpPr>
            <a:spLocks noGrp="1"/>
          </p:cNvSpPr>
          <p:nvPr>
            <p:ph idx="1"/>
          </p:nvPr>
        </p:nvSpPr>
        <p:spPr/>
        <p:txBody>
          <a:bodyPr/>
          <a:lstStyle/>
          <a:p>
            <a:r>
              <a:rPr lang="en-US" dirty="0"/>
              <a:t>Introduction</a:t>
            </a:r>
          </a:p>
          <a:p>
            <a:r>
              <a:rPr lang="en-US" dirty="0"/>
              <a:t>MQXF experience</a:t>
            </a:r>
          </a:p>
          <a:p>
            <a:r>
              <a:rPr lang="en-US" dirty="0"/>
              <a:t>11 T experience</a:t>
            </a:r>
          </a:p>
          <a:p>
            <a:r>
              <a:rPr lang="en-US" dirty="0" err="1"/>
              <a:t>eRMC</a:t>
            </a:r>
            <a:r>
              <a:rPr lang="en-US" dirty="0"/>
              <a:t>/RMM experience</a:t>
            </a:r>
          </a:p>
          <a:p>
            <a:r>
              <a:rPr lang="en-US" dirty="0"/>
              <a:t>Few other important 3D features</a:t>
            </a:r>
          </a:p>
          <a:p>
            <a:pPr lvl="1"/>
            <a:r>
              <a:rPr lang="en-US" dirty="0"/>
              <a:t>Pole (Titanium vs Bronze)</a:t>
            </a:r>
          </a:p>
          <a:p>
            <a:pPr lvl="1"/>
            <a:r>
              <a:rPr lang="en-US" dirty="0"/>
              <a:t>Aluminum shell (Full length vs Segmented)</a:t>
            </a:r>
          </a:p>
          <a:p>
            <a:endParaRPr lang="en-GB" dirty="0"/>
          </a:p>
        </p:txBody>
      </p:sp>
      <p:sp>
        <p:nvSpPr>
          <p:cNvPr id="4" name="Slide Number Placeholder 3">
            <a:extLst>
              <a:ext uri="{FF2B5EF4-FFF2-40B4-BE49-F238E27FC236}">
                <a16:creationId xmlns:a16="http://schemas.microsoft.com/office/drawing/2014/main" id="{7BA4E5CA-370F-4D07-940B-7B8C14215124}"/>
              </a:ext>
            </a:extLst>
          </p:cNvPr>
          <p:cNvSpPr>
            <a:spLocks noGrp="1"/>
          </p:cNvSpPr>
          <p:nvPr>
            <p:ph type="sldNum" sz="quarter" idx="12"/>
          </p:nvPr>
        </p:nvSpPr>
        <p:spPr/>
        <p:txBody>
          <a:bodyPr/>
          <a:lstStyle/>
          <a:p>
            <a:fld id="{BFDCA1C4-9514-7B4F-976F-D92F7E296653}" type="slidenum">
              <a:rPr lang="fr-FR" smtClean="0"/>
              <a:pPr/>
              <a:t>2</a:t>
            </a:fld>
            <a:endParaRPr lang="fr-FR"/>
          </a:p>
        </p:txBody>
      </p:sp>
      <p:sp>
        <p:nvSpPr>
          <p:cNvPr id="5" name="Footer Placeholder 4">
            <a:extLst>
              <a:ext uri="{FF2B5EF4-FFF2-40B4-BE49-F238E27FC236}">
                <a16:creationId xmlns:a16="http://schemas.microsoft.com/office/drawing/2014/main" id="{86B4B8E4-895D-4882-91AA-94878CBA343A}"/>
              </a:ext>
            </a:extLst>
          </p:cNvPr>
          <p:cNvSpPr>
            <a:spLocks noGrp="1"/>
          </p:cNvSpPr>
          <p:nvPr>
            <p:ph type="ftr" sz="quarter" idx="11"/>
          </p:nvPr>
        </p:nvSpPr>
        <p:spPr/>
        <p:txBody>
          <a:bodyPr/>
          <a:lstStyle/>
          <a:p>
            <a:pPr algn="ctr"/>
            <a:r>
              <a:rPr lang="es-ES"/>
              <a:t>Susana Izquierdo Bermudez</a:t>
            </a:r>
            <a:endParaRPr lang="en-GB" dirty="0"/>
          </a:p>
        </p:txBody>
      </p:sp>
    </p:spTree>
    <p:extLst>
      <p:ext uri="{BB962C8B-B14F-4D97-AF65-F5344CB8AC3E}">
        <p14:creationId xmlns:p14="http://schemas.microsoft.com/office/powerpoint/2010/main" val="22282389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DD8899-57BE-447C-9BF8-2F49DE24D97C}"/>
              </a:ext>
            </a:extLst>
          </p:cNvPr>
          <p:cNvSpPr>
            <a:spLocks noGrp="1"/>
          </p:cNvSpPr>
          <p:nvPr>
            <p:ph type="title"/>
          </p:nvPr>
        </p:nvSpPr>
        <p:spPr/>
        <p:txBody>
          <a:bodyPr/>
          <a:lstStyle/>
          <a:p>
            <a:r>
              <a:rPr lang="en-US" dirty="0"/>
              <a:t>11 T : Experience from short models</a:t>
            </a:r>
            <a:endParaRPr lang="en-GB" dirty="0"/>
          </a:p>
        </p:txBody>
      </p:sp>
      <p:sp>
        <p:nvSpPr>
          <p:cNvPr id="3" name="Content Placeholder 2">
            <a:extLst>
              <a:ext uri="{FF2B5EF4-FFF2-40B4-BE49-F238E27FC236}">
                <a16:creationId xmlns:a16="http://schemas.microsoft.com/office/drawing/2014/main" id="{6DD0C2BD-9494-42CE-B9B5-33D067A7376A}"/>
              </a:ext>
            </a:extLst>
          </p:cNvPr>
          <p:cNvSpPr>
            <a:spLocks noGrp="1"/>
          </p:cNvSpPr>
          <p:nvPr>
            <p:ph idx="1"/>
          </p:nvPr>
        </p:nvSpPr>
        <p:spPr>
          <a:xfrm>
            <a:off x="558967" y="1038584"/>
            <a:ext cx="7920000" cy="4906963"/>
          </a:xfrm>
        </p:spPr>
        <p:txBody>
          <a:bodyPr>
            <a:normAutofit/>
          </a:bodyPr>
          <a:lstStyle/>
          <a:p>
            <a:r>
              <a:rPr lang="en-US" sz="1800" dirty="0"/>
              <a:t>During powering, similar behavior in all magnets </a:t>
            </a:r>
            <a:r>
              <a:rPr lang="en-US" sz="1800" dirty="0">
                <a:sym typeface="Wingdings" panose="05000000000000000000" pitchFamily="2" charset="2"/>
              </a:rPr>
              <a:t> 30-60 % of the electromagnetic forces are transferred to the bullets</a:t>
            </a:r>
          </a:p>
          <a:p>
            <a:pPr lvl="1"/>
            <a:r>
              <a:rPr lang="en-US" sz="1600" dirty="0">
                <a:sym typeface="Wingdings" panose="05000000000000000000" pitchFamily="2" charset="2"/>
              </a:rPr>
              <a:t>One order of magnitude larger than MQXF case (2 % in MQXFS, 4 % in MQXFA)</a:t>
            </a:r>
            <a:endParaRPr lang="en-US" sz="1600" dirty="0"/>
          </a:p>
          <a:p>
            <a:endParaRPr lang="en-GB" sz="1800" dirty="0"/>
          </a:p>
        </p:txBody>
      </p:sp>
      <p:sp>
        <p:nvSpPr>
          <p:cNvPr id="4" name="Slide Number Placeholder 3">
            <a:extLst>
              <a:ext uri="{FF2B5EF4-FFF2-40B4-BE49-F238E27FC236}">
                <a16:creationId xmlns:a16="http://schemas.microsoft.com/office/drawing/2014/main" id="{064A05D5-6382-4D53-9CF3-F2F40DFDF624}"/>
              </a:ext>
            </a:extLst>
          </p:cNvPr>
          <p:cNvSpPr>
            <a:spLocks noGrp="1"/>
          </p:cNvSpPr>
          <p:nvPr>
            <p:ph type="sldNum" sz="quarter" idx="12"/>
          </p:nvPr>
        </p:nvSpPr>
        <p:spPr/>
        <p:txBody>
          <a:bodyPr/>
          <a:lstStyle/>
          <a:p>
            <a:fld id="{BFDCA1C4-9514-7B4F-976F-D92F7E296653}" type="slidenum">
              <a:rPr lang="fr-FR" smtClean="0"/>
              <a:pPr/>
              <a:t>20</a:t>
            </a:fld>
            <a:endParaRPr lang="fr-FR"/>
          </a:p>
        </p:txBody>
      </p:sp>
      <p:sp>
        <p:nvSpPr>
          <p:cNvPr id="5" name="Footer Placeholder 4">
            <a:extLst>
              <a:ext uri="{FF2B5EF4-FFF2-40B4-BE49-F238E27FC236}">
                <a16:creationId xmlns:a16="http://schemas.microsoft.com/office/drawing/2014/main" id="{A249CE7C-4B76-4C99-8109-786819A4915D}"/>
              </a:ext>
            </a:extLst>
          </p:cNvPr>
          <p:cNvSpPr>
            <a:spLocks noGrp="1"/>
          </p:cNvSpPr>
          <p:nvPr>
            <p:ph type="ftr" sz="quarter" idx="11"/>
          </p:nvPr>
        </p:nvSpPr>
        <p:spPr/>
        <p:txBody>
          <a:bodyPr/>
          <a:lstStyle/>
          <a:p>
            <a:pPr algn="ctr"/>
            <a:r>
              <a:rPr lang="es-ES"/>
              <a:t>Susana Izquierdo Bermudez</a:t>
            </a:r>
            <a:endParaRPr lang="en-GB" dirty="0"/>
          </a:p>
        </p:txBody>
      </p:sp>
      <p:graphicFrame>
        <p:nvGraphicFramePr>
          <p:cNvPr id="6" name="Chart 5">
            <a:extLst>
              <a:ext uri="{FF2B5EF4-FFF2-40B4-BE49-F238E27FC236}">
                <a16:creationId xmlns:a16="http://schemas.microsoft.com/office/drawing/2014/main" id="{4FF69FE2-F059-4097-83ED-E19C0AEDB766}"/>
              </a:ext>
            </a:extLst>
          </p:cNvPr>
          <p:cNvGraphicFramePr>
            <a:graphicFrameLocks noGrp="1"/>
          </p:cNvGraphicFramePr>
          <p:nvPr>
            <p:extLst>
              <p:ext uri="{D42A27DB-BD31-4B8C-83A1-F6EECF244321}">
                <p14:modId xmlns:p14="http://schemas.microsoft.com/office/powerpoint/2010/main" val="2235428677"/>
              </p:ext>
            </p:extLst>
          </p:nvPr>
        </p:nvGraphicFramePr>
        <p:xfrm>
          <a:off x="97200" y="2619907"/>
          <a:ext cx="4436939" cy="373644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a:extLst>
              <a:ext uri="{FF2B5EF4-FFF2-40B4-BE49-F238E27FC236}">
                <a16:creationId xmlns:a16="http://schemas.microsoft.com/office/drawing/2014/main" id="{CC40E229-345F-4FDD-A206-6293832C29C8}"/>
              </a:ext>
            </a:extLst>
          </p:cNvPr>
          <p:cNvGraphicFramePr>
            <a:graphicFrameLocks noGrp="1"/>
          </p:cNvGraphicFramePr>
          <p:nvPr>
            <p:extLst>
              <p:ext uri="{D42A27DB-BD31-4B8C-83A1-F6EECF244321}">
                <p14:modId xmlns:p14="http://schemas.microsoft.com/office/powerpoint/2010/main" val="3264752125"/>
              </p:ext>
            </p:extLst>
          </p:nvPr>
        </p:nvGraphicFramePr>
        <p:xfrm>
          <a:off x="4625034" y="2798601"/>
          <a:ext cx="4436939" cy="3736443"/>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a:extLst>
              <a:ext uri="{FF2B5EF4-FFF2-40B4-BE49-F238E27FC236}">
                <a16:creationId xmlns:a16="http://schemas.microsoft.com/office/drawing/2014/main" id="{0326ED24-BD60-432F-AF87-B5C96937C056}"/>
              </a:ext>
            </a:extLst>
          </p:cNvPr>
          <p:cNvSpPr txBox="1"/>
          <p:nvPr/>
        </p:nvSpPr>
        <p:spPr>
          <a:xfrm>
            <a:off x="2411760" y="2331229"/>
            <a:ext cx="4935587" cy="338554"/>
          </a:xfrm>
          <a:prstGeom prst="rect">
            <a:avLst/>
          </a:prstGeom>
          <a:noFill/>
        </p:spPr>
        <p:txBody>
          <a:bodyPr wrap="square">
            <a:spAutoFit/>
          </a:bodyPr>
          <a:lstStyle/>
          <a:p>
            <a:r>
              <a:rPr lang="en-US" sz="1600" i="1" dirty="0"/>
              <a:t>Force transferred to the bullets  during powering</a:t>
            </a:r>
            <a:endParaRPr lang="en-GB" sz="1600" i="1" dirty="0"/>
          </a:p>
        </p:txBody>
      </p:sp>
      <p:sp>
        <p:nvSpPr>
          <p:cNvPr id="10" name="TextBox 9">
            <a:extLst>
              <a:ext uri="{FF2B5EF4-FFF2-40B4-BE49-F238E27FC236}">
                <a16:creationId xmlns:a16="http://schemas.microsoft.com/office/drawing/2014/main" id="{534C38B8-DA4D-476A-A8BD-A0B6B42CDE15}"/>
              </a:ext>
            </a:extLst>
          </p:cNvPr>
          <p:cNvSpPr txBox="1"/>
          <p:nvPr/>
        </p:nvSpPr>
        <p:spPr>
          <a:xfrm>
            <a:off x="116861" y="5921052"/>
            <a:ext cx="2351926" cy="338554"/>
          </a:xfrm>
          <a:prstGeom prst="rect">
            <a:avLst/>
          </a:prstGeom>
          <a:noFill/>
        </p:spPr>
        <p:txBody>
          <a:bodyPr wrap="none" rtlCol="0">
            <a:spAutoFit/>
          </a:bodyPr>
          <a:lstStyle/>
          <a:p>
            <a:r>
              <a:rPr lang="en-GB" sz="1600" dirty="0">
                <a:solidFill>
                  <a:srgbClr val="00B050"/>
                </a:solidFill>
              </a:rPr>
              <a:t>Emma Lucie Gautheron</a:t>
            </a:r>
          </a:p>
        </p:txBody>
      </p:sp>
    </p:spTree>
    <p:extLst>
      <p:ext uri="{BB962C8B-B14F-4D97-AF65-F5344CB8AC3E}">
        <p14:creationId xmlns:p14="http://schemas.microsoft.com/office/powerpoint/2010/main" val="5265205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DD8899-57BE-447C-9BF8-2F49DE24D97C}"/>
              </a:ext>
            </a:extLst>
          </p:cNvPr>
          <p:cNvSpPr>
            <a:spLocks noGrp="1"/>
          </p:cNvSpPr>
          <p:nvPr>
            <p:ph type="title"/>
          </p:nvPr>
        </p:nvSpPr>
        <p:spPr/>
        <p:txBody>
          <a:bodyPr/>
          <a:lstStyle/>
          <a:p>
            <a:r>
              <a:rPr lang="en-US" dirty="0"/>
              <a:t>11 T : Extrapolation to long magnets</a:t>
            </a:r>
            <a:endParaRPr lang="en-GB" dirty="0"/>
          </a:p>
        </p:txBody>
      </p:sp>
      <p:sp>
        <p:nvSpPr>
          <p:cNvPr id="3" name="Content Placeholder 2">
            <a:extLst>
              <a:ext uri="{FF2B5EF4-FFF2-40B4-BE49-F238E27FC236}">
                <a16:creationId xmlns:a16="http://schemas.microsoft.com/office/drawing/2014/main" id="{6DD0C2BD-9494-42CE-B9B5-33D067A7376A}"/>
              </a:ext>
            </a:extLst>
          </p:cNvPr>
          <p:cNvSpPr>
            <a:spLocks noGrp="1"/>
          </p:cNvSpPr>
          <p:nvPr>
            <p:ph idx="1"/>
          </p:nvPr>
        </p:nvSpPr>
        <p:spPr/>
        <p:txBody>
          <a:bodyPr/>
          <a:lstStyle/>
          <a:p>
            <a:r>
              <a:rPr lang="en-US" dirty="0"/>
              <a:t>How much we put in </a:t>
            </a:r>
            <a:r>
              <a:rPr lang="en-US"/>
              <a:t>the bullets?</a:t>
            </a:r>
            <a:endParaRPr lang="en-US" dirty="0"/>
          </a:p>
          <a:p>
            <a:r>
              <a:rPr lang="en-US" dirty="0"/>
              <a:t>Hard to say anything without a model and without measurements.</a:t>
            </a:r>
            <a:endParaRPr lang="en-GB" dirty="0"/>
          </a:p>
        </p:txBody>
      </p:sp>
      <p:sp>
        <p:nvSpPr>
          <p:cNvPr id="4" name="Slide Number Placeholder 3">
            <a:extLst>
              <a:ext uri="{FF2B5EF4-FFF2-40B4-BE49-F238E27FC236}">
                <a16:creationId xmlns:a16="http://schemas.microsoft.com/office/drawing/2014/main" id="{064A05D5-6382-4D53-9CF3-F2F40DFDF624}"/>
              </a:ext>
            </a:extLst>
          </p:cNvPr>
          <p:cNvSpPr>
            <a:spLocks noGrp="1"/>
          </p:cNvSpPr>
          <p:nvPr>
            <p:ph type="sldNum" sz="quarter" idx="12"/>
          </p:nvPr>
        </p:nvSpPr>
        <p:spPr/>
        <p:txBody>
          <a:bodyPr/>
          <a:lstStyle/>
          <a:p>
            <a:fld id="{BFDCA1C4-9514-7B4F-976F-D92F7E296653}" type="slidenum">
              <a:rPr lang="fr-FR" smtClean="0"/>
              <a:pPr/>
              <a:t>21</a:t>
            </a:fld>
            <a:endParaRPr lang="fr-FR"/>
          </a:p>
        </p:txBody>
      </p:sp>
      <p:sp>
        <p:nvSpPr>
          <p:cNvPr id="5" name="Footer Placeholder 4">
            <a:extLst>
              <a:ext uri="{FF2B5EF4-FFF2-40B4-BE49-F238E27FC236}">
                <a16:creationId xmlns:a16="http://schemas.microsoft.com/office/drawing/2014/main" id="{A249CE7C-4B76-4C99-8109-786819A4915D}"/>
              </a:ext>
            </a:extLst>
          </p:cNvPr>
          <p:cNvSpPr>
            <a:spLocks noGrp="1"/>
          </p:cNvSpPr>
          <p:nvPr>
            <p:ph type="ftr" sz="quarter" idx="11"/>
          </p:nvPr>
        </p:nvSpPr>
        <p:spPr/>
        <p:txBody>
          <a:bodyPr/>
          <a:lstStyle/>
          <a:p>
            <a:pPr algn="ctr"/>
            <a:r>
              <a:rPr lang="es-ES"/>
              <a:t>Susana Izquierdo Bermudez</a:t>
            </a:r>
            <a:endParaRPr lang="en-GB" dirty="0"/>
          </a:p>
        </p:txBody>
      </p:sp>
    </p:spTree>
    <p:extLst>
      <p:ext uri="{BB962C8B-B14F-4D97-AF65-F5344CB8AC3E}">
        <p14:creationId xmlns:p14="http://schemas.microsoft.com/office/powerpoint/2010/main" val="33879452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FFA50-537E-422A-8B76-68EAE8BB3217}"/>
              </a:ext>
            </a:extLst>
          </p:cNvPr>
          <p:cNvSpPr>
            <a:spLocks noGrp="1"/>
          </p:cNvSpPr>
          <p:nvPr>
            <p:ph type="title"/>
          </p:nvPr>
        </p:nvSpPr>
        <p:spPr/>
        <p:txBody>
          <a:bodyPr/>
          <a:lstStyle/>
          <a:p>
            <a:r>
              <a:rPr lang="en-US" dirty="0"/>
              <a:t>Outline</a:t>
            </a:r>
            <a:endParaRPr lang="en-GB" dirty="0"/>
          </a:p>
        </p:txBody>
      </p:sp>
      <p:sp>
        <p:nvSpPr>
          <p:cNvPr id="3" name="Content Placeholder 2">
            <a:extLst>
              <a:ext uri="{FF2B5EF4-FFF2-40B4-BE49-F238E27FC236}">
                <a16:creationId xmlns:a16="http://schemas.microsoft.com/office/drawing/2014/main" id="{5F7A049C-5A04-4600-86E8-4E4F6B006704}"/>
              </a:ext>
            </a:extLst>
          </p:cNvPr>
          <p:cNvSpPr>
            <a:spLocks noGrp="1"/>
          </p:cNvSpPr>
          <p:nvPr>
            <p:ph idx="1"/>
          </p:nvPr>
        </p:nvSpPr>
        <p:spPr/>
        <p:txBody>
          <a:bodyPr/>
          <a:lstStyle/>
          <a:p>
            <a:r>
              <a:rPr lang="en-US" dirty="0"/>
              <a:t>Introduction</a:t>
            </a:r>
          </a:p>
          <a:p>
            <a:r>
              <a:rPr lang="en-US" dirty="0"/>
              <a:t>MQXF experience</a:t>
            </a:r>
          </a:p>
          <a:p>
            <a:r>
              <a:rPr lang="en-US" dirty="0"/>
              <a:t>11 T experience</a:t>
            </a:r>
          </a:p>
          <a:p>
            <a:r>
              <a:rPr lang="en-US" b="1" dirty="0" err="1"/>
              <a:t>eRMC</a:t>
            </a:r>
            <a:r>
              <a:rPr lang="en-US" b="1" dirty="0"/>
              <a:t>/RMM experience</a:t>
            </a:r>
          </a:p>
          <a:p>
            <a:r>
              <a:rPr lang="en-US" dirty="0"/>
              <a:t>Few other 3D features in MQXF</a:t>
            </a:r>
          </a:p>
          <a:p>
            <a:pPr lvl="1"/>
            <a:r>
              <a:rPr lang="en-US" dirty="0"/>
              <a:t>Pole (Titanium vs Bronze)</a:t>
            </a:r>
          </a:p>
          <a:p>
            <a:pPr lvl="1"/>
            <a:r>
              <a:rPr lang="en-US" dirty="0"/>
              <a:t>Aluminum shell (Full length vs Segmented)</a:t>
            </a:r>
          </a:p>
          <a:p>
            <a:endParaRPr lang="en-GB" dirty="0"/>
          </a:p>
        </p:txBody>
      </p:sp>
      <p:sp>
        <p:nvSpPr>
          <p:cNvPr id="4" name="Slide Number Placeholder 3">
            <a:extLst>
              <a:ext uri="{FF2B5EF4-FFF2-40B4-BE49-F238E27FC236}">
                <a16:creationId xmlns:a16="http://schemas.microsoft.com/office/drawing/2014/main" id="{7BA4E5CA-370F-4D07-940B-7B8C14215124}"/>
              </a:ext>
            </a:extLst>
          </p:cNvPr>
          <p:cNvSpPr>
            <a:spLocks noGrp="1"/>
          </p:cNvSpPr>
          <p:nvPr>
            <p:ph type="sldNum" sz="quarter" idx="12"/>
          </p:nvPr>
        </p:nvSpPr>
        <p:spPr/>
        <p:txBody>
          <a:bodyPr/>
          <a:lstStyle/>
          <a:p>
            <a:fld id="{BFDCA1C4-9514-7B4F-976F-D92F7E296653}" type="slidenum">
              <a:rPr lang="fr-FR" smtClean="0"/>
              <a:pPr/>
              <a:t>22</a:t>
            </a:fld>
            <a:endParaRPr lang="fr-FR"/>
          </a:p>
        </p:txBody>
      </p:sp>
      <p:sp>
        <p:nvSpPr>
          <p:cNvPr id="5" name="Footer Placeholder 4">
            <a:extLst>
              <a:ext uri="{FF2B5EF4-FFF2-40B4-BE49-F238E27FC236}">
                <a16:creationId xmlns:a16="http://schemas.microsoft.com/office/drawing/2014/main" id="{86B4B8E4-895D-4882-91AA-94878CBA343A}"/>
              </a:ext>
            </a:extLst>
          </p:cNvPr>
          <p:cNvSpPr>
            <a:spLocks noGrp="1"/>
          </p:cNvSpPr>
          <p:nvPr>
            <p:ph type="ftr" sz="quarter" idx="11"/>
          </p:nvPr>
        </p:nvSpPr>
        <p:spPr/>
        <p:txBody>
          <a:bodyPr/>
          <a:lstStyle/>
          <a:p>
            <a:pPr algn="ctr"/>
            <a:r>
              <a:rPr lang="es-ES"/>
              <a:t>Susana Izquierdo Bermudez</a:t>
            </a:r>
            <a:endParaRPr lang="en-GB" dirty="0"/>
          </a:p>
        </p:txBody>
      </p:sp>
    </p:spTree>
    <p:extLst>
      <p:ext uri="{BB962C8B-B14F-4D97-AF65-F5344CB8AC3E}">
        <p14:creationId xmlns:p14="http://schemas.microsoft.com/office/powerpoint/2010/main" val="38366716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RMM: Longitudinal stiffness</a:t>
            </a:r>
          </a:p>
        </p:txBody>
      </p:sp>
      <p:sp>
        <p:nvSpPr>
          <p:cNvPr id="5" name="Slide Number Placeholder 4"/>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23</a:t>
            </a:fld>
            <a:endParaRPr lang="en-US" dirty="0"/>
          </a:p>
        </p:txBody>
      </p:sp>
      <p:pic>
        <p:nvPicPr>
          <p:cNvPr id="6" name="Content Placeholder 5"/>
          <p:cNvPicPr>
            <a:picLocks noGrp="1"/>
          </p:cNvPicPr>
          <p:nvPr>
            <p:ph idx="1"/>
          </p:nvPr>
        </p:nvPicPr>
        <p:blipFill rotWithShape="1">
          <a:blip r:embed="rId2">
            <a:extLst>
              <a:ext uri="{28A0092B-C50C-407E-A947-70E740481C1C}">
                <a14:useLocalDpi xmlns:a14="http://schemas.microsoft.com/office/drawing/2010/main" val="0"/>
              </a:ext>
            </a:extLst>
          </a:blip>
          <a:srcRect l="3529"/>
          <a:stretch/>
        </p:blipFill>
        <p:spPr bwMode="auto">
          <a:xfrm>
            <a:off x="112846" y="3542624"/>
            <a:ext cx="3633267" cy="3302000"/>
          </a:xfrm>
          <a:prstGeom prst="rect">
            <a:avLst/>
          </a:prstGeom>
          <a:solidFill>
            <a:schemeClr val="bg1"/>
          </a:solidFill>
          <a:ln>
            <a:noFill/>
          </a:ln>
          <a:extLst>
            <a:ext uri="{53640926-AAD7-44D8-BBD7-CCE9431645EC}">
              <a14:shadowObscured xmlns:a14="http://schemas.microsoft.com/office/drawing/2010/main"/>
            </a:ext>
          </a:extLst>
        </p:spPr>
      </p:pic>
      <p:graphicFrame>
        <p:nvGraphicFramePr>
          <p:cNvPr id="7" name="Content Placeholder 5"/>
          <p:cNvGraphicFramePr>
            <a:graphicFrameLocks/>
          </p:cNvGraphicFramePr>
          <p:nvPr>
            <p:extLst>
              <p:ext uri="{D42A27DB-BD31-4B8C-83A1-F6EECF244321}">
                <p14:modId xmlns:p14="http://schemas.microsoft.com/office/powerpoint/2010/main" val="3240841600"/>
              </p:ext>
            </p:extLst>
          </p:nvPr>
        </p:nvGraphicFramePr>
        <p:xfrm>
          <a:off x="4189546" y="1022319"/>
          <a:ext cx="4606449" cy="4759960"/>
        </p:xfrm>
        <a:graphic>
          <a:graphicData uri="http://schemas.openxmlformats.org/drawingml/2006/table">
            <a:tbl>
              <a:tblPr firstRow="1" bandRow="1">
                <a:tableStyleId>{5940675A-B579-460E-94D1-54222C63F5DA}</a:tableStyleId>
              </a:tblPr>
              <a:tblGrid>
                <a:gridCol w="1592548">
                  <a:extLst>
                    <a:ext uri="{9D8B030D-6E8A-4147-A177-3AD203B41FA5}">
                      <a16:colId xmlns:a16="http://schemas.microsoft.com/office/drawing/2014/main" val="3747797959"/>
                    </a:ext>
                  </a:extLst>
                </a:gridCol>
                <a:gridCol w="522161">
                  <a:extLst>
                    <a:ext uri="{9D8B030D-6E8A-4147-A177-3AD203B41FA5}">
                      <a16:colId xmlns:a16="http://schemas.microsoft.com/office/drawing/2014/main" val="244341411"/>
                    </a:ext>
                  </a:extLst>
                </a:gridCol>
                <a:gridCol w="938530">
                  <a:extLst>
                    <a:ext uri="{9D8B030D-6E8A-4147-A177-3AD203B41FA5}">
                      <a16:colId xmlns:a16="http://schemas.microsoft.com/office/drawing/2014/main" val="3472176560"/>
                    </a:ext>
                  </a:extLst>
                </a:gridCol>
                <a:gridCol w="751205">
                  <a:extLst>
                    <a:ext uri="{9D8B030D-6E8A-4147-A177-3AD203B41FA5}">
                      <a16:colId xmlns:a16="http://schemas.microsoft.com/office/drawing/2014/main" val="2975108418"/>
                    </a:ext>
                  </a:extLst>
                </a:gridCol>
                <a:gridCol w="802005">
                  <a:extLst>
                    <a:ext uri="{9D8B030D-6E8A-4147-A177-3AD203B41FA5}">
                      <a16:colId xmlns:a16="http://schemas.microsoft.com/office/drawing/2014/main" val="2422868369"/>
                    </a:ext>
                  </a:extLst>
                </a:gridCol>
              </a:tblGrid>
              <a:tr h="370840">
                <a:tc>
                  <a:txBody>
                    <a:bodyPr/>
                    <a:lstStyle/>
                    <a:p>
                      <a:pPr algn="ctr"/>
                      <a:endParaRPr lang="en-GB" sz="1200" b="1" dirty="0"/>
                    </a:p>
                  </a:txBody>
                  <a:tcPr anchor="ctr"/>
                </a:tc>
                <a:tc>
                  <a:txBody>
                    <a:bodyPr/>
                    <a:lstStyle/>
                    <a:p>
                      <a:pPr algn="ctr"/>
                      <a:r>
                        <a:rPr lang="en-GB" sz="1200" b="1" dirty="0"/>
                        <a:t>11 T</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a:t>MQXFS –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a:t>Al rods</a:t>
                      </a:r>
                    </a:p>
                  </a:txBody>
                  <a:tcPr anchor="ctr"/>
                </a:tc>
                <a:tc>
                  <a:txBody>
                    <a:bodyPr/>
                    <a:lstStyle/>
                    <a:p>
                      <a:pPr algn="ctr"/>
                      <a:r>
                        <a:rPr lang="en-GB" sz="1200" b="1" dirty="0"/>
                        <a:t>RMM-</a:t>
                      </a:r>
                    </a:p>
                    <a:p>
                      <a:pPr algn="ctr"/>
                      <a:r>
                        <a:rPr lang="en-GB" sz="1200" b="1" dirty="0"/>
                        <a:t>Al rods</a:t>
                      </a:r>
                    </a:p>
                  </a:txBody>
                  <a:tcPr anchor="ctr"/>
                </a:tc>
                <a:tc>
                  <a:txBody>
                    <a:bodyPr/>
                    <a:lstStyle/>
                    <a:p>
                      <a:pPr algn="ctr"/>
                      <a:r>
                        <a:rPr lang="en-GB" sz="1200" b="1" dirty="0"/>
                        <a:t>RMM-</a:t>
                      </a:r>
                    </a:p>
                    <a:p>
                      <a:pPr algn="ctr"/>
                      <a:r>
                        <a:rPr lang="en-GB" sz="1200" b="1" dirty="0"/>
                        <a:t>SS rods</a:t>
                      </a:r>
                    </a:p>
                  </a:txBody>
                  <a:tcPr anchor="ctr"/>
                </a:tc>
                <a:extLst>
                  <a:ext uri="{0D108BD9-81ED-4DB2-BD59-A6C34878D82A}">
                    <a16:rowId xmlns:a16="http://schemas.microsoft.com/office/drawing/2014/main" val="369908956"/>
                  </a:ext>
                </a:extLst>
              </a:tr>
              <a:tr h="370840">
                <a:tc>
                  <a:txBody>
                    <a:bodyPr/>
                    <a:lstStyle/>
                    <a:p>
                      <a:pPr algn="ctr"/>
                      <a:r>
                        <a:rPr lang="en-GB" sz="1200" b="1" dirty="0" err="1"/>
                        <a:t>e.m</a:t>
                      </a:r>
                      <a:r>
                        <a:rPr lang="en-GB" sz="1200" b="1" dirty="0"/>
                        <a:t>. force per aperture </a:t>
                      </a:r>
                      <a:r>
                        <a:rPr lang="en-GB" sz="1200" b="1" baseline="0" dirty="0"/>
                        <a:t>at nominal field [MN]</a:t>
                      </a:r>
                      <a:endParaRPr lang="en-GB" sz="1200" b="1" dirty="0"/>
                    </a:p>
                  </a:txBody>
                  <a:tcPr anchor="ctr"/>
                </a:tc>
                <a:tc>
                  <a:txBody>
                    <a:bodyPr/>
                    <a:lstStyle/>
                    <a:p>
                      <a:pPr algn="ctr"/>
                      <a:r>
                        <a:rPr lang="en-GB" sz="1200" dirty="0"/>
                        <a:t>0.44</a:t>
                      </a:r>
                    </a:p>
                  </a:txBody>
                  <a:tcPr anchor="ctr"/>
                </a:tc>
                <a:tc>
                  <a:txBody>
                    <a:bodyPr/>
                    <a:lstStyle/>
                    <a:p>
                      <a:pPr algn="ctr"/>
                      <a:r>
                        <a:rPr lang="en-GB" sz="1200" dirty="0"/>
                        <a:t>1.2</a:t>
                      </a:r>
                    </a:p>
                  </a:txBody>
                  <a:tcPr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2.4</a:t>
                      </a:r>
                    </a:p>
                  </a:txBody>
                  <a:tcPr anchor="ct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2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3">
                        <a:lumMod val="20000"/>
                        <a:lumOff val="80000"/>
                      </a:schemeClr>
                    </a:solidFill>
                  </a:tcPr>
                </a:tc>
                <a:extLst>
                  <a:ext uri="{0D108BD9-81ED-4DB2-BD59-A6C34878D82A}">
                    <a16:rowId xmlns:a16="http://schemas.microsoft.com/office/drawing/2014/main" val="2220830797"/>
                  </a:ext>
                </a:extLst>
              </a:tr>
              <a:tr h="370840">
                <a:tc>
                  <a:txBody>
                    <a:bodyPr/>
                    <a:lstStyle/>
                    <a:p>
                      <a:pPr algn="ctr"/>
                      <a:r>
                        <a:rPr lang="en-GB" sz="1200" b="1" dirty="0"/>
                        <a:t>Coil length [mm]</a:t>
                      </a:r>
                    </a:p>
                  </a:txBody>
                  <a:tcPr anchor="ctr"/>
                </a:tc>
                <a:tc>
                  <a:txBody>
                    <a:bodyPr/>
                    <a:lstStyle/>
                    <a:p>
                      <a:pPr algn="ctr"/>
                      <a:r>
                        <a:rPr lang="en-GB" sz="1200" dirty="0"/>
                        <a:t>1.6</a:t>
                      </a:r>
                    </a:p>
                  </a:txBody>
                  <a:tcPr anchor="ctr"/>
                </a:tc>
                <a:tc>
                  <a:txBody>
                    <a:bodyPr/>
                    <a:lstStyle/>
                    <a:p>
                      <a:pPr algn="ctr"/>
                      <a:r>
                        <a:rPr lang="en-GB" sz="1200" dirty="0"/>
                        <a:t>1.1</a:t>
                      </a:r>
                    </a:p>
                  </a:txBody>
                  <a:tcPr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0.97</a:t>
                      </a:r>
                    </a:p>
                  </a:txBody>
                  <a:tcPr anchor="ct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200" dirty="0"/>
                    </a:p>
                  </a:txBody>
                  <a:tcPr anchor="ctr">
                    <a:lnR w="12700" cap="flat" cmpd="sng" algn="ctr">
                      <a:solidFill>
                        <a:schemeClr val="tx1"/>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767449646"/>
                  </a:ext>
                </a:extLst>
              </a:tr>
              <a:tr h="182880">
                <a:tc>
                  <a:txBody>
                    <a:bodyPr/>
                    <a:lstStyle/>
                    <a:p>
                      <a:pPr algn="ctr"/>
                      <a:r>
                        <a:rPr lang="en-GB" sz="1200" b="1" dirty="0"/>
                        <a:t>Magnet length [mm]</a:t>
                      </a:r>
                    </a:p>
                  </a:txBody>
                  <a:tcPr anchor="ctr"/>
                </a:tc>
                <a:tc>
                  <a:txBody>
                    <a:bodyPr/>
                    <a:lstStyle/>
                    <a:p>
                      <a:pPr algn="ctr"/>
                      <a:r>
                        <a:rPr lang="en-GB" sz="1200" dirty="0">
                          <a:solidFill>
                            <a:schemeClr val="tx1"/>
                          </a:solidFill>
                        </a:rPr>
                        <a:t>2</a:t>
                      </a:r>
                    </a:p>
                  </a:txBody>
                  <a:tcPr anchor="ctr"/>
                </a:tc>
                <a:tc>
                  <a:txBody>
                    <a:bodyPr/>
                    <a:lstStyle/>
                    <a:p>
                      <a:pPr algn="ctr"/>
                      <a:r>
                        <a:rPr lang="en-GB" sz="1200" dirty="0">
                          <a:solidFill>
                            <a:schemeClr val="tx1"/>
                          </a:solidFill>
                        </a:rPr>
                        <a:t>1.55</a:t>
                      </a:r>
                    </a:p>
                  </a:txBody>
                  <a:tcPr anchor="ctr"/>
                </a:tc>
                <a:tc gridSpan="2">
                  <a:txBody>
                    <a:bodyPr/>
                    <a:lstStyle/>
                    <a:p>
                      <a:pPr algn="ctr"/>
                      <a:r>
                        <a:rPr lang="en-GB" sz="1200" dirty="0">
                          <a:solidFill>
                            <a:schemeClr val="tx1"/>
                          </a:solidFill>
                        </a:rPr>
                        <a:t>1.5</a:t>
                      </a:r>
                    </a:p>
                  </a:txBody>
                  <a:tcPr anchor="ctr"/>
                </a:tc>
                <a:tc hMerge="1">
                  <a:txBody>
                    <a:bodyPr/>
                    <a:lstStyle/>
                    <a:p>
                      <a:pPr algn="ctr"/>
                      <a:endParaRPr lang="en-GB" sz="1200" dirty="0"/>
                    </a:p>
                  </a:txBody>
                  <a:tcPr anchor="ctr">
                    <a:lnR w="12700" cap="flat" cmpd="sng" algn="ctr">
                      <a:solidFill>
                        <a:schemeClr val="tx1"/>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2433787541"/>
                  </a:ext>
                </a:extLst>
              </a:tr>
              <a:tr h="182880">
                <a:tc>
                  <a:txBody>
                    <a:bodyPr/>
                    <a:lstStyle/>
                    <a:p>
                      <a:pPr algn="ctr"/>
                      <a:r>
                        <a:rPr lang="en-GB" sz="1200" b="1" dirty="0"/>
                        <a:t>Rod diameter [mm]</a:t>
                      </a:r>
                    </a:p>
                  </a:txBody>
                  <a:tcPr anchor="ctr"/>
                </a:tc>
                <a:tc>
                  <a:txBody>
                    <a:bodyPr/>
                    <a:lstStyle/>
                    <a:p>
                      <a:pPr algn="ctr"/>
                      <a:r>
                        <a:rPr lang="en-GB" sz="1200" dirty="0" err="1"/>
                        <a:t>n.a</a:t>
                      </a:r>
                      <a:r>
                        <a:rPr lang="en-GB" sz="1200" dirty="0"/>
                        <a:t>.</a:t>
                      </a:r>
                    </a:p>
                  </a:txBody>
                  <a:tcPr anchor="ctr"/>
                </a:tc>
                <a:tc>
                  <a:txBody>
                    <a:bodyPr/>
                    <a:lstStyle/>
                    <a:p>
                      <a:pPr algn="ctr"/>
                      <a:r>
                        <a:rPr lang="en-GB" sz="1200" dirty="0"/>
                        <a:t>36</a:t>
                      </a:r>
                    </a:p>
                  </a:txBody>
                  <a:tcPr anchor="ctr"/>
                </a:tc>
                <a:tc gridSpan="2">
                  <a:txBody>
                    <a:bodyPr/>
                    <a:lstStyle/>
                    <a:p>
                      <a:pPr algn="ctr"/>
                      <a:r>
                        <a:rPr lang="en-GB" sz="1200" dirty="0"/>
                        <a:t>64</a:t>
                      </a:r>
                    </a:p>
                  </a:txBody>
                  <a:tcPr anchor="ctr"/>
                </a:tc>
                <a:tc hMerge="1">
                  <a:txBody>
                    <a:bodyPr/>
                    <a:lstStyle/>
                    <a:p>
                      <a:pPr algn="ctr"/>
                      <a:endParaRPr lang="en-GB" sz="1200" dirty="0"/>
                    </a:p>
                  </a:txBody>
                  <a:tcPr anchor="ctr"/>
                </a:tc>
                <a:extLst>
                  <a:ext uri="{0D108BD9-81ED-4DB2-BD59-A6C34878D82A}">
                    <a16:rowId xmlns:a16="http://schemas.microsoft.com/office/drawing/2014/main" val="1682176176"/>
                  </a:ext>
                </a:extLst>
              </a:tr>
              <a:tr h="274320">
                <a:tc>
                  <a:txBody>
                    <a:bodyPr/>
                    <a:lstStyle/>
                    <a:p>
                      <a:pPr algn="ctr"/>
                      <a:r>
                        <a:rPr lang="en-GB" sz="1200" b="1" dirty="0"/>
                        <a:t>End-plate</a:t>
                      </a:r>
                      <a:r>
                        <a:rPr lang="en-GB" sz="1200" b="1" baseline="0" dirty="0"/>
                        <a:t> thickness [mm]</a:t>
                      </a:r>
                      <a:endParaRPr lang="en-GB" sz="1200" b="1" dirty="0"/>
                    </a:p>
                  </a:txBody>
                  <a:tcPr anchor="ctr"/>
                </a:tc>
                <a:tc>
                  <a:txBody>
                    <a:bodyPr/>
                    <a:lstStyle/>
                    <a:p>
                      <a:pPr algn="ctr"/>
                      <a:r>
                        <a:rPr lang="en-GB" sz="1200" dirty="0"/>
                        <a:t>43</a:t>
                      </a:r>
                    </a:p>
                  </a:txBody>
                  <a:tcPr anchor="ctr"/>
                </a:tc>
                <a:tc>
                  <a:txBody>
                    <a:bodyPr/>
                    <a:lstStyle/>
                    <a:p>
                      <a:pPr algn="ctr"/>
                      <a:r>
                        <a:rPr lang="en-US" sz="1200" dirty="0"/>
                        <a:t>75</a:t>
                      </a:r>
                      <a:endParaRPr lang="en-GB" sz="1200" dirty="0"/>
                    </a:p>
                  </a:txBody>
                  <a:tcPr anchor="ctr"/>
                </a:tc>
                <a:tc gridSpan="2">
                  <a:txBody>
                    <a:bodyPr/>
                    <a:lstStyle/>
                    <a:p>
                      <a:pPr algn="ctr"/>
                      <a:r>
                        <a:rPr lang="en-US" sz="1200" dirty="0"/>
                        <a:t>100</a:t>
                      </a:r>
                      <a:endParaRPr lang="en-GB" sz="1200" dirty="0"/>
                    </a:p>
                  </a:txBody>
                  <a:tcPr anchor="ctr"/>
                </a:tc>
                <a:tc hMerge="1">
                  <a:txBody>
                    <a:bodyPr/>
                    <a:lstStyle/>
                    <a:p>
                      <a:pPr algn="ctr"/>
                      <a:endParaRPr lang="en-GB" sz="1200" dirty="0"/>
                    </a:p>
                  </a:txBody>
                  <a:tcPr anchor="ctr">
                    <a:lnR w="12700" cap="flat" cmpd="sng" algn="ctr">
                      <a:solidFill>
                        <a:schemeClr val="tx1"/>
                      </a:solidFill>
                      <a:prstDash val="solid"/>
                      <a:round/>
                      <a:headEnd type="none" w="med" len="med"/>
                      <a:tailEnd type="none" w="med" len="med"/>
                    </a:lnR>
                    <a:solidFill>
                      <a:schemeClr val="accent3">
                        <a:lumMod val="20000"/>
                        <a:lumOff val="80000"/>
                      </a:schemeClr>
                    </a:solidFill>
                  </a:tcPr>
                </a:tc>
                <a:extLst>
                  <a:ext uri="{0D108BD9-81ED-4DB2-BD59-A6C34878D82A}">
                    <a16:rowId xmlns:a16="http://schemas.microsoft.com/office/drawing/2014/main" val="3603338349"/>
                  </a:ext>
                </a:extLst>
              </a:tr>
              <a:tr h="182880">
                <a:tc>
                  <a:txBody>
                    <a:bodyPr/>
                    <a:lstStyle/>
                    <a:p>
                      <a:pPr algn="ctr"/>
                      <a:r>
                        <a:rPr lang="en-GB" sz="1200" b="1" dirty="0"/>
                        <a:t>Coil Stiffness</a:t>
                      </a:r>
                      <a:r>
                        <a:rPr lang="en-GB" sz="1200" b="1" baseline="0" dirty="0"/>
                        <a:t> [MN/mm]</a:t>
                      </a:r>
                      <a:endParaRPr lang="en-GB" sz="1200" b="1" dirty="0"/>
                    </a:p>
                  </a:txBody>
                  <a:tcPr anchor="ctr"/>
                </a:tc>
                <a:tc>
                  <a:txBody>
                    <a:bodyPr/>
                    <a:lstStyle/>
                    <a:p>
                      <a:pPr algn="ctr"/>
                      <a:r>
                        <a:rPr lang="en-GB" sz="1200" dirty="0"/>
                        <a:t>1.40</a:t>
                      </a:r>
                    </a:p>
                  </a:txBody>
                  <a:tcPr anchor="ctr"/>
                </a:tc>
                <a:tc>
                  <a:txBody>
                    <a:bodyPr/>
                    <a:lstStyle/>
                    <a:p>
                      <a:pPr algn="ctr"/>
                      <a:r>
                        <a:rPr lang="en-GB" sz="1200" dirty="0"/>
                        <a:t>1.10</a:t>
                      </a:r>
                    </a:p>
                  </a:txBody>
                  <a:tcPr anchor="ctr"/>
                </a:tc>
                <a:tc>
                  <a:txBody>
                    <a:bodyPr/>
                    <a:lstStyle/>
                    <a:p>
                      <a:pPr algn="ctr"/>
                      <a:r>
                        <a:rPr lang="en-GB" sz="1200" dirty="0"/>
                        <a:t>4.06</a:t>
                      </a:r>
                    </a:p>
                  </a:txBody>
                  <a:tcPr anchor="ctr"/>
                </a:tc>
                <a:tc>
                  <a:txBody>
                    <a:bodyPr/>
                    <a:lstStyle/>
                    <a:p>
                      <a:pPr algn="ctr"/>
                      <a:r>
                        <a:rPr kumimoji="0" lang="en-GB" sz="1200" kern="1200" dirty="0">
                          <a:solidFill>
                            <a:schemeClr val="dk1"/>
                          </a:solidFill>
                        </a:rPr>
                        <a:t>4.06</a:t>
                      </a:r>
                      <a:endParaRPr kumimoji="0" lang="en-GB" sz="1200" kern="1200" dirty="0">
                        <a:solidFill>
                          <a:schemeClr val="dk1"/>
                        </a:solidFill>
                        <a:latin typeface="+mn-lt"/>
                        <a:ea typeface="+mn-ea"/>
                        <a:cs typeface="+mn-cs"/>
                      </a:endParaRPr>
                    </a:p>
                  </a:txBody>
                  <a:tcPr anchor="ctr"/>
                </a:tc>
                <a:extLst>
                  <a:ext uri="{0D108BD9-81ED-4DB2-BD59-A6C34878D82A}">
                    <a16:rowId xmlns:a16="http://schemas.microsoft.com/office/drawing/2014/main" val="2325025060"/>
                  </a:ext>
                </a:extLst>
              </a:tr>
              <a:tr h="0">
                <a:tc>
                  <a:txBody>
                    <a:bodyPr/>
                    <a:lstStyle/>
                    <a:p>
                      <a:pPr algn="ctr"/>
                      <a:r>
                        <a:rPr lang="en-GB" sz="1200" b="1" dirty="0"/>
                        <a:t>Rod Stiffness [MN/mm]</a:t>
                      </a:r>
                    </a:p>
                  </a:txBody>
                  <a:tcPr anchor="ctr"/>
                </a:tc>
                <a:tc>
                  <a:txBody>
                    <a:bodyPr/>
                    <a:lstStyle/>
                    <a:p>
                      <a:pPr algn="ctr"/>
                      <a:r>
                        <a:rPr lang="en-GB" sz="1200" dirty="0" err="1"/>
                        <a:t>n.a</a:t>
                      </a:r>
                      <a:r>
                        <a:rPr lang="en-GB" sz="1200" dirty="0"/>
                        <a:t>.</a:t>
                      </a:r>
                    </a:p>
                  </a:txBody>
                  <a:tcPr anchor="ctr"/>
                </a:tc>
                <a:tc>
                  <a:txBody>
                    <a:bodyPr/>
                    <a:lstStyle/>
                    <a:p>
                      <a:pPr algn="ctr"/>
                      <a:r>
                        <a:rPr lang="en-GB" sz="1200" dirty="0"/>
                        <a:t>0.21</a:t>
                      </a:r>
                    </a:p>
                  </a:txBody>
                  <a:tcPr anchor="ctr"/>
                </a:tc>
                <a:tc>
                  <a:txBody>
                    <a:bodyPr/>
                    <a:lstStyle/>
                    <a:p>
                      <a:pPr algn="ctr"/>
                      <a:r>
                        <a:rPr lang="en-GB" sz="1200" dirty="0"/>
                        <a:t>0.78</a:t>
                      </a:r>
                    </a:p>
                  </a:txBody>
                  <a:tcPr anchor="ctr"/>
                </a:tc>
                <a:tc>
                  <a:txBody>
                    <a:bodyPr/>
                    <a:lstStyle/>
                    <a:p>
                      <a:pPr algn="ctr"/>
                      <a:r>
                        <a:rPr lang="en-GB" sz="1200" dirty="0"/>
                        <a:t>2.08</a:t>
                      </a:r>
                    </a:p>
                  </a:txBody>
                  <a:tcPr anchor="ctr"/>
                </a:tc>
                <a:extLst>
                  <a:ext uri="{0D108BD9-81ED-4DB2-BD59-A6C34878D82A}">
                    <a16:rowId xmlns:a16="http://schemas.microsoft.com/office/drawing/2014/main" val="513043676"/>
                  </a:ext>
                </a:extLst>
              </a:tr>
              <a:tr h="219456">
                <a:tc gridSpan="5">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1" dirty="0"/>
                        <a:t>Coil elongation</a:t>
                      </a:r>
                    </a:p>
                  </a:txBody>
                  <a:tcPr anchor="ctr"/>
                </a:tc>
                <a:tc hMerge="1">
                  <a:txBody>
                    <a:bodyPr/>
                    <a:lstStyle/>
                    <a:p>
                      <a:pPr algn="ctr"/>
                      <a:endParaRPr lang="en-GB" sz="1200" dirty="0"/>
                    </a:p>
                  </a:txBody>
                  <a:tcPr anchor="ctr">
                    <a:lnT w="12700" cap="flat" cmpd="sng" algn="ctr">
                      <a:solidFill>
                        <a:schemeClr val="tx1"/>
                      </a:solidFill>
                      <a:prstDash val="solid"/>
                      <a:round/>
                      <a:headEnd type="none" w="med" len="med"/>
                      <a:tailEnd type="none" w="med" len="med"/>
                    </a:lnT>
                    <a:solidFill>
                      <a:schemeClr val="accent6">
                        <a:lumMod val="20000"/>
                        <a:lumOff val="80000"/>
                      </a:schemeClr>
                    </a:solidFill>
                  </a:tcPr>
                </a:tc>
                <a:tc hMerge="1">
                  <a:txBody>
                    <a:bodyPr/>
                    <a:lstStyle/>
                    <a:p>
                      <a:pPr algn="ctr"/>
                      <a:endParaRPr lang="en-GB" sz="1200" dirty="0"/>
                    </a:p>
                  </a:txBody>
                  <a:tcPr anchor="ctr">
                    <a:lnT w="12700" cap="flat" cmpd="sng" algn="ctr">
                      <a:solidFill>
                        <a:schemeClr val="tx1"/>
                      </a:solidFill>
                      <a:prstDash val="solid"/>
                      <a:round/>
                      <a:headEnd type="none" w="med" len="med"/>
                      <a:tailEnd type="none" w="med" len="med"/>
                    </a:lnT>
                    <a:solidFill>
                      <a:schemeClr val="accent6">
                        <a:lumMod val="20000"/>
                        <a:lumOff val="80000"/>
                      </a:schemeClr>
                    </a:solidFill>
                  </a:tcPr>
                </a:tc>
                <a:tc hMerge="1">
                  <a:txBody>
                    <a:bodyPr/>
                    <a:lstStyle/>
                    <a:p>
                      <a:pPr algn="ctr"/>
                      <a:endParaRPr lang="en-GB" sz="1200" dirty="0"/>
                    </a:p>
                  </a:txBody>
                  <a:tcPr anchor="ctr">
                    <a:lnT w="12700" cap="flat" cmpd="sng" algn="ctr">
                      <a:solidFill>
                        <a:schemeClr val="tx1"/>
                      </a:solidFill>
                      <a:prstDash val="solid"/>
                      <a:round/>
                      <a:headEnd type="none" w="med" len="med"/>
                      <a:tailEnd type="none" w="med" len="med"/>
                    </a:lnT>
                    <a:solidFill>
                      <a:schemeClr val="accent6">
                        <a:lumMod val="20000"/>
                        <a:lumOff val="80000"/>
                      </a:schemeClr>
                    </a:solidFill>
                  </a:tcPr>
                </a:tc>
                <a:tc hMerge="1">
                  <a:txBody>
                    <a:bodyPr/>
                    <a:lstStyle/>
                    <a:p>
                      <a:pPr algn="ctr"/>
                      <a:endParaRPr lang="en-GB" sz="12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6">
                        <a:lumMod val="20000"/>
                        <a:lumOff val="80000"/>
                      </a:schemeClr>
                    </a:solidFill>
                  </a:tcPr>
                </a:tc>
                <a:extLst>
                  <a:ext uri="{0D108BD9-81ED-4DB2-BD59-A6C34878D82A}">
                    <a16:rowId xmlns:a16="http://schemas.microsoft.com/office/drawing/2014/main" val="1331658880"/>
                  </a:ext>
                </a:extLst>
              </a:tr>
              <a:tr h="164592">
                <a:tc>
                  <a:txBody>
                    <a:bodyPr/>
                    <a:lstStyle/>
                    <a:p>
                      <a:pPr algn="ctr"/>
                      <a:r>
                        <a:rPr lang="en-GB" sz="1200" b="1" dirty="0"/>
                        <a:t>No friction, no rods [mm]</a:t>
                      </a:r>
                    </a:p>
                  </a:txBody>
                  <a:tcPr anchor="ctr"/>
                </a:tc>
                <a:tc>
                  <a:txBody>
                    <a:bodyPr/>
                    <a:lstStyle/>
                    <a:p>
                      <a:pPr algn="ctr"/>
                      <a:r>
                        <a:rPr lang="en-GB" sz="1200" dirty="0"/>
                        <a:t>0.31</a:t>
                      </a:r>
                    </a:p>
                  </a:txBody>
                  <a:tcPr anchor="ctr"/>
                </a:tc>
                <a:tc>
                  <a:txBody>
                    <a:bodyPr/>
                    <a:lstStyle/>
                    <a:p>
                      <a:pPr algn="ctr"/>
                      <a:r>
                        <a:rPr lang="en-GB" sz="1200" dirty="0"/>
                        <a:t>1.09</a:t>
                      </a:r>
                    </a:p>
                  </a:txBody>
                  <a:tcPr anchor="ctr"/>
                </a:tc>
                <a:tc gridSpan="2">
                  <a:txBody>
                    <a:bodyPr/>
                    <a:lstStyle/>
                    <a:p>
                      <a:pPr algn="ctr"/>
                      <a:r>
                        <a:rPr lang="en-GB" sz="1200" dirty="0"/>
                        <a:t>0.59</a:t>
                      </a:r>
                    </a:p>
                  </a:txBody>
                  <a:tcPr anchor="ctr"/>
                </a:tc>
                <a:tc hMerge="1">
                  <a:txBody>
                    <a:bodyPr/>
                    <a:lstStyle/>
                    <a:p>
                      <a:pPr algn="ctr"/>
                      <a:endParaRPr lang="en-GB" sz="12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6">
                        <a:lumMod val="20000"/>
                        <a:lumOff val="80000"/>
                      </a:schemeClr>
                    </a:solidFill>
                  </a:tcPr>
                </a:tc>
                <a:extLst>
                  <a:ext uri="{0D108BD9-81ED-4DB2-BD59-A6C34878D82A}">
                    <a16:rowId xmlns:a16="http://schemas.microsoft.com/office/drawing/2014/main" val="521842569"/>
                  </a:ext>
                </a:extLst>
              </a:tr>
              <a:tr h="451928">
                <a:tc>
                  <a:txBody>
                    <a:bodyPr/>
                    <a:lstStyle/>
                    <a:p>
                      <a:pPr algn="ctr"/>
                      <a:r>
                        <a:rPr lang="en-GB" sz="1200" b="1" dirty="0"/>
                        <a:t>No friction, rods* [mm]</a:t>
                      </a:r>
                    </a:p>
                  </a:txBody>
                  <a:tcPr anchor="ctr"/>
                </a:tc>
                <a:tc>
                  <a:txBody>
                    <a:bodyPr/>
                    <a:lstStyle/>
                    <a:p>
                      <a:pPr algn="ctr"/>
                      <a:r>
                        <a:rPr lang="en-GB" sz="1200" dirty="0" err="1"/>
                        <a:t>n.a</a:t>
                      </a:r>
                      <a:r>
                        <a:rPr lang="en-GB" sz="1200" dirty="0"/>
                        <a:t>.</a:t>
                      </a:r>
                    </a:p>
                  </a:txBody>
                  <a:tcPr anchor="ctr"/>
                </a:tc>
                <a:tc>
                  <a:txBody>
                    <a:bodyPr/>
                    <a:lstStyle/>
                    <a:p>
                      <a:pPr algn="ctr"/>
                      <a:r>
                        <a:rPr lang="en-GB" sz="1200" dirty="0"/>
                        <a:t>0.92</a:t>
                      </a:r>
                    </a:p>
                  </a:txBody>
                  <a:tcPr anchor="ctr"/>
                </a:tc>
                <a:tc>
                  <a:txBody>
                    <a:bodyPr/>
                    <a:lstStyle/>
                    <a:p>
                      <a:pPr algn="ctr"/>
                      <a:r>
                        <a:rPr lang="en-GB" sz="1200" dirty="0"/>
                        <a:t>0.51</a:t>
                      </a:r>
                    </a:p>
                  </a:txBody>
                  <a:tcPr anchor="ctr"/>
                </a:tc>
                <a:tc>
                  <a:txBody>
                    <a:bodyPr/>
                    <a:lstStyle/>
                    <a:p>
                      <a:pPr algn="ctr"/>
                      <a:r>
                        <a:rPr lang="en-GB" sz="1200" dirty="0"/>
                        <a:t>0.41</a:t>
                      </a:r>
                    </a:p>
                  </a:txBody>
                  <a:tcPr anchor="ctr"/>
                </a:tc>
                <a:extLst>
                  <a:ext uri="{0D108BD9-81ED-4DB2-BD59-A6C34878D82A}">
                    <a16:rowId xmlns:a16="http://schemas.microsoft.com/office/drawing/2014/main" val="1125252757"/>
                  </a:ext>
                </a:extLst>
              </a:tr>
            </a:tbl>
          </a:graphicData>
        </a:graphic>
      </p:graphicFrame>
      <p:sp>
        <p:nvSpPr>
          <p:cNvPr id="9" name="TextBox 8"/>
          <p:cNvSpPr txBox="1"/>
          <p:nvPr/>
        </p:nvSpPr>
        <p:spPr>
          <a:xfrm>
            <a:off x="4189546" y="5907557"/>
            <a:ext cx="2526654" cy="276999"/>
          </a:xfrm>
          <a:prstGeom prst="rect">
            <a:avLst/>
          </a:prstGeom>
          <a:noFill/>
        </p:spPr>
        <p:txBody>
          <a:bodyPr wrap="none" rtlCol="0">
            <a:spAutoFit/>
          </a:bodyPr>
          <a:lstStyle/>
          <a:p>
            <a:r>
              <a:rPr lang="en-GB" sz="1200" dirty="0"/>
              <a:t>*Assuming infinitely rigid end-plate</a:t>
            </a:r>
          </a:p>
        </p:txBody>
      </p:sp>
      <p:sp>
        <p:nvSpPr>
          <p:cNvPr id="10" name="Content Placeholder 2"/>
          <p:cNvSpPr txBox="1">
            <a:spLocks/>
          </p:cNvSpPr>
          <p:nvPr/>
        </p:nvSpPr>
        <p:spPr>
          <a:xfrm>
            <a:off x="457200" y="1325606"/>
            <a:ext cx="3073400" cy="1155127"/>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endParaRPr lang="en-GB" dirty="0"/>
          </a:p>
        </p:txBody>
      </p:sp>
      <p:sp>
        <p:nvSpPr>
          <p:cNvPr id="11" name="Content Placeholder 2">
            <a:extLst>
              <a:ext uri="{FF2B5EF4-FFF2-40B4-BE49-F238E27FC236}">
                <a16:creationId xmlns:a16="http://schemas.microsoft.com/office/drawing/2014/main" id="{E56C69AC-BAE3-4D52-A52C-1F8A8EC1F948}"/>
              </a:ext>
            </a:extLst>
          </p:cNvPr>
          <p:cNvSpPr txBox="1">
            <a:spLocks/>
          </p:cNvSpPr>
          <p:nvPr/>
        </p:nvSpPr>
        <p:spPr>
          <a:xfrm>
            <a:off x="470118" y="1033964"/>
            <a:ext cx="3503915" cy="2395036"/>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sym typeface="Wingdings" panose="05000000000000000000" pitchFamily="2" charset="2"/>
              </a:rPr>
              <a:t>The optimization was guided by designing a system as rigid as possible:</a:t>
            </a:r>
          </a:p>
          <a:p>
            <a:pPr lvl="1"/>
            <a:r>
              <a:rPr lang="en-US" sz="1400" dirty="0">
                <a:sym typeface="Wingdings" panose="05000000000000000000" pitchFamily="2" charset="2"/>
              </a:rPr>
              <a:t>Rods for longitudinal loading shall be as close as possible to the coil to minimize bending of the end plate (becomes hard in blocks coil if when one needs to leave the space for the flared ends).</a:t>
            </a:r>
          </a:p>
        </p:txBody>
      </p:sp>
    </p:spTree>
    <p:extLst>
      <p:ext uri="{BB962C8B-B14F-4D97-AF65-F5344CB8AC3E}">
        <p14:creationId xmlns:p14="http://schemas.microsoft.com/office/powerpoint/2010/main" val="12220402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F8B6B-DFC5-45EC-B7BF-F9D96E6FE386}"/>
              </a:ext>
            </a:extLst>
          </p:cNvPr>
          <p:cNvSpPr>
            <a:spLocks noGrp="1"/>
          </p:cNvSpPr>
          <p:nvPr>
            <p:ph type="title"/>
          </p:nvPr>
        </p:nvSpPr>
        <p:spPr/>
        <p:txBody>
          <a:bodyPr/>
          <a:lstStyle/>
          <a:p>
            <a:r>
              <a:rPr lang="en-US" dirty="0"/>
              <a:t>RMM – Coil end design</a:t>
            </a:r>
            <a:endParaRPr lang="en-GB" dirty="0"/>
          </a:p>
        </p:txBody>
      </p:sp>
      <p:sp>
        <p:nvSpPr>
          <p:cNvPr id="3" name="Content Placeholder 2">
            <a:extLst>
              <a:ext uri="{FF2B5EF4-FFF2-40B4-BE49-F238E27FC236}">
                <a16:creationId xmlns:a16="http://schemas.microsoft.com/office/drawing/2014/main" id="{453F928A-55C8-4431-BE8F-656F22032EDA}"/>
              </a:ext>
            </a:extLst>
          </p:cNvPr>
          <p:cNvSpPr>
            <a:spLocks noGrp="1"/>
          </p:cNvSpPr>
          <p:nvPr>
            <p:ph idx="1"/>
          </p:nvPr>
        </p:nvSpPr>
        <p:spPr>
          <a:xfrm>
            <a:off x="483442" y="1353304"/>
            <a:ext cx="5312694" cy="1908706"/>
          </a:xfrm>
        </p:spPr>
        <p:txBody>
          <a:bodyPr>
            <a:normAutofit fontScale="92500" lnSpcReduction="10000"/>
          </a:bodyPr>
          <a:lstStyle/>
          <a:p>
            <a:r>
              <a:rPr lang="en-US" sz="2000" dirty="0"/>
              <a:t>First coil design:</a:t>
            </a:r>
          </a:p>
          <a:p>
            <a:pPr lvl="1"/>
            <a:r>
              <a:rPr lang="en-US" sz="1800" dirty="0"/>
              <a:t>G11 end saddles</a:t>
            </a:r>
          </a:p>
          <a:p>
            <a:pPr lvl="1"/>
            <a:r>
              <a:rPr lang="en-US" sz="1800" dirty="0"/>
              <a:t>Shifted layers without end spacer, since you can decrease the field without the complexity of adding end parts</a:t>
            </a:r>
          </a:p>
          <a:p>
            <a:pPr lvl="1"/>
            <a:r>
              <a:rPr lang="en-US" sz="1800" dirty="0"/>
              <a:t>Drawback: large unbalance of the forces in the coil ends. </a:t>
            </a:r>
            <a:endParaRPr lang="en-GB" sz="1800" dirty="0"/>
          </a:p>
        </p:txBody>
      </p:sp>
      <p:sp>
        <p:nvSpPr>
          <p:cNvPr id="4" name="Slide Number Placeholder 3">
            <a:extLst>
              <a:ext uri="{FF2B5EF4-FFF2-40B4-BE49-F238E27FC236}">
                <a16:creationId xmlns:a16="http://schemas.microsoft.com/office/drawing/2014/main" id="{BD6CFE6F-102A-4A8D-B4FE-6DABC9328FD8}"/>
              </a:ext>
            </a:extLst>
          </p:cNvPr>
          <p:cNvSpPr>
            <a:spLocks noGrp="1"/>
          </p:cNvSpPr>
          <p:nvPr>
            <p:ph type="sldNum" sz="quarter" idx="12"/>
          </p:nvPr>
        </p:nvSpPr>
        <p:spPr/>
        <p:txBody>
          <a:bodyPr/>
          <a:lstStyle/>
          <a:p>
            <a:fld id="{BFDCA1C4-9514-7B4F-976F-D92F7E296653}" type="slidenum">
              <a:rPr lang="fr-FR" smtClean="0"/>
              <a:pPr/>
              <a:t>24</a:t>
            </a:fld>
            <a:endParaRPr lang="fr-FR"/>
          </a:p>
        </p:txBody>
      </p:sp>
      <p:sp>
        <p:nvSpPr>
          <p:cNvPr id="5" name="Footer Placeholder 4">
            <a:extLst>
              <a:ext uri="{FF2B5EF4-FFF2-40B4-BE49-F238E27FC236}">
                <a16:creationId xmlns:a16="http://schemas.microsoft.com/office/drawing/2014/main" id="{E3451D8B-F528-48B7-BA0D-3F417A1CE06B}"/>
              </a:ext>
            </a:extLst>
          </p:cNvPr>
          <p:cNvSpPr>
            <a:spLocks noGrp="1"/>
          </p:cNvSpPr>
          <p:nvPr>
            <p:ph type="ftr" sz="quarter" idx="11"/>
          </p:nvPr>
        </p:nvSpPr>
        <p:spPr/>
        <p:txBody>
          <a:bodyPr/>
          <a:lstStyle/>
          <a:p>
            <a:pPr algn="ctr"/>
            <a:r>
              <a:rPr lang="es-ES"/>
              <a:t>Susana Izquierdo Bermudez</a:t>
            </a:r>
            <a:endParaRPr lang="en-GB" dirty="0"/>
          </a:p>
        </p:txBody>
      </p:sp>
      <p:pic>
        <p:nvPicPr>
          <p:cNvPr id="14" name="Picture 13">
            <a:extLst>
              <a:ext uri="{FF2B5EF4-FFF2-40B4-BE49-F238E27FC236}">
                <a16:creationId xmlns:a16="http://schemas.microsoft.com/office/drawing/2014/main" id="{1065CBD7-5CD7-4C63-B5E8-A2266D51A6FF}"/>
              </a:ext>
            </a:extLst>
          </p:cNvPr>
          <p:cNvPicPr>
            <a:picLocks noChangeAspect="1"/>
          </p:cNvPicPr>
          <p:nvPr/>
        </p:nvPicPr>
        <p:blipFill>
          <a:blip r:embed="rId2"/>
          <a:stretch>
            <a:fillRect/>
          </a:stretch>
        </p:blipFill>
        <p:spPr>
          <a:xfrm>
            <a:off x="2782998" y="3590439"/>
            <a:ext cx="6308551" cy="2485569"/>
          </a:xfrm>
          <a:prstGeom prst="rect">
            <a:avLst/>
          </a:prstGeom>
        </p:spPr>
      </p:pic>
      <p:graphicFrame>
        <p:nvGraphicFramePr>
          <p:cNvPr id="15" name="Table 14">
            <a:extLst>
              <a:ext uri="{FF2B5EF4-FFF2-40B4-BE49-F238E27FC236}">
                <a16:creationId xmlns:a16="http://schemas.microsoft.com/office/drawing/2014/main" id="{D3308A9C-868F-4B90-983A-39F2C5DCFF73}"/>
              </a:ext>
            </a:extLst>
          </p:cNvPr>
          <p:cNvGraphicFramePr>
            <a:graphicFrameLocks noGrp="1"/>
          </p:cNvGraphicFramePr>
          <p:nvPr>
            <p:extLst>
              <p:ext uri="{D42A27DB-BD31-4B8C-83A1-F6EECF244321}">
                <p14:modId xmlns:p14="http://schemas.microsoft.com/office/powerpoint/2010/main" val="2857256736"/>
              </p:ext>
            </p:extLst>
          </p:nvPr>
        </p:nvGraphicFramePr>
        <p:xfrm>
          <a:off x="5986801" y="1484784"/>
          <a:ext cx="2879999" cy="1260000"/>
        </p:xfrm>
        <a:graphic>
          <a:graphicData uri="http://schemas.openxmlformats.org/drawingml/2006/table">
            <a:tbl>
              <a:tblPr firstRow="1" firstCol="1" bandRow="1">
                <a:tableStyleId>{5940675A-B579-460E-94D1-54222C63F5DA}</a:tableStyleId>
              </a:tblPr>
              <a:tblGrid>
                <a:gridCol w="483972">
                  <a:extLst>
                    <a:ext uri="{9D8B030D-6E8A-4147-A177-3AD203B41FA5}">
                      <a16:colId xmlns:a16="http://schemas.microsoft.com/office/drawing/2014/main" val="20000"/>
                    </a:ext>
                  </a:extLst>
                </a:gridCol>
                <a:gridCol w="483972">
                  <a:extLst>
                    <a:ext uri="{9D8B030D-6E8A-4147-A177-3AD203B41FA5}">
                      <a16:colId xmlns:a16="http://schemas.microsoft.com/office/drawing/2014/main" val="20001"/>
                    </a:ext>
                  </a:extLst>
                </a:gridCol>
                <a:gridCol w="757071">
                  <a:extLst>
                    <a:ext uri="{9D8B030D-6E8A-4147-A177-3AD203B41FA5}">
                      <a16:colId xmlns:a16="http://schemas.microsoft.com/office/drawing/2014/main" val="20002"/>
                    </a:ext>
                  </a:extLst>
                </a:gridCol>
                <a:gridCol w="483972">
                  <a:extLst>
                    <a:ext uri="{9D8B030D-6E8A-4147-A177-3AD203B41FA5}">
                      <a16:colId xmlns:a16="http://schemas.microsoft.com/office/drawing/2014/main" val="20003"/>
                    </a:ext>
                  </a:extLst>
                </a:gridCol>
                <a:gridCol w="671012">
                  <a:extLst>
                    <a:ext uri="{9D8B030D-6E8A-4147-A177-3AD203B41FA5}">
                      <a16:colId xmlns:a16="http://schemas.microsoft.com/office/drawing/2014/main" val="20004"/>
                    </a:ext>
                  </a:extLst>
                </a:gridCol>
              </a:tblGrid>
              <a:tr h="252000">
                <a:tc>
                  <a:txBody>
                    <a:bodyPr/>
                    <a:lstStyle/>
                    <a:p>
                      <a:pPr marL="0" algn="ctr" rtl="0" eaLnBrk="1" fontAlgn="b" latinLnBrk="0" hangingPunct="1"/>
                      <a:endParaRPr kumimoji="0" lang="en-GB" sz="1200" b="1" u="none" strike="noStrike" kern="1200" dirty="0">
                        <a:solidFill>
                          <a:schemeClr val="accent6">
                            <a:lumMod val="50000"/>
                          </a:schemeClr>
                        </a:solidFill>
                        <a:effectLst/>
                        <a:latin typeface="+mn-lt"/>
                        <a:ea typeface="+mn-ea"/>
                        <a:cs typeface="+mn-cs"/>
                      </a:endParaRPr>
                    </a:p>
                  </a:txBody>
                  <a:tcPr marL="0" marR="0" marT="0" marB="0" anchor="ctr"/>
                </a:tc>
                <a:tc gridSpan="2">
                  <a:txBody>
                    <a:bodyPr/>
                    <a:lstStyle/>
                    <a:p>
                      <a:pPr marL="0" algn="ctr" rtl="0" eaLnBrk="1" fontAlgn="b" latinLnBrk="0" hangingPunct="1"/>
                      <a:r>
                        <a:rPr kumimoji="0" lang="en-GB" sz="1200" b="1" u="none" strike="noStrike" kern="1200" dirty="0" err="1">
                          <a:effectLst/>
                        </a:rPr>
                        <a:t>Fy</a:t>
                      </a:r>
                      <a:endParaRPr kumimoji="0" lang="en-GB" sz="1200" b="1" u="none" strike="noStrike" kern="1200" dirty="0">
                        <a:solidFill>
                          <a:schemeClr val="accent6">
                            <a:lumMod val="50000"/>
                          </a:schemeClr>
                        </a:solidFill>
                        <a:effectLst/>
                        <a:latin typeface="+mn-lt"/>
                        <a:ea typeface="+mn-ea"/>
                        <a:cs typeface="+mn-cs"/>
                      </a:endParaRPr>
                    </a:p>
                  </a:txBody>
                  <a:tcPr marL="0" marR="0" marT="0" marB="0" anchor="ctr"/>
                </a:tc>
                <a:tc hMerge="1">
                  <a:txBody>
                    <a:bodyPr/>
                    <a:lstStyle/>
                    <a:p>
                      <a:pPr marL="0" algn="ctr" rtl="0" eaLnBrk="1" fontAlgn="b" latinLnBrk="0" hangingPunct="1"/>
                      <a:endParaRPr kumimoji="0" lang="en-GB" sz="1200" u="none" strike="noStrike" kern="1200" dirty="0">
                        <a:solidFill>
                          <a:schemeClr val="accent6">
                            <a:lumMod val="50000"/>
                          </a:schemeClr>
                        </a:solidFill>
                        <a:effectLst/>
                        <a:latin typeface="+mn-lt"/>
                        <a:ea typeface="+mn-ea"/>
                        <a:cs typeface="+mn-cs"/>
                      </a:endParaRPr>
                    </a:p>
                  </a:txBody>
                  <a:tcPr marL="0" marR="0" marT="0" marB="0" anchor="ctr"/>
                </a:tc>
                <a:tc gridSpan="2">
                  <a:txBody>
                    <a:bodyPr/>
                    <a:lstStyle/>
                    <a:p>
                      <a:pPr marL="0" algn="ctr" rtl="0" eaLnBrk="1" fontAlgn="b" latinLnBrk="0" hangingPunct="1"/>
                      <a:r>
                        <a:rPr kumimoji="0" lang="en-GB" sz="1200" b="1" u="none" strike="noStrike" kern="1200" dirty="0" err="1">
                          <a:effectLst/>
                        </a:rPr>
                        <a:t>Fz</a:t>
                      </a:r>
                      <a:endParaRPr kumimoji="0" lang="en-GB" sz="1200" b="1" u="none" strike="noStrike" kern="1200" dirty="0">
                        <a:solidFill>
                          <a:schemeClr val="accent6">
                            <a:lumMod val="50000"/>
                          </a:schemeClr>
                        </a:solidFill>
                        <a:effectLst/>
                        <a:latin typeface="+mn-lt"/>
                        <a:ea typeface="+mn-ea"/>
                        <a:cs typeface="+mn-cs"/>
                      </a:endParaRPr>
                    </a:p>
                  </a:txBody>
                  <a:tcPr marL="0" marR="0" marT="0" marB="0" anchor="ctr"/>
                </a:tc>
                <a:tc hMerge="1">
                  <a:txBody>
                    <a:bodyPr/>
                    <a:lstStyle/>
                    <a:p>
                      <a:pPr marL="0" algn="ctr" rtl="0" eaLnBrk="1" fontAlgn="b" latinLnBrk="0" hangingPunct="1"/>
                      <a:endParaRPr kumimoji="0" lang="en-GB" sz="1200" u="none" strike="noStrike" kern="1200" dirty="0">
                        <a:solidFill>
                          <a:schemeClr val="accent6">
                            <a:lumMod val="50000"/>
                          </a:schemeClr>
                        </a:solidFill>
                        <a:effectLst/>
                        <a:latin typeface="+mn-lt"/>
                        <a:ea typeface="+mn-ea"/>
                        <a:cs typeface="+mn-cs"/>
                      </a:endParaRPr>
                    </a:p>
                  </a:txBody>
                  <a:tcPr marL="0" marR="0" marT="0" marB="0" anchor="ctr"/>
                </a:tc>
                <a:extLst>
                  <a:ext uri="{0D108BD9-81ED-4DB2-BD59-A6C34878D82A}">
                    <a16:rowId xmlns:a16="http://schemas.microsoft.com/office/drawing/2014/main" val="10000"/>
                  </a:ext>
                </a:extLst>
              </a:tr>
              <a:tr h="252000">
                <a:tc>
                  <a:txBody>
                    <a:bodyPr/>
                    <a:lstStyle/>
                    <a:p>
                      <a:pPr marL="0" algn="ctr" rtl="0" eaLnBrk="1" fontAlgn="b" latinLnBrk="0" hangingPunct="1"/>
                      <a:r>
                        <a:rPr kumimoji="0" lang="en-GB" sz="1200" b="1" u="none" strike="noStrike" kern="1200" dirty="0">
                          <a:effectLst/>
                        </a:rPr>
                        <a:t>layer</a:t>
                      </a:r>
                      <a:endParaRPr kumimoji="0" lang="en-GB" sz="1200" b="1" u="none" strike="noStrike" kern="1200" dirty="0">
                        <a:solidFill>
                          <a:schemeClr val="accent6">
                            <a:lumMod val="50000"/>
                          </a:schemeClr>
                        </a:solidFill>
                        <a:effectLst/>
                        <a:latin typeface="+mn-lt"/>
                        <a:ea typeface="+mn-ea"/>
                        <a:cs typeface="+mn-cs"/>
                      </a:endParaRPr>
                    </a:p>
                  </a:txBody>
                  <a:tcPr marL="0" marR="0" marT="0" marB="0" anchor="ctr"/>
                </a:tc>
                <a:tc>
                  <a:txBody>
                    <a:bodyPr/>
                    <a:lstStyle/>
                    <a:p>
                      <a:pPr marL="0" algn="ctr" rtl="0" eaLnBrk="1" fontAlgn="b" latinLnBrk="0" hangingPunct="1"/>
                      <a:r>
                        <a:rPr kumimoji="0" lang="en-GB" sz="1200" b="1" u="none" strike="noStrike" kern="1200" dirty="0">
                          <a:effectLst/>
                        </a:rPr>
                        <a:t>[</a:t>
                      </a:r>
                      <a:r>
                        <a:rPr kumimoji="0" lang="en-GB" sz="1200" b="1" u="none" strike="noStrike" kern="1200" dirty="0" err="1">
                          <a:effectLst/>
                        </a:rPr>
                        <a:t>kN</a:t>
                      </a:r>
                      <a:r>
                        <a:rPr kumimoji="0" lang="en-GB" sz="1200" b="1" u="none" strike="noStrike" kern="1200" dirty="0">
                          <a:effectLst/>
                        </a:rPr>
                        <a:t>]</a:t>
                      </a:r>
                      <a:endParaRPr kumimoji="0" lang="en-GB" sz="1200" b="1" u="none" strike="noStrike" kern="1200" dirty="0">
                        <a:solidFill>
                          <a:schemeClr val="accent6">
                            <a:lumMod val="50000"/>
                          </a:schemeClr>
                        </a:solidFill>
                        <a:effectLst/>
                        <a:latin typeface="+mn-lt"/>
                        <a:ea typeface="+mn-ea"/>
                        <a:cs typeface="+mn-cs"/>
                      </a:endParaRPr>
                    </a:p>
                  </a:txBody>
                  <a:tcPr marL="0" marR="0" marT="0" marB="0" anchor="ctr"/>
                </a:tc>
                <a:tc>
                  <a:txBody>
                    <a:bodyPr/>
                    <a:lstStyle/>
                    <a:p>
                      <a:pPr marL="0" algn="ctr" rtl="0" eaLnBrk="1" fontAlgn="b" latinLnBrk="0" hangingPunct="1"/>
                      <a:r>
                        <a:rPr kumimoji="0" lang="en-GB" sz="1200" b="1" u="none" strike="noStrike" kern="1200" dirty="0">
                          <a:effectLst/>
                        </a:rPr>
                        <a:t>[MN/m]</a:t>
                      </a:r>
                      <a:endParaRPr kumimoji="0" lang="en-GB" sz="1200" b="1" u="none" strike="noStrike" kern="1200" dirty="0">
                        <a:solidFill>
                          <a:schemeClr val="accent6">
                            <a:lumMod val="50000"/>
                          </a:schemeClr>
                        </a:solidFill>
                        <a:effectLst/>
                        <a:latin typeface="+mn-lt"/>
                        <a:ea typeface="+mn-ea"/>
                        <a:cs typeface="+mn-cs"/>
                      </a:endParaRPr>
                    </a:p>
                  </a:txBody>
                  <a:tcPr marL="0" marR="0" marT="0" marB="0" anchor="ctr"/>
                </a:tc>
                <a:tc>
                  <a:txBody>
                    <a:bodyPr/>
                    <a:lstStyle/>
                    <a:p>
                      <a:pPr marL="0" algn="ctr" rtl="0" eaLnBrk="1" fontAlgn="b" latinLnBrk="0" hangingPunct="1"/>
                      <a:r>
                        <a:rPr kumimoji="0" lang="en-GB" sz="1200" b="1" u="none" strike="noStrike" kern="1200" dirty="0">
                          <a:effectLst/>
                        </a:rPr>
                        <a:t>[</a:t>
                      </a:r>
                      <a:r>
                        <a:rPr kumimoji="0" lang="en-GB" sz="1200" b="1" u="none" strike="noStrike" kern="1200" dirty="0" err="1">
                          <a:effectLst/>
                        </a:rPr>
                        <a:t>kN</a:t>
                      </a:r>
                      <a:r>
                        <a:rPr kumimoji="0" lang="en-GB" sz="1200" b="1" u="none" strike="noStrike" kern="1200" dirty="0">
                          <a:effectLst/>
                        </a:rPr>
                        <a:t>]</a:t>
                      </a:r>
                      <a:endParaRPr kumimoji="0" lang="en-GB" sz="1200" b="1" u="none" strike="noStrike" kern="1200" dirty="0">
                        <a:solidFill>
                          <a:schemeClr val="accent6">
                            <a:lumMod val="50000"/>
                          </a:schemeClr>
                        </a:solidFill>
                        <a:effectLst/>
                        <a:latin typeface="+mn-lt"/>
                        <a:ea typeface="+mn-ea"/>
                        <a:cs typeface="+mn-cs"/>
                      </a:endParaRPr>
                    </a:p>
                  </a:txBody>
                  <a:tcPr marL="0" marR="0" marT="0" marB="0" anchor="ctr"/>
                </a:tc>
                <a:tc>
                  <a:txBody>
                    <a:bodyPr/>
                    <a:lstStyle/>
                    <a:p>
                      <a:pPr marL="0" algn="ctr" rtl="0" eaLnBrk="1" fontAlgn="b" latinLnBrk="0" hangingPunct="1"/>
                      <a:r>
                        <a:rPr kumimoji="0" lang="en-GB" sz="1200" b="1" u="none" strike="noStrike" kern="1200" dirty="0">
                          <a:effectLst/>
                        </a:rPr>
                        <a:t>[MN/m]</a:t>
                      </a:r>
                      <a:endParaRPr kumimoji="0" lang="en-GB" sz="1200" b="1" u="none" strike="noStrike" kern="1200" dirty="0">
                        <a:solidFill>
                          <a:schemeClr val="accent6">
                            <a:lumMod val="50000"/>
                          </a:schemeClr>
                        </a:solidFill>
                        <a:effectLst/>
                        <a:latin typeface="+mn-lt"/>
                        <a:ea typeface="+mn-ea"/>
                        <a:cs typeface="+mn-cs"/>
                      </a:endParaRPr>
                    </a:p>
                  </a:txBody>
                  <a:tcPr marL="0" marR="0" marT="0" marB="0" anchor="ctr"/>
                </a:tc>
                <a:extLst>
                  <a:ext uri="{0D108BD9-81ED-4DB2-BD59-A6C34878D82A}">
                    <a16:rowId xmlns:a16="http://schemas.microsoft.com/office/drawing/2014/main" val="10001"/>
                  </a:ext>
                </a:extLst>
              </a:tr>
              <a:tr h="252000">
                <a:tc>
                  <a:txBody>
                    <a:bodyPr/>
                    <a:lstStyle/>
                    <a:p>
                      <a:pPr algn="ctr" fontAlgn="b"/>
                      <a:r>
                        <a:rPr lang="en-GB" sz="1200" b="1" u="none" strike="noStrike" dirty="0">
                          <a:effectLst/>
                        </a:rPr>
                        <a:t>3</a:t>
                      </a:r>
                      <a:endParaRPr lang="en-GB" sz="1200" b="1" i="0" u="none" strike="noStrike" dirty="0">
                        <a:solidFill>
                          <a:schemeClr val="accent6">
                            <a:lumMod val="50000"/>
                          </a:schemeClr>
                        </a:solidFill>
                        <a:effectLst/>
                        <a:latin typeface="+mn-lt"/>
                      </a:endParaRPr>
                    </a:p>
                  </a:txBody>
                  <a:tcPr marL="0" marR="0" marT="0" marB="0" anchor="ctr"/>
                </a:tc>
                <a:tc>
                  <a:txBody>
                    <a:bodyPr/>
                    <a:lstStyle/>
                    <a:p>
                      <a:pPr algn="ctr" fontAlgn="b"/>
                      <a:r>
                        <a:rPr lang="en-GB" sz="1200" u="none" strike="noStrike" dirty="0">
                          <a:effectLst/>
                        </a:rPr>
                        <a:t>-350</a:t>
                      </a:r>
                      <a:endParaRPr lang="en-GB" sz="1200" b="0" i="0" u="none" strike="noStrike" dirty="0">
                        <a:solidFill>
                          <a:schemeClr val="accent6">
                            <a:lumMod val="50000"/>
                          </a:schemeClr>
                        </a:solidFill>
                        <a:effectLst/>
                        <a:latin typeface="+mn-lt"/>
                      </a:endParaRPr>
                    </a:p>
                  </a:txBody>
                  <a:tcPr marL="0" marR="0" marT="0" marB="0" anchor="ctr"/>
                </a:tc>
                <a:tc>
                  <a:txBody>
                    <a:bodyPr/>
                    <a:lstStyle/>
                    <a:p>
                      <a:pPr algn="ctr" fontAlgn="b"/>
                      <a:r>
                        <a:rPr lang="en-GB" sz="1200" u="none" strike="noStrike" dirty="0">
                          <a:effectLst/>
                        </a:rPr>
                        <a:t>-55.5</a:t>
                      </a:r>
                      <a:endParaRPr lang="en-GB" sz="1200" b="0" i="0" u="none" strike="noStrike" dirty="0">
                        <a:solidFill>
                          <a:schemeClr val="accent6">
                            <a:lumMod val="50000"/>
                          </a:schemeClr>
                        </a:solidFill>
                        <a:effectLst/>
                        <a:latin typeface="+mn-lt"/>
                      </a:endParaRPr>
                    </a:p>
                  </a:txBody>
                  <a:tcPr marL="0" marR="0" marT="0" marB="0" anchor="ctr"/>
                </a:tc>
                <a:tc>
                  <a:txBody>
                    <a:bodyPr/>
                    <a:lstStyle/>
                    <a:p>
                      <a:pPr algn="ctr" fontAlgn="b"/>
                      <a:r>
                        <a:rPr lang="en-GB" sz="1200" b="1" u="none" strike="noStrike" dirty="0">
                          <a:effectLst/>
                        </a:rPr>
                        <a:t>362</a:t>
                      </a:r>
                      <a:endParaRPr lang="en-GB" sz="1200" b="1" i="0" u="none" strike="noStrike" dirty="0">
                        <a:solidFill>
                          <a:srgbClr val="FF0000"/>
                        </a:solidFill>
                        <a:effectLst/>
                        <a:latin typeface="+mn-lt"/>
                      </a:endParaRPr>
                    </a:p>
                  </a:txBody>
                  <a:tcPr marL="0" marR="0" marT="0" marB="0" anchor="ctr"/>
                </a:tc>
                <a:tc>
                  <a:txBody>
                    <a:bodyPr/>
                    <a:lstStyle/>
                    <a:p>
                      <a:pPr algn="ctr" fontAlgn="b"/>
                      <a:r>
                        <a:rPr lang="en-GB" sz="1200" b="1" u="none" strike="noStrike" dirty="0">
                          <a:solidFill>
                            <a:srgbClr val="FF0000"/>
                          </a:solidFill>
                          <a:effectLst/>
                        </a:rPr>
                        <a:t>204</a:t>
                      </a:r>
                      <a:endParaRPr lang="en-GB" sz="1200" b="1" i="0" u="none" strike="noStrike" dirty="0">
                        <a:solidFill>
                          <a:srgbClr val="FF0000"/>
                        </a:solidFill>
                        <a:effectLst/>
                        <a:latin typeface="+mn-lt"/>
                      </a:endParaRPr>
                    </a:p>
                  </a:txBody>
                  <a:tcPr marL="0" marR="0" marT="0" marB="0" anchor="ctr"/>
                </a:tc>
                <a:extLst>
                  <a:ext uri="{0D108BD9-81ED-4DB2-BD59-A6C34878D82A}">
                    <a16:rowId xmlns:a16="http://schemas.microsoft.com/office/drawing/2014/main" val="10002"/>
                  </a:ext>
                </a:extLst>
              </a:tr>
              <a:tr h="252000">
                <a:tc>
                  <a:txBody>
                    <a:bodyPr/>
                    <a:lstStyle/>
                    <a:p>
                      <a:pPr algn="ctr" fontAlgn="b"/>
                      <a:r>
                        <a:rPr lang="en-GB" sz="1200" b="1" u="none" strike="noStrike" dirty="0">
                          <a:effectLst/>
                        </a:rPr>
                        <a:t>2</a:t>
                      </a:r>
                      <a:endParaRPr lang="en-GB" sz="1200" b="1" i="0" u="none" strike="noStrike" dirty="0">
                        <a:solidFill>
                          <a:schemeClr val="accent6">
                            <a:lumMod val="50000"/>
                          </a:schemeClr>
                        </a:solidFill>
                        <a:effectLst/>
                        <a:latin typeface="+mn-lt"/>
                      </a:endParaRPr>
                    </a:p>
                  </a:txBody>
                  <a:tcPr marL="0" marR="0" marT="0" marB="0" anchor="ctr"/>
                </a:tc>
                <a:tc>
                  <a:txBody>
                    <a:bodyPr/>
                    <a:lstStyle/>
                    <a:p>
                      <a:pPr algn="ctr" fontAlgn="b"/>
                      <a:r>
                        <a:rPr lang="en-GB" sz="1200" u="none" strike="noStrike" dirty="0">
                          <a:effectLst/>
                        </a:rPr>
                        <a:t>-280</a:t>
                      </a:r>
                      <a:endParaRPr lang="en-GB" sz="1200" b="0" i="0" u="none" strike="noStrike" dirty="0">
                        <a:solidFill>
                          <a:schemeClr val="accent6">
                            <a:lumMod val="50000"/>
                          </a:schemeClr>
                        </a:solidFill>
                        <a:effectLst/>
                        <a:latin typeface="+mn-lt"/>
                      </a:endParaRPr>
                    </a:p>
                  </a:txBody>
                  <a:tcPr marL="0" marR="0" marT="0" marB="0" anchor="ctr"/>
                </a:tc>
                <a:tc>
                  <a:txBody>
                    <a:bodyPr/>
                    <a:lstStyle/>
                    <a:p>
                      <a:pPr algn="ctr" fontAlgn="b"/>
                      <a:r>
                        <a:rPr lang="en-GB" sz="1200" u="none" strike="noStrike" dirty="0">
                          <a:effectLst/>
                        </a:rPr>
                        <a:t>-69.6</a:t>
                      </a:r>
                      <a:endParaRPr lang="en-GB" sz="1200" b="0" i="0" u="none" strike="noStrike" dirty="0">
                        <a:solidFill>
                          <a:schemeClr val="accent6">
                            <a:lumMod val="50000"/>
                          </a:schemeClr>
                        </a:solidFill>
                        <a:effectLst/>
                        <a:latin typeface="+mn-lt"/>
                      </a:endParaRPr>
                    </a:p>
                  </a:txBody>
                  <a:tcPr marL="0" marR="0" marT="0" marB="0" anchor="ctr"/>
                </a:tc>
                <a:tc>
                  <a:txBody>
                    <a:bodyPr/>
                    <a:lstStyle/>
                    <a:p>
                      <a:pPr algn="ctr" fontAlgn="b"/>
                      <a:r>
                        <a:rPr lang="en-GB" sz="1200" u="none" strike="noStrike" dirty="0">
                          <a:effectLst/>
                        </a:rPr>
                        <a:t>158</a:t>
                      </a:r>
                      <a:endParaRPr lang="en-GB" sz="1200" b="0" i="0" u="none" strike="noStrike" dirty="0">
                        <a:solidFill>
                          <a:schemeClr val="accent6">
                            <a:lumMod val="50000"/>
                          </a:schemeClr>
                        </a:solidFill>
                        <a:effectLst/>
                        <a:latin typeface="+mn-lt"/>
                      </a:endParaRPr>
                    </a:p>
                  </a:txBody>
                  <a:tcPr marL="0" marR="0" marT="0" marB="0" anchor="ctr"/>
                </a:tc>
                <a:tc>
                  <a:txBody>
                    <a:bodyPr/>
                    <a:lstStyle/>
                    <a:p>
                      <a:pPr algn="ctr" fontAlgn="b"/>
                      <a:r>
                        <a:rPr lang="en-GB" sz="1200" u="none" strike="noStrike" dirty="0">
                          <a:effectLst/>
                        </a:rPr>
                        <a:t>96.5</a:t>
                      </a:r>
                      <a:endParaRPr lang="en-GB" sz="1200" b="0" i="0" u="none" strike="noStrike" dirty="0">
                        <a:solidFill>
                          <a:schemeClr val="accent6">
                            <a:lumMod val="50000"/>
                          </a:schemeClr>
                        </a:solidFill>
                        <a:effectLst/>
                        <a:latin typeface="+mn-lt"/>
                      </a:endParaRPr>
                    </a:p>
                  </a:txBody>
                  <a:tcPr marL="0" marR="0" marT="0" marB="0" anchor="ctr"/>
                </a:tc>
                <a:extLst>
                  <a:ext uri="{0D108BD9-81ED-4DB2-BD59-A6C34878D82A}">
                    <a16:rowId xmlns:a16="http://schemas.microsoft.com/office/drawing/2014/main" val="10003"/>
                  </a:ext>
                </a:extLst>
              </a:tr>
              <a:tr h="252000">
                <a:tc>
                  <a:txBody>
                    <a:bodyPr/>
                    <a:lstStyle/>
                    <a:p>
                      <a:pPr algn="ctr" fontAlgn="b"/>
                      <a:r>
                        <a:rPr lang="en-GB" sz="1200" b="1" u="none" strike="noStrike" dirty="0">
                          <a:effectLst/>
                        </a:rPr>
                        <a:t>1</a:t>
                      </a:r>
                      <a:endParaRPr lang="en-GB" sz="1200" b="1" i="0" u="none" strike="noStrike" dirty="0">
                        <a:solidFill>
                          <a:schemeClr val="accent6">
                            <a:lumMod val="50000"/>
                          </a:schemeClr>
                        </a:solidFill>
                        <a:effectLst/>
                        <a:latin typeface="+mn-lt"/>
                      </a:endParaRPr>
                    </a:p>
                  </a:txBody>
                  <a:tcPr marL="0" marR="0" marT="0" marB="0" anchor="ctr"/>
                </a:tc>
                <a:tc>
                  <a:txBody>
                    <a:bodyPr/>
                    <a:lstStyle/>
                    <a:p>
                      <a:pPr algn="ctr" fontAlgn="b"/>
                      <a:r>
                        <a:rPr lang="en-GB" sz="1200" u="none" strike="noStrike" dirty="0">
                          <a:effectLst/>
                        </a:rPr>
                        <a:t>-80</a:t>
                      </a:r>
                      <a:endParaRPr lang="en-GB" sz="1200" b="0" i="0" u="none" strike="noStrike" dirty="0">
                        <a:solidFill>
                          <a:schemeClr val="accent6">
                            <a:lumMod val="50000"/>
                          </a:schemeClr>
                        </a:solidFill>
                        <a:effectLst/>
                        <a:latin typeface="+mn-lt"/>
                      </a:endParaRPr>
                    </a:p>
                  </a:txBody>
                  <a:tcPr marL="0" marR="0" marT="0" marB="0" anchor="ctr"/>
                </a:tc>
                <a:tc>
                  <a:txBody>
                    <a:bodyPr/>
                    <a:lstStyle/>
                    <a:p>
                      <a:pPr algn="ctr" fontAlgn="b"/>
                      <a:r>
                        <a:rPr lang="en-GB" sz="1200" u="none" strike="noStrike" dirty="0">
                          <a:effectLst/>
                        </a:rPr>
                        <a:t>-20.1</a:t>
                      </a:r>
                      <a:endParaRPr lang="en-GB" sz="1200" b="0" i="0" u="none" strike="noStrike" dirty="0">
                        <a:solidFill>
                          <a:schemeClr val="accent6">
                            <a:lumMod val="50000"/>
                          </a:schemeClr>
                        </a:solidFill>
                        <a:effectLst/>
                        <a:latin typeface="+mn-lt"/>
                      </a:endParaRPr>
                    </a:p>
                  </a:txBody>
                  <a:tcPr marL="0" marR="0" marT="0" marB="0" anchor="ctr"/>
                </a:tc>
                <a:tc>
                  <a:txBody>
                    <a:bodyPr/>
                    <a:lstStyle/>
                    <a:p>
                      <a:pPr algn="ctr" fontAlgn="b"/>
                      <a:r>
                        <a:rPr lang="en-GB" sz="1200" u="none" strike="noStrike" dirty="0">
                          <a:effectLst/>
                        </a:rPr>
                        <a:t>168</a:t>
                      </a:r>
                      <a:endParaRPr lang="en-GB" sz="1200" b="0" i="0" u="none" strike="noStrike" dirty="0">
                        <a:solidFill>
                          <a:schemeClr val="accent6">
                            <a:lumMod val="50000"/>
                          </a:schemeClr>
                        </a:solidFill>
                        <a:effectLst/>
                        <a:latin typeface="+mn-lt"/>
                      </a:endParaRPr>
                    </a:p>
                  </a:txBody>
                  <a:tcPr marL="0" marR="0" marT="0" marB="0" anchor="ctr"/>
                </a:tc>
                <a:tc>
                  <a:txBody>
                    <a:bodyPr/>
                    <a:lstStyle/>
                    <a:p>
                      <a:pPr algn="ctr" fontAlgn="b"/>
                      <a:r>
                        <a:rPr lang="en-GB" sz="1200" u="none" strike="noStrike" dirty="0">
                          <a:effectLst/>
                        </a:rPr>
                        <a:t>96.8</a:t>
                      </a:r>
                      <a:endParaRPr lang="en-GB" sz="1200" b="0" i="0" u="none" strike="noStrike" dirty="0">
                        <a:solidFill>
                          <a:schemeClr val="accent6">
                            <a:lumMod val="50000"/>
                          </a:schemeClr>
                        </a:solidFill>
                        <a:effectLst/>
                        <a:latin typeface="+mn-lt"/>
                      </a:endParaRPr>
                    </a:p>
                  </a:txBody>
                  <a:tcPr marL="0" marR="0" marT="0" marB="0" anchor="ctr"/>
                </a:tc>
                <a:extLst>
                  <a:ext uri="{0D108BD9-81ED-4DB2-BD59-A6C34878D82A}">
                    <a16:rowId xmlns:a16="http://schemas.microsoft.com/office/drawing/2014/main" val="10004"/>
                  </a:ext>
                </a:extLst>
              </a:tr>
            </a:tbl>
          </a:graphicData>
        </a:graphic>
      </p:graphicFrame>
      <p:pic>
        <p:nvPicPr>
          <p:cNvPr id="16" name="Picture 15">
            <a:extLst>
              <a:ext uri="{FF2B5EF4-FFF2-40B4-BE49-F238E27FC236}">
                <a16:creationId xmlns:a16="http://schemas.microsoft.com/office/drawing/2014/main" id="{1726E2D6-F164-4464-B75B-FD7E67DF3724}"/>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17051" y="3542351"/>
            <a:ext cx="2147249" cy="1330959"/>
          </a:xfrm>
          <a:prstGeom prst="rect">
            <a:avLst/>
          </a:prstGeom>
        </p:spPr>
      </p:pic>
      <p:pic>
        <p:nvPicPr>
          <p:cNvPr id="17" name="Picture 16">
            <a:extLst>
              <a:ext uri="{FF2B5EF4-FFF2-40B4-BE49-F238E27FC236}">
                <a16:creationId xmlns:a16="http://schemas.microsoft.com/office/drawing/2014/main" id="{40C6C1A6-06F7-4885-9A32-174B627B226D}"/>
              </a:ext>
            </a:extLst>
          </p:cNvPr>
          <p:cNvPicPr>
            <a:picLocks noChangeAspect="1"/>
          </p:cNvPicPr>
          <p:nvPr/>
        </p:nvPicPr>
        <p:blipFill rotWithShape="1">
          <a:blip r:embed="rId4">
            <a:extLst>
              <a:ext uri="{28A0092B-C50C-407E-A947-70E740481C1C}">
                <a14:useLocalDpi xmlns:a14="http://schemas.microsoft.com/office/drawing/2010/main" val="0"/>
              </a:ext>
            </a:extLst>
          </a:blip>
          <a:srcRect l="3202" t="22501" r="44788" b="27251"/>
          <a:stretch/>
        </p:blipFill>
        <p:spPr>
          <a:xfrm>
            <a:off x="468718" y="4833223"/>
            <a:ext cx="2172982" cy="1330959"/>
          </a:xfrm>
          <a:prstGeom prst="rect">
            <a:avLst/>
          </a:prstGeom>
        </p:spPr>
      </p:pic>
    </p:spTree>
    <p:extLst>
      <p:ext uri="{BB962C8B-B14F-4D97-AF65-F5344CB8AC3E}">
        <p14:creationId xmlns:p14="http://schemas.microsoft.com/office/powerpoint/2010/main" val="17583006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C62F9-EE64-4DCE-99C1-856A655430D9}"/>
              </a:ext>
            </a:extLst>
          </p:cNvPr>
          <p:cNvSpPr>
            <a:spLocks noGrp="1"/>
          </p:cNvSpPr>
          <p:nvPr>
            <p:ph type="title"/>
          </p:nvPr>
        </p:nvSpPr>
        <p:spPr/>
        <p:txBody>
          <a:bodyPr/>
          <a:lstStyle/>
          <a:p>
            <a:r>
              <a:rPr lang="en-US" dirty="0"/>
              <a:t>RMM – Coil end design</a:t>
            </a:r>
            <a:endParaRPr lang="en-GB" dirty="0"/>
          </a:p>
        </p:txBody>
      </p:sp>
      <p:sp>
        <p:nvSpPr>
          <p:cNvPr id="4" name="Slide Number Placeholder 3">
            <a:extLst>
              <a:ext uri="{FF2B5EF4-FFF2-40B4-BE49-F238E27FC236}">
                <a16:creationId xmlns:a16="http://schemas.microsoft.com/office/drawing/2014/main" id="{7A40F344-0323-47A4-893F-8745D217473C}"/>
              </a:ext>
            </a:extLst>
          </p:cNvPr>
          <p:cNvSpPr>
            <a:spLocks noGrp="1"/>
          </p:cNvSpPr>
          <p:nvPr>
            <p:ph type="sldNum" sz="quarter" idx="12"/>
          </p:nvPr>
        </p:nvSpPr>
        <p:spPr/>
        <p:txBody>
          <a:bodyPr/>
          <a:lstStyle/>
          <a:p>
            <a:fld id="{BFDCA1C4-9514-7B4F-976F-D92F7E296653}" type="slidenum">
              <a:rPr lang="fr-FR" smtClean="0"/>
              <a:pPr/>
              <a:t>25</a:t>
            </a:fld>
            <a:endParaRPr lang="fr-FR"/>
          </a:p>
        </p:txBody>
      </p:sp>
      <p:sp>
        <p:nvSpPr>
          <p:cNvPr id="5" name="Footer Placeholder 4">
            <a:extLst>
              <a:ext uri="{FF2B5EF4-FFF2-40B4-BE49-F238E27FC236}">
                <a16:creationId xmlns:a16="http://schemas.microsoft.com/office/drawing/2014/main" id="{7069A494-2796-4345-8448-A415612E6F15}"/>
              </a:ext>
            </a:extLst>
          </p:cNvPr>
          <p:cNvSpPr>
            <a:spLocks noGrp="1"/>
          </p:cNvSpPr>
          <p:nvPr>
            <p:ph type="ftr" sz="quarter" idx="11"/>
          </p:nvPr>
        </p:nvSpPr>
        <p:spPr/>
        <p:txBody>
          <a:bodyPr/>
          <a:lstStyle/>
          <a:p>
            <a:pPr algn="ctr"/>
            <a:r>
              <a:rPr lang="es-ES"/>
              <a:t>Susana Izquierdo Bermudez</a:t>
            </a:r>
            <a:endParaRPr lang="en-GB" dirty="0"/>
          </a:p>
        </p:txBody>
      </p:sp>
      <p:sp>
        <p:nvSpPr>
          <p:cNvPr id="6" name="TextBox 5">
            <a:extLst>
              <a:ext uri="{FF2B5EF4-FFF2-40B4-BE49-F238E27FC236}">
                <a16:creationId xmlns:a16="http://schemas.microsoft.com/office/drawing/2014/main" id="{E875E3B0-C400-49B6-9011-DFEBA042A607}"/>
              </a:ext>
            </a:extLst>
          </p:cNvPr>
          <p:cNvSpPr txBox="1"/>
          <p:nvPr/>
        </p:nvSpPr>
        <p:spPr>
          <a:xfrm>
            <a:off x="5076056" y="5871925"/>
            <a:ext cx="4572000" cy="369332"/>
          </a:xfrm>
          <a:prstGeom prst="rect">
            <a:avLst/>
          </a:prstGeom>
          <a:noFill/>
        </p:spPr>
        <p:txBody>
          <a:bodyPr wrap="square">
            <a:spAutoFit/>
          </a:bodyPr>
          <a:lstStyle/>
          <a:p>
            <a:r>
              <a:rPr lang="en-GB" dirty="0">
                <a:hlinkClick r:id="rId2"/>
              </a:rPr>
              <a:t>https://indico.cern.ch/event/610114/</a:t>
            </a:r>
            <a:endParaRPr lang="en-GB" dirty="0"/>
          </a:p>
        </p:txBody>
      </p:sp>
      <p:pic>
        <p:nvPicPr>
          <p:cNvPr id="7" name="Picture 6">
            <a:extLst>
              <a:ext uri="{FF2B5EF4-FFF2-40B4-BE49-F238E27FC236}">
                <a16:creationId xmlns:a16="http://schemas.microsoft.com/office/drawing/2014/main" id="{E72BA214-5C92-40D1-A378-699F7CCA1D07}"/>
              </a:ext>
            </a:extLst>
          </p:cNvPr>
          <p:cNvPicPr>
            <a:picLocks noChangeAspect="1"/>
          </p:cNvPicPr>
          <p:nvPr/>
        </p:nvPicPr>
        <p:blipFill rotWithShape="1">
          <a:blip r:embed="rId3">
            <a:extLst>
              <a:ext uri="{28A0092B-C50C-407E-A947-70E740481C1C}">
                <a14:useLocalDpi xmlns:a14="http://schemas.microsoft.com/office/drawing/2010/main" val="0"/>
              </a:ext>
            </a:extLst>
          </a:blip>
          <a:srcRect l="5353" t="26341" r="23557" b="16846"/>
          <a:stretch/>
        </p:blipFill>
        <p:spPr>
          <a:xfrm>
            <a:off x="4910545" y="3755743"/>
            <a:ext cx="3951540" cy="1909543"/>
          </a:xfrm>
          <a:prstGeom prst="rect">
            <a:avLst/>
          </a:prstGeom>
        </p:spPr>
      </p:pic>
      <p:pic>
        <p:nvPicPr>
          <p:cNvPr id="8" name="Picture 7">
            <a:extLst>
              <a:ext uri="{FF2B5EF4-FFF2-40B4-BE49-F238E27FC236}">
                <a16:creationId xmlns:a16="http://schemas.microsoft.com/office/drawing/2014/main" id="{05FC4624-E077-4794-8C51-7ABECFA987A3}"/>
              </a:ext>
            </a:extLst>
          </p:cNvPr>
          <p:cNvPicPr>
            <a:picLocks noChangeAspect="1"/>
          </p:cNvPicPr>
          <p:nvPr/>
        </p:nvPicPr>
        <p:blipFill rotWithShape="1">
          <a:blip r:embed="rId4">
            <a:extLst>
              <a:ext uri="{28A0092B-C50C-407E-A947-70E740481C1C}">
                <a14:useLocalDpi xmlns:a14="http://schemas.microsoft.com/office/drawing/2010/main" val="0"/>
              </a:ext>
            </a:extLst>
          </a:blip>
          <a:srcRect l="5881" t="25677" r="11340" b="21311"/>
          <a:stretch/>
        </p:blipFill>
        <p:spPr>
          <a:xfrm>
            <a:off x="279888" y="3808000"/>
            <a:ext cx="3953568" cy="1805027"/>
          </a:xfrm>
          <a:prstGeom prst="rect">
            <a:avLst/>
          </a:prstGeom>
        </p:spPr>
      </p:pic>
      <p:sp>
        <p:nvSpPr>
          <p:cNvPr id="9" name="Content Placeholder 2">
            <a:extLst>
              <a:ext uri="{FF2B5EF4-FFF2-40B4-BE49-F238E27FC236}">
                <a16:creationId xmlns:a16="http://schemas.microsoft.com/office/drawing/2014/main" id="{35C483F6-FAD4-4DD4-B6CA-23E2E1FE8628}"/>
              </a:ext>
            </a:extLst>
          </p:cNvPr>
          <p:cNvSpPr txBox="1">
            <a:spLocks/>
          </p:cNvSpPr>
          <p:nvPr/>
        </p:nvSpPr>
        <p:spPr>
          <a:xfrm>
            <a:off x="483442" y="1118389"/>
            <a:ext cx="8048558" cy="1908706"/>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000" dirty="0"/>
              <a:t>Final design:</a:t>
            </a:r>
          </a:p>
          <a:p>
            <a:pPr lvl="1"/>
            <a:r>
              <a:rPr lang="en-US" sz="1800" dirty="0"/>
              <a:t>The handling of the longitudinal forces was found as a showstopper for the shifted layers solutions </a:t>
            </a:r>
            <a:r>
              <a:rPr lang="en-US" sz="1800" dirty="0">
                <a:sym typeface="Wingdings" panose="05000000000000000000" pitchFamily="2" charset="2"/>
              </a:rPr>
              <a:t> moved to the traditional solution of aligned blocks with end spacers.</a:t>
            </a:r>
            <a:endParaRPr lang="en-US" sz="1800" dirty="0"/>
          </a:p>
          <a:p>
            <a:pPr lvl="1"/>
            <a:r>
              <a:rPr lang="en-US" sz="1800" dirty="0"/>
              <a:t>Stainless steel end saddles instead of G11 to limit the coil displacement in the coil ends during powering.</a:t>
            </a:r>
            <a:endParaRPr lang="en-GB" sz="1800" dirty="0"/>
          </a:p>
        </p:txBody>
      </p:sp>
      <p:sp>
        <p:nvSpPr>
          <p:cNvPr id="11" name="TextBox 10">
            <a:extLst>
              <a:ext uri="{FF2B5EF4-FFF2-40B4-BE49-F238E27FC236}">
                <a16:creationId xmlns:a16="http://schemas.microsoft.com/office/drawing/2014/main" id="{C8E3E370-032E-4888-B874-9B8E96E4A9AA}"/>
              </a:ext>
            </a:extLst>
          </p:cNvPr>
          <p:cNvSpPr txBox="1"/>
          <p:nvPr/>
        </p:nvSpPr>
        <p:spPr>
          <a:xfrm>
            <a:off x="252340" y="3068460"/>
            <a:ext cx="2447452" cy="369332"/>
          </a:xfrm>
          <a:prstGeom prst="rect">
            <a:avLst/>
          </a:prstGeom>
          <a:noFill/>
        </p:spPr>
        <p:txBody>
          <a:bodyPr wrap="square">
            <a:spAutoFit/>
          </a:bodyPr>
          <a:lstStyle/>
          <a:p>
            <a:pPr lvl="1"/>
            <a:r>
              <a:rPr lang="en-US" sz="1800" i="1" u="sng" dirty="0"/>
              <a:t>Shifted layers</a:t>
            </a:r>
          </a:p>
        </p:txBody>
      </p:sp>
      <p:sp>
        <p:nvSpPr>
          <p:cNvPr id="12" name="Arrow: Right 11">
            <a:extLst>
              <a:ext uri="{FF2B5EF4-FFF2-40B4-BE49-F238E27FC236}">
                <a16:creationId xmlns:a16="http://schemas.microsoft.com/office/drawing/2014/main" id="{BBE86832-ECBA-48A6-AE1D-40E3921D54AE}"/>
              </a:ext>
            </a:extLst>
          </p:cNvPr>
          <p:cNvSpPr/>
          <p:nvPr/>
        </p:nvSpPr>
        <p:spPr>
          <a:xfrm>
            <a:off x="4233456" y="4509120"/>
            <a:ext cx="482560" cy="360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9C70D38B-FFAB-40D7-9641-87904BF06890}"/>
              </a:ext>
            </a:extLst>
          </p:cNvPr>
          <p:cNvSpPr txBox="1"/>
          <p:nvPr/>
        </p:nvSpPr>
        <p:spPr>
          <a:xfrm>
            <a:off x="5220484" y="3068460"/>
            <a:ext cx="2447452" cy="369332"/>
          </a:xfrm>
          <a:prstGeom prst="rect">
            <a:avLst/>
          </a:prstGeom>
          <a:noFill/>
        </p:spPr>
        <p:txBody>
          <a:bodyPr wrap="square">
            <a:spAutoFit/>
          </a:bodyPr>
          <a:lstStyle/>
          <a:p>
            <a:pPr lvl="1"/>
            <a:r>
              <a:rPr lang="en-US" sz="1800" i="1" u="sng" dirty="0"/>
              <a:t>Aligned layers</a:t>
            </a:r>
          </a:p>
        </p:txBody>
      </p:sp>
    </p:spTree>
    <p:extLst>
      <p:ext uri="{BB962C8B-B14F-4D97-AF65-F5344CB8AC3E}">
        <p14:creationId xmlns:p14="http://schemas.microsoft.com/office/powerpoint/2010/main" val="30250146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RMM: coil-pole contact </a:t>
            </a:r>
          </a:p>
        </p:txBody>
      </p:sp>
      <p:sp>
        <p:nvSpPr>
          <p:cNvPr id="3" name="Content Placeholder 2"/>
          <p:cNvSpPr>
            <a:spLocks noGrp="1"/>
          </p:cNvSpPr>
          <p:nvPr>
            <p:ph idx="1"/>
          </p:nvPr>
        </p:nvSpPr>
        <p:spPr>
          <a:xfrm>
            <a:off x="473654" y="1237128"/>
            <a:ext cx="8226854" cy="1138193"/>
          </a:xfrm>
        </p:spPr>
        <p:txBody>
          <a:bodyPr>
            <a:normAutofit fontScale="92500" lnSpcReduction="10000"/>
          </a:bodyPr>
          <a:lstStyle/>
          <a:p>
            <a:r>
              <a:rPr lang="en-GB" sz="2000" dirty="0"/>
              <a:t>Main difficulty on the end design: keep the pole turn under compression during powering.</a:t>
            </a:r>
          </a:p>
          <a:p>
            <a:pPr lvl="1"/>
            <a:r>
              <a:rPr lang="en-US" sz="1800" dirty="0"/>
              <a:t>Only 20% of the pre-load force applied in the rod reaches the coil-pole contact (assuming a friction coefficient of 0.2)</a:t>
            </a:r>
            <a:endParaRPr lang="en-GB" sz="1800" dirty="0"/>
          </a:p>
        </p:txBody>
      </p:sp>
      <p:sp>
        <p:nvSpPr>
          <p:cNvPr id="5" name="Slide Number Placeholder 4"/>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26</a:t>
            </a:fld>
            <a:endParaRPr lang="en-US" dirty="0"/>
          </a:p>
        </p:txBody>
      </p:sp>
      <p:graphicFrame>
        <p:nvGraphicFramePr>
          <p:cNvPr id="6" name="Table 5"/>
          <p:cNvGraphicFramePr>
            <a:graphicFrameLocks noGrp="1"/>
          </p:cNvGraphicFramePr>
          <p:nvPr/>
        </p:nvGraphicFramePr>
        <p:xfrm>
          <a:off x="1173162" y="6176327"/>
          <a:ext cx="6827838" cy="572770"/>
        </p:xfrm>
        <a:graphic>
          <a:graphicData uri="http://schemas.openxmlformats.org/drawingml/2006/table">
            <a:tbl>
              <a:tblPr>
                <a:tableStyleId>{5C22544A-7EE6-4342-B048-85BDC9FD1C3A}</a:tableStyleId>
              </a:tblPr>
              <a:tblGrid>
                <a:gridCol w="6827838">
                  <a:extLst>
                    <a:ext uri="{9D8B030D-6E8A-4147-A177-3AD203B41FA5}">
                      <a16:colId xmlns:a16="http://schemas.microsoft.com/office/drawing/2014/main" val="4207955819"/>
                    </a:ext>
                  </a:extLst>
                </a:gridCol>
              </a:tblGrid>
              <a:tr h="0">
                <a:tc>
                  <a:txBody>
                    <a:bodyPr/>
                    <a:lstStyle/>
                    <a:p>
                      <a:pPr algn="l">
                        <a:spcAft>
                          <a:spcPts val="0"/>
                        </a:spcAft>
                      </a:pPr>
                      <a:r>
                        <a:rPr kumimoji="0" lang="en-US" sz="1100" kern="1200" dirty="0">
                          <a:solidFill>
                            <a:schemeClr val="bg1"/>
                          </a:solidFill>
                          <a:effectLst/>
                          <a:latin typeface="+mn-lt"/>
                          <a:ea typeface="+mn-ea"/>
                          <a:cs typeface="+mn-cs"/>
                        </a:rPr>
                        <a:t>E. Rochepault, </a:t>
                      </a:r>
                      <a:r>
                        <a:rPr lang="en-US" sz="1100" kern="1400" dirty="0">
                          <a:solidFill>
                            <a:schemeClr val="bg1"/>
                          </a:solidFill>
                          <a:effectLst/>
                        </a:rPr>
                        <a:t>3D Magnetic and Mechanical Design of Coil Ends for the Racetrack Model Magnet RMM, IEEE Appl. </a:t>
                      </a:r>
                      <a:r>
                        <a:rPr lang="en-US" sz="1100" kern="1400" dirty="0" err="1">
                          <a:solidFill>
                            <a:schemeClr val="bg1"/>
                          </a:solidFill>
                          <a:effectLst/>
                        </a:rPr>
                        <a:t>Supercond</a:t>
                      </a:r>
                      <a:r>
                        <a:rPr lang="en-US" sz="1100" kern="1400" dirty="0">
                          <a:solidFill>
                            <a:schemeClr val="bg1"/>
                          </a:solidFill>
                          <a:effectLst/>
                        </a:rPr>
                        <a:t>.</a:t>
                      </a:r>
                      <a:endParaRPr lang="en-GB" sz="1100" kern="1400" dirty="0">
                        <a:solidFill>
                          <a:schemeClr val="bg1"/>
                        </a:solidFill>
                        <a:effectLst/>
                        <a:latin typeface="Times New Roman" panose="02020603050405020304" pitchFamily="18" charset="0"/>
                        <a:ea typeface="Times New Roman" panose="02020603050405020304" pitchFamily="18" charset="0"/>
                      </a:endParaRPr>
                    </a:p>
                  </a:txBody>
                  <a:tcPr marL="118745" marR="118745" marT="118745" marB="11874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3147341"/>
                  </a:ext>
                </a:extLst>
              </a:tr>
            </a:tbl>
          </a:graphicData>
        </a:graphic>
      </p:graphicFrame>
      <p:sp>
        <p:nvSpPr>
          <p:cNvPr id="7" name="Rectangle 1"/>
          <p:cNvSpPr>
            <a:spLocks noChangeArrowheads="1"/>
          </p:cNvSpPr>
          <p:nvPr/>
        </p:nvSpPr>
        <p:spPr bwMode="auto">
          <a:xfrm>
            <a:off x="1541463" y="31750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GB" altLang="en-US" sz="1800" b="0" i="0" u="none" strike="noStrike" cap="none" normalizeH="0" baseline="0">
                <a:ln>
                  <a:noFill/>
                </a:ln>
                <a:solidFill>
                  <a:schemeClr val="tx1"/>
                </a:solidFill>
                <a:effectLst/>
                <a:latin typeface="Arial" panose="020B0604020202020204" pitchFamily="34" charset="0"/>
              </a:rPr>
            </a:br>
            <a:endParaRPr kumimoji="0" lang="en-GB" altLang="en-US" sz="1800" b="0" i="0" u="none" strike="noStrike" cap="none" normalizeH="0" baseline="0">
              <a:ln>
                <a:noFill/>
              </a:ln>
              <a:solidFill>
                <a:schemeClr val="tx1"/>
              </a:solidFill>
              <a:effectLst/>
              <a:latin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3389421826"/>
              </p:ext>
            </p:extLst>
          </p:nvPr>
        </p:nvGraphicFramePr>
        <p:xfrm>
          <a:off x="4211960" y="2676534"/>
          <a:ext cx="4799844" cy="3479731"/>
        </p:xfrm>
        <a:graphic>
          <a:graphicData uri="http://schemas.openxmlformats.org/drawingml/2006/table">
            <a:tbl>
              <a:tblPr>
                <a:tableStyleId>{5940675A-B579-460E-94D1-54222C63F5DA}</a:tableStyleId>
              </a:tblPr>
              <a:tblGrid>
                <a:gridCol w="563949">
                  <a:extLst>
                    <a:ext uri="{9D8B030D-6E8A-4147-A177-3AD203B41FA5}">
                      <a16:colId xmlns:a16="http://schemas.microsoft.com/office/drawing/2014/main" val="1655163074"/>
                    </a:ext>
                  </a:extLst>
                </a:gridCol>
                <a:gridCol w="1092835">
                  <a:extLst>
                    <a:ext uri="{9D8B030D-6E8A-4147-A177-3AD203B41FA5}">
                      <a16:colId xmlns:a16="http://schemas.microsoft.com/office/drawing/2014/main" val="2635720116"/>
                    </a:ext>
                  </a:extLst>
                </a:gridCol>
                <a:gridCol w="1318260">
                  <a:extLst>
                    <a:ext uri="{9D8B030D-6E8A-4147-A177-3AD203B41FA5}">
                      <a16:colId xmlns:a16="http://schemas.microsoft.com/office/drawing/2014/main" val="3559362345"/>
                    </a:ext>
                  </a:extLst>
                </a:gridCol>
                <a:gridCol w="851027">
                  <a:extLst>
                    <a:ext uri="{9D8B030D-6E8A-4147-A177-3AD203B41FA5}">
                      <a16:colId xmlns:a16="http://schemas.microsoft.com/office/drawing/2014/main" val="1891198719"/>
                    </a:ext>
                  </a:extLst>
                </a:gridCol>
                <a:gridCol w="973773">
                  <a:extLst>
                    <a:ext uri="{9D8B030D-6E8A-4147-A177-3AD203B41FA5}">
                      <a16:colId xmlns:a16="http://schemas.microsoft.com/office/drawing/2014/main" val="803600236"/>
                    </a:ext>
                  </a:extLst>
                </a:gridCol>
              </a:tblGrid>
              <a:tr h="601276">
                <a:tc rowSpan="2">
                  <a:txBody>
                    <a:bodyPr/>
                    <a:lstStyle/>
                    <a:p>
                      <a:pPr algn="ctr"/>
                      <a:endParaRPr lang="en-GB" sz="1800" b="1" dirty="0">
                        <a:effectLst/>
                        <a:latin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0"/>
                        </a:spcAft>
                      </a:pPr>
                      <a:r>
                        <a:rPr lang="en-US" sz="1400" b="1" kern="1200" dirty="0">
                          <a:effectLst/>
                        </a:rPr>
                        <a:t>Rod </a:t>
                      </a:r>
                      <a:endParaRPr lang="en-GB" sz="1800" b="1" dirty="0">
                        <a:effectLst/>
                      </a:endParaRPr>
                    </a:p>
                    <a:p>
                      <a:pPr algn="ctr">
                        <a:spcAft>
                          <a:spcPts val="0"/>
                        </a:spcAft>
                      </a:pPr>
                      <a:r>
                        <a:rPr lang="en-US" sz="1400" b="1" kern="1200" dirty="0">
                          <a:effectLst/>
                        </a:rPr>
                        <a:t>Pre-load </a:t>
                      </a:r>
                      <a:r>
                        <a:rPr lang="en-US" sz="1400" b="1" kern="1200" dirty="0" err="1">
                          <a:effectLst/>
                        </a:rPr>
                        <a:t>F</a:t>
                      </a:r>
                      <a:r>
                        <a:rPr lang="en-US" sz="1400" b="1" kern="1200" baseline="-25000" dirty="0" err="1">
                          <a:effectLst/>
                        </a:rPr>
                        <a:t>z</a:t>
                      </a:r>
                      <a:endParaRPr lang="en-GB" sz="1800" b="1" baseline="-25000" dirty="0">
                        <a:effectLst/>
                        <a:latin typeface="Times New Roman" panose="02020603050405020304" pitchFamily="18" charset="0"/>
                        <a:ea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0"/>
                        </a:spcAft>
                      </a:pPr>
                      <a:r>
                        <a:rPr lang="en-US" sz="1400" b="1" kern="1200" dirty="0">
                          <a:effectLst/>
                        </a:rPr>
                        <a:t>Rod </a:t>
                      </a:r>
                      <a:endParaRPr lang="en-GB" sz="1800" b="1" dirty="0">
                        <a:effectLst/>
                      </a:endParaRPr>
                    </a:p>
                    <a:p>
                      <a:pPr algn="ctr">
                        <a:spcAft>
                          <a:spcPts val="0"/>
                        </a:spcAft>
                      </a:pPr>
                      <a:r>
                        <a:rPr lang="en-US" sz="1400" b="1" kern="1200" dirty="0">
                          <a:effectLst/>
                        </a:rPr>
                        <a:t>Cool-Down </a:t>
                      </a:r>
                      <a:r>
                        <a:rPr lang="en-US" sz="1400" b="1" kern="1200" dirty="0" err="1">
                          <a:effectLst/>
                        </a:rPr>
                        <a:t>F</a:t>
                      </a:r>
                      <a:r>
                        <a:rPr lang="en-US" sz="1400" b="1" kern="1200" baseline="-25000" dirty="0" err="1">
                          <a:effectLst/>
                        </a:rPr>
                        <a:t>z</a:t>
                      </a:r>
                      <a:endParaRPr lang="en-GB" sz="1800" b="1" baseline="-25000" dirty="0">
                        <a:effectLst/>
                        <a:latin typeface="Times New Roman" panose="02020603050405020304" pitchFamily="18" charset="0"/>
                        <a:ea typeface="Times New Roman" panose="02020603050405020304" pitchFamily="18" charset="0"/>
                      </a:endParaRPr>
                    </a:p>
                  </a:txBody>
                  <a:tcPr marL="68580" marR="68580" marT="9525"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ctr">
                        <a:spcAft>
                          <a:spcPts val="0"/>
                        </a:spcAft>
                      </a:pPr>
                      <a:r>
                        <a:rPr lang="en-US" sz="1400" b="1" kern="1200" dirty="0">
                          <a:effectLst/>
                        </a:rPr>
                        <a:t>Energization</a:t>
                      </a:r>
                      <a:endParaRPr lang="en-GB" sz="1800" b="1" dirty="0">
                        <a:effectLst/>
                        <a:latin typeface="Times New Roman" panose="02020603050405020304" pitchFamily="18" charset="0"/>
                        <a:ea typeface="Times New Roman" panose="02020603050405020304" pitchFamily="18" charset="0"/>
                      </a:endParaRPr>
                    </a:p>
                  </a:txBody>
                  <a:tcPr marL="68580" marR="68580" marT="9525" marB="0"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extLst>
                  <a:ext uri="{0D108BD9-81ED-4DB2-BD59-A6C34878D82A}">
                    <a16:rowId xmlns:a16="http://schemas.microsoft.com/office/drawing/2014/main" val="2299339368"/>
                  </a:ext>
                </a:extLst>
              </a:tr>
              <a:tr h="403789">
                <a:tc vMerge="1">
                  <a:txBody>
                    <a:bodyPr/>
                    <a:lstStyle/>
                    <a:p>
                      <a:pPr algn="ctr"/>
                      <a:endParaRPr lang="en-GB" sz="1800" b="1" dirty="0">
                        <a:effectLst/>
                        <a:latin typeface="Times New Roman" panose="02020603050405020304" pitchFamily="18" charset="0"/>
                      </a:endParaRPr>
                    </a:p>
                  </a:txBody>
                  <a:tcPr marL="68580" marR="68580" marT="9525" marB="0" anchor="ctr">
                    <a:lnB w="12700" cmpd="sng">
                      <a:noFill/>
                    </a:lnB>
                  </a:tcPr>
                </a:tc>
                <a:tc>
                  <a:txBody>
                    <a:bodyPr/>
                    <a:lstStyle/>
                    <a:p>
                      <a:pPr algn="ctr">
                        <a:spcAft>
                          <a:spcPts val="0"/>
                        </a:spcAft>
                      </a:pPr>
                      <a:r>
                        <a:rPr lang="en-US" sz="1400" b="1" kern="1200" dirty="0">
                          <a:effectLst/>
                        </a:rPr>
                        <a:t>[% L. F.]*</a:t>
                      </a:r>
                      <a:endParaRPr lang="en-GB" sz="1800" b="1" dirty="0">
                        <a:effectLst/>
                        <a:latin typeface="Times New Roman" panose="02020603050405020304" pitchFamily="18" charset="0"/>
                        <a:ea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0"/>
                        </a:spcAft>
                      </a:pPr>
                      <a:r>
                        <a:rPr lang="en-US" sz="1400" b="1" kern="1200" dirty="0">
                          <a:effectLst/>
                        </a:rPr>
                        <a:t>[% L. F.]*</a:t>
                      </a:r>
                      <a:endParaRPr lang="en-GB" sz="1800" b="1" dirty="0">
                        <a:effectLst/>
                        <a:latin typeface="Times New Roman" panose="02020603050405020304" pitchFamily="18" charset="0"/>
                        <a:ea typeface="Times New Roman" panose="02020603050405020304" pitchFamily="18" charset="0"/>
                      </a:endParaRPr>
                    </a:p>
                  </a:txBody>
                  <a:tcPr marL="68580" marR="68580" marT="9525"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0"/>
                        </a:spcAft>
                      </a:pPr>
                      <a:r>
                        <a:rPr lang="en-US" sz="1400" b="1" kern="1200" dirty="0">
                          <a:effectLst/>
                        </a:rPr>
                        <a:t>Max. </a:t>
                      </a:r>
                    </a:p>
                    <a:p>
                      <a:pPr algn="ctr">
                        <a:spcAft>
                          <a:spcPts val="0"/>
                        </a:spcAft>
                      </a:pPr>
                      <a:r>
                        <a:rPr lang="en-US" sz="1400" b="1" kern="1200" dirty="0">
                          <a:effectLst/>
                        </a:rPr>
                        <a:t>Tension</a:t>
                      </a:r>
                    </a:p>
                    <a:p>
                      <a:pPr algn="ctr">
                        <a:spcAft>
                          <a:spcPts val="0"/>
                        </a:spcAft>
                      </a:pPr>
                      <a:r>
                        <a:rPr lang="en-US" sz="1400" b="1" kern="1200" dirty="0">
                          <a:effectLst/>
                        </a:rPr>
                        <a:t>[MPa]</a:t>
                      </a:r>
                      <a:endParaRPr lang="en-GB" sz="1800" b="1" dirty="0">
                        <a:effectLst/>
                        <a:latin typeface="Times New Roman" panose="02020603050405020304" pitchFamily="18" charset="0"/>
                        <a:ea typeface="Times New Roman" panose="02020603050405020304" pitchFamily="18" charset="0"/>
                      </a:endParaRPr>
                    </a:p>
                  </a:txBody>
                  <a:tcPr marL="68580" marR="68580" marT="9525"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0"/>
                        </a:spcAft>
                      </a:pPr>
                      <a:r>
                        <a:rPr lang="en-US" sz="1400" b="1" kern="1200" dirty="0">
                          <a:effectLst/>
                        </a:rPr>
                        <a:t>Max. Gap</a:t>
                      </a:r>
                      <a:endParaRPr lang="en-GB" sz="1800" b="1" dirty="0">
                        <a:effectLst/>
                      </a:endParaRPr>
                    </a:p>
                    <a:p>
                      <a:pPr algn="ctr">
                        <a:spcAft>
                          <a:spcPts val="0"/>
                        </a:spcAft>
                      </a:pPr>
                      <a:r>
                        <a:rPr lang="en-US" sz="1400" b="1" kern="1200" dirty="0">
                          <a:effectLst/>
                        </a:rPr>
                        <a:t>[</a:t>
                      </a:r>
                      <a:r>
                        <a:rPr lang="en-US" sz="1400" b="1" kern="1200" dirty="0" err="1">
                          <a:effectLst/>
                        </a:rPr>
                        <a:t>μm</a:t>
                      </a:r>
                      <a:r>
                        <a:rPr lang="en-US" sz="1400" b="1" kern="1200" dirty="0">
                          <a:effectLst/>
                        </a:rPr>
                        <a:t>]</a:t>
                      </a:r>
                      <a:endParaRPr lang="en-GB" sz="1800" b="1" dirty="0">
                        <a:effectLst/>
                        <a:latin typeface="Times New Roman" panose="02020603050405020304" pitchFamily="18" charset="0"/>
                        <a:ea typeface="Times New Roman" panose="02020603050405020304" pitchFamily="18" charset="0"/>
                      </a:endParaRPr>
                    </a:p>
                  </a:txBody>
                  <a:tcPr marL="68580" marR="68580" marT="9525" marB="0"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70010122"/>
                  </a:ext>
                </a:extLst>
              </a:tr>
              <a:tr h="206303">
                <a:tc>
                  <a:txBody>
                    <a:bodyPr/>
                    <a:lstStyle/>
                    <a:p>
                      <a:pPr algn="ctr">
                        <a:spcAft>
                          <a:spcPts val="0"/>
                        </a:spcAft>
                      </a:pPr>
                      <a:r>
                        <a:rPr lang="en-GB" sz="1400" b="1" kern="1200" dirty="0">
                          <a:effectLst/>
                        </a:rPr>
                        <a:t>16 T</a:t>
                      </a:r>
                      <a:endParaRPr lang="en-GB" sz="1800" b="1" dirty="0">
                        <a:effectLst/>
                        <a:latin typeface="Times New Roman" panose="02020603050405020304" pitchFamily="18" charset="0"/>
                        <a:ea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a:spcAft>
                          <a:spcPts val="0"/>
                        </a:spcAft>
                      </a:pPr>
                      <a:r>
                        <a:rPr lang="en-US" sz="1400" kern="1200" dirty="0">
                          <a:effectLst/>
                        </a:rPr>
                        <a:t>14</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a:spcAft>
                          <a:spcPts val="0"/>
                        </a:spcAft>
                      </a:pPr>
                      <a:r>
                        <a:rPr lang="en-US" sz="1400" kern="1200" dirty="0">
                          <a:effectLst/>
                        </a:rPr>
                        <a:t>76</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a:spcAft>
                          <a:spcPts val="0"/>
                        </a:spcAft>
                      </a:pPr>
                      <a:r>
                        <a:rPr lang="en-US" sz="1400" kern="1200" dirty="0">
                          <a:effectLst/>
                        </a:rPr>
                        <a:t>64</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a:spcAft>
                          <a:spcPts val="0"/>
                        </a:spcAft>
                      </a:pPr>
                      <a:r>
                        <a:rPr lang="en-US" sz="1400" kern="1200" dirty="0">
                          <a:effectLst/>
                        </a:rPr>
                        <a:t>106</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71166588"/>
                  </a:ext>
                </a:extLst>
              </a:tr>
              <a:tr h="206303">
                <a:tc>
                  <a:txBody>
                    <a:bodyPr/>
                    <a:lstStyle/>
                    <a:p>
                      <a:pPr algn="ctr">
                        <a:spcAft>
                          <a:spcPts val="0"/>
                        </a:spcAft>
                      </a:pPr>
                      <a:r>
                        <a:rPr lang="en-GB" sz="1400" b="1" kern="1200" dirty="0">
                          <a:effectLst/>
                        </a:rPr>
                        <a:t>18 T</a:t>
                      </a:r>
                      <a:endParaRPr lang="en-GB" sz="1800" b="1" dirty="0">
                        <a:effectLst/>
                        <a:latin typeface="Times New Roman" panose="02020603050405020304" pitchFamily="18" charset="0"/>
                        <a:ea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0"/>
                        </a:spcAft>
                      </a:pPr>
                      <a:r>
                        <a:rPr lang="en-GB" sz="1400" kern="1200" dirty="0">
                          <a:effectLst/>
                        </a:rPr>
                        <a:t>11</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0"/>
                        </a:spcAft>
                      </a:pPr>
                      <a:r>
                        <a:rPr lang="en-GB" sz="1400" kern="1200" dirty="0">
                          <a:effectLst/>
                        </a:rPr>
                        <a:t>56</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0"/>
                        </a:spcAft>
                      </a:pPr>
                      <a:r>
                        <a:rPr lang="en-US" sz="1400" kern="1200" dirty="0">
                          <a:effectLst/>
                        </a:rPr>
                        <a:t>90</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0"/>
                        </a:spcAft>
                      </a:pPr>
                      <a:r>
                        <a:rPr lang="en-US" sz="1400" kern="1200" dirty="0">
                          <a:effectLst/>
                        </a:rPr>
                        <a:t>135</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755416220"/>
                  </a:ext>
                </a:extLst>
              </a:tr>
              <a:tr h="206303">
                <a:tc>
                  <a:txBody>
                    <a:bodyPr/>
                    <a:lstStyle/>
                    <a:p>
                      <a:pPr algn="ctr">
                        <a:spcAft>
                          <a:spcPts val="0"/>
                        </a:spcAft>
                      </a:pPr>
                      <a:r>
                        <a:rPr lang="en-GB" sz="1400" b="1" kern="1200" dirty="0">
                          <a:effectLst/>
                        </a:rPr>
                        <a:t>16 T</a:t>
                      </a:r>
                      <a:endParaRPr lang="en-GB" sz="1800" b="1" dirty="0">
                        <a:effectLst/>
                        <a:latin typeface="Times New Roman" panose="02020603050405020304" pitchFamily="18" charset="0"/>
                        <a:ea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a:spcAft>
                          <a:spcPts val="0"/>
                        </a:spcAft>
                      </a:pPr>
                      <a:r>
                        <a:rPr lang="en-US" sz="1400" kern="1200" dirty="0">
                          <a:effectLst/>
                        </a:rPr>
                        <a:t>32</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a:spcAft>
                          <a:spcPts val="0"/>
                        </a:spcAft>
                      </a:pPr>
                      <a:r>
                        <a:rPr lang="en-US" sz="1400" kern="1200">
                          <a:effectLst/>
                        </a:rPr>
                        <a:t>100</a:t>
                      </a:r>
                      <a:endParaRPr lang="en-GB" sz="1800">
                        <a:effectLst/>
                        <a:latin typeface="Times New Roman" panose="02020603050405020304" pitchFamily="18" charset="0"/>
                        <a:ea typeface="Times New Roman" panose="02020603050405020304" pitchFamily="18" charset="0"/>
                      </a:endParaRPr>
                    </a:p>
                  </a:txBody>
                  <a:tcPr marL="68580" marR="68580" marT="9525"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a:spcAft>
                          <a:spcPts val="0"/>
                        </a:spcAft>
                      </a:pPr>
                      <a:r>
                        <a:rPr lang="en-US" sz="1400" kern="1200">
                          <a:effectLst/>
                        </a:rPr>
                        <a:t>56</a:t>
                      </a:r>
                      <a:endParaRPr lang="en-GB" sz="1800">
                        <a:effectLst/>
                        <a:latin typeface="Times New Roman" panose="02020603050405020304" pitchFamily="18" charset="0"/>
                        <a:ea typeface="Times New Roman" panose="02020603050405020304" pitchFamily="18" charset="0"/>
                      </a:endParaRPr>
                    </a:p>
                  </a:txBody>
                  <a:tcPr marL="68580" marR="68580" marT="9525"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a:spcAft>
                          <a:spcPts val="0"/>
                        </a:spcAft>
                      </a:pPr>
                      <a:r>
                        <a:rPr lang="en-US" sz="1400" kern="1200" dirty="0">
                          <a:effectLst/>
                        </a:rPr>
                        <a:t>94</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82313472"/>
                  </a:ext>
                </a:extLst>
              </a:tr>
              <a:tr h="206303">
                <a:tc>
                  <a:txBody>
                    <a:bodyPr/>
                    <a:lstStyle/>
                    <a:p>
                      <a:pPr algn="ctr">
                        <a:spcAft>
                          <a:spcPts val="0"/>
                        </a:spcAft>
                      </a:pPr>
                      <a:r>
                        <a:rPr lang="en-GB" sz="1400" b="1" kern="1200" dirty="0">
                          <a:effectLst/>
                        </a:rPr>
                        <a:t>18 T</a:t>
                      </a:r>
                      <a:endParaRPr lang="en-GB" sz="1800" b="1" dirty="0">
                        <a:effectLst/>
                        <a:latin typeface="Times New Roman" panose="02020603050405020304" pitchFamily="18" charset="0"/>
                        <a:ea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0"/>
                        </a:spcAft>
                      </a:pPr>
                      <a:r>
                        <a:rPr lang="en-GB" sz="1400" kern="1200" dirty="0">
                          <a:effectLst/>
                        </a:rPr>
                        <a:t>24</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0"/>
                        </a:spcAft>
                      </a:pPr>
                      <a:r>
                        <a:rPr lang="en-GB" sz="1400" kern="1200" dirty="0">
                          <a:effectLst/>
                        </a:rPr>
                        <a:t>75</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0"/>
                        </a:spcAft>
                      </a:pPr>
                      <a:r>
                        <a:rPr lang="en-US" sz="1400" kern="1200" dirty="0">
                          <a:effectLst/>
                        </a:rPr>
                        <a:t>80</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0"/>
                        </a:spcAft>
                      </a:pPr>
                      <a:r>
                        <a:rPr lang="en-US" sz="1400" kern="1200" dirty="0">
                          <a:effectLst/>
                        </a:rPr>
                        <a:t>133</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39021359"/>
                  </a:ext>
                </a:extLst>
              </a:tr>
              <a:tr h="206303">
                <a:tc>
                  <a:txBody>
                    <a:bodyPr/>
                    <a:lstStyle/>
                    <a:p>
                      <a:pPr algn="ctr">
                        <a:spcAft>
                          <a:spcPts val="0"/>
                        </a:spcAft>
                      </a:pPr>
                      <a:r>
                        <a:rPr lang="en-GB" sz="1400" b="1" kern="1200" dirty="0">
                          <a:effectLst/>
                        </a:rPr>
                        <a:t>16 T</a:t>
                      </a:r>
                      <a:endParaRPr lang="en-GB" sz="1800" b="1" dirty="0">
                        <a:effectLst/>
                        <a:latin typeface="Times New Roman" panose="02020603050405020304" pitchFamily="18" charset="0"/>
                        <a:ea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a:spcAft>
                          <a:spcPts val="0"/>
                        </a:spcAft>
                      </a:pPr>
                      <a:r>
                        <a:rPr lang="en-US" sz="1400" kern="1200" dirty="0">
                          <a:effectLst/>
                        </a:rPr>
                        <a:t>72</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a:spcAft>
                          <a:spcPts val="0"/>
                        </a:spcAft>
                      </a:pPr>
                      <a:r>
                        <a:rPr lang="en-US" sz="1400" kern="1200" dirty="0">
                          <a:effectLst/>
                        </a:rPr>
                        <a:t>139</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a:spcAft>
                          <a:spcPts val="0"/>
                        </a:spcAft>
                      </a:pPr>
                      <a:r>
                        <a:rPr lang="en-US" sz="1400" kern="1200" dirty="0">
                          <a:effectLst/>
                        </a:rPr>
                        <a:t>46</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a:spcAft>
                          <a:spcPts val="0"/>
                        </a:spcAft>
                      </a:pPr>
                      <a:r>
                        <a:rPr lang="en-US" sz="1400" kern="1200">
                          <a:effectLst/>
                        </a:rPr>
                        <a:t>76</a:t>
                      </a:r>
                      <a:endParaRPr lang="en-GB" sz="1800">
                        <a:effectLst/>
                        <a:latin typeface="Times New Roman" panose="02020603050405020304" pitchFamily="18" charset="0"/>
                        <a:ea typeface="Times New Roman" panose="02020603050405020304" pitchFamily="18" charset="0"/>
                      </a:endParaRPr>
                    </a:p>
                  </a:txBody>
                  <a:tcPr marL="68580" marR="68580" marT="9525" marB="0"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47027056"/>
                  </a:ext>
                </a:extLst>
              </a:tr>
              <a:tr h="206303">
                <a:tc>
                  <a:txBody>
                    <a:bodyPr/>
                    <a:lstStyle/>
                    <a:p>
                      <a:pPr algn="ctr">
                        <a:spcAft>
                          <a:spcPts val="0"/>
                        </a:spcAft>
                      </a:pPr>
                      <a:r>
                        <a:rPr lang="en-GB" sz="1400" b="1" kern="1200" dirty="0">
                          <a:effectLst/>
                        </a:rPr>
                        <a:t>18 T</a:t>
                      </a:r>
                      <a:endParaRPr lang="en-GB" sz="1800" b="1" dirty="0">
                        <a:effectLst/>
                        <a:latin typeface="Times New Roman" panose="02020603050405020304" pitchFamily="18" charset="0"/>
                        <a:ea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0"/>
                        </a:spcAft>
                      </a:pPr>
                      <a:r>
                        <a:rPr lang="en-GB" sz="1400" kern="1200" dirty="0">
                          <a:effectLst/>
                        </a:rPr>
                        <a:t>53</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0"/>
                        </a:spcAft>
                      </a:pPr>
                      <a:r>
                        <a:rPr lang="en-GB" sz="1400" kern="1200" dirty="0">
                          <a:effectLst/>
                        </a:rPr>
                        <a:t>104</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0"/>
                        </a:spcAft>
                      </a:pPr>
                      <a:r>
                        <a:rPr lang="en-US" sz="1400" kern="1200" dirty="0">
                          <a:effectLst/>
                        </a:rPr>
                        <a:t>77</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0"/>
                        </a:spcAft>
                      </a:pPr>
                      <a:r>
                        <a:rPr lang="en-US" sz="1400" kern="1200" dirty="0">
                          <a:effectLst/>
                        </a:rPr>
                        <a:t>110</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36255531"/>
                  </a:ext>
                </a:extLst>
              </a:tr>
              <a:tr h="206303">
                <a:tc>
                  <a:txBody>
                    <a:bodyPr/>
                    <a:lstStyle/>
                    <a:p>
                      <a:pPr algn="ctr">
                        <a:spcAft>
                          <a:spcPts val="0"/>
                        </a:spcAft>
                      </a:pPr>
                      <a:r>
                        <a:rPr lang="en-GB" sz="1400" b="1" kern="1200" dirty="0">
                          <a:effectLst/>
                        </a:rPr>
                        <a:t>16 T</a:t>
                      </a:r>
                      <a:endParaRPr lang="en-GB" sz="1800" b="1" dirty="0">
                        <a:effectLst/>
                        <a:latin typeface="Times New Roman" panose="02020603050405020304" pitchFamily="18" charset="0"/>
                        <a:ea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a:spcAft>
                          <a:spcPts val="0"/>
                        </a:spcAft>
                      </a:pPr>
                      <a:r>
                        <a:rPr lang="en-US" sz="1400" kern="1200" dirty="0">
                          <a:effectLst/>
                        </a:rPr>
                        <a:t>97</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a:spcAft>
                          <a:spcPts val="0"/>
                        </a:spcAft>
                      </a:pPr>
                      <a:r>
                        <a:rPr lang="en-US" sz="1400" kern="1200" dirty="0">
                          <a:effectLst/>
                        </a:rPr>
                        <a:t>167</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a:spcAft>
                          <a:spcPts val="0"/>
                        </a:spcAft>
                      </a:pPr>
                      <a:r>
                        <a:rPr lang="en-GB" sz="1400" dirty="0">
                          <a:effectLst/>
                        </a:rPr>
                        <a:t>40</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a:spcAft>
                          <a:spcPts val="0"/>
                        </a:spcAft>
                      </a:pPr>
                      <a:r>
                        <a:rPr lang="en-GB" sz="1400" dirty="0">
                          <a:effectLst/>
                        </a:rPr>
                        <a:t>62</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8550751"/>
                  </a:ext>
                </a:extLst>
              </a:tr>
              <a:tr h="206303">
                <a:tc>
                  <a:txBody>
                    <a:bodyPr/>
                    <a:lstStyle/>
                    <a:p>
                      <a:pPr algn="ctr">
                        <a:spcAft>
                          <a:spcPts val="0"/>
                        </a:spcAft>
                      </a:pPr>
                      <a:r>
                        <a:rPr lang="en-GB" sz="1400" b="1" kern="1200" dirty="0">
                          <a:effectLst/>
                        </a:rPr>
                        <a:t>18 T</a:t>
                      </a:r>
                      <a:endParaRPr lang="en-GB" sz="1800" b="1" dirty="0">
                        <a:effectLst/>
                        <a:latin typeface="Times New Roman" panose="02020603050405020304" pitchFamily="18" charset="0"/>
                        <a:ea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0"/>
                        </a:spcAft>
                      </a:pPr>
                      <a:r>
                        <a:rPr lang="en-GB" sz="1400" kern="1200" dirty="0">
                          <a:effectLst/>
                        </a:rPr>
                        <a:t>72</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0"/>
                        </a:spcAft>
                      </a:pPr>
                      <a:r>
                        <a:rPr lang="en-GB" sz="1400" kern="1200" dirty="0">
                          <a:effectLst/>
                        </a:rPr>
                        <a:t>125</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0"/>
                        </a:spcAft>
                      </a:pPr>
                      <a:r>
                        <a:rPr lang="en-GB" sz="1400" dirty="0">
                          <a:effectLst/>
                        </a:rPr>
                        <a:t>72</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0"/>
                        </a:spcAft>
                      </a:pPr>
                      <a:r>
                        <a:rPr lang="en-GB" sz="1400" dirty="0">
                          <a:effectLst/>
                        </a:rPr>
                        <a:t>99</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62359875"/>
                  </a:ext>
                </a:extLst>
              </a:tr>
              <a:tr h="206303">
                <a:tc>
                  <a:txBody>
                    <a:bodyPr/>
                    <a:lstStyle/>
                    <a:p>
                      <a:pPr algn="ctr">
                        <a:spcAft>
                          <a:spcPts val="0"/>
                        </a:spcAft>
                      </a:pPr>
                      <a:r>
                        <a:rPr lang="en-GB" sz="1400" b="1" kern="1200" dirty="0">
                          <a:effectLst/>
                        </a:rPr>
                        <a:t>16 T</a:t>
                      </a:r>
                      <a:endParaRPr lang="en-GB" sz="1800" b="1" dirty="0">
                        <a:effectLst/>
                        <a:latin typeface="Times New Roman" panose="02020603050405020304" pitchFamily="18" charset="0"/>
                        <a:ea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a:spcAft>
                          <a:spcPts val="0"/>
                        </a:spcAft>
                      </a:pPr>
                      <a:r>
                        <a:rPr lang="en-US" sz="1400" kern="1200" dirty="0">
                          <a:effectLst/>
                        </a:rPr>
                        <a:t>135</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a:spcAft>
                          <a:spcPts val="0"/>
                        </a:spcAft>
                      </a:pPr>
                      <a:r>
                        <a:rPr lang="en-US" sz="1400" kern="1200" dirty="0">
                          <a:effectLst/>
                        </a:rPr>
                        <a:t>208</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a:spcAft>
                          <a:spcPts val="0"/>
                        </a:spcAft>
                      </a:pPr>
                      <a:r>
                        <a:rPr lang="en-GB" sz="1400" dirty="0">
                          <a:effectLst/>
                        </a:rPr>
                        <a:t>30</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a:spcAft>
                          <a:spcPts val="0"/>
                        </a:spcAft>
                      </a:pPr>
                      <a:r>
                        <a:rPr lang="en-GB" sz="1400" dirty="0">
                          <a:effectLst/>
                        </a:rPr>
                        <a:t>44</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65754190"/>
                  </a:ext>
                </a:extLst>
              </a:tr>
              <a:tr h="206303">
                <a:tc>
                  <a:txBody>
                    <a:bodyPr/>
                    <a:lstStyle/>
                    <a:p>
                      <a:pPr algn="ctr">
                        <a:spcAft>
                          <a:spcPts val="0"/>
                        </a:spcAft>
                      </a:pPr>
                      <a:r>
                        <a:rPr lang="en-GB" sz="1400" b="1" kern="1200" dirty="0">
                          <a:effectLst/>
                        </a:rPr>
                        <a:t>18 T</a:t>
                      </a:r>
                      <a:endParaRPr lang="en-GB" sz="1800" b="1" dirty="0">
                        <a:effectLst/>
                        <a:latin typeface="Times New Roman" panose="02020603050405020304" pitchFamily="18" charset="0"/>
                        <a:ea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0"/>
                        </a:spcAft>
                      </a:pPr>
                      <a:r>
                        <a:rPr lang="en-GB" sz="1400" kern="1200">
                          <a:effectLst/>
                        </a:rPr>
                        <a:t>100</a:t>
                      </a:r>
                      <a:endParaRPr lang="en-GB" sz="1800">
                        <a:effectLst/>
                        <a:latin typeface="Times New Roman" panose="02020603050405020304" pitchFamily="18" charset="0"/>
                        <a:ea typeface="Times New Roman" panose="02020603050405020304" pitchFamily="18" charset="0"/>
                      </a:endParaRPr>
                    </a:p>
                  </a:txBody>
                  <a:tcPr marL="68580" marR="68580" marT="9525" marB="0" anchor="ctr">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0"/>
                        </a:spcAft>
                      </a:pPr>
                      <a:r>
                        <a:rPr lang="en-GB" sz="1400" kern="1200" dirty="0">
                          <a:effectLst/>
                        </a:rPr>
                        <a:t>155</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0"/>
                        </a:spcAft>
                      </a:pPr>
                      <a:r>
                        <a:rPr lang="en-GB" sz="1400" dirty="0">
                          <a:effectLst/>
                        </a:rPr>
                        <a:t>66</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spcAft>
                          <a:spcPts val="0"/>
                        </a:spcAft>
                      </a:pPr>
                      <a:r>
                        <a:rPr lang="en-GB" sz="1400" dirty="0">
                          <a:effectLst/>
                        </a:rPr>
                        <a:t>85</a:t>
                      </a:r>
                      <a:endParaRPr lang="en-GB" sz="1800" dirty="0">
                        <a:effectLst/>
                        <a:latin typeface="Times New Roman" panose="02020603050405020304" pitchFamily="18" charset="0"/>
                        <a:ea typeface="Times New Roman" panose="02020603050405020304" pitchFamily="18" charset="0"/>
                      </a:endParaRPr>
                    </a:p>
                  </a:txBody>
                  <a:tcPr marL="68580" marR="68580" marT="9525" marB="0" anchor="ct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97369087"/>
                  </a:ext>
                </a:extLst>
              </a:tr>
            </a:tbl>
          </a:graphicData>
        </a:graphic>
      </p:graphicFrame>
      <p:pic>
        <p:nvPicPr>
          <p:cNvPr id="9" name="Picture 8"/>
          <p:cNvPicPr/>
          <p:nvPr/>
        </p:nvPicPr>
        <p:blipFill>
          <a:blip r:embed="rId2"/>
          <a:stretch>
            <a:fillRect/>
          </a:stretch>
        </p:blipFill>
        <p:spPr>
          <a:xfrm>
            <a:off x="421480" y="2910680"/>
            <a:ext cx="3307715" cy="1453198"/>
          </a:xfrm>
          <a:prstGeom prst="rect">
            <a:avLst/>
          </a:prstGeom>
        </p:spPr>
      </p:pic>
      <p:pic>
        <p:nvPicPr>
          <p:cNvPr id="10" name="Picture 9"/>
          <p:cNvPicPr/>
          <p:nvPr/>
        </p:nvPicPr>
        <p:blipFill>
          <a:blip r:embed="rId3"/>
          <a:stretch>
            <a:fillRect/>
          </a:stretch>
        </p:blipFill>
        <p:spPr>
          <a:xfrm>
            <a:off x="457200" y="4552723"/>
            <a:ext cx="3236277" cy="1464311"/>
          </a:xfrm>
          <a:prstGeom prst="rect">
            <a:avLst/>
          </a:prstGeom>
        </p:spPr>
      </p:pic>
    </p:spTree>
    <p:extLst>
      <p:ext uri="{BB962C8B-B14F-4D97-AF65-F5344CB8AC3E}">
        <p14:creationId xmlns:p14="http://schemas.microsoft.com/office/powerpoint/2010/main" val="6219825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RMM: End-plate design</a:t>
            </a:r>
          </a:p>
        </p:txBody>
      </p:sp>
      <p:sp>
        <p:nvSpPr>
          <p:cNvPr id="4" name="Date Placeholder 3"/>
          <p:cNvSpPr>
            <a:spLocks noGrp="1"/>
          </p:cNvSpPr>
          <p:nvPr>
            <p:ph type="dt" sz="half" idx="2"/>
          </p:nvPr>
        </p:nvSpPr>
        <p:spPr>
          <a:xfrm>
            <a:off x="2673531" y="6362377"/>
            <a:ext cx="2429404"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Susana Izquierdo Bermudez</a:t>
            </a:r>
            <a:endParaRPr lang="en-US" dirty="0"/>
          </a:p>
        </p:txBody>
      </p:sp>
      <p:sp>
        <p:nvSpPr>
          <p:cNvPr id="5" name="Slide Number Placeholder 4"/>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27</a:t>
            </a:fld>
            <a:endParaRPr lang="en-US" dirty="0"/>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6949" t="5920" r="43726" b="5600"/>
          <a:stretch/>
        </p:blipFill>
        <p:spPr>
          <a:xfrm>
            <a:off x="2514164" y="3708423"/>
            <a:ext cx="1680519" cy="1911180"/>
          </a:xfrm>
          <a:prstGeom prst="rect">
            <a:avLst/>
          </a:prstGeom>
        </p:spPr>
      </p:pic>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5001" t="2760" r="16681" b="2658"/>
          <a:stretch/>
        </p:blipFill>
        <p:spPr>
          <a:xfrm>
            <a:off x="132006" y="3674247"/>
            <a:ext cx="1883413" cy="1980000"/>
          </a:xfrm>
          <a:prstGeom prst="rect">
            <a:avLst/>
          </a:prstGeom>
        </p:spPr>
      </p:pic>
      <p:pic>
        <p:nvPicPr>
          <p:cNvPr id="8" name="Picture 7"/>
          <p:cNvPicPr>
            <a:picLocks noChangeAspect="1"/>
          </p:cNvPicPr>
          <p:nvPr/>
        </p:nvPicPr>
        <p:blipFill rotWithShape="1">
          <a:blip r:embed="rId4">
            <a:extLst>
              <a:ext uri="{28A0092B-C50C-407E-A947-70E740481C1C}">
                <a14:useLocalDpi xmlns:a14="http://schemas.microsoft.com/office/drawing/2010/main" val="0"/>
              </a:ext>
            </a:extLst>
          </a:blip>
          <a:srcRect l="3065" t="3708" r="50417" b="7049"/>
          <a:stretch/>
        </p:blipFill>
        <p:spPr>
          <a:xfrm>
            <a:off x="5474500" y="2003052"/>
            <a:ext cx="1828801" cy="1927654"/>
          </a:xfrm>
          <a:prstGeom prst="rect">
            <a:avLst/>
          </a:prstGeom>
        </p:spPr>
      </p:pic>
      <p:pic>
        <p:nvPicPr>
          <p:cNvPr id="9" name="Picture 8"/>
          <p:cNvPicPr>
            <a:picLocks noChangeAspect="1"/>
          </p:cNvPicPr>
          <p:nvPr/>
        </p:nvPicPr>
        <p:blipFill rotWithShape="1">
          <a:blip r:embed="rId5">
            <a:extLst>
              <a:ext uri="{28A0092B-C50C-407E-A947-70E740481C1C}">
                <a14:useLocalDpi xmlns:a14="http://schemas.microsoft.com/office/drawing/2010/main" val="0"/>
              </a:ext>
            </a:extLst>
          </a:blip>
          <a:srcRect l="15558" t="6377" r="44253" b="8193"/>
          <a:stretch/>
        </p:blipFill>
        <p:spPr>
          <a:xfrm>
            <a:off x="7712321" y="2106360"/>
            <a:ext cx="1301578" cy="1845276"/>
          </a:xfrm>
          <a:prstGeom prst="rect">
            <a:avLst/>
          </a:prstGeom>
        </p:spPr>
      </p:pic>
      <p:pic>
        <p:nvPicPr>
          <p:cNvPr id="10" name="Picture 9"/>
          <p:cNvPicPr>
            <a:picLocks noChangeAspect="1"/>
          </p:cNvPicPr>
          <p:nvPr/>
        </p:nvPicPr>
        <p:blipFill rotWithShape="1">
          <a:blip r:embed="rId6">
            <a:extLst>
              <a:ext uri="{28A0092B-C50C-407E-A947-70E740481C1C}">
                <a14:useLocalDpi xmlns:a14="http://schemas.microsoft.com/office/drawing/2010/main" val="0"/>
              </a:ext>
            </a:extLst>
          </a:blip>
          <a:srcRect l="3791" t="2879" r="42341" b="4064"/>
          <a:stretch/>
        </p:blipFill>
        <p:spPr>
          <a:xfrm>
            <a:off x="5453772" y="4155057"/>
            <a:ext cx="1828800" cy="2010033"/>
          </a:xfrm>
          <a:prstGeom prst="rect">
            <a:avLst/>
          </a:prstGeom>
        </p:spPr>
      </p:pic>
      <p:pic>
        <p:nvPicPr>
          <p:cNvPr id="11" name="Picture 10"/>
          <p:cNvPicPr>
            <a:picLocks noChangeAspect="1"/>
          </p:cNvPicPr>
          <p:nvPr/>
        </p:nvPicPr>
        <p:blipFill rotWithShape="1">
          <a:blip r:embed="rId7">
            <a:extLst>
              <a:ext uri="{28A0092B-C50C-407E-A947-70E740481C1C}">
                <a14:useLocalDpi xmlns:a14="http://schemas.microsoft.com/office/drawing/2010/main" val="0"/>
              </a:ext>
            </a:extLst>
          </a:blip>
          <a:srcRect l="11149" t="7694" r="50299" b="6044"/>
          <a:stretch/>
        </p:blipFill>
        <p:spPr>
          <a:xfrm>
            <a:off x="7582071" y="4270386"/>
            <a:ext cx="1400432" cy="1894704"/>
          </a:xfrm>
          <a:prstGeom prst="rect">
            <a:avLst/>
          </a:prstGeom>
        </p:spPr>
      </p:pic>
      <p:sp>
        <p:nvSpPr>
          <p:cNvPr id="12" name="Right Arrow 11"/>
          <p:cNvSpPr/>
          <p:nvPr/>
        </p:nvSpPr>
        <p:spPr>
          <a:xfrm rot="19533666">
            <a:off x="4404331" y="3728852"/>
            <a:ext cx="976577" cy="413991"/>
          </a:xfrm>
          <a:prstGeom prst="right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lang="en-GB" sz="1200" dirty="0">
                <a:solidFill>
                  <a:schemeClr val="tx2"/>
                </a:solidFill>
              </a:rPr>
              <a:t>Lead End</a:t>
            </a:r>
            <a:endParaRPr lang="en-US" sz="1200" dirty="0"/>
          </a:p>
        </p:txBody>
      </p:sp>
      <p:sp>
        <p:nvSpPr>
          <p:cNvPr id="14" name="Rectangle 13"/>
          <p:cNvSpPr/>
          <p:nvPr/>
        </p:nvSpPr>
        <p:spPr>
          <a:xfrm>
            <a:off x="1318265" y="3250148"/>
            <a:ext cx="1858421" cy="646331"/>
          </a:xfrm>
          <a:prstGeom prst="rect">
            <a:avLst/>
          </a:prstGeom>
        </p:spPr>
        <p:txBody>
          <a:bodyPr wrap="square">
            <a:spAutoFit/>
          </a:bodyPr>
          <a:lstStyle/>
          <a:p>
            <a:pPr algn="ctr"/>
            <a:r>
              <a:rPr lang="fr-CH" sz="1200" dirty="0"/>
              <a:t>a. </a:t>
            </a:r>
            <a:r>
              <a:rPr lang="fr-CH" sz="1200" dirty="0" err="1"/>
              <a:t>Increasing</a:t>
            </a:r>
            <a:r>
              <a:rPr lang="fr-CH" sz="1200" dirty="0"/>
              <a:t> </a:t>
            </a:r>
            <a:r>
              <a:rPr lang="fr-CH" sz="1200" dirty="0" err="1"/>
              <a:t>thickness</a:t>
            </a:r>
            <a:r>
              <a:rPr lang="fr-CH" sz="1200" dirty="0"/>
              <a:t> and </a:t>
            </a:r>
            <a:r>
              <a:rPr lang="fr-CH" sz="1200" dirty="0" err="1"/>
              <a:t>width</a:t>
            </a:r>
            <a:r>
              <a:rPr lang="fr-CH" sz="1200" dirty="0"/>
              <a:t> for </a:t>
            </a:r>
            <a:r>
              <a:rPr lang="fr-CH" sz="1200" dirty="0" err="1"/>
              <a:t>higher</a:t>
            </a:r>
            <a:r>
              <a:rPr lang="fr-CH" sz="1200" dirty="0"/>
              <a:t> </a:t>
            </a:r>
            <a:r>
              <a:rPr lang="fr-CH" sz="1200" dirty="0" err="1"/>
              <a:t>rigidity</a:t>
            </a:r>
            <a:endParaRPr lang="en-US" sz="1200" dirty="0"/>
          </a:p>
        </p:txBody>
      </p:sp>
      <p:sp>
        <p:nvSpPr>
          <p:cNvPr id="15" name="Right Arrow 14"/>
          <p:cNvSpPr/>
          <p:nvPr/>
        </p:nvSpPr>
        <p:spPr>
          <a:xfrm rot="1577079">
            <a:off x="4371124" y="4717658"/>
            <a:ext cx="1111322" cy="413991"/>
          </a:xfrm>
          <a:prstGeom prst="right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lang="en-US" sz="1200" dirty="0"/>
              <a:t>Return End</a:t>
            </a:r>
          </a:p>
        </p:txBody>
      </p:sp>
      <p:sp>
        <p:nvSpPr>
          <p:cNvPr id="16" name="Right Arrow 15"/>
          <p:cNvSpPr/>
          <p:nvPr/>
        </p:nvSpPr>
        <p:spPr>
          <a:xfrm>
            <a:off x="1918779" y="4730865"/>
            <a:ext cx="846727" cy="413991"/>
          </a:xfrm>
          <a:prstGeom prst="right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p>
        </p:txBody>
      </p:sp>
      <p:sp>
        <p:nvSpPr>
          <p:cNvPr id="17" name="Rectangle 16"/>
          <p:cNvSpPr/>
          <p:nvPr/>
        </p:nvSpPr>
        <p:spPr>
          <a:xfrm>
            <a:off x="3640794" y="3074427"/>
            <a:ext cx="1858421" cy="461665"/>
          </a:xfrm>
          <a:prstGeom prst="rect">
            <a:avLst/>
          </a:prstGeom>
        </p:spPr>
        <p:txBody>
          <a:bodyPr wrap="square">
            <a:spAutoFit/>
          </a:bodyPr>
          <a:lstStyle/>
          <a:p>
            <a:pPr algn="ctr"/>
            <a:r>
              <a:rPr lang="fr-CH" sz="1200" dirty="0"/>
              <a:t>b. </a:t>
            </a:r>
            <a:r>
              <a:rPr lang="fr-CH" sz="1200" dirty="0" err="1"/>
              <a:t>Adding</a:t>
            </a:r>
            <a:r>
              <a:rPr lang="fr-CH" sz="1200" dirty="0"/>
              <a:t> </a:t>
            </a:r>
            <a:r>
              <a:rPr lang="fr-CH" sz="1200" dirty="0" err="1"/>
              <a:t>material</a:t>
            </a:r>
            <a:r>
              <a:rPr lang="fr-CH" sz="1200" dirty="0"/>
              <a:t> for </a:t>
            </a:r>
            <a:r>
              <a:rPr lang="fr-CH" sz="1200" dirty="0" err="1"/>
              <a:t>higher</a:t>
            </a:r>
            <a:r>
              <a:rPr lang="fr-CH" sz="1200" dirty="0"/>
              <a:t> </a:t>
            </a:r>
            <a:r>
              <a:rPr lang="fr-CH" sz="1200" dirty="0" err="1"/>
              <a:t>rigidity</a:t>
            </a:r>
            <a:endParaRPr lang="fr-CH" sz="1200" dirty="0"/>
          </a:p>
        </p:txBody>
      </p:sp>
      <p:sp>
        <p:nvSpPr>
          <p:cNvPr id="18" name="Right Arrow 17"/>
          <p:cNvSpPr/>
          <p:nvPr/>
        </p:nvSpPr>
        <p:spPr>
          <a:xfrm>
            <a:off x="7254915" y="2818891"/>
            <a:ext cx="457406" cy="271347"/>
          </a:xfrm>
          <a:prstGeom prst="right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p>
        </p:txBody>
      </p:sp>
      <p:sp>
        <p:nvSpPr>
          <p:cNvPr id="19" name="Right Arrow 18"/>
          <p:cNvSpPr/>
          <p:nvPr/>
        </p:nvSpPr>
        <p:spPr>
          <a:xfrm>
            <a:off x="7106633" y="5152068"/>
            <a:ext cx="457406" cy="271347"/>
          </a:xfrm>
          <a:prstGeom prst="rightArrow">
            <a:avLst/>
          </a:prstGeom>
          <a:ln w="9525"/>
        </p:spPr>
        <p:style>
          <a:lnRef idx="2">
            <a:schemeClr val="dk1"/>
          </a:lnRef>
          <a:fillRef idx="1">
            <a:schemeClr val="lt1"/>
          </a:fillRef>
          <a:effectRef idx="0">
            <a:schemeClr val="dk1"/>
          </a:effectRef>
          <a:fontRef idx="minor">
            <a:schemeClr val="dk1"/>
          </a:fontRef>
        </p:style>
        <p:txBody>
          <a:bodyPr rtlCol="0" anchor="ctr"/>
          <a:lstStyle/>
          <a:p>
            <a:pPr algn="ctr"/>
            <a:endParaRPr lang="en-US" sz="1200" dirty="0"/>
          </a:p>
        </p:txBody>
      </p:sp>
      <p:sp>
        <p:nvSpPr>
          <p:cNvPr id="20" name="Rectangle 19"/>
          <p:cNvSpPr/>
          <p:nvPr/>
        </p:nvSpPr>
        <p:spPr>
          <a:xfrm>
            <a:off x="3800718" y="5658460"/>
            <a:ext cx="1710810" cy="461665"/>
          </a:xfrm>
          <a:prstGeom prst="rect">
            <a:avLst/>
          </a:prstGeom>
        </p:spPr>
        <p:txBody>
          <a:bodyPr wrap="square">
            <a:spAutoFit/>
          </a:bodyPr>
          <a:lstStyle/>
          <a:p>
            <a:pPr algn="ctr"/>
            <a:r>
              <a:rPr lang="fr-CH" sz="1200" dirty="0"/>
              <a:t>c. </a:t>
            </a:r>
            <a:r>
              <a:rPr lang="fr-CH" sz="1200" dirty="0" err="1"/>
              <a:t>Different</a:t>
            </a:r>
            <a:r>
              <a:rPr lang="fr-CH" sz="1200" dirty="0"/>
              <a:t> designs Lead End/Return End</a:t>
            </a:r>
            <a:endParaRPr lang="en-US" sz="1200" dirty="0"/>
          </a:p>
        </p:txBody>
      </p:sp>
      <p:sp>
        <p:nvSpPr>
          <p:cNvPr id="21" name="Rectangle 20"/>
          <p:cNvSpPr/>
          <p:nvPr/>
        </p:nvSpPr>
        <p:spPr>
          <a:xfrm>
            <a:off x="7393154" y="1598274"/>
            <a:ext cx="1710810" cy="461665"/>
          </a:xfrm>
          <a:prstGeom prst="rect">
            <a:avLst/>
          </a:prstGeom>
        </p:spPr>
        <p:txBody>
          <a:bodyPr wrap="square">
            <a:spAutoFit/>
          </a:bodyPr>
          <a:lstStyle/>
          <a:p>
            <a:pPr algn="ctr"/>
            <a:r>
              <a:rPr lang="fr-CH" sz="1200" dirty="0"/>
              <a:t>d. </a:t>
            </a:r>
            <a:r>
              <a:rPr lang="fr-CH" sz="1200" dirty="0" err="1"/>
              <a:t>Removing</a:t>
            </a:r>
            <a:r>
              <a:rPr lang="fr-CH" sz="1200" dirty="0"/>
              <a:t> un-</a:t>
            </a:r>
            <a:r>
              <a:rPr lang="fr-CH" sz="1200" dirty="0" err="1"/>
              <a:t>necessary</a:t>
            </a:r>
            <a:r>
              <a:rPr lang="fr-CH" sz="1200" dirty="0"/>
              <a:t> </a:t>
            </a:r>
            <a:r>
              <a:rPr lang="fr-CH" sz="1200" dirty="0" err="1"/>
              <a:t>material</a:t>
            </a:r>
            <a:endParaRPr lang="en-US" sz="1200" dirty="0"/>
          </a:p>
        </p:txBody>
      </p:sp>
      <p:sp>
        <p:nvSpPr>
          <p:cNvPr id="22" name="Content Placeholder 2">
            <a:extLst>
              <a:ext uri="{FF2B5EF4-FFF2-40B4-BE49-F238E27FC236}">
                <a16:creationId xmlns:a16="http://schemas.microsoft.com/office/drawing/2014/main" id="{ACC6DA6B-0FD6-4CA4-B38F-DFB031A6130A}"/>
              </a:ext>
            </a:extLst>
          </p:cNvPr>
          <p:cNvSpPr>
            <a:spLocks noGrp="1"/>
          </p:cNvSpPr>
          <p:nvPr>
            <p:ph idx="1"/>
          </p:nvPr>
        </p:nvSpPr>
        <p:spPr>
          <a:xfrm>
            <a:off x="534957" y="1000250"/>
            <a:ext cx="5981259" cy="2005604"/>
          </a:xfrm>
        </p:spPr>
        <p:txBody>
          <a:bodyPr>
            <a:normAutofit/>
          </a:bodyPr>
          <a:lstStyle/>
          <a:p>
            <a:pPr marL="36576" indent="0">
              <a:buNone/>
            </a:pPr>
            <a:r>
              <a:rPr lang="en-GB" sz="1400" b="1" dirty="0"/>
              <a:t>Goals</a:t>
            </a:r>
            <a:r>
              <a:rPr lang="en-GB" sz="1400" dirty="0"/>
              <a:t>:</a:t>
            </a:r>
          </a:p>
          <a:p>
            <a:pPr marL="322326" indent="-285750">
              <a:buFont typeface="Arial" panose="020B0604020202020204" pitchFamily="34" charset="0"/>
              <a:buChar char="•"/>
            </a:pPr>
            <a:r>
              <a:rPr lang="en-US" sz="1400" dirty="0"/>
              <a:t>Provide enough rigidity to the system, limiting coil displacements</a:t>
            </a:r>
            <a:endParaRPr lang="en-GB" sz="1400" dirty="0"/>
          </a:p>
          <a:p>
            <a:pPr marL="322326" indent="-285750">
              <a:buFont typeface="Arial" panose="020B0604020202020204" pitchFamily="34" charset="0"/>
              <a:buChar char="•"/>
            </a:pPr>
            <a:r>
              <a:rPr lang="en-GB" sz="1400" dirty="0"/>
              <a:t>Be able to apply up to 3 MN of pre-load</a:t>
            </a:r>
          </a:p>
          <a:p>
            <a:pPr marL="322326" indent="-285750">
              <a:buFont typeface="Arial" panose="020B0604020202020204" pitchFamily="34" charset="0"/>
              <a:buChar char="•"/>
            </a:pPr>
            <a:r>
              <a:rPr lang="en-GB" sz="1400" dirty="0"/>
              <a:t>Keep stress below yield limit</a:t>
            </a:r>
          </a:p>
          <a:p>
            <a:pPr marL="322326" indent="-285750">
              <a:buFont typeface="Arial" panose="020B0604020202020204" pitchFamily="34" charset="0"/>
              <a:buChar char="•"/>
            </a:pPr>
            <a:r>
              <a:rPr lang="en-GB" sz="1400" dirty="0"/>
              <a:t>Allow extraction of the leads on the Lead End</a:t>
            </a:r>
          </a:p>
          <a:p>
            <a:pPr marL="322326" indent="-285750">
              <a:buFont typeface="Arial" panose="020B0604020202020204" pitchFamily="34" charset="0"/>
              <a:buChar char="•"/>
            </a:pPr>
            <a:r>
              <a:rPr lang="en-GB" sz="1400" dirty="0"/>
              <a:t>Allow bladders loading on the Return End</a:t>
            </a:r>
          </a:p>
          <a:p>
            <a:pPr lvl="1"/>
            <a:endParaRPr lang="en-GB" sz="1800" dirty="0"/>
          </a:p>
        </p:txBody>
      </p:sp>
    </p:spTree>
    <p:extLst>
      <p:ext uri="{BB962C8B-B14F-4D97-AF65-F5344CB8AC3E}">
        <p14:creationId xmlns:p14="http://schemas.microsoft.com/office/powerpoint/2010/main" val="13247386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1F7D9C-CA76-4C2D-9091-30DC9FF6F48F}"/>
              </a:ext>
            </a:extLst>
          </p:cNvPr>
          <p:cNvSpPr>
            <a:spLocks noGrp="1"/>
          </p:cNvSpPr>
          <p:nvPr>
            <p:ph type="title"/>
          </p:nvPr>
        </p:nvSpPr>
        <p:spPr/>
        <p:txBody>
          <a:bodyPr/>
          <a:lstStyle/>
          <a:p>
            <a:r>
              <a:rPr lang="en-US" dirty="0" err="1"/>
              <a:t>eRMC</a:t>
            </a:r>
            <a:r>
              <a:rPr lang="en-US" dirty="0"/>
              <a:t> – Feedback from experience</a:t>
            </a:r>
            <a:endParaRPr lang="en-GB" dirty="0"/>
          </a:p>
        </p:txBody>
      </p:sp>
      <p:sp>
        <p:nvSpPr>
          <p:cNvPr id="4" name="Slide Number Placeholder 3">
            <a:extLst>
              <a:ext uri="{FF2B5EF4-FFF2-40B4-BE49-F238E27FC236}">
                <a16:creationId xmlns:a16="http://schemas.microsoft.com/office/drawing/2014/main" id="{86678FA8-3365-4B85-8769-66253B3334E9}"/>
              </a:ext>
            </a:extLst>
          </p:cNvPr>
          <p:cNvSpPr>
            <a:spLocks noGrp="1"/>
          </p:cNvSpPr>
          <p:nvPr>
            <p:ph type="sldNum" sz="quarter" idx="12"/>
          </p:nvPr>
        </p:nvSpPr>
        <p:spPr/>
        <p:txBody>
          <a:bodyPr/>
          <a:lstStyle/>
          <a:p>
            <a:fld id="{BFDCA1C4-9514-7B4F-976F-D92F7E296653}" type="slidenum">
              <a:rPr lang="fr-FR" smtClean="0"/>
              <a:pPr/>
              <a:t>28</a:t>
            </a:fld>
            <a:endParaRPr lang="fr-FR"/>
          </a:p>
        </p:txBody>
      </p:sp>
      <p:graphicFrame>
        <p:nvGraphicFramePr>
          <p:cNvPr id="19" name="Chart 18">
            <a:extLst>
              <a:ext uri="{FF2B5EF4-FFF2-40B4-BE49-F238E27FC236}">
                <a16:creationId xmlns:a16="http://schemas.microsoft.com/office/drawing/2014/main" id="{84D4F6D1-9077-486A-BE20-5D921948B8B7}"/>
              </a:ext>
            </a:extLst>
          </p:cNvPr>
          <p:cNvGraphicFramePr>
            <a:graphicFrameLocks/>
          </p:cNvGraphicFramePr>
          <p:nvPr>
            <p:extLst>
              <p:ext uri="{D42A27DB-BD31-4B8C-83A1-F6EECF244321}">
                <p14:modId xmlns:p14="http://schemas.microsoft.com/office/powerpoint/2010/main" val="4062456052"/>
              </p:ext>
            </p:extLst>
          </p:nvPr>
        </p:nvGraphicFramePr>
        <p:xfrm>
          <a:off x="360812" y="2854337"/>
          <a:ext cx="8327045" cy="3564961"/>
        </p:xfrm>
        <a:graphic>
          <a:graphicData uri="http://schemas.openxmlformats.org/drawingml/2006/chart">
            <c:chart xmlns:c="http://schemas.openxmlformats.org/drawingml/2006/chart" xmlns:r="http://schemas.openxmlformats.org/officeDocument/2006/relationships" r:id="rId2"/>
          </a:graphicData>
        </a:graphic>
      </p:graphicFrame>
      <p:sp>
        <p:nvSpPr>
          <p:cNvPr id="22" name="Content Placeholder 21">
            <a:extLst>
              <a:ext uri="{FF2B5EF4-FFF2-40B4-BE49-F238E27FC236}">
                <a16:creationId xmlns:a16="http://schemas.microsoft.com/office/drawing/2014/main" id="{E7741278-E10E-4C9A-BFFE-FF7B1709B789}"/>
              </a:ext>
            </a:extLst>
          </p:cNvPr>
          <p:cNvSpPr>
            <a:spLocks noGrp="1"/>
          </p:cNvSpPr>
          <p:nvPr>
            <p:ph idx="1"/>
          </p:nvPr>
        </p:nvSpPr>
        <p:spPr>
          <a:xfrm>
            <a:off x="612000" y="1124744"/>
            <a:ext cx="8434800" cy="1932189"/>
          </a:xfrm>
        </p:spPr>
        <p:txBody>
          <a:bodyPr>
            <a:normAutofit/>
          </a:bodyPr>
          <a:lstStyle/>
          <a:p>
            <a:r>
              <a:rPr lang="en-US" sz="1800" dirty="0"/>
              <a:t>eRMC1a was assembled with stainless steel rods.</a:t>
            </a:r>
          </a:p>
          <a:p>
            <a:r>
              <a:rPr lang="en-US" sz="1800" dirty="0"/>
              <a:t>Target pre-load level: 60 MPa in the rods at RT (50 % F</a:t>
            </a:r>
            <a:r>
              <a:rPr lang="en-US" sz="1800" baseline="-25000" dirty="0"/>
              <a:t>em </a:t>
            </a:r>
            <a:r>
              <a:rPr lang="en-US" sz="1800" dirty="0"/>
              <a:t>@ 16 T),80 MPa at 1.9 K (70 % F</a:t>
            </a:r>
            <a:r>
              <a:rPr lang="en-US" sz="1800" baseline="-25000" dirty="0"/>
              <a:t>em </a:t>
            </a:r>
            <a:r>
              <a:rPr lang="en-US" sz="1800" dirty="0"/>
              <a:t>@ 16 T), </a:t>
            </a:r>
          </a:p>
          <a:p>
            <a:r>
              <a:rPr lang="en-US" sz="1800" dirty="0"/>
              <a:t>As in all the rest of magnets loaded longitudinally with this concept, good fitting between measured and FEA (specially in the second thermal cycle) </a:t>
            </a:r>
            <a:endParaRPr lang="en-GB" sz="1800" dirty="0"/>
          </a:p>
        </p:txBody>
      </p:sp>
      <p:sp>
        <p:nvSpPr>
          <p:cNvPr id="24" name="TextBox 23">
            <a:extLst>
              <a:ext uri="{FF2B5EF4-FFF2-40B4-BE49-F238E27FC236}">
                <a16:creationId xmlns:a16="http://schemas.microsoft.com/office/drawing/2014/main" id="{287E63DA-C5E9-4242-B662-27FEE7C35EBD}"/>
              </a:ext>
            </a:extLst>
          </p:cNvPr>
          <p:cNvSpPr txBox="1"/>
          <p:nvPr/>
        </p:nvSpPr>
        <p:spPr>
          <a:xfrm>
            <a:off x="4829400" y="6399768"/>
            <a:ext cx="4572000" cy="369332"/>
          </a:xfrm>
          <a:prstGeom prst="rect">
            <a:avLst/>
          </a:prstGeom>
          <a:noFill/>
        </p:spPr>
        <p:txBody>
          <a:bodyPr wrap="square">
            <a:spAutoFit/>
          </a:bodyPr>
          <a:lstStyle/>
          <a:p>
            <a:pPr algn="just"/>
            <a:r>
              <a:rPr lang="en-GB" b="0" u="none" strike="noStrike" dirty="0">
                <a:solidFill>
                  <a:srgbClr val="0645AD"/>
                </a:solidFill>
                <a:effectLst/>
                <a:latin typeface="Helvetica Neue"/>
                <a:hlinkClick r:id="rId3"/>
              </a:rPr>
              <a:t>Assembly report EDMS 2333771</a:t>
            </a:r>
            <a:endParaRPr lang="en-GB" b="0" dirty="0">
              <a:solidFill>
                <a:srgbClr val="000000"/>
              </a:solidFill>
              <a:effectLst/>
              <a:latin typeface="Helvetica Neue"/>
            </a:endParaRPr>
          </a:p>
        </p:txBody>
      </p:sp>
    </p:spTree>
    <p:extLst>
      <p:ext uri="{BB962C8B-B14F-4D97-AF65-F5344CB8AC3E}">
        <p14:creationId xmlns:p14="http://schemas.microsoft.com/office/powerpoint/2010/main" val="32273271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1F7D9C-CA76-4C2D-9091-30DC9FF6F48F}"/>
              </a:ext>
            </a:extLst>
          </p:cNvPr>
          <p:cNvSpPr>
            <a:spLocks noGrp="1"/>
          </p:cNvSpPr>
          <p:nvPr>
            <p:ph type="title"/>
          </p:nvPr>
        </p:nvSpPr>
        <p:spPr/>
        <p:txBody>
          <a:bodyPr/>
          <a:lstStyle/>
          <a:p>
            <a:r>
              <a:rPr lang="en-US" dirty="0" err="1"/>
              <a:t>eRMC</a:t>
            </a:r>
            <a:r>
              <a:rPr lang="en-US" dirty="0"/>
              <a:t> – Feedback from experience</a:t>
            </a:r>
            <a:endParaRPr lang="en-GB" dirty="0"/>
          </a:p>
        </p:txBody>
      </p:sp>
      <p:sp>
        <p:nvSpPr>
          <p:cNvPr id="4" name="Slide Number Placeholder 3">
            <a:extLst>
              <a:ext uri="{FF2B5EF4-FFF2-40B4-BE49-F238E27FC236}">
                <a16:creationId xmlns:a16="http://schemas.microsoft.com/office/drawing/2014/main" id="{86678FA8-3365-4B85-8769-66253B3334E9}"/>
              </a:ext>
            </a:extLst>
          </p:cNvPr>
          <p:cNvSpPr>
            <a:spLocks noGrp="1"/>
          </p:cNvSpPr>
          <p:nvPr>
            <p:ph type="sldNum" sz="quarter" idx="12"/>
          </p:nvPr>
        </p:nvSpPr>
        <p:spPr/>
        <p:txBody>
          <a:bodyPr/>
          <a:lstStyle/>
          <a:p>
            <a:fld id="{BFDCA1C4-9514-7B4F-976F-D92F7E296653}" type="slidenum">
              <a:rPr lang="fr-FR" smtClean="0"/>
              <a:pPr/>
              <a:t>29</a:t>
            </a:fld>
            <a:endParaRPr lang="fr-FR"/>
          </a:p>
        </p:txBody>
      </p:sp>
      <p:sp>
        <p:nvSpPr>
          <p:cNvPr id="5" name="Footer Placeholder 4">
            <a:extLst>
              <a:ext uri="{FF2B5EF4-FFF2-40B4-BE49-F238E27FC236}">
                <a16:creationId xmlns:a16="http://schemas.microsoft.com/office/drawing/2014/main" id="{02AE9283-4035-4E7D-B497-A29A2AE3874E}"/>
              </a:ext>
            </a:extLst>
          </p:cNvPr>
          <p:cNvSpPr>
            <a:spLocks noGrp="1"/>
          </p:cNvSpPr>
          <p:nvPr>
            <p:ph type="ftr" sz="quarter" idx="11"/>
          </p:nvPr>
        </p:nvSpPr>
        <p:spPr/>
        <p:txBody>
          <a:bodyPr/>
          <a:lstStyle/>
          <a:p>
            <a:pPr algn="ctr"/>
            <a:r>
              <a:rPr lang="es-ES"/>
              <a:t>Susana Izquierdo Bermudez</a:t>
            </a:r>
            <a:endParaRPr lang="en-GB" dirty="0"/>
          </a:p>
        </p:txBody>
      </p:sp>
      <p:pic>
        <p:nvPicPr>
          <p:cNvPr id="6" name="Picture 5">
            <a:extLst>
              <a:ext uri="{FF2B5EF4-FFF2-40B4-BE49-F238E27FC236}">
                <a16:creationId xmlns:a16="http://schemas.microsoft.com/office/drawing/2014/main" id="{CB412EFC-FC6D-4B42-B33F-1D76F9C05D60}"/>
              </a:ext>
            </a:extLst>
          </p:cNvPr>
          <p:cNvPicPr>
            <a:picLocks noChangeAspect="1"/>
          </p:cNvPicPr>
          <p:nvPr/>
        </p:nvPicPr>
        <p:blipFill>
          <a:blip r:embed="rId2"/>
          <a:stretch>
            <a:fillRect/>
          </a:stretch>
        </p:blipFill>
        <p:spPr>
          <a:xfrm>
            <a:off x="5467536" y="1219200"/>
            <a:ext cx="3219264" cy="2948226"/>
          </a:xfrm>
          <a:prstGeom prst="rect">
            <a:avLst/>
          </a:prstGeom>
        </p:spPr>
      </p:pic>
      <p:sp>
        <p:nvSpPr>
          <p:cNvPr id="8" name="TextBox 7">
            <a:extLst>
              <a:ext uri="{FF2B5EF4-FFF2-40B4-BE49-F238E27FC236}">
                <a16:creationId xmlns:a16="http://schemas.microsoft.com/office/drawing/2014/main" id="{A922E21D-ECC0-48CD-9154-3EA3D54551FF}"/>
              </a:ext>
            </a:extLst>
          </p:cNvPr>
          <p:cNvSpPr txBox="1"/>
          <p:nvPr/>
        </p:nvSpPr>
        <p:spPr>
          <a:xfrm>
            <a:off x="6052125" y="3409659"/>
            <a:ext cx="1623179" cy="307777"/>
          </a:xfrm>
          <a:prstGeom prst="rect">
            <a:avLst/>
          </a:prstGeom>
          <a:noFill/>
        </p:spPr>
        <p:txBody>
          <a:bodyPr wrap="square" rtlCol="0">
            <a:spAutoFit/>
          </a:bodyPr>
          <a:lstStyle/>
          <a:p>
            <a:r>
              <a:rPr lang="en-US" sz="1400" b="1" dirty="0"/>
              <a:t> &lt; 20</a:t>
            </a:r>
            <a:r>
              <a:rPr lang="el-GR" sz="1400" u="none" strike="noStrike" dirty="0">
                <a:effectLst/>
              </a:rPr>
              <a:t>με</a:t>
            </a:r>
            <a:r>
              <a:rPr lang="en-US" sz="1400" b="1" u="none" strike="noStrike" dirty="0">
                <a:effectLst/>
              </a:rPr>
              <a:t>; </a:t>
            </a:r>
            <a:r>
              <a:rPr lang="en-US" sz="1400" b="1" dirty="0"/>
              <a:t>4 MPa </a:t>
            </a:r>
            <a:endParaRPr lang="en-GB" sz="1400" b="1" dirty="0"/>
          </a:p>
        </p:txBody>
      </p:sp>
      <p:sp>
        <p:nvSpPr>
          <p:cNvPr id="11" name="Rectangle 10">
            <a:extLst>
              <a:ext uri="{FF2B5EF4-FFF2-40B4-BE49-F238E27FC236}">
                <a16:creationId xmlns:a16="http://schemas.microsoft.com/office/drawing/2014/main" id="{B7B78F8C-A4AE-4A0D-9B62-51C0A96E5D14}"/>
              </a:ext>
            </a:extLst>
          </p:cNvPr>
          <p:cNvSpPr/>
          <p:nvPr/>
        </p:nvSpPr>
        <p:spPr>
          <a:xfrm>
            <a:off x="0" y="5905784"/>
            <a:ext cx="9017690" cy="584776"/>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Helvetica" pitchFamily="34" charset="0"/>
                <a:ea typeface="+mn-ea"/>
                <a:cs typeface="+mn-cs"/>
              </a:rPr>
              <a:t>[1] P. </a:t>
            </a:r>
            <a:r>
              <a:rPr kumimoji="0" lang="en-US" sz="1000" b="0" i="0" u="none" strike="noStrike" kern="1200" cap="none" spc="0" normalizeH="0" baseline="0" noProof="0" dirty="0" err="1">
                <a:ln>
                  <a:noFill/>
                </a:ln>
                <a:solidFill>
                  <a:srgbClr val="000000"/>
                </a:solidFill>
                <a:effectLst/>
                <a:uLnTx/>
                <a:uFillTx/>
                <a:latin typeface="Helvetica" pitchFamily="34" charset="0"/>
                <a:ea typeface="+mn-ea"/>
                <a:cs typeface="+mn-cs"/>
              </a:rPr>
              <a:t>Ferracin</a:t>
            </a:r>
            <a:r>
              <a:rPr kumimoji="0" lang="en-US" sz="1000" b="0" i="0" u="none" strike="noStrike" kern="1200" cap="none" spc="0" normalizeH="0" baseline="0" noProof="0" dirty="0">
                <a:ln>
                  <a:noFill/>
                </a:ln>
                <a:solidFill>
                  <a:srgbClr val="000000"/>
                </a:solidFill>
                <a:effectLst/>
                <a:uLnTx/>
                <a:uFillTx/>
                <a:latin typeface="Helvetica" pitchFamily="34" charset="0"/>
                <a:ea typeface="+mn-ea"/>
                <a:cs typeface="+mn-cs"/>
              </a:rPr>
              <a:t>, S. Caspi, and A. F. </a:t>
            </a:r>
            <a:r>
              <a:rPr kumimoji="0" lang="en-US" sz="1000" b="0" i="0" u="none" strike="noStrike" kern="1200" cap="none" spc="0" normalizeH="0" baseline="0" noProof="0" dirty="0" err="1">
                <a:ln>
                  <a:noFill/>
                </a:ln>
                <a:solidFill>
                  <a:srgbClr val="000000"/>
                </a:solidFill>
                <a:effectLst/>
                <a:uLnTx/>
                <a:uFillTx/>
                <a:latin typeface="Helvetica" pitchFamily="34" charset="0"/>
                <a:ea typeface="+mn-ea"/>
                <a:cs typeface="+mn-cs"/>
              </a:rPr>
              <a:t>Lietzke</a:t>
            </a:r>
            <a:r>
              <a:rPr kumimoji="0" lang="en-US" sz="1000" b="0" i="0" u="none" strike="noStrike" kern="1200" cap="none" spc="0" normalizeH="0" baseline="0" noProof="0" dirty="0">
                <a:ln>
                  <a:noFill/>
                </a:ln>
                <a:solidFill>
                  <a:srgbClr val="000000"/>
                </a:solidFill>
                <a:effectLst/>
                <a:uLnTx/>
                <a:uFillTx/>
                <a:latin typeface="Helvetica" pitchFamily="34" charset="0"/>
                <a:ea typeface="+mn-ea"/>
                <a:cs typeface="+mn-cs"/>
              </a:rPr>
              <a:t> </a:t>
            </a:r>
            <a:r>
              <a:rPr kumimoji="0" lang="en-US" sz="1000" b="0" i="1" u="none" strike="noStrike" kern="1200" cap="none" spc="0" normalizeH="0" baseline="0" noProof="0" dirty="0">
                <a:ln>
                  <a:noFill/>
                </a:ln>
                <a:solidFill>
                  <a:srgbClr val="000000"/>
                </a:solidFill>
                <a:effectLst/>
                <a:uLnTx/>
                <a:uFillTx/>
                <a:latin typeface="Helvetica" pitchFamily="34" charset="0"/>
                <a:ea typeface="+mn-ea"/>
                <a:cs typeface="+mn-cs"/>
              </a:rPr>
              <a:t>“Towards Computing Ratcheting and Training in Superconducting Magnets</a:t>
            </a:r>
            <a:r>
              <a:rPr kumimoji="0" lang="en-US" sz="1000" b="0" i="0" u="none" strike="noStrike" kern="1200" cap="none" spc="0" normalizeH="0" baseline="0" noProof="0" dirty="0">
                <a:ln>
                  <a:noFill/>
                </a:ln>
                <a:solidFill>
                  <a:srgbClr val="000000"/>
                </a:solidFill>
                <a:effectLst/>
                <a:uLnTx/>
                <a:uFillTx/>
                <a:latin typeface="Helvetica" pitchFamily="34" charset="0"/>
                <a:ea typeface="+mn-ea"/>
                <a:cs typeface="+mn-cs"/>
              </a:rPr>
              <a:t>” </a:t>
            </a:r>
            <a:r>
              <a:rPr kumimoji="0" lang="en-US" sz="1000" b="0" i="1" u="none" strike="noStrike" kern="1200" cap="none" spc="0" normalizeH="0" baseline="0" noProof="0" dirty="0">
                <a:ln>
                  <a:noFill/>
                </a:ln>
                <a:solidFill>
                  <a:srgbClr val="000000"/>
                </a:solidFill>
                <a:effectLst/>
                <a:uLnTx/>
                <a:uFillTx/>
                <a:latin typeface="Helvetica" pitchFamily="34" charset="0"/>
                <a:ea typeface="+mn-ea"/>
                <a:cs typeface="+mn-cs"/>
              </a:rPr>
              <a:t>IEEE TRANSACTIONS ON APPLIED SUPERCONDUCTIVITY, VOL. 17, NO. 2, JUNE 2007</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000000"/>
                </a:solidFill>
                <a:effectLst/>
                <a:uLnTx/>
                <a:uFillTx/>
                <a:latin typeface="Helvetica" pitchFamily="34" charset="0"/>
                <a:ea typeface="+mn-ea"/>
                <a:cs typeface="+mn-cs"/>
              </a:rPr>
              <a:t> </a:t>
            </a:r>
          </a:p>
        </p:txBody>
      </p:sp>
      <p:cxnSp>
        <p:nvCxnSpPr>
          <p:cNvPr id="13" name="Straight Arrow Connector 12">
            <a:extLst>
              <a:ext uri="{FF2B5EF4-FFF2-40B4-BE49-F238E27FC236}">
                <a16:creationId xmlns:a16="http://schemas.microsoft.com/office/drawing/2014/main" id="{99808614-240D-4F14-B080-5AE4ECD0D937}"/>
              </a:ext>
            </a:extLst>
          </p:cNvPr>
          <p:cNvCxnSpPr/>
          <p:nvPr/>
        </p:nvCxnSpPr>
        <p:spPr>
          <a:xfrm flipV="1">
            <a:off x="6026747" y="2780928"/>
            <a:ext cx="0" cy="72008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graphicFrame>
        <p:nvGraphicFramePr>
          <p:cNvPr id="14" name="Table 13">
            <a:extLst>
              <a:ext uri="{FF2B5EF4-FFF2-40B4-BE49-F238E27FC236}">
                <a16:creationId xmlns:a16="http://schemas.microsoft.com/office/drawing/2014/main" id="{2110F816-90A6-4B13-BEDF-1392CBFC4B0D}"/>
              </a:ext>
            </a:extLst>
          </p:cNvPr>
          <p:cNvGraphicFramePr>
            <a:graphicFrameLocks noGrp="1"/>
          </p:cNvGraphicFramePr>
          <p:nvPr>
            <p:extLst>
              <p:ext uri="{D42A27DB-BD31-4B8C-83A1-F6EECF244321}">
                <p14:modId xmlns:p14="http://schemas.microsoft.com/office/powerpoint/2010/main" val="1239810165"/>
              </p:ext>
            </p:extLst>
          </p:nvPr>
        </p:nvGraphicFramePr>
        <p:xfrm>
          <a:off x="2339752" y="4808011"/>
          <a:ext cx="4032210" cy="872490"/>
        </p:xfrm>
        <a:graphic>
          <a:graphicData uri="http://schemas.openxmlformats.org/drawingml/2006/table">
            <a:tbl>
              <a:tblPr/>
              <a:tblGrid>
                <a:gridCol w="609600">
                  <a:extLst>
                    <a:ext uri="{9D8B030D-6E8A-4147-A177-3AD203B41FA5}">
                      <a16:colId xmlns:a16="http://schemas.microsoft.com/office/drawing/2014/main" val="3517686395"/>
                    </a:ext>
                  </a:extLst>
                </a:gridCol>
                <a:gridCol w="609600">
                  <a:extLst>
                    <a:ext uri="{9D8B030D-6E8A-4147-A177-3AD203B41FA5}">
                      <a16:colId xmlns:a16="http://schemas.microsoft.com/office/drawing/2014/main" val="2587862242"/>
                    </a:ext>
                  </a:extLst>
                </a:gridCol>
                <a:gridCol w="609600">
                  <a:extLst>
                    <a:ext uri="{9D8B030D-6E8A-4147-A177-3AD203B41FA5}">
                      <a16:colId xmlns:a16="http://schemas.microsoft.com/office/drawing/2014/main" val="2782524067"/>
                    </a:ext>
                  </a:extLst>
                </a:gridCol>
                <a:gridCol w="609600">
                  <a:extLst>
                    <a:ext uri="{9D8B030D-6E8A-4147-A177-3AD203B41FA5}">
                      <a16:colId xmlns:a16="http://schemas.microsoft.com/office/drawing/2014/main" val="3356362704"/>
                    </a:ext>
                  </a:extLst>
                </a:gridCol>
                <a:gridCol w="667883">
                  <a:extLst>
                    <a:ext uri="{9D8B030D-6E8A-4147-A177-3AD203B41FA5}">
                      <a16:colId xmlns:a16="http://schemas.microsoft.com/office/drawing/2014/main" val="3811708049"/>
                    </a:ext>
                  </a:extLst>
                </a:gridCol>
                <a:gridCol w="925927">
                  <a:extLst>
                    <a:ext uri="{9D8B030D-6E8A-4147-A177-3AD203B41FA5}">
                      <a16:colId xmlns:a16="http://schemas.microsoft.com/office/drawing/2014/main" val="3633748414"/>
                    </a:ext>
                  </a:extLst>
                </a:gridCol>
              </a:tblGrid>
              <a:tr h="0">
                <a:tc>
                  <a:txBody>
                    <a:bodyPr/>
                    <a:lstStyle/>
                    <a:p>
                      <a:pPr algn="ctr" fontAlgn="b"/>
                      <a:r>
                        <a:rPr lang="en-GB" sz="14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GB" sz="1400" b="1" i="0" u="none" strike="noStrike" dirty="0">
                          <a:solidFill>
                            <a:srgbClr val="000000"/>
                          </a:solidFill>
                          <a:effectLst/>
                          <a:latin typeface="Calibri" panose="020F0502020204030204" pitchFamily="34" charset="0"/>
                        </a:rPr>
                        <a:t>Rod Strain [</a:t>
                      </a:r>
                      <a:r>
                        <a:rPr lang="en-GB" sz="1400" b="1" i="0" u="none" strike="noStrike" kern="1200" dirty="0">
                          <a:solidFill>
                            <a:srgbClr val="000000"/>
                          </a:solidFill>
                          <a:effectLst/>
                          <a:latin typeface="Calibri" panose="020F0502020204030204" pitchFamily="34" charset="0"/>
                          <a:ea typeface="+mn-ea"/>
                          <a:cs typeface="+mn-cs"/>
                        </a:rPr>
                        <a:t>µɛ</a:t>
                      </a:r>
                      <a:r>
                        <a:rPr lang="en-GB" sz="1400" b="1" i="0" u="none" strike="noStrike" dirty="0">
                          <a:solidFill>
                            <a:srgbClr val="000000"/>
                          </a:solidFill>
                          <a:effectLst/>
                          <a:latin typeface="Calibri" panose="020F0502020204030204" pitchFamily="34" charset="0"/>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GB" sz="1400" b="1" i="0" u="none" strike="noStrike">
                          <a:solidFill>
                            <a:srgbClr val="000000"/>
                          </a:solidFill>
                          <a:effectLst/>
                          <a:latin typeface="Calibri" panose="020F0502020204030204" pitchFamily="34" charset="0"/>
                        </a:rPr>
                        <a:t>Rod Stress [MPa]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GB" sz="1400" b="1" i="0" u="none" strike="noStrike" dirty="0">
                          <a:solidFill>
                            <a:srgbClr val="000000"/>
                          </a:solidFill>
                          <a:effectLst/>
                          <a:latin typeface="Calibri" panose="020F0502020204030204" pitchFamily="34" charset="0"/>
                        </a:rPr>
                        <a:t>Force [MN]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GB" sz="1400" b="1" i="0" u="none" strike="noStrike" dirty="0">
                          <a:solidFill>
                            <a:srgbClr val="000000"/>
                          </a:solidFill>
                          <a:effectLst/>
                          <a:latin typeface="Calibri" panose="020F0502020204030204" pitchFamily="34" charset="0"/>
                        </a:rPr>
                        <a:t>% of F</a:t>
                      </a:r>
                      <a:r>
                        <a:rPr lang="en-GB" sz="1400" b="1" i="0" u="none" strike="noStrike" baseline="-25000" dirty="0">
                          <a:solidFill>
                            <a:srgbClr val="000000"/>
                          </a:solidFill>
                          <a:effectLst/>
                          <a:latin typeface="Calibri" panose="020F0502020204030204" pitchFamily="34" charset="0"/>
                        </a:rPr>
                        <a:t>em</a:t>
                      </a:r>
                      <a:r>
                        <a:rPr lang="en-GB" sz="1400" b="1" i="0" u="none" strike="noStrike" dirty="0">
                          <a:solidFill>
                            <a:srgbClr val="000000"/>
                          </a:solidFill>
                          <a:effectLst/>
                          <a:latin typeface="Calibri" panose="020F0502020204030204" pitchFamily="34" charset="0"/>
                        </a:rPr>
                        <a:t> at I</a:t>
                      </a:r>
                      <a:r>
                        <a:rPr lang="en-GB" sz="1400" b="1" i="0" u="none" strike="noStrike" baseline="-25000" dirty="0">
                          <a:solidFill>
                            <a:srgbClr val="000000"/>
                          </a:solidFill>
                          <a:effectLst/>
                          <a:latin typeface="Calibri" panose="020F0502020204030204" pitchFamily="34" charset="0"/>
                        </a:rPr>
                        <a:t>nom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GB" sz="1400" b="1" i="0" u="none" strike="noStrike" dirty="0">
                          <a:solidFill>
                            <a:srgbClr val="000000"/>
                          </a:solidFill>
                          <a:effectLst/>
                          <a:latin typeface="Calibri" panose="020F0502020204030204" pitchFamily="34" charset="0"/>
                        </a:rPr>
                        <a:t>Rod elongation [mm]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307356548"/>
                  </a:ext>
                </a:extLst>
              </a:tr>
              <a:tr h="101335">
                <a:tc>
                  <a:txBody>
                    <a:bodyPr/>
                    <a:lstStyle/>
                    <a:p>
                      <a:pPr algn="ctr" fontAlgn="ctr"/>
                      <a:r>
                        <a:rPr lang="en-GB" sz="1400" b="1" i="0" u="none" strike="noStrike" dirty="0" err="1">
                          <a:solidFill>
                            <a:srgbClr val="000000"/>
                          </a:solidFill>
                          <a:effectLst/>
                          <a:latin typeface="Calibri" panose="020F0502020204030204" pitchFamily="34" charset="0"/>
                        </a:rPr>
                        <a:t>eRMC</a:t>
                      </a:r>
                      <a:endParaRPr lang="en-GB" sz="1400" b="1"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400" b="0" i="0" u="none" strike="noStrike" dirty="0">
                          <a:solidFill>
                            <a:srgbClr val="000000"/>
                          </a:solidFill>
                          <a:effectLst/>
                          <a:latin typeface="Calibri" panose="020F0502020204030204" pitchFamily="34" charset="0"/>
                        </a:rPr>
                        <a:t>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GB" sz="1400" b="0" i="0" u="none" strike="noStrike">
                          <a:solidFill>
                            <a:srgbClr val="000000"/>
                          </a:solidFill>
                          <a:effectLst/>
                          <a:latin typeface="Calibri" panose="020F0502020204030204" pitchFamily="34" charset="0"/>
                        </a:rPr>
                        <a:t>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400" b="0" i="0" u="none" strike="noStrike">
                          <a:solidFill>
                            <a:srgbClr val="000000"/>
                          </a:solidFill>
                          <a:effectLst/>
                          <a:latin typeface="Calibri" panose="020F0502020204030204" pitchFamily="34" charset="0"/>
                        </a:rPr>
                        <a:t>0.02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1400" b="0" i="0" u="none" strike="noStrike" dirty="0">
                          <a:solidFill>
                            <a:srgbClr val="000000"/>
                          </a:solidFill>
                          <a:effectLst/>
                          <a:latin typeface="Calibri" panose="020F0502020204030204" pitchFamily="34" charset="0"/>
                        </a:rPr>
                        <a:t>1</a:t>
                      </a:r>
                      <a:r>
                        <a:rPr lang="en-GB" sz="14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b"/>
                      <a:r>
                        <a:rPr lang="en-GB" sz="1400" b="0" i="0" u="none" strike="noStrike" dirty="0">
                          <a:solidFill>
                            <a:srgbClr val="000000"/>
                          </a:solidFill>
                          <a:effectLst/>
                          <a:latin typeface="Calibri" panose="020F0502020204030204" pitchFamily="34" charset="0"/>
                        </a:rPr>
                        <a:t>0.12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867233728"/>
                  </a:ext>
                </a:extLst>
              </a:tr>
            </a:tbl>
          </a:graphicData>
        </a:graphic>
      </p:graphicFrame>
      <p:sp>
        <p:nvSpPr>
          <p:cNvPr id="15" name="TextBox 14">
            <a:extLst>
              <a:ext uri="{FF2B5EF4-FFF2-40B4-BE49-F238E27FC236}">
                <a16:creationId xmlns:a16="http://schemas.microsoft.com/office/drawing/2014/main" id="{1D24D65A-DBA1-4FD6-A6C8-78AE182F0C88}"/>
              </a:ext>
            </a:extLst>
          </p:cNvPr>
          <p:cNvSpPr txBox="1"/>
          <p:nvPr/>
        </p:nvSpPr>
        <p:spPr>
          <a:xfrm>
            <a:off x="2295036" y="4446885"/>
            <a:ext cx="4121641" cy="307777"/>
          </a:xfrm>
          <a:prstGeom prst="rect">
            <a:avLst/>
          </a:prstGeom>
          <a:noFill/>
        </p:spPr>
        <p:txBody>
          <a:bodyPr wrap="none" rtlCol="0">
            <a:spAutoFit/>
          </a:bodyPr>
          <a:lstStyle/>
          <a:p>
            <a:pPr algn="ctr"/>
            <a:r>
              <a:rPr lang="en-US" sz="1400" i="1" dirty="0"/>
              <a:t>Delta in the rods during powering from 0 to 16 T</a:t>
            </a:r>
            <a:endParaRPr lang="en-GB" sz="1400" i="1" baseline="-25000" dirty="0"/>
          </a:p>
        </p:txBody>
      </p:sp>
      <p:sp>
        <p:nvSpPr>
          <p:cNvPr id="7" name="Content Placeholder 6">
            <a:extLst>
              <a:ext uri="{FF2B5EF4-FFF2-40B4-BE49-F238E27FC236}">
                <a16:creationId xmlns:a16="http://schemas.microsoft.com/office/drawing/2014/main" id="{F3EA33FB-AD7C-498A-BED2-C573060B82DD}"/>
              </a:ext>
            </a:extLst>
          </p:cNvPr>
          <p:cNvSpPr>
            <a:spLocks noGrp="1"/>
          </p:cNvSpPr>
          <p:nvPr>
            <p:ph idx="1"/>
          </p:nvPr>
        </p:nvSpPr>
        <p:spPr>
          <a:xfrm>
            <a:off x="323528" y="1484784"/>
            <a:ext cx="4248472" cy="4641379"/>
          </a:xfrm>
        </p:spPr>
        <p:txBody>
          <a:bodyPr>
            <a:normAutofit/>
          </a:bodyPr>
          <a:lstStyle/>
          <a:p>
            <a:r>
              <a:rPr lang="en-US" sz="1800" dirty="0"/>
              <a:t>The model (including friction) predicts 10 % of electromagnetic forces going to the rods, very consistent with measurements. </a:t>
            </a:r>
          </a:p>
          <a:p>
            <a:endParaRPr lang="en-US" sz="1800" dirty="0"/>
          </a:p>
          <a:p>
            <a:r>
              <a:rPr lang="en-US" sz="1800" dirty="0"/>
              <a:t>Small ratcheting effect observed during training, also very common in all the magnets with this kind of structure, studied in the past [1]. </a:t>
            </a:r>
            <a:endParaRPr lang="en-GB" sz="1800" dirty="0"/>
          </a:p>
        </p:txBody>
      </p:sp>
    </p:spTree>
    <p:extLst>
      <p:ext uri="{BB962C8B-B14F-4D97-AF65-F5344CB8AC3E}">
        <p14:creationId xmlns:p14="http://schemas.microsoft.com/office/powerpoint/2010/main" val="30290529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2D223-BCEA-47AA-9144-A51A81C42CF6}"/>
              </a:ext>
            </a:extLst>
          </p:cNvPr>
          <p:cNvSpPr>
            <a:spLocks noGrp="1"/>
          </p:cNvSpPr>
          <p:nvPr>
            <p:ph type="title"/>
          </p:nvPr>
        </p:nvSpPr>
        <p:spPr/>
        <p:txBody>
          <a:bodyPr/>
          <a:lstStyle/>
          <a:p>
            <a:r>
              <a:rPr lang="en-US" dirty="0"/>
              <a:t>General Statements</a:t>
            </a:r>
            <a:endParaRPr lang="en-GB" dirty="0"/>
          </a:p>
        </p:txBody>
      </p:sp>
      <p:sp>
        <p:nvSpPr>
          <p:cNvPr id="3" name="Content Placeholder 2">
            <a:extLst>
              <a:ext uri="{FF2B5EF4-FFF2-40B4-BE49-F238E27FC236}">
                <a16:creationId xmlns:a16="http://schemas.microsoft.com/office/drawing/2014/main" id="{04A64FBA-87DB-49FC-A0CD-23433205E2F2}"/>
              </a:ext>
            </a:extLst>
          </p:cNvPr>
          <p:cNvSpPr>
            <a:spLocks noGrp="1"/>
          </p:cNvSpPr>
          <p:nvPr>
            <p:ph idx="1"/>
          </p:nvPr>
        </p:nvSpPr>
        <p:spPr/>
        <p:txBody>
          <a:bodyPr>
            <a:normAutofit lnSpcReduction="10000"/>
          </a:bodyPr>
          <a:lstStyle/>
          <a:p>
            <a:r>
              <a:rPr lang="en-US" sz="2000" dirty="0"/>
              <a:t>Understanding the 3D mechanical state of SC magnets  is complex and requires a dedicate effort.</a:t>
            </a:r>
          </a:p>
          <a:p>
            <a:endParaRPr lang="en-US" sz="2000" dirty="0"/>
          </a:p>
          <a:p>
            <a:r>
              <a:rPr lang="en-US" sz="2000" dirty="0"/>
              <a:t>Modeling and measuring the reaction process is not a simple task.</a:t>
            </a:r>
          </a:p>
          <a:p>
            <a:endParaRPr lang="en-US" sz="2000" dirty="0"/>
          </a:p>
          <a:p>
            <a:r>
              <a:rPr lang="en-US" sz="2000" dirty="0"/>
              <a:t>‘Two schools’ in terms of longitudinal support, with no consensus on the magnet community: </a:t>
            </a:r>
          </a:p>
          <a:p>
            <a:pPr lvl="1"/>
            <a:r>
              <a:rPr lang="en-US" sz="1800" dirty="0"/>
              <a:t>Pre-load coil ends to compensate the axial forces and keep coil end turns under compression (MQXF concept, axial plate and pre-loaded rods)</a:t>
            </a:r>
          </a:p>
          <a:p>
            <a:pPr lvl="1"/>
            <a:r>
              <a:rPr lang="en-US" sz="1800" dirty="0"/>
              <a:t>Limit the coil displacements due to electromagnetic forces  by having a rigid structure in the longitudinal direction (11 T concept, end-plate welded to the shell)</a:t>
            </a:r>
          </a:p>
          <a:p>
            <a:pPr lvl="1"/>
            <a:endParaRPr lang="en-US" sz="1800" dirty="0"/>
          </a:p>
          <a:p>
            <a:r>
              <a:rPr lang="en-US" sz="2000" dirty="0"/>
              <a:t>My aim is not to judge what is the correct approach, but to show our current understanding.</a:t>
            </a:r>
          </a:p>
          <a:p>
            <a:endParaRPr lang="en-GB" sz="2000" dirty="0"/>
          </a:p>
        </p:txBody>
      </p:sp>
      <p:sp>
        <p:nvSpPr>
          <p:cNvPr id="4" name="Slide Number Placeholder 3">
            <a:extLst>
              <a:ext uri="{FF2B5EF4-FFF2-40B4-BE49-F238E27FC236}">
                <a16:creationId xmlns:a16="http://schemas.microsoft.com/office/drawing/2014/main" id="{48934FEB-1AE9-4BF4-BD2B-DAADC0EB2186}"/>
              </a:ext>
            </a:extLst>
          </p:cNvPr>
          <p:cNvSpPr>
            <a:spLocks noGrp="1"/>
          </p:cNvSpPr>
          <p:nvPr>
            <p:ph type="sldNum" sz="quarter" idx="12"/>
          </p:nvPr>
        </p:nvSpPr>
        <p:spPr/>
        <p:txBody>
          <a:bodyPr/>
          <a:lstStyle/>
          <a:p>
            <a:fld id="{BFDCA1C4-9514-7B4F-976F-D92F7E296653}" type="slidenum">
              <a:rPr lang="fr-FR" smtClean="0"/>
              <a:pPr/>
              <a:t>3</a:t>
            </a:fld>
            <a:endParaRPr lang="fr-FR"/>
          </a:p>
        </p:txBody>
      </p:sp>
      <p:sp>
        <p:nvSpPr>
          <p:cNvPr id="5" name="Footer Placeholder 4">
            <a:extLst>
              <a:ext uri="{FF2B5EF4-FFF2-40B4-BE49-F238E27FC236}">
                <a16:creationId xmlns:a16="http://schemas.microsoft.com/office/drawing/2014/main" id="{447255DD-6CBB-4F6B-9DCE-D71214C69EF1}"/>
              </a:ext>
            </a:extLst>
          </p:cNvPr>
          <p:cNvSpPr>
            <a:spLocks noGrp="1"/>
          </p:cNvSpPr>
          <p:nvPr>
            <p:ph type="ftr" sz="quarter" idx="11"/>
          </p:nvPr>
        </p:nvSpPr>
        <p:spPr/>
        <p:txBody>
          <a:bodyPr/>
          <a:lstStyle/>
          <a:p>
            <a:pPr algn="ctr"/>
            <a:r>
              <a:rPr lang="es-ES"/>
              <a:t>Susana Izquierdo Bermudez</a:t>
            </a:r>
            <a:endParaRPr lang="en-GB" dirty="0"/>
          </a:p>
        </p:txBody>
      </p:sp>
    </p:spTree>
    <p:extLst>
      <p:ext uri="{BB962C8B-B14F-4D97-AF65-F5344CB8AC3E}">
        <p14:creationId xmlns:p14="http://schemas.microsoft.com/office/powerpoint/2010/main" val="39946482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FFA50-537E-422A-8B76-68EAE8BB3217}"/>
              </a:ext>
            </a:extLst>
          </p:cNvPr>
          <p:cNvSpPr>
            <a:spLocks noGrp="1"/>
          </p:cNvSpPr>
          <p:nvPr>
            <p:ph type="title"/>
          </p:nvPr>
        </p:nvSpPr>
        <p:spPr/>
        <p:txBody>
          <a:bodyPr/>
          <a:lstStyle/>
          <a:p>
            <a:r>
              <a:rPr lang="en-US" dirty="0"/>
              <a:t>Outline</a:t>
            </a:r>
            <a:endParaRPr lang="en-GB" dirty="0"/>
          </a:p>
        </p:txBody>
      </p:sp>
      <p:sp>
        <p:nvSpPr>
          <p:cNvPr id="3" name="Content Placeholder 2">
            <a:extLst>
              <a:ext uri="{FF2B5EF4-FFF2-40B4-BE49-F238E27FC236}">
                <a16:creationId xmlns:a16="http://schemas.microsoft.com/office/drawing/2014/main" id="{5F7A049C-5A04-4600-86E8-4E4F6B006704}"/>
              </a:ext>
            </a:extLst>
          </p:cNvPr>
          <p:cNvSpPr>
            <a:spLocks noGrp="1"/>
          </p:cNvSpPr>
          <p:nvPr>
            <p:ph idx="1"/>
          </p:nvPr>
        </p:nvSpPr>
        <p:spPr/>
        <p:txBody>
          <a:bodyPr/>
          <a:lstStyle/>
          <a:p>
            <a:r>
              <a:rPr lang="en-US" dirty="0"/>
              <a:t>Introduction</a:t>
            </a:r>
          </a:p>
          <a:p>
            <a:r>
              <a:rPr lang="en-US" dirty="0"/>
              <a:t>MQXF experience</a:t>
            </a:r>
          </a:p>
          <a:p>
            <a:r>
              <a:rPr lang="en-US" dirty="0"/>
              <a:t>11 T experience</a:t>
            </a:r>
          </a:p>
          <a:p>
            <a:r>
              <a:rPr lang="en-US" dirty="0" err="1"/>
              <a:t>eRMC</a:t>
            </a:r>
            <a:r>
              <a:rPr lang="en-US" dirty="0"/>
              <a:t>/RMM experience</a:t>
            </a:r>
          </a:p>
          <a:p>
            <a:r>
              <a:rPr lang="en-US" b="1" dirty="0"/>
              <a:t>Few other 3D features</a:t>
            </a:r>
          </a:p>
          <a:p>
            <a:pPr lvl="1"/>
            <a:r>
              <a:rPr lang="en-US" b="1" dirty="0"/>
              <a:t>Pole (Titanium vs Bronze)</a:t>
            </a:r>
          </a:p>
          <a:p>
            <a:pPr lvl="1"/>
            <a:r>
              <a:rPr lang="en-US" b="1" dirty="0"/>
              <a:t>Aluminum shell (Full length vs Segmented)</a:t>
            </a:r>
          </a:p>
          <a:p>
            <a:endParaRPr lang="en-GB" dirty="0"/>
          </a:p>
        </p:txBody>
      </p:sp>
      <p:sp>
        <p:nvSpPr>
          <p:cNvPr id="4" name="Slide Number Placeholder 3">
            <a:extLst>
              <a:ext uri="{FF2B5EF4-FFF2-40B4-BE49-F238E27FC236}">
                <a16:creationId xmlns:a16="http://schemas.microsoft.com/office/drawing/2014/main" id="{7BA4E5CA-370F-4D07-940B-7B8C14215124}"/>
              </a:ext>
            </a:extLst>
          </p:cNvPr>
          <p:cNvSpPr>
            <a:spLocks noGrp="1"/>
          </p:cNvSpPr>
          <p:nvPr>
            <p:ph type="sldNum" sz="quarter" idx="12"/>
          </p:nvPr>
        </p:nvSpPr>
        <p:spPr/>
        <p:txBody>
          <a:bodyPr/>
          <a:lstStyle/>
          <a:p>
            <a:fld id="{BFDCA1C4-9514-7B4F-976F-D92F7E296653}" type="slidenum">
              <a:rPr lang="fr-FR" smtClean="0"/>
              <a:pPr/>
              <a:t>30</a:t>
            </a:fld>
            <a:endParaRPr lang="fr-FR"/>
          </a:p>
        </p:txBody>
      </p:sp>
      <p:sp>
        <p:nvSpPr>
          <p:cNvPr id="5" name="Footer Placeholder 4">
            <a:extLst>
              <a:ext uri="{FF2B5EF4-FFF2-40B4-BE49-F238E27FC236}">
                <a16:creationId xmlns:a16="http://schemas.microsoft.com/office/drawing/2014/main" id="{86B4B8E4-895D-4882-91AA-94878CBA343A}"/>
              </a:ext>
            </a:extLst>
          </p:cNvPr>
          <p:cNvSpPr>
            <a:spLocks noGrp="1"/>
          </p:cNvSpPr>
          <p:nvPr>
            <p:ph type="ftr" sz="quarter" idx="11"/>
          </p:nvPr>
        </p:nvSpPr>
        <p:spPr/>
        <p:txBody>
          <a:bodyPr/>
          <a:lstStyle/>
          <a:p>
            <a:pPr algn="ctr"/>
            <a:r>
              <a:rPr lang="es-ES"/>
              <a:t>Susana Izquierdo Bermudez</a:t>
            </a:r>
            <a:endParaRPr lang="en-GB" dirty="0"/>
          </a:p>
        </p:txBody>
      </p:sp>
    </p:spTree>
    <p:extLst>
      <p:ext uri="{BB962C8B-B14F-4D97-AF65-F5344CB8AC3E}">
        <p14:creationId xmlns:p14="http://schemas.microsoft.com/office/powerpoint/2010/main" val="27324931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4359B1-F1D6-4F94-B959-05BB8D271D8B}"/>
              </a:ext>
            </a:extLst>
          </p:cNvPr>
          <p:cNvSpPr>
            <a:spLocks noGrp="1"/>
          </p:cNvSpPr>
          <p:nvPr>
            <p:ph type="title"/>
          </p:nvPr>
        </p:nvSpPr>
        <p:spPr/>
        <p:txBody>
          <a:bodyPr/>
          <a:lstStyle/>
          <a:p>
            <a:r>
              <a:rPr lang="en-US" dirty="0"/>
              <a:t>Conductor axial strain</a:t>
            </a:r>
            <a:endParaRPr lang="en-GB" dirty="0"/>
          </a:p>
        </p:txBody>
      </p:sp>
      <p:sp>
        <p:nvSpPr>
          <p:cNvPr id="3" name="Content Placeholder 2">
            <a:extLst>
              <a:ext uri="{FF2B5EF4-FFF2-40B4-BE49-F238E27FC236}">
                <a16:creationId xmlns:a16="http://schemas.microsoft.com/office/drawing/2014/main" id="{0B9F1F0B-C34A-44E0-B536-F6CBEF839007}"/>
              </a:ext>
            </a:extLst>
          </p:cNvPr>
          <p:cNvSpPr>
            <a:spLocks noGrp="1"/>
          </p:cNvSpPr>
          <p:nvPr>
            <p:ph idx="1"/>
          </p:nvPr>
        </p:nvSpPr>
        <p:spPr>
          <a:xfrm>
            <a:off x="237873" y="945018"/>
            <a:ext cx="8400801" cy="2954580"/>
          </a:xfrm>
        </p:spPr>
        <p:txBody>
          <a:bodyPr>
            <a:noAutofit/>
          </a:bodyPr>
          <a:lstStyle/>
          <a:p>
            <a:r>
              <a:rPr lang="en-US" sz="1600" dirty="0"/>
              <a:t>Thermal contraction from RT/1.9 K among coil and pole/wedges play a role on the axial strain. The coil contracts </a:t>
            </a:r>
            <a:r>
              <a:rPr lang="en-GB" sz="1600" dirty="0"/>
              <a:t>≈</a:t>
            </a:r>
            <a:r>
              <a:rPr lang="en-US" sz="1600" dirty="0"/>
              <a:t> 3-4 mm/m longitudinally.</a:t>
            </a:r>
          </a:p>
          <a:p>
            <a:r>
              <a:rPr lang="en-US" sz="1600" dirty="0"/>
              <a:t>Typical materials we use:</a:t>
            </a:r>
          </a:p>
          <a:p>
            <a:pPr lvl="1"/>
            <a:r>
              <a:rPr lang="en-US" sz="1400" dirty="0"/>
              <a:t>Pole:</a:t>
            </a:r>
          </a:p>
          <a:p>
            <a:pPr lvl="2"/>
            <a:r>
              <a:rPr lang="en-US" sz="1400" dirty="0"/>
              <a:t>Bronze (HD1/TQ times): 3.2 mm/m </a:t>
            </a:r>
            <a:r>
              <a:rPr lang="en-US" sz="1400" dirty="0">
                <a:sym typeface="Wingdings" panose="05000000000000000000" pitchFamily="2" charset="2"/>
              </a:rPr>
              <a:t>--&gt; magnet performance limited in the pole transitions. </a:t>
            </a:r>
            <a:endParaRPr lang="en-US" sz="1400" dirty="0"/>
          </a:p>
          <a:p>
            <a:pPr lvl="2"/>
            <a:r>
              <a:rPr lang="en-US" sz="1400" dirty="0"/>
              <a:t>Titanium (HQ, MQXF, 11 T…): 1.7 mm/m</a:t>
            </a:r>
          </a:p>
          <a:p>
            <a:pPr lvl="2"/>
            <a:r>
              <a:rPr lang="en-US" sz="1400" dirty="0"/>
              <a:t>Iron (FRESCA2): 2 mm/m</a:t>
            </a:r>
          </a:p>
          <a:p>
            <a:pPr lvl="1"/>
            <a:r>
              <a:rPr lang="en-US" sz="1400" dirty="0"/>
              <a:t>Wedges:</a:t>
            </a:r>
          </a:p>
          <a:p>
            <a:pPr lvl="2"/>
            <a:r>
              <a:rPr lang="en-US" sz="1400" dirty="0"/>
              <a:t>Bronze (MQXF AUP): 3.2 mm/m</a:t>
            </a:r>
          </a:p>
          <a:p>
            <a:pPr lvl="2"/>
            <a:r>
              <a:rPr lang="en-US" sz="1400" dirty="0"/>
              <a:t>ODS Copper (11T, MQXF CERN): 3.5 mm/m</a:t>
            </a:r>
          </a:p>
          <a:p>
            <a:pPr lvl="2"/>
            <a:r>
              <a:rPr lang="en-US" sz="1400" dirty="0"/>
              <a:t>Stainless steel (FNAL): 2.8 mm/m</a:t>
            </a:r>
          </a:p>
          <a:p>
            <a:endParaRPr lang="en-GB" sz="1600" dirty="0"/>
          </a:p>
        </p:txBody>
      </p:sp>
      <p:sp>
        <p:nvSpPr>
          <p:cNvPr id="4" name="Slide Number Placeholder 3">
            <a:extLst>
              <a:ext uri="{FF2B5EF4-FFF2-40B4-BE49-F238E27FC236}">
                <a16:creationId xmlns:a16="http://schemas.microsoft.com/office/drawing/2014/main" id="{B79AC4A4-8F36-4FD9-939C-D5756F86DC84}"/>
              </a:ext>
            </a:extLst>
          </p:cNvPr>
          <p:cNvSpPr>
            <a:spLocks noGrp="1"/>
          </p:cNvSpPr>
          <p:nvPr>
            <p:ph type="sldNum" sz="quarter" idx="12"/>
          </p:nvPr>
        </p:nvSpPr>
        <p:spPr/>
        <p:txBody>
          <a:bodyPr/>
          <a:lstStyle/>
          <a:p>
            <a:fld id="{BFDCA1C4-9514-7B4F-976F-D92F7E296653}" type="slidenum">
              <a:rPr lang="fr-FR" smtClean="0"/>
              <a:pPr/>
              <a:t>31</a:t>
            </a:fld>
            <a:endParaRPr lang="fr-FR"/>
          </a:p>
        </p:txBody>
      </p:sp>
      <p:sp>
        <p:nvSpPr>
          <p:cNvPr id="5" name="Footer Placeholder 4">
            <a:extLst>
              <a:ext uri="{FF2B5EF4-FFF2-40B4-BE49-F238E27FC236}">
                <a16:creationId xmlns:a16="http://schemas.microsoft.com/office/drawing/2014/main" id="{6B45BACB-CCBD-4B4E-8441-606B26FC8C89}"/>
              </a:ext>
            </a:extLst>
          </p:cNvPr>
          <p:cNvSpPr>
            <a:spLocks noGrp="1"/>
          </p:cNvSpPr>
          <p:nvPr>
            <p:ph type="ftr" sz="quarter" idx="11"/>
          </p:nvPr>
        </p:nvSpPr>
        <p:spPr>
          <a:xfrm>
            <a:off x="1821226" y="6177435"/>
            <a:ext cx="6550800" cy="360000"/>
          </a:xfrm>
        </p:spPr>
        <p:txBody>
          <a:bodyPr/>
          <a:lstStyle/>
          <a:p>
            <a:pPr algn="ctr"/>
            <a:r>
              <a:rPr lang="es-ES"/>
              <a:t>Susana Izquierdo Bermudez</a:t>
            </a:r>
            <a:endParaRPr lang="en-GB" dirty="0"/>
          </a:p>
        </p:txBody>
      </p:sp>
      <p:grpSp>
        <p:nvGrpSpPr>
          <p:cNvPr id="6" name="Group 15">
            <a:extLst>
              <a:ext uri="{FF2B5EF4-FFF2-40B4-BE49-F238E27FC236}">
                <a16:creationId xmlns:a16="http://schemas.microsoft.com/office/drawing/2014/main" id="{7593C12B-CC7F-453B-8FAA-B60367234AD5}"/>
              </a:ext>
            </a:extLst>
          </p:cNvPr>
          <p:cNvGrpSpPr>
            <a:grpSpLocks/>
          </p:cNvGrpSpPr>
          <p:nvPr/>
        </p:nvGrpSpPr>
        <p:grpSpPr bwMode="auto">
          <a:xfrm>
            <a:off x="176874" y="4104009"/>
            <a:ext cx="8534400" cy="2590800"/>
            <a:chOff x="192" y="1104"/>
            <a:chExt cx="5376" cy="1632"/>
          </a:xfrm>
        </p:grpSpPr>
        <p:graphicFrame>
          <p:nvGraphicFramePr>
            <p:cNvPr id="7" name="Object 7">
              <a:extLst>
                <a:ext uri="{FF2B5EF4-FFF2-40B4-BE49-F238E27FC236}">
                  <a16:creationId xmlns:a16="http://schemas.microsoft.com/office/drawing/2014/main" id="{4803F469-EAE1-4373-A2FB-FC33D995B619}"/>
                </a:ext>
              </a:extLst>
            </p:cNvPr>
            <p:cNvGraphicFramePr>
              <a:graphicFrameLocks noChangeAspect="1"/>
            </p:cNvGraphicFramePr>
            <p:nvPr/>
          </p:nvGraphicFramePr>
          <p:xfrm>
            <a:off x="192" y="1392"/>
            <a:ext cx="5376" cy="1344"/>
          </p:xfrm>
          <a:graphic>
            <a:graphicData uri="http://schemas.openxmlformats.org/presentationml/2006/ole">
              <mc:AlternateContent xmlns:mc="http://schemas.openxmlformats.org/markup-compatibility/2006">
                <mc:Choice xmlns:v="urn:schemas-microsoft-com:vml" Requires="v">
                  <p:oleObj spid="_x0000_s5269" name="Chart" r:id="rId3" imgW="9791544" imgH="2067112" progId="Excel.Sheet.8">
                    <p:embed/>
                  </p:oleObj>
                </mc:Choice>
                <mc:Fallback>
                  <p:oleObj name="Chart" r:id="rId3" imgW="9791544" imgH="2067112" progId="Excel.Sheet.8">
                    <p:embed/>
                    <p:pic>
                      <p:nvPicPr>
                        <p:cNvPr id="2050" name="Object 7"/>
                        <p:cNvPicPr>
                          <a:picLocks noChangeAspect="1" noChangeArrowheads="1"/>
                        </p:cNvPicPr>
                        <p:nvPr/>
                      </p:nvPicPr>
                      <p:blipFill>
                        <a:blip r:embed="rId4">
                          <a:extLst>
                            <a:ext uri="{28A0092B-C50C-407E-A947-70E740481C1C}">
                              <a14:useLocalDpi xmlns:a14="http://schemas.microsoft.com/office/drawing/2010/main" val="0"/>
                            </a:ext>
                          </a:extLst>
                        </a:blip>
                        <a:srcRect l="15454" t="25853" r="909" b="5206"/>
                        <a:stretch>
                          <a:fillRect/>
                        </a:stretch>
                      </p:blipFill>
                      <p:spPr bwMode="auto">
                        <a:xfrm>
                          <a:off x="192" y="1392"/>
                          <a:ext cx="5376" cy="134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25400">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pSp>
          <p:nvGrpSpPr>
            <p:cNvPr id="8" name="Group 14">
              <a:extLst>
                <a:ext uri="{FF2B5EF4-FFF2-40B4-BE49-F238E27FC236}">
                  <a16:creationId xmlns:a16="http://schemas.microsoft.com/office/drawing/2014/main" id="{77D192CD-8467-415B-B36A-6286D8B7FC94}"/>
                </a:ext>
              </a:extLst>
            </p:cNvPr>
            <p:cNvGrpSpPr>
              <a:grpSpLocks/>
            </p:cNvGrpSpPr>
            <p:nvPr/>
          </p:nvGrpSpPr>
          <p:grpSpPr bwMode="auto">
            <a:xfrm>
              <a:off x="1344" y="1104"/>
              <a:ext cx="3360" cy="624"/>
              <a:chOff x="1344" y="1104"/>
              <a:chExt cx="3360" cy="624"/>
            </a:xfrm>
          </p:grpSpPr>
          <p:sp>
            <p:nvSpPr>
              <p:cNvPr id="9" name="Text Box 10">
                <a:extLst>
                  <a:ext uri="{FF2B5EF4-FFF2-40B4-BE49-F238E27FC236}">
                    <a16:creationId xmlns:a16="http://schemas.microsoft.com/office/drawing/2014/main" id="{3757D4D1-71A1-4D8A-A6F0-91ABF366760B}"/>
                  </a:ext>
                </a:extLst>
              </p:cNvPr>
              <p:cNvSpPr txBox="1">
                <a:spLocks noChangeArrowheads="1"/>
              </p:cNvSpPr>
              <p:nvPr/>
            </p:nvSpPr>
            <p:spPr bwMode="auto">
              <a:xfrm>
                <a:off x="1344" y="1104"/>
                <a:ext cx="1488" cy="250"/>
              </a:xfrm>
              <a:prstGeom prst="rect">
                <a:avLst/>
              </a:prstGeom>
              <a:noFill/>
              <a:ln w="25400">
                <a:noFill/>
                <a:miter lim="800000"/>
                <a:headEnd type="none" w="sm" len="sm"/>
                <a:tailEnd type="none" w="sm" len="sm"/>
              </a:ln>
            </p:spPr>
            <p:txBody>
              <a:bodyPr>
                <a:spAutoFit/>
              </a:bodyPr>
              <a:lstStyle/>
              <a:p>
                <a:pPr algn="ctr" eaLnBrk="0" hangingPunct="0">
                  <a:spcBef>
                    <a:spcPct val="50000"/>
                  </a:spcBef>
                </a:pPr>
                <a:r>
                  <a:rPr lang="en-US" dirty="0">
                    <a:solidFill>
                      <a:schemeClr val="tx1"/>
                    </a:solidFill>
                  </a:rPr>
                  <a:t>Island Gaps</a:t>
                </a:r>
              </a:p>
            </p:txBody>
          </p:sp>
          <p:sp>
            <p:nvSpPr>
              <p:cNvPr id="10" name="Line 11">
                <a:extLst>
                  <a:ext uri="{FF2B5EF4-FFF2-40B4-BE49-F238E27FC236}">
                    <a16:creationId xmlns:a16="http://schemas.microsoft.com/office/drawing/2014/main" id="{92B57195-259A-46AA-B9F1-4964BE2EE338}"/>
                  </a:ext>
                </a:extLst>
              </p:cNvPr>
              <p:cNvSpPr>
                <a:spLocks noChangeShapeType="1"/>
              </p:cNvSpPr>
              <p:nvPr/>
            </p:nvSpPr>
            <p:spPr bwMode="auto">
              <a:xfrm flipH="1">
                <a:off x="1872" y="1344"/>
                <a:ext cx="1008" cy="336"/>
              </a:xfrm>
              <a:prstGeom prst="line">
                <a:avLst/>
              </a:prstGeom>
              <a:noFill/>
              <a:ln w="25400">
                <a:solidFill>
                  <a:schemeClr val="tx1"/>
                </a:solidFill>
                <a:round/>
                <a:headEnd type="none" w="sm" len="sm"/>
                <a:tailEnd type="stealth" w="lg" len="lg"/>
              </a:ln>
            </p:spPr>
            <p:txBody>
              <a:bodyPr/>
              <a:lstStyle/>
              <a:p>
                <a:endParaRPr lang="en-US"/>
              </a:p>
            </p:txBody>
          </p:sp>
          <p:sp>
            <p:nvSpPr>
              <p:cNvPr id="11" name="Line 12">
                <a:extLst>
                  <a:ext uri="{FF2B5EF4-FFF2-40B4-BE49-F238E27FC236}">
                    <a16:creationId xmlns:a16="http://schemas.microsoft.com/office/drawing/2014/main" id="{25F554DF-1282-4D45-A2B5-56FE584BD3B6}"/>
                  </a:ext>
                </a:extLst>
              </p:cNvPr>
              <p:cNvSpPr>
                <a:spLocks noChangeShapeType="1"/>
              </p:cNvSpPr>
              <p:nvPr/>
            </p:nvSpPr>
            <p:spPr bwMode="auto">
              <a:xfrm>
                <a:off x="2880" y="1344"/>
                <a:ext cx="336" cy="336"/>
              </a:xfrm>
              <a:prstGeom prst="line">
                <a:avLst/>
              </a:prstGeom>
              <a:noFill/>
              <a:ln w="25400">
                <a:solidFill>
                  <a:schemeClr val="tx1"/>
                </a:solidFill>
                <a:round/>
                <a:headEnd type="none" w="sm" len="sm"/>
                <a:tailEnd type="stealth" w="lg" len="lg"/>
              </a:ln>
            </p:spPr>
            <p:txBody>
              <a:bodyPr/>
              <a:lstStyle/>
              <a:p>
                <a:endParaRPr lang="en-US"/>
              </a:p>
            </p:txBody>
          </p:sp>
          <p:sp>
            <p:nvSpPr>
              <p:cNvPr id="12" name="Line 13">
                <a:extLst>
                  <a:ext uri="{FF2B5EF4-FFF2-40B4-BE49-F238E27FC236}">
                    <a16:creationId xmlns:a16="http://schemas.microsoft.com/office/drawing/2014/main" id="{A8C42FFB-E509-4C57-98F1-FB3D08A627BD}"/>
                  </a:ext>
                </a:extLst>
              </p:cNvPr>
              <p:cNvSpPr>
                <a:spLocks noChangeShapeType="1"/>
              </p:cNvSpPr>
              <p:nvPr/>
            </p:nvSpPr>
            <p:spPr bwMode="auto">
              <a:xfrm>
                <a:off x="2880" y="1344"/>
                <a:ext cx="1824" cy="384"/>
              </a:xfrm>
              <a:prstGeom prst="line">
                <a:avLst/>
              </a:prstGeom>
              <a:noFill/>
              <a:ln w="25400">
                <a:solidFill>
                  <a:schemeClr val="tx1"/>
                </a:solidFill>
                <a:round/>
                <a:headEnd type="none" w="sm" len="sm"/>
                <a:tailEnd type="stealth" w="lg" len="lg"/>
              </a:ln>
            </p:spPr>
            <p:txBody>
              <a:bodyPr/>
              <a:lstStyle/>
              <a:p>
                <a:endParaRPr lang="en-US"/>
              </a:p>
            </p:txBody>
          </p:sp>
        </p:grpSp>
      </p:grpSp>
      <p:grpSp>
        <p:nvGrpSpPr>
          <p:cNvPr id="16" name="Group 15">
            <a:extLst>
              <a:ext uri="{FF2B5EF4-FFF2-40B4-BE49-F238E27FC236}">
                <a16:creationId xmlns:a16="http://schemas.microsoft.com/office/drawing/2014/main" id="{25FFF546-2442-45CC-AF45-FFCE63F27AB5}"/>
              </a:ext>
            </a:extLst>
          </p:cNvPr>
          <p:cNvGrpSpPr/>
          <p:nvPr/>
        </p:nvGrpSpPr>
        <p:grpSpPr>
          <a:xfrm>
            <a:off x="4267451" y="3216053"/>
            <a:ext cx="4876549" cy="1390400"/>
            <a:chOff x="152651" y="3505200"/>
            <a:chExt cx="4876549" cy="1390400"/>
          </a:xfrm>
        </p:grpSpPr>
        <p:pic>
          <p:nvPicPr>
            <p:cNvPr id="17" name="Picture 18" descr="P0007264">
              <a:extLst>
                <a:ext uri="{FF2B5EF4-FFF2-40B4-BE49-F238E27FC236}">
                  <a16:creationId xmlns:a16="http://schemas.microsoft.com/office/drawing/2014/main" id="{4B9B5B36-8659-46C1-8FB4-3B97932B9EFA}"/>
                </a:ext>
              </a:extLst>
            </p:cNvPr>
            <p:cNvPicPr>
              <a:picLocks noChangeAspect="1" noChangeArrowheads="1"/>
            </p:cNvPicPr>
            <p:nvPr/>
          </p:nvPicPr>
          <p:blipFill>
            <a:blip r:embed="rId5" cstate="print"/>
            <a:srcRect l="38542" t="48438" r="2083" b="30122"/>
            <a:stretch>
              <a:fillRect/>
            </a:stretch>
          </p:blipFill>
          <p:spPr bwMode="auto">
            <a:xfrm>
              <a:off x="914400" y="3505200"/>
              <a:ext cx="4114800" cy="990600"/>
            </a:xfrm>
            <a:prstGeom prst="rect">
              <a:avLst/>
            </a:prstGeom>
            <a:noFill/>
            <a:ln w="9525">
              <a:noFill/>
              <a:miter lim="800000"/>
              <a:headEnd/>
              <a:tailEnd/>
            </a:ln>
          </p:spPr>
        </p:pic>
        <p:grpSp>
          <p:nvGrpSpPr>
            <p:cNvPr id="18" name="Group 29">
              <a:extLst>
                <a:ext uri="{FF2B5EF4-FFF2-40B4-BE49-F238E27FC236}">
                  <a16:creationId xmlns:a16="http://schemas.microsoft.com/office/drawing/2014/main" id="{891FDCFA-EBF3-4A95-B607-D0BED0DF69C9}"/>
                </a:ext>
              </a:extLst>
            </p:cNvPr>
            <p:cNvGrpSpPr>
              <a:grpSpLocks/>
            </p:cNvGrpSpPr>
            <p:nvPr/>
          </p:nvGrpSpPr>
          <p:grpSpPr bwMode="auto">
            <a:xfrm>
              <a:off x="152651" y="3886451"/>
              <a:ext cx="4684044" cy="1009149"/>
              <a:chOff x="-869" y="2475"/>
              <a:chExt cx="6229" cy="1342"/>
            </a:xfrm>
          </p:grpSpPr>
          <p:sp>
            <p:nvSpPr>
              <p:cNvPr id="19" name="Text Box 8">
                <a:extLst>
                  <a:ext uri="{FF2B5EF4-FFF2-40B4-BE49-F238E27FC236}">
                    <a16:creationId xmlns:a16="http://schemas.microsoft.com/office/drawing/2014/main" id="{4C160469-2C77-4346-A4C1-820AAB8C999E}"/>
                  </a:ext>
                </a:extLst>
              </p:cNvPr>
              <p:cNvSpPr txBox="1">
                <a:spLocks noChangeArrowheads="1"/>
              </p:cNvSpPr>
              <p:nvPr/>
            </p:nvSpPr>
            <p:spPr bwMode="auto">
              <a:xfrm>
                <a:off x="1968" y="3285"/>
                <a:ext cx="1339" cy="532"/>
              </a:xfrm>
              <a:prstGeom prst="rect">
                <a:avLst/>
              </a:prstGeom>
              <a:solidFill>
                <a:srgbClr val="FFFFFF"/>
              </a:solidFill>
              <a:ln w="25400">
                <a:noFill/>
                <a:miter lim="800000"/>
                <a:headEnd type="none" w="sm" len="sm"/>
                <a:tailEnd type="none" w="sm" len="sm"/>
              </a:ln>
            </p:spPr>
            <p:txBody>
              <a:bodyPr wrap="square">
                <a:spAutoFit/>
              </a:bodyPr>
              <a:lstStyle/>
              <a:p>
                <a:pPr algn="ctr" eaLnBrk="0" hangingPunct="0">
                  <a:spcBef>
                    <a:spcPct val="50000"/>
                  </a:spcBef>
                </a:pPr>
                <a:r>
                  <a:rPr lang="en-US" dirty="0">
                    <a:solidFill>
                      <a:schemeClr val="tx1"/>
                    </a:solidFill>
                  </a:rPr>
                  <a:t>SG-Z</a:t>
                </a:r>
              </a:p>
            </p:txBody>
          </p:sp>
          <p:sp>
            <p:nvSpPr>
              <p:cNvPr id="20" name="Text Box 9">
                <a:extLst>
                  <a:ext uri="{FF2B5EF4-FFF2-40B4-BE49-F238E27FC236}">
                    <a16:creationId xmlns:a16="http://schemas.microsoft.com/office/drawing/2014/main" id="{0627E10F-8F45-4B1F-9A28-FF7DF3EEDF9B}"/>
                  </a:ext>
                </a:extLst>
              </p:cNvPr>
              <p:cNvSpPr txBox="1">
                <a:spLocks noChangeArrowheads="1"/>
              </p:cNvSpPr>
              <p:nvPr/>
            </p:nvSpPr>
            <p:spPr bwMode="auto">
              <a:xfrm>
                <a:off x="3488" y="3285"/>
                <a:ext cx="1872" cy="532"/>
              </a:xfrm>
              <a:prstGeom prst="rect">
                <a:avLst/>
              </a:prstGeom>
              <a:solidFill>
                <a:srgbClr val="FFFFFF"/>
              </a:solidFill>
              <a:ln w="25400">
                <a:noFill/>
                <a:miter lim="800000"/>
                <a:headEnd type="none" w="sm" len="sm"/>
                <a:tailEnd type="none" w="sm" len="sm"/>
              </a:ln>
            </p:spPr>
            <p:txBody>
              <a:bodyPr wrap="square">
                <a:spAutoFit/>
              </a:bodyPr>
              <a:lstStyle/>
              <a:p>
                <a:pPr algn="ctr" eaLnBrk="0" hangingPunct="0">
                  <a:spcBef>
                    <a:spcPct val="50000"/>
                  </a:spcBef>
                </a:pPr>
                <a:r>
                  <a:rPr lang="en-US" dirty="0">
                    <a:solidFill>
                      <a:schemeClr val="tx1"/>
                    </a:solidFill>
                  </a:rPr>
                  <a:t>SG-Theta</a:t>
                </a:r>
              </a:p>
            </p:txBody>
          </p:sp>
          <p:sp>
            <p:nvSpPr>
              <p:cNvPr id="21" name="Line 19">
                <a:extLst>
                  <a:ext uri="{FF2B5EF4-FFF2-40B4-BE49-F238E27FC236}">
                    <a16:creationId xmlns:a16="http://schemas.microsoft.com/office/drawing/2014/main" id="{1BBBE664-4690-482D-8891-7985552E3D77}"/>
                  </a:ext>
                </a:extLst>
              </p:cNvPr>
              <p:cNvSpPr>
                <a:spLocks noChangeShapeType="1"/>
              </p:cNvSpPr>
              <p:nvPr/>
            </p:nvSpPr>
            <p:spPr bwMode="auto">
              <a:xfrm flipV="1">
                <a:off x="2981" y="2784"/>
                <a:ext cx="379" cy="603"/>
              </a:xfrm>
              <a:prstGeom prst="line">
                <a:avLst/>
              </a:prstGeom>
              <a:noFill/>
              <a:ln w="25400">
                <a:solidFill>
                  <a:srgbClr val="FFFFFF"/>
                </a:solidFill>
                <a:round/>
                <a:headEnd type="none" w="sm" len="sm"/>
                <a:tailEnd type="stealth" w="lg" len="lg"/>
              </a:ln>
            </p:spPr>
            <p:txBody>
              <a:bodyPr/>
              <a:lstStyle/>
              <a:p>
                <a:endParaRPr lang="en-US"/>
              </a:p>
            </p:txBody>
          </p:sp>
          <p:sp>
            <p:nvSpPr>
              <p:cNvPr id="22" name="Line 20">
                <a:extLst>
                  <a:ext uri="{FF2B5EF4-FFF2-40B4-BE49-F238E27FC236}">
                    <a16:creationId xmlns:a16="http://schemas.microsoft.com/office/drawing/2014/main" id="{5207614D-C581-4A78-B7C6-8CC3D7B662F1}"/>
                  </a:ext>
                </a:extLst>
              </p:cNvPr>
              <p:cNvSpPr>
                <a:spLocks noChangeShapeType="1"/>
              </p:cNvSpPr>
              <p:nvPr/>
            </p:nvSpPr>
            <p:spPr bwMode="auto">
              <a:xfrm flipV="1">
                <a:off x="4400" y="2688"/>
                <a:ext cx="544" cy="699"/>
              </a:xfrm>
              <a:prstGeom prst="line">
                <a:avLst/>
              </a:prstGeom>
              <a:noFill/>
              <a:ln w="25400">
                <a:solidFill>
                  <a:srgbClr val="FFFFFF"/>
                </a:solidFill>
                <a:round/>
                <a:headEnd type="none" w="sm" len="sm"/>
                <a:tailEnd type="stealth" w="lg" len="lg"/>
              </a:ln>
            </p:spPr>
            <p:txBody>
              <a:bodyPr/>
              <a:lstStyle/>
              <a:p>
                <a:endParaRPr lang="en-US"/>
              </a:p>
            </p:txBody>
          </p:sp>
          <p:sp>
            <p:nvSpPr>
              <p:cNvPr id="23" name="Text Box 25">
                <a:extLst>
                  <a:ext uri="{FF2B5EF4-FFF2-40B4-BE49-F238E27FC236}">
                    <a16:creationId xmlns:a16="http://schemas.microsoft.com/office/drawing/2014/main" id="{DF7BE8F6-4B79-44F6-B3DB-91A4EB042168}"/>
                  </a:ext>
                </a:extLst>
              </p:cNvPr>
              <p:cNvSpPr txBox="1">
                <a:spLocks noChangeArrowheads="1"/>
              </p:cNvSpPr>
              <p:nvPr/>
            </p:nvSpPr>
            <p:spPr bwMode="auto">
              <a:xfrm>
                <a:off x="-869" y="2475"/>
                <a:ext cx="912" cy="250"/>
              </a:xfrm>
              <a:prstGeom prst="rect">
                <a:avLst/>
              </a:prstGeom>
              <a:solidFill>
                <a:srgbClr val="FFFFFF"/>
              </a:solidFill>
              <a:ln w="25400">
                <a:noFill/>
                <a:miter lim="800000"/>
                <a:headEnd type="none" w="sm" len="sm"/>
                <a:tailEnd type="none" w="sm" len="sm"/>
              </a:ln>
            </p:spPr>
            <p:txBody>
              <a:bodyPr>
                <a:spAutoFit/>
              </a:bodyPr>
              <a:lstStyle/>
              <a:p>
                <a:pPr algn="ctr" eaLnBrk="0" hangingPunct="0">
                  <a:spcBef>
                    <a:spcPct val="50000"/>
                  </a:spcBef>
                </a:pPr>
                <a:r>
                  <a:rPr lang="en-US" dirty="0">
                    <a:solidFill>
                      <a:schemeClr val="tx1"/>
                    </a:solidFill>
                  </a:rPr>
                  <a:t>Gap</a:t>
                </a:r>
              </a:p>
            </p:txBody>
          </p:sp>
          <p:sp>
            <p:nvSpPr>
              <p:cNvPr id="24" name="Line 26">
                <a:extLst>
                  <a:ext uri="{FF2B5EF4-FFF2-40B4-BE49-F238E27FC236}">
                    <a16:creationId xmlns:a16="http://schemas.microsoft.com/office/drawing/2014/main" id="{050B2112-9A72-48D2-BF31-A4C10237D3C8}"/>
                  </a:ext>
                </a:extLst>
              </p:cNvPr>
              <p:cNvSpPr>
                <a:spLocks noChangeShapeType="1"/>
              </p:cNvSpPr>
              <p:nvPr/>
            </p:nvSpPr>
            <p:spPr bwMode="auto">
              <a:xfrm flipV="1">
                <a:off x="-59" y="2736"/>
                <a:ext cx="635" cy="43"/>
              </a:xfrm>
              <a:prstGeom prst="line">
                <a:avLst/>
              </a:prstGeom>
              <a:noFill/>
              <a:ln w="25400">
                <a:solidFill>
                  <a:srgbClr val="FFFFFF"/>
                </a:solidFill>
                <a:round/>
                <a:headEnd type="none" w="sm" len="sm"/>
                <a:tailEnd type="stealth" w="lg" len="lg"/>
              </a:ln>
            </p:spPr>
            <p:txBody>
              <a:bodyPr/>
              <a:lstStyle/>
              <a:p>
                <a:endParaRPr lang="en-US"/>
              </a:p>
            </p:txBody>
          </p:sp>
        </p:grpSp>
      </p:grpSp>
      <p:sp>
        <p:nvSpPr>
          <p:cNvPr id="31" name="TextBox 30">
            <a:extLst>
              <a:ext uri="{FF2B5EF4-FFF2-40B4-BE49-F238E27FC236}">
                <a16:creationId xmlns:a16="http://schemas.microsoft.com/office/drawing/2014/main" id="{E220BBFF-39C3-42CC-9AF7-299C209EE6A2}"/>
              </a:ext>
            </a:extLst>
          </p:cNvPr>
          <p:cNvSpPr txBox="1"/>
          <p:nvPr/>
        </p:nvSpPr>
        <p:spPr>
          <a:xfrm>
            <a:off x="4831726" y="6006875"/>
            <a:ext cx="3685624" cy="369332"/>
          </a:xfrm>
          <a:prstGeom prst="rect">
            <a:avLst/>
          </a:prstGeom>
          <a:noFill/>
        </p:spPr>
        <p:txBody>
          <a:bodyPr wrap="none" rtlCol="0">
            <a:spAutoFit/>
          </a:bodyPr>
          <a:lstStyle/>
          <a:p>
            <a:r>
              <a:rPr lang="en-US" dirty="0" err="1">
                <a:solidFill>
                  <a:srgbClr val="00B050"/>
                </a:solidFill>
              </a:rPr>
              <a:t>Slomo</a:t>
            </a:r>
            <a:r>
              <a:rPr lang="en-US" dirty="0">
                <a:solidFill>
                  <a:srgbClr val="00B050"/>
                </a:solidFill>
              </a:rPr>
              <a:t> Caspi, Paolo Ferracin, et al</a:t>
            </a:r>
            <a:endParaRPr lang="en-GB" dirty="0">
              <a:solidFill>
                <a:srgbClr val="00B050"/>
              </a:solidFill>
            </a:endParaRPr>
          </a:p>
        </p:txBody>
      </p:sp>
    </p:spTree>
    <p:extLst>
      <p:ext uri="{BB962C8B-B14F-4D97-AF65-F5344CB8AC3E}">
        <p14:creationId xmlns:p14="http://schemas.microsoft.com/office/powerpoint/2010/main" val="23829744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4359B1-F1D6-4F94-B959-05BB8D271D8B}"/>
              </a:ext>
            </a:extLst>
          </p:cNvPr>
          <p:cNvSpPr>
            <a:spLocks noGrp="1"/>
          </p:cNvSpPr>
          <p:nvPr>
            <p:ph type="title"/>
          </p:nvPr>
        </p:nvSpPr>
        <p:spPr/>
        <p:txBody>
          <a:bodyPr/>
          <a:lstStyle/>
          <a:p>
            <a:r>
              <a:rPr lang="en-US" dirty="0"/>
              <a:t>Conductor axial strain</a:t>
            </a:r>
            <a:endParaRPr lang="en-GB" dirty="0"/>
          </a:p>
        </p:txBody>
      </p:sp>
      <p:sp>
        <p:nvSpPr>
          <p:cNvPr id="3" name="Content Placeholder 2">
            <a:extLst>
              <a:ext uri="{FF2B5EF4-FFF2-40B4-BE49-F238E27FC236}">
                <a16:creationId xmlns:a16="http://schemas.microsoft.com/office/drawing/2014/main" id="{0B9F1F0B-C34A-44E0-B536-F6CBEF839007}"/>
              </a:ext>
            </a:extLst>
          </p:cNvPr>
          <p:cNvSpPr>
            <a:spLocks noGrp="1"/>
          </p:cNvSpPr>
          <p:nvPr>
            <p:ph idx="1"/>
          </p:nvPr>
        </p:nvSpPr>
        <p:spPr>
          <a:xfrm>
            <a:off x="346568" y="977979"/>
            <a:ext cx="6601696" cy="1122000"/>
          </a:xfrm>
        </p:spPr>
        <p:txBody>
          <a:bodyPr>
            <a:normAutofit fontScale="92500"/>
          </a:bodyPr>
          <a:lstStyle/>
          <a:p>
            <a:r>
              <a:rPr lang="en-US" sz="1800" dirty="0"/>
              <a:t>Axial tension in bronze islands, a source of localize strain near gaps (</a:t>
            </a:r>
            <a:r>
              <a:rPr lang="en-US" sz="1800" dirty="0">
                <a:sym typeface="Wingdings" panose="05000000000000000000" pitchFamily="2" charset="2"/>
              </a:rPr>
              <a:t>after cold tests, sign of delamination in that region)</a:t>
            </a:r>
          </a:p>
          <a:p>
            <a:r>
              <a:rPr lang="en-US" sz="1800" dirty="0">
                <a:sym typeface="Wingdings" panose="05000000000000000000" pitchFamily="2" charset="2"/>
              </a:rPr>
              <a:t>Based on simulations, this effect disappears when using titanium pole.</a:t>
            </a:r>
            <a:endParaRPr lang="en-GB" sz="1800" dirty="0"/>
          </a:p>
        </p:txBody>
      </p:sp>
      <p:sp>
        <p:nvSpPr>
          <p:cNvPr id="4" name="Slide Number Placeholder 3">
            <a:extLst>
              <a:ext uri="{FF2B5EF4-FFF2-40B4-BE49-F238E27FC236}">
                <a16:creationId xmlns:a16="http://schemas.microsoft.com/office/drawing/2014/main" id="{B79AC4A4-8F36-4FD9-939C-D5756F86DC84}"/>
              </a:ext>
            </a:extLst>
          </p:cNvPr>
          <p:cNvSpPr>
            <a:spLocks noGrp="1"/>
          </p:cNvSpPr>
          <p:nvPr>
            <p:ph type="sldNum" sz="quarter" idx="12"/>
          </p:nvPr>
        </p:nvSpPr>
        <p:spPr/>
        <p:txBody>
          <a:bodyPr/>
          <a:lstStyle/>
          <a:p>
            <a:fld id="{BFDCA1C4-9514-7B4F-976F-D92F7E296653}" type="slidenum">
              <a:rPr lang="fr-FR" smtClean="0"/>
              <a:pPr/>
              <a:t>32</a:t>
            </a:fld>
            <a:endParaRPr lang="fr-FR"/>
          </a:p>
        </p:txBody>
      </p:sp>
      <p:sp>
        <p:nvSpPr>
          <p:cNvPr id="5" name="Footer Placeholder 4">
            <a:extLst>
              <a:ext uri="{FF2B5EF4-FFF2-40B4-BE49-F238E27FC236}">
                <a16:creationId xmlns:a16="http://schemas.microsoft.com/office/drawing/2014/main" id="{6B45BACB-CCBD-4B4E-8441-606B26FC8C89}"/>
              </a:ext>
            </a:extLst>
          </p:cNvPr>
          <p:cNvSpPr>
            <a:spLocks noGrp="1"/>
          </p:cNvSpPr>
          <p:nvPr>
            <p:ph type="ftr" sz="quarter" idx="11"/>
          </p:nvPr>
        </p:nvSpPr>
        <p:spPr/>
        <p:txBody>
          <a:bodyPr/>
          <a:lstStyle/>
          <a:p>
            <a:pPr algn="ctr"/>
            <a:r>
              <a:rPr lang="es-ES"/>
              <a:t>Susana Izquierdo Bermudez</a:t>
            </a:r>
            <a:endParaRPr lang="en-GB" dirty="0"/>
          </a:p>
        </p:txBody>
      </p:sp>
      <p:grpSp>
        <p:nvGrpSpPr>
          <p:cNvPr id="6" name="Group 15">
            <a:extLst>
              <a:ext uri="{FF2B5EF4-FFF2-40B4-BE49-F238E27FC236}">
                <a16:creationId xmlns:a16="http://schemas.microsoft.com/office/drawing/2014/main" id="{7593C12B-CC7F-453B-8FAA-B60367234AD5}"/>
              </a:ext>
            </a:extLst>
          </p:cNvPr>
          <p:cNvGrpSpPr>
            <a:grpSpLocks/>
          </p:cNvGrpSpPr>
          <p:nvPr/>
        </p:nvGrpSpPr>
        <p:grpSpPr bwMode="auto">
          <a:xfrm>
            <a:off x="152401" y="2369870"/>
            <a:ext cx="8534400" cy="2590800"/>
            <a:chOff x="192" y="1104"/>
            <a:chExt cx="5376" cy="1632"/>
          </a:xfrm>
        </p:grpSpPr>
        <p:graphicFrame>
          <p:nvGraphicFramePr>
            <p:cNvPr id="7" name="Object 7">
              <a:extLst>
                <a:ext uri="{FF2B5EF4-FFF2-40B4-BE49-F238E27FC236}">
                  <a16:creationId xmlns:a16="http://schemas.microsoft.com/office/drawing/2014/main" id="{4803F469-EAE1-4373-A2FB-FC33D995B619}"/>
                </a:ext>
              </a:extLst>
            </p:cNvPr>
            <p:cNvGraphicFramePr>
              <a:graphicFrameLocks noChangeAspect="1"/>
            </p:cNvGraphicFramePr>
            <p:nvPr>
              <p:extLst>
                <p:ext uri="{D42A27DB-BD31-4B8C-83A1-F6EECF244321}">
                  <p14:modId xmlns:p14="http://schemas.microsoft.com/office/powerpoint/2010/main" val="3762802181"/>
                </p:ext>
              </p:extLst>
            </p:nvPr>
          </p:nvGraphicFramePr>
          <p:xfrm>
            <a:off x="192" y="1392"/>
            <a:ext cx="5376" cy="1344"/>
          </p:xfrm>
          <a:graphic>
            <a:graphicData uri="http://schemas.openxmlformats.org/presentationml/2006/ole">
              <mc:AlternateContent xmlns:mc="http://schemas.openxmlformats.org/markup-compatibility/2006">
                <mc:Choice xmlns:v="urn:schemas-microsoft-com:vml" Requires="v">
                  <p:oleObj spid="_x0000_s7306" name="Chart" r:id="rId3" imgW="9791544" imgH="2067112" progId="Excel.Sheet.8">
                    <p:embed/>
                  </p:oleObj>
                </mc:Choice>
                <mc:Fallback>
                  <p:oleObj name="Chart" r:id="rId3" imgW="9791544" imgH="2067112" progId="Excel.Sheet.8">
                    <p:embed/>
                    <p:pic>
                      <p:nvPicPr>
                        <p:cNvPr id="7" name="Object 7">
                          <a:extLst>
                            <a:ext uri="{FF2B5EF4-FFF2-40B4-BE49-F238E27FC236}">
                              <a16:creationId xmlns:a16="http://schemas.microsoft.com/office/drawing/2014/main" id="{4803F469-EAE1-4373-A2FB-FC33D995B61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15454" t="25853" r="909" b="5206"/>
                        <a:stretch>
                          <a:fillRect/>
                        </a:stretch>
                      </p:blipFill>
                      <p:spPr bwMode="auto">
                        <a:xfrm>
                          <a:off x="192" y="1392"/>
                          <a:ext cx="5376" cy="134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25400">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pSp>
          <p:nvGrpSpPr>
            <p:cNvPr id="8" name="Group 14">
              <a:extLst>
                <a:ext uri="{FF2B5EF4-FFF2-40B4-BE49-F238E27FC236}">
                  <a16:creationId xmlns:a16="http://schemas.microsoft.com/office/drawing/2014/main" id="{77D192CD-8467-415B-B36A-6286D8B7FC94}"/>
                </a:ext>
              </a:extLst>
            </p:cNvPr>
            <p:cNvGrpSpPr>
              <a:grpSpLocks/>
            </p:cNvGrpSpPr>
            <p:nvPr/>
          </p:nvGrpSpPr>
          <p:grpSpPr bwMode="auto">
            <a:xfrm>
              <a:off x="1344" y="1104"/>
              <a:ext cx="3360" cy="624"/>
              <a:chOff x="1344" y="1104"/>
              <a:chExt cx="3360" cy="624"/>
            </a:xfrm>
          </p:grpSpPr>
          <p:sp>
            <p:nvSpPr>
              <p:cNvPr id="9" name="Text Box 10">
                <a:extLst>
                  <a:ext uri="{FF2B5EF4-FFF2-40B4-BE49-F238E27FC236}">
                    <a16:creationId xmlns:a16="http://schemas.microsoft.com/office/drawing/2014/main" id="{3757D4D1-71A1-4D8A-A6F0-91ABF366760B}"/>
                  </a:ext>
                </a:extLst>
              </p:cNvPr>
              <p:cNvSpPr txBox="1">
                <a:spLocks noChangeArrowheads="1"/>
              </p:cNvSpPr>
              <p:nvPr/>
            </p:nvSpPr>
            <p:spPr bwMode="auto">
              <a:xfrm>
                <a:off x="1344" y="1104"/>
                <a:ext cx="1488" cy="250"/>
              </a:xfrm>
              <a:prstGeom prst="rect">
                <a:avLst/>
              </a:prstGeom>
              <a:noFill/>
              <a:ln w="25400">
                <a:noFill/>
                <a:miter lim="800000"/>
                <a:headEnd type="none" w="sm" len="sm"/>
                <a:tailEnd type="none" w="sm" len="sm"/>
              </a:ln>
            </p:spPr>
            <p:txBody>
              <a:bodyPr>
                <a:spAutoFit/>
              </a:bodyPr>
              <a:lstStyle/>
              <a:p>
                <a:pPr algn="ctr" eaLnBrk="0" hangingPunct="0">
                  <a:spcBef>
                    <a:spcPct val="50000"/>
                  </a:spcBef>
                </a:pPr>
                <a:r>
                  <a:rPr lang="en-US" dirty="0">
                    <a:solidFill>
                      <a:schemeClr val="tx1"/>
                    </a:solidFill>
                  </a:rPr>
                  <a:t>Island Gaps</a:t>
                </a:r>
              </a:p>
            </p:txBody>
          </p:sp>
          <p:sp>
            <p:nvSpPr>
              <p:cNvPr id="10" name="Line 11">
                <a:extLst>
                  <a:ext uri="{FF2B5EF4-FFF2-40B4-BE49-F238E27FC236}">
                    <a16:creationId xmlns:a16="http://schemas.microsoft.com/office/drawing/2014/main" id="{92B57195-259A-46AA-B9F1-4964BE2EE338}"/>
                  </a:ext>
                </a:extLst>
              </p:cNvPr>
              <p:cNvSpPr>
                <a:spLocks noChangeShapeType="1"/>
              </p:cNvSpPr>
              <p:nvPr/>
            </p:nvSpPr>
            <p:spPr bwMode="auto">
              <a:xfrm flipH="1">
                <a:off x="1872" y="1344"/>
                <a:ext cx="1008" cy="336"/>
              </a:xfrm>
              <a:prstGeom prst="line">
                <a:avLst/>
              </a:prstGeom>
              <a:noFill/>
              <a:ln w="25400">
                <a:solidFill>
                  <a:schemeClr val="tx1"/>
                </a:solidFill>
                <a:round/>
                <a:headEnd type="none" w="sm" len="sm"/>
                <a:tailEnd type="stealth" w="lg" len="lg"/>
              </a:ln>
            </p:spPr>
            <p:txBody>
              <a:bodyPr/>
              <a:lstStyle/>
              <a:p>
                <a:endParaRPr lang="en-US"/>
              </a:p>
            </p:txBody>
          </p:sp>
          <p:sp>
            <p:nvSpPr>
              <p:cNvPr id="11" name="Line 12">
                <a:extLst>
                  <a:ext uri="{FF2B5EF4-FFF2-40B4-BE49-F238E27FC236}">
                    <a16:creationId xmlns:a16="http://schemas.microsoft.com/office/drawing/2014/main" id="{25F554DF-1282-4D45-A2B5-56FE584BD3B6}"/>
                  </a:ext>
                </a:extLst>
              </p:cNvPr>
              <p:cNvSpPr>
                <a:spLocks noChangeShapeType="1"/>
              </p:cNvSpPr>
              <p:nvPr/>
            </p:nvSpPr>
            <p:spPr bwMode="auto">
              <a:xfrm>
                <a:off x="2880" y="1344"/>
                <a:ext cx="336" cy="336"/>
              </a:xfrm>
              <a:prstGeom prst="line">
                <a:avLst/>
              </a:prstGeom>
              <a:noFill/>
              <a:ln w="25400">
                <a:solidFill>
                  <a:schemeClr val="tx1"/>
                </a:solidFill>
                <a:round/>
                <a:headEnd type="none" w="sm" len="sm"/>
                <a:tailEnd type="stealth" w="lg" len="lg"/>
              </a:ln>
            </p:spPr>
            <p:txBody>
              <a:bodyPr/>
              <a:lstStyle/>
              <a:p>
                <a:endParaRPr lang="en-US"/>
              </a:p>
            </p:txBody>
          </p:sp>
          <p:sp>
            <p:nvSpPr>
              <p:cNvPr id="12" name="Line 13">
                <a:extLst>
                  <a:ext uri="{FF2B5EF4-FFF2-40B4-BE49-F238E27FC236}">
                    <a16:creationId xmlns:a16="http://schemas.microsoft.com/office/drawing/2014/main" id="{A8C42FFB-E509-4C57-98F1-FB3D08A627BD}"/>
                  </a:ext>
                </a:extLst>
              </p:cNvPr>
              <p:cNvSpPr>
                <a:spLocks noChangeShapeType="1"/>
              </p:cNvSpPr>
              <p:nvPr/>
            </p:nvSpPr>
            <p:spPr bwMode="auto">
              <a:xfrm>
                <a:off x="2880" y="1344"/>
                <a:ext cx="1824" cy="384"/>
              </a:xfrm>
              <a:prstGeom prst="line">
                <a:avLst/>
              </a:prstGeom>
              <a:noFill/>
              <a:ln w="25400">
                <a:solidFill>
                  <a:schemeClr val="tx1"/>
                </a:solidFill>
                <a:round/>
                <a:headEnd type="none" w="sm" len="sm"/>
                <a:tailEnd type="stealth" w="lg" len="lg"/>
              </a:ln>
            </p:spPr>
            <p:txBody>
              <a:bodyPr/>
              <a:lstStyle/>
              <a:p>
                <a:endParaRPr lang="en-US"/>
              </a:p>
            </p:txBody>
          </p:sp>
        </p:grpSp>
      </p:grpSp>
      <p:sp>
        <p:nvSpPr>
          <p:cNvPr id="13" name="TextBox 12">
            <a:extLst>
              <a:ext uri="{FF2B5EF4-FFF2-40B4-BE49-F238E27FC236}">
                <a16:creationId xmlns:a16="http://schemas.microsoft.com/office/drawing/2014/main" id="{521992F1-D1BF-40A3-8E4D-EC58FBF77F52}"/>
              </a:ext>
            </a:extLst>
          </p:cNvPr>
          <p:cNvSpPr txBox="1">
            <a:spLocks noChangeArrowheads="1"/>
          </p:cNvSpPr>
          <p:nvPr/>
        </p:nvSpPr>
        <p:spPr bwMode="auto">
          <a:xfrm>
            <a:off x="7594257" y="2628761"/>
            <a:ext cx="1130644" cy="261610"/>
          </a:xfrm>
          <a:prstGeom prst="rect">
            <a:avLst/>
          </a:prstGeom>
          <a:solidFill>
            <a:srgbClr val="FFFFFF"/>
          </a:solidFill>
          <a:ln w="9525">
            <a:noFill/>
            <a:miter lim="800000"/>
            <a:headEnd/>
            <a:tailEnd/>
          </a:ln>
        </p:spPr>
        <p:txBody>
          <a:bodyPr wrap="square">
            <a:spAutoFit/>
          </a:bodyPr>
          <a:lstStyle/>
          <a:p>
            <a:pPr algn="just" eaLnBrk="0" hangingPunct="0">
              <a:buClr>
                <a:schemeClr val="tx2"/>
              </a:buClr>
            </a:pPr>
            <a:r>
              <a:rPr lang="en-US" sz="1100" dirty="0"/>
              <a:t>TQ after test</a:t>
            </a:r>
          </a:p>
        </p:txBody>
      </p:sp>
      <p:pic>
        <p:nvPicPr>
          <p:cNvPr id="14" name="Picture 8" descr="C:\Documents and Settings\caspi\Desktop\Reviews-Talks-conference\MT20\MT20-TQS02-paper\material-mt20\post_path_coil_ez_06.jpg">
            <a:extLst>
              <a:ext uri="{FF2B5EF4-FFF2-40B4-BE49-F238E27FC236}">
                <a16:creationId xmlns:a16="http://schemas.microsoft.com/office/drawing/2014/main" id="{A854C092-7C1F-4C58-A12F-7E6E27A5DA63}"/>
              </a:ext>
            </a:extLst>
          </p:cNvPr>
          <p:cNvPicPr>
            <a:picLocks noChangeAspect="1" noChangeArrowheads="1"/>
          </p:cNvPicPr>
          <p:nvPr/>
        </p:nvPicPr>
        <p:blipFill>
          <a:blip r:embed="rId5" cstate="print"/>
          <a:srcRect l="883" t="10376" r="8208" b="7271"/>
          <a:stretch>
            <a:fillRect/>
          </a:stretch>
        </p:blipFill>
        <p:spPr bwMode="auto">
          <a:xfrm>
            <a:off x="3657600" y="4274870"/>
            <a:ext cx="3581400" cy="2506663"/>
          </a:xfrm>
          <a:prstGeom prst="rect">
            <a:avLst/>
          </a:prstGeom>
          <a:noFill/>
          <a:ln w="9525">
            <a:noFill/>
            <a:miter lim="800000"/>
            <a:headEnd/>
            <a:tailEnd/>
          </a:ln>
        </p:spPr>
      </p:pic>
      <p:pic>
        <p:nvPicPr>
          <p:cNvPr id="15" name="Picture 9" descr="C:\Documents and Settings\caspi\Desktop\Reviews-Talks-conference\MT20\MT20-TQS02-paper\material-mt20\post_path_coil_ez_06_titanium.jpg">
            <a:extLst>
              <a:ext uri="{FF2B5EF4-FFF2-40B4-BE49-F238E27FC236}">
                <a16:creationId xmlns:a16="http://schemas.microsoft.com/office/drawing/2014/main" id="{94F9C335-8B23-4274-A4DC-8DDE1391176E}"/>
              </a:ext>
            </a:extLst>
          </p:cNvPr>
          <p:cNvPicPr>
            <a:picLocks noChangeAspect="1" noChangeArrowheads="1"/>
          </p:cNvPicPr>
          <p:nvPr/>
        </p:nvPicPr>
        <p:blipFill>
          <a:blip r:embed="rId6" cstate="print"/>
          <a:srcRect l="652" t="9367" r="8440" b="6972"/>
          <a:stretch>
            <a:fillRect/>
          </a:stretch>
        </p:blipFill>
        <p:spPr bwMode="auto">
          <a:xfrm>
            <a:off x="-76200" y="4198670"/>
            <a:ext cx="3581400" cy="2546350"/>
          </a:xfrm>
          <a:prstGeom prst="rect">
            <a:avLst/>
          </a:prstGeom>
          <a:noFill/>
          <a:ln w="9525">
            <a:noFill/>
            <a:miter lim="800000"/>
            <a:headEnd/>
            <a:tailEnd/>
          </a:ln>
        </p:spPr>
      </p:pic>
      <p:sp>
        <p:nvSpPr>
          <p:cNvPr id="25" name="TextBox 24">
            <a:extLst>
              <a:ext uri="{FF2B5EF4-FFF2-40B4-BE49-F238E27FC236}">
                <a16:creationId xmlns:a16="http://schemas.microsoft.com/office/drawing/2014/main" id="{9BFB509D-F27B-4290-83C4-8DB3EFBBA06B}"/>
              </a:ext>
            </a:extLst>
          </p:cNvPr>
          <p:cNvSpPr txBox="1"/>
          <p:nvPr/>
        </p:nvSpPr>
        <p:spPr>
          <a:xfrm>
            <a:off x="4039800" y="6143553"/>
            <a:ext cx="3276600" cy="253916"/>
          </a:xfrm>
          <a:prstGeom prst="rect">
            <a:avLst/>
          </a:prstGeom>
          <a:noFill/>
        </p:spPr>
        <p:txBody>
          <a:bodyPr wrap="square" rtlCol="0">
            <a:spAutoFit/>
          </a:bodyPr>
          <a:lstStyle/>
          <a:p>
            <a:r>
              <a:rPr lang="en-US" sz="1050" dirty="0">
                <a:solidFill>
                  <a:schemeClr val="tx1"/>
                </a:solidFill>
              </a:rPr>
              <a:t>TQS01/b, Bronze island, friction=0.6</a:t>
            </a:r>
          </a:p>
        </p:txBody>
      </p:sp>
      <p:sp>
        <p:nvSpPr>
          <p:cNvPr id="26" name="TextBox 25">
            <a:extLst>
              <a:ext uri="{FF2B5EF4-FFF2-40B4-BE49-F238E27FC236}">
                <a16:creationId xmlns:a16="http://schemas.microsoft.com/office/drawing/2014/main" id="{01B48BA5-6A03-4A9E-8D01-481901EFB0D9}"/>
              </a:ext>
            </a:extLst>
          </p:cNvPr>
          <p:cNvSpPr txBox="1"/>
          <p:nvPr/>
        </p:nvSpPr>
        <p:spPr>
          <a:xfrm>
            <a:off x="381000" y="6151578"/>
            <a:ext cx="3276600" cy="253916"/>
          </a:xfrm>
          <a:prstGeom prst="rect">
            <a:avLst/>
          </a:prstGeom>
          <a:noFill/>
        </p:spPr>
        <p:txBody>
          <a:bodyPr wrap="square" rtlCol="0">
            <a:spAutoFit/>
          </a:bodyPr>
          <a:lstStyle/>
          <a:p>
            <a:r>
              <a:rPr lang="en-US" sz="1050" dirty="0">
                <a:solidFill>
                  <a:schemeClr val="tx1"/>
                </a:solidFill>
              </a:rPr>
              <a:t>TQS02 , Ti island, friction=0.6</a:t>
            </a:r>
          </a:p>
        </p:txBody>
      </p:sp>
      <p:pic>
        <p:nvPicPr>
          <p:cNvPr id="27" name="Picture 33">
            <a:extLst>
              <a:ext uri="{FF2B5EF4-FFF2-40B4-BE49-F238E27FC236}">
                <a16:creationId xmlns:a16="http://schemas.microsoft.com/office/drawing/2014/main" id="{B093D6DA-C5A4-4AC1-9FF7-682B28019BC9}"/>
              </a:ext>
            </a:extLst>
          </p:cNvPr>
          <p:cNvPicPr>
            <a:picLocks noChangeAspect="1" noChangeArrowheads="1"/>
          </p:cNvPicPr>
          <p:nvPr/>
        </p:nvPicPr>
        <p:blipFill>
          <a:blip r:embed="rId7" cstate="print"/>
          <a:srcRect/>
          <a:stretch>
            <a:fillRect/>
          </a:stretch>
        </p:blipFill>
        <p:spPr bwMode="auto">
          <a:xfrm>
            <a:off x="7162799" y="420120"/>
            <a:ext cx="1783910" cy="2175267"/>
          </a:xfrm>
          <a:prstGeom prst="rect">
            <a:avLst/>
          </a:prstGeom>
          <a:noFill/>
          <a:ln w="12700">
            <a:noFill/>
            <a:miter lim="800000"/>
            <a:headEnd/>
            <a:tailEnd/>
          </a:ln>
        </p:spPr>
      </p:pic>
      <p:sp>
        <p:nvSpPr>
          <p:cNvPr id="28" name="TextBox 12">
            <a:extLst>
              <a:ext uri="{FF2B5EF4-FFF2-40B4-BE49-F238E27FC236}">
                <a16:creationId xmlns:a16="http://schemas.microsoft.com/office/drawing/2014/main" id="{99D163F7-9984-4209-AD22-A101577A414B}"/>
              </a:ext>
            </a:extLst>
          </p:cNvPr>
          <p:cNvSpPr txBox="1">
            <a:spLocks noChangeArrowheads="1"/>
          </p:cNvSpPr>
          <p:nvPr/>
        </p:nvSpPr>
        <p:spPr bwMode="auto">
          <a:xfrm>
            <a:off x="7207175" y="4436219"/>
            <a:ext cx="1752600" cy="1169551"/>
          </a:xfrm>
          <a:prstGeom prst="rect">
            <a:avLst/>
          </a:prstGeom>
          <a:solidFill>
            <a:srgbClr val="FFFFFF"/>
          </a:solidFill>
          <a:ln w="9525">
            <a:noFill/>
            <a:miter lim="800000"/>
            <a:headEnd/>
            <a:tailEnd/>
          </a:ln>
        </p:spPr>
        <p:txBody>
          <a:bodyPr wrap="square">
            <a:spAutoFit/>
          </a:bodyPr>
          <a:lstStyle/>
          <a:p>
            <a:pPr algn="just" eaLnBrk="0" hangingPunct="0">
              <a:buClr>
                <a:schemeClr val="tx2"/>
              </a:buClr>
            </a:pPr>
            <a:r>
              <a:rPr lang="en-US" sz="1400" dirty="0"/>
              <a:t> Axial tension in</a:t>
            </a:r>
          </a:p>
          <a:p>
            <a:pPr algn="just" eaLnBrk="0" hangingPunct="0">
              <a:buClr>
                <a:schemeClr val="tx2"/>
              </a:buClr>
            </a:pPr>
            <a:r>
              <a:rPr lang="en-US" sz="1400" dirty="0"/>
              <a:t>bronze-islands is a source of localized strain in the coil near gaps.</a:t>
            </a:r>
          </a:p>
        </p:txBody>
      </p:sp>
      <p:sp>
        <p:nvSpPr>
          <p:cNvPr id="29" name="TextBox 28">
            <a:extLst>
              <a:ext uri="{FF2B5EF4-FFF2-40B4-BE49-F238E27FC236}">
                <a16:creationId xmlns:a16="http://schemas.microsoft.com/office/drawing/2014/main" id="{67E0FB34-02F0-4A57-B82F-8B9784D5683F}"/>
              </a:ext>
            </a:extLst>
          </p:cNvPr>
          <p:cNvSpPr txBox="1"/>
          <p:nvPr/>
        </p:nvSpPr>
        <p:spPr>
          <a:xfrm>
            <a:off x="7302503" y="5714474"/>
            <a:ext cx="1479626" cy="738664"/>
          </a:xfrm>
          <a:prstGeom prst="rect">
            <a:avLst/>
          </a:prstGeom>
          <a:noFill/>
        </p:spPr>
        <p:txBody>
          <a:bodyPr wrap="square" rtlCol="0">
            <a:spAutoFit/>
          </a:bodyPr>
          <a:lstStyle/>
          <a:p>
            <a:r>
              <a:rPr lang="en-US" sz="1400" dirty="0" err="1">
                <a:solidFill>
                  <a:srgbClr val="00B050"/>
                </a:solidFill>
              </a:rPr>
              <a:t>Slomo</a:t>
            </a:r>
            <a:r>
              <a:rPr lang="en-US" sz="1400" dirty="0">
                <a:solidFill>
                  <a:srgbClr val="00B050"/>
                </a:solidFill>
              </a:rPr>
              <a:t> Caspi, Paolo Ferracin, et al</a:t>
            </a:r>
            <a:endParaRPr lang="en-GB" sz="1400" dirty="0">
              <a:solidFill>
                <a:srgbClr val="00B050"/>
              </a:solidFill>
            </a:endParaRPr>
          </a:p>
        </p:txBody>
      </p:sp>
    </p:spTree>
    <p:extLst>
      <p:ext uri="{BB962C8B-B14F-4D97-AF65-F5344CB8AC3E}">
        <p14:creationId xmlns:p14="http://schemas.microsoft.com/office/powerpoint/2010/main" val="24659480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064295-B0CB-4927-B871-FA65E008D7A0}"/>
              </a:ext>
            </a:extLst>
          </p:cNvPr>
          <p:cNvSpPr>
            <a:spLocks noGrp="1"/>
          </p:cNvSpPr>
          <p:nvPr>
            <p:ph type="title"/>
          </p:nvPr>
        </p:nvSpPr>
        <p:spPr/>
        <p:txBody>
          <a:bodyPr/>
          <a:lstStyle/>
          <a:p>
            <a:r>
              <a:rPr lang="en-US" dirty="0"/>
              <a:t>Conductor axial strain</a:t>
            </a:r>
            <a:endParaRPr lang="en-GB" dirty="0"/>
          </a:p>
        </p:txBody>
      </p:sp>
      <p:sp>
        <p:nvSpPr>
          <p:cNvPr id="4" name="Slide Number Placeholder 3">
            <a:extLst>
              <a:ext uri="{FF2B5EF4-FFF2-40B4-BE49-F238E27FC236}">
                <a16:creationId xmlns:a16="http://schemas.microsoft.com/office/drawing/2014/main" id="{3BCDE029-DD25-42BF-9B64-0F191BA64120}"/>
              </a:ext>
            </a:extLst>
          </p:cNvPr>
          <p:cNvSpPr>
            <a:spLocks noGrp="1"/>
          </p:cNvSpPr>
          <p:nvPr>
            <p:ph type="sldNum" sz="quarter" idx="12"/>
          </p:nvPr>
        </p:nvSpPr>
        <p:spPr/>
        <p:txBody>
          <a:bodyPr/>
          <a:lstStyle/>
          <a:p>
            <a:fld id="{BFDCA1C4-9514-7B4F-976F-D92F7E296653}" type="slidenum">
              <a:rPr lang="fr-FR" smtClean="0"/>
              <a:pPr/>
              <a:t>33</a:t>
            </a:fld>
            <a:endParaRPr lang="fr-FR"/>
          </a:p>
        </p:txBody>
      </p:sp>
      <p:sp>
        <p:nvSpPr>
          <p:cNvPr id="5" name="Footer Placeholder 4">
            <a:extLst>
              <a:ext uri="{FF2B5EF4-FFF2-40B4-BE49-F238E27FC236}">
                <a16:creationId xmlns:a16="http://schemas.microsoft.com/office/drawing/2014/main" id="{CAD63443-20C1-4766-8592-4C8753814F2D}"/>
              </a:ext>
            </a:extLst>
          </p:cNvPr>
          <p:cNvSpPr>
            <a:spLocks noGrp="1"/>
          </p:cNvSpPr>
          <p:nvPr>
            <p:ph type="ftr" sz="quarter" idx="11"/>
          </p:nvPr>
        </p:nvSpPr>
        <p:spPr/>
        <p:txBody>
          <a:bodyPr/>
          <a:lstStyle/>
          <a:p>
            <a:pPr algn="ctr"/>
            <a:r>
              <a:rPr lang="es-ES"/>
              <a:t>Susana Izquierdo Bermudez</a:t>
            </a:r>
            <a:endParaRPr lang="en-GB" dirty="0"/>
          </a:p>
        </p:txBody>
      </p:sp>
      <p:pic>
        <p:nvPicPr>
          <p:cNvPr id="9" name="Picture 8">
            <a:extLst>
              <a:ext uri="{FF2B5EF4-FFF2-40B4-BE49-F238E27FC236}">
                <a16:creationId xmlns:a16="http://schemas.microsoft.com/office/drawing/2014/main" id="{725AF8B2-38F8-4C40-839E-4F444E564040}"/>
              </a:ext>
            </a:extLst>
          </p:cNvPr>
          <p:cNvPicPr>
            <a:picLocks noChangeAspect="1"/>
          </p:cNvPicPr>
          <p:nvPr/>
        </p:nvPicPr>
        <p:blipFill>
          <a:blip r:embed="rId2"/>
          <a:stretch>
            <a:fillRect/>
          </a:stretch>
        </p:blipFill>
        <p:spPr>
          <a:xfrm>
            <a:off x="4860032" y="3212976"/>
            <a:ext cx="3054504" cy="3873644"/>
          </a:xfrm>
          <a:prstGeom prst="rect">
            <a:avLst/>
          </a:prstGeom>
        </p:spPr>
      </p:pic>
      <p:pic>
        <p:nvPicPr>
          <p:cNvPr id="15" name="Picture 14" descr="A close up of a door&#10;&#10;Description automatically generated">
            <a:extLst>
              <a:ext uri="{FF2B5EF4-FFF2-40B4-BE49-F238E27FC236}">
                <a16:creationId xmlns:a16="http://schemas.microsoft.com/office/drawing/2014/main" id="{08C16514-463D-4432-AEB5-67B6469060F7}"/>
              </a:ext>
            </a:extLst>
          </p:cNvPr>
          <p:cNvPicPr>
            <a:picLocks noChangeAspect="1"/>
          </p:cNvPicPr>
          <p:nvPr/>
        </p:nvPicPr>
        <p:blipFill rotWithShape="1">
          <a:blip r:embed="rId3"/>
          <a:srcRect l="8000" r="4851"/>
          <a:stretch/>
        </p:blipFill>
        <p:spPr>
          <a:xfrm rot="5400000">
            <a:off x="6733799" y="1619489"/>
            <a:ext cx="2486299" cy="2139702"/>
          </a:xfrm>
          <a:prstGeom prst="rect">
            <a:avLst/>
          </a:prstGeom>
        </p:spPr>
      </p:pic>
      <p:sp>
        <p:nvSpPr>
          <p:cNvPr id="16" name="TextBox 15">
            <a:extLst>
              <a:ext uri="{FF2B5EF4-FFF2-40B4-BE49-F238E27FC236}">
                <a16:creationId xmlns:a16="http://schemas.microsoft.com/office/drawing/2014/main" id="{806516BD-342B-456D-B01A-A52C891BF6B7}"/>
              </a:ext>
            </a:extLst>
          </p:cNvPr>
          <p:cNvSpPr txBox="1"/>
          <p:nvPr/>
        </p:nvSpPr>
        <p:spPr>
          <a:xfrm>
            <a:off x="6682194" y="623083"/>
            <a:ext cx="1972761" cy="646331"/>
          </a:xfrm>
          <a:prstGeom prst="rect">
            <a:avLst/>
          </a:prstGeom>
          <a:noFill/>
        </p:spPr>
        <p:txBody>
          <a:bodyPr wrap="square" rtlCol="0">
            <a:spAutoFit/>
          </a:bodyPr>
          <a:lstStyle/>
          <a:p>
            <a:pPr algn="ctr"/>
            <a:r>
              <a:rPr lang="en-US" i="1" dirty="0"/>
              <a:t>Coil GE03 after cold test</a:t>
            </a:r>
            <a:endParaRPr lang="en-GB" i="1" dirty="0"/>
          </a:p>
        </p:txBody>
      </p:sp>
      <p:cxnSp>
        <p:nvCxnSpPr>
          <p:cNvPr id="18" name="Straight Arrow Connector 17">
            <a:extLst>
              <a:ext uri="{FF2B5EF4-FFF2-40B4-BE49-F238E27FC236}">
                <a16:creationId xmlns:a16="http://schemas.microsoft.com/office/drawing/2014/main" id="{40244113-5FC0-4C14-A9FF-9BD88C5CA410}"/>
              </a:ext>
            </a:extLst>
          </p:cNvPr>
          <p:cNvCxnSpPr>
            <a:cxnSpLocks/>
          </p:cNvCxnSpPr>
          <p:nvPr/>
        </p:nvCxnSpPr>
        <p:spPr>
          <a:xfrm flipV="1">
            <a:off x="6012160" y="2713564"/>
            <a:ext cx="1800200" cy="1338498"/>
          </a:xfrm>
          <a:prstGeom prst="straightConnector1">
            <a:avLst/>
          </a:prstGeom>
          <a:ln w="38100">
            <a:solidFill>
              <a:srgbClr val="FF0000"/>
            </a:solidFill>
            <a:tailEnd type="triangle"/>
          </a:ln>
        </p:spPr>
        <p:style>
          <a:lnRef idx="1">
            <a:schemeClr val="dk1"/>
          </a:lnRef>
          <a:fillRef idx="0">
            <a:schemeClr val="dk1"/>
          </a:fillRef>
          <a:effectRef idx="0">
            <a:schemeClr val="dk1"/>
          </a:effectRef>
          <a:fontRef idx="minor">
            <a:schemeClr val="tx1"/>
          </a:fontRef>
        </p:style>
      </p:cxnSp>
      <p:sp>
        <p:nvSpPr>
          <p:cNvPr id="22" name="TextBox 21">
            <a:extLst>
              <a:ext uri="{FF2B5EF4-FFF2-40B4-BE49-F238E27FC236}">
                <a16:creationId xmlns:a16="http://schemas.microsoft.com/office/drawing/2014/main" id="{71B4C395-B87B-4088-A918-C256529A7DA4}"/>
              </a:ext>
            </a:extLst>
          </p:cNvPr>
          <p:cNvSpPr txBox="1"/>
          <p:nvPr/>
        </p:nvSpPr>
        <p:spPr>
          <a:xfrm>
            <a:off x="6008583" y="2693867"/>
            <a:ext cx="1125884" cy="738664"/>
          </a:xfrm>
          <a:prstGeom prst="rect">
            <a:avLst/>
          </a:prstGeom>
          <a:noFill/>
        </p:spPr>
        <p:txBody>
          <a:bodyPr wrap="square" rtlCol="0">
            <a:spAutoFit/>
          </a:bodyPr>
          <a:lstStyle/>
          <a:p>
            <a:pPr algn="ctr"/>
            <a:r>
              <a:rPr lang="en-US" sz="1400" dirty="0">
                <a:solidFill>
                  <a:srgbClr val="FF0000"/>
                </a:solidFill>
              </a:rPr>
              <a:t>ODS copper wedge</a:t>
            </a:r>
            <a:endParaRPr lang="en-GB" sz="1400" dirty="0">
              <a:solidFill>
                <a:srgbClr val="FF0000"/>
              </a:solidFill>
            </a:endParaRPr>
          </a:p>
        </p:txBody>
      </p:sp>
      <p:sp>
        <p:nvSpPr>
          <p:cNvPr id="10" name="Content Placeholder 2">
            <a:extLst>
              <a:ext uri="{FF2B5EF4-FFF2-40B4-BE49-F238E27FC236}">
                <a16:creationId xmlns:a16="http://schemas.microsoft.com/office/drawing/2014/main" id="{E6168962-A5CE-42C7-864B-25D2A511818C}"/>
              </a:ext>
            </a:extLst>
          </p:cNvPr>
          <p:cNvSpPr>
            <a:spLocks noGrp="1"/>
          </p:cNvSpPr>
          <p:nvPr>
            <p:ph idx="1"/>
          </p:nvPr>
        </p:nvSpPr>
        <p:spPr>
          <a:xfrm>
            <a:off x="346568" y="977979"/>
            <a:ext cx="6601696" cy="1122000"/>
          </a:xfrm>
        </p:spPr>
        <p:txBody>
          <a:bodyPr>
            <a:normAutofit/>
          </a:bodyPr>
          <a:lstStyle/>
          <a:p>
            <a:r>
              <a:rPr lang="en-US" sz="1800" dirty="0"/>
              <a:t>We got rid of the issue on the pole…but we still have this feature on the wedges, put also a picture of MQXF</a:t>
            </a:r>
            <a:endParaRPr lang="en-GB" sz="1800" dirty="0"/>
          </a:p>
        </p:txBody>
      </p:sp>
    </p:spTree>
    <p:extLst>
      <p:ext uri="{BB962C8B-B14F-4D97-AF65-F5344CB8AC3E}">
        <p14:creationId xmlns:p14="http://schemas.microsoft.com/office/powerpoint/2010/main" val="170559823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DBA8EC-D35B-4C29-9A0A-BF0E83EDC323}"/>
              </a:ext>
            </a:extLst>
          </p:cNvPr>
          <p:cNvSpPr>
            <a:spLocks noGrp="1"/>
          </p:cNvSpPr>
          <p:nvPr>
            <p:ph type="title"/>
          </p:nvPr>
        </p:nvSpPr>
        <p:spPr/>
        <p:txBody>
          <a:bodyPr/>
          <a:lstStyle/>
          <a:p>
            <a:r>
              <a:rPr lang="en-US" dirty="0"/>
              <a:t>Aluminum Shell Segmentation</a:t>
            </a:r>
            <a:endParaRPr lang="en-GB" dirty="0"/>
          </a:p>
        </p:txBody>
      </p:sp>
      <p:sp>
        <p:nvSpPr>
          <p:cNvPr id="4" name="Slide Number Placeholder 3">
            <a:extLst>
              <a:ext uri="{FF2B5EF4-FFF2-40B4-BE49-F238E27FC236}">
                <a16:creationId xmlns:a16="http://schemas.microsoft.com/office/drawing/2014/main" id="{D64EA0FF-9C26-4365-BF7E-5B6EE0A653F1}"/>
              </a:ext>
            </a:extLst>
          </p:cNvPr>
          <p:cNvSpPr>
            <a:spLocks noGrp="1"/>
          </p:cNvSpPr>
          <p:nvPr>
            <p:ph type="sldNum" sz="quarter" idx="12"/>
          </p:nvPr>
        </p:nvSpPr>
        <p:spPr/>
        <p:txBody>
          <a:bodyPr/>
          <a:lstStyle/>
          <a:p>
            <a:fld id="{BFDCA1C4-9514-7B4F-976F-D92F7E296653}" type="slidenum">
              <a:rPr lang="fr-FR" smtClean="0"/>
              <a:pPr/>
              <a:t>34</a:t>
            </a:fld>
            <a:endParaRPr lang="fr-FR"/>
          </a:p>
        </p:txBody>
      </p:sp>
      <p:pic>
        <p:nvPicPr>
          <p:cNvPr id="6" name="Picture 9">
            <a:extLst>
              <a:ext uri="{FF2B5EF4-FFF2-40B4-BE49-F238E27FC236}">
                <a16:creationId xmlns:a16="http://schemas.microsoft.com/office/drawing/2014/main" id="{D5FE794D-D6B4-4AB0-B06C-92C3A6C800A5}"/>
              </a:ext>
            </a:extLst>
          </p:cNvPr>
          <p:cNvPicPr>
            <a:picLocks noGrp="1" noChangeAspect="1" noChangeArrowheads="1"/>
          </p:cNvPicPr>
          <p:nvPr>
            <p:ph idx="1"/>
          </p:nvPr>
        </p:nvPicPr>
        <p:blipFill>
          <a:blip r:embed="rId2" cstate="print"/>
          <a:srcRect t="2466" r="11385"/>
          <a:stretch>
            <a:fillRect/>
          </a:stretch>
        </p:blipFill>
        <p:spPr bwMode="auto">
          <a:xfrm>
            <a:off x="4353124" y="2818838"/>
            <a:ext cx="4333676" cy="3261932"/>
          </a:xfrm>
          <a:prstGeom prst="rect">
            <a:avLst/>
          </a:prstGeom>
          <a:noFill/>
          <a:ln w="25400">
            <a:noFill/>
            <a:miter lim="800000"/>
            <a:headEnd type="none" w="sm" len="sm"/>
            <a:tailEnd type="none" w="sm" len="sm"/>
          </a:ln>
        </p:spPr>
      </p:pic>
      <p:sp>
        <p:nvSpPr>
          <p:cNvPr id="8" name="Content Placeholder 2">
            <a:extLst>
              <a:ext uri="{FF2B5EF4-FFF2-40B4-BE49-F238E27FC236}">
                <a16:creationId xmlns:a16="http://schemas.microsoft.com/office/drawing/2014/main" id="{7D59AACF-EB5F-4669-9DE5-60F9B8421FC4}"/>
              </a:ext>
            </a:extLst>
          </p:cNvPr>
          <p:cNvSpPr txBox="1">
            <a:spLocks/>
          </p:cNvSpPr>
          <p:nvPr/>
        </p:nvSpPr>
        <p:spPr>
          <a:xfrm>
            <a:off x="137202" y="1268760"/>
            <a:ext cx="4003730" cy="4760567"/>
          </a:xfrm>
          <a:prstGeom prst="rect">
            <a:avLst/>
          </a:prstGeom>
          <a:solidFill>
            <a:schemeClr val="bg1"/>
          </a:solidFill>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500" dirty="0"/>
              <a:t>Shell shrinks more than the yoke, friction limits the shell contractions</a:t>
            </a:r>
          </a:p>
          <a:p>
            <a:endParaRPr lang="en-US" sz="1500" dirty="0"/>
          </a:p>
          <a:p>
            <a:endParaRPr lang="en-US" sz="1500" dirty="0"/>
          </a:p>
          <a:p>
            <a:pPr>
              <a:lnSpc>
                <a:spcPct val="75000"/>
              </a:lnSpc>
            </a:pPr>
            <a:r>
              <a:rPr lang="en-US" sz="1500" dirty="0"/>
              <a:t>Strain at 4.5 K consistent with 0.2 friction model results</a:t>
            </a:r>
          </a:p>
          <a:p>
            <a:pPr>
              <a:lnSpc>
                <a:spcPct val="75000"/>
              </a:lnSpc>
            </a:pPr>
            <a:endParaRPr lang="en-US" sz="1500" dirty="0"/>
          </a:p>
          <a:p>
            <a:pPr>
              <a:lnSpc>
                <a:spcPct val="75000"/>
              </a:lnSpc>
            </a:pPr>
            <a:endParaRPr lang="en-US" sz="1500" dirty="0"/>
          </a:p>
          <a:p>
            <a:pPr>
              <a:lnSpc>
                <a:spcPct val="75000"/>
              </a:lnSpc>
            </a:pPr>
            <a:r>
              <a:rPr lang="en-US" sz="1500" dirty="0"/>
              <a:t>During excitation </a:t>
            </a:r>
            <a:r>
              <a:rPr lang="en-US" sz="1500" dirty="0" err="1"/>
              <a:t>e.m.</a:t>
            </a:r>
            <a:r>
              <a:rPr lang="en-US" sz="1500" dirty="0"/>
              <a:t> forces induced slippage.</a:t>
            </a:r>
          </a:p>
          <a:p>
            <a:pPr>
              <a:lnSpc>
                <a:spcPct val="75000"/>
              </a:lnSpc>
            </a:pPr>
            <a:endParaRPr lang="en-US" sz="1500" dirty="0"/>
          </a:p>
          <a:p>
            <a:pPr>
              <a:lnSpc>
                <a:spcPct val="75000"/>
              </a:lnSpc>
            </a:pPr>
            <a:endParaRPr lang="en-US" sz="1500" dirty="0"/>
          </a:p>
          <a:p>
            <a:pPr>
              <a:lnSpc>
                <a:spcPct val="75000"/>
              </a:lnSpc>
            </a:pPr>
            <a:r>
              <a:rPr lang="en-US" sz="1500" dirty="0"/>
              <a:t>This was studied in LRS (long racetrack quadrupole). </a:t>
            </a:r>
          </a:p>
          <a:p>
            <a:pPr>
              <a:lnSpc>
                <a:spcPct val="75000"/>
              </a:lnSpc>
            </a:pPr>
            <a:endParaRPr lang="en-US" sz="1500" dirty="0"/>
          </a:p>
          <a:p>
            <a:pPr lvl="1">
              <a:lnSpc>
                <a:spcPct val="75000"/>
              </a:lnSpc>
            </a:pPr>
            <a:r>
              <a:rPr lang="en-US" sz="1500" dirty="0"/>
              <a:t>In LRS01 </a:t>
            </a:r>
            <a:r>
              <a:rPr lang="en-GB" sz="1500" dirty="0"/>
              <a:t>High axial tension, with sudden slippages over the course of the test, and variations in azimuthal strain were recorded by gauges mounted on the shell</a:t>
            </a:r>
            <a:endParaRPr lang="en-US" sz="1500" dirty="0"/>
          </a:p>
          <a:p>
            <a:endParaRPr lang="en-GB" sz="1500" dirty="0"/>
          </a:p>
        </p:txBody>
      </p:sp>
      <p:sp>
        <p:nvSpPr>
          <p:cNvPr id="10" name="TextBox 9">
            <a:extLst>
              <a:ext uri="{FF2B5EF4-FFF2-40B4-BE49-F238E27FC236}">
                <a16:creationId xmlns:a16="http://schemas.microsoft.com/office/drawing/2014/main" id="{C802D65F-DD38-4E61-AA06-FC08F2441F67}"/>
              </a:ext>
            </a:extLst>
          </p:cNvPr>
          <p:cNvSpPr txBox="1"/>
          <p:nvPr/>
        </p:nvSpPr>
        <p:spPr>
          <a:xfrm>
            <a:off x="5740219" y="1039795"/>
            <a:ext cx="2339752" cy="369332"/>
          </a:xfrm>
          <a:prstGeom prst="rect">
            <a:avLst/>
          </a:prstGeom>
          <a:noFill/>
        </p:spPr>
        <p:txBody>
          <a:bodyPr wrap="square">
            <a:spAutoFit/>
          </a:bodyPr>
          <a:lstStyle/>
          <a:p>
            <a:pPr algn="ctr"/>
            <a:r>
              <a:rPr lang="en-US" sz="1800" b="1" dirty="0"/>
              <a:t>LRS01 Axial strain</a:t>
            </a:r>
            <a:endParaRPr lang="en-GB" b="1" dirty="0"/>
          </a:p>
        </p:txBody>
      </p:sp>
      <p:sp>
        <p:nvSpPr>
          <p:cNvPr id="13" name="Rectangle 1">
            <a:extLst>
              <a:ext uri="{FF2B5EF4-FFF2-40B4-BE49-F238E27FC236}">
                <a16:creationId xmlns:a16="http://schemas.microsoft.com/office/drawing/2014/main" id="{71A33A81-9791-48E0-A419-0B9A277022BD}"/>
              </a:ext>
            </a:extLst>
          </p:cNvPr>
          <p:cNvSpPr>
            <a:spLocks noChangeArrowheads="1"/>
          </p:cNvSpPr>
          <p:nvPr/>
        </p:nvSpPr>
        <p:spPr bwMode="auto">
          <a:xfrm>
            <a:off x="36696" y="6195644"/>
            <a:ext cx="8208472" cy="66235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1587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r>
              <a:rPr lang="en-US" altLang="en-US" sz="1400" dirty="0">
                <a:solidFill>
                  <a:srgbClr val="00B050"/>
                </a:solidFill>
                <a:latin typeface="+mn-lt"/>
                <a:cs typeface="Arial" panose="020B0604020202020204" pitchFamily="34" charset="0"/>
              </a:rPr>
              <a:t>P. Ferracin </a:t>
            </a:r>
            <a:r>
              <a:rPr lang="en-US" altLang="en-US" sz="1400" dirty="0">
                <a:solidFill>
                  <a:srgbClr val="00B050"/>
                </a:solidFill>
                <a:latin typeface="+mn-lt"/>
              </a:rPr>
              <a:t>, </a:t>
            </a:r>
            <a:r>
              <a:rPr kumimoji="0" lang="en-US" altLang="en-US" sz="1400" i="0" strike="noStrike" cap="none" normalizeH="0" baseline="0" dirty="0">
                <a:ln>
                  <a:noFill/>
                </a:ln>
                <a:solidFill>
                  <a:srgbClr val="00B050"/>
                </a:solidFill>
                <a:effectLst/>
                <a:latin typeface="+mn-lt"/>
                <a:cs typeface="Arial" panose="020B0604020202020204" pitchFamily="34" charset="0"/>
                <a:hlinkClick r:id="rId3">
                  <a:extLst>
                    <a:ext uri="{A12FA001-AC4F-418D-AE19-62706E023703}">
                      <ahyp:hlinkClr xmlns:ahyp="http://schemas.microsoft.com/office/drawing/2018/hyperlinkcolor" val="tx"/>
                    </a:ext>
                  </a:extLst>
                </a:hlinkClick>
              </a:rPr>
              <a:t>Assembly and Test of a Support Structure for 3.6 m Long Nb3Sn Racetrack Coils</a:t>
            </a:r>
            <a:r>
              <a:rPr kumimoji="0" lang="en-US" altLang="en-US" sz="1400" i="0" strike="noStrike" cap="none" normalizeH="0" baseline="0" dirty="0">
                <a:ln>
                  <a:noFill/>
                </a:ln>
                <a:solidFill>
                  <a:srgbClr val="00B050"/>
                </a:solidFill>
                <a:effectLst/>
                <a:latin typeface="+mn-lt"/>
                <a:cs typeface="Arial" panose="020B0604020202020204" pitchFamily="34" charset="0"/>
              </a:rPr>
              <a:t> </a:t>
            </a:r>
            <a:r>
              <a:rPr lang="en-GB" sz="1400" dirty="0">
                <a:solidFill>
                  <a:srgbClr val="00B050"/>
                </a:solidFill>
                <a:latin typeface="+mn-lt"/>
              </a:rPr>
              <a:t>IEEE Transactions on Applied Superconductivity Year: 2008 | Volume: 18, Issue: 2</a:t>
            </a:r>
          </a:p>
          <a:p>
            <a:pPr defTabSz="914400"/>
            <a:endParaRPr kumimoji="0" lang="en-US" altLang="en-US" sz="1400" i="0" strike="noStrike" cap="none" normalizeH="0" baseline="0" dirty="0">
              <a:ln>
                <a:noFill/>
              </a:ln>
              <a:solidFill>
                <a:srgbClr val="00B050"/>
              </a:solidFill>
              <a:effectLst/>
              <a:latin typeface="+mn-lt"/>
              <a:cs typeface="Arial" panose="020B0604020202020204" pitchFamily="34" charset="0"/>
            </a:endParaRPr>
          </a:p>
        </p:txBody>
      </p:sp>
      <p:pic>
        <p:nvPicPr>
          <p:cNvPr id="14" name="Picture 13">
            <a:extLst>
              <a:ext uri="{FF2B5EF4-FFF2-40B4-BE49-F238E27FC236}">
                <a16:creationId xmlns:a16="http://schemas.microsoft.com/office/drawing/2014/main" id="{643F49B3-7BC3-4C01-9B2C-FB37956524C6}"/>
              </a:ext>
            </a:extLst>
          </p:cNvPr>
          <p:cNvPicPr>
            <a:picLocks noChangeAspect="1"/>
          </p:cNvPicPr>
          <p:nvPr/>
        </p:nvPicPr>
        <p:blipFill rotWithShape="1">
          <a:blip r:embed="rId4"/>
          <a:srcRect l="48759" t="32961" r="15445" b="30016"/>
          <a:stretch/>
        </p:blipFill>
        <p:spPr>
          <a:xfrm>
            <a:off x="5193679" y="862304"/>
            <a:ext cx="3098897" cy="2003199"/>
          </a:xfrm>
          <a:prstGeom prst="rect">
            <a:avLst/>
          </a:prstGeom>
        </p:spPr>
      </p:pic>
    </p:spTree>
    <p:extLst>
      <p:ext uri="{BB962C8B-B14F-4D97-AF65-F5344CB8AC3E}">
        <p14:creationId xmlns:p14="http://schemas.microsoft.com/office/powerpoint/2010/main" val="418507249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EEE33-4B6F-4958-9AC5-B4D3C424BBD9}"/>
              </a:ext>
            </a:extLst>
          </p:cNvPr>
          <p:cNvSpPr>
            <a:spLocks noGrp="1"/>
          </p:cNvSpPr>
          <p:nvPr>
            <p:ph type="title"/>
          </p:nvPr>
        </p:nvSpPr>
        <p:spPr/>
        <p:txBody>
          <a:bodyPr/>
          <a:lstStyle/>
          <a:p>
            <a:r>
              <a:rPr lang="en-US" dirty="0"/>
              <a:t>Aluminum Shell Segmentation</a:t>
            </a:r>
            <a:endParaRPr lang="en-GB" dirty="0"/>
          </a:p>
        </p:txBody>
      </p:sp>
      <p:sp>
        <p:nvSpPr>
          <p:cNvPr id="3" name="Content Placeholder 2">
            <a:extLst>
              <a:ext uri="{FF2B5EF4-FFF2-40B4-BE49-F238E27FC236}">
                <a16:creationId xmlns:a16="http://schemas.microsoft.com/office/drawing/2014/main" id="{87B5A382-E24C-49D2-8C86-C7B6FE211006}"/>
              </a:ext>
            </a:extLst>
          </p:cNvPr>
          <p:cNvSpPr>
            <a:spLocks noGrp="1"/>
          </p:cNvSpPr>
          <p:nvPr>
            <p:ph idx="1"/>
          </p:nvPr>
        </p:nvSpPr>
        <p:spPr>
          <a:xfrm>
            <a:off x="303020" y="1275551"/>
            <a:ext cx="3960000" cy="1903775"/>
          </a:xfrm>
        </p:spPr>
        <p:txBody>
          <a:bodyPr>
            <a:normAutofit fontScale="55000" lnSpcReduction="20000"/>
          </a:bodyPr>
          <a:lstStyle/>
          <a:p>
            <a:pPr>
              <a:lnSpc>
                <a:spcPct val="120000"/>
              </a:lnSpc>
              <a:buFontTx/>
              <a:buChar char="•"/>
            </a:pPr>
            <a:r>
              <a:rPr lang="en-US" sz="2800" dirty="0"/>
              <a:t>Shell was divided </a:t>
            </a:r>
            <a:r>
              <a:rPr lang="en-US" sz="2800" dirty="0">
                <a:solidFill>
                  <a:srgbClr val="003399"/>
                </a:solidFill>
              </a:rPr>
              <a:t>in 4 segments</a:t>
            </a:r>
          </a:p>
          <a:p>
            <a:pPr>
              <a:lnSpc>
                <a:spcPct val="120000"/>
              </a:lnSpc>
              <a:buFontTx/>
              <a:buChar char="•"/>
            </a:pPr>
            <a:r>
              <a:rPr lang="en-US" sz="2800" dirty="0">
                <a:solidFill>
                  <a:srgbClr val="003399"/>
                </a:solidFill>
              </a:rPr>
              <a:t>No axial strain accumulation</a:t>
            </a:r>
          </a:p>
          <a:p>
            <a:pPr>
              <a:lnSpc>
                <a:spcPct val="120000"/>
              </a:lnSpc>
              <a:buFontTx/>
              <a:buChar char="•"/>
            </a:pPr>
            <a:r>
              <a:rPr lang="en-US" sz="2800" dirty="0"/>
              <a:t>Required for </a:t>
            </a:r>
            <a:r>
              <a:rPr lang="en-US" sz="2800" dirty="0">
                <a:solidFill>
                  <a:srgbClr val="003399"/>
                </a:solidFill>
              </a:rPr>
              <a:t>very long shells</a:t>
            </a:r>
          </a:p>
          <a:p>
            <a:pPr>
              <a:lnSpc>
                <a:spcPct val="120000"/>
              </a:lnSpc>
              <a:buFontTx/>
              <a:buChar char="•"/>
            </a:pPr>
            <a:r>
              <a:rPr lang="en-US" sz="2800" dirty="0">
                <a:solidFill>
                  <a:srgbClr val="003399"/>
                </a:solidFill>
              </a:rPr>
              <a:t>Factor of 2 improved homogeneity</a:t>
            </a:r>
            <a:r>
              <a:rPr lang="en-US" sz="2800" dirty="0"/>
              <a:t> </a:t>
            </a:r>
          </a:p>
          <a:p>
            <a:pPr>
              <a:lnSpc>
                <a:spcPct val="120000"/>
              </a:lnSpc>
              <a:buFontTx/>
              <a:buChar char="•"/>
            </a:pPr>
            <a:r>
              <a:rPr lang="en-US" sz="2800" dirty="0"/>
              <a:t> Increased field and no slippage</a:t>
            </a:r>
          </a:p>
          <a:p>
            <a:pPr>
              <a:lnSpc>
                <a:spcPct val="120000"/>
              </a:lnSpc>
              <a:buFontTx/>
              <a:buChar char="•"/>
            </a:pPr>
            <a:r>
              <a:rPr lang="en-US" sz="2800" dirty="0"/>
              <a:t> 96% SSL with minimal training</a:t>
            </a:r>
          </a:p>
          <a:p>
            <a:pPr lvl="1">
              <a:lnSpc>
                <a:spcPct val="120000"/>
              </a:lnSpc>
              <a:buFontTx/>
              <a:buChar char="•"/>
            </a:pPr>
            <a:r>
              <a:rPr lang="en-US" dirty="0"/>
              <a:t>LRS01 reached 91 % of SSL</a:t>
            </a:r>
          </a:p>
        </p:txBody>
      </p:sp>
      <p:sp>
        <p:nvSpPr>
          <p:cNvPr id="4" name="Slide Number Placeholder 3">
            <a:extLst>
              <a:ext uri="{FF2B5EF4-FFF2-40B4-BE49-F238E27FC236}">
                <a16:creationId xmlns:a16="http://schemas.microsoft.com/office/drawing/2014/main" id="{5C12BB87-B889-464C-A2E0-7986EB056398}"/>
              </a:ext>
            </a:extLst>
          </p:cNvPr>
          <p:cNvSpPr>
            <a:spLocks noGrp="1"/>
          </p:cNvSpPr>
          <p:nvPr>
            <p:ph type="sldNum" sz="quarter" idx="12"/>
          </p:nvPr>
        </p:nvSpPr>
        <p:spPr/>
        <p:txBody>
          <a:bodyPr/>
          <a:lstStyle/>
          <a:p>
            <a:fld id="{BFDCA1C4-9514-7B4F-976F-D92F7E296653}" type="slidenum">
              <a:rPr lang="fr-FR" smtClean="0"/>
              <a:pPr/>
              <a:t>35</a:t>
            </a:fld>
            <a:endParaRPr lang="fr-FR" dirty="0"/>
          </a:p>
        </p:txBody>
      </p:sp>
      <p:pic>
        <p:nvPicPr>
          <p:cNvPr id="6" name="Picture 23">
            <a:extLst>
              <a:ext uri="{FF2B5EF4-FFF2-40B4-BE49-F238E27FC236}">
                <a16:creationId xmlns:a16="http://schemas.microsoft.com/office/drawing/2014/main" id="{2D4E2DD5-3C8A-4702-B1C0-885A2B55488C}"/>
              </a:ext>
            </a:extLst>
          </p:cNvPr>
          <p:cNvPicPr>
            <a:picLocks noChangeAspect="1" noChangeArrowheads="1"/>
          </p:cNvPicPr>
          <p:nvPr/>
        </p:nvPicPr>
        <p:blipFill>
          <a:blip r:embed="rId2" cstate="print">
            <a:lum bright="12000"/>
          </a:blip>
          <a:srcRect l="18732" t="14049" r="13545" b="20390"/>
          <a:stretch>
            <a:fillRect/>
          </a:stretch>
        </p:blipFill>
        <p:spPr bwMode="auto">
          <a:xfrm>
            <a:off x="359048" y="3293649"/>
            <a:ext cx="3733800" cy="2305050"/>
          </a:xfrm>
          <a:prstGeom prst="rect">
            <a:avLst/>
          </a:prstGeom>
          <a:noFill/>
          <a:ln w="25400">
            <a:noFill/>
            <a:miter lim="800000"/>
            <a:headEnd type="none" w="sm" len="sm"/>
            <a:tailEnd type="none" w="sm" len="sm"/>
          </a:ln>
        </p:spPr>
      </p:pic>
      <p:sp>
        <p:nvSpPr>
          <p:cNvPr id="7" name="Text Box 24">
            <a:extLst>
              <a:ext uri="{FF2B5EF4-FFF2-40B4-BE49-F238E27FC236}">
                <a16:creationId xmlns:a16="http://schemas.microsoft.com/office/drawing/2014/main" id="{B0C2C6E3-9A95-4B5A-A981-C99F9075B8A4}"/>
              </a:ext>
            </a:extLst>
          </p:cNvPr>
          <p:cNvSpPr txBox="1">
            <a:spLocks noChangeArrowheads="1"/>
          </p:cNvSpPr>
          <p:nvPr/>
        </p:nvSpPr>
        <p:spPr bwMode="auto">
          <a:xfrm>
            <a:off x="530920" y="5681249"/>
            <a:ext cx="3362325" cy="304800"/>
          </a:xfrm>
          <a:prstGeom prst="rect">
            <a:avLst/>
          </a:prstGeom>
          <a:noFill/>
          <a:ln w="12700">
            <a:noFill/>
            <a:miter lim="800000"/>
            <a:headEnd/>
            <a:tailEnd/>
          </a:ln>
        </p:spPr>
        <p:txBody>
          <a:bodyPr wrap="none">
            <a:spAutoFit/>
          </a:bodyPr>
          <a:lstStyle/>
          <a:p>
            <a:r>
              <a:rPr lang="en-US" sz="1400" dirty="0">
                <a:latin typeface="Calibri" pitchFamily="34" charset="0"/>
              </a:rPr>
              <a:t>Structure re-assembly with segmented shell</a:t>
            </a:r>
          </a:p>
        </p:txBody>
      </p:sp>
      <p:pic>
        <p:nvPicPr>
          <p:cNvPr id="8" name="Picture 5" descr="lrs01_3d_fr02_segmented">
            <a:extLst>
              <a:ext uri="{FF2B5EF4-FFF2-40B4-BE49-F238E27FC236}">
                <a16:creationId xmlns:a16="http://schemas.microsoft.com/office/drawing/2014/main" id="{6789D921-CACE-48A9-B026-961A1CD6C3C0}"/>
              </a:ext>
            </a:extLst>
          </p:cNvPr>
          <p:cNvPicPr>
            <a:picLocks noChangeAspect="1" noChangeArrowheads="1"/>
          </p:cNvPicPr>
          <p:nvPr/>
        </p:nvPicPr>
        <p:blipFill>
          <a:blip r:embed="rId3" cstate="print"/>
          <a:srcRect/>
          <a:stretch>
            <a:fillRect/>
          </a:stretch>
        </p:blipFill>
        <p:spPr bwMode="auto">
          <a:xfrm>
            <a:off x="4419600" y="1270000"/>
            <a:ext cx="4114800" cy="1487488"/>
          </a:xfrm>
          <a:prstGeom prst="rect">
            <a:avLst/>
          </a:prstGeom>
          <a:noFill/>
          <a:ln w="9525">
            <a:noFill/>
            <a:miter lim="800000"/>
            <a:headEnd/>
            <a:tailEnd/>
          </a:ln>
        </p:spPr>
      </p:pic>
      <p:grpSp>
        <p:nvGrpSpPr>
          <p:cNvPr id="9" name="Group 6">
            <a:extLst>
              <a:ext uri="{FF2B5EF4-FFF2-40B4-BE49-F238E27FC236}">
                <a16:creationId xmlns:a16="http://schemas.microsoft.com/office/drawing/2014/main" id="{EBAA22EF-EB03-46E3-8CDA-CF5E07698B76}"/>
              </a:ext>
            </a:extLst>
          </p:cNvPr>
          <p:cNvGrpSpPr>
            <a:grpSpLocks/>
          </p:cNvGrpSpPr>
          <p:nvPr/>
        </p:nvGrpSpPr>
        <p:grpSpPr bwMode="auto">
          <a:xfrm>
            <a:off x="4762500" y="1765300"/>
            <a:ext cx="3784600" cy="1270000"/>
            <a:chOff x="3000" y="1112"/>
            <a:chExt cx="2384" cy="800"/>
          </a:xfrm>
        </p:grpSpPr>
        <p:grpSp>
          <p:nvGrpSpPr>
            <p:cNvPr id="10" name="Group 7">
              <a:extLst>
                <a:ext uri="{FF2B5EF4-FFF2-40B4-BE49-F238E27FC236}">
                  <a16:creationId xmlns:a16="http://schemas.microsoft.com/office/drawing/2014/main" id="{8CCD19B3-F8CE-4813-AE1D-CF2F291E7976}"/>
                </a:ext>
              </a:extLst>
            </p:cNvPr>
            <p:cNvGrpSpPr>
              <a:grpSpLocks/>
            </p:cNvGrpSpPr>
            <p:nvPr/>
          </p:nvGrpSpPr>
          <p:grpSpPr bwMode="auto">
            <a:xfrm>
              <a:off x="3000" y="1112"/>
              <a:ext cx="2384" cy="712"/>
              <a:chOff x="3000" y="1112"/>
              <a:chExt cx="2384" cy="712"/>
            </a:xfrm>
          </p:grpSpPr>
          <p:sp>
            <p:nvSpPr>
              <p:cNvPr id="15" name="Line 8">
                <a:extLst>
                  <a:ext uri="{FF2B5EF4-FFF2-40B4-BE49-F238E27FC236}">
                    <a16:creationId xmlns:a16="http://schemas.microsoft.com/office/drawing/2014/main" id="{C2641409-3BCB-4591-A593-56ED60069233}"/>
                  </a:ext>
                </a:extLst>
              </p:cNvPr>
              <p:cNvSpPr>
                <a:spLocks noChangeShapeType="1"/>
              </p:cNvSpPr>
              <p:nvPr/>
            </p:nvSpPr>
            <p:spPr bwMode="auto">
              <a:xfrm rot="21540000" flipV="1">
                <a:off x="3024" y="1152"/>
                <a:ext cx="2352" cy="624"/>
              </a:xfrm>
              <a:prstGeom prst="line">
                <a:avLst/>
              </a:prstGeom>
              <a:noFill/>
              <a:ln w="22225">
                <a:solidFill>
                  <a:schemeClr val="tx1"/>
                </a:solidFill>
                <a:round/>
                <a:headEnd/>
                <a:tailEnd/>
              </a:ln>
            </p:spPr>
            <p:txBody>
              <a:bodyPr>
                <a:spAutoFit/>
              </a:bodyPr>
              <a:lstStyle/>
              <a:p>
                <a:endParaRPr lang="en-US"/>
              </a:p>
            </p:txBody>
          </p:sp>
          <p:sp>
            <p:nvSpPr>
              <p:cNvPr id="16" name="Oval 9">
                <a:extLst>
                  <a:ext uri="{FF2B5EF4-FFF2-40B4-BE49-F238E27FC236}">
                    <a16:creationId xmlns:a16="http://schemas.microsoft.com/office/drawing/2014/main" id="{1D382EE4-42B0-408D-8D38-3E5F77FFEAF2}"/>
                  </a:ext>
                </a:extLst>
              </p:cNvPr>
              <p:cNvSpPr>
                <a:spLocks noChangeArrowheads="1"/>
              </p:cNvSpPr>
              <p:nvPr/>
            </p:nvSpPr>
            <p:spPr bwMode="auto">
              <a:xfrm>
                <a:off x="3000" y="1776"/>
                <a:ext cx="48" cy="48"/>
              </a:xfrm>
              <a:prstGeom prst="ellipse">
                <a:avLst/>
              </a:prstGeom>
              <a:solidFill>
                <a:schemeClr val="tx1"/>
              </a:solidFill>
              <a:ln w="12700">
                <a:solidFill>
                  <a:schemeClr val="tx1"/>
                </a:solidFill>
                <a:round/>
                <a:headEnd/>
                <a:tailEnd/>
              </a:ln>
            </p:spPr>
            <p:txBody>
              <a:bodyPr wrap="none" anchor="ctr">
                <a:spAutoFit/>
              </a:bodyPr>
              <a:lstStyle/>
              <a:p>
                <a:endParaRPr lang="en-US"/>
              </a:p>
            </p:txBody>
          </p:sp>
          <p:sp>
            <p:nvSpPr>
              <p:cNvPr id="17" name="Oval 10">
                <a:extLst>
                  <a:ext uri="{FF2B5EF4-FFF2-40B4-BE49-F238E27FC236}">
                    <a16:creationId xmlns:a16="http://schemas.microsoft.com/office/drawing/2014/main" id="{4189040B-0BDC-4A16-8660-187B85B4CCEC}"/>
                  </a:ext>
                </a:extLst>
              </p:cNvPr>
              <p:cNvSpPr>
                <a:spLocks noChangeArrowheads="1"/>
              </p:cNvSpPr>
              <p:nvPr/>
            </p:nvSpPr>
            <p:spPr bwMode="auto">
              <a:xfrm>
                <a:off x="4168" y="1440"/>
                <a:ext cx="48" cy="48"/>
              </a:xfrm>
              <a:prstGeom prst="ellipse">
                <a:avLst/>
              </a:prstGeom>
              <a:solidFill>
                <a:schemeClr val="tx1"/>
              </a:solidFill>
              <a:ln w="12700">
                <a:solidFill>
                  <a:schemeClr val="tx1"/>
                </a:solidFill>
                <a:round/>
                <a:headEnd/>
                <a:tailEnd/>
              </a:ln>
            </p:spPr>
            <p:txBody>
              <a:bodyPr wrap="none" anchor="ctr">
                <a:spAutoFit/>
              </a:bodyPr>
              <a:lstStyle/>
              <a:p>
                <a:endParaRPr lang="en-US"/>
              </a:p>
            </p:txBody>
          </p:sp>
          <p:sp>
            <p:nvSpPr>
              <p:cNvPr id="18" name="Oval 11">
                <a:extLst>
                  <a:ext uri="{FF2B5EF4-FFF2-40B4-BE49-F238E27FC236}">
                    <a16:creationId xmlns:a16="http://schemas.microsoft.com/office/drawing/2014/main" id="{427634B8-BF2D-49E1-9B4E-001AFA70F81A}"/>
                  </a:ext>
                </a:extLst>
              </p:cNvPr>
              <p:cNvSpPr>
                <a:spLocks noChangeArrowheads="1"/>
              </p:cNvSpPr>
              <p:nvPr/>
            </p:nvSpPr>
            <p:spPr bwMode="auto">
              <a:xfrm>
                <a:off x="4752" y="1280"/>
                <a:ext cx="48" cy="48"/>
              </a:xfrm>
              <a:prstGeom prst="ellipse">
                <a:avLst/>
              </a:prstGeom>
              <a:solidFill>
                <a:schemeClr val="tx1"/>
              </a:solidFill>
              <a:ln w="12700">
                <a:solidFill>
                  <a:schemeClr val="tx1"/>
                </a:solidFill>
                <a:round/>
                <a:headEnd/>
                <a:tailEnd/>
              </a:ln>
            </p:spPr>
            <p:txBody>
              <a:bodyPr wrap="none" anchor="ctr">
                <a:spAutoFit/>
              </a:bodyPr>
              <a:lstStyle/>
              <a:p>
                <a:endParaRPr lang="en-US"/>
              </a:p>
            </p:txBody>
          </p:sp>
          <p:sp>
            <p:nvSpPr>
              <p:cNvPr id="19" name="Oval 12">
                <a:extLst>
                  <a:ext uri="{FF2B5EF4-FFF2-40B4-BE49-F238E27FC236}">
                    <a16:creationId xmlns:a16="http://schemas.microsoft.com/office/drawing/2014/main" id="{7D01AA63-66DF-46EC-96BD-87A8CC2795FF}"/>
                  </a:ext>
                </a:extLst>
              </p:cNvPr>
              <p:cNvSpPr>
                <a:spLocks noChangeArrowheads="1"/>
              </p:cNvSpPr>
              <p:nvPr/>
            </p:nvSpPr>
            <p:spPr bwMode="auto">
              <a:xfrm>
                <a:off x="3560" y="1616"/>
                <a:ext cx="48" cy="48"/>
              </a:xfrm>
              <a:prstGeom prst="ellipse">
                <a:avLst/>
              </a:prstGeom>
              <a:solidFill>
                <a:schemeClr val="tx1"/>
              </a:solidFill>
              <a:ln w="12700">
                <a:solidFill>
                  <a:schemeClr val="tx1"/>
                </a:solidFill>
                <a:round/>
                <a:headEnd/>
                <a:tailEnd/>
              </a:ln>
            </p:spPr>
            <p:txBody>
              <a:bodyPr wrap="none" anchor="ctr">
                <a:spAutoFit/>
              </a:bodyPr>
              <a:lstStyle/>
              <a:p>
                <a:endParaRPr lang="en-US"/>
              </a:p>
            </p:txBody>
          </p:sp>
          <p:sp>
            <p:nvSpPr>
              <p:cNvPr id="20" name="Oval 13">
                <a:extLst>
                  <a:ext uri="{FF2B5EF4-FFF2-40B4-BE49-F238E27FC236}">
                    <a16:creationId xmlns:a16="http://schemas.microsoft.com/office/drawing/2014/main" id="{9FFA7BE5-6815-4AAE-9D47-6122EEF3C7AC}"/>
                  </a:ext>
                </a:extLst>
              </p:cNvPr>
              <p:cNvSpPr>
                <a:spLocks noChangeArrowheads="1"/>
              </p:cNvSpPr>
              <p:nvPr/>
            </p:nvSpPr>
            <p:spPr bwMode="auto">
              <a:xfrm>
                <a:off x="5336" y="1112"/>
                <a:ext cx="48" cy="48"/>
              </a:xfrm>
              <a:prstGeom prst="ellipse">
                <a:avLst/>
              </a:prstGeom>
              <a:solidFill>
                <a:schemeClr val="tx1"/>
              </a:solidFill>
              <a:ln w="12700">
                <a:solidFill>
                  <a:schemeClr val="tx1"/>
                </a:solidFill>
                <a:round/>
                <a:headEnd/>
                <a:tailEnd/>
              </a:ln>
            </p:spPr>
            <p:txBody>
              <a:bodyPr wrap="none" anchor="ctr">
                <a:spAutoFit/>
              </a:bodyPr>
              <a:lstStyle/>
              <a:p>
                <a:endParaRPr lang="en-US"/>
              </a:p>
            </p:txBody>
          </p:sp>
        </p:grpSp>
        <p:sp>
          <p:nvSpPr>
            <p:cNvPr id="11" name="Text Box 14">
              <a:extLst>
                <a:ext uri="{FF2B5EF4-FFF2-40B4-BE49-F238E27FC236}">
                  <a16:creationId xmlns:a16="http://schemas.microsoft.com/office/drawing/2014/main" id="{0233EEB5-38F5-4E86-BF06-D5E27A83682F}"/>
                </a:ext>
              </a:extLst>
            </p:cNvPr>
            <p:cNvSpPr txBox="1">
              <a:spLocks noChangeArrowheads="1"/>
            </p:cNvSpPr>
            <p:nvPr/>
          </p:nvSpPr>
          <p:spPr bwMode="auto">
            <a:xfrm>
              <a:off x="3216" y="1720"/>
              <a:ext cx="234" cy="192"/>
            </a:xfrm>
            <a:prstGeom prst="rect">
              <a:avLst/>
            </a:prstGeom>
            <a:noFill/>
            <a:ln w="12700">
              <a:noFill/>
              <a:miter lim="800000"/>
              <a:headEnd/>
              <a:tailEnd/>
            </a:ln>
          </p:spPr>
          <p:txBody>
            <a:bodyPr wrap="none">
              <a:spAutoFit/>
            </a:bodyPr>
            <a:lstStyle/>
            <a:p>
              <a:r>
                <a:rPr lang="en-US" sz="1400" b="1"/>
                <a:t>S1</a:t>
              </a:r>
            </a:p>
          </p:txBody>
        </p:sp>
        <p:sp>
          <p:nvSpPr>
            <p:cNvPr id="12" name="Text Box 15">
              <a:extLst>
                <a:ext uri="{FF2B5EF4-FFF2-40B4-BE49-F238E27FC236}">
                  <a16:creationId xmlns:a16="http://schemas.microsoft.com/office/drawing/2014/main" id="{3EDC567F-1362-4950-A5B5-E85388035166}"/>
                </a:ext>
              </a:extLst>
            </p:cNvPr>
            <p:cNvSpPr txBox="1">
              <a:spLocks noChangeArrowheads="1"/>
            </p:cNvSpPr>
            <p:nvPr/>
          </p:nvSpPr>
          <p:spPr bwMode="auto">
            <a:xfrm>
              <a:off x="3792" y="1552"/>
              <a:ext cx="234" cy="192"/>
            </a:xfrm>
            <a:prstGeom prst="rect">
              <a:avLst/>
            </a:prstGeom>
            <a:noFill/>
            <a:ln w="12700">
              <a:noFill/>
              <a:miter lim="800000"/>
              <a:headEnd/>
              <a:tailEnd/>
            </a:ln>
          </p:spPr>
          <p:txBody>
            <a:bodyPr wrap="none">
              <a:spAutoFit/>
            </a:bodyPr>
            <a:lstStyle/>
            <a:p>
              <a:r>
                <a:rPr lang="en-US" sz="1400" b="1"/>
                <a:t>S2</a:t>
              </a:r>
            </a:p>
          </p:txBody>
        </p:sp>
        <p:sp>
          <p:nvSpPr>
            <p:cNvPr id="13" name="Text Box 16">
              <a:extLst>
                <a:ext uri="{FF2B5EF4-FFF2-40B4-BE49-F238E27FC236}">
                  <a16:creationId xmlns:a16="http://schemas.microsoft.com/office/drawing/2014/main" id="{B25DD214-56C1-41FA-AEB5-F5579D9AECF6}"/>
                </a:ext>
              </a:extLst>
            </p:cNvPr>
            <p:cNvSpPr txBox="1">
              <a:spLocks noChangeArrowheads="1"/>
            </p:cNvSpPr>
            <p:nvPr/>
          </p:nvSpPr>
          <p:spPr bwMode="auto">
            <a:xfrm>
              <a:off x="4384" y="1392"/>
              <a:ext cx="234" cy="192"/>
            </a:xfrm>
            <a:prstGeom prst="rect">
              <a:avLst/>
            </a:prstGeom>
            <a:noFill/>
            <a:ln w="12700">
              <a:noFill/>
              <a:miter lim="800000"/>
              <a:headEnd/>
              <a:tailEnd/>
            </a:ln>
          </p:spPr>
          <p:txBody>
            <a:bodyPr wrap="none">
              <a:spAutoFit/>
            </a:bodyPr>
            <a:lstStyle/>
            <a:p>
              <a:r>
                <a:rPr lang="en-US" sz="1400" b="1"/>
                <a:t>S3</a:t>
              </a:r>
            </a:p>
          </p:txBody>
        </p:sp>
        <p:sp>
          <p:nvSpPr>
            <p:cNvPr id="14" name="Text Box 17">
              <a:extLst>
                <a:ext uri="{FF2B5EF4-FFF2-40B4-BE49-F238E27FC236}">
                  <a16:creationId xmlns:a16="http://schemas.microsoft.com/office/drawing/2014/main" id="{B9693C5C-63C5-44B2-BCF7-0D2331FDA8A0}"/>
                </a:ext>
              </a:extLst>
            </p:cNvPr>
            <p:cNvSpPr txBox="1">
              <a:spLocks noChangeArrowheads="1"/>
            </p:cNvSpPr>
            <p:nvPr/>
          </p:nvSpPr>
          <p:spPr bwMode="auto">
            <a:xfrm>
              <a:off x="5000" y="1200"/>
              <a:ext cx="234" cy="192"/>
            </a:xfrm>
            <a:prstGeom prst="rect">
              <a:avLst/>
            </a:prstGeom>
            <a:noFill/>
            <a:ln w="12700">
              <a:noFill/>
              <a:miter lim="800000"/>
              <a:headEnd/>
              <a:tailEnd/>
            </a:ln>
          </p:spPr>
          <p:txBody>
            <a:bodyPr wrap="none">
              <a:spAutoFit/>
            </a:bodyPr>
            <a:lstStyle/>
            <a:p>
              <a:r>
                <a:rPr lang="en-US" sz="1400" b="1"/>
                <a:t>S4</a:t>
              </a:r>
            </a:p>
          </p:txBody>
        </p:sp>
      </p:grpSp>
      <p:grpSp>
        <p:nvGrpSpPr>
          <p:cNvPr id="21" name="Group 18">
            <a:extLst>
              <a:ext uri="{FF2B5EF4-FFF2-40B4-BE49-F238E27FC236}">
                <a16:creationId xmlns:a16="http://schemas.microsoft.com/office/drawing/2014/main" id="{C664E3E4-9255-4B7D-987A-EA611699151B}"/>
              </a:ext>
            </a:extLst>
          </p:cNvPr>
          <p:cNvGrpSpPr>
            <a:grpSpLocks/>
          </p:cNvGrpSpPr>
          <p:nvPr/>
        </p:nvGrpSpPr>
        <p:grpSpPr bwMode="auto">
          <a:xfrm>
            <a:off x="4329827" y="3127564"/>
            <a:ext cx="4343400" cy="2981325"/>
            <a:chOff x="2583" y="1663"/>
            <a:chExt cx="2880" cy="2166"/>
          </a:xfrm>
        </p:grpSpPr>
        <p:pic>
          <p:nvPicPr>
            <p:cNvPr id="22" name="Picture 19">
              <a:extLst>
                <a:ext uri="{FF2B5EF4-FFF2-40B4-BE49-F238E27FC236}">
                  <a16:creationId xmlns:a16="http://schemas.microsoft.com/office/drawing/2014/main" id="{F88A64E8-956F-40D8-A073-2E19F75F0CEB}"/>
                </a:ext>
              </a:extLst>
            </p:cNvPr>
            <p:cNvPicPr>
              <a:picLocks noChangeAspect="1" noChangeArrowheads="1"/>
            </p:cNvPicPr>
            <p:nvPr/>
          </p:nvPicPr>
          <p:blipFill>
            <a:blip r:embed="rId4" cstate="print"/>
            <a:srcRect t="2466" r="11385"/>
            <a:stretch>
              <a:fillRect/>
            </a:stretch>
          </p:blipFill>
          <p:spPr bwMode="auto">
            <a:xfrm>
              <a:off x="2583" y="1663"/>
              <a:ext cx="2880" cy="2166"/>
            </a:xfrm>
            <a:prstGeom prst="rect">
              <a:avLst/>
            </a:prstGeom>
            <a:noFill/>
            <a:ln w="25400">
              <a:noFill/>
              <a:miter lim="800000"/>
              <a:headEnd type="none" w="sm" len="sm"/>
              <a:tailEnd type="none" w="sm" len="sm"/>
            </a:ln>
          </p:spPr>
        </p:pic>
        <p:sp>
          <p:nvSpPr>
            <p:cNvPr id="23" name="Text Box 20">
              <a:extLst>
                <a:ext uri="{FF2B5EF4-FFF2-40B4-BE49-F238E27FC236}">
                  <a16:creationId xmlns:a16="http://schemas.microsoft.com/office/drawing/2014/main" id="{3F1852F2-59E3-4278-A24F-EA6DBE317C70}"/>
                </a:ext>
              </a:extLst>
            </p:cNvPr>
            <p:cNvSpPr txBox="1">
              <a:spLocks noChangeArrowheads="1"/>
            </p:cNvSpPr>
            <p:nvPr/>
          </p:nvSpPr>
          <p:spPr bwMode="auto">
            <a:xfrm>
              <a:off x="4898" y="2252"/>
              <a:ext cx="456" cy="221"/>
            </a:xfrm>
            <a:prstGeom prst="rect">
              <a:avLst/>
            </a:prstGeom>
            <a:noFill/>
            <a:ln w="12700">
              <a:noFill/>
              <a:miter lim="800000"/>
              <a:headEnd/>
              <a:tailEnd/>
            </a:ln>
          </p:spPr>
          <p:txBody>
            <a:bodyPr wrap="none">
              <a:spAutoFit/>
            </a:bodyPr>
            <a:lstStyle/>
            <a:p>
              <a:r>
                <a:rPr lang="en-US" sz="1400" dirty="0"/>
                <a:t>LRS01</a:t>
              </a:r>
            </a:p>
          </p:txBody>
        </p:sp>
        <p:sp>
          <p:nvSpPr>
            <p:cNvPr id="24" name="Text Box 21">
              <a:extLst>
                <a:ext uri="{FF2B5EF4-FFF2-40B4-BE49-F238E27FC236}">
                  <a16:creationId xmlns:a16="http://schemas.microsoft.com/office/drawing/2014/main" id="{1D76E93E-84A7-448A-9513-ADB1ACE0C25D}"/>
                </a:ext>
              </a:extLst>
            </p:cNvPr>
            <p:cNvSpPr txBox="1">
              <a:spLocks noChangeArrowheads="1"/>
            </p:cNvSpPr>
            <p:nvPr/>
          </p:nvSpPr>
          <p:spPr bwMode="auto">
            <a:xfrm>
              <a:off x="4520" y="2722"/>
              <a:ext cx="486" cy="224"/>
            </a:xfrm>
            <a:prstGeom prst="rect">
              <a:avLst/>
            </a:prstGeom>
            <a:noFill/>
            <a:ln w="12700">
              <a:noFill/>
              <a:miter lim="800000"/>
              <a:headEnd/>
              <a:tailEnd/>
            </a:ln>
          </p:spPr>
          <p:txBody>
            <a:bodyPr wrap="none">
              <a:spAutoFit/>
            </a:bodyPr>
            <a:lstStyle/>
            <a:p>
              <a:r>
                <a:rPr lang="en-US" sz="1400" dirty="0"/>
                <a:t>LRS02</a:t>
              </a:r>
            </a:p>
          </p:txBody>
        </p:sp>
      </p:grpSp>
      <p:sp>
        <p:nvSpPr>
          <p:cNvPr id="25" name="Rectangle 1">
            <a:extLst>
              <a:ext uri="{FF2B5EF4-FFF2-40B4-BE49-F238E27FC236}">
                <a16:creationId xmlns:a16="http://schemas.microsoft.com/office/drawing/2014/main" id="{FA0FF6E1-76F4-48A6-B4B3-C8E6B29F8601}"/>
              </a:ext>
            </a:extLst>
          </p:cNvPr>
          <p:cNvSpPr>
            <a:spLocks noChangeArrowheads="1"/>
          </p:cNvSpPr>
          <p:nvPr/>
        </p:nvSpPr>
        <p:spPr bwMode="auto">
          <a:xfrm>
            <a:off x="19968" y="6308455"/>
            <a:ext cx="8438233" cy="44691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1587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defTabSz="914400"/>
            <a:r>
              <a:rPr lang="en-US" altLang="en-US" sz="1400" dirty="0">
                <a:solidFill>
                  <a:srgbClr val="00B050"/>
                </a:solidFill>
                <a:latin typeface="+mn-lt"/>
                <a:cs typeface="Arial" panose="020B0604020202020204" pitchFamily="34" charset="0"/>
              </a:rPr>
              <a:t>Joseph F. Muratore , </a:t>
            </a:r>
            <a:r>
              <a:rPr kumimoji="0" lang="en-US" altLang="en-US" sz="1400" i="0" u="none" strike="noStrike" cap="none" normalizeH="0" baseline="0" dirty="0">
                <a:ln>
                  <a:noFill/>
                </a:ln>
                <a:solidFill>
                  <a:srgbClr val="00B050"/>
                </a:solidFill>
                <a:effectLst/>
                <a:latin typeface="+mn-lt"/>
                <a:cs typeface="Arial" panose="020B0604020202020204" pitchFamily="34" charset="0"/>
                <a:hlinkClick r:id="rId5">
                  <a:extLst>
                    <a:ext uri="{A12FA001-AC4F-418D-AE19-62706E023703}">
                      <ahyp:hlinkClr xmlns:ahyp="http://schemas.microsoft.com/office/drawing/2018/hyperlinkcolor" val="tx"/>
                    </a:ext>
                  </a:extLst>
                </a:hlinkClick>
              </a:rPr>
              <a:t>Test Results of LARP 3.6 m Nb3Sn Racetrack Coils Supported by Full-Length and Segmented Shell Structures</a:t>
            </a:r>
            <a:r>
              <a:rPr lang="en-US" altLang="en-US" sz="1400" dirty="0">
                <a:solidFill>
                  <a:srgbClr val="00B050"/>
                </a:solidFill>
                <a:latin typeface="+mn-lt"/>
                <a:cs typeface="Arial" panose="020B0604020202020204" pitchFamily="34" charset="0"/>
              </a:rPr>
              <a:t>, </a:t>
            </a:r>
            <a:r>
              <a:rPr kumimoji="0" lang="en-US" altLang="en-US" sz="1400" i="0" u="none" strike="noStrike" cap="none" normalizeH="0" baseline="0" dirty="0">
                <a:ln>
                  <a:noFill/>
                </a:ln>
                <a:solidFill>
                  <a:srgbClr val="00B050"/>
                </a:solidFill>
                <a:effectLst/>
                <a:latin typeface="+mn-lt"/>
                <a:cs typeface="Arial" panose="020B0604020202020204" pitchFamily="34" charset="0"/>
              </a:rPr>
              <a:t>IEEE Transactions on Applied Superconductivity</a:t>
            </a:r>
            <a:r>
              <a:rPr lang="en-US" altLang="en-US" sz="1400" dirty="0">
                <a:solidFill>
                  <a:srgbClr val="00B050"/>
                </a:solidFill>
                <a:latin typeface="+mn-lt"/>
                <a:cs typeface="Arial" panose="020B0604020202020204" pitchFamily="34" charset="0"/>
              </a:rPr>
              <a:t>, </a:t>
            </a:r>
            <a:r>
              <a:rPr kumimoji="0" lang="en-US" altLang="en-US" sz="1400" i="0" u="none" strike="noStrike" cap="none" normalizeH="0" baseline="0" dirty="0">
                <a:ln>
                  <a:noFill/>
                </a:ln>
                <a:solidFill>
                  <a:srgbClr val="00B050"/>
                </a:solidFill>
                <a:effectLst/>
                <a:latin typeface="+mn-lt"/>
                <a:cs typeface="Arial" panose="020B0604020202020204" pitchFamily="34" charset="0"/>
              </a:rPr>
              <a:t>2009 | Volume: 19, Issue: 3</a:t>
            </a:r>
            <a:endParaRPr kumimoji="0" lang="en-US" altLang="en-US" sz="1400" i="0" u="none" strike="noStrike" cap="none" normalizeH="0" baseline="0" dirty="0">
              <a:ln>
                <a:noFill/>
              </a:ln>
              <a:solidFill>
                <a:srgbClr val="00B050"/>
              </a:solidFill>
              <a:effectLst/>
              <a:latin typeface="+mn-lt"/>
            </a:endParaRPr>
          </a:p>
        </p:txBody>
      </p:sp>
    </p:spTree>
    <p:extLst>
      <p:ext uri="{BB962C8B-B14F-4D97-AF65-F5344CB8AC3E}">
        <p14:creationId xmlns:p14="http://schemas.microsoft.com/office/powerpoint/2010/main" val="4109194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A44092-F480-4681-A7A9-2051A733D452}"/>
              </a:ext>
            </a:extLst>
          </p:cNvPr>
          <p:cNvSpPr>
            <a:spLocks noGrp="1"/>
          </p:cNvSpPr>
          <p:nvPr>
            <p:ph type="title"/>
          </p:nvPr>
        </p:nvSpPr>
        <p:spPr/>
        <p:txBody>
          <a:bodyPr/>
          <a:lstStyle/>
          <a:p>
            <a:r>
              <a:rPr lang="en-US" dirty="0"/>
              <a:t>Aluminum Shell in MQXF</a:t>
            </a:r>
            <a:endParaRPr lang="en-GB" dirty="0"/>
          </a:p>
        </p:txBody>
      </p:sp>
      <p:sp>
        <p:nvSpPr>
          <p:cNvPr id="3" name="Content Placeholder 2">
            <a:extLst>
              <a:ext uri="{FF2B5EF4-FFF2-40B4-BE49-F238E27FC236}">
                <a16:creationId xmlns:a16="http://schemas.microsoft.com/office/drawing/2014/main" id="{E7F36887-7B1D-4962-BED5-B5571746A6F6}"/>
              </a:ext>
            </a:extLst>
          </p:cNvPr>
          <p:cNvSpPr>
            <a:spLocks noGrp="1"/>
          </p:cNvSpPr>
          <p:nvPr>
            <p:ph idx="1"/>
          </p:nvPr>
        </p:nvSpPr>
        <p:spPr>
          <a:xfrm>
            <a:off x="636761" y="952939"/>
            <a:ext cx="7920000" cy="759611"/>
          </a:xfrm>
        </p:spPr>
        <p:txBody>
          <a:bodyPr>
            <a:normAutofit/>
          </a:bodyPr>
          <a:lstStyle/>
          <a:p>
            <a:r>
              <a:rPr lang="en-US" sz="2000" dirty="0"/>
              <a:t>In order to smooth the stress in the coil ends, the aluminum shell is half length in the extremities. </a:t>
            </a:r>
            <a:endParaRPr lang="en-GB" sz="2000" dirty="0"/>
          </a:p>
        </p:txBody>
      </p:sp>
      <p:sp>
        <p:nvSpPr>
          <p:cNvPr id="4" name="Slide Number Placeholder 3">
            <a:extLst>
              <a:ext uri="{FF2B5EF4-FFF2-40B4-BE49-F238E27FC236}">
                <a16:creationId xmlns:a16="http://schemas.microsoft.com/office/drawing/2014/main" id="{7AD101B2-8F31-426C-8730-871397153F51}"/>
              </a:ext>
            </a:extLst>
          </p:cNvPr>
          <p:cNvSpPr>
            <a:spLocks noGrp="1"/>
          </p:cNvSpPr>
          <p:nvPr>
            <p:ph type="sldNum" sz="quarter" idx="12"/>
          </p:nvPr>
        </p:nvSpPr>
        <p:spPr/>
        <p:txBody>
          <a:bodyPr/>
          <a:lstStyle/>
          <a:p>
            <a:fld id="{BFDCA1C4-9514-7B4F-976F-D92F7E296653}" type="slidenum">
              <a:rPr lang="fr-FR" smtClean="0"/>
              <a:pPr/>
              <a:t>36</a:t>
            </a:fld>
            <a:endParaRPr lang="fr-FR"/>
          </a:p>
        </p:txBody>
      </p:sp>
      <p:sp>
        <p:nvSpPr>
          <p:cNvPr id="5" name="Footer Placeholder 4">
            <a:extLst>
              <a:ext uri="{FF2B5EF4-FFF2-40B4-BE49-F238E27FC236}">
                <a16:creationId xmlns:a16="http://schemas.microsoft.com/office/drawing/2014/main" id="{517C1648-A074-40AA-855D-5A9FB771B6BC}"/>
              </a:ext>
            </a:extLst>
          </p:cNvPr>
          <p:cNvSpPr>
            <a:spLocks noGrp="1"/>
          </p:cNvSpPr>
          <p:nvPr>
            <p:ph type="ftr" sz="quarter" idx="11"/>
          </p:nvPr>
        </p:nvSpPr>
        <p:spPr/>
        <p:txBody>
          <a:bodyPr/>
          <a:lstStyle/>
          <a:p>
            <a:pPr algn="ctr"/>
            <a:r>
              <a:rPr lang="es-ES"/>
              <a:t>Susana Izquierdo Bermudez</a:t>
            </a:r>
            <a:endParaRPr lang="en-GB" dirty="0"/>
          </a:p>
        </p:txBody>
      </p:sp>
      <p:pic>
        <p:nvPicPr>
          <p:cNvPr id="6" name="Picture 2" descr="E:\mjuchno\Dropbox\work\MQXF\Meeting presentation\2014-12-11 - QXF review\Review_for_Juan_updated\SY_coil_l1max_2sh_with_coil.png">
            <a:extLst>
              <a:ext uri="{FF2B5EF4-FFF2-40B4-BE49-F238E27FC236}">
                <a16:creationId xmlns:a16="http://schemas.microsoft.com/office/drawing/2014/main" id="{D0D7605F-A475-474B-BF4D-E021642B18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9117" y="1854200"/>
            <a:ext cx="4279900"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E:\mjuchno\Dropbox\work\MQXF\Meeting presentation\2014-12-11 - QXF review\Review_for_Juan_updated\SY_coil_l1max_1sh_2hsh_with_coil.png">
            <a:extLst>
              <a:ext uri="{FF2B5EF4-FFF2-40B4-BE49-F238E27FC236}">
                <a16:creationId xmlns:a16="http://schemas.microsoft.com/office/drawing/2014/main" id="{7CC215B2-9871-4A51-ACF9-E5E5A13927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9117" y="4368800"/>
            <a:ext cx="4279900"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3" descr="E:\mjuchno\Dropbox\work\MQXF\Meeting presentation\2014-12-11 - QXF review\MQXFl_1500_2sh\MQXF_3D_mech_comp_model_symm4.jpg">
            <a:extLst>
              <a:ext uri="{FF2B5EF4-FFF2-40B4-BE49-F238E27FC236}">
                <a16:creationId xmlns:a16="http://schemas.microsoft.com/office/drawing/2014/main" id="{27B05B7D-36FE-40B7-8CA6-E9740CA18C2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58017" y="1822450"/>
            <a:ext cx="3600450" cy="270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4" descr="E:\Users\morto\Dropbox\work\MQXF\Meeting presentation\2014-12-11 - QXF review\MQXFl_1500_1sh_hsh\Clipboard01.jpg">
            <a:extLst>
              <a:ext uri="{FF2B5EF4-FFF2-40B4-BE49-F238E27FC236}">
                <a16:creationId xmlns:a16="http://schemas.microsoft.com/office/drawing/2014/main" id="{9362ABA3-96D3-44F0-B3A7-47625C3BEAF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54842" y="4149725"/>
            <a:ext cx="3600450" cy="270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5416498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FD2CCC-CC18-48E7-867C-3C7A9D1E6680}"/>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D89A994E-9A6A-4D20-A57E-DF8E9B570F66}"/>
              </a:ext>
            </a:extLst>
          </p:cNvPr>
          <p:cNvSpPr>
            <a:spLocks noGrp="1"/>
          </p:cNvSpPr>
          <p:nvPr>
            <p:ph type="subTitle" idx="1"/>
          </p:nvPr>
        </p:nvSpPr>
        <p:spPr/>
        <p:txBody>
          <a:bodyPr/>
          <a:lstStyle/>
          <a:p>
            <a:endParaRPr lang="en-GB"/>
          </a:p>
        </p:txBody>
      </p:sp>
      <p:sp>
        <p:nvSpPr>
          <p:cNvPr id="4" name="Text Placeholder 3">
            <a:extLst>
              <a:ext uri="{FF2B5EF4-FFF2-40B4-BE49-F238E27FC236}">
                <a16:creationId xmlns:a16="http://schemas.microsoft.com/office/drawing/2014/main" id="{C406342D-A8D5-4B36-804A-349B1EC5B820}"/>
              </a:ext>
            </a:extLst>
          </p:cNvPr>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355871086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7AF120-2E2E-461E-AA57-D54E4208969F}"/>
              </a:ext>
            </a:extLst>
          </p:cNvPr>
          <p:cNvSpPr>
            <a:spLocks noGrp="1"/>
          </p:cNvSpPr>
          <p:nvPr>
            <p:ph type="title"/>
          </p:nvPr>
        </p:nvSpPr>
        <p:spPr/>
        <p:txBody>
          <a:bodyPr/>
          <a:lstStyle/>
          <a:p>
            <a:endParaRPr lang="en-GB"/>
          </a:p>
        </p:txBody>
      </p:sp>
      <p:sp>
        <p:nvSpPr>
          <p:cNvPr id="4" name="Slide Number Placeholder 3">
            <a:extLst>
              <a:ext uri="{FF2B5EF4-FFF2-40B4-BE49-F238E27FC236}">
                <a16:creationId xmlns:a16="http://schemas.microsoft.com/office/drawing/2014/main" id="{68BB0890-662F-4F9D-95CB-A53222C61331}"/>
              </a:ext>
            </a:extLst>
          </p:cNvPr>
          <p:cNvSpPr>
            <a:spLocks noGrp="1"/>
          </p:cNvSpPr>
          <p:nvPr>
            <p:ph type="sldNum" sz="quarter" idx="12"/>
          </p:nvPr>
        </p:nvSpPr>
        <p:spPr/>
        <p:txBody>
          <a:bodyPr/>
          <a:lstStyle/>
          <a:p>
            <a:fld id="{BFDCA1C4-9514-7B4F-976F-D92F7E296653}" type="slidenum">
              <a:rPr lang="fr-FR" smtClean="0"/>
              <a:pPr/>
              <a:t>38</a:t>
            </a:fld>
            <a:endParaRPr lang="fr-FR"/>
          </a:p>
        </p:txBody>
      </p:sp>
      <p:sp>
        <p:nvSpPr>
          <p:cNvPr id="5" name="Footer Placeholder 4">
            <a:extLst>
              <a:ext uri="{FF2B5EF4-FFF2-40B4-BE49-F238E27FC236}">
                <a16:creationId xmlns:a16="http://schemas.microsoft.com/office/drawing/2014/main" id="{80D1E760-727D-48DE-ABE0-CB024B0CCA1B}"/>
              </a:ext>
            </a:extLst>
          </p:cNvPr>
          <p:cNvSpPr>
            <a:spLocks noGrp="1"/>
          </p:cNvSpPr>
          <p:nvPr>
            <p:ph type="ftr" sz="quarter" idx="11"/>
          </p:nvPr>
        </p:nvSpPr>
        <p:spPr/>
        <p:txBody>
          <a:bodyPr/>
          <a:lstStyle/>
          <a:p>
            <a:pPr algn="ctr"/>
            <a:r>
              <a:rPr lang="es-ES"/>
              <a:t>Susana Izquierdo Bermudez</a:t>
            </a:r>
            <a:endParaRPr lang="en-GB" dirty="0"/>
          </a:p>
        </p:txBody>
      </p:sp>
      <p:graphicFrame>
        <p:nvGraphicFramePr>
          <p:cNvPr id="9" name="Content Placeholder 8">
            <a:extLst>
              <a:ext uri="{FF2B5EF4-FFF2-40B4-BE49-F238E27FC236}">
                <a16:creationId xmlns:a16="http://schemas.microsoft.com/office/drawing/2014/main" id="{00000000-0008-0000-0400-00001A000000}"/>
              </a:ext>
            </a:extLst>
          </p:cNvPr>
          <p:cNvGraphicFramePr>
            <a:graphicFrameLocks noGrp="1"/>
          </p:cNvGraphicFramePr>
          <p:nvPr>
            <p:ph idx="1"/>
          </p:nvPr>
        </p:nvGraphicFramePr>
        <p:xfrm>
          <a:off x="612775" y="1219200"/>
          <a:ext cx="7918450" cy="4906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3775490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C73B95-6F11-43BC-9836-2F6638C624E6}"/>
              </a:ext>
            </a:extLst>
          </p:cNvPr>
          <p:cNvSpPr>
            <a:spLocks noGrp="1"/>
          </p:cNvSpPr>
          <p:nvPr>
            <p:ph type="title"/>
          </p:nvPr>
        </p:nvSpPr>
        <p:spPr/>
        <p:txBody>
          <a:bodyPr/>
          <a:lstStyle/>
          <a:p>
            <a:endParaRPr lang="en-GB"/>
          </a:p>
        </p:txBody>
      </p:sp>
      <p:sp>
        <p:nvSpPr>
          <p:cNvPr id="4" name="Slide Number Placeholder 3">
            <a:extLst>
              <a:ext uri="{FF2B5EF4-FFF2-40B4-BE49-F238E27FC236}">
                <a16:creationId xmlns:a16="http://schemas.microsoft.com/office/drawing/2014/main" id="{D5255666-24C7-422A-89CC-9D9F7FDC2F7F}"/>
              </a:ext>
            </a:extLst>
          </p:cNvPr>
          <p:cNvSpPr>
            <a:spLocks noGrp="1"/>
          </p:cNvSpPr>
          <p:nvPr>
            <p:ph type="sldNum" sz="quarter" idx="12"/>
          </p:nvPr>
        </p:nvSpPr>
        <p:spPr/>
        <p:txBody>
          <a:bodyPr/>
          <a:lstStyle/>
          <a:p>
            <a:fld id="{BFDCA1C4-9514-7B4F-976F-D92F7E296653}" type="slidenum">
              <a:rPr lang="fr-FR" smtClean="0"/>
              <a:pPr/>
              <a:t>39</a:t>
            </a:fld>
            <a:endParaRPr lang="fr-FR"/>
          </a:p>
        </p:txBody>
      </p:sp>
      <p:sp>
        <p:nvSpPr>
          <p:cNvPr id="5" name="Footer Placeholder 4">
            <a:extLst>
              <a:ext uri="{FF2B5EF4-FFF2-40B4-BE49-F238E27FC236}">
                <a16:creationId xmlns:a16="http://schemas.microsoft.com/office/drawing/2014/main" id="{E8A41097-ECDE-4ADE-9A16-5333D454FEC2}"/>
              </a:ext>
            </a:extLst>
          </p:cNvPr>
          <p:cNvSpPr>
            <a:spLocks noGrp="1"/>
          </p:cNvSpPr>
          <p:nvPr>
            <p:ph type="ftr" sz="quarter" idx="11"/>
          </p:nvPr>
        </p:nvSpPr>
        <p:spPr/>
        <p:txBody>
          <a:bodyPr/>
          <a:lstStyle/>
          <a:p>
            <a:pPr algn="ctr"/>
            <a:r>
              <a:rPr lang="es-ES"/>
              <a:t>Susana Izquierdo Bermudez</a:t>
            </a:r>
            <a:endParaRPr lang="en-GB" dirty="0"/>
          </a:p>
        </p:txBody>
      </p:sp>
      <p:graphicFrame>
        <p:nvGraphicFramePr>
          <p:cNvPr id="6" name="Content Placeholder 5">
            <a:extLst>
              <a:ext uri="{FF2B5EF4-FFF2-40B4-BE49-F238E27FC236}">
                <a16:creationId xmlns:a16="http://schemas.microsoft.com/office/drawing/2014/main" id="{00000000-0008-0000-0400-00001B000000}"/>
              </a:ext>
            </a:extLst>
          </p:cNvPr>
          <p:cNvGraphicFramePr>
            <a:graphicFrameLocks noGrp="1"/>
          </p:cNvGraphicFramePr>
          <p:nvPr>
            <p:ph idx="1"/>
          </p:nvPr>
        </p:nvGraphicFramePr>
        <p:xfrm>
          <a:off x="612775" y="1219200"/>
          <a:ext cx="7918450" cy="4906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2579102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4D7244-6477-4836-BB31-5327F723FFFA}"/>
              </a:ext>
            </a:extLst>
          </p:cNvPr>
          <p:cNvSpPr>
            <a:spLocks noGrp="1"/>
          </p:cNvSpPr>
          <p:nvPr>
            <p:ph type="title"/>
          </p:nvPr>
        </p:nvSpPr>
        <p:spPr/>
        <p:txBody>
          <a:bodyPr/>
          <a:lstStyle/>
          <a:p>
            <a:r>
              <a:rPr lang="en-US" dirty="0"/>
              <a:t>Force or not force?</a:t>
            </a:r>
            <a:endParaRPr lang="en-GB" dirty="0"/>
          </a:p>
        </p:txBody>
      </p:sp>
      <p:sp>
        <p:nvSpPr>
          <p:cNvPr id="3" name="Content Placeholder 2">
            <a:extLst>
              <a:ext uri="{FF2B5EF4-FFF2-40B4-BE49-F238E27FC236}">
                <a16:creationId xmlns:a16="http://schemas.microsoft.com/office/drawing/2014/main" id="{01ADD17F-5D11-4984-908A-E4033DF4FD82}"/>
              </a:ext>
            </a:extLst>
          </p:cNvPr>
          <p:cNvSpPr>
            <a:spLocks noGrp="1"/>
          </p:cNvSpPr>
          <p:nvPr>
            <p:ph idx="1"/>
          </p:nvPr>
        </p:nvSpPr>
        <p:spPr>
          <a:xfrm>
            <a:off x="333847" y="1052736"/>
            <a:ext cx="8218493" cy="4906963"/>
          </a:xfrm>
        </p:spPr>
        <p:txBody>
          <a:bodyPr>
            <a:normAutofit/>
          </a:bodyPr>
          <a:lstStyle/>
          <a:p>
            <a:r>
              <a:rPr lang="en-US" sz="2000" dirty="0"/>
              <a:t>Two type of axial displacements:</a:t>
            </a:r>
          </a:p>
          <a:p>
            <a:pPr lvl="1"/>
            <a:r>
              <a:rPr lang="en-US" sz="1800" dirty="0"/>
              <a:t>Relative movement of the coil with respect to the structure. It depends on the overall stiffness of the structure, i.e., independent of the level of pre-load in the ends.</a:t>
            </a:r>
          </a:p>
          <a:p>
            <a:pPr lvl="1"/>
            <a:r>
              <a:rPr lang="en-US" sz="1800" dirty="0"/>
              <a:t>Relative movement of the coil ends with respect to the pole. It depends of the level of pre-load. </a:t>
            </a:r>
            <a:endParaRPr lang="en-GB" sz="1800" dirty="0"/>
          </a:p>
        </p:txBody>
      </p:sp>
      <p:sp>
        <p:nvSpPr>
          <p:cNvPr id="4" name="Slide Number Placeholder 3">
            <a:extLst>
              <a:ext uri="{FF2B5EF4-FFF2-40B4-BE49-F238E27FC236}">
                <a16:creationId xmlns:a16="http://schemas.microsoft.com/office/drawing/2014/main" id="{D63F191C-AE0F-4505-9C03-9773B104FE2A}"/>
              </a:ext>
            </a:extLst>
          </p:cNvPr>
          <p:cNvSpPr>
            <a:spLocks noGrp="1"/>
          </p:cNvSpPr>
          <p:nvPr>
            <p:ph type="sldNum" sz="quarter" idx="12"/>
          </p:nvPr>
        </p:nvSpPr>
        <p:spPr/>
        <p:txBody>
          <a:bodyPr/>
          <a:lstStyle/>
          <a:p>
            <a:fld id="{BFDCA1C4-9514-7B4F-976F-D92F7E296653}" type="slidenum">
              <a:rPr lang="fr-FR" smtClean="0"/>
              <a:pPr/>
              <a:t>4</a:t>
            </a:fld>
            <a:endParaRPr lang="fr-FR"/>
          </a:p>
        </p:txBody>
      </p:sp>
      <p:sp>
        <p:nvSpPr>
          <p:cNvPr id="5" name="Footer Placeholder 4">
            <a:extLst>
              <a:ext uri="{FF2B5EF4-FFF2-40B4-BE49-F238E27FC236}">
                <a16:creationId xmlns:a16="http://schemas.microsoft.com/office/drawing/2014/main" id="{0361730D-F806-4CF9-A98F-8C1DCBB49C39}"/>
              </a:ext>
            </a:extLst>
          </p:cNvPr>
          <p:cNvSpPr>
            <a:spLocks noGrp="1"/>
          </p:cNvSpPr>
          <p:nvPr>
            <p:ph type="ftr" sz="quarter" idx="11"/>
          </p:nvPr>
        </p:nvSpPr>
        <p:spPr/>
        <p:txBody>
          <a:bodyPr/>
          <a:lstStyle/>
          <a:p>
            <a:pPr algn="ctr"/>
            <a:r>
              <a:rPr lang="es-ES"/>
              <a:t>Susana Izquierdo Bermudez</a:t>
            </a:r>
            <a:endParaRPr lang="en-GB" dirty="0"/>
          </a:p>
        </p:txBody>
      </p:sp>
      <p:pic>
        <p:nvPicPr>
          <p:cNvPr id="6" name="Picture 5">
            <a:extLst>
              <a:ext uri="{FF2B5EF4-FFF2-40B4-BE49-F238E27FC236}">
                <a16:creationId xmlns:a16="http://schemas.microsoft.com/office/drawing/2014/main" id="{1B3FFFA2-6475-45CF-B7A3-12C24B5D313C}"/>
              </a:ext>
            </a:extLst>
          </p:cNvPr>
          <p:cNvPicPr>
            <a:picLocks noChangeAspect="1"/>
          </p:cNvPicPr>
          <p:nvPr/>
        </p:nvPicPr>
        <p:blipFill>
          <a:blip r:embed="rId2"/>
          <a:stretch>
            <a:fillRect/>
          </a:stretch>
        </p:blipFill>
        <p:spPr>
          <a:xfrm>
            <a:off x="3551669" y="2773372"/>
            <a:ext cx="2775385" cy="3583642"/>
          </a:xfrm>
          <a:prstGeom prst="rect">
            <a:avLst/>
          </a:prstGeom>
        </p:spPr>
      </p:pic>
      <p:pic>
        <p:nvPicPr>
          <p:cNvPr id="7" name="Picture 6">
            <a:extLst>
              <a:ext uri="{FF2B5EF4-FFF2-40B4-BE49-F238E27FC236}">
                <a16:creationId xmlns:a16="http://schemas.microsoft.com/office/drawing/2014/main" id="{C228164C-1737-4449-B611-E4FA1A59F988}"/>
              </a:ext>
            </a:extLst>
          </p:cNvPr>
          <p:cNvPicPr>
            <a:picLocks noChangeAspect="1"/>
          </p:cNvPicPr>
          <p:nvPr/>
        </p:nvPicPr>
        <p:blipFill>
          <a:blip r:embed="rId3"/>
          <a:stretch>
            <a:fillRect/>
          </a:stretch>
        </p:blipFill>
        <p:spPr>
          <a:xfrm>
            <a:off x="6327054" y="2722361"/>
            <a:ext cx="2577679" cy="1842832"/>
          </a:xfrm>
          <a:prstGeom prst="rect">
            <a:avLst/>
          </a:prstGeom>
        </p:spPr>
      </p:pic>
      <p:pic>
        <p:nvPicPr>
          <p:cNvPr id="8" name="Picture 7">
            <a:extLst>
              <a:ext uri="{FF2B5EF4-FFF2-40B4-BE49-F238E27FC236}">
                <a16:creationId xmlns:a16="http://schemas.microsoft.com/office/drawing/2014/main" id="{618555C1-B7E6-4048-A702-6B44C86EE148}"/>
              </a:ext>
            </a:extLst>
          </p:cNvPr>
          <p:cNvPicPr>
            <a:picLocks noChangeAspect="1"/>
          </p:cNvPicPr>
          <p:nvPr/>
        </p:nvPicPr>
        <p:blipFill>
          <a:blip r:embed="rId4"/>
          <a:stretch>
            <a:fillRect/>
          </a:stretch>
        </p:blipFill>
        <p:spPr>
          <a:xfrm>
            <a:off x="6308053" y="4567831"/>
            <a:ext cx="2577680" cy="1842832"/>
          </a:xfrm>
          <a:prstGeom prst="rect">
            <a:avLst/>
          </a:prstGeom>
        </p:spPr>
      </p:pic>
      <p:sp>
        <p:nvSpPr>
          <p:cNvPr id="9" name="Rectangle 8">
            <a:extLst>
              <a:ext uri="{FF2B5EF4-FFF2-40B4-BE49-F238E27FC236}">
                <a16:creationId xmlns:a16="http://schemas.microsoft.com/office/drawing/2014/main" id="{05861FB5-2B2E-4D5F-81D1-1E2434FAA133}"/>
              </a:ext>
            </a:extLst>
          </p:cNvPr>
          <p:cNvSpPr/>
          <p:nvPr/>
        </p:nvSpPr>
        <p:spPr>
          <a:xfrm>
            <a:off x="3571189" y="6410663"/>
            <a:ext cx="5333544" cy="430887"/>
          </a:xfrm>
          <a:prstGeom prst="rect">
            <a:avLst/>
          </a:prstGeom>
          <a:solidFill>
            <a:schemeClr val="bg1"/>
          </a:solidFill>
        </p:spPr>
        <p:txBody>
          <a:bodyPr wrap="square">
            <a:spAutoFit/>
          </a:bodyPr>
          <a:lstStyle/>
          <a:p>
            <a:pPr algn="ctr"/>
            <a:r>
              <a:rPr lang="en-US" sz="1100" b="0" dirty="0">
                <a:solidFill>
                  <a:srgbClr val="000000"/>
                </a:solidFill>
              </a:rPr>
              <a:t>Axial displacements of inner layer’s (0.2 friction factor assumed).</a:t>
            </a:r>
          </a:p>
          <a:p>
            <a:pPr algn="ctr"/>
            <a:r>
              <a:rPr lang="en-US" sz="1100" b="0" dirty="0">
                <a:solidFill>
                  <a:srgbClr val="000000"/>
                </a:solidFill>
              </a:rPr>
              <a:t> Limited axial support (top) and full axial support (bottom).</a:t>
            </a:r>
            <a:endParaRPr lang="en-US" sz="1100" dirty="0">
              <a:solidFill>
                <a:srgbClr val="000000"/>
              </a:solidFill>
            </a:endParaRPr>
          </a:p>
        </p:txBody>
      </p:sp>
      <p:sp>
        <p:nvSpPr>
          <p:cNvPr id="10" name="Rectangle 9">
            <a:extLst>
              <a:ext uri="{FF2B5EF4-FFF2-40B4-BE49-F238E27FC236}">
                <a16:creationId xmlns:a16="http://schemas.microsoft.com/office/drawing/2014/main" id="{3C83BF8F-472E-4A66-B92E-427231093A94}"/>
              </a:ext>
            </a:extLst>
          </p:cNvPr>
          <p:cNvSpPr/>
          <p:nvPr/>
        </p:nvSpPr>
        <p:spPr>
          <a:xfrm>
            <a:off x="0" y="5415740"/>
            <a:ext cx="3407763" cy="769441"/>
          </a:xfrm>
          <a:prstGeom prst="rect">
            <a:avLst/>
          </a:prstGeom>
        </p:spPr>
        <p:txBody>
          <a:bodyPr wrap="square">
            <a:spAutoFit/>
          </a:bodyPr>
          <a:lstStyle/>
          <a:p>
            <a:r>
              <a:rPr lang="en-US" sz="1100" b="0" dirty="0">
                <a:solidFill>
                  <a:srgbClr val="00B050"/>
                </a:solidFill>
              </a:rPr>
              <a:t>S. Caspi, P. </a:t>
            </a:r>
            <a:r>
              <a:rPr lang="en-US" sz="1100" b="0" dirty="0" err="1">
                <a:solidFill>
                  <a:srgbClr val="00B050"/>
                </a:solidFill>
              </a:rPr>
              <a:t>Ferracin</a:t>
            </a:r>
            <a:r>
              <a:rPr lang="en-US" sz="1100" b="0" dirty="0">
                <a:solidFill>
                  <a:srgbClr val="00B050"/>
                </a:solidFill>
              </a:rPr>
              <a:t>., “Towards integrated design and modeling of high field accelerator magnets,” IEEE Trans. Appl. </a:t>
            </a:r>
            <a:r>
              <a:rPr lang="en-US" sz="1100" b="0" dirty="0" err="1">
                <a:solidFill>
                  <a:srgbClr val="00B050"/>
                </a:solidFill>
              </a:rPr>
              <a:t>Supercond</a:t>
            </a:r>
            <a:r>
              <a:rPr lang="en-US" sz="1100" b="0" dirty="0">
                <a:solidFill>
                  <a:srgbClr val="00B050"/>
                </a:solidFill>
              </a:rPr>
              <a:t>., vol. 16, no. 2, pp. 1298–1303, June 2006.</a:t>
            </a:r>
            <a:endParaRPr lang="en-US" sz="1100" dirty="0">
              <a:solidFill>
                <a:srgbClr val="00B050"/>
              </a:solidFill>
            </a:endParaRPr>
          </a:p>
        </p:txBody>
      </p:sp>
      <p:sp>
        <p:nvSpPr>
          <p:cNvPr id="11" name="Content Placeholder 2">
            <a:extLst>
              <a:ext uri="{FF2B5EF4-FFF2-40B4-BE49-F238E27FC236}">
                <a16:creationId xmlns:a16="http://schemas.microsoft.com/office/drawing/2014/main" id="{6299E015-2F52-4F44-9793-ABA7038BFED8}"/>
              </a:ext>
            </a:extLst>
          </p:cNvPr>
          <p:cNvSpPr txBox="1">
            <a:spLocks/>
          </p:cNvSpPr>
          <p:nvPr/>
        </p:nvSpPr>
        <p:spPr>
          <a:xfrm>
            <a:off x="441514" y="3346979"/>
            <a:ext cx="2966250" cy="1843280"/>
          </a:xfrm>
          <a:prstGeom prst="rect">
            <a:avLst/>
          </a:prstGeom>
        </p:spPr>
        <p:txBody>
          <a:bodyPr vert="horz" lIns="0" tIns="0" rIns="0" bIns="0" rtlCol="0">
            <a:normAutofit fontScale="925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000" dirty="0"/>
              <a:t>This was extensively studied in LBNL, developing the rods - plate axial pre-load system we are currently using for MQXF</a:t>
            </a:r>
            <a:endParaRPr lang="en-GB" sz="1800" dirty="0"/>
          </a:p>
        </p:txBody>
      </p:sp>
    </p:spTree>
    <p:extLst>
      <p:ext uri="{BB962C8B-B14F-4D97-AF65-F5344CB8AC3E}">
        <p14:creationId xmlns:p14="http://schemas.microsoft.com/office/powerpoint/2010/main" val="111347744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80D1E-E994-4151-B9F2-971445561EE9}"/>
              </a:ext>
            </a:extLst>
          </p:cNvPr>
          <p:cNvSpPr>
            <a:spLocks noGrp="1"/>
          </p:cNvSpPr>
          <p:nvPr>
            <p:ph type="title"/>
          </p:nvPr>
        </p:nvSpPr>
        <p:spPr/>
        <p:txBody>
          <a:bodyPr/>
          <a:lstStyle/>
          <a:p>
            <a:endParaRPr lang="en-GB"/>
          </a:p>
        </p:txBody>
      </p:sp>
      <p:sp>
        <p:nvSpPr>
          <p:cNvPr id="4" name="Slide Number Placeholder 3">
            <a:extLst>
              <a:ext uri="{FF2B5EF4-FFF2-40B4-BE49-F238E27FC236}">
                <a16:creationId xmlns:a16="http://schemas.microsoft.com/office/drawing/2014/main" id="{593954E8-653B-4DA7-95DB-DBEF248B5034}"/>
              </a:ext>
            </a:extLst>
          </p:cNvPr>
          <p:cNvSpPr>
            <a:spLocks noGrp="1"/>
          </p:cNvSpPr>
          <p:nvPr>
            <p:ph type="sldNum" sz="quarter" idx="12"/>
          </p:nvPr>
        </p:nvSpPr>
        <p:spPr/>
        <p:txBody>
          <a:bodyPr/>
          <a:lstStyle/>
          <a:p>
            <a:fld id="{BFDCA1C4-9514-7B4F-976F-D92F7E296653}" type="slidenum">
              <a:rPr lang="fr-FR" smtClean="0"/>
              <a:pPr/>
              <a:t>40</a:t>
            </a:fld>
            <a:endParaRPr lang="fr-FR"/>
          </a:p>
        </p:txBody>
      </p:sp>
      <p:sp>
        <p:nvSpPr>
          <p:cNvPr id="5" name="Footer Placeholder 4">
            <a:extLst>
              <a:ext uri="{FF2B5EF4-FFF2-40B4-BE49-F238E27FC236}">
                <a16:creationId xmlns:a16="http://schemas.microsoft.com/office/drawing/2014/main" id="{6045CC62-D472-45D9-A6D9-F85EC11B67E6}"/>
              </a:ext>
            </a:extLst>
          </p:cNvPr>
          <p:cNvSpPr>
            <a:spLocks noGrp="1"/>
          </p:cNvSpPr>
          <p:nvPr>
            <p:ph type="ftr" sz="quarter" idx="11"/>
          </p:nvPr>
        </p:nvSpPr>
        <p:spPr/>
        <p:txBody>
          <a:bodyPr/>
          <a:lstStyle/>
          <a:p>
            <a:pPr algn="ctr"/>
            <a:r>
              <a:rPr lang="es-ES"/>
              <a:t>Susana Izquierdo Bermudez</a:t>
            </a:r>
            <a:endParaRPr lang="en-GB" dirty="0"/>
          </a:p>
        </p:txBody>
      </p:sp>
      <p:graphicFrame>
        <p:nvGraphicFramePr>
          <p:cNvPr id="6" name="Content Placeholder 5">
            <a:extLst>
              <a:ext uri="{FF2B5EF4-FFF2-40B4-BE49-F238E27FC236}">
                <a16:creationId xmlns:a16="http://schemas.microsoft.com/office/drawing/2014/main" id="{00000000-0008-0000-0400-000018000000}"/>
              </a:ext>
            </a:extLst>
          </p:cNvPr>
          <p:cNvGraphicFramePr>
            <a:graphicFrameLocks noGrp="1"/>
          </p:cNvGraphicFramePr>
          <p:nvPr>
            <p:ph idx="1"/>
          </p:nvPr>
        </p:nvGraphicFramePr>
        <p:xfrm>
          <a:off x="612775" y="1219200"/>
          <a:ext cx="7918450" cy="4906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6574552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3D2C9C-F1D6-44DA-BAEC-32C065CD50CC}"/>
              </a:ext>
            </a:extLst>
          </p:cNvPr>
          <p:cNvSpPr>
            <a:spLocks noGrp="1"/>
          </p:cNvSpPr>
          <p:nvPr>
            <p:ph type="title"/>
          </p:nvPr>
        </p:nvSpPr>
        <p:spPr/>
        <p:txBody>
          <a:bodyPr/>
          <a:lstStyle/>
          <a:p>
            <a:endParaRPr lang="en-GB"/>
          </a:p>
        </p:txBody>
      </p:sp>
      <p:sp>
        <p:nvSpPr>
          <p:cNvPr id="4" name="Slide Number Placeholder 3">
            <a:extLst>
              <a:ext uri="{FF2B5EF4-FFF2-40B4-BE49-F238E27FC236}">
                <a16:creationId xmlns:a16="http://schemas.microsoft.com/office/drawing/2014/main" id="{94103340-AE93-4AA7-AFD6-4447D977BACE}"/>
              </a:ext>
            </a:extLst>
          </p:cNvPr>
          <p:cNvSpPr>
            <a:spLocks noGrp="1"/>
          </p:cNvSpPr>
          <p:nvPr>
            <p:ph type="sldNum" sz="quarter" idx="12"/>
          </p:nvPr>
        </p:nvSpPr>
        <p:spPr/>
        <p:txBody>
          <a:bodyPr/>
          <a:lstStyle/>
          <a:p>
            <a:fld id="{BFDCA1C4-9514-7B4F-976F-D92F7E296653}" type="slidenum">
              <a:rPr lang="fr-FR" smtClean="0"/>
              <a:pPr/>
              <a:t>41</a:t>
            </a:fld>
            <a:endParaRPr lang="fr-FR"/>
          </a:p>
        </p:txBody>
      </p:sp>
      <p:sp>
        <p:nvSpPr>
          <p:cNvPr id="5" name="Footer Placeholder 4">
            <a:extLst>
              <a:ext uri="{FF2B5EF4-FFF2-40B4-BE49-F238E27FC236}">
                <a16:creationId xmlns:a16="http://schemas.microsoft.com/office/drawing/2014/main" id="{EDF282AF-C052-44D2-9324-0C37D6D01723}"/>
              </a:ext>
            </a:extLst>
          </p:cNvPr>
          <p:cNvSpPr>
            <a:spLocks noGrp="1"/>
          </p:cNvSpPr>
          <p:nvPr>
            <p:ph type="ftr" sz="quarter" idx="11"/>
          </p:nvPr>
        </p:nvSpPr>
        <p:spPr/>
        <p:txBody>
          <a:bodyPr/>
          <a:lstStyle/>
          <a:p>
            <a:pPr algn="ctr"/>
            <a:r>
              <a:rPr lang="es-ES"/>
              <a:t>Susana Izquierdo Bermudez</a:t>
            </a:r>
            <a:endParaRPr lang="en-GB" dirty="0"/>
          </a:p>
        </p:txBody>
      </p:sp>
      <p:graphicFrame>
        <p:nvGraphicFramePr>
          <p:cNvPr id="9" name="Content Placeholder 8">
            <a:extLst>
              <a:ext uri="{FF2B5EF4-FFF2-40B4-BE49-F238E27FC236}">
                <a16:creationId xmlns:a16="http://schemas.microsoft.com/office/drawing/2014/main" id="{00000000-0008-0000-0300-00001A000000}"/>
              </a:ext>
            </a:extLst>
          </p:cNvPr>
          <p:cNvGraphicFramePr>
            <a:graphicFrameLocks noGrp="1"/>
          </p:cNvGraphicFramePr>
          <p:nvPr>
            <p:ph idx="1"/>
          </p:nvPr>
        </p:nvGraphicFramePr>
        <p:xfrm>
          <a:off x="612775" y="1219200"/>
          <a:ext cx="7918450" cy="4906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2231329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4E703C-D934-47DE-B7F6-46022877F425}"/>
              </a:ext>
            </a:extLst>
          </p:cNvPr>
          <p:cNvSpPr>
            <a:spLocks noGrp="1"/>
          </p:cNvSpPr>
          <p:nvPr>
            <p:ph type="title"/>
          </p:nvPr>
        </p:nvSpPr>
        <p:spPr/>
        <p:txBody>
          <a:bodyPr/>
          <a:lstStyle/>
          <a:p>
            <a:endParaRPr lang="en-GB"/>
          </a:p>
        </p:txBody>
      </p:sp>
      <p:sp>
        <p:nvSpPr>
          <p:cNvPr id="4" name="Slide Number Placeholder 3">
            <a:extLst>
              <a:ext uri="{FF2B5EF4-FFF2-40B4-BE49-F238E27FC236}">
                <a16:creationId xmlns:a16="http://schemas.microsoft.com/office/drawing/2014/main" id="{0DBC62B3-1ECE-44E5-A788-6888C7AEBEBB}"/>
              </a:ext>
            </a:extLst>
          </p:cNvPr>
          <p:cNvSpPr>
            <a:spLocks noGrp="1"/>
          </p:cNvSpPr>
          <p:nvPr>
            <p:ph type="sldNum" sz="quarter" idx="12"/>
          </p:nvPr>
        </p:nvSpPr>
        <p:spPr/>
        <p:txBody>
          <a:bodyPr/>
          <a:lstStyle/>
          <a:p>
            <a:fld id="{BFDCA1C4-9514-7B4F-976F-D92F7E296653}" type="slidenum">
              <a:rPr lang="fr-FR" smtClean="0"/>
              <a:pPr/>
              <a:t>42</a:t>
            </a:fld>
            <a:endParaRPr lang="fr-FR"/>
          </a:p>
        </p:txBody>
      </p:sp>
      <p:sp>
        <p:nvSpPr>
          <p:cNvPr id="5" name="Footer Placeholder 4">
            <a:extLst>
              <a:ext uri="{FF2B5EF4-FFF2-40B4-BE49-F238E27FC236}">
                <a16:creationId xmlns:a16="http://schemas.microsoft.com/office/drawing/2014/main" id="{221DEFB1-5E40-465B-B885-DA1BF6F4BE80}"/>
              </a:ext>
            </a:extLst>
          </p:cNvPr>
          <p:cNvSpPr>
            <a:spLocks noGrp="1"/>
          </p:cNvSpPr>
          <p:nvPr>
            <p:ph type="ftr" sz="quarter" idx="11"/>
          </p:nvPr>
        </p:nvSpPr>
        <p:spPr/>
        <p:txBody>
          <a:bodyPr/>
          <a:lstStyle/>
          <a:p>
            <a:pPr algn="ctr"/>
            <a:r>
              <a:rPr lang="es-ES"/>
              <a:t>Susana Izquierdo Bermudez</a:t>
            </a:r>
            <a:endParaRPr lang="en-GB" dirty="0"/>
          </a:p>
        </p:txBody>
      </p:sp>
      <p:graphicFrame>
        <p:nvGraphicFramePr>
          <p:cNvPr id="6" name="Content Placeholder 5">
            <a:extLst>
              <a:ext uri="{FF2B5EF4-FFF2-40B4-BE49-F238E27FC236}">
                <a16:creationId xmlns:a16="http://schemas.microsoft.com/office/drawing/2014/main" id="{00000000-0008-0000-0400-00001A000000}"/>
              </a:ext>
            </a:extLst>
          </p:cNvPr>
          <p:cNvGraphicFramePr>
            <a:graphicFrameLocks noGrp="1"/>
          </p:cNvGraphicFramePr>
          <p:nvPr>
            <p:ph idx="1"/>
          </p:nvPr>
        </p:nvGraphicFramePr>
        <p:xfrm>
          <a:off x="612775" y="1219200"/>
          <a:ext cx="7918450" cy="4906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3776035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MKQXF (FEAC)</a:t>
            </a:r>
            <a:endParaRPr lang="en-GB" dirty="0"/>
          </a:p>
        </p:txBody>
      </p:sp>
      <p:sp>
        <p:nvSpPr>
          <p:cNvPr id="3" name="Content Placeholder 2"/>
          <p:cNvSpPr>
            <a:spLocks noGrp="1"/>
          </p:cNvSpPr>
          <p:nvPr>
            <p:ph idx="1"/>
          </p:nvPr>
        </p:nvSpPr>
        <p:spPr>
          <a:xfrm>
            <a:off x="144916" y="1379273"/>
            <a:ext cx="4668904" cy="4478597"/>
          </a:xfrm>
        </p:spPr>
        <p:txBody>
          <a:bodyPr>
            <a:noAutofit/>
          </a:bodyPr>
          <a:lstStyle/>
          <a:p>
            <a:r>
              <a:rPr lang="en-US" sz="1400" dirty="0"/>
              <a:t>FEAC </a:t>
            </a:r>
            <a:r>
              <a:rPr lang="en-GB" sz="1400" dirty="0"/>
              <a:t>performed a design study on MKQXF, a pole loading concept magnet, using MQXF coils.</a:t>
            </a:r>
          </a:p>
          <a:p>
            <a:endParaRPr lang="en-GB" sz="1400" dirty="0"/>
          </a:p>
          <a:p>
            <a:r>
              <a:rPr lang="en-GB" sz="1400" dirty="0"/>
              <a:t>End design converged to a model with 4 bullets, a 50-mm-thick endplate, 4 rods of 30 mm diameter and pre-tension on the bullets that corresponds to an induced gap at the bullets – coil end plate interface of 0.5 mm.</a:t>
            </a:r>
          </a:p>
          <a:p>
            <a:endParaRPr lang="en-GB" sz="1400" dirty="0"/>
          </a:p>
          <a:p>
            <a:r>
              <a:rPr lang="en-GB" sz="1400" dirty="0"/>
              <a:t>Computed coil elongation during powering, for the 7.2 m magnet is 0.32 mm, due to the bending of the end-plate.</a:t>
            </a:r>
          </a:p>
          <a:p>
            <a:pPr lvl="1"/>
            <a:r>
              <a:rPr lang="en-GB" sz="1400" dirty="0"/>
              <a:t>Remark: Not so clear in [1] how the FEA model is scaled to the full length magnet: </a:t>
            </a:r>
            <a:r>
              <a:rPr lang="en-GB" sz="1400" i="1" dirty="0"/>
              <a:t>“The E-modulus of the stainless steel rods that connect the two end plates of the magnet was scaled down to the length of 1.55 m, to accurately model the behaviour of the assembly over the total length of the magnet.”</a:t>
            </a:r>
          </a:p>
        </p:txBody>
      </p:sp>
      <p:sp>
        <p:nvSpPr>
          <p:cNvPr id="5" name="Slide Number Placeholder 4"/>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43</a:t>
            </a:fld>
            <a:endParaRPr lang="en-US" dirty="0"/>
          </a:p>
        </p:txBody>
      </p:sp>
      <p:pic>
        <p:nvPicPr>
          <p:cNvPr id="6" name="Picture 5"/>
          <p:cNvPicPr/>
          <p:nvPr/>
        </p:nvPicPr>
        <p:blipFill rotWithShape="1">
          <a:blip r:embed="rId2">
            <a:extLst>
              <a:ext uri="{28A0092B-C50C-407E-A947-70E740481C1C}">
                <a14:useLocalDpi xmlns:a14="http://schemas.microsoft.com/office/drawing/2010/main" val="0"/>
              </a:ext>
            </a:extLst>
          </a:blip>
          <a:srcRect l="17396" r="14196"/>
          <a:stretch/>
        </p:blipFill>
        <p:spPr bwMode="auto">
          <a:xfrm>
            <a:off x="5584615" y="1163549"/>
            <a:ext cx="2962485" cy="2058624"/>
          </a:xfrm>
          <a:prstGeom prst="rect">
            <a:avLst/>
          </a:prstGeom>
          <a:ln>
            <a:noFill/>
          </a:ln>
          <a:effectLst>
            <a:glow rad="381000">
              <a:schemeClr val="bg2">
                <a:alpha val="19000"/>
              </a:schemeClr>
            </a:glow>
          </a:effectLst>
          <a:extLst>
            <a:ext uri="{53640926-AAD7-44D8-BBD7-CCE9431645EC}">
              <a14:shadowObscured xmlns:a14="http://schemas.microsoft.com/office/drawing/2010/main"/>
            </a:ext>
          </a:extLst>
        </p:spPr>
      </p:pic>
      <p:sp>
        <p:nvSpPr>
          <p:cNvPr id="7" name="Rectangle 6"/>
          <p:cNvSpPr/>
          <p:nvPr/>
        </p:nvSpPr>
        <p:spPr>
          <a:xfrm>
            <a:off x="39440" y="6238830"/>
            <a:ext cx="7438616" cy="600164"/>
          </a:xfrm>
          <a:prstGeom prst="rect">
            <a:avLst/>
          </a:prstGeom>
          <a:solidFill>
            <a:schemeClr val="bg1"/>
          </a:solidFill>
        </p:spPr>
        <p:txBody>
          <a:bodyPr wrap="square">
            <a:spAutoFit/>
          </a:bodyPr>
          <a:lstStyle/>
          <a:p>
            <a:r>
              <a:rPr lang="en-GB" sz="1100" dirty="0">
                <a:solidFill>
                  <a:srgbClr val="00B050"/>
                </a:solidFill>
              </a:rPr>
              <a:t>[1] Charilaos Kokkinos; Mikko Karppinen,  High Gradient Nb3Sn Quadrupole Demonstrator MKQXF Engineering Design IEEE Transactions on Applied Superconductivity Year: 2018, Volume: 28, Issue: 3 </a:t>
            </a:r>
          </a:p>
          <a:p>
            <a:endParaRPr lang="en-GB" sz="1100" dirty="0">
              <a:solidFill>
                <a:srgbClr val="00B050"/>
              </a:solidFill>
            </a:endParaRPr>
          </a:p>
        </p:txBody>
      </p:sp>
      <p:pic>
        <p:nvPicPr>
          <p:cNvPr id="8" name="Picture 7"/>
          <p:cNvPicPr>
            <a:picLocks noChangeAspect="1"/>
          </p:cNvPicPr>
          <p:nvPr/>
        </p:nvPicPr>
        <p:blipFill rotWithShape="1">
          <a:blip r:embed="rId3"/>
          <a:srcRect l="3521" t="18389" r="69265" b="29602"/>
          <a:stretch/>
        </p:blipFill>
        <p:spPr>
          <a:xfrm>
            <a:off x="4813820" y="3546480"/>
            <a:ext cx="3870234" cy="2311390"/>
          </a:xfrm>
          <a:prstGeom prst="rect">
            <a:avLst/>
          </a:prstGeom>
        </p:spPr>
      </p:pic>
      <p:sp>
        <p:nvSpPr>
          <p:cNvPr id="9" name="TextBox 8"/>
          <p:cNvSpPr txBox="1"/>
          <p:nvPr/>
        </p:nvSpPr>
        <p:spPr>
          <a:xfrm>
            <a:off x="6017685" y="3285615"/>
            <a:ext cx="723275" cy="369332"/>
          </a:xfrm>
          <a:prstGeom prst="rect">
            <a:avLst/>
          </a:prstGeom>
          <a:noFill/>
        </p:spPr>
        <p:txBody>
          <a:bodyPr wrap="none" rtlCol="0">
            <a:spAutoFit/>
          </a:bodyPr>
          <a:lstStyle/>
          <a:p>
            <a:r>
              <a:rPr lang="en-US" dirty="0"/>
              <a:t>4.2 K</a:t>
            </a:r>
            <a:endParaRPr lang="en-GB" dirty="0"/>
          </a:p>
        </p:txBody>
      </p:sp>
      <p:sp>
        <p:nvSpPr>
          <p:cNvPr id="10" name="TextBox 9"/>
          <p:cNvSpPr txBox="1"/>
          <p:nvPr/>
        </p:nvSpPr>
        <p:spPr>
          <a:xfrm>
            <a:off x="6685623" y="3279780"/>
            <a:ext cx="1026884" cy="369332"/>
          </a:xfrm>
          <a:prstGeom prst="rect">
            <a:avLst/>
          </a:prstGeom>
          <a:noFill/>
        </p:spPr>
        <p:txBody>
          <a:bodyPr wrap="none" rtlCol="0">
            <a:spAutoFit/>
          </a:bodyPr>
          <a:lstStyle/>
          <a:p>
            <a:r>
              <a:rPr lang="en-US" dirty="0"/>
              <a:t>140 T/m</a:t>
            </a:r>
            <a:endParaRPr lang="en-GB" dirty="0"/>
          </a:p>
        </p:txBody>
      </p:sp>
      <p:sp>
        <p:nvSpPr>
          <p:cNvPr id="11" name="TextBox 10"/>
          <p:cNvSpPr txBox="1"/>
          <p:nvPr/>
        </p:nvSpPr>
        <p:spPr>
          <a:xfrm>
            <a:off x="7673762" y="3279780"/>
            <a:ext cx="1026884" cy="369332"/>
          </a:xfrm>
          <a:prstGeom prst="rect">
            <a:avLst/>
          </a:prstGeom>
          <a:noFill/>
        </p:spPr>
        <p:txBody>
          <a:bodyPr wrap="none" rtlCol="0">
            <a:spAutoFit/>
          </a:bodyPr>
          <a:lstStyle/>
          <a:p>
            <a:r>
              <a:rPr lang="en-US" dirty="0"/>
              <a:t>155 T/m</a:t>
            </a:r>
            <a:endParaRPr lang="en-GB" dirty="0"/>
          </a:p>
        </p:txBody>
      </p:sp>
      <p:sp>
        <p:nvSpPr>
          <p:cNvPr id="12" name="TextBox 11"/>
          <p:cNvSpPr txBox="1"/>
          <p:nvPr/>
        </p:nvSpPr>
        <p:spPr>
          <a:xfrm>
            <a:off x="4898751" y="3279269"/>
            <a:ext cx="1184940" cy="369332"/>
          </a:xfrm>
          <a:prstGeom prst="rect">
            <a:avLst/>
          </a:prstGeom>
          <a:noFill/>
        </p:spPr>
        <p:txBody>
          <a:bodyPr wrap="none" rtlCol="0">
            <a:spAutoFit/>
          </a:bodyPr>
          <a:lstStyle/>
          <a:p>
            <a:r>
              <a:rPr lang="en-US" dirty="0"/>
              <a:t>Assembly</a:t>
            </a:r>
            <a:endParaRPr lang="en-GB" dirty="0"/>
          </a:p>
        </p:txBody>
      </p:sp>
    </p:spTree>
    <p:extLst>
      <p:ext uri="{BB962C8B-B14F-4D97-AF65-F5344CB8AC3E}">
        <p14:creationId xmlns:p14="http://schemas.microsoft.com/office/powerpoint/2010/main" val="71517806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8804" y="242123"/>
            <a:ext cx="8226854" cy="940443"/>
          </a:xfrm>
        </p:spPr>
        <p:txBody>
          <a:bodyPr/>
          <a:lstStyle/>
          <a:p>
            <a:r>
              <a:rPr lang="en-GB" dirty="0"/>
              <a:t>MQXF vs MKQXF</a:t>
            </a:r>
          </a:p>
        </p:txBody>
      </p:sp>
      <p:graphicFrame>
        <p:nvGraphicFramePr>
          <p:cNvPr id="6" name="Content Placeholder 5"/>
          <p:cNvGraphicFramePr>
            <a:graphicFrameLocks noGrp="1"/>
          </p:cNvGraphicFramePr>
          <p:nvPr>
            <p:ph idx="1"/>
          </p:nvPr>
        </p:nvGraphicFramePr>
        <p:xfrm>
          <a:off x="548054" y="4016764"/>
          <a:ext cx="8226426" cy="1899920"/>
        </p:xfrm>
        <a:graphic>
          <a:graphicData uri="http://schemas.openxmlformats.org/drawingml/2006/table">
            <a:tbl>
              <a:tblPr firstRow="1" bandRow="1">
                <a:tableStyleId>{073A0DAA-6AF3-43AB-8588-CEC1D06C72B9}</a:tableStyleId>
              </a:tblPr>
              <a:tblGrid>
                <a:gridCol w="2742142">
                  <a:extLst>
                    <a:ext uri="{9D8B030D-6E8A-4147-A177-3AD203B41FA5}">
                      <a16:colId xmlns:a16="http://schemas.microsoft.com/office/drawing/2014/main" val="3747797959"/>
                    </a:ext>
                  </a:extLst>
                </a:gridCol>
                <a:gridCol w="2742142">
                  <a:extLst>
                    <a:ext uri="{9D8B030D-6E8A-4147-A177-3AD203B41FA5}">
                      <a16:colId xmlns:a16="http://schemas.microsoft.com/office/drawing/2014/main" val="244341411"/>
                    </a:ext>
                  </a:extLst>
                </a:gridCol>
                <a:gridCol w="2742142">
                  <a:extLst>
                    <a:ext uri="{9D8B030D-6E8A-4147-A177-3AD203B41FA5}">
                      <a16:colId xmlns:a16="http://schemas.microsoft.com/office/drawing/2014/main" val="2975108418"/>
                    </a:ext>
                  </a:extLst>
                </a:gridCol>
              </a:tblGrid>
              <a:tr h="370840">
                <a:tc>
                  <a:txBody>
                    <a:bodyPr/>
                    <a:lstStyle/>
                    <a:p>
                      <a:pPr algn="ctr"/>
                      <a:endParaRPr lang="en-GB" sz="1600" dirty="0"/>
                    </a:p>
                  </a:txBody>
                  <a:tcPr anchor="ctr"/>
                </a:tc>
                <a:tc>
                  <a:txBody>
                    <a:bodyPr/>
                    <a:lstStyle/>
                    <a:p>
                      <a:pPr algn="ctr"/>
                      <a:r>
                        <a:rPr lang="en-GB" sz="1600" dirty="0"/>
                        <a:t>MQXF</a:t>
                      </a:r>
                    </a:p>
                  </a:txBody>
                  <a:tcPr anchor="ctr"/>
                </a:tc>
                <a:tc>
                  <a:txBody>
                    <a:bodyPr/>
                    <a:lstStyle/>
                    <a:p>
                      <a:pPr algn="ctr"/>
                      <a:r>
                        <a:rPr lang="en-GB" sz="1600" dirty="0"/>
                        <a:t>MKQXF</a:t>
                      </a:r>
                    </a:p>
                  </a:txBody>
                  <a:tcPr anchor="ctr"/>
                </a:tc>
                <a:extLst>
                  <a:ext uri="{0D108BD9-81ED-4DB2-BD59-A6C34878D82A}">
                    <a16:rowId xmlns:a16="http://schemas.microsoft.com/office/drawing/2014/main" val="369908956"/>
                  </a:ext>
                </a:extLst>
              </a:tr>
              <a:tr h="370840">
                <a:tc>
                  <a:txBody>
                    <a:bodyPr/>
                    <a:lstStyle/>
                    <a:p>
                      <a:pPr algn="ctr"/>
                      <a:r>
                        <a:rPr lang="en-GB" sz="1600" dirty="0"/>
                        <a:t>End plate thickness, mm</a:t>
                      </a:r>
                    </a:p>
                  </a:txBody>
                  <a:tcPr anchor="ctr"/>
                </a:tc>
                <a:tc>
                  <a:txBody>
                    <a:bodyPr/>
                    <a:lstStyle/>
                    <a:p>
                      <a:pPr algn="ctr"/>
                      <a:r>
                        <a:rPr lang="en-GB" sz="1600" dirty="0"/>
                        <a:t>75 (</a:t>
                      </a:r>
                      <a:r>
                        <a:rPr lang="en-GB" sz="1600" dirty="0" err="1"/>
                        <a:t>Nitronic</a:t>
                      </a:r>
                      <a:r>
                        <a:rPr lang="en-GB" sz="1600" dirty="0"/>
                        <a:t> 50)</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t>50</a:t>
                      </a:r>
                      <a:r>
                        <a:rPr lang="en-GB" sz="1600" baseline="0" dirty="0"/>
                        <a:t> (stainless steel)</a:t>
                      </a:r>
                      <a:endParaRPr lang="en-GB" sz="1600" dirty="0"/>
                    </a:p>
                  </a:txBody>
                  <a:tcPr anchor="ctr"/>
                </a:tc>
                <a:extLst>
                  <a:ext uri="{0D108BD9-81ED-4DB2-BD59-A6C34878D82A}">
                    <a16:rowId xmlns:a16="http://schemas.microsoft.com/office/drawing/2014/main" val="2220830797"/>
                  </a:ext>
                </a:extLst>
              </a:tr>
              <a:tr h="370840">
                <a:tc>
                  <a:txBody>
                    <a:bodyPr/>
                    <a:lstStyle/>
                    <a:p>
                      <a:pPr algn="ctr"/>
                      <a:r>
                        <a:rPr lang="en-GB" sz="1600" dirty="0"/>
                        <a:t>Rods diameter, mm</a:t>
                      </a:r>
                    </a:p>
                  </a:txBody>
                  <a:tcPr anchor="ctr"/>
                </a:tc>
                <a:tc>
                  <a:txBody>
                    <a:bodyPr/>
                    <a:lstStyle/>
                    <a:p>
                      <a:pPr algn="ctr"/>
                      <a:r>
                        <a:rPr lang="en-GB" sz="1600" dirty="0"/>
                        <a:t>36 (aluminium/stainless steel)</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t>30 </a:t>
                      </a:r>
                      <a:r>
                        <a:rPr lang="en-GB" sz="1600" baseline="0" dirty="0"/>
                        <a:t>(stainless steel)</a:t>
                      </a:r>
                      <a:endParaRPr lang="en-GB" sz="1600" dirty="0"/>
                    </a:p>
                  </a:txBody>
                  <a:tcPr anchor="ctr"/>
                </a:tc>
                <a:extLst>
                  <a:ext uri="{0D108BD9-81ED-4DB2-BD59-A6C34878D82A}">
                    <a16:rowId xmlns:a16="http://schemas.microsoft.com/office/drawing/2014/main" val="767449646"/>
                  </a:ext>
                </a:extLst>
              </a:tr>
              <a:tr h="370840">
                <a:tc>
                  <a:txBody>
                    <a:bodyPr/>
                    <a:lstStyle/>
                    <a:p>
                      <a:pPr algn="ctr"/>
                      <a:r>
                        <a:rPr lang="en-GB" sz="1600" dirty="0"/>
                        <a:t>Coil</a:t>
                      </a:r>
                      <a:r>
                        <a:rPr lang="en-GB" sz="1600" baseline="0" dirty="0"/>
                        <a:t> elongation for the 7.2 m magnet, including friction</a:t>
                      </a:r>
                      <a:endParaRPr lang="en-GB" sz="1600" dirty="0"/>
                    </a:p>
                  </a:txBody>
                  <a:tcPr anchor="ctr"/>
                </a:tc>
                <a:tc>
                  <a:txBody>
                    <a:bodyPr/>
                    <a:lstStyle/>
                    <a:p>
                      <a:pPr algn="ctr"/>
                      <a:r>
                        <a:rPr lang="en-GB" sz="1600" dirty="0"/>
                        <a:t>0.28 mm </a:t>
                      </a:r>
                    </a:p>
                  </a:txBody>
                  <a:tcPr anchor="ctr"/>
                </a:tc>
                <a:tc>
                  <a:txBody>
                    <a:bodyPr/>
                    <a:lstStyle/>
                    <a:p>
                      <a:pPr algn="ctr"/>
                      <a:r>
                        <a:rPr lang="en-GB" sz="1600" dirty="0"/>
                        <a:t>0.32 mm</a:t>
                      </a:r>
                    </a:p>
                  </a:txBody>
                  <a:tcPr anchor="ctr"/>
                </a:tc>
                <a:extLst>
                  <a:ext uri="{0D108BD9-81ED-4DB2-BD59-A6C34878D82A}">
                    <a16:rowId xmlns:a16="http://schemas.microsoft.com/office/drawing/2014/main" val="1525830994"/>
                  </a:ext>
                </a:extLst>
              </a:tr>
            </a:tbl>
          </a:graphicData>
        </a:graphic>
      </p:graphicFrame>
      <p:sp>
        <p:nvSpPr>
          <p:cNvPr id="4" name="Date Placeholder 3"/>
          <p:cNvSpPr>
            <a:spLocks noGrp="1"/>
          </p:cNvSpPr>
          <p:nvPr>
            <p:ph type="dt" sz="half" idx="2"/>
          </p:nvPr>
        </p:nvSpPr>
        <p:spPr>
          <a:xfrm>
            <a:off x="2673531" y="6362377"/>
            <a:ext cx="2429404"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Susana Izquierdo Bermudez</a:t>
            </a:r>
            <a:endParaRPr lang="en-US" dirty="0"/>
          </a:p>
        </p:txBody>
      </p:sp>
      <p:sp>
        <p:nvSpPr>
          <p:cNvPr id="5" name="Slide Number Placeholder 4"/>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44</a:t>
            </a:fld>
            <a:endParaRPr lang="en-US" dirty="0"/>
          </a:p>
        </p:txBody>
      </p:sp>
      <p:pic>
        <p:nvPicPr>
          <p:cNvPr id="7" name="Picture 6"/>
          <p:cNvPicPr>
            <a:picLocks noChangeAspect="1"/>
          </p:cNvPicPr>
          <p:nvPr/>
        </p:nvPicPr>
        <p:blipFill>
          <a:blip r:embed="rId2"/>
          <a:stretch>
            <a:fillRect/>
          </a:stretch>
        </p:blipFill>
        <p:spPr>
          <a:xfrm>
            <a:off x="3214769" y="2379084"/>
            <a:ext cx="2965287" cy="1500826"/>
          </a:xfrm>
          <a:prstGeom prst="rect">
            <a:avLst/>
          </a:prstGeom>
        </p:spPr>
      </p:pic>
      <p:cxnSp>
        <p:nvCxnSpPr>
          <p:cNvPr id="9" name="Straight Connector 8"/>
          <p:cNvCxnSpPr/>
          <p:nvPr/>
        </p:nvCxnSpPr>
        <p:spPr>
          <a:xfrm>
            <a:off x="3720720" y="1489091"/>
            <a:ext cx="310333"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4028286" y="1384587"/>
            <a:ext cx="72000" cy="108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4241519" y="1396579"/>
            <a:ext cx="144000" cy="216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V="1">
            <a:off x="4064286" y="1424940"/>
            <a:ext cx="216000" cy="14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4526752" y="1388940"/>
            <a:ext cx="144000" cy="216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V="1">
            <a:off x="4349519" y="1417301"/>
            <a:ext cx="216000" cy="14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4823152" y="1396579"/>
            <a:ext cx="144000" cy="216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V="1">
            <a:off x="4645919" y="1424940"/>
            <a:ext cx="216000" cy="14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972942" y="1390441"/>
            <a:ext cx="72000" cy="108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044942" y="1498441"/>
            <a:ext cx="310333"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52508" y="1505026"/>
            <a:ext cx="2767" cy="619328"/>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3717953" y="2113673"/>
            <a:ext cx="310333"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4025519" y="2009169"/>
            <a:ext cx="72000" cy="108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4238752" y="2021161"/>
            <a:ext cx="144000" cy="216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16200000" flipV="1">
            <a:off x="4061519" y="2049522"/>
            <a:ext cx="216000" cy="14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V="1">
            <a:off x="4523985" y="2013522"/>
            <a:ext cx="144000" cy="216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V="1">
            <a:off x="4346752" y="2041883"/>
            <a:ext cx="216000" cy="14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4820385" y="2021161"/>
            <a:ext cx="144000" cy="216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V="1">
            <a:off x="4643152" y="2049522"/>
            <a:ext cx="216000" cy="14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4970175" y="2015023"/>
            <a:ext cx="72000" cy="108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5042175" y="2123023"/>
            <a:ext cx="310333"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3702147" y="1271626"/>
            <a:ext cx="2767" cy="1049270"/>
          </a:xfrm>
          <a:prstGeom prst="line">
            <a:avLst/>
          </a:prstGeom>
          <a:ln>
            <a:solidFill>
              <a:srgbClr val="000000"/>
            </a:solidFill>
            <a:prstDash val="dashDot"/>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1" name="TextBox 30"/>
              <p:cNvSpPr txBox="1"/>
              <p:nvPr/>
            </p:nvSpPr>
            <p:spPr>
              <a:xfrm>
                <a:off x="3857989" y="2287550"/>
                <a:ext cx="1375086" cy="40992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100" i="1" smtClean="0">
                              <a:latin typeface="Cambria Math" panose="02040503050406030204" pitchFamily="18" charset="0"/>
                            </a:rPr>
                          </m:ctrlPr>
                        </m:sSubPr>
                        <m:e>
                          <m:r>
                            <a:rPr lang="en-GB" sz="1100" b="0" i="1" smtClean="0">
                              <a:latin typeface="Cambria Math" panose="02040503050406030204" pitchFamily="18" charset="0"/>
                            </a:rPr>
                            <m:t>𝑘</m:t>
                          </m:r>
                        </m:e>
                        <m:sub>
                          <m:r>
                            <a:rPr lang="en-GB" sz="1100" b="0" i="1" smtClean="0">
                              <a:latin typeface="Cambria Math" panose="02040503050406030204" pitchFamily="18" charset="0"/>
                            </a:rPr>
                            <m:t>𝑐𝑜𝑖𝑙</m:t>
                          </m:r>
                        </m:sub>
                      </m:sSub>
                      <m:r>
                        <a:rPr lang="en-GB" sz="1100" b="0" i="1" smtClean="0">
                          <a:latin typeface="Cambria Math" panose="02040503050406030204" pitchFamily="18" charset="0"/>
                        </a:rPr>
                        <m:t>=</m:t>
                      </m:r>
                      <m:nary>
                        <m:naryPr>
                          <m:chr m:val="∑"/>
                          <m:subHide m:val="on"/>
                          <m:supHide m:val="on"/>
                          <m:ctrlPr>
                            <a:rPr lang="en-GB" sz="1100" b="0" i="1" smtClean="0">
                              <a:latin typeface="Cambria Math" panose="02040503050406030204" pitchFamily="18" charset="0"/>
                            </a:rPr>
                          </m:ctrlPr>
                        </m:naryPr>
                        <m:sub/>
                        <m:sup/>
                        <m:e>
                          <m:f>
                            <m:fPr>
                              <m:type m:val="skw"/>
                              <m:ctrlPr>
                                <a:rPr lang="el-GR" sz="1100" i="1">
                                  <a:latin typeface="Cambria Math" panose="02040503050406030204" pitchFamily="18" charset="0"/>
                                  <a:ea typeface="Cambria Math" panose="02040503050406030204" pitchFamily="18" charset="0"/>
                                </a:rPr>
                              </m:ctrlPr>
                            </m:fPr>
                            <m:num>
                              <m:sSub>
                                <m:sSubPr>
                                  <m:ctrlPr>
                                    <a:rPr lang="el-GR" sz="1100" i="1">
                                      <a:latin typeface="Cambria Math" panose="02040503050406030204" pitchFamily="18" charset="0"/>
                                      <a:ea typeface="Cambria Math" panose="02040503050406030204" pitchFamily="18" charset="0"/>
                                    </a:rPr>
                                  </m:ctrlPr>
                                </m:sSubPr>
                                <m:e>
                                  <m:r>
                                    <a:rPr lang="en-GB" sz="1100" i="1">
                                      <a:latin typeface="Cambria Math" panose="02040503050406030204" pitchFamily="18" charset="0"/>
                                      <a:ea typeface="Cambria Math" panose="02040503050406030204" pitchFamily="18" charset="0"/>
                                    </a:rPr>
                                    <m:t>𝐸</m:t>
                                  </m:r>
                                </m:e>
                                <m:sub>
                                  <m:r>
                                    <a:rPr lang="en-GB" sz="1100" i="1">
                                      <a:latin typeface="Cambria Math" panose="02040503050406030204" pitchFamily="18" charset="0"/>
                                      <a:ea typeface="Cambria Math" panose="02040503050406030204" pitchFamily="18" charset="0"/>
                                    </a:rPr>
                                    <m:t>𝑖</m:t>
                                  </m:r>
                                </m:sub>
                              </m:sSub>
                              <m:sSub>
                                <m:sSubPr>
                                  <m:ctrlPr>
                                    <a:rPr lang="el-GR" sz="1100" i="1">
                                      <a:latin typeface="Cambria Math" panose="02040503050406030204" pitchFamily="18" charset="0"/>
                                      <a:ea typeface="Cambria Math" panose="02040503050406030204" pitchFamily="18" charset="0"/>
                                    </a:rPr>
                                  </m:ctrlPr>
                                </m:sSubPr>
                                <m:e>
                                  <m:r>
                                    <a:rPr lang="en-GB" sz="1100" i="1">
                                      <a:latin typeface="Cambria Math" panose="02040503050406030204" pitchFamily="18" charset="0"/>
                                      <a:ea typeface="Cambria Math" panose="02040503050406030204" pitchFamily="18" charset="0"/>
                                    </a:rPr>
                                    <m:t>𝐴</m:t>
                                  </m:r>
                                </m:e>
                                <m:sub>
                                  <m:r>
                                    <a:rPr lang="en-GB" sz="1100" i="1">
                                      <a:latin typeface="Cambria Math" panose="02040503050406030204" pitchFamily="18" charset="0"/>
                                      <a:ea typeface="Cambria Math" panose="02040503050406030204" pitchFamily="18" charset="0"/>
                                    </a:rPr>
                                    <m:t>𝑖</m:t>
                                  </m:r>
                                </m:sub>
                              </m:sSub>
                            </m:num>
                            <m:den>
                              <m:r>
                                <a:rPr lang="en-GB" sz="1100" i="1">
                                  <a:latin typeface="Cambria Math" panose="02040503050406030204" pitchFamily="18" charset="0"/>
                                  <a:ea typeface="Cambria Math" panose="02040503050406030204" pitchFamily="18" charset="0"/>
                                </a:rPr>
                                <m:t>𝐿</m:t>
                              </m:r>
                            </m:den>
                          </m:f>
                        </m:e>
                      </m:nary>
                    </m:oMath>
                  </m:oMathPara>
                </a14:m>
                <a:endParaRPr lang="en-GB" sz="1100" dirty="0"/>
              </a:p>
            </p:txBody>
          </p:sp>
        </mc:Choice>
        <mc:Fallback xmlns="">
          <p:sp>
            <p:nvSpPr>
              <p:cNvPr id="31" name="TextBox 30"/>
              <p:cNvSpPr txBox="1">
                <a:spLocks noRot="1" noChangeAspect="1" noMove="1" noResize="1" noEditPoints="1" noAdjustHandles="1" noChangeArrowheads="1" noChangeShapeType="1" noTextEdit="1"/>
              </p:cNvSpPr>
              <p:nvPr/>
            </p:nvSpPr>
            <p:spPr>
              <a:xfrm>
                <a:off x="3857989" y="2287550"/>
                <a:ext cx="1375086" cy="409920"/>
              </a:xfrm>
              <a:prstGeom prst="rect">
                <a:avLst/>
              </a:prstGeom>
              <a:blipFill>
                <a:blip r:embed="rId4"/>
                <a:stretch>
                  <a:fillRect t="-152239" r="-35556" b="-20895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2" name="TextBox 31"/>
              <p:cNvSpPr txBox="1"/>
              <p:nvPr/>
            </p:nvSpPr>
            <p:spPr>
              <a:xfrm>
                <a:off x="3960352" y="1032708"/>
                <a:ext cx="1375086" cy="24865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100" i="1" smtClean="0">
                              <a:latin typeface="Cambria Math" panose="02040503050406030204" pitchFamily="18" charset="0"/>
                            </a:rPr>
                          </m:ctrlPr>
                        </m:sSubPr>
                        <m:e>
                          <m:r>
                            <a:rPr lang="en-GB" sz="1100" b="0" i="1" smtClean="0">
                              <a:latin typeface="Cambria Math" panose="02040503050406030204" pitchFamily="18" charset="0"/>
                            </a:rPr>
                            <m:t>𝑘</m:t>
                          </m:r>
                        </m:e>
                        <m:sub>
                          <m:r>
                            <a:rPr lang="en-GB" sz="1100" b="0" i="1" smtClean="0">
                              <a:latin typeface="Cambria Math" panose="02040503050406030204" pitchFamily="18" charset="0"/>
                            </a:rPr>
                            <m:t>𝑟𝑜𝑑𝑠</m:t>
                          </m:r>
                        </m:sub>
                      </m:sSub>
                      <m:r>
                        <a:rPr lang="en-GB" sz="1100" b="0" i="1" smtClean="0">
                          <a:latin typeface="Cambria Math" panose="02040503050406030204" pitchFamily="18" charset="0"/>
                        </a:rPr>
                        <m:t>=</m:t>
                      </m:r>
                      <m:f>
                        <m:fPr>
                          <m:type m:val="skw"/>
                          <m:ctrlPr>
                            <a:rPr lang="el-GR" sz="1100" i="1">
                              <a:latin typeface="Cambria Math" panose="02040503050406030204" pitchFamily="18" charset="0"/>
                              <a:ea typeface="Cambria Math" panose="02040503050406030204" pitchFamily="18" charset="0"/>
                            </a:rPr>
                          </m:ctrlPr>
                        </m:fPr>
                        <m:num>
                          <m:sSub>
                            <m:sSubPr>
                              <m:ctrlPr>
                                <a:rPr lang="el-GR" sz="1100" i="1">
                                  <a:latin typeface="Cambria Math" panose="02040503050406030204" pitchFamily="18" charset="0"/>
                                  <a:ea typeface="Cambria Math" panose="02040503050406030204" pitchFamily="18" charset="0"/>
                                </a:rPr>
                              </m:ctrlPr>
                            </m:sSubPr>
                            <m:e>
                              <m:r>
                                <a:rPr lang="en-GB" sz="1100" i="1">
                                  <a:latin typeface="Cambria Math" panose="02040503050406030204" pitchFamily="18" charset="0"/>
                                  <a:ea typeface="Cambria Math" panose="02040503050406030204" pitchFamily="18" charset="0"/>
                                </a:rPr>
                                <m:t>𝐸</m:t>
                              </m:r>
                            </m:e>
                            <m:sub>
                              <m:r>
                                <a:rPr lang="en-GB" sz="1100" i="1">
                                  <a:latin typeface="Cambria Math" panose="02040503050406030204" pitchFamily="18" charset="0"/>
                                  <a:ea typeface="Cambria Math" panose="02040503050406030204" pitchFamily="18" charset="0"/>
                                </a:rPr>
                                <m:t>𝑟𝑜𝑑</m:t>
                              </m:r>
                            </m:sub>
                          </m:sSub>
                          <m:sSub>
                            <m:sSubPr>
                              <m:ctrlPr>
                                <a:rPr lang="el-GR" sz="1100" i="1">
                                  <a:latin typeface="Cambria Math" panose="02040503050406030204" pitchFamily="18" charset="0"/>
                                  <a:ea typeface="Cambria Math" panose="02040503050406030204" pitchFamily="18" charset="0"/>
                                </a:rPr>
                              </m:ctrlPr>
                            </m:sSubPr>
                            <m:e>
                              <m:r>
                                <a:rPr lang="en-GB" sz="1100" i="1">
                                  <a:latin typeface="Cambria Math" panose="02040503050406030204" pitchFamily="18" charset="0"/>
                                  <a:ea typeface="Cambria Math" panose="02040503050406030204" pitchFamily="18" charset="0"/>
                                </a:rPr>
                                <m:t>𝐴</m:t>
                              </m:r>
                            </m:e>
                            <m:sub>
                              <m:r>
                                <a:rPr lang="en-GB" sz="1100" i="1">
                                  <a:latin typeface="Cambria Math" panose="02040503050406030204" pitchFamily="18" charset="0"/>
                                  <a:ea typeface="Cambria Math" panose="02040503050406030204" pitchFamily="18" charset="0"/>
                                </a:rPr>
                                <m:t>𝑟𝑜𝑑</m:t>
                              </m:r>
                            </m:sub>
                          </m:sSub>
                        </m:num>
                        <m:den>
                          <m:r>
                            <a:rPr lang="en-GB" sz="1100" i="1">
                              <a:latin typeface="Cambria Math" panose="02040503050406030204" pitchFamily="18" charset="0"/>
                              <a:ea typeface="Cambria Math" panose="02040503050406030204" pitchFamily="18" charset="0"/>
                            </a:rPr>
                            <m:t>𝐿</m:t>
                          </m:r>
                        </m:den>
                      </m:f>
                    </m:oMath>
                  </m:oMathPara>
                </a14:m>
                <a:endParaRPr lang="en-GB" sz="1100" dirty="0"/>
              </a:p>
            </p:txBody>
          </p:sp>
        </mc:Choice>
        <mc:Fallback xmlns="">
          <p:sp>
            <p:nvSpPr>
              <p:cNvPr id="32" name="TextBox 31"/>
              <p:cNvSpPr txBox="1">
                <a:spLocks noRot="1" noChangeAspect="1" noMove="1" noResize="1" noEditPoints="1" noAdjustHandles="1" noChangeArrowheads="1" noChangeShapeType="1" noTextEdit="1"/>
              </p:cNvSpPr>
              <p:nvPr/>
            </p:nvSpPr>
            <p:spPr>
              <a:xfrm>
                <a:off x="3960352" y="1032708"/>
                <a:ext cx="1375086" cy="248658"/>
              </a:xfrm>
              <a:prstGeom prst="rect">
                <a:avLst/>
              </a:prstGeom>
              <a:blipFill>
                <a:blip r:embed="rId5"/>
                <a:stretch>
                  <a:fillRect t="-134146" r="-28444" b="-212195"/>
                </a:stretch>
              </a:blipFill>
            </p:spPr>
            <p:txBody>
              <a:bodyPr/>
              <a:lstStyle/>
              <a:p>
                <a:r>
                  <a:rPr lang="en-GB">
                    <a:noFill/>
                  </a:rPr>
                  <a:t> </a:t>
                </a:r>
              </a:p>
            </p:txBody>
          </p:sp>
        </mc:Fallback>
      </mc:AlternateContent>
      <p:cxnSp>
        <p:nvCxnSpPr>
          <p:cNvPr id="33" name="Straight Connector 32"/>
          <p:cNvCxnSpPr/>
          <p:nvPr/>
        </p:nvCxnSpPr>
        <p:spPr>
          <a:xfrm>
            <a:off x="6621009" y="1410809"/>
            <a:ext cx="310333"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6928575" y="1306305"/>
            <a:ext cx="72000" cy="108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7141808" y="1318297"/>
            <a:ext cx="144000" cy="216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16200000" flipV="1">
            <a:off x="6964575" y="1346658"/>
            <a:ext cx="216000" cy="14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7427041" y="1310658"/>
            <a:ext cx="144000" cy="216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V="1">
            <a:off x="7249808" y="1339019"/>
            <a:ext cx="216000" cy="14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7723441" y="1318297"/>
            <a:ext cx="144000" cy="216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V="1">
            <a:off x="7546208" y="1346658"/>
            <a:ext cx="216000" cy="14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7873231" y="1312159"/>
            <a:ext cx="72000" cy="108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7945231" y="1420159"/>
            <a:ext cx="310333"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8252797" y="1426744"/>
            <a:ext cx="2767" cy="619328"/>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6618242" y="2035391"/>
            <a:ext cx="310333"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V="1">
            <a:off x="6925808" y="1930887"/>
            <a:ext cx="72000" cy="108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V="1">
            <a:off x="7139041" y="1942879"/>
            <a:ext cx="144000" cy="216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V="1">
            <a:off x="6961808" y="1971240"/>
            <a:ext cx="216000" cy="14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V="1">
            <a:off x="7424274" y="1935240"/>
            <a:ext cx="144000" cy="216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V="1">
            <a:off x="7247041" y="1963601"/>
            <a:ext cx="216000" cy="14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V="1">
            <a:off x="7720674" y="1942879"/>
            <a:ext cx="144000" cy="216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V="1">
            <a:off x="7543441" y="1971240"/>
            <a:ext cx="216000" cy="144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7870464" y="1936741"/>
            <a:ext cx="72000" cy="10800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7942464" y="2044741"/>
            <a:ext cx="310333" cy="0"/>
          </a:xfrm>
          <a:prstGeom prst="line">
            <a:avLst/>
          </a:prstGeom>
          <a:ln>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6624190" y="1281707"/>
            <a:ext cx="2767" cy="1049270"/>
          </a:xfrm>
          <a:prstGeom prst="line">
            <a:avLst/>
          </a:prstGeom>
          <a:ln>
            <a:solidFill>
              <a:srgbClr val="000000"/>
            </a:solidFill>
            <a:prstDash val="dashDot"/>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5" name="TextBox 54"/>
              <p:cNvSpPr txBox="1"/>
              <p:nvPr/>
            </p:nvSpPr>
            <p:spPr>
              <a:xfrm>
                <a:off x="6758278" y="2209268"/>
                <a:ext cx="1375086" cy="40992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100" i="1" smtClean="0">
                              <a:latin typeface="Cambria Math" panose="02040503050406030204" pitchFamily="18" charset="0"/>
                            </a:rPr>
                          </m:ctrlPr>
                        </m:sSubPr>
                        <m:e>
                          <m:r>
                            <a:rPr lang="en-GB" sz="1100" b="0" i="1" smtClean="0">
                              <a:latin typeface="Cambria Math" panose="02040503050406030204" pitchFamily="18" charset="0"/>
                            </a:rPr>
                            <m:t>𝑘</m:t>
                          </m:r>
                        </m:e>
                        <m:sub>
                          <m:r>
                            <a:rPr lang="en-GB" sz="1100" b="0" i="1" smtClean="0">
                              <a:latin typeface="Cambria Math" panose="02040503050406030204" pitchFamily="18" charset="0"/>
                            </a:rPr>
                            <m:t>𝑐𝑜𝑖𝑙</m:t>
                          </m:r>
                        </m:sub>
                      </m:sSub>
                      <m:r>
                        <a:rPr lang="en-GB" sz="1100" b="0" i="1" smtClean="0">
                          <a:latin typeface="Cambria Math" panose="02040503050406030204" pitchFamily="18" charset="0"/>
                        </a:rPr>
                        <m:t>=</m:t>
                      </m:r>
                      <m:nary>
                        <m:naryPr>
                          <m:chr m:val="∑"/>
                          <m:subHide m:val="on"/>
                          <m:supHide m:val="on"/>
                          <m:ctrlPr>
                            <a:rPr lang="en-GB" sz="1100" b="0" i="1" smtClean="0">
                              <a:latin typeface="Cambria Math" panose="02040503050406030204" pitchFamily="18" charset="0"/>
                            </a:rPr>
                          </m:ctrlPr>
                        </m:naryPr>
                        <m:sub/>
                        <m:sup/>
                        <m:e>
                          <m:f>
                            <m:fPr>
                              <m:type m:val="skw"/>
                              <m:ctrlPr>
                                <a:rPr lang="el-GR" sz="1100" i="1">
                                  <a:latin typeface="Cambria Math" panose="02040503050406030204" pitchFamily="18" charset="0"/>
                                  <a:ea typeface="Cambria Math" panose="02040503050406030204" pitchFamily="18" charset="0"/>
                                </a:rPr>
                              </m:ctrlPr>
                            </m:fPr>
                            <m:num>
                              <m:sSub>
                                <m:sSubPr>
                                  <m:ctrlPr>
                                    <a:rPr lang="el-GR" sz="1100" i="1">
                                      <a:latin typeface="Cambria Math" panose="02040503050406030204" pitchFamily="18" charset="0"/>
                                      <a:ea typeface="Cambria Math" panose="02040503050406030204" pitchFamily="18" charset="0"/>
                                    </a:rPr>
                                  </m:ctrlPr>
                                </m:sSubPr>
                                <m:e>
                                  <m:r>
                                    <a:rPr lang="en-GB" sz="1100" i="1">
                                      <a:latin typeface="Cambria Math" panose="02040503050406030204" pitchFamily="18" charset="0"/>
                                      <a:ea typeface="Cambria Math" panose="02040503050406030204" pitchFamily="18" charset="0"/>
                                    </a:rPr>
                                    <m:t>𝐸</m:t>
                                  </m:r>
                                </m:e>
                                <m:sub>
                                  <m:r>
                                    <a:rPr lang="en-GB" sz="1100" i="1">
                                      <a:latin typeface="Cambria Math" panose="02040503050406030204" pitchFamily="18" charset="0"/>
                                      <a:ea typeface="Cambria Math" panose="02040503050406030204" pitchFamily="18" charset="0"/>
                                    </a:rPr>
                                    <m:t>𝑖</m:t>
                                  </m:r>
                                </m:sub>
                              </m:sSub>
                              <m:sSub>
                                <m:sSubPr>
                                  <m:ctrlPr>
                                    <a:rPr lang="el-GR" sz="1100" i="1">
                                      <a:latin typeface="Cambria Math" panose="02040503050406030204" pitchFamily="18" charset="0"/>
                                      <a:ea typeface="Cambria Math" panose="02040503050406030204" pitchFamily="18" charset="0"/>
                                    </a:rPr>
                                  </m:ctrlPr>
                                </m:sSubPr>
                                <m:e>
                                  <m:r>
                                    <a:rPr lang="en-GB" sz="1100" i="1">
                                      <a:latin typeface="Cambria Math" panose="02040503050406030204" pitchFamily="18" charset="0"/>
                                      <a:ea typeface="Cambria Math" panose="02040503050406030204" pitchFamily="18" charset="0"/>
                                    </a:rPr>
                                    <m:t>𝐴</m:t>
                                  </m:r>
                                </m:e>
                                <m:sub>
                                  <m:r>
                                    <a:rPr lang="en-GB" sz="1100" i="1">
                                      <a:latin typeface="Cambria Math" panose="02040503050406030204" pitchFamily="18" charset="0"/>
                                      <a:ea typeface="Cambria Math" panose="02040503050406030204" pitchFamily="18" charset="0"/>
                                    </a:rPr>
                                    <m:t>𝑖</m:t>
                                  </m:r>
                                </m:sub>
                              </m:sSub>
                            </m:num>
                            <m:den>
                              <m:r>
                                <a:rPr lang="en-GB" sz="1100" i="1">
                                  <a:latin typeface="Cambria Math" panose="02040503050406030204" pitchFamily="18" charset="0"/>
                                  <a:ea typeface="Cambria Math" panose="02040503050406030204" pitchFamily="18" charset="0"/>
                                </a:rPr>
                                <m:t>𝐿</m:t>
                              </m:r>
                            </m:den>
                          </m:f>
                        </m:e>
                      </m:nary>
                    </m:oMath>
                  </m:oMathPara>
                </a14:m>
                <a:endParaRPr lang="en-GB" sz="1100" dirty="0"/>
              </a:p>
            </p:txBody>
          </p:sp>
        </mc:Choice>
        <mc:Fallback xmlns="">
          <p:sp>
            <p:nvSpPr>
              <p:cNvPr id="55" name="TextBox 54"/>
              <p:cNvSpPr txBox="1">
                <a:spLocks noRot="1" noChangeAspect="1" noMove="1" noResize="1" noEditPoints="1" noAdjustHandles="1" noChangeArrowheads="1" noChangeShapeType="1" noTextEdit="1"/>
              </p:cNvSpPr>
              <p:nvPr/>
            </p:nvSpPr>
            <p:spPr>
              <a:xfrm>
                <a:off x="6758278" y="2209268"/>
                <a:ext cx="1375086" cy="409920"/>
              </a:xfrm>
              <a:prstGeom prst="rect">
                <a:avLst/>
              </a:prstGeom>
              <a:blipFill>
                <a:blip r:embed="rId4"/>
                <a:stretch>
                  <a:fillRect t="-150000" r="-35556" b="-20441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6" name="TextBox 55"/>
              <p:cNvSpPr txBox="1"/>
              <p:nvPr/>
            </p:nvSpPr>
            <p:spPr>
              <a:xfrm>
                <a:off x="6808731" y="979309"/>
                <a:ext cx="1375086" cy="18261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1100" i="1" smtClean="0">
                              <a:latin typeface="Cambria Math" panose="02040503050406030204" pitchFamily="18" charset="0"/>
                            </a:rPr>
                          </m:ctrlPr>
                        </m:sSubPr>
                        <m:e>
                          <m:r>
                            <a:rPr lang="en-GB" sz="1100" b="0" i="1" smtClean="0">
                              <a:latin typeface="Cambria Math" panose="02040503050406030204" pitchFamily="18" charset="0"/>
                            </a:rPr>
                            <m:t>𝑘</m:t>
                          </m:r>
                        </m:e>
                        <m:sub>
                          <m:r>
                            <a:rPr lang="en-GB" sz="1100" b="0" i="1" smtClean="0">
                              <a:latin typeface="Cambria Math" panose="02040503050406030204" pitchFamily="18" charset="0"/>
                            </a:rPr>
                            <m:t>𝑠h𝑒𝑙𝑙</m:t>
                          </m:r>
                          <m:r>
                            <a:rPr lang="en-GB" sz="1100" b="0" i="1" smtClean="0">
                              <a:latin typeface="Cambria Math" panose="02040503050406030204" pitchFamily="18" charset="0"/>
                            </a:rPr>
                            <m:t>−</m:t>
                          </m:r>
                          <m:r>
                            <a:rPr lang="en-GB" sz="1100" b="0" i="1" smtClean="0">
                              <a:latin typeface="Cambria Math" panose="02040503050406030204" pitchFamily="18" charset="0"/>
                            </a:rPr>
                            <m:t>𝑦𝑜𝑘𝑒</m:t>
                          </m:r>
                        </m:sub>
                      </m:sSub>
                      <m:r>
                        <a:rPr lang="en-GB" sz="1100" b="0" i="1" smtClean="0">
                          <a:latin typeface="Cambria Math" panose="02040503050406030204" pitchFamily="18" charset="0"/>
                        </a:rPr>
                        <m:t>≫</m:t>
                      </m:r>
                      <m:sSub>
                        <m:sSubPr>
                          <m:ctrlPr>
                            <a:rPr lang="en-GB" sz="1100" i="1">
                              <a:latin typeface="Cambria Math" panose="02040503050406030204" pitchFamily="18" charset="0"/>
                            </a:rPr>
                          </m:ctrlPr>
                        </m:sSubPr>
                        <m:e>
                          <m:r>
                            <a:rPr lang="en-GB" sz="1100" i="1">
                              <a:latin typeface="Cambria Math" panose="02040503050406030204" pitchFamily="18" charset="0"/>
                            </a:rPr>
                            <m:t>𝑘</m:t>
                          </m:r>
                        </m:e>
                        <m:sub>
                          <m:r>
                            <a:rPr lang="en-GB" sz="1100" i="1">
                              <a:latin typeface="Cambria Math" panose="02040503050406030204" pitchFamily="18" charset="0"/>
                            </a:rPr>
                            <m:t>𝑟𝑜𝑑𝑠</m:t>
                          </m:r>
                        </m:sub>
                      </m:sSub>
                    </m:oMath>
                  </m:oMathPara>
                </a14:m>
                <a:endParaRPr lang="en-GB" sz="1100" dirty="0"/>
              </a:p>
            </p:txBody>
          </p:sp>
        </mc:Choice>
        <mc:Fallback xmlns="">
          <p:sp>
            <p:nvSpPr>
              <p:cNvPr id="56" name="TextBox 55"/>
              <p:cNvSpPr txBox="1">
                <a:spLocks noRot="1" noChangeAspect="1" noMove="1" noResize="1" noEditPoints="1" noAdjustHandles="1" noChangeArrowheads="1" noChangeShapeType="1" noTextEdit="1"/>
              </p:cNvSpPr>
              <p:nvPr/>
            </p:nvSpPr>
            <p:spPr>
              <a:xfrm>
                <a:off x="6808731" y="979309"/>
                <a:ext cx="1375086" cy="182614"/>
              </a:xfrm>
              <a:prstGeom prst="rect">
                <a:avLst/>
              </a:prstGeom>
              <a:blipFill>
                <a:blip r:embed="rId6"/>
                <a:stretch>
                  <a:fillRect b="-23333"/>
                </a:stretch>
              </a:blipFill>
            </p:spPr>
            <p:txBody>
              <a:bodyPr/>
              <a:lstStyle/>
              <a:p>
                <a:r>
                  <a:rPr lang="en-GB">
                    <a:noFill/>
                  </a:rPr>
                  <a:t> </a:t>
                </a:r>
              </a:p>
            </p:txBody>
          </p:sp>
        </mc:Fallback>
      </mc:AlternateContent>
      <p:sp>
        <p:nvSpPr>
          <p:cNvPr id="58" name="Content Placeholder 2"/>
          <p:cNvSpPr txBox="1">
            <a:spLocks/>
          </p:cNvSpPr>
          <p:nvPr/>
        </p:nvSpPr>
        <p:spPr>
          <a:xfrm>
            <a:off x="144916" y="1379274"/>
            <a:ext cx="3169108" cy="2388394"/>
          </a:xfrm>
          <a:prstGeom prst="rect">
            <a:avLst/>
          </a:prstGeom>
        </p:spPr>
        <p:txBody>
          <a:bodyPr vert="horz">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GB" sz="1400" dirty="0"/>
              <a:t>According to FEA, similar coil elongation in the two configurations. Possible origin:</a:t>
            </a:r>
          </a:p>
          <a:p>
            <a:pPr lvl="1"/>
            <a:r>
              <a:rPr lang="en-GB" sz="1000" dirty="0"/>
              <a:t>MKQXF larger bending of the end plate.</a:t>
            </a:r>
          </a:p>
          <a:p>
            <a:endParaRPr lang="en-GB" sz="1400" dirty="0"/>
          </a:p>
          <a:p>
            <a:r>
              <a:rPr lang="en-GB" sz="1400" dirty="0"/>
              <a:t>Further analysis on MKQXF FEA model might provide further clarifications.</a:t>
            </a:r>
          </a:p>
        </p:txBody>
      </p:sp>
      <p:pic>
        <p:nvPicPr>
          <p:cNvPr id="57" name="Picture 56">
            <a:extLst>
              <a:ext uri="{FF2B5EF4-FFF2-40B4-BE49-F238E27FC236}">
                <a16:creationId xmlns:a16="http://schemas.microsoft.com/office/drawing/2014/main" id="{44C80373-DD60-4B04-97D5-7B5F20948277}"/>
              </a:ext>
            </a:extLst>
          </p:cNvPr>
          <p:cNvPicPr/>
          <p:nvPr/>
        </p:nvPicPr>
        <p:blipFill rotWithShape="1">
          <a:blip r:embed="rId7">
            <a:extLst>
              <a:ext uri="{28A0092B-C50C-407E-A947-70E740481C1C}">
                <a14:useLocalDpi xmlns:a14="http://schemas.microsoft.com/office/drawing/2010/main" val="0"/>
              </a:ext>
            </a:extLst>
          </a:blip>
          <a:srcRect l="17396" r="14196"/>
          <a:stretch/>
        </p:blipFill>
        <p:spPr bwMode="auto">
          <a:xfrm>
            <a:off x="6472229" y="2550097"/>
            <a:ext cx="1968500" cy="1305581"/>
          </a:xfrm>
          <a:prstGeom prst="rect">
            <a:avLst/>
          </a:prstGeom>
          <a:ln>
            <a:noFill/>
          </a:ln>
          <a:effectLst>
            <a:glow rad="381000">
              <a:schemeClr val="bg2">
                <a:alpha val="19000"/>
              </a:schemeClr>
            </a:glo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142531084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a:extLst>
              <a:ext uri="{FF2B5EF4-FFF2-40B4-BE49-F238E27FC236}">
                <a16:creationId xmlns:a16="http://schemas.microsoft.com/office/drawing/2014/main" id="{C16045CD-2BE7-4458-AB27-0E032E4D7941}"/>
              </a:ext>
            </a:extLst>
          </p:cNvPr>
          <p:cNvSpPr>
            <a:spLocks noGrp="1"/>
          </p:cNvSpPr>
          <p:nvPr>
            <p:ph type="title"/>
          </p:nvPr>
        </p:nvSpPr>
        <p:spPr/>
        <p:txBody>
          <a:bodyPr/>
          <a:lstStyle/>
          <a:p>
            <a:r>
              <a:rPr lang="en-GB" altLang="en-US"/>
              <a:t>MQXFSD1</a:t>
            </a:r>
          </a:p>
        </p:txBody>
      </p:sp>
      <p:sp>
        <p:nvSpPr>
          <p:cNvPr id="3" name="Content Placeholder 2">
            <a:extLst>
              <a:ext uri="{FF2B5EF4-FFF2-40B4-BE49-F238E27FC236}">
                <a16:creationId xmlns:a16="http://schemas.microsoft.com/office/drawing/2014/main" id="{54129AAD-07EA-4D56-A771-4164873963E8}"/>
              </a:ext>
            </a:extLst>
          </p:cNvPr>
          <p:cNvSpPr>
            <a:spLocks noGrp="1"/>
          </p:cNvSpPr>
          <p:nvPr>
            <p:ph idx="1"/>
          </p:nvPr>
        </p:nvSpPr>
        <p:spPr>
          <a:xfrm>
            <a:off x="304800" y="1219200"/>
            <a:ext cx="4191000" cy="4906963"/>
          </a:xfrm>
        </p:spPr>
        <p:txBody>
          <a:bodyPr>
            <a:normAutofit fontScale="85000" lnSpcReduction="10000"/>
          </a:bodyPr>
          <a:lstStyle/>
          <a:p>
            <a:pPr>
              <a:defRPr/>
            </a:pPr>
            <a:r>
              <a:rPr lang="en-GB" dirty="0"/>
              <a:t>Instrumentation</a:t>
            </a:r>
          </a:p>
          <a:p>
            <a:pPr lvl="1">
              <a:defRPr/>
            </a:pPr>
            <a:r>
              <a:rPr lang="en-GB" dirty="0"/>
              <a:t>4 CERN + 4 LARP strain gauge stations (</a:t>
            </a:r>
            <a:r>
              <a:rPr lang="en-GB" b="1" i="1" dirty="0">
                <a:sym typeface="Symbol" panose="05050102010706020507" pitchFamily="18" charset="2"/>
              </a:rPr>
              <a:t> </a:t>
            </a:r>
            <a:r>
              <a:rPr lang="en-GB" dirty="0">
                <a:sym typeface="Symbol" panose="05050102010706020507" pitchFamily="18" charset="2"/>
              </a:rPr>
              <a:t>and </a:t>
            </a:r>
            <a:r>
              <a:rPr lang="en-GB" b="1" i="1" dirty="0">
                <a:sym typeface="Symbol" panose="05050102010706020507" pitchFamily="18" charset="2"/>
              </a:rPr>
              <a:t>z</a:t>
            </a:r>
            <a:r>
              <a:rPr lang="en-GB" dirty="0"/>
              <a:t>)</a:t>
            </a:r>
            <a:r>
              <a:rPr lang="en-GB" b="1" dirty="0"/>
              <a:t> </a:t>
            </a:r>
            <a:r>
              <a:rPr lang="en-GB" dirty="0"/>
              <a:t>in shell</a:t>
            </a:r>
          </a:p>
          <a:p>
            <a:pPr lvl="1">
              <a:defRPr/>
            </a:pPr>
            <a:r>
              <a:rPr lang="en-GB" dirty="0"/>
              <a:t>4 CERN + 12 LARP strain gauges stations (</a:t>
            </a:r>
            <a:r>
              <a:rPr lang="en-GB" b="1" i="1" dirty="0">
                <a:sym typeface="Symbol" panose="05050102010706020507" pitchFamily="18" charset="2"/>
              </a:rPr>
              <a:t> </a:t>
            </a:r>
            <a:r>
              <a:rPr lang="en-GB" dirty="0">
                <a:sym typeface="Symbol" panose="05050102010706020507" pitchFamily="18" charset="2"/>
              </a:rPr>
              <a:t>and </a:t>
            </a:r>
            <a:r>
              <a:rPr lang="en-GB" b="1" i="1" dirty="0">
                <a:sym typeface="Symbol" panose="05050102010706020507" pitchFamily="18" charset="2"/>
              </a:rPr>
              <a:t>z</a:t>
            </a:r>
            <a:r>
              <a:rPr lang="en-GB" dirty="0"/>
              <a:t>) in dummy coils</a:t>
            </a:r>
          </a:p>
          <a:p>
            <a:pPr lvl="1">
              <a:defRPr/>
            </a:pPr>
            <a:r>
              <a:rPr lang="en-GB" dirty="0"/>
              <a:t>4 strain gauges </a:t>
            </a:r>
            <a:r>
              <a:rPr lang="en-GB" b="1" i="1" dirty="0">
                <a:sym typeface="Symbol" panose="05050102010706020507" pitchFamily="18" charset="2"/>
              </a:rPr>
              <a:t>z </a:t>
            </a:r>
            <a:r>
              <a:rPr lang="en-GB" dirty="0">
                <a:sym typeface="Symbol" panose="05050102010706020507" pitchFamily="18" charset="2"/>
              </a:rPr>
              <a:t>on rods</a:t>
            </a:r>
          </a:p>
          <a:p>
            <a:pPr lvl="1">
              <a:defRPr/>
            </a:pPr>
            <a:r>
              <a:rPr lang="en-GB" dirty="0">
                <a:sym typeface="Symbol" panose="05050102010706020507" pitchFamily="18" charset="2"/>
              </a:rPr>
              <a:t>Total: </a:t>
            </a:r>
            <a:r>
              <a:rPr lang="en-GB" b="1" dirty="0">
                <a:solidFill>
                  <a:srgbClr val="FF0000"/>
                </a:solidFill>
                <a:sym typeface="Symbol" panose="05050102010706020507" pitchFamily="18" charset="2"/>
              </a:rPr>
              <a:t>52 gauges</a:t>
            </a:r>
            <a:endParaRPr lang="en-GB" b="1" dirty="0">
              <a:solidFill>
                <a:srgbClr val="FF0000"/>
              </a:solidFill>
            </a:endParaRPr>
          </a:p>
          <a:p>
            <a:pPr>
              <a:defRPr/>
            </a:pPr>
            <a:r>
              <a:rPr lang="en-GB" dirty="0"/>
              <a:t>1 loading at LBNL</a:t>
            </a:r>
          </a:p>
          <a:p>
            <a:pPr>
              <a:defRPr/>
            </a:pPr>
            <a:r>
              <a:rPr lang="en-GB" dirty="0"/>
              <a:t>1 cool-down at LBNL</a:t>
            </a:r>
          </a:p>
          <a:p>
            <a:pPr lvl="1">
              <a:defRPr/>
            </a:pPr>
            <a:r>
              <a:rPr lang="en-GB" dirty="0"/>
              <a:t>No thermal cycles</a:t>
            </a:r>
          </a:p>
        </p:txBody>
      </p:sp>
      <p:sp>
        <p:nvSpPr>
          <p:cNvPr id="4" name="Date Placeholder 3">
            <a:extLst>
              <a:ext uri="{FF2B5EF4-FFF2-40B4-BE49-F238E27FC236}">
                <a16:creationId xmlns:a16="http://schemas.microsoft.com/office/drawing/2014/main" id="{4BD5FD90-15A3-42B7-B193-D01AAA230BA7}"/>
              </a:ext>
            </a:extLst>
          </p:cNvPr>
          <p:cNvSpPr>
            <a:spLocks noGrp="1"/>
          </p:cNvSpPr>
          <p:nvPr>
            <p:ph type="dt"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a:ln>
                  <a:noFill/>
                </a:ln>
                <a:solidFill>
                  <a:srgbClr val="1F497D"/>
                </a:solidFill>
                <a:effectLst/>
                <a:uLnTx/>
                <a:uFillTx/>
                <a:latin typeface="Calibri"/>
                <a:ea typeface="+mn-ea"/>
                <a:cs typeface="+mn-cs"/>
              </a:rPr>
              <a:t>02/02/2016</a:t>
            </a:r>
            <a:endParaRPr kumimoji="0" lang="en-US" sz="1300" b="0" i="0" u="none" strike="noStrike" kern="1200" cap="none" spc="0" normalizeH="0" baseline="0" noProof="0" dirty="0">
              <a:ln>
                <a:noFill/>
              </a:ln>
              <a:solidFill>
                <a:srgbClr val="1F497D"/>
              </a:solidFill>
              <a:effectLst/>
              <a:uLnTx/>
              <a:uFillTx/>
              <a:latin typeface="Calibri"/>
              <a:ea typeface="+mn-ea"/>
              <a:cs typeface="+mn-cs"/>
            </a:endParaRPr>
          </a:p>
        </p:txBody>
      </p:sp>
      <p:sp>
        <p:nvSpPr>
          <p:cNvPr id="5" name="Footer Placeholder 4">
            <a:extLst>
              <a:ext uri="{FF2B5EF4-FFF2-40B4-BE49-F238E27FC236}">
                <a16:creationId xmlns:a16="http://schemas.microsoft.com/office/drawing/2014/main" id="{E6E332AE-5D67-4773-BC28-E929245B5525}"/>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400" b="0" i="0" u="none" strike="noStrike" kern="1200" cap="none" spc="0" normalizeH="0" baseline="0" noProof="0">
                <a:ln>
                  <a:noFill/>
                </a:ln>
                <a:solidFill>
                  <a:srgbClr val="1F497D"/>
                </a:solidFill>
                <a:effectLst/>
                <a:uLnTx/>
                <a:uFillTx/>
                <a:latin typeface="Calibri"/>
                <a:ea typeface="+mn-ea"/>
                <a:cs typeface="+mn-cs"/>
              </a:rPr>
              <a:t>Paolo Ferracin</a:t>
            </a:r>
            <a:endParaRPr kumimoji="0" lang="en-US" sz="1400" b="0" i="0" u="none" strike="noStrike" kern="1200" cap="none" spc="0" normalizeH="0" baseline="0" noProof="0">
              <a:ln>
                <a:noFill/>
              </a:ln>
              <a:solidFill>
                <a:srgbClr val="1F497D"/>
              </a:solidFill>
              <a:effectLst/>
              <a:uLnTx/>
              <a:uFillTx/>
              <a:latin typeface="Calibri"/>
              <a:ea typeface="+mn-ea"/>
              <a:cs typeface="+mn-cs"/>
            </a:endParaRPr>
          </a:p>
        </p:txBody>
      </p:sp>
      <p:sp>
        <p:nvSpPr>
          <p:cNvPr id="32774" name="Slide Number Placeholder 5">
            <a:extLst>
              <a:ext uri="{FF2B5EF4-FFF2-40B4-BE49-F238E27FC236}">
                <a16:creationId xmlns:a16="http://schemas.microsoft.com/office/drawing/2014/main" id="{66F77D96-8640-4C3E-ABBA-5E119720C69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F37B8D75-8B3D-4E1D-9917-63131CC5F711}" type="slidenum">
              <a:rPr kumimoji="0" lang="en-US" altLang="en-US" sz="1400" b="0" i="0" u="none" strike="noStrike" kern="1200" cap="none" spc="0" normalizeH="0" baseline="0" noProof="0" smtClean="0">
                <a:ln>
                  <a:noFill/>
                </a:ln>
                <a:solidFill>
                  <a:srgbClr val="1F497D"/>
                </a:solidFill>
                <a:effectLst/>
                <a:uLnTx/>
                <a:uFillTx/>
                <a:latin typeface="Calibri" panose="020F050202020403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45</a:t>
            </a:fld>
            <a:endParaRPr kumimoji="0" lang="en-US" altLang="en-US" sz="1400" b="0" i="0" u="none" strike="noStrike" kern="1200" cap="none" spc="0" normalizeH="0" baseline="0" noProof="0">
              <a:ln>
                <a:noFill/>
              </a:ln>
              <a:solidFill>
                <a:srgbClr val="1F497D"/>
              </a:solidFill>
              <a:effectLst/>
              <a:uLnTx/>
              <a:uFillTx/>
              <a:latin typeface="Calibri" panose="020F0502020204030204" pitchFamily="34" charset="0"/>
              <a:ea typeface="+mn-ea"/>
              <a:cs typeface="+mn-cs"/>
            </a:endParaRPr>
          </a:p>
        </p:txBody>
      </p:sp>
      <p:pic>
        <p:nvPicPr>
          <p:cNvPr id="32775" name="Picture 9">
            <a:extLst>
              <a:ext uri="{FF2B5EF4-FFF2-40B4-BE49-F238E27FC236}">
                <a16:creationId xmlns:a16="http://schemas.microsoft.com/office/drawing/2014/main" id="{9C845655-23C8-47E4-8886-34B1D4276AD4}"/>
              </a:ext>
            </a:extLst>
          </p:cNvPr>
          <p:cNvPicPr>
            <a:picLocks noChangeAspect="1"/>
          </p:cNvPicPr>
          <p:nvPr/>
        </p:nvPicPr>
        <p:blipFill>
          <a:blip r:embed="rId2">
            <a:extLst>
              <a:ext uri="{28A0092B-C50C-407E-A947-70E740481C1C}">
                <a14:useLocalDpi xmlns:a14="http://schemas.microsoft.com/office/drawing/2010/main" val="0"/>
              </a:ext>
            </a:extLst>
          </a:blip>
          <a:srcRect l="2499" t="21942" r="3333" b="17511"/>
          <a:stretch>
            <a:fillRect/>
          </a:stretch>
        </p:blipFill>
        <p:spPr bwMode="auto">
          <a:xfrm>
            <a:off x="4410075" y="4452938"/>
            <a:ext cx="4319588" cy="1566862"/>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32776" name="Picture 4">
            <a:extLst>
              <a:ext uri="{FF2B5EF4-FFF2-40B4-BE49-F238E27FC236}">
                <a16:creationId xmlns:a16="http://schemas.microsoft.com/office/drawing/2014/main" id="{D65BC653-BC90-41D0-B5F1-76500656EE2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6982" b="10719"/>
          <a:stretch>
            <a:fillRect/>
          </a:stretch>
        </p:blipFill>
        <p:spPr bwMode="auto">
          <a:xfrm>
            <a:off x="4410075" y="1371600"/>
            <a:ext cx="4319588" cy="2667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a:extLst>
              <a:ext uri="{FF2B5EF4-FFF2-40B4-BE49-F238E27FC236}">
                <a16:creationId xmlns:a16="http://schemas.microsoft.com/office/drawing/2014/main" id="{26D2B6AE-EE69-4F6B-BA7D-2CF37FACB15B}"/>
              </a:ext>
            </a:extLst>
          </p:cNvPr>
          <p:cNvSpPr>
            <a:spLocks noGrp="1"/>
          </p:cNvSpPr>
          <p:nvPr>
            <p:ph type="title"/>
          </p:nvPr>
        </p:nvSpPr>
        <p:spPr/>
        <p:txBody>
          <a:bodyPr/>
          <a:lstStyle/>
          <a:p>
            <a:r>
              <a:rPr lang="en-GB" altLang="en-US"/>
              <a:t>MQXFS1 (or AT1)</a:t>
            </a:r>
          </a:p>
        </p:txBody>
      </p:sp>
      <p:pic>
        <p:nvPicPr>
          <p:cNvPr id="33795" name="Content Placeholder 8">
            <a:extLst>
              <a:ext uri="{FF2B5EF4-FFF2-40B4-BE49-F238E27FC236}">
                <a16:creationId xmlns:a16="http://schemas.microsoft.com/office/drawing/2014/main" id="{68163360-7C88-4216-8EC0-2D65A1A497A5}"/>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l="900" t="30527" r="3604" b="10403"/>
          <a:stretch>
            <a:fillRect/>
          </a:stretch>
        </p:blipFill>
        <p:spPr>
          <a:xfrm>
            <a:off x="4413250" y="4191000"/>
            <a:ext cx="4319588" cy="1508125"/>
          </a:xfrm>
          <a:ln w="12700">
            <a:solidFill>
              <a:schemeClr val="tx2"/>
            </a:solidFill>
            <a:miter lim="800000"/>
            <a:headEnd/>
            <a:tailEnd/>
          </a:ln>
        </p:spPr>
      </p:pic>
      <p:sp>
        <p:nvSpPr>
          <p:cNvPr id="4" name="Date Placeholder 3">
            <a:extLst>
              <a:ext uri="{FF2B5EF4-FFF2-40B4-BE49-F238E27FC236}">
                <a16:creationId xmlns:a16="http://schemas.microsoft.com/office/drawing/2014/main" id="{A6CD71F0-358F-42B2-A7D4-687AA79E2702}"/>
              </a:ext>
            </a:extLst>
          </p:cNvPr>
          <p:cNvSpPr>
            <a:spLocks noGrp="1"/>
          </p:cNvSpPr>
          <p:nvPr>
            <p:ph type="dt"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a:ln>
                  <a:noFill/>
                </a:ln>
                <a:solidFill>
                  <a:srgbClr val="1F497D"/>
                </a:solidFill>
                <a:effectLst/>
                <a:uLnTx/>
                <a:uFillTx/>
                <a:latin typeface="Calibri"/>
                <a:ea typeface="+mn-ea"/>
                <a:cs typeface="+mn-cs"/>
              </a:rPr>
              <a:t>02/02/2016</a:t>
            </a:r>
            <a:endParaRPr kumimoji="0" lang="en-US" sz="1300" b="0" i="0" u="none" strike="noStrike" kern="1200" cap="none" spc="0" normalizeH="0" baseline="0" noProof="0" dirty="0">
              <a:ln>
                <a:noFill/>
              </a:ln>
              <a:solidFill>
                <a:srgbClr val="1F497D"/>
              </a:solidFill>
              <a:effectLst/>
              <a:uLnTx/>
              <a:uFillTx/>
              <a:latin typeface="Calibri"/>
              <a:ea typeface="+mn-ea"/>
              <a:cs typeface="+mn-cs"/>
            </a:endParaRPr>
          </a:p>
        </p:txBody>
      </p:sp>
      <p:sp>
        <p:nvSpPr>
          <p:cNvPr id="5" name="Footer Placeholder 4">
            <a:extLst>
              <a:ext uri="{FF2B5EF4-FFF2-40B4-BE49-F238E27FC236}">
                <a16:creationId xmlns:a16="http://schemas.microsoft.com/office/drawing/2014/main" id="{0E047899-6A07-4B29-886C-308F34751334}"/>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400" b="0" i="0" u="none" strike="noStrike" kern="1200" cap="none" spc="0" normalizeH="0" baseline="0" noProof="0">
                <a:ln>
                  <a:noFill/>
                </a:ln>
                <a:solidFill>
                  <a:srgbClr val="1F497D"/>
                </a:solidFill>
                <a:effectLst/>
                <a:uLnTx/>
                <a:uFillTx/>
                <a:latin typeface="Calibri"/>
                <a:ea typeface="+mn-ea"/>
                <a:cs typeface="+mn-cs"/>
              </a:rPr>
              <a:t>Paolo Ferracin</a:t>
            </a:r>
            <a:endParaRPr kumimoji="0" lang="en-US" sz="1400" b="0" i="0" u="none" strike="noStrike" kern="1200" cap="none" spc="0" normalizeH="0" baseline="0" noProof="0">
              <a:ln>
                <a:noFill/>
              </a:ln>
              <a:solidFill>
                <a:srgbClr val="1F497D"/>
              </a:solidFill>
              <a:effectLst/>
              <a:uLnTx/>
              <a:uFillTx/>
              <a:latin typeface="Calibri"/>
              <a:ea typeface="+mn-ea"/>
              <a:cs typeface="+mn-cs"/>
            </a:endParaRPr>
          </a:p>
        </p:txBody>
      </p:sp>
      <p:sp>
        <p:nvSpPr>
          <p:cNvPr id="33798" name="Slide Number Placeholder 5">
            <a:extLst>
              <a:ext uri="{FF2B5EF4-FFF2-40B4-BE49-F238E27FC236}">
                <a16:creationId xmlns:a16="http://schemas.microsoft.com/office/drawing/2014/main" id="{C3F4D67F-C48F-4B20-B3B9-7529F06A273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1A4F4486-326D-4657-BFEB-147085DE1260}" type="slidenum">
              <a:rPr kumimoji="0" lang="en-US" altLang="en-US" sz="1400" b="0" i="0" u="none" strike="noStrike" kern="1200" cap="none" spc="0" normalizeH="0" baseline="0" noProof="0" smtClean="0">
                <a:ln>
                  <a:noFill/>
                </a:ln>
                <a:solidFill>
                  <a:srgbClr val="1F497D"/>
                </a:solidFill>
                <a:effectLst/>
                <a:uLnTx/>
                <a:uFillTx/>
                <a:latin typeface="Calibri" panose="020F050202020403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46</a:t>
            </a:fld>
            <a:endParaRPr kumimoji="0" lang="en-US" altLang="en-US" sz="1400" b="0" i="0" u="none" strike="noStrike" kern="1200" cap="none" spc="0" normalizeH="0" baseline="0" noProof="0">
              <a:ln>
                <a:noFill/>
              </a:ln>
              <a:solidFill>
                <a:srgbClr val="1F497D"/>
              </a:solidFill>
              <a:effectLst/>
              <a:uLnTx/>
              <a:uFillTx/>
              <a:latin typeface="Calibri" panose="020F0502020204030204" pitchFamily="34" charset="0"/>
              <a:ea typeface="+mn-ea"/>
              <a:cs typeface="+mn-cs"/>
            </a:endParaRPr>
          </a:p>
        </p:txBody>
      </p:sp>
      <p:pic>
        <p:nvPicPr>
          <p:cNvPr id="33799" name="Picture 6">
            <a:extLst>
              <a:ext uri="{FF2B5EF4-FFF2-40B4-BE49-F238E27FC236}">
                <a16:creationId xmlns:a16="http://schemas.microsoft.com/office/drawing/2014/main" id="{2034BCFC-FA58-4919-9839-C9E8F9A59E85}"/>
              </a:ext>
            </a:extLst>
          </p:cNvPr>
          <p:cNvPicPr>
            <a:picLocks noChangeAspect="1"/>
          </p:cNvPicPr>
          <p:nvPr/>
        </p:nvPicPr>
        <p:blipFill>
          <a:blip r:embed="rId3">
            <a:extLst>
              <a:ext uri="{28A0092B-C50C-407E-A947-70E740481C1C}">
                <a14:useLocalDpi xmlns:a14="http://schemas.microsoft.com/office/drawing/2010/main" val="0"/>
              </a:ext>
            </a:extLst>
          </a:blip>
          <a:srcRect l="10834" t="7175" r="2499" b="13081"/>
          <a:stretch>
            <a:fillRect/>
          </a:stretch>
        </p:blipFill>
        <p:spPr bwMode="auto">
          <a:xfrm>
            <a:off x="4443413" y="1600200"/>
            <a:ext cx="4319587" cy="2243138"/>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sp>
        <p:nvSpPr>
          <p:cNvPr id="11" name="Content Placeholder 2">
            <a:extLst>
              <a:ext uri="{FF2B5EF4-FFF2-40B4-BE49-F238E27FC236}">
                <a16:creationId xmlns:a16="http://schemas.microsoft.com/office/drawing/2014/main" id="{8754C2D2-582F-4DA3-880F-9C5E0C1A5A50}"/>
              </a:ext>
            </a:extLst>
          </p:cNvPr>
          <p:cNvSpPr txBox="1">
            <a:spLocks/>
          </p:cNvSpPr>
          <p:nvPr/>
        </p:nvSpPr>
        <p:spPr bwMode="auto">
          <a:xfrm>
            <a:off x="304800" y="1219200"/>
            <a:ext cx="4267200" cy="490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2500" lnSpcReduction="10000"/>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srgbClr val="1F497D"/>
                </a:solidFill>
                <a:effectLst/>
                <a:uLnTx/>
                <a:uFillTx/>
                <a:latin typeface="Calibri"/>
                <a:ea typeface="+mn-ea"/>
                <a:cs typeface="+mn-cs"/>
              </a:rPr>
              <a:t>Structure 1 used for first short model</a:t>
            </a:r>
          </a:p>
          <a:p>
            <a:pPr marL="742950" marR="0" lvl="1" indent="-2857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srgbClr val="1F497D"/>
                </a:solidFill>
                <a:effectLst/>
                <a:uLnTx/>
                <a:uFillTx/>
                <a:latin typeface="Calibri"/>
                <a:ea typeface="+mn-ea"/>
                <a:cs typeface="+mn-cs"/>
              </a:rPr>
              <a:t>½ + 1 + ½ shell segments</a:t>
            </a:r>
          </a:p>
          <a:p>
            <a:pPr marL="742950" marR="0" lvl="1" indent="-2857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srgbClr val="1F497D"/>
                </a:solidFill>
                <a:effectLst/>
                <a:uLnTx/>
                <a:uFillTx/>
                <a:latin typeface="Calibri"/>
                <a:ea typeface="+mn-ea"/>
                <a:cs typeface="+mn-cs"/>
              </a:rPr>
              <a:t>Thick laminations</a:t>
            </a:r>
          </a:p>
          <a:p>
            <a:pPr marL="742950" marR="0" lvl="1" indent="-2857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srgbClr val="1F497D"/>
                </a:solidFill>
                <a:effectLst/>
                <a:uLnTx/>
                <a:uFillTx/>
                <a:latin typeface="Calibri"/>
                <a:ea typeface="+mn-ea"/>
                <a:cs typeface="+mn-cs"/>
              </a:rPr>
              <a:t>LE axial pre-load</a:t>
            </a: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srgbClr val="1F497D"/>
              </a:solidFill>
              <a:effectLst/>
              <a:uLnTx/>
              <a:uFillTx/>
              <a:latin typeface="Calibri"/>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srgbClr val="1F497D"/>
                </a:solidFill>
                <a:effectLst/>
                <a:uLnTx/>
                <a:uFillTx/>
                <a:latin typeface="Calibri"/>
                <a:ea typeface="+mn-ea"/>
                <a:cs typeface="+mn-cs"/>
              </a:rPr>
              <a:t>Assembled/loaded in summer 15, cooldown in winter</a:t>
            </a: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GB" sz="3200" b="0" i="0" u="none" strike="noStrike" kern="1200" cap="none" spc="0" normalizeH="0" baseline="0" noProof="0" dirty="0">
                <a:ln>
                  <a:noFill/>
                </a:ln>
                <a:solidFill>
                  <a:srgbClr val="1F497D"/>
                </a:solidFill>
                <a:effectLst/>
                <a:uLnTx/>
                <a:uFillTx/>
                <a:latin typeface="Calibri"/>
                <a:ea typeface="+mn-ea"/>
                <a:cs typeface="+mn-cs"/>
              </a:rPr>
              <a:t>Coil 3, 5, 103, 104</a:t>
            </a:r>
            <a:endParaRPr kumimoji="0" lang="en-GB" sz="3200" b="1" i="0" u="none" strike="noStrike" kern="1200" cap="none" spc="0" normalizeH="0" baseline="0" noProof="0" dirty="0">
              <a:ln>
                <a:noFill/>
              </a:ln>
              <a:solidFill>
                <a:srgbClr val="FF0000"/>
              </a:solidFill>
              <a:effectLst/>
              <a:uLnTx/>
              <a:uFillTx/>
              <a:latin typeface="Calibri"/>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endParaRPr kumimoji="0" lang="en-GB" sz="3200" b="0" i="0" u="none" strike="noStrike" kern="1200" cap="none" spc="0" normalizeH="0" baseline="0" noProof="0" dirty="0">
              <a:ln>
                <a:noFill/>
              </a:ln>
              <a:solidFill>
                <a:srgbClr val="1F497D"/>
              </a:solidFill>
              <a:effectLst/>
              <a:uLnTx/>
              <a:uFillTx/>
              <a:latin typeface="Calibri"/>
              <a:ea typeface="+mn-ea"/>
              <a:cs typeface="+mn-cs"/>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a:extLst>
              <a:ext uri="{FF2B5EF4-FFF2-40B4-BE49-F238E27FC236}">
                <a16:creationId xmlns:a16="http://schemas.microsoft.com/office/drawing/2014/main" id="{0024C0F6-5D2E-42D2-8370-D711144992D6}"/>
              </a:ext>
            </a:extLst>
          </p:cNvPr>
          <p:cNvSpPr>
            <a:spLocks noGrp="1"/>
          </p:cNvSpPr>
          <p:nvPr>
            <p:ph type="title"/>
          </p:nvPr>
        </p:nvSpPr>
        <p:spPr/>
        <p:txBody>
          <a:bodyPr/>
          <a:lstStyle/>
          <a:p>
            <a:r>
              <a:rPr lang="en-GB" altLang="en-US"/>
              <a:t>MQXFS1 (or AT1)</a:t>
            </a:r>
          </a:p>
        </p:txBody>
      </p:sp>
      <p:sp>
        <p:nvSpPr>
          <p:cNvPr id="3" name="Content Placeholder 2">
            <a:extLst>
              <a:ext uri="{FF2B5EF4-FFF2-40B4-BE49-F238E27FC236}">
                <a16:creationId xmlns:a16="http://schemas.microsoft.com/office/drawing/2014/main" id="{BCEC8B20-89C3-46C6-A74D-58CDF66271EF}"/>
              </a:ext>
            </a:extLst>
          </p:cNvPr>
          <p:cNvSpPr>
            <a:spLocks noGrp="1"/>
          </p:cNvSpPr>
          <p:nvPr>
            <p:ph idx="1"/>
          </p:nvPr>
        </p:nvSpPr>
        <p:spPr>
          <a:xfrm>
            <a:off x="304800" y="1219200"/>
            <a:ext cx="4138613" cy="4906963"/>
          </a:xfrm>
        </p:spPr>
        <p:txBody>
          <a:bodyPr>
            <a:normAutofit fontScale="77500" lnSpcReduction="20000"/>
          </a:bodyPr>
          <a:lstStyle/>
          <a:p>
            <a:pPr>
              <a:defRPr/>
            </a:pPr>
            <a:r>
              <a:rPr lang="en-GB" dirty="0"/>
              <a:t>Instrumentation</a:t>
            </a:r>
          </a:p>
          <a:p>
            <a:pPr lvl="1">
              <a:defRPr/>
            </a:pPr>
            <a:r>
              <a:rPr lang="en-GB" dirty="0"/>
              <a:t>4 CERN + 4 LARP strain gauge stations (</a:t>
            </a:r>
            <a:r>
              <a:rPr lang="en-GB" b="1" i="1" dirty="0">
                <a:sym typeface="Symbol" panose="05050102010706020507" pitchFamily="18" charset="2"/>
              </a:rPr>
              <a:t> </a:t>
            </a:r>
            <a:r>
              <a:rPr lang="en-GB" dirty="0">
                <a:sym typeface="Symbol" panose="05050102010706020507" pitchFamily="18" charset="2"/>
              </a:rPr>
              <a:t>and </a:t>
            </a:r>
            <a:r>
              <a:rPr lang="en-GB" b="1" i="1" dirty="0">
                <a:sym typeface="Symbol" panose="05050102010706020507" pitchFamily="18" charset="2"/>
              </a:rPr>
              <a:t>z</a:t>
            </a:r>
            <a:r>
              <a:rPr lang="en-GB" dirty="0"/>
              <a:t>)</a:t>
            </a:r>
            <a:r>
              <a:rPr lang="en-GB" b="1" dirty="0"/>
              <a:t> </a:t>
            </a:r>
            <a:r>
              <a:rPr lang="en-GB" dirty="0"/>
              <a:t>in shell</a:t>
            </a:r>
          </a:p>
          <a:p>
            <a:pPr lvl="1">
              <a:defRPr/>
            </a:pPr>
            <a:r>
              <a:rPr lang="en-GB" dirty="0"/>
              <a:t>4 CERN + 4 LARP strain gauges stations (</a:t>
            </a:r>
            <a:r>
              <a:rPr lang="en-GB" b="1" i="1" dirty="0">
                <a:sym typeface="Symbol" panose="05050102010706020507" pitchFamily="18" charset="2"/>
              </a:rPr>
              <a:t> </a:t>
            </a:r>
            <a:r>
              <a:rPr lang="en-GB" dirty="0">
                <a:sym typeface="Symbol" panose="05050102010706020507" pitchFamily="18" charset="2"/>
              </a:rPr>
              <a:t>and </a:t>
            </a:r>
            <a:r>
              <a:rPr lang="en-GB" b="1" i="1" dirty="0">
                <a:sym typeface="Symbol" panose="05050102010706020507" pitchFamily="18" charset="2"/>
              </a:rPr>
              <a:t>z</a:t>
            </a:r>
            <a:r>
              <a:rPr lang="en-GB" dirty="0"/>
              <a:t>) in dummy coils</a:t>
            </a:r>
          </a:p>
          <a:p>
            <a:pPr lvl="1">
              <a:defRPr/>
            </a:pPr>
            <a:r>
              <a:rPr lang="en-GB" dirty="0"/>
              <a:t>4 strain gauges </a:t>
            </a:r>
            <a:r>
              <a:rPr lang="en-GB" b="1" i="1" dirty="0">
                <a:sym typeface="Symbol" panose="05050102010706020507" pitchFamily="18" charset="2"/>
              </a:rPr>
              <a:t>z </a:t>
            </a:r>
            <a:r>
              <a:rPr lang="en-GB" dirty="0">
                <a:sym typeface="Symbol" panose="05050102010706020507" pitchFamily="18" charset="2"/>
              </a:rPr>
              <a:t>on rods</a:t>
            </a:r>
          </a:p>
          <a:p>
            <a:pPr lvl="1">
              <a:defRPr/>
            </a:pPr>
            <a:r>
              <a:rPr lang="en-GB" dirty="0">
                <a:sym typeface="Symbol" panose="05050102010706020507" pitchFamily="18" charset="2"/>
              </a:rPr>
              <a:t>Total: </a:t>
            </a:r>
            <a:r>
              <a:rPr lang="en-GB" b="1" dirty="0">
                <a:solidFill>
                  <a:srgbClr val="FF0000"/>
                </a:solidFill>
                <a:sym typeface="Symbol" panose="05050102010706020507" pitchFamily="18" charset="2"/>
              </a:rPr>
              <a:t>36 gauges</a:t>
            </a:r>
            <a:endParaRPr lang="en-GB" b="1" dirty="0">
              <a:solidFill>
                <a:srgbClr val="FF0000"/>
              </a:solidFill>
            </a:endParaRPr>
          </a:p>
          <a:p>
            <a:pPr>
              <a:defRPr/>
            </a:pPr>
            <a:r>
              <a:rPr lang="en-GB" dirty="0"/>
              <a:t>1 loading at LBNL</a:t>
            </a:r>
          </a:p>
          <a:p>
            <a:pPr>
              <a:defRPr/>
            </a:pPr>
            <a:r>
              <a:rPr lang="en-GB" dirty="0"/>
              <a:t>1 cool-down + warm-up at FNAL</a:t>
            </a:r>
          </a:p>
          <a:p>
            <a:pPr>
              <a:defRPr/>
            </a:pPr>
            <a:r>
              <a:rPr lang="en-GB" dirty="0"/>
              <a:t>Next cool-down soon at FNAL</a:t>
            </a:r>
          </a:p>
          <a:p>
            <a:pPr lvl="1">
              <a:defRPr/>
            </a:pPr>
            <a:endParaRPr lang="en-GB" dirty="0"/>
          </a:p>
        </p:txBody>
      </p:sp>
      <p:sp>
        <p:nvSpPr>
          <p:cNvPr id="4" name="Date Placeholder 3">
            <a:extLst>
              <a:ext uri="{FF2B5EF4-FFF2-40B4-BE49-F238E27FC236}">
                <a16:creationId xmlns:a16="http://schemas.microsoft.com/office/drawing/2014/main" id="{42173667-43A0-4804-81A3-42BF0E3B48D1}"/>
              </a:ext>
            </a:extLst>
          </p:cNvPr>
          <p:cNvSpPr>
            <a:spLocks noGrp="1"/>
          </p:cNvSpPr>
          <p:nvPr>
            <p:ph type="dt"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a:ln>
                  <a:noFill/>
                </a:ln>
                <a:solidFill>
                  <a:srgbClr val="1F497D"/>
                </a:solidFill>
                <a:effectLst/>
                <a:uLnTx/>
                <a:uFillTx/>
                <a:latin typeface="Calibri"/>
                <a:ea typeface="+mn-ea"/>
                <a:cs typeface="+mn-cs"/>
              </a:rPr>
              <a:t>02/02/2016</a:t>
            </a:r>
            <a:endParaRPr kumimoji="0" lang="en-US" sz="1300" b="0" i="0" u="none" strike="noStrike" kern="1200" cap="none" spc="0" normalizeH="0" baseline="0" noProof="0" dirty="0">
              <a:ln>
                <a:noFill/>
              </a:ln>
              <a:solidFill>
                <a:srgbClr val="1F497D"/>
              </a:solidFill>
              <a:effectLst/>
              <a:uLnTx/>
              <a:uFillTx/>
              <a:latin typeface="Calibri"/>
              <a:ea typeface="+mn-ea"/>
              <a:cs typeface="+mn-cs"/>
            </a:endParaRPr>
          </a:p>
        </p:txBody>
      </p:sp>
      <p:sp>
        <p:nvSpPr>
          <p:cNvPr id="5" name="Footer Placeholder 4">
            <a:extLst>
              <a:ext uri="{FF2B5EF4-FFF2-40B4-BE49-F238E27FC236}">
                <a16:creationId xmlns:a16="http://schemas.microsoft.com/office/drawing/2014/main" id="{2320AC7E-81CD-4B53-9465-43C65BA4E394}"/>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400" b="0" i="0" u="none" strike="noStrike" kern="1200" cap="none" spc="0" normalizeH="0" baseline="0" noProof="0">
                <a:ln>
                  <a:noFill/>
                </a:ln>
                <a:solidFill>
                  <a:srgbClr val="1F497D"/>
                </a:solidFill>
                <a:effectLst/>
                <a:uLnTx/>
                <a:uFillTx/>
                <a:latin typeface="Calibri"/>
                <a:ea typeface="+mn-ea"/>
                <a:cs typeface="+mn-cs"/>
              </a:rPr>
              <a:t>Paolo Ferracin</a:t>
            </a:r>
            <a:endParaRPr kumimoji="0" lang="en-US" sz="1400" b="0" i="0" u="none" strike="noStrike" kern="1200" cap="none" spc="0" normalizeH="0" baseline="0" noProof="0">
              <a:ln>
                <a:noFill/>
              </a:ln>
              <a:solidFill>
                <a:srgbClr val="1F497D"/>
              </a:solidFill>
              <a:effectLst/>
              <a:uLnTx/>
              <a:uFillTx/>
              <a:latin typeface="Calibri"/>
              <a:ea typeface="+mn-ea"/>
              <a:cs typeface="+mn-cs"/>
            </a:endParaRPr>
          </a:p>
        </p:txBody>
      </p:sp>
      <p:sp>
        <p:nvSpPr>
          <p:cNvPr id="34822" name="Slide Number Placeholder 5">
            <a:extLst>
              <a:ext uri="{FF2B5EF4-FFF2-40B4-BE49-F238E27FC236}">
                <a16:creationId xmlns:a16="http://schemas.microsoft.com/office/drawing/2014/main" id="{A19BB7B7-E40C-4EA8-9C7A-9E93EE8A1F5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8F27877-323C-4080-AC48-F92CECEC6054}" type="slidenum">
              <a:rPr kumimoji="0" lang="en-US" altLang="en-US" sz="1400" b="0" i="0" u="none" strike="noStrike" kern="1200" cap="none" spc="0" normalizeH="0" baseline="0" noProof="0" smtClean="0">
                <a:ln>
                  <a:noFill/>
                </a:ln>
                <a:solidFill>
                  <a:srgbClr val="1F497D"/>
                </a:solidFill>
                <a:effectLst/>
                <a:uLnTx/>
                <a:uFillTx/>
                <a:latin typeface="Calibri" panose="020F050202020403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47</a:t>
            </a:fld>
            <a:endParaRPr kumimoji="0" lang="en-US" altLang="en-US" sz="1400" b="0" i="0" u="none" strike="noStrike" kern="1200" cap="none" spc="0" normalizeH="0" baseline="0" noProof="0">
              <a:ln>
                <a:noFill/>
              </a:ln>
              <a:solidFill>
                <a:srgbClr val="1F497D"/>
              </a:solidFill>
              <a:effectLst/>
              <a:uLnTx/>
              <a:uFillTx/>
              <a:latin typeface="Calibri" panose="020F0502020204030204" pitchFamily="34" charset="0"/>
              <a:ea typeface="+mn-ea"/>
              <a:cs typeface="+mn-cs"/>
            </a:endParaRPr>
          </a:p>
        </p:txBody>
      </p:sp>
      <p:pic>
        <p:nvPicPr>
          <p:cNvPr id="34823" name="Picture 2" descr="cb8031a0-ff7f-448b-af9f-0ad6975e00e7@cern">
            <a:extLst>
              <a:ext uri="{FF2B5EF4-FFF2-40B4-BE49-F238E27FC236}">
                <a16:creationId xmlns:a16="http://schemas.microsoft.com/office/drawing/2014/main" id="{0F3150FF-0255-459C-A64D-637D97EFB99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2039" t="25797" r="8884" b="17758"/>
          <a:stretch>
            <a:fillRect/>
          </a:stretch>
        </p:blipFill>
        <p:spPr bwMode="auto">
          <a:xfrm>
            <a:off x="4443413" y="1331913"/>
            <a:ext cx="4319587" cy="2052637"/>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34824" name="Content Placeholder 6">
            <a:extLst>
              <a:ext uri="{FF2B5EF4-FFF2-40B4-BE49-F238E27FC236}">
                <a16:creationId xmlns:a16="http://schemas.microsoft.com/office/drawing/2014/main" id="{8C81CCDB-A1F2-4CB6-A930-910B2BADC89F}"/>
              </a:ext>
            </a:extLst>
          </p:cNvPr>
          <p:cNvPicPr>
            <a:picLocks noChangeAspect="1"/>
          </p:cNvPicPr>
          <p:nvPr/>
        </p:nvPicPr>
        <p:blipFill>
          <a:blip r:embed="rId3">
            <a:extLst>
              <a:ext uri="{28A0092B-C50C-407E-A947-70E740481C1C}">
                <a14:useLocalDpi xmlns:a14="http://schemas.microsoft.com/office/drawing/2010/main" val="0"/>
              </a:ext>
            </a:extLst>
          </a:blip>
          <a:srcRect t="18634" b="6827"/>
          <a:stretch>
            <a:fillRect/>
          </a:stretch>
        </p:blipFill>
        <p:spPr bwMode="auto">
          <a:xfrm>
            <a:off x="4443413" y="3605213"/>
            <a:ext cx="4319587" cy="2414587"/>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a:extLst>
              <a:ext uri="{FF2B5EF4-FFF2-40B4-BE49-F238E27FC236}">
                <a16:creationId xmlns:a16="http://schemas.microsoft.com/office/drawing/2014/main" id="{85694277-0171-4B40-ADA8-73873E816AAB}"/>
              </a:ext>
            </a:extLst>
          </p:cNvPr>
          <p:cNvSpPr>
            <a:spLocks noGrp="1"/>
          </p:cNvSpPr>
          <p:nvPr>
            <p:ph type="title"/>
          </p:nvPr>
        </p:nvSpPr>
        <p:spPr/>
        <p:txBody>
          <a:bodyPr/>
          <a:lstStyle/>
          <a:p>
            <a:r>
              <a:rPr lang="en-GB" altLang="en-US"/>
              <a:t>MQXFS Support Structure # 2</a:t>
            </a:r>
          </a:p>
        </p:txBody>
      </p:sp>
      <p:sp>
        <p:nvSpPr>
          <p:cNvPr id="3" name="Content Placeholder 2">
            <a:extLst>
              <a:ext uri="{FF2B5EF4-FFF2-40B4-BE49-F238E27FC236}">
                <a16:creationId xmlns:a16="http://schemas.microsoft.com/office/drawing/2014/main" id="{5146CE2B-F565-4E50-8C58-11269A6C5C75}"/>
              </a:ext>
            </a:extLst>
          </p:cNvPr>
          <p:cNvSpPr>
            <a:spLocks noGrp="1"/>
          </p:cNvSpPr>
          <p:nvPr>
            <p:ph idx="1"/>
          </p:nvPr>
        </p:nvSpPr>
        <p:spPr>
          <a:xfrm>
            <a:off x="304800" y="1219200"/>
            <a:ext cx="4267200" cy="4906963"/>
          </a:xfrm>
        </p:spPr>
        <p:txBody>
          <a:bodyPr>
            <a:normAutofit fontScale="85000" lnSpcReduction="10000"/>
          </a:bodyPr>
          <a:lstStyle/>
          <a:p>
            <a:pPr>
              <a:defRPr/>
            </a:pPr>
            <a:r>
              <a:rPr lang="en-GB" dirty="0"/>
              <a:t>½ + 1 + ½ shell segments</a:t>
            </a:r>
          </a:p>
          <a:p>
            <a:pPr lvl="1">
              <a:defRPr/>
            </a:pPr>
            <a:r>
              <a:rPr lang="en-GB" dirty="0"/>
              <a:t>Fabricated with final lengths and new smaller  cut-outs</a:t>
            </a:r>
          </a:p>
          <a:p>
            <a:pPr>
              <a:defRPr/>
            </a:pPr>
            <a:r>
              <a:rPr lang="en-GB" dirty="0"/>
              <a:t>All other components from structure 0</a:t>
            </a:r>
          </a:p>
          <a:p>
            <a:pPr>
              <a:defRPr/>
            </a:pPr>
            <a:r>
              <a:rPr lang="en-GB" dirty="0"/>
              <a:t>LE axial pre-load</a:t>
            </a:r>
          </a:p>
          <a:p>
            <a:pPr>
              <a:defRPr/>
            </a:pPr>
            <a:endParaRPr lang="en-GB" dirty="0"/>
          </a:p>
          <a:p>
            <a:pPr>
              <a:defRPr/>
            </a:pPr>
            <a:r>
              <a:rPr lang="en-GB" dirty="0"/>
              <a:t>To be qualified in first half 2016 with dummy coils</a:t>
            </a:r>
          </a:p>
          <a:p>
            <a:pPr lvl="1">
              <a:defRPr/>
            </a:pPr>
            <a:r>
              <a:rPr lang="en-GB" b="1" dirty="0">
                <a:solidFill>
                  <a:srgbClr val="FF0000"/>
                </a:solidFill>
              </a:rPr>
              <a:t>MQXFSD2</a:t>
            </a:r>
          </a:p>
          <a:p>
            <a:pPr>
              <a:defRPr/>
            </a:pPr>
            <a:endParaRPr lang="en-GB" dirty="0"/>
          </a:p>
        </p:txBody>
      </p:sp>
      <p:sp>
        <p:nvSpPr>
          <p:cNvPr id="4" name="Date Placeholder 3">
            <a:extLst>
              <a:ext uri="{FF2B5EF4-FFF2-40B4-BE49-F238E27FC236}">
                <a16:creationId xmlns:a16="http://schemas.microsoft.com/office/drawing/2014/main" id="{10796C22-EE98-43A8-AA24-ADCA09475D81}"/>
              </a:ext>
            </a:extLst>
          </p:cNvPr>
          <p:cNvSpPr>
            <a:spLocks noGrp="1"/>
          </p:cNvSpPr>
          <p:nvPr>
            <p:ph type="dt"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a:ln>
                  <a:noFill/>
                </a:ln>
                <a:solidFill>
                  <a:srgbClr val="1F497D"/>
                </a:solidFill>
                <a:effectLst/>
                <a:uLnTx/>
                <a:uFillTx/>
                <a:latin typeface="Calibri"/>
                <a:ea typeface="+mn-ea"/>
                <a:cs typeface="+mn-cs"/>
              </a:rPr>
              <a:t>02/02/2016</a:t>
            </a:r>
            <a:endParaRPr kumimoji="0" lang="en-US" sz="1300" b="0" i="0" u="none" strike="noStrike" kern="1200" cap="none" spc="0" normalizeH="0" baseline="0" noProof="0" dirty="0">
              <a:ln>
                <a:noFill/>
              </a:ln>
              <a:solidFill>
                <a:srgbClr val="1F497D"/>
              </a:solidFill>
              <a:effectLst/>
              <a:uLnTx/>
              <a:uFillTx/>
              <a:latin typeface="Calibri"/>
              <a:ea typeface="+mn-ea"/>
              <a:cs typeface="+mn-cs"/>
            </a:endParaRPr>
          </a:p>
        </p:txBody>
      </p:sp>
      <p:sp>
        <p:nvSpPr>
          <p:cNvPr id="5" name="Footer Placeholder 4">
            <a:extLst>
              <a:ext uri="{FF2B5EF4-FFF2-40B4-BE49-F238E27FC236}">
                <a16:creationId xmlns:a16="http://schemas.microsoft.com/office/drawing/2014/main" id="{59FEE0AF-0E37-4A5C-9A7A-57AE7E8799CB}"/>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400" b="0" i="0" u="none" strike="noStrike" kern="1200" cap="none" spc="0" normalizeH="0" baseline="0" noProof="0">
                <a:ln>
                  <a:noFill/>
                </a:ln>
                <a:solidFill>
                  <a:srgbClr val="1F497D"/>
                </a:solidFill>
                <a:effectLst/>
                <a:uLnTx/>
                <a:uFillTx/>
                <a:latin typeface="Calibri"/>
                <a:ea typeface="+mn-ea"/>
                <a:cs typeface="+mn-cs"/>
              </a:rPr>
              <a:t>Paolo Ferracin</a:t>
            </a:r>
            <a:endParaRPr kumimoji="0" lang="en-US" sz="1400" b="0" i="0" u="none" strike="noStrike" kern="1200" cap="none" spc="0" normalizeH="0" baseline="0" noProof="0">
              <a:ln>
                <a:noFill/>
              </a:ln>
              <a:solidFill>
                <a:srgbClr val="1F497D"/>
              </a:solidFill>
              <a:effectLst/>
              <a:uLnTx/>
              <a:uFillTx/>
              <a:latin typeface="Calibri"/>
              <a:ea typeface="+mn-ea"/>
              <a:cs typeface="+mn-cs"/>
            </a:endParaRPr>
          </a:p>
        </p:txBody>
      </p:sp>
      <p:sp>
        <p:nvSpPr>
          <p:cNvPr id="35846" name="Slide Number Placeholder 5">
            <a:extLst>
              <a:ext uri="{FF2B5EF4-FFF2-40B4-BE49-F238E27FC236}">
                <a16:creationId xmlns:a16="http://schemas.microsoft.com/office/drawing/2014/main" id="{9873A4B9-8BD7-47E9-B881-94BDDE25255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49A260D-D4D0-430A-B0CF-4F4899542E91}" type="slidenum">
              <a:rPr kumimoji="0" lang="en-US" altLang="en-US" sz="1400" b="0" i="0" u="none" strike="noStrike" kern="1200" cap="none" spc="0" normalizeH="0" baseline="0" noProof="0" smtClean="0">
                <a:ln>
                  <a:noFill/>
                </a:ln>
                <a:solidFill>
                  <a:srgbClr val="1F497D"/>
                </a:solidFill>
                <a:effectLst/>
                <a:uLnTx/>
                <a:uFillTx/>
                <a:latin typeface="Calibri" panose="020F050202020403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48</a:t>
            </a:fld>
            <a:endParaRPr kumimoji="0" lang="en-US" altLang="en-US" sz="1400" b="0" i="0" u="none" strike="noStrike" kern="1200" cap="none" spc="0" normalizeH="0" baseline="0" noProof="0">
              <a:ln>
                <a:noFill/>
              </a:ln>
              <a:solidFill>
                <a:srgbClr val="1F497D"/>
              </a:solidFill>
              <a:effectLst/>
              <a:uLnTx/>
              <a:uFillTx/>
              <a:latin typeface="Calibri" panose="020F0502020204030204" pitchFamily="34" charset="0"/>
              <a:ea typeface="+mn-ea"/>
              <a:cs typeface="+mn-cs"/>
            </a:endParaRPr>
          </a:p>
        </p:txBody>
      </p:sp>
      <p:pic>
        <p:nvPicPr>
          <p:cNvPr id="35847" name="Picture 9">
            <a:extLst>
              <a:ext uri="{FF2B5EF4-FFF2-40B4-BE49-F238E27FC236}">
                <a16:creationId xmlns:a16="http://schemas.microsoft.com/office/drawing/2014/main" id="{D54A2E12-FD6C-4E81-8A1E-A9FFEB90D316}"/>
              </a:ext>
            </a:extLst>
          </p:cNvPr>
          <p:cNvPicPr>
            <a:picLocks noChangeAspect="1"/>
          </p:cNvPicPr>
          <p:nvPr/>
        </p:nvPicPr>
        <p:blipFill>
          <a:blip r:embed="rId2">
            <a:extLst>
              <a:ext uri="{28A0092B-C50C-407E-A947-70E740481C1C}">
                <a14:useLocalDpi xmlns:a14="http://schemas.microsoft.com/office/drawing/2010/main" val="0"/>
              </a:ext>
            </a:extLst>
          </a:blip>
          <a:srcRect l="10834" t="7175" r="2499" b="13081"/>
          <a:stretch>
            <a:fillRect/>
          </a:stretch>
        </p:blipFill>
        <p:spPr bwMode="auto">
          <a:xfrm>
            <a:off x="4419600" y="1600200"/>
            <a:ext cx="4319588" cy="2243138"/>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35848" name="Picture 10">
            <a:extLst>
              <a:ext uri="{FF2B5EF4-FFF2-40B4-BE49-F238E27FC236}">
                <a16:creationId xmlns:a16="http://schemas.microsoft.com/office/drawing/2014/main" id="{159D423B-37E2-4ECC-8C5C-6AEA7072FE9C}"/>
              </a:ext>
            </a:extLst>
          </p:cNvPr>
          <p:cNvPicPr>
            <a:picLocks noChangeAspect="1"/>
          </p:cNvPicPr>
          <p:nvPr/>
        </p:nvPicPr>
        <p:blipFill>
          <a:blip r:embed="rId3">
            <a:extLst>
              <a:ext uri="{28A0092B-C50C-407E-A947-70E740481C1C}">
                <a14:useLocalDpi xmlns:a14="http://schemas.microsoft.com/office/drawing/2010/main" val="0"/>
              </a:ext>
            </a:extLst>
          </a:blip>
          <a:srcRect l="2499" t="21942" r="3333" b="17511"/>
          <a:stretch>
            <a:fillRect/>
          </a:stretch>
        </p:blipFill>
        <p:spPr bwMode="auto">
          <a:xfrm>
            <a:off x="4410075" y="4148138"/>
            <a:ext cx="4319588" cy="1566862"/>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a:extLst>
              <a:ext uri="{FF2B5EF4-FFF2-40B4-BE49-F238E27FC236}">
                <a16:creationId xmlns:a16="http://schemas.microsoft.com/office/drawing/2014/main" id="{8CE47A2C-C73A-4ECA-89C0-EA593CDBD831}"/>
              </a:ext>
            </a:extLst>
          </p:cNvPr>
          <p:cNvSpPr>
            <a:spLocks noGrp="1"/>
          </p:cNvSpPr>
          <p:nvPr>
            <p:ph type="title"/>
          </p:nvPr>
        </p:nvSpPr>
        <p:spPr/>
        <p:txBody>
          <a:bodyPr/>
          <a:lstStyle/>
          <a:p>
            <a:r>
              <a:rPr lang="en-GB" altLang="en-US"/>
              <a:t>MQXFSD2</a:t>
            </a:r>
          </a:p>
        </p:txBody>
      </p:sp>
      <p:sp>
        <p:nvSpPr>
          <p:cNvPr id="3" name="Content Placeholder 2">
            <a:extLst>
              <a:ext uri="{FF2B5EF4-FFF2-40B4-BE49-F238E27FC236}">
                <a16:creationId xmlns:a16="http://schemas.microsoft.com/office/drawing/2014/main" id="{E985D5C0-3C93-4BB3-BC20-01F853FE2F25}"/>
              </a:ext>
            </a:extLst>
          </p:cNvPr>
          <p:cNvSpPr>
            <a:spLocks noGrp="1"/>
          </p:cNvSpPr>
          <p:nvPr>
            <p:ph idx="1"/>
          </p:nvPr>
        </p:nvSpPr>
        <p:spPr>
          <a:xfrm>
            <a:off x="304800" y="1219200"/>
            <a:ext cx="4191000" cy="4906963"/>
          </a:xfrm>
        </p:spPr>
        <p:txBody>
          <a:bodyPr>
            <a:normAutofit fontScale="85000" lnSpcReduction="20000"/>
          </a:bodyPr>
          <a:lstStyle/>
          <a:p>
            <a:pPr>
              <a:defRPr/>
            </a:pPr>
            <a:r>
              <a:rPr lang="en-GB" dirty="0"/>
              <a:t>Instrumentation</a:t>
            </a:r>
          </a:p>
          <a:p>
            <a:pPr lvl="1">
              <a:defRPr/>
            </a:pPr>
            <a:r>
              <a:rPr lang="en-GB" dirty="0"/>
              <a:t>4 CERN strain gauge stations (</a:t>
            </a:r>
            <a:r>
              <a:rPr lang="en-GB" b="1" i="1" dirty="0">
                <a:sym typeface="Symbol" panose="05050102010706020507" pitchFamily="18" charset="2"/>
              </a:rPr>
              <a:t> </a:t>
            </a:r>
            <a:r>
              <a:rPr lang="en-GB" dirty="0">
                <a:sym typeface="Symbol" panose="05050102010706020507" pitchFamily="18" charset="2"/>
              </a:rPr>
              <a:t>and </a:t>
            </a:r>
            <a:r>
              <a:rPr lang="en-GB" b="1" i="1" dirty="0">
                <a:sym typeface="Symbol" panose="05050102010706020507" pitchFamily="18" charset="2"/>
              </a:rPr>
              <a:t>z</a:t>
            </a:r>
            <a:r>
              <a:rPr lang="en-GB" dirty="0"/>
              <a:t>)</a:t>
            </a:r>
            <a:r>
              <a:rPr lang="en-GB" b="1" dirty="0"/>
              <a:t> </a:t>
            </a:r>
            <a:r>
              <a:rPr lang="en-GB" dirty="0"/>
              <a:t>in shell</a:t>
            </a:r>
          </a:p>
          <a:p>
            <a:pPr lvl="1">
              <a:defRPr/>
            </a:pPr>
            <a:r>
              <a:rPr lang="en-GB" dirty="0"/>
              <a:t>12 CERN strain gauges stations (</a:t>
            </a:r>
            <a:r>
              <a:rPr lang="en-GB" b="1" i="1" dirty="0">
                <a:sym typeface="Symbol" panose="05050102010706020507" pitchFamily="18" charset="2"/>
              </a:rPr>
              <a:t> </a:t>
            </a:r>
            <a:r>
              <a:rPr lang="en-GB" dirty="0">
                <a:sym typeface="Symbol" panose="05050102010706020507" pitchFamily="18" charset="2"/>
              </a:rPr>
              <a:t>and </a:t>
            </a:r>
            <a:r>
              <a:rPr lang="en-GB" b="1" i="1" dirty="0">
                <a:sym typeface="Symbol" panose="05050102010706020507" pitchFamily="18" charset="2"/>
              </a:rPr>
              <a:t>z</a:t>
            </a:r>
            <a:r>
              <a:rPr lang="en-GB" dirty="0"/>
              <a:t>) in dummy coils</a:t>
            </a:r>
          </a:p>
          <a:p>
            <a:pPr lvl="1">
              <a:defRPr/>
            </a:pPr>
            <a:r>
              <a:rPr lang="en-GB" dirty="0"/>
              <a:t>4 strain gauges </a:t>
            </a:r>
            <a:r>
              <a:rPr lang="en-GB" b="1" i="1" dirty="0">
                <a:sym typeface="Symbol" panose="05050102010706020507" pitchFamily="18" charset="2"/>
              </a:rPr>
              <a:t>z </a:t>
            </a:r>
            <a:r>
              <a:rPr lang="en-GB" dirty="0">
                <a:sym typeface="Symbol" panose="05050102010706020507" pitchFamily="18" charset="2"/>
              </a:rPr>
              <a:t>on rods</a:t>
            </a:r>
          </a:p>
          <a:p>
            <a:pPr lvl="1">
              <a:defRPr/>
            </a:pPr>
            <a:r>
              <a:rPr lang="en-GB" dirty="0">
                <a:sym typeface="Symbol" panose="05050102010706020507" pitchFamily="18" charset="2"/>
              </a:rPr>
              <a:t>Total: </a:t>
            </a:r>
            <a:r>
              <a:rPr lang="en-GB" b="1" dirty="0">
                <a:solidFill>
                  <a:srgbClr val="FF0000"/>
                </a:solidFill>
                <a:sym typeface="Symbol" panose="05050102010706020507" pitchFamily="18" charset="2"/>
              </a:rPr>
              <a:t>36 gauges</a:t>
            </a:r>
            <a:endParaRPr lang="en-GB" b="1" dirty="0">
              <a:solidFill>
                <a:srgbClr val="FF0000"/>
              </a:solidFill>
            </a:endParaRPr>
          </a:p>
          <a:p>
            <a:pPr>
              <a:defRPr/>
            </a:pPr>
            <a:r>
              <a:rPr lang="en-GB" dirty="0"/>
              <a:t>1 loading + cool-down performed at CERN</a:t>
            </a:r>
          </a:p>
          <a:p>
            <a:pPr>
              <a:defRPr/>
            </a:pPr>
            <a:r>
              <a:rPr lang="en-GB" dirty="0"/>
              <a:t>To be done (Feb. 16)</a:t>
            </a:r>
          </a:p>
          <a:p>
            <a:pPr lvl="1">
              <a:defRPr/>
            </a:pPr>
            <a:r>
              <a:rPr lang="en-GB" dirty="0"/>
              <a:t>Thermal cycle, II loading, II cool-down and thermal cycle at CERN</a:t>
            </a:r>
          </a:p>
        </p:txBody>
      </p:sp>
      <p:sp>
        <p:nvSpPr>
          <p:cNvPr id="4" name="Date Placeholder 3">
            <a:extLst>
              <a:ext uri="{FF2B5EF4-FFF2-40B4-BE49-F238E27FC236}">
                <a16:creationId xmlns:a16="http://schemas.microsoft.com/office/drawing/2014/main" id="{93BE9E80-31CC-41AB-88F7-23CAD3B2A163}"/>
              </a:ext>
            </a:extLst>
          </p:cNvPr>
          <p:cNvSpPr>
            <a:spLocks noGrp="1"/>
          </p:cNvSpPr>
          <p:nvPr>
            <p:ph type="dt"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a:ln>
                  <a:noFill/>
                </a:ln>
                <a:solidFill>
                  <a:srgbClr val="1F497D"/>
                </a:solidFill>
                <a:effectLst/>
                <a:uLnTx/>
                <a:uFillTx/>
                <a:latin typeface="Calibri"/>
                <a:ea typeface="+mn-ea"/>
                <a:cs typeface="+mn-cs"/>
              </a:rPr>
              <a:t>02/02/2016</a:t>
            </a:r>
            <a:endParaRPr kumimoji="0" lang="en-US" sz="1300" b="0" i="0" u="none" strike="noStrike" kern="1200" cap="none" spc="0" normalizeH="0" baseline="0" noProof="0" dirty="0">
              <a:ln>
                <a:noFill/>
              </a:ln>
              <a:solidFill>
                <a:srgbClr val="1F497D"/>
              </a:solidFill>
              <a:effectLst/>
              <a:uLnTx/>
              <a:uFillTx/>
              <a:latin typeface="Calibri"/>
              <a:ea typeface="+mn-ea"/>
              <a:cs typeface="+mn-cs"/>
            </a:endParaRPr>
          </a:p>
        </p:txBody>
      </p:sp>
      <p:sp>
        <p:nvSpPr>
          <p:cNvPr id="5" name="Footer Placeholder 4">
            <a:extLst>
              <a:ext uri="{FF2B5EF4-FFF2-40B4-BE49-F238E27FC236}">
                <a16:creationId xmlns:a16="http://schemas.microsoft.com/office/drawing/2014/main" id="{8AAF1954-A9E6-4AEF-A988-5135E5CC8E4E}"/>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400" b="0" i="0" u="none" strike="noStrike" kern="1200" cap="none" spc="0" normalizeH="0" baseline="0" noProof="0">
                <a:ln>
                  <a:noFill/>
                </a:ln>
                <a:solidFill>
                  <a:srgbClr val="1F497D"/>
                </a:solidFill>
                <a:effectLst/>
                <a:uLnTx/>
                <a:uFillTx/>
                <a:latin typeface="Calibri"/>
                <a:ea typeface="+mn-ea"/>
                <a:cs typeface="+mn-cs"/>
              </a:rPr>
              <a:t>Paolo Ferracin</a:t>
            </a:r>
            <a:endParaRPr kumimoji="0" lang="en-US" sz="1400" b="0" i="0" u="none" strike="noStrike" kern="1200" cap="none" spc="0" normalizeH="0" baseline="0" noProof="0">
              <a:ln>
                <a:noFill/>
              </a:ln>
              <a:solidFill>
                <a:srgbClr val="1F497D"/>
              </a:solidFill>
              <a:effectLst/>
              <a:uLnTx/>
              <a:uFillTx/>
              <a:latin typeface="Calibri"/>
              <a:ea typeface="+mn-ea"/>
              <a:cs typeface="+mn-cs"/>
            </a:endParaRPr>
          </a:p>
        </p:txBody>
      </p:sp>
      <p:sp>
        <p:nvSpPr>
          <p:cNvPr id="36870" name="Slide Number Placeholder 5">
            <a:extLst>
              <a:ext uri="{FF2B5EF4-FFF2-40B4-BE49-F238E27FC236}">
                <a16:creationId xmlns:a16="http://schemas.microsoft.com/office/drawing/2014/main" id="{F068D791-4F10-41DB-8030-4510410D066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294368B-0ADD-4114-9F9B-6397C4F439C1}" type="slidenum">
              <a:rPr kumimoji="0" lang="en-US" altLang="en-US" sz="1400" b="0" i="0" u="none" strike="noStrike" kern="1200" cap="none" spc="0" normalizeH="0" baseline="0" noProof="0" smtClean="0">
                <a:ln>
                  <a:noFill/>
                </a:ln>
                <a:solidFill>
                  <a:srgbClr val="1F497D"/>
                </a:solidFill>
                <a:effectLst/>
                <a:uLnTx/>
                <a:uFillTx/>
                <a:latin typeface="Calibri" panose="020F050202020403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49</a:t>
            </a:fld>
            <a:endParaRPr kumimoji="0" lang="en-US" altLang="en-US" sz="1400" b="0" i="0" u="none" strike="noStrike" kern="1200" cap="none" spc="0" normalizeH="0" baseline="0" noProof="0">
              <a:ln>
                <a:noFill/>
              </a:ln>
              <a:solidFill>
                <a:srgbClr val="1F497D"/>
              </a:solidFill>
              <a:effectLst/>
              <a:uLnTx/>
              <a:uFillTx/>
              <a:latin typeface="Calibri" panose="020F0502020204030204" pitchFamily="34" charset="0"/>
              <a:ea typeface="+mn-ea"/>
              <a:cs typeface="+mn-cs"/>
            </a:endParaRPr>
          </a:p>
        </p:txBody>
      </p:sp>
      <p:pic>
        <p:nvPicPr>
          <p:cNvPr id="36871" name="Picture 9">
            <a:extLst>
              <a:ext uri="{FF2B5EF4-FFF2-40B4-BE49-F238E27FC236}">
                <a16:creationId xmlns:a16="http://schemas.microsoft.com/office/drawing/2014/main" id="{E7FABDBC-8A43-47CB-9188-BC9042A10A71}"/>
              </a:ext>
            </a:extLst>
          </p:cNvPr>
          <p:cNvPicPr>
            <a:picLocks noChangeAspect="1"/>
          </p:cNvPicPr>
          <p:nvPr/>
        </p:nvPicPr>
        <p:blipFill>
          <a:blip r:embed="rId2">
            <a:extLst>
              <a:ext uri="{28A0092B-C50C-407E-A947-70E740481C1C}">
                <a14:useLocalDpi xmlns:a14="http://schemas.microsoft.com/office/drawing/2010/main" val="0"/>
              </a:ext>
            </a:extLst>
          </a:blip>
          <a:srcRect l="2499" t="21942" r="3333" b="17511"/>
          <a:stretch>
            <a:fillRect/>
          </a:stretch>
        </p:blipFill>
        <p:spPr bwMode="auto">
          <a:xfrm>
            <a:off x="4410075" y="4452938"/>
            <a:ext cx="4319588" cy="1566862"/>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36872" name="Picture 4">
            <a:extLst>
              <a:ext uri="{FF2B5EF4-FFF2-40B4-BE49-F238E27FC236}">
                <a16:creationId xmlns:a16="http://schemas.microsoft.com/office/drawing/2014/main" id="{3697111A-4BD7-4DD6-A3D8-1A794E28A46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6982" b="10719"/>
          <a:stretch>
            <a:fillRect/>
          </a:stretch>
        </p:blipFill>
        <p:spPr bwMode="auto">
          <a:xfrm>
            <a:off x="4410075" y="1371600"/>
            <a:ext cx="4319588" cy="2667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91B859-3079-4CD4-BD6E-18A865FA4C7A}"/>
              </a:ext>
            </a:extLst>
          </p:cNvPr>
          <p:cNvSpPr>
            <a:spLocks noGrp="1"/>
          </p:cNvSpPr>
          <p:nvPr>
            <p:ph type="title"/>
          </p:nvPr>
        </p:nvSpPr>
        <p:spPr/>
        <p:txBody>
          <a:bodyPr/>
          <a:lstStyle/>
          <a:p>
            <a:r>
              <a:rPr lang="en-US" dirty="0"/>
              <a:t>SQ/SD Experience (LBNL)</a:t>
            </a:r>
            <a:endParaRPr lang="en-GB" dirty="0"/>
          </a:p>
        </p:txBody>
      </p:sp>
      <p:sp>
        <p:nvSpPr>
          <p:cNvPr id="4" name="Slide Number Placeholder 3">
            <a:extLst>
              <a:ext uri="{FF2B5EF4-FFF2-40B4-BE49-F238E27FC236}">
                <a16:creationId xmlns:a16="http://schemas.microsoft.com/office/drawing/2014/main" id="{C293DBDE-72E6-4317-8A07-BA62B626F5E9}"/>
              </a:ext>
            </a:extLst>
          </p:cNvPr>
          <p:cNvSpPr>
            <a:spLocks noGrp="1"/>
          </p:cNvSpPr>
          <p:nvPr>
            <p:ph type="sldNum" sz="quarter" idx="12"/>
          </p:nvPr>
        </p:nvSpPr>
        <p:spPr/>
        <p:txBody>
          <a:bodyPr/>
          <a:lstStyle/>
          <a:p>
            <a:fld id="{BFDCA1C4-9514-7B4F-976F-D92F7E296653}" type="slidenum">
              <a:rPr lang="fr-FR" smtClean="0"/>
              <a:pPr/>
              <a:t>5</a:t>
            </a:fld>
            <a:endParaRPr lang="fr-FR"/>
          </a:p>
        </p:txBody>
      </p:sp>
      <p:pic>
        <p:nvPicPr>
          <p:cNvPr id="6" name="Picture 5">
            <a:extLst>
              <a:ext uri="{FF2B5EF4-FFF2-40B4-BE49-F238E27FC236}">
                <a16:creationId xmlns:a16="http://schemas.microsoft.com/office/drawing/2014/main" id="{5C8411B8-24D2-46A8-8B09-423E699D23B8}"/>
              </a:ext>
            </a:extLst>
          </p:cNvPr>
          <p:cNvPicPr>
            <a:picLocks noChangeAspect="1"/>
          </p:cNvPicPr>
          <p:nvPr/>
        </p:nvPicPr>
        <p:blipFill>
          <a:blip r:embed="rId2"/>
          <a:stretch>
            <a:fillRect/>
          </a:stretch>
        </p:blipFill>
        <p:spPr>
          <a:xfrm>
            <a:off x="4343400" y="2642642"/>
            <a:ext cx="4642164" cy="3733800"/>
          </a:xfrm>
          <a:prstGeom prst="rect">
            <a:avLst/>
          </a:prstGeom>
        </p:spPr>
      </p:pic>
      <p:pic>
        <p:nvPicPr>
          <p:cNvPr id="7" name="Picture 6">
            <a:extLst>
              <a:ext uri="{FF2B5EF4-FFF2-40B4-BE49-F238E27FC236}">
                <a16:creationId xmlns:a16="http://schemas.microsoft.com/office/drawing/2014/main" id="{AD7D6C8A-055F-46DA-A1A4-7405AF36BD6D}"/>
              </a:ext>
            </a:extLst>
          </p:cNvPr>
          <p:cNvPicPr>
            <a:picLocks noChangeAspect="1"/>
          </p:cNvPicPr>
          <p:nvPr/>
        </p:nvPicPr>
        <p:blipFill>
          <a:blip r:embed="rId3"/>
          <a:stretch>
            <a:fillRect/>
          </a:stretch>
        </p:blipFill>
        <p:spPr>
          <a:xfrm>
            <a:off x="25364" y="3176042"/>
            <a:ext cx="3655240" cy="2819400"/>
          </a:xfrm>
          <a:prstGeom prst="rect">
            <a:avLst/>
          </a:prstGeom>
        </p:spPr>
      </p:pic>
      <p:sp>
        <p:nvSpPr>
          <p:cNvPr id="9" name="TextBox 8">
            <a:extLst>
              <a:ext uri="{FF2B5EF4-FFF2-40B4-BE49-F238E27FC236}">
                <a16:creationId xmlns:a16="http://schemas.microsoft.com/office/drawing/2014/main" id="{2DF15D2F-60CC-42F4-B572-6BD5434764D4}"/>
              </a:ext>
            </a:extLst>
          </p:cNvPr>
          <p:cNvSpPr txBox="1"/>
          <p:nvPr/>
        </p:nvSpPr>
        <p:spPr>
          <a:xfrm>
            <a:off x="304800" y="2642642"/>
            <a:ext cx="3048000" cy="400110"/>
          </a:xfrm>
          <a:prstGeom prst="rect">
            <a:avLst/>
          </a:prstGeom>
          <a:noFill/>
        </p:spPr>
        <p:txBody>
          <a:bodyPr wrap="square" rtlCol="0">
            <a:spAutoFit/>
          </a:bodyPr>
          <a:lstStyle/>
          <a:p>
            <a:r>
              <a:rPr lang="en-US" dirty="0" err="1">
                <a:solidFill>
                  <a:srgbClr val="800000"/>
                </a:solidFill>
              </a:rPr>
              <a:t>Fz</a:t>
            </a:r>
            <a:r>
              <a:rPr lang="en-US" dirty="0">
                <a:solidFill>
                  <a:srgbClr val="800000"/>
                </a:solidFill>
              </a:rPr>
              <a:t> @ </a:t>
            </a:r>
            <a:r>
              <a:rPr lang="en-US" dirty="0" err="1">
                <a:solidFill>
                  <a:srgbClr val="800000"/>
                </a:solidFill>
              </a:rPr>
              <a:t>Iss</a:t>
            </a:r>
            <a:r>
              <a:rPr lang="en-US" dirty="0">
                <a:solidFill>
                  <a:srgbClr val="800000"/>
                </a:solidFill>
              </a:rPr>
              <a:t> = 0.17 MN/end</a:t>
            </a:r>
          </a:p>
        </p:txBody>
      </p:sp>
      <p:pic>
        <p:nvPicPr>
          <p:cNvPr id="10" name="Picture 9">
            <a:extLst>
              <a:ext uri="{FF2B5EF4-FFF2-40B4-BE49-F238E27FC236}">
                <a16:creationId xmlns:a16="http://schemas.microsoft.com/office/drawing/2014/main" id="{2BE7F374-082B-488C-9DCE-3CBEEC0CE526}"/>
              </a:ext>
            </a:extLst>
          </p:cNvPr>
          <p:cNvPicPr>
            <a:picLocks noChangeAspect="1"/>
          </p:cNvPicPr>
          <p:nvPr/>
        </p:nvPicPr>
        <p:blipFill rotWithShape="1">
          <a:blip r:embed="rId4"/>
          <a:srcRect l="53427" r="-2224"/>
          <a:stretch/>
        </p:blipFill>
        <p:spPr>
          <a:xfrm>
            <a:off x="1305994" y="4146938"/>
            <a:ext cx="1655211" cy="1358337"/>
          </a:xfrm>
          <a:prstGeom prst="rect">
            <a:avLst/>
          </a:prstGeom>
        </p:spPr>
      </p:pic>
      <p:sp>
        <p:nvSpPr>
          <p:cNvPr id="11" name="Content Placeholder 2">
            <a:extLst>
              <a:ext uri="{FF2B5EF4-FFF2-40B4-BE49-F238E27FC236}">
                <a16:creationId xmlns:a16="http://schemas.microsoft.com/office/drawing/2014/main" id="{93E85613-FB21-4244-A1D2-571A6EF18302}"/>
              </a:ext>
            </a:extLst>
          </p:cNvPr>
          <p:cNvSpPr>
            <a:spLocks noGrp="1"/>
          </p:cNvSpPr>
          <p:nvPr>
            <p:ph idx="1"/>
          </p:nvPr>
        </p:nvSpPr>
        <p:spPr>
          <a:xfrm>
            <a:off x="416688" y="1033290"/>
            <a:ext cx="7920000" cy="1474107"/>
          </a:xfrm>
        </p:spPr>
        <p:txBody>
          <a:bodyPr>
            <a:normAutofit/>
          </a:bodyPr>
          <a:lstStyle/>
          <a:p>
            <a:pPr algn="l"/>
            <a:r>
              <a:rPr lang="en-US" sz="1600" b="0" dirty="0">
                <a:solidFill>
                  <a:srgbClr val="000000"/>
                </a:solidFill>
              </a:rPr>
              <a:t>LBNL/LARP intensively studied this problem (FE and experience in sub-scales) .</a:t>
            </a:r>
          </a:p>
          <a:p>
            <a:pPr algn="l"/>
            <a:r>
              <a:rPr lang="en-US" sz="1600" b="0" dirty="0">
                <a:solidFill>
                  <a:srgbClr val="000000"/>
                </a:solidFill>
              </a:rPr>
              <a:t>SQ02 and SD01 show a clear degradation in training performance with no axial support</a:t>
            </a:r>
          </a:p>
          <a:p>
            <a:pPr lvl="1"/>
            <a:r>
              <a:rPr lang="en-US" sz="1600" dirty="0">
                <a:solidFill>
                  <a:srgbClr val="000000"/>
                </a:solidFill>
              </a:rPr>
              <a:t>This is an extreme condition, since both the relative movement coil to structure and relative movement coil to pole were relaxed. </a:t>
            </a:r>
            <a:endParaRPr lang="en-US" sz="1600" b="0" dirty="0">
              <a:solidFill>
                <a:srgbClr val="000000"/>
              </a:solidFill>
            </a:endParaRPr>
          </a:p>
          <a:p>
            <a:endParaRPr lang="en-US" sz="1600" dirty="0"/>
          </a:p>
          <a:p>
            <a:endParaRPr lang="en-GB" sz="1600" dirty="0"/>
          </a:p>
        </p:txBody>
      </p:sp>
      <p:sp>
        <p:nvSpPr>
          <p:cNvPr id="12" name="Rectangle 11">
            <a:extLst>
              <a:ext uri="{FF2B5EF4-FFF2-40B4-BE49-F238E27FC236}">
                <a16:creationId xmlns:a16="http://schemas.microsoft.com/office/drawing/2014/main" id="{F4F692FD-EAB7-4AC3-BBE8-C5C15C20BC8B}"/>
              </a:ext>
            </a:extLst>
          </p:cNvPr>
          <p:cNvSpPr/>
          <p:nvPr/>
        </p:nvSpPr>
        <p:spPr>
          <a:xfrm>
            <a:off x="2133599" y="6473279"/>
            <a:ext cx="6326833" cy="430887"/>
          </a:xfrm>
          <a:prstGeom prst="rect">
            <a:avLst/>
          </a:prstGeom>
        </p:spPr>
        <p:txBody>
          <a:bodyPr wrap="square">
            <a:spAutoFit/>
          </a:bodyPr>
          <a:lstStyle/>
          <a:p>
            <a:r>
              <a:rPr lang="en-US" sz="1100" b="0" dirty="0">
                <a:solidFill>
                  <a:srgbClr val="00B050"/>
                </a:solidFill>
              </a:rPr>
              <a:t>S. Caspi, P. </a:t>
            </a:r>
            <a:r>
              <a:rPr lang="en-US" sz="1100" b="0" dirty="0" err="1">
                <a:solidFill>
                  <a:srgbClr val="00B050"/>
                </a:solidFill>
              </a:rPr>
              <a:t>Ferracin</a:t>
            </a:r>
            <a:r>
              <a:rPr lang="en-US" sz="1100" b="0" dirty="0">
                <a:solidFill>
                  <a:srgbClr val="00B050"/>
                </a:solidFill>
              </a:rPr>
              <a:t>., “Towards integrated design and modeling of high field accelerator magnets,” IEEE Trans. Appl. </a:t>
            </a:r>
            <a:r>
              <a:rPr lang="en-US" sz="1100" b="0" dirty="0" err="1">
                <a:solidFill>
                  <a:srgbClr val="00B050"/>
                </a:solidFill>
              </a:rPr>
              <a:t>Supercond</a:t>
            </a:r>
            <a:r>
              <a:rPr lang="en-US" sz="1100" b="0" dirty="0">
                <a:solidFill>
                  <a:srgbClr val="00B050"/>
                </a:solidFill>
              </a:rPr>
              <a:t>., vol. 16, no. 2, pp. 1298–1303, June 2006.</a:t>
            </a:r>
            <a:endParaRPr lang="en-US" sz="1100" dirty="0">
              <a:solidFill>
                <a:srgbClr val="00B050"/>
              </a:solidFill>
            </a:endParaRPr>
          </a:p>
        </p:txBody>
      </p:sp>
    </p:spTree>
    <p:extLst>
      <p:ext uri="{BB962C8B-B14F-4D97-AF65-F5344CB8AC3E}">
        <p14:creationId xmlns:p14="http://schemas.microsoft.com/office/powerpoint/2010/main" val="388553616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a:extLst>
              <a:ext uri="{FF2B5EF4-FFF2-40B4-BE49-F238E27FC236}">
                <a16:creationId xmlns:a16="http://schemas.microsoft.com/office/drawing/2014/main" id="{CB79C582-8547-4501-8959-DD1971FF006F}"/>
              </a:ext>
            </a:extLst>
          </p:cNvPr>
          <p:cNvSpPr>
            <a:spLocks noGrp="1"/>
          </p:cNvSpPr>
          <p:nvPr>
            <p:ph type="title"/>
          </p:nvPr>
        </p:nvSpPr>
        <p:spPr/>
        <p:txBody>
          <a:bodyPr/>
          <a:lstStyle/>
          <a:p>
            <a:r>
              <a:rPr lang="en-GB" altLang="en-US"/>
              <a:t>MQXFS Support Structure 3 and 4</a:t>
            </a:r>
          </a:p>
        </p:txBody>
      </p:sp>
      <p:sp>
        <p:nvSpPr>
          <p:cNvPr id="3" name="Content Placeholder 2">
            <a:extLst>
              <a:ext uri="{FF2B5EF4-FFF2-40B4-BE49-F238E27FC236}">
                <a16:creationId xmlns:a16="http://schemas.microsoft.com/office/drawing/2014/main" id="{57608AAE-4BBA-4F39-9DB9-CD5641E964E6}"/>
              </a:ext>
            </a:extLst>
          </p:cNvPr>
          <p:cNvSpPr>
            <a:spLocks noGrp="1"/>
          </p:cNvSpPr>
          <p:nvPr>
            <p:ph idx="1"/>
          </p:nvPr>
        </p:nvSpPr>
        <p:spPr>
          <a:xfrm>
            <a:off x="304800" y="1219200"/>
            <a:ext cx="4191000" cy="4906963"/>
          </a:xfrm>
        </p:spPr>
        <p:txBody>
          <a:bodyPr>
            <a:normAutofit fontScale="85000" lnSpcReduction="10000"/>
          </a:bodyPr>
          <a:lstStyle/>
          <a:p>
            <a:pPr>
              <a:defRPr/>
            </a:pPr>
            <a:r>
              <a:rPr lang="en-GB" dirty="0"/>
              <a:t>½ + 1 + ½ shell segments</a:t>
            </a:r>
          </a:p>
          <a:p>
            <a:pPr>
              <a:defRPr/>
            </a:pPr>
            <a:r>
              <a:rPr lang="en-GB" dirty="0"/>
              <a:t>Thin lamination for pad and yoke</a:t>
            </a:r>
          </a:p>
          <a:p>
            <a:pPr>
              <a:defRPr/>
            </a:pPr>
            <a:r>
              <a:rPr lang="en-GB" dirty="0"/>
              <a:t>RE axial pre-load</a:t>
            </a:r>
          </a:p>
          <a:p>
            <a:pPr>
              <a:defRPr/>
            </a:pPr>
            <a:r>
              <a:rPr lang="en-GB" dirty="0"/>
              <a:t>2 sets of components delivered at CERN</a:t>
            </a:r>
          </a:p>
          <a:p>
            <a:pPr lvl="1">
              <a:defRPr/>
            </a:pPr>
            <a:r>
              <a:rPr lang="en-GB" dirty="0"/>
              <a:t>Except 1 set of shells and 1 set of collars</a:t>
            </a:r>
          </a:p>
          <a:p>
            <a:pPr>
              <a:defRPr/>
            </a:pPr>
            <a:r>
              <a:rPr lang="en-GB" dirty="0"/>
              <a:t>To be qualified at CERN in first half Mar./Apr. 2016 with dummy coils</a:t>
            </a:r>
          </a:p>
          <a:p>
            <a:pPr lvl="1">
              <a:defRPr/>
            </a:pPr>
            <a:r>
              <a:rPr lang="en-GB" b="1" dirty="0">
                <a:solidFill>
                  <a:srgbClr val="FF0000"/>
                </a:solidFill>
              </a:rPr>
              <a:t>MQXFSD3</a:t>
            </a:r>
          </a:p>
          <a:p>
            <a:pPr>
              <a:defRPr/>
            </a:pPr>
            <a:endParaRPr lang="en-GB" dirty="0"/>
          </a:p>
        </p:txBody>
      </p:sp>
      <p:sp>
        <p:nvSpPr>
          <p:cNvPr id="4" name="Date Placeholder 3">
            <a:extLst>
              <a:ext uri="{FF2B5EF4-FFF2-40B4-BE49-F238E27FC236}">
                <a16:creationId xmlns:a16="http://schemas.microsoft.com/office/drawing/2014/main" id="{4CEE3F72-E6FD-442E-AC68-2C47DB5F1119}"/>
              </a:ext>
            </a:extLst>
          </p:cNvPr>
          <p:cNvSpPr>
            <a:spLocks noGrp="1"/>
          </p:cNvSpPr>
          <p:nvPr>
            <p:ph type="dt"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a:ln>
                  <a:noFill/>
                </a:ln>
                <a:solidFill>
                  <a:srgbClr val="1F497D"/>
                </a:solidFill>
                <a:effectLst/>
                <a:uLnTx/>
                <a:uFillTx/>
                <a:latin typeface="Calibri"/>
                <a:ea typeface="+mn-ea"/>
                <a:cs typeface="+mn-cs"/>
              </a:rPr>
              <a:t>02/02/2016</a:t>
            </a:r>
            <a:endParaRPr kumimoji="0" lang="en-US" sz="1300" b="0" i="0" u="none" strike="noStrike" kern="1200" cap="none" spc="0" normalizeH="0" baseline="0" noProof="0" dirty="0">
              <a:ln>
                <a:noFill/>
              </a:ln>
              <a:solidFill>
                <a:srgbClr val="1F497D"/>
              </a:solidFill>
              <a:effectLst/>
              <a:uLnTx/>
              <a:uFillTx/>
              <a:latin typeface="Calibri"/>
              <a:ea typeface="+mn-ea"/>
              <a:cs typeface="+mn-cs"/>
            </a:endParaRPr>
          </a:p>
        </p:txBody>
      </p:sp>
      <p:sp>
        <p:nvSpPr>
          <p:cNvPr id="5" name="Footer Placeholder 4">
            <a:extLst>
              <a:ext uri="{FF2B5EF4-FFF2-40B4-BE49-F238E27FC236}">
                <a16:creationId xmlns:a16="http://schemas.microsoft.com/office/drawing/2014/main" id="{1CF32DE3-6377-457C-B8C5-98E1114F5695}"/>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400" b="0" i="0" u="none" strike="noStrike" kern="1200" cap="none" spc="0" normalizeH="0" baseline="0" noProof="0">
                <a:ln>
                  <a:noFill/>
                </a:ln>
                <a:solidFill>
                  <a:srgbClr val="1F497D"/>
                </a:solidFill>
                <a:effectLst/>
                <a:uLnTx/>
                <a:uFillTx/>
                <a:latin typeface="Calibri"/>
                <a:ea typeface="+mn-ea"/>
                <a:cs typeface="+mn-cs"/>
              </a:rPr>
              <a:t>Paolo Ferracin</a:t>
            </a:r>
            <a:endParaRPr kumimoji="0" lang="en-US" sz="1400" b="0" i="0" u="none" strike="noStrike" kern="1200" cap="none" spc="0" normalizeH="0" baseline="0" noProof="0">
              <a:ln>
                <a:noFill/>
              </a:ln>
              <a:solidFill>
                <a:srgbClr val="1F497D"/>
              </a:solidFill>
              <a:effectLst/>
              <a:uLnTx/>
              <a:uFillTx/>
              <a:latin typeface="Calibri"/>
              <a:ea typeface="+mn-ea"/>
              <a:cs typeface="+mn-cs"/>
            </a:endParaRPr>
          </a:p>
        </p:txBody>
      </p:sp>
      <p:sp>
        <p:nvSpPr>
          <p:cNvPr id="37894" name="Slide Number Placeholder 5">
            <a:extLst>
              <a:ext uri="{FF2B5EF4-FFF2-40B4-BE49-F238E27FC236}">
                <a16:creationId xmlns:a16="http://schemas.microsoft.com/office/drawing/2014/main" id="{CD9E644A-DC57-43E1-82C7-4F121A565C9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188B230A-3933-4EA1-A4B7-291BBA2CC313}" type="slidenum">
              <a:rPr kumimoji="0" lang="en-US" altLang="en-US" sz="1400" b="0" i="0" u="none" strike="noStrike" kern="1200" cap="none" spc="0" normalizeH="0" baseline="0" noProof="0" smtClean="0">
                <a:ln>
                  <a:noFill/>
                </a:ln>
                <a:solidFill>
                  <a:srgbClr val="1F497D"/>
                </a:solidFill>
                <a:effectLst/>
                <a:uLnTx/>
                <a:uFillTx/>
                <a:latin typeface="Calibri" panose="020F050202020403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50</a:t>
            </a:fld>
            <a:endParaRPr kumimoji="0" lang="en-US" altLang="en-US" sz="1400" b="0" i="0" u="none" strike="noStrike" kern="1200" cap="none" spc="0" normalizeH="0" baseline="0" noProof="0">
              <a:ln>
                <a:noFill/>
              </a:ln>
              <a:solidFill>
                <a:srgbClr val="1F497D"/>
              </a:solidFill>
              <a:effectLst/>
              <a:uLnTx/>
              <a:uFillTx/>
              <a:latin typeface="Calibri" panose="020F0502020204030204" pitchFamily="34" charset="0"/>
              <a:ea typeface="+mn-ea"/>
              <a:cs typeface="+mn-cs"/>
            </a:endParaRPr>
          </a:p>
        </p:txBody>
      </p:sp>
      <p:pic>
        <p:nvPicPr>
          <p:cNvPr id="37895" name="Picture 1">
            <a:extLst>
              <a:ext uri="{FF2B5EF4-FFF2-40B4-BE49-F238E27FC236}">
                <a16:creationId xmlns:a16="http://schemas.microsoft.com/office/drawing/2014/main" id="{3550D218-3997-4592-A374-52BCC231E939}"/>
              </a:ext>
            </a:extLst>
          </p:cNvPr>
          <p:cNvPicPr>
            <a:picLocks noChangeAspect="1"/>
          </p:cNvPicPr>
          <p:nvPr/>
        </p:nvPicPr>
        <p:blipFill>
          <a:blip r:embed="rId2">
            <a:extLst>
              <a:ext uri="{28A0092B-C50C-407E-A947-70E740481C1C}">
                <a14:useLocalDpi xmlns:a14="http://schemas.microsoft.com/office/drawing/2010/main" val="0"/>
              </a:ext>
            </a:extLst>
          </a:blip>
          <a:srcRect l="6667" t="22040" r="2499" b="20367"/>
          <a:stretch>
            <a:fillRect/>
          </a:stretch>
        </p:blipFill>
        <p:spPr bwMode="auto">
          <a:xfrm>
            <a:off x="4419600" y="4324350"/>
            <a:ext cx="4319588" cy="1546225"/>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37896" name="Picture 5">
            <a:extLst>
              <a:ext uri="{FF2B5EF4-FFF2-40B4-BE49-F238E27FC236}">
                <a16:creationId xmlns:a16="http://schemas.microsoft.com/office/drawing/2014/main" id="{6D648717-58F6-4FDC-A5DE-7CDC866FBC2F}"/>
              </a:ext>
            </a:extLst>
          </p:cNvPr>
          <p:cNvPicPr>
            <a:picLocks noChangeAspect="1"/>
          </p:cNvPicPr>
          <p:nvPr/>
        </p:nvPicPr>
        <p:blipFill>
          <a:blip r:embed="rId3">
            <a:extLst>
              <a:ext uri="{28A0092B-C50C-407E-A947-70E740481C1C}">
                <a14:useLocalDpi xmlns:a14="http://schemas.microsoft.com/office/drawing/2010/main" val="0"/>
              </a:ext>
            </a:extLst>
          </a:blip>
          <a:srcRect l="11667" t="2744" r="5000" b="5698"/>
          <a:stretch>
            <a:fillRect/>
          </a:stretch>
        </p:blipFill>
        <p:spPr bwMode="auto">
          <a:xfrm>
            <a:off x="4419600" y="1447800"/>
            <a:ext cx="4319588" cy="2678113"/>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a:extLst>
              <a:ext uri="{FF2B5EF4-FFF2-40B4-BE49-F238E27FC236}">
                <a16:creationId xmlns:a16="http://schemas.microsoft.com/office/drawing/2014/main" id="{961E410F-9BE6-4445-9358-A3EE8392981D}"/>
              </a:ext>
            </a:extLst>
          </p:cNvPr>
          <p:cNvSpPr>
            <a:spLocks noGrp="1"/>
          </p:cNvSpPr>
          <p:nvPr>
            <p:ph type="title"/>
          </p:nvPr>
        </p:nvSpPr>
        <p:spPr/>
        <p:txBody>
          <a:bodyPr/>
          <a:lstStyle/>
          <a:p>
            <a:r>
              <a:rPr lang="en-GB" altLang="en-US"/>
              <a:t>From structure 1-2 to structure 3-4</a:t>
            </a:r>
          </a:p>
        </p:txBody>
      </p:sp>
      <p:sp>
        <p:nvSpPr>
          <p:cNvPr id="11" name="Content Placeholder 10">
            <a:extLst>
              <a:ext uri="{FF2B5EF4-FFF2-40B4-BE49-F238E27FC236}">
                <a16:creationId xmlns:a16="http://schemas.microsoft.com/office/drawing/2014/main" id="{4D7BA852-DD2C-4AAA-80B2-AE60A362D7C6}"/>
              </a:ext>
            </a:extLst>
          </p:cNvPr>
          <p:cNvSpPr>
            <a:spLocks noGrp="1"/>
          </p:cNvSpPr>
          <p:nvPr>
            <p:ph idx="1"/>
          </p:nvPr>
        </p:nvSpPr>
        <p:spPr>
          <a:xfrm>
            <a:off x="304800" y="1219200"/>
            <a:ext cx="8458200" cy="2220913"/>
          </a:xfrm>
        </p:spPr>
        <p:txBody>
          <a:bodyPr>
            <a:normAutofit fontScale="92500"/>
          </a:bodyPr>
          <a:lstStyle/>
          <a:p>
            <a:pPr>
              <a:defRPr/>
            </a:pPr>
            <a:r>
              <a:rPr lang="en-GB" dirty="0"/>
              <a:t>Nuts and pre-loading system moved from LE to RE</a:t>
            </a:r>
          </a:p>
          <a:p>
            <a:pPr lvl="1">
              <a:defRPr/>
            </a:pPr>
            <a:r>
              <a:rPr lang="en-GB" dirty="0"/>
              <a:t>Reduced lengths of the leads </a:t>
            </a:r>
            <a:r>
              <a:rPr lang="en-GB" dirty="0">
                <a:sym typeface="Wingdings" panose="05000000000000000000" pitchFamily="2" charset="2"/>
              </a:rPr>
              <a:t> field quality</a:t>
            </a:r>
          </a:p>
          <a:p>
            <a:pPr lvl="1">
              <a:defRPr/>
            </a:pPr>
            <a:r>
              <a:rPr lang="en-GB" dirty="0">
                <a:sym typeface="Wingdings" panose="05000000000000000000" pitchFamily="2" charset="2"/>
              </a:rPr>
              <a:t>Easier pre-loading operation</a:t>
            </a:r>
          </a:p>
          <a:p>
            <a:pPr lvl="1">
              <a:defRPr/>
            </a:pPr>
            <a:r>
              <a:rPr lang="en-GB" dirty="0">
                <a:sym typeface="Wingdings" panose="05000000000000000000" pitchFamily="2" charset="2"/>
              </a:rPr>
              <a:t>Increased distance between Q1 magnets</a:t>
            </a:r>
          </a:p>
          <a:p>
            <a:pPr lvl="1">
              <a:defRPr/>
            </a:pPr>
            <a:endParaRPr lang="en-GB" dirty="0"/>
          </a:p>
        </p:txBody>
      </p:sp>
      <p:sp>
        <p:nvSpPr>
          <p:cNvPr id="4" name="Date Placeholder 3">
            <a:extLst>
              <a:ext uri="{FF2B5EF4-FFF2-40B4-BE49-F238E27FC236}">
                <a16:creationId xmlns:a16="http://schemas.microsoft.com/office/drawing/2014/main" id="{BEB9F0A8-D572-40F5-B272-D634020B5E40}"/>
              </a:ext>
            </a:extLst>
          </p:cNvPr>
          <p:cNvSpPr>
            <a:spLocks noGrp="1"/>
          </p:cNvSpPr>
          <p:nvPr>
            <p:ph type="dt"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a:ln>
                  <a:noFill/>
                </a:ln>
                <a:solidFill>
                  <a:srgbClr val="1F497D"/>
                </a:solidFill>
                <a:effectLst/>
                <a:uLnTx/>
                <a:uFillTx/>
                <a:latin typeface="Calibri"/>
                <a:ea typeface="+mn-ea"/>
                <a:cs typeface="+mn-cs"/>
              </a:rPr>
              <a:t>02/02/2016</a:t>
            </a:r>
            <a:endParaRPr kumimoji="0" lang="en-US" sz="1300" b="0" i="0" u="none" strike="noStrike" kern="1200" cap="none" spc="0" normalizeH="0" baseline="0" noProof="0" dirty="0">
              <a:ln>
                <a:noFill/>
              </a:ln>
              <a:solidFill>
                <a:srgbClr val="1F497D"/>
              </a:solidFill>
              <a:effectLst/>
              <a:uLnTx/>
              <a:uFillTx/>
              <a:latin typeface="Calibri"/>
              <a:ea typeface="+mn-ea"/>
              <a:cs typeface="+mn-cs"/>
            </a:endParaRPr>
          </a:p>
        </p:txBody>
      </p:sp>
      <p:sp>
        <p:nvSpPr>
          <p:cNvPr id="5" name="Footer Placeholder 4">
            <a:extLst>
              <a:ext uri="{FF2B5EF4-FFF2-40B4-BE49-F238E27FC236}">
                <a16:creationId xmlns:a16="http://schemas.microsoft.com/office/drawing/2014/main" id="{140B45E3-66F6-473F-8534-C57BAA84D154}"/>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400" b="0" i="0" u="none" strike="noStrike" kern="1200" cap="none" spc="0" normalizeH="0" baseline="0" noProof="0">
                <a:ln>
                  <a:noFill/>
                </a:ln>
                <a:solidFill>
                  <a:srgbClr val="1F497D"/>
                </a:solidFill>
                <a:effectLst/>
                <a:uLnTx/>
                <a:uFillTx/>
                <a:latin typeface="Calibri"/>
                <a:ea typeface="+mn-ea"/>
                <a:cs typeface="+mn-cs"/>
              </a:rPr>
              <a:t>Paolo Ferracin</a:t>
            </a:r>
            <a:endParaRPr kumimoji="0" lang="en-US" sz="1400" b="0" i="0" u="none" strike="noStrike" kern="1200" cap="none" spc="0" normalizeH="0" baseline="0" noProof="0">
              <a:ln>
                <a:noFill/>
              </a:ln>
              <a:solidFill>
                <a:srgbClr val="1F497D"/>
              </a:solidFill>
              <a:effectLst/>
              <a:uLnTx/>
              <a:uFillTx/>
              <a:latin typeface="Calibri"/>
              <a:ea typeface="+mn-ea"/>
              <a:cs typeface="+mn-cs"/>
            </a:endParaRPr>
          </a:p>
        </p:txBody>
      </p:sp>
      <p:sp>
        <p:nvSpPr>
          <p:cNvPr id="38918" name="Slide Number Placeholder 5">
            <a:extLst>
              <a:ext uri="{FF2B5EF4-FFF2-40B4-BE49-F238E27FC236}">
                <a16:creationId xmlns:a16="http://schemas.microsoft.com/office/drawing/2014/main" id="{4A549D68-54F3-4572-8152-F01FE13F847C}"/>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31A9DB63-7EB7-497A-B805-017736D07D0D}" type="slidenum">
              <a:rPr kumimoji="0" lang="en-US" altLang="en-US" sz="1400" b="0" i="0" u="none" strike="noStrike" kern="1200" cap="none" spc="0" normalizeH="0" baseline="0" noProof="0" smtClean="0">
                <a:ln>
                  <a:noFill/>
                </a:ln>
                <a:solidFill>
                  <a:srgbClr val="1F497D"/>
                </a:solidFill>
                <a:effectLst/>
                <a:uLnTx/>
                <a:uFillTx/>
                <a:latin typeface="Calibri" panose="020F050202020403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51</a:t>
            </a:fld>
            <a:endParaRPr kumimoji="0" lang="en-US" altLang="en-US" sz="1400" b="0" i="0" u="none" strike="noStrike" kern="1200" cap="none" spc="0" normalizeH="0" baseline="0" noProof="0">
              <a:ln>
                <a:noFill/>
              </a:ln>
              <a:solidFill>
                <a:srgbClr val="1F497D"/>
              </a:solidFill>
              <a:effectLst/>
              <a:uLnTx/>
              <a:uFillTx/>
              <a:latin typeface="Calibri" panose="020F0502020204030204" pitchFamily="34" charset="0"/>
              <a:ea typeface="+mn-ea"/>
              <a:cs typeface="+mn-cs"/>
            </a:endParaRPr>
          </a:p>
        </p:txBody>
      </p:sp>
      <p:sp>
        <p:nvSpPr>
          <p:cNvPr id="38919" name="Rectangle 4">
            <a:extLst>
              <a:ext uri="{FF2B5EF4-FFF2-40B4-BE49-F238E27FC236}">
                <a16:creationId xmlns:a16="http://schemas.microsoft.com/office/drawing/2014/main" id="{D63AFF6A-4544-4AEB-B53A-B2E29F8FD289}"/>
              </a:ext>
            </a:extLst>
          </p:cNvPr>
          <p:cNvSpPr>
            <a:spLocks noChangeArrowheads="1"/>
          </p:cNvSpPr>
          <p:nvPr/>
        </p:nvSpPr>
        <p:spPr bwMode="auto">
          <a:xfrm flipV="1">
            <a:off x="239713" y="1752600"/>
            <a:ext cx="5659437" cy="46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Font typeface="Arial" panose="020B0604020202020204" pitchFamily="34" charset="0"/>
              <a:buChar char="•"/>
              <a:defRPr sz="3200">
                <a:solidFill>
                  <a:schemeClr val="tx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38920" name="Picture 3">
            <a:extLst>
              <a:ext uri="{FF2B5EF4-FFF2-40B4-BE49-F238E27FC236}">
                <a16:creationId xmlns:a16="http://schemas.microsoft.com/office/drawing/2014/main" id="{0FA8DAAE-A5FC-4365-8191-0DA1AD5ECB7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3733800"/>
            <a:ext cx="3570288" cy="180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21" name="Rectangle 8">
            <a:extLst>
              <a:ext uri="{FF2B5EF4-FFF2-40B4-BE49-F238E27FC236}">
                <a16:creationId xmlns:a16="http://schemas.microsoft.com/office/drawing/2014/main" id="{CEB3813B-BA6B-4FDF-AF9F-360EB3618134}"/>
              </a:ext>
            </a:extLst>
          </p:cNvPr>
          <p:cNvSpPr>
            <a:spLocks noChangeArrowheads="1"/>
          </p:cNvSpPr>
          <p:nvPr/>
        </p:nvSpPr>
        <p:spPr bwMode="auto">
          <a:xfrm flipV="1">
            <a:off x="4660900" y="1722438"/>
            <a:ext cx="968375" cy="46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Font typeface="Arial" panose="020B0604020202020204" pitchFamily="34" charset="0"/>
              <a:buChar char="•"/>
              <a:defRPr sz="3200">
                <a:solidFill>
                  <a:schemeClr val="tx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altLang="en-US" sz="18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pic>
        <p:nvPicPr>
          <p:cNvPr id="38922" name="Picture 7">
            <a:extLst>
              <a:ext uri="{FF2B5EF4-FFF2-40B4-BE49-F238E27FC236}">
                <a16:creationId xmlns:a16="http://schemas.microsoft.com/office/drawing/2014/main" id="{82AF4AE9-60AE-4007-9847-903A52677A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16450" y="3505200"/>
            <a:ext cx="3567113" cy="215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a:extLst>
              <a:ext uri="{FF2B5EF4-FFF2-40B4-BE49-F238E27FC236}">
                <a16:creationId xmlns:a16="http://schemas.microsoft.com/office/drawing/2014/main" id="{AC5A13C2-B67C-44EA-87CA-104813849CDD}"/>
              </a:ext>
            </a:extLst>
          </p:cNvPr>
          <p:cNvSpPr>
            <a:spLocks noGrp="1"/>
          </p:cNvSpPr>
          <p:nvPr>
            <p:ph type="title"/>
          </p:nvPr>
        </p:nvSpPr>
        <p:spPr/>
        <p:txBody>
          <a:bodyPr/>
          <a:lstStyle/>
          <a:p>
            <a:r>
              <a:rPr lang="en-GB" altLang="en-US"/>
              <a:t>Short model support structures overview</a:t>
            </a:r>
          </a:p>
        </p:txBody>
      </p:sp>
      <p:sp>
        <p:nvSpPr>
          <p:cNvPr id="37891" name="Content Placeholder 2">
            <a:extLst>
              <a:ext uri="{FF2B5EF4-FFF2-40B4-BE49-F238E27FC236}">
                <a16:creationId xmlns:a16="http://schemas.microsoft.com/office/drawing/2014/main" id="{4B3EB977-8B5C-4CC3-9058-C574EDE99A54}"/>
              </a:ext>
            </a:extLst>
          </p:cNvPr>
          <p:cNvSpPr>
            <a:spLocks noGrp="1"/>
          </p:cNvSpPr>
          <p:nvPr>
            <p:ph idx="1"/>
          </p:nvPr>
        </p:nvSpPr>
        <p:spPr>
          <a:xfrm>
            <a:off x="304800" y="1676400"/>
            <a:ext cx="2057400" cy="1676400"/>
          </a:xfrm>
        </p:spPr>
        <p:txBody>
          <a:bodyPr>
            <a:normAutofit fontScale="70000" lnSpcReduction="20000"/>
          </a:bodyPr>
          <a:lstStyle/>
          <a:p>
            <a:pPr>
              <a:defRPr/>
            </a:pPr>
            <a:r>
              <a:rPr lang="en-GB" altLang="en-US" b="1" dirty="0">
                <a:solidFill>
                  <a:srgbClr val="FF0000"/>
                </a:solidFill>
              </a:rPr>
              <a:t>Structure 1</a:t>
            </a:r>
          </a:p>
          <a:p>
            <a:pPr>
              <a:defRPr/>
            </a:pPr>
            <a:r>
              <a:rPr lang="en-GB" altLang="en-US" dirty="0"/>
              <a:t>Used in</a:t>
            </a:r>
          </a:p>
          <a:p>
            <a:pPr lvl="1">
              <a:defRPr/>
            </a:pPr>
            <a:r>
              <a:rPr lang="en-GB" altLang="en-US" dirty="0"/>
              <a:t>MQXFSD1 </a:t>
            </a:r>
          </a:p>
          <a:p>
            <a:pPr lvl="1">
              <a:defRPr/>
            </a:pPr>
            <a:r>
              <a:rPr lang="en-GB" altLang="en-US" dirty="0"/>
              <a:t>MQXFS1</a:t>
            </a:r>
          </a:p>
        </p:txBody>
      </p:sp>
      <p:sp>
        <p:nvSpPr>
          <p:cNvPr id="4" name="Date Placeholder 3">
            <a:extLst>
              <a:ext uri="{FF2B5EF4-FFF2-40B4-BE49-F238E27FC236}">
                <a16:creationId xmlns:a16="http://schemas.microsoft.com/office/drawing/2014/main" id="{88B8CE91-56ED-460D-A009-C0B68E3C9748}"/>
              </a:ext>
            </a:extLst>
          </p:cNvPr>
          <p:cNvSpPr>
            <a:spLocks noGrp="1"/>
          </p:cNvSpPr>
          <p:nvPr>
            <p:ph type="dt"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a:ln>
                  <a:noFill/>
                </a:ln>
                <a:solidFill>
                  <a:srgbClr val="1F497D"/>
                </a:solidFill>
                <a:effectLst/>
                <a:uLnTx/>
                <a:uFillTx/>
                <a:latin typeface="Calibri"/>
                <a:ea typeface="+mn-ea"/>
                <a:cs typeface="+mn-cs"/>
              </a:rPr>
              <a:t>02/02/2016</a:t>
            </a:r>
            <a:endParaRPr kumimoji="0" lang="en-US" sz="1300" b="0" i="0" u="none" strike="noStrike" kern="1200" cap="none" spc="0" normalizeH="0" baseline="0" noProof="0" dirty="0">
              <a:ln>
                <a:noFill/>
              </a:ln>
              <a:solidFill>
                <a:srgbClr val="1F497D"/>
              </a:solidFill>
              <a:effectLst/>
              <a:uLnTx/>
              <a:uFillTx/>
              <a:latin typeface="Calibri"/>
              <a:ea typeface="+mn-ea"/>
              <a:cs typeface="+mn-cs"/>
            </a:endParaRPr>
          </a:p>
        </p:txBody>
      </p:sp>
      <p:sp>
        <p:nvSpPr>
          <p:cNvPr id="5" name="Footer Placeholder 4">
            <a:extLst>
              <a:ext uri="{FF2B5EF4-FFF2-40B4-BE49-F238E27FC236}">
                <a16:creationId xmlns:a16="http://schemas.microsoft.com/office/drawing/2014/main" id="{FB25E034-5CBD-4EF9-B83E-B5D202F5B748}"/>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400" b="0" i="0" u="none" strike="noStrike" kern="1200" cap="none" spc="0" normalizeH="0" baseline="0" noProof="0">
                <a:ln>
                  <a:noFill/>
                </a:ln>
                <a:solidFill>
                  <a:srgbClr val="1F497D"/>
                </a:solidFill>
                <a:effectLst/>
                <a:uLnTx/>
                <a:uFillTx/>
                <a:latin typeface="Calibri"/>
                <a:ea typeface="+mn-ea"/>
                <a:cs typeface="+mn-cs"/>
              </a:rPr>
              <a:t>Paolo Ferracin</a:t>
            </a:r>
            <a:endParaRPr kumimoji="0" lang="en-US" sz="1400" b="0" i="0" u="none" strike="noStrike" kern="1200" cap="none" spc="0" normalizeH="0" baseline="0" noProof="0">
              <a:ln>
                <a:noFill/>
              </a:ln>
              <a:solidFill>
                <a:srgbClr val="1F497D"/>
              </a:solidFill>
              <a:effectLst/>
              <a:uLnTx/>
              <a:uFillTx/>
              <a:latin typeface="Calibri"/>
              <a:ea typeface="+mn-ea"/>
              <a:cs typeface="+mn-cs"/>
            </a:endParaRPr>
          </a:p>
        </p:txBody>
      </p:sp>
      <p:sp>
        <p:nvSpPr>
          <p:cNvPr id="39942" name="Slide Number Placeholder 5">
            <a:extLst>
              <a:ext uri="{FF2B5EF4-FFF2-40B4-BE49-F238E27FC236}">
                <a16:creationId xmlns:a16="http://schemas.microsoft.com/office/drawing/2014/main" id="{3005C8F9-445A-42CD-8F78-36A23247CF6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272CA710-A6D0-4088-8666-B4E70B38FBE2}" type="slidenum">
              <a:rPr kumimoji="0" lang="en-US" altLang="en-US" sz="1400" b="0" i="0" u="none" strike="noStrike" kern="1200" cap="none" spc="0" normalizeH="0" baseline="0" noProof="0" smtClean="0">
                <a:ln>
                  <a:noFill/>
                </a:ln>
                <a:solidFill>
                  <a:srgbClr val="1F497D"/>
                </a:solidFill>
                <a:effectLst/>
                <a:uLnTx/>
                <a:uFillTx/>
                <a:latin typeface="Calibri" panose="020F050202020403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52</a:t>
            </a:fld>
            <a:endParaRPr kumimoji="0" lang="en-US" altLang="en-US" sz="1400" b="0" i="0" u="none" strike="noStrike" kern="1200" cap="none" spc="0" normalizeH="0" baseline="0" noProof="0">
              <a:ln>
                <a:noFill/>
              </a:ln>
              <a:solidFill>
                <a:srgbClr val="1F497D"/>
              </a:solidFill>
              <a:effectLst/>
              <a:uLnTx/>
              <a:uFillTx/>
              <a:latin typeface="Calibri" panose="020F0502020204030204" pitchFamily="34" charset="0"/>
              <a:ea typeface="+mn-ea"/>
              <a:cs typeface="+mn-cs"/>
            </a:endParaRPr>
          </a:p>
        </p:txBody>
      </p:sp>
      <p:pic>
        <p:nvPicPr>
          <p:cNvPr id="39943" name="Picture 9">
            <a:extLst>
              <a:ext uri="{FF2B5EF4-FFF2-40B4-BE49-F238E27FC236}">
                <a16:creationId xmlns:a16="http://schemas.microsoft.com/office/drawing/2014/main" id="{A298B802-3C05-429C-9C39-57728A0FE46D}"/>
              </a:ext>
            </a:extLst>
          </p:cNvPr>
          <p:cNvPicPr>
            <a:picLocks noChangeAspect="1"/>
          </p:cNvPicPr>
          <p:nvPr/>
        </p:nvPicPr>
        <p:blipFill>
          <a:blip r:embed="rId2">
            <a:extLst>
              <a:ext uri="{28A0092B-C50C-407E-A947-70E740481C1C}">
                <a14:useLocalDpi xmlns:a14="http://schemas.microsoft.com/office/drawing/2010/main" val="0"/>
              </a:ext>
            </a:extLst>
          </a:blip>
          <a:srcRect l="10834" t="7175" r="2499" b="13081"/>
          <a:stretch>
            <a:fillRect/>
          </a:stretch>
        </p:blipFill>
        <p:spPr bwMode="auto">
          <a:xfrm>
            <a:off x="457200" y="4287838"/>
            <a:ext cx="1800225" cy="935037"/>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39944" name="Picture 10">
            <a:extLst>
              <a:ext uri="{FF2B5EF4-FFF2-40B4-BE49-F238E27FC236}">
                <a16:creationId xmlns:a16="http://schemas.microsoft.com/office/drawing/2014/main" id="{817F5BDF-05DD-4C5F-9C23-8CDAABF06393}"/>
              </a:ext>
            </a:extLst>
          </p:cNvPr>
          <p:cNvPicPr>
            <a:picLocks noChangeAspect="1"/>
          </p:cNvPicPr>
          <p:nvPr/>
        </p:nvPicPr>
        <p:blipFill>
          <a:blip r:embed="rId3">
            <a:extLst>
              <a:ext uri="{28A0092B-C50C-407E-A947-70E740481C1C}">
                <a14:useLocalDpi xmlns:a14="http://schemas.microsoft.com/office/drawing/2010/main" val="0"/>
              </a:ext>
            </a:extLst>
          </a:blip>
          <a:srcRect l="2499" t="21942" r="3333" b="17511"/>
          <a:stretch>
            <a:fillRect/>
          </a:stretch>
        </p:blipFill>
        <p:spPr bwMode="auto">
          <a:xfrm>
            <a:off x="457200" y="5468938"/>
            <a:ext cx="1800225" cy="654050"/>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39945" name="Picture 9">
            <a:extLst>
              <a:ext uri="{FF2B5EF4-FFF2-40B4-BE49-F238E27FC236}">
                <a16:creationId xmlns:a16="http://schemas.microsoft.com/office/drawing/2014/main" id="{A788783A-E07E-47EA-8BAB-BDD741C34B94}"/>
              </a:ext>
            </a:extLst>
          </p:cNvPr>
          <p:cNvPicPr>
            <a:picLocks noChangeAspect="1"/>
          </p:cNvPicPr>
          <p:nvPr/>
        </p:nvPicPr>
        <p:blipFill>
          <a:blip r:embed="rId2">
            <a:extLst>
              <a:ext uri="{28A0092B-C50C-407E-A947-70E740481C1C}">
                <a14:useLocalDpi xmlns:a14="http://schemas.microsoft.com/office/drawing/2010/main" val="0"/>
              </a:ext>
            </a:extLst>
          </a:blip>
          <a:srcRect l="10834" t="7175" r="2499" b="13081"/>
          <a:stretch>
            <a:fillRect/>
          </a:stretch>
        </p:blipFill>
        <p:spPr bwMode="auto">
          <a:xfrm>
            <a:off x="2667000" y="4291013"/>
            <a:ext cx="1800225" cy="935037"/>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39946" name="Picture 10">
            <a:extLst>
              <a:ext uri="{FF2B5EF4-FFF2-40B4-BE49-F238E27FC236}">
                <a16:creationId xmlns:a16="http://schemas.microsoft.com/office/drawing/2014/main" id="{80340232-50A5-4DD2-B56D-A224F1202782}"/>
              </a:ext>
            </a:extLst>
          </p:cNvPr>
          <p:cNvPicPr>
            <a:picLocks noChangeAspect="1"/>
          </p:cNvPicPr>
          <p:nvPr/>
        </p:nvPicPr>
        <p:blipFill>
          <a:blip r:embed="rId3">
            <a:extLst>
              <a:ext uri="{28A0092B-C50C-407E-A947-70E740481C1C}">
                <a14:useLocalDpi xmlns:a14="http://schemas.microsoft.com/office/drawing/2010/main" val="0"/>
              </a:ext>
            </a:extLst>
          </a:blip>
          <a:srcRect l="2499" t="21942" r="3333" b="17511"/>
          <a:stretch>
            <a:fillRect/>
          </a:stretch>
        </p:blipFill>
        <p:spPr bwMode="auto">
          <a:xfrm>
            <a:off x="2667000" y="5468938"/>
            <a:ext cx="1800225" cy="654050"/>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39947" name="Picture 10">
            <a:extLst>
              <a:ext uri="{FF2B5EF4-FFF2-40B4-BE49-F238E27FC236}">
                <a16:creationId xmlns:a16="http://schemas.microsoft.com/office/drawing/2014/main" id="{18EA648C-B3C9-4CFF-8B42-564CEBEC0617}"/>
              </a:ext>
            </a:extLst>
          </p:cNvPr>
          <p:cNvPicPr>
            <a:picLocks noChangeAspect="1"/>
          </p:cNvPicPr>
          <p:nvPr/>
        </p:nvPicPr>
        <p:blipFill>
          <a:blip r:embed="rId4">
            <a:extLst>
              <a:ext uri="{28A0092B-C50C-407E-A947-70E740481C1C}">
                <a14:useLocalDpi xmlns:a14="http://schemas.microsoft.com/office/drawing/2010/main" val="0"/>
              </a:ext>
            </a:extLst>
          </a:blip>
          <a:srcRect l="6667" t="22040" r="2499" b="20367"/>
          <a:stretch>
            <a:fillRect/>
          </a:stretch>
        </p:blipFill>
        <p:spPr bwMode="auto">
          <a:xfrm>
            <a:off x="4784725" y="5468938"/>
            <a:ext cx="1800225" cy="644525"/>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39948" name="Picture 11">
            <a:extLst>
              <a:ext uri="{FF2B5EF4-FFF2-40B4-BE49-F238E27FC236}">
                <a16:creationId xmlns:a16="http://schemas.microsoft.com/office/drawing/2014/main" id="{102E1AF5-92EE-451C-9AE3-CE204EB2FC3D}"/>
              </a:ext>
            </a:extLst>
          </p:cNvPr>
          <p:cNvPicPr>
            <a:picLocks noChangeAspect="1"/>
          </p:cNvPicPr>
          <p:nvPr/>
        </p:nvPicPr>
        <p:blipFill>
          <a:blip r:embed="rId5">
            <a:extLst>
              <a:ext uri="{28A0092B-C50C-407E-A947-70E740481C1C}">
                <a14:useLocalDpi xmlns:a14="http://schemas.microsoft.com/office/drawing/2010/main" val="0"/>
              </a:ext>
            </a:extLst>
          </a:blip>
          <a:srcRect l="11667" t="2744" r="5000" b="5698"/>
          <a:stretch>
            <a:fillRect/>
          </a:stretch>
        </p:blipFill>
        <p:spPr bwMode="auto">
          <a:xfrm>
            <a:off x="4784725" y="4200525"/>
            <a:ext cx="1800225" cy="1116013"/>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39949" name="Picture 12">
            <a:extLst>
              <a:ext uri="{FF2B5EF4-FFF2-40B4-BE49-F238E27FC236}">
                <a16:creationId xmlns:a16="http://schemas.microsoft.com/office/drawing/2014/main" id="{64768A72-9E49-40D1-9BE8-AE6DBD3E0B15}"/>
              </a:ext>
            </a:extLst>
          </p:cNvPr>
          <p:cNvPicPr>
            <a:picLocks noChangeAspect="1"/>
          </p:cNvPicPr>
          <p:nvPr/>
        </p:nvPicPr>
        <p:blipFill>
          <a:blip r:embed="rId4">
            <a:extLst>
              <a:ext uri="{28A0092B-C50C-407E-A947-70E740481C1C}">
                <a14:useLocalDpi xmlns:a14="http://schemas.microsoft.com/office/drawing/2010/main" val="0"/>
              </a:ext>
            </a:extLst>
          </a:blip>
          <a:srcRect l="6667" t="22040" r="2499" b="20367"/>
          <a:stretch>
            <a:fillRect/>
          </a:stretch>
        </p:blipFill>
        <p:spPr bwMode="auto">
          <a:xfrm>
            <a:off x="6886575" y="5461000"/>
            <a:ext cx="1800225" cy="642938"/>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39950" name="Picture 13">
            <a:extLst>
              <a:ext uri="{FF2B5EF4-FFF2-40B4-BE49-F238E27FC236}">
                <a16:creationId xmlns:a16="http://schemas.microsoft.com/office/drawing/2014/main" id="{CF6C3888-5ECE-4B4A-9CCA-2D0CE8017B71}"/>
              </a:ext>
            </a:extLst>
          </p:cNvPr>
          <p:cNvPicPr>
            <a:picLocks noChangeAspect="1"/>
          </p:cNvPicPr>
          <p:nvPr/>
        </p:nvPicPr>
        <p:blipFill>
          <a:blip r:embed="rId5">
            <a:extLst>
              <a:ext uri="{28A0092B-C50C-407E-A947-70E740481C1C}">
                <a14:useLocalDpi xmlns:a14="http://schemas.microsoft.com/office/drawing/2010/main" val="0"/>
              </a:ext>
            </a:extLst>
          </a:blip>
          <a:srcRect l="11667" t="2744" r="5000" b="5698"/>
          <a:stretch>
            <a:fillRect/>
          </a:stretch>
        </p:blipFill>
        <p:spPr bwMode="auto">
          <a:xfrm>
            <a:off x="6886575" y="4191000"/>
            <a:ext cx="1800225" cy="1116013"/>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sp>
        <p:nvSpPr>
          <p:cNvPr id="15" name="Content Placeholder 2">
            <a:extLst>
              <a:ext uri="{FF2B5EF4-FFF2-40B4-BE49-F238E27FC236}">
                <a16:creationId xmlns:a16="http://schemas.microsoft.com/office/drawing/2014/main" id="{94757BB4-3772-4C9A-A8E6-6603B891A89E}"/>
              </a:ext>
            </a:extLst>
          </p:cNvPr>
          <p:cNvSpPr txBox="1">
            <a:spLocks/>
          </p:cNvSpPr>
          <p:nvPr/>
        </p:nvSpPr>
        <p:spPr bwMode="auto">
          <a:xfrm>
            <a:off x="2438400" y="1676400"/>
            <a:ext cx="20574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70000" lnSpcReduction="20000"/>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GB" altLang="en-US" sz="3200" b="1" i="0" u="none" strike="noStrike" kern="1200" cap="none" spc="0" normalizeH="0" baseline="0" noProof="0" dirty="0">
                <a:ln>
                  <a:noFill/>
                </a:ln>
                <a:solidFill>
                  <a:srgbClr val="FF0000"/>
                </a:solidFill>
                <a:effectLst/>
                <a:uLnTx/>
                <a:uFillTx/>
                <a:latin typeface="Calibri"/>
                <a:ea typeface="+mn-ea"/>
                <a:cs typeface="+mn-cs"/>
              </a:rPr>
              <a:t>Structure 2</a:t>
            </a: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GB" altLang="en-US" sz="3200" b="0" i="0" u="none" strike="noStrike" kern="1200" cap="none" spc="0" normalizeH="0" baseline="0" noProof="0" dirty="0">
                <a:ln>
                  <a:noFill/>
                </a:ln>
                <a:solidFill>
                  <a:srgbClr val="1F497D"/>
                </a:solidFill>
                <a:effectLst/>
                <a:uLnTx/>
                <a:uFillTx/>
                <a:latin typeface="Calibri"/>
                <a:ea typeface="+mn-ea"/>
                <a:cs typeface="+mn-cs"/>
              </a:rPr>
              <a:t>Used in</a:t>
            </a:r>
          </a:p>
          <a:p>
            <a:pPr marL="742950" marR="0" lvl="1" indent="-2857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GB" altLang="en-US" sz="2800" b="0" i="0" u="none" strike="noStrike" kern="1200" cap="none" spc="0" normalizeH="0" baseline="0" noProof="0" dirty="0">
                <a:ln>
                  <a:noFill/>
                </a:ln>
                <a:solidFill>
                  <a:srgbClr val="1F497D"/>
                </a:solidFill>
                <a:effectLst/>
                <a:uLnTx/>
                <a:uFillTx/>
                <a:latin typeface="Calibri"/>
                <a:ea typeface="+mn-ea"/>
                <a:cs typeface="+mn-cs"/>
              </a:rPr>
              <a:t>MQXFSD0</a:t>
            </a:r>
          </a:p>
          <a:p>
            <a:pPr marL="742950" marR="0" lvl="1" indent="-2857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GB" altLang="en-US" sz="2800" b="0" i="0" u="none" strike="noStrike" kern="1200" cap="none" spc="0" normalizeH="0" baseline="0" noProof="0" dirty="0">
                <a:ln>
                  <a:noFill/>
                </a:ln>
                <a:solidFill>
                  <a:srgbClr val="1F497D"/>
                </a:solidFill>
                <a:effectLst/>
                <a:uLnTx/>
                <a:uFillTx/>
                <a:latin typeface="Calibri"/>
                <a:ea typeface="+mn-ea"/>
                <a:cs typeface="+mn-cs"/>
              </a:rPr>
              <a:t>MQXFSD2</a:t>
            </a:r>
          </a:p>
          <a:p>
            <a:pPr marL="742950" marR="0" lvl="1" indent="-2857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GB" altLang="en-US" sz="2800" b="0" i="0" u="none" strike="noStrike" kern="1200" cap="none" spc="0" normalizeH="0" baseline="0" noProof="0" dirty="0">
                <a:ln>
                  <a:noFill/>
                </a:ln>
                <a:solidFill>
                  <a:srgbClr val="1F497D"/>
                </a:solidFill>
                <a:effectLst/>
                <a:uLnTx/>
                <a:uFillTx/>
                <a:latin typeface="Calibri"/>
                <a:ea typeface="+mn-ea"/>
                <a:cs typeface="+mn-cs"/>
              </a:rPr>
              <a:t>MQXFS2</a:t>
            </a:r>
          </a:p>
        </p:txBody>
      </p:sp>
      <p:sp>
        <p:nvSpPr>
          <p:cNvPr id="16" name="Content Placeholder 2">
            <a:extLst>
              <a:ext uri="{FF2B5EF4-FFF2-40B4-BE49-F238E27FC236}">
                <a16:creationId xmlns:a16="http://schemas.microsoft.com/office/drawing/2014/main" id="{D3DDF394-8D9B-4576-B963-29820635FF5D}"/>
              </a:ext>
            </a:extLst>
          </p:cNvPr>
          <p:cNvSpPr txBox="1">
            <a:spLocks/>
          </p:cNvSpPr>
          <p:nvPr/>
        </p:nvSpPr>
        <p:spPr bwMode="auto">
          <a:xfrm>
            <a:off x="4495800" y="1676400"/>
            <a:ext cx="2286000" cy="237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70000" lnSpcReduction="20000"/>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GB" altLang="en-US" sz="3200" b="1" i="0" u="none" strike="noStrike" kern="1200" cap="none" spc="0" normalizeH="0" baseline="0" noProof="0" dirty="0">
                <a:ln>
                  <a:noFill/>
                </a:ln>
                <a:solidFill>
                  <a:srgbClr val="FF0000"/>
                </a:solidFill>
                <a:effectLst/>
                <a:uLnTx/>
                <a:uFillTx/>
                <a:latin typeface="Calibri"/>
                <a:ea typeface="+mn-ea"/>
                <a:cs typeface="+mn-cs"/>
              </a:rPr>
              <a:t>Structure 3</a:t>
            </a: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GB" altLang="en-US" sz="3200" b="0" i="0" u="none" strike="noStrike" kern="1200" cap="none" spc="0" normalizeH="0" baseline="0" noProof="0" dirty="0">
                <a:ln>
                  <a:noFill/>
                </a:ln>
                <a:solidFill>
                  <a:srgbClr val="1F497D"/>
                </a:solidFill>
                <a:effectLst/>
                <a:uLnTx/>
                <a:uFillTx/>
                <a:latin typeface="Calibri"/>
                <a:ea typeface="+mn-ea"/>
                <a:cs typeface="+mn-cs"/>
              </a:rPr>
              <a:t>Not assembled</a:t>
            </a: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GB" altLang="en-US" sz="3200" b="0" i="0" u="none" strike="noStrike" kern="1200" cap="none" spc="0" normalizeH="0" baseline="0" noProof="0" dirty="0">
                <a:ln>
                  <a:noFill/>
                </a:ln>
                <a:solidFill>
                  <a:srgbClr val="1F497D"/>
                </a:solidFill>
                <a:effectLst/>
                <a:uLnTx/>
                <a:uFillTx/>
                <a:latin typeface="Calibri"/>
                <a:ea typeface="+mn-ea"/>
                <a:cs typeface="+mn-cs"/>
              </a:rPr>
              <a:t>To be used in</a:t>
            </a:r>
          </a:p>
          <a:p>
            <a:pPr marL="742950" marR="0" lvl="1" indent="-2857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GB" altLang="en-US" sz="2800" b="0" i="0" u="none" strike="noStrike" kern="1200" cap="none" spc="0" normalizeH="0" baseline="0" noProof="0" dirty="0">
                <a:ln>
                  <a:noFill/>
                </a:ln>
                <a:solidFill>
                  <a:srgbClr val="1F497D"/>
                </a:solidFill>
                <a:effectLst/>
                <a:uLnTx/>
                <a:uFillTx/>
                <a:latin typeface="Calibri"/>
                <a:ea typeface="+mn-ea"/>
                <a:cs typeface="+mn-cs"/>
              </a:rPr>
              <a:t>MQXFSD3</a:t>
            </a:r>
          </a:p>
          <a:p>
            <a:pPr marL="742950" marR="0" lvl="1" indent="-2857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GB" altLang="en-US" sz="2800" b="0" i="0" u="none" strike="noStrike" kern="1200" cap="none" spc="0" normalizeH="0" baseline="0" noProof="0" dirty="0">
                <a:ln>
                  <a:noFill/>
                </a:ln>
                <a:solidFill>
                  <a:srgbClr val="1F497D"/>
                </a:solidFill>
                <a:effectLst/>
                <a:uLnTx/>
                <a:uFillTx/>
                <a:latin typeface="Calibri"/>
                <a:ea typeface="+mn-ea"/>
                <a:cs typeface="+mn-cs"/>
              </a:rPr>
              <a:t>MQXFS3</a:t>
            </a:r>
          </a:p>
          <a:p>
            <a:pPr marL="742950" marR="0" lvl="1" indent="-2857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GB" altLang="en-US" sz="2800" b="0" i="0" u="none" strike="noStrike" kern="1200" cap="none" spc="0" normalizeH="0" baseline="0" noProof="0" dirty="0">
                <a:ln>
                  <a:noFill/>
                </a:ln>
                <a:solidFill>
                  <a:srgbClr val="1F497D"/>
                </a:solidFill>
                <a:effectLst/>
                <a:uLnTx/>
                <a:uFillTx/>
                <a:latin typeface="Calibri"/>
                <a:ea typeface="+mn-ea"/>
                <a:cs typeface="+mn-cs"/>
              </a:rPr>
              <a:t>MQXFS5</a:t>
            </a:r>
          </a:p>
        </p:txBody>
      </p:sp>
      <p:sp>
        <p:nvSpPr>
          <p:cNvPr id="17" name="Content Placeholder 2">
            <a:extLst>
              <a:ext uri="{FF2B5EF4-FFF2-40B4-BE49-F238E27FC236}">
                <a16:creationId xmlns:a16="http://schemas.microsoft.com/office/drawing/2014/main" id="{C19B20C1-A1DC-4A37-A242-10B613A7D5C6}"/>
              </a:ext>
            </a:extLst>
          </p:cNvPr>
          <p:cNvSpPr txBox="1">
            <a:spLocks/>
          </p:cNvSpPr>
          <p:nvPr/>
        </p:nvSpPr>
        <p:spPr bwMode="auto">
          <a:xfrm>
            <a:off x="6705600" y="1676400"/>
            <a:ext cx="2286000" cy="2293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70000" lnSpcReduction="20000"/>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GB" altLang="en-US" sz="3200" b="1" i="0" u="none" strike="noStrike" kern="1200" cap="none" spc="0" normalizeH="0" baseline="0" noProof="0" dirty="0">
                <a:ln>
                  <a:noFill/>
                </a:ln>
                <a:solidFill>
                  <a:srgbClr val="FF0000"/>
                </a:solidFill>
                <a:effectLst/>
                <a:uLnTx/>
                <a:uFillTx/>
                <a:latin typeface="Calibri"/>
                <a:ea typeface="+mn-ea"/>
                <a:cs typeface="+mn-cs"/>
              </a:rPr>
              <a:t>Structure 4</a:t>
            </a: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GB" altLang="en-US" sz="3200" b="0" i="0" u="none" strike="noStrike" kern="1200" cap="none" spc="0" normalizeH="0" baseline="0" noProof="0" dirty="0">
                <a:ln>
                  <a:noFill/>
                </a:ln>
                <a:solidFill>
                  <a:srgbClr val="1F497D"/>
                </a:solidFill>
                <a:effectLst/>
                <a:uLnTx/>
                <a:uFillTx/>
                <a:latin typeface="Calibri"/>
                <a:ea typeface="+mn-ea"/>
                <a:cs typeface="+mn-cs"/>
              </a:rPr>
              <a:t>Not assembled</a:t>
            </a:r>
          </a:p>
          <a:p>
            <a:pPr marL="742950" marR="0" lvl="1" indent="-2857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GB" altLang="en-US" sz="2800" b="0" i="0" u="none" strike="noStrike" kern="1200" cap="none" spc="0" normalizeH="0" baseline="0" noProof="0" dirty="0">
                <a:ln>
                  <a:noFill/>
                </a:ln>
                <a:solidFill>
                  <a:srgbClr val="1F497D"/>
                </a:solidFill>
                <a:effectLst/>
                <a:uLnTx/>
                <a:uFillTx/>
                <a:latin typeface="Calibri"/>
                <a:ea typeface="+mn-ea"/>
                <a:cs typeface="+mn-cs"/>
              </a:rPr>
              <a:t>Missing shell and collars</a:t>
            </a: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GB" altLang="en-US" sz="3200" b="0" i="0" u="none" strike="noStrike" kern="1200" cap="none" spc="0" normalizeH="0" baseline="0" noProof="0" dirty="0">
                <a:ln>
                  <a:noFill/>
                </a:ln>
                <a:solidFill>
                  <a:srgbClr val="1F497D"/>
                </a:solidFill>
                <a:effectLst/>
                <a:uLnTx/>
                <a:uFillTx/>
                <a:latin typeface="Calibri"/>
                <a:ea typeface="+mn-ea"/>
                <a:cs typeface="+mn-cs"/>
              </a:rPr>
              <a:t>To be used</a:t>
            </a:r>
          </a:p>
          <a:p>
            <a:pPr marL="742950" marR="0" lvl="1" indent="-2857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GB" altLang="en-US" sz="2800" b="0" i="0" u="none" strike="noStrike" kern="1200" cap="none" spc="0" normalizeH="0" baseline="0" noProof="0" dirty="0">
                <a:ln>
                  <a:noFill/>
                </a:ln>
                <a:solidFill>
                  <a:srgbClr val="1F497D"/>
                </a:solidFill>
                <a:effectLst/>
                <a:uLnTx/>
                <a:uFillTx/>
                <a:latin typeface="Calibri"/>
                <a:ea typeface="+mn-ea"/>
                <a:cs typeface="+mn-cs"/>
              </a:rPr>
              <a:t>MQXFSD4(?)</a:t>
            </a:r>
          </a:p>
          <a:p>
            <a:pPr marL="742950" marR="0" lvl="1" indent="-2857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GB" altLang="en-US" sz="2800" b="0" i="0" u="none" strike="noStrike" kern="1200" cap="none" spc="0" normalizeH="0" baseline="0" noProof="0" dirty="0">
                <a:ln>
                  <a:noFill/>
                </a:ln>
                <a:solidFill>
                  <a:srgbClr val="1F497D"/>
                </a:solidFill>
                <a:effectLst/>
                <a:uLnTx/>
                <a:uFillTx/>
                <a:latin typeface="Calibri"/>
                <a:ea typeface="+mn-ea"/>
                <a:cs typeface="+mn-cs"/>
              </a:rPr>
              <a:t>MQXFS4</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a:extLst>
              <a:ext uri="{FF2B5EF4-FFF2-40B4-BE49-F238E27FC236}">
                <a16:creationId xmlns:a16="http://schemas.microsoft.com/office/drawing/2014/main" id="{AC5A13C2-B67C-44EA-87CA-104813849CDD}"/>
              </a:ext>
            </a:extLst>
          </p:cNvPr>
          <p:cNvSpPr>
            <a:spLocks noGrp="1"/>
          </p:cNvSpPr>
          <p:nvPr>
            <p:ph type="title"/>
          </p:nvPr>
        </p:nvSpPr>
        <p:spPr/>
        <p:txBody>
          <a:bodyPr/>
          <a:lstStyle/>
          <a:p>
            <a:r>
              <a:rPr lang="en-GB" altLang="en-US"/>
              <a:t>Short model support structures overview</a:t>
            </a:r>
          </a:p>
        </p:txBody>
      </p:sp>
      <p:sp>
        <p:nvSpPr>
          <p:cNvPr id="37891" name="Content Placeholder 2">
            <a:extLst>
              <a:ext uri="{FF2B5EF4-FFF2-40B4-BE49-F238E27FC236}">
                <a16:creationId xmlns:a16="http://schemas.microsoft.com/office/drawing/2014/main" id="{4B3EB977-8B5C-4CC3-9058-C574EDE99A54}"/>
              </a:ext>
            </a:extLst>
          </p:cNvPr>
          <p:cNvSpPr>
            <a:spLocks noGrp="1"/>
          </p:cNvSpPr>
          <p:nvPr>
            <p:ph idx="1"/>
          </p:nvPr>
        </p:nvSpPr>
        <p:spPr>
          <a:xfrm>
            <a:off x="202695" y="1753878"/>
            <a:ext cx="3034656" cy="1676400"/>
          </a:xfrm>
        </p:spPr>
        <p:txBody>
          <a:bodyPr>
            <a:normAutofit/>
          </a:bodyPr>
          <a:lstStyle/>
          <a:p>
            <a:pPr>
              <a:defRPr/>
            </a:pPr>
            <a:r>
              <a:rPr lang="en-GB" altLang="en-US" sz="1800" b="1" dirty="0">
                <a:solidFill>
                  <a:srgbClr val="FF0000"/>
                </a:solidFill>
              </a:rPr>
              <a:t>Structure 1</a:t>
            </a:r>
          </a:p>
          <a:p>
            <a:pPr>
              <a:defRPr/>
            </a:pPr>
            <a:r>
              <a:rPr lang="en-GB" altLang="en-US" sz="1800" dirty="0"/>
              <a:t>Used in</a:t>
            </a:r>
          </a:p>
          <a:p>
            <a:pPr lvl="1">
              <a:defRPr/>
            </a:pPr>
            <a:r>
              <a:rPr lang="en-GB" altLang="en-US" sz="1800" dirty="0"/>
              <a:t>MQXFS1/1b/1c/1d/1e</a:t>
            </a:r>
          </a:p>
        </p:txBody>
      </p:sp>
      <p:sp>
        <p:nvSpPr>
          <p:cNvPr id="5" name="Footer Placeholder 4">
            <a:extLst>
              <a:ext uri="{FF2B5EF4-FFF2-40B4-BE49-F238E27FC236}">
                <a16:creationId xmlns:a16="http://schemas.microsoft.com/office/drawing/2014/main" id="{FB25E034-5CBD-4EF9-B83E-B5D202F5B748}"/>
              </a:ext>
            </a:extLst>
          </p:cNvPr>
          <p:cNvSpPr>
            <a:spLocks noGrp="1"/>
          </p:cNvSpPr>
          <p:nvPr>
            <p:ph type="ftr" sz="quarter" idx="11"/>
          </p:nvPr>
        </p:nvSpPr>
        <p:spPr>
          <a:xfrm>
            <a:off x="2843808" y="6346826"/>
            <a:ext cx="4400128"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400" b="0" i="0" u="none" strike="noStrike" kern="1200" cap="none" spc="0" normalizeH="0" baseline="0" noProof="0" dirty="0">
                <a:ln>
                  <a:noFill/>
                </a:ln>
                <a:solidFill>
                  <a:srgbClr val="1F497D"/>
                </a:solidFill>
                <a:effectLst/>
                <a:uLnTx/>
                <a:uFillTx/>
                <a:latin typeface="Calibri"/>
                <a:ea typeface="+mn-ea"/>
                <a:cs typeface="+mn-cs"/>
              </a:rPr>
              <a:t>Paolo Ferracin – Updated by Susana on 08/07/2020</a:t>
            </a:r>
            <a:endParaRPr kumimoji="0" lang="en-US" sz="1400" b="0" i="0" u="none" strike="noStrike" kern="1200" cap="none" spc="0" normalizeH="0" baseline="0" noProof="0" dirty="0">
              <a:ln>
                <a:noFill/>
              </a:ln>
              <a:solidFill>
                <a:srgbClr val="1F497D"/>
              </a:solidFill>
              <a:effectLst/>
              <a:uLnTx/>
              <a:uFillTx/>
              <a:latin typeface="Calibri"/>
              <a:ea typeface="+mn-ea"/>
              <a:cs typeface="+mn-cs"/>
            </a:endParaRPr>
          </a:p>
        </p:txBody>
      </p:sp>
      <p:sp>
        <p:nvSpPr>
          <p:cNvPr id="39942" name="Slide Number Placeholder 5">
            <a:extLst>
              <a:ext uri="{FF2B5EF4-FFF2-40B4-BE49-F238E27FC236}">
                <a16:creationId xmlns:a16="http://schemas.microsoft.com/office/drawing/2014/main" id="{3005C8F9-445A-42CD-8F78-36A23247CF6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2"/>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2"/>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2"/>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2"/>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2"/>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2"/>
                </a:solidFill>
                <a:latin typeface="Calibri" panose="020F050202020403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272CA710-A6D0-4088-8666-B4E70B38FBE2}" type="slidenum">
              <a:rPr kumimoji="0" lang="en-US" altLang="en-US" sz="1400" b="0" i="0" u="none" strike="noStrike" kern="1200" cap="none" spc="0" normalizeH="0" baseline="0" noProof="0" smtClean="0">
                <a:ln>
                  <a:noFill/>
                </a:ln>
                <a:solidFill>
                  <a:srgbClr val="1F497D"/>
                </a:solidFill>
                <a:effectLst/>
                <a:uLnTx/>
                <a:uFillTx/>
                <a:latin typeface="Calibri" panose="020F050202020403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53</a:t>
            </a:fld>
            <a:endParaRPr kumimoji="0" lang="en-US" altLang="en-US" sz="1400" b="0" i="0" u="none" strike="noStrike" kern="1200" cap="none" spc="0" normalizeH="0" baseline="0" noProof="0">
              <a:ln>
                <a:noFill/>
              </a:ln>
              <a:solidFill>
                <a:srgbClr val="1F497D"/>
              </a:solidFill>
              <a:effectLst/>
              <a:uLnTx/>
              <a:uFillTx/>
              <a:latin typeface="Calibri" panose="020F0502020204030204" pitchFamily="34" charset="0"/>
              <a:ea typeface="+mn-ea"/>
              <a:cs typeface="+mn-cs"/>
            </a:endParaRPr>
          </a:p>
        </p:txBody>
      </p:sp>
      <p:pic>
        <p:nvPicPr>
          <p:cNvPr id="39943" name="Picture 9">
            <a:extLst>
              <a:ext uri="{FF2B5EF4-FFF2-40B4-BE49-F238E27FC236}">
                <a16:creationId xmlns:a16="http://schemas.microsoft.com/office/drawing/2014/main" id="{A298B802-3C05-429C-9C39-57728A0FE46D}"/>
              </a:ext>
            </a:extLst>
          </p:cNvPr>
          <p:cNvPicPr>
            <a:picLocks noChangeAspect="1"/>
          </p:cNvPicPr>
          <p:nvPr/>
        </p:nvPicPr>
        <p:blipFill>
          <a:blip r:embed="rId2">
            <a:extLst>
              <a:ext uri="{28A0092B-C50C-407E-A947-70E740481C1C}">
                <a14:useLocalDpi xmlns:a14="http://schemas.microsoft.com/office/drawing/2010/main" val="0"/>
              </a:ext>
            </a:extLst>
          </a:blip>
          <a:srcRect l="10834" t="7175" r="2499" b="13081"/>
          <a:stretch>
            <a:fillRect/>
          </a:stretch>
        </p:blipFill>
        <p:spPr bwMode="auto">
          <a:xfrm>
            <a:off x="618301" y="3795585"/>
            <a:ext cx="1800225" cy="935037"/>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39944" name="Picture 10">
            <a:extLst>
              <a:ext uri="{FF2B5EF4-FFF2-40B4-BE49-F238E27FC236}">
                <a16:creationId xmlns:a16="http://schemas.microsoft.com/office/drawing/2014/main" id="{817F5BDF-05DD-4C5F-9C23-8CDAABF06393}"/>
              </a:ext>
            </a:extLst>
          </p:cNvPr>
          <p:cNvPicPr>
            <a:picLocks noChangeAspect="1"/>
          </p:cNvPicPr>
          <p:nvPr/>
        </p:nvPicPr>
        <p:blipFill>
          <a:blip r:embed="rId3">
            <a:extLst>
              <a:ext uri="{28A0092B-C50C-407E-A947-70E740481C1C}">
                <a14:useLocalDpi xmlns:a14="http://schemas.microsoft.com/office/drawing/2010/main" val="0"/>
              </a:ext>
            </a:extLst>
          </a:blip>
          <a:srcRect l="2499" t="21942" r="3333" b="17511"/>
          <a:stretch>
            <a:fillRect/>
          </a:stretch>
        </p:blipFill>
        <p:spPr bwMode="auto">
          <a:xfrm>
            <a:off x="618301" y="4976685"/>
            <a:ext cx="1800225" cy="654050"/>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39945" name="Picture 9">
            <a:extLst>
              <a:ext uri="{FF2B5EF4-FFF2-40B4-BE49-F238E27FC236}">
                <a16:creationId xmlns:a16="http://schemas.microsoft.com/office/drawing/2014/main" id="{A788783A-E07E-47EA-8BAB-BDD741C34B94}"/>
              </a:ext>
            </a:extLst>
          </p:cNvPr>
          <p:cNvPicPr>
            <a:picLocks noChangeAspect="1"/>
          </p:cNvPicPr>
          <p:nvPr/>
        </p:nvPicPr>
        <p:blipFill>
          <a:blip r:embed="rId2">
            <a:extLst>
              <a:ext uri="{28A0092B-C50C-407E-A947-70E740481C1C}">
                <a14:useLocalDpi xmlns:a14="http://schemas.microsoft.com/office/drawing/2010/main" val="0"/>
              </a:ext>
            </a:extLst>
          </a:blip>
          <a:srcRect l="10834" t="7175" r="2499" b="13081"/>
          <a:stretch>
            <a:fillRect/>
          </a:stretch>
        </p:blipFill>
        <p:spPr bwMode="auto">
          <a:xfrm>
            <a:off x="3575813" y="3808602"/>
            <a:ext cx="1800225" cy="935037"/>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39946" name="Picture 10">
            <a:extLst>
              <a:ext uri="{FF2B5EF4-FFF2-40B4-BE49-F238E27FC236}">
                <a16:creationId xmlns:a16="http://schemas.microsoft.com/office/drawing/2014/main" id="{80340232-50A5-4DD2-B56D-A224F1202782}"/>
              </a:ext>
            </a:extLst>
          </p:cNvPr>
          <p:cNvPicPr>
            <a:picLocks noChangeAspect="1"/>
          </p:cNvPicPr>
          <p:nvPr/>
        </p:nvPicPr>
        <p:blipFill>
          <a:blip r:embed="rId3">
            <a:extLst>
              <a:ext uri="{28A0092B-C50C-407E-A947-70E740481C1C}">
                <a14:useLocalDpi xmlns:a14="http://schemas.microsoft.com/office/drawing/2010/main" val="0"/>
              </a:ext>
            </a:extLst>
          </a:blip>
          <a:srcRect l="2499" t="21942" r="3333" b="17511"/>
          <a:stretch>
            <a:fillRect/>
          </a:stretch>
        </p:blipFill>
        <p:spPr bwMode="auto">
          <a:xfrm>
            <a:off x="3575813" y="4986527"/>
            <a:ext cx="1800225" cy="654050"/>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39947" name="Picture 10">
            <a:extLst>
              <a:ext uri="{FF2B5EF4-FFF2-40B4-BE49-F238E27FC236}">
                <a16:creationId xmlns:a16="http://schemas.microsoft.com/office/drawing/2014/main" id="{18EA648C-B3C9-4CFF-8B42-564CEBEC0617}"/>
              </a:ext>
            </a:extLst>
          </p:cNvPr>
          <p:cNvPicPr>
            <a:picLocks noChangeAspect="1"/>
          </p:cNvPicPr>
          <p:nvPr/>
        </p:nvPicPr>
        <p:blipFill>
          <a:blip r:embed="rId4">
            <a:extLst>
              <a:ext uri="{28A0092B-C50C-407E-A947-70E740481C1C}">
                <a14:useLocalDpi xmlns:a14="http://schemas.microsoft.com/office/drawing/2010/main" val="0"/>
              </a:ext>
            </a:extLst>
          </a:blip>
          <a:srcRect l="6667" t="22040" r="2499" b="20367"/>
          <a:stretch>
            <a:fillRect/>
          </a:stretch>
        </p:blipFill>
        <p:spPr bwMode="auto">
          <a:xfrm>
            <a:off x="6313085" y="5036534"/>
            <a:ext cx="1800225" cy="644525"/>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39948" name="Picture 11">
            <a:extLst>
              <a:ext uri="{FF2B5EF4-FFF2-40B4-BE49-F238E27FC236}">
                <a16:creationId xmlns:a16="http://schemas.microsoft.com/office/drawing/2014/main" id="{102E1AF5-92EE-451C-9AE3-CE204EB2FC3D}"/>
              </a:ext>
            </a:extLst>
          </p:cNvPr>
          <p:cNvPicPr>
            <a:picLocks noChangeAspect="1"/>
          </p:cNvPicPr>
          <p:nvPr/>
        </p:nvPicPr>
        <p:blipFill>
          <a:blip r:embed="rId5">
            <a:extLst>
              <a:ext uri="{28A0092B-C50C-407E-A947-70E740481C1C}">
                <a14:useLocalDpi xmlns:a14="http://schemas.microsoft.com/office/drawing/2010/main" val="0"/>
              </a:ext>
            </a:extLst>
          </a:blip>
          <a:srcRect l="11667" t="2744" r="5000" b="5698"/>
          <a:stretch>
            <a:fillRect/>
          </a:stretch>
        </p:blipFill>
        <p:spPr bwMode="auto">
          <a:xfrm>
            <a:off x="6323341" y="3808602"/>
            <a:ext cx="1800225" cy="1116013"/>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sp>
        <p:nvSpPr>
          <p:cNvPr id="15" name="Content Placeholder 2">
            <a:extLst>
              <a:ext uri="{FF2B5EF4-FFF2-40B4-BE49-F238E27FC236}">
                <a16:creationId xmlns:a16="http://schemas.microsoft.com/office/drawing/2014/main" id="{94757BB4-3772-4C9A-A8E6-6603B891A89E}"/>
              </a:ext>
            </a:extLst>
          </p:cNvPr>
          <p:cNvSpPr txBox="1">
            <a:spLocks/>
          </p:cNvSpPr>
          <p:nvPr/>
        </p:nvSpPr>
        <p:spPr bwMode="auto">
          <a:xfrm>
            <a:off x="3253226" y="1732605"/>
            <a:ext cx="241744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GB" altLang="en-US" sz="1800" b="1" i="0" u="none" strike="noStrike" kern="1200" cap="none" spc="0" normalizeH="0" baseline="0" noProof="0" dirty="0">
                <a:ln>
                  <a:noFill/>
                </a:ln>
                <a:solidFill>
                  <a:srgbClr val="FF0000"/>
                </a:solidFill>
                <a:effectLst/>
                <a:uLnTx/>
                <a:uFillTx/>
                <a:latin typeface="Calibri"/>
              </a:rPr>
              <a:t>Structure 2</a:t>
            </a: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GB" altLang="en-US" sz="1800" b="0" i="0" u="none" strike="noStrike" kern="1200" cap="none" spc="0" normalizeH="0" baseline="0" noProof="0" dirty="0">
                <a:ln>
                  <a:noFill/>
                </a:ln>
                <a:solidFill>
                  <a:srgbClr val="1F497D"/>
                </a:solidFill>
                <a:effectLst/>
                <a:uLnTx/>
                <a:uFillTx/>
                <a:latin typeface="Calibri"/>
              </a:rPr>
              <a:t>Used in</a:t>
            </a:r>
          </a:p>
          <a:p>
            <a:pPr marL="742950" marR="0" lvl="1" indent="-2857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GB" altLang="en-US" sz="1800" b="0" i="0" u="none" strike="noStrike" kern="1200" cap="none" spc="0" normalizeH="0" baseline="0" noProof="0" dirty="0">
                <a:ln>
                  <a:noFill/>
                </a:ln>
                <a:solidFill>
                  <a:srgbClr val="1F497D"/>
                </a:solidFill>
                <a:effectLst/>
                <a:uLnTx/>
                <a:uFillTx/>
                <a:latin typeface="Calibri"/>
              </a:rPr>
              <a:t>MQXFS3c</a:t>
            </a:r>
          </a:p>
          <a:p>
            <a:pPr marL="742950" marR="0" lvl="1" indent="-2857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lang="en-GB" altLang="en-US" sz="1800" dirty="0">
                <a:solidFill>
                  <a:srgbClr val="1F497D"/>
                </a:solidFill>
                <a:latin typeface="Calibri"/>
              </a:rPr>
              <a:t>MQXFS6/6b/6c</a:t>
            </a:r>
            <a:endParaRPr kumimoji="0" lang="en-GB" altLang="en-US" sz="1800" b="0" i="0" u="none" strike="noStrike" kern="1200" cap="none" spc="0" normalizeH="0" baseline="0" noProof="0" dirty="0">
              <a:ln>
                <a:noFill/>
              </a:ln>
              <a:solidFill>
                <a:srgbClr val="1F497D"/>
              </a:solidFill>
              <a:effectLst/>
              <a:uLnTx/>
              <a:uFillTx/>
              <a:latin typeface="Calibri"/>
            </a:endParaRPr>
          </a:p>
          <a:p>
            <a:pPr marL="742950" marR="0" lvl="1" indent="-2857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endParaRPr kumimoji="0" lang="en-GB" altLang="en-US" sz="1800" b="0" i="0" u="none" strike="noStrike" kern="1200" cap="none" spc="0" normalizeH="0" baseline="0" noProof="0" dirty="0">
              <a:ln>
                <a:noFill/>
              </a:ln>
              <a:solidFill>
                <a:srgbClr val="1F497D"/>
              </a:solidFill>
              <a:effectLst/>
              <a:uLnTx/>
              <a:uFillTx/>
              <a:latin typeface="Calibri"/>
            </a:endParaRPr>
          </a:p>
        </p:txBody>
      </p:sp>
      <p:sp>
        <p:nvSpPr>
          <p:cNvPr id="16" name="Content Placeholder 2">
            <a:extLst>
              <a:ext uri="{FF2B5EF4-FFF2-40B4-BE49-F238E27FC236}">
                <a16:creationId xmlns:a16="http://schemas.microsoft.com/office/drawing/2014/main" id="{D3DDF394-8D9B-4576-B963-29820635FF5D}"/>
              </a:ext>
            </a:extLst>
          </p:cNvPr>
          <p:cNvSpPr txBox="1">
            <a:spLocks/>
          </p:cNvSpPr>
          <p:nvPr/>
        </p:nvSpPr>
        <p:spPr bwMode="auto">
          <a:xfrm>
            <a:off x="5966338" y="1740287"/>
            <a:ext cx="2592288" cy="237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GB" altLang="en-US" sz="1800" b="1" i="0" u="none" strike="noStrike" kern="1200" cap="none" spc="0" normalizeH="0" baseline="0" noProof="0" dirty="0">
                <a:ln>
                  <a:noFill/>
                </a:ln>
                <a:solidFill>
                  <a:srgbClr val="FF0000"/>
                </a:solidFill>
                <a:effectLst/>
                <a:uLnTx/>
                <a:uFillTx/>
                <a:latin typeface="Calibri"/>
                <a:ea typeface="+mn-ea"/>
                <a:cs typeface="+mn-cs"/>
              </a:rPr>
              <a:t>Structure 3</a:t>
            </a: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GB" altLang="en-US" sz="1800" b="0" i="0" u="none" strike="noStrike" kern="1200" cap="none" spc="0" normalizeH="0" baseline="0" noProof="0" dirty="0">
                <a:ln>
                  <a:noFill/>
                </a:ln>
                <a:solidFill>
                  <a:srgbClr val="1F497D"/>
                </a:solidFill>
                <a:effectLst/>
                <a:uLnTx/>
                <a:uFillTx/>
                <a:latin typeface="Calibri"/>
                <a:ea typeface="+mn-ea"/>
                <a:cs typeface="+mn-cs"/>
              </a:rPr>
              <a:t>Used in</a:t>
            </a:r>
          </a:p>
          <a:p>
            <a:pPr marL="742950" marR="0" lvl="1" indent="-2857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GB" altLang="en-US" sz="1800" b="0" i="0" u="none" strike="noStrike" kern="1200" cap="none" spc="0" normalizeH="0" baseline="0" noProof="0" dirty="0">
                <a:ln>
                  <a:noFill/>
                </a:ln>
                <a:solidFill>
                  <a:srgbClr val="1F497D"/>
                </a:solidFill>
                <a:effectLst/>
                <a:uLnTx/>
                <a:uFillTx/>
                <a:latin typeface="Calibri"/>
                <a:ea typeface="+mn-ea"/>
                <a:cs typeface="+mn-cs"/>
              </a:rPr>
              <a:t>MQXFS3/3b</a:t>
            </a:r>
          </a:p>
          <a:p>
            <a:pPr marL="742950" marR="0" lvl="1" indent="-2857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GB" altLang="en-US" sz="1800" b="0" i="0" u="none" strike="noStrike" kern="1200" cap="none" spc="0" normalizeH="0" baseline="0" noProof="0" dirty="0">
                <a:ln>
                  <a:noFill/>
                </a:ln>
                <a:solidFill>
                  <a:srgbClr val="1F497D"/>
                </a:solidFill>
                <a:effectLst/>
                <a:uLnTx/>
                <a:uFillTx/>
                <a:latin typeface="Calibri"/>
                <a:ea typeface="+mn-ea"/>
                <a:cs typeface="+mn-cs"/>
              </a:rPr>
              <a:t>MQXFS5</a:t>
            </a:r>
          </a:p>
          <a:p>
            <a:pPr marL="742950" marR="0" lvl="1" indent="-28575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GB" altLang="en-US" sz="1800" b="0" i="0" u="none" strike="noStrike" kern="1200" cap="none" spc="0" normalizeH="0" baseline="0" noProof="0" dirty="0">
                <a:ln>
                  <a:noFill/>
                </a:ln>
                <a:solidFill>
                  <a:srgbClr val="1F497D"/>
                </a:solidFill>
                <a:effectLst/>
                <a:uLnTx/>
                <a:uFillTx/>
                <a:latin typeface="Calibri"/>
                <a:ea typeface="+mn-ea"/>
                <a:cs typeface="+mn-cs"/>
              </a:rPr>
              <a:t>MQXFS4/4b/4c</a:t>
            </a:r>
          </a:p>
        </p:txBody>
      </p:sp>
    </p:spTree>
    <p:extLst>
      <p:ext uri="{BB962C8B-B14F-4D97-AF65-F5344CB8AC3E}">
        <p14:creationId xmlns:p14="http://schemas.microsoft.com/office/powerpoint/2010/main" val="35322441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727E57-E95B-4EB3-A8E6-AB8EBEA6089F}"/>
              </a:ext>
            </a:extLst>
          </p:cNvPr>
          <p:cNvSpPr>
            <a:spLocks noGrp="1"/>
          </p:cNvSpPr>
          <p:nvPr>
            <p:ph type="title"/>
          </p:nvPr>
        </p:nvSpPr>
        <p:spPr/>
        <p:txBody>
          <a:bodyPr/>
          <a:lstStyle/>
          <a:p>
            <a:endParaRPr lang="en-GB"/>
          </a:p>
        </p:txBody>
      </p:sp>
      <p:sp>
        <p:nvSpPr>
          <p:cNvPr id="4" name="Date Placeholder 3">
            <a:extLst>
              <a:ext uri="{FF2B5EF4-FFF2-40B4-BE49-F238E27FC236}">
                <a16:creationId xmlns:a16="http://schemas.microsoft.com/office/drawing/2014/main" id="{ECB28054-AD88-4ECD-9CC4-AD7ACA6246F7}"/>
              </a:ext>
            </a:extLst>
          </p:cNvPr>
          <p:cNvSpPr>
            <a:spLocks noGrp="1"/>
          </p:cNvSpPr>
          <p:nvPr>
            <p:ph type="dt" sz="half" idx="10"/>
          </p:nvPr>
        </p:nvSpPr>
        <p:spPr/>
        <p:txBody>
          <a:bodyPr/>
          <a:lstStyle/>
          <a:p>
            <a:pPr>
              <a:defRPr/>
            </a:pPr>
            <a:r>
              <a:rPr lang="en-US"/>
              <a:t>02/02/2016</a:t>
            </a:r>
            <a:endParaRPr lang="en-US" dirty="0"/>
          </a:p>
        </p:txBody>
      </p:sp>
      <p:sp>
        <p:nvSpPr>
          <p:cNvPr id="5" name="Footer Placeholder 4">
            <a:extLst>
              <a:ext uri="{FF2B5EF4-FFF2-40B4-BE49-F238E27FC236}">
                <a16:creationId xmlns:a16="http://schemas.microsoft.com/office/drawing/2014/main" id="{20C402AB-7E8A-4666-9EA0-E9F0D553FA6D}"/>
              </a:ext>
            </a:extLst>
          </p:cNvPr>
          <p:cNvSpPr>
            <a:spLocks noGrp="1"/>
          </p:cNvSpPr>
          <p:nvPr>
            <p:ph type="ftr" sz="quarter" idx="11"/>
          </p:nvPr>
        </p:nvSpPr>
        <p:spPr/>
        <p:txBody>
          <a:bodyPr/>
          <a:lstStyle/>
          <a:p>
            <a:pPr>
              <a:defRPr/>
            </a:pPr>
            <a:r>
              <a:rPr lang="it-IT"/>
              <a:t>Paolo Ferracin</a:t>
            </a:r>
            <a:endParaRPr lang="en-US"/>
          </a:p>
        </p:txBody>
      </p:sp>
      <p:sp>
        <p:nvSpPr>
          <p:cNvPr id="6" name="Slide Number Placeholder 5">
            <a:extLst>
              <a:ext uri="{FF2B5EF4-FFF2-40B4-BE49-F238E27FC236}">
                <a16:creationId xmlns:a16="http://schemas.microsoft.com/office/drawing/2014/main" id="{E5CE89EE-5EAF-473F-88B5-482585FFE70F}"/>
              </a:ext>
            </a:extLst>
          </p:cNvPr>
          <p:cNvSpPr>
            <a:spLocks noGrp="1"/>
          </p:cNvSpPr>
          <p:nvPr>
            <p:ph type="sldNum" sz="quarter" idx="12"/>
          </p:nvPr>
        </p:nvSpPr>
        <p:spPr/>
        <p:txBody>
          <a:bodyPr/>
          <a:lstStyle/>
          <a:p>
            <a:fld id="{1E6DF73A-9748-4145-AA92-21D3EB893EEF}" type="slidenum">
              <a:rPr lang="en-US" altLang="en-US" smtClean="0"/>
              <a:pPr/>
              <a:t>54</a:t>
            </a:fld>
            <a:endParaRPr lang="en-US" altLang="en-US"/>
          </a:p>
        </p:txBody>
      </p:sp>
      <p:pic>
        <p:nvPicPr>
          <p:cNvPr id="7" name="Content Placeholder 6">
            <a:extLst>
              <a:ext uri="{FF2B5EF4-FFF2-40B4-BE49-F238E27FC236}">
                <a16:creationId xmlns:a16="http://schemas.microsoft.com/office/drawing/2014/main" id="{D9D57F3C-A3D5-4F10-9462-FE04FFECF13E}"/>
              </a:ext>
            </a:extLst>
          </p:cNvPr>
          <p:cNvPicPr>
            <a:picLocks noGrp="1" noChangeAspect="1"/>
          </p:cNvPicPr>
          <p:nvPr>
            <p:ph idx="1"/>
          </p:nvPr>
        </p:nvPicPr>
        <p:blipFill>
          <a:blip r:embed="rId2"/>
          <a:stretch>
            <a:fillRect/>
          </a:stretch>
        </p:blipFill>
        <p:spPr>
          <a:xfrm>
            <a:off x="1064603" y="1219200"/>
            <a:ext cx="6938594" cy="4906963"/>
          </a:xfrm>
          <a:prstGeom prst="rect">
            <a:avLst/>
          </a:prstGeom>
        </p:spPr>
      </p:pic>
    </p:spTree>
    <p:extLst>
      <p:ext uri="{BB962C8B-B14F-4D97-AF65-F5344CB8AC3E}">
        <p14:creationId xmlns:p14="http://schemas.microsoft.com/office/powerpoint/2010/main" val="204110499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83244D-5CE9-402C-83FA-33E2CC946157}"/>
              </a:ext>
            </a:extLst>
          </p:cNvPr>
          <p:cNvSpPr>
            <a:spLocks noGrp="1"/>
          </p:cNvSpPr>
          <p:nvPr>
            <p:ph type="title"/>
          </p:nvPr>
        </p:nvSpPr>
        <p:spPr/>
        <p:txBody>
          <a:bodyPr/>
          <a:lstStyle/>
          <a:p>
            <a:endParaRPr lang="en-GB"/>
          </a:p>
        </p:txBody>
      </p:sp>
      <p:pic>
        <p:nvPicPr>
          <p:cNvPr id="6" name="Content Placeholder 5">
            <a:extLst>
              <a:ext uri="{FF2B5EF4-FFF2-40B4-BE49-F238E27FC236}">
                <a16:creationId xmlns:a16="http://schemas.microsoft.com/office/drawing/2014/main" id="{7B3B9EE1-D0EA-4E61-A26A-74A088A1A858}"/>
              </a:ext>
            </a:extLst>
          </p:cNvPr>
          <p:cNvPicPr>
            <a:picLocks noGrp="1" noChangeAspect="1"/>
          </p:cNvPicPr>
          <p:nvPr>
            <p:ph idx="1"/>
          </p:nvPr>
        </p:nvPicPr>
        <p:blipFill rotWithShape="1">
          <a:blip r:embed="rId2"/>
          <a:srcRect l="21567" t="15684" r="21569" b="21214"/>
          <a:stretch/>
        </p:blipFill>
        <p:spPr>
          <a:xfrm>
            <a:off x="341275" y="554101"/>
            <a:ext cx="8176658" cy="5670908"/>
          </a:xfrm>
          <a:prstGeom prst="rect">
            <a:avLst/>
          </a:prstGeom>
        </p:spPr>
      </p:pic>
      <p:sp>
        <p:nvSpPr>
          <p:cNvPr id="4" name="Slide Number Placeholder 3">
            <a:extLst>
              <a:ext uri="{FF2B5EF4-FFF2-40B4-BE49-F238E27FC236}">
                <a16:creationId xmlns:a16="http://schemas.microsoft.com/office/drawing/2014/main" id="{3C2863D6-47E3-4B7C-B35D-7C77B2A2A620}"/>
              </a:ext>
            </a:extLst>
          </p:cNvPr>
          <p:cNvSpPr>
            <a:spLocks noGrp="1"/>
          </p:cNvSpPr>
          <p:nvPr>
            <p:ph type="sldNum" sz="quarter" idx="12"/>
          </p:nvPr>
        </p:nvSpPr>
        <p:spPr/>
        <p:txBody>
          <a:bodyPr/>
          <a:lstStyle/>
          <a:p>
            <a:fld id="{BFDCA1C4-9514-7B4F-976F-D92F7E296653}" type="slidenum">
              <a:rPr lang="fr-FR" smtClean="0"/>
              <a:pPr/>
              <a:t>55</a:t>
            </a:fld>
            <a:endParaRPr lang="fr-FR"/>
          </a:p>
        </p:txBody>
      </p:sp>
      <p:sp>
        <p:nvSpPr>
          <p:cNvPr id="5" name="Footer Placeholder 4">
            <a:extLst>
              <a:ext uri="{FF2B5EF4-FFF2-40B4-BE49-F238E27FC236}">
                <a16:creationId xmlns:a16="http://schemas.microsoft.com/office/drawing/2014/main" id="{A979D249-F258-4A22-B912-6FE8F5040F93}"/>
              </a:ext>
            </a:extLst>
          </p:cNvPr>
          <p:cNvSpPr>
            <a:spLocks noGrp="1"/>
          </p:cNvSpPr>
          <p:nvPr>
            <p:ph type="ftr" sz="quarter" idx="11"/>
          </p:nvPr>
        </p:nvSpPr>
        <p:spPr/>
        <p:txBody>
          <a:bodyPr/>
          <a:lstStyle/>
          <a:p>
            <a:pPr algn="ctr"/>
            <a:r>
              <a:rPr lang="es-ES"/>
              <a:t>Susana Izquierdo Bermudez</a:t>
            </a:r>
            <a:endParaRPr lang="en-GB" dirty="0"/>
          </a:p>
        </p:txBody>
      </p:sp>
    </p:spTree>
    <p:extLst>
      <p:ext uri="{BB962C8B-B14F-4D97-AF65-F5344CB8AC3E}">
        <p14:creationId xmlns:p14="http://schemas.microsoft.com/office/powerpoint/2010/main" val="193748959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t>The road to shell structures at LBNL</a:t>
            </a:r>
          </a:p>
        </p:txBody>
      </p:sp>
      <p:sp>
        <p:nvSpPr>
          <p:cNvPr id="214022" name="Text Box 6"/>
          <p:cNvSpPr txBox="1">
            <a:spLocks noChangeArrowheads="1"/>
          </p:cNvSpPr>
          <p:nvPr/>
        </p:nvSpPr>
        <p:spPr bwMode="auto">
          <a:xfrm>
            <a:off x="152400" y="2819400"/>
            <a:ext cx="2209800" cy="279400"/>
          </a:xfrm>
          <a:prstGeom prst="rect">
            <a:avLst/>
          </a:prstGeom>
          <a:noFill/>
          <a:ln w="9525">
            <a:noFill/>
            <a:miter lim="800000"/>
            <a:headEnd/>
            <a:tailEnd/>
          </a:ln>
          <a:effectLst/>
        </p:spPr>
        <p:txBody>
          <a:bodyPr>
            <a:spAutoFit/>
          </a:bodyPr>
          <a:lstStyle/>
          <a:p>
            <a:pPr marL="0" marR="0" lvl="0" indent="0" algn="ctr" defTabSz="914400" rtl="0" eaLnBrk="0" fontAlgn="base" latinLnBrk="0" hangingPunct="0">
              <a:lnSpc>
                <a:spcPct val="65000"/>
              </a:lnSpc>
              <a:spcBef>
                <a:spcPct val="0"/>
              </a:spcBef>
              <a:spcAft>
                <a:spcPct val="0"/>
              </a:spcAft>
              <a:buClrTx/>
              <a:buSzPct val="100000"/>
              <a:buFontTx/>
              <a:buNone/>
              <a:tabLst/>
              <a:defRPr/>
            </a:pPr>
            <a:r>
              <a:rPr kumimoji="0" lang="en-US" sz="1800" b="1" i="0" u="none" strike="noStrike" kern="1200" cap="none" spc="0" normalizeH="0" baseline="0" noProof="0" dirty="0">
                <a:ln>
                  <a:noFill/>
                </a:ln>
                <a:solidFill>
                  <a:srgbClr val="000000"/>
                </a:solidFill>
                <a:effectLst/>
                <a:uLnTx/>
                <a:uFillTx/>
                <a:latin typeface="Helvetica" pitchFamily="34" charset="0"/>
                <a:ea typeface="+mn-ea"/>
                <a:cs typeface="+mn-cs"/>
              </a:rPr>
              <a:t>RD2 - </a:t>
            </a:r>
            <a:r>
              <a:rPr kumimoji="0" lang="en-US" sz="1800" b="1" i="0" u="none" strike="noStrike" kern="1200" cap="none" spc="0" normalizeH="0" baseline="0" noProof="0" dirty="0">
                <a:ln>
                  <a:noFill/>
                </a:ln>
                <a:solidFill>
                  <a:srgbClr val="000000">
                    <a:lumMod val="95000"/>
                    <a:lumOff val="5000"/>
                  </a:srgbClr>
                </a:solidFill>
                <a:effectLst/>
                <a:uLnTx/>
                <a:uFillTx/>
                <a:latin typeface="Helvetica" pitchFamily="34" charset="0"/>
                <a:ea typeface="+mn-ea"/>
                <a:cs typeface="+mn-cs"/>
              </a:rPr>
              <a:t>6 Tesla</a:t>
            </a:r>
          </a:p>
        </p:txBody>
      </p:sp>
      <p:sp>
        <p:nvSpPr>
          <p:cNvPr id="214023" name="Text Box 7"/>
          <p:cNvSpPr txBox="1">
            <a:spLocks noChangeArrowheads="1"/>
          </p:cNvSpPr>
          <p:nvPr/>
        </p:nvSpPr>
        <p:spPr bwMode="auto">
          <a:xfrm>
            <a:off x="2362200" y="2819400"/>
            <a:ext cx="1676400" cy="279400"/>
          </a:xfrm>
          <a:prstGeom prst="rect">
            <a:avLst/>
          </a:prstGeom>
          <a:noFill/>
          <a:ln w="9525">
            <a:noFill/>
            <a:miter lim="800000"/>
            <a:headEnd/>
            <a:tailEnd/>
          </a:ln>
          <a:effectLst/>
        </p:spPr>
        <p:txBody>
          <a:bodyPr wrap="none">
            <a:spAutoFit/>
          </a:bodyPr>
          <a:lstStyle/>
          <a:p>
            <a:pPr marL="0" marR="0" lvl="0" indent="0" algn="ctr" defTabSz="914400" rtl="0" eaLnBrk="0" fontAlgn="base" latinLnBrk="0" hangingPunct="0">
              <a:lnSpc>
                <a:spcPct val="65000"/>
              </a:lnSpc>
              <a:spcBef>
                <a:spcPct val="0"/>
              </a:spcBef>
              <a:spcAft>
                <a:spcPct val="0"/>
              </a:spcAft>
              <a:buClrTx/>
              <a:buSzPct val="100000"/>
              <a:buFontTx/>
              <a:buNone/>
              <a:tabLst/>
              <a:defRPr/>
            </a:pPr>
            <a:r>
              <a:rPr kumimoji="0" lang="en-US" sz="1800" b="1" i="0" u="none" strike="noStrike" kern="1200" cap="none" spc="0" normalizeH="0" baseline="0" noProof="0" dirty="0">
                <a:ln>
                  <a:noFill/>
                </a:ln>
                <a:solidFill>
                  <a:srgbClr val="000000"/>
                </a:solidFill>
                <a:effectLst/>
                <a:uLnTx/>
                <a:uFillTx/>
                <a:latin typeface="Helvetica" pitchFamily="34" charset="0"/>
                <a:ea typeface="+mn-ea"/>
                <a:cs typeface="+mn-cs"/>
              </a:rPr>
              <a:t>RT1 - </a:t>
            </a:r>
            <a:r>
              <a:rPr kumimoji="0" lang="en-US" sz="1800" b="1" i="0" u="none" strike="noStrike" kern="1200" cap="none" spc="0" normalizeH="0" baseline="0" noProof="0" dirty="0">
                <a:ln>
                  <a:noFill/>
                </a:ln>
                <a:solidFill>
                  <a:srgbClr val="000000">
                    <a:lumMod val="95000"/>
                    <a:lumOff val="5000"/>
                  </a:srgbClr>
                </a:solidFill>
                <a:effectLst/>
                <a:uLnTx/>
                <a:uFillTx/>
                <a:latin typeface="Helvetica" pitchFamily="34" charset="0"/>
                <a:ea typeface="+mn-ea"/>
                <a:cs typeface="+mn-cs"/>
              </a:rPr>
              <a:t>12 Tesla</a:t>
            </a:r>
          </a:p>
        </p:txBody>
      </p:sp>
      <p:sp>
        <p:nvSpPr>
          <p:cNvPr id="214026" name="Text Box 10"/>
          <p:cNvSpPr txBox="1">
            <a:spLocks noChangeArrowheads="1"/>
          </p:cNvSpPr>
          <p:nvPr/>
        </p:nvSpPr>
        <p:spPr bwMode="auto">
          <a:xfrm>
            <a:off x="4648200" y="2743200"/>
            <a:ext cx="1981200" cy="279400"/>
          </a:xfrm>
          <a:prstGeom prst="rect">
            <a:avLst/>
          </a:prstGeom>
          <a:noFill/>
          <a:ln w="12700">
            <a:noFill/>
            <a:miter lim="800000"/>
            <a:headEnd type="none" w="sm" len="sm"/>
            <a:tailEnd type="none" w="sm" len="sm"/>
          </a:ln>
          <a:effectLst/>
        </p:spPr>
        <p:txBody>
          <a:bodyPr>
            <a:spAutoFit/>
          </a:bodyPr>
          <a:lstStyle/>
          <a:p>
            <a:pPr marL="0" marR="0" lvl="0" indent="0" algn="ctr" defTabSz="914400" rtl="0" eaLnBrk="0" fontAlgn="base" latinLnBrk="0" hangingPunct="0">
              <a:lnSpc>
                <a:spcPct val="65000"/>
              </a:lnSpc>
              <a:spcBef>
                <a:spcPct val="0"/>
              </a:spcBef>
              <a:spcAft>
                <a:spcPct val="0"/>
              </a:spcAft>
              <a:buClrTx/>
              <a:buSzPct val="100000"/>
              <a:buFontTx/>
              <a:buNone/>
              <a:tabLst/>
              <a:defRPr/>
            </a:pPr>
            <a:r>
              <a:rPr kumimoji="0" lang="en-US" sz="1800" b="1" i="0" u="none" strike="noStrike" kern="1200" cap="none" spc="0" normalizeH="0" baseline="0" noProof="0" dirty="0">
                <a:ln>
                  <a:noFill/>
                </a:ln>
                <a:solidFill>
                  <a:srgbClr val="000000"/>
                </a:solidFill>
                <a:effectLst/>
                <a:uLnTx/>
                <a:uFillTx/>
                <a:latin typeface="Helvetica" pitchFamily="34" charset="0"/>
                <a:ea typeface="+mn-ea"/>
                <a:cs typeface="+mn-cs"/>
              </a:rPr>
              <a:t>SM-01 - </a:t>
            </a:r>
            <a:r>
              <a:rPr kumimoji="0" lang="en-US" sz="1800" b="1" i="0" u="none" strike="noStrike" kern="1200" cap="none" spc="0" normalizeH="0" baseline="0" noProof="0" dirty="0">
                <a:ln>
                  <a:noFill/>
                </a:ln>
                <a:solidFill>
                  <a:srgbClr val="000000">
                    <a:lumMod val="95000"/>
                    <a:lumOff val="5000"/>
                  </a:srgbClr>
                </a:solidFill>
                <a:effectLst/>
                <a:uLnTx/>
                <a:uFillTx/>
                <a:latin typeface="Helvetica" pitchFamily="34" charset="0"/>
                <a:ea typeface="+mn-ea"/>
                <a:cs typeface="+mn-cs"/>
              </a:rPr>
              <a:t>12 Tesla</a:t>
            </a:r>
          </a:p>
        </p:txBody>
      </p:sp>
      <p:grpSp>
        <p:nvGrpSpPr>
          <p:cNvPr id="2" name="Group 30"/>
          <p:cNvGrpSpPr>
            <a:grpSpLocks/>
          </p:cNvGrpSpPr>
          <p:nvPr/>
        </p:nvGrpSpPr>
        <p:grpSpPr bwMode="auto">
          <a:xfrm>
            <a:off x="6248400" y="3124200"/>
            <a:ext cx="2670175" cy="1676400"/>
            <a:chOff x="6248399" y="3124200"/>
            <a:chExt cx="2670143" cy="1676400"/>
          </a:xfrm>
        </p:grpSpPr>
        <p:pic>
          <p:nvPicPr>
            <p:cNvPr id="11285" name="Picture 9"/>
            <p:cNvPicPr>
              <a:picLocks noChangeAspect="1" noChangeArrowheads="1"/>
            </p:cNvPicPr>
            <p:nvPr/>
          </p:nvPicPr>
          <p:blipFill>
            <a:blip r:embed="rId3" cstate="print"/>
            <a:srcRect/>
            <a:stretch>
              <a:fillRect/>
            </a:stretch>
          </p:blipFill>
          <p:spPr bwMode="auto">
            <a:xfrm>
              <a:off x="6248399" y="3124200"/>
              <a:ext cx="2670143" cy="1676400"/>
            </a:xfrm>
            <a:prstGeom prst="rect">
              <a:avLst/>
            </a:prstGeom>
            <a:noFill/>
            <a:ln w="9525">
              <a:noFill/>
              <a:miter lim="800000"/>
              <a:headEnd/>
              <a:tailEnd/>
            </a:ln>
          </p:spPr>
        </p:pic>
        <p:sp>
          <p:nvSpPr>
            <p:cNvPr id="11286" name="Text Box 13"/>
            <p:cNvSpPr txBox="1">
              <a:spLocks noChangeArrowheads="1"/>
            </p:cNvSpPr>
            <p:nvPr/>
          </p:nvSpPr>
          <p:spPr bwMode="auto">
            <a:xfrm>
              <a:off x="7543800" y="4495800"/>
              <a:ext cx="1341521" cy="239489"/>
            </a:xfrm>
            <a:prstGeom prst="rect">
              <a:avLst/>
            </a:prstGeom>
            <a:solidFill>
              <a:srgbClr val="FFFFFF"/>
            </a:solidFill>
            <a:ln w="9525">
              <a:noFill/>
              <a:miter lim="800000"/>
              <a:headEnd/>
              <a:tailEnd/>
            </a:ln>
          </p:spPr>
          <p:txBody>
            <a:bodyPr>
              <a:spAutoFit/>
            </a:bodyPr>
            <a:lstStyle/>
            <a:p>
              <a:pPr marL="0" marR="0" lvl="0" indent="0" algn="ctr" defTabSz="914400" rtl="0" eaLnBrk="0" fontAlgn="base" latinLnBrk="0" hangingPunct="0">
                <a:lnSpc>
                  <a:spcPct val="65000"/>
                </a:lnSpc>
                <a:spcBef>
                  <a:spcPct val="0"/>
                </a:spcBef>
                <a:spcAft>
                  <a:spcPct val="0"/>
                </a:spcAft>
                <a:buClrTx/>
                <a:buSzPct val="100000"/>
                <a:buFontTx/>
                <a:buChar char="•"/>
                <a:tabLst/>
                <a:defRPr/>
              </a:pPr>
              <a:r>
                <a:rPr kumimoji="0" lang="en-US" sz="1400" b="1" i="0" u="none" strike="noStrike" kern="1200" cap="none" spc="0" normalizeH="0" baseline="0" noProof="0">
                  <a:ln>
                    <a:noFill/>
                  </a:ln>
                  <a:solidFill>
                    <a:srgbClr val="FF0033"/>
                  </a:solidFill>
                  <a:effectLst/>
                  <a:uLnTx/>
                  <a:uFillTx/>
                  <a:latin typeface="Times New Roman" pitchFamily="18" charset="0"/>
                  <a:ea typeface="+mn-ea"/>
                  <a:cs typeface="+mn-cs"/>
                </a:rPr>
                <a:t>TQS,  quad</a:t>
              </a:r>
            </a:p>
          </p:txBody>
        </p:sp>
      </p:grpSp>
      <p:grpSp>
        <p:nvGrpSpPr>
          <p:cNvPr id="3" name="Group 24"/>
          <p:cNvGrpSpPr>
            <a:grpSpLocks/>
          </p:cNvGrpSpPr>
          <p:nvPr/>
        </p:nvGrpSpPr>
        <p:grpSpPr bwMode="auto">
          <a:xfrm>
            <a:off x="7010400" y="1219200"/>
            <a:ext cx="1787525" cy="1566863"/>
            <a:chOff x="7010400" y="1219200"/>
            <a:chExt cx="1787040" cy="1566130"/>
          </a:xfrm>
        </p:grpSpPr>
        <p:pic>
          <p:nvPicPr>
            <p:cNvPr id="11283" name="Picture 6"/>
            <p:cNvPicPr>
              <a:picLocks noChangeAspect="1" noChangeArrowheads="1"/>
            </p:cNvPicPr>
            <p:nvPr/>
          </p:nvPicPr>
          <p:blipFill>
            <a:blip r:embed="rId4" cstate="print"/>
            <a:srcRect/>
            <a:stretch>
              <a:fillRect/>
            </a:stretch>
          </p:blipFill>
          <p:spPr bwMode="auto">
            <a:xfrm>
              <a:off x="7010400" y="1219200"/>
              <a:ext cx="1714500" cy="1566130"/>
            </a:xfrm>
            <a:prstGeom prst="rect">
              <a:avLst/>
            </a:prstGeom>
            <a:noFill/>
            <a:ln w="9525">
              <a:noFill/>
              <a:miter lim="800000"/>
              <a:headEnd/>
              <a:tailEnd/>
            </a:ln>
          </p:spPr>
        </p:pic>
        <p:sp>
          <p:nvSpPr>
            <p:cNvPr id="11284" name="Text Box 5"/>
            <p:cNvSpPr txBox="1">
              <a:spLocks noChangeArrowheads="1"/>
            </p:cNvSpPr>
            <p:nvPr/>
          </p:nvSpPr>
          <p:spPr bwMode="auto">
            <a:xfrm>
              <a:off x="7239000" y="2514600"/>
              <a:ext cx="1558440" cy="232371"/>
            </a:xfrm>
            <a:prstGeom prst="rect">
              <a:avLst/>
            </a:prstGeom>
            <a:solidFill>
              <a:srgbClr val="FFFFFF"/>
            </a:solidFill>
            <a:ln w="9525">
              <a:noFill/>
              <a:miter lim="800000"/>
              <a:headEnd/>
              <a:tailEnd/>
            </a:ln>
          </p:spPr>
          <p:txBody>
            <a:bodyPr wrap="none">
              <a:spAutoFit/>
            </a:bodyPr>
            <a:lstStyle/>
            <a:p>
              <a:pPr marL="0" marR="0" lvl="0" indent="0" algn="ctr" defTabSz="914400" rtl="0" eaLnBrk="0" fontAlgn="base" latinLnBrk="0" hangingPunct="0">
                <a:lnSpc>
                  <a:spcPct val="65000"/>
                </a:lnSpc>
                <a:spcBef>
                  <a:spcPct val="0"/>
                </a:spcBef>
                <a:spcAft>
                  <a:spcPct val="0"/>
                </a:spcAft>
                <a:buClrTx/>
                <a:buSzPct val="100000"/>
                <a:buFontTx/>
                <a:buChar char="•"/>
                <a:tabLst/>
                <a:defRPr/>
              </a:pPr>
              <a:r>
                <a:rPr kumimoji="0" lang="en-US" sz="1400" b="1" i="0" u="none" strike="noStrike" kern="1200" cap="none" spc="0" normalizeH="0" baseline="0" noProof="0">
                  <a:ln>
                    <a:noFill/>
                  </a:ln>
                  <a:solidFill>
                    <a:srgbClr val="FF0033"/>
                  </a:solidFill>
                  <a:effectLst/>
                  <a:uLnTx/>
                  <a:uFillTx/>
                  <a:latin typeface="Times New Roman" pitchFamily="18" charset="0"/>
                  <a:ea typeface="+mn-ea"/>
                  <a:cs typeface="+mn-cs"/>
                </a:rPr>
                <a:t>SQ01 short quad </a:t>
              </a:r>
            </a:p>
          </p:txBody>
        </p:sp>
      </p:grpSp>
      <p:sp>
        <p:nvSpPr>
          <p:cNvPr id="11272" name="Text Box 12"/>
          <p:cNvSpPr txBox="1">
            <a:spLocks noChangeArrowheads="1"/>
          </p:cNvSpPr>
          <p:nvPr/>
        </p:nvSpPr>
        <p:spPr bwMode="auto">
          <a:xfrm>
            <a:off x="3581400" y="5867400"/>
            <a:ext cx="2819400" cy="239713"/>
          </a:xfrm>
          <a:prstGeom prst="rect">
            <a:avLst/>
          </a:prstGeom>
          <a:solidFill>
            <a:srgbClr val="FFFFFF"/>
          </a:solidFill>
          <a:ln w="9525">
            <a:noFill/>
            <a:miter lim="800000"/>
            <a:headEnd/>
            <a:tailEnd/>
          </a:ln>
        </p:spPr>
        <p:txBody>
          <a:bodyPr>
            <a:spAutoFit/>
          </a:bodyPr>
          <a:lstStyle/>
          <a:p>
            <a:pPr marL="0" marR="0" lvl="0" indent="0" algn="ctr" defTabSz="914400" rtl="0" eaLnBrk="0" fontAlgn="base" latinLnBrk="0" hangingPunct="0">
              <a:lnSpc>
                <a:spcPct val="65000"/>
              </a:lnSpc>
              <a:spcBef>
                <a:spcPct val="0"/>
              </a:spcBef>
              <a:spcAft>
                <a:spcPct val="0"/>
              </a:spcAft>
              <a:buClrTx/>
              <a:buSzPct val="100000"/>
              <a:buFontTx/>
              <a:buNone/>
              <a:tabLst/>
              <a:defRPr/>
            </a:pPr>
            <a:r>
              <a:rPr kumimoji="0" lang="en-US" sz="1400" b="1" i="0" u="none" strike="noStrike" kern="1200" cap="none" spc="0" normalizeH="0" baseline="0" noProof="0">
                <a:ln>
                  <a:noFill/>
                </a:ln>
                <a:solidFill>
                  <a:srgbClr val="FF0033"/>
                </a:solidFill>
                <a:effectLst/>
                <a:uLnTx/>
                <a:uFillTx/>
                <a:latin typeface="Times New Roman" pitchFamily="18" charset="0"/>
                <a:ea typeface="+mn-ea"/>
                <a:cs typeface="+mn-cs"/>
              </a:rPr>
              <a:t>LR01 3.6 m long cc, 11.5 T, (2007) </a:t>
            </a:r>
          </a:p>
        </p:txBody>
      </p:sp>
      <p:sp>
        <p:nvSpPr>
          <p:cNvPr id="28" name="Text Box 8"/>
          <p:cNvSpPr txBox="1">
            <a:spLocks noChangeArrowheads="1"/>
          </p:cNvSpPr>
          <p:nvPr/>
        </p:nvSpPr>
        <p:spPr bwMode="auto">
          <a:xfrm>
            <a:off x="3581400" y="5410200"/>
            <a:ext cx="2286000" cy="279400"/>
          </a:xfrm>
          <a:prstGeom prst="rect">
            <a:avLst/>
          </a:prstGeom>
          <a:noFill/>
          <a:ln w="9525">
            <a:noFill/>
            <a:miter lim="800000"/>
            <a:headEnd/>
            <a:tailEnd/>
          </a:ln>
          <a:effectLst/>
        </p:spPr>
        <p:txBody>
          <a:bodyPr anchor="ctr">
            <a:spAutoFit/>
          </a:bodyPr>
          <a:lstStyle/>
          <a:p>
            <a:pPr marL="0" marR="0" lvl="0" indent="0" algn="ctr" defTabSz="914400" rtl="0" eaLnBrk="0" fontAlgn="base" latinLnBrk="0" hangingPunct="0">
              <a:lnSpc>
                <a:spcPct val="65000"/>
              </a:lnSpc>
              <a:spcBef>
                <a:spcPct val="0"/>
              </a:spcBef>
              <a:spcAft>
                <a:spcPct val="0"/>
              </a:spcAft>
              <a:buClrTx/>
              <a:buSzPct val="100000"/>
              <a:buFontTx/>
              <a:buNone/>
              <a:tabLst/>
              <a:defRPr/>
            </a:pPr>
            <a:r>
              <a:rPr kumimoji="0" lang="en-US" sz="1800" b="1" i="0" u="none" strike="noStrike" kern="1200" cap="none" spc="0" normalizeH="0" baseline="0" noProof="0" dirty="0">
                <a:ln>
                  <a:noFill/>
                </a:ln>
                <a:solidFill>
                  <a:srgbClr val="000000"/>
                </a:solidFill>
                <a:effectLst/>
                <a:uLnTx/>
                <a:uFillTx/>
                <a:latin typeface="Helvetica" pitchFamily="34" charset="0"/>
                <a:ea typeface="+mn-ea"/>
                <a:cs typeface="+mn-cs"/>
              </a:rPr>
              <a:t>HD1 - </a:t>
            </a:r>
            <a:r>
              <a:rPr kumimoji="0" lang="en-US" sz="1800" b="1" i="0" u="none" strike="noStrike" kern="1200" cap="none" spc="0" normalizeH="0" baseline="0" noProof="0" dirty="0">
                <a:ln>
                  <a:noFill/>
                </a:ln>
                <a:solidFill>
                  <a:srgbClr val="000000">
                    <a:lumMod val="95000"/>
                    <a:lumOff val="5000"/>
                  </a:srgbClr>
                </a:solidFill>
                <a:effectLst/>
                <a:uLnTx/>
                <a:uFillTx/>
                <a:latin typeface="Helvetica" pitchFamily="34" charset="0"/>
                <a:ea typeface="+mn-ea"/>
                <a:cs typeface="+mn-cs"/>
              </a:rPr>
              <a:t>16 Tesla</a:t>
            </a:r>
          </a:p>
        </p:txBody>
      </p:sp>
      <p:pic>
        <p:nvPicPr>
          <p:cNvPr id="11274" name="Picture 3"/>
          <p:cNvPicPr>
            <a:picLocks noChangeAspect="1" noChangeArrowheads="1"/>
          </p:cNvPicPr>
          <p:nvPr/>
        </p:nvPicPr>
        <p:blipFill>
          <a:blip r:embed="rId5" cstate="print"/>
          <a:srcRect/>
          <a:stretch>
            <a:fillRect/>
          </a:stretch>
        </p:blipFill>
        <p:spPr bwMode="auto">
          <a:xfrm>
            <a:off x="152400" y="1219200"/>
            <a:ext cx="1981200" cy="1352550"/>
          </a:xfrm>
          <a:prstGeom prst="rect">
            <a:avLst/>
          </a:prstGeom>
          <a:noFill/>
          <a:ln w="9525">
            <a:noFill/>
            <a:miter lim="800000"/>
            <a:headEnd/>
            <a:tailEnd/>
          </a:ln>
        </p:spPr>
      </p:pic>
      <p:pic>
        <p:nvPicPr>
          <p:cNvPr id="11275" name="Picture 4"/>
          <p:cNvPicPr>
            <a:picLocks noChangeAspect="1" noChangeArrowheads="1"/>
          </p:cNvPicPr>
          <p:nvPr/>
        </p:nvPicPr>
        <p:blipFill>
          <a:blip r:embed="rId6" cstate="print"/>
          <a:srcRect/>
          <a:stretch>
            <a:fillRect/>
          </a:stretch>
        </p:blipFill>
        <p:spPr bwMode="auto">
          <a:xfrm>
            <a:off x="2209800" y="1219200"/>
            <a:ext cx="2133600" cy="1420813"/>
          </a:xfrm>
          <a:prstGeom prst="rect">
            <a:avLst/>
          </a:prstGeom>
          <a:noFill/>
          <a:ln w="9525">
            <a:noFill/>
            <a:miter lim="800000"/>
            <a:headEnd/>
            <a:tailEnd/>
          </a:ln>
        </p:spPr>
      </p:pic>
      <p:pic>
        <p:nvPicPr>
          <p:cNvPr id="11276" name="Picture 5"/>
          <p:cNvPicPr>
            <a:picLocks noChangeAspect="1" noChangeArrowheads="1"/>
          </p:cNvPicPr>
          <p:nvPr/>
        </p:nvPicPr>
        <p:blipFill>
          <a:blip r:embed="rId7" cstate="print"/>
          <a:srcRect/>
          <a:stretch>
            <a:fillRect/>
          </a:stretch>
        </p:blipFill>
        <p:spPr bwMode="auto">
          <a:xfrm>
            <a:off x="4419600" y="1219200"/>
            <a:ext cx="2286000" cy="1471613"/>
          </a:xfrm>
          <a:prstGeom prst="rect">
            <a:avLst/>
          </a:prstGeom>
          <a:noFill/>
          <a:ln w="9525">
            <a:noFill/>
            <a:miter lim="800000"/>
            <a:headEnd/>
            <a:tailEnd/>
          </a:ln>
        </p:spPr>
      </p:pic>
      <p:grpSp>
        <p:nvGrpSpPr>
          <p:cNvPr id="4" name="Group 29"/>
          <p:cNvGrpSpPr>
            <a:grpSpLocks/>
          </p:cNvGrpSpPr>
          <p:nvPr/>
        </p:nvGrpSpPr>
        <p:grpSpPr bwMode="auto">
          <a:xfrm>
            <a:off x="152400" y="3124200"/>
            <a:ext cx="2947988" cy="2635250"/>
            <a:chOff x="152400" y="3124200"/>
            <a:chExt cx="2947988" cy="2634582"/>
          </a:xfrm>
        </p:grpSpPr>
        <p:pic>
          <p:nvPicPr>
            <p:cNvPr id="11281" name="Picture 7"/>
            <p:cNvPicPr>
              <a:picLocks noChangeAspect="1" noChangeArrowheads="1"/>
            </p:cNvPicPr>
            <p:nvPr/>
          </p:nvPicPr>
          <p:blipFill>
            <a:blip r:embed="rId8" cstate="print"/>
            <a:srcRect/>
            <a:stretch>
              <a:fillRect/>
            </a:stretch>
          </p:blipFill>
          <p:spPr bwMode="auto">
            <a:xfrm>
              <a:off x="152400" y="3124200"/>
              <a:ext cx="2947988" cy="2278163"/>
            </a:xfrm>
            <a:prstGeom prst="rect">
              <a:avLst/>
            </a:prstGeom>
            <a:noFill/>
            <a:ln w="9525">
              <a:noFill/>
              <a:miter lim="800000"/>
              <a:headEnd/>
              <a:tailEnd/>
            </a:ln>
          </p:spPr>
        </p:pic>
        <p:sp>
          <p:nvSpPr>
            <p:cNvPr id="214024" name="Text Box 8"/>
            <p:cNvSpPr txBox="1">
              <a:spLocks noChangeArrowheads="1"/>
            </p:cNvSpPr>
            <p:nvPr/>
          </p:nvSpPr>
          <p:spPr bwMode="auto">
            <a:xfrm>
              <a:off x="381000" y="5485801"/>
              <a:ext cx="2362200" cy="272981"/>
            </a:xfrm>
            <a:prstGeom prst="rect">
              <a:avLst/>
            </a:prstGeom>
            <a:noFill/>
            <a:ln w="9525">
              <a:noFill/>
              <a:miter lim="800000"/>
              <a:headEnd/>
              <a:tailEnd/>
            </a:ln>
            <a:effectLst/>
          </p:spPr>
          <p:txBody>
            <a:bodyPr anchor="ctr">
              <a:spAutoFit/>
            </a:bodyPr>
            <a:lstStyle/>
            <a:p>
              <a:pPr marL="0" marR="0" lvl="0" indent="0" algn="ctr" defTabSz="914400" rtl="0" eaLnBrk="0" fontAlgn="base" latinLnBrk="0" hangingPunct="0">
                <a:lnSpc>
                  <a:spcPct val="65000"/>
                </a:lnSpc>
                <a:spcBef>
                  <a:spcPct val="0"/>
                </a:spcBef>
                <a:spcAft>
                  <a:spcPct val="0"/>
                </a:spcAft>
                <a:buClrTx/>
                <a:buSzPct val="100000"/>
                <a:buFontTx/>
                <a:buNone/>
                <a:tabLst/>
                <a:defRPr/>
              </a:pPr>
              <a:r>
                <a:rPr kumimoji="0" lang="en-US" sz="1800" b="1" i="0" u="none" strike="noStrike" kern="1200" cap="none" spc="0" normalizeH="0" baseline="0" noProof="0" dirty="0">
                  <a:ln>
                    <a:noFill/>
                  </a:ln>
                  <a:solidFill>
                    <a:srgbClr val="000000"/>
                  </a:solidFill>
                  <a:effectLst/>
                  <a:uLnTx/>
                  <a:uFillTx/>
                  <a:latin typeface="Helvetica" pitchFamily="34" charset="0"/>
                  <a:ea typeface="+mn-ea"/>
                  <a:cs typeface="+mn-cs"/>
                </a:rPr>
                <a:t>RD3-b - </a:t>
              </a:r>
              <a:r>
                <a:rPr kumimoji="0" lang="en-US" sz="1800" b="1" i="0" u="none" strike="noStrike" kern="1200" cap="none" spc="0" normalizeH="0" baseline="0" noProof="0" dirty="0">
                  <a:ln>
                    <a:noFill/>
                  </a:ln>
                  <a:solidFill>
                    <a:srgbClr val="000000">
                      <a:lumMod val="95000"/>
                      <a:lumOff val="5000"/>
                    </a:srgbClr>
                  </a:solidFill>
                  <a:effectLst/>
                  <a:uLnTx/>
                  <a:uFillTx/>
                  <a:latin typeface="Helvetica" pitchFamily="34" charset="0"/>
                  <a:ea typeface="+mn-ea"/>
                  <a:cs typeface="+mn-cs"/>
                </a:rPr>
                <a:t>14.5 Tesla</a:t>
              </a:r>
            </a:p>
          </p:txBody>
        </p:sp>
      </p:grpSp>
      <p:pic>
        <p:nvPicPr>
          <p:cNvPr id="11278" name="Picture 8"/>
          <p:cNvPicPr>
            <a:picLocks noChangeAspect="1" noChangeArrowheads="1"/>
          </p:cNvPicPr>
          <p:nvPr/>
        </p:nvPicPr>
        <p:blipFill>
          <a:blip r:embed="rId9" cstate="print"/>
          <a:srcRect/>
          <a:stretch>
            <a:fillRect/>
          </a:stretch>
        </p:blipFill>
        <p:spPr bwMode="auto">
          <a:xfrm>
            <a:off x="3352800" y="3124200"/>
            <a:ext cx="2743200" cy="2209800"/>
          </a:xfrm>
          <a:prstGeom prst="rect">
            <a:avLst/>
          </a:prstGeom>
          <a:noFill/>
          <a:ln w="9525">
            <a:noFill/>
            <a:miter lim="800000"/>
            <a:headEnd/>
            <a:tailEnd/>
          </a:ln>
        </p:spPr>
      </p:pic>
      <p:pic>
        <p:nvPicPr>
          <p:cNvPr id="11279" name="Picture 10"/>
          <p:cNvPicPr>
            <a:picLocks noChangeAspect="1" noChangeArrowheads="1"/>
          </p:cNvPicPr>
          <p:nvPr/>
        </p:nvPicPr>
        <p:blipFill>
          <a:blip r:embed="rId10" cstate="print"/>
          <a:srcRect/>
          <a:stretch>
            <a:fillRect/>
          </a:stretch>
        </p:blipFill>
        <p:spPr bwMode="auto">
          <a:xfrm>
            <a:off x="6248400" y="4876800"/>
            <a:ext cx="2638425" cy="1327150"/>
          </a:xfrm>
          <a:prstGeom prst="rect">
            <a:avLst/>
          </a:prstGeom>
          <a:noFill/>
          <a:ln w="9525">
            <a:noFill/>
            <a:miter lim="800000"/>
            <a:headEnd/>
            <a:tailEnd/>
          </a:ln>
        </p:spPr>
      </p:pic>
      <p:sp>
        <p:nvSpPr>
          <p:cNvPr id="26" name="Slide Number Placeholder 7"/>
          <p:cNvSpPr txBox="1">
            <a:spLocks noGrp="1"/>
          </p:cNvSpPr>
          <p:nvPr/>
        </p:nvSpPr>
        <p:spPr bwMode="auto">
          <a:xfrm>
            <a:off x="6781800" y="6537325"/>
            <a:ext cx="2133600" cy="320675"/>
          </a:xfrm>
          <a:prstGeom prst="rect">
            <a:avLst/>
          </a:prstGeom>
          <a:noFill/>
          <a:ln w="9525">
            <a:noFill/>
            <a:miter lim="800000"/>
            <a:headEnd/>
            <a:tailEnd/>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E8ACE064-BDA8-44BE-8DBF-26149A3E4EF9}" type="slidenum">
              <a:rPr kumimoji="0" lang="en-US" sz="1400" b="1" i="0"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56</a:t>
            </a:fld>
            <a:endParaRPr kumimoji="0" lang="en-US" sz="1400" b="1" i="0" u="none" strike="noStrike" kern="1200" cap="none" spc="0" normalizeH="0" baseline="0" noProof="0" dirty="0">
              <a:ln>
                <a:noFill/>
              </a:ln>
              <a:solidFill>
                <a:srgbClr val="000000"/>
              </a:solidFill>
              <a:effectLst/>
              <a:uLnTx/>
              <a:uFillTx/>
              <a:latin typeface="Times New Roman" pitchFamily="18" charset="0"/>
              <a:ea typeface="+mn-ea"/>
              <a:cs typeface="+mn-cs"/>
            </a:endParaRPr>
          </a:p>
        </p:txBody>
      </p:sp>
      <p:sp>
        <p:nvSpPr>
          <p:cNvPr id="27" name="Date Placeholder 5"/>
          <p:cNvSpPr txBox="1">
            <a:spLocks/>
          </p:cNvSpPr>
          <p:nvPr/>
        </p:nvSpPr>
        <p:spPr bwMode="auto">
          <a:xfrm>
            <a:off x="0" y="6400800"/>
            <a:ext cx="1676400" cy="457200"/>
          </a:xfrm>
          <a:prstGeom prst="rect">
            <a:avLst/>
          </a:prstGeom>
          <a:noFill/>
          <a:ln w="12700">
            <a:noFill/>
            <a:miter lim="800000"/>
            <a:headEnd/>
            <a:tailEnd/>
          </a:ln>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tab pos="1714500" algn="r"/>
              </a:tabLst>
              <a:defRPr/>
            </a:pPr>
            <a:r>
              <a:rPr kumimoji="0" lang="en-GB" sz="1400" b="0" i="0" u="none" strike="noStrike" kern="1200" cap="none" spc="0" normalizeH="0" baseline="0" noProof="0" dirty="0">
                <a:ln>
                  <a:noFill/>
                </a:ln>
                <a:solidFill>
                  <a:srgbClr val="000000"/>
                </a:solidFill>
                <a:effectLst/>
                <a:uLnTx/>
                <a:uFillTx/>
                <a:latin typeface="Comic Sans MS" pitchFamily="66" charset="0"/>
                <a:ea typeface="+mn-ea"/>
                <a:cs typeface="Times New Roman" pitchFamily="18" charset="0"/>
              </a:rPr>
              <a:t>S. </a:t>
            </a:r>
            <a:r>
              <a:rPr kumimoji="0" lang="en-GB" sz="1400" b="0" i="0" u="none" strike="noStrike" kern="1200" cap="none" spc="0" normalizeH="0" baseline="0" noProof="0" dirty="0" err="1">
                <a:ln>
                  <a:noFill/>
                </a:ln>
                <a:solidFill>
                  <a:srgbClr val="000000"/>
                </a:solidFill>
                <a:effectLst/>
                <a:uLnTx/>
                <a:uFillTx/>
                <a:latin typeface="Comic Sans MS" pitchFamily="66" charset="0"/>
                <a:ea typeface="+mn-ea"/>
                <a:cs typeface="Times New Roman" pitchFamily="18" charset="0"/>
              </a:rPr>
              <a:t>Caspi</a:t>
            </a:r>
            <a:endParaRPr kumimoji="0" lang="en-US" sz="1400" b="0" i="0" u="none" strike="noStrike" kern="1200" cap="none" spc="0" normalizeH="0" baseline="0" noProof="0" dirty="0">
              <a:ln>
                <a:noFill/>
              </a:ln>
              <a:solidFill>
                <a:srgbClr val="000000"/>
              </a:solidFill>
              <a:effectLst/>
              <a:uLnTx/>
              <a:uFillTx/>
              <a:latin typeface="Comic Sans MS" pitchFamily="66" charset="0"/>
              <a:ea typeface="+mn-ea"/>
              <a:cs typeface="Times New Roman" pitchFamily="18" charset="0"/>
            </a:endParaRPr>
          </a:p>
        </p:txBody>
      </p:sp>
    </p:spTree>
  </p:cSld>
  <p:clrMapOvr>
    <a:masterClrMapping/>
  </p:clrMapOvr>
  <p:transition>
    <p:zoom/>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3170" name="Rectangle 2"/>
          <p:cNvSpPr>
            <a:spLocks noGrp="1" noChangeArrowheads="1"/>
          </p:cNvSpPr>
          <p:nvPr>
            <p:ph type="title"/>
          </p:nvPr>
        </p:nvSpPr>
        <p:spPr>
          <a:xfrm>
            <a:off x="1676400" y="228600"/>
            <a:ext cx="7162800" cy="838200"/>
          </a:xfrm>
        </p:spPr>
        <p:txBody>
          <a:bodyPr/>
          <a:lstStyle/>
          <a:p>
            <a:r>
              <a:rPr lang="en-GB" sz="3200" dirty="0">
                <a:solidFill>
                  <a:schemeClr val="bg2"/>
                </a:solidFill>
              </a:rPr>
              <a:t>LQ – 3.7 m long quad for LARP </a:t>
            </a:r>
            <a:endParaRPr lang="en-US" sz="3200" dirty="0">
              <a:solidFill>
                <a:schemeClr val="tx1"/>
              </a:solidFill>
            </a:endParaRPr>
          </a:p>
        </p:txBody>
      </p:sp>
      <p:sp>
        <p:nvSpPr>
          <p:cNvPr id="6" name="Rectangle 5"/>
          <p:cNvSpPr/>
          <p:nvPr/>
        </p:nvSpPr>
        <p:spPr>
          <a:xfrm>
            <a:off x="152400" y="1295401"/>
            <a:ext cx="9144000" cy="954107"/>
          </a:xfrm>
          <a:prstGeom prst="rect">
            <a:avLst/>
          </a:prstGeom>
        </p:spPr>
        <p:txBody>
          <a:bodyPr wrap="square">
            <a:spAutoFit/>
          </a:bodyPr>
          <a:lstStyle/>
          <a:p>
            <a:pPr marL="742950" marR="0" lvl="0" indent="-742950" algn="l" defTabSz="914400" rtl="0" eaLnBrk="0" fontAlgn="base" latinLnBrk="0" hangingPunct="0">
              <a:lnSpc>
                <a:spcPct val="100000"/>
              </a:lnSpc>
              <a:spcBef>
                <a:spcPct val="0"/>
              </a:spcBef>
              <a:spcAft>
                <a:spcPct val="0"/>
              </a:spcAft>
              <a:buClrTx/>
              <a:buSzTx/>
              <a:buFontTx/>
              <a:buNone/>
              <a:tabLst/>
              <a:defRPr/>
            </a:pPr>
            <a:endParaRPr kumimoji="0" lang="en-GB" sz="2000" b="1" i="0" u="none" strike="noStrike" kern="1200" cap="none" spc="0" normalizeH="0" baseline="0" noProof="0" dirty="0">
              <a:ln>
                <a:noFill/>
              </a:ln>
              <a:solidFill>
                <a:srgbClr val="000000"/>
              </a:solidFill>
              <a:effectLst/>
              <a:uLnTx/>
              <a:uFillTx/>
              <a:latin typeface="Helvetica" pitchFamily="34" charset="0"/>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3600" b="1" i="0" u="none" strike="noStrike" kern="1200" cap="none" spc="0" normalizeH="0" baseline="0" noProof="0" dirty="0">
              <a:ln>
                <a:noFill/>
              </a:ln>
              <a:solidFill>
                <a:srgbClr val="000000"/>
              </a:solidFill>
              <a:effectLst/>
              <a:uLnTx/>
              <a:uFillTx/>
              <a:latin typeface="Helvetica" pitchFamily="34" charset="0"/>
              <a:ea typeface="+mn-ea"/>
              <a:cs typeface="+mn-cs"/>
            </a:endParaRPr>
          </a:p>
        </p:txBody>
      </p:sp>
      <p:sp>
        <p:nvSpPr>
          <p:cNvPr id="9" name="Slide Number Placeholder 7"/>
          <p:cNvSpPr txBox="1">
            <a:spLocks noGrp="1"/>
          </p:cNvSpPr>
          <p:nvPr/>
        </p:nvSpPr>
        <p:spPr bwMode="auto">
          <a:xfrm>
            <a:off x="6781800" y="6537325"/>
            <a:ext cx="2133600" cy="320675"/>
          </a:xfrm>
          <a:prstGeom prst="rect">
            <a:avLst/>
          </a:prstGeom>
          <a:noFill/>
          <a:ln w="9525">
            <a:noFill/>
            <a:miter lim="800000"/>
            <a:headEnd/>
            <a:tailEnd/>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E8ACE064-BDA8-44BE-8DBF-26149A3E4EF9}" type="slidenum">
              <a:rPr kumimoji="0" lang="en-US" sz="1400" b="1" i="0"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57</a:t>
            </a:fld>
            <a:endParaRPr kumimoji="0" lang="en-US" sz="1400" b="1" i="0" u="none" strike="noStrike" kern="1200" cap="none" spc="0" normalizeH="0" baseline="0" noProof="0" dirty="0">
              <a:ln>
                <a:noFill/>
              </a:ln>
              <a:solidFill>
                <a:srgbClr val="000000"/>
              </a:solidFill>
              <a:effectLst/>
              <a:uLnTx/>
              <a:uFillTx/>
              <a:latin typeface="Times New Roman" pitchFamily="18" charset="0"/>
              <a:ea typeface="+mn-ea"/>
              <a:cs typeface="+mn-cs"/>
            </a:endParaRPr>
          </a:p>
        </p:txBody>
      </p:sp>
      <p:sp>
        <p:nvSpPr>
          <p:cNvPr id="10" name="Date Placeholder 5"/>
          <p:cNvSpPr txBox="1">
            <a:spLocks/>
          </p:cNvSpPr>
          <p:nvPr/>
        </p:nvSpPr>
        <p:spPr bwMode="auto">
          <a:xfrm>
            <a:off x="0" y="6400800"/>
            <a:ext cx="1676400" cy="457200"/>
          </a:xfrm>
          <a:prstGeom prst="rect">
            <a:avLst/>
          </a:prstGeom>
          <a:noFill/>
          <a:ln w="12700">
            <a:noFill/>
            <a:miter lim="800000"/>
            <a:headEnd/>
            <a:tailEnd/>
          </a:ln>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tab pos="1714500" algn="r"/>
              </a:tabLst>
              <a:defRPr/>
            </a:pPr>
            <a:r>
              <a:rPr kumimoji="0" lang="en-GB" sz="1400" b="1" i="0" u="none" strike="noStrike" kern="1200" cap="none" spc="0" normalizeH="0" baseline="0" noProof="0" dirty="0">
                <a:ln>
                  <a:noFill/>
                </a:ln>
                <a:solidFill>
                  <a:srgbClr val="000000"/>
                </a:solidFill>
                <a:effectLst/>
                <a:uLnTx/>
                <a:uFillTx/>
                <a:latin typeface="Comic Sans MS" pitchFamily="66" charset="0"/>
                <a:ea typeface="+mn-ea"/>
                <a:cs typeface="Times New Roman" pitchFamily="18" charset="0"/>
              </a:rPr>
              <a:t>S. </a:t>
            </a:r>
            <a:r>
              <a:rPr kumimoji="0" lang="en-GB" sz="1400" b="1" i="0" u="none" strike="noStrike" kern="1200" cap="none" spc="0" normalizeH="0" baseline="0" noProof="0" dirty="0" err="1">
                <a:ln>
                  <a:noFill/>
                </a:ln>
                <a:solidFill>
                  <a:srgbClr val="000000"/>
                </a:solidFill>
                <a:effectLst/>
                <a:uLnTx/>
                <a:uFillTx/>
                <a:latin typeface="Comic Sans MS" pitchFamily="66" charset="0"/>
                <a:ea typeface="+mn-ea"/>
                <a:cs typeface="Times New Roman" pitchFamily="18" charset="0"/>
              </a:rPr>
              <a:t>Caspi</a:t>
            </a:r>
            <a:endParaRPr kumimoji="0" lang="en-US" sz="1400" b="1" i="0" u="none" strike="noStrike" kern="1200" cap="none" spc="0" normalizeH="0" baseline="0" noProof="0" dirty="0">
              <a:ln>
                <a:noFill/>
              </a:ln>
              <a:solidFill>
                <a:srgbClr val="000000"/>
              </a:solidFill>
              <a:effectLst/>
              <a:uLnTx/>
              <a:uFillTx/>
              <a:latin typeface="Comic Sans MS" pitchFamily="66" charset="0"/>
              <a:ea typeface="+mn-ea"/>
              <a:cs typeface="Times New Roman" pitchFamily="18" charset="0"/>
            </a:endParaRPr>
          </a:p>
        </p:txBody>
      </p:sp>
      <p:pic>
        <p:nvPicPr>
          <p:cNvPr id="919553" name="Picture 1" descr="C:\Users\caspi\Desktop\Reviews-Talks-conference\Seminars\FCC2018-CERN-end\FNAL-Bend-ReactionTooling.jpg"/>
          <p:cNvPicPr>
            <a:picLocks noChangeAspect="1" noChangeArrowheads="1"/>
          </p:cNvPicPr>
          <p:nvPr/>
        </p:nvPicPr>
        <p:blipFill>
          <a:blip r:embed="rId3" cstate="print"/>
          <a:srcRect t="10417" b="38447"/>
          <a:stretch>
            <a:fillRect/>
          </a:stretch>
        </p:blipFill>
        <p:spPr bwMode="auto">
          <a:xfrm>
            <a:off x="152400" y="1905000"/>
            <a:ext cx="8763000" cy="3360810"/>
          </a:xfrm>
          <a:prstGeom prst="rect">
            <a:avLst/>
          </a:prstGeom>
          <a:noFill/>
        </p:spPr>
      </p:pic>
      <p:sp>
        <p:nvSpPr>
          <p:cNvPr id="11" name="Rectangle 10"/>
          <p:cNvSpPr/>
          <p:nvPr/>
        </p:nvSpPr>
        <p:spPr>
          <a:xfrm>
            <a:off x="304800" y="1295400"/>
            <a:ext cx="7848600" cy="338554"/>
          </a:xfrm>
          <a:prstGeom prst="rect">
            <a:avLst/>
          </a:prstGeom>
          <a:solidFill>
            <a:srgbClr val="FFFF00"/>
          </a:solidFill>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Helvetica" pitchFamily="34" charset="0"/>
                <a:ea typeface="+mn-ea"/>
                <a:cs typeface="+mn-cs"/>
              </a:rPr>
              <a:t>A 3.4 mm bowed</a:t>
            </a:r>
            <a:r>
              <a:rPr kumimoji="0" lang="en-US" sz="1600" b="0" i="0" u="none" strike="noStrike" kern="1200" cap="none" spc="0" normalizeH="0" baseline="0" noProof="0" dirty="0">
                <a:ln>
                  <a:noFill/>
                </a:ln>
                <a:solidFill>
                  <a:srgbClr val="000000"/>
                </a:solidFill>
                <a:effectLst/>
                <a:uLnTx/>
                <a:uFillTx/>
                <a:latin typeface="Helvetica" pitchFamily="34" charset="0"/>
                <a:ea typeface="+mn-ea"/>
                <a:cs typeface="+mn-cs"/>
              </a:rPr>
              <a:t> </a:t>
            </a:r>
            <a:r>
              <a:rPr kumimoji="0" lang="en-US" sz="1600" b="1" i="0" u="none" strike="noStrike" kern="1200" cap="none" spc="0" normalizeH="0" baseline="0" noProof="0" dirty="0">
                <a:ln>
                  <a:noFill/>
                </a:ln>
                <a:solidFill>
                  <a:srgbClr val="000000"/>
                </a:solidFill>
                <a:effectLst/>
                <a:uLnTx/>
                <a:uFillTx/>
                <a:latin typeface="Helvetica" pitchFamily="34" charset="0"/>
                <a:ea typeface="+mn-ea"/>
                <a:cs typeface="+mn-cs"/>
              </a:rPr>
              <a:t>reaction fixture (using ONE top plate) after heat treatment</a:t>
            </a:r>
          </a:p>
        </p:txBody>
      </p:sp>
      <p:graphicFrame>
        <p:nvGraphicFramePr>
          <p:cNvPr id="12" name="Table 11"/>
          <p:cNvGraphicFramePr>
            <a:graphicFrameLocks noGrp="1"/>
          </p:cNvGraphicFramePr>
          <p:nvPr/>
        </p:nvGraphicFramePr>
        <p:xfrm>
          <a:off x="1143000" y="5943600"/>
          <a:ext cx="7359650" cy="511810"/>
        </p:xfrm>
        <a:graphic>
          <a:graphicData uri="http://schemas.openxmlformats.org/drawingml/2006/table">
            <a:tbl>
              <a:tblPr/>
              <a:tblGrid>
                <a:gridCol w="7359650">
                  <a:extLst>
                    <a:ext uri="{9D8B030D-6E8A-4147-A177-3AD203B41FA5}">
                      <a16:colId xmlns:a16="http://schemas.microsoft.com/office/drawing/2014/main" val="20000"/>
                    </a:ext>
                  </a:extLst>
                </a:gridCol>
              </a:tblGrid>
              <a:tr h="511810">
                <a:tc>
                  <a:txBody>
                    <a:bodyPr/>
                    <a:lstStyle/>
                    <a:p>
                      <a:pPr marL="0" marR="0" algn="ctr">
                        <a:spcBef>
                          <a:spcPts val="0"/>
                        </a:spcBef>
                        <a:spcAft>
                          <a:spcPts val="0"/>
                        </a:spcAft>
                      </a:pPr>
                      <a:r>
                        <a:rPr lang="en-US" sz="1200" kern="1400" dirty="0">
                          <a:latin typeface="Helvetica (body)"/>
                          <a:ea typeface="Times New Roman"/>
                        </a:rPr>
                        <a:t>“Development and coil fabrication for the LARP 3.7-m Long Nb3Sn </a:t>
                      </a:r>
                      <a:r>
                        <a:rPr lang="en-US" sz="1200" kern="1400" dirty="0" err="1">
                          <a:latin typeface="Helvetica (body)"/>
                          <a:ea typeface="Times New Roman"/>
                        </a:rPr>
                        <a:t>Quadrupole</a:t>
                      </a:r>
                      <a:r>
                        <a:rPr lang="en-US" sz="1200" kern="1400" dirty="0">
                          <a:latin typeface="Helvetica (body)"/>
                          <a:ea typeface="Times New Roman"/>
                        </a:rPr>
                        <a:t>” </a:t>
                      </a:r>
                      <a:r>
                        <a:rPr lang="en-US" sz="1200" kern="1200" dirty="0">
                          <a:solidFill>
                            <a:schemeClr val="tx1"/>
                          </a:solidFill>
                          <a:latin typeface="Helvetica (body)"/>
                          <a:ea typeface="+mn-ea"/>
                          <a:cs typeface="+mn-cs"/>
                        </a:rPr>
                        <a:t>19 August 2008</a:t>
                      </a:r>
                      <a:endParaRPr lang="en-US" sz="1200" kern="1400" dirty="0">
                        <a:latin typeface="Helvetica (body)"/>
                        <a:ea typeface="Times New Roman"/>
                      </a:endParaRPr>
                    </a:p>
                  </a:txBody>
                  <a:tcPr marL="118745" marR="118745" marT="118745" marB="118745">
                    <a:lnL>
                      <a:noFill/>
                    </a:lnL>
                    <a:lnR>
                      <a:noFill/>
                    </a:lnR>
                    <a:lnT>
                      <a:noFill/>
                    </a:lnT>
                    <a:lnB>
                      <a:noFill/>
                    </a:lnB>
                  </a:tcPr>
                </a:tc>
                <a:extLst>
                  <a:ext uri="{0D108BD9-81ED-4DB2-BD59-A6C34878D82A}">
                    <a16:rowId xmlns:a16="http://schemas.microsoft.com/office/drawing/2014/main" val="10000"/>
                  </a:ext>
                </a:extLst>
              </a:tr>
            </a:tbl>
          </a:graphicData>
        </a:graphic>
      </p:graphicFrame>
      <p:sp>
        <p:nvSpPr>
          <p:cNvPr id="919555"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br>
              <a:rPr kumimoji="0" lang="en-US" sz="1800" b="0" i="0" u="none" strike="noStrike" kern="1200" cap="none" spc="0" normalizeH="0" baseline="0" noProof="0">
                <a:ln>
                  <a:noFill/>
                </a:ln>
                <a:solidFill>
                  <a:srgbClr val="000000"/>
                </a:solidFill>
                <a:effectLst/>
                <a:uLnTx/>
                <a:uFillTx/>
                <a:latin typeface="Arial" pitchFamily="34" charset="0"/>
                <a:ea typeface="+mn-ea"/>
                <a:cs typeface="Arial" pitchFamily="34" charset="0"/>
              </a:rPr>
            </a:br>
            <a:endParaRPr kumimoji="0" lang="en-US" sz="1800" b="0" i="0" u="none" strike="noStrike" kern="1200" cap="none" spc="0" normalizeH="0" baseline="0" noProof="0">
              <a:ln>
                <a:noFill/>
              </a:ln>
              <a:solidFill>
                <a:srgbClr val="000000"/>
              </a:solidFill>
              <a:effectLst/>
              <a:uLnTx/>
              <a:uFillTx/>
              <a:latin typeface="Arial" pitchFamily="34" charset="0"/>
              <a:ea typeface="+mn-ea"/>
              <a:cs typeface="Arial" pitchFamily="34" charset="0"/>
            </a:endParaRPr>
          </a:p>
        </p:txBody>
      </p:sp>
      <p:sp>
        <p:nvSpPr>
          <p:cNvPr id="13" name="Rectangle 12"/>
          <p:cNvSpPr/>
          <p:nvPr/>
        </p:nvSpPr>
        <p:spPr>
          <a:xfrm>
            <a:off x="152400" y="4800600"/>
            <a:ext cx="2971800" cy="338554"/>
          </a:xfrm>
          <a:prstGeom prst="rect">
            <a:avLst/>
          </a:prstGeom>
          <a:solidFill>
            <a:srgbClr val="FFFF00"/>
          </a:solidFill>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Helvetica" pitchFamily="34" charset="0"/>
                <a:ea typeface="+mn-ea"/>
                <a:cs typeface="+mn-cs"/>
              </a:rPr>
              <a:t>Coil is unrestrained axially.</a:t>
            </a:r>
          </a:p>
        </p:txBody>
      </p:sp>
      <p:pic>
        <p:nvPicPr>
          <p:cNvPr id="987137" name="Picture 1"/>
          <p:cNvPicPr>
            <a:picLocks noChangeAspect="1" noChangeArrowheads="1"/>
          </p:cNvPicPr>
          <p:nvPr/>
        </p:nvPicPr>
        <p:blipFill>
          <a:blip r:embed="rId4" cstate="print"/>
          <a:srcRect/>
          <a:stretch>
            <a:fillRect/>
          </a:stretch>
        </p:blipFill>
        <p:spPr bwMode="auto">
          <a:xfrm>
            <a:off x="6477000" y="2133600"/>
            <a:ext cx="2413738" cy="1676400"/>
          </a:xfrm>
          <a:prstGeom prst="rect">
            <a:avLst/>
          </a:prstGeom>
          <a:solidFill>
            <a:srgbClr val="FFFFFF"/>
          </a:solidFill>
          <a:ln w="9525">
            <a:noFill/>
            <a:miter lim="800000"/>
            <a:headEnd/>
            <a:tailEnd/>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1B5290-E46A-41A0-A551-FE3E3DD0667B}"/>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A7E5D16D-7619-4907-B305-218FA7C2E816}"/>
              </a:ext>
            </a:extLst>
          </p:cNvPr>
          <p:cNvSpPr>
            <a:spLocks noGrp="1"/>
          </p:cNvSpPr>
          <p:nvPr>
            <p:ph idx="1"/>
          </p:nvPr>
        </p:nvSpPr>
        <p:spPr/>
        <p:txBody>
          <a:bodyPr/>
          <a:lstStyle/>
          <a:p>
            <a:endParaRPr lang="en-GB"/>
          </a:p>
        </p:txBody>
      </p:sp>
      <p:sp>
        <p:nvSpPr>
          <p:cNvPr id="4" name="Slide Number Placeholder 3">
            <a:extLst>
              <a:ext uri="{FF2B5EF4-FFF2-40B4-BE49-F238E27FC236}">
                <a16:creationId xmlns:a16="http://schemas.microsoft.com/office/drawing/2014/main" id="{9E97847C-03DD-46D8-ABA6-718F623861E3}"/>
              </a:ext>
            </a:extLst>
          </p:cNvPr>
          <p:cNvSpPr>
            <a:spLocks noGrp="1"/>
          </p:cNvSpPr>
          <p:nvPr>
            <p:ph type="sldNum" sz="quarter" idx="12"/>
          </p:nvPr>
        </p:nvSpPr>
        <p:spPr>
          <a:xfrm>
            <a:off x="8686800" y="6356350"/>
            <a:ext cx="360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FDCA1C4-9514-7B4F-976F-D92F7E296653}" type="slidenum">
              <a:rPr lang="fr-FR" smtClean="0"/>
              <a:pPr/>
              <a:t>58</a:t>
            </a:fld>
            <a:endParaRPr lang="fr-FR"/>
          </a:p>
        </p:txBody>
      </p:sp>
      <p:sp>
        <p:nvSpPr>
          <p:cNvPr id="5" name="Footer Placeholder 4">
            <a:extLst>
              <a:ext uri="{FF2B5EF4-FFF2-40B4-BE49-F238E27FC236}">
                <a16:creationId xmlns:a16="http://schemas.microsoft.com/office/drawing/2014/main" id="{17455F0B-30AA-4E89-B52E-844D30F9E7C4}"/>
              </a:ext>
            </a:extLst>
          </p:cNvPr>
          <p:cNvSpPr>
            <a:spLocks noGrp="1"/>
          </p:cNvSpPr>
          <p:nvPr>
            <p:ph type="ftr" sz="quarter" idx="11"/>
          </p:nvPr>
        </p:nvSpPr>
        <p:spPr>
          <a:xfrm>
            <a:off x="1981200" y="6356350"/>
            <a:ext cx="65508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s-ES"/>
              <a:t>Susana Izquierdo Bermudez</a:t>
            </a:r>
            <a:endParaRPr lang="en-GB" dirty="0"/>
          </a:p>
        </p:txBody>
      </p:sp>
      <p:grpSp>
        <p:nvGrpSpPr>
          <p:cNvPr id="6" name="Group 11">
            <a:extLst>
              <a:ext uri="{FF2B5EF4-FFF2-40B4-BE49-F238E27FC236}">
                <a16:creationId xmlns:a16="http://schemas.microsoft.com/office/drawing/2014/main" id="{7F0CDAF8-6502-43A0-B3AC-675AB4FCFBAF}"/>
              </a:ext>
            </a:extLst>
          </p:cNvPr>
          <p:cNvGrpSpPr/>
          <p:nvPr/>
        </p:nvGrpSpPr>
        <p:grpSpPr>
          <a:xfrm>
            <a:off x="0" y="4257162"/>
            <a:ext cx="4495800" cy="2600838"/>
            <a:chOff x="4495800" y="3048000"/>
            <a:chExt cx="4495800" cy="2600838"/>
          </a:xfrm>
        </p:grpSpPr>
        <p:pic>
          <p:nvPicPr>
            <p:cNvPr id="7" name="Picture 2">
              <a:extLst>
                <a:ext uri="{FF2B5EF4-FFF2-40B4-BE49-F238E27FC236}">
                  <a16:creationId xmlns:a16="http://schemas.microsoft.com/office/drawing/2014/main" id="{99ABC056-FEA8-4EAE-A637-0F284C48221F}"/>
                </a:ext>
              </a:extLst>
            </p:cNvPr>
            <p:cNvPicPr>
              <a:picLocks noChangeAspect="1" noChangeArrowheads="1"/>
            </p:cNvPicPr>
            <p:nvPr/>
          </p:nvPicPr>
          <p:blipFill>
            <a:blip r:embed="rId2" cstate="print"/>
            <a:srcRect/>
            <a:stretch>
              <a:fillRect/>
            </a:stretch>
          </p:blipFill>
          <p:spPr bwMode="auto">
            <a:xfrm>
              <a:off x="4648200" y="3048000"/>
              <a:ext cx="4343400" cy="2600838"/>
            </a:xfrm>
            <a:prstGeom prst="rect">
              <a:avLst/>
            </a:prstGeom>
            <a:noFill/>
            <a:ln w="9525">
              <a:noFill/>
              <a:miter lim="800000"/>
              <a:headEnd/>
              <a:tailEnd/>
            </a:ln>
          </p:spPr>
        </p:pic>
        <p:sp>
          <p:nvSpPr>
            <p:cNvPr id="8" name="TextBox 7">
              <a:extLst>
                <a:ext uri="{FF2B5EF4-FFF2-40B4-BE49-F238E27FC236}">
                  <a16:creationId xmlns:a16="http://schemas.microsoft.com/office/drawing/2014/main" id="{6117D350-84CA-47C4-BEAB-634D5016EB97}"/>
                </a:ext>
              </a:extLst>
            </p:cNvPr>
            <p:cNvSpPr txBox="1"/>
            <p:nvPr/>
          </p:nvSpPr>
          <p:spPr>
            <a:xfrm>
              <a:off x="4495800" y="3733800"/>
              <a:ext cx="381000" cy="400110"/>
            </a:xfrm>
            <a:prstGeom prst="rect">
              <a:avLst/>
            </a:prstGeom>
            <a:solidFill>
              <a:srgbClr val="FFFFFF"/>
            </a:solidFill>
          </p:spPr>
          <p:txBody>
            <a:bodyPr wrap="square" rtlCol="0">
              <a:spAutoFit/>
            </a:bodyPr>
            <a:lstStyle/>
            <a:p>
              <a:endParaRPr lang="en-US" dirty="0"/>
            </a:p>
          </p:txBody>
        </p:sp>
      </p:grpSp>
    </p:spTree>
    <p:extLst>
      <p:ext uri="{BB962C8B-B14F-4D97-AF65-F5344CB8AC3E}">
        <p14:creationId xmlns:p14="http://schemas.microsoft.com/office/powerpoint/2010/main" val="94618912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5018" name="Rectangle 42"/>
          <p:cNvSpPr>
            <a:spLocks noGrp="1" noChangeArrowheads="1"/>
          </p:cNvSpPr>
          <p:nvPr>
            <p:ph type="title"/>
          </p:nvPr>
        </p:nvSpPr>
        <p:spPr>
          <a:noFill/>
          <a:ln/>
        </p:spPr>
        <p:txBody>
          <a:bodyPr/>
          <a:lstStyle/>
          <a:p>
            <a:r>
              <a:rPr lang="en-US" sz="3000" dirty="0">
                <a:solidFill>
                  <a:schemeClr val="tx1"/>
                </a:solidFill>
              </a:rPr>
              <a:t>Axial displacements and quench location (HD1, TQ)</a:t>
            </a:r>
          </a:p>
        </p:txBody>
      </p:sp>
      <p:grpSp>
        <p:nvGrpSpPr>
          <p:cNvPr id="46" name="Group 45"/>
          <p:cNvGrpSpPr/>
          <p:nvPr/>
        </p:nvGrpSpPr>
        <p:grpSpPr>
          <a:xfrm>
            <a:off x="304800" y="1219200"/>
            <a:ext cx="8570912" cy="5672234"/>
            <a:chOff x="304800" y="1219200"/>
            <a:chExt cx="8570912" cy="5672234"/>
          </a:xfrm>
        </p:grpSpPr>
        <p:grpSp>
          <p:nvGrpSpPr>
            <p:cNvPr id="895039" name="Group 63"/>
            <p:cNvGrpSpPr>
              <a:grpSpLocks/>
            </p:cNvGrpSpPr>
            <p:nvPr/>
          </p:nvGrpSpPr>
          <p:grpSpPr bwMode="auto">
            <a:xfrm>
              <a:off x="5638800" y="1219200"/>
              <a:ext cx="3124200" cy="2667000"/>
              <a:chOff x="3792" y="864"/>
              <a:chExt cx="1728" cy="1536"/>
            </a:xfrm>
          </p:grpSpPr>
          <p:graphicFrame>
            <p:nvGraphicFramePr>
              <p:cNvPr id="894991" name="Object 15"/>
              <p:cNvGraphicFramePr>
                <a:graphicFrameLocks noChangeAspect="1"/>
              </p:cNvGraphicFramePr>
              <p:nvPr/>
            </p:nvGraphicFramePr>
            <p:xfrm>
              <a:off x="3792" y="864"/>
              <a:ext cx="1728" cy="1536"/>
            </p:xfrm>
            <a:graphic>
              <a:graphicData uri="http://schemas.openxmlformats.org/presentationml/2006/ole">
                <mc:AlternateContent xmlns:mc="http://schemas.openxmlformats.org/markup-compatibility/2006">
                  <mc:Choice xmlns:v="urn:schemas-microsoft-com:vml" Requires="v">
                    <p:oleObj spid="_x0000_s6406" name="Photo Editor Photo" r:id="rId3" imgW="14628571" imgH="9752381" progId="">
                      <p:embed/>
                    </p:oleObj>
                  </mc:Choice>
                  <mc:Fallback>
                    <p:oleObj name="Photo Editor Photo" r:id="rId3" imgW="14628571" imgH="9752381" progId="">
                      <p:embed/>
                      <p:pic>
                        <p:nvPicPr>
                          <p:cNvPr id="894991" name="Object 15"/>
                          <p:cNvPicPr>
                            <a:picLocks noChangeAspect="1" noChangeArrowheads="1"/>
                          </p:cNvPicPr>
                          <p:nvPr/>
                        </p:nvPicPr>
                        <p:blipFill>
                          <a:blip r:embed="rId4">
                            <a:extLst>
                              <a:ext uri="{28A0092B-C50C-407E-A947-70E740481C1C}">
                                <a14:useLocalDpi xmlns:a14="http://schemas.microsoft.com/office/drawing/2010/main" val="0"/>
                              </a:ext>
                            </a:extLst>
                          </a:blip>
                          <a:srcRect t="5449" r="35715" b="7378"/>
                          <a:stretch>
                            <a:fillRect/>
                          </a:stretch>
                        </p:blipFill>
                        <p:spPr bwMode="auto">
                          <a:xfrm>
                            <a:off x="3792" y="864"/>
                            <a:ext cx="1728" cy="153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894992" name="Line 16"/>
              <p:cNvSpPr>
                <a:spLocks noChangeAspect="1" noChangeShapeType="1"/>
              </p:cNvSpPr>
              <p:nvPr/>
            </p:nvSpPr>
            <p:spPr bwMode="auto">
              <a:xfrm>
                <a:off x="4219" y="1397"/>
                <a:ext cx="233" cy="73"/>
              </a:xfrm>
              <a:prstGeom prst="line">
                <a:avLst/>
              </a:prstGeom>
              <a:noFill/>
              <a:ln w="19050">
                <a:solidFill>
                  <a:schemeClr val="tx1"/>
                </a:solidFill>
                <a:round/>
                <a:headEnd/>
                <a:tailEnd type="arrow" w="med" len="med"/>
              </a:ln>
              <a:effectLst/>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000" b="1" i="0" u="none" strike="noStrike" kern="1200" cap="none" spc="0" normalizeH="0" baseline="0" noProof="0">
                  <a:ln>
                    <a:noFill/>
                  </a:ln>
                  <a:solidFill>
                    <a:srgbClr val="FF0033"/>
                  </a:solidFill>
                  <a:effectLst/>
                  <a:uLnTx/>
                  <a:uFillTx/>
                  <a:latin typeface="Helvetica" pitchFamily="34" charset="0"/>
                  <a:ea typeface="+mn-ea"/>
                  <a:cs typeface="+mn-cs"/>
                </a:endParaRPr>
              </a:p>
            </p:txBody>
          </p:sp>
          <p:sp>
            <p:nvSpPr>
              <p:cNvPr id="894993" name="Line 17"/>
              <p:cNvSpPr>
                <a:spLocks noChangeAspect="1" noChangeShapeType="1"/>
              </p:cNvSpPr>
              <p:nvPr/>
            </p:nvSpPr>
            <p:spPr bwMode="auto">
              <a:xfrm>
                <a:off x="4265" y="1233"/>
                <a:ext cx="189" cy="230"/>
              </a:xfrm>
              <a:prstGeom prst="line">
                <a:avLst/>
              </a:prstGeom>
              <a:noFill/>
              <a:ln w="19050">
                <a:solidFill>
                  <a:schemeClr val="tx1"/>
                </a:solidFill>
                <a:round/>
                <a:headEnd/>
                <a:tailEnd type="arrow" w="med" len="med"/>
              </a:ln>
              <a:effectLst/>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000" b="1" i="0" u="none" strike="noStrike" kern="1200" cap="none" spc="0" normalizeH="0" baseline="0" noProof="0">
                  <a:ln>
                    <a:noFill/>
                  </a:ln>
                  <a:solidFill>
                    <a:srgbClr val="FF0033"/>
                  </a:solidFill>
                  <a:effectLst/>
                  <a:uLnTx/>
                  <a:uFillTx/>
                  <a:latin typeface="Helvetica" pitchFamily="34" charset="0"/>
                  <a:ea typeface="+mn-ea"/>
                  <a:cs typeface="+mn-cs"/>
                </a:endParaRPr>
              </a:p>
            </p:txBody>
          </p:sp>
          <p:sp>
            <p:nvSpPr>
              <p:cNvPr id="894994" name="Line 18"/>
              <p:cNvSpPr>
                <a:spLocks noChangeAspect="1" noChangeShapeType="1"/>
              </p:cNvSpPr>
              <p:nvPr/>
            </p:nvSpPr>
            <p:spPr bwMode="auto">
              <a:xfrm>
                <a:off x="4403" y="1166"/>
                <a:ext cx="55" cy="302"/>
              </a:xfrm>
              <a:prstGeom prst="line">
                <a:avLst/>
              </a:prstGeom>
              <a:noFill/>
              <a:ln w="19050">
                <a:solidFill>
                  <a:schemeClr val="tx1"/>
                </a:solidFill>
                <a:round/>
                <a:headEnd/>
                <a:tailEnd type="arrow" w="med" len="med"/>
              </a:ln>
              <a:effectLst/>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000" b="1" i="0" u="none" strike="noStrike" kern="1200" cap="none" spc="0" normalizeH="0" baseline="0" noProof="0">
                  <a:ln>
                    <a:noFill/>
                  </a:ln>
                  <a:solidFill>
                    <a:srgbClr val="FF0033"/>
                  </a:solidFill>
                  <a:effectLst/>
                  <a:uLnTx/>
                  <a:uFillTx/>
                  <a:latin typeface="Helvetica" pitchFamily="34" charset="0"/>
                  <a:ea typeface="+mn-ea"/>
                  <a:cs typeface="+mn-cs"/>
                </a:endParaRPr>
              </a:p>
            </p:txBody>
          </p:sp>
          <p:sp>
            <p:nvSpPr>
              <p:cNvPr id="894995" name="Line 19"/>
              <p:cNvSpPr>
                <a:spLocks noChangeAspect="1" noChangeShapeType="1"/>
              </p:cNvSpPr>
              <p:nvPr/>
            </p:nvSpPr>
            <p:spPr bwMode="auto">
              <a:xfrm flipH="1">
                <a:off x="4484" y="1146"/>
                <a:ext cx="35" cy="298"/>
              </a:xfrm>
              <a:prstGeom prst="line">
                <a:avLst/>
              </a:prstGeom>
              <a:noFill/>
              <a:ln w="19050">
                <a:solidFill>
                  <a:schemeClr val="tx1"/>
                </a:solidFill>
                <a:round/>
                <a:headEnd/>
                <a:tailEnd type="arrow" w="med" len="med"/>
              </a:ln>
              <a:effectLst/>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000" b="1" i="0" u="none" strike="noStrike" kern="1200" cap="none" spc="0" normalizeH="0" baseline="0" noProof="0">
                  <a:ln>
                    <a:noFill/>
                  </a:ln>
                  <a:solidFill>
                    <a:srgbClr val="FF0033"/>
                  </a:solidFill>
                  <a:effectLst/>
                  <a:uLnTx/>
                  <a:uFillTx/>
                  <a:latin typeface="Helvetica" pitchFamily="34" charset="0"/>
                  <a:ea typeface="+mn-ea"/>
                  <a:cs typeface="+mn-cs"/>
                </a:endParaRPr>
              </a:p>
            </p:txBody>
          </p:sp>
          <p:sp>
            <p:nvSpPr>
              <p:cNvPr id="894996" name="Text Box 20"/>
              <p:cNvSpPr txBox="1">
                <a:spLocks noChangeAspect="1" noChangeArrowheads="1"/>
              </p:cNvSpPr>
              <p:nvPr/>
            </p:nvSpPr>
            <p:spPr bwMode="auto">
              <a:xfrm>
                <a:off x="4176" y="1052"/>
                <a:ext cx="332" cy="212"/>
              </a:xfrm>
              <a:prstGeom prst="rect">
                <a:avLst/>
              </a:prstGeom>
              <a:noFill/>
              <a:ln w="9525">
                <a:noFill/>
                <a:miter lim="800000"/>
                <a:headEnd/>
                <a:tailEnd/>
              </a:ln>
              <a:effec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Times New Roman" pitchFamily="18" charset="0"/>
                    <a:ea typeface="+mn-ea"/>
                    <a:cs typeface="+mn-cs"/>
                  </a:rPr>
                  <a:t>11</a:t>
                </a:r>
              </a:p>
            </p:txBody>
          </p:sp>
          <p:sp>
            <p:nvSpPr>
              <p:cNvPr id="894997" name="Text Box 21"/>
              <p:cNvSpPr txBox="1">
                <a:spLocks noChangeAspect="1" noChangeArrowheads="1"/>
              </p:cNvSpPr>
              <p:nvPr/>
            </p:nvSpPr>
            <p:spPr bwMode="auto">
              <a:xfrm>
                <a:off x="4128" y="1152"/>
                <a:ext cx="196" cy="211"/>
              </a:xfrm>
              <a:prstGeom prst="rect">
                <a:avLst/>
              </a:prstGeom>
              <a:noFill/>
              <a:ln w="9525">
                <a:noFill/>
                <a:miter lim="800000"/>
                <a:headEnd/>
                <a:tailEnd/>
              </a:ln>
              <a:effec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Times New Roman" pitchFamily="18" charset="0"/>
                    <a:ea typeface="+mn-ea"/>
                    <a:cs typeface="+mn-cs"/>
                  </a:rPr>
                  <a:t>9</a:t>
                </a:r>
              </a:p>
            </p:txBody>
          </p:sp>
          <p:sp>
            <p:nvSpPr>
              <p:cNvPr id="894998" name="Text Box 22"/>
              <p:cNvSpPr txBox="1">
                <a:spLocks noChangeAspect="1" noChangeArrowheads="1"/>
              </p:cNvSpPr>
              <p:nvPr/>
            </p:nvSpPr>
            <p:spPr bwMode="auto">
              <a:xfrm>
                <a:off x="3792" y="1299"/>
                <a:ext cx="474" cy="211"/>
              </a:xfrm>
              <a:prstGeom prst="rect">
                <a:avLst/>
              </a:prstGeom>
              <a:noFill/>
              <a:ln w="9525">
                <a:noFill/>
                <a:miter lim="800000"/>
                <a:headEnd/>
                <a:tailEnd/>
              </a:ln>
              <a:effec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Times New Roman" pitchFamily="18" charset="0"/>
                    <a:ea typeface="+mn-ea"/>
                    <a:cs typeface="+mn-cs"/>
                  </a:rPr>
                  <a:t>14,19</a:t>
                </a:r>
              </a:p>
            </p:txBody>
          </p:sp>
          <p:sp>
            <p:nvSpPr>
              <p:cNvPr id="894999" name="Text Box 23"/>
              <p:cNvSpPr txBox="1">
                <a:spLocks noChangeAspect="1" noChangeArrowheads="1"/>
              </p:cNvSpPr>
              <p:nvPr/>
            </p:nvSpPr>
            <p:spPr bwMode="auto">
              <a:xfrm>
                <a:off x="4491" y="1044"/>
                <a:ext cx="357" cy="211"/>
              </a:xfrm>
              <a:prstGeom prst="rect">
                <a:avLst/>
              </a:prstGeom>
              <a:noFill/>
              <a:ln w="9525">
                <a:noFill/>
                <a:miter lim="800000"/>
                <a:headEnd/>
                <a:tailEnd/>
              </a:ln>
              <a:effec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Times New Roman" pitchFamily="18" charset="0"/>
                    <a:ea typeface="+mn-ea"/>
                    <a:cs typeface="+mn-cs"/>
                  </a:rPr>
                  <a:t>17</a:t>
                </a:r>
              </a:p>
            </p:txBody>
          </p:sp>
          <p:sp>
            <p:nvSpPr>
              <p:cNvPr id="895000" name="Line 24"/>
              <p:cNvSpPr>
                <a:spLocks noChangeAspect="1" noChangeShapeType="1"/>
              </p:cNvSpPr>
              <p:nvPr/>
            </p:nvSpPr>
            <p:spPr bwMode="auto">
              <a:xfrm flipV="1">
                <a:off x="4120" y="1487"/>
                <a:ext cx="312" cy="33"/>
              </a:xfrm>
              <a:prstGeom prst="line">
                <a:avLst/>
              </a:prstGeom>
              <a:noFill/>
              <a:ln w="19050">
                <a:solidFill>
                  <a:schemeClr val="tx1"/>
                </a:solidFill>
                <a:round/>
                <a:headEnd/>
                <a:tailEnd type="arrow" w="med" len="med"/>
              </a:ln>
              <a:effectLst/>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000" b="1" i="0" u="none" strike="noStrike" kern="1200" cap="none" spc="0" normalizeH="0" baseline="0" noProof="0">
                  <a:ln>
                    <a:noFill/>
                  </a:ln>
                  <a:solidFill>
                    <a:srgbClr val="FF0033"/>
                  </a:solidFill>
                  <a:effectLst/>
                  <a:uLnTx/>
                  <a:uFillTx/>
                  <a:latin typeface="Helvetica" pitchFamily="34" charset="0"/>
                  <a:ea typeface="+mn-ea"/>
                  <a:cs typeface="+mn-cs"/>
                </a:endParaRPr>
              </a:p>
            </p:txBody>
          </p:sp>
          <p:sp>
            <p:nvSpPr>
              <p:cNvPr id="895001" name="Text Box 25"/>
              <p:cNvSpPr txBox="1">
                <a:spLocks noChangeAspect="1" noChangeArrowheads="1"/>
              </p:cNvSpPr>
              <p:nvPr/>
            </p:nvSpPr>
            <p:spPr bwMode="auto">
              <a:xfrm>
                <a:off x="3888" y="1459"/>
                <a:ext cx="297" cy="211"/>
              </a:xfrm>
              <a:prstGeom prst="rect">
                <a:avLst/>
              </a:prstGeom>
              <a:noFill/>
              <a:ln w="9525">
                <a:noFill/>
                <a:miter lim="800000"/>
                <a:headEnd/>
                <a:tailEnd/>
              </a:ln>
              <a:effec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Times New Roman" pitchFamily="18" charset="0"/>
                    <a:ea typeface="+mn-ea"/>
                    <a:cs typeface="+mn-cs"/>
                  </a:rPr>
                  <a:t>18</a:t>
                </a:r>
              </a:p>
            </p:txBody>
          </p:sp>
          <p:sp>
            <p:nvSpPr>
              <p:cNvPr id="895002" name="Line 26"/>
              <p:cNvSpPr>
                <a:spLocks noChangeAspect="1" noChangeShapeType="1"/>
              </p:cNvSpPr>
              <p:nvPr/>
            </p:nvSpPr>
            <p:spPr bwMode="auto">
              <a:xfrm flipV="1">
                <a:off x="5024" y="1533"/>
                <a:ext cx="284" cy="62"/>
              </a:xfrm>
              <a:prstGeom prst="line">
                <a:avLst/>
              </a:prstGeom>
              <a:noFill/>
              <a:ln w="9525">
                <a:solidFill>
                  <a:schemeClr val="bg1"/>
                </a:solidFill>
                <a:round/>
                <a:headEnd type="arrow" w="med" len="med"/>
                <a:tailEnd/>
              </a:ln>
              <a:effectLst/>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000" b="1" i="0" u="none" strike="noStrike" kern="1200" cap="none" spc="0" normalizeH="0" baseline="0" noProof="0">
                  <a:ln>
                    <a:noFill/>
                  </a:ln>
                  <a:solidFill>
                    <a:srgbClr val="FF0033"/>
                  </a:solidFill>
                  <a:effectLst/>
                  <a:uLnTx/>
                  <a:uFillTx/>
                  <a:latin typeface="Helvetica" pitchFamily="34" charset="0"/>
                  <a:ea typeface="+mn-ea"/>
                  <a:cs typeface="+mn-cs"/>
                </a:endParaRPr>
              </a:p>
            </p:txBody>
          </p:sp>
          <p:sp>
            <p:nvSpPr>
              <p:cNvPr id="895003" name="Text Box 27"/>
              <p:cNvSpPr txBox="1">
                <a:spLocks noChangeAspect="1" noChangeArrowheads="1"/>
              </p:cNvSpPr>
              <p:nvPr/>
            </p:nvSpPr>
            <p:spPr bwMode="auto">
              <a:xfrm>
                <a:off x="5136" y="1451"/>
                <a:ext cx="382" cy="229"/>
              </a:xfrm>
              <a:prstGeom prst="rect">
                <a:avLst/>
              </a:prstGeom>
              <a:noFill/>
              <a:ln w="9525">
                <a:noFill/>
                <a:miter lim="800000"/>
                <a:headEnd/>
                <a:tailEnd/>
              </a:ln>
              <a:effec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2000" b="0" i="0" u="none" strike="noStrike" kern="1200" cap="none" spc="0" normalizeH="0" baseline="0" noProof="0">
                    <a:ln>
                      <a:noFill/>
                    </a:ln>
                    <a:solidFill>
                      <a:srgbClr val="003399"/>
                    </a:solidFill>
                    <a:effectLst/>
                    <a:uLnTx/>
                    <a:uFillTx/>
                    <a:latin typeface="Times New Roman" pitchFamily="18" charset="0"/>
                    <a:ea typeface="+mn-ea"/>
                    <a:cs typeface="+mn-cs"/>
                  </a:rPr>
                  <a:t>~20</a:t>
                </a:r>
              </a:p>
            </p:txBody>
          </p:sp>
        </p:grpSp>
        <p:grpSp>
          <p:nvGrpSpPr>
            <p:cNvPr id="895035" name="Group 59"/>
            <p:cNvGrpSpPr>
              <a:grpSpLocks/>
            </p:cNvGrpSpPr>
            <p:nvPr/>
          </p:nvGrpSpPr>
          <p:grpSpPr bwMode="auto">
            <a:xfrm>
              <a:off x="457200" y="3962401"/>
              <a:ext cx="3200400" cy="2362200"/>
              <a:chOff x="2016" y="2448"/>
              <a:chExt cx="2016" cy="1511"/>
            </a:xfrm>
          </p:grpSpPr>
          <p:pic>
            <p:nvPicPr>
              <p:cNvPr id="895019" name="Picture 43" descr="endsymm_uz4"/>
              <p:cNvPicPr>
                <a:picLocks noChangeAspect="1" noChangeArrowheads="1"/>
              </p:cNvPicPr>
              <p:nvPr/>
            </p:nvPicPr>
            <p:blipFill>
              <a:blip r:embed="rId5" cstate="print"/>
              <a:srcRect l="66830" t="32364" r="7127" b="37479"/>
              <a:stretch>
                <a:fillRect/>
              </a:stretch>
            </p:blipFill>
            <p:spPr bwMode="auto">
              <a:xfrm rot="10800000">
                <a:off x="2112" y="2448"/>
                <a:ext cx="1920" cy="1511"/>
              </a:xfrm>
              <a:prstGeom prst="rect">
                <a:avLst/>
              </a:prstGeom>
              <a:noFill/>
              <a:ln>
                <a:noFill/>
              </a:ln>
              <a:effectLst/>
            </p:spPr>
          </p:pic>
          <p:grpSp>
            <p:nvGrpSpPr>
              <p:cNvPr id="895034" name="Group 58"/>
              <p:cNvGrpSpPr>
                <a:grpSpLocks/>
              </p:cNvGrpSpPr>
              <p:nvPr/>
            </p:nvGrpSpPr>
            <p:grpSpPr bwMode="auto">
              <a:xfrm>
                <a:off x="2016" y="3264"/>
                <a:ext cx="1296" cy="538"/>
                <a:chOff x="2016" y="3264"/>
                <a:chExt cx="1296" cy="538"/>
              </a:xfrm>
            </p:grpSpPr>
            <p:sp>
              <p:nvSpPr>
                <p:cNvPr id="895030" name="Text Box 54"/>
                <p:cNvSpPr txBox="1">
                  <a:spLocks noChangeArrowheads="1"/>
                </p:cNvSpPr>
                <p:nvPr/>
              </p:nvSpPr>
              <p:spPr bwMode="auto">
                <a:xfrm>
                  <a:off x="2016" y="3552"/>
                  <a:ext cx="1296" cy="250"/>
                </a:xfrm>
                <a:prstGeom prst="rect">
                  <a:avLst/>
                </a:prstGeom>
                <a:solidFill>
                  <a:srgbClr val="FFFFFF"/>
                </a:solidFill>
                <a:ln w="25400">
                  <a:noFill/>
                  <a:miter lim="800000"/>
                  <a:headEnd type="none" w="sm" len="sm"/>
                  <a:tailEnd type="none" w="sm" len="sm"/>
                </a:ln>
                <a:effectLst/>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Helvetica" pitchFamily="34" charset="0"/>
                      <a:ea typeface="+mn-ea"/>
                      <a:cs typeface="+mn-cs"/>
                    </a:rPr>
                    <a:t>Gap: 80 </a:t>
                  </a:r>
                  <a:r>
                    <a:rPr kumimoji="0" lang="en-US" sz="2000" b="1" i="0" u="none" strike="noStrike" kern="1200" cap="none" spc="0" normalizeH="0" baseline="0" noProof="0" dirty="0">
                      <a:ln>
                        <a:noFill/>
                      </a:ln>
                      <a:solidFill>
                        <a:srgbClr val="000000"/>
                      </a:solidFill>
                      <a:effectLst/>
                      <a:uLnTx/>
                      <a:uFillTx/>
                      <a:latin typeface="Symbol" pitchFamily="18" charset="2"/>
                      <a:ea typeface="+mn-ea"/>
                      <a:cs typeface="+mn-cs"/>
                    </a:rPr>
                    <a:t>m</a:t>
                  </a:r>
                  <a:r>
                    <a:rPr kumimoji="0" lang="en-US" sz="2000" b="1" i="0" u="none" strike="noStrike" kern="1200" cap="none" spc="0" normalizeH="0" baseline="0" noProof="0" dirty="0">
                      <a:ln>
                        <a:noFill/>
                      </a:ln>
                      <a:solidFill>
                        <a:srgbClr val="000000"/>
                      </a:solidFill>
                      <a:effectLst/>
                      <a:uLnTx/>
                      <a:uFillTx/>
                      <a:latin typeface="Helvetica" pitchFamily="34" charset="0"/>
                      <a:ea typeface="+mn-ea"/>
                      <a:cs typeface="+mn-cs"/>
                    </a:rPr>
                    <a:t>m</a:t>
                  </a:r>
                </a:p>
              </p:txBody>
            </p:sp>
            <p:sp>
              <p:nvSpPr>
                <p:cNvPr id="895033" name="Line 57"/>
                <p:cNvSpPr>
                  <a:spLocks noChangeShapeType="1"/>
                </p:cNvSpPr>
                <p:nvPr/>
              </p:nvSpPr>
              <p:spPr bwMode="auto">
                <a:xfrm flipV="1">
                  <a:off x="2784" y="3264"/>
                  <a:ext cx="96" cy="240"/>
                </a:xfrm>
                <a:prstGeom prst="line">
                  <a:avLst/>
                </a:prstGeom>
                <a:noFill/>
                <a:ln w="25400">
                  <a:solidFill>
                    <a:schemeClr val="tx1"/>
                  </a:solidFill>
                  <a:round/>
                  <a:headEnd type="none" w="sm" len="sm"/>
                  <a:tailEnd type="stealth" w="lg" len="lg"/>
                </a:ln>
                <a:effectLst/>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000" b="1" i="0" u="none" strike="noStrike" kern="1200" cap="none" spc="0" normalizeH="0" baseline="0" noProof="0">
                    <a:ln>
                      <a:noFill/>
                    </a:ln>
                    <a:solidFill>
                      <a:srgbClr val="FF0033"/>
                    </a:solidFill>
                    <a:effectLst/>
                    <a:uLnTx/>
                    <a:uFillTx/>
                    <a:latin typeface="Helvetica" pitchFamily="34" charset="0"/>
                    <a:ea typeface="+mn-ea"/>
                    <a:cs typeface="+mn-cs"/>
                  </a:endParaRPr>
                </a:p>
              </p:txBody>
            </p:sp>
          </p:grpSp>
        </p:grpSp>
        <p:grpSp>
          <p:nvGrpSpPr>
            <p:cNvPr id="895037" name="Group 61"/>
            <p:cNvGrpSpPr>
              <a:grpSpLocks/>
            </p:cNvGrpSpPr>
            <p:nvPr/>
          </p:nvGrpSpPr>
          <p:grpSpPr bwMode="auto">
            <a:xfrm>
              <a:off x="304800" y="1219200"/>
              <a:ext cx="5883275" cy="3352800"/>
              <a:chOff x="192" y="816"/>
              <a:chExt cx="3706" cy="2112"/>
            </a:xfrm>
          </p:grpSpPr>
          <p:grpSp>
            <p:nvGrpSpPr>
              <p:cNvPr id="895036" name="Group 60"/>
              <p:cNvGrpSpPr>
                <a:grpSpLocks/>
              </p:cNvGrpSpPr>
              <p:nvPr/>
            </p:nvGrpSpPr>
            <p:grpSpPr bwMode="auto">
              <a:xfrm>
                <a:off x="192" y="816"/>
                <a:ext cx="2304" cy="1824"/>
                <a:chOff x="192" y="816"/>
                <a:chExt cx="2304" cy="1824"/>
              </a:xfrm>
            </p:grpSpPr>
            <p:graphicFrame>
              <p:nvGraphicFramePr>
                <p:cNvPr id="895005" name="Object 29"/>
                <p:cNvGraphicFramePr>
                  <a:graphicFrameLocks noChangeAspect="1"/>
                </p:cNvGraphicFramePr>
                <p:nvPr/>
              </p:nvGraphicFramePr>
              <p:xfrm>
                <a:off x="192" y="816"/>
                <a:ext cx="2304" cy="1824"/>
              </p:xfrm>
              <a:graphic>
                <a:graphicData uri="http://schemas.openxmlformats.org/presentationml/2006/ole">
                  <mc:AlternateContent xmlns:mc="http://schemas.openxmlformats.org/markup-compatibility/2006">
                    <mc:Choice xmlns:v="urn:schemas-microsoft-com:vml" Requires="v">
                      <p:oleObj spid="_x0000_s6407" name="Photo Editor Photo" r:id="rId6" imgW="14628571" imgH="9752381" progId="">
                        <p:embed/>
                      </p:oleObj>
                    </mc:Choice>
                    <mc:Fallback>
                      <p:oleObj name="Photo Editor Photo" r:id="rId6" imgW="14628571" imgH="9752381" progId="">
                        <p:embed/>
                        <p:pic>
                          <p:nvPicPr>
                            <p:cNvPr id="895005" name="Object 29"/>
                            <p:cNvPicPr>
                              <a:picLocks noChangeAspect="1" noChangeArrowheads="1"/>
                            </p:cNvPicPr>
                            <p:nvPr/>
                          </p:nvPicPr>
                          <p:blipFill>
                            <a:blip r:embed="rId7">
                              <a:extLst>
                                <a:ext uri="{28A0092B-C50C-407E-A947-70E740481C1C}">
                                  <a14:useLocalDpi xmlns:a14="http://schemas.microsoft.com/office/drawing/2010/main" val="0"/>
                                </a:ext>
                              </a:extLst>
                            </a:blip>
                            <a:srcRect t="5142" r="27586" b="4198"/>
                            <a:stretch>
                              <a:fillRect/>
                            </a:stretch>
                          </p:blipFill>
                          <p:spPr bwMode="auto">
                            <a:xfrm>
                              <a:off x="192" y="816"/>
                              <a:ext cx="2304" cy="182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895006" name="Line 30"/>
                <p:cNvSpPr>
                  <a:spLocks noChangeAspect="1" noChangeShapeType="1"/>
                </p:cNvSpPr>
                <p:nvPr/>
              </p:nvSpPr>
              <p:spPr bwMode="auto">
                <a:xfrm flipV="1">
                  <a:off x="507" y="1704"/>
                  <a:ext cx="311" cy="172"/>
                </a:xfrm>
                <a:prstGeom prst="line">
                  <a:avLst/>
                </a:prstGeom>
                <a:noFill/>
                <a:ln w="9525">
                  <a:solidFill>
                    <a:srgbClr val="FFFF00"/>
                  </a:solidFill>
                  <a:round/>
                  <a:headEnd/>
                  <a:tailEnd type="arrow" w="med" len="med"/>
                </a:ln>
                <a:effectLst/>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000" b="1" i="0" u="none" strike="noStrike" kern="1200" cap="none" spc="0" normalizeH="0" baseline="0" noProof="0">
                    <a:ln>
                      <a:noFill/>
                    </a:ln>
                    <a:solidFill>
                      <a:srgbClr val="FF0033"/>
                    </a:solidFill>
                    <a:effectLst/>
                    <a:uLnTx/>
                    <a:uFillTx/>
                    <a:latin typeface="Helvetica" pitchFamily="34" charset="0"/>
                    <a:ea typeface="+mn-ea"/>
                    <a:cs typeface="+mn-cs"/>
                  </a:endParaRPr>
                </a:p>
              </p:txBody>
            </p:sp>
            <p:sp>
              <p:nvSpPr>
                <p:cNvPr id="895007" name="Text Box 31"/>
                <p:cNvSpPr txBox="1">
                  <a:spLocks noChangeAspect="1" noChangeArrowheads="1"/>
                </p:cNvSpPr>
                <p:nvPr/>
              </p:nvSpPr>
              <p:spPr bwMode="auto">
                <a:xfrm>
                  <a:off x="366" y="1845"/>
                  <a:ext cx="186" cy="231"/>
                </a:xfrm>
                <a:prstGeom prst="rect">
                  <a:avLst/>
                </a:prstGeom>
                <a:noFill/>
                <a:ln w="9525">
                  <a:noFill/>
                  <a:miter lim="800000"/>
                  <a:headEnd/>
                  <a:tailEnd/>
                </a:ln>
                <a:effec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1800" b="0" i="0" u="none" strike="noStrike" kern="1200" cap="none" spc="0" normalizeH="0" baseline="0" noProof="0">
                      <a:ln>
                        <a:noFill/>
                      </a:ln>
                      <a:solidFill>
                        <a:srgbClr val="FFFF00"/>
                      </a:solidFill>
                      <a:effectLst/>
                      <a:uLnTx/>
                      <a:uFillTx/>
                      <a:latin typeface="Times New Roman" pitchFamily="18" charset="0"/>
                      <a:ea typeface="+mn-ea"/>
                      <a:cs typeface="+mn-cs"/>
                    </a:rPr>
                    <a:t>6</a:t>
                  </a:r>
                </a:p>
              </p:txBody>
            </p:sp>
            <p:sp>
              <p:nvSpPr>
                <p:cNvPr id="895008" name="Line 32"/>
                <p:cNvSpPr>
                  <a:spLocks noChangeAspect="1" noChangeShapeType="1"/>
                </p:cNvSpPr>
                <p:nvPr/>
              </p:nvSpPr>
              <p:spPr bwMode="auto">
                <a:xfrm>
                  <a:off x="608" y="1348"/>
                  <a:ext cx="240" cy="200"/>
                </a:xfrm>
                <a:prstGeom prst="line">
                  <a:avLst/>
                </a:prstGeom>
                <a:noFill/>
                <a:ln w="9525">
                  <a:solidFill>
                    <a:srgbClr val="FFFF00"/>
                  </a:solidFill>
                  <a:round/>
                  <a:headEnd/>
                  <a:tailEnd type="arrow" w="med" len="med"/>
                </a:ln>
                <a:effectLst/>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000" b="1" i="0" u="none" strike="noStrike" kern="1200" cap="none" spc="0" normalizeH="0" baseline="0" noProof="0">
                    <a:ln>
                      <a:noFill/>
                    </a:ln>
                    <a:solidFill>
                      <a:srgbClr val="FF0033"/>
                    </a:solidFill>
                    <a:effectLst/>
                    <a:uLnTx/>
                    <a:uFillTx/>
                    <a:latin typeface="Helvetica" pitchFamily="34" charset="0"/>
                    <a:ea typeface="+mn-ea"/>
                    <a:cs typeface="+mn-cs"/>
                  </a:endParaRPr>
                </a:p>
              </p:txBody>
            </p:sp>
            <p:sp>
              <p:nvSpPr>
                <p:cNvPr id="895009" name="Text Box 33"/>
                <p:cNvSpPr txBox="1">
                  <a:spLocks noChangeAspect="1" noChangeArrowheads="1"/>
                </p:cNvSpPr>
                <p:nvPr/>
              </p:nvSpPr>
              <p:spPr bwMode="auto">
                <a:xfrm>
                  <a:off x="384" y="1227"/>
                  <a:ext cx="264" cy="231"/>
                </a:xfrm>
                <a:prstGeom prst="rect">
                  <a:avLst/>
                </a:prstGeom>
                <a:noFill/>
                <a:ln w="9525">
                  <a:noFill/>
                  <a:miter lim="800000"/>
                  <a:headEnd/>
                  <a:tailEnd/>
                </a:ln>
                <a:effec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1800" b="0" i="0" u="none" strike="noStrike" kern="1200" cap="none" spc="0" normalizeH="0" baseline="0" noProof="0">
                      <a:ln>
                        <a:noFill/>
                      </a:ln>
                      <a:solidFill>
                        <a:srgbClr val="FFFF00"/>
                      </a:solidFill>
                      <a:effectLst/>
                      <a:uLnTx/>
                      <a:uFillTx/>
                      <a:latin typeface="Times New Roman" pitchFamily="18" charset="0"/>
                      <a:ea typeface="+mn-ea"/>
                      <a:cs typeface="+mn-cs"/>
                    </a:rPr>
                    <a:t>25</a:t>
                  </a:r>
                </a:p>
              </p:txBody>
            </p:sp>
            <p:sp>
              <p:nvSpPr>
                <p:cNvPr id="895010" name="Line 34"/>
                <p:cNvSpPr>
                  <a:spLocks noChangeAspect="1" noChangeShapeType="1"/>
                </p:cNvSpPr>
                <p:nvPr/>
              </p:nvSpPr>
              <p:spPr bwMode="auto">
                <a:xfrm>
                  <a:off x="731" y="1234"/>
                  <a:ext cx="155" cy="291"/>
                </a:xfrm>
                <a:prstGeom prst="line">
                  <a:avLst/>
                </a:prstGeom>
                <a:noFill/>
                <a:ln w="9525">
                  <a:solidFill>
                    <a:srgbClr val="FFFF00"/>
                  </a:solidFill>
                  <a:round/>
                  <a:headEnd/>
                  <a:tailEnd type="arrow" w="med" len="med"/>
                </a:ln>
                <a:effectLst/>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000" b="1" i="0" u="none" strike="noStrike" kern="1200" cap="none" spc="0" normalizeH="0" baseline="0" noProof="0">
                    <a:ln>
                      <a:noFill/>
                    </a:ln>
                    <a:solidFill>
                      <a:srgbClr val="FF0033"/>
                    </a:solidFill>
                    <a:effectLst/>
                    <a:uLnTx/>
                    <a:uFillTx/>
                    <a:latin typeface="Helvetica" pitchFamily="34" charset="0"/>
                    <a:ea typeface="+mn-ea"/>
                    <a:cs typeface="+mn-cs"/>
                  </a:endParaRPr>
                </a:p>
              </p:txBody>
            </p:sp>
            <p:sp>
              <p:nvSpPr>
                <p:cNvPr id="895011" name="Text Box 35"/>
                <p:cNvSpPr txBox="1">
                  <a:spLocks noChangeAspect="1" noChangeArrowheads="1"/>
                </p:cNvSpPr>
                <p:nvPr/>
              </p:nvSpPr>
              <p:spPr bwMode="auto">
                <a:xfrm>
                  <a:off x="528" y="1101"/>
                  <a:ext cx="264" cy="231"/>
                </a:xfrm>
                <a:prstGeom prst="rect">
                  <a:avLst/>
                </a:prstGeom>
                <a:noFill/>
                <a:ln w="9525">
                  <a:noFill/>
                  <a:miter lim="800000"/>
                  <a:headEnd/>
                  <a:tailEnd/>
                </a:ln>
                <a:effec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1800" b="0" i="0" u="none" strike="noStrike" kern="1200" cap="none" spc="0" normalizeH="0" baseline="0" noProof="0">
                      <a:ln>
                        <a:noFill/>
                      </a:ln>
                      <a:solidFill>
                        <a:srgbClr val="FFFF00"/>
                      </a:solidFill>
                      <a:effectLst/>
                      <a:uLnTx/>
                      <a:uFillTx/>
                      <a:latin typeface="Times New Roman" pitchFamily="18" charset="0"/>
                      <a:ea typeface="+mn-ea"/>
                      <a:cs typeface="+mn-cs"/>
                    </a:rPr>
                    <a:t>15</a:t>
                  </a:r>
                </a:p>
              </p:txBody>
            </p:sp>
            <p:sp>
              <p:nvSpPr>
                <p:cNvPr id="895012" name="Line 36"/>
                <p:cNvSpPr>
                  <a:spLocks noChangeAspect="1" noChangeShapeType="1"/>
                </p:cNvSpPr>
                <p:nvPr/>
              </p:nvSpPr>
              <p:spPr bwMode="auto">
                <a:xfrm flipV="1">
                  <a:off x="707" y="1843"/>
                  <a:ext cx="218" cy="279"/>
                </a:xfrm>
                <a:prstGeom prst="line">
                  <a:avLst/>
                </a:prstGeom>
                <a:noFill/>
                <a:ln w="9525">
                  <a:solidFill>
                    <a:srgbClr val="FFFF00"/>
                  </a:solidFill>
                  <a:round/>
                  <a:headEnd/>
                  <a:tailEnd type="arrow" w="med" len="med"/>
                </a:ln>
                <a:effectLst/>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000" b="1" i="0" u="none" strike="noStrike" kern="1200" cap="none" spc="0" normalizeH="0" baseline="0" noProof="0">
                    <a:ln>
                      <a:noFill/>
                    </a:ln>
                    <a:solidFill>
                      <a:srgbClr val="FF0033"/>
                    </a:solidFill>
                    <a:effectLst/>
                    <a:uLnTx/>
                    <a:uFillTx/>
                    <a:latin typeface="Helvetica" pitchFamily="34" charset="0"/>
                    <a:ea typeface="+mn-ea"/>
                    <a:cs typeface="+mn-cs"/>
                  </a:endParaRPr>
                </a:p>
              </p:txBody>
            </p:sp>
            <p:sp>
              <p:nvSpPr>
                <p:cNvPr id="895013" name="Text Box 37"/>
                <p:cNvSpPr txBox="1">
                  <a:spLocks noChangeAspect="1" noChangeArrowheads="1"/>
                </p:cNvSpPr>
                <p:nvPr/>
              </p:nvSpPr>
              <p:spPr bwMode="auto">
                <a:xfrm>
                  <a:off x="562" y="2147"/>
                  <a:ext cx="302" cy="231"/>
                </a:xfrm>
                <a:prstGeom prst="rect">
                  <a:avLst/>
                </a:prstGeom>
                <a:noFill/>
                <a:ln w="9525">
                  <a:noFill/>
                  <a:miter lim="800000"/>
                  <a:headEnd/>
                  <a:tailEnd/>
                </a:ln>
                <a:effec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1800" b="0" i="0" u="none" strike="noStrike" kern="1200" cap="none" spc="0" normalizeH="0" baseline="0" noProof="0">
                      <a:ln>
                        <a:noFill/>
                      </a:ln>
                      <a:solidFill>
                        <a:srgbClr val="FFFF00"/>
                      </a:solidFill>
                      <a:effectLst/>
                      <a:uLnTx/>
                      <a:uFillTx/>
                      <a:latin typeface="Times New Roman" pitchFamily="18" charset="0"/>
                      <a:ea typeface="+mn-ea"/>
                      <a:cs typeface="+mn-cs"/>
                    </a:rPr>
                    <a:t>27</a:t>
                  </a:r>
                </a:p>
              </p:txBody>
            </p:sp>
            <p:sp>
              <p:nvSpPr>
                <p:cNvPr id="895014" name="Text Box 38"/>
                <p:cNvSpPr txBox="1">
                  <a:spLocks noChangeAspect="1" noChangeArrowheads="1"/>
                </p:cNvSpPr>
                <p:nvPr/>
              </p:nvSpPr>
              <p:spPr bwMode="auto">
                <a:xfrm>
                  <a:off x="312" y="1609"/>
                  <a:ext cx="264" cy="231"/>
                </a:xfrm>
                <a:prstGeom prst="rect">
                  <a:avLst/>
                </a:prstGeom>
                <a:noFill/>
                <a:ln w="9525">
                  <a:noFill/>
                  <a:miter lim="800000"/>
                  <a:headEnd/>
                  <a:tailEnd/>
                </a:ln>
                <a:effec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1800" b="0" i="0" u="none" strike="noStrike" kern="1200" cap="none" spc="0" normalizeH="0" baseline="0" noProof="0">
                      <a:ln>
                        <a:noFill/>
                      </a:ln>
                      <a:solidFill>
                        <a:srgbClr val="FFFF00"/>
                      </a:solidFill>
                      <a:effectLst/>
                      <a:uLnTx/>
                      <a:uFillTx/>
                      <a:latin typeface="Times New Roman" pitchFamily="18" charset="0"/>
                      <a:ea typeface="+mn-ea"/>
                      <a:cs typeface="+mn-cs"/>
                    </a:rPr>
                    <a:t>32</a:t>
                  </a:r>
                </a:p>
              </p:txBody>
            </p:sp>
            <p:sp>
              <p:nvSpPr>
                <p:cNvPr id="895015" name="Line 39"/>
                <p:cNvSpPr>
                  <a:spLocks noChangeAspect="1" noChangeShapeType="1"/>
                </p:cNvSpPr>
                <p:nvPr/>
              </p:nvSpPr>
              <p:spPr bwMode="auto">
                <a:xfrm flipV="1">
                  <a:off x="1531" y="1744"/>
                  <a:ext cx="83" cy="113"/>
                </a:xfrm>
                <a:prstGeom prst="line">
                  <a:avLst/>
                </a:prstGeom>
                <a:noFill/>
                <a:ln w="9525">
                  <a:solidFill>
                    <a:srgbClr val="FFFF00"/>
                  </a:solidFill>
                  <a:round/>
                  <a:headEnd/>
                  <a:tailEnd type="arrow" w="med" len="med"/>
                </a:ln>
                <a:effectLst/>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000" b="1" i="0" u="none" strike="noStrike" kern="1200" cap="none" spc="0" normalizeH="0" baseline="0" noProof="0">
                    <a:ln>
                      <a:noFill/>
                    </a:ln>
                    <a:solidFill>
                      <a:srgbClr val="FF0033"/>
                    </a:solidFill>
                    <a:effectLst/>
                    <a:uLnTx/>
                    <a:uFillTx/>
                    <a:latin typeface="Helvetica" pitchFamily="34" charset="0"/>
                    <a:ea typeface="+mn-ea"/>
                    <a:cs typeface="+mn-cs"/>
                  </a:endParaRPr>
                </a:p>
              </p:txBody>
            </p:sp>
            <p:sp>
              <p:nvSpPr>
                <p:cNvPr id="895016" name="Text Box 40"/>
                <p:cNvSpPr txBox="1">
                  <a:spLocks noChangeAspect="1" noChangeArrowheads="1"/>
                </p:cNvSpPr>
                <p:nvPr/>
              </p:nvSpPr>
              <p:spPr bwMode="auto">
                <a:xfrm>
                  <a:off x="1344" y="1846"/>
                  <a:ext cx="432" cy="250"/>
                </a:xfrm>
                <a:prstGeom prst="rect">
                  <a:avLst/>
                </a:prstGeom>
                <a:noFill/>
                <a:ln w="9525">
                  <a:noFill/>
                  <a:miter lim="800000"/>
                  <a:headEnd/>
                  <a:tailEnd/>
                </a:ln>
                <a:effec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2000" b="0" i="0" u="none" strike="noStrike" kern="1200" cap="none" spc="0" normalizeH="0" baseline="0" noProof="0">
                      <a:ln>
                        <a:noFill/>
                      </a:ln>
                      <a:solidFill>
                        <a:srgbClr val="FFFF00"/>
                      </a:solidFill>
                      <a:effectLst/>
                      <a:uLnTx/>
                      <a:uFillTx/>
                      <a:latin typeface="Times New Roman" pitchFamily="18" charset="0"/>
                      <a:ea typeface="+mn-ea"/>
                      <a:cs typeface="+mn-cs"/>
                    </a:rPr>
                    <a:t>~24</a:t>
                  </a:r>
                </a:p>
              </p:txBody>
            </p:sp>
            <p:sp>
              <p:nvSpPr>
                <p:cNvPr id="895017" name="Line 41"/>
                <p:cNvSpPr>
                  <a:spLocks noChangeAspect="1" noChangeShapeType="1"/>
                </p:cNvSpPr>
                <p:nvPr/>
              </p:nvSpPr>
              <p:spPr bwMode="auto">
                <a:xfrm>
                  <a:off x="485" y="1675"/>
                  <a:ext cx="337" cy="0"/>
                </a:xfrm>
                <a:prstGeom prst="line">
                  <a:avLst/>
                </a:prstGeom>
                <a:noFill/>
                <a:ln w="9525">
                  <a:solidFill>
                    <a:srgbClr val="FFFF00"/>
                  </a:solidFill>
                  <a:round/>
                  <a:headEnd/>
                  <a:tailEnd type="arrow" w="med" len="med"/>
                </a:ln>
                <a:effectLst/>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000" b="1" i="0" u="none" strike="noStrike" kern="1200" cap="none" spc="0" normalizeH="0" baseline="0" noProof="0">
                    <a:ln>
                      <a:noFill/>
                    </a:ln>
                    <a:solidFill>
                      <a:srgbClr val="FF0033"/>
                    </a:solidFill>
                    <a:effectLst/>
                    <a:uLnTx/>
                    <a:uFillTx/>
                    <a:latin typeface="Helvetica" pitchFamily="34" charset="0"/>
                    <a:ea typeface="+mn-ea"/>
                    <a:cs typeface="+mn-cs"/>
                  </a:endParaRPr>
                </a:p>
              </p:txBody>
            </p:sp>
          </p:grpSp>
          <p:grpSp>
            <p:nvGrpSpPr>
              <p:cNvPr id="895028" name="Group 52"/>
              <p:cNvGrpSpPr>
                <a:grpSpLocks/>
              </p:cNvGrpSpPr>
              <p:nvPr/>
            </p:nvGrpSpPr>
            <p:grpSpPr bwMode="auto">
              <a:xfrm>
                <a:off x="912" y="816"/>
                <a:ext cx="2986" cy="2112"/>
                <a:chOff x="912" y="816"/>
                <a:chExt cx="2986" cy="2112"/>
              </a:xfrm>
            </p:grpSpPr>
            <p:sp>
              <p:nvSpPr>
                <p:cNvPr id="895022" name="Text Box 46"/>
                <p:cNvSpPr txBox="1">
                  <a:spLocks noChangeArrowheads="1"/>
                </p:cNvSpPr>
                <p:nvPr/>
              </p:nvSpPr>
              <p:spPr bwMode="auto">
                <a:xfrm>
                  <a:off x="2256" y="816"/>
                  <a:ext cx="1642" cy="250"/>
                </a:xfrm>
                <a:prstGeom prst="rect">
                  <a:avLst/>
                </a:prstGeom>
                <a:solidFill>
                  <a:srgbClr val="FFFFFF"/>
                </a:solidFill>
                <a:ln w="25400">
                  <a:noFill/>
                  <a:miter lim="800000"/>
                  <a:headEnd type="none" w="sm" len="sm"/>
                  <a:tailEnd type="none" w="sm" len="sm"/>
                </a:ln>
                <a:effectLst/>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Helvetica" pitchFamily="34" charset="0"/>
                      <a:ea typeface="+mn-ea"/>
                      <a:cs typeface="+mn-cs"/>
                    </a:rPr>
                    <a:t>Epoxy discoloration</a:t>
                  </a:r>
                </a:p>
              </p:txBody>
            </p:sp>
            <p:sp>
              <p:nvSpPr>
                <p:cNvPr id="895027" name="Line 51"/>
                <p:cNvSpPr>
                  <a:spLocks noChangeShapeType="1"/>
                </p:cNvSpPr>
                <p:nvPr/>
              </p:nvSpPr>
              <p:spPr bwMode="auto">
                <a:xfrm flipH="1" flipV="1">
                  <a:off x="912" y="1680"/>
                  <a:ext cx="384" cy="1248"/>
                </a:xfrm>
                <a:prstGeom prst="line">
                  <a:avLst/>
                </a:prstGeom>
                <a:noFill/>
                <a:ln w="25400">
                  <a:solidFill>
                    <a:srgbClr val="FFFFFF"/>
                  </a:solidFill>
                  <a:round/>
                  <a:headEnd type="none" w="sm" len="sm"/>
                  <a:tailEnd type="stealth" w="lg" len="lg"/>
                </a:ln>
                <a:effectLst/>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000" b="1" i="0" u="none" strike="noStrike" kern="1200" cap="none" spc="0" normalizeH="0" baseline="0" noProof="0">
                    <a:ln>
                      <a:noFill/>
                    </a:ln>
                    <a:solidFill>
                      <a:srgbClr val="FF0033"/>
                    </a:solidFill>
                    <a:effectLst/>
                    <a:uLnTx/>
                    <a:uFillTx/>
                    <a:latin typeface="Helvetica" pitchFamily="34" charset="0"/>
                    <a:ea typeface="+mn-ea"/>
                    <a:cs typeface="+mn-cs"/>
                  </a:endParaRPr>
                </a:p>
              </p:txBody>
            </p:sp>
          </p:grpSp>
        </p:grpSp>
        <p:pic>
          <p:nvPicPr>
            <p:cNvPr id="41" name="Picture 33"/>
            <p:cNvPicPr>
              <a:picLocks noChangeAspect="1" noChangeArrowheads="1"/>
            </p:cNvPicPr>
            <p:nvPr/>
          </p:nvPicPr>
          <p:blipFill>
            <a:blip r:embed="rId8" cstate="print"/>
            <a:srcRect/>
            <a:stretch>
              <a:fillRect/>
            </a:stretch>
          </p:blipFill>
          <p:spPr bwMode="auto">
            <a:xfrm>
              <a:off x="7162800" y="4072034"/>
              <a:ext cx="1712912" cy="2088693"/>
            </a:xfrm>
            <a:prstGeom prst="rect">
              <a:avLst/>
            </a:prstGeom>
            <a:noFill/>
            <a:ln w="12700">
              <a:noFill/>
              <a:miter lim="800000"/>
              <a:headEnd/>
              <a:tailEnd/>
            </a:ln>
          </p:spPr>
        </p:pic>
        <p:sp>
          <p:nvSpPr>
            <p:cNvPr id="42" name="Text Box 54"/>
            <p:cNvSpPr txBox="1">
              <a:spLocks noChangeArrowheads="1"/>
            </p:cNvSpPr>
            <p:nvPr/>
          </p:nvSpPr>
          <p:spPr bwMode="auto">
            <a:xfrm>
              <a:off x="5904618" y="6494559"/>
              <a:ext cx="2057400" cy="396875"/>
            </a:xfrm>
            <a:prstGeom prst="rect">
              <a:avLst/>
            </a:prstGeom>
            <a:solidFill>
              <a:srgbClr val="FFFFFF"/>
            </a:solidFill>
            <a:ln w="25400">
              <a:noFill/>
              <a:miter lim="800000"/>
              <a:headEnd type="none" w="sm" len="sm"/>
              <a:tailEnd type="none" w="sm" len="sm"/>
            </a:ln>
            <a:effectLst/>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2000" b="1" i="0" u="none" strike="noStrike" kern="1200" cap="none" spc="0" normalizeH="0" baseline="0" noProof="0" dirty="0">
                  <a:ln>
                    <a:noFill/>
                  </a:ln>
                  <a:solidFill>
                    <a:srgbClr val="000000"/>
                  </a:solidFill>
                  <a:effectLst/>
                  <a:uLnTx/>
                  <a:uFillTx/>
                  <a:latin typeface="Helvetica" pitchFamily="34" charset="0"/>
                  <a:ea typeface="+mn-ea"/>
                  <a:cs typeface="+mn-cs"/>
                </a:rPr>
                <a:t>Broken </a:t>
              </a:r>
              <a:r>
                <a:rPr kumimoji="0" lang="en-GB" sz="2000" b="1" i="0" u="none" strike="noStrike" kern="1200" cap="none" spc="0" normalizeH="0" baseline="0" noProof="0" dirty="0" err="1">
                  <a:ln>
                    <a:noFill/>
                  </a:ln>
                  <a:solidFill>
                    <a:srgbClr val="000000"/>
                  </a:solidFill>
                  <a:effectLst/>
                  <a:uLnTx/>
                  <a:uFillTx/>
                  <a:latin typeface="Helvetica" pitchFamily="34" charset="0"/>
                  <a:ea typeface="+mn-ea"/>
                  <a:cs typeface="+mn-cs"/>
                </a:rPr>
                <a:t>fibers</a:t>
              </a:r>
              <a:endParaRPr kumimoji="0" lang="en-US" sz="2000" b="1" i="0" u="none" strike="noStrike" kern="1200" cap="none" spc="0" normalizeH="0" baseline="0" noProof="0" dirty="0">
                <a:ln>
                  <a:noFill/>
                </a:ln>
                <a:solidFill>
                  <a:srgbClr val="000000"/>
                </a:solidFill>
                <a:effectLst/>
                <a:uLnTx/>
                <a:uFillTx/>
                <a:latin typeface="Helvetica" pitchFamily="34" charset="0"/>
                <a:ea typeface="+mn-ea"/>
                <a:cs typeface="+mn-cs"/>
              </a:endParaRPr>
            </a:p>
          </p:txBody>
        </p:sp>
        <p:grpSp>
          <p:nvGrpSpPr>
            <p:cNvPr id="43" name="Group 42"/>
            <p:cNvGrpSpPr/>
            <p:nvPr/>
          </p:nvGrpSpPr>
          <p:grpSpPr>
            <a:xfrm>
              <a:off x="3886200" y="4191001"/>
              <a:ext cx="2819400" cy="2000309"/>
              <a:chOff x="490538" y="1300163"/>
              <a:chExt cx="3943350" cy="4289243"/>
            </a:xfrm>
          </p:grpSpPr>
          <p:sp>
            <p:nvSpPr>
              <p:cNvPr id="44" name="Text Box 5"/>
              <p:cNvSpPr txBox="1">
                <a:spLocks noChangeArrowheads="1"/>
              </p:cNvSpPr>
              <p:nvPr/>
            </p:nvSpPr>
            <p:spPr bwMode="auto">
              <a:xfrm>
                <a:off x="1835518" y="4731454"/>
                <a:ext cx="1233570" cy="857952"/>
              </a:xfrm>
              <a:prstGeom prst="rect">
                <a:avLst/>
              </a:prstGeom>
              <a:noFill/>
              <a:ln w="12700">
                <a:noFill/>
                <a:miter lim="800000"/>
                <a:headEnd/>
                <a:tailEnd/>
              </a:ln>
            </p:spPr>
            <p:txBody>
              <a:bodyPr wrap="non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1" i="0" u="none" strike="noStrike" kern="1200" cap="none" spc="0" normalizeH="0" baseline="0" noProof="0" dirty="0">
                    <a:ln>
                      <a:noFill/>
                    </a:ln>
                    <a:solidFill>
                      <a:srgbClr val="081D58"/>
                    </a:solidFill>
                    <a:effectLst/>
                    <a:uLnTx/>
                    <a:uFillTx/>
                    <a:latin typeface="Helvetica" pitchFamily="34" charset="0"/>
                    <a:ea typeface="+mn-ea"/>
                    <a:cs typeface="+mn-cs"/>
                  </a:rPr>
                  <a:t>Coil 7</a:t>
                </a:r>
              </a:p>
            </p:txBody>
          </p:sp>
          <p:pic>
            <p:nvPicPr>
              <p:cNvPr id="45" name="Picture 7"/>
              <p:cNvPicPr>
                <a:picLocks noChangeAspect="1" noChangeArrowheads="1"/>
              </p:cNvPicPr>
              <p:nvPr/>
            </p:nvPicPr>
            <p:blipFill>
              <a:blip r:embed="rId9" cstate="print"/>
              <a:srcRect/>
              <a:stretch>
                <a:fillRect/>
              </a:stretch>
            </p:blipFill>
            <p:spPr bwMode="auto">
              <a:xfrm>
                <a:off x="490538" y="1300163"/>
                <a:ext cx="3943350" cy="3390900"/>
              </a:xfrm>
              <a:prstGeom prst="rect">
                <a:avLst/>
              </a:prstGeom>
              <a:noFill/>
              <a:ln w="12700">
                <a:noFill/>
                <a:miter lim="800000"/>
                <a:headEnd/>
                <a:tailEnd/>
              </a:ln>
            </p:spPr>
          </p:pic>
        </p:grpSp>
      </p:grpSp>
      <p:sp>
        <p:nvSpPr>
          <p:cNvPr id="49" name="Slide Number Placeholder 7"/>
          <p:cNvSpPr txBox="1">
            <a:spLocks noGrp="1"/>
          </p:cNvSpPr>
          <p:nvPr/>
        </p:nvSpPr>
        <p:spPr bwMode="auto">
          <a:xfrm>
            <a:off x="6781800" y="6537325"/>
            <a:ext cx="2133600" cy="320675"/>
          </a:xfrm>
          <a:prstGeom prst="rect">
            <a:avLst/>
          </a:prstGeom>
          <a:noFill/>
          <a:ln w="9525">
            <a:noFill/>
            <a:miter lim="800000"/>
            <a:headEnd/>
            <a:tailEnd/>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E8ACE064-BDA8-44BE-8DBF-26149A3E4EF9}" type="slidenum">
              <a:rPr kumimoji="0" lang="en-US" sz="1400" b="1" i="0"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59</a:t>
            </a:fld>
            <a:endParaRPr kumimoji="0" lang="en-US" sz="1400" b="1" i="0" u="none" strike="noStrike" kern="1200" cap="none" spc="0" normalizeH="0" baseline="0" noProof="0" dirty="0">
              <a:ln>
                <a:noFill/>
              </a:ln>
              <a:solidFill>
                <a:srgbClr val="000000"/>
              </a:solidFill>
              <a:effectLst/>
              <a:uLnTx/>
              <a:uFillTx/>
              <a:latin typeface="Times New Roman" pitchFamily="18" charset="0"/>
              <a:ea typeface="+mn-ea"/>
              <a:cs typeface="+mn-cs"/>
            </a:endParaRPr>
          </a:p>
        </p:txBody>
      </p:sp>
      <p:sp>
        <p:nvSpPr>
          <p:cNvPr id="50" name="Date Placeholder 5"/>
          <p:cNvSpPr txBox="1">
            <a:spLocks/>
          </p:cNvSpPr>
          <p:nvPr/>
        </p:nvSpPr>
        <p:spPr bwMode="auto">
          <a:xfrm>
            <a:off x="0" y="6400800"/>
            <a:ext cx="1676400" cy="457200"/>
          </a:xfrm>
          <a:prstGeom prst="rect">
            <a:avLst/>
          </a:prstGeom>
          <a:noFill/>
          <a:ln w="12700">
            <a:noFill/>
            <a:miter lim="800000"/>
            <a:headEnd/>
            <a:tailEnd/>
          </a:ln>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tab pos="1714500" algn="r"/>
              </a:tabLst>
              <a:defRPr/>
            </a:pPr>
            <a:r>
              <a:rPr kumimoji="0" lang="en-GB" sz="1400" b="0" i="0" u="none" strike="noStrike" kern="1200" cap="none" spc="0" normalizeH="0" baseline="0" noProof="0" dirty="0">
                <a:ln>
                  <a:noFill/>
                </a:ln>
                <a:solidFill>
                  <a:srgbClr val="000000"/>
                </a:solidFill>
                <a:effectLst/>
                <a:uLnTx/>
                <a:uFillTx/>
                <a:latin typeface="Comic Sans MS" pitchFamily="66" charset="0"/>
                <a:ea typeface="+mn-ea"/>
                <a:cs typeface="Times New Roman" pitchFamily="18" charset="0"/>
              </a:rPr>
              <a:t>S. </a:t>
            </a:r>
            <a:r>
              <a:rPr kumimoji="0" lang="en-GB" sz="1400" b="0" i="0" u="none" strike="noStrike" kern="1200" cap="none" spc="0" normalizeH="0" baseline="0" noProof="0" dirty="0" err="1">
                <a:ln>
                  <a:noFill/>
                </a:ln>
                <a:solidFill>
                  <a:srgbClr val="000000"/>
                </a:solidFill>
                <a:effectLst/>
                <a:uLnTx/>
                <a:uFillTx/>
                <a:latin typeface="Comic Sans MS" pitchFamily="66" charset="0"/>
                <a:ea typeface="+mn-ea"/>
                <a:cs typeface="Times New Roman" pitchFamily="18" charset="0"/>
              </a:rPr>
              <a:t>Caspi</a:t>
            </a:r>
            <a:endParaRPr kumimoji="0" lang="en-US" sz="1400" b="0" i="0" u="none" strike="noStrike" kern="1200" cap="none" spc="0" normalizeH="0" baseline="0" noProof="0" dirty="0">
              <a:ln>
                <a:noFill/>
              </a:ln>
              <a:solidFill>
                <a:srgbClr val="000000"/>
              </a:solidFill>
              <a:effectLst/>
              <a:uLnTx/>
              <a:uFillTx/>
              <a:latin typeface="Comic Sans MS" pitchFamily="66" charset="0"/>
              <a:ea typeface="+mn-ea"/>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B1A972-F1E8-4E07-90DB-27D9761BBB0D}"/>
              </a:ext>
            </a:extLst>
          </p:cNvPr>
          <p:cNvSpPr>
            <a:spLocks noGrp="1"/>
          </p:cNvSpPr>
          <p:nvPr>
            <p:ph type="title"/>
          </p:nvPr>
        </p:nvSpPr>
        <p:spPr/>
        <p:txBody>
          <a:bodyPr/>
          <a:lstStyle/>
          <a:p>
            <a:r>
              <a:rPr lang="en-US" dirty="0" err="1"/>
              <a:t>eRMC</a:t>
            </a:r>
            <a:r>
              <a:rPr lang="en-US" dirty="0"/>
              <a:t>/RMM</a:t>
            </a:r>
            <a:endParaRPr lang="en-GB" dirty="0"/>
          </a:p>
        </p:txBody>
      </p:sp>
      <p:sp>
        <p:nvSpPr>
          <p:cNvPr id="3" name="Content Placeholder 2">
            <a:extLst>
              <a:ext uri="{FF2B5EF4-FFF2-40B4-BE49-F238E27FC236}">
                <a16:creationId xmlns:a16="http://schemas.microsoft.com/office/drawing/2014/main" id="{E5649EBB-50E2-44AD-9E14-1DF4F7DA67EB}"/>
              </a:ext>
            </a:extLst>
          </p:cNvPr>
          <p:cNvSpPr>
            <a:spLocks noGrp="1"/>
          </p:cNvSpPr>
          <p:nvPr>
            <p:ph idx="1"/>
          </p:nvPr>
        </p:nvSpPr>
        <p:spPr/>
        <p:txBody>
          <a:bodyPr>
            <a:normAutofit/>
          </a:bodyPr>
          <a:lstStyle/>
          <a:p>
            <a:r>
              <a:rPr lang="en-US" sz="2000" dirty="0"/>
              <a:t>Within the FCC effort, </a:t>
            </a:r>
            <a:r>
              <a:rPr lang="en-US" sz="2000" dirty="0" err="1"/>
              <a:t>eRMC</a:t>
            </a:r>
            <a:r>
              <a:rPr lang="en-US" sz="2000" dirty="0"/>
              <a:t>/RMM was designed in order to be able to explore the parameter space:</a:t>
            </a:r>
          </a:p>
          <a:p>
            <a:pPr lvl="1"/>
            <a:r>
              <a:rPr lang="en-US" sz="1800" dirty="0"/>
              <a:t>Aluminum and SS rods procured</a:t>
            </a:r>
          </a:p>
          <a:p>
            <a:pPr lvl="1"/>
            <a:r>
              <a:rPr lang="en-US" sz="1800" dirty="0"/>
              <a:t>Big rods, thick end plate, in order to have a very rigid structure in the longitudinal direction. </a:t>
            </a:r>
          </a:p>
          <a:p>
            <a:endParaRPr lang="en-US" sz="2000" dirty="0"/>
          </a:p>
          <a:p>
            <a:endParaRPr lang="en-US" sz="2000" dirty="0"/>
          </a:p>
          <a:p>
            <a:endParaRPr lang="en-US" sz="2000" dirty="0"/>
          </a:p>
          <a:p>
            <a:endParaRPr lang="en-US" sz="2000" dirty="0"/>
          </a:p>
          <a:p>
            <a:endParaRPr lang="en-US" sz="2000" dirty="0"/>
          </a:p>
          <a:p>
            <a:endParaRPr lang="en-US" sz="2000" dirty="0"/>
          </a:p>
          <a:p>
            <a:endParaRPr lang="en-US" sz="2000" dirty="0"/>
          </a:p>
          <a:p>
            <a:endParaRPr lang="en-US" sz="2000" dirty="0"/>
          </a:p>
          <a:p>
            <a:r>
              <a:rPr lang="en-US" sz="2000" dirty="0"/>
              <a:t>More details later…</a:t>
            </a:r>
            <a:endParaRPr lang="en-GB" sz="2000" dirty="0"/>
          </a:p>
        </p:txBody>
      </p:sp>
      <p:sp>
        <p:nvSpPr>
          <p:cNvPr id="4" name="Slide Number Placeholder 3">
            <a:extLst>
              <a:ext uri="{FF2B5EF4-FFF2-40B4-BE49-F238E27FC236}">
                <a16:creationId xmlns:a16="http://schemas.microsoft.com/office/drawing/2014/main" id="{CFFF71F4-2796-42EF-B369-B56A87FDB725}"/>
              </a:ext>
            </a:extLst>
          </p:cNvPr>
          <p:cNvSpPr>
            <a:spLocks noGrp="1"/>
          </p:cNvSpPr>
          <p:nvPr>
            <p:ph type="sldNum" sz="quarter" idx="12"/>
          </p:nvPr>
        </p:nvSpPr>
        <p:spPr/>
        <p:txBody>
          <a:bodyPr/>
          <a:lstStyle/>
          <a:p>
            <a:fld id="{BFDCA1C4-9514-7B4F-976F-D92F7E296653}" type="slidenum">
              <a:rPr lang="fr-FR" smtClean="0"/>
              <a:pPr/>
              <a:t>6</a:t>
            </a:fld>
            <a:endParaRPr lang="fr-FR"/>
          </a:p>
        </p:txBody>
      </p:sp>
      <p:sp>
        <p:nvSpPr>
          <p:cNvPr id="5" name="Footer Placeholder 4">
            <a:extLst>
              <a:ext uri="{FF2B5EF4-FFF2-40B4-BE49-F238E27FC236}">
                <a16:creationId xmlns:a16="http://schemas.microsoft.com/office/drawing/2014/main" id="{A51B73A5-A013-4839-804E-3E6ABDE52988}"/>
              </a:ext>
            </a:extLst>
          </p:cNvPr>
          <p:cNvSpPr>
            <a:spLocks noGrp="1"/>
          </p:cNvSpPr>
          <p:nvPr>
            <p:ph type="ftr" sz="quarter" idx="11"/>
          </p:nvPr>
        </p:nvSpPr>
        <p:spPr/>
        <p:txBody>
          <a:bodyPr/>
          <a:lstStyle/>
          <a:p>
            <a:pPr algn="ctr"/>
            <a:r>
              <a:rPr lang="es-ES"/>
              <a:t>Susana Izquierdo Bermudez</a:t>
            </a:r>
            <a:endParaRPr lang="en-GB" dirty="0"/>
          </a:p>
        </p:txBody>
      </p:sp>
      <p:pic>
        <p:nvPicPr>
          <p:cNvPr id="6" name="Content Placeholder 5">
            <a:extLst>
              <a:ext uri="{FF2B5EF4-FFF2-40B4-BE49-F238E27FC236}">
                <a16:creationId xmlns:a16="http://schemas.microsoft.com/office/drawing/2014/main" id="{4CAA2ED8-52CE-4A41-AACC-E9CAB6A8D2AE}"/>
              </a:ext>
            </a:extLst>
          </p:cNvPr>
          <p:cNvPicPr>
            <a:picLocks/>
          </p:cNvPicPr>
          <p:nvPr/>
        </p:nvPicPr>
        <p:blipFill rotWithShape="1">
          <a:blip r:embed="rId2">
            <a:extLst>
              <a:ext uri="{28A0092B-C50C-407E-A947-70E740481C1C}">
                <a14:useLocalDpi xmlns:a14="http://schemas.microsoft.com/office/drawing/2010/main" val="0"/>
              </a:ext>
            </a:extLst>
          </a:blip>
          <a:srcRect l="3529"/>
          <a:stretch/>
        </p:blipFill>
        <p:spPr bwMode="auto">
          <a:xfrm>
            <a:off x="3330848" y="2996952"/>
            <a:ext cx="2608721" cy="2437904"/>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19439598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8162" name="Rectangle 2"/>
          <p:cNvSpPr>
            <a:spLocks noGrp="1" noChangeArrowheads="1"/>
          </p:cNvSpPr>
          <p:nvPr>
            <p:ph type="title"/>
          </p:nvPr>
        </p:nvSpPr>
        <p:spPr/>
        <p:txBody>
          <a:bodyPr/>
          <a:lstStyle/>
          <a:p>
            <a:r>
              <a:rPr lang="en-US" sz="3200" dirty="0"/>
              <a:t> </a:t>
            </a:r>
            <a:endParaRPr lang="en-US" sz="3000" dirty="0"/>
          </a:p>
        </p:txBody>
      </p:sp>
      <p:sp>
        <p:nvSpPr>
          <p:cNvPr id="11" name="Slide Number Placeholder 7"/>
          <p:cNvSpPr txBox="1">
            <a:spLocks noGrp="1"/>
          </p:cNvSpPr>
          <p:nvPr/>
        </p:nvSpPr>
        <p:spPr bwMode="auto">
          <a:xfrm>
            <a:off x="6781800" y="6537325"/>
            <a:ext cx="2133600" cy="320675"/>
          </a:xfrm>
          <a:prstGeom prst="rect">
            <a:avLst/>
          </a:prstGeom>
          <a:noFill/>
          <a:ln w="9525">
            <a:noFill/>
            <a:miter lim="800000"/>
            <a:headEnd/>
            <a:tailEnd/>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E8ACE064-BDA8-44BE-8DBF-26149A3E4EF9}" type="slidenum">
              <a:rPr kumimoji="0" lang="en-US" sz="1400" b="1" i="0"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60</a:t>
            </a:fld>
            <a:endParaRPr kumimoji="0" lang="en-US" sz="1400" b="1" i="0" u="none" strike="noStrike" kern="1200" cap="none" spc="0" normalizeH="0" baseline="0" noProof="0" dirty="0">
              <a:ln>
                <a:noFill/>
              </a:ln>
              <a:solidFill>
                <a:srgbClr val="000000"/>
              </a:solidFill>
              <a:effectLst/>
              <a:uLnTx/>
              <a:uFillTx/>
              <a:latin typeface="Times New Roman" pitchFamily="18" charset="0"/>
              <a:ea typeface="+mn-ea"/>
              <a:cs typeface="+mn-cs"/>
            </a:endParaRPr>
          </a:p>
        </p:txBody>
      </p:sp>
      <p:sp>
        <p:nvSpPr>
          <p:cNvPr id="12" name="Date Placeholder 5"/>
          <p:cNvSpPr txBox="1">
            <a:spLocks/>
          </p:cNvSpPr>
          <p:nvPr/>
        </p:nvSpPr>
        <p:spPr bwMode="auto">
          <a:xfrm>
            <a:off x="0" y="6400800"/>
            <a:ext cx="1676400" cy="457200"/>
          </a:xfrm>
          <a:prstGeom prst="rect">
            <a:avLst/>
          </a:prstGeom>
          <a:noFill/>
          <a:ln w="12700">
            <a:noFill/>
            <a:miter lim="800000"/>
            <a:headEnd/>
            <a:tailEnd/>
          </a:ln>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tab pos="1714500" algn="r"/>
              </a:tabLst>
              <a:defRPr/>
            </a:pPr>
            <a:r>
              <a:rPr kumimoji="0" lang="en-GB" sz="1400" b="0" i="0" u="none" strike="noStrike" kern="1200" cap="none" spc="0" normalizeH="0" baseline="0" noProof="0" dirty="0">
                <a:ln>
                  <a:noFill/>
                </a:ln>
                <a:solidFill>
                  <a:srgbClr val="000000"/>
                </a:solidFill>
                <a:effectLst/>
                <a:uLnTx/>
                <a:uFillTx/>
                <a:latin typeface="Comic Sans MS" pitchFamily="66" charset="0"/>
                <a:ea typeface="+mn-ea"/>
                <a:cs typeface="Times New Roman" pitchFamily="18" charset="0"/>
              </a:rPr>
              <a:t>S. </a:t>
            </a:r>
            <a:r>
              <a:rPr kumimoji="0" lang="en-GB" sz="1400" b="0" i="0" u="none" strike="noStrike" kern="1200" cap="none" spc="0" normalizeH="0" baseline="0" noProof="0" dirty="0" err="1">
                <a:ln>
                  <a:noFill/>
                </a:ln>
                <a:solidFill>
                  <a:srgbClr val="000000"/>
                </a:solidFill>
                <a:effectLst/>
                <a:uLnTx/>
                <a:uFillTx/>
                <a:latin typeface="Comic Sans MS" pitchFamily="66" charset="0"/>
                <a:ea typeface="+mn-ea"/>
                <a:cs typeface="Times New Roman" pitchFamily="18" charset="0"/>
              </a:rPr>
              <a:t>Caspi</a:t>
            </a:r>
            <a:endParaRPr kumimoji="0" lang="en-US" sz="1400" b="0" i="0" u="none" strike="noStrike" kern="1200" cap="none" spc="0" normalizeH="0" baseline="0" noProof="0" dirty="0">
              <a:ln>
                <a:noFill/>
              </a:ln>
              <a:solidFill>
                <a:srgbClr val="000000"/>
              </a:solidFill>
              <a:effectLst/>
              <a:uLnTx/>
              <a:uFillTx/>
              <a:latin typeface="Comic Sans MS" pitchFamily="66" charset="0"/>
              <a:ea typeface="+mn-ea"/>
              <a:cs typeface="Times New Roman" pitchFamily="18" charset="0"/>
            </a:endParaRPr>
          </a:p>
        </p:txBody>
      </p:sp>
      <p:sp>
        <p:nvSpPr>
          <p:cNvPr id="8" name="TextBox 7"/>
          <p:cNvSpPr txBox="1"/>
          <p:nvPr/>
        </p:nvSpPr>
        <p:spPr>
          <a:xfrm>
            <a:off x="1143000" y="2743200"/>
            <a:ext cx="6705600" cy="400110"/>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2000" b="1" i="0" u="none" strike="noStrike" kern="1200" cap="none" spc="0" normalizeH="0" baseline="0" noProof="0" dirty="0">
              <a:ln>
                <a:noFill/>
              </a:ln>
              <a:solidFill>
                <a:srgbClr val="FF0033"/>
              </a:solidFill>
              <a:effectLst/>
              <a:uLnTx/>
              <a:uFillTx/>
              <a:latin typeface="Helvetica" pitchFamily="34" charset="0"/>
              <a:ea typeface="+mn-ea"/>
              <a:cs typeface="+mn-cs"/>
            </a:endParaRPr>
          </a:p>
        </p:txBody>
      </p:sp>
      <p:pic>
        <p:nvPicPr>
          <p:cNvPr id="13" name="Picture 12"/>
          <p:cNvPicPr>
            <a:picLocks noChangeAspect="1"/>
          </p:cNvPicPr>
          <p:nvPr/>
        </p:nvPicPr>
        <p:blipFill>
          <a:blip r:embed="rId2"/>
          <a:stretch>
            <a:fillRect/>
          </a:stretch>
        </p:blipFill>
        <p:spPr>
          <a:xfrm>
            <a:off x="4038600" y="1371600"/>
            <a:ext cx="4956513" cy="3975360"/>
          </a:xfrm>
          <a:prstGeom prst="rect">
            <a:avLst/>
          </a:prstGeom>
        </p:spPr>
      </p:pic>
      <p:pic>
        <p:nvPicPr>
          <p:cNvPr id="16" name="Picture 15"/>
          <p:cNvPicPr>
            <a:picLocks noChangeAspect="1"/>
          </p:cNvPicPr>
          <p:nvPr/>
        </p:nvPicPr>
        <p:blipFill>
          <a:blip r:embed="rId3"/>
          <a:stretch>
            <a:fillRect/>
          </a:stretch>
        </p:blipFill>
        <p:spPr>
          <a:xfrm>
            <a:off x="152400" y="1752600"/>
            <a:ext cx="3823824" cy="2949434"/>
          </a:xfrm>
          <a:prstGeom prst="rect">
            <a:avLst/>
          </a:prstGeom>
        </p:spPr>
      </p:pic>
      <p:sp>
        <p:nvSpPr>
          <p:cNvPr id="18" name="Rectangle 17"/>
          <p:cNvSpPr/>
          <p:nvPr/>
        </p:nvSpPr>
        <p:spPr>
          <a:xfrm>
            <a:off x="1752600" y="152400"/>
            <a:ext cx="7010400" cy="523220"/>
          </a:xfrm>
          <a:prstGeom prst="rect">
            <a:avLst/>
          </a:prstGeom>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800" b="0" i="0" u="none" strike="noStrike" kern="1200" cap="none" spc="0" normalizeH="0" baseline="0" noProof="0" dirty="0">
                <a:ln>
                  <a:noFill/>
                </a:ln>
                <a:solidFill>
                  <a:srgbClr val="000000"/>
                </a:solidFill>
                <a:effectLst/>
                <a:uLnTx/>
                <a:uFillTx/>
                <a:latin typeface="Helvetica" pitchFamily="34" charset="0"/>
                <a:ea typeface="+mn-ea"/>
                <a:cs typeface="+mn-cs"/>
              </a:rPr>
              <a:t>SQ02 axial support system</a:t>
            </a:r>
            <a:endParaRPr kumimoji="0" lang="en-US" sz="2000" b="1" i="0" u="none" strike="noStrike" kern="1200" cap="none" spc="0" normalizeH="0" baseline="0" noProof="0" dirty="0">
              <a:ln>
                <a:noFill/>
              </a:ln>
              <a:solidFill>
                <a:srgbClr val="000000"/>
              </a:solidFill>
              <a:effectLst/>
              <a:uLnTx/>
              <a:uFillTx/>
              <a:latin typeface="Helvetica" pitchFamily="34" charset="0"/>
              <a:ea typeface="+mn-ea"/>
              <a:cs typeface="+mn-cs"/>
            </a:endParaRPr>
          </a:p>
        </p:txBody>
      </p:sp>
      <p:sp>
        <p:nvSpPr>
          <p:cNvPr id="19" name="TextBox 18"/>
          <p:cNvSpPr txBox="1"/>
          <p:nvPr/>
        </p:nvSpPr>
        <p:spPr>
          <a:xfrm>
            <a:off x="304800" y="1295400"/>
            <a:ext cx="3048000" cy="400110"/>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1" i="0" u="none" strike="noStrike" kern="1200" cap="none" spc="0" normalizeH="0" baseline="0" noProof="0" dirty="0" err="1">
                <a:ln>
                  <a:noFill/>
                </a:ln>
                <a:solidFill>
                  <a:srgbClr val="800000"/>
                </a:solidFill>
                <a:effectLst/>
                <a:uLnTx/>
                <a:uFillTx/>
                <a:latin typeface="Helvetica" pitchFamily="34" charset="0"/>
                <a:ea typeface="+mn-ea"/>
                <a:cs typeface="+mn-cs"/>
              </a:rPr>
              <a:t>Fz</a:t>
            </a:r>
            <a:r>
              <a:rPr kumimoji="0" lang="en-US" sz="2000" b="1" i="0" u="none" strike="noStrike" kern="1200" cap="none" spc="0" normalizeH="0" baseline="0" noProof="0" dirty="0">
                <a:ln>
                  <a:noFill/>
                </a:ln>
                <a:solidFill>
                  <a:srgbClr val="800000"/>
                </a:solidFill>
                <a:effectLst/>
                <a:uLnTx/>
                <a:uFillTx/>
                <a:latin typeface="Helvetica" pitchFamily="34" charset="0"/>
                <a:ea typeface="+mn-ea"/>
                <a:cs typeface="+mn-cs"/>
              </a:rPr>
              <a:t> @ </a:t>
            </a:r>
            <a:r>
              <a:rPr kumimoji="0" lang="en-US" sz="2000" b="1" i="0" u="none" strike="noStrike" kern="1200" cap="none" spc="0" normalizeH="0" baseline="0" noProof="0" dirty="0" err="1">
                <a:ln>
                  <a:noFill/>
                </a:ln>
                <a:solidFill>
                  <a:srgbClr val="800000"/>
                </a:solidFill>
                <a:effectLst/>
                <a:uLnTx/>
                <a:uFillTx/>
                <a:latin typeface="Helvetica" pitchFamily="34" charset="0"/>
                <a:ea typeface="+mn-ea"/>
                <a:cs typeface="+mn-cs"/>
              </a:rPr>
              <a:t>Iss</a:t>
            </a:r>
            <a:r>
              <a:rPr kumimoji="0" lang="en-US" sz="2000" b="1" i="0" u="none" strike="noStrike" kern="1200" cap="none" spc="0" normalizeH="0" baseline="0" noProof="0" dirty="0">
                <a:ln>
                  <a:noFill/>
                </a:ln>
                <a:solidFill>
                  <a:srgbClr val="800000"/>
                </a:solidFill>
                <a:effectLst/>
                <a:uLnTx/>
                <a:uFillTx/>
                <a:latin typeface="Helvetica" pitchFamily="34" charset="0"/>
                <a:ea typeface="+mn-ea"/>
                <a:cs typeface="+mn-cs"/>
              </a:rPr>
              <a:t> = 0.37 MN/end</a:t>
            </a:r>
          </a:p>
        </p:txBody>
      </p:sp>
      <p:pic>
        <p:nvPicPr>
          <p:cNvPr id="20" name="Picture 19"/>
          <p:cNvPicPr>
            <a:picLocks noChangeAspect="1"/>
          </p:cNvPicPr>
          <p:nvPr/>
        </p:nvPicPr>
        <p:blipFill rotWithShape="1">
          <a:blip r:embed="rId4"/>
          <a:srcRect r="49293"/>
          <a:stretch/>
        </p:blipFill>
        <p:spPr>
          <a:xfrm>
            <a:off x="457200" y="4724400"/>
            <a:ext cx="1719970" cy="1358337"/>
          </a:xfrm>
          <a:prstGeom prst="rect">
            <a:avLst/>
          </a:prstGeom>
        </p:spPr>
      </p:pic>
      <p:sp>
        <p:nvSpPr>
          <p:cNvPr id="21" name="Rectangle 2"/>
          <p:cNvSpPr txBox="1">
            <a:spLocks noChangeArrowheads="1"/>
          </p:cNvSpPr>
          <p:nvPr/>
        </p:nvSpPr>
        <p:spPr bwMode="auto">
          <a:xfrm>
            <a:off x="1981200" y="5715000"/>
            <a:ext cx="7162800" cy="533400"/>
          </a:xfrm>
          <a:prstGeom prst="rect">
            <a:avLst/>
          </a:prstGeom>
          <a:noFill/>
          <a:ln w="9525">
            <a:noFill/>
            <a:miter lim="800000"/>
            <a:headEnd/>
            <a:tailEnd/>
          </a:ln>
          <a:effectLst/>
        </p:spPr>
        <p:txBody>
          <a:bodyPr vert="horz" wrap="square" lIns="93662" tIns="46038" rIns="93662" bIns="46038" numCol="1" anchor="ctr" anchorCtr="0" compatLnSpc="1">
            <a:prstTxWarp prst="textNoShape">
              <a:avLst/>
            </a:prstTxWarp>
          </a:bodyPr>
          <a:lstStyle>
            <a:lvl1pPr algn="ctr" defTabSz="1306513" rtl="0" eaLnBrk="0" fontAlgn="base" hangingPunct="0">
              <a:spcBef>
                <a:spcPct val="0"/>
              </a:spcBef>
              <a:spcAft>
                <a:spcPct val="0"/>
              </a:spcAft>
              <a:defRPr sz="3400">
                <a:solidFill>
                  <a:schemeClr val="bg1"/>
                </a:solidFill>
                <a:latin typeface="+mj-lt"/>
                <a:ea typeface="+mj-ea"/>
                <a:cs typeface="+mj-cs"/>
              </a:defRPr>
            </a:lvl1pPr>
            <a:lvl2pPr algn="ctr" defTabSz="1306513" rtl="0" eaLnBrk="0" fontAlgn="base" hangingPunct="0">
              <a:spcBef>
                <a:spcPct val="0"/>
              </a:spcBef>
              <a:spcAft>
                <a:spcPct val="0"/>
              </a:spcAft>
              <a:defRPr sz="3400">
                <a:solidFill>
                  <a:schemeClr val="bg1"/>
                </a:solidFill>
                <a:latin typeface="Helvetica" pitchFamily="34" charset="0"/>
              </a:defRPr>
            </a:lvl2pPr>
            <a:lvl3pPr algn="ctr" defTabSz="1306513" rtl="0" eaLnBrk="0" fontAlgn="base" hangingPunct="0">
              <a:spcBef>
                <a:spcPct val="0"/>
              </a:spcBef>
              <a:spcAft>
                <a:spcPct val="0"/>
              </a:spcAft>
              <a:defRPr sz="3400">
                <a:solidFill>
                  <a:schemeClr val="bg1"/>
                </a:solidFill>
                <a:latin typeface="Helvetica" pitchFamily="34" charset="0"/>
              </a:defRPr>
            </a:lvl3pPr>
            <a:lvl4pPr algn="ctr" defTabSz="1306513" rtl="0" eaLnBrk="0" fontAlgn="base" hangingPunct="0">
              <a:spcBef>
                <a:spcPct val="0"/>
              </a:spcBef>
              <a:spcAft>
                <a:spcPct val="0"/>
              </a:spcAft>
              <a:defRPr sz="3400">
                <a:solidFill>
                  <a:schemeClr val="bg1"/>
                </a:solidFill>
                <a:latin typeface="Helvetica" pitchFamily="34" charset="0"/>
              </a:defRPr>
            </a:lvl4pPr>
            <a:lvl5pPr algn="ctr" defTabSz="1306513" rtl="0" eaLnBrk="0" fontAlgn="base" hangingPunct="0">
              <a:spcBef>
                <a:spcPct val="0"/>
              </a:spcBef>
              <a:spcAft>
                <a:spcPct val="0"/>
              </a:spcAft>
              <a:defRPr sz="3400">
                <a:solidFill>
                  <a:schemeClr val="bg1"/>
                </a:solidFill>
                <a:latin typeface="Helvetica" pitchFamily="34" charset="0"/>
              </a:defRPr>
            </a:lvl5pPr>
            <a:lvl6pPr marL="457200" algn="ctr" defTabSz="1306513" rtl="0" eaLnBrk="0" fontAlgn="base" hangingPunct="0">
              <a:spcBef>
                <a:spcPct val="0"/>
              </a:spcBef>
              <a:spcAft>
                <a:spcPct val="0"/>
              </a:spcAft>
              <a:defRPr sz="3400">
                <a:solidFill>
                  <a:schemeClr val="bg1"/>
                </a:solidFill>
                <a:latin typeface="Helvetica" pitchFamily="34" charset="0"/>
              </a:defRPr>
            </a:lvl6pPr>
            <a:lvl7pPr marL="914400" algn="ctr" defTabSz="1306513" rtl="0" eaLnBrk="0" fontAlgn="base" hangingPunct="0">
              <a:spcBef>
                <a:spcPct val="0"/>
              </a:spcBef>
              <a:spcAft>
                <a:spcPct val="0"/>
              </a:spcAft>
              <a:defRPr sz="3400">
                <a:solidFill>
                  <a:schemeClr val="bg1"/>
                </a:solidFill>
                <a:latin typeface="Helvetica" pitchFamily="34" charset="0"/>
              </a:defRPr>
            </a:lvl7pPr>
            <a:lvl8pPr marL="1371600" algn="ctr" defTabSz="1306513" rtl="0" eaLnBrk="0" fontAlgn="base" hangingPunct="0">
              <a:spcBef>
                <a:spcPct val="0"/>
              </a:spcBef>
              <a:spcAft>
                <a:spcPct val="0"/>
              </a:spcAft>
              <a:defRPr sz="3400">
                <a:solidFill>
                  <a:schemeClr val="bg1"/>
                </a:solidFill>
                <a:latin typeface="Helvetica" pitchFamily="34" charset="0"/>
              </a:defRPr>
            </a:lvl8pPr>
            <a:lvl9pPr marL="1828800" algn="ctr" defTabSz="1306513" rtl="0" eaLnBrk="0" fontAlgn="base" hangingPunct="0">
              <a:spcBef>
                <a:spcPct val="0"/>
              </a:spcBef>
              <a:spcAft>
                <a:spcPct val="0"/>
              </a:spcAft>
              <a:defRPr sz="3400">
                <a:solidFill>
                  <a:schemeClr val="bg1"/>
                </a:solidFill>
                <a:latin typeface="Helvetica" pitchFamily="34" charset="0"/>
              </a:defRPr>
            </a:lvl9pPr>
          </a:lstStyle>
          <a:p>
            <a:pPr marL="0" marR="0" lvl="0" indent="0" algn="ctr" defTabSz="1306513" rtl="0" eaLnBrk="0" fontAlgn="base" latinLnBrk="0" hangingPunct="0">
              <a:lnSpc>
                <a:spcPct val="8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003399"/>
                </a:solidFill>
                <a:effectLst/>
                <a:uLnTx/>
                <a:uFillTx/>
                <a:latin typeface="Helvetica"/>
                <a:ea typeface="+mj-ea"/>
                <a:cs typeface="+mj-cs"/>
              </a:rPr>
              <a:t>P. </a:t>
            </a:r>
            <a:r>
              <a:rPr kumimoji="0" lang="en-US" sz="1200" b="1" i="0" u="none" strike="noStrike" kern="1200" cap="none" spc="0" normalizeH="0" baseline="0" noProof="0" dirty="0" err="1">
                <a:ln>
                  <a:noFill/>
                </a:ln>
                <a:solidFill>
                  <a:srgbClr val="003399"/>
                </a:solidFill>
                <a:effectLst/>
                <a:uLnTx/>
                <a:uFillTx/>
                <a:latin typeface="Helvetica"/>
                <a:ea typeface="+mj-ea"/>
                <a:cs typeface="+mj-cs"/>
              </a:rPr>
              <a:t>Ferracin</a:t>
            </a:r>
            <a:r>
              <a:rPr kumimoji="0" lang="en-US" sz="1200" b="1" i="0" u="none" strike="noStrike" kern="1200" cap="none" spc="0" normalizeH="0" baseline="0" noProof="0" dirty="0">
                <a:ln>
                  <a:noFill/>
                </a:ln>
                <a:solidFill>
                  <a:srgbClr val="003399"/>
                </a:solidFill>
                <a:effectLst/>
                <a:uLnTx/>
                <a:uFillTx/>
                <a:latin typeface="Helvetica"/>
                <a:ea typeface="+mj-ea"/>
                <a:cs typeface="+mj-cs"/>
              </a:rPr>
              <a:t> et al “</a:t>
            </a:r>
            <a:r>
              <a:rPr kumimoji="0" lang="en-US" sz="1200" b="1" i="1" u="none" strike="noStrike" kern="1200" cap="none" spc="0" normalizeH="0" baseline="0" noProof="0" dirty="0">
                <a:ln>
                  <a:noFill/>
                </a:ln>
                <a:solidFill>
                  <a:srgbClr val="003399"/>
                </a:solidFill>
                <a:effectLst/>
                <a:uLnTx/>
                <a:uFillTx/>
                <a:latin typeface="Helvetica"/>
                <a:ea typeface="+mj-ea"/>
                <a:cs typeface="+mj-cs"/>
              </a:rPr>
              <a:t>Effect of Axial Loading on Quench Performance in Nb3Sn Magnets”</a:t>
            </a:r>
            <a:r>
              <a:rPr kumimoji="0" lang="en-US" sz="1200" b="1" i="0" u="none" strike="noStrike" kern="1200" cap="none" spc="0" normalizeH="0" baseline="0" noProof="0" dirty="0">
                <a:ln>
                  <a:noFill/>
                </a:ln>
                <a:solidFill>
                  <a:srgbClr val="003399"/>
                </a:solidFill>
                <a:effectLst/>
                <a:uLnTx/>
                <a:uFillTx/>
                <a:latin typeface="Helvetica"/>
                <a:ea typeface="+mj-ea"/>
                <a:cs typeface="+mj-cs"/>
              </a:rPr>
              <a:t> </a:t>
            </a:r>
            <a:br>
              <a:rPr kumimoji="0" lang="en-US" sz="1200" b="1" i="0" u="none" strike="noStrike" kern="1200" cap="none" spc="0" normalizeH="0" baseline="0" noProof="0" dirty="0">
                <a:ln>
                  <a:noFill/>
                </a:ln>
                <a:solidFill>
                  <a:srgbClr val="003399"/>
                </a:solidFill>
                <a:effectLst/>
                <a:uLnTx/>
                <a:uFillTx/>
                <a:latin typeface="Helvetica"/>
                <a:ea typeface="+mj-ea"/>
                <a:cs typeface="+mj-cs"/>
              </a:rPr>
            </a:br>
            <a:r>
              <a:rPr kumimoji="0" lang="en-US" sz="1200" b="1" i="0" u="none" strike="noStrike" kern="1200" cap="none" spc="0" normalizeH="0" baseline="0" noProof="0" dirty="0">
                <a:ln>
                  <a:noFill/>
                </a:ln>
                <a:solidFill>
                  <a:srgbClr val="003399"/>
                </a:solidFill>
                <a:effectLst/>
                <a:uLnTx/>
                <a:uFillTx/>
                <a:latin typeface="Helvetica"/>
                <a:ea typeface="+mj-ea"/>
                <a:cs typeface="+mj-cs"/>
              </a:rPr>
              <a:t>IEEE TRANSACTIONS ON APPLIED SUPERCONDUCTIVITY, VOL. 18, NO. 2, JUNE 2008</a:t>
            </a:r>
            <a:endParaRPr kumimoji="0" lang="en-US" sz="1200" b="1" i="1" u="none" strike="noStrike" kern="1200" cap="none" spc="0" normalizeH="0" baseline="0" noProof="0" dirty="0">
              <a:ln>
                <a:noFill/>
              </a:ln>
              <a:solidFill>
                <a:srgbClr val="003399"/>
              </a:solidFill>
              <a:effectLst/>
              <a:uLnTx/>
              <a:uFillTx/>
              <a:latin typeface="Helvetica"/>
              <a:ea typeface="+mj-ea"/>
              <a:cs typeface="+mj-cs"/>
            </a:endParaRPr>
          </a:p>
        </p:txBody>
      </p:sp>
    </p:spTree>
    <p:extLst>
      <p:ext uri="{BB962C8B-B14F-4D97-AF65-F5344CB8AC3E}">
        <p14:creationId xmlns:p14="http://schemas.microsoft.com/office/powerpoint/2010/main" val="428461328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8162" name="Rectangle 2"/>
          <p:cNvSpPr>
            <a:spLocks noGrp="1" noChangeArrowheads="1"/>
          </p:cNvSpPr>
          <p:nvPr>
            <p:ph type="title"/>
          </p:nvPr>
        </p:nvSpPr>
        <p:spPr/>
        <p:txBody>
          <a:bodyPr/>
          <a:lstStyle/>
          <a:p>
            <a:r>
              <a:rPr lang="en-US" sz="3200" dirty="0"/>
              <a:t> SQ02 - Ratcheting Model</a:t>
            </a:r>
            <a:endParaRPr lang="en-US" sz="3000" dirty="0"/>
          </a:p>
        </p:txBody>
      </p:sp>
      <p:sp>
        <p:nvSpPr>
          <p:cNvPr id="11" name="Slide Number Placeholder 7"/>
          <p:cNvSpPr txBox="1">
            <a:spLocks noGrp="1"/>
          </p:cNvSpPr>
          <p:nvPr/>
        </p:nvSpPr>
        <p:spPr bwMode="auto">
          <a:xfrm>
            <a:off x="6781800" y="6537325"/>
            <a:ext cx="2133600" cy="320675"/>
          </a:xfrm>
          <a:prstGeom prst="rect">
            <a:avLst/>
          </a:prstGeom>
          <a:noFill/>
          <a:ln w="9525">
            <a:noFill/>
            <a:miter lim="800000"/>
            <a:headEnd/>
            <a:tailEnd/>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E8ACE064-BDA8-44BE-8DBF-26149A3E4EF9}" type="slidenum">
              <a:rPr kumimoji="0" lang="en-US" sz="1400" b="1" i="0"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61</a:t>
            </a:fld>
            <a:endParaRPr kumimoji="0" lang="en-US" sz="1400" b="1" i="0" u="none" strike="noStrike" kern="1200" cap="none" spc="0" normalizeH="0" baseline="0" noProof="0" dirty="0">
              <a:ln>
                <a:noFill/>
              </a:ln>
              <a:solidFill>
                <a:srgbClr val="000000"/>
              </a:solidFill>
              <a:effectLst/>
              <a:uLnTx/>
              <a:uFillTx/>
              <a:latin typeface="Times New Roman" pitchFamily="18" charset="0"/>
              <a:ea typeface="+mn-ea"/>
              <a:cs typeface="+mn-cs"/>
            </a:endParaRPr>
          </a:p>
        </p:txBody>
      </p:sp>
      <p:sp>
        <p:nvSpPr>
          <p:cNvPr id="12" name="Date Placeholder 5"/>
          <p:cNvSpPr txBox="1">
            <a:spLocks/>
          </p:cNvSpPr>
          <p:nvPr/>
        </p:nvSpPr>
        <p:spPr bwMode="auto">
          <a:xfrm>
            <a:off x="0" y="6400800"/>
            <a:ext cx="1676400" cy="457200"/>
          </a:xfrm>
          <a:prstGeom prst="rect">
            <a:avLst/>
          </a:prstGeom>
          <a:noFill/>
          <a:ln w="12700">
            <a:noFill/>
            <a:miter lim="800000"/>
            <a:headEnd/>
            <a:tailEnd/>
          </a:ln>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tab pos="1714500" algn="r"/>
              </a:tabLst>
              <a:defRPr/>
            </a:pPr>
            <a:r>
              <a:rPr kumimoji="0" lang="en-GB" sz="1400" b="0" i="0" u="none" strike="noStrike" kern="1200" cap="none" spc="0" normalizeH="0" baseline="0" noProof="0" dirty="0">
                <a:ln>
                  <a:noFill/>
                </a:ln>
                <a:solidFill>
                  <a:srgbClr val="000000"/>
                </a:solidFill>
                <a:effectLst/>
                <a:uLnTx/>
                <a:uFillTx/>
                <a:latin typeface="Comic Sans MS" pitchFamily="66" charset="0"/>
                <a:ea typeface="+mn-ea"/>
                <a:cs typeface="Times New Roman" pitchFamily="18" charset="0"/>
              </a:rPr>
              <a:t>S. </a:t>
            </a:r>
            <a:r>
              <a:rPr kumimoji="0" lang="en-GB" sz="1400" b="0" i="0" u="none" strike="noStrike" kern="1200" cap="none" spc="0" normalizeH="0" baseline="0" noProof="0" dirty="0" err="1">
                <a:ln>
                  <a:noFill/>
                </a:ln>
                <a:solidFill>
                  <a:srgbClr val="000000"/>
                </a:solidFill>
                <a:effectLst/>
                <a:uLnTx/>
                <a:uFillTx/>
                <a:latin typeface="Comic Sans MS" pitchFamily="66" charset="0"/>
                <a:ea typeface="+mn-ea"/>
                <a:cs typeface="Times New Roman" pitchFamily="18" charset="0"/>
              </a:rPr>
              <a:t>Caspi</a:t>
            </a:r>
            <a:endParaRPr kumimoji="0" lang="en-US" sz="1400" b="0" i="0" u="none" strike="noStrike" kern="1200" cap="none" spc="0" normalizeH="0" baseline="0" noProof="0" dirty="0">
              <a:ln>
                <a:noFill/>
              </a:ln>
              <a:solidFill>
                <a:srgbClr val="000000"/>
              </a:solidFill>
              <a:effectLst/>
              <a:uLnTx/>
              <a:uFillTx/>
              <a:latin typeface="Comic Sans MS" pitchFamily="66" charset="0"/>
              <a:ea typeface="+mn-ea"/>
              <a:cs typeface="Times New Roman" pitchFamily="18" charset="0"/>
            </a:endParaRPr>
          </a:p>
        </p:txBody>
      </p:sp>
      <p:pic>
        <p:nvPicPr>
          <p:cNvPr id="4" name="Picture 3"/>
          <p:cNvPicPr>
            <a:picLocks noChangeAspect="1"/>
          </p:cNvPicPr>
          <p:nvPr/>
        </p:nvPicPr>
        <p:blipFill rotWithShape="1">
          <a:blip r:embed="rId2"/>
          <a:srcRect l="50515"/>
          <a:stretch/>
        </p:blipFill>
        <p:spPr>
          <a:xfrm>
            <a:off x="152400" y="2590800"/>
            <a:ext cx="2438400" cy="2634421"/>
          </a:xfrm>
          <a:prstGeom prst="rect">
            <a:avLst/>
          </a:prstGeom>
        </p:spPr>
      </p:pic>
      <p:sp>
        <p:nvSpPr>
          <p:cNvPr id="5" name="Rectangle 4"/>
          <p:cNvSpPr/>
          <p:nvPr/>
        </p:nvSpPr>
        <p:spPr>
          <a:xfrm>
            <a:off x="4912" y="5334000"/>
            <a:ext cx="3017129" cy="584776"/>
          </a:xfrm>
          <a:prstGeom prst="rect">
            <a:avLst/>
          </a:prstGeom>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Helvetica" pitchFamily="34" charset="0"/>
                <a:ea typeface="+mn-ea"/>
                <a:cs typeface="+mn-cs"/>
              </a:rPr>
              <a:t>SQ02 geometry with contact region between coil and island</a:t>
            </a:r>
            <a:endParaRPr kumimoji="0" lang="en-US" sz="1600" b="1" i="0" u="none" strike="noStrike" kern="1200" cap="none" spc="0" normalizeH="0" baseline="0" noProof="0" dirty="0">
              <a:ln>
                <a:noFill/>
              </a:ln>
              <a:solidFill>
                <a:srgbClr val="000000"/>
              </a:solidFill>
              <a:effectLst/>
              <a:uLnTx/>
              <a:uFillTx/>
              <a:latin typeface="Helvetica" pitchFamily="34" charset="0"/>
              <a:ea typeface="+mn-ea"/>
              <a:cs typeface="+mn-cs"/>
            </a:endParaRPr>
          </a:p>
        </p:txBody>
      </p:sp>
      <p:pic>
        <p:nvPicPr>
          <p:cNvPr id="6" name="Picture 5"/>
          <p:cNvPicPr>
            <a:picLocks noChangeAspect="1"/>
          </p:cNvPicPr>
          <p:nvPr/>
        </p:nvPicPr>
        <p:blipFill>
          <a:blip r:embed="rId3"/>
          <a:stretch>
            <a:fillRect/>
          </a:stretch>
        </p:blipFill>
        <p:spPr>
          <a:xfrm>
            <a:off x="3581400" y="1219200"/>
            <a:ext cx="5562600" cy="4455508"/>
          </a:xfrm>
          <a:prstGeom prst="rect">
            <a:avLst/>
          </a:prstGeom>
        </p:spPr>
      </p:pic>
      <p:sp>
        <p:nvSpPr>
          <p:cNvPr id="7" name="Rectangle 6"/>
          <p:cNvSpPr/>
          <p:nvPr/>
        </p:nvSpPr>
        <p:spPr>
          <a:xfrm>
            <a:off x="3429000" y="5638800"/>
            <a:ext cx="5715000" cy="338554"/>
          </a:xfrm>
          <a:prstGeom prst="rect">
            <a:avLst/>
          </a:prstGeom>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Helvetica" pitchFamily="34" charset="0"/>
                <a:ea typeface="+mn-ea"/>
                <a:cs typeface="+mn-cs"/>
              </a:rPr>
              <a:t>Measured rod strain as a function of the Lorentz force.</a:t>
            </a:r>
            <a:endParaRPr kumimoji="0" lang="en-US" sz="1600" b="1" i="0" u="none" strike="noStrike" kern="1200" cap="none" spc="0" normalizeH="0" baseline="0" noProof="0" dirty="0">
              <a:ln>
                <a:noFill/>
              </a:ln>
              <a:solidFill>
                <a:srgbClr val="000000"/>
              </a:solidFill>
              <a:effectLst/>
              <a:uLnTx/>
              <a:uFillTx/>
              <a:latin typeface="Helvetica" pitchFamily="34" charset="0"/>
              <a:ea typeface="+mn-ea"/>
              <a:cs typeface="+mn-cs"/>
            </a:endParaRPr>
          </a:p>
        </p:txBody>
      </p:sp>
      <p:sp>
        <p:nvSpPr>
          <p:cNvPr id="13" name="Rectangle 12"/>
          <p:cNvSpPr/>
          <p:nvPr/>
        </p:nvSpPr>
        <p:spPr>
          <a:xfrm>
            <a:off x="4630" y="1295400"/>
            <a:ext cx="3500570" cy="830997"/>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Helvetica" pitchFamily="34" charset="0"/>
                <a:ea typeface="+mn-ea"/>
                <a:cs typeface="+mn-cs"/>
              </a:rPr>
              <a:t>frictional stress and sliding between coil and island result in an energy dissipation that quench the magnet</a:t>
            </a:r>
          </a:p>
        </p:txBody>
      </p:sp>
      <p:sp>
        <p:nvSpPr>
          <p:cNvPr id="14" name="Rectangle 13"/>
          <p:cNvSpPr/>
          <p:nvPr/>
        </p:nvSpPr>
        <p:spPr>
          <a:xfrm>
            <a:off x="29536" y="5867400"/>
            <a:ext cx="6828464" cy="584776"/>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Helvetica" pitchFamily="34" charset="0"/>
                <a:ea typeface="+mn-ea"/>
                <a:cs typeface="+mn-cs"/>
              </a:rPr>
              <a:t>P. </a:t>
            </a:r>
            <a:r>
              <a:rPr kumimoji="0" lang="en-US" sz="1000" b="0" i="0" u="none" strike="noStrike" kern="1200" cap="none" spc="0" normalizeH="0" baseline="0" noProof="0" dirty="0" err="1">
                <a:ln>
                  <a:noFill/>
                </a:ln>
                <a:solidFill>
                  <a:srgbClr val="000000"/>
                </a:solidFill>
                <a:effectLst/>
                <a:uLnTx/>
                <a:uFillTx/>
                <a:latin typeface="Helvetica" pitchFamily="34" charset="0"/>
                <a:ea typeface="+mn-ea"/>
                <a:cs typeface="+mn-cs"/>
              </a:rPr>
              <a:t>Ferracin</a:t>
            </a:r>
            <a:r>
              <a:rPr kumimoji="0" lang="en-US" sz="1000" b="0" i="0" u="none" strike="noStrike" kern="1200" cap="none" spc="0" normalizeH="0" baseline="0" noProof="0" dirty="0">
                <a:ln>
                  <a:noFill/>
                </a:ln>
                <a:solidFill>
                  <a:srgbClr val="000000"/>
                </a:solidFill>
                <a:effectLst/>
                <a:uLnTx/>
                <a:uFillTx/>
                <a:latin typeface="Helvetica" pitchFamily="34" charset="0"/>
                <a:ea typeface="+mn-ea"/>
                <a:cs typeface="+mn-cs"/>
              </a:rPr>
              <a:t>, S. Caspi, and A. F. </a:t>
            </a:r>
            <a:r>
              <a:rPr kumimoji="0" lang="en-US" sz="1000" b="0" i="0" u="none" strike="noStrike" kern="1200" cap="none" spc="0" normalizeH="0" baseline="0" noProof="0" dirty="0" err="1">
                <a:ln>
                  <a:noFill/>
                </a:ln>
                <a:solidFill>
                  <a:srgbClr val="000000"/>
                </a:solidFill>
                <a:effectLst/>
                <a:uLnTx/>
                <a:uFillTx/>
                <a:latin typeface="Helvetica" pitchFamily="34" charset="0"/>
                <a:ea typeface="+mn-ea"/>
                <a:cs typeface="+mn-cs"/>
              </a:rPr>
              <a:t>Lietzke</a:t>
            </a:r>
            <a:r>
              <a:rPr kumimoji="0" lang="en-US" sz="1000" b="0" i="0" u="none" strike="noStrike" kern="1200" cap="none" spc="0" normalizeH="0" baseline="0" noProof="0" dirty="0">
                <a:ln>
                  <a:noFill/>
                </a:ln>
                <a:solidFill>
                  <a:srgbClr val="000000"/>
                </a:solidFill>
                <a:effectLst/>
                <a:uLnTx/>
                <a:uFillTx/>
                <a:latin typeface="Helvetica" pitchFamily="34" charset="0"/>
                <a:ea typeface="+mn-ea"/>
                <a:cs typeface="+mn-cs"/>
              </a:rPr>
              <a:t> </a:t>
            </a:r>
            <a:r>
              <a:rPr kumimoji="0" lang="en-US" sz="1000" b="0" i="1" u="none" strike="noStrike" kern="1200" cap="none" spc="0" normalizeH="0" baseline="0" noProof="0" dirty="0">
                <a:ln>
                  <a:noFill/>
                </a:ln>
                <a:solidFill>
                  <a:srgbClr val="000000"/>
                </a:solidFill>
                <a:effectLst/>
                <a:uLnTx/>
                <a:uFillTx/>
                <a:latin typeface="Helvetica" pitchFamily="34" charset="0"/>
                <a:ea typeface="+mn-ea"/>
                <a:cs typeface="+mn-cs"/>
              </a:rPr>
              <a:t>“Towards Computing Ratcheting and Training in Superconducting Magnets</a:t>
            </a:r>
            <a:r>
              <a:rPr kumimoji="0" lang="en-US" sz="1000" b="0" i="0" u="none" strike="noStrike" kern="1200" cap="none" spc="0" normalizeH="0" baseline="0" noProof="0" dirty="0">
                <a:ln>
                  <a:noFill/>
                </a:ln>
                <a:solidFill>
                  <a:srgbClr val="000000"/>
                </a:solidFill>
                <a:effectLst/>
                <a:uLnTx/>
                <a:uFillTx/>
                <a:latin typeface="Helvetica" pitchFamily="34" charset="0"/>
                <a:ea typeface="+mn-ea"/>
                <a:cs typeface="+mn-cs"/>
              </a:rPr>
              <a:t>” </a:t>
            </a:r>
            <a:r>
              <a:rPr kumimoji="0" lang="en-US" sz="1000" b="0" i="1" u="none" strike="noStrike" kern="1200" cap="none" spc="0" normalizeH="0" baseline="0" noProof="0" dirty="0">
                <a:ln>
                  <a:noFill/>
                </a:ln>
                <a:solidFill>
                  <a:srgbClr val="000000"/>
                </a:solidFill>
                <a:effectLst/>
                <a:uLnTx/>
                <a:uFillTx/>
                <a:latin typeface="Helvetica" pitchFamily="34" charset="0"/>
                <a:ea typeface="+mn-ea"/>
                <a:cs typeface="+mn-cs"/>
              </a:rPr>
              <a:t>IEEE TRANSACTIONS ON APPLIED SUPERCONDUCTIVITY, VOL. 17, NO. 2, JUNE 2007</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000000"/>
                </a:solidFill>
                <a:effectLst/>
                <a:uLnTx/>
                <a:uFillTx/>
                <a:latin typeface="Helvetica" pitchFamily="34" charset="0"/>
                <a:ea typeface="+mn-ea"/>
                <a:cs typeface="+mn-cs"/>
              </a:rPr>
              <a:t> </a:t>
            </a:r>
          </a:p>
        </p:txBody>
      </p:sp>
    </p:spTree>
    <p:extLst>
      <p:ext uri="{BB962C8B-B14F-4D97-AF65-F5344CB8AC3E}">
        <p14:creationId xmlns:p14="http://schemas.microsoft.com/office/powerpoint/2010/main" val="31827383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8162" name="Rectangle 2"/>
          <p:cNvSpPr>
            <a:spLocks noGrp="1" noChangeArrowheads="1"/>
          </p:cNvSpPr>
          <p:nvPr>
            <p:ph type="title"/>
          </p:nvPr>
        </p:nvSpPr>
        <p:spPr/>
        <p:txBody>
          <a:bodyPr/>
          <a:lstStyle/>
          <a:p>
            <a:r>
              <a:rPr lang="en-US" sz="3200" dirty="0"/>
              <a:t> Ratcheting Model</a:t>
            </a:r>
            <a:endParaRPr lang="en-US" sz="3000" dirty="0"/>
          </a:p>
        </p:txBody>
      </p:sp>
      <p:sp>
        <p:nvSpPr>
          <p:cNvPr id="11" name="Slide Number Placeholder 7"/>
          <p:cNvSpPr txBox="1">
            <a:spLocks noGrp="1"/>
          </p:cNvSpPr>
          <p:nvPr/>
        </p:nvSpPr>
        <p:spPr bwMode="auto">
          <a:xfrm>
            <a:off x="6781800" y="6537325"/>
            <a:ext cx="2133600" cy="320675"/>
          </a:xfrm>
          <a:prstGeom prst="rect">
            <a:avLst/>
          </a:prstGeom>
          <a:noFill/>
          <a:ln w="9525">
            <a:noFill/>
            <a:miter lim="800000"/>
            <a:headEnd/>
            <a:tailEnd/>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E8ACE064-BDA8-44BE-8DBF-26149A3E4EF9}" type="slidenum">
              <a:rPr kumimoji="0" lang="en-US" sz="1400" b="1" i="0"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62</a:t>
            </a:fld>
            <a:endParaRPr kumimoji="0" lang="en-US" sz="1400" b="1" i="0" u="none" strike="noStrike" kern="1200" cap="none" spc="0" normalizeH="0" baseline="0" noProof="0" dirty="0">
              <a:ln>
                <a:noFill/>
              </a:ln>
              <a:solidFill>
                <a:srgbClr val="000000"/>
              </a:solidFill>
              <a:effectLst/>
              <a:uLnTx/>
              <a:uFillTx/>
              <a:latin typeface="Times New Roman" pitchFamily="18" charset="0"/>
              <a:ea typeface="+mn-ea"/>
              <a:cs typeface="+mn-cs"/>
            </a:endParaRPr>
          </a:p>
        </p:txBody>
      </p:sp>
      <p:sp>
        <p:nvSpPr>
          <p:cNvPr id="12" name="Date Placeholder 5"/>
          <p:cNvSpPr txBox="1">
            <a:spLocks/>
          </p:cNvSpPr>
          <p:nvPr/>
        </p:nvSpPr>
        <p:spPr bwMode="auto">
          <a:xfrm>
            <a:off x="0" y="6400800"/>
            <a:ext cx="1676400" cy="457200"/>
          </a:xfrm>
          <a:prstGeom prst="rect">
            <a:avLst/>
          </a:prstGeom>
          <a:noFill/>
          <a:ln w="12700">
            <a:noFill/>
            <a:miter lim="800000"/>
            <a:headEnd/>
            <a:tailEnd/>
          </a:ln>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tab pos="1714500" algn="r"/>
              </a:tabLst>
              <a:defRPr/>
            </a:pPr>
            <a:r>
              <a:rPr kumimoji="0" lang="en-GB" sz="1400" b="0" i="0" u="none" strike="noStrike" kern="1200" cap="none" spc="0" normalizeH="0" baseline="0" noProof="0" dirty="0">
                <a:ln>
                  <a:noFill/>
                </a:ln>
                <a:solidFill>
                  <a:srgbClr val="000000"/>
                </a:solidFill>
                <a:effectLst/>
                <a:uLnTx/>
                <a:uFillTx/>
                <a:latin typeface="Comic Sans MS" pitchFamily="66" charset="0"/>
                <a:ea typeface="+mn-ea"/>
                <a:cs typeface="Times New Roman" pitchFamily="18" charset="0"/>
              </a:rPr>
              <a:t>S. </a:t>
            </a:r>
            <a:r>
              <a:rPr kumimoji="0" lang="en-GB" sz="1400" b="0" i="0" u="none" strike="noStrike" kern="1200" cap="none" spc="0" normalizeH="0" baseline="0" noProof="0" dirty="0" err="1">
                <a:ln>
                  <a:noFill/>
                </a:ln>
                <a:solidFill>
                  <a:srgbClr val="000000"/>
                </a:solidFill>
                <a:effectLst/>
                <a:uLnTx/>
                <a:uFillTx/>
                <a:latin typeface="Comic Sans MS" pitchFamily="66" charset="0"/>
                <a:ea typeface="+mn-ea"/>
                <a:cs typeface="Times New Roman" pitchFamily="18" charset="0"/>
              </a:rPr>
              <a:t>Caspi</a:t>
            </a:r>
            <a:endParaRPr kumimoji="0" lang="en-US" sz="1400" b="0" i="0" u="none" strike="noStrike" kern="1200" cap="none" spc="0" normalizeH="0" baseline="0" noProof="0" dirty="0">
              <a:ln>
                <a:noFill/>
              </a:ln>
              <a:solidFill>
                <a:srgbClr val="000000"/>
              </a:solidFill>
              <a:effectLst/>
              <a:uLnTx/>
              <a:uFillTx/>
              <a:latin typeface="Comic Sans MS" pitchFamily="66" charset="0"/>
              <a:ea typeface="+mn-ea"/>
              <a:cs typeface="Times New Roman" pitchFamily="18" charset="0"/>
            </a:endParaRPr>
          </a:p>
        </p:txBody>
      </p:sp>
      <p:pic>
        <p:nvPicPr>
          <p:cNvPr id="2" name="Picture 1"/>
          <p:cNvPicPr>
            <a:picLocks noChangeAspect="1"/>
          </p:cNvPicPr>
          <p:nvPr/>
        </p:nvPicPr>
        <p:blipFill>
          <a:blip r:embed="rId2"/>
          <a:stretch>
            <a:fillRect/>
          </a:stretch>
        </p:blipFill>
        <p:spPr>
          <a:xfrm>
            <a:off x="2971800" y="1143000"/>
            <a:ext cx="6038042" cy="4724400"/>
          </a:xfrm>
          <a:prstGeom prst="rect">
            <a:avLst/>
          </a:prstGeom>
        </p:spPr>
      </p:pic>
      <p:sp>
        <p:nvSpPr>
          <p:cNvPr id="3" name="Rectangle 2"/>
          <p:cNvSpPr/>
          <p:nvPr/>
        </p:nvSpPr>
        <p:spPr>
          <a:xfrm>
            <a:off x="0" y="5791200"/>
            <a:ext cx="8763000" cy="400110"/>
          </a:xfrm>
          <a:prstGeom prst="rect">
            <a:avLst/>
          </a:prstGeom>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Helvetica" pitchFamily="34" charset="0"/>
                <a:ea typeface="+mn-ea"/>
                <a:cs typeface="+mn-cs"/>
              </a:rPr>
              <a:t>Computed variation of rod strain as a function of the Lorentz force.</a:t>
            </a:r>
            <a:endParaRPr kumimoji="0" lang="en-US" sz="2000" b="1" i="0" u="none" strike="noStrike" kern="1200" cap="none" spc="0" normalizeH="0" baseline="0" noProof="0" dirty="0">
              <a:ln>
                <a:noFill/>
              </a:ln>
              <a:solidFill>
                <a:srgbClr val="000000"/>
              </a:solidFill>
              <a:effectLst/>
              <a:uLnTx/>
              <a:uFillTx/>
              <a:latin typeface="Helvetica" pitchFamily="34" charset="0"/>
              <a:ea typeface="+mn-ea"/>
              <a:cs typeface="+mn-cs"/>
            </a:endParaRPr>
          </a:p>
        </p:txBody>
      </p:sp>
      <p:pic>
        <p:nvPicPr>
          <p:cNvPr id="4" name="Picture 3"/>
          <p:cNvPicPr>
            <a:picLocks noChangeAspect="1"/>
          </p:cNvPicPr>
          <p:nvPr/>
        </p:nvPicPr>
        <p:blipFill rotWithShape="1">
          <a:blip r:embed="rId3"/>
          <a:srcRect l="50515"/>
          <a:stretch/>
        </p:blipFill>
        <p:spPr>
          <a:xfrm>
            <a:off x="152400" y="1295400"/>
            <a:ext cx="2438400" cy="2634421"/>
          </a:xfrm>
          <a:prstGeom prst="rect">
            <a:avLst/>
          </a:prstGeom>
        </p:spPr>
      </p:pic>
      <p:sp>
        <p:nvSpPr>
          <p:cNvPr id="5" name="Rectangle 4"/>
          <p:cNvSpPr/>
          <p:nvPr/>
        </p:nvSpPr>
        <p:spPr>
          <a:xfrm>
            <a:off x="0" y="4343400"/>
            <a:ext cx="3017129" cy="584776"/>
          </a:xfrm>
          <a:prstGeom prst="rect">
            <a:avLst/>
          </a:prstGeom>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Helvetica" pitchFamily="34" charset="0"/>
                <a:ea typeface="+mn-ea"/>
                <a:cs typeface="+mn-cs"/>
              </a:rPr>
              <a:t>SQ02 geometry with contact region between coil and island</a:t>
            </a:r>
            <a:endParaRPr kumimoji="0" lang="en-US" sz="1600" b="1" i="0" u="none" strike="noStrike" kern="1200" cap="none" spc="0" normalizeH="0" baseline="0" noProof="0" dirty="0">
              <a:ln>
                <a:noFill/>
              </a:ln>
              <a:solidFill>
                <a:srgbClr val="000000"/>
              </a:solidFill>
              <a:effectLst/>
              <a:uLnTx/>
              <a:uFillTx/>
              <a:latin typeface="Helvetica" pitchFamily="34" charset="0"/>
              <a:ea typeface="+mn-ea"/>
              <a:cs typeface="+mn-cs"/>
            </a:endParaRPr>
          </a:p>
        </p:txBody>
      </p:sp>
    </p:spTree>
    <p:extLst>
      <p:ext uri="{BB962C8B-B14F-4D97-AF65-F5344CB8AC3E}">
        <p14:creationId xmlns:p14="http://schemas.microsoft.com/office/powerpoint/2010/main" val="249711330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8162" name="Rectangle 2"/>
          <p:cNvSpPr>
            <a:spLocks noGrp="1" noChangeArrowheads="1"/>
          </p:cNvSpPr>
          <p:nvPr>
            <p:ph type="title"/>
          </p:nvPr>
        </p:nvSpPr>
        <p:spPr/>
        <p:txBody>
          <a:bodyPr/>
          <a:lstStyle/>
          <a:p>
            <a:r>
              <a:rPr lang="en-US" sz="3200" dirty="0"/>
              <a:t> Ratcheting Model</a:t>
            </a:r>
            <a:endParaRPr lang="en-US" sz="3000" dirty="0"/>
          </a:p>
        </p:txBody>
      </p:sp>
      <p:sp>
        <p:nvSpPr>
          <p:cNvPr id="11" name="Slide Number Placeholder 7"/>
          <p:cNvSpPr txBox="1">
            <a:spLocks noGrp="1"/>
          </p:cNvSpPr>
          <p:nvPr/>
        </p:nvSpPr>
        <p:spPr bwMode="auto">
          <a:xfrm>
            <a:off x="6781800" y="6537325"/>
            <a:ext cx="2133600" cy="320675"/>
          </a:xfrm>
          <a:prstGeom prst="rect">
            <a:avLst/>
          </a:prstGeom>
          <a:noFill/>
          <a:ln w="9525">
            <a:noFill/>
            <a:miter lim="800000"/>
            <a:headEnd/>
            <a:tailEnd/>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E8ACE064-BDA8-44BE-8DBF-26149A3E4EF9}" type="slidenum">
              <a:rPr kumimoji="0" lang="en-US" sz="1400" b="1" i="0" u="none" strike="noStrike" kern="1200" cap="none" spc="0" normalizeH="0" baseline="0" noProof="0">
                <a:ln>
                  <a:noFill/>
                </a:ln>
                <a:solidFill>
                  <a:srgbClr val="000000"/>
                </a:solidFill>
                <a:effectLst/>
                <a:uLnTx/>
                <a:uFillTx/>
                <a:latin typeface="Times New Roman" pitchFamily="18"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63</a:t>
            </a:fld>
            <a:endParaRPr kumimoji="0" lang="en-US" sz="1400" b="1" i="0" u="none" strike="noStrike" kern="1200" cap="none" spc="0" normalizeH="0" baseline="0" noProof="0" dirty="0">
              <a:ln>
                <a:noFill/>
              </a:ln>
              <a:solidFill>
                <a:srgbClr val="000000"/>
              </a:solidFill>
              <a:effectLst/>
              <a:uLnTx/>
              <a:uFillTx/>
              <a:latin typeface="Times New Roman" pitchFamily="18" charset="0"/>
              <a:ea typeface="+mn-ea"/>
              <a:cs typeface="+mn-cs"/>
            </a:endParaRPr>
          </a:p>
        </p:txBody>
      </p:sp>
      <p:sp>
        <p:nvSpPr>
          <p:cNvPr id="12" name="Date Placeholder 5"/>
          <p:cNvSpPr txBox="1">
            <a:spLocks/>
          </p:cNvSpPr>
          <p:nvPr/>
        </p:nvSpPr>
        <p:spPr bwMode="auto">
          <a:xfrm>
            <a:off x="0" y="6400800"/>
            <a:ext cx="1676400" cy="457200"/>
          </a:xfrm>
          <a:prstGeom prst="rect">
            <a:avLst/>
          </a:prstGeom>
          <a:noFill/>
          <a:ln w="12700">
            <a:noFill/>
            <a:miter lim="800000"/>
            <a:headEnd/>
            <a:tailEnd/>
          </a:ln>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tab pos="1714500" algn="r"/>
              </a:tabLst>
              <a:defRPr/>
            </a:pPr>
            <a:r>
              <a:rPr kumimoji="0" lang="en-GB" sz="1400" b="0" i="0" u="none" strike="noStrike" kern="1200" cap="none" spc="0" normalizeH="0" baseline="0" noProof="0" dirty="0">
                <a:ln>
                  <a:noFill/>
                </a:ln>
                <a:solidFill>
                  <a:srgbClr val="000000"/>
                </a:solidFill>
                <a:effectLst/>
                <a:uLnTx/>
                <a:uFillTx/>
                <a:latin typeface="Comic Sans MS" pitchFamily="66" charset="0"/>
                <a:ea typeface="+mn-ea"/>
                <a:cs typeface="Times New Roman" pitchFamily="18" charset="0"/>
              </a:rPr>
              <a:t>S. </a:t>
            </a:r>
            <a:r>
              <a:rPr kumimoji="0" lang="en-GB" sz="1400" b="0" i="0" u="none" strike="noStrike" kern="1200" cap="none" spc="0" normalizeH="0" baseline="0" noProof="0" dirty="0" err="1">
                <a:ln>
                  <a:noFill/>
                </a:ln>
                <a:solidFill>
                  <a:srgbClr val="000000"/>
                </a:solidFill>
                <a:effectLst/>
                <a:uLnTx/>
                <a:uFillTx/>
                <a:latin typeface="Comic Sans MS" pitchFamily="66" charset="0"/>
                <a:ea typeface="+mn-ea"/>
                <a:cs typeface="Times New Roman" pitchFamily="18" charset="0"/>
              </a:rPr>
              <a:t>Caspi</a:t>
            </a:r>
            <a:endParaRPr kumimoji="0" lang="en-US" sz="1400" b="0" i="0" u="none" strike="noStrike" kern="1200" cap="none" spc="0" normalizeH="0" baseline="0" noProof="0" dirty="0">
              <a:ln>
                <a:noFill/>
              </a:ln>
              <a:solidFill>
                <a:srgbClr val="000000"/>
              </a:solidFill>
              <a:effectLst/>
              <a:uLnTx/>
              <a:uFillTx/>
              <a:latin typeface="Comic Sans MS" pitchFamily="66" charset="0"/>
              <a:ea typeface="+mn-ea"/>
              <a:cs typeface="Times New Roman" pitchFamily="18" charset="0"/>
            </a:endParaRPr>
          </a:p>
        </p:txBody>
      </p:sp>
      <p:pic>
        <p:nvPicPr>
          <p:cNvPr id="4" name="Picture 3"/>
          <p:cNvPicPr>
            <a:picLocks noChangeAspect="1"/>
          </p:cNvPicPr>
          <p:nvPr/>
        </p:nvPicPr>
        <p:blipFill rotWithShape="1">
          <a:blip r:embed="rId2"/>
          <a:srcRect l="50515"/>
          <a:stretch/>
        </p:blipFill>
        <p:spPr>
          <a:xfrm>
            <a:off x="152400" y="1295400"/>
            <a:ext cx="2438400" cy="2634421"/>
          </a:xfrm>
          <a:prstGeom prst="rect">
            <a:avLst/>
          </a:prstGeom>
        </p:spPr>
      </p:pic>
      <p:sp>
        <p:nvSpPr>
          <p:cNvPr id="5" name="Rectangle 4"/>
          <p:cNvSpPr/>
          <p:nvPr/>
        </p:nvSpPr>
        <p:spPr>
          <a:xfrm>
            <a:off x="0" y="4343400"/>
            <a:ext cx="3017129" cy="584776"/>
          </a:xfrm>
          <a:prstGeom prst="rect">
            <a:avLst/>
          </a:prstGeom>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Helvetica" pitchFamily="34" charset="0"/>
                <a:ea typeface="+mn-ea"/>
                <a:cs typeface="+mn-cs"/>
              </a:rPr>
              <a:t>SQ02 geometry with contact region between coil and island</a:t>
            </a:r>
            <a:endParaRPr kumimoji="0" lang="en-US" sz="1600" b="1" i="0" u="none" strike="noStrike" kern="1200" cap="none" spc="0" normalizeH="0" baseline="0" noProof="0" dirty="0">
              <a:ln>
                <a:noFill/>
              </a:ln>
              <a:solidFill>
                <a:srgbClr val="000000"/>
              </a:solidFill>
              <a:effectLst/>
              <a:uLnTx/>
              <a:uFillTx/>
              <a:latin typeface="Helvetica" pitchFamily="34" charset="0"/>
              <a:ea typeface="+mn-ea"/>
              <a:cs typeface="+mn-cs"/>
            </a:endParaRPr>
          </a:p>
        </p:txBody>
      </p:sp>
      <p:pic>
        <p:nvPicPr>
          <p:cNvPr id="6" name="Picture 5"/>
          <p:cNvPicPr>
            <a:picLocks noChangeAspect="1"/>
          </p:cNvPicPr>
          <p:nvPr/>
        </p:nvPicPr>
        <p:blipFill>
          <a:blip r:embed="rId3"/>
          <a:stretch>
            <a:fillRect/>
          </a:stretch>
        </p:blipFill>
        <p:spPr>
          <a:xfrm>
            <a:off x="3094347" y="1371600"/>
            <a:ext cx="6016054" cy="4079178"/>
          </a:xfrm>
          <a:prstGeom prst="rect">
            <a:avLst/>
          </a:prstGeom>
        </p:spPr>
      </p:pic>
      <p:sp>
        <p:nvSpPr>
          <p:cNvPr id="7" name="Rectangle 6"/>
          <p:cNvSpPr/>
          <p:nvPr/>
        </p:nvSpPr>
        <p:spPr>
          <a:xfrm>
            <a:off x="0" y="5486400"/>
            <a:ext cx="9144000" cy="707886"/>
          </a:xfrm>
          <a:prstGeom prst="rect">
            <a:avLst/>
          </a:prstGeom>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Helvetica" pitchFamily="34" charset="0"/>
                <a:ea typeface="+mn-ea"/>
                <a:cs typeface="+mn-cs"/>
              </a:rPr>
              <a:t>Frictional energy (J/m2 ) dissipated during excitation from 3 kA to</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Helvetica" pitchFamily="34" charset="0"/>
                <a:ea typeface="+mn-ea"/>
                <a:cs typeface="+mn-cs"/>
              </a:rPr>
              <a:t>9 kA in steps of 1 kA. </a:t>
            </a:r>
            <a:r>
              <a:rPr kumimoji="0" lang="en-US" sz="2000" b="0" i="0" u="none" strike="noStrike" kern="1200" cap="none" spc="0" normalizeH="0" baseline="0" noProof="0" dirty="0" err="1">
                <a:ln>
                  <a:noFill/>
                </a:ln>
                <a:solidFill>
                  <a:srgbClr val="000000"/>
                </a:solidFill>
                <a:effectLst/>
                <a:uLnTx/>
                <a:uFillTx/>
                <a:latin typeface="Helvetica" pitchFamily="34" charset="0"/>
                <a:ea typeface="+mn-ea"/>
                <a:cs typeface="+mn-cs"/>
              </a:rPr>
              <a:t>Emax</a:t>
            </a:r>
            <a:r>
              <a:rPr kumimoji="0" lang="en-US" sz="2000" b="0" i="0" u="none" strike="noStrike" kern="1200" cap="none" spc="0" normalizeH="0" baseline="0" noProof="0" dirty="0">
                <a:ln>
                  <a:noFill/>
                </a:ln>
                <a:solidFill>
                  <a:srgbClr val="000000"/>
                </a:solidFill>
                <a:effectLst/>
                <a:uLnTx/>
                <a:uFillTx/>
                <a:latin typeface="Helvetica" pitchFamily="34" charset="0"/>
                <a:ea typeface="+mn-ea"/>
                <a:cs typeface="+mn-cs"/>
              </a:rPr>
              <a:t> is the peak frictional energy dissipated in one step.</a:t>
            </a:r>
            <a:endParaRPr kumimoji="0" lang="en-US" sz="2000" b="1" i="0" u="none" strike="noStrike" kern="1200" cap="none" spc="0" normalizeH="0" baseline="0" noProof="0" dirty="0">
              <a:ln>
                <a:noFill/>
              </a:ln>
              <a:solidFill>
                <a:srgbClr val="000000"/>
              </a:solidFill>
              <a:effectLst/>
              <a:uLnTx/>
              <a:uFillTx/>
              <a:latin typeface="Helvetica" pitchFamily="34" charset="0"/>
              <a:ea typeface="+mn-ea"/>
              <a:cs typeface="+mn-cs"/>
            </a:endParaRPr>
          </a:p>
        </p:txBody>
      </p:sp>
    </p:spTree>
    <p:extLst>
      <p:ext uri="{BB962C8B-B14F-4D97-AF65-F5344CB8AC3E}">
        <p14:creationId xmlns:p14="http://schemas.microsoft.com/office/powerpoint/2010/main" val="52297860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25EA0C-95DD-4E0C-B392-8BFD9D2DF8E0}"/>
              </a:ext>
            </a:extLst>
          </p:cNvPr>
          <p:cNvSpPr>
            <a:spLocks noGrp="1"/>
          </p:cNvSpPr>
          <p:nvPr>
            <p:ph type="title"/>
          </p:nvPr>
        </p:nvSpPr>
        <p:spPr/>
        <p:txBody>
          <a:bodyPr/>
          <a:lstStyle/>
          <a:p>
            <a:r>
              <a:rPr lang="en-US" dirty="0"/>
              <a:t>Coil Estimates</a:t>
            </a:r>
            <a:endParaRPr lang="en-GB" dirty="0"/>
          </a:p>
        </p:txBody>
      </p:sp>
      <p:sp>
        <p:nvSpPr>
          <p:cNvPr id="4" name="Slide Number Placeholder 3">
            <a:extLst>
              <a:ext uri="{FF2B5EF4-FFF2-40B4-BE49-F238E27FC236}">
                <a16:creationId xmlns:a16="http://schemas.microsoft.com/office/drawing/2014/main" id="{CC85AB20-B05B-4727-A041-F6F78CA78416}"/>
              </a:ext>
            </a:extLst>
          </p:cNvPr>
          <p:cNvSpPr>
            <a:spLocks noGrp="1"/>
          </p:cNvSpPr>
          <p:nvPr>
            <p:ph type="sldNum" sz="quarter" idx="12"/>
          </p:nvPr>
        </p:nvSpPr>
        <p:spPr>
          <a:xfrm>
            <a:off x="8686800" y="6356350"/>
            <a:ext cx="360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FDCA1C4-9514-7B4F-976F-D92F7E296653}" type="slidenum">
              <a:rPr lang="fr-FR" smtClean="0"/>
              <a:pPr/>
              <a:t>64</a:t>
            </a:fld>
            <a:endParaRPr lang="fr-FR"/>
          </a:p>
        </p:txBody>
      </p:sp>
      <p:sp>
        <p:nvSpPr>
          <p:cNvPr id="6" name="Text Placeholder 2">
            <a:extLst>
              <a:ext uri="{FF2B5EF4-FFF2-40B4-BE49-F238E27FC236}">
                <a16:creationId xmlns:a16="http://schemas.microsoft.com/office/drawing/2014/main" id="{62318A57-4DE4-450C-9976-05DCC6E32DA2}"/>
              </a:ext>
            </a:extLst>
          </p:cNvPr>
          <p:cNvSpPr txBox="1">
            <a:spLocks/>
          </p:cNvSpPr>
          <p:nvPr/>
        </p:nvSpPr>
        <p:spPr>
          <a:xfrm>
            <a:off x="683568" y="1160350"/>
            <a:ext cx="3470126" cy="685800"/>
          </a:xfrm>
          <a:prstGeom prst="rect">
            <a:avLst/>
          </a:prstGeom>
        </p:spPr>
        <p:txBody>
          <a:bodyPr vert="horz" lIns="0" tIns="0" rIns="0" bIns="0" rtlCol="0" anchor="t">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2000" u="sng" dirty="0"/>
              <a:t>Plane-Stress</a:t>
            </a:r>
            <a:r>
              <a:rPr lang="en-US" sz="2000" dirty="0"/>
              <a:t> </a:t>
            </a:r>
            <a:r>
              <a:rPr lang="en-US" sz="2000" dirty="0" err="1"/>
              <a:t>Sigma_z</a:t>
            </a:r>
            <a:r>
              <a:rPr lang="en-US" sz="2000" dirty="0"/>
              <a:t>=0</a:t>
            </a:r>
          </a:p>
          <a:p>
            <a:pPr marL="0" indent="0" algn="ctr">
              <a:buNone/>
            </a:pPr>
            <a:r>
              <a:rPr lang="en-US" sz="2000" u="sng" dirty="0"/>
              <a:t>(free-axial, sliding)</a:t>
            </a:r>
          </a:p>
        </p:txBody>
      </p:sp>
      <p:sp>
        <p:nvSpPr>
          <p:cNvPr id="7" name="Content Placeholder 3">
            <a:extLst>
              <a:ext uri="{FF2B5EF4-FFF2-40B4-BE49-F238E27FC236}">
                <a16:creationId xmlns:a16="http://schemas.microsoft.com/office/drawing/2014/main" id="{7305590C-B0E0-43B5-A596-8B57950F9540}"/>
              </a:ext>
            </a:extLst>
          </p:cNvPr>
          <p:cNvSpPr txBox="1">
            <a:spLocks/>
          </p:cNvSpPr>
          <p:nvPr/>
        </p:nvSpPr>
        <p:spPr>
          <a:xfrm>
            <a:off x="0" y="2057399"/>
            <a:ext cx="4343400" cy="3379367"/>
          </a:xfrm>
          <a:prstGeom prst="rect">
            <a:avLst/>
          </a:prstGeom>
          <a:ln w="25400">
            <a:solidFill>
              <a:schemeClr val="bg2"/>
            </a:solidFill>
          </a:ln>
        </p:spPr>
        <p:txBody>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Wingdings" charset="2"/>
              <a:buNone/>
            </a:pPr>
            <a:endParaRPr lang="en-US" sz="1400" dirty="0">
              <a:solidFill>
                <a:schemeClr val="tx1"/>
              </a:solidFill>
              <a:sym typeface="Wingdings" pitchFamily="2" charset="2"/>
            </a:endParaRPr>
          </a:p>
          <a:p>
            <a:pPr>
              <a:buFont typeface="Wingdings" charset="2"/>
              <a:buNone/>
            </a:pPr>
            <a:r>
              <a:rPr lang="en-US" sz="1400" dirty="0" err="1">
                <a:solidFill>
                  <a:schemeClr val="tx1"/>
                </a:solidFill>
                <a:sym typeface="Wingdings" pitchFamily="2" charset="2"/>
              </a:rPr>
              <a:t>Sigma_t</a:t>
            </a:r>
            <a:r>
              <a:rPr lang="en-US" sz="1400" dirty="0">
                <a:solidFill>
                  <a:schemeClr val="tx1"/>
                </a:solidFill>
                <a:sym typeface="Wingdings" pitchFamily="2" charset="2"/>
              </a:rPr>
              <a:t> = </a:t>
            </a:r>
            <a:r>
              <a:rPr lang="en-US" sz="1400" b="1" dirty="0">
                <a:solidFill>
                  <a:schemeClr val="tx1"/>
                </a:solidFill>
                <a:sym typeface="Wingdings" pitchFamily="2" charset="2"/>
              </a:rPr>
              <a:t>-150 MPa (solid cylinder)</a:t>
            </a:r>
          </a:p>
          <a:p>
            <a:pPr>
              <a:buFont typeface="Wingdings" charset="2"/>
              <a:buNone/>
            </a:pPr>
            <a:endParaRPr lang="en-US" sz="1400" dirty="0">
              <a:solidFill>
                <a:schemeClr val="tx1"/>
              </a:solidFill>
              <a:sym typeface="Wingdings" pitchFamily="2" charset="2"/>
            </a:endParaRPr>
          </a:p>
          <a:p>
            <a:pPr>
              <a:buFont typeface="Wingdings" pitchFamily="2" charset="2"/>
              <a:buChar char="à"/>
            </a:pPr>
            <a:r>
              <a:rPr lang="en-US" sz="1400" dirty="0" err="1">
                <a:solidFill>
                  <a:schemeClr val="tx1"/>
                </a:solidFill>
                <a:sym typeface="Wingdings" pitchFamily="2" charset="2"/>
              </a:rPr>
              <a:t>Epsilon_t</a:t>
            </a:r>
            <a:r>
              <a:rPr lang="en-US" sz="1400" dirty="0">
                <a:solidFill>
                  <a:schemeClr val="tx1"/>
                </a:solidFill>
                <a:sym typeface="Wingdings" pitchFamily="2" charset="2"/>
              </a:rPr>
              <a:t> = </a:t>
            </a:r>
            <a:r>
              <a:rPr lang="en-US" sz="1400" b="1" dirty="0">
                <a:solidFill>
                  <a:schemeClr val="tx1"/>
                </a:solidFill>
                <a:sym typeface="Wingdings" pitchFamily="2" charset="2"/>
              </a:rPr>
              <a:t>-3750 Mic-strain</a:t>
            </a:r>
          </a:p>
          <a:p>
            <a:pPr>
              <a:buFont typeface="Wingdings" pitchFamily="2" charset="2"/>
              <a:buChar char="à"/>
            </a:pPr>
            <a:r>
              <a:rPr lang="en-US" sz="1400" dirty="0" err="1">
                <a:solidFill>
                  <a:schemeClr val="tx1"/>
                </a:solidFill>
                <a:sym typeface="Wingdings" pitchFamily="2" charset="2"/>
              </a:rPr>
              <a:t>Epsilon_z</a:t>
            </a:r>
            <a:r>
              <a:rPr lang="en-US" sz="1400" dirty="0">
                <a:solidFill>
                  <a:schemeClr val="tx1"/>
                </a:solidFill>
                <a:sym typeface="Wingdings" pitchFamily="2" charset="2"/>
              </a:rPr>
              <a:t> = </a:t>
            </a:r>
            <a:r>
              <a:rPr lang="en-US" sz="1400" b="1" dirty="0">
                <a:solidFill>
                  <a:schemeClr val="tx1"/>
                </a:solidFill>
                <a:sym typeface="Wingdings" pitchFamily="2" charset="2"/>
              </a:rPr>
              <a:t>+1250 Mic-strain</a:t>
            </a:r>
          </a:p>
          <a:p>
            <a:pPr>
              <a:buFont typeface="Wingdings" pitchFamily="2" charset="2"/>
              <a:buChar char="à"/>
            </a:pPr>
            <a:r>
              <a:rPr lang="en-US" sz="1400" dirty="0" err="1">
                <a:solidFill>
                  <a:schemeClr val="tx1"/>
                </a:solidFill>
                <a:sym typeface="Wingdings" pitchFamily="2" charset="2"/>
              </a:rPr>
              <a:t>Sigma_z</a:t>
            </a:r>
            <a:r>
              <a:rPr lang="en-US" sz="1400" dirty="0">
                <a:solidFill>
                  <a:schemeClr val="tx1"/>
                </a:solidFill>
                <a:sym typeface="Wingdings" pitchFamily="2" charset="2"/>
              </a:rPr>
              <a:t>= </a:t>
            </a:r>
            <a:r>
              <a:rPr lang="en-US" sz="1400" b="1" dirty="0">
                <a:solidFill>
                  <a:schemeClr val="tx1"/>
                </a:solidFill>
                <a:sym typeface="Wingdings" pitchFamily="2" charset="2"/>
              </a:rPr>
              <a:t>0 MPa</a:t>
            </a:r>
          </a:p>
          <a:p>
            <a:pPr>
              <a:buFont typeface="Wingdings" pitchFamily="2" charset="2"/>
              <a:buChar char="à"/>
            </a:pPr>
            <a:endParaRPr lang="en-US" sz="1400" dirty="0">
              <a:solidFill>
                <a:schemeClr val="tx1"/>
              </a:solidFill>
              <a:sym typeface="Wingdings" pitchFamily="2" charset="2"/>
            </a:endParaRPr>
          </a:p>
          <a:p>
            <a:pPr>
              <a:buFont typeface="Wingdings" pitchFamily="2" charset="2"/>
              <a:buChar char="à"/>
            </a:pPr>
            <a:r>
              <a:rPr lang="en-US" sz="1400" dirty="0">
                <a:solidFill>
                  <a:schemeClr val="tx1"/>
                </a:solidFill>
                <a:sym typeface="Wingdings" pitchFamily="2" charset="2"/>
              </a:rPr>
              <a:t>Magnet length L=1m </a:t>
            </a:r>
          </a:p>
          <a:p>
            <a:pPr>
              <a:buFont typeface="Wingdings" pitchFamily="2" charset="2"/>
              <a:buChar char="à"/>
            </a:pPr>
            <a:r>
              <a:rPr lang="en-US" sz="1400" b="1" dirty="0">
                <a:solidFill>
                  <a:schemeClr val="tx1"/>
                </a:solidFill>
                <a:sym typeface="Wingdings" pitchFamily="2" charset="2"/>
              </a:rPr>
              <a:t>Coil change in length </a:t>
            </a:r>
            <a:r>
              <a:rPr lang="en-US" sz="1400" dirty="0">
                <a:solidFill>
                  <a:schemeClr val="tx1"/>
                </a:solidFill>
                <a:sym typeface="Wingdings" pitchFamily="2" charset="2"/>
              </a:rPr>
              <a:t>= </a:t>
            </a:r>
            <a:r>
              <a:rPr lang="en-US" sz="1400" b="1" dirty="0">
                <a:solidFill>
                  <a:schemeClr val="tx1"/>
                </a:solidFill>
                <a:sym typeface="Wingdings" pitchFamily="2" charset="2"/>
              </a:rPr>
              <a:t>+1.25 mm</a:t>
            </a:r>
          </a:p>
          <a:p>
            <a:pPr>
              <a:buFont typeface="Wingdings" charset="2"/>
              <a:buNone/>
            </a:pPr>
            <a:endParaRPr lang="en-US" sz="1400" b="1" dirty="0">
              <a:solidFill>
                <a:schemeClr val="tx1"/>
              </a:solidFill>
              <a:sym typeface="Wingdings" pitchFamily="2" charset="2"/>
            </a:endParaRPr>
          </a:p>
          <a:p>
            <a:pPr>
              <a:buFont typeface="Wingdings" charset="2"/>
              <a:buNone/>
            </a:pPr>
            <a:endParaRPr lang="en-US" sz="1400" b="1" dirty="0">
              <a:solidFill>
                <a:schemeClr val="tx1"/>
              </a:solidFill>
            </a:endParaRPr>
          </a:p>
          <a:p>
            <a:pPr>
              <a:buFont typeface="Wingdings" charset="2"/>
              <a:buNone/>
            </a:pPr>
            <a:endParaRPr lang="en-US" sz="1400" b="1" dirty="0">
              <a:solidFill>
                <a:schemeClr val="tx1"/>
              </a:solidFill>
              <a:sym typeface="Wingdings" pitchFamily="2" charset="2"/>
            </a:endParaRPr>
          </a:p>
          <a:p>
            <a:pPr>
              <a:buFont typeface="Wingdings" charset="2"/>
              <a:buNone/>
            </a:pPr>
            <a:endParaRPr lang="en-US" sz="1600" dirty="0">
              <a:sym typeface="Wingdings" pitchFamily="2" charset="2"/>
            </a:endParaRPr>
          </a:p>
        </p:txBody>
      </p:sp>
      <p:sp>
        <p:nvSpPr>
          <p:cNvPr id="8" name="Content Placeholder 5">
            <a:extLst>
              <a:ext uri="{FF2B5EF4-FFF2-40B4-BE49-F238E27FC236}">
                <a16:creationId xmlns:a16="http://schemas.microsoft.com/office/drawing/2014/main" id="{F9E4DE0D-4304-4CEA-B23F-049BD3AEB7A1}"/>
              </a:ext>
            </a:extLst>
          </p:cNvPr>
          <p:cNvSpPr txBox="1">
            <a:spLocks/>
          </p:cNvSpPr>
          <p:nvPr/>
        </p:nvSpPr>
        <p:spPr>
          <a:xfrm>
            <a:off x="4419600" y="2057400"/>
            <a:ext cx="4572000" cy="3352800"/>
          </a:xfrm>
          <a:prstGeom prst="rect">
            <a:avLst/>
          </a:prstGeom>
          <a:ln w="25400">
            <a:solidFill>
              <a:schemeClr val="bg2"/>
            </a:solidFill>
          </a:ln>
        </p:spPr>
        <p:txBody>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Wingdings" charset="2"/>
              <a:buNone/>
            </a:pPr>
            <a:endParaRPr lang="en-US" sz="1400" dirty="0">
              <a:solidFill>
                <a:schemeClr val="tx1"/>
              </a:solidFill>
              <a:sym typeface="Wingdings" pitchFamily="2" charset="2"/>
            </a:endParaRPr>
          </a:p>
          <a:p>
            <a:pPr>
              <a:buFont typeface="Wingdings" charset="2"/>
              <a:buNone/>
            </a:pPr>
            <a:r>
              <a:rPr lang="en-US" sz="1400" dirty="0" err="1">
                <a:solidFill>
                  <a:schemeClr val="tx1"/>
                </a:solidFill>
                <a:sym typeface="Wingdings" pitchFamily="2" charset="2"/>
              </a:rPr>
              <a:t>Sigma_t</a:t>
            </a:r>
            <a:r>
              <a:rPr lang="en-US" sz="1400" dirty="0">
                <a:solidFill>
                  <a:schemeClr val="tx1"/>
                </a:solidFill>
                <a:sym typeface="Wingdings" pitchFamily="2" charset="2"/>
              </a:rPr>
              <a:t> = </a:t>
            </a:r>
            <a:r>
              <a:rPr lang="en-US" sz="1400" b="1" dirty="0">
                <a:solidFill>
                  <a:schemeClr val="tx1"/>
                </a:solidFill>
                <a:sym typeface="Wingdings" pitchFamily="2" charset="2"/>
              </a:rPr>
              <a:t>-150 MPa (solid cylinder)</a:t>
            </a:r>
          </a:p>
          <a:p>
            <a:pPr>
              <a:buFont typeface="Wingdings" charset="2"/>
              <a:buNone/>
            </a:pPr>
            <a:endParaRPr lang="en-US" sz="1400" b="1" dirty="0">
              <a:solidFill>
                <a:schemeClr val="tx1"/>
              </a:solidFill>
              <a:sym typeface="Wingdings" pitchFamily="2" charset="2"/>
            </a:endParaRPr>
          </a:p>
          <a:p>
            <a:pPr>
              <a:buFont typeface="Wingdings" pitchFamily="2" charset="2"/>
              <a:buChar char="à"/>
            </a:pPr>
            <a:r>
              <a:rPr lang="en-US" sz="1400" dirty="0" err="1">
                <a:solidFill>
                  <a:schemeClr val="tx1"/>
                </a:solidFill>
                <a:sym typeface="Wingdings" pitchFamily="2" charset="2"/>
              </a:rPr>
              <a:t>Epsilon_t</a:t>
            </a:r>
            <a:r>
              <a:rPr lang="en-US" sz="1400" dirty="0">
                <a:solidFill>
                  <a:schemeClr val="tx1"/>
                </a:solidFill>
                <a:sym typeface="Wingdings" pitchFamily="2" charset="2"/>
              </a:rPr>
              <a:t> = </a:t>
            </a:r>
            <a:r>
              <a:rPr lang="en-US" sz="1400" b="1" dirty="0">
                <a:solidFill>
                  <a:schemeClr val="tx1"/>
                </a:solidFill>
                <a:sym typeface="Wingdings" pitchFamily="2" charset="2"/>
              </a:rPr>
              <a:t>-3333 Mic-strain</a:t>
            </a:r>
          </a:p>
          <a:p>
            <a:pPr>
              <a:buFont typeface="Wingdings" pitchFamily="2" charset="2"/>
              <a:buChar char="à"/>
            </a:pPr>
            <a:r>
              <a:rPr lang="en-US" sz="1400" dirty="0" err="1">
                <a:solidFill>
                  <a:schemeClr val="tx1"/>
                </a:solidFill>
                <a:sym typeface="Wingdings" pitchFamily="2" charset="2"/>
              </a:rPr>
              <a:t>Epsilon_z</a:t>
            </a:r>
            <a:r>
              <a:rPr lang="en-US" sz="1400" dirty="0">
                <a:solidFill>
                  <a:schemeClr val="tx1"/>
                </a:solidFill>
                <a:sym typeface="Wingdings" pitchFamily="2" charset="2"/>
              </a:rPr>
              <a:t> = </a:t>
            </a:r>
            <a:r>
              <a:rPr lang="en-US" sz="1400" b="1" dirty="0">
                <a:solidFill>
                  <a:schemeClr val="tx1"/>
                </a:solidFill>
                <a:sym typeface="Wingdings" pitchFamily="2" charset="2"/>
              </a:rPr>
              <a:t>0 Mic-strain</a:t>
            </a:r>
          </a:p>
          <a:p>
            <a:pPr>
              <a:buFont typeface="Wingdings" pitchFamily="2" charset="2"/>
              <a:buChar char="à"/>
            </a:pPr>
            <a:r>
              <a:rPr lang="en-US" sz="1400" dirty="0" err="1">
                <a:solidFill>
                  <a:schemeClr val="tx1"/>
                </a:solidFill>
                <a:sym typeface="Wingdings" pitchFamily="2" charset="2"/>
              </a:rPr>
              <a:t>Sigma_z</a:t>
            </a:r>
            <a:r>
              <a:rPr lang="en-US" sz="1400" dirty="0">
                <a:solidFill>
                  <a:schemeClr val="tx1"/>
                </a:solidFill>
                <a:sym typeface="Wingdings" pitchFamily="2" charset="2"/>
              </a:rPr>
              <a:t> = </a:t>
            </a:r>
            <a:r>
              <a:rPr lang="en-US" sz="1400" b="1" dirty="0">
                <a:solidFill>
                  <a:schemeClr val="tx1"/>
                </a:solidFill>
                <a:sym typeface="Wingdings" pitchFamily="2" charset="2"/>
              </a:rPr>
              <a:t>-50 MPa coil</a:t>
            </a:r>
          </a:p>
          <a:p>
            <a:pPr>
              <a:buFont typeface="Wingdings" pitchFamily="2" charset="2"/>
              <a:buChar char="à"/>
            </a:pPr>
            <a:endParaRPr lang="en-US" sz="1400" b="1" dirty="0">
              <a:solidFill>
                <a:schemeClr val="tx1"/>
              </a:solidFill>
              <a:sym typeface="Wingdings" pitchFamily="2" charset="2"/>
            </a:endParaRPr>
          </a:p>
          <a:p>
            <a:pPr marL="342900" lvl="1" indent="-342900">
              <a:buFont typeface="Wingdings" pitchFamily="2" charset="2"/>
              <a:buChar char="à"/>
            </a:pPr>
            <a:r>
              <a:rPr lang="en-US" sz="1400" dirty="0" err="1">
                <a:solidFill>
                  <a:schemeClr val="tx1"/>
                </a:solidFill>
                <a:sym typeface="Wingdings" pitchFamily="2" charset="2"/>
              </a:rPr>
              <a:t>Sigma_rods</a:t>
            </a:r>
            <a:r>
              <a:rPr lang="en-US" sz="1400" dirty="0">
                <a:solidFill>
                  <a:schemeClr val="tx1"/>
                </a:solidFill>
                <a:sym typeface="Wingdings" pitchFamily="2" charset="2"/>
              </a:rPr>
              <a:t>=-</a:t>
            </a:r>
            <a:r>
              <a:rPr lang="en-US" sz="1400" dirty="0" err="1">
                <a:solidFill>
                  <a:schemeClr val="tx1"/>
                </a:solidFill>
                <a:sym typeface="Wingdings" pitchFamily="2" charset="2"/>
              </a:rPr>
              <a:t>F_z</a:t>
            </a:r>
            <a:r>
              <a:rPr lang="en-US" sz="1400" dirty="0">
                <a:solidFill>
                  <a:schemeClr val="tx1"/>
                </a:solidFill>
                <a:sym typeface="Wingdings" pitchFamily="2" charset="2"/>
              </a:rPr>
              <a:t>/</a:t>
            </a:r>
            <a:r>
              <a:rPr lang="en-US" sz="1400" dirty="0" err="1">
                <a:solidFill>
                  <a:schemeClr val="tx1"/>
                </a:solidFill>
                <a:sym typeface="Wingdings" pitchFamily="2" charset="2"/>
              </a:rPr>
              <a:t>A_rods</a:t>
            </a:r>
            <a:r>
              <a:rPr lang="en-US" sz="1400" dirty="0">
                <a:solidFill>
                  <a:schemeClr val="tx1"/>
                </a:solidFill>
                <a:sym typeface="Wingdings" pitchFamily="2" charset="2"/>
              </a:rPr>
              <a:t> = +</a:t>
            </a:r>
            <a:r>
              <a:rPr lang="en-US" sz="1400" b="1" dirty="0">
                <a:solidFill>
                  <a:schemeClr val="tx1"/>
                </a:solidFill>
                <a:sym typeface="Wingdings" pitchFamily="2" charset="2"/>
              </a:rPr>
              <a:t>195 </a:t>
            </a:r>
            <a:r>
              <a:rPr lang="en-US" sz="1400" dirty="0">
                <a:solidFill>
                  <a:schemeClr val="tx1"/>
                </a:solidFill>
                <a:sym typeface="Wingdings" pitchFamily="2" charset="2"/>
              </a:rPr>
              <a:t>MPa  (r-17mm)</a:t>
            </a:r>
          </a:p>
          <a:p>
            <a:pPr marL="342900" lvl="1" indent="-342900">
              <a:buFont typeface="Wingdings" pitchFamily="2" charset="2"/>
              <a:buChar char="à"/>
            </a:pPr>
            <a:r>
              <a:rPr lang="en-US" sz="1400" dirty="0">
                <a:solidFill>
                  <a:schemeClr val="tx1"/>
                </a:solidFill>
                <a:sym typeface="Wingdings" pitchFamily="2" charset="2"/>
              </a:rPr>
              <a:t>Aluminum rods E=80 </a:t>
            </a:r>
            <a:r>
              <a:rPr lang="en-US" sz="1400" dirty="0" err="1">
                <a:solidFill>
                  <a:schemeClr val="tx1"/>
                </a:solidFill>
                <a:sym typeface="Wingdings" pitchFamily="2" charset="2"/>
              </a:rPr>
              <a:t>GPa</a:t>
            </a:r>
            <a:r>
              <a:rPr lang="en-US" sz="1400" dirty="0">
                <a:solidFill>
                  <a:schemeClr val="tx1"/>
                </a:solidFill>
                <a:sym typeface="Wingdings" pitchFamily="2" charset="2"/>
              </a:rPr>
              <a:t>, 1 m long</a:t>
            </a:r>
          </a:p>
          <a:p>
            <a:pPr marL="342900" lvl="1" indent="-342900">
              <a:buFont typeface="Wingdings" pitchFamily="2" charset="2"/>
              <a:buChar char="à"/>
            </a:pPr>
            <a:endParaRPr lang="en-US" sz="1400" dirty="0">
              <a:solidFill>
                <a:schemeClr val="tx1"/>
              </a:solidFill>
              <a:sym typeface="Wingdings" pitchFamily="2" charset="2"/>
            </a:endParaRPr>
          </a:p>
          <a:p>
            <a:pPr marL="342900" lvl="1" indent="-342900">
              <a:buFont typeface="Wingdings" pitchFamily="2" charset="2"/>
              <a:buChar char="à"/>
            </a:pPr>
            <a:r>
              <a:rPr lang="en-US" sz="1400" dirty="0" err="1">
                <a:solidFill>
                  <a:schemeClr val="tx1"/>
                </a:solidFill>
                <a:sym typeface="Wingdings" pitchFamily="2" charset="2"/>
              </a:rPr>
              <a:t>Rods_strain_z</a:t>
            </a:r>
            <a:r>
              <a:rPr lang="en-US" sz="1400" dirty="0">
                <a:solidFill>
                  <a:schemeClr val="tx1"/>
                </a:solidFill>
                <a:sym typeface="Wingdings" pitchFamily="2" charset="2"/>
              </a:rPr>
              <a:t>=195/80 = </a:t>
            </a:r>
            <a:r>
              <a:rPr lang="en-US" sz="1400" b="1" dirty="0">
                <a:solidFill>
                  <a:schemeClr val="tx1"/>
                </a:solidFill>
                <a:sym typeface="Wingdings" pitchFamily="2" charset="2"/>
              </a:rPr>
              <a:t>+2437 Mic-strain</a:t>
            </a:r>
          </a:p>
          <a:p>
            <a:pPr marL="342900" lvl="1" indent="-342900">
              <a:buFont typeface="Wingdings" pitchFamily="2" charset="2"/>
              <a:buChar char="à"/>
            </a:pPr>
            <a:endParaRPr lang="en-US" sz="1400" b="1" dirty="0">
              <a:solidFill>
                <a:schemeClr val="tx1"/>
              </a:solidFill>
              <a:sym typeface="Wingdings" pitchFamily="2" charset="2"/>
            </a:endParaRPr>
          </a:p>
          <a:p>
            <a:pPr marL="342900" lvl="1" indent="-342900">
              <a:buFont typeface="Wingdings" pitchFamily="2" charset="2"/>
              <a:buChar char="à"/>
            </a:pPr>
            <a:r>
              <a:rPr lang="en-US" sz="1600" b="1" dirty="0">
                <a:solidFill>
                  <a:schemeClr val="tx1"/>
                </a:solidFill>
                <a:sym typeface="Wingdings" pitchFamily="2" charset="2"/>
              </a:rPr>
              <a:t>1m rods change in length </a:t>
            </a:r>
            <a:r>
              <a:rPr lang="en-US" sz="1600" dirty="0">
                <a:solidFill>
                  <a:schemeClr val="tx1"/>
                </a:solidFill>
                <a:sym typeface="Wingdings" pitchFamily="2" charset="2"/>
              </a:rPr>
              <a:t>= +</a:t>
            </a:r>
            <a:r>
              <a:rPr lang="en-US" sz="1600" b="1" dirty="0">
                <a:solidFill>
                  <a:schemeClr val="tx1"/>
                </a:solidFill>
                <a:sym typeface="Wingdings" pitchFamily="2" charset="2"/>
              </a:rPr>
              <a:t>2.4 mm</a:t>
            </a:r>
          </a:p>
          <a:p>
            <a:pPr>
              <a:buFont typeface="Wingdings" charset="2"/>
              <a:buNone/>
            </a:pPr>
            <a:endParaRPr lang="en-US" sz="1400" dirty="0">
              <a:sym typeface="Wingdings" pitchFamily="2" charset="2"/>
            </a:endParaRPr>
          </a:p>
          <a:p>
            <a:pPr>
              <a:buFont typeface="Wingdings" charset="2"/>
              <a:buNone/>
            </a:pPr>
            <a:endParaRPr lang="en-US" sz="1400" b="1" dirty="0">
              <a:sym typeface="Wingdings" pitchFamily="2" charset="2"/>
            </a:endParaRPr>
          </a:p>
          <a:p>
            <a:pPr>
              <a:buFont typeface="Wingdings" charset="2"/>
              <a:buNone/>
            </a:pPr>
            <a:endParaRPr lang="en-US" dirty="0"/>
          </a:p>
        </p:txBody>
      </p:sp>
      <p:pic>
        <p:nvPicPr>
          <p:cNvPr id="9" name="Picture 5" descr="C:\Users\caspi\Desktop\Stress-Strain.jpg">
            <a:extLst>
              <a:ext uri="{FF2B5EF4-FFF2-40B4-BE49-F238E27FC236}">
                <a16:creationId xmlns:a16="http://schemas.microsoft.com/office/drawing/2014/main" id="{0FB88178-E68B-4055-B93D-1316A337F4D0}"/>
              </a:ext>
            </a:extLst>
          </p:cNvPr>
          <p:cNvPicPr>
            <a:picLocks noChangeAspect="1" noChangeArrowheads="1"/>
          </p:cNvPicPr>
          <p:nvPr/>
        </p:nvPicPr>
        <p:blipFill>
          <a:blip r:embed="rId2" cstate="print"/>
          <a:srcRect/>
          <a:stretch>
            <a:fillRect/>
          </a:stretch>
        </p:blipFill>
        <p:spPr bwMode="auto">
          <a:xfrm>
            <a:off x="0" y="5584864"/>
            <a:ext cx="4267200" cy="623389"/>
          </a:xfrm>
          <a:prstGeom prst="rect">
            <a:avLst/>
          </a:prstGeom>
          <a:noFill/>
        </p:spPr>
      </p:pic>
      <p:sp>
        <p:nvSpPr>
          <p:cNvPr id="10" name="Text Placeholder 2">
            <a:extLst>
              <a:ext uri="{FF2B5EF4-FFF2-40B4-BE49-F238E27FC236}">
                <a16:creationId xmlns:a16="http://schemas.microsoft.com/office/drawing/2014/main" id="{CD9F800B-CE98-435C-A79A-09457B8BF054}"/>
              </a:ext>
            </a:extLst>
          </p:cNvPr>
          <p:cNvSpPr txBox="1">
            <a:spLocks/>
          </p:cNvSpPr>
          <p:nvPr/>
        </p:nvSpPr>
        <p:spPr bwMode="auto">
          <a:xfrm>
            <a:off x="4970537" y="1104331"/>
            <a:ext cx="3470126" cy="685800"/>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marL="0" marR="0" lvl="0" indent="0" algn="ctr" defTabSz="1306513" rtl="0" eaLnBrk="0" fontAlgn="base" latinLnBrk="0" hangingPunct="0">
              <a:lnSpc>
                <a:spcPct val="85000"/>
              </a:lnSpc>
              <a:spcBef>
                <a:spcPct val="20000"/>
              </a:spcBef>
              <a:spcAft>
                <a:spcPct val="20000"/>
              </a:spcAft>
              <a:buClrTx/>
              <a:buSzPct val="100000"/>
              <a:buFontTx/>
              <a:buNone/>
              <a:tabLst/>
              <a:defRPr/>
            </a:pPr>
            <a:r>
              <a:rPr kumimoji="0" lang="en-US" sz="2000" i="0" u="sng" strike="noStrike" kern="0" cap="none" spc="0" normalizeH="0" baseline="0" noProof="0" dirty="0">
                <a:ln>
                  <a:noFill/>
                </a:ln>
                <a:effectLst/>
                <a:uLnTx/>
                <a:uFillTx/>
                <a:latin typeface="+mn-lt"/>
              </a:rPr>
              <a:t>Plane-Strain</a:t>
            </a:r>
            <a:r>
              <a:rPr kumimoji="0" lang="en-US" sz="2000" i="0" u="none" strike="noStrike" kern="0" cap="none" spc="0" normalizeH="0" baseline="0" noProof="0" dirty="0">
                <a:ln>
                  <a:noFill/>
                </a:ln>
                <a:effectLst/>
                <a:uLnTx/>
                <a:uFillTx/>
                <a:latin typeface="+mn-lt"/>
              </a:rPr>
              <a:t> </a:t>
            </a:r>
            <a:r>
              <a:rPr lang="en-US" kern="0" dirty="0">
                <a:latin typeface="+mn-lt"/>
              </a:rPr>
              <a:t>Epsilon</a:t>
            </a:r>
            <a:r>
              <a:rPr kumimoji="0" lang="en-US" sz="2000" i="0" u="none" strike="noStrike" kern="0" cap="none" spc="0" normalizeH="0" baseline="0" noProof="0" dirty="0">
                <a:ln>
                  <a:noFill/>
                </a:ln>
                <a:effectLst/>
                <a:uLnTx/>
                <a:uFillTx/>
                <a:latin typeface="+mn-lt"/>
              </a:rPr>
              <a:t>_z=0</a:t>
            </a:r>
          </a:p>
          <a:p>
            <a:pPr marL="0" marR="0" lvl="0" indent="0" algn="ctr" defTabSz="1306513" rtl="0" eaLnBrk="0" fontAlgn="base" latinLnBrk="0" hangingPunct="0">
              <a:lnSpc>
                <a:spcPct val="85000"/>
              </a:lnSpc>
              <a:spcBef>
                <a:spcPct val="20000"/>
              </a:spcBef>
              <a:spcAft>
                <a:spcPct val="20000"/>
              </a:spcAft>
              <a:buClrTx/>
              <a:buSzPct val="100000"/>
              <a:buFontTx/>
              <a:buNone/>
              <a:tabLst/>
              <a:defRPr/>
            </a:pPr>
            <a:r>
              <a:rPr kumimoji="0" lang="en-US" sz="2000" b="0" i="0" u="sng" strike="noStrike" kern="0" cap="none" spc="0" normalizeH="0" baseline="0" noProof="0" dirty="0">
                <a:ln>
                  <a:noFill/>
                </a:ln>
                <a:effectLst/>
                <a:uLnTx/>
                <a:uFillTx/>
                <a:latin typeface="+mn-lt"/>
                <a:ea typeface="+mn-ea"/>
                <a:cs typeface="+mn-cs"/>
              </a:rPr>
              <a:t>(fixed-axial)</a:t>
            </a:r>
            <a:endParaRPr kumimoji="0" lang="en-US" sz="2000" b="1" i="0" u="sng" strike="noStrike" kern="0" cap="none" spc="0" normalizeH="0" baseline="0" noProof="0" dirty="0">
              <a:ln>
                <a:noFill/>
              </a:ln>
              <a:effectLst/>
              <a:uLnTx/>
              <a:uFillTx/>
              <a:latin typeface="+mn-lt"/>
              <a:ea typeface="+mn-ea"/>
              <a:cs typeface="+mn-cs"/>
            </a:endParaRPr>
          </a:p>
        </p:txBody>
      </p:sp>
    </p:spTree>
    <p:extLst>
      <p:ext uri="{BB962C8B-B14F-4D97-AF65-F5344CB8AC3E}">
        <p14:creationId xmlns:p14="http://schemas.microsoft.com/office/powerpoint/2010/main" val="18146178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B80D9-869F-471C-8958-08880ECCF34D}"/>
              </a:ext>
            </a:extLst>
          </p:cNvPr>
          <p:cNvSpPr>
            <a:spLocks noGrp="1"/>
          </p:cNvSpPr>
          <p:nvPr>
            <p:ph type="title"/>
          </p:nvPr>
        </p:nvSpPr>
        <p:spPr/>
        <p:txBody>
          <a:bodyPr/>
          <a:lstStyle/>
          <a:p>
            <a:r>
              <a:rPr lang="en-US" dirty="0"/>
              <a:t>Overview on different magnet parameters</a:t>
            </a:r>
            <a:endParaRPr lang="en-GB" dirty="0"/>
          </a:p>
        </p:txBody>
      </p:sp>
      <p:graphicFrame>
        <p:nvGraphicFramePr>
          <p:cNvPr id="6" name="Table 6">
            <a:extLst>
              <a:ext uri="{FF2B5EF4-FFF2-40B4-BE49-F238E27FC236}">
                <a16:creationId xmlns:a16="http://schemas.microsoft.com/office/drawing/2014/main" id="{DE5D7C0A-3CBF-4D32-956A-B9C0C4FDD9E8}"/>
              </a:ext>
            </a:extLst>
          </p:cNvPr>
          <p:cNvGraphicFramePr>
            <a:graphicFrameLocks noGrp="1"/>
          </p:cNvGraphicFramePr>
          <p:nvPr>
            <p:ph idx="1"/>
            <p:extLst>
              <p:ext uri="{D42A27DB-BD31-4B8C-83A1-F6EECF244321}">
                <p14:modId xmlns:p14="http://schemas.microsoft.com/office/powerpoint/2010/main" val="2627073110"/>
              </p:ext>
            </p:extLst>
          </p:nvPr>
        </p:nvGraphicFramePr>
        <p:xfrm>
          <a:off x="97200" y="1459230"/>
          <a:ext cx="8939033" cy="4897120"/>
        </p:xfrm>
        <a:graphic>
          <a:graphicData uri="http://schemas.openxmlformats.org/drawingml/2006/table">
            <a:tbl>
              <a:tblPr firstRow="1" bandRow="1">
                <a:tableStyleId>{5940675A-B579-460E-94D1-54222C63F5DA}</a:tableStyleId>
              </a:tblPr>
              <a:tblGrid>
                <a:gridCol w="1414971">
                  <a:extLst>
                    <a:ext uri="{9D8B030D-6E8A-4147-A177-3AD203B41FA5}">
                      <a16:colId xmlns:a16="http://schemas.microsoft.com/office/drawing/2014/main" val="540588255"/>
                    </a:ext>
                  </a:extLst>
                </a:gridCol>
                <a:gridCol w="4769167">
                  <a:extLst>
                    <a:ext uri="{9D8B030D-6E8A-4147-A177-3AD203B41FA5}">
                      <a16:colId xmlns:a16="http://schemas.microsoft.com/office/drawing/2014/main" val="2791892115"/>
                    </a:ext>
                  </a:extLst>
                </a:gridCol>
                <a:gridCol w="873340">
                  <a:extLst>
                    <a:ext uri="{9D8B030D-6E8A-4147-A177-3AD203B41FA5}">
                      <a16:colId xmlns:a16="http://schemas.microsoft.com/office/drawing/2014/main" val="4115258223"/>
                    </a:ext>
                  </a:extLst>
                </a:gridCol>
                <a:gridCol w="1008112">
                  <a:extLst>
                    <a:ext uri="{9D8B030D-6E8A-4147-A177-3AD203B41FA5}">
                      <a16:colId xmlns:a16="http://schemas.microsoft.com/office/drawing/2014/main" val="1882530284"/>
                    </a:ext>
                  </a:extLst>
                </a:gridCol>
                <a:gridCol w="873443">
                  <a:extLst>
                    <a:ext uri="{9D8B030D-6E8A-4147-A177-3AD203B41FA5}">
                      <a16:colId xmlns:a16="http://schemas.microsoft.com/office/drawing/2014/main" val="1709567080"/>
                    </a:ext>
                  </a:extLst>
                </a:gridCol>
              </a:tblGrid>
              <a:tr h="454662">
                <a:tc>
                  <a:txBody>
                    <a:bodyPr/>
                    <a:lstStyle/>
                    <a:p>
                      <a:pPr algn="ctr"/>
                      <a:r>
                        <a:rPr lang="en-US" sz="1600" b="1" dirty="0"/>
                        <a:t>Magnet</a:t>
                      </a:r>
                      <a:endParaRPr lang="en-GB" sz="1600" b="1" dirty="0"/>
                    </a:p>
                  </a:txBody>
                  <a:tcPr anchor="ctr">
                    <a:solidFill>
                      <a:schemeClr val="bg1"/>
                    </a:solidFill>
                  </a:tcPr>
                </a:tc>
                <a:tc>
                  <a:txBody>
                    <a:bodyPr/>
                    <a:lstStyle/>
                    <a:p>
                      <a:pPr algn="ctr"/>
                      <a:r>
                        <a:rPr lang="en-US" sz="1600" b="1" dirty="0"/>
                        <a:t>Longitudinal pre-load system</a:t>
                      </a:r>
                      <a:endParaRPr lang="en-GB" sz="1600" b="1" dirty="0"/>
                    </a:p>
                  </a:txBody>
                  <a:tcPr anchor="c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600" b="1" dirty="0"/>
                        <a:t># of ap.</a:t>
                      </a:r>
                      <a:endParaRPr lang="en-GB" sz="1600" b="1" dirty="0"/>
                    </a:p>
                  </a:txBody>
                  <a:tcPr anchor="ctr">
                    <a:solidFill>
                      <a:schemeClr val="bg1"/>
                    </a:solidFill>
                  </a:tcPr>
                </a:tc>
                <a:tc>
                  <a:txBody>
                    <a:bodyPr/>
                    <a:lstStyle/>
                    <a:p>
                      <a:pPr algn="ctr"/>
                      <a:r>
                        <a:rPr lang="en-US" sz="1600" b="1" dirty="0"/>
                        <a:t>Field [T] or gradient [T/m]</a:t>
                      </a:r>
                      <a:endParaRPr lang="en-GB" sz="1600" b="1" dirty="0"/>
                    </a:p>
                  </a:txBody>
                  <a:tcPr anchor="ctr">
                    <a:solidFill>
                      <a:schemeClr val="bg1"/>
                    </a:solidFill>
                  </a:tcPr>
                </a:tc>
                <a:tc>
                  <a:txBody>
                    <a:bodyPr/>
                    <a:lstStyle/>
                    <a:p>
                      <a:pPr algn="ctr"/>
                      <a:r>
                        <a:rPr lang="en-US" sz="1600" b="1" dirty="0" err="1"/>
                        <a:t>Fz</a:t>
                      </a:r>
                      <a:r>
                        <a:rPr lang="en-US" sz="1600" b="1" dirty="0"/>
                        <a:t>/ap. </a:t>
                      </a:r>
                    </a:p>
                    <a:p>
                      <a:pPr algn="ctr"/>
                      <a:r>
                        <a:rPr lang="en-US" sz="1600" b="1" dirty="0"/>
                        <a:t>[MN]</a:t>
                      </a:r>
                      <a:endParaRPr lang="en-GB" sz="1600" b="1" dirty="0"/>
                    </a:p>
                  </a:txBody>
                  <a:tcPr anchor="ctr">
                    <a:solidFill>
                      <a:schemeClr val="bg1"/>
                    </a:solidFill>
                  </a:tcPr>
                </a:tc>
                <a:extLst>
                  <a:ext uri="{0D108BD9-81ED-4DB2-BD59-A6C34878D82A}">
                    <a16:rowId xmlns:a16="http://schemas.microsoft.com/office/drawing/2014/main" val="4207816362"/>
                  </a:ext>
                </a:extLst>
              </a:tr>
              <a:tr h="185420">
                <a:tc>
                  <a:txBody>
                    <a:bodyPr/>
                    <a:lstStyle/>
                    <a:p>
                      <a:pPr algn="ctr"/>
                      <a:r>
                        <a:rPr lang="en-US" sz="1600" dirty="0"/>
                        <a:t>LHC-MB</a:t>
                      </a:r>
                    </a:p>
                  </a:txBody>
                  <a:tcPr>
                    <a:solidFill>
                      <a:schemeClr val="bg1"/>
                    </a:solidFill>
                  </a:tcPr>
                </a:tc>
                <a:tc>
                  <a:txBody>
                    <a:bodyPr/>
                    <a:lstStyle/>
                    <a:p>
                      <a:pPr algn="ctr"/>
                      <a:r>
                        <a:rPr lang="en-US" sz="1400" dirty="0"/>
                        <a:t>? mm thick end-plate, ? mm thick SS shell</a:t>
                      </a:r>
                      <a:endParaRPr lang="en-GB" sz="1400" dirty="0"/>
                    </a:p>
                  </a:txBody>
                  <a:tcPr>
                    <a:solidFill>
                      <a:schemeClr val="bg1"/>
                    </a:solidFill>
                  </a:tcPr>
                </a:tc>
                <a:tc>
                  <a:txBody>
                    <a:bodyPr/>
                    <a:lstStyle/>
                    <a:p>
                      <a:pPr algn="ctr"/>
                      <a:r>
                        <a:rPr lang="en-US" sz="1600" dirty="0"/>
                        <a:t>2</a:t>
                      </a:r>
                      <a:endParaRPr lang="en-GB" sz="1600" dirty="0"/>
                    </a:p>
                  </a:txBody>
                  <a:tcPr>
                    <a:solidFill>
                      <a:schemeClr val="bg1"/>
                    </a:solidFill>
                  </a:tcPr>
                </a:tc>
                <a:tc>
                  <a:txBody>
                    <a:bodyPr/>
                    <a:lstStyle/>
                    <a:p>
                      <a:pPr algn="ctr"/>
                      <a:r>
                        <a:rPr lang="en-US" sz="1600" dirty="0"/>
                        <a:t>8.3</a:t>
                      </a:r>
                      <a:endParaRPr lang="en-GB" sz="1600" dirty="0"/>
                    </a:p>
                  </a:txBody>
                  <a:tcPr>
                    <a:solidFill>
                      <a:schemeClr val="bg1"/>
                    </a:solidFill>
                  </a:tcPr>
                </a:tc>
                <a:tc>
                  <a:txBody>
                    <a:bodyPr/>
                    <a:lstStyle/>
                    <a:p>
                      <a:pPr algn="ctr"/>
                      <a:r>
                        <a:rPr lang="en-US" sz="1600" dirty="0"/>
                        <a:t>0.24</a:t>
                      </a:r>
                      <a:endParaRPr lang="en-GB" sz="1600" dirty="0"/>
                    </a:p>
                  </a:txBody>
                  <a:tcPr>
                    <a:solidFill>
                      <a:schemeClr val="bg1"/>
                    </a:solidFill>
                  </a:tcPr>
                </a:tc>
                <a:extLst>
                  <a:ext uri="{0D108BD9-81ED-4DB2-BD59-A6C34878D82A}">
                    <a16:rowId xmlns:a16="http://schemas.microsoft.com/office/drawing/2014/main" val="1706284820"/>
                  </a:ext>
                </a:extLst>
              </a:tr>
              <a:tr h="185420">
                <a:tc>
                  <a:txBody>
                    <a:bodyPr/>
                    <a:lstStyle/>
                    <a:p>
                      <a:pPr algn="ctr"/>
                      <a:r>
                        <a:rPr lang="en-US" sz="1600" dirty="0"/>
                        <a:t>11 T MBHS</a:t>
                      </a:r>
                    </a:p>
                  </a:txBody>
                  <a:tcPr>
                    <a:solidFill>
                      <a:schemeClr val="bg1"/>
                    </a:solidFill>
                  </a:tcPr>
                </a:tc>
                <a:tc>
                  <a:txBody>
                    <a:bodyPr/>
                    <a:lstStyle/>
                    <a:p>
                      <a:pPr algn="ctr"/>
                      <a:r>
                        <a:rPr lang="en-US" sz="1400" dirty="0"/>
                        <a:t>43 mm thick end-plate, 12 mm thick SS shell</a:t>
                      </a:r>
                      <a:endParaRPr lang="en-GB" sz="1400" dirty="0"/>
                    </a:p>
                  </a:txBody>
                  <a:tcPr>
                    <a:solidFill>
                      <a:schemeClr val="bg1"/>
                    </a:solidFill>
                  </a:tcPr>
                </a:tc>
                <a:tc>
                  <a:txBody>
                    <a:bodyPr/>
                    <a:lstStyle/>
                    <a:p>
                      <a:pPr algn="ctr"/>
                      <a:r>
                        <a:rPr lang="en-US" sz="1600" dirty="0"/>
                        <a:t>1</a:t>
                      </a:r>
                      <a:endParaRPr lang="en-GB" sz="1600" dirty="0"/>
                    </a:p>
                  </a:txBody>
                  <a:tcPr>
                    <a:solidFill>
                      <a:schemeClr val="bg1"/>
                    </a:solidFill>
                  </a:tcPr>
                </a:tc>
                <a:tc>
                  <a:txBody>
                    <a:bodyPr/>
                    <a:lstStyle/>
                    <a:p>
                      <a:pPr algn="ctr"/>
                      <a:r>
                        <a:rPr lang="en-US" sz="1600" dirty="0"/>
                        <a:t>11.2</a:t>
                      </a:r>
                      <a:endParaRPr lang="en-GB" sz="1600" dirty="0"/>
                    </a:p>
                  </a:txBody>
                  <a:tcPr>
                    <a:solidFill>
                      <a:schemeClr val="bg1"/>
                    </a:solidFill>
                  </a:tcPr>
                </a:tc>
                <a:tc>
                  <a:txBody>
                    <a:bodyPr/>
                    <a:lstStyle/>
                    <a:p>
                      <a:pPr algn="ctr"/>
                      <a:r>
                        <a:rPr lang="en-US" sz="1600" dirty="0"/>
                        <a:t>0.44</a:t>
                      </a:r>
                      <a:endParaRPr lang="en-GB" sz="1600" dirty="0"/>
                    </a:p>
                  </a:txBody>
                  <a:tcPr>
                    <a:solidFill>
                      <a:schemeClr val="bg1"/>
                    </a:solidFill>
                  </a:tcPr>
                </a:tc>
                <a:extLst>
                  <a:ext uri="{0D108BD9-81ED-4DB2-BD59-A6C34878D82A}">
                    <a16:rowId xmlns:a16="http://schemas.microsoft.com/office/drawing/2014/main" val="677243849"/>
                  </a:ext>
                </a:extLst>
              </a:tr>
              <a:tr h="37084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600" dirty="0"/>
                        <a:t>11 T MBHD</a:t>
                      </a:r>
                    </a:p>
                  </a:txBody>
                  <a:tcP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dirty="0"/>
                        <a:t>75 mm thick end-plate, 15 mm SS shell.</a:t>
                      </a:r>
                    </a:p>
                  </a:txBody>
                  <a:tcPr>
                    <a:solidFill>
                      <a:schemeClr val="bg1"/>
                    </a:solidFill>
                  </a:tcPr>
                </a:tc>
                <a:tc>
                  <a:txBody>
                    <a:bodyPr/>
                    <a:lstStyle/>
                    <a:p>
                      <a:pPr algn="ctr"/>
                      <a:r>
                        <a:rPr lang="en-US" sz="1600" dirty="0"/>
                        <a:t>2</a:t>
                      </a:r>
                      <a:endParaRPr lang="en-GB" sz="1600" dirty="0"/>
                    </a:p>
                  </a:txBody>
                  <a:tcPr>
                    <a:solidFill>
                      <a:schemeClr val="bg1"/>
                    </a:solidFill>
                  </a:tcPr>
                </a:tc>
                <a:tc>
                  <a:txBody>
                    <a:bodyPr/>
                    <a:lstStyle/>
                    <a:p>
                      <a:pPr algn="ctr"/>
                      <a:r>
                        <a:rPr lang="en-US" sz="1600" dirty="0"/>
                        <a:t>11.2</a:t>
                      </a:r>
                      <a:endParaRPr lang="en-GB" sz="1600" dirty="0"/>
                    </a:p>
                  </a:txBody>
                  <a:tcPr>
                    <a:solidFill>
                      <a:schemeClr val="bg1"/>
                    </a:solidFill>
                  </a:tcPr>
                </a:tc>
                <a:tc>
                  <a:txBody>
                    <a:bodyPr/>
                    <a:lstStyle/>
                    <a:p>
                      <a:pPr algn="ctr"/>
                      <a:r>
                        <a:rPr lang="en-US" sz="1600" dirty="0"/>
                        <a:t>0.45</a:t>
                      </a:r>
                      <a:endParaRPr lang="en-GB" sz="1600" dirty="0"/>
                    </a:p>
                  </a:txBody>
                  <a:tcPr>
                    <a:solidFill>
                      <a:schemeClr val="bg1"/>
                    </a:solidFill>
                  </a:tcPr>
                </a:tc>
                <a:extLst>
                  <a:ext uri="{0D108BD9-81ED-4DB2-BD59-A6C34878D82A}">
                    <a16:rowId xmlns:a16="http://schemas.microsoft.com/office/drawing/2014/main" val="1713774483"/>
                  </a:ext>
                </a:extLst>
              </a:tr>
              <a:tr h="185420">
                <a:tc>
                  <a:txBody>
                    <a:bodyPr/>
                    <a:lstStyle/>
                    <a:p>
                      <a:pPr algn="ctr"/>
                      <a:r>
                        <a:rPr lang="en-US" sz="1600" dirty="0"/>
                        <a:t>MQXFS</a:t>
                      </a:r>
                      <a:endParaRPr lang="en-GB" sz="1600" dirty="0"/>
                    </a:p>
                  </a:txBody>
                  <a:tcP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dirty="0"/>
                        <a:t>4 x D = 36 mm  Al rod, 75 mm thick nitronic50 plates</a:t>
                      </a:r>
                      <a:endParaRPr lang="en-GB" sz="1400" dirty="0"/>
                    </a:p>
                  </a:txBody>
                  <a:tcPr>
                    <a:solidFill>
                      <a:schemeClr val="bg1"/>
                    </a:solidFill>
                  </a:tcPr>
                </a:tc>
                <a:tc>
                  <a:txBody>
                    <a:bodyPr/>
                    <a:lstStyle/>
                    <a:p>
                      <a:pPr algn="ctr"/>
                      <a:r>
                        <a:rPr lang="en-US" sz="1600" dirty="0"/>
                        <a:t>1</a:t>
                      </a:r>
                      <a:endParaRPr lang="en-GB" sz="1600" dirty="0"/>
                    </a:p>
                  </a:txBody>
                  <a:tcPr>
                    <a:solidFill>
                      <a:schemeClr val="bg1"/>
                    </a:solidFill>
                  </a:tcPr>
                </a:tc>
                <a:tc>
                  <a:txBody>
                    <a:bodyPr/>
                    <a:lstStyle/>
                    <a:p>
                      <a:pPr algn="ctr"/>
                      <a:r>
                        <a:rPr lang="en-US" sz="1600" dirty="0"/>
                        <a:t>132.6</a:t>
                      </a:r>
                      <a:endParaRPr lang="en-GB" sz="1600" dirty="0"/>
                    </a:p>
                  </a:txBody>
                  <a:tcPr>
                    <a:solidFill>
                      <a:schemeClr val="bg1"/>
                    </a:solidFill>
                  </a:tcPr>
                </a:tc>
                <a:tc>
                  <a:txBody>
                    <a:bodyPr/>
                    <a:lstStyle/>
                    <a:p>
                      <a:pPr algn="ctr"/>
                      <a:r>
                        <a:rPr lang="en-US" sz="1600" dirty="0"/>
                        <a:t>1.2</a:t>
                      </a:r>
                      <a:endParaRPr lang="en-GB" sz="1600" dirty="0"/>
                    </a:p>
                  </a:txBody>
                  <a:tcPr>
                    <a:solidFill>
                      <a:schemeClr val="bg1"/>
                    </a:solidFill>
                  </a:tcPr>
                </a:tc>
                <a:extLst>
                  <a:ext uri="{0D108BD9-81ED-4DB2-BD59-A6C34878D82A}">
                    <a16:rowId xmlns:a16="http://schemas.microsoft.com/office/drawing/2014/main" val="840015731"/>
                  </a:ext>
                </a:extLst>
              </a:tr>
              <a:tr h="18542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600" dirty="0"/>
                        <a:t>MQXFB</a:t>
                      </a:r>
                      <a:endParaRPr lang="en-GB" sz="1600" dirty="0"/>
                    </a:p>
                  </a:txBody>
                  <a:tcPr>
                    <a:solidFill>
                      <a:schemeClr val="bg1"/>
                    </a:solidFill>
                  </a:tcPr>
                </a:tc>
                <a:tc>
                  <a:txBody>
                    <a:bodyPr/>
                    <a:lstStyle/>
                    <a:p>
                      <a:pPr algn="ctr"/>
                      <a:r>
                        <a:rPr lang="en-US" sz="1400" dirty="0"/>
                        <a:t>4 x D = 35 mm SS rod, 75 mm thick nitronic50 plates</a:t>
                      </a:r>
                      <a:endParaRPr lang="en-GB" sz="1400" dirty="0"/>
                    </a:p>
                  </a:txBody>
                  <a:tcPr>
                    <a:solidFill>
                      <a:schemeClr val="bg1"/>
                    </a:solidFill>
                  </a:tcPr>
                </a:tc>
                <a:tc>
                  <a:txBody>
                    <a:bodyPr/>
                    <a:lstStyle/>
                    <a:p>
                      <a:pPr algn="ctr"/>
                      <a:r>
                        <a:rPr lang="en-US" sz="1600" dirty="0"/>
                        <a:t>1</a:t>
                      </a:r>
                      <a:endParaRPr lang="en-GB" sz="1600" dirty="0"/>
                    </a:p>
                  </a:txBody>
                  <a:tcPr>
                    <a:solidFill>
                      <a:schemeClr val="bg1"/>
                    </a:solidFill>
                  </a:tcPr>
                </a:tc>
                <a:tc>
                  <a:txBody>
                    <a:bodyPr/>
                    <a:lstStyle/>
                    <a:p>
                      <a:pPr algn="ctr"/>
                      <a:r>
                        <a:rPr lang="en-US" sz="1600" dirty="0"/>
                        <a:t>132.6</a:t>
                      </a:r>
                      <a:endParaRPr lang="en-GB" sz="1600" dirty="0"/>
                    </a:p>
                  </a:txBody>
                  <a:tcPr>
                    <a:solidFill>
                      <a:schemeClr val="bg1"/>
                    </a:solidFill>
                  </a:tcPr>
                </a:tc>
                <a:tc>
                  <a:txBody>
                    <a:bodyPr/>
                    <a:lstStyle/>
                    <a:p>
                      <a:pPr algn="ctr"/>
                      <a:r>
                        <a:rPr lang="en-US" sz="1600" dirty="0"/>
                        <a:t>1.2</a:t>
                      </a:r>
                      <a:endParaRPr lang="en-GB" sz="1600" dirty="0"/>
                    </a:p>
                  </a:txBody>
                  <a:tcPr>
                    <a:solidFill>
                      <a:schemeClr val="bg1"/>
                    </a:solidFill>
                  </a:tcPr>
                </a:tc>
                <a:extLst>
                  <a:ext uri="{0D108BD9-81ED-4DB2-BD59-A6C34878D82A}">
                    <a16:rowId xmlns:a16="http://schemas.microsoft.com/office/drawing/2014/main" val="1059461131"/>
                  </a:ext>
                </a:extLst>
              </a:tr>
              <a:tr h="370840">
                <a:tc>
                  <a:txBody>
                    <a:bodyPr/>
                    <a:lstStyle/>
                    <a:p>
                      <a:pPr algn="ctr"/>
                      <a:r>
                        <a:rPr lang="en-US" sz="1600" dirty="0"/>
                        <a:t>FRESCA2</a:t>
                      </a:r>
                      <a:endParaRPr lang="en-GB" sz="1600" dirty="0"/>
                    </a:p>
                  </a:txBody>
                  <a:tcPr>
                    <a:solidFill>
                      <a:schemeClr val="bg1"/>
                    </a:solidFill>
                  </a:tcPr>
                </a:tc>
                <a:tc>
                  <a:txBody>
                    <a:bodyPr/>
                    <a:lstStyle/>
                    <a:p>
                      <a:pPr algn="ctr"/>
                      <a:r>
                        <a:rPr lang="en-US" sz="1400" dirty="0"/>
                        <a:t>4 x D = 60 mm Al rod, 150 mm thick nitronic50 plates</a:t>
                      </a:r>
                      <a:endParaRPr lang="en-GB" sz="1400" dirty="0"/>
                    </a:p>
                  </a:txBody>
                  <a:tcPr>
                    <a:solidFill>
                      <a:schemeClr val="bg1"/>
                    </a:solidFill>
                  </a:tcPr>
                </a:tc>
                <a:tc>
                  <a:txBody>
                    <a:bodyPr/>
                    <a:lstStyle/>
                    <a:p>
                      <a:pPr algn="ctr"/>
                      <a:r>
                        <a:rPr lang="en-US" sz="1600" dirty="0"/>
                        <a:t>1</a:t>
                      </a:r>
                      <a:endParaRPr lang="en-GB" sz="1600" dirty="0"/>
                    </a:p>
                  </a:txBody>
                  <a:tcPr>
                    <a:solidFill>
                      <a:schemeClr val="bg1"/>
                    </a:solidFill>
                  </a:tcPr>
                </a:tc>
                <a:tc>
                  <a:txBody>
                    <a:bodyPr/>
                    <a:lstStyle/>
                    <a:p>
                      <a:pPr algn="ctr"/>
                      <a:r>
                        <a:rPr lang="en-US" sz="1600" dirty="0"/>
                        <a:t>13</a:t>
                      </a:r>
                      <a:endParaRPr lang="en-GB" sz="1600" dirty="0"/>
                    </a:p>
                  </a:txBody>
                  <a:tcPr>
                    <a:solidFill>
                      <a:schemeClr val="bg1"/>
                    </a:solidFill>
                  </a:tcPr>
                </a:tc>
                <a:tc>
                  <a:txBody>
                    <a:bodyPr/>
                    <a:lstStyle/>
                    <a:p>
                      <a:pPr algn="ctr"/>
                      <a:r>
                        <a:rPr lang="en-US" sz="1600" dirty="0"/>
                        <a:t>2.8</a:t>
                      </a:r>
                      <a:endParaRPr lang="en-GB" sz="1600" dirty="0"/>
                    </a:p>
                  </a:txBody>
                  <a:tcPr>
                    <a:solidFill>
                      <a:schemeClr val="bg1"/>
                    </a:solidFill>
                  </a:tcPr>
                </a:tc>
                <a:extLst>
                  <a:ext uri="{0D108BD9-81ED-4DB2-BD59-A6C34878D82A}">
                    <a16:rowId xmlns:a16="http://schemas.microsoft.com/office/drawing/2014/main" val="3339664605"/>
                  </a:ext>
                </a:extLst>
              </a:tr>
              <a:tr h="370840">
                <a:tc>
                  <a:txBody>
                    <a:bodyPr/>
                    <a:lstStyle/>
                    <a:p>
                      <a:pPr algn="ctr"/>
                      <a:r>
                        <a:rPr lang="en-US" sz="1600" dirty="0" err="1"/>
                        <a:t>eRMC</a:t>
                      </a:r>
                      <a:endParaRPr lang="en-GB" sz="1600" dirty="0"/>
                    </a:p>
                  </a:txBody>
                  <a:tcP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dirty="0">
                          <a:solidFill>
                            <a:schemeClr val="tx1"/>
                          </a:solidFill>
                        </a:rPr>
                        <a:t>4 x D = 64 mm Al/SS rod, 100 mm thick nitronic50 plates</a:t>
                      </a:r>
                      <a:endParaRPr lang="en-GB" sz="1400" dirty="0">
                        <a:solidFill>
                          <a:schemeClr val="tx1"/>
                        </a:solidFill>
                      </a:endParaRPr>
                    </a:p>
                  </a:txBody>
                  <a:tcPr>
                    <a:solidFill>
                      <a:schemeClr val="bg1"/>
                    </a:solidFill>
                  </a:tcPr>
                </a:tc>
                <a:tc>
                  <a:txBody>
                    <a:bodyPr/>
                    <a:lstStyle/>
                    <a:p>
                      <a:pPr algn="ctr"/>
                      <a:r>
                        <a:rPr lang="en-US" sz="1600" dirty="0">
                          <a:solidFill>
                            <a:schemeClr val="tx1"/>
                          </a:solidFill>
                        </a:rPr>
                        <a:t>1</a:t>
                      </a:r>
                      <a:endParaRPr lang="en-GB" sz="1600" dirty="0">
                        <a:solidFill>
                          <a:schemeClr val="tx1"/>
                        </a:solidFill>
                      </a:endParaRPr>
                    </a:p>
                  </a:txBody>
                  <a:tcPr>
                    <a:solidFill>
                      <a:schemeClr val="bg1"/>
                    </a:solidFill>
                  </a:tcPr>
                </a:tc>
                <a:tc>
                  <a:txBody>
                    <a:bodyPr/>
                    <a:lstStyle/>
                    <a:p>
                      <a:pPr algn="ctr"/>
                      <a:r>
                        <a:rPr lang="en-US" sz="1600" dirty="0">
                          <a:solidFill>
                            <a:schemeClr val="tx1"/>
                          </a:solidFill>
                        </a:rPr>
                        <a:t>16</a:t>
                      </a:r>
                      <a:endParaRPr lang="en-GB" sz="1600" dirty="0">
                        <a:solidFill>
                          <a:schemeClr val="tx1"/>
                        </a:solidFill>
                      </a:endParaRPr>
                    </a:p>
                  </a:txBody>
                  <a:tcPr>
                    <a:solidFill>
                      <a:schemeClr val="bg1"/>
                    </a:solidFill>
                  </a:tcPr>
                </a:tc>
                <a:tc>
                  <a:txBody>
                    <a:bodyPr/>
                    <a:lstStyle/>
                    <a:p>
                      <a:pPr algn="ctr"/>
                      <a:r>
                        <a:rPr lang="en-US" sz="1600" dirty="0">
                          <a:solidFill>
                            <a:schemeClr val="tx1"/>
                          </a:solidFill>
                        </a:rPr>
                        <a:t>1.5</a:t>
                      </a:r>
                      <a:endParaRPr lang="en-GB" sz="1600" dirty="0">
                        <a:solidFill>
                          <a:schemeClr val="tx1"/>
                        </a:solidFill>
                      </a:endParaRPr>
                    </a:p>
                  </a:txBody>
                  <a:tcPr>
                    <a:solidFill>
                      <a:schemeClr val="bg1"/>
                    </a:solidFill>
                  </a:tcPr>
                </a:tc>
                <a:extLst>
                  <a:ext uri="{0D108BD9-81ED-4DB2-BD59-A6C34878D82A}">
                    <a16:rowId xmlns:a16="http://schemas.microsoft.com/office/drawing/2014/main" val="347485351"/>
                  </a:ext>
                </a:extLst>
              </a:tr>
              <a:tr h="370840">
                <a:tc>
                  <a:txBody>
                    <a:bodyPr/>
                    <a:lstStyle/>
                    <a:p>
                      <a:pPr algn="ctr"/>
                      <a:r>
                        <a:rPr lang="en-US" sz="1600" dirty="0"/>
                        <a:t>RMM</a:t>
                      </a:r>
                      <a:endParaRPr lang="en-GB" sz="1600" dirty="0"/>
                    </a:p>
                  </a:txBody>
                  <a:tcP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dirty="0">
                          <a:solidFill>
                            <a:schemeClr val="tx1"/>
                          </a:solidFill>
                        </a:rPr>
                        <a:t>4 x D = 64 mm Al/SS rod, 100 mm thick nitronic50 plates</a:t>
                      </a:r>
                      <a:endParaRPr lang="en-GB" sz="1400" dirty="0">
                        <a:solidFill>
                          <a:schemeClr val="tx1"/>
                        </a:solidFill>
                      </a:endParaRPr>
                    </a:p>
                  </a:txBody>
                  <a:tcPr>
                    <a:solidFill>
                      <a:schemeClr val="bg1"/>
                    </a:solidFill>
                  </a:tcPr>
                </a:tc>
                <a:tc>
                  <a:txBody>
                    <a:bodyPr/>
                    <a:lstStyle/>
                    <a:p>
                      <a:pPr algn="ctr"/>
                      <a:r>
                        <a:rPr lang="en-US" sz="1600" dirty="0">
                          <a:solidFill>
                            <a:schemeClr val="tx1"/>
                          </a:solidFill>
                        </a:rPr>
                        <a:t>1</a:t>
                      </a:r>
                      <a:endParaRPr lang="en-GB" sz="1600" dirty="0">
                        <a:solidFill>
                          <a:schemeClr val="tx1"/>
                        </a:solidFill>
                      </a:endParaRPr>
                    </a:p>
                  </a:txBody>
                  <a:tcPr>
                    <a:solidFill>
                      <a:schemeClr val="bg1"/>
                    </a:solidFill>
                  </a:tcPr>
                </a:tc>
                <a:tc>
                  <a:txBody>
                    <a:bodyPr/>
                    <a:lstStyle/>
                    <a:p>
                      <a:pPr algn="ctr"/>
                      <a:r>
                        <a:rPr lang="en-US" sz="1600" dirty="0">
                          <a:solidFill>
                            <a:schemeClr val="tx1"/>
                          </a:solidFill>
                        </a:rPr>
                        <a:t>16</a:t>
                      </a:r>
                      <a:endParaRPr lang="en-GB" sz="1600" dirty="0">
                        <a:solidFill>
                          <a:schemeClr val="tx1"/>
                        </a:solidFill>
                      </a:endParaRPr>
                    </a:p>
                  </a:txBody>
                  <a:tcPr>
                    <a:solidFill>
                      <a:schemeClr val="bg1"/>
                    </a:solidFill>
                  </a:tcPr>
                </a:tc>
                <a:tc>
                  <a:txBody>
                    <a:bodyPr/>
                    <a:lstStyle/>
                    <a:p>
                      <a:pPr algn="ctr"/>
                      <a:r>
                        <a:rPr lang="en-US" sz="1600" dirty="0">
                          <a:solidFill>
                            <a:schemeClr val="tx1"/>
                          </a:solidFill>
                        </a:rPr>
                        <a:t>2.4</a:t>
                      </a:r>
                      <a:endParaRPr lang="en-GB" sz="1600" dirty="0">
                        <a:solidFill>
                          <a:schemeClr val="tx1"/>
                        </a:solidFill>
                      </a:endParaRPr>
                    </a:p>
                  </a:txBody>
                  <a:tcPr>
                    <a:solidFill>
                      <a:schemeClr val="bg1"/>
                    </a:solidFill>
                  </a:tcPr>
                </a:tc>
                <a:extLst>
                  <a:ext uri="{0D108BD9-81ED-4DB2-BD59-A6C34878D82A}">
                    <a16:rowId xmlns:a16="http://schemas.microsoft.com/office/drawing/2014/main" val="1602677290"/>
                  </a:ext>
                </a:extLst>
              </a:tr>
              <a:tr h="0">
                <a:tc>
                  <a:txBody>
                    <a:bodyPr/>
                    <a:lstStyle/>
                    <a:p>
                      <a:pPr algn="ctr"/>
                      <a:r>
                        <a:rPr lang="en-US" sz="1600" dirty="0"/>
                        <a:t>HD2</a:t>
                      </a:r>
                      <a:endParaRPr lang="en-GB" sz="1600" dirty="0"/>
                    </a:p>
                  </a:txBody>
                  <a:tcPr>
                    <a:solidFill>
                      <a:schemeClr val="bg1"/>
                    </a:solidFill>
                  </a:tcPr>
                </a:tc>
                <a:tc>
                  <a:txBody>
                    <a:bodyPr/>
                    <a:lstStyle/>
                    <a:p>
                      <a:pPr algn="ctr"/>
                      <a:endParaRPr lang="en-GB" sz="1400" dirty="0">
                        <a:solidFill>
                          <a:schemeClr val="tx1"/>
                        </a:solidFill>
                      </a:endParaRPr>
                    </a:p>
                  </a:txBody>
                  <a:tcPr>
                    <a:solidFill>
                      <a:schemeClr val="bg1"/>
                    </a:solidFill>
                  </a:tcPr>
                </a:tc>
                <a:tc>
                  <a:txBody>
                    <a:bodyPr/>
                    <a:lstStyle/>
                    <a:p>
                      <a:pPr algn="ctr"/>
                      <a:r>
                        <a:rPr lang="en-US" sz="1600" dirty="0">
                          <a:solidFill>
                            <a:schemeClr val="tx1"/>
                          </a:solidFill>
                        </a:rPr>
                        <a:t>1</a:t>
                      </a:r>
                      <a:endParaRPr lang="en-GB" sz="1600" dirty="0">
                        <a:solidFill>
                          <a:schemeClr val="tx1"/>
                        </a:solidFill>
                      </a:endParaRPr>
                    </a:p>
                  </a:txBody>
                  <a:tcPr>
                    <a:solidFill>
                      <a:schemeClr val="bg1"/>
                    </a:solidFill>
                  </a:tcPr>
                </a:tc>
                <a:tc>
                  <a:txBody>
                    <a:bodyPr/>
                    <a:lstStyle/>
                    <a:p>
                      <a:pPr algn="ctr"/>
                      <a:r>
                        <a:rPr lang="en-US" sz="1600" dirty="0">
                          <a:solidFill>
                            <a:schemeClr val="tx1"/>
                          </a:solidFill>
                        </a:rPr>
                        <a:t>13</a:t>
                      </a:r>
                      <a:endParaRPr lang="en-GB" sz="1600" dirty="0">
                        <a:solidFill>
                          <a:schemeClr val="tx1"/>
                        </a:solidFill>
                      </a:endParaRPr>
                    </a:p>
                  </a:txBody>
                  <a:tcPr>
                    <a:solidFill>
                      <a:schemeClr val="bg1"/>
                    </a:solidFill>
                  </a:tcPr>
                </a:tc>
                <a:tc>
                  <a:txBody>
                    <a:bodyPr/>
                    <a:lstStyle/>
                    <a:p>
                      <a:pPr algn="ctr"/>
                      <a:r>
                        <a:rPr lang="en-US" sz="1600" dirty="0">
                          <a:solidFill>
                            <a:schemeClr val="tx1"/>
                          </a:solidFill>
                        </a:rPr>
                        <a:t>0.7</a:t>
                      </a:r>
                      <a:endParaRPr lang="en-GB" sz="1600" dirty="0">
                        <a:solidFill>
                          <a:schemeClr val="tx1"/>
                        </a:solidFill>
                      </a:endParaRPr>
                    </a:p>
                  </a:txBody>
                  <a:tcPr>
                    <a:solidFill>
                      <a:schemeClr val="bg1"/>
                    </a:solidFill>
                  </a:tcPr>
                </a:tc>
                <a:extLst>
                  <a:ext uri="{0D108BD9-81ED-4DB2-BD59-A6C34878D82A}">
                    <a16:rowId xmlns:a16="http://schemas.microsoft.com/office/drawing/2014/main" val="853488831"/>
                  </a:ext>
                </a:extLst>
              </a:tr>
              <a:tr h="273050">
                <a:tc>
                  <a:txBody>
                    <a:bodyPr/>
                    <a:lstStyle/>
                    <a:p>
                      <a:pPr algn="ctr"/>
                      <a:r>
                        <a:rPr lang="en-US" sz="1600" dirty="0"/>
                        <a:t>HQ</a:t>
                      </a:r>
                      <a:endParaRPr lang="en-GB" sz="1600" dirty="0"/>
                    </a:p>
                  </a:txBody>
                  <a:tcPr>
                    <a:solidFill>
                      <a:schemeClr val="bg1"/>
                    </a:solidFill>
                  </a:tcPr>
                </a:tc>
                <a:tc>
                  <a:txBody>
                    <a:bodyPr/>
                    <a:lstStyle/>
                    <a:p>
                      <a:pPr algn="ctr"/>
                      <a:endParaRPr lang="en-GB" sz="1400" dirty="0">
                        <a:solidFill>
                          <a:schemeClr val="tx1"/>
                        </a:solidFill>
                      </a:endParaRPr>
                    </a:p>
                  </a:txBody>
                  <a:tcPr>
                    <a:solidFill>
                      <a:schemeClr val="bg1"/>
                    </a:solidFill>
                  </a:tcPr>
                </a:tc>
                <a:tc>
                  <a:txBody>
                    <a:bodyPr/>
                    <a:lstStyle/>
                    <a:p>
                      <a:pPr algn="ctr"/>
                      <a:r>
                        <a:rPr lang="en-US" sz="1600" dirty="0">
                          <a:solidFill>
                            <a:schemeClr val="tx1"/>
                          </a:solidFill>
                        </a:rPr>
                        <a:t>1</a:t>
                      </a:r>
                      <a:endParaRPr lang="en-GB" sz="1600" dirty="0">
                        <a:solidFill>
                          <a:schemeClr val="tx1"/>
                        </a:solidFill>
                      </a:endParaRPr>
                    </a:p>
                  </a:txBody>
                  <a:tcPr>
                    <a:solidFill>
                      <a:schemeClr val="bg1"/>
                    </a:solidFill>
                  </a:tcPr>
                </a:tc>
                <a:tc>
                  <a:txBody>
                    <a:bodyPr/>
                    <a:lstStyle/>
                    <a:p>
                      <a:pPr algn="ctr"/>
                      <a:r>
                        <a:rPr lang="en-US" sz="1600" dirty="0">
                          <a:solidFill>
                            <a:schemeClr val="tx1"/>
                          </a:solidFill>
                        </a:rPr>
                        <a:t>219</a:t>
                      </a:r>
                      <a:endParaRPr lang="en-GB" sz="1600" dirty="0">
                        <a:solidFill>
                          <a:schemeClr val="tx1"/>
                        </a:solidFill>
                      </a:endParaRPr>
                    </a:p>
                  </a:txBody>
                  <a:tcPr>
                    <a:solidFill>
                      <a:schemeClr val="bg1"/>
                    </a:solidFill>
                  </a:tcPr>
                </a:tc>
                <a:tc>
                  <a:txBody>
                    <a:bodyPr/>
                    <a:lstStyle/>
                    <a:p>
                      <a:pPr algn="ctr"/>
                      <a:r>
                        <a:rPr lang="en-US" sz="1600" dirty="0">
                          <a:solidFill>
                            <a:schemeClr val="tx1"/>
                          </a:solidFill>
                        </a:rPr>
                        <a:t>1.3</a:t>
                      </a:r>
                      <a:endParaRPr lang="en-GB" sz="1600" dirty="0">
                        <a:solidFill>
                          <a:schemeClr val="tx1"/>
                        </a:solidFill>
                      </a:endParaRPr>
                    </a:p>
                  </a:txBody>
                  <a:tcPr>
                    <a:solidFill>
                      <a:schemeClr val="bg1"/>
                    </a:solidFill>
                  </a:tcPr>
                </a:tc>
                <a:extLst>
                  <a:ext uri="{0D108BD9-81ED-4DB2-BD59-A6C34878D82A}">
                    <a16:rowId xmlns:a16="http://schemas.microsoft.com/office/drawing/2014/main" val="3791850589"/>
                  </a:ext>
                </a:extLst>
              </a:tr>
              <a:tr h="180340">
                <a:tc>
                  <a:txBody>
                    <a:bodyPr/>
                    <a:lstStyle/>
                    <a:p>
                      <a:pPr algn="ctr"/>
                      <a:r>
                        <a:rPr lang="en-US" sz="1600" dirty="0"/>
                        <a:t>LQ</a:t>
                      </a:r>
                      <a:endParaRPr lang="en-GB" sz="1600" dirty="0"/>
                    </a:p>
                  </a:txBody>
                  <a:tcPr>
                    <a:solidFill>
                      <a:schemeClr val="bg1"/>
                    </a:solidFill>
                  </a:tcPr>
                </a:tc>
                <a:tc>
                  <a:txBody>
                    <a:bodyPr/>
                    <a:lstStyle/>
                    <a:p>
                      <a:pPr algn="ctr"/>
                      <a:r>
                        <a:rPr lang="en-US" sz="1400" dirty="0"/>
                        <a:t>4 x D = 25.4 mm SS rod, 50 mm thick SS plates</a:t>
                      </a:r>
                      <a:endParaRPr lang="en-GB" sz="1400" dirty="0"/>
                    </a:p>
                  </a:txBody>
                  <a:tcPr>
                    <a:solidFill>
                      <a:schemeClr val="bg1"/>
                    </a:solidFill>
                  </a:tcPr>
                </a:tc>
                <a:tc>
                  <a:txBody>
                    <a:bodyPr/>
                    <a:lstStyle/>
                    <a:p>
                      <a:pPr algn="ctr"/>
                      <a:r>
                        <a:rPr lang="en-US" sz="1600" dirty="0"/>
                        <a:t>1</a:t>
                      </a:r>
                      <a:endParaRPr lang="en-GB" sz="1600" dirty="0"/>
                    </a:p>
                  </a:txBody>
                  <a:tcPr>
                    <a:solidFill>
                      <a:schemeClr val="bg1"/>
                    </a:solidFill>
                  </a:tcPr>
                </a:tc>
                <a:tc>
                  <a:txBody>
                    <a:bodyPr/>
                    <a:lstStyle/>
                    <a:p>
                      <a:pPr algn="ctr"/>
                      <a:endParaRPr lang="en-GB" sz="1600" dirty="0"/>
                    </a:p>
                  </a:txBody>
                  <a:tcPr>
                    <a:solidFill>
                      <a:schemeClr val="bg1"/>
                    </a:solidFill>
                  </a:tcPr>
                </a:tc>
                <a:tc>
                  <a:txBody>
                    <a:bodyPr/>
                    <a:lstStyle/>
                    <a:p>
                      <a:pPr algn="ctr"/>
                      <a:endParaRPr lang="en-GB" sz="1600" dirty="0"/>
                    </a:p>
                  </a:txBody>
                  <a:tcPr>
                    <a:solidFill>
                      <a:schemeClr val="bg1"/>
                    </a:solidFill>
                  </a:tcPr>
                </a:tc>
                <a:extLst>
                  <a:ext uri="{0D108BD9-81ED-4DB2-BD59-A6C34878D82A}">
                    <a16:rowId xmlns:a16="http://schemas.microsoft.com/office/drawing/2014/main" val="1318429982"/>
                  </a:ext>
                </a:extLst>
              </a:tr>
            </a:tbl>
          </a:graphicData>
        </a:graphic>
      </p:graphicFrame>
      <p:sp>
        <p:nvSpPr>
          <p:cNvPr id="4" name="Slide Number Placeholder 3">
            <a:extLst>
              <a:ext uri="{FF2B5EF4-FFF2-40B4-BE49-F238E27FC236}">
                <a16:creationId xmlns:a16="http://schemas.microsoft.com/office/drawing/2014/main" id="{C9030B61-9C77-42B1-ADAF-147D727CAB69}"/>
              </a:ext>
            </a:extLst>
          </p:cNvPr>
          <p:cNvSpPr>
            <a:spLocks noGrp="1"/>
          </p:cNvSpPr>
          <p:nvPr>
            <p:ph type="sldNum" sz="quarter" idx="12"/>
          </p:nvPr>
        </p:nvSpPr>
        <p:spPr/>
        <p:txBody>
          <a:bodyPr/>
          <a:lstStyle/>
          <a:p>
            <a:fld id="{BFDCA1C4-9514-7B4F-976F-D92F7E296653}" type="slidenum">
              <a:rPr lang="fr-FR" smtClean="0"/>
              <a:pPr/>
              <a:t>7</a:t>
            </a:fld>
            <a:endParaRPr lang="fr-FR"/>
          </a:p>
        </p:txBody>
      </p:sp>
      <p:sp>
        <p:nvSpPr>
          <p:cNvPr id="5" name="Footer Placeholder 4">
            <a:extLst>
              <a:ext uri="{FF2B5EF4-FFF2-40B4-BE49-F238E27FC236}">
                <a16:creationId xmlns:a16="http://schemas.microsoft.com/office/drawing/2014/main" id="{A896BFC3-EE29-4B8E-A3BF-C3EE9F9009AD}"/>
              </a:ext>
            </a:extLst>
          </p:cNvPr>
          <p:cNvSpPr>
            <a:spLocks noGrp="1"/>
          </p:cNvSpPr>
          <p:nvPr>
            <p:ph type="ftr" sz="quarter" idx="11"/>
          </p:nvPr>
        </p:nvSpPr>
        <p:spPr/>
        <p:txBody>
          <a:bodyPr/>
          <a:lstStyle/>
          <a:p>
            <a:pPr algn="ctr"/>
            <a:r>
              <a:rPr lang="es-ES"/>
              <a:t>Susana Izquierdo Bermudez</a:t>
            </a:r>
            <a:endParaRPr lang="en-GB" dirty="0"/>
          </a:p>
        </p:txBody>
      </p:sp>
    </p:spTree>
    <p:extLst>
      <p:ext uri="{BB962C8B-B14F-4D97-AF65-F5344CB8AC3E}">
        <p14:creationId xmlns:p14="http://schemas.microsoft.com/office/powerpoint/2010/main" val="19901930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FFA50-537E-422A-8B76-68EAE8BB3217}"/>
              </a:ext>
            </a:extLst>
          </p:cNvPr>
          <p:cNvSpPr>
            <a:spLocks noGrp="1"/>
          </p:cNvSpPr>
          <p:nvPr>
            <p:ph type="title"/>
          </p:nvPr>
        </p:nvSpPr>
        <p:spPr/>
        <p:txBody>
          <a:bodyPr/>
          <a:lstStyle/>
          <a:p>
            <a:r>
              <a:rPr lang="en-US" dirty="0"/>
              <a:t>Outline</a:t>
            </a:r>
            <a:endParaRPr lang="en-GB" dirty="0"/>
          </a:p>
        </p:txBody>
      </p:sp>
      <p:sp>
        <p:nvSpPr>
          <p:cNvPr id="3" name="Content Placeholder 2">
            <a:extLst>
              <a:ext uri="{FF2B5EF4-FFF2-40B4-BE49-F238E27FC236}">
                <a16:creationId xmlns:a16="http://schemas.microsoft.com/office/drawing/2014/main" id="{5F7A049C-5A04-4600-86E8-4E4F6B006704}"/>
              </a:ext>
            </a:extLst>
          </p:cNvPr>
          <p:cNvSpPr>
            <a:spLocks noGrp="1"/>
          </p:cNvSpPr>
          <p:nvPr>
            <p:ph idx="1"/>
          </p:nvPr>
        </p:nvSpPr>
        <p:spPr/>
        <p:txBody>
          <a:bodyPr/>
          <a:lstStyle/>
          <a:p>
            <a:r>
              <a:rPr lang="en-US" dirty="0"/>
              <a:t>Introduction</a:t>
            </a:r>
          </a:p>
          <a:p>
            <a:r>
              <a:rPr lang="en-US" b="1" dirty="0"/>
              <a:t>MQXF experience</a:t>
            </a:r>
          </a:p>
          <a:p>
            <a:pPr lvl="1"/>
            <a:r>
              <a:rPr lang="en-US" b="1" dirty="0"/>
              <a:t>Longitudinal assembly concept</a:t>
            </a:r>
          </a:p>
          <a:p>
            <a:pPr lvl="1"/>
            <a:r>
              <a:rPr lang="en-US" b="1" dirty="0"/>
              <a:t>Experience from short models</a:t>
            </a:r>
          </a:p>
          <a:p>
            <a:pPr lvl="1"/>
            <a:r>
              <a:rPr lang="en-US" b="1" dirty="0"/>
              <a:t>Experience from long magnets</a:t>
            </a:r>
          </a:p>
          <a:p>
            <a:r>
              <a:rPr lang="en-US" dirty="0"/>
              <a:t>11 T experience</a:t>
            </a:r>
          </a:p>
          <a:p>
            <a:r>
              <a:rPr lang="en-US" dirty="0" err="1"/>
              <a:t>eRMC</a:t>
            </a:r>
            <a:r>
              <a:rPr lang="en-US" dirty="0"/>
              <a:t>/RMM experience</a:t>
            </a:r>
          </a:p>
          <a:p>
            <a:r>
              <a:rPr lang="en-US" dirty="0"/>
              <a:t>Few other 3D features in MQXF</a:t>
            </a:r>
          </a:p>
          <a:p>
            <a:pPr lvl="1"/>
            <a:r>
              <a:rPr lang="en-US" dirty="0"/>
              <a:t>Pole (Titanium vs Bronze)</a:t>
            </a:r>
          </a:p>
          <a:p>
            <a:pPr lvl="1"/>
            <a:r>
              <a:rPr lang="en-US" dirty="0"/>
              <a:t>Aluminum shell (Full length vs Segmented)</a:t>
            </a:r>
          </a:p>
          <a:p>
            <a:endParaRPr lang="en-GB" dirty="0"/>
          </a:p>
        </p:txBody>
      </p:sp>
      <p:sp>
        <p:nvSpPr>
          <p:cNvPr id="4" name="Slide Number Placeholder 3">
            <a:extLst>
              <a:ext uri="{FF2B5EF4-FFF2-40B4-BE49-F238E27FC236}">
                <a16:creationId xmlns:a16="http://schemas.microsoft.com/office/drawing/2014/main" id="{7BA4E5CA-370F-4D07-940B-7B8C14215124}"/>
              </a:ext>
            </a:extLst>
          </p:cNvPr>
          <p:cNvSpPr>
            <a:spLocks noGrp="1"/>
          </p:cNvSpPr>
          <p:nvPr>
            <p:ph type="sldNum" sz="quarter" idx="12"/>
          </p:nvPr>
        </p:nvSpPr>
        <p:spPr/>
        <p:txBody>
          <a:bodyPr/>
          <a:lstStyle/>
          <a:p>
            <a:fld id="{BFDCA1C4-9514-7B4F-976F-D92F7E296653}" type="slidenum">
              <a:rPr lang="fr-FR" smtClean="0"/>
              <a:pPr/>
              <a:t>8</a:t>
            </a:fld>
            <a:endParaRPr lang="fr-FR"/>
          </a:p>
        </p:txBody>
      </p:sp>
      <p:sp>
        <p:nvSpPr>
          <p:cNvPr id="5" name="Footer Placeholder 4">
            <a:extLst>
              <a:ext uri="{FF2B5EF4-FFF2-40B4-BE49-F238E27FC236}">
                <a16:creationId xmlns:a16="http://schemas.microsoft.com/office/drawing/2014/main" id="{86B4B8E4-895D-4882-91AA-94878CBA343A}"/>
              </a:ext>
            </a:extLst>
          </p:cNvPr>
          <p:cNvSpPr>
            <a:spLocks noGrp="1"/>
          </p:cNvSpPr>
          <p:nvPr>
            <p:ph type="ftr" sz="quarter" idx="11"/>
          </p:nvPr>
        </p:nvSpPr>
        <p:spPr/>
        <p:txBody>
          <a:bodyPr/>
          <a:lstStyle/>
          <a:p>
            <a:pPr algn="ctr"/>
            <a:r>
              <a:rPr lang="es-ES"/>
              <a:t>Susana Izquierdo Bermudez</a:t>
            </a:r>
            <a:endParaRPr lang="en-GB" dirty="0"/>
          </a:p>
        </p:txBody>
      </p:sp>
    </p:spTree>
    <p:extLst>
      <p:ext uri="{BB962C8B-B14F-4D97-AF65-F5344CB8AC3E}">
        <p14:creationId xmlns:p14="http://schemas.microsoft.com/office/powerpoint/2010/main" val="37626343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4912CD-D9AC-47A5-B825-50DBE3574B58}"/>
              </a:ext>
            </a:extLst>
          </p:cNvPr>
          <p:cNvSpPr>
            <a:spLocks noGrp="1"/>
          </p:cNvSpPr>
          <p:nvPr>
            <p:ph type="title"/>
          </p:nvPr>
        </p:nvSpPr>
        <p:spPr/>
        <p:txBody>
          <a:bodyPr/>
          <a:lstStyle/>
          <a:p>
            <a:r>
              <a:rPr lang="en-US" dirty="0"/>
              <a:t>MQXF Longitudinal Assembly</a:t>
            </a:r>
            <a:endParaRPr lang="en-GB" dirty="0"/>
          </a:p>
        </p:txBody>
      </p:sp>
      <p:sp>
        <p:nvSpPr>
          <p:cNvPr id="4" name="Slide Number Placeholder 3">
            <a:extLst>
              <a:ext uri="{FF2B5EF4-FFF2-40B4-BE49-F238E27FC236}">
                <a16:creationId xmlns:a16="http://schemas.microsoft.com/office/drawing/2014/main" id="{61B025DA-B171-4AA4-9A05-9EBA93BF4CAC}"/>
              </a:ext>
            </a:extLst>
          </p:cNvPr>
          <p:cNvSpPr>
            <a:spLocks noGrp="1"/>
          </p:cNvSpPr>
          <p:nvPr>
            <p:ph type="sldNum" sz="quarter" idx="12"/>
          </p:nvPr>
        </p:nvSpPr>
        <p:spPr/>
        <p:txBody>
          <a:bodyPr/>
          <a:lstStyle/>
          <a:p>
            <a:fld id="{BFDCA1C4-9514-7B4F-976F-D92F7E296653}" type="slidenum">
              <a:rPr lang="fr-FR" smtClean="0"/>
              <a:pPr/>
              <a:t>9</a:t>
            </a:fld>
            <a:endParaRPr lang="fr-FR"/>
          </a:p>
        </p:txBody>
      </p:sp>
      <p:sp>
        <p:nvSpPr>
          <p:cNvPr id="5" name="Footer Placeholder 4">
            <a:extLst>
              <a:ext uri="{FF2B5EF4-FFF2-40B4-BE49-F238E27FC236}">
                <a16:creationId xmlns:a16="http://schemas.microsoft.com/office/drawing/2014/main" id="{91C610AD-2C55-45B6-84FB-B625F4142A40}"/>
              </a:ext>
            </a:extLst>
          </p:cNvPr>
          <p:cNvSpPr>
            <a:spLocks noGrp="1"/>
          </p:cNvSpPr>
          <p:nvPr>
            <p:ph type="ftr" sz="quarter" idx="11"/>
          </p:nvPr>
        </p:nvSpPr>
        <p:spPr/>
        <p:txBody>
          <a:bodyPr/>
          <a:lstStyle/>
          <a:p>
            <a:pPr algn="ctr"/>
            <a:r>
              <a:rPr lang="es-ES"/>
              <a:t>Susana Izquierdo Bermudez</a:t>
            </a:r>
            <a:endParaRPr lang="en-GB" dirty="0"/>
          </a:p>
        </p:txBody>
      </p:sp>
      <p:sp>
        <p:nvSpPr>
          <p:cNvPr id="6" name="Content Placeholder 6">
            <a:extLst>
              <a:ext uri="{FF2B5EF4-FFF2-40B4-BE49-F238E27FC236}">
                <a16:creationId xmlns:a16="http://schemas.microsoft.com/office/drawing/2014/main" id="{732054E1-FE21-46E8-9F39-6011D1B67BBC}"/>
              </a:ext>
            </a:extLst>
          </p:cNvPr>
          <p:cNvSpPr txBox="1">
            <a:spLocks/>
          </p:cNvSpPr>
          <p:nvPr/>
        </p:nvSpPr>
        <p:spPr>
          <a:xfrm>
            <a:off x="375081" y="1484784"/>
            <a:ext cx="4846320" cy="4608512"/>
          </a:xfrm>
          <a:prstGeom prst="rect">
            <a:avLst/>
          </a:prstGeom>
        </p:spPr>
        <p:txBody>
          <a:bodyPr vert="horz" lIns="0" tIns="0" rIns="0" bIns="0" rtlCol="0">
            <a:normAutofit fontScale="925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000" dirty="0"/>
              <a:t>Direct connection between the motion of the rod and the one of the coil ends</a:t>
            </a:r>
          </a:p>
          <a:p>
            <a:endParaRPr lang="en-US" sz="2000" dirty="0"/>
          </a:p>
          <a:p>
            <a:r>
              <a:rPr lang="en-US" sz="2000" dirty="0"/>
              <a:t>Goal: keep the pole turn under compression during powering. </a:t>
            </a:r>
          </a:p>
          <a:p>
            <a:endParaRPr lang="en-US" sz="2000" dirty="0"/>
          </a:p>
          <a:p>
            <a:r>
              <a:rPr lang="en-US" sz="2000" dirty="0"/>
              <a:t>Short models (1.2 m):</a:t>
            </a:r>
          </a:p>
          <a:p>
            <a:pPr lvl="1"/>
            <a:r>
              <a:rPr lang="en-US" sz="1800" dirty="0"/>
              <a:t>Aluminum rods, 36 mm diameter</a:t>
            </a:r>
          </a:p>
          <a:p>
            <a:pPr lvl="1"/>
            <a:r>
              <a:rPr lang="en-US" sz="1800" dirty="0" err="1"/>
              <a:t>Nitronic</a:t>
            </a:r>
            <a:r>
              <a:rPr lang="en-US" sz="1800" dirty="0"/>
              <a:t> 50 end plate, 75 mm thick </a:t>
            </a:r>
          </a:p>
          <a:p>
            <a:pPr lvl="1"/>
            <a:endParaRPr lang="en-US" sz="1800" dirty="0"/>
          </a:p>
          <a:p>
            <a:r>
              <a:rPr lang="en-US" sz="2000" dirty="0"/>
              <a:t>MQXFA (4.2 m):</a:t>
            </a:r>
          </a:p>
          <a:p>
            <a:pPr lvl="1"/>
            <a:r>
              <a:rPr lang="en-US" sz="1800" dirty="0"/>
              <a:t>Stainless steel rods, 32 mm diameter</a:t>
            </a:r>
          </a:p>
          <a:p>
            <a:pPr lvl="1"/>
            <a:r>
              <a:rPr lang="en-US" sz="1800" dirty="0" err="1"/>
              <a:t>Nitronic</a:t>
            </a:r>
            <a:r>
              <a:rPr lang="en-US" sz="1800" dirty="0"/>
              <a:t> 50 end plate, 75 mm thick </a:t>
            </a:r>
          </a:p>
          <a:p>
            <a:endParaRPr lang="en-US" sz="2000" dirty="0"/>
          </a:p>
          <a:p>
            <a:r>
              <a:rPr lang="en-US" sz="2000" dirty="0"/>
              <a:t>MQXFB (7.15 m):</a:t>
            </a:r>
          </a:p>
          <a:p>
            <a:pPr lvl="1"/>
            <a:r>
              <a:rPr lang="en-US" sz="1800" dirty="0"/>
              <a:t>Stainless steel rods, 35 mm diameter</a:t>
            </a:r>
          </a:p>
          <a:p>
            <a:pPr lvl="1"/>
            <a:r>
              <a:rPr lang="en-US" sz="1800" dirty="0" err="1"/>
              <a:t>Nitronic</a:t>
            </a:r>
            <a:r>
              <a:rPr lang="en-US" sz="1800" dirty="0"/>
              <a:t> 50 end plate, 75 mm thick </a:t>
            </a:r>
          </a:p>
          <a:p>
            <a:pPr lvl="1"/>
            <a:endParaRPr lang="en-US" sz="1800" dirty="0">
              <a:solidFill>
                <a:srgbClr val="FF0000"/>
              </a:solidFill>
            </a:endParaRPr>
          </a:p>
          <a:p>
            <a:pPr lvl="1"/>
            <a:endParaRPr lang="en-US" sz="1800" dirty="0"/>
          </a:p>
          <a:p>
            <a:endParaRPr lang="en-GB" sz="2000" dirty="0"/>
          </a:p>
        </p:txBody>
      </p:sp>
      <p:pic>
        <p:nvPicPr>
          <p:cNvPr id="7" name="Picture 6">
            <a:extLst>
              <a:ext uri="{FF2B5EF4-FFF2-40B4-BE49-F238E27FC236}">
                <a16:creationId xmlns:a16="http://schemas.microsoft.com/office/drawing/2014/main" id="{98658C03-1854-4FB4-B15B-E77D361B8D51}"/>
              </a:ext>
            </a:extLst>
          </p:cNvPr>
          <p:cNvPicPr>
            <a:picLocks noChangeAspect="1"/>
          </p:cNvPicPr>
          <p:nvPr/>
        </p:nvPicPr>
        <p:blipFill>
          <a:blip r:embed="rId2"/>
          <a:stretch>
            <a:fillRect/>
          </a:stretch>
        </p:blipFill>
        <p:spPr>
          <a:xfrm>
            <a:off x="5346100" y="936400"/>
            <a:ext cx="3633400" cy="1838979"/>
          </a:xfrm>
          <a:prstGeom prst="rect">
            <a:avLst/>
          </a:prstGeom>
        </p:spPr>
      </p:pic>
      <p:pic>
        <p:nvPicPr>
          <p:cNvPr id="8" name="Picture 7">
            <a:extLst>
              <a:ext uri="{FF2B5EF4-FFF2-40B4-BE49-F238E27FC236}">
                <a16:creationId xmlns:a16="http://schemas.microsoft.com/office/drawing/2014/main" id="{5DA4FBF7-922C-41AB-82F8-002B3848FE6E}"/>
              </a:ext>
            </a:extLst>
          </p:cNvPr>
          <p:cNvPicPr>
            <a:picLocks noChangeAspect="1"/>
          </p:cNvPicPr>
          <p:nvPr/>
        </p:nvPicPr>
        <p:blipFill>
          <a:blip r:embed="rId3"/>
          <a:stretch>
            <a:fillRect/>
          </a:stretch>
        </p:blipFill>
        <p:spPr>
          <a:xfrm>
            <a:off x="5595498" y="2437347"/>
            <a:ext cx="2180758" cy="1754001"/>
          </a:xfrm>
          <a:prstGeom prst="rect">
            <a:avLst/>
          </a:prstGeom>
        </p:spPr>
      </p:pic>
      <p:pic>
        <p:nvPicPr>
          <p:cNvPr id="9" name="Picture 8">
            <a:extLst>
              <a:ext uri="{FF2B5EF4-FFF2-40B4-BE49-F238E27FC236}">
                <a16:creationId xmlns:a16="http://schemas.microsoft.com/office/drawing/2014/main" id="{5E271BE2-A0A7-4622-9E80-5FF65C8BFEA3}"/>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5797536" y="4389534"/>
            <a:ext cx="3181964" cy="2024886"/>
          </a:xfrm>
          <a:prstGeom prst="rect">
            <a:avLst/>
          </a:prstGeom>
          <a:noFill/>
          <a:ln w="12700">
            <a:solidFill>
              <a:schemeClr val="tx2"/>
            </a:solidFill>
            <a:miter lim="800000"/>
            <a:headEnd/>
            <a:tailEnd/>
          </a:ln>
        </p:spPr>
      </p:pic>
    </p:spTree>
    <p:extLst>
      <p:ext uri="{BB962C8B-B14F-4D97-AF65-F5344CB8AC3E}">
        <p14:creationId xmlns:p14="http://schemas.microsoft.com/office/powerpoint/2010/main" val="2067001987"/>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DOE Talk">
  <a:themeElements>
    <a:clrScheme name="">
      <a:dk1>
        <a:srgbClr val="000000"/>
      </a:dk1>
      <a:lt1>
        <a:srgbClr val="003399"/>
      </a:lt1>
      <a:dk2>
        <a:srgbClr val="000000"/>
      </a:dk2>
      <a:lt2>
        <a:srgbClr val="000000"/>
      </a:lt2>
      <a:accent1>
        <a:srgbClr val="33CC33"/>
      </a:accent1>
      <a:accent2>
        <a:srgbClr val="00FFFF"/>
      </a:accent2>
      <a:accent3>
        <a:srgbClr val="AAADCA"/>
      </a:accent3>
      <a:accent4>
        <a:srgbClr val="000000"/>
      </a:accent4>
      <a:accent5>
        <a:srgbClr val="ADE2AD"/>
      </a:accent5>
      <a:accent6>
        <a:srgbClr val="00E7E7"/>
      </a:accent6>
      <a:hlink>
        <a:srgbClr val="FF0033"/>
      </a:hlink>
      <a:folHlink>
        <a:srgbClr val="969696"/>
      </a:folHlink>
    </a:clrScheme>
    <a:fontScheme name="DOE Talk">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5400" cap="flat" cmpd="sng" algn="ctr">
          <a:solidFill>
            <a:schemeClr val="tx1"/>
          </a:solidFill>
          <a:prstDash val="solid"/>
          <a:round/>
          <a:headEnd type="none" w="sm" len="sm"/>
          <a:tailEnd type="triangle" w="sm" len="sm"/>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smtClean="0">
            <a:ln>
              <a:noFill/>
            </a:ln>
            <a:solidFill>
              <a:schemeClr val="hlink"/>
            </a:solidFill>
            <a:effectLst/>
            <a:latin typeface="Helvetica" pitchFamily="34" charset="0"/>
          </a:defRPr>
        </a:defPPr>
      </a:lstStyle>
    </a:spDef>
    <a:lnDef>
      <a:spPr bwMode="auto">
        <a:xfrm>
          <a:off x="0" y="0"/>
          <a:ext cx="1" cy="1"/>
        </a:xfrm>
        <a:custGeom>
          <a:avLst/>
          <a:gdLst/>
          <a:ahLst/>
          <a:cxnLst/>
          <a:rect l="0" t="0" r="0" b="0"/>
          <a:pathLst/>
        </a:custGeom>
        <a:solidFill>
          <a:schemeClr val="accent1"/>
        </a:solidFill>
        <a:ln w="25400" cap="flat" cmpd="sng" algn="ctr">
          <a:solidFill>
            <a:schemeClr val="tx1"/>
          </a:solidFill>
          <a:prstDash val="solid"/>
          <a:round/>
          <a:headEnd type="none" w="sm" len="sm"/>
          <a:tailEnd type="triangle" w="sm" len="sm"/>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smtClean="0">
            <a:ln>
              <a:noFill/>
            </a:ln>
            <a:solidFill>
              <a:schemeClr val="hlink"/>
            </a:solidFill>
            <a:effectLst/>
            <a:latin typeface="Helvetica" pitchFamily="34" charset="0"/>
          </a:defRPr>
        </a:defPPr>
      </a:lstStyle>
    </a:lnDef>
  </a:objectDefaults>
  <a:extraClrSchemeLst>
    <a:extraClrScheme>
      <a:clrScheme name="DOE Talk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OE Talk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DOE Talk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OE Talk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OE Talk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OE Talk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DOE Talk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Corbel">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Description0 xmlns="8946e33d-fd2f-4ae4-8ee9-d90c129cdf9e" xsi:nil="true"/>
    <Note xmlns="8946e33d-fd2f-4ae4-8ee9-d90c129cdf9e" xsi:nil="true"/>
  </documentManagement>
</p:properties>
</file>

<file path=customXml/itemProps1.xml><?xml version="1.0" encoding="utf-8"?>
<ds:datastoreItem xmlns:ds="http://schemas.openxmlformats.org/officeDocument/2006/customXml" ds:itemID="{1B3DAAED-59EA-473F-8797-807F21F6E6D6}">
  <ds:schemaRefs>
    <ds:schemaRef ds:uri="http://schemas.microsoft.com/sharepoint/v3/contenttype/forms"/>
  </ds:schemaRefs>
</ds:datastoreItem>
</file>

<file path=customXml/itemProps2.xml><?xml version="1.0" encoding="utf-8"?>
<ds:datastoreItem xmlns:ds="http://schemas.openxmlformats.org/officeDocument/2006/customXml" ds:itemID="{9A55C745-3429-4486-A126-60D7C77FAA1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DA649C1-7B00-4ECC-98F2-E673362ECA3E}">
  <ds:schemaRefs>
    <ds:schemaRef ds:uri="http://schemas.microsoft.com/office/2006/metadata/properties"/>
    <ds:schemaRef ds:uri="http://purl.org/dc/elements/1.1/"/>
    <ds:schemaRef ds:uri="8946e33d-fd2f-4ae4-8ee9-d90c129cdf9e"/>
    <ds:schemaRef ds:uri="http://schemas.openxmlformats.org/package/2006/metadata/core-properties"/>
    <ds:schemaRef ds:uri="http://purl.org/dc/terms/"/>
    <ds:schemaRef ds:uri="http://schemas.microsoft.com/office/infopath/2007/PartnerControls"/>
    <ds:schemaRef ds:uri="http://schemas.microsoft.com/office/2006/documentManagement/typ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108502</TotalTime>
  <Words>5170</Words>
  <Application>Microsoft Office PowerPoint</Application>
  <PresentationFormat>On-screen Show (4:3)</PresentationFormat>
  <Paragraphs>1101</Paragraphs>
  <Slides>64</Slides>
  <Notes>4</Notes>
  <HiddenSlides>0</HiddenSlides>
  <MMClips>0</MMClips>
  <ScaleCrop>false</ScaleCrop>
  <HeadingPairs>
    <vt:vector size="8" baseType="variant">
      <vt:variant>
        <vt:lpstr>Fonts Used</vt:lpstr>
      </vt:variant>
      <vt:variant>
        <vt:i4>10</vt:i4>
      </vt:variant>
      <vt:variant>
        <vt:lpstr>Theme</vt:lpstr>
      </vt:variant>
      <vt:variant>
        <vt:i4>3</vt:i4>
      </vt:variant>
      <vt:variant>
        <vt:lpstr>Embedded OLE Servers</vt:lpstr>
      </vt:variant>
      <vt:variant>
        <vt:i4>2</vt:i4>
      </vt:variant>
      <vt:variant>
        <vt:lpstr>Slide Titles</vt:lpstr>
      </vt:variant>
      <vt:variant>
        <vt:i4>64</vt:i4>
      </vt:variant>
    </vt:vector>
  </HeadingPairs>
  <TitlesOfParts>
    <vt:vector size="79" baseType="lpstr">
      <vt:lpstr>Arial</vt:lpstr>
      <vt:lpstr>Calibri</vt:lpstr>
      <vt:lpstr>Cambria Math</vt:lpstr>
      <vt:lpstr>Comic Sans MS</vt:lpstr>
      <vt:lpstr>Helvetica</vt:lpstr>
      <vt:lpstr>Helvetica (body)</vt:lpstr>
      <vt:lpstr>Helvetica Neue</vt:lpstr>
      <vt:lpstr>Symbol</vt:lpstr>
      <vt:lpstr>Times New Roman</vt:lpstr>
      <vt:lpstr>Wingdings</vt:lpstr>
      <vt:lpstr>Thème Office</vt:lpstr>
      <vt:lpstr>DOE Talk</vt:lpstr>
      <vt:lpstr>Office Theme</vt:lpstr>
      <vt:lpstr>Chart</vt:lpstr>
      <vt:lpstr>Photo Editor Photo</vt:lpstr>
      <vt:lpstr>Longitudinal pre-load of Nb3Sn magnets</vt:lpstr>
      <vt:lpstr>Outline</vt:lpstr>
      <vt:lpstr>General Statements</vt:lpstr>
      <vt:lpstr>Force or not force?</vt:lpstr>
      <vt:lpstr>SQ/SD Experience (LBNL)</vt:lpstr>
      <vt:lpstr>eRMC/RMM</vt:lpstr>
      <vt:lpstr>Overview on different magnet parameters</vt:lpstr>
      <vt:lpstr>Outline</vt:lpstr>
      <vt:lpstr>MQXF Longitudinal Assembly</vt:lpstr>
      <vt:lpstr>MQXF – Preload a target</vt:lpstr>
      <vt:lpstr>MQXF – From short to long</vt:lpstr>
      <vt:lpstr>MQXFS – Experience from short magnets</vt:lpstr>
      <vt:lpstr>MQXFS – Experience from short magnets</vt:lpstr>
      <vt:lpstr>MQXFA Experience</vt:lpstr>
      <vt:lpstr>Outline</vt:lpstr>
      <vt:lpstr>11 T Longitudinal Assembly</vt:lpstr>
      <vt:lpstr>11 T Longitudinal Assembly – Short models</vt:lpstr>
      <vt:lpstr>11 T longitudinal assembly –  From short to long magnets</vt:lpstr>
      <vt:lpstr>11 T : Experience from short models</vt:lpstr>
      <vt:lpstr>11 T : Experience from short models</vt:lpstr>
      <vt:lpstr>11 T : Extrapolation to long magnets</vt:lpstr>
      <vt:lpstr>Outline</vt:lpstr>
      <vt:lpstr>RMM: Longitudinal stiffness</vt:lpstr>
      <vt:lpstr>RMM – Coil end design</vt:lpstr>
      <vt:lpstr>RMM – Coil end design</vt:lpstr>
      <vt:lpstr>RMM: coil-pole contact </vt:lpstr>
      <vt:lpstr>RMM: End-plate design</vt:lpstr>
      <vt:lpstr>eRMC – Feedback from experience</vt:lpstr>
      <vt:lpstr>eRMC – Feedback from experience</vt:lpstr>
      <vt:lpstr>Outline</vt:lpstr>
      <vt:lpstr>Conductor axial strain</vt:lpstr>
      <vt:lpstr>Conductor axial strain</vt:lpstr>
      <vt:lpstr>Conductor axial strain</vt:lpstr>
      <vt:lpstr>Aluminum Shell Segmentation</vt:lpstr>
      <vt:lpstr>Aluminum Shell Segmentation</vt:lpstr>
      <vt:lpstr>Aluminum Shell in MQXF</vt:lpstr>
      <vt:lpstr>PowerPoint Presentation</vt:lpstr>
      <vt:lpstr>PowerPoint Presentation</vt:lpstr>
      <vt:lpstr>PowerPoint Presentation</vt:lpstr>
      <vt:lpstr>PowerPoint Presentation</vt:lpstr>
      <vt:lpstr>PowerPoint Presentation</vt:lpstr>
      <vt:lpstr>PowerPoint Presentation</vt:lpstr>
      <vt:lpstr>MKQXF (FEAC)</vt:lpstr>
      <vt:lpstr>MQXF vs MKQXF</vt:lpstr>
      <vt:lpstr>MQXFSD1</vt:lpstr>
      <vt:lpstr>MQXFS1 (or AT1)</vt:lpstr>
      <vt:lpstr>MQXFS1 (or AT1)</vt:lpstr>
      <vt:lpstr>MQXFS Support Structure # 2</vt:lpstr>
      <vt:lpstr>MQXFSD2</vt:lpstr>
      <vt:lpstr>MQXFS Support Structure 3 and 4</vt:lpstr>
      <vt:lpstr>From structure 1-2 to structure 3-4</vt:lpstr>
      <vt:lpstr>Short model support structures overview</vt:lpstr>
      <vt:lpstr>Short model support structures overview</vt:lpstr>
      <vt:lpstr>PowerPoint Presentation</vt:lpstr>
      <vt:lpstr>PowerPoint Presentation</vt:lpstr>
      <vt:lpstr>The road to shell structures at LBNL</vt:lpstr>
      <vt:lpstr>LQ – 3.7 m long quad for LARP </vt:lpstr>
      <vt:lpstr>PowerPoint Presentation</vt:lpstr>
      <vt:lpstr>Axial displacements and quench location (HD1, TQ)</vt:lpstr>
      <vt:lpstr> </vt:lpstr>
      <vt:lpstr> SQ02 - Ratcheting Model</vt:lpstr>
      <vt:lpstr> Ratcheting Model</vt:lpstr>
      <vt:lpstr> Ratcheting Model</vt:lpstr>
      <vt:lpstr>Coil Estimates</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HiLumi-Pres-Template-4-3-2logo-v2</dc:title>
  <dc:creator>susana.izquierdo.bermudez@cern.ch</dc:creator>
  <cp:lastModifiedBy>Susana Izquierdo Bermudez</cp:lastModifiedBy>
  <cp:revision>1965</cp:revision>
  <cp:lastPrinted>2019-10-29T09:56:18Z</cp:lastPrinted>
  <dcterms:created xsi:type="dcterms:W3CDTF">2016-02-12T10:02:27Z</dcterms:created>
  <dcterms:modified xsi:type="dcterms:W3CDTF">2020-07-10T11:56:19Z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