
<file path=[Content_Types].xml><?xml version="1.0" encoding="utf-8"?>
<Types xmlns="http://schemas.openxmlformats.org/package/2006/content-types"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s/slide45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pdf" ContentType="application/pdf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r:id="rId1"/>
  </p:sldMasterIdLst>
  <p:notesMasterIdLst>
    <p:notesMasterId r:id="rId49"/>
  </p:notesMasterIdLst>
  <p:handoutMasterIdLst>
    <p:handoutMasterId r:id="rId50"/>
  </p:handoutMasterIdLst>
  <p:sldIdLst>
    <p:sldId id="256" r:id="rId2"/>
    <p:sldId id="292" r:id="rId3"/>
    <p:sldId id="303" r:id="rId4"/>
    <p:sldId id="293" r:id="rId5"/>
    <p:sldId id="294" r:id="rId6"/>
    <p:sldId id="295" r:id="rId7"/>
    <p:sldId id="296" r:id="rId8"/>
    <p:sldId id="257" r:id="rId9"/>
    <p:sldId id="266" r:id="rId10"/>
    <p:sldId id="297" r:id="rId11"/>
    <p:sldId id="298" r:id="rId12"/>
    <p:sldId id="304" r:id="rId13"/>
    <p:sldId id="258" r:id="rId14"/>
    <p:sldId id="267" r:id="rId15"/>
    <p:sldId id="259" r:id="rId16"/>
    <p:sldId id="291" r:id="rId17"/>
    <p:sldId id="260" r:id="rId18"/>
    <p:sldId id="269" r:id="rId19"/>
    <p:sldId id="268" r:id="rId20"/>
    <p:sldId id="270" r:id="rId21"/>
    <p:sldId id="307" r:id="rId22"/>
    <p:sldId id="271" r:id="rId23"/>
    <p:sldId id="272" r:id="rId24"/>
    <p:sldId id="273" r:id="rId25"/>
    <p:sldId id="288" r:id="rId26"/>
    <p:sldId id="261" r:id="rId27"/>
    <p:sldId id="274" r:id="rId28"/>
    <p:sldId id="299" r:id="rId29"/>
    <p:sldId id="301" r:id="rId30"/>
    <p:sldId id="306" r:id="rId31"/>
    <p:sldId id="262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6" r:id="rId40"/>
    <p:sldId id="263" r:id="rId41"/>
    <p:sldId id="289" r:id="rId42"/>
    <p:sldId id="276" r:id="rId43"/>
    <p:sldId id="275" r:id="rId44"/>
    <p:sldId id="264" r:id="rId45"/>
    <p:sldId id="265" r:id="rId46"/>
    <p:sldId id="277" r:id="rId47"/>
    <p:sldId id="305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3" d="100"/>
          <a:sy n="83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8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handoutMaster" Target="handoutMasters/handoutMaster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42" Type="http://schemas.openxmlformats.org/officeDocument/2006/relationships/slide" Target="slides/slide41.xml"/><Relationship Id="rId6" Type="http://schemas.openxmlformats.org/officeDocument/2006/relationships/slide" Target="slides/slide5.xml"/><Relationship Id="rId49" Type="http://schemas.openxmlformats.org/officeDocument/2006/relationships/notesMaster" Target="notesMasters/notesMaster1.xml"/><Relationship Id="rId44" Type="http://schemas.openxmlformats.org/officeDocument/2006/relationships/slide" Target="slides/slide43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35" Type="http://schemas.openxmlformats.org/officeDocument/2006/relationships/slide" Target="slides/slide34.xml"/><Relationship Id="rId51" Type="http://schemas.openxmlformats.org/officeDocument/2006/relationships/printerSettings" Target="printerSettings/printerSettings1.bin"/><Relationship Id="rId55" Type="http://schemas.openxmlformats.org/officeDocument/2006/relationships/tableStyles" Target="tableStyles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36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presProps" Target="presProps.xml"/><Relationship Id="rId54" Type="http://schemas.openxmlformats.org/officeDocument/2006/relationships/theme" Target="theme/theme1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53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D29E9-C4DD-AA44-94AD-4683F8898558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96B5A-BF1A-7449-99A6-823D1BE10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9FE72-0622-5041-BF21-FCF4489232A4}" type="datetimeFigureOut">
              <a:rPr lang="en-US" smtClean="0"/>
              <a:pPr/>
              <a:t>9/26/10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B0153-6527-DB49-882D-D9FABB716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5571690-443E-904C-ACBD-A47DE5D8B513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286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8676" name="Notes Placeholder 2"/>
          <p:cNvSpPr>
            <a:spLocks noGrp="1"/>
          </p:cNvSpPr>
          <p:nvPr>
            <p:ph type="body" idx="1"/>
          </p:nvPr>
        </p:nvSpPr>
        <p:spPr>
          <a:xfrm>
            <a:off x="686124" y="4344541"/>
            <a:ext cx="5485753" cy="4114873"/>
          </a:xfrm>
          <a:noFill/>
          <a:ln>
            <a:solidFill>
              <a:srgbClr val="000000"/>
            </a:solidFill>
          </a:ln>
        </p:spPr>
        <p:txBody>
          <a:bodyPr lIns="90974" tIns="45487" rIns="90974" bIns="45487"/>
          <a:lstStyle/>
          <a:p>
            <a:endParaRPr lang="en-US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28677" name="Slide Number Placeholder 3"/>
          <p:cNvSpPr txBox="1">
            <a:spLocks noGrp="1"/>
          </p:cNvSpPr>
          <p:nvPr/>
        </p:nvSpPr>
        <p:spPr bwMode="auto">
          <a:xfrm>
            <a:off x="3883719" y="8684665"/>
            <a:ext cx="2972664" cy="4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74" tIns="45487" rIns="90974" bIns="45487" anchor="b">
            <a:prstTxWarp prst="textNoShape">
              <a:avLst/>
            </a:prstTxWarp>
          </a:bodyPr>
          <a:lstStyle/>
          <a:p>
            <a:pPr algn="r" defTabSz="909638" eaLnBrk="1" hangingPunct="1"/>
            <a:fld id="{63DBBDCD-DC4B-C44C-9BB5-646A8293AE8A}" type="slidenum">
              <a:rPr lang="en-US" sz="1200">
                <a:latin typeface="Calibri" pitchFamily="-65" charset="0"/>
              </a:rPr>
              <a:pPr algn="r" defTabSz="909638" eaLnBrk="1" hangingPunct="1"/>
              <a:t>2</a:t>
            </a:fld>
            <a:endParaRPr lang="en-US" sz="1200">
              <a:latin typeface="Calibri" pitchFamily="-6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49FAF-9FFE-854F-8576-CB1CDFFFD8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8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9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8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9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8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9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5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5" Type="http://schemas.openxmlformats.org/officeDocument/2006/relationships/image" Target="../media/image34.tif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df"/><Relationship Id="rId3" Type="http://schemas.openxmlformats.org/officeDocument/2006/relationships/image" Target="../media/image42.png"/><Relationship Id="rId5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df"/><Relationship Id="rId3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9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df"/><Relationship Id="rId3" Type="http://schemas.openxmlformats.org/officeDocument/2006/relationships/image" Target="../media/image48.png"/><Relationship Id="rId5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3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df"/><Relationship Id="rId3" Type="http://schemas.openxmlformats.org/officeDocument/2006/relationships/image" Target="../media/image52.png"/><Relationship Id="rId5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7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df"/><Relationship Id="rId3" Type="http://schemas.openxmlformats.org/officeDocument/2006/relationships/image" Target="../media/image56.png"/><Relationship Id="rId5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1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df"/><Relationship Id="rId3" Type="http://schemas.openxmlformats.org/officeDocument/2006/relationships/image" Target="../media/image60.png"/><Relationship Id="rId5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5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df"/><Relationship Id="rId3" Type="http://schemas.openxmlformats.org/officeDocument/2006/relationships/image" Target="../media/image64.png"/><Relationship Id="rId5" Type="http://schemas.openxmlformats.org/officeDocument/2006/relationships/image" Target="../media/image66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3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3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3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3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3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3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image" Target="../media/image91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df"/><Relationship Id="rId3" Type="http://schemas.openxmlformats.org/officeDocument/2006/relationships/image" Target="../media/image90.png"/><Relationship Id="rId5" Type="http://schemas.openxmlformats.org/officeDocument/2006/relationships/image" Target="../media/image9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3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3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dirty="0" smtClean="0"/>
              <a:t>QCD Results from ATLAS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828800"/>
            <a:ext cx="6400800" cy="609600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solidFill>
                  <a:srgbClr val="000090"/>
                </a:solidFill>
              </a:rPr>
              <a:t>Jon Butterworth (UCL) for the ATLAS collaboration</a:t>
            </a:r>
            <a:endParaRPr lang="en-US" sz="2400" i="1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81200" y="3810000"/>
            <a:ext cx="518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/>
            <a:r>
              <a:rPr lang="en-US" sz="2400" dirty="0" smtClean="0">
                <a:solidFill>
                  <a:srgbClr val="800000"/>
                </a:solidFill>
              </a:rPr>
              <a:t>First look with a new detector</a:t>
            </a:r>
          </a:p>
          <a:p>
            <a:pPr marL="144000"/>
            <a:r>
              <a:rPr lang="en-US" sz="2400" dirty="0" smtClean="0">
                <a:solidFill>
                  <a:srgbClr val="000090"/>
                </a:solidFill>
              </a:rPr>
              <a:t>First look in a new kinematic regime</a:t>
            </a:r>
          </a:p>
          <a:p>
            <a:pPr marL="144000"/>
            <a:r>
              <a:rPr lang="en-US" sz="2400" dirty="0" smtClean="0">
                <a:solidFill>
                  <a:srgbClr val="800000"/>
                </a:solidFill>
              </a:rPr>
              <a:t>Soft (-</a:t>
            </a:r>
            <a:r>
              <a:rPr lang="en-US" sz="2400" dirty="0" err="1" smtClean="0">
                <a:solidFill>
                  <a:srgbClr val="800000"/>
                </a:solidFill>
              </a:rPr>
              <a:t>ish</a:t>
            </a:r>
            <a:r>
              <a:rPr lang="en-US" sz="2400" dirty="0" smtClean="0">
                <a:solidFill>
                  <a:srgbClr val="800000"/>
                </a:solidFill>
              </a:rPr>
              <a:t>) physics and tuning</a:t>
            </a:r>
          </a:p>
          <a:p>
            <a:pPr marL="144000"/>
            <a:r>
              <a:rPr lang="en-US" sz="2400" dirty="0" smtClean="0">
                <a:solidFill>
                  <a:srgbClr val="000090"/>
                </a:solidFill>
              </a:rPr>
              <a:t>Hard physics and cross sections</a:t>
            </a:r>
          </a:p>
          <a:p>
            <a:pPr marL="144000"/>
            <a:r>
              <a:rPr lang="en-US" sz="2400" dirty="0" smtClean="0">
                <a:solidFill>
                  <a:srgbClr val="800000"/>
                </a:solidFill>
              </a:rPr>
              <a:t>QCD plus…</a:t>
            </a:r>
          </a:p>
          <a:p>
            <a:pPr marL="144000"/>
            <a:endParaRPr lang="en-US" sz="2400" dirty="0"/>
          </a:p>
        </p:txBody>
      </p:sp>
      <p:pic>
        <p:nvPicPr>
          <p:cNvPr id="5" name="Picture 4" descr="atlas_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438400"/>
            <a:ext cx="2730500" cy="102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alignment (Pixel)</a:t>
            </a:r>
            <a:endParaRPr lang="en-US" dirty="0"/>
          </a:p>
        </p:txBody>
      </p:sp>
      <p:pic>
        <p:nvPicPr>
          <p:cNvPr id="7" name="Content Placeholder 6" descr="fig_01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59479"/>
            <a:ext cx="4762800" cy="34200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 descr="fig_01b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9528" y="1559479"/>
            <a:ext cx="4764472" cy="342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72200" y="5562600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ATLAS-CONF-2010-067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alignment (SCT)</a:t>
            </a:r>
            <a:endParaRPr lang="en-US" dirty="0"/>
          </a:p>
        </p:txBody>
      </p:sp>
      <p:pic>
        <p:nvPicPr>
          <p:cNvPr id="7" name="Content Placeholder 6" descr="fig_01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60079"/>
            <a:ext cx="4762800" cy="3418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 descr="fig_01b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79528" y="1559479"/>
            <a:ext cx="4764471" cy="342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72200" y="5562600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ATLAS-CONF-2010-067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alignment (TRT)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" name="Picture 9" descr="Snapshot 2010-09-26 13-05-47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4236"/>
            <a:ext cx="9144000" cy="350952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172200" y="5562600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ATLAS-CONF-2010-067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7 </a:t>
            </a:r>
            <a:r>
              <a:rPr lang="en-US" dirty="0" err="1" smtClean="0"/>
              <a:t>TeV</a:t>
            </a:r>
            <a:r>
              <a:rPr lang="en-US" dirty="0" smtClean="0"/>
              <a:t> Results</a:t>
            </a:r>
            <a:endParaRPr lang="en-US" dirty="0"/>
          </a:p>
        </p:txBody>
      </p:sp>
      <p:pic>
        <p:nvPicPr>
          <p:cNvPr id="7" name="Content Placeholder 6" descr="fig_08c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71746" y="1417638"/>
            <a:ext cx="3815054" cy="493871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 descr="fig_03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7638"/>
            <a:ext cx="3828531" cy="4956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also 2.36 </a:t>
            </a:r>
            <a:r>
              <a:rPr lang="en-US" dirty="0" err="1" smtClean="0"/>
              <a:t>TeV</a:t>
            </a:r>
            <a:endParaRPr lang="en-US" dirty="0"/>
          </a:p>
        </p:txBody>
      </p:sp>
      <p:pic>
        <p:nvPicPr>
          <p:cNvPr id="7" name="Content Placeholder 6" descr="fig_08c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21712" y="1676400"/>
            <a:ext cx="2922287" cy="378299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fig_03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76400"/>
            <a:ext cx="2922287" cy="3782996"/>
          </a:xfrm>
          <a:prstGeom prst="rect">
            <a:avLst/>
          </a:prstGeom>
        </p:spPr>
      </p:pic>
      <p:pic>
        <p:nvPicPr>
          <p:cNvPr id="11" name="Picture 10" descr="fig_08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8152" y="1676400"/>
            <a:ext cx="2922287" cy="37829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5459396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NB Change of default (red) MC</a:t>
            </a:r>
          </a:p>
          <a:p>
            <a:endParaRPr lang="en-US" i="1" dirty="0" smtClean="0">
              <a:solidFill>
                <a:srgbClr val="800000"/>
              </a:solidFill>
            </a:endParaRPr>
          </a:p>
          <a:p>
            <a:r>
              <a:rPr lang="en-US" i="1" dirty="0" smtClean="0">
                <a:solidFill>
                  <a:srgbClr val="800000"/>
                </a:solidFill>
              </a:rPr>
              <a:t>ATLAS-CONF-2010-024, ATLAS-CONF-2010-047</a:t>
            </a:r>
          </a:p>
          <a:p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the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 results in well-defined but limited phase space </a:t>
            </a:r>
          </a:p>
          <a:p>
            <a:pPr lvl="1"/>
            <a:r>
              <a:rPr lang="en-US" dirty="0" smtClean="0"/>
              <a:t>all events with &gt; 0 stable charged particles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500 </a:t>
            </a:r>
            <a:r>
              <a:rPr lang="en-US" dirty="0" err="1" smtClean="0"/>
              <a:t>MeV</a:t>
            </a:r>
            <a:r>
              <a:rPr lang="en-US" dirty="0" smtClean="0"/>
              <a:t>, |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|&lt;2.5.</a:t>
            </a:r>
          </a:p>
          <a:p>
            <a:pPr lvl="1"/>
            <a:r>
              <a:rPr lang="en-US" dirty="0" smtClean="0"/>
              <a:t>Extending this would be good</a:t>
            </a:r>
          </a:p>
          <a:p>
            <a:r>
              <a:rPr lang="en-US" dirty="0" smtClean="0"/>
              <a:t>Sensitive to unknown diffractive component</a:t>
            </a:r>
          </a:p>
          <a:p>
            <a:pPr lvl="1"/>
            <a:r>
              <a:rPr lang="en-US" dirty="0" smtClean="0"/>
              <a:t>Disrupts tuning, and less relevant for underlying event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Extend to lower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pic>
        <p:nvPicPr>
          <p:cNvPr id="7" name="Content Placeholder 6" descr="fig_16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71549"/>
            <a:ext cx="3886200" cy="50308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 descr="fig_17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208719"/>
            <a:ext cx="3886200" cy="50308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72200" y="6324084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ATLAS-CONF-2010-046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Diffraction and the underlying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Diffraction contributes strongly to “minimum bias” (and so to pile up) but not much the “underlying event”</a:t>
            </a:r>
          </a:p>
          <a:p>
            <a:r>
              <a:rPr lang="en-US" dirty="0" smtClean="0"/>
              <a:t>Diffraction in pp is poorly understood even at lower energies.</a:t>
            </a:r>
          </a:p>
          <a:p>
            <a:pPr lvl="1"/>
            <a:r>
              <a:rPr lang="en-US" dirty="0" smtClean="0"/>
              <a:t>However, lower multiplicity is general property</a:t>
            </a:r>
          </a:p>
          <a:p>
            <a:r>
              <a:rPr lang="en-US" dirty="0" smtClean="0"/>
              <a:t>Measure “next-to-minimum” bias</a:t>
            </a:r>
          </a:p>
          <a:p>
            <a:pPr lvl="1"/>
            <a:r>
              <a:rPr lang="en-US" dirty="0" smtClean="0"/>
              <a:t>Apply a higher multiplicity cut to reduce diffraction</a:t>
            </a:r>
          </a:p>
          <a:p>
            <a:pPr lvl="1"/>
            <a:r>
              <a:rPr lang="en-US" dirty="0" smtClean="0"/>
              <a:t>Tune to this (AMBT1)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Diffraction and the underlying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" name="Picture 9" descr="fig_02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746" y="1400192"/>
            <a:ext cx="3815054" cy="4938712"/>
          </a:xfrm>
          <a:prstGeom prst="rect">
            <a:avLst/>
          </a:prstGeom>
        </p:spPr>
      </p:pic>
      <p:pic>
        <p:nvPicPr>
          <p:cNvPr id="9" name="Picture 8" descr="fig_03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37" y="1400192"/>
            <a:ext cx="3828531" cy="495615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399071" y="6171684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ATLAS-CONF-2010-031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Diffraction and the underlying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 descr="fig_03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584" y="1219200"/>
            <a:ext cx="3915216" cy="5068375"/>
          </a:xfrm>
          <a:prstGeom prst="rect">
            <a:avLst/>
          </a:prstGeom>
        </p:spPr>
      </p:pic>
      <p:pic>
        <p:nvPicPr>
          <p:cNvPr id="11" name="Content Placeholder 6" descr="fig_08c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219200"/>
            <a:ext cx="3815054" cy="4938712"/>
          </a:xfrm>
        </p:spPr>
      </p:pic>
      <p:sp>
        <p:nvSpPr>
          <p:cNvPr id="12" name="Rectangle 11"/>
          <p:cNvSpPr/>
          <p:nvPr/>
        </p:nvSpPr>
        <p:spPr>
          <a:xfrm>
            <a:off x="5399071" y="6171684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ATLAS-CONF-2010-031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4" descr="FullDetect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301750"/>
            <a:ext cx="6294438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8"/>
          <p:cNvSpPr>
            <a:spLocks noChangeArrowheads="1"/>
          </p:cNvSpPr>
          <p:nvPr/>
        </p:nvSpPr>
        <p:spPr bwMode="auto">
          <a:xfrm>
            <a:off x="5867400" y="3352800"/>
            <a:ext cx="3200400" cy="17018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500">
                <a:ea typeface="Arial" pitchFamily="-65" charset="0"/>
                <a:cs typeface="Arial" pitchFamily="-65" charset="0"/>
              </a:rPr>
              <a:t>Inner Detector (|</a:t>
            </a:r>
            <a:r>
              <a:rPr lang="en-US" sz="1500">
                <a:latin typeface="Symbol" pitchFamily="-65" charset="2"/>
                <a:ea typeface="Arial" pitchFamily="-65" charset="0"/>
                <a:cs typeface="Arial" pitchFamily="-65" charset="0"/>
                <a:sym typeface="Symbol" pitchFamily="-65" charset="2"/>
              </a:rPr>
              <a:t></a:t>
            </a:r>
            <a:r>
              <a:rPr lang="en-US" sz="1500">
                <a:ea typeface="Arial" pitchFamily="-65" charset="0"/>
                <a:cs typeface="Arial" pitchFamily="-65" charset="0"/>
              </a:rPr>
              <a:t>|&lt;2.5, B=2T): </a:t>
            </a:r>
          </a:p>
          <a:p>
            <a:pPr eaLnBrk="1" hangingPunct="1"/>
            <a:r>
              <a:rPr lang="en-US" sz="1500">
                <a:ea typeface="Arial" pitchFamily="-65" charset="0"/>
                <a:cs typeface="Arial" pitchFamily="-65" charset="0"/>
              </a:rPr>
              <a:t>Si Pixels, Si strips, Transition Radiation detector (straws) </a:t>
            </a:r>
          </a:p>
          <a:p>
            <a:pPr eaLnBrk="1" hangingPunct="1"/>
            <a:r>
              <a:rPr lang="en-US" sz="1500">
                <a:ea typeface="Arial" pitchFamily="-65" charset="0"/>
                <a:cs typeface="Arial" pitchFamily="-65" charset="0"/>
              </a:rPr>
              <a:t>Precise tracking and vertexing,</a:t>
            </a:r>
          </a:p>
          <a:p>
            <a:pPr eaLnBrk="1" hangingPunct="1"/>
            <a:r>
              <a:rPr lang="en-US" sz="1500">
                <a:ea typeface="Arial" pitchFamily="-65" charset="0"/>
                <a:cs typeface="Arial" pitchFamily="-65" charset="0"/>
              </a:rPr>
              <a:t>e/</a:t>
            </a:r>
            <a:r>
              <a:rPr lang="en-US" sz="1500">
                <a:latin typeface="Symbol" pitchFamily="-65" charset="2"/>
                <a:ea typeface="Arial" pitchFamily="-65" charset="0"/>
                <a:cs typeface="Arial" pitchFamily="-65" charset="0"/>
                <a:sym typeface="Symbol" pitchFamily="-65" charset="2"/>
              </a:rPr>
              <a:t></a:t>
            </a:r>
            <a:r>
              <a:rPr lang="en-US" sz="1500">
                <a:ea typeface="Arial" pitchFamily="-65" charset="0"/>
                <a:cs typeface="Arial" pitchFamily="-65" charset="0"/>
              </a:rPr>
              <a:t> separation</a:t>
            </a:r>
          </a:p>
          <a:p>
            <a:pPr eaLnBrk="1" hangingPunct="1"/>
            <a:r>
              <a:rPr lang="en-US" sz="1500">
                <a:ea typeface="Arial" pitchFamily="-65" charset="0"/>
                <a:cs typeface="Arial" pitchFamily="-65" charset="0"/>
              </a:rPr>
              <a:t>Momentum resolution: </a:t>
            </a:r>
          </a:p>
          <a:p>
            <a:pPr eaLnBrk="1" hangingPunct="1"/>
            <a:r>
              <a:rPr lang="en-US" sz="1500">
                <a:latin typeface="Symbol" pitchFamily="-65" charset="2"/>
                <a:ea typeface="Arial" pitchFamily="-65" charset="0"/>
                <a:cs typeface="Arial" pitchFamily="-65" charset="0"/>
                <a:sym typeface="Symbol" pitchFamily="-65" charset="2"/>
              </a:rPr>
              <a:t></a:t>
            </a:r>
            <a:r>
              <a:rPr lang="en-US" sz="1500">
                <a:ea typeface="Arial" pitchFamily="-65" charset="0"/>
                <a:cs typeface="Arial" pitchFamily="-65" charset="0"/>
              </a:rPr>
              <a:t>/p</a:t>
            </a:r>
            <a:r>
              <a:rPr lang="en-US" sz="1500" baseline="-25000">
                <a:ea typeface="Arial" pitchFamily="-65" charset="0"/>
                <a:cs typeface="Arial" pitchFamily="-65" charset="0"/>
              </a:rPr>
              <a:t>T</a:t>
            </a:r>
            <a:r>
              <a:rPr lang="en-US" sz="1500">
                <a:ea typeface="Arial" pitchFamily="-65" charset="0"/>
                <a:cs typeface="Arial" pitchFamily="-65" charset="0"/>
              </a:rPr>
              <a:t> ~ 3.8x10</a:t>
            </a:r>
            <a:r>
              <a:rPr lang="en-US" sz="1500" baseline="30000">
                <a:ea typeface="Arial" pitchFamily="-65" charset="0"/>
                <a:cs typeface="Arial" pitchFamily="-65" charset="0"/>
              </a:rPr>
              <a:t>-4</a:t>
            </a:r>
            <a:r>
              <a:rPr lang="en-US" sz="1500">
                <a:ea typeface="Arial" pitchFamily="-65" charset="0"/>
                <a:cs typeface="Arial" pitchFamily="-65" charset="0"/>
              </a:rPr>
              <a:t> p</a:t>
            </a:r>
            <a:r>
              <a:rPr lang="en-US" sz="1500" baseline="-25000">
                <a:ea typeface="Arial" pitchFamily="-65" charset="0"/>
                <a:cs typeface="Arial" pitchFamily="-65" charset="0"/>
              </a:rPr>
              <a:t>T </a:t>
            </a:r>
            <a:r>
              <a:rPr lang="en-US" sz="1500">
                <a:ea typeface="Arial" pitchFamily="-65" charset="0"/>
                <a:cs typeface="Arial" pitchFamily="-65" charset="0"/>
              </a:rPr>
              <a:t>(GeV) </a:t>
            </a:r>
            <a:r>
              <a:rPr lang="en-US" sz="1500">
                <a:ea typeface="Arial" pitchFamily="-65" charset="0"/>
                <a:cs typeface="Arial" pitchFamily="-65" charset="0"/>
                <a:sym typeface="Symbol" pitchFamily="-65" charset="2"/>
              </a:rPr>
              <a:t> </a:t>
            </a:r>
            <a:r>
              <a:rPr lang="en-US" sz="1500">
                <a:ea typeface="Arial" pitchFamily="-65" charset="0"/>
                <a:cs typeface="Arial" pitchFamily="-65" charset="0"/>
              </a:rPr>
              <a:t>0.015</a:t>
            </a:r>
          </a:p>
        </p:txBody>
      </p:sp>
      <p:sp>
        <p:nvSpPr>
          <p:cNvPr id="27653" name="Text Box 1028"/>
          <p:cNvSpPr txBox="1">
            <a:spLocks noChangeArrowheads="1"/>
          </p:cNvSpPr>
          <p:nvPr/>
        </p:nvSpPr>
        <p:spPr bwMode="auto">
          <a:xfrm>
            <a:off x="6553200" y="835025"/>
            <a:ext cx="2474055" cy="147732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Length  : ~ 46 </a:t>
            </a:r>
            <a:r>
              <a:rPr lang="en-US" dirty="0" err="1"/>
              <a:t>m</a:t>
            </a:r>
            <a:r>
              <a:rPr lang="en-US" dirty="0"/>
              <a:t> </a:t>
            </a:r>
          </a:p>
          <a:p>
            <a:r>
              <a:rPr lang="en-US" dirty="0"/>
              <a:t>Radius  : ~ 12 </a:t>
            </a:r>
            <a:r>
              <a:rPr lang="en-US" dirty="0" err="1"/>
              <a:t>m</a:t>
            </a:r>
            <a:r>
              <a:rPr lang="en-US" dirty="0"/>
              <a:t> </a:t>
            </a:r>
          </a:p>
          <a:p>
            <a:r>
              <a:rPr lang="en-US" dirty="0"/>
              <a:t>Weight : ~ 7000 </a:t>
            </a:r>
            <a:r>
              <a:rPr lang="en-US" sz="1600" dirty="0"/>
              <a:t>tons</a:t>
            </a:r>
          </a:p>
          <a:p>
            <a:pPr>
              <a:buFont typeface="Wingdings" pitchFamily="-65" charset="2"/>
              <a:buNone/>
            </a:pPr>
            <a:r>
              <a:rPr lang="en-US" dirty="0"/>
              <a:t>~10</a:t>
            </a:r>
            <a:r>
              <a:rPr lang="en-US" baseline="30000" dirty="0"/>
              <a:t>8</a:t>
            </a:r>
            <a:r>
              <a:rPr lang="en-US" dirty="0"/>
              <a:t> electronic channels</a:t>
            </a:r>
          </a:p>
          <a:p>
            <a:pPr>
              <a:buFont typeface="Wingdings" pitchFamily="-65" charset="2"/>
              <a:buNone/>
            </a:pPr>
            <a:r>
              <a:rPr lang="en-US" dirty="0"/>
              <a:t>3000 km of cables</a:t>
            </a:r>
          </a:p>
        </p:txBody>
      </p:sp>
      <p:sp>
        <p:nvSpPr>
          <p:cNvPr id="27654" name="Line 1029"/>
          <p:cNvSpPr>
            <a:spLocks noChangeShapeType="1"/>
          </p:cNvSpPr>
          <p:nvPr/>
        </p:nvSpPr>
        <p:spPr bwMode="auto">
          <a:xfrm>
            <a:off x="2133600" y="533400"/>
            <a:ext cx="1524000" cy="167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5" name="Text Box 1030"/>
          <p:cNvSpPr txBox="1">
            <a:spLocks noChangeArrowheads="1"/>
          </p:cNvSpPr>
          <p:nvPr/>
        </p:nvSpPr>
        <p:spPr bwMode="auto">
          <a:xfrm>
            <a:off x="23813" y="76200"/>
            <a:ext cx="7353300" cy="55403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500">
                <a:solidFill>
                  <a:srgbClr val="000000"/>
                </a:solidFill>
              </a:rPr>
              <a:t>Muon Spectrometer </a:t>
            </a:r>
            <a:r>
              <a:rPr lang="en-US" sz="1500">
                <a:sym typeface="Symbol" pitchFamily="-65" charset="2"/>
              </a:rPr>
              <a:t>(</a:t>
            </a:r>
            <a:r>
              <a:rPr lang="en-US" sz="1500"/>
              <a:t>|</a:t>
            </a:r>
            <a:r>
              <a:rPr lang="en-US" sz="1500">
                <a:sym typeface="Symbol" pitchFamily="-65" charset="2"/>
              </a:rPr>
              <a:t>|&lt;2.7)</a:t>
            </a:r>
            <a:r>
              <a:rPr lang="en-US" sz="1500">
                <a:solidFill>
                  <a:srgbClr val="009900"/>
                </a:solidFill>
                <a:sym typeface="Symbol" pitchFamily="-65" charset="2"/>
              </a:rPr>
              <a:t> </a:t>
            </a:r>
            <a:r>
              <a:rPr lang="en-US" sz="1500">
                <a:solidFill>
                  <a:schemeClr val="tx2"/>
                </a:solidFill>
                <a:sym typeface="Symbol" pitchFamily="-65" charset="2"/>
              </a:rPr>
              <a:t>:</a:t>
            </a:r>
            <a:r>
              <a:rPr lang="en-US" sz="1500">
                <a:sym typeface="Symbol" pitchFamily="-65" charset="2"/>
              </a:rPr>
              <a:t> air-core toroids with gas-based muon chambers</a:t>
            </a:r>
            <a:endParaRPr lang="en-US" sz="1500">
              <a:solidFill>
                <a:srgbClr val="000000"/>
              </a:solidFill>
            </a:endParaRPr>
          </a:p>
          <a:p>
            <a:r>
              <a:rPr lang="en-US" sz="1500">
                <a:solidFill>
                  <a:srgbClr val="000000"/>
                </a:solidFill>
              </a:rPr>
              <a:t>Muon trigger and measurement with momentum resolution &lt; 10% up to</a:t>
            </a:r>
            <a:r>
              <a:rPr lang="en-US" sz="1500">
                <a:solidFill>
                  <a:srgbClr val="000000"/>
                </a:solidFill>
                <a:latin typeface="Symbol" pitchFamily="-65" charset="2"/>
              </a:rPr>
              <a:t></a:t>
            </a:r>
            <a:r>
              <a:rPr lang="en-US" sz="1500">
                <a:solidFill>
                  <a:srgbClr val="000000"/>
                </a:solidFill>
              </a:rPr>
              <a:t>E</a:t>
            </a:r>
            <a:r>
              <a:rPr lang="en-US" sz="1500" baseline="-25000">
                <a:solidFill>
                  <a:srgbClr val="000000"/>
                </a:solidFill>
                <a:sym typeface="Symbol" pitchFamily="-65" charset="2"/>
              </a:rPr>
              <a:t></a:t>
            </a:r>
            <a:r>
              <a:rPr lang="en-US" sz="1500">
                <a:solidFill>
                  <a:srgbClr val="000000"/>
                </a:solidFill>
                <a:sym typeface="Symbol" pitchFamily="-65" charset="2"/>
              </a:rPr>
              <a:t> ~ 1 TeV</a:t>
            </a:r>
          </a:p>
        </p:txBody>
      </p:sp>
      <p:sp>
        <p:nvSpPr>
          <p:cNvPr id="27656" name="Line 1031"/>
          <p:cNvSpPr>
            <a:spLocks noChangeShapeType="1"/>
          </p:cNvSpPr>
          <p:nvPr/>
        </p:nvSpPr>
        <p:spPr bwMode="auto">
          <a:xfrm flipH="1" flipV="1">
            <a:off x="4191000" y="3276600"/>
            <a:ext cx="167640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7" name="Line 1032"/>
          <p:cNvSpPr>
            <a:spLocks noChangeShapeType="1"/>
          </p:cNvSpPr>
          <p:nvPr/>
        </p:nvSpPr>
        <p:spPr bwMode="auto">
          <a:xfrm flipV="1">
            <a:off x="1295400" y="3403600"/>
            <a:ext cx="2667000" cy="2057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8" name="Rectangle 8"/>
          <p:cNvSpPr>
            <a:spLocks noChangeArrowheads="1"/>
          </p:cNvSpPr>
          <p:nvPr/>
        </p:nvSpPr>
        <p:spPr bwMode="auto">
          <a:xfrm>
            <a:off x="76200" y="5384800"/>
            <a:ext cx="5029200" cy="787400"/>
          </a:xfrm>
          <a:prstGeom prst="rect">
            <a:avLst/>
          </a:prstGeom>
          <a:solidFill>
            <a:srgbClr val="FF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500">
                <a:ea typeface="Arial" pitchFamily="-65" charset="0"/>
                <a:cs typeface="Arial" pitchFamily="-65" charset="0"/>
              </a:rPr>
              <a:t>EM calorimeter: Pb-LAr Accordion</a:t>
            </a:r>
          </a:p>
          <a:p>
            <a:pPr eaLnBrk="1" hangingPunct="1"/>
            <a:r>
              <a:rPr lang="en-US" sz="1500">
                <a:ea typeface="Arial" pitchFamily="-65" charset="0"/>
                <a:cs typeface="Arial" pitchFamily="-65" charset="0"/>
              </a:rPr>
              <a:t>e/</a:t>
            </a:r>
            <a:r>
              <a:rPr lang="en-US" sz="1500">
                <a:latin typeface="Symbol" pitchFamily="-65" charset="2"/>
                <a:ea typeface="Arial" pitchFamily="-65" charset="0"/>
                <a:cs typeface="Arial" pitchFamily="-65" charset="0"/>
                <a:sym typeface="Symbol" pitchFamily="-65" charset="2"/>
              </a:rPr>
              <a:t></a:t>
            </a:r>
            <a:r>
              <a:rPr lang="en-US" sz="1500">
                <a:ea typeface="Arial" pitchFamily="-65" charset="0"/>
                <a:cs typeface="Arial" pitchFamily="-65" charset="0"/>
              </a:rPr>
              <a:t> trigger, identification and measurement</a:t>
            </a:r>
          </a:p>
          <a:p>
            <a:pPr eaLnBrk="1" hangingPunct="1"/>
            <a:r>
              <a:rPr lang="en-US" sz="1500">
                <a:ea typeface="Arial" pitchFamily="-65" charset="0"/>
                <a:cs typeface="Arial" pitchFamily="-65" charset="0"/>
              </a:rPr>
              <a:t>E-resolution: </a:t>
            </a:r>
            <a:r>
              <a:rPr lang="en-US" sz="1500">
                <a:latin typeface="Symbol" pitchFamily="-65" charset="2"/>
                <a:ea typeface="Arial" pitchFamily="-65" charset="0"/>
                <a:cs typeface="Arial" pitchFamily="-65" charset="0"/>
                <a:sym typeface="Symbol" pitchFamily="-65" charset="2"/>
              </a:rPr>
              <a:t></a:t>
            </a:r>
            <a:r>
              <a:rPr lang="en-US" sz="1500">
                <a:ea typeface="Arial" pitchFamily="-65" charset="0"/>
                <a:cs typeface="Arial" pitchFamily="-65" charset="0"/>
              </a:rPr>
              <a:t>/E ~ 10%/</a:t>
            </a:r>
            <a:r>
              <a:rPr lang="en-US" sz="1500">
                <a:ea typeface="Arial" pitchFamily="-65" charset="0"/>
                <a:cs typeface="Arial" pitchFamily="-65" charset="0"/>
                <a:sym typeface="Symbol" pitchFamily="-65" charset="2"/>
              </a:rPr>
              <a:t></a:t>
            </a:r>
            <a:r>
              <a:rPr lang="en-US" sz="1500">
                <a:ea typeface="Arial" pitchFamily="-65" charset="0"/>
                <a:cs typeface="Arial" pitchFamily="-65" charset="0"/>
              </a:rPr>
              <a:t>E </a:t>
            </a:r>
            <a:endParaRPr lang="es-ES_tradnl" sz="1500" b="1">
              <a:latin typeface="Arial" pitchFamily="-65" charset="0"/>
              <a:ea typeface="Arial" pitchFamily="-65" charset="0"/>
              <a:cs typeface="Arial" pitchFamily="-65" charset="0"/>
              <a:sym typeface="Symbol" pitchFamily="-65" charset="2"/>
            </a:endParaRPr>
          </a:p>
        </p:txBody>
      </p:sp>
      <p:sp>
        <p:nvSpPr>
          <p:cNvPr id="27659" name="Line 1034"/>
          <p:cNvSpPr>
            <a:spLocks noChangeShapeType="1"/>
          </p:cNvSpPr>
          <p:nvPr/>
        </p:nvSpPr>
        <p:spPr bwMode="auto">
          <a:xfrm flipH="1" flipV="1">
            <a:off x="4114800" y="3505200"/>
            <a:ext cx="838200" cy="2209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60" name="Rectangle 8"/>
          <p:cNvSpPr>
            <a:spLocks noChangeArrowheads="1"/>
          </p:cNvSpPr>
          <p:nvPr/>
        </p:nvSpPr>
        <p:spPr bwMode="auto">
          <a:xfrm>
            <a:off x="4114800" y="5638800"/>
            <a:ext cx="5029200" cy="1016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500">
                <a:ea typeface="Arial" pitchFamily="-65" charset="0"/>
                <a:cs typeface="Arial" pitchFamily="-65" charset="0"/>
              </a:rPr>
              <a:t>HAD calorimetry </a:t>
            </a:r>
            <a:r>
              <a:rPr lang="en-US" sz="1500"/>
              <a:t>(|</a:t>
            </a:r>
            <a:r>
              <a:rPr lang="en-US" sz="1500">
                <a:sym typeface="Symbol" pitchFamily="-65" charset="2"/>
              </a:rPr>
              <a:t>|&lt;5): segmentation, hermeticity</a:t>
            </a:r>
          </a:p>
          <a:p>
            <a:r>
              <a:rPr lang="en-US" sz="1500">
                <a:sym typeface="Symbol" pitchFamily="-65" charset="2"/>
              </a:rPr>
              <a:t>Fe/scintillator Tiles (central), Cu/W-LAr (fwd)</a:t>
            </a:r>
          </a:p>
          <a:p>
            <a:r>
              <a:rPr lang="en-US" sz="1500">
                <a:sym typeface="Symbol" pitchFamily="-65" charset="2"/>
              </a:rPr>
              <a:t>Trigger and measurement of jets and missing E</a:t>
            </a:r>
            <a:r>
              <a:rPr lang="en-US" sz="1500" baseline="-25000"/>
              <a:t>T</a:t>
            </a:r>
            <a:endParaRPr lang="en-US" sz="1500">
              <a:sym typeface="Symbol" pitchFamily="-65" charset="2"/>
            </a:endParaRPr>
          </a:p>
          <a:p>
            <a:r>
              <a:rPr lang="en-US" sz="1500">
                <a:ea typeface="Arial" pitchFamily="-65" charset="0"/>
                <a:cs typeface="Arial" pitchFamily="-65" charset="0"/>
              </a:rPr>
              <a:t>E-resolution:</a:t>
            </a:r>
            <a:r>
              <a:rPr lang="en-US" sz="1500">
                <a:latin typeface="Symbol" pitchFamily="-65" charset="2"/>
                <a:ea typeface="Arial" pitchFamily="-65" charset="0"/>
                <a:cs typeface="Arial" pitchFamily="-65" charset="0"/>
                <a:sym typeface="Symbol" pitchFamily="-65" charset="2"/>
              </a:rPr>
              <a:t></a:t>
            </a:r>
            <a:r>
              <a:rPr lang="en-US" sz="1500">
                <a:ea typeface="Arial" pitchFamily="-65" charset="0"/>
                <a:cs typeface="Arial" pitchFamily="-65" charset="0"/>
              </a:rPr>
              <a:t>/E ~ 50%/</a:t>
            </a:r>
            <a:r>
              <a:rPr lang="en-US" sz="1500">
                <a:ea typeface="Arial" pitchFamily="-65" charset="0"/>
                <a:cs typeface="Arial" pitchFamily="-65" charset="0"/>
                <a:sym typeface="Symbol" pitchFamily="-65" charset="2"/>
              </a:rPr>
              <a:t></a:t>
            </a:r>
            <a:r>
              <a:rPr lang="en-US" sz="1500">
                <a:ea typeface="Arial" pitchFamily="-65" charset="0"/>
                <a:cs typeface="Arial" pitchFamily="-65" charset="0"/>
              </a:rPr>
              <a:t>E </a:t>
            </a:r>
            <a:r>
              <a:rPr lang="en-US" sz="1500">
                <a:ea typeface="Arial" pitchFamily="-65" charset="0"/>
                <a:cs typeface="Arial" pitchFamily="-65" charset="0"/>
                <a:sym typeface="Symbol" pitchFamily="-65" charset="2"/>
              </a:rPr>
              <a:t> </a:t>
            </a:r>
            <a:r>
              <a:rPr lang="en-US" sz="1500">
                <a:ea typeface="Arial" pitchFamily="-65" charset="0"/>
                <a:cs typeface="Arial" pitchFamily="-65" charset="0"/>
              </a:rPr>
              <a:t>0.03 </a:t>
            </a:r>
          </a:p>
        </p:txBody>
      </p:sp>
      <p:sp>
        <p:nvSpPr>
          <p:cNvPr id="27661" name="Text Box 1036"/>
          <p:cNvSpPr txBox="1">
            <a:spLocks noChangeArrowheads="1"/>
          </p:cNvSpPr>
          <p:nvPr/>
        </p:nvSpPr>
        <p:spPr bwMode="auto">
          <a:xfrm>
            <a:off x="60325" y="1589088"/>
            <a:ext cx="1613142" cy="1077218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3-level trigger</a:t>
            </a:r>
          </a:p>
          <a:p>
            <a:r>
              <a:rPr lang="en-US" sz="1600" dirty="0"/>
              <a:t>reducing the rate</a:t>
            </a:r>
          </a:p>
          <a:p>
            <a:r>
              <a:rPr lang="en-US" sz="1600" dirty="0"/>
              <a:t>from 40 MHz to</a:t>
            </a:r>
          </a:p>
          <a:p>
            <a:r>
              <a:rPr lang="en-US" sz="1600" dirty="0"/>
              <a:t>~200 Hz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Diffraction and the underlying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1113"/>
            <a:ext cx="8229600" cy="10207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Not only is the new tune an improvement, but the older tunes seem to do better at the “reduced diffractive” sample.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fig_03a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46174" y="2301875"/>
            <a:ext cx="3414051" cy="4419600"/>
          </a:xfrm>
          <a:prstGeom prst="rect">
            <a:avLst/>
          </a:prstGeom>
        </p:spPr>
      </p:pic>
      <p:pic>
        <p:nvPicPr>
          <p:cNvPr id="8" name="Picture 7" descr="fig_08a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" y="2282523"/>
            <a:ext cx="3429000" cy="4438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also 2.36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" y="5814526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i="1" dirty="0" smtClean="0">
              <a:solidFill>
                <a:srgbClr val="800000"/>
              </a:solidFill>
            </a:endParaRPr>
          </a:p>
          <a:p>
            <a:r>
              <a:rPr lang="en-US" i="1" dirty="0" smtClean="0">
                <a:solidFill>
                  <a:srgbClr val="800000"/>
                </a:solidFill>
              </a:rPr>
              <a:t>ATLAS-CONF-2010-024, ATLAS-CONF-2010-047</a:t>
            </a:r>
          </a:p>
          <a:p>
            <a:endParaRPr lang="en-US" i="1" dirty="0">
              <a:solidFill>
                <a:srgbClr val="800000"/>
              </a:solidFill>
            </a:endParaRPr>
          </a:p>
        </p:txBody>
      </p:sp>
      <p:pic>
        <p:nvPicPr>
          <p:cNvPr id="10" name="Content Placeholder 13" descr="fig_11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0415" y="1198311"/>
            <a:ext cx="5573385" cy="53473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29400" cy="1143000"/>
          </a:xfrm>
        </p:spPr>
        <p:txBody>
          <a:bodyPr>
            <a:normAutofit/>
          </a:bodyPr>
          <a:lstStyle/>
          <a:p>
            <a:r>
              <a:rPr lang="en-US" dirty="0"/>
              <a:t>U</a:t>
            </a:r>
            <a:r>
              <a:rPr lang="en-US" dirty="0" smtClean="0"/>
              <a:t>nderlying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1113"/>
            <a:ext cx="5562600" cy="1020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Comparison to underlying event measurement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9" name="Picture 8" descr="fig_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678" y="274638"/>
            <a:ext cx="2385322" cy="29876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400253" y="1932543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ATLAS-CONF-2010-081</a:t>
            </a:r>
            <a:endParaRPr lang="en-US" i="1" dirty="0">
              <a:solidFill>
                <a:srgbClr val="800000"/>
              </a:solidFill>
            </a:endParaRPr>
          </a:p>
        </p:txBody>
      </p:sp>
      <p:pic>
        <p:nvPicPr>
          <p:cNvPr id="11" name="Picture 10" descr="fig_03a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761260"/>
            <a:ext cx="3124200" cy="3585607"/>
          </a:xfrm>
          <a:prstGeom prst="rect">
            <a:avLst/>
          </a:prstGeom>
        </p:spPr>
      </p:pic>
      <p:pic>
        <p:nvPicPr>
          <p:cNvPr id="12" name="Picture 11" descr="fig_03b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15625" y="2761260"/>
            <a:ext cx="3380389" cy="3585607"/>
          </a:xfrm>
          <a:prstGeom prst="rect">
            <a:avLst/>
          </a:prstGeom>
        </p:spPr>
      </p:pic>
      <p:pic>
        <p:nvPicPr>
          <p:cNvPr id="13" name="Picture 12" descr="fig_04b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9800" y="3037920"/>
            <a:ext cx="3124200" cy="33089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Focus on diffraction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1113"/>
            <a:ext cx="8229600" cy="123348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Compare sample with exactly one side hit in the MBTS against those with any/both hit</a:t>
            </a:r>
          </a:p>
          <a:p>
            <a:pPr lvl="1"/>
            <a:r>
              <a:rPr lang="en-US" dirty="0" smtClean="0"/>
              <a:t>Enhances single diffractive in the one-side sample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9800" y="6171684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ATLAS-CONF-2010-048</a:t>
            </a:r>
            <a:endParaRPr lang="en-US" i="1" dirty="0">
              <a:solidFill>
                <a:srgbClr val="800000"/>
              </a:solidFill>
            </a:endParaRPr>
          </a:p>
        </p:txBody>
      </p:sp>
      <p:pic>
        <p:nvPicPr>
          <p:cNvPr id="14" name="Picture 13" descr="fig_0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07" y="2514600"/>
            <a:ext cx="3049293" cy="3947409"/>
          </a:xfrm>
          <a:prstGeom prst="rect">
            <a:avLst/>
          </a:prstGeom>
        </p:spPr>
      </p:pic>
      <p:pic>
        <p:nvPicPr>
          <p:cNvPr id="15" name="Picture 14" descr="fig_03b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0508" y="2514601"/>
            <a:ext cx="3049292" cy="3947408"/>
          </a:xfrm>
          <a:prstGeom prst="rect">
            <a:avLst/>
          </a:prstGeom>
        </p:spPr>
      </p:pic>
      <p:pic>
        <p:nvPicPr>
          <p:cNvPr id="17" name="Picture 16" descr="Snapshot 2010-09-18 22-26-16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000" y="4787900"/>
            <a:ext cx="2336800" cy="13589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019800" y="3081695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</a:rPr>
              <a:t>Proportional of single-sided events in data = </a:t>
            </a:r>
            <a:endParaRPr lang="en-US" sz="2000" dirty="0">
              <a:solidFill>
                <a:srgbClr val="800000"/>
              </a:solidFill>
            </a:endParaRPr>
          </a:p>
        </p:txBody>
      </p:sp>
      <p:pic>
        <p:nvPicPr>
          <p:cNvPr id="19" name="Picture 18" descr="Snapshot 2010-09-18 22-27-33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9700" y="3789581"/>
            <a:ext cx="3924300" cy="495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Particle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1113"/>
            <a:ext cx="8229600" cy="1233488"/>
          </a:xfrm>
        </p:spPr>
        <p:txBody>
          <a:bodyPr>
            <a:normAutofit/>
          </a:bodyPr>
          <a:lstStyle/>
          <a:p>
            <a:r>
              <a:rPr lang="en-US" dirty="0" smtClean="0"/>
              <a:t>Plot the </a:t>
            </a:r>
            <a:r>
              <a:rPr lang="en-US" dirty="0" err="1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 distribution of all tracks relative to the highest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track.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9800" y="6171684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ATLAS-CONF-2010-082</a:t>
            </a:r>
            <a:endParaRPr lang="en-US" i="1" dirty="0">
              <a:solidFill>
                <a:srgbClr val="800000"/>
              </a:solidFill>
            </a:endParaRPr>
          </a:p>
        </p:txBody>
      </p:sp>
      <p:pic>
        <p:nvPicPr>
          <p:cNvPr id="13" name="Picture 12" descr="fig_06e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0527" y="2335355"/>
            <a:ext cx="4352559" cy="4176000"/>
          </a:xfrm>
          <a:prstGeom prst="rect">
            <a:avLst/>
          </a:prstGeom>
        </p:spPr>
      </p:pic>
      <p:pic>
        <p:nvPicPr>
          <p:cNvPr id="21" name="Picture 20" descr="fig_05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281" y="2335355"/>
            <a:ext cx="4352558" cy="417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Particle correlations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1113"/>
            <a:ext cx="8229600" cy="105424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Plot the </a:t>
            </a:r>
            <a:r>
              <a:rPr lang="en-US" dirty="0" err="1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 distribution of tracks relative to the highest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track separately with same sign and opposite sign 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, and </a:t>
            </a:r>
            <a:r>
              <a:rPr lang="en-US" dirty="0" err="1" smtClean="0"/>
              <a:t>substract</a:t>
            </a:r>
            <a:r>
              <a:rPr lang="en-US" dirty="0" smtClean="0"/>
              <a:t>.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019800" y="6171684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ATLAS-CONF-2010-082</a:t>
            </a:r>
            <a:endParaRPr lang="en-US" i="1" dirty="0">
              <a:solidFill>
                <a:srgbClr val="800000"/>
              </a:solidFill>
            </a:endParaRPr>
          </a:p>
        </p:txBody>
      </p:sp>
      <p:pic>
        <p:nvPicPr>
          <p:cNvPr id="13" name="Picture 12" descr="fig_06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0527" y="2335355"/>
            <a:ext cx="4352558" cy="4176000"/>
          </a:xfrm>
          <a:prstGeom prst="rect">
            <a:avLst/>
          </a:prstGeom>
        </p:spPr>
      </p:pic>
      <p:pic>
        <p:nvPicPr>
          <p:cNvPr id="21" name="Picture 20" descr="fig_05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81" y="2335355"/>
            <a:ext cx="4352558" cy="41759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172200" y="6324084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ATLAS-CONF-2010-082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 QCD : Jet Shapes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 descr="fig_11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9043" y="1219200"/>
            <a:ext cx="4568313" cy="4495800"/>
          </a:xfrm>
          <a:prstGeom prst="rect">
            <a:avLst/>
          </a:prstGeom>
        </p:spPr>
      </p:pic>
      <p:pic>
        <p:nvPicPr>
          <p:cNvPr id="8" name="Picture 7" descr="fig_10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4568313" cy="4495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28375" y="5987018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ATLAS-CONF-2010-049</a:t>
            </a:r>
            <a:endParaRPr lang="en-US" i="1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5617686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4 </a:t>
            </a:r>
            <a:r>
              <a:rPr lang="en-US" dirty="0" err="1" smtClean="0">
                <a:solidFill>
                  <a:srgbClr val="800000"/>
                </a:solidFill>
              </a:rPr>
              <a:t>GeV</a:t>
            </a:r>
            <a:r>
              <a:rPr lang="en-US" dirty="0" smtClean="0">
                <a:solidFill>
                  <a:srgbClr val="800000"/>
                </a:solidFill>
              </a:rPr>
              <a:t> &lt; Track jet </a:t>
            </a:r>
            <a:r>
              <a:rPr lang="en-US" dirty="0" err="1" smtClean="0">
                <a:solidFill>
                  <a:srgbClr val="800000"/>
                </a:solidFill>
              </a:rPr>
              <a:t>p</a:t>
            </a:r>
            <a:r>
              <a:rPr lang="en-US" baseline="-25000" dirty="0" err="1" smtClean="0">
                <a:solidFill>
                  <a:srgbClr val="800000"/>
                </a:solidFill>
              </a:rPr>
              <a:t>T</a:t>
            </a:r>
            <a:r>
              <a:rPr lang="en-US" dirty="0" smtClean="0">
                <a:solidFill>
                  <a:srgbClr val="800000"/>
                </a:solidFill>
              </a:rPr>
              <a:t> &lt; 6 </a:t>
            </a:r>
            <a:r>
              <a:rPr lang="en-US" dirty="0" err="1" smtClean="0">
                <a:solidFill>
                  <a:srgbClr val="800000"/>
                </a:solidFill>
              </a:rPr>
              <a:t>GeV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4900" y="5617686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15 </a:t>
            </a:r>
            <a:r>
              <a:rPr lang="en-US" dirty="0" err="1" smtClean="0">
                <a:solidFill>
                  <a:srgbClr val="800000"/>
                </a:solidFill>
              </a:rPr>
              <a:t>GeV</a:t>
            </a:r>
            <a:r>
              <a:rPr lang="en-US" dirty="0" smtClean="0">
                <a:solidFill>
                  <a:srgbClr val="800000"/>
                </a:solidFill>
              </a:rPr>
              <a:t> &lt; Track jet </a:t>
            </a:r>
            <a:r>
              <a:rPr lang="en-US" dirty="0" err="1" smtClean="0">
                <a:solidFill>
                  <a:srgbClr val="800000"/>
                </a:solidFill>
              </a:rPr>
              <a:t>p</a:t>
            </a:r>
            <a:r>
              <a:rPr lang="en-US" baseline="-25000" dirty="0" err="1" smtClean="0">
                <a:solidFill>
                  <a:srgbClr val="800000"/>
                </a:solidFill>
              </a:rPr>
              <a:t>T</a:t>
            </a:r>
            <a:r>
              <a:rPr lang="en-US" dirty="0" smtClean="0">
                <a:solidFill>
                  <a:srgbClr val="800000"/>
                </a:solidFill>
              </a:rPr>
              <a:t> &lt; 24 </a:t>
            </a:r>
            <a:r>
              <a:rPr lang="en-US" dirty="0" err="1" smtClean="0">
                <a:solidFill>
                  <a:srgbClr val="800000"/>
                </a:solidFill>
              </a:rPr>
              <a:t>GeV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 QCD : Jet Shapes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2" name="Picture 11" descr="fig_02a-1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2209800"/>
            <a:ext cx="4695254" cy="3420000"/>
          </a:xfrm>
          <a:prstGeom prst="rect">
            <a:avLst/>
          </a:prstGeom>
        </p:spPr>
      </p:pic>
      <p:pic>
        <p:nvPicPr>
          <p:cNvPr id="13" name="Picture 12" descr="fig_02b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465376" y="2209800"/>
            <a:ext cx="4695254" cy="3420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328375" y="5867238"/>
            <a:ext cx="2449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CERN</a:t>
            </a:r>
            <a:r>
              <a:rPr lang="en-US" i="1" dirty="0" smtClean="0">
                <a:solidFill>
                  <a:srgbClr val="800000"/>
                </a:solidFill>
              </a:rPr>
              <a:t>-PH-EP-2010-</a:t>
            </a:r>
            <a:r>
              <a:rPr lang="en-US" i="1" dirty="0" smtClean="0">
                <a:solidFill>
                  <a:srgbClr val="800000"/>
                </a:solidFill>
              </a:rPr>
              <a:t>034</a:t>
            </a:r>
          </a:p>
          <a:p>
            <a:r>
              <a:rPr lang="en-US" i="1" dirty="0" smtClean="0">
                <a:solidFill>
                  <a:srgbClr val="800000"/>
                </a:solidFill>
              </a:rPr>
              <a:t>To be submitted to EPJC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Energy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600200"/>
            <a:ext cx="58674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Current strategy</a:t>
            </a:r>
          </a:p>
          <a:p>
            <a:pPr lvl="1"/>
            <a:r>
              <a:rPr lang="en-US" dirty="0" smtClean="0"/>
              <a:t>Electromagnetic scale from test beam measurements (electrons &amp; </a:t>
            </a:r>
            <a:r>
              <a:rPr lang="en-US" dirty="0" err="1" smtClean="0"/>
              <a:t>muons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Correction for </a:t>
            </a:r>
          </a:p>
          <a:p>
            <a:pPr lvl="2"/>
            <a:r>
              <a:rPr lang="en-US" dirty="0" smtClean="0"/>
              <a:t>Difference in </a:t>
            </a:r>
            <a:r>
              <a:rPr lang="en-US" dirty="0" err="1" smtClean="0"/>
              <a:t>hadronic</a:t>
            </a:r>
            <a:r>
              <a:rPr lang="en-US" dirty="0" smtClean="0"/>
              <a:t>/electromagnetic response</a:t>
            </a:r>
          </a:p>
          <a:p>
            <a:pPr lvl="2"/>
            <a:r>
              <a:rPr lang="en-US" dirty="0" smtClean="0"/>
              <a:t>Losses in material in front of Calorimeter</a:t>
            </a:r>
          </a:p>
          <a:p>
            <a:pPr lvl="2"/>
            <a:r>
              <a:rPr lang="en-US" dirty="0" smtClean="0"/>
              <a:t>Leakage from back of the calorimeter</a:t>
            </a:r>
          </a:p>
          <a:p>
            <a:pPr lvl="2"/>
            <a:r>
              <a:rPr lang="en-US" dirty="0" smtClean="0"/>
              <a:t>Magnetic field </a:t>
            </a:r>
          </a:p>
          <a:p>
            <a:pPr lvl="2"/>
            <a:r>
              <a:rPr lang="en-US" dirty="0" smtClean="0"/>
              <a:t>Cluster and jet algorithmic inefficiency</a:t>
            </a:r>
          </a:p>
          <a:p>
            <a:pPr lvl="1">
              <a:buNone/>
            </a:pPr>
            <a:r>
              <a:rPr lang="en-US" dirty="0" smtClean="0"/>
              <a:t>are all dealt with by simulation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7" descr="EMJE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Choice>
          <mc:Fallback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Fallback>
        </mc:AlternateContent>
        <p:spPr>
          <a:xfrm>
            <a:off x="5619750" y="1600200"/>
            <a:ext cx="3524250" cy="238679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28375" y="5867238"/>
            <a:ext cx="2449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CERN</a:t>
            </a:r>
            <a:r>
              <a:rPr lang="en-US" i="1" dirty="0" smtClean="0">
                <a:solidFill>
                  <a:srgbClr val="800000"/>
                </a:solidFill>
              </a:rPr>
              <a:t>-PH-EP-2010-</a:t>
            </a:r>
            <a:r>
              <a:rPr lang="en-US" i="1" dirty="0" smtClean="0">
                <a:solidFill>
                  <a:srgbClr val="800000"/>
                </a:solidFill>
              </a:rPr>
              <a:t>034</a:t>
            </a:r>
          </a:p>
          <a:p>
            <a:r>
              <a:rPr lang="en-US" i="1" dirty="0" smtClean="0">
                <a:solidFill>
                  <a:srgbClr val="800000"/>
                </a:solidFill>
              </a:rPr>
              <a:t>To be submitted to EPJC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Energy Scale Uncertainty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86800" cy="475615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Dominant systematic in ~all measurements involving jets or missing energy.</a:t>
            </a:r>
          </a:p>
          <a:p>
            <a:r>
              <a:rPr lang="en-US" dirty="0" smtClean="0"/>
              <a:t>Uncertainties from </a:t>
            </a:r>
          </a:p>
          <a:p>
            <a:pPr lvl="1"/>
            <a:r>
              <a:rPr lang="en-US" dirty="0" smtClean="0"/>
              <a:t>Translating test beam EM scale to in situ (3-4%)</a:t>
            </a:r>
          </a:p>
          <a:p>
            <a:pPr lvl="1"/>
            <a:r>
              <a:rPr lang="en-US" dirty="0" smtClean="0"/>
              <a:t>Material knowledge/simulation ~2%</a:t>
            </a:r>
          </a:p>
          <a:p>
            <a:pPr lvl="1"/>
            <a:r>
              <a:rPr lang="en-US" dirty="0" smtClean="0"/>
              <a:t>Noise &lt;3%</a:t>
            </a:r>
          </a:p>
          <a:p>
            <a:pPr lvl="1"/>
            <a:r>
              <a:rPr lang="en-US" dirty="0" err="1" smtClean="0"/>
              <a:t>Beamspot</a:t>
            </a:r>
            <a:r>
              <a:rPr lang="en-US" dirty="0" smtClean="0"/>
              <a:t> position &lt;1%</a:t>
            </a:r>
          </a:p>
          <a:p>
            <a:pPr lvl="1"/>
            <a:r>
              <a:rPr lang="en-US" dirty="0" smtClean="0"/>
              <a:t>“closure test” &lt;2%</a:t>
            </a:r>
          </a:p>
          <a:p>
            <a:pPr lvl="1"/>
            <a:r>
              <a:rPr lang="en-US" dirty="0" err="1" smtClean="0"/>
              <a:t>Hadronic</a:t>
            </a:r>
            <a:r>
              <a:rPr lang="en-US" dirty="0" smtClean="0"/>
              <a:t> (GEANT) shower model ~4%</a:t>
            </a:r>
          </a:p>
          <a:p>
            <a:pPr lvl="1"/>
            <a:r>
              <a:rPr lang="en-US" dirty="0" err="1" smtClean="0"/>
              <a:t>Hadronic</a:t>
            </a:r>
            <a:r>
              <a:rPr lang="en-US" dirty="0" smtClean="0"/>
              <a:t> (generator) show model &lt;4%</a:t>
            </a:r>
          </a:p>
          <a:p>
            <a:pPr lvl="1"/>
            <a:r>
              <a:rPr lang="en-US" dirty="0" smtClean="0"/>
              <a:t>Pile up: variable. (&lt;1% for cross section measurement)</a:t>
            </a:r>
          </a:p>
          <a:p>
            <a:pPr lvl="1"/>
            <a:r>
              <a:rPr lang="en-US" dirty="0" err="1" smtClean="0"/>
              <a:t>Intercalibration</a:t>
            </a:r>
            <a:r>
              <a:rPr lang="en-US" dirty="0" smtClean="0"/>
              <a:t> in </a:t>
            </a:r>
            <a:r>
              <a:rPr lang="en-US" dirty="0" err="1" smtClean="0"/>
              <a:t>y</a:t>
            </a:r>
            <a:r>
              <a:rPr lang="en-US" dirty="0" smtClean="0"/>
              <a:t> (from in situ </a:t>
            </a:r>
            <a:r>
              <a:rPr lang="en-US" dirty="0" err="1" smtClean="0"/>
              <a:t>dijet</a:t>
            </a:r>
            <a:r>
              <a:rPr lang="en-US" dirty="0" smtClean="0"/>
              <a:t> balance) &lt;3%</a:t>
            </a:r>
          </a:p>
          <a:p>
            <a:pPr lvl="1"/>
            <a:r>
              <a:rPr lang="en-US" dirty="0" smtClean="0"/>
              <a:t>For </a:t>
            </a:r>
            <a:r>
              <a:rPr lang="en-US" dirty="0" err="1" smtClean="0"/>
              <a:t>dijet</a:t>
            </a:r>
            <a:r>
              <a:rPr lang="en-US" dirty="0" smtClean="0"/>
              <a:t> measurements, </a:t>
            </a:r>
            <a:r>
              <a:rPr lang="en-US" dirty="0" err="1" smtClean="0"/>
              <a:t>decorrelated</a:t>
            </a:r>
            <a:r>
              <a:rPr lang="en-US" dirty="0" smtClean="0"/>
              <a:t> error ~3% 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riger-diagra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257644"/>
            <a:ext cx="5791200" cy="595697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Energy Scale Uncertainty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29340"/>
            <a:ext cx="8686800" cy="182701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&lt; 9% everywhere. ~6% for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dirty="0" smtClean="0"/>
          </a:p>
          <a:p>
            <a:r>
              <a:rPr lang="en-US" dirty="0" smtClean="0">
                <a:solidFill>
                  <a:srgbClr val="800000"/>
                </a:solidFill>
              </a:rPr>
              <a:t>~40% error on jet cross section</a:t>
            </a:r>
          </a:p>
          <a:p>
            <a:r>
              <a:rPr lang="en-US" dirty="0" smtClean="0"/>
              <a:t>Checked with extensive single-particle studies in collision data and soon by photon-jet balance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20/9/2010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JMB/ATLAS/Coseners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 descr="JESUncertainty_AntiKt6TopoJetsJES_0-0.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43323" y="1417638"/>
            <a:ext cx="4594622" cy="3111701"/>
          </a:xfrm>
          <a:prstGeom prst="rect">
            <a:avLst/>
          </a:prstGeom>
        </p:spPr>
      </p:pic>
      <p:pic>
        <p:nvPicPr>
          <p:cNvPr id="8" name="Picture 7" descr="JESUncertainty_AntiKt6TopoJetsJES_2.1-2.8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51299" y="1418940"/>
            <a:ext cx="4592700" cy="31104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37517" y="4800600"/>
            <a:ext cx="2449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CERN</a:t>
            </a:r>
            <a:r>
              <a:rPr lang="en-US" i="1" dirty="0" smtClean="0">
                <a:solidFill>
                  <a:srgbClr val="800000"/>
                </a:solidFill>
              </a:rPr>
              <a:t>-PH-EP-2010-</a:t>
            </a:r>
            <a:r>
              <a:rPr lang="en-US" i="1" dirty="0" smtClean="0">
                <a:solidFill>
                  <a:srgbClr val="800000"/>
                </a:solidFill>
              </a:rPr>
              <a:t>034</a:t>
            </a:r>
          </a:p>
          <a:p>
            <a:r>
              <a:rPr lang="en-US" i="1" dirty="0" smtClean="0">
                <a:solidFill>
                  <a:srgbClr val="800000"/>
                </a:solidFill>
              </a:rPr>
              <a:t>To be submitted to EPJC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 QCD : Jet Cross Sections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9" name="Content Placeholder 8" descr="fig_08.png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417638"/>
            <a:ext cx="4637726" cy="4449599"/>
          </a:xfrm>
        </p:spPr>
      </p:pic>
      <p:pic>
        <p:nvPicPr>
          <p:cNvPr id="10" name="Picture 9" descr="fig_09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504450" y="1415888"/>
            <a:ext cx="4639550" cy="445134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328375" y="5867238"/>
            <a:ext cx="2449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CERN</a:t>
            </a:r>
            <a:r>
              <a:rPr lang="en-US" i="1" dirty="0" smtClean="0">
                <a:solidFill>
                  <a:srgbClr val="800000"/>
                </a:solidFill>
              </a:rPr>
              <a:t>-PH-EP-2010-</a:t>
            </a:r>
            <a:r>
              <a:rPr lang="en-US" i="1" dirty="0" smtClean="0">
                <a:solidFill>
                  <a:srgbClr val="800000"/>
                </a:solidFill>
              </a:rPr>
              <a:t>034</a:t>
            </a:r>
          </a:p>
          <a:p>
            <a:r>
              <a:rPr lang="en-US" i="1" dirty="0" smtClean="0">
                <a:solidFill>
                  <a:srgbClr val="800000"/>
                </a:solidFill>
              </a:rPr>
              <a:t>To be submitted to EPJC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Inclusive Jet cross sections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 descr="fig_13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" y="1219200"/>
            <a:ext cx="4924144" cy="4724400"/>
          </a:xfrm>
          <a:prstGeom prst="rect">
            <a:avLst/>
          </a:prstGeom>
        </p:spPr>
      </p:pic>
      <p:pic>
        <p:nvPicPr>
          <p:cNvPr id="8" name="Picture 7" descr="fig_14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Choice>
          <mc:Fallback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Fallback>
        </mc:AlternateContent>
        <p:spPr>
          <a:xfrm>
            <a:off x="4655625" y="1219200"/>
            <a:ext cx="4488375" cy="472439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28375" y="5867238"/>
            <a:ext cx="2449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CERN</a:t>
            </a:r>
            <a:r>
              <a:rPr lang="en-US" i="1" dirty="0" smtClean="0">
                <a:solidFill>
                  <a:srgbClr val="800000"/>
                </a:solidFill>
              </a:rPr>
              <a:t>-PH-EP-2010-</a:t>
            </a:r>
            <a:r>
              <a:rPr lang="en-US" i="1" dirty="0" smtClean="0">
                <a:solidFill>
                  <a:srgbClr val="800000"/>
                </a:solidFill>
              </a:rPr>
              <a:t>034</a:t>
            </a:r>
          </a:p>
          <a:p>
            <a:r>
              <a:rPr lang="en-US" i="1" dirty="0" smtClean="0">
                <a:solidFill>
                  <a:srgbClr val="800000"/>
                </a:solidFill>
              </a:rPr>
              <a:t>To be submitted to EPJC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Dijet cross sections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9" name="Picture 8" descr="fig_17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417638"/>
            <a:ext cx="4639550" cy="4451350"/>
          </a:xfrm>
          <a:prstGeom prst="rect">
            <a:avLst/>
          </a:prstGeom>
        </p:spPr>
      </p:pic>
      <p:pic>
        <p:nvPicPr>
          <p:cNvPr id="10" name="Picture 9" descr="fig_18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289857" y="1066800"/>
            <a:ext cx="3053841" cy="44656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38800" y="5347772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Symbol" charset="2"/>
                <a:cs typeface="Symbol" charset="2"/>
              </a:rPr>
              <a:t>c</a:t>
            </a:r>
            <a:r>
              <a:rPr lang="en-US" dirty="0" smtClean="0"/>
              <a:t> = (1+cos 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*)/(1-cos 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*)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328375" y="5867238"/>
            <a:ext cx="2449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CERN</a:t>
            </a:r>
            <a:r>
              <a:rPr lang="en-US" i="1" dirty="0" smtClean="0">
                <a:solidFill>
                  <a:srgbClr val="800000"/>
                </a:solidFill>
              </a:rPr>
              <a:t>-PH-EP-2010-</a:t>
            </a:r>
            <a:r>
              <a:rPr lang="en-US" i="1" dirty="0" smtClean="0">
                <a:solidFill>
                  <a:srgbClr val="800000"/>
                </a:solidFill>
              </a:rPr>
              <a:t>034</a:t>
            </a:r>
          </a:p>
          <a:p>
            <a:r>
              <a:rPr lang="en-US" i="1" dirty="0" smtClean="0">
                <a:solidFill>
                  <a:srgbClr val="800000"/>
                </a:solidFill>
              </a:rPr>
              <a:t>To be submitted to EPJC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cross sections </a:t>
            </a:r>
            <a:r>
              <a:rPr lang="en-US" dirty="0" err="1" smtClean="0"/>
              <a:t>vs</a:t>
            </a:r>
            <a:r>
              <a:rPr lang="en-US" dirty="0" smtClean="0"/>
              <a:t> MC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8" name="Picture 7" descr="fig_05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646693" y="1417637"/>
            <a:ext cx="4497304" cy="4497437"/>
          </a:xfrm>
          <a:prstGeom prst="rect">
            <a:avLst/>
          </a:prstGeom>
        </p:spPr>
      </p:pic>
      <p:pic>
        <p:nvPicPr>
          <p:cNvPr id="11" name="Picture 10" descr="fig_04.pn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Choice>
          <mc:Fallback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Fallback>
        </mc:AlternateContent>
        <p:spPr>
          <a:xfrm>
            <a:off x="0" y="1417637"/>
            <a:ext cx="4687585" cy="449743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328375" y="5867238"/>
            <a:ext cx="24492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CERN</a:t>
            </a:r>
            <a:r>
              <a:rPr lang="en-US" i="1" dirty="0" smtClean="0">
                <a:solidFill>
                  <a:srgbClr val="800000"/>
                </a:solidFill>
              </a:rPr>
              <a:t>-PH-EP-2010-</a:t>
            </a:r>
            <a:r>
              <a:rPr lang="en-US" i="1" dirty="0" smtClean="0">
                <a:solidFill>
                  <a:srgbClr val="800000"/>
                </a:solidFill>
              </a:rPr>
              <a:t>034</a:t>
            </a:r>
          </a:p>
          <a:p>
            <a:r>
              <a:rPr lang="en-US" i="1" dirty="0" smtClean="0">
                <a:solidFill>
                  <a:srgbClr val="800000"/>
                </a:solidFill>
              </a:rPr>
              <a:t>To be submitted to EPJC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Multijets</a:t>
            </a:r>
            <a:endParaRPr lang="en-US" dirty="0"/>
          </a:p>
        </p:txBody>
      </p:sp>
      <p:pic>
        <p:nvPicPr>
          <p:cNvPr id="8" name="Content Placeholder 7" descr="fig_0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17638"/>
            <a:ext cx="4253292" cy="408201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09667" y="6356350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ATLAS-CONF-2010-084</a:t>
            </a:r>
            <a:endParaRPr lang="en-US" i="1" dirty="0">
              <a:solidFill>
                <a:srgbClr val="800000"/>
              </a:solidFill>
            </a:endParaRPr>
          </a:p>
        </p:txBody>
      </p:sp>
      <p:pic>
        <p:nvPicPr>
          <p:cNvPr id="9" name="Picture 8" descr="fig_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9126" y="1339341"/>
            <a:ext cx="4334874" cy="4160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" y="5499656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9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400" baseline="-250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&gt; 30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 |</a:t>
            </a:r>
            <a:r>
              <a:rPr lang="en-US" sz="2400" dirty="0" err="1" smtClean="0">
                <a:solidFill>
                  <a:srgbClr val="000090"/>
                </a:solidFill>
              </a:rPr>
              <a:t>y</a:t>
            </a:r>
            <a:r>
              <a:rPr lang="en-US" sz="2400" dirty="0" smtClean="0">
                <a:solidFill>
                  <a:srgbClr val="000090"/>
                </a:solidFill>
              </a:rPr>
              <a:t>| &lt; 2.8                                 Ratio of </a:t>
            </a:r>
            <a:r>
              <a:rPr lang="en-US" sz="2400" dirty="0" err="1" smtClean="0">
                <a:solidFill>
                  <a:srgbClr val="000090"/>
                </a:solidFill>
              </a:rPr>
              <a:t>Njet</a:t>
            </a:r>
            <a:r>
              <a:rPr lang="en-US" sz="2400" dirty="0" smtClean="0">
                <a:solidFill>
                  <a:srgbClr val="000090"/>
                </a:solidFill>
              </a:rPr>
              <a:t> to (N-1)jet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                                                                       cross section </a:t>
            </a:r>
            <a:r>
              <a:rPr lang="en-US" sz="2400" dirty="0" err="1" smtClean="0">
                <a:solidFill>
                  <a:srgbClr val="000090"/>
                </a:solidFill>
              </a:rPr>
              <a:t>vs</a:t>
            </a:r>
            <a:r>
              <a:rPr lang="en-US" sz="2400" dirty="0" smtClean="0">
                <a:solidFill>
                  <a:srgbClr val="000090"/>
                </a:solidFill>
              </a:rPr>
              <a:t> N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Multijets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JMB/ATLAS/Trento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28375" y="5987018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ATLAS-CONF-2010-084</a:t>
            </a:r>
            <a:endParaRPr lang="en-US" i="1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5499656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9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400" baseline="-25000" dirty="0" smtClean="0">
                <a:solidFill>
                  <a:srgbClr val="000090"/>
                </a:solidFill>
              </a:rPr>
              <a:t> </a:t>
            </a:r>
            <a:r>
              <a:rPr lang="en-US" sz="2400" dirty="0" smtClean="0">
                <a:solidFill>
                  <a:srgbClr val="000090"/>
                </a:solidFill>
              </a:rPr>
              <a:t>&gt; 30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 |</a:t>
            </a:r>
            <a:r>
              <a:rPr lang="en-US" sz="2400" dirty="0" err="1" smtClean="0">
                <a:solidFill>
                  <a:srgbClr val="000090"/>
                </a:solidFill>
              </a:rPr>
              <a:t>y</a:t>
            </a:r>
            <a:r>
              <a:rPr lang="en-US" sz="2400" dirty="0" smtClean="0">
                <a:solidFill>
                  <a:srgbClr val="000090"/>
                </a:solidFill>
              </a:rPr>
              <a:t>| &lt; 2.8     H</a:t>
            </a:r>
            <a:r>
              <a:rPr lang="en-US" sz="2400" baseline="-25000" dirty="0" smtClean="0">
                <a:solidFill>
                  <a:srgbClr val="000090"/>
                </a:solidFill>
              </a:rPr>
              <a:t>T</a:t>
            </a:r>
            <a:r>
              <a:rPr lang="en-US" sz="2400" dirty="0" smtClean="0">
                <a:solidFill>
                  <a:srgbClr val="000090"/>
                </a:solidFill>
              </a:rPr>
              <a:t> is the sum of the transverse energy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                                            in the jets</a:t>
            </a:r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12" name="Content Placeholder 11" descr="fig_04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17638"/>
            <a:ext cx="4267200" cy="4095366"/>
          </a:xfrm>
        </p:spPr>
      </p:pic>
      <p:pic>
        <p:nvPicPr>
          <p:cNvPr id="13" name="Picture 12" descr="fig_06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99895" y="1417638"/>
            <a:ext cx="4544105" cy="4361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Azimuthal</a:t>
            </a:r>
            <a:r>
              <a:rPr lang="en-US" dirty="0" smtClean="0"/>
              <a:t> Jet </a:t>
            </a:r>
            <a:r>
              <a:rPr lang="en-US" dirty="0" err="1" smtClean="0"/>
              <a:t>Decorrelations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28375" y="5987018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ATLAS-CONF-2010-084</a:t>
            </a:r>
            <a:endParaRPr lang="en-US" i="1" dirty="0">
              <a:solidFill>
                <a:srgbClr val="800000"/>
              </a:solidFill>
            </a:endParaRPr>
          </a:p>
        </p:txBody>
      </p:sp>
      <p:pic>
        <p:nvPicPr>
          <p:cNvPr id="14" name="Content Placeholder 13" descr="fig_01b.pn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767241"/>
            <a:ext cx="3129379" cy="3581400"/>
          </a:xfrm>
        </p:spPr>
      </p:pic>
      <p:pic>
        <p:nvPicPr>
          <p:cNvPr id="15" name="Picture 14" descr="fig_05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356" y="1219200"/>
            <a:ext cx="4777010" cy="3429000"/>
          </a:xfrm>
          <a:prstGeom prst="rect">
            <a:avLst/>
          </a:prstGeom>
        </p:spPr>
      </p:pic>
      <p:pic>
        <p:nvPicPr>
          <p:cNvPr id="16" name="Picture 15" descr="fig_06-1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400" y="3767817"/>
            <a:ext cx="4114800" cy="2953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Azimuthal</a:t>
            </a:r>
            <a:r>
              <a:rPr lang="en-US" dirty="0" smtClean="0"/>
              <a:t> Jet </a:t>
            </a:r>
            <a:r>
              <a:rPr lang="en-US" dirty="0" err="1" smtClean="0"/>
              <a:t>Decorrelations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28375" y="5987018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ATLAS-CONF-2010-084</a:t>
            </a:r>
            <a:endParaRPr lang="en-US" i="1" dirty="0">
              <a:solidFill>
                <a:srgbClr val="800000"/>
              </a:solidFill>
            </a:endParaRPr>
          </a:p>
        </p:txBody>
      </p:sp>
      <p:pic>
        <p:nvPicPr>
          <p:cNvPr id="14" name="Content Placeholder 13" descr="fig_01b.pn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1600" y="767241"/>
            <a:ext cx="3129379" cy="3581400"/>
          </a:xfrm>
        </p:spPr>
      </p:pic>
      <p:pic>
        <p:nvPicPr>
          <p:cNvPr id="10" name="Picture 9" descr="fig_07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8057" y="1417638"/>
            <a:ext cx="5045943" cy="3622044"/>
          </a:xfrm>
          <a:prstGeom prst="rect">
            <a:avLst/>
          </a:prstGeom>
        </p:spPr>
      </p:pic>
      <p:pic>
        <p:nvPicPr>
          <p:cNvPr id="11" name="Picture 10" descr="fig_08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66745" y="3657600"/>
            <a:ext cx="4268347" cy="3063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Minijet</a:t>
            </a:r>
            <a:r>
              <a:rPr lang="en-US" dirty="0" smtClean="0"/>
              <a:t> Veto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9"/>
            <a:ext cx="8229600" cy="193516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dijet</a:t>
            </a:r>
            <a:r>
              <a:rPr lang="en-US" dirty="0" smtClean="0"/>
              <a:t> events;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30 </a:t>
            </a:r>
            <a:r>
              <a:rPr lang="en-US" dirty="0" err="1" smtClean="0"/>
              <a:t>GeV</a:t>
            </a:r>
            <a:r>
              <a:rPr lang="en-US" dirty="0" smtClean="0"/>
              <a:t>, average jet </a:t>
            </a:r>
            <a:r>
              <a:rPr lang="en-US" dirty="0" err="1" smtClean="0"/>
              <a:t>pT</a:t>
            </a:r>
            <a:r>
              <a:rPr lang="en-US" dirty="0" smtClean="0"/>
              <a:t> &gt; 60 </a:t>
            </a:r>
            <a:r>
              <a:rPr lang="en-US" dirty="0" err="1" smtClean="0"/>
              <a:t>GeV</a:t>
            </a:r>
            <a:r>
              <a:rPr lang="en-US" dirty="0" smtClean="0"/>
              <a:t>. Two selections:</a:t>
            </a:r>
          </a:p>
          <a:p>
            <a:pPr lvl="1"/>
            <a:r>
              <a:rPr lang="en-US" dirty="0" err="1" smtClean="0"/>
              <a:t>A:boundary</a:t>
            </a:r>
            <a:r>
              <a:rPr lang="en-US" dirty="0" smtClean="0"/>
              <a:t> jets are the highest </a:t>
            </a:r>
            <a:r>
              <a:rPr lang="en-US" dirty="0" err="1" smtClean="0"/>
              <a:t>pT</a:t>
            </a:r>
            <a:r>
              <a:rPr lang="en-US" dirty="0" smtClean="0"/>
              <a:t> jets</a:t>
            </a:r>
          </a:p>
          <a:p>
            <a:pPr lvl="1"/>
            <a:r>
              <a:rPr lang="en-US" dirty="0" err="1" smtClean="0"/>
              <a:t>B:boundary</a:t>
            </a:r>
            <a:r>
              <a:rPr lang="en-US" dirty="0" smtClean="0"/>
              <a:t> jets are the most forward/backward satisfying the above</a:t>
            </a:r>
          </a:p>
          <a:p>
            <a:r>
              <a:rPr lang="en-US" dirty="0" smtClean="0"/>
              <a:t>Veto on any extra jets between the boundary jets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&gt;30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7" name="Picture 6" descr="fig_05a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52800"/>
            <a:ext cx="4684512" cy="3172579"/>
          </a:xfrm>
          <a:prstGeom prst="rect">
            <a:avLst/>
          </a:prstGeom>
        </p:spPr>
      </p:pic>
      <p:pic>
        <p:nvPicPr>
          <p:cNvPr id="8" name="Picture 7" descr="fig_05b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9488" y="3352800"/>
            <a:ext cx="4684512" cy="317257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15000" y="6340713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ATLAS-CONF-2010-085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Operation</a:t>
            </a:r>
            <a:endParaRPr lang="en-US" dirty="0"/>
          </a:p>
        </p:txBody>
      </p:sp>
      <p:pic>
        <p:nvPicPr>
          <p:cNvPr id="7" name="Content Placeholder 6" descr="Snapshot 2010-09-19 15-41-29.tif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0953" y="1600200"/>
            <a:ext cx="6562093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QCD plus: Vector bosons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10" name="Picture 9" descr="fig_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9490"/>
            <a:ext cx="5326208" cy="3766860"/>
          </a:xfrm>
          <a:prstGeom prst="rect">
            <a:avLst/>
          </a:prstGeom>
        </p:spPr>
      </p:pic>
      <p:pic>
        <p:nvPicPr>
          <p:cNvPr id="11" name="Picture 10" descr="fig_17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7132" y="838200"/>
            <a:ext cx="3176868" cy="3048000"/>
          </a:xfrm>
          <a:prstGeom prst="rect">
            <a:avLst/>
          </a:prstGeom>
        </p:spPr>
      </p:pic>
      <p:pic>
        <p:nvPicPr>
          <p:cNvPr id="12" name="Picture 11" descr="fig_17b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5882" y="3672275"/>
            <a:ext cx="3178118" cy="3049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" y="1447800"/>
            <a:ext cx="5508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Cross sections and charged lepton asymmetry (W)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15000" y="6340713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ATLAS-CONF-2010-051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QCD plus: Vector bosons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10" name="Picture 9" descr="fig_1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89490"/>
            <a:ext cx="5326208" cy="376685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7200" y="1447800"/>
            <a:ext cx="5508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Cross sections (Z)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15000" y="6340713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ATLAS-CONF-2010-076</a:t>
            </a:r>
            <a:endParaRPr lang="en-US" i="1" dirty="0">
              <a:solidFill>
                <a:srgbClr val="800000"/>
              </a:solidFill>
            </a:endParaRPr>
          </a:p>
        </p:txBody>
      </p:sp>
      <p:pic>
        <p:nvPicPr>
          <p:cNvPr id="15" name="Picture 14" descr="fig_05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466" y="1201360"/>
            <a:ext cx="3925534" cy="2776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QCD plus: Vector bosons</a:t>
            </a:r>
            <a:endParaRPr lang="en-US" dirty="0"/>
          </a:p>
        </p:txBody>
      </p:sp>
      <p:pic>
        <p:nvPicPr>
          <p:cNvPr id="7" name="Content Placeholder 6" descr="combined_wlnu_jetmult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385048"/>
            <a:ext cx="4191000" cy="40646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" name="Picture 7" descr="combined_wlnu_jetpt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385048"/>
            <a:ext cx="4235615" cy="4107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QCD plus: Vector bosons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10" name="Content Placeholder 9" descr="Inclusive_NJET_logscal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4528571" cy="4346212"/>
          </a:xfrm>
        </p:spPr>
      </p:pic>
      <p:pic>
        <p:nvPicPr>
          <p:cNvPr id="11" name="Picture 10" descr="PT_LeadingJet_logSca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571" y="1447800"/>
            <a:ext cx="4446243" cy="4267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QCD plus: Top</a:t>
            </a:r>
            <a:endParaRPr lang="en-US" dirty="0"/>
          </a:p>
        </p:txBody>
      </p:sp>
      <p:pic>
        <p:nvPicPr>
          <p:cNvPr id="7" name="Content Placeholder 6" descr="fig_04c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322865"/>
            <a:ext cx="4114800" cy="39491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8" name="Picture 7" descr="fig_04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2322865"/>
            <a:ext cx="4114800" cy="3949103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281113"/>
            <a:ext cx="8229600" cy="1233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>
              <a:spcBef>
                <a:spcPct val="20000"/>
              </a:spcBef>
              <a:buFont typeface="Arial"/>
              <a:buChar char="•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&gt; 20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(anti-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285750" indent="-285750">
              <a:spcBef>
                <a:spcPct val="20000"/>
              </a:spcBef>
              <a:buFont typeface="Arial"/>
              <a:buChar char="•"/>
            </a:pPr>
            <a:r>
              <a:rPr lang="en-US" sz="2800" baseline="0" dirty="0" smtClean="0">
                <a:solidFill>
                  <a:srgbClr val="000090"/>
                </a:solidFill>
              </a:rPr>
              <a:t>At</a:t>
            </a:r>
            <a:r>
              <a:rPr lang="en-US" sz="2800" dirty="0" smtClean="0">
                <a:solidFill>
                  <a:srgbClr val="000090"/>
                </a:solidFill>
              </a:rPr>
              <a:t> least one </a:t>
            </a:r>
            <a:r>
              <a:rPr lang="en-US" sz="2800" dirty="0" err="1" smtClean="0">
                <a:solidFill>
                  <a:srgbClr val="000090"/>
                </a:solidFill>
              </a:rPr>
              <a:t>b</a:t>
            </a:r>
            <a:r>
              <a:rPr lang="en-US" sz="2800" dirty="0" smtClean="0">
                <a:solidFill>
                  <a:srgbClr val="000090"/>
                </a:solidFill>
              </a:rPr>
              <a:t>-tagged jet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15000" y="6340713"/>
            <a:ext cx="2358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800000"/>
                </a:solidFill>
              </a:rPr>
              <a:t>ATLAS-CONF-2010-087</a:t>
            </a:r>
            <a:endParaRPr lang="en-US" i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QCD plus: Searches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1143000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Seach</a:t>
            </a:r>
            <a:r>
              <a:rPr lang="en-US" dirty="0" smtClean="0"/>
              <a:t> for resonances in </a:t>
            </a:r>
            <a:r>
              <a:rPr lang="en-US" dirty="0" err="1" smtClean="0"/>
              <a:t>dijet</a:t>
            </a:r>
            <a:r>
              <a:rPr lang="en-US" dirty="0" smtClean="0"/>
              <a:t> mass distribution.</a:t>
            </a:r>
          </a:p>
          <a:p>
            <a:pPr lvl="1"/>
            <a:r>
              <a:rPr lang="en-US" dirty="0" err="1"/>
              <a:t>q</a:t>
            </a:r>
            <a:r>
              <a:rPr lang="en-US" dirty="0" smtClean="0"/>
              <a:t>* mass limit ~ 1.26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7" name="Picture 6" descr="dataAndFitAndSignalsAndDifference_atla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2560638"/>
            <a:ext cx="3891663" cy="3733800"/>
          </a:xfrm>
          <a:prstGeom prst="rect">
            <a:avLst/>
          </a:prstGeom>
        </p:spPr>
      </p:pic>
      <p:pic>
        <p:nvPicPr>
          <p:cNvPr id="8" name="Picture 7" descr="PlotExclusionConvLumiAndJESAndFit_and_ExpectedSystAsymm_and_allTheories_atlas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Choice>
          <mc:Fallback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</mc:Fallback>
        </mc:AlternateContent>
        <p:spPr>
          <a:xfrm>
            <a:off x="4855230" y="2057400"/>
            <a:ext cx="4288770" cy="41147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91663" y="6109772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b="1" dirty="0" smtClean="0"/>
              <a:t>arXiv:1008.2461</a:t>
            </a:r>
            <a:r>
              <a:rPr lang="en-GB" b="1" dirty="0" smtClean="0"/>
              <a:t> (accepted by PRL)</a:t>
            </a:r>
            <a:endParaRPr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ATLAS and the LHC are performing very well </a:t>
            </a:r>
          </a:p>
          <a:p>
            <a:r>
              <a:rPr lang="en-US" dirty="0" smtClean="0"/>
              <a:t>Detailed studies of the soft QCD environment, and MC tuning, well underway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Jet cross sections measured, agree with NLO QCD </a:t>
            </a:r>
          </a:p>
          <a:p>
            <a:r>
              <a:rPr lang="en-US" dirty="0" smtClean="0"/>
              <a:t>W &amp; Z cross sections and asymmetries measured</a:t>
            </a:r>
          </a:p>
          <a:p>
            <a:r>
              <a:rPr lang="en-US" dirty="0" smtClean="0">
                <a:solidFill>
                  <a:srgbClr val="800000"/>
                </a:solidFill>
              </a:rPr>
              <a:t>Studies of </a:t>
            </a:r>
            <a:r>
              <a:rPr lang="en-US" dirty="0" err="1" smtClean="0">
                <a:solidFill>
                  <a:srgbClr val="800000"/>
                </a:solidFill>
              </a:rPr>
              <a:t>jet+W,Z</a:t>
            </a:r>
            <a:r>
              <a:rPr lang="en-US" dirty="0" smtClean="0">
                <a:solidFill>
                  <a:srgbClr val="800000"/>
                </a:solidFill>
              </a:rPr>
              <a:t> well advanced, </a:t>
            </a:r>
            <a:r>
              <a:rPr lang="en-US" dirty="0" err="1" smtClean="0">
                <a:solidFill>
                  <a:srgbClr val="800000"/>
                </a:solidFill>
              </a:rPr>
              <a:t>t+jets</a:t>
            </a:r>
            <a:r>
              <a:rPr lang="en-US" dirty="0" smtClean="0">
                <a:solidFill>
                  <a:srgbClr val="800000"/>
                </a:solidFill>
              </a:rPr>
              <a:t> underway</a:t>
            </a:r>
          </a:p>
          <a:p>
            <a:r>
              <a:rPr lang="en-US" dirty="0" smtClean="0"/>
              <a:t>New physics searches exploiting the understanding of QCD and of the detectors.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46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Minijet</a:t>
            </a:r>
            <a:r>
              <a:rPr lang="en-US" dirty="0" smtClean="0"/>
              <a:t> Veto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9"/>
            <a:ext cx="8229600" cy="193516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dijet</a:t>
            </a:r>
            <a:r>
              <a:rPr lang="en-US" dirty="0" smtClean="0"/>
              <a:t> events;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&gt; 30 </a:t>
            </a:r>
            <a:r>
              <a:rPr lang="en-US" dirty="0" err="1" smtClean="0"/>
              <a:t>GeV</a:t>
            </a:r>
            <a:r>
              <a:rPr lang="en-US" dirty="0" smtClean="0"/>
              <a:t>, average jet </a:t>
            </a:r>
            <a:r>
              <a:rPr lang="en-US" dirty="0" err="1" smtClean="0"/>
              <a:t>pT</a:t>
            </a:r>
            <a:r>
              <a:rPr lang="en-US" dirty="0" smtClean="0"/>
              <a:t> &gt; 60 </a:t>
            </a:r>
            <a:r>
              <a:rPr lang="en-US" dirty="0" err="1" smtClean="0"/>
              <a:t>GeV</a:t>
            </a:r>
            <a:r>
              <a:rPr lang="en-US" dirty="0" smtClean="0"/>
              <a:t>. Two selections:</a:t>
            </a:r>
          </a:p>
          <a:p>
            <a:pPr lvl="1"/>
            <a:r>
              <a:rPr lang="en-US" dirty="0" err="1" smtClean="0"/>
              <a:t>A:boundary</a:t>
            </a:r>
            <a:r>
              <a:rPr lang="en-US" dirty="0" smtClean="0"/>
              <a:t> jets are the highest </a:t>
            </a:r>
            <a:r>
              <a:rPr lang="en-US" dirty="0" err="1" smtClean="0"/>
              <a:t>pT</a:t>
            </a:r>
            <a:r>
              <a:rPr lang="en-US" dirty="0" smtClean="0"/>
              <a:t> jets</a:t>
            </a:r>
          </a:p>
          <a:p>
            <a:pPr lvl="1"/>
            <a:r>
              <a:rPr lang="en-US" dirty="0" err="1" smtClean="0"/>
              <a:t>B:boundary</a:t>
            </a:r>
            <a:r>
              <a:rPr lang="en-US" dirty="0" smtClean="0"/>
              <a:t> jets are the most forward/backward satisfying the above</a:t>
            </a:r>
          </a:p>
          <a:p>
            <a:r>
              <a:rPr lang="en-US" dirty="0" smtClean="0"/>
              <a:t>Veto on any extra jets between the boundary jets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&gt;30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7" name="Picture 6" descr="fig_05a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352800"/>
            <a:ext cx="4684512" cy="3172580"/>
          </a:xfrm>
          <a:prstGeom prst="rect">
            <a:avLst/>
          </a:prstGeom>
        </p:spPr>
      </p:pic>
      <p:pic>
        <p:nvPicPr>
          <p:cNvPr id="8" name="Picture 7" descr="fig_05b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59488" y="3352800"/>
            <a:ext cx="4684512" cy="31725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Operation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Content Placeholder 8" descr="sumLumiByDay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600200"/>
            <a:ext cx="6298368" cy="4525963"/>
          </a:xfrm>
        </p:spPr>
      </p:pic>
      <p:sp>
        <p:nvSpPr>
          <p:cNvPr id="10" name="TextBox 9"/>
          <p:cNvSpPr txBox="1"/>
          <p:nvPr/>
        </p:nvSpPr>
        <p:spPr>
          <a:xfrm>
            <a:off x="6553200" y="1981200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~95% data taking efficiency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1"/>
            <a:ext cx="8229600" cy="17525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Monitored by using rates in low-angle detectors &amp; </a:t>
            </a:r>
            <a:r>
              <a:rPr lang="en-US" dirty="0" err="1" smtClean="0"/>
              <a:t>endcaps</a:t>
            </a:r>
            <a:endParaRPr lang="en-US" dirty="0" smtClean="0"/>
          </a:p>
          <a:p>
            <a:r>
              <a:rPr lang="en-US" dirty="0" smtClean="0"/>
              <a:t>Absolute calibration from van </a:t>
            </a:r>
            <a:r>
              <a:rPr lang="en-US" dirty="0" err="1" smtClean="0"/>
              <a:t>der</a:t>
            </a:r>
            <a:r>
              <a:rPr lang="en-US" dirty="0" smtClean="0"/>
              <a:t> Meer scans</a:t>
            </a:r>
          </a:p>
          <a:p>
            <a:r>
              <a:rPr lang="en-US" dirty="0" smtClean="0"/>
              <a:t>Uncertainty ~11% </a:t>
            </a:r>
          </a:p>
          <a:p>
            <a:pPr lvl="1"/>
            <a:r>
              <a:rPr lang="en-US" dirty="0" smtClean="0"/>
              <a:t>dominant error from knowledge of beam current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7" descr="Snapshot 2010-09-20 09-19-49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2800"/>
            <a:ext cx="4648200" cy="2946400"/>
          </a:xfrm>
          <a:prstGeom prst="rect">
            <a:avLst/>
          </a:prstGeom>
        </p:spPr>
      </p:pic>
      <p:pic>
        <p:nvPicPr>
          <p:cNvPr id="9" name="Picture 8" descr="Snapshot 2010-09-20 09-22-10.tif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3124200"/>
            <a:ext cx="4876800" cy="317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Performance Examples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3" name="Picture 19" descr="jet-trig.png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7638"/>
            <a:ext cx="3259133" cy="3127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3" descr="muon.jpg"/>
          <p:cNvPicPr preferRelativeResize="0"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59133" y="1143000"/>
            <a:ext cx="3888493" cy="283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1" descr="tracking.gif"/>
          <p:cNvPicPr preferRelativeResize="0"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8350" y="3870892"/>
            <a:ext cx="3949700" cy="285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33800" y="3982768"/>
            <a:ext cx="1143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Electron  efficiency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47626" y="1600200"/>
            <a:ext cx="1143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 efficiency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4545267"/>
            <a:ext cx="1143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Jet  efficiency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collision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Particle multiplicities in 900 </a:t>
            </a:r>
            <a:r>
              <a:rPr lang="en-US" sz="2400" dirty="0" err="1" smtClean="0"/>
              <a:t>GeV</a:t>
            </a:r>
            <a:r>
              <a:rPr lang="en-US" sz="2400" dirty="0" smtClean="0"/>
              <a:t> collisions </a:t>
            </a:r>
            <a:r>
              <a:rPr sz="2400" i="1" dirty="0" smtClean="0"/>
              <a:t>Phys Lett B</a:t>
            </a:r>
            <a:r>
              <a:rPr sz="2400" dirty="0" smtClean="0"/>
              <a:t> 688, 1 (2010) pp.21-4</a:t>
            </a:r>
            <a:endParaRPr lang="en-GB" sz="2400" dirty="0" smtClean="0"/>
          </a:p>
          <a:p>
            <a:r>
              <a:rPr lang="en-US" sz="2400" dirty="0" smtClean="0"/>
              <a:t>Demonstrate excellent modeling of the detector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fig_01b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5185" y="914400"/>
            <a:ext cx="4776029" cy="3276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collision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2004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Particle multiplicities in 900 </a:t>
            </a:r>
            <a:r>
              <a:rPr lang="en-US" sz="2400" dirty="0" err="1" smtClean="0"/>
              <a:t>GeV</a:t>
            </a:r>
            <a:r>
              <a:rPr lang="en-US" sz="2400" dirty="0" smtClean="0"/>
              <a:t> collisions </a:t>
            </a:r>
            <a:r>
              <a:rPr sz="2400" i="1" dirty="0" smtClean="0"/>
              <a:t>Phys Lett B</a:t>
            </a:r>
            <a:r>
              <a:rPr sz="2400" dirty="0" smtClean="0"/>
              <a:t> 688, 1 (2010) pp.21-4</a:t>
            </a:r>
            <a:endParaRPr lang="en-GB" sz="2400" dirty="0" smtClean="0"/>
          </a:p>
          <a:p>
            <a:r>
              <a:rPr lang="en-US" sz="2400" dirty="0" smtClean="0"/>
              <a:t>Demonstrate excellent modeling of the detector </a:t>
            </a:r>
          </a:p>
          <a:p>
            <a:r>
              <a:rPr lang="en-US" sz="2400" dirty="0" smtClean="0"/>
              <a:t>and reasonable modeling of the soft QCD physics (of which more later) 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28/9/2010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JMB/ATLAS/Trento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49FAF-9FFE-854F-8576-CB1CDFFFD871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fig_01b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65185" y="914400"/>
            <a:ext cx="4776029" cy="3276676"/>
          </a:xfrm>
          <a:prstGeom prst="rect">
            <a:avLst/>
          </a:prstGeom>
        </p:spPr>
      </p:pic>
      <p:pic>
        <p:nvPicPr>
          <p:cNvPr id="8" name="Picture 7" descr="fig_03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1068" y="1400192"/>
            <a:ext cx="3828531" cy="4956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2771</TotalTime>
  <Words>1999</Words>
  <Application>Microsoft Macintosh PowerPoint</Application>
  <PresentationFormat>On-screen Show (4:3)</PresentationFormat>
  <Paragraphs>340</Paragraphs>
  <Slides>47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QCD Results from ATLAS</vt:lpstr>
      <vt:lpstr>Slide 2</vt:lpstr>
      <vt:lpstr>Slide 3</vt:lpstr>
      <vt:lpstr>ATLAS Operation</vt:lpstr>
      <vt:lpstr>ATLAS Operation</vt:lpstr>
      <vt:lpstr>Luminosity</vt:lpstr>
      <vt:lpstr>Trigger Performance Examples</vt:lpstr>
      <vt:lpstr>First collision results</vt:lpstr>
      <vt:lpstr>First collision results</vt:lpstr>
      <vt:lpstr>Tracker alignment (Pixel)</vt:lpstr>
      <vt:lpstr>Tracker alignment (SCT)</vt:lpstr>
      <vt:lpstr>Tracker alignment (TRT)</vt:lpstr>
      <vt:lpstr>First 7 TeV Results</vt:lpstr>
      <vt:lpstr>…and also 2.36 TeV</vt:lpstr>
      <vt:lpstr>Understanding the environment</vt:lpstr>
      <vt:lpstr>Extend to lower pT</vt:lpstr>
      <vt:lpstr>Diffraction and the underlying event</vt:lpstr>
      <vt:lpstr>Diffraction and the underlying event</vt:lpstr>
      <vt:lpstr>Diffraction and the underlying event</vt:lpstr>
      <vt:lpstr>Diffraction and the underlying event</vt:lpstr>
      <vt:lpstr>…and also 2.36 TeV</vt:lpstr>
      <vt:lpstr>Underlying event</vt:lpstr>
      <vt:lpstr>Focus on diffraction</vt:lpstr>
      <vt:lpstr>Particle correlations</vt:lpstr>
      <vt:lpstr>Particle correlations</vt:lpstr>
      <vt:lpstr>Hard QCD : Jet Shapes</vt:lpstr>
      <vt:lpstr>Hard QCD : Jet Shapes</vt:lpstr>
      <vt:lpstr>Jet Energy Scale</vt:lpstr>
      <vt:lpstr>Jet Energy Scale Uncertainty</vt:lpstr>
      <vt:lpstr>Jet Energy Scale Uncertainty</vt:lpstr>
      <vt:lpstr>Hard QCD : Jet Cross Sections</vt:lpstr>
      <vt:lpstr>Inclusive Jet cross sections</vt:lpstr>
      <vt:lpstr>Dijet cross sections</vt:lpstr>
      <vt:lpstr>Jet cross sections vs MC</vt:lpstr>
      <vt:lpstr>Multijets</vt:lpstr>
      <vt:lpstr>Multijets</vt:lpstr>
      <vt:lpstr>Azimuthal Jet Decorrelations</vt:lpstr>
      <vt:lpstr>Azimuthal Jet Decorrelations</vt:lpstr>
      <vt:lpstr>Minijet Veto</vt:lpstr>
      <vt:lpstr>QCD plus: Vector bosons</vt:lpstr>
      <vt:lpstr>QCD plus: Vector bosons</vt:lpstr>
      <vt:lpstr>QCD plus: Vector bosons</vt:lpstr>
      <vt:lpstr>QCD plus: Vector bosons</vt:lpstr>
      <vt:lpstr>QCD plus: Top</vt:lpstr>
      <vt:lpstr>QCD plus: Searches</vt:lpstr>
      <vt:lpstr>Summary</vt:lpstr>
      <vt:lpstr>Minijet Veto</vt:lpstr>
    </vt:vector>
  </TitlesOfParts>
  <Company>UCL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Jonathan Butterworth</dc:creator>
  <cp:lastModifiedBy>Jonathan Butterworth</cp:lastModifiedBy>
  <cp:revision>142</cp:revision>
  <dcterms:created xsi:type="dcterms:W3CDTF">2010-09-26T21:00:29Z</dcterms:created>
  <dcterms:modified xsi:type="dcterms:W3CDTF">2010-09-27T07:15:51Z</dcterms:modified>
</cp:coreProperties>
</file>