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3" r:id="rId5"/>
    <p:sldId id="264" r:id="rId6"/>
    <p:sldId id="267" r:id="rId7"/>
    <p:sldId id="268" r:id="rId8"/>
    <p:sldId id="269" r:id="rId9"/>
    <p:sldId id="266" r:id="rId10"/>
    <p:sldId id="265" r:id="rId11"/>
  </p:sldIdLst>
  <p:sldSz cx="9144000" cy="6858000" type="screen4x3"/>
  <p:notesSz cx="6797675" cy="9928225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55" autoAdjust="0"/>
    <p:restoredTop sz="94660"/>
  </p:normalViewPr>
  <p:slideViewPr>
    <p:cSldViewPr snapToObjects="1" showGuides="1">
      <p:cViewPr varScale="1">
        <p:scale>
          <a:sx n="117" d="100"/>
          <a:sy n="117" d="100"/>
        </p:scale>
        <p:origin x="1330" y="82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15/07/2020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15/07/2020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7952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22/06/2020 LIU/HL-LHC Executive Committee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22/06/2020 LIU/HL-LHC Executive Committee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22/06/2020 LIU/HL-LHC Executive Committee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dirty="0" smtClean="0"/>
              <a:t>22/06/2020 LIU/HL-LHC Executive Committee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dirty="0" smtClean="0"/>
              <a:t>22/06/2020 LIU/HL-LHC Executive Committee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dirty="0" smtClean="0"/>
              <a:t>22/06/2020 LIU/HL-LHC Executive Committee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dirty="0" smtClean="0"/>
              <a:t>22/06/2020 LIU/HL-LHC Executive Committee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dirty="0" smtClean="0"/>
              <a:t>22/06/2020 LIU/HL-LHC Executive Committee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edms.cern.ch/ui/#!master/navigator/document?D:100611902:100611902:versions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9172" y="2235629"/>
            <a:ext cx="7704856" cy="2016168"/>
          </a:xfrm>
        </p:spPr>
        <p:txBody>
          <a:bodyPr/>
          <a:lstStyle/>
          <a:p>
            <a:r>
              <a:rPr lang="en-GB" dirty="0"/>
              <a:t>CREATION OF WP15.5 MERGING TRANSPORT TASKS RELATED TO INSTALLATION AND DE-INSTALLATION 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sz="1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323528" y="4060478"/>
            <a:ext cx="8424936" cy="1888802"/>
          </a:xfrm>
        </p:spPr>
        <p:txBody>
          <a:bodyPr>
            <a:normAutofit/>
          </a:bodyPr>
          <a:lstStyle/>
          <a:p>
            <a:r>
              <a:rPr lang="en-GB" dirty="0" smtClean="0"/>
              <a:t>Presented by P. Fessia</a:t>
            </a:r>
          </a:p>
          <a:p>
            <a:r>
              <a:rPr lang="en-US" dirty="0" smtClean="0"/>
              <a:t>L. Tavian for WP17</a:t>
            </a:r>
          </a:p>
          <a:p>
            <a:r>
              <a:rPr lang="en-US" dirty="0" smtClean="0"/>
              <a:t>C. Bertone for WP17.7 and WP15.5 </a:t>
            </a:r>
            <a:endParaRPr lang="en-GB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GB" dirty="0" smtClean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6508750"/>
            <a:ext cx="6480000" cy="349250"/>
          </a:xfrm>
        </p:spPr>
        <p:txBody>
          <a:bodyPr/>
          <a:lstStyle/>
          <a:p>
            <a:r>
              <a:rPr lang="en-US" dirty="0" smtClean="0"/>
              <a:t>HL TCC 16/07/2020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0183"/>
            <a:ext cx="7920000" cy="720000"/>
          </a:xfrm>
        </p:spPr>
        <p:txBody>
          <a:bodyPr/>
          <a:lstStyle/>
          <a:p>
            <a:r>
              <a:rPr lang="en-US" dirty="0" smtClean="0"/>
              <a:t>Situation before the modification WP15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620688"/>
            <a:ext cx="8939296" cy="55196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WP15</a:t>
            </a:r>
            <a:endParaRPr lang="en-GB" dirty="0" smtClean="0"/>
          </a:p>
          <a:p>
            <a:pPr lvl="1"/>
            <a:r>
              <a:rPr lang="en-US" dirty="0" smtClean="0"/>
              <a:t>De-installation WP15.3</a:t>
            </a:r>
          </a:p>
          <a:p>
            <a:pPr lvl="2"/>
            <a:r>
              <a:rPr lang="en-US" dirty="0"/>
              <a:t>Covered the transport from the </a:t>
            </a:r>
            <a:r>
              <a:rPr lang="en-US" dirty="0" smtClean="0"/>
              <a:t>present installation location in the </a:t>
            </a:r>
            <a:r>
              <a:rPr lang="en-US" b="1" u="sng" dirty="0"/>
              <a:t>LHC </a:t>
            </a:r>
            <a:r>
              <a:rPr lang="en-US" b="1" u="sng" dirty="0" smtClean="0"/>
              <a:t>tunnel </a:t>
            </a:r>
            <a:r>
              <a:rPr lang="en-US" dirty="0" smtClean="0"/>
              <a:t>till the surface shaft access (</a:t>
            </a:r>
            <a:r>
              <a:rPr lang="en-US" dirty="0" err="1" smtClean="0"/>
              <a:t>SDxx</a:t>
            </a:r>
            <a:r>
              <a:rPr lang="en-US" dirty="0" smtClean="0"/>
              <a:t> building)</a:t>
            </a:r>
          </a:p>
          <a:p>
            <a:pPr lvl="1"/>
            <a:r>
              <a:rPr lang="en-US" dirty="0" smtClean="0"/>
              <a:t>Installation WP15.2</a:t>
            </a:r>
          </a:p>
          <a:p>
            <a:pPr lvl="2"/>
            <a:r>
              <a:rPr lang="en-US" dirty="0" smtClean="0"/>
              <a:t>Covered the transport from the surface shaft access (</a:t>
            </a:r>
            <a:r>
              <a:rPr lang="en-US" dirty="0" err="1" smtClean="0"/>
              <a:t>SDxx</a:t>
            </a:r>
            <a:r>
              <a:rPr lang="en-US" dirty="0" smtClean="0"/>
              <a:t> building) to the final installation location in the </a:t>
            </a:r>
            <a:r>
              <a:rPr lang="en-US" b="1" u="sng" dirty="0" smtClean="0"/>
              <a:t>LHC tunnel</a:t>
            </a:r>
          </a:p>
          <a:p>
            <a:pPr lvl="1"/>
            <a:r>
              <a:rPr lang="en-US" dirty="0" smtClean="0"/>
              <a:t>The detailed content is listed in the 13 documents detailed in the table in Annex</a:t>
            </a:r>
          </a:p>
          <a:p>
            <a:pPr lvl="1"/>
            <a:r>
              <a:rPr lang="en-US" dirty="0" smtClean="0"/>
              <a:t>When special transport tooling or provision for special handling tooling have been foreseen, they are detailed in the reference document </a:t>
            </a:r>
            <a:r>
              <a:rPr lang="en-US" sz="1800" i="1" dirty="0" smtClean="0"/>
              <a:t>(i.e. TITANS vehicle for WP3 or 150 </a:t>
            </a:r>
            <a:r>
              <a:rPr lang="en-US" sz="1800" i="1" dirty="0" err="1" smtClean="0"/>
              <a:t>kCHF</a:t>
            </a:r>
            <a:r>
              <a:rPr lang="en-US" sz="1800" i="1" dirty="0" smtClean="0"/>
              <a:t> provision for crab cavity WP4) </a:t>
            </a:r>
          </a:p>
          <a:p>
            <a:pPr lvl="1"/>
            <a:r>
              <a:rPr lang="en-US" dirty="0" smtClean="0"/>
              <a:t>The above listed documents clarify also exceptions as for WP6A where, until better definition of the needs, the funds were kept inside the technical WP</a:t>
            </a:r>
            <a:endParaRPr lang="en-US" i="1" dirty="0"/>
          </a:p>
          <a:p>
            <a:pPr lvl="1"/>
            <a:endParaRPr lang="en-US" sz="1800" i="1" dirty="0" smtClean="0"/>
          </a:p>
          <a:p>
            <a:pPr lvl="1"/>
            <a:endParaRPr lang="en-US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HL TCC 16/07/2020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993340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 before the modification WP17.7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836712"/>
            <a:ext cx="8939296" cy="5519638"/>
          </a:xfrm>
        </p:spPr>
        <p:txBody>
          <a:bodyPr>
            <a:normAutofit/>
          </a:bodyPr>
          <a:lstStyle/>
          <a:p>
            <a:r>
              <a:rPr lang="en-US" dirty="0" smtClean="0"/>
              <a:t>WP17.7</a:t>
            </a:r>
            <a:endParaRPr lang="en-GB" dirty="0"/>
          </a:p>
          <a:p>
            <a:pPr lvl="2"/>
            <a:r>
              <a:rPr lang="en-GB" dirty="0" smtClean="0"/>
              <a:t>The </a:t>
            </a:r>
            <a:r>
              <a:rPr lang="en-GB" dirty="0"/>
              <a:t>budget for the T&amp;H manpower related to the installation in the </a:t>
            </a:r>
            <a:r>
              <a:rPr lang="en-GB" b="1" dirty="0"/>
              <a:t>new surface buildings and new underground galleries and caverns</a:t>
            </a:r>
            <a:r>
              <a:rPr lang="en-GB" dirty="0"/>
              <a:t> (in a dedicated B.C</a:t>
            </a:r>
            <a:r>
              <a:rPr lang="en-GB" dirty="0" smtClean="0"/>
              <a:t>.). </a:t>
            </a:r>
          </a:p>
          <a:p>
            <a:pPr lvl="3"/>
            <a:r>
              <a:rPr lang="en-GB" dirty="0" smtClean="0"/>
              <a:t>With few exceptions as the transport and handling of the SC link and DFH because the technical and design choices were not known a the moment of the budget creation . Budget still in WP6A </a:t>
            </a:r>
            <a:endParaRPr lang="en-GB" sz="2600" dirty="0"/>
          </a:p>
          <a:p>
            <a:pPr lvl="2"/>
            <a:r>
              <a:rPr lang="en-GB" dirty="0"/>
              <a:t> The budget for acquisition and installation of the stationary tooling to be installed </a:t>
            </a:r>
            <a:r>
              <a:rPr lang="en-GB" b="1" dirty="0"/>
              <a:t>in the new surface and underground infrastructures </a:t>
            </a:r>
            <a:r>
              <a:rPr lang="en-GB" dirty="0"/>
              <a:t>(in a dedicated B.C.)</a:t>
            </a:r>
            <a:endParaRPr lang="en-GB" sz="2800" dirty="0"/>
          </a:p>
          <a:p>
            <a:endParaRPr lang="en-US" sz="1800" i="1" dirty="0" smtClean="0"/>
          </a:p>
          <a:p>
            <a:pPr lvl="1"/>
            <a:endParaRPr lang="en-US" sz="18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HL TCC 16/07/2020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8900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WP15.5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New WP15.5 has been proposed in order to increase synergies and allow easier optimization between the various transport related activities. It  will merge</a:t>
            </a:r>
          </a:p>
          <a:p>
            <a:pPr lvl="1"/>
            <a:r>
              <a:rPr lang="en-US" dirty="0"/>
              <a:t>De-installation </a:t>
            </a:r>
            <a:r>
              <a:rPr lang="en-US" dirty="0" smtClean="0">
                <a:solidFill>
                  <a:srgbClr val="FF0000"/>
                </a:solidFill>
              </a:rPr>
              <a:t>part of  WP15.3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transport from the present installation location in the </a:t>
            </a:r>
            <a:r>
              <a:rPr lang="en-US" b="1" u="sng" dirty="0"/>
              <a:t>LHC tunnel </a:t>
            </a:r>
            <a:r>
              <a:rPr lang="en-US" dirty="0"/>
              <a:t>till the surface shaft access (SD building</a:t>
            </a:r>
            <a:r>
              <a:rPr lang="en-US" dirty="0" smtClean="0"/>
              <a:t>) as detailed in the referenced 13 documents</a:t>
            </a:r>
            <a:endParaRPr lang="en-US" dirty="0"/>
          </a:p>
          <a:p>
            <a:pPr lvl="1"/>
            <a:r>
              <a:rPr lang="en-US" dirty="0"/>
              <a:t>Installation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part of  WP15.2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transport from the surface shaft access (SD building) to the final installation location in the </a:t>
            </a:r>
            <a:r>
              <a:rPr lang="en-US" b="1" u="sng" dirty="0"/>
              <a:t>LHC </a:t>
            </a:r>
            <a:r>
              <a:rPr lang="en-US" b="1" u="sng" dirty="0" smtClean="0"/>
              <a:t>tunnel </a:t>
            </a:r>
            <a:r>
              <a:rPr lang="en-US" dirty="0"/>
              <a:t>as detailed in the referenced 13 </a:t>
            </a:r>
            <a:r>
              <a:rPr lang="en-US" dirty="0" smtClean="0"/>
              <a:t>documents</a:t>
            </a:r>
          </a:p>
          <a:p>
            <a:pPr lvl="1"/>
            <a:r>
              <a:rPr lang="en-GB" dirty="0"/>
              <a:t>The budget for the T&amp;H manpower related to the installation in the </a:t>
            </a:r>
            <a:r>
              <a:rPr lang="en-GB" b="1" dirty="0"/>
              <a:t>new surface buildings and new underground galleries and caverns</a:t>
            </a:r>
            <a:r>
              <a:rPr lang="en-GB" dirty="0"/>
              <a:t> (in a dedicated B.C</a:t>
            </a:r>
            <a:r>
              <a:rPr lang="en-GB" dirty="0" smtClean="0"/>
              <a:t>.) </a:t>
            </a:r>
            <a:r>
              <a:rPr lang="en-GB" dirty="0" smtClean="0">
                <a:solidFill>
                  <a:srgbClr val="FF0000"/>
                </a:solidFill>
              </a:rPr>
              <a:t>part of WP17.7</a:t>
            </a:r>
            <a:endParaRPr lang="en-GB" sz="3200" dirty="0">
              <a:solidFill>
                <a:srgbClr val="FF0000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b="1" u="sng" dirty="0"/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HL TCC 16/07/2020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071644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ECR EDMS 2360207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3073896"/>
          </a:xfrm>
        </p:spPr>
        <p:txBody>
          <a:bodyPr/>
          <a:lstStyle/>
          <a:p>
            <a:pPr marL="0" indent="0" algn="ctr">
              <a:buNone/>
            </a:pPr>
            <a:r>
              <a:rPr lang="en-GB" dirty="0" smtClean="0"/>
              <a:t>CREATION </a:t>
            </a:r>
            <a:r>
              <a:rPr lang="en-GB" dirty="0"/>
              <a:t>OF WP15.5 MERGING TRANSPORT TASKS RELATED TO INSTALLATION AND DE-INSTALLATION </a:t>
            </a:r>
            <a:endParaRPr lang="en-GB" dirty="0" smtClean="0"/>
          </a:p>
          <a:p>
            <a:pPr marL="0" indent="0" algn="ctr">
              <a:buNone/>
            </a:pPr>
            <a:endParaRPr lang="en-US" dirty="0"/>
          </a:p>
          <a:p>
            <a:pPr marL="0" indent="0" algn="ctr">
              <a:buNone/>
            </a:pPr>
            <a:r>
              <a:rPr lang="en-GB" dirty="0">
                <a:hlinkClick r:id="rId2"/>
              </a:rPr>
              <a:t>https://edms.cern.ch/ui/#!</a:t>
            </a:r>
            <a:r>
              <a:rPr lang="en-GB" dirty="0" smtClean="0">
                <a:hlinkClick r:id="rId2"/>
              </a:rPr>
              <a:t>master/navigator/document?D:100611902:100611902:versions</a:t>
            </a:r>
            <a:endParaRPr lang="en-GB" dirty="0" smtClean="0"/>
          </a:p>
          <a:p>
            <a:pPr marL="0" indent="0" algn="ctr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HL TCC 16/07/2020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Rectangle 5"/>
          <p:cNvSpPr/>
          <p:nvPr/>
        </p:nvSpPr>
        <p:spPr>
          <a:xfrm>
            <a:off x="143528" y="4130321"/>
            <a:ext cx="8723272" cy="112715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Sub WP15.5 will be led by Caterina Bertone</a:t>
            </a:r>
          </a:p>
          <a:p>
            <a:pPr algn="ctr"/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Sub WP17.7 will be led by Roberto Rinaldesi </a:t>
            </a:r>
            <a:endParaRPr lang="en-GB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3135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12000" y="2204864"/>
            <a:ext cx="7920000" cy="720000"/>
          </a:xfrm>
        </p:spPr>
        <p:txBody>
          <a:bodyPr/>
          <a:lstStyle/>
          <a:p>
            <a:r>
              <a:rPr lang="en-US" dirty="0" smtClean="0"/>
              <a:t>Annex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22/06/2020 LIU/HL-LHC Executive Committee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959430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 documents for the scope of WP15.2 and WP15.3</a:t>
            </a:r>
            <a:endParaRPr lang="en-GB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320371"/>
              </p:ext>
            </p:extLst>
          </p:nvPr>
        </p:nvGraphicFramePr>
        <p:xfrm>
          <a:off x="612000" y="1341286"/>
          <a:ext cx="8074799" cy="29518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54383">
                  <a:extLst>
                    <a:ext uri="{9D8B030D-6E8A-4147-A177-3AD203B41FA5}">
                      <a16:colId xmlns:a16="http://schemas.microsoft.com/office/drawing/2014/main" val="3003529570"/>
                    </a:ext>
                  </a:extLst>
                </a:gridCol>
                <a:gridCol w="874189">
                  <a:extLst>
                    <a:ext uri="{9D8B030D-6E8A-4147-A177-3AD203B41FA5}">
                      <a16:colId xmlns:a16="http://schemas.microsoft.com/office/drawing/2014/main" val="2027569598"/>
                    </a:ext>
                  </a:extLst>
                </a:gridCol>
                <a:gridCol w="6246227">
                  <a:extLst>
                    <a:ext uri="{9D8B030D-6E8A-4147-A177-3AD203B41FA5}">
                      <a16:colId xmlns:a16="http://schemas.microsoft.com/office/drawing/2014/main" val="3701038297"/>
                    </a:ext>
                  </a:extLst>
                </a:gridCol>
              </a:tblGrid>
              <a:tr h="210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EDMS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Version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Title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19906598"/>
                  </a:ext>
                </a:extLst>
              </a:tr>
              <a:tr h="210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1963965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2.1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HL-LHC WP3: BUDGET FOR EQUIPMENT DE-INSTALLATION AND INSTALLATION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70112114"/>
                  </a:ext>
                </a:extLst>
              </a:tr>
              <a:tr h="210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1963968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HL-LHC WP4: BUDGET FOR EQUIPMENT DE-INSTALLATION AND INSTALLATION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75358043"/>
                  </a:ext>
                </a:extLst>
              </a:tr>
              <a:tr h="210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1963969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HL-LHC WP5: BUDGET FOR EQUIPMENT DE-INSTALLATION AND INSTALLATION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5041433"/>
                  </a:ext>
                </a:extLst>
              </a:tr>
              <a:tr h="210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1963970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0.4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HL-LHC WP6A: BUDGET FOR EQUIPMENT DE-INSTALLATION AND INSTALLATION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76402480"/>
                  </a:ext>
                </a:extLst>
              </a:tr>
              <a:tr h="210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1963973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HL-LHC WP6B: BUDGET FOR EQUIPMENT DE-INSTALLATION AND INSTALLATION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86330149"/>
                  </a:ext>
                </a:extLst>
              </a:tr>
              <a:tr h="210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1963974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HL-LHC WP7: BUDGET FOR EQUIPMENT DE-INSTALLATION AND INSTALLATION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2703851"/>
                  </a:ext>
                </a:extLst>
              </a:tr>
              <a:tr h="210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1963976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HL-LHC WP8: BUDGET FOR EQUIPMENT DE-INSTALLATION AND INSTALLATION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65090207"/>
                  </a:ext>
                </a:extLst>
              </a:tr>
              <a:tr h="210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1963977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HL-LHC WP9: BUDGET FOR EQUIPMENT DE-INSTALLATION AND INSTALLATION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8950286"/>
                  </a:ext>
                </a:extLst>
              </a:tr>
              <a:tr h="210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1963979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HL-LHC WP11: BUDGET FOR EQUIPMENT DE-INSTALLATION AND INSTALLATION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48786242"/>
                  </a:ext>
                </a:extLst>
              </a:tr>
              <a:tr h="210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1963980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HL-LHC WP12: BUDGET FOR EQUIPMENT DE-INSTALLATION AND INSTALLATION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39008100"/>
                  </a:ext>
                </a:extLst>
              </a:tr>
              <a:tr h="210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1963981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HL-LHC WP13: BUDGET FOR EQUIPMENT DE-INSTALLATION AND INSTALLATION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7047359"/>
                  </a:ext>
                </a:extLst>
              </a:tr>
              <a:tr h="210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1963982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1.2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HL-LHC WP14: BUDGET FOR EQUIPMENT DE-INSTALLATION AND INSTALLATION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17880"/>
                  </a:ext>
                </a:extLst>
              </a:tr>
              <a:tr h="21084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1963984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>
                          <a:effectLst/>
                        </a:rPr>
                        <a:t>1.1</a:t>
                      </a:r>
                      <a:endParaRPr lang="en-GB" sz="11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HL-LHC WP15.4: BUDGET FOR EQUIPMENT DE-INSTALLATION AND INSTALLATION</a:t>
                      </a:r>
                      <a:endParaRPr lang="en-GB" sz="11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5443152"/>
                  </a:ext>
                </a:extLst>
              </a:tr>
            </a:tbl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22/06/2020 LIU/HL-LHC Executive Committee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98921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A073A0-DE02-4AA4-A35B-D7BBB0E00ECE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4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E434DDB-2C79-4D7A-B170-CA153E497A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4E14C6E-85C9-48C5-8194-57ECF2A61F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15753</TotalTime>
  <Words>593</Words>
  <Application>Microsoft Office PowerPoint</Application>
  <PresentationFormat>On-screen Show (4:3)</PresentationFormat>
  <Paragraphs>92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Thème Office</vt:lpstr>
      <vt:lpstr>CREATION OF WP15.5 MERGING TRANSPORT TASKS RELATED TO INSTALLATION AND DE-INSTALLATION  </vt:lpstr>
      <vt:lpstr>Situation before the modification WP15 </vt:lpstr>
      <vt:lpstr>Situation before the modification WP17.7 </vt:lpstr>
      <vt:lpstr>WP15.5</vt:lpstr>
      <vt:lpstr>ECR EDMS 2360207</vt:lpstr>
      <vt:lpstr>Annex</vt:lpstr>
      <vt:lpstr>Reference documents for the scope of WP15.2 and WP15.3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Paolo Fessia</cp:lastModifiedBy>
  <cp:revision>388</cp:revision>
  <cp:lastPrinted>2019-10-09T14:30:52Z</cp:lastPrinted>
  <dcterms:created xsi:type="dcterms:W3CDTF">2016-08-24T12:27:25Z</dcterms:created>
  <dcterms:modified xsi:type="dcterms:W3CDTF">2020-07-15T13:50:59Z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