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  <p:sldMasterId id="2147483672" r:id="rId3"/>
  </p:sldMasterIdLst>
  <p:notesMasterIdLst>
    <p:notesMasterId r:id="rId12"/>
  </p:notesMasterIdLst>
  <p:sldIdLst>
    <p:sldId id="294" r:id="rId4"/>
    <p:sldId id="295" r:id="rId5"/>
    <p:sldId id="296" r:id="rId6"/>
    <p:sldId id="302" r:id="rId7"/>
    <p:sldId id="304" r:id="rId8"/>
    <p:sldId id="305" r:id="rId9"/>
    <p:sldId id="300" r:id="rId10"/>
    <p:sldId id="30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7F2"/>
    <a:srgbClr val="5080B0"/>
    <a:srgbClr val="5080B2"/>
    <a:srgbClr val="4F81BD"/>
    <a:srgbClr val="FFFF6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E721A-6B14-4E62-8037-0597B8CD1959}" type="doc">
      <dgm:prSet loTypeId="urn:microsoft.com/office/officeart/2005/8/layout/cycle1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7F83918-B68E-42ED-B6BC-F64B4038D84F}">
      <dgm:prSet phldrT="[Text]" custT="1"/>
      <dgm:spPr>
        <a:solidFill>
          <a:srgbClr val="2120A5"/>
        </a:solidFill>
      </dgm:spPr>
      <dgm:t>
        <a:bodyPr lIns="0" tIns="0" rIns="0" bIns="0"/>
        <a:lstStyle/>
        <a:p>
          <a:r>
            <a:rPr kumimoji="0" lang="en-GB" sz="1100" b="0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rPr>
            <a:t>Choice of components (materials, topology, dopants …)</a:t>
          </a:r>
          <a:endParaRPr kumimoji="0" lang="en-GB" sz="1100" b="0" i="0" u="none" strike="noStrike" kern="0" cap="none" spc="0" normalizeH="0" baseline="0" dirty="0">
            <a:ln>
              <a:noFill/>
            </a:ln>
            <a:solidFill>
              <a:srgbClr val="FFFFFF"/>
            </a:solidFill>
            <a:effectLst/>
            <a:uLnTx/>
            <a:uFillTx/>
            <a:latin typeface="Helvetica" panose="020B0604020202020204" pitchFamily="34" charset="0"/>
            <a:ea typeface="+mn-ea"/>
            <a:cs typeface="Helvetica" panose="020B0604020202020204" pitchFamily="34" charset="0"/>
          </a:endParaRPr>
        </a:p>
      </dgm:t>
    </dgm:pt>
    <dgm:pt modelId="{8F134B17-A78D-443F-BA75-D089CD165B74}" type="parTrans" cxnId="{2EF0F1E5-6D8A-49AC-96C9-4866E7A00CD9}">
      <dgm:prSet/>
      <dgm:spPr/>
      <dgm:t>
        <a:bodyPr/>
        <a:lstStyle/>
        <a:p>
          <a:endParaRPr lang="en-GB"/>
        </a:p>
      </dgm:t>
    </dgm:pt>
    <dgm:pt modelId="{683BDA46-D447-40C0-A644-1E816DD47036}" type="sibTrans" cxnId="{2EF0F1E5-6D8A-49AC-96C9-4866E7A00CD9}">
      <dgm:prSet/>
      <dgm:spPr/>
      <dgm:t>
        <a:bodyPr/>
        <a:lstStyle/>
        <a:p>
          <a:endParaRPr lang="en-GB"/>
        </a:p>
      </dgm:t>
    </dgm:pt>
    <dgm:pt modelId="{BBF77D01-6045-4ABC-B8D7-B8306A80BDC3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High-temperature manufacturing (SPS, RHP …) 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78D69424-866E-4AAC-862E-E4AAB4074AD2}" type="parTrans" cxnId="{65409364-DB5C-43C6-B284-FAC62995D24F}">
      <dgm:prSet/>
      <dgm:spPr/>
      <dgm:t>
        <a:bodyPr/>
        <a:lstStyle/>
        <a:p>
          <a:endParaRPr lang="en-GB"/>
        </a:p>
      </dgm:t>
    </dgm:pt>
    <dgm:pt modelId="{9363F218-688D-42D5-A882-85B3E6600848}" type="sibTrans" cxnId="{65409364-DB5C-43C6-B284-FAC62995D24F}">
      <dgm:prSet/>
      <dgm:spPr/>
      <dgm:t>
        <a:bodyPr/>
        <a:lstStyle/>
        <a:p>
          <a:endParaRPr lang="en-GB"/>
        </a:p>
      </dgm:t>
    </dgm:pt>
    <dgm:pt modelId="{7A6944F3-682E-4CED-8345-9462E8992296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Thermophysical characterization (DIL, LFA, DSC …)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C81872F5-C27B-4A8F-A068-1574DD1D560B}" type="parTrans" cxnId="{DBA32B27-11E4-4AEC-8204-CC1EF9518B51}">
      <dgm:prSet/>
      <dgm:spPr/>
      <dgm:t>
        <a:bodyPr/>
        <a:lstStyle/>
        <a:p>
          <a:endParaRPr lang="en-GB"/>
        </a:p>
      </dgm:t>
    </dgm:pt>
    <dgm:pt modelId="{7CC619F8-5885-49D9-9C72-2109132BCDFB}" type="sibTrans" cxnId="{DBA32B27-11E4-4AEC-8204-CC1EF9518B51}">
      <dgm:prSet/>
      <dgm:spPr/>
      <dgm:t>
        <a:bodyPr/>
        <a:lstStyle/>
        <a:p>
          <a:endParaRPr lang="en-GB"/>
        </a:p>
      </dgm:t>
    </dgm:pt>
    <dgm:pt modelId="{635F1935-4B98-42C6-9244-8510DEC85688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Microstructural characterization (SEM, FIB, XRD, EDS, TEM …)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248294F-E2C0-41AA-A83B-7752F105E16C}" type="parTrans" cxnId="{2CAB8F0B-15AB-48F7-9BD1-CC1D87230A64}">
      <dgm:prSet/>
      <dgm:spPr/>
      <dgm:t>
        <a:bodyPr/>
        <a:lstStyle/>
        <a:p>
          <a:endParaRPr lang="en-GB"/>
        </a:p>
      </dgm:t>
    </dgm:pt>
    <dgm:pt modelId="{E7A7E713-1DC6-4145-BEB5-CE62A507B006}" type="sibTrans" cxnId="{2CAB8F0B-15AB-48F7-9BD1-CC1D87230A64}">
      <dgm:prSet/>
      <dgm:spPr/>
      <dgm:t>
        <a:bodyPr/>
        <a:lstStyle/>
        <a:p>
          <a:endParaRPr lang="en-GB"/>
        </a:p>
      </dgm:t>
    </dgm:pt>
    <dgm:pt modelId="{74529A62-9D35-446E-91F7-8925D77566DC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Data analysis, investigation, new proposal …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7687FE6F-2105-48C8-9807-B2CFF04722CC}" type="parTrans" cxnId="{AAAD3A65-F816-480A-8C49-71EA61805775}">
      <dgm:prSet/>
      <dgm:spPr/>
      <dgm:t>
        <a:bodyPr/>
        <a:lstStyle/>
        <a:p>
          <a:endParaRPr lang="en-GB"/>
        </a:p>
      </dgm:t>
    </dgm:pt>
    <dgm:pt modelId="{A71B4239-2498-4A03-AFF4-9FB563513FD3}" type="sibTrans" cxnId="{AAAD3A65-F816-480A-8C49-71EA61805775}">
      <dgm:prSet/>
      <dgm:spPr/>
      <dgm:t>
        <a:bodyPr/>
        <a:lstStyle/>
        <a:p>
          <a:endParaRPr lang="en-GB"/>
        </a:p>
      </dgm:t>
    </dgm:pt>
    <dgm:pt modelId="{6E0FD8F5-CAB9-43CF-A668-261499F61BED}" type="pres">
      <dgm:prSet presAssocID="{2F5E721A-6B14-4E62-8037-0597B8CD19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49A49F-D0C4-49D0-BE52-6DCDEF9479EF}" type="pres">
      <dgm:prSet presAssocID="{57F83918-B68E-42ED-B6BC-F64B4038D84F}" presName="dummy" presStyleCnt="0"/>
      <dgm:spPr/>
    </dgm:pt>
    <dgm:pt modelId="{58CD897E-9056-47FB-92F6-BB41560917DA}" type="pres">
      <dgm:prSet presAssocID="{57F83918-B68E-42ED-B6BC-F64B4038D84F}" presName="node" presStyleLbl="revTx" presStyleIdx="0" presStyleCnt="5" custScaleX="115806" custScaleY="61120" custRadScaleRad="99200" custRadScaleInc="14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309000-7BA0-438A-B917-F5B5BBB90858}" type="pres">
      <dgm:prSet presAssocID="{683BDA46-D447-40C0-A644-1E816DD47036}" presName="sibTrans" presStyleLbl="node1" presStyleIdx="0" presStyleCnt="5"/>
      <dgm:spPr/>
      <dgm:t>
        <a:bodyPr/>
        <a:lstStyle/>
        <a:p>
          <a:endParaRPr lang="en-US"/>
        </a:p>
      </dgm:t>
    </dgm:pt>
    <dgm:pt modelId="{73CE5981-BCD5-4F05-835A-D93D814A39F0}" type="pres">
      <dgm:prSet presAssocID="{BBF77D01-6045-4ABC-B8D7-B8306A80BDC3}" presName="dummy" presStyleCnt="0"/>
      <dgm:spPr/>
    </dgm:pt>
    <dgm:pt modelId="{BF71A4D3-B881-4F5D-B536-364D875CFEAE}" type="pres">
      <dgm:prSet presAssocID="{BBF77D01-6045-4ABC-B8D7-B8306A80BDC3}" presName="node" presStyleLbl="revTx" presStyleIdx="1" presStyleCnt="5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D7205A-4D50-48A8-9A3E-1FED4FA8A1E3}" type="pres">
      <dgm:prSet presAssocID="{9363F218-688D-42D5-A882-85B3E6600848}" presName="sibTrans" presStyleLbl="node1" presStyleIdx="1" presStyleCnt="5"/>
      <dgm:spPr/>
      <dgm:t>
        <a:bodyPr/>
        <a:lstStyle/>
        <a:p>
          <a:endParaRPr lang="en-US"/>
        </a:p>
      </dgm:t>
    </dgm:pt>
    <dgm:pt modelId="{E571A8D7-A093-43C0-97C3-836D1A7DE01E}" type="pres">
      <dgm:prSet presAssocID="{7A6944F3-682E-4CED-8345-9462E8992296}" presName="dummy" presStyleCnt="0"/>
      <dgm:spPr/>
    </dgm:pt>
    <dgm:pt modelId="{087FF323-A3EE-495C-AC92-EDB5A5057237}" type="pres">
      <dgm:prSet presAssocID="{7A6944F3-682E-4CED-8345-9462E8992296}" presName="node" presStyleLbl="revTx" presStyleIdx="2" presStyleCnt="5" custScaleX="96505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0EFB1C-E6D2-4B85-A641-A76EA972803D}" type="pres">
      <dgm:prSet presAssocID="{7CC619F8-5885-49D9-9C72-2109132BCDFB}" presName="sibTrans" presStyleLbl="node1" presStyleIdx="2" presStyleCnt="5"/>
      <dgm:spPr/>
      <dgm:t>
        <a:bodyPr/>
        <a:lstStyle/>
        <a:p>
          <a:endParaRPr lang="en-US"/>
        </a:p>
      </dgm:t>
    </dgm:pt>
    <dgm:pt modelId="{0C6DF697-B546-40C1-A911-90F7C84C3CDC}" type="pres">
      <dgm:prSet presAssocID="{635F1935-4B98-42C6-9244-8510DEC85688}" presName="dummy" presStyleCnt="0"/>
      <dgm:spPr/>
    </dgm:pt>
    <dgm:pt modelId="{8F139604-629D-45A9-BAC7-781B53ED817A}" type="pres">
      <dgm:prSet presAssocID="{635F1935-4B98-42C6-9244-8510DEC85688}" presName="node" presStyleLbl="revTx" presStyleIdx="3" presStyleCnt="5" custScaleX="109372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0DC413-2252-4D90-9605-1A40967D2ABC}" type="pres">
      <dgm:prSet presAssocID="{E7A7E713-1DC6-4145-BEB5-CE62A507B006}" presName="sibTrans" presStyleLbl="node1" presStyleIdx="3" presStyleCnt="5"/>
      <dgm:spPr/>
      <dgm:t>
        <a:bodyPr/>
        <a:lstStyle/>
        <a:p>
          <a:endParaRPr lang="en-US"/>
        </a:p>
      </dgm:t>
    </dgm:pt>
    <dgm:pt modelId="{DD9A6E73-D39B-417A-8BF2-B558FAC04BFD}" type="pres">
      <dgm:prSet presAssocID="{74529A62-9D35-446E-91F7-8925D77566DC}" presName="dummy" presStyleCnt="0"/>
      <dgm:spPr/>
    </dgm:pt>
    <dgm:pt modelId="{F19931AA-296E-4C7C-8658-B80B75A24935}" type="pres">
      <dgm:prSet presAssocID="{74529A62-9D35-446E-91F7-8925D77566DC}" presName="node" presStyleLbl="revTx" presStyleIdx="4" presStyleCnt="5" custScaleX="106155" custScaleY="643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9EBBF6-D38E-400F-84A3-344004CB4CEC}" type="pres">
      <dgm:prSet presAssocID="{A71B4239-2498-4A03-AFF4-9FB563513FD3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AAAD3A65-F816-480A-8C49-71EA61805775}" srcId="{2F5E721A-6B14-4E62-8037-0597B8CD1959}" destId="{74529A62-9D35-446E-91F7-8925D77566DC}" srcOrd="4" destOrd="0" parTransId="{7687FE6F-2105-48C8-9807-B2CFF04722CC}" sibTransId="{A71B4239-2498-4A03-AFF4-9FB563513FD3}"/>
    <dgm:cxn modelId="{3670B2DB-1EC4-4C6C-BE6C-1CC32EC32F77}" type="presOf" srcId="{57F83918-B68E-42ED-B6BC-F64B4038D84F}" destId="{58CD897E-9056-47FB-92F6-BB41560917DA}" srcOrd="0" destOrd="0" presId="urn:microsoft.com/office/officeart/2005/8/layout/cycle1"/>
    <dgm:cxn modelId="{0C78DEC7-E905-4386-BC8E-47CB09020AA6}" type="presOf" srcId="{7CC619F8-5885-49D9-9C72-2109132BCDFB}" destId="{9E0EFB1C-E6D2-4B85-A641-A76EA972803D}" srcOrd="0" destOrd="0" presId="urn:microsoft.com/office/officeart/2005/8/layout/cycle1"/>
    <dgm:cxn modelId="{AF0F5AC5-EC72-484A-B5DE-FD52D1C1D6AE}" type="presOf" srcId="{7A6944F3-682E-4CED-8345-9462E8992296}" destId="{087FF323-A3EE-495C-AC92-EDB5A5057237}" srcOrd="0" destOrd="0" presId="urn:microsoft.com/office/officeart/2005/8/layout/cycle1"/>
    <dgm:cxn modelId="{C98A763B-B5D9-4DB3-A9A4-FC03F98BA53E}" type="presOf" srcId="{A71B4239-2498-4A03-AFF4-9FB563513FD3}" destId="{799EBBF6-D38E-400F-84A3-344004CB4CEC}" srcOrd="0" destOrd="0" presId="urn:microsoft.com/office/officeart/2005/8/layout/cycle1"/>
    <dgm:cxn modelId="{2CAB8F0B-15AB-48F7-9BD1-CC1D87230A64}" srcId="{2F5E721A-6B14-4E62-8037-0597B8CD1959}" destId="{635F1935-4B98-42C6-9244-8510DEC85688}" srcOrd="3" destOrd="0" parTransId="{6248294F-E2C0-41AA-A83B-7752F105E16C}" sibTransId="{E7A7E713-1DC6-4145-BEB5-CE62A507B006}"/>
    <dgm:cxn modelId="{DBA32B27-11E4-4AEC-8204-CC1EF9518B51}" srcId="{2F5E721A-6B14-4E62-8037-0597B8CD1959}" destId="{7A6944F3-682E-4CED-8345-9462E8992296}" srcOrd="2" destOrd="0" parTransId="{C81872F5-C27B-4A8F-A068-1574DD1D560B}" sibTransId="{7CC619F8-5885-49D9-9C72-2109132BCDFB}"/>
    <dgm:cxn modelId="{3905263B-9AEB-425F-8937-9A35C5885AB7}" type="presOf" srcId="{635F1935-4B98-42C6-9244-8510DEC85688}" destId="{8F139604-629D-45A9-BAC7-781B53ED817A}" srcOrd="0" destOrd="0" presId="urn:microsoft.com/office/officeart/2005/8/layout/cycle1"/>
    <dgm:cxn modelId="{A94FB124-3588-4C82-8BC6-D23B983F123E}" type="presOf" srcId="{2F5E721A-6B14-4E62-8037-0597B8CD1959}" destId="{6E0FD8F5-CAB9-43CF-A668-261499F61BED}" srcOrd="0" destOrd="0" presId="urn:microsoft.com/office/officeart/2005/8/layout/cycle1"/>
    <dgm:cxn modelId="{2F030EC9-F599-4909-A5D4-1C494003035E}" type="presOf" srcId="{BBF77D01-6045-4ABC-B8D7-B8306A80BDC3}" destId="{BF71A4D3-B881-4F5D-B536-364D875CFEAE}" srcOrd="0" destOrd="0" presId="urn:microsoft.com/office/officeart/2005/8/layout/cycle1"/>
    <dgm:cxn modelId="{95B75A6C-CC56-414D-A4EF-E354D498119C}" type="presOf" srcId="{74529A62-9D35-446E-91F7-8925D77566DC}" destId="{F19931AA-296E-4C7C-8658-B80B75A24935}" srcOrd="0" destOrd="0" presId="urn:microsoft.com/office/officeart/2005/8/layout/cycle1"/>
    <dgm:cxn modelId="{65409364-DB5C-43C6-B284-FAC62995D24F}" srcId="{2F5E721A-6B14-4E62-8037-0597B8CD1959}" destId="{BBF77D01-6045-4ABC-B8D7-B8306A80BDC3}" srcOrd="1" destOrd="0" parTransId="{78D69424-866E-4AAC-862E-E4AAB4074AD2}" sibTransId="{9363F218-688D-42D5-A882-85B3E6600848}"/>
    <dgm:cxn modelId="{386786F8-6D68-4F24-84E0-B327DA6A29C5}" type="presOf" srcId="{683BDA46-D447-40C0-A644-1E816DD47036}" destId="{19309000-7BA0-438A-B917-F5B5BBB90858}" srcOrd="0" destOrd="0" presId="urn:microsoft.com/office/officeart/2005/8/layout/cycle1"/>
    <dgm:cxn modelId="{6EF5908C-1881-4353-A3BF-BC929BCCFD00}" type="presOf" srcId="{E7A7E713-1DC6-4145-BEB5-CE62A507B006}" destId="{C50DC413-2252-4D90-9605-1A40967D2ABC}" srcOrd="0" destOrd="0" presId="urn:microsoft.com/office/officeart/2005/8/layout/cycle1"/>
    <dgm:cxn modelId="{2EF0F1E5-6D8A-49AC-96C9-4866E7A00CD9}" srcId="{2F5E721A-6B14-4E62-8037-0597B8CD1959}" destId="{57F83918-B68E-42ED-B6BC-F64B4038D84F}" srcOrd="0" destOrd="0" parTransId="{8F134B17-A78D-443F-BA75-D089CD165B74}" sibTransId="{683BDA46-D447-40C0-A644-1E816DD47036}"/>
    <dgm:cxn modelId="{E1ACC803-F037-4C83-B0B2-E8286D4E98AE}" type="presOf" srcId="{9363F218-688D-42D5-A882-85B3E6600848}" destId="{DBD7205A-4D50-48A8-9A3E-1FED4FA8A1E3}" srcOrd="0" destOrd="0" presId="urn:microsoft.com/office/officeart/2005/8/layout/cycle1"/>
    <dgm:cxn modelId="{B53497E4-359E-4875-BDEA-10B612A38C9C}" type="presParOf" srcId="{6E0FD8F5-CAB9-43CF-A668-261499F61BED}" destId="{9749A49F-D0C4-49D0-BE52-6DCDEF9479EF}" srcOrd="0" destOrd="0" presId="urn:microsoft.com/office/officeart/2005/8/layout/cycle1"/>
    <dgm:cxn modelId="{CB429029-7418-4361-A8DA-B8693F4BDC25}" type="presParOf" srcId="{6E0FD8F5-CAB9-43CF-A668-261499F61BED}" destId="{58CD897E-9056-47FB-92F6-BB41560917DA}" srcOrd="1" destOrd="0" presId="urn:microsoft.com/office/officeart/2005/8/layout/cycle1"/>
    <dgm:cxn modelId="{85BC9022-163E-4FFF-AC98-5032A74A7904}" type="presParOf" srcId="{6E0FD8F5-CAB9-43CF-A668-261499F61BED}" destId="{19309000-7BA0-438A-B917-F5B5BBB90858}" srcOrd="2" destOrd="0" presId="urn:microsoft.com/office/officeart/2005/8/layout/cycle1"/>
    <dgm:cxn modelId="{0D77C9F9-B85B-4B3B-89D4-ED7B78D2EDEE}" type="presParOf" srcId="{6E0FD8F5-CAB9-43CF-A668-261499F61BED}" destId="{73CE5981-BCD5-4F05-835A-D93D814A39F0}" srcOrd="3" destOrd="0" presId="urn:microsoft.com/office/officeart/2005/8/layout/cycle1"/>
    <dgm:cxn modelId="{582EF894-6374-418A-87F4-7D97AD3AFC5B}" type="presParOf" srcId="{6E0FD8F5-CAB9-43CF-A668-261499F61BED}" destId="{BF71A4D3-B881-4F5D-B536-364D875CFEAE}" srcOrd="4" destOrd="0" presId="urn:microsoft.com/office/officeart/2005/8/layout/cycle1"/>
    <dgm:cxn modelId="{D2BD96D8-2222-491B-9991-3A9992092549}" type="presParOf" srcId="{6E0FD8F5-CAB9-43CF-A668-261499F61BED}" destId="{DBD7205A-4D50-48A8-9A3E-1FED4FA8A1E3}" srcOrd="5" destOrd="0" presId="urn:microsoft.com/office/officeart/2005/8/layout/cycle1"/>
    <dgm:cxn modelId="{D0B51B99-496F-4914-8A99-3F47597C1CCD}" type="presParOf" srcId="{6E0FD8F5-CAB9-43CF-A668-261499F61BED}" destId="{E571A8D7-A093-43C0-97C3-836D1A7DE01E}" srcOrd="6" destOrd="0" presId="urn:microsoft.com/office/officeart/2005/8/layout/cycle1"/>
    <dgm:cxn modelId="{E5D0F6A9-F2E6-4704-9519-2BBD38982EA6}" type="presParOf" srcId="{6E0FD8F5-CAB9-43CF-A668-261499F61BED}" destId="{087FF323-A3EE-495C-AC92-EDB5A5057237}" srcOrd="7" destOrd="0" presId="urn:microsoft.com/office/officeart/2005/8/layout/cycle1"/>
    <dgm:cxn modelId="{DFF0F5A4-6187-4E11-8860-213B34896C8E}" type="presParOf" srcId="{6E0FD8F5-CAB9-43CF-A668-261499F61BED}" destId="{9E0EFB1C-E6D2-4B85-A641-A76EA972803D}" srcOrd="8" destOrd="0" presId="urn:microsoft.com/office/officeart/2005/8/layout/cycle1"/>
    <dgm:cxn modelId="{B663AFD9-80E2-4E1D-96C4-6F4D1584589B}" type="presParOf" srcId="{6E0FD8F5-CAB9-43CF-A668-261499F61BED}" destId="{0C6DF697-B546-40C1-A911-90F7C84C3CDC}" srcOrd="9" destOrd="0" presId="urn:microsoft.com/office/officeart/2005/8/layout/cycle1"/>
    <dgm:cxn modelId="{E68F3C16-59AF-4E33-AFD9-37E349F46012}" type="presParOf" srcId="{6E0FD8F5-CAB9-43CF-A668-261499F61BED}" destId="{8F139604-629D-45A9-BAC7-781B53ED817A}" srcOrd="10" destOrd="0" presId="urn:microsoft.com/office/officeart/2005/8/layout/cycle1"/>
    <dgm:cxn modelId="{90974943-67BA-4707-AF82-8FE3F1A00481}" type="presParOf" srcId="{6E0FD8F5-CAB9-43CF-A668-261499F61BED}" destId="{C50DC413-2252-4D90-9605-1A40967D2ABC}" srcOrd="11" destOrd="0" presId="urn:microsoft.com/office/officeart/2005/8/layout/cycle1"/>
    <dgm:cxn modelId="{F0A52EB7-6049-45B9-B7B0-037D1F439190}" type="presParOf" srcId="{6E0FD8F5-CAB9-43CF-A668-261499F61BED}" destId="{DD9A6E73-D39B-417A-8BF2-B558FAC04BFD}" srcOrd="12" destOrd="0" presId="urn:microsoft.com/office/officeart/2005/8/layout/cycle1"/>
    <dgm:cxn modelId="{95AD6A01-6F90-4202-A6E1-E3ABC317BCFC}" type="presParOf" srcId="{6E0FD8F5-CAB9-43CF-A668-261499F61BED}" destId="{F19931AA-296E-4C7C-8658-B80B75A24935}" srcOrd="13" destOrd="0" presId="urn:microsoft.com/office/officeart/2005/8/layout/cycle1"/>
    <dgm:cxn modelId="{9FE0E33C-4754-4B41-BFDC-261405DEC5A9}" type="presParOf" srcId="{6E0FD8F5-CAB9-43CF-A668-261499F61BED}" destId="{799EBBF6-D38E-400F-84A3-344004CB4CEC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D897E-9056-47FB-92F6-BB41560917DA}">
      <dsp:nvSpPr>
        <dsp:cNvPr id="0" name=""/>
        <dsp:cNvSpPr/>
      </dsp:nvSpPr>
      <dsp:spPr>
        <a:xfrm>
          <a:off x="4588030" y="378786"/>
          <a:ext cx="1296000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1100" b="0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rPr>
            <a:t>Choice of components (materials, topology, dopants …)</a:t>
          </a:r>
          <a:endParaRPr kumimoji="0" lang="en-GB" sz="1100" b="0" i="0" u="none" strike="noStrike" kern="0" cap="none" spc="0" normalizeH="0" baseline="0" dirty="0">
            <a:ln>
              <a:noFill/>
            </a:ln>
            <a:solidFill>
              <a:srgbClr val="FFFFFF"/>
            </a:solidFill>
            <a:effectLst/>
            <a:uLnTx/>
            <a:uFillTx/>
            <a:latin typeface="Helvetica" panose="020B0604020202020204" pitchFamily="34" charset="0"/>
            <a:ea typeface="+mn-ea"/>
            <a:cs typeface="Helvetica" panose="020B0604020202020204" pitchFamily="34" charset="0"/>
          </a:endParaRPr>
        </a:p>
      </dsp:txBody>
      <dsp:txXfrm>
        <a:off x="4588030" y="378786"/>
        <a:ext cx="1296000" cy="684001"/>
      </dsp:txXfrm>
    </dsp:sp>
    <dsp:sp modelId="{19309000-7BA0-438A-B917-F5B5BBB90858}">
      <dsp:nvSpPr>
        <dsp:cNvPr id="0" name=""/>
        <dsp:cNvSpPr/>
      </dsp:nvSpPr>
      <dsp:spPr>
        <a:xfrm>
          <a:off x="2039151" y="130882"/>
          <a:ext cx="4198726" cy="4198726"/>
        </a:xfrm>
        <a:prstGeom prst="circularArrow">
          <a:avLst>
            <a:gd name="adj1" fmla="val 5197"/>
            <a:gd name="adj2" fmla="val 335716"/>
            <a:gd name="adj3" fmla="val 58059"/>
            <a:gd name="adj4" fmla="val 19271702"/>
            <a:gd name="adj5" fmla="val 60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71A4D3-B881-4F5D-B536-364D875CFEAE}">
      <dsp:nvSpPr>
        <dsp:cNvPr id="0" name=""/>
        <dsp:cNvSpPr/>
      </dsp:nvSpPr>
      <dsp:spPr>
        <a:xfrm>
          <a:off x="5353235" y="2443170"/>
          <a:ext cx="1119113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High-temperature manufacturing (SPS, RHP …) 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5353235" y="2443170"/>
        <a:ext cx="1119113" cy="684001"/>
      </dsp:txXfrm>
    </dsp:sp>
    <dsp:sp modelId="{DBD7205A-4D50-48A8-9A3E-1FED4FA8A1E3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4053299"/>
            <a:gd name="adj4" fmla="val 1770686"/>
            <a:gd name="adj5" fmla="val 6064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7FF323-A3EE-495C-AC92-EDB5A5057237}">
      <dsp:nvSpPr>
        <dsp:cNvPr id="0" name=""/>
        <dsp:cNvSpPr/>
      </dsp:nvSpPr>
      <dsp:spPr>
        <a:xfrm>
          <a:off x="3601020" y="3730437"/>
          <a:ext cx="1080000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Thermophysical characterization (DIL, LFA, DSC …)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3601020" y="3730437"/>
        <a:ext cx="1080000" cy="684001"/>
      </dsp:txXfrm>
    </dsp:sp>
    <dsp:sp modelId="{9E0EFB1C-E6D2-4B85-A641-A76EA972803D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8693597"/>
            <a:gd name="adj4" fmla="val 6410985"/>
            <a:gd name="adj5" fmla="val 6064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139604-629D-45A9-BAC7-781B53ED817A}">
      <dsp:nvSpPr>
        <dsp:cNvPr id="0" name=""/>
        <dsp:cNvSpPr/>
      </dsp:nvSpPr>
      <dsp:spPr>
        <a:xfrm>
          <a:off x="1757251" y="2443170"/>
          <a:ext cx="1223996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Microstructural characterization (SEM, FIB, XRD, EDS, TEM …)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1757251" y="2443170"/>
        <a:ext cx="1223996" cy="684001"/>
      </dsp:txXfrm>
    </dsp:sp>
    <dsp:sp modelId="{C50DC413-2252-4D90-9605-1A40967D2ABC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12744775"/>
            <a:gd name="adj4" fmla="val 10367641"/>
            <a:gd name="adj5" fmla="val 6064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931AA-296E-4C7C-8658-B80B75A24935}">
      <dsp:nvSpPr>
        <dsp:cNvPr id="0" name=""/>
        <dsp:cNvSpPr/>
      </dsp:nvSpPr>
      <dsp:spPr>
        <a:xfrm>
          <a:off x="2452008" y="342327"/>
          <a:ext cx="1187994" cy="720003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Data analysis, investigation, new proposal …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2452008" y="342327"/>
        <a:ext cx="1187994" cy="720003"/>
      </dsp:txXfrm>
    </dsp:sp>
    <dsp:sp modelId="{799EBBF6-D38E-400F-84A3-344004CB4CEC}">
      <dsp:nvSpPr>
        <dsp:cNvPr id="0" name=""/>
        <dsp:cNvSpPr/>
      </dsp:nvSpPr>
      <dsp:spPr>
        <a:xfrm>
          <a:off x="2012478" y="118017"/>
          <a:ext cx="4198726" cy="4198726"/>
        </a:xfrm>
        <a:prstGeom prst="circularArrow">
          <a:avLst>
            <a:gd name="adj1" fmla="val 5197"/>
            <a:gd name="adj2" fmla="val 335716"/>
            <a:gd name="adj3" fmla="val 16752868"/>
            <a:gd name="adj4" fmla="val 15319717"/>
            <a:gd name="adj5" fmla="val 6064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13-Jul-20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967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3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24000"/>
            <a:ext cx="8229600" cy="4896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2000">
                <a:solidFill>
                  <a:srgbClr val="002060"/>
                </a:solidFill>
              </a:defRPr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2000">
                <a:solidFill>
                  <a:srgbClr val="002060"/>
                </a:solidFill>
              </a:defRPr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0685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648000"/>
            <a:ext cx="599284" cy="557784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662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0"/>
            <a:ext cx="599284" cy="649224"/>
          </a:xfrm>
          <a:prstGeom prst="rect">
            <a:avLst/>
          </a:prstGeom>
        </p:spPr>
      </p:pic>
      <p:cxnSp>
        <p:nvCxnSpPr>
          <p:cNvPr id="5" name="Connettore 1 4"/>
          <p:cNvCxnSpPr/>
          <p:nvPr userDrawn="1"/>
        </p:nvCxnSpPr>
        <p:spPr>
          <a:xfrm flipV="1">
            <a:off x="599284" y="649224"/>
            <a:ext cx="0" cy="5577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1976" y="80628"/>
            <a:ext cx="7934025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73832" y="720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5249" y="6681661"/>
            <a:ext cx="8187397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015" b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r>
              <a:rPr lang="en-GB" smtClean="0"/>
              <a:t>A. Bertarelli  – WP17 Annual Meeting Task 17.2  – 14 July 2020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47052" y="6681661"/>
            <a:ext cx="168812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65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968268">
                <a:tint val="45000"/>
                <a:satMod val="400000"/>
              </a:srgbClr>
            </a:duotone>
            <a:lum contrast="40000"/>
          </a:blip>
          <a:srcRect l="20867" r="75005" b="2123"/>
          <a:stretch>
            <a:fillRect/>
          </a:stretch>
        </p:blipFill>
        <p:spPr bwMode="auto">
          <a:xfrm>
            <a:off x="0" y="-27125"/>
            <a:ext cx="1979712" cy="8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968268">
                <a:tint val="45000"/>
                <a:satMod val="400000"/>
              </a:srgbClr>
            </a:duotone>
            <a:lum contrast="40000"/>
          </a:blip>
          <a:srcRect l="18390" r="36309" b="2123"/>
          <a:stretch>
            <a:fillRect/>
          </a:stretch>
        </p:blipFill>
        <p:spPr bwMode="auto">
          <a:xfrm>
            <a:off x="1969775" y="-27125"/>
            <a:ext cx="3951235" cy="8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83503"/>
            <a:ext cx="900100" cy="37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10"/>
          <p:cNvSpPr>
            <a:spLocks noChangeArrowheads="1"/>
          </p:cNvSpPr>
          <p:nvPr userDrawn="1"/>
        </p:nvSpPr>
        <p:spPr bwMode="auto">
          <a:xfrm>
            <a:off x="2" y="6296805"/>
            <a:ext cx="9144001" cy="574439"/>
          </a:xfrm>
          <a:prstGeom prst="rect">
            <a:avLst/>
          </a:prstGeom>
          <a:gradFill flip="none" rotWithShape="1">
            <a:gsLst>
              <a:gs pos="0">
                <a:srgbClr val="8FB7FF"/>
              </a:gs>
              <a:gs pos="100000">
                <a:srgbClr val="0051DC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2" name="Rectangle 24"/>
          <p:cNvSpPr>
            <a:spLocks noChangeArrowheads="1"/>
          </p:cNvSpPr>
          <p:nvPr userDrawn="1"/>
        </p:nvSpPr>
        <p:spPr bwMode="auto">
          <a:xfrm>
            <a:off x="292101" y="6627192"/>
            <a:ext cx="8851900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cxnSp>
        <p:nvCxnSpPr>
          <p:cNvPr id="5" name="Connettore 1 4"/>
          <p:cNvCxnSpPr/>
          <p:nvPr userDrawn="1"/>
        </p:nvCxnSpPr>
        <p:spPr>
          <a:xfrm flipV="1">
            <a:off x="755576" y="910417"/>
            <a:ext cx="16995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6829" y="6279496"/>
            <a:ext cx="8522020" cy="4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3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cxnSp>
        <p:nvCxnSpPr>
          <p:cNvPr id="17" name="Connettore 1 16"/>
          <p:cNvCxnSpPr/>
          <p:nvPr userDrawn="1"/>
        </p:nvCxnSpPr>
        <p:spPr>
          <a:xfrm>
            <a:off x="-36512" y="6829982"/>
            <a:ext cx="9180000" cy="0"/>
          </a:xfrm>
          <a:prstGeom prst="line">
            <a:avLst/>
          </a:prstGeom>
          <a:ln w="88900" cap="rnd">
            <a:solidFill>
              <a:srgbClr val="2A241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 userDrawn="1"/>
        </p:nvCxnSpPr>
        <p:spPr>
          <a:xfrm rot="16200000" flipV="1">
            <a:off x="7006823" y="4257292"/>
            <a:ext cx="36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 userDrawn="1"/>
        </p:nvCxnSpPr>
        <p:spPr>
          <a:xfrm rot="10800000">
            <a:off x="359532" y="1088740"/>
            <a:ext cx="8640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 userDrawn="1"/>
        </p:nvCxnSpPr>
        <p:spPr>
          <a:xfrm rot="10800000">
            <a:off x="251520" y="6021287"/>
            <a:ext cx="8640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16240" b="13682"/>
          <a:stretch>
            <a:fillRect/>
          </a:stretch>
        </p:blipFill>
        <p:spPr bwMode="auto">
          <a:xfrm>
            <a:off x="5915890" y="4"/>
            <a:ext cx="3229220" cy="79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50" y="20044"/>
            <a:ext cx="1181837" cy="83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332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1977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82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059811" y="5300254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98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0000" y="1068388"/>
            <a:ext cx="83520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360000" y="274638"/>
            <a:ext cx="83520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436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000" y="990599"/>
            <a:ext cx="8352000" cy="5040000"/>
          </a:xfrm>
        </p:spPr>
        <p:txBody>
          <a:bodyPr/>
          <a:lstStyle>
            <a:lvl1pPr>
              <a:defRPr baseline="0">
                <a:solidFill>
                  <a:srgbClr val="013B6F"/>
                </a:solidFill>
              </a:defRPr>
            </a:lvl1pPr>
            <a:lvl2pPr>
              <a:defRPr baseline="0">
                <a:solidFill>
                  <a:srgbClr val="013B6F"/>
                </a:solidFill>
              </a:defRPr>
            </a:lvl2pPr>
            <a:lvl3pPr>
              <a:defRPr baseline="0">
                <a:solidFill>
                  <a:srgbClr val="013B6F"/>
                </a:solidFill>
              </a:defRPr>
            </a:lvl3pPr>
            <a:lvl4pPr>
              <a:defRPr baseline="0">
                <a:solidFill>
                  <a:srgbClr val="013B6F"/>
                </a:solidFill>
              </a:defRPr>
            </a:lvl4pPr>
            <a:lvl5pPr>
              <a:defRPr baseline="0">
                <a:solidFill>
                  <a:srgbClr val="013B6F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A. Bertarelli  – WP17 Annual Meeting Task 17.2  – 14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27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br>
              <a:rPr lang="fr-FR" dirty="0" smtClean="0"/>
            </a:br>
            <a:r>
              <a:rPr lang="fr-FR" dirty="0" smtClean="0"/>
              <a:t>Click and </a:t>
            </a:r>
            <a:r>
              <a:rPr lang="fr-FR" dirty="0" err="1" smtClean="0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079999"/>
            <a:ext cx="8229600" cy="489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A. Bertarelli  – WP17 Annual Meeting Task 17.2  – 14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044000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1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000" y="274638"/>
            <a:ext cx="83520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00" y="990600"/>
            <a:ext cx="83520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A. Bertarelli  – WP17 Annual Meeting Task 17.2  – 14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360000" y="836612"/>
            <a:ext cx="83520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9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diagramData" Target="../diagrams/data1.xml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17" Type="http://schemas.microsoft.com/office/2007/relationships/diagramDrawing" Target="../diagrams/drawing1.xml"/><Relationship Id="rId2" Type="http://schemas.openxmlformats.org/officeDocument/2006/relationships/image" Target="../media/image11.png"/><Relationship Id="rId16" Type="http://schemas.openxmlformats.org/officeDocument/2006/relationships/diagramColors" Target="../diagrams/colors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19.tif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430887"/>
          </a:xfrm>
        </p:spPr>
        <p:txBody>
          <a:bodyPr/>
          <a:lstStyle/>
          <a:p>
            <a:r>
              <a:rPr lang="en-GB" sz="2800" dirty="0" smtClean="0"/>
              <a:t>Status of Task 17.2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59183" y="5836915"/>
            <a:ext cx="7924800" cy="378210"/>
          </a:xfrm>
        </p:spPr>
        <p:txBody>
          <a:bodyPr/>
          <a:lstStyle/>
          <a:p>
            <a:r>
              <a:rPr lang="en-GB" dirty="0" smtClean="0"/>
              <a:t>Alessandro Bertarelli (CERN)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400" dirty="0"/>
              <a:t>ARIES WP17  </a:t>
            </a:r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Annual Meeting, </a:t>
            </a:r>
            <a:br>
              <a:rPr lang="en-US" sz="2400" dirty="0" smtClean="0"/>
            </a:br>
            <a:r>
              <a:rPr lang="it-IT" sz="2400" dirty="0" smtClean="0"/>
              <a:t>14 July 2020 – Video meeting</a:t>
            </a:r>
            <a:endParaRPr lang="es-E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</a:t>
            </a:r>
            <a:r>
              <a:rPr lang="en-GB" dirty="0" smtClean="0"/>
              <a:t>17.2: </a:t>
            </a:r>
            <a:r>
              <a:rPr lang="en-GB" dirty="0"/>
              <a:t>O</a:t>
            </a:r>
            <a:r>
              <a:rPr lang="en-GB" dirty="0" smtClean="0"/>
              <a:t>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sz="2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Materials development and characterization 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GB" sz="2200" dirty="0" smtClean="0">
                <a:solidFill>
                  <a:srgbClr val="004080"/>
                </a:solidFill>
              </a:rPr>
              <a:t>Research</a:t>
            </a:r>
            <a:r>
              <a:rPr lang="en-GB" sz="2200" dirty="0">
                <a:solidFill>
                  <a:srgbClr val="004080"/>
                </a:solidFill>
              </a:rPr>
              <a:t>, investigation, development and characterization of novel CMC and MMC based on graphitic, carbide or diamond reinforcements and dopants (in collaboration with Task 14.4). 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GB" sz="2200" dirty="0">
                <a:solidFill>
                  <a:srgbClr val="004080"/>
                </a:solidFill>
              </a:rPr>
              <a:t>Study and development of electrically conductive coatings, resisting the impact of high intensity particle beams.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GB" sz="2200" dirty="0">
                <a:solidFill>
                  <a:srgbClr val="004080"/>
                </a:solidFill>
              </a:rPr>
              <a:t>Characterization of thermophysical and outgassing properties, microstructural analyses, study of phases and of their change </a:t>
            </a:r>
            <a:r>
              <a:rPr lang="en-GB" sz="2200" dirty="0" smtClean="0">
                <a:solidFill>
                  <a:srgbClr val="004080"/>
                </a:solidFill>
              </a:rPr>
              <a:t>under </a:t>
            </a:r>
            <a:r>
              <a:rPr lang="en-GB" sz="2200" dirty="0">
                <a:solidFill>
                  <a:srgbClr val="004080"/>
                </a:solidFill>
              </a:rPr>
              <a:t>various environments </a:t>
            </a:r>
            <a:r>
              <a:rPr lang="en-GB" sz="2200" dirty="0" smtClean="0">
                <a:solidFill>
                  <a:srgbClr val="004080"/>
                </a:solidFill>
              </a:rPr>
              <a:t>…</a:t>
            </a:r>
          </a:p>
          <a:p>
            <a:pPr marL="0" lvl="1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endParaRPr lang="en-GB" sz="2000" b="1" dirty="0" smtClean="0">
              <a:solidFill>
                <a:srgbClr val="558ED5"/>
              </a:solidFill>
            </a:endParaRPr>
          </a:p>
          <a:p>
            <a:pPr marL="0" lvl="1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r>
              <a:rPr lang="en-GB" sz="2000" b="1" dirty="0" smtClean="0">
                <a:solidFill>
                  <a:srgbClr val="558ED5"/>
                </a:solidFill>
              </a:rPr>
              <a:t>Participants</a:t>
            </a:r>
            <a:r>
              <a:rPr lang="en-GB" sz="2000" b="1" dirty="0">
                <a:solidFill>
                  <a:srgbClr val="558ED5"/>
                </a:solidFill>
              </a:rPr>
              <a:t>: CERN, GSI, NIMP, POLIMI, POLITO, UM (plus </a:t>
            </a:r>
            <a:r>
              <a:rPr lang="en-GB" sz="2000" b="1" dirty="0" err="1">
                <a:solidFill>
                  <a:srgbClr val="558ED5"/>
                </a:solidFill>
              </a:rPr>
              <a:t>Brevetti</a:t>
            </a:r>
            <a:r>
              <a:rPr lang="en-GB" sz="2000" b="1" dirty="0">
                <a:solidFill>
                  <a:srgbClr val="558ED5"/>
                </a:solidFill>
              </a:rPr>
              <a:t> </a:t>
            </a:r>
            <a:r>
              <a:rPr lang="en-GB" sz="2000" b="1" dirty="0" err="1">
                <a:solidFill>
                  <a:srgbClr val="558ED5"/>
                </a:solidFill>
              </a:rPr>
              <a:t>Bizz</a:t>
            </a:r>
            <a:r>
              <a:rPr lang="en-GB" sz="2000" b="1" dirty="0">
                <a:solidFill>
                  <a:srgbClr val="558ED5"/>
                </a:solidFill>
              </a:rPr>
              <a:t>, RHP-Technology through WP14)</a:t>
            </a:r>
          </a:p>
          <a:p>
            <a:pPr marL="0" lvl="1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 Bertarelli  – WP17 Annual Meeting Task 17.2  – 14 July 2020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46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r="2437" b="8059"/>
          <a:stretch/>
        </p:blipFill>
        <p:spPr bwMode="auto">
          <a:xfrm>
            <a:off x="2226963" y="5528235"/>
            <a:ext cx="185837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17.2: </a:t>
            </a: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 Bertarelli  – WP17 Annual Meeting Task 17.2  – 14 July 2020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4" name="Picture 2" descr="Risultati immagini per copper pow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43" y="1310826"/>
            <a:ext cx="10829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7572" y="1340769"/>
            <a:ext cx="1008000" cy="676905"/>
          </a:xfrm>
          <a:prstGeom prst="rect">
            <a:avLst/>
          </a:prstGeom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732240" y="3140968"/>
            <a:ext cx="2454000" cy="1908000"/>
            <a:chOff x="926045" y="3232165"/>
            <a:chExt cx="3796761" cy="2952000"/>
          </a:xfrm>
          <a:solidFill>
            <a:schemeClr val="accent1"/>
          </a:solidFill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320" y="3232165"/>
              <a:ext cx="3346157" cy="2952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AutoShape 7"/>
            <p:cNvSpPr>
              <a:spLocks/>
            </p:cNvSpPr>
            <p:nvPr/>
          </p:nvSpPr>
          <p:spPr bwMode="auto">
            <a:xfrm>
              <a:off x="933136" y="4735416"/>
              <a:ext cx="699780" cy="43543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88665"/>
                <a:gd name="adj6" fmla="val 232062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Graphite Punch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AutoShape 7"/>
            <p:cNvSpPr>
              <a:spLocks/>
            </p:cNvSpPr>
            <p:nvPr/>
          </p:nvSpPr>
          <p:spPr bwMode="auto">
            <a:xfrm>
              <a:off x="933136" y="4350237"/>
              <a:ext cx="699780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119529"/>
                <a:gd name="adj6" fmla="val 241469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Powders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AutoShape 7"/>
            <p:cNvSpPr>
              <a:spLocks/>
            </p:cNvSpPr>
            <p:nvPr/>
          </p:nvSpPr>
          <p:spPr bwMode="auto">
            <a:xfrm>
              <a:off x="933139" y="3901783"/>
              <a:ext cx="712371" cy="389887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149295"/>
                <a:gd name="adj6" fmla="val 192415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Graphite Die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AutoShape 7"/>
            <p:cNvSpPr>
              <a:spLocks/>
            </p:cNvSpPr>
            <p:nvPr/>
          </p:nvSpPr>
          <p:spPr bwMode="auto">
            <a:xfrm>
              <a:off x="933139" y="5291332"/>
              <a:ext cx="712371" cy="43543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489"/>
                <a:gd name="adj6" fmla="val 132394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Vacuum Chamber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AutoShape 7"/>
            <p:cNvSpPr>
              <a:spLocks/>
            </p:cNvSpPr>
            <p:nvPr/>
          </p:nvSpPr>
          <p:spPr bwMode="auto">
            <a:xfrm>
              <a:off x="933139" y="3358308"/>
              <a:ext cx="712371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262"/>
                <a:gd name="adj6" fmla="val 226957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Pressure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AutoShape 7"/>
            <p:cNvSpPr>
              <a:spLocks/>
            </p:cNvSpPr>
            <p:nvPr/>
          </p:nvSpPr>
          <p:spPr bwMode="auto">
            <a:xfrm>
              <a:off x="926045" y="5828707"/>
              <a:ext cx="712371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262"/>
                <a:gd name="adj6" fmla="val 226957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Pressure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10084" y="4391825"/>
              <a:ext cx="812722" cy="593777"/>
            </a:xfrm>
            <a:prstGeom prst="rect">
              <a:avLst/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DC Current</a:t>
              </a:r>
            </a:p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(continuous or pulsed)</a:t>
              </a:r>
            </a:p>
          </p:txBody>
        </p:sp>
      </p:grpSp>
      <p:pic>
        <p:nvPicPr>
          <p:cNvPr id="2060" name="Picture 12" descr="Risultati immagini per graphite flak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217" y="2060848"/>
            <a:ext cx="159677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http://www.speciation.net/md/000/002/647/th_4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879003"/>
            <a:ext cx="864000" cy="864000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t="5689" r="8425" b="3350"/>
          <a:stretch/>
        </p:blipFill>
        <p:spPr bwMode="auto">
          <a:xfrm>
            <a:off x="4932040" y="5517232"/>
            <a:ext cx="86504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81" y="4509120"/>
            <a:ext cx="2005264" cy="20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1" y="2996952"/>
            <a:ext cx="1980000" cy="148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1"/>
          <a:srcRect l="37782"/>
          <a:stretch/>
        </p:blipFill>
        <p:spPr>
          <a:xfrm>
            <a:off x="99551" y="1292173"/>
            <a:ext cx="2576276" cy="1518468"/>
          </a:xfrm>
          <a:prstGeom prst="rect">
            <a:avLst/>
          </a:prstGeom>
        </p:spPr>
      </p:pic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0" y="6426026"/>
            <a:ext cx="3331496" cy="3323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collaboration  </a:t>
            </a:r>
            <a:r>
              <a:rPr kumimoji="0" lang="de-DE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University of Zaragoza (SP)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5"/>
          <a:stretch/>
        </p:blipFill>
        <p:spPr>
          <a:xfrm>
            <a:off x="6915912" y="5085184"/>
            <a:ext cx="190456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ight Arrow 2"/>
          <p:cNvSpPr/>
          <p:nvPr/>
        </p:nvSpPr>
        <p:spPr>
          <a:xfrm rot="18947881">
            <a:off x="5664312" y="5165324"/>
            <a:ext cx="1403546" cy="8465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Task 14.4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1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383351"/>
              </p:ext>
            </p:extLst>
          </p:nvPr>
        </p:nvGraphicFramePr>
        <p:xfrm>
          <a:off x="251520" y="141287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7921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17.2 – Material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buClr>
                <a:srgbClr val="FFB125"/>
              </a:buClr>
              <a:buSzPct val="140000"/>
              <a:buNone/>
            </a:pPr>
            <a:r>
              <a:rPr lang="en-US" sz="1800" b="1" dirty="0">
                <a:solidFill>
                  <a:schemeClr val="tx2"/>
                </a:solidFill>
                <a:sym typeface="Wingdings" panose="05000000000000000000" pitchFamily="2" charset="2"/>
              </a:rPr>
              <a:t>Molybdenum Carbide – Graphite (MoGr) from R&amp;D to industrialization …</a:t>
            </a:r>
            <a:endParaRPr lang="en-GB" sz="16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After extensive R&amp;D (CERN,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Brevetti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Bizz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), MoGr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was successfully industrialized 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Large contract for the production of MoGr blocks for 5 primary and 10 secondary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HL-LHC collimators. Total of 380 </a:t>
            </a:r>
            <a:r>
              <a:rPr lang="en-GB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blocks</a:t>
            </a:r>
            <a:endParaRPr lang="en-GB" sz="16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Main challenges highlighted by the industrial phase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: tight tolerances (require a multi-stage machining process) and UHV (high-precision control of the cycle parameters)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Material production completed in April 2020, first collimators already installed in the machine!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Blocks for secondary collimators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coated with molybdenum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layer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to further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increase electrical conductivity</a:t>
            </a:r>
          </a:p>
          <a:p>
            <a:pPr lvl="1"/>
            <a:endParaRPr lang="en-GB" sz="1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 Bertarelli  – WP17 Annual Meeting Task 17.2  – 14 July 2020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61E87FE-57D7-4924-948B-6693CFC6D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908" y="4500000"/>
            <a:ext cx="2973748" cy="2230310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F097943A-C3D2-4917-8D22-232B03E867C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4000"/>
            <a:ext cx="2973748" cy="2230311"/>
          </a:xfrm>
          <a:prstGeom prst="rect">
            <a:avLst/>
          </a:prstGeom>
        </p:spPr>
      </p:pic>
      <p:pic>
        <p:nvPicPr>
          <p:cNvPr id="8" name="Immagine 7" descr="Immagine che contiene persona, uomo, tavolo, ragazzo&#10;&#10;Descrizione generata automaticamente">
            <a:extLst>
              <a:ext uri="{FF2B5EF4-FFF2-40B4-BE49-F238E27FC236}">
                <a16:creationId xmlns:a16="http://schemas.microsoft.com/office/drawing/2014/main" id="{2A419D08-5363-49D2-A16E-BCEB3A75E2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651"/>
          <a:stretch/>
        </p:blipFill>
        <p:spPr>
          <a:xfrm>
            <a:off x="6655313" y="4104000"/>
            <a:ext cx="2329834" cy="27445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26522" y="3655484"/>
            <a:ext cx="5746519" cy="1275698"/>
          </a:xfrm>
          <a:prstGeom prst="rect">
            <a:avLst/>
          </a:prstGeom>
          <a:gradFill>
            <a:gsLst>
              <a:gs pos="0">
                <a:srgbClr val="FF6565"/>
              </a:gs>
              <a:gs pos="100000">
                <a:srgbClr val="C0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0000" tIns="144000" rIns="180000" bIns="144000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Thanks ARIES, EuCARD2, </a:t>
            </a:r>
            <a:r>
              <a:rPr lang="en-US" sz="3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EuCARD</a:t>
            </a: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!! 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26" name="Picture 2" descr="Solve my Problem or Make me Feel Better?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137" y="1958491"/>
            <a:ext cx="1689288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17.2 – Material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Novel </a:t>
            </a:r>
            <a:r>
              <a:rPr lang="en-US" sz="1800" b="1" dirty="0" smtClean="0"/>
              <a:t>Chromium </a:t>
            </a:r>
            <a:r>
              <a:rPr lang="en-US" sz="1800" b="1" dirty="0"/>
              <a:t>– Graphite </a:t>
            </a:r>
            <a:r>
              <a:rPr lang="en-US" sz="1800" dirty="0"/>
              <a:t>(</a:t>
            </a:r>
            <a:r>
              <a:rPr lang="en-US" sz="1800" dirty="0" err="1"/>
              <a:t>CrGr</a:t>
            </a:r>
            <a:r>
              <a:rPr lang="en-US" sz="1800" dirty="0"/>
              <a:t>) </a:t>
            </a:r>
            <a:r>
              <a:rPr lang="en-US" sz="1800" dirty="0" smtClean="0"/>
              <a:t>composite under </a:t>
            </a:r>
            <a:r>
              <a:rPr lang="en-US" sz="1800" dirty="0"/>
              <a:t>development as </a:t>
            </a:r>
            <a:r>
              <a:rPr lang="en-US" sz="1800" b="1" dirty="0"/>
              <a:t>lower cost </a:t>
            </a:r>
            <a:r>
              <a:rPr lang="en-US" sz="1800" dirty="0"/>
              <a:t>alternative to MoGr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4 different </a:t>
            </a:r>
            <a:r>
              <a:rPr lang="en-US" sz="1600" dirty="0" err="1"/>
              <a:t>CrGr</a:t>
            </a:r>
            <a:r>
              <a:rPr lang="en-US" sz="1600" dirty="0"/>
              <a:t> grades, produced by</a:t>
            </a:r>
            <a:br>
              <a:rPr lang="en-US" sz="1600" dirty="0"/>
            </a:br>
            <a:r>
              <a:rPr lang="en-US" sz="1600" dirty="0" err="1"/>
              <a:t>Brevetti</a:t>
            </a:r>
            <a:r>
              <a:rPr lang="en-US" sz="1600" dirty="0"/>
              <a:t> </a:t>
            </a:r>
            <a:r>
              <a:rPr lang="en-US" sz="1600" dirty="0" err="1" smtClean="0"/>
              <a:t>Bizz</a:t>
            </a:r>
            <a:r>
              <a:rPr lang="en-US" sz="1600" dirty="0" smtClean="0"/>
              <a:t>, </a:t>
            </a:r>
            <a:r>
              <a:rPr lang="en-US" sz="1600" dirty="0"/>
              <a:t>investigated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Thermo-physical analyses performed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Microstructural characterization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XRD in-situ up to 600 °C: phase </a:t>
            </a:r>
            <a:br>
              <a:rPr lang="en-US" sz="1600" dirty="0"/>
            </a:br>
            <a:r>
              <a:rPr lang="en-US" sz="1600" dirty="0"/>
              <a:t>stability and CTE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Record high thermal conductivity </a:t>
            </a:r>
            <a:b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</a:b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measured in grade CG-1240X: </a:t>
            </a:r>
            <a:b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</a:b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739 Wm</a:t>
            </a:r>
            <a:r>
              <a:rPr lang="en-GB" sz="1600" baseline="30000" dirty="0">
                <a:solidFill>
                  <a:schemeClr val="tx2"/>
                </a:solidFill>
                <a:sym typeface="Wingdings" panose="05000000000000000000" pitchFamily="2" charset="2"/>
              </a:rPr>
              <a:t>-1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K</a:t>
            </a:r>
            <a:r>
              <a:rPr lang="en-GB" sz="1600" baseline="30000" dirty="0">
                <a:solidFill>
                  <a:schemeClr val="tx2"/>
                </a:solidFill>
                <a:sym typeface="Wingdings" panose="05000000000000000000" pitchFamily="2" charset="2"/>
              </a:rPr>
              <a:t>-1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 at 20°C. Almost as </a:t>
            </a:r>
            <a:b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</a:b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high as </a:t>
            </a:r>
            <a:r>
              <a:rPr lang="en-GB" sz="1600" dirty="0">
                <a:solidFill>
                  <a:srgbClr val="1F7D72"/>
                </a:solidFill>
                <a:sym typeface="Wingdings" panose="05000000000000000000" pitchFamily="2" charset="2"/>
              </a:rPr>
              <a:t>best MoGr grade.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 Bertarelli  – WP17 Annual Meeting Task 17.2  – 14 July 2020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7345591" y="4876444"/>
            <a:ext cx="1594129" cy="307777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7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  <a:cs typeface="+mn-cs"/>
              </a:rPr>
              <a:t>CG-1240X (TP)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58" y="4876444"/>
            <a:ext cx="2711480" cy="191941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868036" y="1297797"/>
            <a:ext cx="5220000" cy="3826640"/>
            <a:chOff x="3815782" y="1297797"/>
            <a:chExt cx="5220000" cy="3826640"/>
          </a:xfrm>
        </p:grpSpPr>
        <p:grpSp>
          <p:nvGrpSpPr>
            <p:cNvPr id="11" name="Group 10"/>
            <p:cNvGrpSpPr/>
            <p:nvPr/>
          </p:nvGrpSpPr>
          <p:grpSpPr>
            <a:xfrm>
              <a:off x="3815782" y="1297797"/>
              <a:ext cx="5220000" cy="3826640"/>
              <a:chOff x="3815782" y="1297797"/>
              <a:chExt cx="5220000" cy="3826640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3"/>
              <a:srcRect r="1110"/>
              <a:stretch/>
            </p:blipFill>
            <p:spPr>
              <a:xfrm>
                <a:off x="3815782" y="1297797"/>
                <a:ext cx="5220000" cy="3826640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8340037" y="1581531"/>
                <a:ext cx="2984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[1]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[1]</a:t>
                </a: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967028" y="1572766"/>
              <a:ext cx="2221763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Plot  reference: Optimisation Of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Graphite-matrix Composites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For Collimators In The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LHC Upgrade, PhD Thesis, </a:t>
              </a:r>
              <a:r>
                <a:rPr kumimoji="0" lang="en-GB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J.Guardia</a:t>
              </a: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2019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953" y="5085671"/>
            <a:ext cx="2074971" cy="157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WP14.4 contributions to WP17 – recent highlights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Copper – diamond (CuCD) anisotropy test</a:t>
            </a:r>
          </a:p>
          <a:p>
            <a:pPr marL="800100" lvl="1" indent="-342900"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3 new samples measured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with tailor-made sample holder (non-standard dimensions). Samples with in-plane (IP) orientation, opposite to usual through-plane (TP) samples.</a:t>
            </a:r>
          </a:p>
          <a:p>
            <a:pPr marL="800100" lvl="1" indent="-342900"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No relevant differences observed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between IP and TP directions.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The material can be considered isotropic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despite being </a:t>
            </a:r>
            <a:r>
              <a:rPr lang="en-GB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produced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under uniaxial pressing load.</a:t>
            </a:r>
          </a:p>
          <a:p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1456" y="3325950"/>
            <a:ext cx="1566920" cy="236699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85721" y="5687873"/>
            <a:ext cx="1562655" cy="9002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050" dirty="0" smtClean="0"/>
              <a:t>Custom-made graphite sample holder for square samples with 5 mm-long sides</a:t>
            </a:r>
          </a:p>
          <a:p>
            <a:endParaRPr lang="en-GB" sz="105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84" y="3124802"/>
            <a:ext cx="6962235" cy="349331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2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17.2: What’s next (excerpts) …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>
            <a:normAutofit/>
          </a:bodyPr>
          <a:lstStyle/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US" sz="2200" dirty="0" smtClean="0">
                <a:solidFill>
                  <a:srgbClr val="004080"/>
                </a:solidFill>
              </a:rPr>
              <a:t>Prepare MS61 (Compendium of Materials Developed), due in August 2020!!!!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US" sz="2200" dirty="0" smtClean="0">
                <a:solidFill>
                  <a:srgbClr val="004080"/>
                </a:solidFill>
              </a:rPr>
              <a:t>Complete optimization of carbide – graphite materials (MoGr and </a:t>
            </a:r>
            <a:r>
              <a:rPr lang="en-US" sz="2200" dirty="0" err="1" smtClean="0">
                <a:solidFill>
                  <a:srgbClr val="004080"/>
                </a:solidFill>
              </a:rPr>
              <a:t>CrGr</a:t>
            </a:r>
            <a:r>
              <a:rPr lang="en-US" sz="2200" dirty="0" smtClean="0">
                <a:solidFill>
                  <a:srgbClr val="004080"/>
                </a:solidFill>
              </a:rPr>
              <a:t>) and their characterization (thermophysical, UHV, radiation resistance, microstructure …)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US" sz="2200" dirty="0" smtClean="0">
                <a:solidFill>
                  <a:srgbClr val="004080"/>
                </a:solidFill>
              </a:rPr>
              <a:t>Integrate results from experimental tests at POLITO, GSI and ELI-NP</a:t>
            </a: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r>
              <a:rPr lang="en-US" sz="2200" dirty="0" smtClean="0">
                <a:solidFill>
                  <a:srgbClr val="004080"/>
                </a:solidFill>
              </a:rPr>
              <a:t>Prepare for final report …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sz="2200" dirty="0" smtClean="0">
              <a:solidFill>
                <a:srgbClr val="004080"/>
              </a:solidFill>
            </a:endParaRPr>
          </a:p>
          <a:p>
            <a:pPr marL="285750" lvl="1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tabLst>
                <a:tab pos="228600" algn="l"/>
              </a:tabLst>
            </a:pPr>
            <a:endParaRPr lang="en-GB" sz="22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WP17 Annual Meeting Task 17.2  – 14 July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20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</a:t>
            </a:r>
            <a:r>
              <a:rPr lang="en-US" dirty="0" smtClean="0"/>
              <a:t>you and enjoy the </a:t>
            </a:r>
            <a:r>
              <a:rPr lang="en-US" smtClean="0"/>
              <a:t>(short) session</a:t>
            </a:r>
            <a:r>
              <a:rPr lang="en-US" dirty="0" smtClean="0"/>
              <a:t>!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48713" y="6624638"/>
            <a:ext cx="395287" cy="2159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Picture 10" descr="logobrevettibiz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425" y="9225839"/>
            <a:ext cx="282325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8357</TotalTime>
  <Words>657</Words>
  <Application>Microsoft Office PowerPoint</Application>
  <PresentationFormat>On-screen Show (4:3)</PresentationFormat>
  <Paragraphs>75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Arial</vt:lpstr>
      <vt:lpstr>Calibri</vt:lpstr>
      <vt:lpstr>Helvetica</vt:lpstr>
      <vt:lpstr>Ubuntu Light</vt:lpstr>
      <vt:lpstr>Wingdings</vt:lpstr>
      <vt:lpstr>1_Thème Office</vt:lpstr>
      <vt:lpstr>Thème Office</vt:lpstr>
      <vt:lpstr>3_Thème Office</vt:lpstr>
      <vt:lpstr>PowerPoint Presentation</vt:lpstr>
      <vt:lpstr>Task 17.2: Overview</vt:lpstr>
      <vt:lpstr>Task 17.2: Overview</vt:lpstr>
      <vt:lpstr>Task 17.2 – Material Development</vt:lpstr>
      <vt:lpstr>Task 17.2 – Material Development</vt:lpstr>
      <vt:lpstr>WP14.4 contributions to WP17 – recent highlights</vt:lpstr>
      <vt:lpstr>Task 17.2: What’s next (excerpts) …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Alessandro Bertarelli</cp:lastModifiedBy>
  <cp:revision>211</cp:revision>
  <dcterms:created xsi:type="dcterms:W3CDTF">2015-10-09T07:05:10Z</dcterms:created>
  <dcterms:modified xsi:type="dcterms:W3CDTF">2020-07-13T21:49:18Z</dcterms:modified>
</cp:coreProperties>
</file>