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  <p:sldMasterId id="2147483681" r:id="rId2"/>
    <p:sldMasterId id="2147483675" r:id="rId3"/>
  </p:sldMasterIdLst>
  <p:notesMasterIdLst>
    <p:notesMasterId r:id="rId15"/>
  </p:notesMasterIdLst>
  <p:sldIdLst>
    <p:sldId id="310" r:id="rId4"/>
    <p:sldId id="366" r:id="rId5"/>
    <p:sldId id="458" r:id="rId6"/>
    <p:sldId id="459" r:id="rId7"/>
    <p:sldId id="488" r:id="rId8"/>
    <p:sldId id="483" r:id="rId9"/>
    <p:sldId id="266" r:id="rId10"/>
    <p:sldId id="487" r:id="rId11"/>
    <p:sldId id="448" r:id="rId12"/>
    <p:sldId id="489" r:id="rId13"/>
    <p:sldId id="49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80B0"/>
    <a:srgbClr val="FF6565"/>
    <a:srgbClr val="004080"/>
    <a:srgbClr val="CFE7F2"/>
    <a:srgbClr val="5080B2"/>
    <a:srgbClr val="4F81B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31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02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EEE011-A4D8-BE41-9EFF-BD063F27A044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53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57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392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721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3rd ARIES Annual Meeting – 22.04.2020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614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A03984-FBA0-4D8D-A790-FA1651E541C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2771775" y="2060575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852388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1059811" y="5300254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045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60000" y="1068388"/>
            <a:ext cx="83520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L. PERONI– 2</a:t>
            </a:r>
            <a:r>
              <a:rPr lang="en-GB" baseline="30000" dirty="0"/>
              <a:t>nd</a:t>
            </a:r>
            <a:r>
              <a:rPr lang="en-GB" dirty="0"/>
              <a:t> WP17 Annual Meeting –14 July 2020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360000" y="274638"/>
            <a:ext cx="83520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6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2434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0000" y="990599"/>
            <a:ext cx="8352000" cy="5040000"/>
          </a:xfrm>
        </p:spPr>
        <p:txBody>
          <a:bodyPr/>
          <a:lstStyle>
            <a:lvl1pPr>
              <a:defRPr baseline="0">
                <a:solidFill>
                  <a:srgbClr val="013B6F"/>
                </a:solidFill>
              </a:defRPr>
            </a:lvl1pPr>
            <a:lvl2pPr>
              <a:defRPr baseline="0">
                <a:solidFill>
                  <a:srgbClr val="013B6F"/>
                </a:solidFill>
              </a:defRPr>
            </a:lvl2pPr>
            <a:lvl3pPr>
              <a:defRPr baseline="0">
                <a:solidFill>
                  <a:srgbClr val="013B6F"/>
                </a:solidFill>
              </a:defRPr>
            </a:lvl3pPr>
            <a:lvl4pPr>
              <a:defRPr baseline="0">
                <a:solidFill>
                  <a:srgbClr val="013B6F"/>
                </a:solidFill>
              </a:defRPr>
            </a:lvl4pPr>
            <a:lvl5pPr>
              <a:defRPr baseline="0">
                <a:solidFill>
                  <a:srgbClr val="013B6F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L. PERONI– 2</a:t>
            </a:r>
            <a:r>
              <a:rPr lang="en-GB" baseline="30000" dirty="0"/>
              <a:t>nd</a:t>
            </a:r>
            <a:r>
              <a:rPr lang="en-GB" dirty="0"/>
              <a:t> WP17 Annual Meeting –14 July 2020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272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1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95" r:id="rId3"/>
    <p:sldLayoutId id="2147483703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00000" y="1908000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60000" y="274638"/>
            <a:ext cx="83520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0000" y="990600"/>
            <a:ext cx="83520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L. PERONI– 2</a:t>
            </a:r>
            <a:r>
              <a:rPr lang="en-GB" baseline="30000" dirty="0"/>
              <a:t>nd</a:t>
            </a:r>
            <a:r>
              <a:rPr lang="en-GB" dirty="0"/>
              <a:t> WP17 Annual Meeting –14 July 2020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360000" y="836612"/>
            <a:ext cx="83520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449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microsoft.com/office/2007/relationships/media" Target="../media/media2.mp4"/><Relationship Id="rId7" Type="http://schemas.openxmlformats.org/officeDocument/2006/relationships/image" Target="../media/image2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mp4"/><Relationship Id="rId9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171482"/>
            <a:ext cx="7924800" cy="861774"/>
          </a:xfrm>
        </p:spPr>
        <p:txBody>
          <a:bodyPr/>
          <a:lstStyle/>
          <a:p>
            <a:r>
              <a:rPr lang="en-US" sz="2800" dirty="0"/>
              <a:t>Status of task 17.3 and publications on Shocks and Vibrations</a:t>
            </a:r>
            <a:endParaRPr lang="en-GB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Lorenzo Peroni (POLITO)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sz="2400" dirty="0"/>
              <a:t>2</a:t>
            </a:r>
            <a:r>
              <a:rPr lang="en-GB" sz="2400" baseline="30000" dirty="0"/>
              <a:t>nd</a:t>
            </a:r>
            <a:r>
              <a:rPr lang="en-GB" sz="2400" dirty="0"/>
              <a:t> Annual Meeting of Aries WP17</a:t>
            </a:r>
          </a:p>
        </p:txBody>
      </p:sp>
    </p:spTree>
    <p:extLst>
      <p:ext uri="{BB962C8B-B14F-4D97-AF65-F5344CB8AC3E}">
        <p14:creationId xmlns:p14="http://schemas.microsoft.com/office/powerpoint/2010/main" val="2262144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5447AB-C0CB-4306-84F4-3B9807A73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Special Issue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65E8A33-9906-4B9C-B179-ABA6391E0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PERONI– 2</a:t>
            </a:r>
            <a:r>
              <a:rPr lang="en-GB" baseline="30000" dirty="0"/>
              <a:t>nd</a:t>
            </a:r>
            <a:r>
              <a:rPr lang="en-GB" dirty="0"/>
              <a:t> WP17 Annual Meeting –14 July 2020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6142919-8346-41DB-A092-217F46D4A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27B94B1-53B6-4D71-B54C-7A23751839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97" t="27444" r="69781" b="32945"/>
          <a:stretch/>
        </p:blipFill>
        <p:spPr>
          <a:xfrm>
            <a:off x="739355" y="3062402"/>
            <a:ext cx="2538000" cy="306967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167CA28C-B3F0-4448-9A00-F062E93607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243" t="48977" r="14084" b="28977"/>
          <a:stretch/>
        </p:blipFill>
        <p:spPr>
          <a:xfrm>
            <a:off x="915620" y="1115585"/>
            <a:ext cx="2630425" cy="1845718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77DEBBD-8366-4DD1-8433-B7F5FE7E5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447" y="86806"/>
            <a:ext cx="4457553" cy="657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853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2F9702-B2E2-4636-872B-0A8E7E315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Only 3 submitted papers…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F0FD0A4-FDDA-4771-A47E-2F16DEEF3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L. PERONI–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WP17 Annual Meeting –14 July 2020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2A647EC-AAC6-49C2-B4EF-2C0EE7ED0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9830060-281A-4BEE-ACCF-3ED05F86C51B}"/>
              </a:ext>
            </a:extLst>
          </p:cNvPr>
          <p:cNvSpPr txBox="1"/>
          <p:nvPr/>
        </p:nvSpPr>
        <p:spPr>
          <a:xfrm>
            <a:off x="244996" y="1129574"/>
            <a:ext cx="82247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Shockwave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propagation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scenarios</a:t>
            </a:r>
            <a:endParaRPr lang="it-I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Martina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Scapin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Submitted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2019/12/09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Editor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assigned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reviewers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invited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Dynamic Response of Graphitic Targets with Tantalum Cores Impacted by Pulsed 440-GeV Proton Beams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Pascal Simon, Philipp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Drechse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Peter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Katrik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Kay-Obbe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Voss, Philipp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Bolz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Fiona J.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Harden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Michael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Guinchard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Yacine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Kadi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Christina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Trautmann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Marilena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Tomut</a:t>
            </a:r>
            <a:endParaRPr lang="it-IT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Submitted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2020/06/14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Editor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assigned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reviewers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invited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Thermomechanical Characterisation of Copper Diamond and Benchmarking with the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MultiMat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experiment</a:t>
            </a:r>
            <a:endParaRPr lang="it-I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Nicholas J.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Sammut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Pierluigi Mollicone, Michele Pasquali, Federico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Carra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Alessandro Bertarelli, Jorge Guardia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Valenzuela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Oscar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Sacristan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Frutos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Marcus Portelli,</a:t>
            </a:r>
          </a:p>
          <a:p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Submitted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2020/07/08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2D51474C-5AD6-453E-B43E-4965B0A58152}"/>
              </a:ext>
            </a:extLst>
          </p:cNvPr>
          <p:cNvSpPr/>
          <p:nvPr/>
        </p:nvSpPr>
        <p:spPr>
          <a:xfrm>
            <a:off x="1810910" y="5653889"/>
            <a:ext cx="5092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All the submitted papers have at least one of the authors which is also a guest editor for the SI </a:t>
            </a:r>
            <a:endParaRPr lang="en-GB" i="0" dirty="0">
              <a:solidFill>
                <a:srgbClr val="4F4F4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39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3600" dirty="0"/>
              <a:t>Task 3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14526" cy="4755511"/>
          </a:xfrm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Task 3: Dynamic testing and online monitoring</a:t>
            </a:r>
            <a:b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004080"/>
                </a:solidFill>
              </a:rPr>
              <a:t>Testing of material samples in a broad range of environments: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4080"/>
                </a:solidFill>
              </a:rPr>
              <a:t>Mechanical testing in quasi-static and dynamic conditions, at various temperatures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4080"/>
                </a:solidFill>
              </a:rPr>
              <a:t>Tests under very high power laser and particle beams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4080"/>
                </a:solidFill>
              </a:rPr>
              <a:t>Irradiation tests with online monitoring of properties evolution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4080"/>
                </a:solidFill>
              </a:rPr>
              <a:t>Hydrodynamic simulations of experiments - constitutive models, spall strengths for new materials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endParaRPr lang="en-US" sz="2000" dirty="0">
              <a:solidFill>
                <a:srgbClr val="004080"/>
              </a:solidFill>
            </a:endParaRP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558ED5"/>
                </a:solidFill>
              </a:rPr>
              <a:t>Participants: CERN, ELI-NP, GSI, POLIMI, POLITO</a:t>
            </a:r>
            <a:endParaRPr lang="en-US" sz="2000" b="1" dirty="0">
              <a:solidFill>
                <a:srgbClr val="004080"/>
              </a:solidFill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6EFA332A-992C-4112-A5A5-D61BF9700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L. PERONI–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WP17 Annual Meeting –14 July 2020 </a:t>
            </a:r>
          </a:p>
        </p:txBody>
      </p:sp>
    </p:spTree>
    <p:extLst>
      <p:ext uri="{BB962C8B-B14F-4D97-AF65-F5344CB8AC3E}">
        <p14:creationId xmlns:p14="http://schemas.microsoft.com/office/powerpoint/2010/main" val="237213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90D424DD-AC14-41A0-B195-BCE0DBC31A65}"/>
              </a:ext>
            </a:extLst>
          </p:cNvPr>
          <p:cNvSpPr/>
          <p:nvPr/>
        </p:nvSpPr>
        <p:spPr>
          <a:xfrm>
            <a:off x="785654" y="2480649"/>
            <a:ext cx="7478163" cy="1303699"/>
          </a:xfrm>
          <a:prstGeom prst="rect">
            <a:avLst/>
          </a:prstGeom>
          <a:solidFill>
            <a:srgbClr val="00B05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101" y="0"/>
            <a:ext cx="8229600" cy="1143000"/>
          </a:xfrm>
        </p:spPr>
        <p:txBody>
          <a:bodyPr/>
          <a:lstStyle/>
          <a:p>
            <a:r>
              <a:rPr lang="en-GB" dirty="0"/>
              <a:t>Milestones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02" y="1053974"/>
            <a:ext cx="7652172" cy="48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5F317BF-38A9-430C-8157-71AFC34B43CF}"/>
              </a:ext>
            </a:extLst>
          </p:cNvPr>
          <p:cNvSpPr txBox="1"/>
          <p:nvPr/>
        </p:nvSpPr>
        <p:spPr>
          <a:xfrm>
            <a:off x="960203" y="3326685"/>
            <a:ext cx="651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3600" dirty="0">
              <a:solidFill>
                <a:srgbClr val="00B050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7C9FAE0-4A3A-4E59-8C61-CA21FFC8E58B}"/>
              </a:ext>
            </a:extLst>
          </p:cNvPr>
          <p:cNvSpPr txBox="1"/>
          <p:nvPr/>
        </p:nvSpPr>
        <p:spPr>
          <a:xfrm>
            <a:off x="960203" y="2809332"/>
            <a:ext cx="651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3600" dirty="0">
              <a:solidFill>
                <a:srgbClr val="00B050"/>
              </a:solidFill>
            </a:endParaRPr>
          </a:p>
        </p:txBody>
      </p:sp>
      <p:sp>
        <p:nvSpPr>
          <p:cNvPr id="11" name="Segnaposto piè di pagina 3">
            <a:extLst>
              <a:ext uri="{FF2B5EF4-FFF2-40B4-BE49-F238E27FC236}">
                <a16:creationId xmlns:a16="http://schemas.microsoft.com/office/drawing/2014/main" id="{42A3F26F-4E69-4DAA-A99A-14AB117E9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L. PERONI–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WP17 Annual Meeting –14 July 2020 </a:t>
            </a:r>
          </a:p>
        </p:txBody>
      </p:sp>
    </p:spTree>
    <p:extLst>
      <p:ext uri="{BB962C8B-B14F-4D97-AF65-F5344CB8AC3E}">
        <p14:creationId xmlns:p14="http://schemas.microsoft.com/office/powerpoint/2010/main" val="1625097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" y="1899535"/>
            <a:ext cx="8978405" cy="22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59278F92-E7C0-47AF-8634-995ADDD3A2D0}"/>
              </a:ext>
            </a:extLst>
          </p:cNvPr>
          <p:cNvSpPr/>
          <p:nvPr/>
        </p:nvSpPr>
        <p:spPr>
          <a:xfrm flipV="1">
            <a:off x="128927" y="3720974"/>
            <a:ext cx="8797790" cy="307818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Segnaposto piè di pagina 3">
            <a:extLst>
              <a:ext uri="{FF2B5EF4-FFF2-40B4-BE49-F238E27FC236}">
                <a16:creationId xmlns:a16="http://schemas.microsoft.com/office/drawing/2014/main" id="{D1211A06-4981-43A3-9B3C-C81FE235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L. PERONI–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WP17 Annual Meeting –14 July 2020 </a:t>
            </a:r>
          </a:p>
        </p:txBody>
      </p:sp>
    </p:spTree>
    <p:extLst>
      <p:ext uri="{BB962C8B-B14F-4D97-AF65-F5344CB8AC3E}">
        <p14:creationId xmlns:p14="http://schemas.microsoft.com/office/powerpoint/2010/main" val="2680544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17.3 – Material Testing: Irradiation at GSI UNILAC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Assessment of radiation damage to graphitic materials induced by 4.8 MeV/u Ca ions: </a:t>
            </a:r>
            <a:r>
              <a:rPr lang="en-US" sz="1800" b="1" dirty="0"/>
              <a:t>electrical resistivity </a:t>
            </a:r>
            <a:r>
              <a:rPr lang="en-US" sz="1800" dirty="0"/>
              <a:t>and </a:t>
            </a:r>
            <a:r>
              <a:rPr lang="en-US" sz="1800" b="1" dirty="0"/>
              <a:t>coating microscopy </a:t>
            </a:r>
            <a:r>
              <a:rPr lang="en-US" sz="1800" dirty="0"/>
              <a:t>analysis</a:t>
            </a:r>
          </a:p>
          <a:p>
            <a:r>
              <a:rPr lang="en-US" sz="1600" dirty="0"/>
              <a:t>Irradiation test (TNA) in March/April 2019 on coated and bare samples at </a:t>
            </a:r>
            <a:r>
              <a:rPr lang="en-US" sz="1600" b="1" dirty="0"/>
              <a:t>DPA levels comparable to end-of-life HL-LHC</a:t>
            </a:r>
            <a:r>
              <a:rPr lang="en-US" sz="1600" dirty="0"/>
              <a:t>. </a:t>
            </a:r>
            <a:r>
              <a:rPr lang="en-US" sz="1600" b="1" dirty="0"/>
              <a:t>Examination </a:t>
            </a:r>
            <a:r>
              <a:rPr lang="en-US" sz="1600" dirty="0"/>
              <a:t>started already </a:t>
            </a:r>
            <a:r>
              <a:rPr lang="en-US" sz="1600" b="1" dirty="0"/>
              <a:t>~2 months later </a:t>
            </a:r>
            <a:r>
              <a:rPr lang="en-US" sz="1600" dirty="0"/>
              <a:t>thanks to low residual dose</a:t>
            </a:r>
          </a:p>
          <a:p>
            <a:r>
              <a:rPr lang="en-US" sz="1600" b="1" dirty="0"/>
              <a:t>Electrical Resistivity</a:t>
            </a:r>
          </a:p>
          <a:p>
            <a:pPr lvl="1"/>
            <a:r>
              <a:rPr lang="en-US" sz="1600" dirty="0"/>
              <a:t>DC measurements with the 4-probe </a:t>
            </a:r>
            <a:br>
              <a:rPr lang="en-US" sz="1600" dirty="0"/>
            </a:br>
            <a:r>
              <a:rPr lang="en-US" sz="1600" dirty="0"/>
              <a:t>method and multi-layer model </a:t>
            </a:r>
            <a:br>
              <a:rPr lang="en-US" sz="1600" dirty="0"/>
            </a:br>
            <a:r>
              <a:rPr lang="en-US" sz="1600" dirty="0"/>
              <a:t>Bulk </a:t>
            </a:r>
            <a:r>
              <a:rPr lang="en-GB" sz="1600" b="1" dirty="0"/>
              <a:t>resistivity increasing faster in more ordered </a:t>
            </a:r>
            <a:br>
              <a:rPr lang="en-GB" sz="1600" b="1" dirty="0"/>
            </a:br>
            <a:r>
              <a:rPr lang="en-GB" sz="1600" b="1" dirty="0"/>
              <a:t>materials</a:t>
            </a:r>
            <a:r>
              <a:rPr lang="en-GB" sz="1600" dirty="0"/>
              <a:t>; MoGr with fibres more radiation resistant</a:t>
            </a:r>
          </a:p>
          <a:p>
            <a:pPr lvl="1"/>
            <a:r>
              <a:rPr lang="en-US" sz="1600" dirty="0"/>
              <a:t>Coatings resistivity worsening significantly less in pulsed-</a:t>
            </a:r>
            <a:br>
              <a:rPr lang="en-US" sz="1600" dirty="0"/>
            </a:br>
            <a:r>
              <a:rPr lang="en-US" sz="1600" dirty="0"/>
              <a:t>mode (HIPIMS) compared to DC-mode (DCSM)</a:t>
            </a:r>
          </a:p>
          <a:p>
            <a:r>
              <a:rPr lang="en-GB" sz="1600" dirty="0"/>
              <a:t>FIB-SEM investigation of </a:t>
            </a:r>
            <a:r>
              <a:rPr lang="en-GB" sz="1600" b="1" dirty="0"/>
              <a:t>Mo coating/bulk interface </a:t>
            </a:r>
          </a:p>
          <a:p>
            <a:pPr lvl="1"/>
            <a:r>
              <a:rPr lang="en-GB" sz="1600" dirty="0"/>
              <a:t>Columnar and dense structure kept after irradiation</a:t>
            </a:r>
          </a:p>
          <a:p>
            <a:pPr lvl="1"/>
            <a:r>
              <a:rPr lang="en-GB" sz="1600" dirty="0"/>
              <a:t>The coating-bulk interface is continuous, no evidence </a:t>
            </a:r>
            <a:br>
              <a:rPr lang="en-GB" sz="1600" dirty="0"/>
            </a:br>
            <a:r>
              <a:rPr lang="en-GB" sz="1600" dirty="0"/>
              <a:t>of coating detachment; </a:t>
            </a:r>
            <a:br>
              <a:rPr lang="en-GB" sz="1600" dirty="0"/>
            </a:br>
            <a:r>
              <a:rPr lang="en-GB" sz="1600" dirty="0"/>
              <a:t>no cracks</a:t>
            </a:r>
          </a:p>
          <a:p>
            <a:endParaRPr lang="en-US" sz="1600" dirty="0"/>
          </a:p>
          <a:p>
            <a:endParaRPr lang="en-GB" sz="1600" dirty="0"/>
          </a:p>
          <a:p>
            <a:pPr lvl="1"/>
            <a:endParaRPr lang="en-US" sz="1800" dirty="0"/>
          </a:p>
          <a:p>
            <a:pPr lvl="1"/>
            <a:endParaRPr lang="en-GB" sz="1800" dirty="0"/>
          </a:p>
        </p:txBody>
      </p:sp>
      <p:pic>
        <p:nvPicPr>
          <p:cNvPr id="16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4F393F3B-AB34-4703-9C6A-18B5ED6BB9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79"/>
          <a:stretch/>
        </p:blipFill>
        <p:spPr>
          <a:xfrm>
            <a:off x="6207445" y="2142599"/>
            <a:ext cx="2936555" cy="2340000"/>
          </a:xfrm>
          <a:prstGeom prst="rect">
            <a:avLst/>
          </a:prstGeom>
        </p:spPr>
      </p:pic>
      <p:pic>
        <p:nvPicPr>
          <p:cNvPr id="17" name="Content Placeholder 7" descr="A person lying in bed covered with snow&#10;&#10;Description automatically generated">
            <a:extLst>
              <a:ext uri="{FF2B5EF4-FFF2-40B4-BE49-F238E27FC236}">
                <a16:creationId xmlns:a16="http://schemas.microsoft.com/office/drawing/2014/main" id="{E820FB5F-2104-4667-B21C-58F17FA16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000" y="5112000"/>
            <a:ext cx="2489914" cy="1728000"/>
          </a:xfrm>
          <a:prstGeom prst="rect">
            <a:avLst/>
          </a:prstGeom>
        </p:spPr>
      </p:pic>
      <p:pic>
        <p:nvPicPr>
          <p:cNvPr id="18" name="Picture 17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B9F5CA42-532C-46FF-A43D-750CF85C50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4000" y="5112000"/>
            <a:ext cx="2478011" cy="1728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667B6E9-9DD3-46A7-B102-67A4D759952C}"/>
              </a:ext>
            </a:extLst>
          </p:cNvPr>
          <p:cNvSpPr txBox="1"/>
          <p:nvPr/>
        </p:nvSpPr>
        <p:spPr>
          <a:xfrm>
            <a:off x="4829712" y="6480000"/>
            <a:ext cx="1191237" cy="2881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Pristine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67B6E9-9DD3-46A7-B102-67A4D759952C}"/>
              </a:ext>
            </a:extLst>
          </p:cNvPr>
          <p:cNvSpPr txBox="1"/>
          <p:nvPr/>
        </p:nvSpPr>
        <p:spPr>
          <a:xfrm>
            <a:off x="6866468" y="6480000"/>
            <a:ext cx="2165312" cy="2881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Irradiated at max DPA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egnaposto piè di pagina 3">
            <a:extLst>
              <a:ext uri="{FF2B5EF4-FFF2-40B4-BE49-F238E27FC236}">
                <a16:creationId xmlns:a16="http://schemas.microsoft.com/office/drawing/2014/main" id="{3FB3E1BD-07F2-4F4E-83FE-D4C89498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L. PERONI–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WP17 Annual Meeting –14 July 2020 </a:t>
            </a:r>
          </a:p>
        </p:txBody>
      </p:sp>
    </p:spTree>
    <p:extLst>
      <p:ext uri="{BB962C8B-B14F-4D97-AF65-F5344CB8AC3E}">
        <p14:creationId xmlns:p14="http://schemas.microsoft.com/office/powerpoint/2010/main" val="1337364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17.3 – Material Testing: Irradiation at GSI UNILAC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3</a:t>
            </a:r>
            <a:r>
              <a:rPr lang="en-GB" baseline="30000"/>
              <a:t>rd</a:t>
            </a:r>
            <a:r>
              <a:rPr lang="en-GB"/>
              <a:t> ARIES Annual Meeting – 22.04.2020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9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514" y="4184725"/>
            <a:ext cx="3054738" cy="2340000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Assessment of hardening of graphitic materials (3 </a:t>
                </a:r>
                <a:r>
                  <a:rPr lang="en-US" sz="1800" dirty="0" err="1"/>
                  <a:t>Graphites</a:t>
                </a:r>
                <a:r>
                  <a:rPr lang="en-US" sz="1800" dirty="0"/>
                  <a:t> grades, 2 suppliers) induced by 4.8 MeV/u Au ions (early 2020) by quasi-static and dynamic techniques</a:t>
                </a:r>
              </a:p>
              <a:p>
                <a:r>
                  <a:rPr lang="en-US" sz="1600" b="1" dirty="0" err="1"/>
                  <a:t>Microindentation</a:t>
                </a:r>
                <a:endParaRPr lang="en-US" sz="1800" b="1" dirty="0"/>
              </a:p>
              <a:p>
                <a:pPr lvl="1"/>
                <a:r>
                  <a:rPr lang="en-US" sz="1600" dirty="0"/>
                  <a:t>Young‘s modulus rises up to 300 %</a:t>
                </a:r>
              </a:p>
              <a:p>
                <a:r>
                  <a:rPr lang="en-GB" sz="1600" b="1" dirty="0"/>
                  <a:t>Dynamic hardness test</a:t>
                </a:r>
                <a:endParaRPr lang="en-US" sz="1600" b="1" dirty="0"/>
              </a:p>
              <a:p>
                <a:pPr lvl="1"/>
                <a:r>
                  <a:rPr lang="en-US" sz="1600" dirty="0"/>
                  <a:t>indenter accelerated towards sample </a:t>
                </a:r>
                <a:br>
                  <a:rPr lang="en-US" sz="1600" dirty="0"/>
                </a:br>
                <a:r>
                  <a:rPr lang="en-US" sz="1600" dirty="0"/>
                  <a:t>surface with a constant force</a:t>
                </a:r>
              </a:p>
              <a:p>
                <a:pPr lvl="1"/>
                <a:r>
                  <a:rPr lang="en-US" sz="1600" dirty="0"/>
                  <a:t>strain rates at the surface ~ 10</a:t>
                </a:r>
                <a:r>
                  <a:rPr lang="en-US" sz="1600" baseline="30000" dirty="0"/>
                  <a:t>4 </a:t>
                </a:r>
                <a:r>
                  <a:rPr lang="en-US" sz="1600" dirty="0"/>
                  <a:t>s</a:t>
                </a:r>
                <a:r>
                  <a:rPr lang="en-US" sz="1600" baseline="30000" dirty="0"/>
                  <a:t>-1</a:t>
                </a:r>
              </a:p>
              <a:p>
                <a:pPr lvl="1"/>
                <a:r>
                  <a:rPr lang="en-US" sz="1600" dirty="0"/>
                  <a:t>observation of velocity and penetration on </a:t>
                </a:r>
                <a:br>
                  <a:rPr lang="en-US" sz="1600" dirty="0"/>
                </a:br>
                <a:r>
                  <a:rPr lang="en-US" sz="1600" dirty="0"/>
                  <a:t>the surface; differences between grades detected</a:t>
                </a:r>
              </a:p>
              <a:p>
                <a:pPr lvl="1"/>
                <a:r>
                  <a:rPr lang="en-US" sz="1600" dirty="0"/>
                  <a:t>calculation of dynamic hardness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GB" sz="1600" i="1">
                            <a:latin typeface="Cambria Math"/>
                          </a:rPr>
                          <m:t>𝑑𝑦𝑛</m:t>
                        </m:r>
                      </m:sub>
                    </m:sSub>
                    <m:r>
                      <a:rPr lang="en-GB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/>
                          </a:rPr>
                          <m:t> (</m:t>
                        </m:r>
                        <m:sSub>
                          <m:sSubPr>
                            <m:ctrlPr>
                              <a:rPr lang="de-DE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𝑘𝑖𝑛</m:t>
                            </m:r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GB" sz="16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𝑘𝑖𝑛</m:t>
                            </m:r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</m:sSub>
                        <m:r>
                          <a:rPr lang="en-GB" sz="16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𝐼𝑛𝑑𝑒𝑛𝑡</m:t>
                        </m:r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𝑣𝑜𝑙𝑢𝑚𝑒</m:t>
                        </m:r>
                      </m:den>
                    </m:f>
                  </m:oMath>
                </a14:m>
                <a:endParaRPr lang="en-US" sz="1800" dirty="0"/>
              </a:p>
              <a:p>
                <a:pPr lvl="1"/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752" t="-1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rafik 23"/>
          <p:cNvPicPr>
            <a:picLocks noChangeAspect="1"/>
          </p:cNvPicPr>
          <p:nvPr/>
        </p:nvPicPr>
        <p:blipFill rotWithShape="1">
          <a:blip r:embed="rId4"/>
          <a:srcRect l="2840" r="-1"/>
          <a:stretch/>
        </p:blipFill>
        <p:spPr>
          <a:xfrm>
            <a:off x="31541" y="4475589"/>
            <a:ext cx="2967982" cy="23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2514" y="1757001"/>
            <a:ext cx="3054738" cy="23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Grafik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2791" y="4473085"/>
            <a:ext cx="3054738" cy="2340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555939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86742-DC7C-C142-9A01-A3BA5B180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600" dirty="0">
                <a:solidFill>
                  <a:srgbClr val="0070C0"/>
                </a:solidFill>
              </a:rPr>
              <a:t>Task 17.3. Material Testing: FlexMat @ HiRadMat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60000" y="990599"/>
            <a:ext cx="8352000" cy="391777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2060"/>
                </a:solidFill>
              </a:rPr>
              <a:t>Aim:</a:t>
            </a:r>
            <a:r>
              <a:rPr lang="en-US" sz="1600" dirty="0">
                <a:solidFill>
                  <a:srgbClr val="002060"/>
                </a:solidFill>
              </a:rPr>
              <a:t> Testing of dynamic response of target and beam dump materials to proton beam impact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2060"/>
                </a:solidFill>
              </a:rPr>
              <a:t>Since last reporting</a:t>
            </a:r>
            <a:r>
              <a:rPr lang="en-US" sz="1600" dirty="0">
                <a:solidFill>
                  <a:srgbClr val="002060"/>
                </a:solidFill>
              </a:rPr>
              <a:t>: detailed analysis of response of different graphitic materials at high strain rates-using Ta core drivers</a:t>
            </a:r>
          </a:p>
          <a:p>
            <a:endParaRPr lang="en-GB" sz="1600" dirty="0"/>
          </a:p>
        </p:txBody>
      </p:sp>
      <p:pic>
        <p:nvPicPr>
          <p:cNvPr id="4" name="Bild14">
            <a:extLst>
              <a:ext uri="{FF2B5EF4-FFF2-40B4-BE49-F238E27FC236}">
                <a16:creationId xmlns:a16="http://schemas.microsoft.com/office/drawing/2014/main" id="{6A33A9F7-3E65-744D-9505-F39E12A2F51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73992" y="1959462"/>
            <a:ext cx="4979397" cy="23377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B83362D-A9F8-A54D-945F-51C061F51A5D}"/>
              </a:ext>
            </a:extLst>
          </p:cNvPr>
          <p:cNvSpPr/>
          <p:nvPr/>
        </p:nvSpPr>
        <p:spPr>
          <a:xfrm>
            <a:off x="265209" y="4385162"/>
            <a:ext cx="8074119" cy="20149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rgbClr val="F8B13C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/>
                <a:cs typeface="Arial"/>
              </a:rPr>
              <a:t>Short-pulse 440 GeV proton beam impact on Tantalum cores </a:t>
            </a:r>
            <a:br>
              <a:rPr lang="en-US" sz="1600" dirty="0">
                <a:solidFill>
                  <a:srgbClr val="002060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rgbClr val="002060"/>
                </a:solidFill>
                <a:latin typeface="Arial"/>
                <a:cs typeface="Arial"/>
              </a:rPr>
              <a:t>embedded in different graphitic shells</a:t>
            </a:r>
          </a:p>
          <a:p>
            <a:pPr marL="342900" indent="-342900">
              <a:spcBef>
                <a:spcPct val="20000"/>
              </a:spcBef>
              <a:buClr>
                <a:srgbClr val="F8B13C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/>
                <a:cs typeface="Arial"/>
              </a:rPr>
              <a:t>Identification of beam-induced radial &amp; axial pressure waves</a:t>
            </a:r>
          </a:p>
          <a:p>
            <a:pPr marL="342900" indent="-342900">
              <a:spcBef>
                <a:spcPct val="20000"/>
              </a:spcBef>
              <a:buClr>
                <a:srgbClr val="F8B13C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/>
                <a:cs typeface="Arial"/>
              </a:rPr>
              <a:t>Extraction of material parameters in dynamic loading conditions with FE simulations</a:t>
            </a:r>
          </a:p>
          <a:p>
            <a:pPr marL="342900" indent="-342900">
              <a:spcBef>
                <a:spcPct val="20000"/>
              </a:spcBef>
              <a:buClr>
                <a:srgbClr val="F8B13C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/>
                <a:cs typeface="Arial"/>
              </a:rPr>
              <a:t>Identified load limits for failure of the graphitic shells by deviation from monotonic increase with increasing energy deposition density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F3FA7E-DDD0-064C-8F55-EE87F3B93292}"/>
              </a:ext>
            </a:extLst>
          </p:cNvPr>
          <p:cNvPicPr/>
          <p:nvPr/>
        </p:nvPicPr>
        <p:blipFill rotWithShape="1">
          <a:blip r:embed="rId4"/>
          <a:srcRect r="50151"/>
          <a:stretch/>
        </p:blipFill>
        <p:spPr bwMode="auto">
          <a:xfrm>
            <a:off x="5391271" y="1837280"/>
            <a:ext cx="2217347" cy="195193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25C860C-130E-164F-A783-FB6555E4EE17}"/>
              </a:ext>
            </a:extLst>
          </p:cNvPr>
          <p:cNvGrpSpPr/>
          <p:nvPr/>
        </p:nvGrpSpPr>
        <p:grpSpPr>
          <a:xfrm>
            <a:off x="565230" y="2971257"/>
            <a:ext cx="8526053" cy="1937117"/>
            <a:chOff x="565230" y="2971257"/>
            <a:chExt cx="8526053" cy="1937117"/>
          </a:xfrm>
        </p:grpSpPr>
        <p:pic>
          <p:nvPicPr>
            <p:cNvPr id="5" name="Bild15">
              <a:extLst>
                <a:ext uri="{FF2B5EF4-FFF2-40B4-BE49-F238E27FC236}">
                  <a16:creationId xmlns:a16="http://schemas.microsoft.com/office/drawing/2014/main" id="{4D23E27F-8EA0-8D47-82A2-61F4400B066C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1611786" y="3312773"/>
              <a:ext cx="1351904" cy="1147223"/>
            </a:xfrm>
            <a:prstGeom prst="rect">
              <a:avLst/>
            </a:prstGeom>
          </p:spPr>
        </p:pic>
        <p:pic>
          <p:nvPicPr>
            <p:cNvPr id="6" name="Bild16">
              <a:extLst>
                <a:ext uri="{FF2B5EF4-FFF2-40B4-BE49-F238E27FC236}">
                  <a16:creationId xmlns:a16="http://schemas.microsoft.com/office/drawing/2014/main" id="{29F7926E-684A-DD4D-92B2-536FAE281AA6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3195526" y="2971257"/>
              <a:ext cx="1363888" cy="84477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77688B4-1722-9140-89D6-63825C2D3A22}"/>
                </a:ext>
              </a:extLst>
            </p:cNvPr>
            <p:cNvSpPr/>
            <p:nvPr/>
          </p:nvSpPr>
          <p:spPr>
            <a:xfrm>
              <a:off x="565230" y="3972803"/>
              <a:ext cx="158111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DE" sz="1400"/>
                <a:t>Radial wave</a:t>
              </a:r>
              <a:endParaRPr lang="en-DE" sz="14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018F6A5-4BE7-1E4B-B34E-4E2D10ADF0A0}"/>
                </a:ext>
              </a:extLst>
            </p:cNvPr>
            <p:cNvSpPr/>
            <p:nvPr/>
          </p:nvSpPr>
          <p:spPr>
            <a:xfrm>
              <a:off x="4520073" y="3311504"/>
              <a:ext cx="112419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dirty="0"/>
                <a:t>Axial </a:t>
              </a:r>
              <a:r>
                <a:rPr lang="en-DE" sz="1400"/>
                <a:t>wave</a:t>
              </a:r>
              <a:endParaRPr lang="en-DE" sz="1400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F436D6E-F51F-AE4E-AB99-46DA7B21A996}"/>
                </a:ext>
              </a:extLst>
            </p:cNvPr>
            <p:cNvPicPr/>
            <p:nvPr/>
          </p:nvPicPr>
          <p:blipFill rotWithShape="1">
            <a:blip r:embed="rId4"/>
            <a:srcRect l="50151"/>
            <a:stretch/>
          </p:blipFill>
          <p:spPr bwMode="auto">
            <a:xfrm>
              <a:off x="6924155" y="3217861"/>
              <a:ext cx="2167128" cy="1690513"/>
            </a:xfrm>
            <a:prstGeom prst="rect">
              <a:avLst/>
            </a:prstGeom>
          </p:spPr>
        </p:pic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7" name="Segnaposto piè di pagina 3">
            <a:extLst>
              <a:ext uri="{FF2B5EF4-FFF2-40B4-BE49-F238E27FC236}">
                <a16:creationId xmlns:a16="http://schemas.microsoft.com/office/drawing/2014/main" id="{B1814439-5252-4E04-A9CF-AF44E4557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L. PERONI–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WP17 Annual Meeting –14 July 2020 </a:t>
            </a:r>
          </a:p>
        </p:txBody>
      </p:sp>
    </p:spTree>
    <p:extLst>
      <p:ext uri="{BB962C8B-B14F-4D97-AF65-F5344CB8AC3E}">
        <p14:creationId xmlns:p14="http://schemas.microsoft.com/office/powerpoint/2010/main" val="1759750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0250" rIns="0" bIns="2025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/>
              <a:t>Task 17.3 – Material Testing: MultiMat @ HiRadMat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600" b="1" dirty="0"/>
              <a:t>Post-processing</a:t>
            </a:r>
            <a:r>
              <a:rPr lang="en-US" sz="1600" dirty="0"/>
              <a:t> of </a:t>
            </a:r>
            <a:r>
              <a:rPr lang="en-US" sz="1600" b="1" dirty="0"/>
              <a:t>MultiMat</a:t>
            </a:r>
            <a:r>
              <a:rPr lang="en-US" sz="1600" dirty="0"/>
              <a:t> acquired data and comparison to advanced simulations ongoing (CERN, POLITO, UOM):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In general good agreement, particularly for isotropic materials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Elastic constants of several materials updated </a:t>
            </a:r>
            <a:br>
              <a:rPr lang="en-US" sz="1600" dirty="0"/>
            </a:br>
            <a:r>
              <a:rPr lang="en-US" sz="1600" dirty="0"/>
              <a:t>(e.g. CFC, </a:t>
            </a:r>
            <a:r>
              <a:rPr lang="en-US" sz="1600" dirty="0" err="1"/>
              <a:t>CuCD</a:t>
            </a:r>
            <a:r>
              <a:rPr lang="en-US" sz="1600" dirty="0"/>
              <a:t>)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Role and extent of internal damping assessed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Some unexpected failures (SiC and TZM) </a:t>
            </a:r>
            <a:br>
              <a:rPr lang="en-US" sz="1600" dirty="0"/>
            </a:br>
            <a:r>
              <a:rPr lang="en-US" sz="1600" dirty="0"/>
              <a:t>analyzed and (partly) explained</a:t>
            </a:r>
          </a:p>
          <a:p>
            <a:pPr lvl="1">
              <a:lnSpc>
                <a:spcPct val="120000"/>
              </a:lnSpc>
            </a:pP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9" y="3546000"/>
            <a:ext cx="4733896" cy="3312000"/>
          </a:xfrm>
          <a:prstGeom prst="rect">
            <a:avLst/>
          </a:prstGeom>
          <a:noFill/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5513735" y="4524056"/>
            <a:ext cx="3600000" cy="2244284"/>
            <a:chOff x="4978200" y="3069914"/>
            <a:chExt cx="4677483" cy="2916000"/>
          </a:xfrm>
        </p:grpSpPr>
        <p:pic>
          <p:nvPicPr>
            <p:cNvPr id="12" name="Picture 11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10"/>
            <a:stretch/>
          </p:blipFill>
          <p:spPr>
            <a:xfrm>
              <a:off x="5011683" y="3069914"/>
              <a:ext cx="4644000" cy="291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4978200" y="3100145"/>
              <a:ext cx="182880" cy="182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5513735" y="1930130"/>
            <a:ext cx="3600000" cy="2622550"/>
            <a:chOff x="754938" y="2991906"/>
            <a:chExt cx="4113154" cy="299637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599"/>
            <a:stretch/>
          </p:blipFill>
          <p:spPr>
            <a:xfrm>
              <a:off x="754938" y="2991906"/>
              <a:ext cx="4113154" cy="2996376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763703" y="3031687"/>
              <a:ext cx="182880" cy="182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Segnaposto piè di pagina 3">
            <a:extLst>
              <a:ext uri="{FF2B5EF4-FFF2-40B4-BE49-F238E27FC236}">
                <a16:creationId xmlns:a16="http://schemas.microsoft.com/office/drawing/2014/main" id="{C8F16A1B-A808-4E4E-B372-153918014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L. PERONI–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WP17 Annual Meeting –14 July 2020 </a:t>
            </a:r>
          </a:p>
        </p:txBody>
      </p:sp>
    </p:spTree>
    <p:extLst>
      <p:ext uri="{BB962C8B-B14F-4D97-AF65-F5344CB8AC3E}">
        <p14:creationId xmlns:p14="http://schemas.microsoft.com/office/powerpoint/2010/main" val="391227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17.2 and 17.3 – Highlights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5C99-D668-402A-A28F-F8A16C0139AF}" type="slidenum">
              <a:rPr lang="en-US" smtClean="0"/>
              <a:t>9</a:t>
            </a:fld>
            <a:endParaRPr lang="en-US"/>
          </a:p>
        </p:txBody>
      </p:sp>
      <p:pic>
        <p:nvPicPr>
          <p:cNvPr id="5" name="Experimental 3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7710" y="1493520"/>
            <a:ext cx="2065784" cy="2008715"/>
          </a:xfrm>
          <a:prstGeom prst="rect">
            <a:avLst/>
          </a:prstGeom>
        </p:spPr>
      </p:pic>
      <p:pic>
        <p:nvPicPr>
          <p:cNvPr id="10" name="13 Tomographie 0-2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677510" y="1493520"/>
            <a:ext cx="2436913" cy="20116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43179" y="886682"/>
            <a:ext cx="1668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X-ray tomography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89492" y="3513442"/>
            <a:ext cx="4000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Nanoimpact with varying Strain Rate depending on impact parameters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48810" y="3609679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Raman spectroscopy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86" y="3902065"/>
            <a:ext cx="3519862" cy="2698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456153" y="1374674"/>
            <a:ext cx="32558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Nanoindentation, </a:t>
            </a:r>
            <a:r>
              <a:rPr lang="en-US" dirty="0" err="1"/>
              <a:t>nanoimpact</a:t>
            </a:r>
            <a:endParaRPr lang="en-US" dirty="0"/>
          </a:p>
          <a:p>
            <a:r>
              <a:rPr lang="en-US" dirty="0"/>
              <a:t>Fatigue testing</a:t>
            </a:r>
          </a:p>
          <a:p>
            <a:r>
              <a:rPr lang="en-US" dirty="0"/>
              <a:t>Creep</a:t>
            </a:r>
          </a:p>
          <a:p>
            <a:r>
              <a:rPr lang="en-US" dirty="0"/>
              <a:t>Poisson ratio measurements</a:t>
            </a:r>
          </a:p>
          <a:p>
            <a:r>
              <a:rPr lang="en-US" dirty="0"/>
              <a:t>Laser Flash analysis</a:t>
            </a:r>
          </a:p>
          <a:p>
            <a:r>
              <a:rPr lang="en-US" dirty="0"/>
              <a:t>Thermomechanical analysis</a:t>
            </a:r>
          </a:p>
          <a:p>
            <a:r>
              <a:rPr lang="en-US" dirty="0"/>
              <a:t>X Ray Diffraction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633" y="3948232"/>
            <a:ext cx="3459641" cy="2652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4CA0EC8-645F-2A44-85A6-740118BBE5BA}"/>
              </a:ext>
            </a:extLst>
          </p:cNvPr>
          <p:cNvSpPr/>
          <p:nvPr/>
        </p:nvSpPr>
        <p:spPr>
          <a:xfrm>
            <a:off x="6196576" y="913009"/>
            <a:ext cx="596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4080"/>
                </a:solidFill>
              </a:rPr>
              <a:t>GSI</a:t>
            </a:r>
            <a:endParaRPr lang="de-DE" sz="2400" dirty="0">
              <a:solidFill>
                <a:srgbClr val="00408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0CA0CE-C2D4-B542-BE78-1C72EE42902F}"/>
              </a:ext>
            </a:extLst>
          </p:cNvPr>
          <p:cNvSpPr txBox="1"/>
          <p:nvPr/>
        </p:nvSpPr>
        <p:spPr>
          <a:xfrm>
            <a:off x="899386" y="1143841"/>
            <a:ext cx="7727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2D CFC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96C2AC-A9A8-2043-9BB5-9FAAF1A7D388}"/>
              </a:ext>
            </a:extLst>
          </p:cNvPr>
          <p:cNvSpPr txBox="1"/>
          <p:nvPr/>
        </p:nvSpPr>
        <p:spPr>
          <a:xfrm>
            <a:off x="3462550" y="1143841"/>
            <a:ext cx="1178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POCO Foam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CA318B-A022-0F4E-8888-3B48C6FFB96F}"/>
              </a:ext>
            </a:extLst>
          </p:cNvPr>
          <p:cNvSpPr txBox="1"/>
          <p:nvPr/>
        </p:nvSpPr>
        <p:spPr>
          <a:xfrm>
            <a:off x="2583143" y="4764551"/>
            <a:ext cx="1697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Isotropic graphite </a:t>
            </a:r>
          </a:p>
          <a:p>
            <a:r>
              <a:rPr lang="en-US" sz="1600" dirty="0"/>
              <a:t>8 µm grains -SGL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9AAEA9-3EAC-8646-BC8E-8D8C3687F1F9}"/>
              </a:ext>
            </a:extLst>
          </p:cNvPr>
          <p:cNvSpPr txBox="1"/>
          <p:nvPr/>
        </p:nvSpPr>
        <p:spPr>
          <a:xfrm>
            <a:off x="6016555" y="4807415"/>
            <a:ext cx="17014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Isotropic graphite </a:t>
            </a:r>
          </a:p>
          <a:p>
            <a:r>
              <a:rPr lang="en-US" sz="1600" dirty="0"/>
              <a:t>1 µm grains-POCO</a:t>
            </a:r>
          </a:p>
        </p:txBody>
      </p:sp>
      <p:sp>
        <p:nvSpPr>
          <p:cNvPr id="19" name="Segnaposto piè di pagina 3">
            <a:extLst>
              <a:ext uri="{FF2B5EF4-FFF2-40B4-BE49-F238E27FC236}">
                <a16:creationId xmlns:a16="http://schemas.microsoft.com/office/drawing/2014/main" id="{38ACB64D-61A5-418F-822D-E8D057152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L. PERONI–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WP17 Annual Meeting –14 July 2020 </a:t>
            </a:r>
          </a:p>
        </p:txBody>
      </p:sp>
    </p:spTree>
    <p:extLst>
      <p:ext uri="{BB962C8B-B14F-4D97-AF65-F5344CB8AC3E}">
        <p14:creationId xmlns:p14="http://schemas.microsoft.com/office/powerpoint/2010/main" val="392893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73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7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894AB08-0677-418B-BAD1-8462D859AF5B}">
  <we:reference id="wa104380121" version="2.0.0.0" store="en-US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24077</TotalTime>
  <Words>584</Words>
  <Application>Microsoft Office PowerPoint</Application>
  <PresentationFormat>Presentazione su schermo (4:3)</PresentationFormat>
  <Paragraphs>109</Paragraphs>
  <Slides>11</Slides>
  <Notes>2</Notes>
  <HiddenSlides>0</HiddenSlides>
  <MMClips>2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Thème Office</vt:lpstr>
      <vt:lpstr>1_Thème Office</vt:lpstr>
      <vt:lpstr>3_Thème Office</vt:lpstr>
      <vt:lpstr>Presentazione standard di PowerPoint</vt:lpstr>
      <vt:lpstr>Task 3 description</vt:lpstr>
      <vt:lpstr>Milestones</vt:lpstr>
      <vt:lpstr>Deliverables</vt:lpstr>
      <vt:lpstr>Task 17.3 – Material Testing: Irradiation at GSI UNILAC</vt:lpstr>
      <vt:lpstr>Task 17.3 – Material Testing: Irradiation at GSI UNILAC</vt:lpstr>
      <vt:lpstr>Task 17.3. Material Testing: FlexMat @ HiRadMat</vt:lpstr>
      <vt:lpstr>Task 17.3 – Material Testing: MultiMat @ HiRadMat</vt:lpstr>
      <vt:lpstr>Task 17.2 and 17.3 – Highlights</vt:lpstr>
      <vt:lpstr>Special Issue</vt:lpstr>
      <vt:lpstr>Only 3 submitted papers…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peroni</cp:lastModifiedBy>
  <cp:revision>531</cp:revision>
  <dcterms:created xsi:type="dcterms:W3CDTF">2015-10-09T07:05:10Z</dcterms:created>
  <dcterms:modified xsi:type="dcterms:W3CDTF">2020-07-13T15:05:10Z</dcterms:modified>
</cp:coreProperties>
</file>