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 id="2147483672" r:id="rId3"/>
  </p:sldMasterIdLst>
  <p:notesMasterIdLst>
    <p:notesMasterId r:id="rId17"/>
  </p:notesMasterIdLst>
  <p:handoutMasterIdLst>
    <p:handoutMasterId r:id="rId18"/>
  </p:handoutMasterIdLst>
  <p:sldIdLst>
    <p:sldId id="310" r:id="rId4"/>
    <p:sldId id="366" r:id="rId5"/>
    <p:sldId id="370" r:id="rId6"/>
    <p:sldId id="373" r:id="rId7"/>
    <p:sldId id="369" r:id="rId8"/>
    <p:sldId id="368" r:id="rId9"/>
    <p:sldId id="367" r:id="rId10"/>
    <p:sldId id="372" r:id="rId11"/>
    <p:sldId id="374" r:id="rId12"/>
    <p:sldId id="375" r:id="rId13"/>
    <p:sldId id="377" r:id="rId14"/>
    <p:sldId id="376" r:id="rId15"/>
    <p:sldId id="365"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8B13C"/>
    <a:srgbClr val="6BA7EF"/>
    <a:srgbClr val="2120A5"/>
    <a:srgbClr val="0157A4"/>
    <a:srgbClr val="000000"/>
    <a:srgbClr val="1F497D"/>
    <a:srgbClr val="1E386B"/>
    <a:srgbClr val="2C66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0" autoAdjust="0"/>
    <p:restoredTop sz="94609" autoAdjust="0"/>
  </p:normalViewPr>
  <p:slideViewPr>
    <p:cSldViewPr snapToObjects="1" showGuides="1">
      <p:cViewPr varScale="1">
        <p:scale>
          <a:sx n="100" d="100"/>
          <a:sy n="100" d="100"/>
        </p:scale>
        <p:origin x="1956" y="96"/>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p:cViewPr varScale="1">
        <p:scale>
          <a:sx n="81" d="100"/>
          <a:sy n="81" d="100"/>
        </p:scale>
        <p:origin x="389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10/07/2020</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‹N›</a:t>
            </a:fld>
            <a:endParaRPr lang="en-GB"/>
          </a:p>
        </p:txBody>
      </p:sp>
    </p:spTree>
    <p:extLst>
      <p:ext uri="{BB962C8B-B14F-4D97-AF65-F5344CB8AC3E}">
        <p14:creationId xmlns:p14="http://schemas.microsoft.com/office/powerpoint/2010/main" val="192948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10/07/2020</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‹N›</a:t>
            </a:fld>
            <a:endParaRPr lang="en-GB"/>
          </a:p>
        </p:txBody>
      </p:sp>
    </p:spTree>
    <p:extLst>
      <p:ext uri="{BB962C8B-B14F-4D97-AF65-F5344CB8AC3E}">
        <p14:creationId xmlns:p14="http://schemas.microsoft.com/office/powerpoint/2010/main" val="2372848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7F42E7-566A-49F0-859C-0AA02FBEEBA4}" type="slidenum">
              <a:rPr lang="en-US" smtClean="0"/>
              <a:t>11</a:t>
            </a:fld>
            <a:endParaRPr lang="en-US"/>
          </a:p>
        </p:txBody>
      </p:sp>
    </p:spTree>
    <p:extLst>
      <p:ext uri="{BB962C8B-B14F-4D97-AF65-F5344CB8AC3E}">
        <p14:creationId xmlns:p14="http://schemas.microsoft.com/office/powerpoint/2010/main" val="1728738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dirty="0"/>
              <a:t>AL. PERONI– 2</a:t>
            </a:r>
            <a:r>
              <a:rPr lang="en-GB" baseline="30000" dirty="0"/>
              <a:t>nd</a:t>
            </a:r>
            <a:r>
              <a:rPr lang="en-GB" dirty="0"/>
              <a:t> WP17 Annual Meeting –14 July 2020 </a:t>
            </a:r>
          </a:p>
          <a:p>
            <a:endParaRPr lang="en-GB" dirty="0"/>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‹N›</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a:xfrm>
            <a:off x="1676400" y="6660000"/>
            <a:ext cx="5400000" cy="196850"/>
          </a:xfrm>
        </p:spPr>
        <p:txBody>
          <a:bodyPr/>
          <a:lstStyle>
            <a:lvl1pPr>
              <a:defRPr sz="1000"/>
            </a:lvl1pPr>
          </a:lstStyle>
          <a:p>
            <a:r>
              <a:rPr lang="en-GB" dirty="0"/>
              <a:t>L. PERONI– 2</a:t>
            </a:r>
            <a:r>
              <a:rPr lang="en-GB" baseline="30000" dirty="0"/>
              <a:t>nd</a:t>
            </a:r>
            <a:r>
              <a:rPr lang="en-GB" dirty="0"/>
              <a:t> WP17 Annual Meeting –14 July 2020 </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a:xfrm>
            <a:off x="1676400" y="6660000"/>
            <a:ext cx="5400000" cy="196850"/>
          </a:xfrm>
        </p:spPr>
        <p:txBody>
          <a:bodyPr/>
          <a:lstStyle>
            <a:lvl1pPr>
              <a:defRPr/>
            </a:lvl1pPr>
          </a:lstStyle>
          <a:p>
            <a:r>
              <a:rPr lang="en-GB" dirty="0"/>
              <a:t>L. PERONI– 2</a:t>
            </a:r>
            <a:r>
              <a:rPr lang="en-GB" baseline="30000" dirty="0"/>
              <a:t>nd</a:t>
            </a:r>
            <a:r>
              <a:rPr lang="en-GB" dirty="0"/>
              <a:t> WP17 Annual Meeting –14 July 2020 </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‹N›</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lvl1pPr>
              <a:defRPr/>
            </a:lvl1pPr>
          </a:lstStyle>
          <a:p>
            <a:r>
              <a:rPr lang="en-GB" dirty="0"/>
              <a:t>L. PERONI– 2</a:t>
            </a:r>
            <a:r>
              <a:rPr lang="en-GB" baseline="30000" dirty="0"/>
              <a:t>nd</a:t>
            </a:r>
            <a:r>
              <a:rPr lang="en-GB" dirty="0"/>
              <a:t> WP17 Annual Meeting –14 July 2020 </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‹N›</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‹N›</a:t>
            </a:fld>
            <a:endParaRPr lang="en-GB" dirty="0"/>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‹N›</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
        <p:nvSpPr>
          <p:cNvPr id="3" name="Segnaposto contenuto 2">
            <a:extLst>
              <a:ext uri="{FF2B5EF4-FFF2-40B4-BE49-F238E27FC236}">
                <a16:creationId xmlns:a16="http://schemas.microsoft.com/office/drawing/2014/main" id="{C6A03984-FBA0-4D8D-A790-FA1651E541C8}"/>
              </a:ext>
            </a:extLst>
          </p:cNvPr>
          <p:cNvSpPr>
            <a:spLocks noGrp="1"/>
          </p:cNvSpPr>
          <p:nvPr>
            <p:ph sz="quarter" idx="16"/>
          </p:nvPr>
        </p:nvSpPr>
        <p:spPr>
          <a:xfrm>
            <a:off x="2771775" y="2060575"/>
            <a:ext cx="914400" cy="914400"/>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660000"/>
            <a:ext cx="5400000" cy="196850"/>
          </a:xfrm>
          <a:prstGeom prst="rect">
            <a:avLst/>
          </a:prstGeom>
        </p:spPr>
        <p:txBody>
          <a:bodyPr vert="horz" lIns="91440" tIns="45720" rIns="91440" bIns="45720" rtlCol="0" anchor="ctr"/>
          <a:lstStyle>
            <a:lvl1pPr algn="ctr">
              <a:defRPr sz="1000">
                <a:solidFill>
                  <a:schemeClr val="tx1">
                    <a:lumMod val="50000"/>
                    <a:lumOff val="50000"/>
                  </a:schemeClr>
                </a:solidFill>
                <a:latin typeface="Arial"/>
                <a:cs typeface="Arial"/>
              </a:defRPr>
            </a:lvl1pPr>
          </a:lstStyle>
          <a:p>
            <a:r>
              <a:rPr lang="en-GB" dirty="0"/>
              <a:t>L. PERONI– 2</a:t>
            </a:r>
            <a:r>
              <a:rPr lang="en-GB" baseline="30000" dirty="0"/>
              <a:t>nd</a:t>
            </a:r>
            <a:r>
              <a:rPr lang="en-GB" dirty="0"/>
              <a:t> WP17 Annual Meeting –14 July 2020 </a:t>
            </a:r>
          </a:p>
        </p:txBody>
      </p:sp>
      <p:sp>
        <p:nvSpPr>
          <p:cNvPr id="6" name="Espace réservé du numéro de diapositive 5"/>
          <p:cNvSpPr>
            <a:spLocks noGrp="1"/>
          </p:cNvSpPr>
          <p:nvPr>
            <p:ph type="sldNum" sz="quarter" idx="4"/>
          </p:nvPr>
        </p:nvSpPr>
        <p:spPr>
          <a:xfrm>
            <a:off x="8748000" y="6624000"/>
            <a:ext cx="396000" cy="216000"/>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‹N›</a:t>
            </a:fld>
            <a:endParaRPr lang="en-GB" dirty="0"/>
          </a:p>
        </p:txBody>
      </p:sp>
      <p:pic>
        <p:nvPicPr>
          <p:cNvPr id="8" name="Image 7" descr="Aries-Logo-std-L.png"/>
          <p:cNvPicPr>
            <a:picLocks noChangeAspect="1"/>
          </p:cNvPicPr>
          <p:nvPr userDrawn="1"/>
        </p:nvPicPr>
        <p:blipFill>
          <a:blip r:embed="rId7"/>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a:stretch>
            <a:fillRect/>
          </a:stretch>
        </p:blipFill>
        <p:spPr>
          <a:xfrm>
            <a:off x="-252536" y="448583"/>
            <a:ext cx="4399784" cy="3088957"/>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9" name="Rectangle 8"/>
          <p:cNvSpPr/>
          <p:nvPr userDrawn="1"/>
        </p:nvSpPr>
        <p:spPr>
          <a:xfrm>
            <a:off x="395536" y="144493"/>
            <a:ext cx="8892480" cy="253916"/>
          </a:xfrm>
          <a:prstGeom prst="rect">
            <a:avLst/>
          </a:prstGeom>
        </p:spPr>
        <p:txBody>
          <a:bodyPr wrap="square">
            <a:spAutoFit/>
          </a:bodyPr>
          <a:lstStyle/>
          <a:p>
            <a:pPr algn="ctr"/>
            <a:r>
              <a:rPr lang="en-GB" sz="1050" b="0" i="0" kern="1200" dirty="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6" name="Rectangle 5"/>
          <p:cNvSpPr/>
          <p:nvPr userDrawn="1"/>
        </p:nvSpPr>
        <p:spPr>
          <a:xfrm>
            <a:off x="395536" y="144493"/>
            <a:ext cx="8892480" cy="253916"/>
          </a:xfrm>
          <a:prstGeom prst="rect">
            <a:avLst/>
          </a:prstGeom>
        </p:spPr>
        <p:txBody>
          <a:bodyPr wrap="square">
            <a:spAutoFit/>
          </a:bodyPr>
          <a:lstStyle/>
          <a:p>
            <a:pPr algn="ctr"/>
            <a:r>
              <a:rPr lang="en-GB" sz="1050" b="0" i="0" kern="1200" dirty="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chemeClr val="bg1"/>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759183" y="3171482"/>
            <a:ext cx="7924800" cy="861774"/>
          </a:xfrm>
        </p:spPr>
        <p:txBody>
          <a:bodyPr/>
          <a:lstStyle/>
          <a:p>
            <a:r>
              <a:rPr lang="en-US" sz="2800" dirty="0"/>
              <a:t>Possible scenarios </a:t>
            </a:r>
            <a:r>
              <a:rPr lang="en-US" sz="2800"/>
              <a:t>for dynamic </a:t>
            </a:r>
            <a:r>
              <a:rPr lang="en-US" sz="2800" dirty="0"/>
              <a:t>tests (in coming months)</a:t>
            </a:r>
            <a:endParaRPr lang="en-GB" sz="2800" dirty="0"/>
          </a:p>
        </p:txBody>
      </p:sp>
      <p:sp>
        <p:nvSpPr>
          <p:cNvPr id="4" name="Text Placeholder 3"/>
          <p:cNvSpPr>
            <a:spLocks noGrp="1"/>
          </p:cNvSpPr>
          <p:nvPr>
            <p:ph type="body" sz="quarter" idx="14"/>
          </p:nvPr>
        </p:nvSpPr>
        <p:spPr/>
        <p:txBody>
          <a:bodyPr/>
          <a:lstStyle/>
          <a:p>
            <a:r>
              <a:rPr lang="en-GB" dirty="0"/>
              <a:t>Lorenzo Peroni (POLITO)</a:t>
            </a:r>
          </a:p>
        </p:txBody>
      </p:sp>
      <p:sp>
        <p:nvSpPr>
          <p:cNvPr id="5" name="Text Placeholder 4"/>
          <p:cNvSpPr>
            <a:spLocks noGrp="1"/>
          </p:cNvSpPr>
          <p:nvPr>
            <p:ph type="body" sz="quarter" idx="15"/>
          </p:nvPr>
        </p:nvSpPr>
        <p:spPr/>
        <p:txBody>
          <a:bodyPr/>
          <a:lstStyle/>
          <a:p>
            <a:r>
              <a:rPr lang="en-GB" sz="2400" dirty="0"/>
              <a:t>2</a:t>
            </a:r>
            <a:r>
              <a:rPr lang="en-GB" sz="2400" baseline="30000" dirty="0"/>
              <a:t>nd</a:t>
            </a:r>
            <a:r>
              <a:rPr lang="en-GB" sz="2400" dirty="0"/>
              <a:t> Annual Meeting of Aries WP17</a:t>
            </a:r>
          </a:p>
        </p:txBody>
      </p:sp>
    </p:spTree>
    <p:extLst>
      <p:ext uri="{BB962C8B-B14F-4D97-AF65-F5344CB8AC3E}">
        <p14:creationId xmlns:p14="http://schemas.microsoft.com/office/powerpoint/2010/main" val="2262144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3F1812-0073-459B-BC48-64D9BCD33F09}"/>
              </a:ext>
            </a:extLst>
          </p:cNvPr>
          <p:cNvSpPr>
            <a:spLocks noGrp="1"/>
          </p:cNvSpPr>
          <p:nvPr>
            <p:ph type="title"/>
          </p:nvPr>
        </p:nvSpPr>
        <p:spPr/>
        <p:txBody>
          <a:bodyPr/>
          <a:lstStyle/>
          <a:p>
            <a:r>
              <a:rPr lang="en-GB" dirty="0"/>
              <a:t>WP17 partners capabilities</a:t>
            </a:r>
          </a:p>
        </p:txBody>
      </p:sp>
      <p:sp>
        <p:nvSpPr>
          <p:cNvPr id="4" name="Segnaposto piè di pagina 3">
            <a:extLst>
              <a:ext uri="{FF2B5EF4-FFF2-40B4-BE49-F238E27FC236}">
                <a16:creationId xmlns:a16="http://schemas.microsoft.com/office/drawing/2014/main" id="{0DB96B9A-CD6B-4BE9-92D1-B70003897362}"/>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D82A7BEA-F30F-4FA0-89D3-EA5A9CA6A9E0}"/>
              </a:ext>
            </a:extLst>
          </p:cNvPr>
          <p:cNvSpPr>
            <a:spLocks noGrp="1"/>
          </p:cNvSpPr>
          <p:nvPr>
            <p:ph type="sldNum" sz="quarter" idx="12"/>
          </p:nvPr>
        </p:nvSpPr>
        <p:spPr/>
        <p:txBody>
          <a:bodyPr/>
          <a:lstStyle/>
          <a:p>
            <a:fld id="{81B4523E-0E60-2F49-A1DB-8E66CE3DE81B}" type="slidenum">
              <a:rPr lang="en-GB" smtClean="0"/>
              <a:pPr/>
              <a:t>10</a:t>
            </a:fld>
            <a:endParaRPr lang="en-GB"/>
          </a:p>
        </p:txBody>
      </p:sp>
      <p:sp>
        <p:nvSpPr>
          <p:cNvPr id="6" name="Rettangolo 5">
            <a:extLst>
              <a:ext uri="{FF2B5EF4-FFF2-40B4-BE49-F238E27FC236}">
                <a16:creationId xmlns:a16="http://schemas.microsoft.com/office/drawing/2014/main" id="{07E1E89B-3F56-4E9E-BD7C-AE989F52D6B7}"/>
              </a:ext>
            </a:extLst>
          </p:cNvPr>
          <p:cNvSpPr/>
          <p:nvPr/>
        </p:nvSpPr>
        <p:spPr>
          <a:xfrm>
            <a:off x="414958" y="1140376"/>
            <a:ext cx="5760640" cy="2585323"/>
          </a:xfrm>
          <a:prstGeom prst="rect">
            <a:avLst/>
          </a:prstGeom>
        </p:spPr>
        <p:txBody>
          <a:bodyPr wrap="square">
            <a:spAutoFit/>
          </a:bodyPr>
          <a:lstStyle/>
          <a:p>
            <a:r>
              <a:rPr lang="en-US" dirty="0">
                <a:solidFill>
                  <a:srgbClr val="002060"/>
                </a:solidFill>
                <a:latin typeface="Arial" panose="020B0604020202020204" pitchFamily="34" charset="0"/>
                <a:cs typeface="Arial" panose="020B0604020202020204" pitchFamily="34" charset="0"/>
              </a:rPr>
              <a:t>Within the experiment P089, investigations of spallation phenomena in different graphite grades, copper-diamond and molybdenum-graphite composites were conducted at the Z6 experimental area, using shock waves induced by the PHELIX laser at GSI. A pulsed laser beam with a wavelength of 530 nm, 1.4 ns pulse duration and energies of 120 J was focused to a spot size of 1.3 mm on the target. Typical beam intensities were about 0.6×10</a:t>
            </a:r>
            <a:r>
              <a:rPr lang="en-US" baseline="30000" dirty="0">
                <a:solidFill>
                  <a:srgbClr val="002060"/>
                </a:solidFill>
                <a:latin typeface="Arial" panose="020B0604020202020204" pitchFamily="34" charset="0"/>
                <a:cs typeface="Arial" panose="020B0604020202020204" pitchFamily="34" charset="0"/>
              </a:rPr>
              <a:t>13</a:t>
            </a:r>
            <a:r>
              <a:rPr lang="en-US" dirty="0">
                <a:solidFill>
                  <a:srgbClr val="002060"/>
                </a:solidFill>
                <a:latin typeface="Arial" panose="020B0604020202020204" pitchFamily="34" charset="0"/>
                <a:cs typeface="Arial" panose="020B0604020202020204" pitchFamily="34" charset="0"/>
              </a:rPr>
              <a:t> W/cm</a:t>
            </a:r>
            <a:r>
              <a:rPr lang="en-US" baseline="30000" dirty="0">
                <a:solidFill>
                  <a:srgbClr val="002060"/>
                </a:solidFill>
                <a:latin typeface="Arial" panose="020B0604020202020204" pitchFamily="34" charset="0"/>
                <a:cs typeface="Arial" panose="020B0604020202020204" pitchFamily="34" charset="0"/>
              </a:rPr>
              <a:t>2</a:t>
            </a:r>
            <a:r>
              <a:rPr lang="en-US" dirty="0">
                <a:solidFill>
                  <a:srgbClr val="002060"/>
                </a:solidFill>
                <a:latin typeface="Arial" panose="020B0604020202020204" pitchFamily="34" charset="0"/>
                <a:cs typeface="Arial" panose="020B0604020202020204" pitchFamily="34" charset="0"/>
              </a:rPr>
              <a:t>. </a:t>
            </a:r>
            <a:endParaRPr lang="en-GB" dirty="0">
              <a:solidFill>
                <a:srgbClr val="002060"/>
              </a:solidFill>
              <a:latin typeface="Arial" panose="020B0604020202020204" pitchFamily="34" charset="0"/>
              <a:cs typeface="Arial" panose="020B0604020202020204" pitchFamily="34" charset="0"/>
            </a:endParaRPr>
          </a:p>
        </p:txBody>
      </p:sp>
      <p:pic>
        <p:nvPicPr>
          <p:cNvPr id="8" name="Immagine 7">
            <a:extLst>
              <a:ext uri="{FF2B5EF4-FFF2-40B4-BE49-F238E27FC236}">
                <a16:creationId xmlns:a16="http://schemas.microsoft.com/office/drawing/2014/main" id="{16804738-1F4B-4989-97B3-F0437F751462}"/>
              </a:ext>
            </a:extLst>
          </p:cNvPr>
          <p:cNvPicPr>
            <a:picLocks noChangeAspect="1"/>
          </p:cNvPicPr>
          <p:nvPr/>
        </p:nvPicPr>
        <p:blipFill>
          <a:blip r:embed="rId2"/>
          <a:stretch>
            <a:fillRect/>
          </a:stretch>
        </p:blipFill>
        <p:spPr>
          <a:xfrm>
            <a:off x="1344667" y="4150944"/>
            <a:ext cx="7416256" cy="1658567"/>
          </a:xfrm>
          <a:prstGeom prst="rect">
            <a:avLst/>
          </a:prstGeom>
        </p:spPr>
      </p:pic>
      <p:pic>
        <p:nvPicPr>
          <p:cNvPr id="10" name="Immagine 9">
            <a:extLst>
              <a:ext uri="{FF2B5EF4-FFF2-40B4-BE49-F238E27FC236}">
                <a16:creationId xmlns:a16="http://schemas.microsoft.com/office/drawing/2014/main" id="{CCDB1176-3F1A-419D-9810-BAE9B772A3F0}"/>
              </a:ext>
            </a:extLst>
          </p:cNvPr>
          <p:cNvPicPr>
            <a:picLocks noChangeAspect="1"/>
          </p:cNvPicPr>
          <p:nvPr/>
        </p:nvPicPr>
        <p:blipFill rotWithShape="1">
          <a:blip r:embed="rId3"/>
          <a:srcRect r="13653"/>
          <a:stretch/>
        </p:blipFill>
        <p:spPr>
          <a:xfrm>
            <a:off x="6063927" y="1397142"/>
            <a:ext cx="2808312" cy="2184542"/>
          </a:xfrm>
          <a:prstGeom prst="rect">
            <a:avLst/>
          </a:prstGeom>
        </p:spPr>
      </p:pic>
    </p:spTree>
    <p:extLst>
      <p:ext uri="{BB962C8B-B14F-4D97-AF65-F5344CB8AC3E}">
        <p14:creationId xmlns:p14="http://schemas.microsoft.com/office/powerpoint/2010/main" val="228391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A8BB1B1-2868-4840-805C-5C1E9CDEE550}"/>
              </a:ext>
            </a:extLst>
          </p:cNvPr>
          <p:cNvGrpSpPr/>
          <p:nvPr/>
        </p:nvGrpSpPr>
        <p:grpSpPr>
          <a:xfrm>
            <a:off x="297046" y="2117239"/>
            <a:ext cx="8846954" cy="4722761"/>
            <a:chOff x="-1209210" y="627725"/>
            <a:chExt cx="10293266" cy="5438492"/>
          </a:xfrm>
          <a:solidFill>
            <a:schemeClr val="bg1"/>
          </a:solidFill>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861" y="1323101"/>
              <a:ext cx="6044750" cy="4507183"/>
            </a:xfrm>
            <a:prstGeom prst="rect">
              <a:avLst/>
            </a:prstGeom>
            <a:grpFill/>
          </p:spPr>
        </p:pic>
        <p:sp>
          <p:nvSpPr>
            <p:cNvPr id="4" name="TextBox 3"/>
            <p:cNvSpPr txBox="1"/>
            <p:nvPr/>
          </p:nvSpPr>
          <p:spPr>
            <a:xfrm>
              <a:off x="2978673" y="627725"/>
              <a:ext cx="3467099" cy="673397"/>
            </a:xfrm>
            <a:prstGeom prst="rect">
              <a:avLst/>
            </a:prstGeom>
            <a:grpFill/>
          </p:spPr>
          <p:txBody>
            <a:bodyPr wrap="square" rtlCol="0">
              <a:spAutoFit/>
            </a:bodyPr>
            <a:lstStyle/>
            <a:p>
              <a:r>
                <a:rPr lang="en-US" sz="1600" b="1" dirty="0">
                  <a:solidFill>
                    <a:schemeClr val="accent1"/>
                  </a:solidFill>
                </a:rPr>
                <a:t>E5 interaction chamber, F/#3.5 parabola, 5x10</a:t>
              </a:r>
              <a:r>
                <a:rPr lang="en-US" sz="1600" b="1" baseline="30000" dirty="0">
                  <a:solidFill>
                    <a:schemeClr val="accent1"/>
                  </a:solidFill>
                </a:rPr>
                <a:t>21</a:t>
              </a:r>
              <a:r>
                <a:rPr lang="en-US" sz="1600" b="1" dirty="0">
                  <a:solidFill>
                    <a:schemeClr val="accent1"/>
                  </a:solidFill>
                </a:rPr>
                <a:t> W/cm</a:t>
              </a:r>
              <a:r>
                <a:rPr lang="en-US" sz="1600" b="1" baseline="30000" dirty="0">
                  <a:solidFill>
                    <a:schemeClr val="accent1"/>
                  </a:solidFill>
                </a:rPr>
                <a:t>2</a:t>
              </a:r>
            </a:p>
          </p:txBody>
        </p:sp>
        <p:cxnSp>
          <p:nvCxnSpPr>
            <p:cNvPr id="5" name="Straight Arrow Connector 4"/>
            <p:cNvCxnSpPr/>
            <p:nvPr/>
          </p:nvCxnSpPr>
          <p:spPr>
            <a:xfrm flipH="1">
              <a:off x="4323544" y="1245830"/>
              <a:ext cx="571453" cy="2901055"/>
            </a:xfrm>
            <a:prstGeom prst="straightConnector1">
              <a:avLst/>
            </a:prstGeom>
            <a:grpFill/>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238418" y="1087170"/>
              <a:ext cx="652244" cy="1324856"/>
            </a:xfrm>
            <a:prstGeom prst="straightConnector1">
              <a:avLst/>
            </a:prstGeom>
            <a:grpFill/>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5247" y="4187984"/>
              <a:ext cx="2033629" cy="18782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5" name="TextBox 17"/>
            <p:cNvSpPr txBox="1"/>
            <p:nvPr/>
          </p:nvSpPr>
          <p:spPr>
            <a:xfrm>
              <a:off x="7228896" y="3593323"/>
              <a:ext cx="1855160" cy="673397"/>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accent1"/>
                  </a:solidFill>
                  <a:latin typeface="Arial" panose="020B0604020202020204" pitchFamily="34" charset="0"/>
                  <a:cs typeface="Arial" panose="020B0604020202020204" pitchFamily="34" charset="0"/>
                </a:rPr>
                <a:t>Automatic</a:t>
              </a:r>
            </a:p>
            <a:p>
              <a:r>
                <a:rPr lang="en-US" sz="1600" b="1" dirty="0">
                  <a:solidFill>
                    <a:schemeClr val="accent1"/>
                  </a:solidFill>
                  <a:latin typeface="Arial" panose="020B0604020202020204" pitchFamily="34" charset="0"/>
                  <a:cs typeface="Arial" panose="020B0604020202020204" pitchFamily="34" charset="0"/>
                </a:rPr>
                <a:t>target feeder</a:t>
              </a:r>
            </a:p>
          </p:txBody>
        </p:sp>
        <p:sp>
          <p:nvSpPr>
            <p:cNvPr id="9" name="TextBox 8"/>
            <p:cNvSpPr txBox="1"/>
            <p:nvPr/>
          </p:nvSpPr>
          <p:spPr>
            <a:xfrm>
              <a:off x="6861725" y="707550"/>
              <a:ext cx="1813986" cy="673397"/>
            </a:xfrm>
            <a:prstGeom prst="rect">
              <a:avLst/>
            </a:prstGeom>
            <a:grpFill/>
          </p:spPr>
          <p:txBody>
            <a:bodyPr wrap="square" rtlCol="0">
              <a:spAutoFit/>
            </a:bodyPr>
            <a:lstStyle/>
            <a:p>
              <a:r>
                <a:rPr lang="en-US" sz="1600" b="1" dirty="0">
                  <a:solidFill>
                    <a:schemeClr val="accent1"/>
                  </a:solidFill>
                </a:rPr>
                <a:t>Delay line and F/#25 parabola</a:t>
              </a:r>
            </a:p>
          </p:txBody>
        </p:sp>
        <p:sp>
          <p:nvSpPr>
            <p:cNvPr id="16" name="TextBox 15"/>
            <p:cNvSpPr txBox="1"/>
            <p:nvPr/>
          </p:nvSpPr>
          <p:spPr>
            <a:xfrm>
              <a:off x="-1082612" y="4551938"/>
              <a:ext cx="1962594" cy="646331"/>
            </a:xfrm>
            <a:prstGeom prst="rect">
              <a:avLst/>
            </a:prstGeom>
            <a:grpFill/>
          </p:spPr>
          <p:txBody>
            <a:bodyPr wrap="square" rtlCol="0">
              <a:spAutoFit/>
            </a:bodyPr>
            <a:lstStyle/>
            <a:p>
              <a:pPr algn="ctr"/>
              <a:r>
                <a:rPr lang="en-US" b="1" dirty="0">
                  <a:solidFill>
                    <a:schemeClr val="accent3">
                      <a:lumMod val="50000"/>
                    </a:schemeClr>
                  </a:solidFill>
                </a:rPr>
                <a:t>Electron and Ion diagnostics </a:t>
              </a:r>
            </a:p>
          </p:txBody>
        </p:sp>
        <p:sp>
          <p:nvSpPr>
            <p:cNvPr id="2" name="Right Arrow 1"/>
            <p:cNvSpPr/>
            <p:nvPr/>
          </p:nvSpPr>
          <p:spPr>
            <a:xfrm rot="265275">
              <a:off x="1454209" y="4806939"/>
              <a:ext cx="1366406" cy="247367"/>
            </a:xfrm>
            <a:prstGeom prst="rightArrow">
              <a:avLst/>
            </a:prstGeom>
            <a:gr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A289391-6D68-024B-9C00-7BBA7E98F28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3714" y="1310714"/>
              <a:ext cx="2598471" cy="1336727"/>
            </a:xfrm>
            <a:prstGeom prst="rect">
              <a:avLst/>
            </a:prstGeom>
            <a:grpFill/>
          </p:spPr>
        </p:pic>
        <p:sp>
          <p:nvSpPr>
            <p:cNvPr id="6" name="Rectangle 5">
              <a:extLst>
                <a:ext uri="{FF2B5EF4-FFF2-40B4-BE49-F238E27FC236}">
                  <a16:creationId xmlns:a16="http://schemas.microsoft.com/office/drawing/2014/main" id="{F33E77D0-890F-D444-B120-DCDB44BA3F2E}"/>
                </a:ext>
              </a:extLst>
            </p:cNvPr>
            <p:cNvSpPr/>
            <p:nvPr/>
          </p:nvSpPr>
          <p:spPr>
            <a:xfrm>
              <a:off x="-1209210" y="2708275"/>
              <a:ext cx="2215792" cy="673397"/>
            </a:xfrm>
            <a:prstGeom prst="rect">
              <a:avLst/>
            </a:prstGeom>
            <a:grpFill/>
          </p:spPr>
          <p:txBody>
            <a:bodyPr wrap="square">
              <a:spAutoFit/>
            </a:bodyPr>
            <a:lstStyle/>
            <a:p>
              <a:r>
                <a:rPr lang="en-US" sz="1600" b="1" dirty="0">
                  <a:solidFill>
                    <a:schemeClr val="accent1"/>
                  </a:solidFill>
                  <a:cs typeface="Arial" panose="020B0604020202020204" pitchFamily="34" charset="0"/>
                </a:rPr>
                <a:t>proton acceleration</a:t>
              </a:r>
            </a:p>
            <a:p>
              <a:r>
                <a:rPr lang="en-US" sz="1600" b="1" dirty="0">
                  <a:solidFill>
                    <a:schemeClr val="accent1"/>
                  </a:solidFill>
                  <a:cs typeface="Arial" panose="020B0604020202020204" pitchFamily="34" charset="0"/>
                </a:rPr>
                <a:t>configuration</a:t>
              </a:r>
              <a:endParaRPr lang="de-DE" sz="1600" b="1" dirty="0">
                <a:solidFill>
                  <a:schemeClr val="accent1"/>
                </a:solidFill>
                <a:cs typeface="Arial" panose="020B0604020202020204" pitchFamily="34" charset="0"/>
              </a:endParaRPr>
            </a:p>
          </p:txBody>
        </p:sp>
      </p:grpSp>
      <p:sp>
        <p:nvSpPr>
          <p:cNvPr id="17" name="Title 16"/>
          <p:cNvSpPr>
            <a:spLocks noGrp="1"/>
          </p:cNvSpPr>
          <p:nvPr>
            <p:ph type="title"/>
          </p:nvPr>
        </p:nvSpPr>
        <p:spPr/>
        <p:txBody>
          <a:bodyPr/>
          <a:lstStyle/>
          <a:p>
            <a:r>
              <a:rPr lang="en-US" dirty="0"/>
              <a:t>What’s next in </a:t>
            </a:r>
            <a:r>
              <a:rPr lang="en-US" dirty="0" err="1"/>
              <a:t>PowerMat</a:t>
            </a:r>
            <a:endParaRPr lang="en-GB" dirty="0"/>
          </a:p>
        </p:txBody>
      </p:sp>
      <p:sp>
        <p:nvSpPr>
          <p:cNvPr id="18" name="Content Placeholder 17"/>
          <p:cNvSpPr>
            <a:spLocks noGrp="1"/>
          </p:cNvSpPr>
          <p:nvPr>
            <p:ph idx="1"/>
          </p:nvPr>
        </p:nvSpPr>
        <p:spPr/>
        <p:txBody>
          <a:bodyPr>
            <a:normAutofit/>
          </a:bodyPr>
          <a:lstStyle/>
          <a:p>
            <a:r>
              <a:rPr lang="en-GB" sz="1800" dirty="0"/>
              <a:t>Status of E5 Experimental Area for Materials Research at </a:t>
            </a:r>
            <a:r>
              <a:rPr lang="en-GB" sz="1800" b="1" dirty="0"/>
              <a:t>ELI-NP</a:t>
            </a:r>
            <a:r>
              <a:rPr lang="en-GB" sz="1800" dirty="0"/>
              <a:t>, Bucharest (2 x 1 PW Lasers )</a:t>
            </a:r>
          </a:p>
          <a:p>
            <a:pPr lvl="1"/>
            <a:r>
              <a:rPr lang="en-GB" sz="1600" dirty="0"/>
              <a:t>2018 - 2019 –  finalization of 1 PW optics and interaction chambers in E5</a:t>
            </a:r>
          </a:p>
          <a:p>
            <a:pPr lvl="1"/>
            <a:r>
              <a:rPr lang="en-GB" sz="1600" dirty="0"/>
              <a:t>mid 2019 – laser beam characterization; proton acceleration; </a:t>
            </a:r>
            <a:r>
              <a:rPr lang="en-GB" sz="1600" b="1" dirty="0"/>
              <a:t>first experiments</a:t>
            </a:r>
          </a:p>
        </p:txBody>
      </p:sp>
      <p:sp>
        <p:nvSpPr>
          <p:cNvPr id="11" name="Slide Number Placeholder 10"/>
          <p:cNvSpPr>
            <a:spLocks noGrp="1"/>
          </p:cNvSpPr>
          <p:nvPr>
            <p:ph type="sldNum" sz="quarter" idx="12"/>
          </p:nvPr>
        </p:nvSpPr>
        <p:spPr/>
        <p:txBody>
          <a:bodyPr/>
          <a:lstStyle/>
          <a:p>
            <a:pPr>
              <a:defRPr/>
            </a:pPr>
            <a:fld id="{CBC05F65-92E5-4402-A97E-E26470DF9747}" type="slidenum">
              <a:rPr lang="en-GB" altLang="en-US" smtClean="0"/>
              <a:pPr>
                <a:defRPr/>
              </a:pPr>
              <a:t>11</a:t>
            </a:fld>
            <a:endParaRPr lang="en-GB" altLang="en-US"/>
          </a:p>
        </p:txBody>
      </p:sp>
    </p:spTree>
    <p:extLst>
      <p:ext uri="{BB962C8B-B14F-4D97-AF65-F5344CB8AC3E}">
        <p14:creationId xmlns:p14="http://schemas.microsoft.com/office/powerpoint/2010/main" val="1054907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062EA0-1CE4-404A-B2EF-D565B53F40E7}"/>
              </a:ext>
            </a:extLst>
          </p:cNvPr>
          <p:cNvSpPr>
            <a:spLocks noGrp="1"/>
          </p:cNvSpPr>
          <p:nvPr>
            <p:ph type="title"/>
          </p:nvPr>
        </p:nvSpPr>
        <p:spPr/>
        <p:txBody>
          <a:bodyPr/>
          <a:lstStyle/>
          <a:p>
            <a:r>
              <a:rPr lang="en-GB" dirty="0"/>
              <a:t>In the near future</a:t>
            </a:r>
          </a:p>
        </p:txBody>
      </p:sp>
      <p:sp>
        <p:nvSpPr>
          <p:cNvPr id="3" name="Segnaposto contenuto 2">
            <a:extLst>
              <a:ext uri="{FF2B5EF4-FFF2-40B4-BE49-F238E27FC236}">
                <a16:creationId xmlns:a16="http://schemas.microsoft.com/office/drawing/2014/main" id="{EA5D8D30-B690-43CE-9EAF-020EF1C1A87C}"/>
              </a:ext>
            </a:extLst>
          </p:cNvPr>
          <p:cNvSpPr>
            <a:spLocks noGrp="1"/>
          </p:cNvSpPr>
          <p:nvPr>
            <p:ph idx="1"/>
          </p:nvPr>
        </p:nvSpPr>
        <p:spPr>
          <a:xfrm>
            <a:off x="457200" y="1466274"/>
            <a:ext cx="8229600" cy="4525963"/>
          </a:xfrm>
        </p:spPr>
        <p:txBody>
          <a:bodyPr/>
          <a:lstStyle/>
          <a:p>
            <a:r>
              <a:rPr lang="en-GB" dirty="0">
                <a:solidFill>
                  <a:srgbClr val="002060"/>
                </a:solidFill>
              </a:rPr>
              <a:t>Is it possible to plan laser driven shockwaves experiments in the next months?</a:t>
            </a:r>
          </a:p>
          <a:p>
            <a:r>
              <a:rPr lang="en-GB" dirty="0">
                <a:solidFill>
                  <a:srgbClr val="002060"/>
                </a:solidFill>
              </a:rPr>
              <a:t>Which Laser Source will be available for these tests (GSI, ELI-NP…)? Which energy level, pulse duration, spot size…?</a:t>
            </a:r>
          </a:p>
          <a:p>
            <a:r>
              <a:rPr lang="en-GB" dirty="0">
                <a:solidFill>
                  <a:srgbClr val="002060"/>
                </a:solidFill>
              </a:rPr>
              <a:t>Which instrumentations will be available through the </a:t>
            </a:r>
            <a:r>
              <a:rPr lang="en-GB" dirty="0" err="1">
                <a:solidFill>
                  <a:srgbClr val="002060"/>
                </a:solidFill>
              </a:rPr>
              <a:t>Powermat</a:t>
            </a:r>
            <a:r>
              <a:rPr lang="en-GB" dirty="0">
                <a:solidFill>
                  <a:srgbClr val="002060"/>
                </a:solidFill>
              </a:rPr>
              <a:t> partners (VISAR, Fast cameras…)</a:t>
            </a:r>
          </a:p>
          <a:p>
            <a:r>
              <a:rPr lang="en-GB" dirty="0">
                <a:solidFill>
                  <a:srgbClr val="002060"/>
                </a:solidFill>
              </a:rPr>
              <a:t>Which materials could be good candidates?</a:t>
            </a:r>
          </a:p>
          <a:p>
            <a:r>
              <a:rPr lang="en-GB" dirty="0">
                <a:solidFill>
                  <a:srgbClr val="002060"/>
                </a:solidFill>
              </a:rPr>
              <a:t>Is it the timeline compatible with the ARIES end?</a:t>
            </a:r>
          </a:p>
          <a:p>
            <a:endParaRPr lang="en-GB" dirty="0">
              <a:solidFill>
                <a:srgbClr val="002060"/>
              </a:solidFill>
            </a:endParaRPr>
          </a:p>
        </p:txBody>
      </p:sp>
      <p:sp>
        <p:nvSpPr>
          <p:cNvPr id="4" name="Segnaposto piè di pagina 3">
            <a:extLst>
              <a:ext uri="{FF2B5EF4-FFF2-40B4-BE49-F238E27FC236}">
                <a16:creationId xmlns:a16="http://schemas.microsoft.com/office/drawing/2014/main" id="{BBD04341-90C7-45CD-B93B-C2EF198A6133}"/>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26544F85-4C36-4F8B-8594-4B4AC8D73047}"/>
              </a:ext>
            </a:extLst>
          </p:cNvPr>
          <p:cNvSpPr>
            <a:spLocks noGrp="1"/>
          </p:cNvSpPr>
          <p:nvPr>
            <p:ph type="sldNum" sz="quarter" idx="12"/>
          </p:nvPr>
        </p:nvSpPr>
        <p:spPr/>
        <p:txBody>
          <a:bodyPr/>
          <a:lstStyle/>
          <a:p>
            <a:fld id="{81B4523E-0E60-2F49-A1DB-8E66CE3DE81B}" type="slidenum">
              <a:rPr lang="en-GB" smtClean="0"/>
              <a:pPr/>
              <a:t>12</a:t>
            </a:fld>
            <a:endParaRPr lang="en-GB"/>
          </a:p>
        </p:txBody>
      </p:sp>
    </p:spTree>
    <p:extLst>
      <p:ext uri="{BB962C8B-B14F-4D97-AF65-F5344CB8AC3E}">
        <p14:creationId xmlns:p14="http://schemas.microsoft.com/office/powerpoint/2010/main" val="3172275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prstGeom prst="rect">
            <a:avLst/>
          </a:prstGeom>
        </p:spPr>
        <p:txBody>
          <a:bodyPr/>
          <a:lstStyle/>
          <a:p>
            <a:fld id="{81B4523E-0E60-2F49-A1DB-8E66CE3DE81B}" type="slidenum">
              <a:rPr lang="en-GB" smtClean="0"/>
              <a:pPr/>
              <a:t>13</a:t>
            </a:fld>
            <a:endParaRPr lang="en-GB"/>
          </a:p>
        </p:txBody>
      </p:sp>
      <p:sp>
        <p:nvSpPr>
          <p:cNvPr id="6" name="Text Placeholder 5"/>
          <p:cNvSpPr>
            <a:spLocks noGrp="1"/>
          </p:cNvSpPr>
          <p:nvPr>
            <p:ph type="body" sz="quarter" idx="13"/>
          </p:nvPr>
        </p:nvSpPr>
        <p:spPr/>
        <p:txBody>
          <a:bodyPr/>
          <a:lstStyle/>
          <a:p>
            <a:r>
              <a:rPr lang="en-GB" dirty="0"/>
              <a:t>Thank you!</a:t>
            </a:r>
          </a:p>
        </p:txBody>
      </p:sp>
    </p:spTree>
    <p:extLst>
      <p:ext uri="{BB962C8B-B14F-4D97-AF65-F5344CB8AC3E}">
        <p14:creationId xmlns:p14="http://schemas.microsoft.com/office/powerpoint/2010/main" val="2092438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6755664" cy="1160518"/>
          </a:xfrm>
        </p:spPr>
        <p:txBody>
          <a:bodyPr/>
          <a:lstStyle/>
          <a:p>
            <a:r>
              <a:rPr lang="en-US" sz="3600" dirty="0"/>
              <a:t>Task 3 description</a:t>
            </a:r>
          </a:p>
        </p:txBody>
      </p:sp>
      <p:sp>
        <p:nvSpPr>
          <p:cNvPr id="3" name="Content Placeholder 2"/>
          <p:cNvSpPr>
            <a:spLocks noGrp="1"/>
          </p:cNvSpPr>
          <p:nvPr>
            <p:ph idx="1"/>
          </p:nvPr>
        </p:nvSpPr>
        <p:spPr>
          <a:xfrm>
            <a:off x="457200" y="1124744"/>
            <a:ext cx="8514526" cy="4755511"/>
          </a:xfrm>
          <a:noFill/>
        </p:spPr>
        <p:txBody>
          <a:bodyPr>
            <a:noAutofit/>
          </a:bodyPr>
          <a:lstStyle/>
          <a:p>
            <a:pPr marL="0" indent="0">
              <a:spcAft>
                <a:spcPts val="600"/>
              </a:spcAft>
              <a:buNone/>
            </a:pPr>
            <a:r>
              <a:rPr lang="en-US" sz="2400" i="1" dirty="0">
                <a:solidFill>
                  <a:schemeClr val="tx2">
                    <a:lumMod val="60000"/>
                    <a:lumOff val="40000"/>
                  </a:schemeClr>
                </a:solidFill>
              </a:rPr>
              <a:t>Task 3: Dynamic testing and online monitoring</a:t>
            </a:r>
            <a:br>
              <a:rPr lang="en-US" sz="2400" i="1" dirty="0">
                <a:solidFill>
                  <a:schemeClr val="tx2">
                    <a:lumMod val="60000"/>
                    <a:lumOff val="40000"/>
                  </a:schemeClr>
                </a:solidFill>
              </a:rPr>
            </a:br>
            <a:r>
              <a:rPr lang="en-US" sz="2400" i="1" dirty="0">
                <a:solidFill>
                  <a:schemeClr val="tx2">
                    <a:lumMod val="60000"/>
                    <a:lumOff val="40000"/>
                  </a:schemeClr>
                </a:solidFill>
              </a:rPr>
              <a:t>             </a:t>
            </a:r>
          </a:p>
          <a:p>
            <a:pPr marL="0" lvl="1" indent="0">
              <a:spcBef>
                <a:spcPts val="600"/>
              </a:spcBef>
              <a:spcAft>
                <a:spcPts val="600"/>
              </a:spcAft>
              <a:buNone/>
            </a:pPr>
            <a:r>
              <a:rPr lang="en-US" sz="2000" dirty="0">
                <a:solidFill>
                  <a:srgbClr val="004080"/>
                </a:solidFill>
              </a:rPr>
              <a:t>Testing of material samples in a broad range of environments:</a:t>
            </a:r>
          </a:p>
          <a:p>
            <a:pPr marL="285750" lvl="1">
              <a:spcBef>
                <a:spcPts val="600"/>
              </a:spcBef>
              <a:spcAft>
                <a:spcPts val="600"/>
              </a:spcAft>
            </a:pPr>
            <a:r>
              <a:rPr lang="en-US" sz="2000" dirty="0">
                <a:solidFill>
                  <a:schemeClr val="bg1">
                    <a:lumMod val="65000"/>
                  </a:schemeClr>
                </a:solidFill>
              </a:rPr>
              <a:t>Mechanical testing in quasi-static and dynamic conditions, at various temperatures (postponed due to COVID emergency and Vacuum chamber delay)</a:t>
            </a:r>
          </a:p>
          <a:p>
            <a:pPr marL="285750" lvl="1">
              <a:spcBef>
                <a:spcPts val="600"/>
              </a:spcBef>
              <a:spcAft>
                <a:spcPts val="600"/>
              </a:spcAft>
            </a:pPr>
            <a:r>
              <a:rPr lang="en-US" sz="2000" b="1" u="sng" dirty="0">
                <a:solidFill>
                  <a:srgbClr val="004080"/>
                </a:solidFill>
              </a:rPr>
              <a:t>Tests under very high power laser and particle beams </a:t>
            </a:r>
          </a:p>
          <a:p>
            <a:pPr marL="285750" lvl="1">
              <a:spcBef>
                <a:spcPts val="600"/>
              </a:spcBef>
              <a:spcAft>
                <a:spcPts val="600"/>
              </a:spcAft>
            </a:pPr>
            <a:r>
              <a:rPr lang="en-US" sz="2000" dirty="0">
                <a:solidFill>
                  <a:schemeClr val="bg1">
                    <a:lumMod val="65000"/>
                  </a:schemeClr>
                </a:solidFill>
                <a:highlight>
                  <a:srgbClr val="FFFFFF"/>
                </a:highlight>
              </a:rPr>
              <a:t>Irradiation tests with online monitoring of properties evolution </a:t>
            </a:r>
          </a:p>
          <a:p>
            <a:pPr marL="285750" lvl="1">
              <a:spcBef>
                <a:spcPts val="600"/>
              </a:spcBef>
              <a:spcAft>
                <a:spcPts val="600"/>
              </a:spcAft>
            </a:pPr>
            <a:r>
              <a:rPr lang="en-US" sz="2000" dirty="0">
                <a:solidFill>
                  <a:schemeClr val="bg1">
                    <a:lumMod val="65000"/>
                  </a:schemeClr>
                </a:solidFill>
                <a:highlight>
                  <a:srgbClr val="FFFFFF"/>
                </a:highlight>
              </a:rPr>
              <a:t>Hydrodynamic simulations of experiments - constitutive models, spall strengths for new materials </a:t>
            </a:r>
            <a:endParaRPr lang="en-US" sz="2000" dirty="0">
              <a:solidFill>
                <a:srgbClr val="004080"/>
              </a:solidFill>
            </a:endParaRPr>
          </a:p>
          <a:p>
            <a:pPr marL="0" lvl="1" indent="0">
              <a:spcBef>
                <a:spcPts val="600"/>
              </a:spcBef>
              <a:spcAft>
                <a:spcPts val="600"/>
              </a:spcAft>
              <a:buNone/>
            </a:pPr>
            <a:r>
              <a:rPr lang="en-US" sz="2000" b="1" dirty="0">
                <a:solidFill>
                  <a:srgbClr val="558ED5"/>
                </a:solidFill>
              </a:rPr>
              <a:t>Participants: CERN, ELI-NP, GSI, POLIMI, POLITO</a:t>
            </a:r>
            <a:endParaRPr lang="en-US" sz="2000" b="1" dirty="0">
              <a:solidFill>
                <a:srgbClr val="004080"/>
              </a:solidFill>
            </a:endParaRPr>
          </a:p>
        </p:txBody>
      </p:sp>
      <p:sp>
        <p:nvSpPr>
          <p:cNvPr id="4" name="Slide Number Placeholder 4"/>
          <p:cNvSpPr>
            <a:spLocks noGrp="1"/>
          </p:cNvSpPr>
          <p:nvPr>
            <p:ph type="sldNum" sz="quarter" idx="12"/>
          </p:nvPr>
        </p:nvSpPr>
        <p:spPr>
          <a:xfrm>
            <a:off x="8534400" y="6356350"/>
            <a:ext cx="457200" cy="365125"/>
          </a:xfrm>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2372133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F0EE58-5ACD-46D4-91C1-F3711E79D67C}"/>
              </a:ext>
            </a:extLst>
          </p:cNvPr>
          <p:cNvSpPr>
            <a:spLocks noGrp="1"/>
          </p:cNvSpPr>
          <p:nvPr>
            <p:ph type="title"/>
          </p:nvPr>
        </p:nvSpPr>
        <p:spPr/>
        <p:txBody>
          <a:bodyPr/>
          <a:lstStyle/>
          <a:p>
            <a:r>
              <a:rPr lang="en-US" dirty="0"/>
              <a:t>High energy particle beams: Multimat-2</a:t>
            </a:r>
            <a:endParaRPr lang="en-GB" dirty="0"/>
          </a:p>
        </p:txBody>
      </p:sp>
      <p:sp>
        <p:nvSpPr>
          <p:cNvPr id="3" name="Segnaposto contenuto 2">
            <a:extLst>
              <a:ext uri="{FF2B5EF4-FFF2-40B4-BE49-F238E27FC236}">
                <a16:creationId xmlns:a16="http://schemas.microsoft.com/office/drawing/2014/main" id="{0EEB417A-F601-48EA-AB8E-327364804EAB}"/>
              </a:ext>
            </a:extLst>
          </p:cNvPr>
          <p:cNvSpPr>
            <a:spLocks noGrp="1"/>
          </p:cNvSpPr>
          <p:nvPr>
            <p:ph idx="1"/>
          </p:nvPr>
        </p:nvSpPr>
        <p:spPr>
          <a:xfrm>
            <a:off x="457200" y="1138373"/>
            <a:ext cx="8229600" cy="4525963"/>
          </a:xfrm>
        </p:spPr>
        <p:txBody>
          <a:bodyPr>
            <a:normAutofit/>
          </a:bodyPr>
          <a:lstStyle/>
          <a:p>
            <a:pPr marL="269875" indent="-233363">
              <a:spcBef>
                <a:spcPts val="0"/>
              </a:spcBef>
            </a:pPr>
            <a:r>
              <a:rPr lang="it-IT" sz="1800" dirty="0">
                <a:solidFill>
                  <a:srgbClr val="002060"/>
                </a:solidFill>
              </a:rPr>
              <a:t>Experiment on </a:t>
            </a:r>
            <a:r>
              <a:rPr lang="it-IT" sz="1800" dirty="0" err="1">
                <a:solidFill>
                  <a:srgbClr val="002060"/>
                </a:solidFill>
              </a:rPr>
              <a:t>materials</a:t>
            </a:r>
            <a:r>
              <a:rPr lang="it-IT" sz="1800" dirty="0">
                <a:solidFill>
                  <a:srgbClr val="002060"/>
                </a:solidFill>
              </a:rPr>
              <a:t> samples </a:t>
            </a:r>
            <a:r>
              <a:rPr lang="it-IT" sz="1800" dirty="0" err="1">
                <a:solidFill>
                  <a:srgbClr val="002060"/>
                </a:solidFill>
              </a:rPr>
              <a:t>proposed</a:t>
            </a:r>
            <a:r>
              <a:rPr lang="it-IT" sz="1800" dirty="0">
                <a:solidFill>
                  <a:srgbClr val="002060"/>
                </a:solidFill>
              </a:rPr>
              <a:t> for </a:t>
            </a:r>
            <a:r>
              <a:rPr lang="it-IT" sz="1800" b="1" dirty="0" err="1">
                <a:solidFill>
                  <a:srgbClr val="002060"/>
                </a:solidFill>
              </a:rPr>
              <a:t>next</a:t>
            </a:r>
            <a:r>
              <a:rPr lang="it-IT" sz="1800" b="1" dirty="0">
                <a:solidFill>
                  <a:srgbClr val="002060"/>
                </a:solidFill>
              </a:rPr>
              <a:t> </a:t>
            </a:r>
            <a:r>
              <a:rPr lang="it-IT" sz="1800" b="1" dirty="0" err="1">
                <a:solidFill>
                  <a:srgbClr val="002060"/>
                </a:solidFill>
              </a:rPr>
              <a:t>HiRadMat</a:t>
            </a:r>
            <a:r>
              <a:rPr lang="it-IT" sz="1800" b="1" dirty="0">
                <a:solidFill>
                  <a:srgbClr val="002060"/>
                </a:solidFill>
              </a:rPr>
              <a:t> </a:t>
            </a:r>
            <a:r>
              <a:rPr lang="it-IT" sz="1800" b="1" dirty="0" err="1">
                <a:solidFill>
                  <a:srgbClr val="002060"/>
                </a:solidFill>
              </a:rPr>
              <a:t>run</a:t>
            </a:r>
            <a:r>
              <a:rPr lang="it-IT" sz="1800" b="1" dirty="0">
                <a:solidFill>
                  <a:srgbClr val="002060"/>
                </a:solidFill>
              </a:rPr>
              <a:t> (2021/22)</a:t>
            </a:r>
          </a:p>
          <a:p>
            <a:pPr marL="269875" indent="-233363">
              <a:spcBef>
                <a:spcPts val="0"/>
              </a:spcBef>
            </a:pPr>
            <a:r>
              <a:rPr lang="it-IT" sz="1800" b="1" dirty="0">
                <a:solidFill>
                  <a:srgbClr val="002060"/>
                </a:solidFill>
              </a:rPr>
              <a:t>Goals</a:t>
            </a:r>
            <a:r>
              <a:rPr lang="it-IT" sz="1800" dirty="0">
                <a:solidFill>
                  <a:srgbClr val="002060"/>
                </a:solidFill>
              </a:rPr>
              <a:t>: validate the industrial </a:t>
            </a:r>
            <a:r>
              <a:rPr lang="it-IT" sz="1800" dirty="0" err="1">
                <a:solidFill>
                  <a:srgbClr val="002060"/>
                </a:solidFill>
              </a:rPr>
              <a:t>solutions</a:t>
            </a:r>
            <a:r>
              <a:rPr lang="it-IT" sz="1800" dirty="0">
                <a:solidFill>
                  <a:srgbClr val="002060"/>
                </a:solidFill>
              </a:rPr>
              <a:t> for </a:t>
            </a:r>
            <a:r>
              <a:rPr lang="it-IT" sz="1800" dirty="0" err="1">
                <a:solidFill>
                  <a:srgbClr val="002060"/>
                </a:solidFill>
              </a:rPr>
              <a:t>HiLumi</a:t>
            </a:r>
            <a:r>
              <a:rPr lang="it-IT" sz="1800" dirty="0">
                <a:solidFill>
                  <a:srgbClr val="002060"/>
                </a:solidFill>
              </a:rPr>
              <a:t> (</a:t>
            </a:r>
            <a:r>
              <a:rPr lang="it-IT" sz="1800" dirty="0" err="1">
                <a:solidFill>
                  <a:srgbClr val="002060"/>
                </a:solidFill>
              </a:rPr>
              <a:t>MoGr</a:t>
            </a:r>
            <a:r>
              <a:rPr lang="it-IT" sz="1800" dirty="0">
                <a:solidFill>
                  <a:srgbClr val="002060"/>
                </a:solidFill>
              </a:rPr>
              <a:t> NB-8404Ng with HIPIMS coating, </a:t>
            </a:r>
            <a:r>
              <a:rPr lang="it-IT" sz="1800" dirty="0" err="1">
                <a:solidFill>
                  <a:srgbClr val="002060"/>
                </a:solidFill>
              </a:rPr>
              <a:t>coated</a:t>
            </a:r>
            <a:r>
              <a:rPr lang="it-IT" sz="1800" dirty="0">
                <a:solidFill>
                  <a:srgbClr val="002060"/>
                </a:solidFill>
              </a:rPr>
              <a:t> </a:t>
            </a:r>
            <a:r>
              <a:rPr lang="it-IT" sz="1800" dirty="0" err="1">
                <a:solidFill>
                  <a:srgbClr val="002060"/>
                </a:solidFill>
              </a:rPr>
              <a:t>graphite</a:t>
            </a:r>
            <a:r>
              <a:rPr lang="it-IT" sz="1800" dirty="0">
                <a:solidFill>
                  <a:srgbClr val="002060"/>
                </a:solidFill>
              </a:rPr>
              <a:t>); </a:t>
            </a:r>
            <a:r>
              <a:rPr lang="it-IT" sz="1800" dirty="0" err="1">
                <a:solidFill>
                  <a:srgbClr val="002060"/>
                </a:solidFill>
              </a:rPr>
              <a:t>improve</a:t>
            </a:r>
            <a:r>
              <a:rPr lang="it-IT" sz="1800" dirty="0">
                <a:solidFill>
                  <a:srgbClr val="002060"/>
                </a:solidFill>
              </a:rPr>
              <a:t> </a:t>
            </a:r>
            <a:r>
              <a:rPr lang="it-IT" sz="1800" dirty="0" err="1">
                <a:solidFill>
                  <a:srgbClr val="002060"/>
                </a:solidFill>
              </a:rPr>
              <a:t>definition</a:t>
            </a:r>
            <a:r>
              <a:rPr lang="it-IT" sz="1800" dirty="0">
                <a:solidFill>
                  <a:srgbClr val="002060"/>
                </a:solidFill>
              </a:rPr>
              <a:t> of </a:t>
            </a:r>
            <a:r>
              <a:rPr lang="it-IT" sz="1800" dirty="0" err="1">
                <a:solidFill>
                  <a:srgbClr val="002060"/>
                </a:solidFill>
              </a:rPr>
              <a:t>material</a:t>
            </a:r>
            <a:r>
              <a:rPr lang="it-IT" sz="1800" dirty="0">
                <a:solidFill>
                  <a:srgbClr val="002060"/>
                </a:solidFill>
              </a:rPr>
              <a:t> models for </a:t>
            </a:r>
            <a:r>
              <a:rPr lang="it-IT" sz="1800" dirty="0" err="1">
                <a:solidFill>
                  <a:srgbClr val="002060"/>
                </a:solidFill>
              </a:rPr>
              <a:t>graphitic</a:t>
            </a:r>
            <a:r>
              <a:rPr lang="it-IT" sz="1800" dirty="0">
                <a:solidFill>
                  <a:srgbClr val="002060"/>
                </a:solidFill>
              </a:rPr>
              <a:t> </a:t>
            </a:r>
            <a:r>
              <a:rPr lang="it-IT" sz="1800" dirty="0" err="1">
                <a:solidFill>
                  <a:srgbClr val="002060"/>
                </a:solidFill>
              </a:rPr>
              <a:t>materials</a:t>
            </a:r>
            <a:r>
              <a:rPr lang="it-IT" sz="1800" dirty="0">
                <a:solidFill>
                  <a:srgbClr val="002060"/>
                </a:solidFill>
              </a:rPr>
              <a:t>; </a:t>
            </a:r>
            <a:r>
              <a:rPr lang="it-IT" sz="1800" dirty="0" err="1">
                <a:solidFill>
                  <a:srgbClr val="002060"/>
                </a:solidFill>
              </a:rPr>
              <a:t>explore</a:t>
            </a:r>
            <a:r>
              <a:rPr lang="it-IT" sz="1800" dirty="0">
                <a:solidFill>
                  <a:srgbClr val="002060"/>
                </a:solidFill>
              </a:rPr>
              <a:t> </a:t>
            </a:r>
            <a:r>
              <a:rPr lang="it-IT" sz="1800" dirty="0" err="1">
                <a:solidFill>
                  <a:srgbClr val="002060"/>
                </a:solidFill>
              </a:rPr>
              <a:t>collimator</a:t>
            </a:r>
            <a:r>
              <a:rPr lang="it-IT" sz="1800" dirty="0">
                <a:solidFill>
                  <a:srgbClr val="002060"/>
                </a:solidFill>
              </a:rPr>
              <a:t> </a:t>
            </a:r>
            <a:r>
              <a:rPr lang="it-IT" sz="1800" dirty="0" err="1">
                <a:solidFill>
                  <a:srgbClr val="002060"/>
                </a:solidFill>
              </a:rPr>
              <a:t>threshold</a:t>
            </a:r>
            <a:r>
              <a:rPr lang="it-IT" sz="1800" dirty="0">
                <a:solidFill>
                  <a:srgbClr val="002060"/>
                </a:solidFill>
              </a:rPr>
              <a:t> of </a:t>
            </a:r>
            <a:r>
              <a:rPr lang="it-IT" sz="1800" dirty="0" err="1">
                <a:solidFill>
                  <a:srgbClr val="002060"/>
                </a:solidFill>
              </a:rPr>
              <a:t>damage</a:t>
            </a:r>
            <a:r>
              <a:rPr lang="it-IT" sz="1800" dirty="0">
                <a:solidFill>
                  <a:srgbClr val="002060"/>
                </a:solidFill>
              </a:rPr>
              <a:t>.</a:t>
            </a:r>
          </a:p>
          <a:p>
            <a:pPr marL="269875" indent="-233363">
              <a:spcBef>
                <a:spcPts val="0"/>
              </a:spcBef>
            </a:pPr>
            <a:r>
              <a:rPr lang="it-IT" sz="1800" dirty="0">
                <a:solidFill>
                  <a:srgbClr val="002060"/>
                </a:solidFill>
              </a:rPr>
              <a:t>Makes use of the </a:t>
            </a:r>
            <a:r>
              <a:rPr lang="it-IT" sz="1800" b="1" dirty="0" err="1">
                <a:solidFill>
                  <a:srgbClr val="002060"/>
                </a:solidFill>
              </a:rPr>
              <a:t>MultiMat</a:t>
            </a:r>
            <a:r>
              <a:rPr lang="it-IT" sz="1800" b="1" dirty="0">
                <a:solidFill>
                  <a:srgbClr val="002060"/>
                </a:solidFill>
              </a:rPr>
              <a:t> test </a:t>
            </a:r>
            <a:r>
              <a:rPr lang="it-IT" sz="1800" b="1" dirty="0" err="1">
                <a:solidFill>
                  <a:srgbClr val="002060"/>
                </a:solidFill>
              </a:rPr>
              <a:t>bench</a:t>
            </a:r>
            <a:r>
              <a:rPr lang="it-IT" sz="1800" dirty="0">
                <a:solidFill>
                  <a:srgbClr val="002060"/>
                </a:solidFill>
              </a:rPr>
              <a:t>, with new targets</a:t>
            </a:r>
          </a:p>
          <a:p>
            <a:pPr marL="269875" indent="-233363">
              <a:spcBef>
                <a:spcPts val="0"/>
              </a:spcBef>
            </a:pPr>
            <a:r>
              <a:rPr lang="it-IT" sz="1800" dirty="0">
                <a:solidFill>
                  <a:srgbClr val="002060"/>
                </a:solidFill>
              </a:rPr>
              <a:t>Open to </a:t>
            </a:r>
            <a:r>
              <a:rPr lang="it-IT" sz="1800" dirty="0" err="1">
                <a:solidFill>
                  <a:srgbClr val="002060"/>
                </a:solidFill>
              </a:rPr>
              <a:t>additional</a:t>
            </a:r>
            <a:r>
              <a:rPr lang="it-IT" sz="1800" dirty="0">
                <a:solidFill>
                  <a:srgbClr val="002060"/>
                </a:solidFill>
              </a:rPr>
              <a:t> </a:t>
            </a:r>
            <a:r>
              <a:rPr lang="it-IT" sz="1800" dirty="0" err="1">
                <a:solidFill>
                  <a:srgbClr val="002060"/>
                </a:solidFill>
              </a:rPr>
              <a:t>materials</a:t>
            </a:r>
            <a:r>
              <a:rPr lang="it-IT" sz="1800" dirty="0">
                <a:solidFill>
                  <a:srgbClr val="002060"/>
                </a:solidFill>
              </a:rPr>
              <a:t> of </a:t>
            </a:r>
            <a:r>
              <a:rPr lang="it-IT" sz="1800" dirty="0" err="1">
                <a:solidFill>
                  <a:srgbClr val="002060"/>
                </a:solidFill>
              </a:rPr>
              <a:t>interest</a:t>
            </a:r>
            <a:r>
              <a:rPr lang="it-IT" sz="1800" dirty="0">
                <a:solidFill>
                  <a:srgbClr val="002060"/>
                </a:solidFill>
              </a:rPr>
              <a:t> from </a:t>
            </a:r>
            <a:r>
              <a:rPr lang="it-IT" sz="1800" dirty="0" err="1">
                <a:solidFill>
                  <a:srgbClr val="002060"/>
                </a:solidFill>
              </a:rPr>
              <a:t>other</a:t>
            </a:r>
            <a:r>
              <a:rPr lang="it-IT" sz="1800" dirty="0">
                <a:solidFill>
                  <a:srgbClr val="002060"/>
                </a:solidFill>
              </a:rPr>
              <a:t> projects, </a:t>
            </a:r>
            <a:r>
              <a:rPr lang="it-IT" sz="1800" b="1" dirty="0" err="1">
                <a:solidFill>
                  <a:srgbClr val="002060"/>
                </a:solidFill>
              </a:rPr>
              <a:t>including</a:t>
            </a:r>
            <a:r>
              <a:rPr lang="it-IT" sz="1800" b="1" dirty="0">
                <a:solidFill>
                  <a:srgbClr val="002060"/>
                </a:solidFill>
              </a:rPr>
              <a:t> ARIES!</a:t>
            </a:r>
          </a:p>
          <a:p>
            <a:pPr marL="269875" indent="-233363">
              <a:spcBef>
                <a:spcPts val="0"/>
              </a:spcBef>
            </a:pPr>
            <a:r>
              <a:rPr lang="it-IT" sz="1800" b="1" dirty="0" err="1">
                <a:solidFill>
                  <a:srgbClr val="002060"/>
                </a:solidFill>
              </a:rPr>
              <a:t>Submitted</a:t>
            </a:r>
            <a:r>
              <a:rPr lang="it-IT" sz="1800" b="1" dirty="0">
                <a:solidFill>
                  <a:srgbClr val="002060"/>
                </a:solidFill>
              </a:rPr>
              <a:t> to the </a:t>
            </a:r>
            <a:r>
              <a:rPr lang="it-IT" sz="1800" b="1" dirty="0" err="1">
                <a:solidFill>
                  <a:srgbClr val="002060"/>
                </a:solidFill>
              </a:rPr>
              <a:t>HiRadMat</a:t>
            </a:r>
            <a:r>
              <a:rPr lang="it-IT" sz="1800" b="1" dirty="0">
                <a:solidFill>
                  <a:srgbClr val="002060"/>
                </a:solidFill>
              </a:rPr>
              <a:t> </a:t>
            </a:r>
            <a:r>
              <a:rPr lang="it-IT" sz="1800" b="1" dirty="0" err="1">
                <a:solidFill>
                  <a:srgbClr val="002060"/>
                </a:solidFill>
              </a:rPr>
              <a:t>scientific</a:t>
            </a:r>
            <a:r>
              <a:rPr lang="it-IT" sz="1800" b="1" dirty="0">
                <a:solidFill>
                  <a:srgbClr val="002060"/>
                </a:solidFill>
              </a:rPr>
              <a:t> board in </a:t>
            </a:r>
            <a:r>
              <a:rPr lang="it-IT" sz="1800" b="1" dirty="0" err="1">
                <a:solidFill>
                  <a:srgbClr val="002060"/>
                </a:solidFill>
              </a:rPr>
              <a:t>June</a:t>
            </a:r>
            <a:r>
              <a:rPr lang="it-IT" sz="1800" b="1" dirty="0">
                <a:solidFill>
                  <a:srgbClr val="002060"/>
                </a:solidFill>
              </a:rPr>
              <a:t> and under </a:t>
            </a:r>
            <a:r>
              <a:rPr lang="it-IT" sz="1800" b="1" dirty="0" err="1">
                <a:solidFill>
                  <a:srgbClr val="002060"/>
                </a:solidFill>
              </a:rPr>
              <a:t>evaluation</a:t>
            </a:r>
            <a:endParaRPr lang="en-GB" sz="1800" b="1" dirty="0">
              <a:solidFill>
                <a:srgbClr val="002060"/>
              </a:solidFill>
            </a:endParaRPr>
          </a:p>
          <a:p>
            <a:endParaRPr lang="en-GB" sz="1800" dirty="0">
              <a:solidFill>
                <a:srgbClr val="002060"/>
              </a:solidFill>
            </a:endParaRPr>
          </a:p>
        </p:txBody>
      </p:sp>
      <p:sp>
        <p:nvSpPr>
          <p:cNvPr id="4" name="Segnaposto piè di pagina 3">
            <a:extLst>
              <a:ext uri="{FF2B5EF4-FFF2-40B4-BE49-F238E27FC236}">
                <a16:creationId xmlns:a16="http://schemas.microsoft.com/office/drawing/2014/main" id="{7B06D0E6-1F81-4068-98CE-D7B3F4BAB3F8}"/>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E661D6D3-01AF-4D70-B1F8-2E869772CA88}"/>
              </a:ext>
            </a:extLst>
          </p:cNvPr>
          <p:cNvSpPr>
            <a:spLocks noGrp="1"/>
          </p:cNvSpPr>
          <p:nvPr>
            <p:ph type="sldNum" sz="quarter" idx="12"/>
          </p:nvPr>
        </p:nvSpPr>
        <p:spPr/>
        <p:txBody>
          <a:bodyPr/>
          <a:lstStyle/>
          <a:p>
            <a:fld id="{81B4523E-0E60-2F49-A1DB-8E66CE3DE81B}" type="slidenum">
              <a:rPr lang="en-GB" smtClean="0"/>
              <a:pPr/>
              <a:t>3</a:t>
            </a:fld>
            <a:endParaRPr lang="en-GB"/>
          </a:p>
        </p:txBody>
      </p:sp>
      <p:sp>
        <p:nvSpPr>
          <p:cNvPr id="8" name="Title 1">
            <a:extLst>
              <a:ext uri="{FF2B5EF4-FFF2-40B4-BE49-F238E27FC236}">
                <a16:creationId xmlns:a16="http://schemas.microsoft.com/office/drawing/2014/main" id="{65CF9449-D03C-42A9-9E1D-31575495C37A}"/>
              </a:ext>
            </a:extLst>
          </p:cNvPr>
          <p:cNvSpPr txBox="1">
            <a:spLocks/>
          </p:cNvSpPr>
          <p:nvPr/>
        </p:nvSpPr>
        <p:spPr>
          <a:xfrm>
            <a:off x="62135" y="17371"/>
            <a:ext cx="8182273" cy="72000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endParaRPr lang="en-GB" dirty="0"/>
          </a:p>
        </p:txBody>
      </p:sp>
      <p:pic>
        <p:nvPicPr>
          <p:cNvPr id="10" name="Picture 11">
            <a:extLst>
              <a:ext uri="{FF2B5EF4-FFF2-40B4-BE49-F238E27FC236}">
                <a16:creationId xmlns:a16="http://schemas.microsoft.com/office/drawing/2014/main" id="{38FF34EA-F864-4BA8-B3D3-EE4FC009F5A6}"/>
              </a:ext>
            </a:extLst>
          </p:cNvPr>
          <p:cNvPicPr>
            <a:picLocks noChangeAspect="1"/>
          </p:cNvPicPr>
          <p:nvPr/>
        </p:nvPicPr>
        <p:blipFill rotWithShape="1">
          <a:blip r:embed="rId2">
            <a:extLst>
              <a:ext uri="{28A0092B-C50C-407E-A947-70E740481C1C}">
                <a14:useLocalDpi xmlns:a14="http://schemas.microsoft.com/office/drawing/2010/main" val="0"/>
              </a:ext>
            </a:extLst>
          </a:blip>
          <a:srcRect l="1" t="717" r="50747"/>
          <a:stretch/>
        </p:blipFill>
        <p:spPr>
          <a:xfrm>
            <a:off x="2258777" y="3194088"/>
            <a:ext cx="4545471" cy="2880000"/>
          </a:xfrm>
          <a:prstGeom prst="rect">
            <a:avLst/>
          </a:prstGeom>
        </p:spPr>
      </p:pic>
      <p:pic>
        <p:nvPicPr>
          <p:cNvPr id="11" name="Picture 12">
            <a:extLst>
              <a:ext uri="{FF2B5EF4-FFF2-40B4-BE49-F238E27FC236}">
                <a16:creationId xmlns:a16="http://schemas.microsoft.com/office/drawing/2014/main" id="{CD3EEED1-5731-41F9-945C-B978E97CA6FA}"/>
              </a:ext>
            </a:extLst>
          </p:cNvPr>
          <p:cNvPicPr>
            <a:picLocks noChangeAspect="1"/>
          </p:cNvPicPr>
          <p:nvPr/>
        </p:nvPicPr>
        <p:blipFill rotWithShape="1">
          <a:blip r:embed="rId3"/>
          <a:srcRect b="6664"/>
          <a:stretch/>
        </p:blipFill>
        <p:spPr>
          <a:xfrm>
            <a:off x="6876256" y="3194088"/>
            <a:ext cx="2267744" cy="2939747"/>
          </a:xfrm>
          <a:prstGeom prst="rect">
            <a:avLst/>
          </a:prstGeom>
        </p:spPr>
      </p:pic>
      <p:pic>
        <p:nvPicPr>
          <p:cNvPr id="12" name="Picture 13">
            <a:extLst>
              <a:ext uri="{FF2B5EF4-FFF2-40B4-BE49-F238E27FC236}">
                <a16:creationId xmlns:a16="http://schemas.microsoft.com/office/drawing/2014/main" id="{33C02EE8-DFF0-46E9-B970-D73CA5D6024F}"/>
              </a:ext>
            </a:extLst>
          </p:cNvPr>
          <p:cNvPicPr>
            <a:picLocks noChangeAspect="1"/>
          </p:cNvPicPr>
          <p:nvPr/>
        </p:nvPicPr>
        <p:blipFill rotWithShape="1">
          <a:blip r:embed="rId4">
            <a:extLst>
              <a:ext uri="{28A0092B-C50C-407E-A947-70E740481C1C}">
                <a14:useLocalDpi xmlns:a14="http://schemas.microsoft.com/office/drawing/2010/main" val="0"/>
              </a:ext>
            </a:extLst>
          </a:blip>
          <a:srcRect l="9627" r="6940"/>
          <a:stretch/>
        </p:blipFill>
        <p:spPr>
          <a:xfrm>
            <a:off x="0" y="3194089"/>
            <a:ext cx="3203848" cy="2880000"/>
          </a:xfrm>
          <a:prstGeom prst="rect">
            <a:avLst/>
          </a:prstGeom>
        </p:spPr>
      </p:pic>
    </p:spTree>
    <p:extLst>
      <p:ext uri="{BB962C8B-B14F-4D97-AF65-F5344CB8AC3E}">
        <p14:creationId xmlns:p14="http://schemas.microsoft.com/office/powerpoint/2010/main" val="371135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11B0AF-A0D3-4EB4-98D2-48BB965E677A}"/>
              </a:ext>
            </a:extLst>
          </p:cNvPr>
          <p:cNvSpPr>
            <a:spLocks noGrp="1"/>
          </p:cNvSpPr>
          <p:nvPr>
            <p:ph type="title"/>
          </p:nvPr>
        </p:nvSpPr>
        <p:spPr/>
        <p:txBody>
          <a:bodyPr/>
          <a:lstStyle/>
          <a:p>
            <a:r>
              <a:rPr lang="en-GB" sz="3600" dirty="0"/>
              <a:t>Laser Shockwaves (I)</a:t>
            </a:r>
          </a:p>
        </p:txBody>
      </p:sp>
      <p:sp>
        <p:nvSpPr>
          <p:cNvPr id="3" name="Segnaposto contenuto 2">
            <a:extLst>
              <a:ext uri="{FF2B5EF4-FFF2-40B4-BE49-F238E27FC236}">
                <a16:creationId xmlns:a16="http://schemas.microsoft.com/office/drawing/2014/main" id="{C7801E35-E7E5-4129-8C44-CBC00AEEB564}"/>
              </a:ext>
            </a:extLst>
          </p:cNvPr>
          <p:cNvSpPr>
            <a:spLocks noGrp="1"/>
          </p:cNvSpPr>
          <p:nvPr>
            <p:ph idx="1"/>
          </p:nvPr>
        </p:nvSpPr>
        <p:spPr/>
        <p:txBody>
          <a:bodyPr>
            <a:normAutofit/>
          </a:bodyPr>
          <a:lstStyle/>
          <a:p>
            <a:pPr marL="0" indent="0">
              <a:buNone/>
            </a:pPr>
            <a:r>
              <a:rPr lang="en-US" sz="2000" dirty="0">
                <a:solidFill>
                  <a:srgbClr val="002060"/>
                </a:solidFill>
              </a:rPr>
              <a:t>From the beginning of their development, high-power laser facilities have always been considered as </a:t>
            </a:r>
            <a:r>
              <a:rPr lang="en-US" sz="2000" b="1" dirty="0">
                <a:solidFill>
                  <a:srgbClr val="002060"/>
                </a:solidFill>
              </a:rPr>
              <a:t>potential calibrated-shock generators</a:t>
            </a:r>
            <a:r>
              <a:rPr lang="en-US" sz="2000" dirty="0">
                <a:solidFill>
                  <a:srgbClr val="002060"/>
                </a:solidFill>
              </a:rPr>
              <a:t>. Indeed, the interaction between the laser and the front face of a solid target generates a plasma whose expansion creates a shock wave into the matter that may lead to its failure.</a:t>
            </a:r>
            <a:endParaRPr lang="en-GB" sz="2000" dirty="0">
              <a:solidFill>
                <a:srgbClr val="002060"/>
              </a:solidFill>
            </a:endParaRPr>
          </a:p>
        </p:txBody>
      </p:sp>
      <p:sp>
        <p:nvSpPr>
          <p:cNvPr id="4" name="Segnaposto piè di pagina 3">
            <a:extLst>
              <a:ext uri="{FF2B5EF4-FFF2-40B4-BE49-F238E27FC236}">
                <a16:creationId xmlns:a16="http://schemas.microsoft.com/office/drawing/2014/main" id="{B9D06DB4-F127-4E53-AFE3-A1245982932E}"/>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B9C417A6-9D60-4A47-8B93-8ED5D378DAD0}"/>
              </a:ext>
            </a:extLst>
          </p:cNvPr>
          <p:cNvSpPr>
            <a:spLocks noGrp="1"/>
          </p:cNvSpPr>
          <p:nvPr>
            <p:ph type="sldNum" sz="quarter" idx="12"/>
          </p:nvPr>
        </p:nvSpPr>
        <p:spPr/>
        <p:txBody>
          <a:bodyPr/>
          <a:lstStyle/>
          <a:p>
            <a:fld id="{81B4523E-0E60-2F49-A1DB-8E66CE3DE81B}" type="slidenum">
              <a:rPr lang="en-GB" smtClean="0"/>
              <a:pPr/>
              <a:t>4</a:t>
            </a:fld>
            <a:endParaRPr lang="en-GB"/>
          </a:p>
        </p:txBody>
      </p:sp>
      <p:sp>
        <p:nvSpPr>
          <p:cNvPr id="7" name="Segnaposto contenuto 2">
            <a:extLst>
              <a:ext uri="{FF2B5EF4-FFF2-40B4-BE49-F238E27FC236}">
                <a16:creationId xmlns:a16="http://schemas.microsoft.com/office/drawing/2014/main" id="{203DE81F-9D1A-4D2E-9D9A-0296E23BE4B7}"/>
              </a:ext>
            </a:extLst>
          </p:cNvPr>
          <p:cNvSpPr txBox="1">
            <a:spLocks/>
          </p:cNvSpPr>
          <p:nvPr/>
        </p:nvSpPr>
        <p:spPr>
          <a:xfrm>
            <a:off x="457200" y="2799606"/>
            <a:ext cx="4690864" cy="4525963"/>
          </a:xfrm>
          <a:prstGeom prst="rect">
            <a:avLst/>
          </a:prstGeom>
        </p:spPr>
        <p:txBody>
          <a:bodyPr vert="horz" lIns="0" tIns="0" rIns="0" bIns="0" rtlCol="0">
            <a:norm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solidFill>
                  <a:srgbClr val="002060"/>
                </a:solidFill>
              </a:rPr>
              <a:t>The shock pulses are created due to the rapid heating of the surface from the photon bombardment of the material. The surface heats and expands, forming a plasma. Because of the rapid heating and thermal expansion, the front of the material is shock compressed at times on the order of nanoseconds. This pulse then propagates through the material as a shock wave. The heat effects from the laser irradiation are limited to the first few atomic planes.</a:t>
            </a:r>
            <a:endParaRPr lang="en-GB" sz="1800" dirty="0">
              <a:solidFill>
                <a:srgbClr val="002060"/>
              </a:solidFill>
            </a:endParaRPr>
          </a:p>
        </p:txBody>
      </p:sp>
      <p:pic>
        <p:nvPicPr>
          <p:cNvPr id="12" name="Immagine 11">
            <a:extLst>
              <a:ext uri="{FF2B5EF4-FFF2-40B4-BE49-F238E27FC236}">
                <a16:creationId xmlns:a16="http://schemas.microsoft.com/office/drawing/2014/main" id="{7ADEAAB2-3445-4616-BF67-8235098B1E2E}"/>
              </a:ext>
            </a:extLst>
          </p:cNvPr>
          <p:cNvPicPr>
            <a:picLocks noChangeAspect="1"/>
          </p:cNvPicPr>
          <p:nvPr/>
        </p:nvPicPr>
        <p:blipFill>
          <a:blip r:embed="rId2"/>
          <a:stretch>
            <a:fillRect/>
          </a:stretch>
        </p:blipFill>
        <p:spPr>
          <a:xfrm>
            <a:off x="5436096" y="2448767"/>
            <a:ext cx="3707904" cy="3692585"/>
          </a:xfrm>
          <a:prstGeom prst="rect">
            <a:avLst/>
          </a:prstGeom>
        </p:spPr>
      </p:pic>
    </p:spTree>
    <p:extLst>
      <p:ext uri="{BB962C8B-B14F-4D97-AF65-F5344CB8AC3E}">
        <p14:creationId xmlns:p14="http://schemas.microsoft.com/office/powerpoint/2010/main" val="3745728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6755664" cy="1160518"/>
          </a:xfrm>
        </p:spPr>
        <p:txBody>
          <a:bodyPr/>
          <a:lstStyle/>
          <a:p>
            <a:r>
              <a:rPr lang="en-US" sz="3600" dirty="0"/>
              <a:t>Laser Shockwaves (II)</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124744"/>
                <a:ext cx="8229600" cy="4755511"/>
              </a:xfrm>
              <a:noFill/>
            </p:spPr>
            <p:txBody>
              <a:bodyPr>
                <a:noAutofit/>
              </a:bodyPr>
              <a:lstStyle/>
              <a:p>
                <a:pPr marL="0" indent="0" algn="just">
                  <a:spcAft>
                    <a:spcPts val="600"/>
                  </a:spcAft>
                  <a:buNone/>
                </a:pPr>
                <a:r>
                  <a:rPr lang="en-US" sz="2000" dirty="0">
                    <a:solidFill>
                      <a:srgbClr val="004080"/>
                    </a:solidFill>
                  </a:rPr>
                  <a:t>In many cases, laser induced shock waves experiments are produced when focusing a short-duration and high energy pulsed laser beam (~ ns, ~ J) on a small solid surface. In such a situation, the density of power increases up to the value of some GW/cm²:</a:t>
                </a:r>
              </a:p>
              <a:p>
                <a:pPr marL="0" indent="0" algn="just">
                  <a:spcAft>
                    <a:spcPts val="600"/>
                  </a:spcAft>
                  <a:buNone/>
                </a:pPr>
                <a14:m>
                  <m:oMathPara xmlns:m="http://schemas.openxmlformats.org/officeDocument/2006/math">
                    <m:oMathParaPr>
                      <m:jc m:val="centerGroup"/>
                    </m:oMathParaPr>
                    <m:oMath xmlns:m="http://schemas.openxmlformats.org/officeDocument/2006/math">
                      <m:r>
                        <m:rPr>
                          <m:sty m:val="p"/>
                        </m:rPr>
                        <a:rPr lang="el-GR" sz="2000" i="1">
                          <a:solidFill>
                            <a:srgbClr val="004080"/>
                          </a:solidFill>
                          <a:latin typeface="Cambria Math" panose="02040503050406030204" pitchFamily="18" charset="0"/>
                          <a:ea typeface="Cambria Math" panose="02040503050406030204" pitchFamily="18" charset="0"/>
                        </a:rPr>
                        <m:t>ϕ</m:t>
                      </m:r>
                      <m:r>
                        <a:rPr lang="en-US" sz="2000" i="1">
                          <a:solidFill>
                            <a:srgbClr val="004080"/>
                          </a:solidFill>
                          <a:latin typeface="Cambria Math" panose="02040503050406030204" pitchFamily="18" charset="0"/>
                        </a:rPr>
                        <m:t>=</m:t>
                      </m:r>
                      <m:f>
                        <m:fPr>
                          <m:ctrlPr>
                            <a:rPr lang="it-IT" sz="2000" b="0" i="1" smtClean="0">
                              <a:solidFill>
                                <a:srgbClr val="004080"/>
                              </a:solidFill>
                              <a:latin typeface="Cambria Math" panose="02040503050406030204" pitchFamily="18" charset="0"/>
                            </a:rPr>
                          </m:ctrlPr>
                        </m:fPr>
                        <m:num>
                          <m:sSub>
                            <m:sSubPr>
                              <m:ctrlPr>
                                <a:rPr lang="it-IT" sz="2000" b="0" i="1" smtClean="0">
                                  <a:solidFill>
                                    <a:srgbClr val="004080"/>
                                  </a:solidFill>
                                  <a:latin typeface="Cambria Math" panose="02040503050406030204" pitchFamily="18" charset="0"/>
                                </a:rPr>
                              </m:ctrlPr>
                            </m:sSubPr>
                            <m:e>
                              <m:r>
                                <a:rPr lang="it-IT" sz="2000" b="0" i="1" smtClean="0">
                                  <a:solidFill>
                                    <a:srgbClr val="004080"/>
                                  </a:solidFill>
                                  <a:latin typeface="Cambria Math" panose="02040503050406030204" pitchFamily="18" charset="0"/>
                                </a:rPr>
                                <m:t>𝐸</m:t>
                              </m:r>
                            </m:e>
                            <m:sub>
                              <m:r>
                                <a:rPr lang="it-IT" sz="2000" b="0" i="1" smtClean="0">
                                  <a:solidFill>
                                    <a:srgbClr val="004080"/>
                                  </a:solidFill>
                                  <a:latin typeface="Cambria Math" panose="02040503050406030204" pitchFamily="18" charset="0"/>
                                </a:rPr>
                                <m:t>𝑚𝑎𝑥</m:t>
                              </m:r>
                            </m:sub>
                          </m:sSub>
                        </m:num>
                        <m:den>
                          <m:r>
                            <a:rPr lang="it-IT" sz="2000" b="0" i="1" smtClean="0">
                              <a:solidFill>
                                <a:srgbClr val="004080"/>
                              </a:solidFill>
                              <a:latin typeface="Cambria Math" panose="02040503050406030204" pitchFamily="18" charset="0"/>
                            </a:rPr>
                            <m:t>𝜏</m:t>
                          </m:r>
                          <m:r>
                            <a:rPr lang="it-IT" sz="2000" i="1">
                              <a:solidFill>
                                <a:srgbClr val="004080"/>
                              </a:solidFill>
                              <a:latin typeface="Cambria Math" panose="02040503050406030204" pitchFamily="18" charset="0"/>
                              <a:ea typeface="Cambria Math" panose="02040503050406030204" pitchFamily="18" charset="0"/>
                            </a:rPr>
                            <m:t>∙</m:t>
                          </m:r>
                          <m:r>
                            <a:rPr lang="it-IT" sz="2000" b="0" i="1" smtClean="0">
                              <a:solidFill>
                                <a:srgbClr val="004080"/>
                              </a:solidFill>
                              <a:latin typeface="Cambria Math" panose="02040503050406030204" pitchFamily="18" charset="0"/>
                            </a:rPr>
                            <m:t>𝑆</m:t>
                          </m:r>
                        </m:den>
                      </m:f>
                    </m:oMath>
                  </m:oMathPara>
                </a14:m>
                <a:endParaRPr lang="en-US" sz="2000" dirty="0">
                  <a:solidFill>
                    <a:srgbClr val="004080"/>
                  </a:solidFill>
                </a:endParaRPr>
              </a:p>
              <a:p>
                <a:pPr marL="0" indent="0" algn="just">
                  <a:spcAft>
                    <a:spcPts val="600"/>
                  </a:spcAft>
                  <a:buNone/>
                </a:pPr>
                <a:r>
                  <a:rPr lang="en-US" sz="2000" dirty="0" err="1">
                    <a:solidFill>
                      <a:srgbClr val="004080"/>
                    </a:solidFill>
                  </a:rPr>
                  <a:t>E</a:t>
                </a:r>
                <a:r>
                  <a:rPr lang="en-US" sz="2000" baseline="-25000" dirty="0" err="1">
                    <a:solidFill>
                      <a:srgbClr val="004080"/>
                    </a:solidFill>
                  </a:rPr>
                  <a:t>max</a:t>
                </a:r>
                <a:r>
                  <a:rPr lang="en-US" sz="2000" dirty="0">
                    <a:solidFill>
                      <a:srgbClr val="004080"/>
                    </a:solidFill>
                  </a:rPr>
                  <a:t> is the maximum energy delivered by the laser source during duration </a:t>
                </a:r>
                <a:r>
                  <a:rPr lang="en-US" sz="2000" dirty="0">
                    <a:solidFill>
                      <a:srgbClr val="004080"/>
                    </a:solidFill>
                    <a:latin typeface="Symbol" panose="05050102010706020507" pitchFamily="18" charset="2"/>
                  </a:rPr>
                  <a:t>t </a:t>
                </a:r>
                <a:r>
                  <a:rPr lang="en-US" sz="2000" dirty="0">
                    <a:solidFill>
                      <a:srgbClr val="004080"/>
                    </a:solidFill>
                  </a:rPr>
                  <a:t>and S is the surface irradiated by the laser beam. </a:t>
                </a:r>
              </a:p>
              <a:p>
                <a:pPr marL="0" indent="0" algn="just">
                  <a:spcAft>
                    <a:spcPts val="600"/>
                  </a:spcAft>
                  <a:buNone/>
                </a:pPr>
                <a:r>
                  <a:rPr lang="en-US" sz="2000" b="1" dirty="0">
                    <a:solidFill>
                      <a:srgbClr val="004080"/>
                    </a:solidFill>
                  </a:rPr>
                  <a:t>Under these conditions, the solid matter is quasi instantaneously dissociated into plasma and starts its sudden expansion, in the same way as detonation products of high explosive do.</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124744"/>
                <a:ext cx="8229600" cy="4755511"/>
              </a:xfrm>
              <a:blipFill>
                <a:blip r:embed="rId2"/>
                <a:stretch>
                  <a:fillRect l="-1852" t="-1538" r="-1852"/>
                </a:stretch>
              </a:blipFill>
            </p:spPr>
            <p:txBody>
              <a:bodyPr/>
              <a:lstStyle/>
              <a:p>
                <a:r>
                  <a:rPr lang="en-GB">
                    <a:noFill/>
                  </a:rPr>
                  <a:t> </a:t>
                </a:r>
              </a:p>
            </p:txBody>
          </p:sp>
        </mc:Fallback>
      </mc:AlternateContent>
      <p:sp>
        <p:nvSpPr>
          <p:cNvPr id="4" name="Slide Number Placeholder 4"/>
          <p:cNvSpPr>
            <a:spLocks noGrp="1"/>
          </p:cNvSpPr>
          <p:nvPr>
            <p:ph type="sldNum" sz="quarter" idx="12"/>
          </p:nvPr>
        </p:nvSpPr>
        <p:spPr>
          <a:xfrm>
            <a:off x="8534400" y="6356350"/>
            <a:ext cx="457200" cy="365125"/>
          </a:xfrm>
        </p:spPr>
        <p:txBody>
          <a:bodyPr/>
          <a:lstStyle/>
          <a:p>
            <a:fld id="{81B4523E-0E60-2F49-A1DB-8E66CE3DE81B}" type="slidenum">
              <a:rPr lang="en-GB" smtClean="0"/>
              <a:pPr/>
              <a:t>5</a:t>
            </a:fld>
            <a:endParaRPr lang="en-GB"/>
          </a:p>
        </p:txBody>
      </p:sp>
      <p:pic>
        <p:nvPicPr>
          <p:cNvPr id="6" name="Immagine 5">
            <a:extLst>
              <a:ext uri="{FF2B5EF4-FFF2-40B4-BE49-F238E27FC236}">
                <a16:creationId xmlns:a16="http://schemas.microsoft.com/office/drawing/2014/main" id="{14798330-A19F-4B8C-BDF4-9C22C934FEFE}"/>
              </a:ext>
            </a:extLst>
          </p:cNvPr>
          <p:cNvPicPr>
            <a:picLocks noChangeAspect="1"/>
          </p:cNvPicPr>
          <p:nvPr/>
        </p:nvPicPr>
        <p:blipFill>
          <a:blip r:embed="rId3"/>
          <a:stretch>
            <a:fillRect/>
          </a:stretch>
        </p:blipFill>
        <p:spPr>
          <a:xfrm>
            <a:off x="4108897" y="5130441"/>
            <a:ext cx="4654103" cy="1159840"/>
          </a:xfrm>
          <a:prstGeom prst="rect">
            <a:avLst/>
          </a:prstGeom>
        </p:spPr>
      </p:pic>
    </p:spTree>
    <p:extLst>
      <p:ext uri="{BB962C8B-B14F-4D97-AF65-F5344CB8AC3E}">
        <p14:creationId xmlns:p14="http://schemas.microsoft.com/office/powerpoint/2010/main" val="404155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6755664" cy="1160518"/>
          </a:xfrm>
        </p:spPr>
        <p:txBody>
          <a:bodyPr/>
          <a:lstStyle/>
          <a:p>
            <a:r>
              <a:rPr lang="en-US" sz="3600" dirty="0"/>
              <a:t>Laser Shockwaves (III)</a:t>
            </a:r>
          </a:p>
        </p:txBody>
      </p:sp>
      <p:sp>
        <p:nvSpPr>
          <p:cNvPr id="3" name="Content Placeholder 2"/>
          <p:cNvSpPr>
            <a:spLocks noGrp="1"/>
          </p:cNvSpPr>
          <p:nvPr>
            <p:ph idx="1"/>
          </p:nvPr>
        </p:nvSpPr>
        <p:spPr>
          <a:xfrm>
            <a:off x="457200" y="1124744"/>
            <a:ext cx="8229600" cy="4755511"/>
          </a:xfrm>
          <a:noFill/>
        </p:spPr>
        <p:txBody>
          <a:bodyPr>
            <a:noAutofit/>
          </a:bodyPr>
          <a:lstStyle/>
          <a:p>
            <a:pPr marL="0" indent="0">
              <a:spcAft>
                <a:spcPts val="600"/>
              </a:spcAft>
              <a:buNone/>
            </a:pPr>
            <a:r>
              <a:rPr lang="en-US" sz="2000" dirty="0">
                <a:solidFill>
                  <a:srgbClr val="004080"/>
                </a:solidFill>
              </a:rPr>
              <a:t>Two modes of interaction are distinguishable according to whether the plasma expands freely (direct interaction) or is retained by a transparent medium confining the plasma </a:t>
            </a:r>
          </a:p>
        </p:txBody>
      </p:sp>
      <p:sp>
        <p:nvSpPr>
          <p:cNvPr id="4" name="Slide Number Placeholder 4"/>
          <p:cNvSpPr>
            <a:spLocks noGrp="1"/>
          </p:cNvSpPr>
          <p:nvPr>
            <p:ph type="sldNum" sz="quarter" idx="12"/>
          </p:nvPr>
        </p:nvSpPr>
        <p:spPr>
          <a:xfrm>
            <a:off x="8534400" y="6356350"/>
            <a:ext cx="457200" cy="365125"/>
          </a:xfrm>
        </p:spPr>
        <p:txBody>
          <a:bodyPr/>
          <a:lstStyle/>
          <a:p>
            <a:fld id="{81B4523E-0E60-2F49-A1DB-8E66CE3DE81B}" type="slidenum">
              <a:rPr lang="en-GB" smtClean="0"/>
              <a:pPr/>
              <a:t>6</a:t>
            </a:fld>
            <a:endParaRPr lang="en-GB"/>
          </a:p>
        </p:txBody>
      </p:sp>
      <p:pic>
        <p:nvPicPr>
          <p:cNvPr id="5" name="Immagine 4">
            <a:extLst>
              <a:ext uri="{FF2B5EF4-FFF2-40B4-BE49-F238E27FC236}">
                <a16:creationId xmlns:a16="http://schemas.microsoft.com/office/drawing/2014/main" id="{20FB9945-7C96-4AC8-B395-D405F1FE9AD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80528" y="1642368"/>
            <a:ext cx="9172128" cy="3088960"/>
          </a:xfrm>
          <a:prstGeom prst="rect">
            <a:avLst/>
          </a:prstGeom>
        </p:spPr>
      </p:pic>
      <p:pic>
        <p:nvPicPr>
          <p:cNvPr id="8194" name="Picture 2" descr="Figure 1.">
            <a:extLst>
              <a:ext uri="{FF2B5EF4-FFF2-40B4-BE49-F238E27FC236}">
                <a16:creationId xmlns:a16="http://schemas.microsoft.com/office/drawing/2014/main" id="{9C9D9281-3452-4840-BEA6-42ACD95A73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26" t="5026" r="3219" b="7660"/>
          <a:stretch/>
        </p:blipFill>
        <p:spPr bwMode="auto">
          <a:xfrm>
            <a:off x="3653700" y="4594787"/>
            <a:ext cx="3041224" cy="1898104"/>
          </a:xfrm>
          <a:prstGeom prst="rect">
            <a:avLst/>
          </a:prstGeom>
          <a:noFill/>
          <a:extLst>
            <a:ext uri="{909E8E84-426E-40DD-AFC4-6F175D3DCCD1}">
              <a14:hiddenFill xmlns:a14="http://schemas.microsoft.com/office/drawing/2010/main">
                <a:solidFill>
                  <a:srgbClr val="FFFFFF"/>
                </a:solidFill>
              </a14:hiddenFill>
            </a:ext>
          </a:extLst>
        </p:spPr>
      </p:pic>
      <p:sp>
        <p:nvSpPr>
          <p:cNvPr id="6" name="Rettangolo 5">
            <a:extLst>
              <a:ext uri="{FF2B5EF4-FFF2-40B4-BE49-F238E27FC236}">
                <a16:creationId xmlns:a16="http://schemas.microsoft.com/office/drawing/2014/main" id="{F85C4C90-EC80-4240-B41F-80032247892C}"/>
              </a:ext>
            </a:extLst>
          </p:cNvPr>
          <p:cNvSpPr/>
          <p:nvPr/>
        </p:nvSpPr>
        <p:spPr>
          <a:xfrm>
            <a:off x="2411760" y="3284984"/>
            <a:ext cx="288032"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ttangolo 7">
            <a:extLst>
              <a:ext uri="{FF2B5EF4-FFF2-40B4-BE49-F238E27FC236}">
                <a16:creationId xmlns:a16="http://schemas.microsoft.com/office/drawing/2014/main" id="{876BF095-5586-4258-BA09-1065F7CDDD5B}"/>
              </a:ext>
            </a:extLst>
          </p:cNvPr>
          <p:cNvSpPr/>
          <p:nvPr/>
        </p:nvSpPr>
        <p:spPr>
          <a:xfrm>
            <a:off x="152400" y="3358483"/>
            <a:ext cx="288032"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CasellaDiTesto 6">
            <a:extLst>
              <a:ext uri="{FF2B5EF4-FFF2-40B4-BE49-F238E27FC236}">
                <a16:creationId xmlns:a16="http://schemas.microsoft.com/office/drawing/2014/main" id="{B28CC2E3-D0E1-4D8C-B170-B1DA15F3B007}"/>
              </a:ext>
            </a:extLst>
          </p:cNvPr>
          <p:cNvSpPr txBox="1"/>
          <p:nvPr/>
        </p:nvSpPr>
        <p:spPr>
          <a:xfrm>
            <a:off x="612477" y="4680789"/>
            <a:ext cx="3041223" cy="1200329"/>
          </a:xfrm>
          <a:prstGeom prst="rect">
            <a:avLst/>
          </a:prstGeom>
          <a:noFill/>
        </p:spPr>
        <p:txBody>
          <a:bodyPr wrap="square" rtlCol="0">
            <a:spAutoFit/>
          </a:bodyPr>
          <a:lstStyle/>
          <a:p>
            <a:r>
              <a:rPr lang="en-GB" dirty="0">
                <a:solidFill>
                  <a:srgbClr val="002060"/>
                </a:solidFill>
                <a:latin typeface="Arial" panose="020B0604020202020204" pitchFamily="34" charset="0"/>
                <a:cs typeface="Arial" panose="020B0604020202020204" pitchFamily="34" charset="0"/>
              </a:rPr>
              <a:t>The generated shock could be used to test a specimen or to drive a flyer plate for an impact test</a:t>
            </a:r>
          </a:p>
        </p:txBody>
      </p:sp>
    </p:spTree>
    <p:extLst>
      <p:ext uri="{BB962C8B-B14F-4D97-AF65-F5344CB8AC3E}">
        <p14:creationId xmlns:p14="http://schemas.microsoft.com/office/powerpoint/2010/main" val="1056332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6755664" cy="1160518"/>
          </a:xfrm>
        </p:spPr>
        <p:txBody>
          <a:bodyPr/>
          <a:lstStyle/>
          <a:p>
            <a:r>
              <a:rPr lang="en-US" sz="3600" dirty="0"/>
              <a:t>Some examples</a:t>
            </a:r>
          </a:p>
        </p:txBody>
      </p:sp>
      <p:sp>
        <p:nvSpPr>
          <p:cNvPr id="3" name="Content Placeholder 2"/>
          <p:cNvSpPr>
            <a:spLocks noGrp="1"/>
          </p:cNvSpPr>
          <p:nvPr>
            <p:ph idx="1"/>
          </p:nvPr>
        </p:nvSpPr>
        <p:spPr>
          <a:xfrm>
            <a:off x="457200" y="1124744"/>
            <a:ext cx="8229600" cy="4755511"/>
          </a:xfrm>
          <a:noFill/>
        </p:spPr>
        <p:txBody>
          <a:bodyPr>
            <a:noAutofit/>
          </a:bodyPr>
          <a:lstStyle/>
          <a:p>
            <a:pPr marL="0" indent="0">
              <a:spcAft>
                <a:spcPts val="600"/>
              </a:spcAft>
              <a:buNone/>
            </a:pPr>
            <a:r>
              <a:rPr lang="en-US" sz="1800" dirty="0">
                <a:solidFill>
                  <a:srgbClr val="004080"/>
                </a:solidFill>
              </a:rPr>
              <a:t>“High power pulsed laser (</a:t>
            </a:r>
            <a:r>
              <a:rPr lang="en-US" sz="1800" b="1" dirty="0">
                <a:solidFill>
                  <a:srgbClr val="004080"/>
                </a:solidFill>
              </a:rPr>
              <a:t>above 1GW/cm²</a:t>
            </a:r>
            <a:r>
              <a:rPr lang="en-US" sz="1800" dirty="0">
                <a:solidFill>
                  <a:srgbClr val="004080"/>
                </a:solidFill>
              </a:rPr>
              <a:t>) interaction with matter yields to very high amplitude pressure loadings with very  short  durations, initiating into  solids a  strong short shock wave.  Compared to the conventional generators  of shock (launchers of  projectiles, explosives),  these  particular characteristics offer the possibility to study the behavior of matter under extreme dynamic conditions, with a possible recovery of the shocked samples presenting the effects of the passage of the shock in most cases”</a:t>
            </a:r>
          </a:p>
        </p:txBody>
      </p:sp>
      <p:sp>
        <p:nvSpPr>
          <p:cNvPr id="4" name="Slide Number Placeholder 4"/>
          <p:cNvSpPr>
            <a:spLocks noGrp="1"/>
          </p:cNvSpPr>
          <p:nvPr>
            <p:ph type="sldNum" sz="quarter" idx="12"/>
          </p:nvPr>
        </p:nvSpPr>
        <p:spPr>
          <a:xfrm>
            <a:off x="8534400" y="6356350"/>
            <a:ext cx="457200" cy="365125"/>
          </a:xfrm>
        </p:spPr>
        <p:txBody>
          <a:bodyPr/>
          <a:lstStyle/>
          <a:p>
            <a:fld id="{81B4523E-0E60-2F49-A1DB-8E66CE3DE81B}" type="slidenum">
              <a:rPr lang="en-GB" smtClean="0"/>
              <a:pPr/>
              <a:t>7</a:t>
            </a:fld>
            <a:endParaRPr lang="en-GB"/>
          </a:p>
        </p:txBody>
      </p:sp>
      <p:pic>
        <p:nvPicPr>
          <p:cNvPr id="6" name="Immagine 5">
            <a:extLst>
              <a:ext uri="{FF2B5EF4-FFF2-40B4-BE49-F238E27FC236}">
                <a16:creationId xmlns:a16="http://schemas.microsoft.com/office/drawing/2014/main" id="{EBF0C60E-5EA9-4507-A3C7-5FB769FF9592}"/>
              </a:ext>
            </a:extLst>
          </p:cNvPr>
          <p:cNvPicPr>
            <a:picLocks noChangeAspect="1"/>
          </p:cNvPicPr>
          <p:nvPr/>
        </p:nvPicPr>
        <p:blipFill>
          <a:blip r:embed="rId2"/>
          <a:stretch>
            <a:fillRect/>
          </a:stretch>
        </p:blipFill>
        <p:spPr>
          <a:xfrm>
            <a:off x="0" y="3661066"/>
            <a:ext cx="3662579" cy="2091215"/>
          </a:xfrm>
          <a:prstGeom prst="rect">
            <a:avLst/>
          </a:prstGeom>
        </p:spPr>
      </p:pic>
      <p:pic>
        <p:nvPicPr>
          <p:cNvPr id="8" name="Immagine 7">
            <a:extLst>
              <a:ext uri="{FF2B5EF4-FFF2-40B4-BE49-F238E27FC236}">
                <a16:creationId xmlns:a16="http://schemas.microsoft.com/office/drawing/2014/main" id="{C2EE2131-C563-41A8-93DA-2B8955106F09}"/>
              </a:ext>
            </a:extLst>
          </p:cNvPr>
          <p:cNvPicPr>
            <a:picLocks noChangeAspect="1"/>
          </p:cNvPicPr>
          <p:nvPr/>
        </p:nvPicPr>
        <p:blipFill>
          <a:blip r:embed="rId3"/>
          <a:stretch>
            <a:fillRect/>
          </a:stretch>
        </p:blipFill>
        <p:spPr>
          <a:xfrm>
            <a:off x="3419872" y="3853976"/>
            <a:ext cx="2911592" cy="1844206"/>
          </a:xfrm>
          <a:prstGeom prst="rect">
            <a:avLst/>
          </a:prstGeom>
        </p:spPr>
      </p:pic>
      <p:pic>
        <p:nvPicPr>
          <p:cNvPr id="10" name="Immagine 9">
            <a:extLst>
              <a:ext uri="{FF2B5EF4-FFF2-40B4-BE49-F238E27FC236}">
                <a16:creationId xmlns:a16="http://schemas.microsoft.com/office/drawing/2014/main" id="{610BF856-420A-48EE-BE0B-1E52550E62C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084109" y="3840973"/>
            <a:ext cx="2530624" cy="2070511"/>
          </a:xfrm>
          <a:prstGeom prst="rect">
            <a:avLst/>
          </a:prstGeom>
        </p:spPr>
      </p:pic>
      <p:pic>
        <p:nvPicPr>
          <p:cNvPr id="12" name="Immagine 11">
            <a:extLst>
              <a:ext uri="{FF2B5EF4-FFF2-40B4-BE49-F238E27FC236}">
                <a16:creationId xmlns:a16="http://schemas.microsoft.com/office/drawing/2014/main" id="{596E8F9E-16E3-4218-BBF0-426744AAD155}"/>
              </a:ext>
            </a:extLst>
          </p:cNvPr>
          <p:cNvPicPr>
            <a:picLocks noChangeAspect="1"/>
          </p:cNvPicPr>
          <p:nvPr/>
        </p:nvPicPr>
        <p:blipFill>
          <a:blip r:embed="rId5"/>
          <a:stretch>
            <a:fillRect/>
          </a:stretch>
        </p:blipFill>
        <p:spPr>
          <a:xfrm>
            <a:off x="3757432" y="3084021"/>
            <a:ext cx="5148064" cy="587719"/>
          </a:xfrm>
          <a:prstGeom prst="rect">
            <a:avLst/>
          </a:prstGeom>
        </p:spPr>
      </p:pic>
      <p:pic>
        <p:nvPicPr>
          <p:cNvPr id="14" name="Immagine 13">
            <a:extLst>
              <a:ext uri="{FF2B5EF4-FFF2-40B4-BE49-F238E27FC236}">
                <a16:creationId xmlns:a16="http://schemas.microsoft.com/office/drawing/2014/main" id="{824837A4-D4BF-4AB7-AB8E-4F22B09EA77E}"/>
              </a:ext>
            </a:extLst>
          </p:cNvPr>
          <p:cNvPicPr>
            <a:picLocks noChangeAspect="1"/>
          </p:cNvPicPr>
          <p:nvPr/>
        </p:nvPicPr>
        <p:blipFill>
          <a:blip r:embed="rId6"/>
          <a:stretch>
            <a:fillRect/>
          </a:stretch>
        </p:blipFill>
        <p:spPr>
          <a:xfrm>
            <a:off x="1763689" y="5810943"/>
            <a:ext cx="5256584" cy="491314"/>
          </a:xfrm>
          <a:prstGeom prst="rect">
            <a:avLst/>
          </a:prstGeom>
        </p:spPr>
      </p:pic>
    </p:spTree>
    <p:extLst>
      <p:ext uri="{BB962C8B-B14F-4D97-AF65-F5344CB8AC3E}">
        <p14:creationId xmlns:p14="http://schemas.microsoft.com/office/powerpoint/2010/main" val="2324816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972B78-B1E8-40BB-A55E-13675624AB9C}"/>
              </a:ext>
            </a:extLst>
          </p:cNvPr>
          <p:cNvSpPr>
            <a:spLocks noGrp="1"/>
          </p:cNvSpPr>
          <p:nvPr>
            <p:ph type="title"/>
          </p:nvPr>
        </p:nvSpPr>
        <p:spPr/>
        <p:txBody>
          <a:bodyPr/>
          <a:lstStyle/>
          <a:p>
            <a:r>
              <a:rPr lang="en-GB" dirty="0"/>
              <a:t>Some examples</a:t>
            </a:r>
          </a:p>
        </p:txBody>
      </p:sp>
      <p:sp>
        <p:nvSpPr>
          <p:cNvPr id="3" name="Segnaposto contenuto 2">
            <a:extLst>
              <a:ext uri="{FF2B5EF4-FFF2-40B4-BE49-F238E27FC236}">
                <a16:creationId xmlns:a16="http://schemas.microsoft.com/office/drawing/2014/main" id="{C65D2EFB-9D80-4595-B980-857247CC561D}"/>
              </a:ext>
            </a:extLst>
          </p:cNvPr>
          <p:cNvSpPr>
            <a:spLocks noGrp="1"/>
          </p:cNvSpPr>
          <p:nvPr>
            <p:ph idx="1"/>
          </p:nvPr>
        </p:nvSpPr>
        <p:spPr/>
        <p:txBody>
          <a:bodyPr>
            <a:normAutofit/>
          </a:bodyPr>
          <a:lstStyle/>
          <a:p>
            <a:pPr marL="0" indent="0">
              <a:buNone/>
            </a:pPr>
            <a:r>
              <a:rPr lang="en-US" sz="2000" dirty="0">
                <a:solidFill>
                  <a:srgbClr val="002060"/>
                </a:solidFill>
              </a:rPr>
              <a:t>The shock experiments were carried out at the OMEGA Laser Facility at University of Rochester’s Laboratory for Laser Energetics (LLE). The input laser energies used in the experiments were 70, 200, and 300 J with a 2.5 ns pulse duration. The laser spot size was 3 mm. This experimental setup provided energy densities on the order of </a:t>
            </a:r>
            <a:r>
              <a:rPr lang="en-GB" sz="2000" dirty="0">
                <a:solidFill>
                  <a:srgbClr val="002060"/>
                </a:solidFill>
              </a:rPr>
              <a:t>50 MJ/m</a:t>
            </a:r>
            <a:r>
              <a:rPr lang="en-GB" sz="2000" baseline="30000" dirty="0">
                <a:solidFill>
                  <a:srgbClr val="002060"/>
                </a:solidFill>
              </a:rPr>
              <a:t>2</a:t>
            </a:r>
            <a:r>
              <a:rPr lang="en-GB" sz="2000" dirty="0">
                <a:solidFill>
                  <a:srgbClr val="002060"/>
                </a:solidFill>
              </a:rPr>
              <a:t>.</a:t>
            </a:r>
          </a:p>
          <a:p>
            <a:pPr marL="0" indent="0">
              <a:buNone/>
            </a:pPr>
            <a:r>
              <a:rPr lang="en-US" sz="2000" dirty="0">
                <a:solidFill>
                  <a:srgbClr val="002060"/>
                </a:solidFill>
              </a:rPr>
              <a:t>VISAR wave profile measurements were also performed during these experiments to obtain time-resolved data on the shock wave profile as it breaks from the free surface. Samples of various thicknesses were irradiated with different laser intensities to obtain the different release profiles.</a:t>
            </a:r>
            <a:endParaRPr lang="en-GB" sz="2000" dirty="0">
              <a:solidFill>
                <a:srgbClr val="002060"/>
              </a:solidFill>
            </a:endParaRPr>
          </a:p>
        </p:txBody>
      </p:sp>
      <p:sp>
        <p:nvSpPr>
          <p:cNvPr id="4" name="Segnaposto piè di pagina 3">
            <a:extLst>
              <a:ext uri="{FF2B5EF4-FFF2-40B4-BE49-F238E27FC236}">
                <a16:creationId xmlns:a16="http://schemas.microsoft.com/office/drawing/2014/main" id="{BFA20733-6221-46AD-BC7F-B6B9B471ADE7}"/>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81328201-2882-4EB2-ADB9-534A97F2CA05}"/>
              </a:ext>
            </a:extLst>
          </p:cNvPr>
          <p:cNvSpPr>
            <a:spLocks noGrp="1"/>
          </p:cNvSpPr>
          <p:nvPr>
            <p:ph type="sldNum" sz="quarter" idx="12"/>
          </p:nvPr>
        </p:nvSpPr>
        <p:spPr/>
        <p:txBody>
          <a:bodyPr/>
          <a:lstStyle/>
          <a:p>
            <a:fld id="{81B4523E-0E60-2F49-A1DB-8E66CE3DE81B}" type="slidenum">
              <a:rPr lang="en-GB" smtClean="0"/>
              <a:pPr/>
              <a:t>8</a:t>
            </a:fld>
            <a:endParaRPr lang="en-GB"/>
          </a:p>
        </p:txBody>
      </p:sp>
      <p:pic>
        <p:nvPicPr>
          <p:cNvPr id="7" name="Immagine 6">
            <a:extLst>
              <a:ext uri="{FF2B5EF4-FFF2-40B4-BE49-F238E27FC236}">
                <a16:creationId xmlns:a16="http://schemas.microsoft.com/office/drawing/2014/main" id="{9AC0F9B4-3B43-472F-B051-669411498BDC}"/>
              </a:ext>
            </a:extLst>
          </p:cNvPr>
          <p:cNvPicPr>
            <a:picLocks noChangeAspect="1"/>
          </p:cNvPicPr>
          <p:nvPr/>
        </p:nvPicPr>
        <p:blipFill>
          <a:blip r:embed="rId2"/>
          <a:stretch>
            <a:fillRect/>
          </a:stretch>
        </p:blipFill>
        <p:spPr>
          <a:xfrm>
            <a:off x="3995936" y="4005064"/>
            <a:ext cx="4425535" cy="2239589"/>
          </a:xfrm>
          <a:prstGeom prst="rect">
            <a:avLst/>
          </a:prstGeom>
        </p:spPr>
      </p:pic>
      <p:pic>
        <p:nvPicPr>
          <p:cNvPr id="9" name="Immagine 8">
            <a:extLst>
              <a:ext uri="{FF2B5EF4-FFF2-40B4-BE49-F238E27FC236}">
                <a16:creationId xmlns:a16="http://schemas.microsoft.com/office/drawing/2014/main" id="{247E228E-8E71-4EFE-912C-E84E3DAD7F78}"/>
              </a:ext>
            </a:extLst>
          </p:cNvPr>
          <p:cNvPicPr>
            <a:picLocks noChangeAspect="1"/>
          </p:cNvPicPr>
          <p:nvPr/>
        </p:nvPicPr>
        <p:blipFill rotWithShape="1">
          <a:blip r:embed="rId3"/>
          <a:srcRect t="3672" b="16307"/>
          <a:stretch/>
        </p:blipFill>
        <p:spPr>
          <a:xfrm>
            <a:off x="450751" y="4153254"/>
            <a:ext cx="3206255" cy="1943207"/>
          </a:xfrm>
          <a:prstGeom prst="rect">
            <a:avLst/>
          </a:prstGeom>
        </p:spPr>
      </p:pic>
    </p:spTree>
    <p:extLst>
      <p:ext uri="{BB962C8B-B14F-4D97-AF65-F5344CB8AC3E}">
        <p14:creationId xmlns:p14="http://schemas.microsoft.com/office/powerpoint/2010/main" val="366945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50113B-7E12-4EE3-AA2F-E62EE8D3B44E}"/>
              </a:ext>
            </a:extLst>
          </p:cNvPr>
          <p:cNvSpPr>
            <a:spLocks noGrp="1"/>
          </p:cNvSpPr>
          <p:nvPr>
            <p:ph type="title"/>
          </p:nvPr>
        </p:nvSpPr>
        <p:spPr/>
        <p:txBody>
          <a:bodyPr/>
          <a:lstStyle/>
          <a:p>
            <a:r>
              <a:rPr lang="en-GB" dirty="0"/>
              <a:t>Some examples</a:t>
            </a:r>
          </a:p>
        </p:txBody>
      </p:sp>
      <p:sp>
        <p:nvSpPr>
          <p:cNvPr id="4" name="Segnaposto piè di pagina 3">
            <a:extLst>
              <a:ext uri="{FF2B5EF4-FFF2-40B4-BE49-F238E27FC236}">
                <a16:creationId xmlns:a16="http://schemas.microsoft.com/office/drawing/2014/main" id="{C3EC301F-DBD0-4BF3-82BE-97DD182848ED}"/>
              </a:ext>
            </a:extLst>
          </p:cNvPr>
          <p:cNvSpPr>
            <a:spLocks noGrp="1"/>
          </p:cNvSpPr>
          <p:nvPr>
            <p:ph type="ftr" sz="quarter" idx="11"/>
          </p:nvPr>
        </p:nvSpPr>
        <p:spPr/>
        <p:txBody>
          <a:bodyPr/>
          <a:lstStyle/>
          <a:p>
            <a:r>
              <a:rPr lang="en-GB"/>
              <a:t>L. PERONI– 2</a:t>
            </a:r>
            <a:r>
              <a:rPr lang="en-GB" baseline="30000"/>
              <a:t>nd</a:t>
            </a:r>
            <a:r>
              <a:rPr lang="en-GB"/>
              <a:t> WP17 Annual Meeting –14 July 2020 </a:t>
            </a:r>
            <a:endParaRPr lang="en-GB" dirty="0"/>
          </a:p>
        </p:txBody>
      </p:sp>
      <p:sp>
        <p:nvSpPr>
          <p:cNvPr id="5" name="Segnaposto numero diapositiva 4">
            <a:extLst>
              <a:ext uri="{FF2B5EF4-FFF2-40B4-BE49-F238E27FC236}">
                <a16:creationId xmlns:a16="http://schemas.microsoft.com/office/drawing/2014/main" id="{C80ABEAE-178F-411D-BF40-12D94F44BBDA}"/>
              </a:ext>
            </a:extLst>
          </p:cNvPr>
          <p:cNvSpPr>
            <a:spLocks noGrp="1"/>
          </p:cNvSpPr>
          <p:nvPr>
            <p:ph type="sldNum" sz="quarter" idx="12"/>
          </p:nvPr>
        </p:nvSpPr>
        <p:spPr/>
        <p:txBody>
          <a:bodyPr/>
          <a:lstStyle/>
          <a:p>
            <a:fld id="{81B4523E-0E60-2F49-A1DB-8E66CE3DE81B}" type="slidenum">
              <a:rPr lang="en-GB" smtClean="0"/>
              <a:pPr/>
              <a:t>9</a:t>
            </a:fld>
            <a:endParaRPr lang="en-GB"/>
          </a:p>
        </p:txBody>
      </p:sp>
      <p:sp>
        <p:nvSpPr>
          <p:cNvPr id="6" name="Rettangolo 5">
            <a:extLst>
              <a:ext uri="{FF2B5EF4-FFF2-40B4-BE49-F238E27FC236}">
                <a16:creationId xmlns:a16="http://schemas.microsoft.com/office/drawing/2014/main" id="{B2074857-9127-4C37-A22C-A4C1371A385B}"/>
              </a:ext>
            </a:extLst>
          </p:cNvPr>
          <p:cNvSpPr/>
          <p:nvPr/>
        </p:nvSpPr>
        <p:spPr>
          <a:xfrm>
            <a:off x="363705" y="1117143"/>
            <a:ext cx="4856367" cy="2308324"/>
          </a:xfrm>
          <a:prstGeom prst="rect">
            <a:avLst/>
          </a:prstGeom>
        </p:spPr>
        <p:txBody>
          <a:bodyPr wrap="square">
            <a:spAutoFit/>
          </a:bodyPr>
          <a:lstStyle/>
          <a:p>
            <a:r>
              <a:rPr lang="en-GB" dirty="0">
                <a:solidFill>
                  <a:srgbClr val="002060"/>
                </a:solidFill>
                <a:latin typeface="Arial" panose="020B0604020202020204" pitchFamily="34" charset="0"/>
                <a:cs typeface="Arial" panose="020B0604020202020204" pitchFamily="34" charset="0"/>
              </a:rPr>
              <a:t>Luli2000 is a high-power laser facility of the </a:t>
            </a:r>
            <a:r>
              <a:rPr lang="en-GB" dirty="0" err="1">
                <a:solidFill>
                  <a:srgbClr val="002060"/>
                </a:solidFill>
                <a:latin typeface="Arial" panose="020B0604020202020204" pitchFamily="34" charset="0"/>
                <a:cs typeface="Arial" panose="020B0604020202020204" pitchFamily="34" charset="0"/>
              </a:rPr>
              <a:t>Laboratoire</a:t>
            </a:r>
            <a:r>
              <a:rPr lang="en-GB" dirty="0">
                <a:solidFill>
                  <a:srgbClr val="002060"/>
                </a:solidFill>
                <a:latin typeface="Arial" panose="020B0604020202020204" pitchFamily="34" charset="0"/>
                <a:cs typeface="Arial" panose="020B0604020202020204" pitchFamily="34" charset="0"/>
              </a:rPr>
              <a:t> pour </a:t>
            </a:r>
            <a:r>
              <a:rPr lang="en-GB" dirty="0" err="1">
                <a:solidFill>
                  <a:srgbClr val="002060"/>
                </a:solidFill>
                <a:latin typeface="Arial" panose="020B0604020202020204" pitchFamily="34" charset="0"/>
                <a:cs typeface="Arial" panose="020B0604020202020204" pitchFamily="34" charset="0"/>
              </a:rPr>
              <a:t>l'Utilisation</a:t>
            </a:r>
            <a:r>
              <a:rPr lang="en-GB" dirty="0">
                <a:solidFill>
                  <a:srgbClr val="002060"/>
                </a:solidFill>
                <a:latin typeface="Arial" panose="020B0604020202020204" pitchFamily="34" charset="0"/>
                <a:cs typeface="Arial" panose="020B0604020202020204" pitchFamily="34" charset="0"/>
              </a:rPr>
              <a:t> des Lasers </a:t>
            </a:r>
            <a:r>
              <a:rPr lang="en-GB" dirty="0" err="1">
                <a:solidFill>
                  <a:srgbClr val="002060"/>
                </a:solidFill>
                <a:latin typeface="Arial" panose="020B0604020202020204" pitchFamily="34" charset="0"/>
                <a:cs typeface="Arial" panose="020B0604020202020204" pitchFamily="34" charset="0"/>
              </a:rPr>
              <a:t>Intenses</a:t>
            </a:r>
            <a:r>
              <a:rPr lang="en-GB" dirty="0">
                <a:solidFill>
                  <a:srgbClr val="002060"/>
                </a:solidFill>
                <a:latin typeface="Arial" panose="020B0604020202020204" pitchFamily="34" charset="0"/>
                <a:cs typeface="Arial" panose="020B0604020202020204" pitchFamily="34" charset="0"/>
              </a:rPr>
              <a:t> (LULI) based at the École Polytechnique (</a:t>
            </a:r>
            <a:r>
              <a:rPr lang="en-GB" dirty="0" err="1">
                <a:solidFill>
                  <a:srgbClr val="002060"/>
                </a:solidFill>
                <a:latin typeface="Arial" panose="020B0604020202020204" pitchFamily="34" charset="0"/>
                <a:cs typeface="Arial" panose="020B0604020202020204" pitchFamily="34" charset="0"/>
              </a:rPr>
              <a:t>Palaiseau</a:t>
            </a:r>
            <a:r>
              <a:rPr lang="en-GB" dirty="0">
                <a:solidFill>
                  <a:srgbClr val="002060"/>
                </a:solidFill>
                <a:latin typeface="Arial" panose="020B0604020202020204" pitchFamily="34" charset="0"/>
                <a:cs typeface="Arial" panose="020B0604020202020204" pitchFamily="34" charset="0"/>
              </a:rPr>
              <a:t>, France). This laser generates square temporal pulses </a:t>
            </a:r>
            <a:r>
              <a:rPr lang="en-GB" dirty="0" err="1">
                <a:solidFill>
                  <a:srgbClr val="002060"/>
                </a:solidFill>
                <a:latin typeface="Arial" panose="020B0604020202020204" pitchFamily="34" charset="0"/>
                <a:cs typeface="Arial" panose="020B0604020202020204" pitchFamily="34" charset="0"/>
              </a:rPr>
              <a:t>tunable</a:t>
            </a:r>
            <a:r>
              <a:rPr lang="en-GB" dirty="0">
                <a:solidFill>
                  <a:srgbClr val="002060"/>
                </a:solidFill>
                <a:latin typeface="Arial" panose="020B0604020202020204" pitchFamily="34" charset="0"/>
                <a:cs typeface="Arial" panose="020B0604020202020204" pitchFamily="34" charset="0"/>
              </a:rPr>
              <a:t> from 0.5 to 5 ns and can reach energies up to 1 kJ at the wavelength of 1064 ns.</a:t>
            </a:r>
          </a:p>
          <a:p>
            <a:endParaRPr lang="en-GB" dirty="0">
              <a:solidFill>
                <a:srgbClr val="002060"/>
              </a:solidFill>
              <a:latin typeface="Arial" panose="020B0604020202020204" pitchFamily="34" charset="0"/>
              <a:cs typeface="Arial" panose="020B0604020202020204" pitchFamily="34" charset="0"/>
            </a:endParaRPr>
          </a:p>
        </p:txBody>
      </p:sp>
      <p:pic>
        <p:nvPicPr>
          <p:cNvPr id="7170" name="Picture 2">
            <a:extLst>
              <a:ext uri="{FF2B5EF4-FFF2-40B4-BE49-F238E27FC236}">
                <a16:creationId xmlns:a16="http://schemas.microsoft.com/office/drawing/2014/main" id="{DA62EDFF-6AD9-44D5-B0BE-1C42843611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01" b="65274"/>
          <a:stretch/>
        </p:blipFill>
        <p:spPr bwMode="auto">
          <a:xfrm>
            <a:off x="2792632" y="3174535"/>
            <a:ext cx="5990636" cy="312598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70D85FF6-487B-42ED-9343-EBE7DF888C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21" y="3718661"/>
            <a:ext cx="2613234" cy="1905483"/>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8">
            <a:extLst>
              <a:ext uri="{FF2B5EF4-FFF2-40B4-BE49-F238E27FC236}">
                <a16:creationId xmlns:a16="http://schemas.microsoft.com/office/drawing/2014/main" id="{29E5D511-1866-472A-9925-347EB7ADA040}"/>
              </a:ext>
            </a:extLst>
          </p:cNvPr>
          <p:cNvPicPr>
            <a:picLocks noChangeAspect="1"/>
          </p:cNvPicPr>
          <p:nvPr/>
        </p:nvPicPr>
        <p:blipFill rotWithShape="1">
          <a:blip r:embed="rId4"/>
          <a:srcRect r="15760"/>
          <a:stretch/>
        </p:blipFill>
        <p:spPr>
          <a:xfrm>
            <a:off x="5239211" y="1209143"/>
            <a:ext cx="3447590" cy="1708419"/>
          </a:xfrm>
          <a:prstGeom prst="rect">
            <a:avLst/>
          </a:prstGeom>
        </p:spPr>
      </p:pic>
    </p:spTree>
    <p:extLst>
      <p:ext uri="{BB962C8B-B14F-4D97-AF65-F5344CB8AC3E}">
        <p14:creationId xmlns:p14="http://schemas.microsoft.com/office/powerpoint/2010/main" val="1235310076"/>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10249</TotalTime>
  <Words>965</Words>
  <Application>Microsoft Office PowerPoint</Application>
  <PresentationFormat>Presentazione su schermo (4:3)</PresentationFormat>
  <Paragraphs>74</Paragraphs>
  <Slides>13</Slides>
  <Notes>1</Notes>
  <HiddenSlides>0</HiddenSlides>
  <MMClips>0</MMClips>
  <ScaleCrop>false</ScaleCrop>
  <HeadingPairs>
    <vt:vector size="6" baseType="variant">
      <vt:variant>
        <vt:lpstr>Caratteri utilizzati</vt:lpstr>
      </vt:variant>
      <vt:variant>
        <vt:i4>4</vt:i4>
      </vt:variant>
      <vt:variant>
        <vt:lpstr>Tema</vt:lpstr>
      </vt:variant>
      <vt:variant>
        <vt:i4>3</vt:i4>
      </vt:variant>
      <vt:variant>
        <vt:lpstr>Titoli diapositive</vt:lpstr>
      </vt:variant>
      <vt:variant>
        <vt:i4>13</vt:i4>
      </vt:variant>
    </vt:vector>
  </HeadingPairs>
  <TitlesOfParts>
    <vt:vector size="20" baseType="lpstr">
      <vt:lpstr>Arial</vt:lpstr>
      <vt:lpstr>Calibri</vt:lpstr>
      <vt:lpstr>Cambria Math</vt:lpstr>
      <vt:lpstr>Symbol</vt:lpstr>
      <vt:lpstr>Thème Office</vt:lpstr>
      <vt:lpstr>Thème ARIES</vt:lpstr>
      <vt:lpstr>Thème Office</vt:lpstr>
      <vt:lpstr>Presentazione standard di PowerPoint</vt:lpstr>
      <vt:lpstr>Task 3 description</vt:lpstr>
      <vt:lpstr>High energy particle beams: Multimat-2</vt:lpstr>
      <vt:lpstr>Laser Shockwaves (I)</vt:lpstr>
      <vt:lpstr>Laser Shockwaves (II)</vt:lpstr>
      <vt:lpstr>Laser Shockwaves (III)</vt:lpstr>
      <vt:lpstr>Some examples</vt:lpstr>
      <vt:lpstr>Some examples</vt:lpstr>
      <vt:lpstr>Some examples</vt:lpstr>
      <vt:lpstr>WP17 partners capabilities</vt:lpstr>
      <vt:lpstr>What’s next in PowerMat</vt:lpstr>
      <vt:lpstr>In the near future</vt:lpstr>
      <vt:lpstr>Presentazione standard di PowerPoint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peroni</cp:lastModifiedBy>
  <cp:revision>155</cp:revision>
  <dcterms:created xsi:type="dcterms:W3CDTF">2017-04-26T09:15:49Z</dcterms:created>
  <dcterms:modified xsi:type="dcterms:W3CDTF">2020-07-13T15:16:12Z</dcterms:modified>
</cp:coreProperties>
</file>