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59" r:id="rId2"/>
    <p:sldMasterId id="2147483672" r:id="rId3"/>
  </p:sldMasterIdLst>
  <p:notesMasterIdLst>
    <p:notesMasterId r:id="rId14"/>
  </p:notesMasterIdLst>
  <p:handoutMasterIdLst>
    <p:handoutMasterId r:id="rId15"/>
  </p:handoutMasterIdLst>
  <p:sldIdLst>
    <p:sldId id="286" r:id="rId4"/>
    <p:sldId id="279" r:id="rId5"/>
    <p:sldId id="329" r:id="rId6"/>
    <p:sldId id="330" r:id="rId7"/>
    <p:sldId id="331" r:id="rId8"/>
    <p:sldId id="332" r:id="rId9"/>
    <p:sldId id="333" r:id="rId10"/>
    <p:sldId id="334" r:id="rId11"/>
    <p:sldId id="335" r:id="rId12"/>
    <p:sldId id="336" r:id="rId1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976">
          <p15:clr>
            <a:srgbClr val="A4A3A4"/>
          </p15:clr>
        </p15:guide>
        <p15:guide id="2" pos="547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B13C"/>
    <a:srgbClr val="000000"/>
    <a:srgbClr val="0157A4"/>
    <a:srgbClr val="1F497D"/>
    <a:srgbClr val="1E386B"/>
    <a:srgbClr val="2C669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3540" autoAdjust="0"/>
    <p:restoredTop sz="94609" autoAdjust="0"/>
  </p:normalViewPr>
  <p:slideViewPr>
    <p:cSldViewPr snapToObjects="1" showGuides="1">
      <p:cViewPr>
        <p:scale>
          <a:sx n="150" d="100"/>
          <a:sy n="150" d="100"/>
        </p:scale>
        <p:origin x="1518" y="108"/>
      </p:cViewPr>
      <p:guideLst>
        <p:guide orient="horz" pos="2976"/>
        <p:guide pos="54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theme" Target="theme/theme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handoutMaster" Target="handoutMasters/handoutMaster1.xml"/><Relationship Id="rId10" Type="http://schemas.openxmlformats.org/officeDocument/2006/relationships/slide" Target="slides/slide7.xml"/><Relationship Id="rId19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13/07/2020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13/07/2020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457200" y="1068388"/>
            <a:ext cx="8229600" cy="303212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>
                <a:solidFill>
                  <a:srgbClr val="0157A4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Dynamic Response of Graphitic Targets with Tantalum Cores Impacted by Pulsed 440-GeV Proton Beams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7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  <a:endParaRPr lang="en-GB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Dynamic Response of Graphitic Targets with Tantalum Cores Impacted by Pulsed 440-GeV Proton Beams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Dynamic Response of Graphitic Targets with Tantalum Cores Impacted by Pulsed 440-GeV Proton Beams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8" name="Espace réservé du contenu 2"/>
          <p:cNvSpPr>
            <a:spLocks noGrp="1"/>
          </p:cNvSpPr>
          <p:nvPr>
            <p:ph sz="half" idx="13"/>
          </p:nvPr>
        </p:nvSpPr>
        <p:spPr>
          <a:xfrm>
            <a:off x="4648200" y="990600"/>
            <a:ext cx="4038600" cy="4525963"/>
          </a:xfrm>
        </p:spPr>
        <p:txBody>
          <a:bodyPr vert="horz" wrap="square"/>
          <a:lstStyle>
            <a:lvl1pPr algn="l">
              <a:spcAft>
                <a:spcPts val="0"/>
              </a:spcAft>
              <a:buFont typeface="Arial"/>
              <a:buChar char="•"/>
              <a:defRPr sz="2400" baseline="0"/>
            </a:lvl1pPr>
            <a:lvl2pPr algn="l">
              <a:defRPr sz="20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/>
              <a:t>Cliquez et modifiez le titre</a:t>
            </a:r>
            <a:endParaRPr lang="en-GB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19812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  <a:endParaRPr lang="en-GB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Dynamic Response of Graphitic Targets with Tantalum Cores Impacted by Pulsed 440-GeV Proton Beams</a:t>
            </a:r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‹#›</a:t>
            </a:fld>
            <a:endParaRPr lang="en-GB"/>
          </a:p>
        </p:txBody>
      </p:sp>
      <p:cxnSp>
        <p:nvCxnSpPr>
          <p:cNvPr id="12" name="Connecteur droit 11"/>
          <p:cNvCxnSpPr/>
          <p:nvPr userDrawn="1"/>
        </p:nvCxnSpPr>
        <p:spPr>
          <a:xfrm>
            <a:off x="457200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 userDrawn="1"/>
        </p:nvCxnSpPr>
        <p:spPr>
          <a:xfrm>
            <a:off x="4651963" y="1828800"/>
            <a:ext cx="4040188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4" name="Espace réservé du texte 2"/>
          <p:cNvSpPr>
            <a:spLocks noGrp="1"/>
          </p:cNvSpPr>
          <p:nvPr>
            <p:ph type="body" idx="13" hasCustomPrompt="1"/>
          </p:nvPr>
        </p:nvSpPr>
        <p:spPr>
          <a:xfrm>
            <a:off x="4654050" y="1066800"/>
            <a:ext cx="4040188" cy="563562"/>
          </a:xfrm>
        </p:spPr>
        <p:txBody>
          <a:bodyPr anchor="b">
            <a:noAutofit/>
          </a:bodyPr>
          <a:lstStyle>
            <a:lvl1pPr marL="0" indent="0">
              <a:buNone/>
              <a:defRPr sz="2000" b="0">
                <a:solidFill>
                  <a:srgbClr val="0157A4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fr-FR" dirty="0"/>
              <a:t>Cliquez pour modifier le style des sous-titres du masque</a:t>
            </a:r>
            <a:endParaRPr lang="en-GB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457200" y="1066800"/>
            <a:ext cx="8229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5367338"/>
            <a:ext cx="5486400" cy="1952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/>
              <a:t>Cliquez pour modifier les styles du texte du masque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Dynamic Response of Graphitic Targets with Tantalum Cores Impacted by Pulsed 440-GeV Proton Beams</a:t>
            </a:r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40000"/>
                    <a:lumOff val="60000"/>
                  </a:schemeClr>
                </a:solidFill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8" name="Espace réservé du titre 1"/>
          <p:cNvSpPr txBox="1">
            <a:spLocks/>
          </p:cNvSpPr>
          <p:nvPr userDrawn="1"/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3200" b="0" i="0" u="none" strike="noStrike" kern="1200" cap="none" spc="0" normalizeH="0" baseline="0" noProof="0" dirty="0">
                <a:ln>
                  <a:noFill/>
                </a:ln>
                <a:solidFill>
                  <a:srgbClr val="0157A4"/>
                </a:solidFill>
                <a:effectLst/>
                <a:uLnTx/>
                <a:uFillTx/>
                <a:latin typeface="Arial"/>
                <a:ea typeface="+mj-ea"/>
                <a:cs typeface="Arial"/>
              </a:rPr>
              <a:t>Cliquez et modifiez le titre</a:t>
            </a:r>
            <a:endParaRPr kumimoji="0" lang="en-GB" sz="3200" b="0" i="0" u="none" strike="noStrike" kern="1200" cap="none" spc="0" normalizeH="0" baseline="0" noProof="0" dirty="0">
              <a:ln>
                <a:noFill/>
              </a:ln>
              <a:solidFill>
                <a:srgbClr val="0157A4"/>
              </a:solidFill>
              <a:effectLst/>
              <a:uLnTx/>
              <a:uFillTx/>
              <a:latin typeface="Arial"/>
              <a:ea typeface="+mj-ea"/>
              <a:cs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/>
          <a:lstStyle>
            <a:lvl1pPr algn="r">
              <a:defRPr sz="120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sp>
        <p:nvSpPr>
          <p:cNvPr id="7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759183" y="3518250"/>
            <a:ext cx="7924800" cy="492443"/>
          </a:xfrm>
          <a:prstGeom prst="rect">
            <a:avLst/>
          </a:prstGeom>
        </p:spPr>
        <p:txBody>
          <a:bodyPr vert="horz" lIns="0" tIns="0" rIns="0" bIns="0">
            <a:spAutoFit/>
          </a:bodyPr>
          <a:lstStyle>
            <a:lvl1pPr algn="r">
              <a:buFontTx/>
              <a:buNone/>
              <a:defRPr b="1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</a:t>
            </a:r>
            <a:r>
              <a:rPr lang="en-GB" noProof="0" dirty="0"/>
              <a:t>presentation</a:t>
            </a:r>
            <a:r>
              <a:rPr lang="fr-FR" dirty="0"/>
              <a:t> </a:t>
            </a:r>
            <a:r>
              <a:rPr lang="fr-FR" dirty="0" err="1"/>
              <a:t>title</a:t>
            </a:r>
            <a:r>
              <a:rPr lang="fr-FR" dirty="0"/>
              <a:t> slide 1</a:t>
            </a:r>
          </a:p>
        </p:txBody>
      </p:sp>
      <p:sp>
        <p:nvSpPr>
          <p:cNvPr id="8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759183" y="5301208"/>
            <a:ext cx="7924800" cy="3782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None/>
              <a:defRPr sz="1800" baseline="0">
                <a:solidFill>
                  <a:srgbClr val="F8B13C"/>
                </a:solidFill>
                <a:latin typeface="Arial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/>
              <a:t>Test Name / Organisation</a:t>
            </a:r>
          </a:p>
        </p:txBody>
      </p:sp>
      <p:sp>
        <p:nvSpPr>
          <p:cNvPr id="9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759183" y="4565462"/>
            <a:ext cx="7924800" cy="533110"/>
          </a:xfrm>
          <a:prstGeom prst="rect">
            <a:avLst/>
          </a:prstGeom>
        </p:spPr>
        <p:txBody>
          <a:bodyPr vert="horz" lIns="0" tIns="0" rIns="0" bIns="0"/>
          <a:lstStyle>
            <a:lvl1pPr algn="r">
              <a:buFontTx/>
              <a:buNone/>
              <a:defRPr sz="3000" b="0">
                <a:solidFill>
                  <a:schemeClr val="bg1"/>
                </a:solidFill>
                <a:latin typeface="Arial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/>
              <a:t>Test venue/date/</a:t>
            </a:r>
            <a:r>
              <a:rPr lang="fr-FR" dirty="0" err="1"/>
              <a:t>event</a:t>
            </a:r>
            <a:endParaRPr lang="en-GB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exte 4"/>
          <p:cNvSpPr>
            <a:spLocks noGrp="1"/>
          </p:cNvSpPr>
          <p:nvPr>
            <p:ph type="body" sz="quarter" idx="10" hasCustomPrompt="1"/>
          </p:nvPr>
        </p:nvSpPr>
        <p:spPr>
          <a:xfrm>
            <a:off x="746302" y="3619500"/>
            <a:ext cx="7696200" cy="990600"/>
          </a:xfrm>
          <a:prstGeom prst="rect">
            <a:avLst/>
          </a:prstGeom>
        </p:spPr>
        <p:txBody>
          <a:bodyPr vert="horz" wrap="square"/>
          <a:lstStyle>
            <a:lvl1pPr algn="ctr">
              <a:buNone/>
              <a:defRPr sz="4000" b="1" baseline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algn="ctr">
              <a:buNone/>
              <a:defRPr/>
            </a:lvl2pPr>
            <a:lvl3pPr algn="ctr">
              <a:buNone/>
              <a:defRPr/>
            </a:lvl3pPr>
            <a:lvl4pPr algn="ctr">
              <a:buNone/>
              <a:defRPr/>
            </a:lvl4pPr>
            <a:lvl5pPr algn="ctr">
              <a:buNone/>
              <a:defRPr/>
            </a:lvl5pPr>
          </a:lstStyle>
          <a:p>
            <a:pPr lvl="0"/>
            <a:r>
              <a:rPr lang="fr-FR" dirty="0" err="1"/>
              <a:t>Thank</a:t>
            </a:r>
            <a:r>
              <a:rPr lang="fr-FR" dirty="0"/>
              <a:t> </a:t>
            </a:r>
            <a:r>
              <a:rPr lang="fr-FR" dirty="0" err="1"/>
              <a:t>you</a:t>
            </a:r>
            <a:r>
              <a:rPr lang="fr-FR" dirty="0"/>
              <a:t> </a:t>
            </a:r>
            <a:r>
              <a:rPr lang="fr-FR" dirty="0" err="1"/>
              <a:t>text</a:t>
            </a:r>
            <a:r>
              <a:rPr lang="fr-FR" dirty="0"/>
              <a:t>...</a:t>
            </a:r>
            <a:endParaRPr lang="en-GB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9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5.png"/><Relationship Id="rId5" Type="http://schemas.openxmlformats.org/officeDocument/2006/relationships/image" Target="../media/image7.png"/><Relationship Id="rId4" Type="http://schemas.openxmlformats.org/officeDocument/2006/relationships/image" Target="../media/image6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7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1974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/>
          <a:p>
            <a:r>
              <a:rPr lang="fr-FR" dirty="0"/>
              <a:t>Cliquez et modifiez le titre</a:t>
            </a:r>
            <a:endParaRPr lang="en-GB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990600"/>
            <a:ext cx="8229600" cy="45259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  <a:p>
            <a:pPr lvl="3"/>
            <a:r>
              <a:rPr lang="fr-FR" dirty="0"/>
              <a:t>Quatrième niveau</a:t>
            </a:r>
          </a:p>
          <a:p>
            <a:pPr lvl="4"/>
            <a:r>
              <a:rPr lang="fr-FR" dirty="0"/>
              <a:t>Cinquième niveau</a:t>
            </a:r>
            <a:endParaRPr lang="en-GB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676400" y="6524625"/>
            <a:ext cx="5271864" cy="1968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lang="en-US" b="0" i="0" smtClean="0">
                <a:effectLst/>
              </a:defRPr>
            </a:lvl1pPr>
          </a:lstStyle>
          <a:p>
            <a:r>
              <a:rPr lang="en-US" dirty="0"/>
              <a:t>Dynamic Response of Graphitic Targets with Tantalum Cores Impacted by Pulsed 440-GeV Proton Beams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534400" y="6356350"/>
            <a:ext cx="457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i="0">
                <a:solidFill>
                  <a:schemeClr val="bg1"/>
                </a:solidFill>
                <a:latin typeface="Arial"/>
                <a:cs typeface="Arial"/>
              </a:defRPr>
            </a:lvl1pPr>
          </a:lstStyle>
          <a:p>
            <a:fld id="{81B4523E-0E60-2F49-A1DB-8E66CE3DE81B}" type="slidenum">
              <a:rPr lang="en-GB" smtClean="0"/>
              <a:pPr/>
              <a:t>‹#›</a:t>
            </a:fld>
            <a:endParaRPr lang="en-GB" dirty="0"/>
          </a:p>
        </p:txBody>
      </p:sp>
      <p:pic>
        <p:nvPicPr>
          <p:cNvPr id="8" name="Image 7" descr="Aries-Logo-std-L.png"/>
          <p:cNvPicPr>
            <a:picLocks noChangeAspect="1"/>
          </p:cNvPicPr>
          <p:nvPr userDrawn="1"/>
        </p:nvPicPr>
        <p:blipFill>
          <a:blip r:embed="rId8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" y="5867400"/>
            <a:ext cx="1523898" cy="1069884"/>
          </a:xfrm>
          <a:prstGeom prst="rect">
            <a:avLst/>
          </a:prstGeom>
        </p:spPr>
      </p:pic>
      <p:cxnSp>
        <p:nvCxnSpPr>
          <p:cNvPr id="9" name="Connecteur droit 8"/>
          <p:cNvCxnSpPr/>
          <p:nvPr userDrawn="1"/>
        </p:nvCxnSpPr>
        <p:spPr>
          <a:xfrm>
            <a:off x="457200" y="836612"/>
            <a:ext cx="8229600" cy="1588"/>
          </a:xfrm>
          <a:prstGeom prst="line">
            <a:avLst/>
          </a:prstGeom>
          <a:ln>
            <a:solidFill>
              <a:srgbClr val="0157A4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ZoneTexte 9"/>
          <p:cNvSpPr txBox="1"/>
          <p:nvPr userDrawn="1"/>
        </p:nvSpPr>
        <p:spPr>
          <a:xfrm>
            <a:off x="3429000" y="672147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GB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7" r:id="rId5"/>
  </p:sldLayoutIdLst>
  <p:hf hdr="0" dt="0"/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rgbClr val="0157A4"/>
          </a:solidFill>
          <a:latin typeface="Arial"/>
          <a:ea typeface="+mj-ea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2pPr>
      <a:lvl3pPr marL="11430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3pPr>
      <a:lvl4pPr marL="16002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4pPr>
      <a:lvl5pPr marL="2057400" indent="-228600" algn="l" defTabSz="457200" rtl="0" eaLnBrk="1" latinLnBrk="0" hangingPunct="1">
        <a:spcBef>
          <a:spcPct val="20000"/>
        </a:spcBef>
        <a:buClr>
          <a:srgbClr val="F8B13C"/>
        </a:buClr>
        <a:buSzPct val="130000"/>
        <a:buFont typeface="Arial"/>
        <a:buChar char="•"/>
        <a:defRPr sz="2400" kern="1200">
          <a:solidFill>
            <a:schemeClr val="tx1"/>
          </a:solidFill>
          <a:latin typeface="Arial"/>
          <a:ea typeface="+mn-ea"/>
          <a:cs typeface="Arial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Image 10" descr="Aries-Logo-std-L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-252536" y="448583"/>
            <a:ext cx="4399784" cy="3088957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rgbClr val="000000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rgbClr val="000000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  <p:sldLayoutId id="2147483662" r:id="rId2"/>
  </p:sldLayoutIdLst>
  <p:hf hdr="0" dt="0"/>
  <p:txStyles>
    <p:titleStyle>
      <a:lvl1pPr algn="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 7" descr="ARIE-logo-BL-trans-PPT.png"/>
          <p:cNvPicPr>
            <a:picLocks noChangeAspect="1"/>
          </p:cNvPicPr>
          <p:nvPr userDrawn="1"/>
        </p:nvPicPr>
        <p:blipFill>
          <a:blip r:embed="rId5"/>
          <a:stretch>
            <a:fillRect/>
          </a:stretch>
        </p:blipFill>
        <p:spPr>
          <a:xfrm>
            <a:off x="423927" y="836712"/>
            <a:ext cx="3230988" cy="213062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3528" y="133909"/>
            <a:ext cx="412626" cy="275084"/>
          </a:xfrm>
          <a:prstGeom prst="rect">
            <a:avLst/>
          </a:prstGeom>
        </p:spPr>
      </p:pic>
      <p:sp>
        <p:nvSpPr>
          <p:cNvPr id="6" name="Rectangle 5"/>
          <p:cNvSpPr/>
          <p:nvPr userDrawn="1"/>
        </p:nvSpPr>
        <p:spPr>
          <a:xfrm>
            <a:off x="395536" y="144493"/>
            <a:ext cx="8892480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GB" sz="1050" b="0" i="0" kern="1200" dirty="0">
                <a:solidFill>
                  <a:schemeClr val="bg1"/>
                </a:solidFill>
                <a:effectLst/>
                <a:latin typeface="+mj-lt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Grant Agreement No 730871.</a:t>
            </a:r>
            <a:endParaRPr lang="en-GB" sz="900" dirty="0">
              <a:solidFill>
                <a:schemeClr val="bg1"/>
              </a:solidFill>
              <a:latin typeface="+mj-lt"/>
              <a:cs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</a:t>
            </a:fld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3"/>
          </p:nvPr>
        </p:nvSpPr>
        <p:spPr>
          <a:xfrm>
            <a:off x="460017" y="3024940"/>
            <a:ext cx="8223966" cy="1477328"/>
          </a:xfrm>
        </p:spPr>
        <p:txBody>
          <a:bodyPr/>
          <a:lstStyle/>
          <a:p>
            <a:r>
              <a:rPr lang="en-US" dirty="0"/>
              <a:t>Dynamic Response of Graphitic Targets with Tantalum Cores Impacted by Pulsed 440-GeV Proton Beams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GB" dirty="0"/>
              <a:t>P. Simon, P. </a:t>
            </a:r>
            <a:r>
              <a:rPr lang="en-GB" dirty="0" err="1"/>
              <a:t>Drechsel</a:t>
            </a:r>
            <a:r>
              <a:rPr lang="en-GB" dirty="0"/>
              <a:t>, P. </a:t>
            </a:r>
            <a:r>
              <a:rPr lang="en-GB" dirty="0" err="1"/>
              <a:t>Katrik</a:t>
            </a:r>
            <a:r>
              <a:rPr lang="en-GB" dirty="0"/>
              <a:t>, K.-O. Voss, P. </a:t>
            </a:r>
            <a:r>
              <a:rPr lang="en-GB" dirty="0" err="1"/>
              <a:t>Bolz</a:t>
            </a:r>
            <a:r>
              <a:rPr lang="en-GB" dirty="0"/>
              <a:t>, F. J. Harden, M. </a:t>
            </a:r>
            <a:r>
              <a:rPr lang="en-GB" dirty="0" err="1"/>
              <a:t>Guinchard</a:t>
            </a:r>
            <a:r>
              <a:rPr lang="en-GB" dirty="0"/>
              <a:t>, Y. </a:t>
            </a:r>
            <a:r>
              <a:rPr lang="en-GB" dirty="0" err="1"/>
              <a:t>Kadi</a:t>
            </a:r>
            <a:r>
              <a:rPr lang="en-GB" dirty="0"/>
              <a:t>, C. </a:t>
            </a:r>
            <a:r>
              <a:rPr lang="en-GB" dirty="0" err="1"/>
              <a:t>Trautmann</a:t>
            </a:r>
            <a:r>
              <a:rPr lang="en-GB" dirty="0"/>
              <a:t>, M. </a:t>
            </a:r>
            <a:r>
              <a:rPr lang="en-GB" dirty="0" err="1"/>
              <a:t>Tomut</a:t>
            </a:r>
            <a:endParaRPr lang="en-GB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5"/>
          </p:nvPr>
        </p:nvSpPr>
        <p:spPr/>
        <p:txBody>
          <a:bodyPr/>
          <a:lstStyle/>
          <a:p>
            <a:r>
              <a:rPr lang="en-US" dirty="0"/>
              <a:t>2nd Annual Meeting of ARIES WP17</a:t>
            </a:r>
          </a:p>
        </p:txBody>
      </p:sp>
    </p:spTree>
    <p:extLst>
      <p:ext uri="{BB962C8B-B14F-4D97-AF65-F5344CB8AC3E}">
        <p14:creationId xmlns:p14="http://schemas.microsoft.com/office/powerpoint/2010/main" val="370456640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EB951-5F22-4551-AB02-AA99FBFA9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Outlook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58C171-AF4F-4B89-A22B-E6E131A20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Dynamic Response of Graphitic Targets with Tantalum Cores Impacted by Pulsed 440-GeV Proton Beams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DD8713-2A4C-4E15-B517-8FC8A18C7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10</a:t>
            </a:fld>
            <a:endParaRPr lang="en-GB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09914EF-4DC5-4FF4-8B87-5F593000C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1871" y="1354702"/>
            <a:ext cx="3682752" cy="1584176"/>
          </a:xfrm>
        </p:spPr>
        <p:txBody>
          <a:bodyPr>
            <a:normAutofit/>
          </a:bodyPr>
          <a:lstStyle/>
          <a:p>
            <a:r>
              <a:rPr lang="de-DE" sz="1700" dirty="0"/>
              <a:t>Simulations with AUTODYN: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DD66C363-388A-49D9-A161-9A388E366FC3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137071" y="1935101"/>
            <a:ext cx="2833879" cy="20238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7A0685C-9759-48F2-9CBB-C6AD7A94D752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232628" y="4072518"/>
            <a:ext cx="2642766" cy="19719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13F9E91F-1EB7-43C9-8366-0202728D128F}"/>
              </a:ext>
            </a:extLst>
          </p:cNvPr>
          <p:cNvGrpSpPr>
            <a:grpSpLocks noChangeAspect="1"/>
          </p:cNvGrpSpPr>
          <p:nvPr/>
        </p:nvGrpSpPr>
        <p:grpSpPr>
          <a:xfrm>
            <a:off x="971600" y="1916832"/>
            <a:ext cx="2903296" cy="2102387"/>
            <a:chOff x="899592" y="1102384"/>
            <a:chExt cx="2903296" cy="2102387"/>
          </a:xfrm>
        </p:grpSpPr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1AE9B60B-9662-4504-9B55-7D5C95AA332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99592" y="1102384"/>
              <a:ext cx="2903296" cy="2102387"/>
            </a:xfrm>
            <a:prstGeom prst="rect">
              <a:avLst/>
            </a:prstGeom>
          </p:spPr>
        </p:pic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5A4205B4-4F37-4EAF-850B-499A487F7838}"/>
                </a:ext>
              </a:extLst>
            </p:cNvPr>
            <p:cNvSpPr txBox="1"/>
            <p:nvPr/>
          </p:nvSpPr>
          <p:spPr>
            <a:xfrm>
              <a:off x="1547664" y="1178454"/>
              <a:ext cx="1258678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Pure graphite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63861BDF-342B-4ED3-A0FA-5A55A3CB28EA}"/>
              </a:ext>
            </a:extLst>
          </p:cNvPr>
          <p:cNvGrpSpPr>
            <a:grpSpLocks noChangeAspect="1"/>
          </p:cNvGrpSpPr>
          <p:nvPr/>
        </p:nvGrpSpPr>
        <p:grpSpPr>
          <a:xfrm>
            <a:off x="955355" y="4055626"/>
            <a:ext cx="2935785" cy="2102400"/>
            <a:chOff x="2595456" y="6094358"/>
            <a:chExt cx="2935785" cy="2102400"/>
          </a:xfrm>
        </p:grpSpPr>
        <p:pic>
          <p:nvPicPr>
            <p:cNvPr id="3" name="Picture 2">
              <a:extLst>
                <a:ext uri="{FF2B5EF4-FFF2-40B4-BE49-F238E27FC236}">
                  <a16:creationId xmlns:a16="http://schemas.microsoft.com/office/drawing/2014/main" id="{7B75C429-7A23-44C9-8E89-CFF7BF011E32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2595456" y="6094358"/>
              <a:ext cx="2935785" cy="2102400"/>
            </a:xfrm>
            <a:prstGeom prst="rect">
              <a:avLst/>
            </a:prstGeom>
          </p:spPr>
        </p:pic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EB05E1BD-E6EA-47D7-A064-BEEA5C40A8CD}"/>
                </a:ext>
              </a:extLst>
            </p:cNvPr>
            <p:cNvSpPr txBox="1"/>
            <p:nvPr/>
          </p:nvSpPr>
          <p:spPr>
            <a:xfrm>
              <a:off x="3241106" y="6234126"/>
              <a:ext cx="125957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Graphite + Ta</a:t>
              </a:r>
            </a:p>
          </p:txBody>
        </p:sp>
      </p:grpSp>
      <p:sp>
        <p:nvSpPr>
          <p:cNvPr id="16" name="Content Placeholder 8">
            <a:extLst>
              <a:ext uri="{FF2B5EF4-FFF2-40B4-BE49-F238E27FC236}">
                <a16:creationId xmlns:a16="http://schemas.microsoft.com/office/drawing/2014/main" id="{30C5DBEA-314B-49A9-A932-F470ACA8B529}"/>
              </a:ext>
            </a:extLst>
          </p:cNvPr>
          <p:cNvSpPr txBox="1">
            <a:spLocks/>
          </p:cNvSpPr>
          <p:nvPr/>
        </p:nvSpPr>
        <p:spPr>
          <a:xfrm>
            <a:off x="4478016" y="1354702"/>
            <a:ext cx="4208784" cy="1584176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de-DE" sz="1700" dirty="0"/>
              <a:t>Foam in Workbench:</a:t>
            </a:r>
          </a:p>
          <a:p>
            <a:pPr marL="0" indent="0" algn="ctr">
              <a:buNone/>
            </a:pPr>
            <a:r>
              <a:rPr lang="de-DE" sz="1700" dirty="0"/>
              <a:t>(AUTODYN produces error at 0.5 g/cm</a:t>
            </a:r>
            <a:r>
              <a:rPr lang="de-DE" sz="1700" baseline="30000" dirty="0"/>
              <a:t>3</a:t>
            </a:r>
            <a:r>
              <a:rPr lang="de-DE" sz="1700" dirty="0"/>
              <a:t> </a:t>
            </a:r>
            <a:r>
              <a:rPr lang="de-DE" sz="1700" dirty="0">
                <a:sym typeface="Wingdings" panose="05000000000000000000" pitchFamily="2" charset="2"/>
              </a:rPr>
              <a:t>)</a:t>
            </a:r>
            <a:endParaRPr lang="de-DE" sz="1700" dirty="0"/>
          </a:p>
        </p:txBody>
      </p:sp>
    </p:spTree>
    <p:extLst>
      <p:ext uri="{BB962C8B-B14F-4D97-AF65-F5344CB8AC3E}">
        <p14:creationId xmlns:p14="http://schemas.microsoft.com/office/powerpoint/2010/main" val="10143317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HRMT-38 “</a:t>
            </a:r>
            <a:r>
              <a:rPr lang="en-GB" dirty="0" err="1"/>
              <a:t>FlexMat</a:t>
            </a:r>
            <a:r>
              <a:rPr lang="en-GB" dirty="0"/>
              <a:t>”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35089" y="908720"/>
            <a:ext cx="8099311" cy="4896544"/>
          </a:xfrm>
        </p:spPr>
        <p:txBody>
          <a:bodyPr>
            <a:normAutofit/>
          </a:bodyPr>
          <a:lstStyle/>
          <a:p>
            <a:r>
              <a:rPr lang="en-GB" sz="1800" dirty="0" err="1"/>
              <a:t>HiRadMat</a:t>
            </a:r>
            <a:r>
              <a:rPr lang="en-GB" sz="1800" dirty="0"/>
              <a:t> Experiment performed in May 2018</a:t>
            </a:r>
          </a:p>
          <a:p>
            <a:r>
              <a:rPr lang="en-GB" sz="1800" dirty="0"/>
              <a:t>Measured dynamic response of a wide variety of graphite grades (0.5 – 2.25 g/cm3), polycrystalline graphite, glassy carbon, CFC, foam, TPG…</a:t>
            </a:r>
          </a:p>
          <a:p>
            <a:pPr lvl="1"/>
            <a:r>
              <a:rPr lang="en-GB" sz="1800" dirty="0"/>
              <a:t>All relevant for beam intercepting devices</a:t>
            </a:r>
          </a:p>
          <a:p>
            <a:r>
              <a:rPr lang="en-GB" sz="1800" dirty="0"/>
              <a:t>Overall 46 samples in 6 target stations with &lt;=10 samples in-line</a:t>
            </a:r>
          </a:p>
          <a:p>
            <a:pPr marL="457200" lvl="1" indent="0">
              <a:buNone/>
            </a:pPr>
            <a:endParaRPr lang="en-GB" sz="1800" dirty="0"/>
          </a:p>
          <a:p>
            <a:endParaRPr lang="en-GB" sz="1800" dirty="0"/>
          </a:p>
          <a:p>
            <a:r>
              <a:rPr lang="en-GB" sz="1800" dirty="0"/>
              <a:t>Dedicated target station of ⌀10 mm graphite samples with a press fit ⌀3 mm tantalum (Z=73, </a:t>
            </a:r>
            <a:r>
              <a:rPr lang="el-GR" sz="1800" dirty="0"/>
              <a:t>ρ</a:t>
            </a:r>
            <a:r>
              <a:rPr lang="de-DE" sz="1800" dirty="0"/>
              <a:t>=16.67 g/cm</a:t>
            </a:r>
            <a:r>
              <a:rPr lang="de-DE" sz="1800" baseline="30000" dirty="0"/>
              <a:t>3</a:t>
            </a:r>
            <a:r>
              <a:rPr lang="de-DE" sz="1800" dirty="0"/>
              <a:t>)</a:t>
            </a:r>
            <a:r>
              <a:rPr lang="en-GB" sz="1800" dirty="0"/>
              <a:t> core</a:t>
            </a:r>
          </a:p>
          <a:p>
            <a:pPr lvl="1"/>
            <a:r>
              <a:rPr lang="en-GB" sz="1800" dirty="0"/>
              <a:t>Use higher specific energy deposition in tantalum to induce potential failure in the surrounding graphite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Dynamic Response of Graphitic Targets with Tantalum Cores Impacted by Pulsed 440-GeV Proton Beams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2</a:t>
            </a:fld>
            <a:endParaRPr lang="en-GB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62EBFDE-AD01-49E0-888F-42D0C296E429}"/>
              </a:ext>
            </a:extLst>
          </p:cNvPr>
          <p:cNvGrpSpPr/>
          <p:nvPr/>
        </p:nvGrpSpPr>
        <p:grpSpPr>
          <a:xfrm>
            <a:off x="324204" y="4499012"/>
            <a:ext cx="8495592" cy="1378360"/>
            <a:chOff x="213319" y="4499012"/>
            <a:chExt cx="8495592" cy="1378360"/>
          </a:xfrm>
        </p:grpSpPr>
        <p:pic>
          <p:nvPicPr>
            <p:cNvPr id="27" name="Picture 26">
              <a:extLst>
                <a:ext uri="{FF2B5EF4-FFF2-40B4-BE49-F238E27FC236}">
                  <a16:creationId xmlns:a16="http://schemas.microsoft.com/office/drawing/2014/main" id="{82E4AC44-0EAF-456A-B5E4-20AE253A80E9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2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-129"/>
            <a:stretch/>
          </p:blipFill>
          <p:spPr>
            <a:xfrm>
              <a:off x="213319" y="4499561"/>
              <a:ext cx="4320000" cy="1377263"/>
            </a:xfrm>
            <a:prstGeom prst="rect">
              <a:avLst/>
            </a:prstGeom>
          </p:spPr>
        </p:pic>
        <p:pic>
          <p:nvPicPr>
            <p:cNvPr id="28" name="Picture 27">
              <a:extLst>
                <a:ext uri="{FF2B5EF4-FFF2-40B4-BE49-F238E27FC236}">
                  <a16:creationId xmlns:a16="http://schemas.microsoft.com/office/drawing/2014/main" id="{32718BB5-C02D-4F29-9ABA-36BE522C3845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3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654905" y="4499561"/>
              <a:ext cx="1836351" cy="1377263"/>
            </a:xfrm>
            <a:prstGeom prst="rect">
              <a:avLst/>
            </a:prstGeom>
          </p:spPr>
        </p:pic>
        <p:pic>
          <p:nvPicPr>
            <p:cNvPr id="29" name="Picture 28">
              <a:extLst>
                <a:ext uri="{FF2B5EF4-FFF2-40B4-BE49-F238E27FC236}">
                  <a16:creationId xmlns:a16="http://schemas.microsoft.com/office/drawing/2014/main" id="{7862AE1A-8503-4F98-A0C6-94FA4E7ECD96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 cstate="hq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6612842" y="4499012"/>
              <a:ext cx="2096069" cy="1378360"/>
            </a:xfrm>
            <a:prstGeom prst="rect">
              <a:avLst/>
            </a:prstGeom>
          </p:spPr>
        </p:pic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2B8C9F80-8357-4777-A4D2-273B02CC50EA}"/>
              </a:ext>
            </a:extLst>
          </p:cNvPr>
          <p:cNvGrpSpPr/>
          <p:nvPr/>
        </p:nvGrpSpPr>
        <p:grpSpPr>
          <a:xfrm>
            <a:off x="939684" y="2596262"/>
            <a:ext cx="7264633" cy="369332"/>
            <a:chOff x="1475656" y="2596262"/>
            <a:chExt cx="7264633" cy="369332"/>
          </a:xfrm>
        </p:grpSpPr>
        <p:sp>
          <p:nvSpPr>
            <p:cNvPr id="31" name="Arrow: Right 30">
              <a:extLst>
                <a:ext uri="{FF2B5EF4-FFF2-40B4-BE49-F238E27FC236}">
                  <a16:creationId xmlns:a16="http://schemas.microsoft.com/office/drawing/2014/main" id="{E6AFE967-2280-4DF5-9D3A-105C4F89078F}"/>
                </a:ext>
              </a:extLst>
            </p:cNvPr>
            <p:cNvSpPr/>
            <p:nvPr/>
          </p:nvSpPr>
          <p:spPr>
            <a:xfrm>
              <a:off x="1475656" y="2636912"/>
              <a:ext cx="648072" cy="288032"/>
            </a:xfrm>
            <a:prstGeom prst="rightArrow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1478DCBE-422F-4ADD-BAA4-7FA2E5D1085E}"/>
                </a:ext>
              </a:extLst>
            </p:cNvPr>
            <p:cNvSpPr txBox="1"/>
            <p:nvPr/>
          </p:nvSpPr>
          <p:spPr>
            <a:xfrm>
              <a:off x="2156435" y="2596262"/>
              <a:ext cx="65838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dirty="0">
                  <a:latin typeface="Arial" panose="020B0604020202020204" pitchFamily="34" charset="0"/>
                  <a:cs typeface="Arial" panose="020B0604020202020204" pitchFamily="34" charset="0"/>
                </a:rPr>
                <a:t>Overview presentation at the 1st annual meeting in Malta 2018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9395753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045F5-50B1-47CD-8D33-975C259E4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FlexMat / Target Station 6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2E67C398-1BF6-466A-BF04-FEEC877BDA8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391600" y="908720"/>
            <a:ext cx="3600000" cy="2986364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92448F-6B31-4B69-A13F-EC3F31AC7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Dynamic Response of Graphitic Targets with Tantalum Cores Impacted by Pulsed 440-GeV Proton Beams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B82E8B-573D-48E9-AADB-36BBF10F1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3</a:t>
            </a:fld>
            <a:endParaRPr lang="en-GB"/>
          </a:p>
        </p:txBody>
      </p:sp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0D8B9F82-9A3E-4D99-B068-13D4ABE720ED}"/>
              </a:ext>
            </a:extLst>
          </p:cNvPr>
          <p:cNvSpPr txBox="1">
            <a:spLocks/>
          </p:cNvSpPr>
          <p:nvPr/>
        </p:nvSpPr>
        <p:spPr>
          <a:xfrm>
            <a:off x="457200" y="990599"/>
            <a:ext cx="4618856" cy="5534025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rgbClr val="F8B13C"/>
              </a:buClr>
              <a:buSzPct val="130000"/>
              <a:buFont typeface="Arial"/>
              <a:buChar char="•"/>
              <a:defRPr sz="2400" kern="1200">
                <a:solidFill>
                  <a:schemeClr val="tx1"/>
                </a:solidFill>
                <a:latin typeface="Arial"/>
                <a:ea typeface="+mn-ea"/>
                <a:cs typeface="Arial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de-DE" sz="1400" dirty="0"/>
              <a:t>10 Samples with embedded tantalum „core“</a:t>
            </a:r>
          </a:p>
          <a:p>
            <a:endParaRPr lang="de-DE" sz="1400" dirty="0"/>
          </a:p>
          <a:p>
            <a:r>
              <a:rPr lang="de-DE" sz="1400" dirty="0"/>
              <a:t>Tantalum has shown excellent robustness towards beam impact in comparable conditions</a:t>
            </a:r>
          </a:p>
          <a:p>
            <a:pPr lvl="1"/>
            <a:r>
              <a:rPr lang="de-DE" sz="1400" dirty="0"/>
              <a:t>Tested extensively in HRMT-27 RodTarg</a:t>
            </a:r>
          </a:p>
          <a:p>
            <a:pPr lvl="1"/>
            <a:endParaRPr lang="de-DE" sz="1400" dirty="0"/>
          </a:p>
          <a:p>
            <a:r>
              <a:rPr lang="de-DE" sz="1400" dirty="0"/>
              <a:t>Max. specific energy deposition (100 mm target):</a:t>
            </a:r>
          </a:p>
          <a:p>
            <a:pPr marL="0" indent="0">
              <a:buNone/>
            </a:pPr>
            <a:r>
              <a:rPr lang="de-DE" sz="1400" dirty="0"/>
              <a:t>	Graphite, 1.83 g/cm</a:t>
            </a:r>
            <a:r>
              <a:rPr lang="de-DE" sz="1400" baseline="30000" dirty="0"/>
              <a:t>3</a:t>
            </a:r>
            <a:r>
              <a:rPr lang="de-DE" sz="1400" dirty="0"/>
              <a:t>: ~1 GeV/cm</a:t>
            </a:r>
            <a:r>
              <a:rPr lang="de-DE" sz="1400" baseline="30000" dirty="0"/>
              <a:t>3 </a:t>
            </a:r>
            <a:r>
              <a:rPr lang="de-DE" sz="1400" dirty="0"/>
              <a:t>p (</a:t>
            </a:r>
            <a:r>
              <a:rPr lang="el-GR" sz="1400" dirty="0"/>
              <a:t>σ</a:t>
            </a:r>
            <a:r>
              <a:rPr lang="de-DE" sz="1400" dirty="0"/>
              <a:t> = 0.25 mm)</a:t>
            </a:r>
          </a:p>
          <a:p>
            <a:pPr marL="0" indent="0">
              <a:buNone/>
            </a:pPr>
            <a:r>
              <a:rPr lang="de-DE" sz="1400" dirty="0"/>
              <a:t>	Tantalum, 16.67 g/cm</a:t>
            </a:r>
            <a:r>
              <a:rPr lang="de-DE" sz="1400" baseline="30000" dirty="0"/>
              <a:t>3</a:t>
            </a:r>
            <a:r>
              <a:rPr lang="de-DE" sz="1400" dirty="0"/>
              <a:t>: ~18 GeV/cm</a:t>
            </a:r>
            <a:r>
              <a:rPr lang="de-DE" sz="1400" baseline="30000" dirty="0"/>
              <a:t>3 </a:t>
            </a:r>
            <a:r>
              <a:rPr lang="de-DE" sz="1400" dirty="0"/>
              <a:t>p (</a:t>
            </a:r>
            <a:r>
              <a:rPr lang="el-GR" sz="1400" dirty="0"/>
              <a:t>σ</a:t>
            </a:r>
            <a:r>
              <a:rPr lang="de-DE" sz="1400" dirty="0"/>
              <a:t> = 1.5 mm)</a:t>
            </a:r>
          </a:p>
          <a:p>
            <a:pPr marL="0" indent="0">
              <a:buNone/>
            </a:pPr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endParaRPr lang="de-DE" sz="1400" dirty="0"/>
          </a:p>
          <a:p>
            <a:r>
              <a:rPr lang="de-DE" sz="1400" dirty="0"/>
              <a:t>This induces up to ~100 MPa stress in the graphite at beam intensities of ~2-6×10</a:t>
            </a:r>
            <a:r>
              <a:rPr lang="de-DE" sz="1400" baseline="30000" dirty="0"/>
              <a:t>11</a:t>
            </a:r>
            <a:r>
              <a:rPr lang="de-DE" sz="1400" dirty="0"/>
              <a:t> ppp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7C22F6D7-75AE-4B37-B507-3F64EF7DADC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96136" y="4125628"/>
            <a:ext cx="2651921" cy="2000178"/>
          </a:xfrm>
          <a:prstGeom prst="rect">
            <a:avLst/>
          </a:prstGeom>
        </p:spPr>
      </p:pic>
      <p:pic>
        <p:nvPicPr>
          <p:cNvPr id="9" name="Bild1">
            <a:extLst>
              <a:ext uri="{FF2B5EF4-FFF2-40B4-BE49-F238E27FC236}">
                <a16:creationId xmlns:a16="http://schemas.microsoft.com/office/drawing/2014/main" id="{EDBE958E-CF18-418A-9A96-76DAA0225B2C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1043608" y="3252463"/>
            <a:ext cx="3384376" cy="2309171"/>
          </a:xfrm>
          <a:prstGeom prst="rect">
            <a:avLst/>
          </a:prstGeom>
        </p:spPr>
      </p:pic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2E821023-7FEC-434B-82E5-FEA2E8D11A05}"/>
              </a:ext>
            </a:extLst>
          </p:cNvPr>
          <p:cNvCxnSpPr>
            <a:cxnSpLocks/>
          </p:cNvCxnSpPr>
          <p:nvPr/>
        </p:nvCxnSpPr>
        <p:spPr>
          <a:xfrm flipV="1">
            <a:off x="3082145" y="3583969"/>
            <a:ext cx="0" cy="288032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836915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045F5-50B1-47CD-8D33-975C259E4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Sample #1 R6650 / 1×10</a:t>
            </a:r>
            <a:r>
              <a:rPr lang="de-DE" baseline="30000" dirty="0"/>
              <a:t>11</a:t>
            </a:r>
            <a:r>
              <a:rPr lang="de-DE" dirty="0"/>
              <a:t> ppp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92448F-6B31-4B69-A13F-EC3F31AC7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Dynamic Response of Graphitic Targets with Tantalum Cores Impacted by Pulsed 440-GeV Proton Beams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B82E8B-573D-48E9-AADB-36BBF10F1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4F3807E-DE68-4FB5-A32C-B57F9CC98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647716"/>
            <a:ext cx="8291264" cy="1373572"/>
          </a:xfrm>
        </p:spPr>
        <p:txBody>
          <a:bodyPr>
            <a:normAutofit/>
          </a:bodyPr>
          <a:lstStyle/>
          <a:p>
            <a:r>
              <a:rPr lang="de-DE" sz="1800" dirty="0"/>
              <a:t>Clear identification of radial and axial waves</a:t>
            </a:r>
          </a:p>
          <a:p>
            <a:r>
              <a:rPr lang="de-DE" sz="1800" dirty="0"/>
              <a:t>Signal dominated by dynamic response of tantalum core</a:t>
            </a:r>
          </a:p>
          <a:p>
            <a:r>
              <a:rPr lang="de-DE" sz="1800" dirty="0"/>
              <a:t>Considerably faster damping of dynamic response in comparison to bare metal</a:t>
            </a:r>
          </a:p>
        </p:txBody>
      </p:sp>
      <p:pic>
        <p:nvPicPr>
          <p:cNvPr id="13" name="Bild14">
            <a:extLst>
              <a:ext uri="{FF2B5EF4-FFF2-40B4-BE49-F238E27FC236}">
                <a16:creationId xmlns:a16="http://schemas.microsoft.com/office/drawing/2014/main" id="{247056C7-DFF9-489A-B109-521900ACBBBA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8648" y="1063488"/>
            <a:ext cx="4609895" cy="3445632"/>
          </a:xfrm>
          <a:prstGeom prst="rect">
            <a:avLst/>
          </a:prstGeom>
        </p:spPr>
      </p:pic>
      <p:pic>
        <p:nvPicPr>
          <p:cNvPr id="14" name="Bild18">
            <a:extLst>
              <a:ext uri="{FF2B5EF4-FFF2-40B4-BE49-F238E27FC236}">
                <a16:creationId xmlns:a16="http://schemas.microsoft.com/office/drawing/2014/main" id="{D7852DB7-F412-479B-947B-63BFF5BAE7B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5581700" y="945813"/>
            <a:ext cx="2437097" cy="1865424"/>
          </a:xfrm>
          <a:prstGeom prst="rect">
            <a:avLst/>
          </a:prstGeom>
        </p:spPr>
      </p:pic>
      <p:pic>
        <p:nvPicPr>
          <p:cNvPr id="15" name="Bild18">
            <a:extLst>
              <a:ext uri="{FF2B5EF4-FFF2-40B4-BE49-F238E27FC236}">
                <a16:creationId xmlns:a16="http://schemas.microsoft.com/office/drawing/2014/main" id="{E1B79D30-B856-4DD9-8BAC-6CE02A0DAE5B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52"/>
          <a:stretch/>
        </p:blipFill>
        <p:spPr bwMode="auto">
          <a:xfrm>
            <a:off x="5359595" y="2708920"/>
            <a:ext cx="2663867" cy="1865424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5017C7F8-2454-482B-B2F7-AF24C5E9B2AD}"/>
              </a:ext>
            </a:extLst>
          </p:cNvPr>
          <p:cNvSpPr txBox="1"/>
          <p:nvPr/>
        </p:nvSpPr>
        <p:spPr>
          <a:xfrm>
            <a:off x="1475656" y="2132856"/>
            <a:ext cx="10951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Radial waves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EF821648-B9AC-4949-8AA1-46325A77AE26}"/>
              </a:ext>
            </a:extLst>
          </p:cNvPr>
          <p:cNvSpPr txBox="1"/>
          <p:nvPr/>
        </p:nvSpPr>
        <p:spPr>
          <a:xfrm>
            <a:off x="3615965" y="2122781"/>
            <a:ext cx="99418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200" dirty="0">
                <a:latin typeface="Arial" panose="020B0604020202020204" pitchFamily="34" charset="0"/>
                <a:cs typeface="Arial" panose="020B0604020202020204" pitchFamily="34" charset="0"/>
              </a:rPr>
              <a:t>Axial waves</a:t>
            </a:r>
          </a:p>
        </p:txBody>
      </p:sp>
    </p:spTree>
    <p:extLst>
      <p:ext uri="{BB962C8B-B14F-4D97-AF65-F5344CB8AC3E}">
        <p14:creationId xmlns:p14="http://schemas.microsoft.com/office/powerpoint/2010/main" val="6378928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7045F5-50B1-47CD-8D33-975C259E4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Sample #1 R6650 / 1×10</a:t>
            </a:r>
            <a:r>
              <a:rPr lang="de-DE" baseline="30000" dirty="0"/>
              <a:t>11</a:t>
            </a:r>
            <a:r>
              <a:rPr lang="de-DE" dirty="0"/>
              <a:t> ppp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92448F-6B31-4B69-A13F-EC3F31AC79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Dynamic Response of Graphitic Targets with Tantalum Cores Impacted by Pulsed 440-GeV Proton Beams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B82E8B-573D-48E9-AADB-36BBF10F1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E4F3807E-DE68-4FB5-A32C-B57F9CC984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753968"/>
            <a:ext cx="8291264" cy="1267320"/>
          </a:xfrm>
        </p:spPr>
        <p:txBody>
          <a:bodyPr>
            <a:normAutofit/>
          </a:bodyPr>
          <a:lstStyle/>
          <a:p>
            <a:r>
              <a:rPr lang="de-DE" sz="1800" dirty="0"/>
              <a:t>Simulation using ANSYS Workbench w/ FLUKA input</a:t>
            </a:r>
          </a:p>
          <a:p>
            <a:pPr lvl="1"/>
            <a:r>
              <a:rPr lang="de-DE" sz="1800" dirty="0"/>
              <a:t>Material parameters from supplier datasheets</a:t>
            </a:r>
          </a:p>
          <a:p>
            <a:pPr lvl="1"/>
            <a:r>
              <a:rPr lang="de-DE" sz="1800" dirty="0"/>
              <a:t>No plasticity, fully bonded contact</a:t>
            </a:r>
          </a:p>
          <a:p>
            <a:endParaRPr lang="de-DE" sz="1800" dirty="0"/>
          </a:p>
        </p:txBody>
      </p:sp>
      <p:pic>
        <p:nvPicPr>
          <p:cNvPr id="15" name="Bild18">
            <a:extLst>
              <a:ext uri="{FF2B5EF4-FFF2-40B4-BE49-F238E27FC236}">
                <a16:creationId xmlns:a16="http://schemas.microsoft.com/office/drawing/2014/main" id="{E1B79D30-B856-4DD9-8BAC-6CE02A0DAE5B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452"/>
          <a:stretch/>
        </p:blipFill>
        <p:spPr bwMode="auto">
          <a:xfrm>
            <a:off x="5978782" y="1044291"/>
            <a:ext cx="2663867" cy="1865424"/>
          </a:xfrm>
          <a:prstGeom prst="rect">
            <a:avLst/>
          </a:prstGeom>
        </p:spPr>
      </p:pic>
      <p:pic>
        <p:nvPicPr>
          <p:cNvPr id="11" name="Bild6">
            <a:extLst>
              <a:ext uri="{FF2B5EF4-FFF2-40B4-BE49-F238E27FC236}">
                <a16:creationId xmlns:a16="http://schemas.microsoft.com/office/drawing/2014/main" id="{CD4AC68A-3166-4786-91F7-2696AC3A25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34008" y="1011491"/>
            <a:ext cx="4464496" cy="3327600"/>
          </a:xfrm>
          <a:prstGeom prst="rect">
            <a:avLst/>
          </a:prstGeom>
        </p:spPr>
      </p:pic>
      <p:pic>
        <p:nvPicPr>
          <p:cNvPr id="19" name="Bild8">
            <a:extLst>
              <a:ext uri="{FF2B5EF4-FFF2-40B4-BE49-F238E27FC236}">
                <a16:creationId xmlns:a16="http://schemas.microsoft.com/office/drawing/2014/main" id="{9807AEBB-AB5B-4764-BEBD-8E3F7275592E}"/>
              </a:ext>
            </a:extLst>
          </p:cNvPr>
          <p:cNvPicPr>
            <a:picLocks noChangeAspect="1"/>
          </p:cNvPicPr>
          <p:nvPr/>
        </p:nvPicPr>
        <p:blipFill rotWithShape="1">
          <a:blip r:embed="rId4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067425" y="2728834"/>
            <a:ext cx="2664000" cy="19115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FD1E6068-ABC0-49D6-8282-EEA0C82AFB18}"/>
              </a:ext>
            </a:extLst>
          </p:cNvPr>
          <p:cNvSpPr txBox="1"/>
          <p:nvPr/>
        </p:nvSpPr>
        <p:spPr>
          <a:xfrm>
            <a:off x="7966253" y="2006180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Exp.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B5CC2178-0134-4755-8002-46B053CF4E60}"/>
              </a:ext>
            </a:extLst>
          </p:cNvPr>
          <p:cNvSpPr txBox="1"/>
          <p:nvPr/>
        </p:nvSpPr>
        <p:spPr>
          <a:xfrm>
            <a:off x="7997355" y="3624248"/>
            <a:ext cx="54373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4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Sim.</a:t>
            </a:r>
          </a:p>
        </p:txBody>
      </p:sp>
    </p:spTree>
    <p:extLst>
      <p:ext uri="{BB962C8B-B14F-4D97-AF65-F5344CB8AC3E}">
        <p14:creationId xmlns:p14="http://schemas.microsoft.com/office/powerpoint/2010/main" val="19447121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329EBB7-AF7D-4133-9800-628FA571F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Polycrystalline Graphites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1B2857-B047-4D7A-AC4B-D7BD17F46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Updates on luminescence studies of metal-diamond composites</a:t>
            </a:r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63DE8B-CDF2-4F5C-9A78-373E6E81F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6</a:t>
            </a:fld>
            <a:endParaRPr lang="en-GB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BEB787B-DDF9-4200-AB5D-39F70B20BAAD}"/>
              </a:ext>
            </a:extLst>
          </p:cNvPr>
          <p:cNvGrpSpPr/>
          <p:nvPr/>
        </p:nvGrpSpPr>
        <p:grpSpPr>
          <a:xfrm>
            <a:off x="323528" y="1052736"/>
            <a:ext cx="5691505" cy="3011170"/>
            <a:chOff x="1668827" y="980728"/>
            <a:chExt cx="5691505" cy="3011170"/>
          </a:xfrm>
        </p:grpSpPr>
        <p:pic>
          <p:nvPicPr>
            <p:cNvPr id="6" name="Bild17">
              <a:extLst>
                <a:ext uri="{FF2B5EF4-FFF2-40B4-BE49-F238E27FC236}">
                  <a16:creationId xmlns:a16="http://schemas.microsoft.com/office/drawing/2014/main" id="{504D9173-9385-483C-9EF4-2D61AB9E6855}"/>
                </a:ext>
              </a:extLst>
            </p:cNvPr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 bwMode="auto">
            <a:xfrm>
              <a:off x="1668827" y="980728"/>
              <a:ext cx="5691505" cy="3011170"/>
            </a:xfrm>
            <a:prstGeom prst="rect">
              <a:avLst/>
            </a:prstGeom>
          </p:spPr>
        </p:pic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F2763B17-1BB0-4C54-8553-0EB1AF9D605D}"/>
                </a:ext>
              </a:extLst>
            </p:cNvPr>
            <p:cNvCxnSpPr>
              <a:cxnSpLocks/>
              <a:stCxn id="11" idx="1"/>
            </p:cNvCxnSpPr>
            <p:nvPr/>
          </p:nvCxnSpPr>
          <p:spPr>
            <a:xfrm flipH="1" flipV="1">
              <a:off x="4427985" y="3324268"/>
              <a:ext cx="288032" cy="104732"/>
            </a:xfrm>
            <a:prstGeom prst="straightConnector1">
              <a:avLst/>
            </a:prstGeom>
            <a:ln>
              <a:solidFill>
                <a:schemeClr val="tx1"/>
              </a:solidFill>
              <a:tailEnd type="triangle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5FAB31A8-EECC-4443-9710-C96CFDAE342C}"/>
                </a:ext>
              </a:extLst>
            </p:cNvPr>
            <p:cNvSpPr txBox="1"/>
            <p:nvPr/>
          </p:nvSpPr>
          <p:spPr>
            <a:xfrm>
              <a:off x="4716017" y="3275111"/>
              <a:ext cx="830677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de-DE" sz="1400" dirty="0">
                  <a:latin typeface="Arial" panose="020B0604020202020204" pitchFamily="34" charset="0"/>
                  <a:cs typeface="Arial" panose="020B0604020202020204" pitchFamily="34" charset="0"/>
                </a:rPr>
                <a:t>Failure?</a:t>
              </a:r>
            </a:p>
          </p:txBody>
        </p:sp>
      </p:grpSp>
      <p:pic>
        <p:nvPicPr>
          <p:cNvPr id="14" name="Bild10">
            <a:extLst>
              <a:ext uri="{FF2B5EF4-FFF2-40B4-BE49-F238E27FC236}">
                <a16:creationId xmlns:a16="http://schemas.microsoft.com/office/drawing/2014/main" id="{B3E4F46B-96E1-4AB5-84D1-C5021110ACE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015033" y="1482867"/>
            <a:ext cx="2880000" cy="2150908"/>
          </a:xfrm>
          <a:prstGeom prst="rect">
            <a:avLst/>
          </a:prstGeom>
        </p:spPr>
      </p:pic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59221DE-74D0-4991-A1B0-4D4E48D39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277264"/>
            <a:ext cx="8077200" cy="1650893"/>
          </a:xfrm>
        </p:spPr>
        <p:txBody>
          <a:bodyPr>
            <a:normAutofit/>
          </a:bodyPr>
          <a:lstStyle/>
          <a:p>
            <a:r>
              <a:rPr lang="de-DE" sz="1700" dirty="0"/>
              <a:t>No correlation between microstructure (grain size) and damping behaviour</a:t>
            </a:r>
          </a:p>
          <a:p>
            <a:pPr lvl="1"/>
            <a:r>
              <a:rPr lang="de-DE" sz="1700" dirty="0"/>
              <a:t>Damping time constant decreases systematically with pulse intensity</a:t>
            </a:r>
          </a:p>
          <a:p>
            <a:pPr lvl="1"/>
            <a:endParaRPr lang="de-DE" sz="1700" dirty="0"/>
          </a:p>
          <a:p>
            <a:r>
              <a:rPr lang="de-DE" sz="1700" dirty="0"/>
              <a:t>Deformed wave structure hints to first signs of failure in target #6 at 6×10</a:t>
            </a:r>
            <a:r>
              <a:rPr lang="de-DE" sz="1700" baseline="30000" dirty="0"/>
              <a:t>11</a:t>
            </a:r>
            <a:r>
              <a:rPr lang="de-DE" sz="1700" dirty="0"/>
              <a:t> ppp</a:t>
            </a:r>
          </a:p>
        </p:txBody>
      </p:sp>
    </p:spTree>
    <p:extLst>
      <p:ext uri="{BB962C8B-B14F-4D97-AF65-F5344CB8AC3E}">
        <p14:creationId xmlns:p14="http://schemas.microsoft.com/office/powerpoint/2010/main" val="375191914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Bild20">
            <a:extLst>
              <a:ext uri="{FF2B5EF4-FFF2-40B4-BE49-F238E27FC236}">
                <a16:creationId xmlns:a16="http://schemas.microsoft.com/office/drawing/2014/main" id="{70846C6E-2D5F-4234-BC18-57D950DC658D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8409" y="1058133"/>
            <a:ext cx="5696585" cy="3000375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C329EBB7-AF7D-4133-9800-628FA571FEC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CFCs + Graphitic Foam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1B2857-B047-4D7A-AC4B-D7BD17F466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Dynamic Response of Graphitic Targets with Tantalum Cores Impacted by Pulsed 440-GeV Proton Beams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563DE8B-CDF2-4F5C-9A78-373E6E81F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7</a:t>
            </a:fld>
            <a:endParaRPr lang="en-GB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B59221DE-74D0-4991-A1B0-4D4E48D394B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4277264"/>
            <a:ext cx="8077200" cy="1650893"/>
          </a:xfrm>
        </p:spPr>
        <p:txBody>
          <a:bodyPr>
            <a:normAutofit/>
          </a:bodyPr>
          <a:lstStyle/>
          <a:p>
            <a:r>
              <a:rPr lang="de-DE" sz="1700" dirty="0"/>
              <a:t>Possible failure in CFCs below 2 kJ/cm</a:t>
            </a:r>
            <a:r>
              <a:rPr lang="de-DE" sz="1700" baseline="30000" dirty="0"/>
              <a:t>3</a:t>
            </a:r>
            <a:r>
              <a:rPr lang="de-DE" sz="1700" dirty="0"/>
              <a:t> in tantalum core?</a:t>
            </a:r>
          </a:p>
          <a:p>
            <a:r>
              <a:rPr lang="de-DE" sz="1700" dirty="0"/>
              <a:t>Somewhat unexpected due to large strength of the material</a:t>
            </a:r>
          </a:p>
          <a:p>
            <a:endParaRPr lang="de-DE" sz="1700" dirty="0"/>
          </a:p>
          <a:p>
            <a:r>
              <a:rPr lang="de-DE" sz="1700" dirty="0"/>
              <a:t>Foam response very clear, even at higher beam intensities</a:t>
            </a:r>
          </a:p>
        </p:txBody>
      </p:sp>
    </p:spTree>
    <p:extLst>
      <p:ext uri="{BB962C8B-B14F-4D97-AF65-F5344CB8AC3E}">
        <p14:creationId xmlns:p14="http://schemas.microsoft.com/office/powerpoint/2010/main" val="201906353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EB951-5F22-4551-AB02-AA99FBFA9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High intensity / 1.3 – 1.7×10</a:t>
            </a:r>
            <a:r>
              <a:rPr lang="de-DE" baseline="30000" dirty="0"/>
              <a:t>12</a:t>
            </a:r>
            <a:r>
              <a:rPr lang="de-DE" dirty="0"/>
              <a:t> ppp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58C171-AF4F-4B89-A22B-E6E131A20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Dynamic Response of Graphitic Targets with Tantalum Cores Impacted by Pulsed 440-GeV Proton Beams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DD8713-2A4C-4E15-B517-8FC8A18C7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8</a:t>
            </a:fld>
            <a:endParaRPr lang="en-GB"/>
          </a:p>
        </p:txBody>
      </p:sp>
      <p:pic>
        <p:nvPicPr>
          <p:cNvPr id="6" name="Bild4">
            <a:extLst>
              <a:ext uri="{FF2B5EF4-FFF2-40B4-BE49-F238E27FC236}">
                <a16:creationId xmlns:a16="http://schemas.microsoft.com/office/drawing/2014/main" id="{91B013CE-82DF-48DA-9C1A-2E7D8D8C2D68}"/>
              </a:ext>
            </a:extLst>
          </p:cNvPr>
          <p:cNvPicPr>
            <a:picLocks noChangeAspect="1"/>
          </p:cNvPicPr>
          <p:nvPr/>
        </p:nvPicPr>
        <p:blipFill>
          <a:blip r:embed="rId2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61927" y="995265"/>
            <a:ext cx="4320000" cy="3432487"/>
          </a:xfrm>
          <a:prstGeom prst="rect">
            <a:avLst/>
          </a:prstGeom>
        </p:spPr>
      </p:pic>
      <p:pic>
        <p:nvPicPr>
          <p:cNvPr id="7" name="Bild5">
            <a:extLst>
              <a:ext uri="{FF2B5EF4-FFF2-40B4-BE49-F238E27FC236}">
                <a16:creationId xmlns:a16="http://schemas.microsoft.com/office/drawing/2014/main" id="{FF5F7951-331A-44C9-99A3-89CDBA1EBD5E}"/>
              </a:ext>
            </a:extLst>
          </p:cNvPr>
          <p:cNvPicPr>
            <a:picLocks noChangeAspect="1"/>
          </p:cNvPicPr>
          <p:nvPr/>
        </p:nvPicPr>
        <p:blipFill>
          <a:blip r:embed="rId3" cstate="hq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0" y="995266"/>
            <a:ext cx="4320000" cy="3432487"/>
          </a:xfrm>
          <a:prstGeom prst="rect">
            <a:avLst/>
          </a:prstGeom>
        </p:spPr>
      </p:pic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488F2818-FEFE-40BB-992D-4A11A7A75A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1311" y="4604390"/>
            <a:ext cx="8077200" cy="1650893"/>
          </a:xfrm>
        </p:spPr>
        <p:txBody>
          <a:bodyPr>
            <a:normAutofit/>
          </a:bodyPr>
          <a:lstStyle/>
          <a:p>
            <a:r>
              <a:rPr lang="de-DE" sz="1700" dirty="0"/>
              <a:t>Failure in nearly all samples (graphite + tantalum core)</a:t>
            </a:r>
          </a:p>
          <a:p>
            <a:pPr lvl="1"/>
            <a:r>
              <a:rPr lang="de-DE" sz="1700" dirty="0"/>
              <a:t>Beam-induced stresses in the cores ~2x higher than during RodTarg</a:t>
            </a:r>
          </a:p>
          <a:p>
            <a:endParaRPr lang="de-DE" sz="1700" dirty="0"/>
          </a:p>
          <a:p>
            <a:r>
              <a:rPr lang="de-DE" sz="1700" dirty="0"/>
              <a:t>Out of the large energy deposition samples (starting from sample #4) Sepcarb shows the „cleanest“ response </a:t>
            </a:r>
          </a:p>
        </p:txBody>
      </p:sp>
    </p:spTree>
    <p:extLst>
      <p:ext uri="{BB962C8B-B14F-4D97-AF65-F5344CB8AC3E}">
        <p14:creationId xmlns:p14="http://schemas.microsoft.com/office/powerpoint/2010/main" val="391878486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BEB951-5F22-4551-AB02-AA99FBFA926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/>
              <a:t>Summary</a:t>
            </a: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758C171-AF4F-4B89-A22B-E6E131A206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Dynamic Response of Graphitic Targets with Tantalum Cores Impacted by Pulsed 440-GeV Proton Beams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BDD8713-2A4C-4E15-B517-8FC8A18C740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9</a:t>
            </a:fld>
            <a:endParaRPr lang="en-GB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09914EF-4DC5-4FF4-8B87-5F593000C5B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7200" y="3284984"/>
            <a:ext cx="8229600" cy="2880320"/>
          </a:xfrm>
        </p:spPr>
        <p:txBody>
          <a:bodyPr>
            <a:normAutofit/>
          </a:bodyPr>
          <a:lstStyle/>
          <a:p>
            <a:r>
              <a:rPr lang="de-DE" sz="1400" dirty="0"/>
              <a:t>Slopes are proportional to CTE of the materials</a:t>
            </a:r>
          </a:p>
          <a:p>
            <a:r>
              <a:rPr lang="de-DE" sz="1400" dirty="0"/>
              <a:t>Polycrystalline graphites show clear signs of failure:</a:t>
            </a:r>
          </a:p>
          <a:p>
            <a:pPr lvl="1"/>
            <a:r>
              <a:rPr lang="de-DE" sz="1400" dirty="0"/>
              <a:t>Velocity doesn‘t increase with beam intensity at a certain point</a:t>
            </a:r>
          </a:p>
          <a:p>
            <a:pPr lvl="1"/>
            <a:r>
              <a:rPr lang="de-DE" sz="1400" dirty="0"/>
              <a:t>#6 R6650: agrees well with stresses expected from ANSYS</a:t>
            </a:r>
          </a:p>
          <a:p>
            <a:pPr marL="457200" lvl="1" indent="0">
              <a:buNone/>
            </a:pPr>
            <a:endParaRPr lang="de-DE" sz="1400" dirty="0"/>
          </a:p>
          <a:p>
            <a:r>
              <a:rPr lang="de-DE" sz="1400" dirty="0"/>
              <a:t>CFCs have a more peculiar behaviour with apparently two regimes:</a:t>
            </a:r>
          </a:p>
          <a:p>
            <a:pPr lvl="1"/>
            <a:r>
              <a:rPr lang="de-DE" sz="1400" dirty="0"/>
              <a:t>Linear response &lt;1 kJ/cm</a:t>
            </a:r>
            <a:r>
              <a:rPr lang="de-DE" sz="1400" baseline="30000" dirty="0"/>
              <a:t>3</a:t>
            </a:r>
          </a:p>
          <a:p>
            <a:pPr lvl="1"/>
            <a:r>
              <a:rPr lang="de-DE" sz="1400" dirty="0"/>
              <a:t>Decreased slope &gt;1 kJ/cm</a:t>
            </a:r>
            <a:r>
              <a:rPr lang="de-DE" sz="1400" baseline="30000" dirty="0"/>
              <a:t>3</a:t>
            </a:r>
            <a:endParaRPr lang="de-DE" sz="1400" dirty="0"/>
          </a:p>
          <a:p>
            <a:pPr lvl="1"/>
            <a:r>
              <a:rPr lang="de-DE" sz="1400" dirty="0"/>
              <a:t>Fiber delamination? Failure of the low strength matrix? (tensile strength 17 MPa in Sepcarb)</a:t>
            </a:r>
          </a:p>
          <a:p>
            <a:endParaRPr lang="de-DE" sz="1400" dirty="0"/>
          </a:p>
          <a:p>
            <a:r>
              <a:rPr lang="de-DE" sz="1400" dirty="0"/>
              <a:t>Very interesting results for POCO FOAM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387AF611-B89F-4357-AD42-584EDA3E04E1}"/>
              </a:ext>
            </a:extLst>
          </p:cNvPr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4881" y="1048331"/>
            <a:ext cx="5731510" cy="2124710"/>
          </a:xfrm>
          <a:prstGeom prst="rect">
            <a:avLst/>
          </a:prstGeom>
        </p:spPr>
      </p:pic>
      <p:pic>
        <p:nvPicPr>
          <p:cNvPr id="12" name="Bild22">
            <a:extLst>
              <a:ext uri="{FF2B5EF4-FFF2-40B4-BE49-F238E27FC236}">
                <a16:creationId xmlns:a16="http://schemas.microsoft.com/office/drawing/2014/main" id="{72CA6F49-7069-4357-88CD-B60C5C84922F}"/>
              </a:ext>
            </a:extLst>
          </p:cNvPr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935521" y="837367"/>
            <a:ext cx="3114675" cy="2327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096573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ARIES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0</TotalTime>
  <Words>708</Words>
  <Application>Microsoft Office PowerPoint</Application>
  <PresentationFormat>On-screen Show (4:3)</PresentationFormat>
  <Paragraphs>97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10</vt:i4>
      </vt:variant>
    </vt:vector>
  </HeadingPairs>
  <TitlesOfParts>
    <vt:vector size="15" baseType="lpstr">
      <vt:lpstr>Arial</vt:lpstr>
      <vt:lpstr>Calibri</vt:lpstr>
      <vt:lpstr>Thème Office</vt:lpstr>
      <vt:lpstr>Thème ARIES</vt:lpstr>
      <vt:lpstr>Thème Office</vt:lpstr>
      <vt:lpstr>PowerPoint Presentation</vt:lpstr>
      <vt:lpstr>HRMT-38 “FlexMat”</vt:lpstr>
      <vt:lpstr>FlexMat / Target Station 6</vt:lpstr>
      <vt:lpstr>Sample #1 R6650 / 1×1011 ppp</vt:lpstr>
      <vt:lpstr>Sample #1 R6650 / 1×1011 ppp</vt:lpstr>
      <vt:lpstr>Polycrystalline Graphites</vt:lpstr>
      <vt:lpstr>CFCs + Graphitic Foam</vt:lpstr>
      <vt:lpstr>High intensity / 1.3 – 1.7×1012 ppp</vt:lpstr>
      <vt:lpstr>Summary</vt:lpstr>
      <vt:lpstr>Outlook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pascal</cp:lastModifiedBy>
  <cp:revision>97</cp:revision>
  <dcterms:created xsi:type="dcterms:W3CDTF">2017-04-26T09:15:49Z</dcterms:created>
  <dcterms:modified xsi:type="dcterms:W3CDTF">2020-07-14T10:00:22Z</dcterms:modified>
</cp:coreProperties>
</file>