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8" r:id="rId2"/>
  </p:sldMasterIdLst>
  <p:notesMasterIdLst>
    <p:notesMasterId r:id="rId22"/>
  </p:notesMasterIdLst>
  <p:handoutMasterIdLst>
    <p:handoutMasterId r:id="rId23"/>
  </p:handoutMasterIdLst>
  <p:sldIdLst>
    <p:sldId id="360" r:id="rId3"/>
    <p:sldId id="369" r:id="rId4"/>
    <p:sldId id="304" r:id="rId5"/>
    <p:sldId id="356" r:id="rId6"/>
    <p:sldId id="366" r:id="rId7"/>
    <p:sldId id="373" r:id="rId8"/>
    <p:sldId id="357" r:id="rId9"/>
    <p:sldId id="363" r:id="rId10"/>
    <p:sldId id="361" r:id="rId11"/>
    <p:sldId id="367" r:id="rId12"/>
    <p:sldId id="370" r:id="rId13"/>
    <p:sldId id="358" r:id="rId14"/>
    <p:sldId id="362" r:id="rId15"/>
    <p:sldId id="371" r:id="rId16"/>
    <p:sldId id="372" r:id="rId17"/>
    <p:sldId id="280" r:id="rId18"/>
    <p:sldId id="314" r:id="rId19"/>
    <p:sldId id="318" r:id="rId20"/>
    <p:sldId id="31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E97DB9C-5925-46EF-87D4-69A8ED8000B9}">
          <p14:sldIdLst>
            <p14:sldId id="360"/>
            <p14:sldId id="369"/>
            <p14:sldId id="304"/>
            <p14:sldId id="356"/>
            <p14:sldId id="366"/>
            <p14:sldId id="373"/>
            <p14:sldId id="357"/>
            <p14:sldId id="363"/>
            <p14:sldId id="361"/>
            <p14:sldId id="367"/>
            <p14:sldId id="370"/>
            <p14:sldId id="358"/>
            <p14:sldId id="362"/>
          </p14:sldIdLst>
        </p14:section>
        <p14:section name="spares" id="{58B345AF-DB45-4D44-9591-4B5D1E8EBDDA}">
          <p14:sldIdLst>
            <p14:sldId id="371"/>
            <p14:sldId id="372"/>
            <p14:sldId id="280"/>
            <p14:sldId id="314"/>
            <p14:sldId id="318"/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00FF"/>
    <a:srgbClr val="5080B0"/>
    <a:srgbClr val="CFE7F2"/>
    <a:srgbClr val="5080B2"/>
    <a:srgbClr val="4F81BD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1176" y="-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F73649-F98F-4F5B-9C97-6731E377D65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C11E99-8161-4FC1-92C4-9544CD545B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14/07/2020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B183FB-B4BC-4BD4-A84A-B51A64ED0B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190290-DBBF-470B-B880-B888B1BDE9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F9059-019B-4138-8D65-C8585E1256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38622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14/07/2020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C. Accettura et al.    ARIES WP17 Annual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7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721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 et al.    ARIES WP17 Annual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42368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 et al.    ARIES WP17 Annual Meeting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6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14/07/2020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 et al.    ARIES WP17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3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333" y="36000"/>
            <a:ext cx="7045706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612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80899" y="6701322"/>
            <a:ext cx="5962486" cy="127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831" b="0" i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Helvetica" panose="020B0604020202020204" pitchFamily="34" charset="0"/>
                <a:ea typeface="ＭＳ Ｐゴシック"/>
                <a:cs typeface="Helvetica" panose="020B0604020202020204" pitchFamily="34" charset="0"/>
              </a:defRPr>
            </a:lvl1pPr>
          </a:lstStyle>
          <a:p>
            <a:pPr algn="ctr"/>
            <a:r>
              <a:rPr lang="nn-NO"/>
              <a:t>C. Accettura et al.    ARIES WP17 Annual Meeting</a:t>
            </a:r>
            <a:endParaRPr lang="nn-NO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4923" y="6702541"/>
            <a:ext cx="199385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015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576000"/>
            <a:ext cx="531692" cy="57600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31692" cy="53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20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C. Accettura et al.    ARIES WP17 Annual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58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0684" y="6584043"/>
            <a:ext cx="468109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err="1">
                <a:solidFill>
                  <a:schemeClr val="accent6"/>
                </a:solidFill>
                <a:latin typeface="+mj-lt"/>
              </a:rPr>
              <a:t>M.Tomut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, EuCARD2,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WP 11.2/3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task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meeting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 10.12.2013, CERN</a:t>
            </a:r>
            <a:endParaRPr lang="en-US" sz="12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067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 et al.    ARIES WP17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94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392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br>
              <a:rPr lang="fr-FR" dirty="0"/>
            </a:br>
            <a:r>
              <a:rPr lang="fr-FR" dirty="0"/>
              <a:t>Click and </a:t>
            </a:r>
            <a:r>
              <a:rPr lang="fr-FR" dirty="0" err="1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/>
              <a:t>C. Accettura et al.    ARIES WP17 Annual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08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1" r:id="rId8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1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"/><Relationship Id="rId2" Type="http://schemas.openxmlformats.org/officeDocument/2006/relationships/image" Target="../media/image29.t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"/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tif"/><Relationship Id="rId5" Type="http://schemas.openxmlformats.org/officeDocument/2006/relationships/image" Target="../media/image36.tif"/><Relationship Id="rId4" Type="http://schemas.openxmlformats.org/officeDocument/2006/relationships/image" Target="../media/image35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"/><Relationship Id="rId2" Type="http://schemas.openxmlformats.org/officeDocument/2006/relationships/image" Target="../media/image38.t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"/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tif"/><Relationship Id="rId4" Type="http://schemas.openxmlformats.org/officeDocument/2006/relationships/image" Target="../media/image36.t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"/><Relationship Id="rId2" Type="http://schemas.openxmlformats.org/officeDocument/2006/relationships/image" Target="../media/image40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"/><Relationship Id="rId2" Type="http://schemas.openxmlformats.org/officeDocument/2006/relationships/image" Target="../media/image43.t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tif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tif"/><Relationship Id="rId4" Type="http://schemas.openxmlformats.org/officeDocument/2006/relationships/image" Target="../media/image20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7" Type="http://schemas.openxmlformats.org/officeDocument/2006/relationships/image" Target="../media/image28.tif"/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tif"/><Relationship Id="rId5" Type="http://schemas.openxmlformats.org/officeDocument/2006/relationships/image" Target="../media/image26.tif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6C51D-4414-4870-8D4C-639C2A938D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9183" y="3210625"/>
            <a:ext cx="7924800" cy="984885"/>
          </a:xfrm>
        </p:spPr>
        <p:txBody>
          <a:bodyPr/>
          <a:lstStyle/>
          <a:p>
            <a:r>
              <a:rPr lang="en-US" dirty="0"/>
              <a:t>Ion irradiation test at GSI for collimator materials: results and future test plan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3353E4-D36D-416B-AAFF-FF4D1314B16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5180395"/>
            <a:ext cx="8716388" cy="1374517"/>
          </a:xfrm>
        </p:spPr>
        <p:txBody>
          <a:bodyPr/>
          <a:lstStyle/>
          <a:p>
            <a:r>
              <a:rPr lang="en-US" dirty="0"/>
              <a:t>C. Accettura (CERN and Politecnico di Milano)</a:t>
            </a:r>
          </a:p>
          <a:p>
            <a:r>
              <a:rPr lang="en-US" dirty="0"/>
              <a:t>With contribution of:</a:t>
            </a:r>
          </a:p>
          <a:p>
            <a:pPr>
              <a:buAutoNum type="alphaUcPeriod"/>
            </a:pPr>
            <a:r>
              <a:rPr lang="en-GB" b="0" i="0" dirty="0">
                <a:effectLst/>
                <a:latin typeface="Arial" panose="020B0604020202020204" pitchFamily="34" charset="0"/>
              </a:rPr>
              <a:t>Baris, A. Bertarelli, P. Bolz, F. Carra, A. Lechner, A. Perez, A.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Prosvetov</a:t>
            </a:r>
            <a:r>
              <a:rPr lang="en-GB" b="0" i="0" dirty="0">
                <a:effectLst/>
                <a:latin typeface="Arial" panose="020B0604020202020204" pitchFamily="34" charset="0"/>
              </a:rPr>
              <a:t>,   </a:t>
            </a:r>
          </a:p>
          <a:p>
            <a:pPr marL="0" indent="0"/>
            <a:r>
              <a:rPr lang="en-GB" b="0" i="0" dirty="0">
                <a:effectLst/>
                <a:latin typeface="Arial" panose="020B0604020202020204" pitchFamily="34" charset="0"/>
              </a:rPr>
              <a:t>S. Redaelli, P. Simon, E. Skordis, M. Tomut, A. Waets 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92903F-3C2C-4CE4-9B5D-6597C5AF2B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91588" y="4195510"/>
            <a:ext cx="7924800" cy="709365"/>
          </a:xfrm>
        </p:spPr>
        <p:txBody>
          <a:bodyPr/>
          <a:lstStyle/>
          <a:p>
            <a:r>
              <a:rPr lang="en-US" sz="2400" dirty="0"/>
              <a:t>ARIES WP17 annual meeting</a:t>
            </a:r>
          </a:p>
          <a:p>
            <a:r>
              <a:rPr lang="en-US" sz="2000" dirty="0"/>
              <a:t>14/07/2020</a:t>
            </a:r>
          </a:p>
          <a:p>
            <a:endParaRPr lang="en-US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128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D1910-0A48-46D0-882E-919CD575F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Microscopic vs electrical resistivity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760CAD-4BC1-4753-AEA4-5756B1010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12" name="Content Placeholder 11" descr="A close up of a map&#10;&#10;Description automatically generated">
            <a:extLst>
              <a:ext uri="{FF2B5EF4-FFF2-40B4-BE49-F238E27FC236}">
                <a16:creationId xmlns:a16="http://schemas.microsoft.com/office/drawing/2014/main" id="{717CC31E-3066-4AE7-B126-A61C5850D09B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/>
          <a:stretch>
            <a:fillRect/>
          </a:stretch>
        </p:blipFill>
        <p:spPr>
          <a:xfrm>
            <a:off x="4709400" y="1568625"/>
            <a:ext cx="4038600" cy="3028950"/>
          </a:xfrm>
        </p:spPr>
      </p:pic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3152853B-C8BB-4598-969E-75F44A37B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30" y="1568625"/>
            <a:ext cx="4256370" cy="3192278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46927C7-F3BC-42F6-AC89-92CC69F3A764}"/>
              </a:ext>
            </a:extLst>
          </p:cNvPr>
          <p:cNvSpPr txBox="1">
            <a:spLocks/>
          </p:cNvSpPr>
          <p:nvPr/>
        </p:nvSpPr>
        <p:spPr>
          <a:xfrm>
            <a:off x="388680" y="4760904"/>
            <a:ext cx="8623584" cy="4823534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ID increasing with fluences</a:t>
            </a:r>
            <a:r>
              <a:rPr lang="en-US" sz="1600" dirty="0">
                <a:sym typeface="Wingdings" panose="05000000000000000000" pitchFamily="2" charset="2"/>
              </a:rPr>
              <a:t> accumulation of defects</a:t>
            </a:r>
            <a:endParaRPr lang="en-US" sz="1600" dirty="0"/>
          </a:p>
          <a:p>
            <a:r>
              <a:rPr lang="en-US" sz="1600" dirty="0"/>
              <a:t>Increase of electrical resistivity coherent with in-plane defects concentration found with RS: MoGr Nb more affected and Gr less affected (relative values)</a:t>
            </a:r>
          </a:p>
          <a:p>
            <a:r>
              <a:rPr lang="en-US" sz="1600" dirty="0"/>
              <a:t>MoGr with fibers higher D peak, but less affected than CFC</a:t>
            </a:r>
            <a:r>
              <a:rPr lang="en-US" sz="1600" dirty="0">
                <a:sym typeface="Wingdings" panose="05000000000000000000" pitchFamily="2" charset="2"/>
              </a:rPr>
              <a:t> phenomenon related to higher dpa (not detected by RS)?</a:t>
            </a:r>
            <a:endParaRPr lang="en-US" sz="1600" dirty="0"/>
          </a:p>
          <a:p>
            <a:endParaRPr lang="en-GB" sz="16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4D597D-16BF-4C4A-B425-58FC991FE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 et al.    ARIES WP17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219239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737D4-7381-49BE-8D6E-114EE6D24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Raman spectroscopy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91E69D-D3C7-49C2-BEEC-AD1258816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 et al.    ARIES WP17 Annual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58EF84-FBF5-4753-B4E8-E77F6A945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C42EB08-1BCF-4740-A5F0-DC0721CCE5B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6902" y="1453761"/>
            <a:ext cx="4038600" cy="3028950"/>
          </a:xfr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C1C05F3-1019-4FEB-8EA2-FC35BB97A010}"/>
              </a:ext>
            </a:extLst>
          </p:cNvPr>
          <p:cNvSpPr txBox="1">
            <a:spLocks/>
          </p:cNvSpPr>
          <p:nvPr/>
        </p:nvSpPr>
        <p:spPr>
          <a:xfrm>
            <a:off x="4506723" y="1692612"/>
            <a:ext cx="4514060" cy="4657229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MoGr remains with a more order structure clearly different with respect to Gr and CFC, especially the AB stacking fault</a:t>
            </a:r>
          </a:p>
          <a:p>
            <a:r>
              <a:rPr lang="en-US" sz="1800" dirty="0"/>
              <a:t>RS useful to see difference response of materials and coherent with electrical resistivity</a:t>
            </a:r>
            <a:endParaRPr lang="en-US" sz="1800" dirty="0">
              <a:sym typeface="Wingdings" panose="05000000000000000000" pitchFamily="2" charset="2"/>
            </a:endParaRPr>
          </a:p>
          <a:p>
            <a:r>
              <a:rPr lang="en-US" sz="1800" b="1" dirty="0">
                <a:sym typeface="Wingdings" panose="05000000000000000000" pitchFamily="2" charset="2"/>
              </a:rPr>
              <a:t>Test proposal</a:t>
            </a:r>
            <a:r>
              <a:rPr lang="en-US" sz="1800" dirty="0">
                <a:sym typeface="Wingdings" panose="05000000000000000000" pitchFamily="2" charset="2"/>
              </a:rPr>
              <a:t>: investigate RS evolution after annealing of material at different temperature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Useful to study defects mobility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Useful to study influence of material structure on defects recombination 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Useful to estimate properties recovery (</a:t>
            </a:r>
            <a:r>
              <a:rPr lang="en-US" sz="1400" b="1" dirty="0">
                <a:sym typeface="Wingdings" panose="05000000000000000000" pitchFamily="2" charset="2"/>
              </a:rPr>
              <a:t>Bake-out temperature in LHC!</a:t>
            </a:r>
            <a:r>
              <a:rPr lang="en-US" sz="1400" dirty="0">
                <a:sym typeface="Wingdings" panose="05000000000000000000" pitchFamily="2" charset="2"/>
              </a:rPr>
              <a:t>)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25946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20699-529A-48AA-8FDB-C0C5486E5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for GSI2020 campaign (postponed)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FFBCF-4FC9-4EEA-A0C0-2D9935A98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1E30D2-5AA5-4C2F-8C2F-5DD0F5523B8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199" y="1260000"/>
            <a:ext cx="8606902" cy="3631470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/>
              <a:t>Test postponed for the Covid-19 emergency</a:t>
            </a:r>
            <a:r>
              <a:rPr lang="en-US" sz="1800" dirty="0">
                <a:sym typeface="Wingdings" panose="05000000000000000000" pitchFamily="2" charset="2"/>
              </a:rPr>
              <a:t> new proposal for 2021 beamtime submitted</a:t>
            </a:r>
            <a:endParaRPr lang="en-US" sz="1800" dirty="0"/>
          </a:p>
          <a:p>
            <a:r>
              <a:rPr lang="en-US" sz="1800" dirty="0"/>
              <a:t>Aim: Investigation of flux effect</a:t>
            </a:r>
            <a:r>
              <a:rPr lang="en-US" sz="1800" dirty="0">
                <a:sym typeface="Wingdings" panose="05000000000000000000" pitchFamily="2" charset="2"/>
              </a:rPr>
              <a:t> DPA rate effect (damage evolution scaling to HL-LHC?)</a:t>
            </a: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r>
              <a:rPr lang="en-US" sz="1800" b="1" dirty="0"/>
              <a:t>Same materials (Gr, MoGr and coating) selected for proton irradiation @BLIP (</a:t>
            </a:r>
            <a:r>
              <a:rPr lang="en-US" sz="1800" b="1" i="1" dirty="0"/>
              <a:t>see N. Solieri presentation</a:t>
            </a:r>
            <a:r>
              <a:rPr lang="en-US" sz="1800" b="1" dirty="0"/>
              <a:t>)</a:t>
            </a:r>
            <a:r>
              <a:rPr lang="en-US" sz="1800" b="1" dirty="0">
                <a:sym typeface="Wingdings" panose="05000000000000000000" pitchFamily="2" charset="2"/>
              </a:rPr>
              <a:t> additional effect of gas production</a:t>
            </a:r>
            <a:endParaRPr lang="en-GB" sz="1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0780BA-FB5C-4D7F-82D4-6DB593171E51}"/>
              </a:ext>
            </a:extLst>
          </p:cNvPr>
          <p:cNvSpPr txBox="1"/>
          <p:nvPr/>
        </p:nvSpPr>
        <p:spPr>
          <a:xfrm>
            <a:off x="6059275" y="1959259"/>
            <a:ext cx="30624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 on MoGr (new grade) and Gr with Mo coating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Investigate 2 fluences at 2 flux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Reduce the heat exchange on the low flux to have the same temperature on the two holders</a:t>
            </a:r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50ED825-7F72-4D34-8F58-78F45131A83E}"/>
              </a:ext>
            </a:extLst>
          </p:cNvPr>
          <p:cNvGrpSpPr/>
          <p:nvPr/>
        </p:nvGrpSpPr>
        <p:grpSpPr>
          <a:xfrm>
            <a:off x="684770" y="1916757"/>
            <a:ext cx="5400000" cy="2179313"/>
            <a:chOff x="684770" y="2234902"/>
            <a:chExt cx="5400000" cy="217931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A9A8957-78E3-4368-AECB-B9B697B3F271}"/>
                </a:ext>
              </a:extLst>
            </p:cNvPr>
            <p:cNvGrpSpPr/>
            <p:nvPr/>
          </p:nvGrpSpPr>
          <p:grpSpPr>
            <a:xfrm>
              <a:off x="684770" y="2234902"/>
              <a:ext cx="5400000" cy="2179313"/>
              <a:chOff x="1169377" y="3949191"/>
              <a:chExt cx="5400000" cy="217931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A09BA39-75F5-4113-9793-39DA05B3AB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69377" y="3949191"/>
                <a:ext cx="5400000" cy="1865398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52D888E-21C7-4CD6-884E-D6CCBFF362B4}"/>
                  </a:ext>
                </a:extLst>
              </p:cNvPr>
              <p:cNvSpPr/>
              <p:nvPr/>
            </p:nvSpPr>
            <p:spPr>
              <a:xfrm>
                <a:off x="1282889" y="5884605"/>
                <a:ext cx="2523391" cy="24389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5e8 (~90h)</a:t>
                </a:r>
                <a:endParaRPr lang="en-GB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AC82B3E-D51E-41A7-A4FD-767FAB49699C}"/>
                  </a:ext>
                </a:extLst>
              </p:cNvPr>
              <p:cNvSpPr/>
              <p:nvPr/>
            </p:nvSpPr>
            <p:spPr>
              <a:xfrm>
                <a:off x="3963865" y="5864050"/>
                <a:ext cx="2523391" cy="24389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5e9 (~10h)</a:t>
                </a:r>
                <a:endParaRPr lang="en-GB" dirty="0"/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AB8CC9E-CDC1-4ED0-A0BD-DD0ABEF740C8}"/>
                </a:ext>
              </a:extLst>
            </p:cNvPr>
            <p:cNvSpPr/>
            <p:nvPr/>
          </p:nvSpPr>
          <p:spPr>
            <a:xfrm>
              <a:off x="1136343" y="3566404"/>
              <a:ext cx="540057" cy="2462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000" dirty="0"/>
                <a:t>5e8</a:t>
              </a:r>
              <a:endParaRPr lang="en-GB" sz="100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93ED17-0C06-4BE9-8139-A0A03D8E8752}"/>
                </a:ext>
              </a:extLst>
            </p:cNvPr>
            <p:cNvSpPr/>
            <p:nvPr/>
          </p:nvSpPr>
          <p:spPr>
            <a:xfrm>
              <a:off x="2440693" y="3566403"/>
              <a:ext cx="540057" cy="2462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000" dirty="0"/>
                <a:t>5e8</a:t>
              </a:r>
              <a:endParaRPr lang="en-GB" sz="1000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C0C6ADB-DEB3-4FCE-9D48-07238B9048A9}"/>
                </a:ext>
              </a:extLst>
            </p:cNvPr>
            <p:cNvSpPr/>
            <p:nvPr/>
          </p:nvSpPr>
          <p:spPr>
            <a:xfrm>
              <a:off x="3901937" y="3550562"/>
              <a:ext cx="540057" cy="2462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000" dirty="0"/>
                <a:t>5e9</a:t>
              </a:r>
              <a:endParaRPr lang="en-GB" sz="10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9456F51-E15E-4C03-81C2-FDA8C919BDA9}"/>
                </a:ext>
              </a:extLst>
            </p:cNvPr>
            <p:cNvSpPr/>
            <p:nvPr/>
          </p:nvSpPr>
          <p:spPr>
            <a:xfrm>
              <a:off x="5163378" y="3542386"/>
              <a:ext cx="540057" cy="2462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000" dirty="0"/>
                <a:t>5e9</a:t>
              </a:r>
              <a:endParaRPr lang="en-GB" sz="100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358A209-5F35-4EF4-ABC6-CF4E043355A7}"/>
              </a:ext>
            </a:extLst>
          </p:cNvPr>
          <p:cNvGrpSpPr/>
          <p:nvPr/>
        </p:nvGrpSpPr>
        <p:grpSpPr>
          <a:xfrm>
            <a:off x="379698" y="4832887"/>
            <a:ext cx="8178887" cy="648070"/>
            <a:chOff x="24434" y="5198467"/>
            <a:chExt cx="8178887" cy="648070"/>
          </a:xfrm>
        </p:grpSpPr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5E2D5C71-6D85-4C66-8E1B-4B4044C47CEF}"/>
                </a:ext>
              </a:extLst>
            </p:cNvPr>
            <p:cNvSpPr/>
            <p:nvPr/>
          </p:nvSpPr>
          <p:spPr>
            <a:xfrm>
              <a:off x="940679" y="5198467"/>
              <a:ext cx="7262642" cy="648070"/>
            </a:xfrm>
            <a:prstGeom prst="rightArrow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9A074FC-76F1-4829-951E-29F8D0ABE47D}"/>
                </a:ext>
              </a:extLst>
            </p:cNvPr>
            <p:cNvSpPr txBox="1"/>
            <p:nvPr/>
          </p:nvSpPr>
          <p:spPr>
            <a:xfrm>
              <a:off x="24434" y="5369133"/>
              <a:ext cx="1287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Timeline</a:t>
              </a:r>
              <a:endParaRPr lang="en-GB" i="1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5863054-86F1-405C-8820-74081F3211AC}"/>
                </a:ext>
              </a:extLst>
            </p:cNvPr>
            <p:cNvSpPr txBox="1"/>
            <p:nvPr/>
          </p:nvSpPr>
          <p:spPr>
            <a:xfrm>
              <a:off x="1676400" y="5380643"/>
              <a:ext cx="1553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Jan-Feb 2020</a:t>
              </a:r>
              <a:endParaRPr lang="en-GB" sz="1400" i="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9F9236-A812-46BD-8F33-12B25F26573B}"/>
                </a:ext>
              </a:extLst>
            </p:cNvPr>
            <p:cNvSpPr txBox="1"/>
            <p:nvPr/>
          </p:nvSpPr>
          <p:spPr>
            <a:xfrm>
              <a:off x="5473069" y="5369724"/>
              <a:ext cx="1553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Mar-Apr 2020</a:t>
              </a:r>
              <a:endParaRPr lang="en-GB" sz="1400" i="1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B2C91AB-568E-44F8-A356-3CD0414AC9DE}"/>
              </a:ext>
            </a:extLst>
          </p:cNvPr>
          <p:cNvGrpSpPr/>
          <p:nvPr/>
        </p:nvGrpSpPr>
        <p:grpSpPr>
          <a:xfrm>
            <a:off x="1183476" y="5259725"/>
            <a:ext cx="7178580" cy="784262"/>
            <a:chOff x="1024741" y="5659789"/>
            <a:chExt cx="7178580" cy="78426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C75603-8092-494B-A67C-04FD261E6E8E}"/>
                </a:ext>
              </a:extLst>
            </p:cNvPr>
            <p:cNvSpPr txBox="1"/>
            <p:nvPr/>
          </p:nvSpPr>
          <p:spPr>
            <a:xfrm>
              <a:off x="2128580" y="5725544"/>
              <a:ext cx="15535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Sample procurement</a:t>
              </a:r>
              <a:endParaRPr lang="en-GB" sz="12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BD1D694-AD6F-4FCB-8F30-C1172D6360A5}"/>
                </a:ext>
              </a:extLst>
            </p:cNvPr>
            <p:cNvSpPr txBox="1"/>
            <p:nvPr/>
          </p:nvSpPr>
          <p:spPr>
            <a:xfrm>
              <a:off x="1054382" y="5726281"/>
              <a:ext cx="15535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Design </a:t>
              </a:r>
              <a:endParaRPr lang="en-GB" sz="12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736B50-9143-4AAC-9CC9-8C8835CF60A8}"/>
                </a:ext>
              </a:extLst>
            </p:cNvPr>
            <p:cNvSpPr txBox="1"/>
            <p:nvPr/>
          </p:nvSpPr>
          <p:spPr>
            <a:xfrm>
              <a:off x="4740953" y="5716294"/>
              <a:ext cx="16755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Sample characterization</a:t>
              </a:r>
              <a:endParaRPr lang="en-GB" sz="12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8DB707E-260E-49C5-BC3B-A90087A86AB1}"/>
                </a:ext>
              </a:extLst>
            </p:cNvPr>
            <p:cNvSpPr txBox="1"/>
            <p:nvPr/>
          </p:nvSpPr>
          <p:spPr>
            <a:xfrm>
              <a:off x="6649729" y="5659789"/>
              <a:ext cx="15535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Test</a:t>
              </a:r>
              <a:endParaRPr lang="en-GB" sz="1200" dirty="0"/>
            </a:p>
          </p:txBody>
        </p:sp>
        <p:sp>
          <p:nvSpPr>
            <p:cNvPr id="16" name="Right Brace 15">
              <a:extLst>
                <a:ext uri="{FF2B5EF4-FFF2-40B4-BE49-F238E27FC236}">
                  <a16:creationId xmlns:a16="http://schemas.microsoft.com/office/drawing/2014/main" id="{FC839F16-564E-43D0-83E7-DF4116AECFD0}"/>
                </a:ext>
              </a:extLst>
            </p:cNvPr>
            <p:cNvSpPr/>
            <p:nvPr/>
          </p:nvSpPr>
          <p:spPr>
            <a:xfrm rot="5400000">
              <a:off x="5992273" y="4697583"/>
              <a:ext cx="154791" cy="2657431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5412B77-3A32-4402-BDA6-68A5D16BE8D9}"/>
                </a:ext>
              </a:extLst>
            </p:cNvPr>
            <p:cNvSpPr txBox="1"/>
            <p:nvPr/>
          </p:nvSpPr>
          <p:spPr>
            <a:xfrm>
              <a:off x="5564516" y="6160196"/>
              <a:ext cx="85194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postponed</a:t>
              </a:r>
              <a:endParaRPr lang="en-GB" sz="1200" dirty="0"/>
            </a:p>
          </p:txBody>
        </p:sp>
        <p:sp>
          <p:nvSpPr>
            <p:cNvPr id="23" name="Right Brace 22">
              <a:extLst>
                <a:ext uri="{FF2B5EF4-FFF2-40B4-BE49-F238E27FC236}">
                  <a16:creationId xmlns:a16="http://schemas.microsoft.com/office/drawing/2014/main" id="{6B8CD837-38A0-4346-B716-DC8685C9B7E4}"/>
                </a:ext>
              </a:extLst>
            </p:cNvPr>
            <p:cNvSpPr/>
            <p:nvPr/>
          </p:nvSpPr>
          <p:spPr>
            <a:xfrm rot="5400000">
              <a:off x="2276061" y="4700354"/>
              <a:ext cx="154791" cy="2657431"/>
            </a:xfrm>
            <a:prstGeom prst="rightBrac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C527B5A-D1CF-45A7-8B74-A5A34E20959E}"/>
                </a:ext>
              </a:extLst>
            </p:cNvPr>
            <p:cNvSpPr txBox="1"/>
            <p:nvPr/>
          </p:nvSpPr>
          <p:spPr>
            <a:xfrm>
              <a:off x="2038189" y="6167052"/>
              <a:ext cx="56978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done</a:t>
              </a:r>
              <a:endParaRPr lang="en-GB" sz="12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5212AA-E0B8-45CC-A414-3C4E4E47D0B1}"/>
                </a:ext>
              </a:extLst>
            </p:cNvPr>
            <p:cNvSpPr txBox="1"/>
            <p:nvPr/>
          </p:nvSpPr>
          <p:spPr>
            <a:xfrm>
              <a:off x="6510340" y="6180931"/>
              <a:ext cx="1553592" cy="261610"/>
            </a:xfrm>
            <a:prstGeom prst="rect">
              <a:avLst/>
            </a:prstGeom>
            <a:solidFill>
              <a:srgbClr val="CFE7F2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i="1" dirty="0"/>
                <a:t>Beginning 2021?</a:t>
              </a:r>
              <a:endParaRPr lang="en-GB" sz="1050" i="1" dirty="0"/>
            </a:p>
          </p:txBody>
        </p:sp>
      </p:grpSp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916D5AEC-85E1-43F6-AD11-6DA5BA8FF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 et al.    ARIES WP17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76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D6B0F-AEEC-4EE0-993C-0FC8F51DD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9B2EDC-5FEC-4D7F-91B8-CA1BBAC44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FEF8E6-D7CC-49BB-90CE-3BEAC70CFA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GSI irradiation campaign in 2019 very useful: coating and new MoGr grade irradiated for the first time and accessible 1 month after the test</a:t>
            </a:r>
          </a:p>
          <a:p>
            <a:r>
              <a:rPr lang="en-US" dirty="0"/>
              <a:t>Electrical resistivity degradation: </a:t>
            </a:r>
          </a:p>
          <a:p>
            <a:pPr lvl="1"/>
            <a:r>
              <a:rPr lang="en-US" dirty="0"/>
              <a:t>Interesting results indicate possible positive effect of C-fibers </a:t>
            </a:r>
          </a:p>
          <a:p>
            <a:pPr lvl="1"/>
            <a:r>
              <a:rPr lang="en-US" dirty="0"/>
              <a:t>Coating production process influence the results</a:t>
            </a:r>
          </a:p>
          <a:p>
            <a:r>
              <a:rPr lang="en-US" dirty="0"/>
              <a:t>RS gives microscopic information coherent with the macroscopic</a:t>
            </a:r>
            <a:r>
              <a:rPr lang="en-US" dirty="0">
                <a:sym typeface="Wingdings" panose="05000000000000000000" pitchFamily="2" charset="2"/>
              </a:rPr>
              <a:t> interesting to perform annealing studies to understand defects mobilities for different materials</a:t>
            </a:r>
          </a:p>
          <a:p>
            <a:r>
              <a:rPr lang="en-US" dirty="0">
                <a:sym typeface="Wingdings" panose="05000000000000000000" pitchFamily="2" charset="2"/>
              </a:rPr>
              <a:t>Possibility to compare outcome of ion irradiation with proton irradiation (RADIATE collaboration)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93D87D-C415-4E12-BB05-24F88F9A3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 et al.    ARIES WP17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848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201FA-CB6C-40BD-8A8D-A70AC2934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resistivity coating</a:t>
            </a:r>
            <a:endParaRPr lang="en-GB" dirty="0"/>
          </a:p>
        </p:txBody>
      </p:sp>
      <p:pic>
        <p:nvPicPr>
          <p:cNvPr id="8" name="Content Placeholder 7" descr="A close up of a map&#10;&#10;Description automatically generated">
            <a:extLst>
              <a:ext uri="{FF2B5EF4-FFF2-40B4-BE49-F238E27FC236}">
                <a16:creationId xmlns:a16="http://schemas.microsoft.com/office/drawing/2014/main" id="{66CF1D32-4D08-41A8-B228-EEF88228FF0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994360"/>
            <a:ext cx="3825706" cy="286928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D05AD-FBF3-4949-B4CD-FDD0014BA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 et al.    ARIES WP17 Annual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BE36C1-BECD-49A8-9D07-7A4940B52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5DF3F5-CF93-42A0-B046-844C9C2E52F3}"/>
              </a:ext>
            </a:extLst>
          </p:cNvPr>
          <p:cNvSpPr/>
          <p:nvPr/>
        </p:nvSpPr>
        <p:spPr>
          <a:xfrm>
            <a:off x="4478407" y="1299269"/>
            <a:ext cx="1006743" cy="249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UNCOATED</a:t>
            </a:r>
            <a:endParaRPr lang="en-GB" sz="135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30B79C-D97C-4F79-8CC9-D1452756F326}"/>
              </a:ext>
            </a:extLst>
          </p:cNvPr>
          <p:cNvSpPr/>
          <p:nvPr/>
        </p:nvSpPr>
        <p:spPr>
          <a:xfrm>
            <a:off x="6573028" y="1307579"/>
            <a:ext cx="1006743" cy="24944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COATED</a:t>
            </a:r>
            <a:endParaRPr lang="en-GB" sz="1350" dirty="0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11667734-C47A-4064-8466-78130EB1AB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009" y="1687374"/>
            <a:ext cx="2700000" cy="2025000"/>
          </a:xfrm>
          <a:prstGeom prst="rect">
            <a:avLst/>
          </a:prstGeom>
        </p:spPr>
      </p:pic>
      <p:pic>
        <p:nvPicPr>
          <p:cNvPr id="12" name="Content Placeholder 20" descr="A screenshot of a cell phone&#10;&#10;Description automatically generated">
            <a:extLst>
              <a:ext uri="{FF2B5EF4-FFF2-40B4-BE49-F238E27FC236}">
                <a16:creationId xmlns:a16="http://schemas.microsoft.com/office/drawing/2014/main" id="{80380DAD-8C62-4FCF-98D6-0440DDFE6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2627" y="1707583"/>
            <a:ext cx="2700000" cy="2025000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7F04E18C-2D1E-4D3C-AAC1-B6F9075E74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0411" y="3800873"/>
            <a:ext cx="2700000" cy="2025000"/>
          </a:xfrm>
          <a:prstGeom prst="rect">
            <a:avLst/>
          </a:prstGeom>
        </p:spPr>
      </p:pic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0EF71CAF-16B2-4F7A-84E6-C2AC8EC07D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0411" y="3800873"/>
            <a:ext cx="2700000" cy="20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500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B11C5-0531-46E5-B576-B7FD81B32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resistivity coating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039FF5-B418-4C0D-9EC4-E30DEFA18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 et al.    ARIES WP17 Annual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0AA354-4692-46EA-967A-521FB86B1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7" name="Content Placeholder 18" descr="A close up of a map&#10;&#10;Description automatically generated">
            <a:extLst>
              <a:ext uri="{FF2B5EF4-FFF2-40B4-BE49-F238E27FC236}">
                <a16:creationId xmlns:a16="http://schemas.microsoft.com/office/drawing/2014/main" id="{B534CCEF-78BA-4B47-AFA8-B9D600D5CE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14" t="4686" r="6338"/>
          <a:stretch/>
        </p:blipFill>
        <p:spPr>
          <a:xfrm>
            <a:off x="0" y="2033080"/>
            <a:ext cx="4630366" cy="386022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9276866-78BF-48B0-995A-F276DB150274}"/>
              </a:ext>
            </a:extLst>
          </p:cNvPr>
          <p:cNvSpPr/>
          <p:nvPr/>
        </p:nvSpPr>
        <p:spPr>
          <a:xfrm>
            <a:off x="1939834" y="1570028"/>
            <a:ext cx="517236" cy="305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Nb</a:t>
            </a:r>
            <a:endParaRPr lang="en-GB" dirty="0"/>
          </a:p>
        </p:txBody>
      </p:sp>
      <p:pic>
        <p:nvPicPr>
          <p:cNvPr id="9" name="Picture 8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BA34F2B-7053-4DED-8DFF-5BEE8067B6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88" t="2201" r="5202"/>
          <a:stretch/>
        </p:blipFill>
        <p:spPr>
          <a:xfrm>
            <a:off x="4572000" y="1982769"/>
            <a:ext cx="4747098" cy="396084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A8A4555-9DCF-4171-A7AC-27F061FCA774}"/>
              </a:ext>
            </a:extLst>
          </p:cNvPr>
          <p:cNvSpPr/>
          <p:nvPr/>
        </p:nvSpPr>
        <p:spPr>
          <a:xfrm>
            <a:off x="6686931" y="1588383"/>
            <a:ext cx="517236" cy="305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31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86E07-1447-4ABC-BE0B-A0C03BE8D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95951"/>
            <a:ext cx="7886700" cy="994172"/>
          </a:xfrm>
        </p:spPr>
        <p:txBody>
          <a:bodyPr/>
          <a:lstStyle/>
          <a:p>
            <a:r>
              <a:rPr lang="en-US" dirty="0"/>
              <a:t>Uncoated and coated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FC5AB5-80AC-43E1-B566-6736EE922757}"/>
              </a:ext>
            </a:extLst>
          </p:cNvPr>
          <p:cNvSpPr/>
          <p:nvPr/>
        </p:nvSpPr>
        <p:spPr>
          <a:xfrm>
            <a:off x="2778344" y="1607363"/>
            <a:ext cx="387927" cy="22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Nb</a:t>
            </a:r>
            <a:endParaRPr lang="en-GB" sz="135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5E2786-756D-4861-A934-E7C858E789AD}"/>
              </a:ext>
            </a:extLst>
          </p:cNvPr>
          <p:cNvSpPr/>
          <p:nvPr/>
        </p:nvSpPr>
        <p:spPr>
          <a:xfrm>
            <a:off x="5478344" y="1670627"/>
            <a:ext cx="387927" cy="22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Gr</a:t>
            </a:r>
            <a:endParaRPr lang="en-GB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EC1FB4-A41F-4730-970F-47022449CEC4}"/>
              </a:ext>
            </a:extLst>
          </p:cNvPr>
          <p:cNvSpPr/>
          <p:nvPr/>
        </p:nvSpPr>
        <p:spPr>
          <a:xfrm>
            <a:off x="7474527" y="2298059"/>
            <a:ext cx="1006743" cy="249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UNCOATED</a:t>
            </a:r>
            <a:endParaRPr lang="en-GB" sz="135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CA133D-6541-4C18-A12B-F86BCA533F54}"/>
              </a:ext>
            </a:extLst>
          </p:cNvPr>
          <p:cNvSpPr/>
          <p:nvPr/>
        </p:nvSpPr>
        <p:spPr>
          <a:xfrm>
            <a:off x="7474527" y="2848787"/>
            <a:ext cx="1006743" cy="24944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COATED</a:t>
            </a:r>
            <a:endParaRPr lang="en-GB" sz="1350" dirty="0"/>
          </a:p>
        </p:txBody>
      </p:sp>
      <p:pic>
        <p:nvPicPr>
          <p:cNvPr id="21" name="Content Placeholder 20" descr="A screenshot of a cell phone&#10;&#10;Description automatically generated">
            <a:extLst>
              <a:ext uri="{FF2B5EF4-FFF2-40B4-BE49-F238E27FC236}">
                <a16:creationId xmlns:a16="http://schemas.microsoft.com/office/drawing/2014/main" id="{E8A23012-FCEA-4E07-9A08-08BD173031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2307" y="1816588"/>
            <a:ext cx="2700000" cy="2025000"/>
          </a:xfrm>
        </p:spPr>
      </p:pic>
      <p:pic>
        <p:nvPicPr>
          <p:cNvPr id="23" name="Picture 22" descr="A screenshot of a cell phone&#10;&#10;Description automatically generated">
            <a:extLst>
              <a:ext uri="{FF2B5EF4-FFF2-40B4-BE49-F238E27FC236}">
                <a16:creationId xmlns:a16="http://schemas.microsoft.com/office/drawing/2014/main" id="{D255CBD1-F132-47A6-A0CA-AF66E3FD3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701" y="1865638"/>
            <a:ext cx="2700000" cy="2025000"/>
          </a:xfrm>
          <a:prstGeom prst="rect">
            <a:avLst/>
          </a:prstGeom>
        </p:spPr>
      </p:pic>
      <p:pic>
        <p:nvPicPr>
          <p:cNvPr id="25" name="Picture 24" descr="A screenshot of a cell phone&#10;&#10;Description automatically generated">
            <a:extLst>
              <a:ext uri="{FF2B5EF4-FFF2-40B4-BE49-F238E27FC236}">
                <a16:creationId xmlns:a16="http://schemas.microsoft.com/office/drawing/2014/main" id="{85CC7181-3D2E-47A2-ACD5-1620F618D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4701" y="4011542"/>
            <a:ext cx="2700000" cy="2025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525AC63-103D-4F82-A55F-DACB134ADCFF}"/>
              </a:ext>
            </a:extLst>
          </p:cNvPr>
          <p:cNvSpPr/>
          <p:nvPr/>
        </p:nvSpPr>
        <p:spPr>
          <a:xfrm>
            <a:off x="5500737" y="3785957"/>
            <a:ext cx="387927" cy="22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Mg</a:t>
            </a:r>
            <a:endParaRPr lang="en-GB" sz="1350" dirty="0"/>
          </a:p>
        </p:txBody>
      </p:sp>
      <p:pic>
        <p:nvPicPr>
          <p:cNvPr id="27" name="Picture 26" descr="A screenshot of a cell phone&#10;&#10;Description automatically generated">
            <a:extLst>
              <a:ext uri="{FF2B5EF4-FFF2-40B4-BE49-F238E27FC236}">
                <a16:creationId xmlns:a16="http://schemas.microsoft.com/office/drawing/2014/main" id="{1C9087B8-3C24-466F-A17A-831EFCC011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4701" y="4011542"/>
            <a:ext cx="2700000" cy="2025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9D1755C-8181-4E5D-9FA8-D62BA7853D43}"/>
              </a:ext>
            </a:extLst>
          </p:cNvPr>
          <p:cNvSpPr/>
          <p:nvPr/>
        </p:nvSpPr>
        <p:spPr>
          <a:xfrm>
            <a:off x="2864128" y="3746825"/>
            <a:ext cx="572414" cy="22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</a:t>
            </a:r>
            <a:endParaRPr lang="en-GB" sz="1350" dirty="0"/>
          </a:p>
        </p:txBody>
      </p:sp>
      <p:pic>
        <p:nvPicPr>
          <p:cNvPr id="13" name="Content Placeholder 20" descr="A screenshot of a cell phone&#10;&#10;Description automatically generated">
            <a:extLst>
              <a:ext uri="{FF2B5EF4-FFF2-40B4-BE49-F238E27FC236}">
                <a16:creationId xmlns:a16="http://schemas.microsoft.com/office/drawing/2014/main" id="{9CAA372F-1E02-4428-8DA8-AD5B80D63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913" y="1814259"/>
            <a:ext cx="2700000" cy="2025000"/>
          </a:xfrm>
          <a:prstGeom prst="rect">
            <a:avLst/>
          </a:prstGeom>
        </p:spPr>
      </p:pic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B90BC27F-1652-48CF-AF13-A8F3B1108E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307" y="4009213"/>
            <a:ext cx="2700000" cy="2025000"/>
          </a:xfrm>
          <a:prstGeom prst="rect">
            <a:avLst/>
          </a:prstGeom>
        </p:spPr>
      </p:pic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D77F437F-1DF9-47E7-AFC0-310FCAC439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2307" y="4009213"/>
            <a:ext cx="2700000" cy="2025000"/>
          </a:xfrm>
          <a:prstGeom prst="rect">
            <a:avLst/>
          </a:prstGeom>
        </p:spPr>
      </p:pic>
      <p:pic>
        <p:nvPicPr>
          <p:cNvPr id="19" name="Content Placeholder 20" descr="A screenshot of a cell phone&#10;&#10;Description automatically generated">
            <a:extLst>
              <a:ext uri="{FF2B5EF4-FFF2-40B4-BE49-F238E27FC236}">
                <a16:creationId xmlns:a16="http://schemas.microsoft.com/office/drawing/2014/main" id="{0637FB69-6B6E-4E65-B73C-AC5467064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519" y="1819928"/>
            <a:ext cx="2700000" cy="2025000"/>
          </a:xfrm>
          <a:prstGeom prst="rect">
            <a:avLst/>
          </a:prstGeom>
        </p:spPr>
      </p:pic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77D54730-C846-4342-B8BE-E26B8798DF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13" y="4014882"/>
            <a:ext cx="2700000" cy="2025000"/>
          </a:xfrm>
          <a:prstGeom prst="rect">
            <a:avLst/>
          </a:prstGeom>
        </p:spPr>
      </p:pic>
      <p:pic>
        <p:nvPicPr>
          <p:cNvPr id="22" name="Picture 21" descr="A screenshot of a cell phone&#10;&#10;Description automatically generated">
            <a:extLst>
              <a:ext uri="{FF2B5EF4-FFF2-40B4-BE49-F238E27FC236}">
                <a16:creationId xmlns:a16="http://schemas.microsoft.com/office/drawing/2014/main" id="{47E59041-16CD-4ACF-9F91-AA04A1772B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9913" y="4014882"/>
            <a:ext cx="2700000" cy="20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33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GSI 2019-Thermal conductivity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80" y="1218614"/>
            <a:ext cx="2879999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400" y="1218614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0095" y="1218614"/>
            <a:ext cx="2880001" cy="21600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73667" y="3540884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All the samples tested </a:t>
            </a:r>
          </a:p>
          <a:p>
            <a:r>
              <a:rPr lang="en-US" sz="2000" dirty="0"/>
              <a:t>Systematic (for all the samples) increase of the heating ramp</a:t>
            </a:r>
            <a:r>
              <a:rPr lang="en-US" sz="2000" dirty="0">
                <a:sym typeface="Wingdings" panose="05000000000000000000" pitchFamily="2" charset="2"/>
              </a:rPr>
              <a:t> not coherent with literature</a:t>
            </a:r>
          </a:p>
          <a:p>
            <a:r>
              <a:rPr lang="en-US" sz="2000" dirty="0">
                <a:sym typeface="Wingdings" panose="05000000000000000000" pitchFamily="2" charset="2"/>
              </a:rPr>
              <a:t>More test planned to understand this behavior (Aluminum foil)</a:t>
            </a:r>
            <a:endParaRPr lang="en-US" sz="2000" dirty="0"/>
          </a:p>
          <a:p>
            <a:endParaRPr lang="en-US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57027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GSI 2019-Thermal conductivity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4167695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Long acquisition time measurement indicate also a decrease in the in-plane thermal conductivity, but difficult to quantitative estimate without the fitting the first part of the curves.</a:t>
            </a:r>
          </a:p>
          <a:p>
            <a:endParaRPr lang="en-US" sz="2000" dirty="0"/>
          </a:p>
          <a:p>
            <a:endParaRPr lang="en-GB" sz="2000" dirty="0"/>
          </a:p>
        </p:txBody>
      </p:sp>
      <p:pic>
        <p:nvPicPr>
          <p:cNvPr id="11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640" y="1344706"/>
            <a:ext cx="3532379" cy="2649284"/>
          </a:xfrm>
        </p:spPr>
      </p:pic>
      <p:grpSp>
        <p:nvGrpSpPr>
          <p:cNvPr id="6" name="Group 5"/>
          <p:cNvGrpSpPr/>
          <p:nvPr/>
        </p:nvGrpSpPr>
        <p:grpSpPr>
          <a:xfrm>
            <a:off x="4588467" y="1202551"/>
            <a:ext cx="3532379" cy="2791439"/>
            <a:chOff x="4588467" y="1202551"/>
            <a:chExt cx="3532379" cy="279143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8467" y="1344706"/>
              <a:ext cx="3532379" cy="2649284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5805544" y="1202551"/>
              <a:ext cx="1098223" cy="284309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Nb12-pristine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2642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136775" y="1257067"/>
            <a:ext cx="37619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Deep investigation of possible thermal losses: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Convection/radiation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Gaussian flux distribution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power penetration depth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Thermoelastic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temperature oscillation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831" y="1459966"/>
            <a:ext cx="4315157" cy="3502724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EDA8E7C1-232E-406C-88C0-8EDA87806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06" y="3665653"/>
            <a:ext cx="4435225" cy="259407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BDD1607-0F51-41CB-BB75-C6853B679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8090" y="5175260"/>
            <a:ext cx="3510570" cy="138584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623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F985A-2DBE-418F-AAB5-8B05CB9C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AD56F-2664-4F40-879F-6067F387E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8C9C501-4F54-499F-8759-76A3F1A540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32389"/>
            <a:ext cx="82908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GSI irradiation 2019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Experiment overview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Electrical resistivity 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Raman spectroscopy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Future test planning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Conclusions</a:t>
            </a:r>
            <a:endParaRPr lang="en-GB" sz="28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49F2ED-56A0-4E5E-98E4-5FDC303F0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 et al.    ARIES WP17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96116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B0D39-7B85-4C76-B8D0-9B2CC69B0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irradiation campaign-GSI2019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D2F7A-CF5D-4C1A-B296-5E53EA9A76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4188" y="1254716"/>
            <a:ext cx="5491464" cy="4525963"/>
          </a:xfrm>
        </p:spPr>
        <p:txBody>
          <a:bodyPr>
            <a:normAutofit/>
          </a:bodyPr>
          <a:lstStyle/>
          <a:p>
            <a:r>
              <a:rPr lang="en-US" sz="1400" baseline="30000" dirty="0"/>
              <a:t>48</a:t>
            </a:r>
            <a:r>
              <a:rPr lang="en-US" sz="1400" dirty="0"/>
              <a:t>Ca ions at 4.8 MeV/u </a:t>
            </a:r>
          </a:p>
          <a:p>
            <a:r>
              <a:rPr lang="en-US" sz="1400" dirty="0"/>
              <a:t>80 samples of graphitic material tested, half of them coated with thin films</a:t>
            </a:r>
          </a:p>
          <a:p>
            <a:pPr lvl="1"/>
            <a:r>
              <a:rPr lang="en-US" sz="1200" dirty="0"/>
              <a:t>Gr R4550</a:t>
            </a:r>
          </a:p>
          <a:p>
            <a:pPr lvl="1"/>
            <a:r>
              <a:rPr lang="en-US" sz="1200" dirty="0"/>
              <a:t>Gr R4550+Mo HIPIMS</a:t>
            </a:r>
          </a:p>
          <a:p>
            <a:pPr lvl="1"/>
            <a:r>
              <a:rPr lang="en-US" sz="1200" dirty="0"/>
              <a:t>MoGr Nb8304Ng</a:t>
            </a:r>
          </a:p>
          <a:p>
            <a:pPr lvl="1"/>
            <a:r>
              <a:rPr lang="en-US" sz="1200" dirty="0"/>
              <a:t>MoGr Nb8304Ng+Mo HIPIMS</a:t>
            </a:r>
          </a:p>
          <a:p>
            <a:pPr lvl="1"/>
            <a:r>
              <a:rPr lang="en-US" sz="1200" dirty="0"/>
              <a:t>MoGr Nb8304Ng+Cu HIPIMS,</a:t>
            </a:r>
          </a:p>
          <a:p>
            <a:pPr lvl="1"/>
            <a:r>
              <a:rPr lang="en-US" sz="1200" dirty="0"/>
              <a:t>MoGr MG6541Fc+Mo DCMS</a:t>
            </a:r>
          </a:p>
          <a:p>
            <a:pPr lvl="1"/>
            <a:r>
              <a:rPr lang="en-US" sz="1200" dirty="0"/>
              <a:t>MoGr MG6541Fc</a:t>
            </a:r>
          </a:p>
          <a:p>
            <a:pPr lvl="1"/>
            <a:r>
              <a:rPr lang="en-US" sz="1200" dirty="0"/>
              <a:t>CFC FS140</a:t>
            </a:r>
          </a:p>
          <a:p>
            <a:r>
              <a:rPr lang="en-US" sz="1400" dirty="0"/>
              <a:t>FLUKA simulation to compute DPA rate</a:t>
            </a:r>
          </a:p>
          <a:p>
            <a:r>
              <a:rPr lang="en-US" sz="1400" dirty="0"/>
              <a:t>Tmax~100°C (simulated)</a:t>
            </a:r>
          </a:p>
          <a:p>
            <a:r>
              <a:rPr lang="en-US" sz="1400" dirty="0"/>
              <a:t>Movable sample holder to irradiated 4 target station at different fluence (max DPA in the coating=HL-LHC)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DE3B94-3A4C-4C70-9211-756BFCC36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FCB5E2A-4E89-4F5A-9FBB-E875B4C032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657667"/>
              </p:ext>
            </p:extLst>
          </p:nvPr>
        </p:nvGraphicFramePr>
        <p:xfrm>
          <a:off x="5655286" y="4645105"/>
          <a:ext cx="3345096" cy="1978895"/>
        </p:xfrm>
        <a:graphic>
          <a:graphicData uri="http://schemas.openxmlformats.org/drawingml/2006/table">
            <a:tbl>
              <a:tblPr firstRow="1" bandRow="1"/>
              <a:tblGrid>
                <a:gridCol w="1300122">
                  <a:extLst>
                    <a:ext uri="{9D8B030D-6E8A-4147-A177-3AD203B41FA5}">
                      <a16:colId xmlns:a16="http://schemas.microsoft.com/office/drawing/2014/main" val="4138754119"/>
                    </a:ext>
                  </a:extLst>
                </a:gridCol>
                <a:gridCol w="997010">
                  <a:extLst>
                    <a:ext uri="{9D8B030D-6E8A-4147-A177-3AD203B41FA5}">
                      <a16:colId xmlns:a16="http://schemas.microsoft.com/office/drawing/2014/main" val="2706860695"/>
                    </a:ext>
                  </a:extLst>
                </a:gridCol>
                <a:gridCol w="1047964">
                  <a:extLst>
                    <a:ext uri="{9D8B030D-6E8A-4147-A177-3AD203B41FA5}">
                      <a16:colId xmlns:a16="http://schemas.microsoft.com/office/drawing/2014/main" val="3104426644"/>
                    </a:ext>
                  </a:extLst>
                </a:gridCol>
              </a:tblGrid>
              <a:tr h="45059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/>
                        <a:t>Fluences</a:t>
                      </a:r>
                      <a:r>
                        <a:rPr lang="en-GB" sz="1200" baseline="0" dirty="0"/>
                        <a:t> </a:t>
                      </a:r>
                      <a:r>
                        <a:rPr lang="en-GB" sz="1200" dirty="0"/>
                        <a:t>[ions/cm</a:t>
                      </a:r>
                      <a:r>
                        <a:rPr lang="en-GB" sz="1200" baseline="30000" dirty="0"/>
                        <a:t>2</a:t>
                      </a:r>
                      <a:r>
                        <a:rPr lang="en-GB" sz="1200" dirty="0"/>
                        <a:t>]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/>
                        <a:t>Peak DPA coating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/>
                        <a:t>Peak DPA bulk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856936"/>
                  </a:ext>
                </a:extLst>
              </a:tr>
              <a:tr h="39002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1·10</a:t>
                      </a:r>
                      <a:r>
                        <a:rPr kumimoji="0" lang="en-GB" sz="12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~2.8·10</a:t>
                      </a:r>
                      <a:r>
                        <a:rPr lang="en-GB" sz="1200" baseline="30000" dirty="0"/>
                        <a:t>-6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~1.1·10</a:t>
                      </a:r>
                      <a:r>
                        <a:rPr lang="en-GB" sz="1200" baseline="30000" dirty="0"/>
                        <a:t>-4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8246722"/>
                  </a:ext>
                </a:extLst>
              </a:tr>
              <a:tr h="3731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1·10</a:t>
                      </a:r>
                      <a:r>
                        <a:rPr kumimoji="0" lang="en-GB" sz="12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~2.8·10</a:t>
                      </a:r>
                      <a:r>
                        <a:rPr lang="en-GB" sz="1200" baseline="30000" dirty="0"/>
                        <a:t>-5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~1.1·10</a:t>
                      </a:r>
                      <a:r>
                        <a:rPr lang="en-GB" sz="1200" baseline="30000" dirty="0"/>
                        <a:t>-3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716089"/>
                  </a:ext>
                </a:extLst>
              </a:tr>
              <a:tr h="37541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7·10</a:t>
                      </a:r>
                      <a:r>
                        <a:rPr kumimoji="0" lang="en-GB" sz="12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       </a:t>
                      </a:r>
                      <a:endParaRPr kumimoji="0" lang="en-GB" sz="12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~1.9·10</a:t>
                      </a:r>
                      <a:r>
                        <a:rPr lang="en-GB" sz="1200" baseline="30000" dirty="0"/>
                        <a:t>-4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~7.8·10</a:t>
                      </a:r>
                      <a:r>
                        <a:rPr lang="en-GB" sz="1200" baseline="30000" dirty="0"/>
                        <a:t>-3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075002"/>
                  </a:ext>
                </a:extLst>
              </a:tr>
              <a:tr h="3831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4·10</a:t>
                      </a:r>
                      <a:r>
                        <a:rPr lang="en-GB" sz="1200" baseline="30000" dirty="0"/>
                        <a:t>14</a:t>
                      </a: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                           </a:t>
                      </a:r>
                      <a:endParaRPr kumimoji="0" lang="en-GB" sz="12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~1.1·10</a:t>
                      </a:r>
                      <a:r>
                        <a:rPr lang="en-GB" sz="1200" baseline="30000" dirty="0"/>
                        <a:t>-3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~4.4·10</a:t>
                      </a:r>
                      <a:r>
                        <a:rPr lang="en-GB" sz="1200" baseline="30000" dirty="0"/>
                        <a:t>--2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57430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4A17AE0B-672F-4692-B0B7-9535450FB8FD}"/>
              </a:ext>
            </a:extLst>
          </p:cNvPr>
          <p:cNvGrpSpPr/>
          <p:nvPr/>
        </p:nvGrpSpPr>
        <p:grpSpPr>
          <a:xfrm>
            <a:off x="6205824" y="2886463"/>
            <a:ext cx="2542176" cy="1643879"/>
            <a:chOff x="1205503" y="2796728"/>
            <a:chExt cx="2156659" cy="129806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13509C4-7A2A-4B26-97F1-5EBE205C31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" t="10155" r="298" b="9791"/>
            <a:stretch/>
          </p:blipFill>
          <p:spPr>
            <a:xfrm>
              <a:off x="1205503" y="2796728"/>
              <a:ext cx="2156659" cy="1298064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F93BD5E-5ECE-4617-965F-5C123DE6A197}"/>
                </a:ext>
              </a:extLst>
            </p:cNvPr>
            <p:cNvSpPr/>
            <p:nvPr/>
          </p:nvSpPr>
          <p:spPr>
            <a:xfrm>
              <a:off x="1931124" y="3218135"/>
              <a:ext cx="213785" cy="397976"/>
            </a:xfrm>
            <a:prstGeom prst="rect">
              <a:avLst/>
            </a:prstGeom>
            <a:noFill/>
            <a:ln w="285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26D99A3-A08A-44AC-86DD-EBC7708DA024}"/>
                </a:ext>
              </a:extLst>
            </p:cNvPr>
            <p:cNvSpPr/>
            <p:nvPr/>
          </p:nvSpPr>
          <p:spPr>
            <a:xfrm>
              <a:off x="2144908" y="3209510"/>
              <a:ext cx="213785" cy="397976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70B9347-58BB-460C-9C30-1067634856BD}"/>
                </a:ext>
              </a:extLst>
            </p:cNvPr>
            <p:cNvSpPr/>
            <p:nvPr/>
          </p:nvSpPr>
          <p:spPr>
            <a:xfrm>
              <a:off x="2363071" y="3208813"/>
              <a:ext cx="213785" cy="397976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EE4985-1E7C-413D-80A1-8CE5EC758EB4}"/>
                </a:ext>
              </a:extLst>
            </p:cNvPr>
            <p:cNvSpPr/>
            <p:nvPr/>
          </p:nvSpPr>
          <p:spPr>
            <a:xfrm>
              <a:off x="2608358" y="3209510"/>
              <a:ext cx="213785" cy="397976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A70D1386-3661-4CC1-B14F-A5BB66ED0221}"/>
              </a:ext>
            </a:extLst>
          </p:cNvPr>
          <p:cNvSpPr/>
          <p:nvPr/>
        </p:nvSpPr>
        <p:spPr>
          <a:xfrm>
            <a:off x="5707620" y="6220816"/>
            <a:ext cx="890906" cy="24002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27BDE-B18A-49A6-A9FE-9B5291A3956F}"/>
              </a:ext>
            </a:extLst>
          </p:cNvPr>
          <p:cNvSpPr/>
          <p:nvPr/>
        </p:nvSpPr>
        <p:spPr>
          <a:xfrm>
            <a:off x="5697942" y="5511238"/>
            <a:ext cx="890906" cy="24002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01D04F-5219-4592-ACAD-4EDF854DC597}"/>
              </a:ext>
            </a:extLst>
          </p:cNvPr>
          <p:cNvSpPr/>
          <p:nvPr/>
        </p:nvSpPr>
        <p:spPr>
          <a:xfrm>
            <a:off x="5707620" y="5866027"/>
            <a:ext cx="890906" cy="240026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547B9A7-CB0D-4888-924C-CEEEF3831DDE}"/>
              </a:ext>
            </a:extLst>
          </p:cNvPr>
          <p:cNvSpPr/>
          <p:nvPr/>
        </p:nvSpPr>
        <p:spPr>
          <a:xfrm>
            <a:off x="5697942" y="5138137"/>
            <a:ext cx="890906" cy="240026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Content Placeholder 1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1C6867C-8607-4EDF-9457-65F4C954F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537" y="4645104"/>
            <a:ext cx="2709574" cy="20321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A302FB-5EB1-4602-B9A6-5A8358055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5824" y="1074213"/>
            <a:ext cx="2542176" cy="1787467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2EBF5DC2-F3A0-439B-A020-117EC45321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4826" y="4645105"/>
            <a:ext cx="2709574" cy="203218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6F9EC3A-8826-4E51-A027-8899C6947707}"/>
              </a:ext>
            </a:extLst>
          </p:cNvPr>
          <p:cNvGrpSpPr/>
          <p:nvPr/>
        </p:nvGrpSpPr>
        <p:grpSpPr>
          <a:xfrm>
            <a:off x="666427" y="2355316"/>
            <a:ext cx="4908573" cy="531147"/>
            <a:chOff x="666427" y="2355316"/>
            <a:chExt cx="4908573" cy="53114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CF46F0-6296-47CD-8929-77364A1DB28E}"/>
                </a:ext>
              </a:extLst>
            </p:cNvPr>
            <p:cNvSpPr/>
            <p:nvPr/>
          </p:nvSpPr>
          <p:spPr>
            <a:xfrm>
              <a:off x="666427" y="2355742"/>
              <a:ext cx="2650210" cy="530721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2A5380F-08FD-4551-80F6-9BC8A8326D77}"/>
                </a:ext>
              </a:extLst>
            </p:cNvPr>
            <p:cNvCxnSpPr>
              <a:stCxn id="8" idx="3"/>
            </p:cNvCxnSpPr>
            <p:nvPr/>
          </p:nvCxnSpPr>
          <p:spPr>
            <a:xfrm>
              <a:off x="3316637" y="2621103"/>
              <a:ext cx="477653" cy="13609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6ADAD4C-2998-4FBC-AF3C-2F43BADE92D7}"/>
                </a:ext>
              </a:extLst>
            </p:cNvPr>
            <p:cNvSpPr/>
            <p:nvPr/>
          </p:nvSpPr>
          <p:spPr>
            <a:xfrm>
              <a:off x="3794290" y="2355316"/>
              <a:ext cx="1780710" cy="489101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HL-LHC primary and secondary collimators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F19C5E8-F394-47E3-9D18-51690F433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 et al.    ARIES WP17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194580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B290B-C0DA-4FCC-AC61-64FFFA5ED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resistivity studies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77D63-5FD0-49A2-8991-A4D588DC5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88FE888-CA23-478D-B3C4-2563CDB02429}"/>
              </a:ext>
            </a:extLst>
          </p:cNvPr>
          <p:cNvSpPr txBox="1">
            <a:spLocks/>
          </p:cNvSpPr>
          <p:nvPr/>
        </p:nvSpPr>
        <p:spPr>
          <a:xfrm>
            <a:off x="457199" y="1284458"/>
            <a:ext cx="8604607" cy="6635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DC measurements with the 4-probe method and multi-layer model (~1/3 of the sample irradiated)</a:t>
            </a:r>
            <a:r>
              <a:rPr lang="en-US" sz="1400" dirty="0">
                <a:sym typeface="Wingdings" panose="05000000000000000000" pitchFamily="2" charset="2"/>
              </a:rPr>
              <a:t> important to know the irradiated layer thickness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0753F52-3A20-4ED5-B7EB-31AF4CD7934C}"/>
              </a:ext>
            </a:extLst>
          </p:cNvPr>
          <p:cNvSpPr txBox="1">
            <a:spLocks/>
          </p:cNvSpPr>
          <p:nvPr/>
        </p:nvSpPr>
        <p:spPr>
          <a:xfrm>
            <a:off x="4187700" y="1841166"/>
            <a:ext cx="3946882" cy="115570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FLUKA simulation for sample with different density: penetration depth in function of the density</a:t>
            </a:r>
            <a:r>
              <a:rPr lang="en-US" sz="1400" dirty="0">
                <a:sym typeface="Wingdings" panose="05000000000000000000" pitchFamily="2" charset="2"/>
              </a:rPr>
              <a:t> analytical correlation to know the irradiated layer for every samples</a:t>
            </a:r>
          </a:p>
          <a:p>
            <a:r>
              <a:rPr lang="en-US" sz="1400" dirty="0">
                <a:sym typeface="Wingdings" panose="05000000000000000000" pitchFamily="2" charset="2"/>
              </a:rPr>
              <a:t>Density as important as the composition!</a:t>
            </a:r>
          </a:p>
          <a:p>
            <a:endParaRPr lang="en-US" sz="1400" dirty="0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7E41204C-FF6C-49FF-B126-B39C8C0E6F2C}"/>
              </a:ext>
            </a:extLst>
          </p:cNvPr>
          <p:cNvSpPr txBox="1">
            <a:spLocks/>
          </p:cNvSpPr>
          <p:nvPr/>
        </p:nvSpPr>
        <p:spPr>
          <a:xfrm>
            <a:off x="590435" y="2041769"/>
            <a:ext cx="8226425" cy="50160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GB"/>
          </a:p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AB6196D-7FA1-4DEE-93CA-984A79EA45A1}"/>
              </a:ext>
            </a:extLst>
          </p:cNvPr>
          <p:cNvGrpSpPr/>
          <p:nvPr/>
        </p:nvGrpSpPr>
        <p:grpSpPr>
          <a:xfrm>
            <a:off x="547555" y="1904448"/>
            <a:ext cx="3683026" cy="2762269"/>
            <a:chOff x="638744" y="1755487"/>
            <a:chExt cx="3683026" cy="276226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8FF4527-86AC-42AF-A799-7569005CAAD3}"/>
                </a:ext>
              </a:extLst>
            </p:cNvPr>
            <p:cNvGrpSpPr/>
            <p:nvPr/>
          </p:nvGrpSpPr>
          <p:grpSpPr>
            <a:xfrm>
              <a:off x="638744" y="1755487"/>
              <a:ext cx="3683026" cy="2762269"/>
              <a:chOff x="638744" y="1755487"/>
              <a:chExt cx="3683026" cy="2762269"/>
            </a:xfrm>
          </p:grpSpPr>
          <p:pic>
            <p:nvPicPr>
              <p:cNvPr id="8" name="Picture 7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114BACBD-54A0-4C20-97C5-EC335772D3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8744" y="1755487"/>
                <a:ext cx="3683026" cy="2762269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AAA5CA9-4924-4B88-BAD5-857838996F91}"/>
                  </a:ext>
                </a:extLst>
              </p:cNvPr>
              <p:cNvSpPr/>
              <p:nvPr/>
            </p:nvSpPr>
            <p:spPr>
              <a:xfrm>
                <a:off x="1937287" y="2082206"/>
                <a:ext cx="770481" cy="23727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MoGr</a:t>
                </a:r>
                <a:endParaRPr lang="en-GB" sz="1600" dirty="0"/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3DCC58A8-C9BD-460A-BC73-2D36D2339EAE}"/>
                  </a:ext>
                </a:extLst>
              </p:cNvPr>
              <p:cNvCxnSpPr>
                <a:stCxn id="13" idx="2"/>
              </p:cNvCxnSpPr>
              <p:nvPr/>
            </p:nvCxnSpPr>
            <p:spPr>
              <a:xfrm flipH="1">
                <a:off x="1937287" y="2319477"/>
                <a:ext cx="385241" cy="3772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795C24B-298F-4A00-8963-8401A112EB80}"/>
                </a:ext>
              </a:extLst>
            </p:cNvPr>
            <p:cNvSpPr/>
            <p:nvPr/>
          </p:nvSpPr>
          <p:spPr>
            <a:xfrm>
              <a:off x="1307022" y="3623920"/>
              <a:ext cx="770481" cy="23727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Gr/CFC</a:t>
              </a:r>
              <a:endParaRPr lang="en-GB" sz="1600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F752CF5-8BE9-4D54-B75D-B0B000E88B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92262" y="3234080"/>
              <a:ext cx="385239" cy="37315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66580C7-5293-4C76-90B1-85DA19B07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 et al.    ARIES WP17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841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B290B-C0DA-4FCC-AC61-64FFFA5ED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resistivity studies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77D63-5FD0-49A2-8991-A4D588DC5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88FE888-CA23-478D-B3C4-2563CDB02429}"/>
              </a:ext>
            </a:extLst>
          </p:cNvPr>
          <p:cNvSpPr txBox="1">
            <a:spLocks/>
          </p:cNvSpPr>
          <p:nvPr/>
        </p:nvSpPr>
        <p:spPr>
          <a:xfrm>
            <a:off x="457199" y="1284458"/>
            <a:ext cx="8604607" cy="6635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DC measurements with the 4-probe method and multi-layer model (~1/3 of the sample irradiated)</a:t>
            </a:r>
            <a:r>
              <a:rPr lang="en-US" sz="1400" dirty="0">
                <a:sym typeface="Wingdings" panose="05000000000000000000" pitchFamily="2" charset="2"/>
              </a:rPr>
              <a:t> important to know the irradiated layer thickness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7E41204C-FF6C-49FF-B126-B39C8C0E6F2C}"/>
              </a:ext>
            </a:extLst>
          </p:cNvPr>
          <p:cNvSpPr txBox="1">
            <a:spLocks/>
          </p:cNvSpPr>
          <p:nvPr/>
        </p:nvSpPr>
        <p:spPr>
          <a:xfrm>
            <a:off x="590435" y="2041769"/>
            <a:ext cx="8226425" cy="50160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GB"/>
          </a:p>
          <a:p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D0166B1-439F-4F39-932E-3B831B450D12}"/>
              </a:ext>
            </a:extLst>
          </p:cNvPr>
          <p:cNvSpPr txBox="1">
            <a:spLocks/>
          </p:cNvSpPr>
          <p:nvPr/>
        </p:nvSpPr>
        <p:spPr>
          <a:xfrm>
            <a:off x="2247088" y="5223753"/>
            <a:ext cx="4659549" cy="967927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ym typeface="Wingdings" panose="05000000000000000000" pitchFamily="2" charset="2"/>
              </a:rPr>
              <a:t>Electrical resistivity decrease faster in material with higher graphitization (MoGr)</a:t>
            </a:r>
          </a:p>
          <a:p>
            <a:r>
              <a:rPr lang="en-US" sz="1600" dirty="0">
                <a:sym typeface="Wingdings" panose="05000000000000000000" pitchFamily="2" charset="2"/>
              </a:rPr>
              <a:t>MoGr with fibers more radiation resistant</a:t>
            </a:r>
            <a:endParaRPr lang="en-US" sz="1600" dirty="0"/>
          </a:p>
          <a:p>
            <a:endParaRPr lang="en-US" sz="1000" dirty="0"/>
          </a:p>
        </p:txBody>
      </p:sp>
      <p:pic>
        <p:nvPicPr>
          <p:cNvPr id="14" name="Content Placeholder 8" descr="A close up of a map&#10;&#10;Description automatically generated">
            <a:extLst>
              <a:ext uri="{FF2B5EF4-FFF2-40B4-BE49-F238E27FC236}">
                <a16:creationId xmlns:a16="http://schemas.microsoft.com/office/drawing/2014/main" id="{0A45DF88-8F5D-40A1-A379-10AF6C21680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320046" y="2085122"/>
            <a:ext cx="4056434" cy="3042324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E4D10AF-4E4A-4C4E-9867-1D6019AD1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 et al.    ARIES WP17 Annual Meeting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5FBFEE-BAEE-4BFF-AA53-EC1F4CA11A86}"/>
              </a:ext>
            </a:extLst>
          </p:cNvPr>
          <p:cNvSpPr/>
          <p:nvPr/>
        </p:nvSpPr>
        <p:spPr>
          <a:xfrm>
            <a:off x="3472774" y="1817997"/>
            <a:ext cx="1750979" cy="20098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UNCOATED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161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B290B-C0DA-4FCC-AC61-64FFFA5ED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resistivity studies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77D63-5FD0-49A2-8991-A4D588DC5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88FE888-CA23-478D-B3C4-2563CDB02429}"/>
              </a:ext>
            </a:extLst>
          </p:cNvPr>
          <p:cNvSpPr txBox="1">
            <a:spLocks/>
          </p:cNvSpPr>
          <p:nvPr/>
        </p:nvSpPr>
        <p:spPr>
          <a:xfrm>
            <a:off x="457199" y="1284458"/>
            <a:ext cx="8604607" cy="6635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DC measurements with the 4-probe method and multi-layer model (~1/3 of the sample irradiated)</a:t>
            </a:r>
            <a:r>
              <a:rPr lang="en-US" sz="1400" dirty="0">
                <a:sym typeface="Wingdings" panose="05000000000000000000" pitchFamily="2" charset="2"/>
              </a:rPr>
              <a:t> important to know the irradiated layer thickness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7E41204C-FF6C-49FF-B126-B39C8C0E6F2C}"/>
              </a:ext>
            </a:extLst>
          </p:cNvPr>
          <p:cNvSpPr txBox="1">
            <a:spLocks/>
          </p:cNvSpPr>
          <p:nvPr/>
        </p:nvSpPr>
        <p:spPr>
          <a:xfrm>
            <a:off x="590435" y="2041769"/>
            <a:ext cx="8226425" cy="50160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GB"/>
          </a:p>
          <a:p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8C6CA1C-5EFA-4D3E-93F3-DB6DCE83EB31}"/>
              </a:ext>
            </a:extLst>
          </p:cNvPr>
          <p:cNvSpPr txBox="1">
            <a:spLocks/>
          </p:cNvSpPr>
          <p:nvPr/>
        </p:nvSpPr>
        <p:spPr>
          <a:xfrm>
            <a:off x="1865725" y="5284488"/>
            <a:ext cx="5780215" cy="805028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DCSM coating more resistant before the irradiation and it is loosing more then HIPIMS</a:t>
            </a:r>
          </a:p>
          <a:p>
            <a:r>
              <a:rPr lang="en-US" sz="1400" dirty="0"/>
              <a:t>DCSM has lower transmission coefficient, but similar grain size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 difference at the GBs</a:t>
            </a:r>
            <a:endParaRPr lang="en-GB" sz="1400" dirty="0"/>
          </a:p>
          <a:p>
            <a:endParaRPr lang="en-US" sz="12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E4D10AF-4E4A-4C4E-9867-1D6019AD1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 et al.    ARIES WP17 Annual Meeting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1A5C51A-15A7-448D-8154-653B93969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385" y="2017540"/>
            <a:ext cx="3975608" cy="29817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4469FC-D700-40B5-9B48-BEB8C0689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800" y="2064668"/>
            <a:ext cx="3330898" cy="23552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59E6459-663D-43BA-9B22-37473C95C2D8}"/>
              </a:ext>
            </a:extLst>
          </p:cNvPr>
          <p:cNvSpPr/>
          <p:nvPr/>
        </p:nvSpPr>
        <p:spPr>
          <a:xfrm>
            <a:off x="3786148" y="1928086"/>
            <a:ext cx="1750979" cy="20098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COATED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9DA98-C2BB-451B-9421-94B2EDF80D2D}"/>
              </a:ext>
            </a:extLst>
          </p:cNvPr>
          <p:cNvSpPr txBox="1"/>
          <p:nvPr/>
        </p:nvSpPr>
        <p:spPr>
          <a:xfrm>
            <a:off x="5267151" y="4310276"/>
            <a:ext cx="3675354" cy="473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i="1" dirty="0">
                <a:solidFill>
                  <a:srgbClr val="222222"/>
                </a:solidFill>
                <a:effectLst/>
                <a:latin typeface="Roboto"/>
              </a:rPr>
              <a:t>C. Accettura </a:t>
            </a:r>
            <a:r>
              <a:rPr lang="en-GB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et al. "Resistivity Characterization of Molybdenum-Coated Graphite-Based Substrates for High-Luminosity LHC Collimators." Coatings 10.4 (2020): 361.</a:t>
            </a:r>
            <a:endParaRPr lang="en-GB" sz="800" i="1" u="sng" dirty="0"/>
          </a:p>
        </p:txBody>
      </p:sp>
    </p:spTree>
    <p:extLst>
      <p:ext uri="{BB962C8B-B14F-4D97-AF65-F5344CB8AC3E}">
        <p14:creationId xmlns:p14="http://schemas.microsoft.com/office/powerpoint/2010/main" val="432422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190A0-396C-41A7-969C-E6B50BB24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Microscopic observation of coatings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03938-44F1-499B-ADA7-D57E7B880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780023-7B43-4D69-A2DF-9909E79255EC}"/>
              </a:ext>
            </a:extLst>
          </p:cNvPr>
          <p:cNvSpPr txBox="1"/>
          <p:nvPr/>
        </p:nvSpPr>
        <p:spPr>
          <a:xfrm>
            <a:off x="3595591" y="1267303"/>
            <a:ext cx="3980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Irradiated at 4e14 ions/cm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max DPA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67B6E9-9DD3-46A7-B102-67A4D759952C}"/>
              </a:ext>
            </a:extLst>
          </p:cNvPr>
          <p:cNvSpPr txBox="1"/>
          <p:nvPr/>
        </p:nvSpPr>
        <p:spPr>
          <a:xfrm>
            <a:off x="1478346" y="1250487"/>
            <a:ext cx="119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Pristine</a:t>
            </a:r>
            <a:endParaRPr lang="en-GB" dirty="0"/>
          </a:p>
        </p:txBody>
      </p:sp>
      <p:pic>
        <p:nvPicPr>
          <p:cNvPr id="8" name="Picture 7" descr="A grassy field with trees in the background&#10;&#10;Description automatically generated">
            <a:extLst>
              <a:ext uri="{FF2B5EF4-FFF2-40B4-BE49-F238E27FC236}">
                <a16:creationId xmlns:a16="http://schemas.microsoft.com/office/drawing/2014/main" id="{4C577063-9824-4A46-B73F-AA261B4C7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696" y="1636635"/>
            <a:ext cx="2880000" cy="2002560"/>
          </a:xfrm>
          <a:prstGeom prst="rect">
            <a:avLst/>
          </a:prstGeom>
        </p:spPr>
      </p:pic>
      <p:pic>
        <p:nvPicPr>
          <p:cNvPr id="9" name="Picture 8" descr="A picture containing grass, outdoor, field, grassy&#10;&#10;Description automatically generated">
            <a:extLst>
              <a:ext uri="{FF2B5EF4-FFF2-40B4-BE49-F238E27FC236}">
                <a16:creationId xmlns:a16="http://schemas.microsoft.com/office/drawing/2014/main" id="{58C5BB2F-3D33-454A-839A-7C32897F4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393" y="1667895"/>
            <a:ext cx="2880000" cy="1998720"/>
          </a:xfrm>
          <a:prstGeom prst="rect">
            <a:avLst/>
          </a:prstGeom>
        </p:spPr>
      </p:pic>
      <p:pic>
        <p:nvPicPr>
          <p:cNvPr id="10" name="Content Placeholder 7" descr="A person lying in bed covered with snow&#10;&#10;Description automatically generated">
            <a:extLst>
              <a:ext uri="{FF2B5EF4-FFF2-40B4-BE49-F238E27FC236}">
                <a16:creationId xmlns:a16="http://schemas.microsoft.com/office/drawing/2014/main" id="{E820FB5F-2104-4667-B21C-58F17FA161B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539393" y="4085722"/>
            <a:ext cx="2880000" cy="1998720"/>
          </a:xfrm>
        </p:spPr>
      </p:pic>
      <p:pic>
        <p:nvPicPr>
          <p:cNvPr id="11" name="Picture 10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B9F5CA42-532C-46FF-A43D-750CF85C50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8696" y="4051614"/>
            <a:ext cx="2880000" cy="20083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C8E4985-6140-4796-8025-3DEE4EFCF741}"/>
              </a:ext>
            </a:extLst>
          </p:cNvPr>
          <p:cNvSpPr/>
          <p:nvPr/>
        </p:nvSpPr>
        <p:spPr>
          <a:xfrm>
            <a:off x="6553011" y="1805045"/>
            <a:ext cx="2565304" cy="47089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Mo coating produced with HIPIMS on MoGr (baseline for HL-LHC collimators)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Columnar and dense structure kept after irradiation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No cracks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Good contact with the bulk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Important to evaluate effect of gas production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3915888-21D4-4CB6-BE08-7DCCD370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 et al.    ARIES WP17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281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1C03F-EDD8-4568-B1B0-20A3BCFD5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vs average dpa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6BBA4-8869-4D4F-B19C-E9BBC689D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867193-1941-4F66-B024-B3EE2AF3C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 et al.    ARIES WP17 Annual Meeting</a:t>
            </a:r>
            <a:endParaRPr lang="en-US" dirty="0"/>
          </a:p>
        </p:txBody>
      </p:sp>
      <p:pic>
        <p:nvPicPr>
          <p:cNvPr id="18" name="Picture 17" descr="A close up of a map&#10;&#10;Description automatically generated">
            <a:extLst>
              <a:ext uri="{FF2B5EF4-FFF2-40B4-BE49-F238E27FC236}">
                <a16:creationId xmlns:a16="http://schemas.microsoft.com/office/drawing/2014/main" id="{507F3E07-E70C-4F20-B76D-58D6A0F97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59" y="1251589"/>
            <a:ext cx="3706032" cy="2779524"/>
          </a:xfrm>
          <a:prstGeom prst="rect">
            <a:avLst/>
          </a:prstGeom>
        </p:spPr>
      </p:pic>
      <p:graphicFrame>
        <p:nvGraphicFramePr>
          <p:cNvPr id="20" name="Table 8">
            <a:extLst>
              <a:ext uri="{FF2B5EF4-FFF2-40B4-BE49-F238E27FC236}">
                <a16:creationId xmlns:a16="http://schemas.microsoft.com/office/drawing/2014/main" id="{B66446C3-DD24-4FD0-9408-A97826A4C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176808"/>
              </p:ext>
            </p:extLst>
          </p:nvPr>
        </p:nvGraphicFramePr>
        <p:xfrm>
          <a:off x="3686782" y="2271024"/>
          <a:ext cx="5276652" cy="208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9128">
                  <a:extLst>
                    <a:ext uri="{9D8B030D-6E8A-4147-A177-3AD203B41FA5}">
                      <a16:colId xmlns:a16="http://schemas.microsoft.com/office/drawing/2014/main" val="893214091"/>
                    </a:ext>
                  </a:extLst>
                </a:gridCol>
                <a:gridCol w="1081881">
                  <a:extLst>
                    <a:ext uri="{9D8B030D-6E8A-4147-A177-3AD203B41FA5}">
                      <a16:colId xmlns:a16="http://schemas.microsoft.com/office/drawing/2014/main" val="1888448821"/>
                    </a:ext>
                  </a:extLst>
                </a:gridCol>
                <a:gridCol w="1081881">
                  <a:extLst>
                    <a:ext uri="{9D8B030D-6E8A-4147-A177-3AD203B41FA5}">
                      <a16:colId xmlns:a16="http://schemas.microsoft.com/office/drawing/2014/main" val="809702178"/>
                    </a:ext>
                  </a:extLst>
                </a:gridCol>
                <a:gridCol w="1081881">
                  <a:extLst>
                    <a:ext uri="{9D8B030D-6E8A-4147-A177-3AD203B41FA5}">
                      <a16:colId xmlns:a16="http://schemas.microsoft.com/office/drawing/2014/main" val="4164896698"/>
                    </a:ext>
                  </a:extLst>
                </a:gridCol>
                <a:gridCol w="1081881">
                  <a:extLst>
                    <a:ext uri="{9D8B030D-6E8A-4147-A177-3AD203B41FA5}">
                      <a16:colId xmlns:a16="http://schemas.microsoft.com/office/drawing/2014/main" val="917882182"/>
                    </a:ext>
                  </a:extLst>
                </a:gridCol>
              </a:tblGrid>
              <a:tr h="351350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PEAK DPA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Average DPA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97521939"/>
                  </a:ext>
                </a:extLst>
              </a:tr>
              <a:tr h="3468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Fluences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33321148"/>
                  </a:ext>
                </a:extLst>
              </a:tr>
              <a:tr h="3468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7.66E-05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7.25E-05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5.14E-06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4.75E-06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82275231"/>
                  </a:ext>
                </a:extLst>
              </a:tr>
              <a:tr h="3468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7.66E-04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7.25E-04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5.14E-05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4.75E-05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45063889"/>
                  </a:ext>
                </a:extLst>
              </a:tr>
              <a:tr h="3468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7.00E+13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0.000333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16473125"/>
                  </a:ext>
                </a:extLst>
              </a:tr>
              <a:tr h="3468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4.00E+14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0.002056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0.001901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96143420"/>
                  </a:ext>
                </a:extLst>
              </a:tr>
            </a:tbl>
          </a:graphicData>
        </a:graphic>
      </p:graphicFrame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8D83E621-7976-4A47-9209-F19AF466BE00}"/>
              </a:ext>
            </a:extLst>
          </p:cNvPr>
          <p:cNvSpPr txBox="1">
            <a:spLocks/>
          </p:cNvSpPr>
          <p:nvPr/>
        </p:nvSpPr>
        <p:spPr>
          <a:xfrm>
            <a:off x="3686782" y="1296643"/>
            <a:ext cx="4679006" cy="100881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Peak dpa </a:t>
            </a:r>
            <a:r>
              <a:rPr lang="en-US" sz="1400" dirty="0" err="1"/>
              <a:t>coating~average</a:t>
            </a:r>
            <a:endParaRPr lang="en-US" sz="1400" dirty="0"/>
          </a:p>
          <a:p>
            <a:r>
              <a:rPr lang="en-US" sz="1400" dirty="0"/>
              <a:t>Peak dpa 1 order of magnitude higher with respect to the average, 2 order of magnitude higher with respect to the surface</a:t>
            </a:r>
          </a:p>
          <a:p>
            <a:endParaRPr lang="en-US" sz="1400" dirty="0"/>
          </a:p>
          <a:p>
            <a:endParaRPr lang="en-US" sz="14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8CB287E-3D5A-4FD4-9BA2-AEE8DD599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208" y="4411020"/>
            <a:ext cx="2135792" cy="2300674"/>
          </a:xfrm>
          <a:prstGeom prst="rect">
            <a:avLst/>
          </a:prstGeom>
        </p:spPr>
      </p:pic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AAA302E-A1AC-4AB3-A6F6-709CC4A589C8}"/>
              </a:ext>
            </a:extLst>
          </p:cNvPr>
          <p:cNvSpPr txBox="1">
            <a:spLocks/>
          </p:cNvSpPr>
          <p:nvPr/>
        </p:nvSpPr>
        <p:spPr>
          <a:xfrm>
            <a:off x="0" y="4395143"/>
            <a:ext cx="7076400" cy="2228857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How to plot the properties degradation?</a:t>
            </a:r>
          </a:p>
          <a:p>
            <a:pPr lvl="1"/>
            <a:r>
              <a:rPr lang="en-US" sz="1600" dirty="0"/>
              <a:t>Reference in the past used the peak dpa</a:t>
            </a:r>
          </a:p>
          <a:p>
            <a:pPr lvl="1"/>
            <a:r>
              <a:rPr lang="en-US" sz="1600" dirty="0"/>
              <a:t>If I consider only the peak in the bulk</a:t>
            </a:r>
            <a:r>
              <a:rPr lang="en-US" sz="1600" dirty="0">
                <a:sym typeface="Wingdings" panose="05000000000000000000" pitchFamily="2" charset="2"/>
              </a:rPr>
              <a:t> underestimating the damage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If I consider the average: not complete information, average dpa with higher peak can give different results, especially if threshold of more severe damage exist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When considering the comparison with the collimators, consider a larger affected area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51079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C18F0-D1C0-46C8-A261-04A8DC04E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Raman spectroscopy on irradiated sample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60DA3A-78ED-4F71-AE02-22543FC57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7310875-9862-4B1B-8CD9-AA233FCFDB51}"/>
              </a:ext>
            </a:extLst>
          </p:cNvPr>
          <p:cNvGrpSpPr/>
          <p:nvPr/>
        </p:nvGrpSpPr>
        <p:grpSpPr>
          <a:xfrm>
            <a:off x="190795" y="1094431"/>
            <a:ext cx="4072995" cy="2931388"/>
            <a:chOff x="163171" y="1449796"/>
            <a:chExt cx="4072995" cy="2931388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7A2EA50-0FC1-4C59-B5AD-168A46047150}"/>
                </a:ext>
              </a:extLst>
            </p:cNvPr>
            <p:cNvGrpSpPr/>
            <p:nvPr/>
          </p:nvGrpSpPr>
          <p:grpSpPr>
            <a:xfrm>
              <a:off x="163171" y="1449796"/>
              <a:ext cx="4072995" cy="2931388"/>
              <a:chOff x="163171" y="1449796"/>
              <a:chExt cx="4072995" cy="2931388"/>
            </a:xfrm>
          </p:grpSpPr>
          <p:pic>
            <p:nvPicPr>
              <p:cNvPr id="21" name="Picture 20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7CC491B8-7652-49A8-ACE8-71CE7AAFF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3171" y="1449796"/>
                <a:ext cx="3706032" cy="2779524"/>
              </a:xfrm>
              <a:prstGeom prst="rect">
                <a:avLst/>
              </a:prstGeom>
            </p:spPr>
          </p:pic>
          <p:pic>
            <p:nvPicPr>
              <p:cNvPr id="18" name="Picture 17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FF12E805-1D69-4BA9-9C12-3A7F7AE8A2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31756" y="2877876"/>
                <a:ext cx="2004410" cy="1503308"/>
              </a:xfrm>
              <a:prstGeom prst="rect">
                <a:avLst/>
              </a:prstGeom>
              <a:ln w="19050">
                <a:solidFill>
                  <a:srgbClr val="5080B0"/>
                </a:solidFill>
              </a:ln>
            </p:spPr>
          </p:pic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C000F57-6BEF-4FCA-9E2E-0E8D98EDBCE7}"/>
                </a:ext>
              </a:extLst>
            </p:cNvPr>
            <p:cNvGrpSpPr/>
            <p:nvPr/>
          </p:nvGrpSpPr>
          <p:grpSpPr>
            <a:xfrm>
              <a:off x="511367" y="3037514"/>
              <a:ext cx="1720389" cy="592016"/>
              <a:chOff x="585061" y="2949208"/>
              <a:chExt cx="1720389" cy="592016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1887899-3658-46B2-A7F0-20150EACEDE3}"/>
                  </a:ext>
                </a:extLst>
              </p:cNvPr>
              <p:cNvSpPr/>
              <p:nvPr/>
            </p:nvSpPr>
            <p:spPr>
              <a:xfrm>
                <a:off x="585061" y="2949208"/>
                <a:ext cx="426203" cy="441702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85F53DA5-EA19-45B5-A6BE-169248053005}"/>
                  </a:ext>
                </a:extLst>
              </p:cNvPr>
              <p:cNvCxnSpPr>
                <a:cxnSpLocks/>
                <a:endCxn id="18" idx="1"/>
              </p:cNvCxnSpPr>
              <p:nvPr/>
            </p:nvCxnSpPr>
            <p:spPr>
              <a:xfrm>
                <a:off x="972347" y="3068519"/>
                <a:ext cx="1333103" cy="47270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31932D1-1619-4627-A2D7-7D6D65CB977F}"/>
              </a:ext>
            </a:extLst>
          </p:cNvPr>
          <p:cNvSpPr txBox="1">
            <a:spLocks/>
          </p:cNvSpPr>
          <p:nvPr/>
        </p:nvSpPr>
        <p:spPr>
          <a:xfrm>
            <a:off x="3864740" y="1412892"/>
            <a:ext cx="4385070" cy="4608419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Laser skin depth (514.5nm) for graphite~50-100nm: investigated region with a dpa &lt;&lt; peak dpa, but flat</a:t>
            </a:r>
          </a:p>
          <a:p>
            <a:r>
              <a:rPr lang="en-US" sz="1600" dirty="0"/>
              <a:t>General findings:</a:t>
            </a:r>
          </a:p>
          <a:p>
            <a:pPr lvl="1"/>
            <a:r>
              <a:rPr lang="en-US" sz="1600" dirty="0"/>
              <a:t>I</a:t>
            </a:r>
            <a:r>
              <a:rPr lang="en-US" sz="1600" baseline="-25000" dirty="0"/>
              <a:t>D</a:t>
            </a:r>
            <a:r>
              <a:rPr lang="en-US" sz="1600" dirty="0"/>
              <a:t>, I</a:t>
            </a:r>
            <a:r>
              <a:rPr lang="en-US" sz="1600" baseline="-25000" dirty="0"/>
              <a:t>D’</a:t>
            </a:r>
            <a:r>
              <a:rPr lang="en-US" sz="1600" dirty="0"/>
              <a:t>, FWHM</a:t>
            </a:r>
            <a:r>
              <a:rPr lang="en-US" sz="1600" baseline="-25000" dirty="0"/>
              <a:t>G</a:t>
            </a:r>
            <a:r>
              <a:rPr lang="en-US" sz="1600" dirty="0"/>
              <a:t> increase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in-plane information</a:t>
            </a:r>
          </a:p>
          <a:p>
            <a:pPr lvl="1"/>
            <a:r>
              <a:rPr lang="en-US" sz="1600" dirty="0"/>
              <a:t>2D double peak becomes single (MoGr)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through-plane information</a:t>
            </a:r>
          </a:p>
          <a:p>
            <a:endParaRPr lang="en-GB" sz="16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90387DB-A77D-48D6-95FE-58187D5DA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000"/>
          <a:stretch/>
        </p:blipFill>
        <p:spPr>
          <a:xfrm>
            <a:off x="7973409" y="2252732"/>
            <a:ext cx="861291" cy="843285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FE3B1115-696E-4065-8CE3-FC8160FABA69}"/>
              </a:ext>
            </a:extLst>
          </p:cNvPr>
          <p:cNvGrpSpPr/>
          <p:nvPr/>
        </p:nvGrpSpPr>
        <p:grpSpPr>
          <a:xfrm>
            <a:off x="246430" y="4109105"/>
            <a:ext cx="3001525" cy="2539538"/>
            <a:chOff x="5633633" y="3889837"/>
            <a:chExt cx="3001525" cy="253953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D33B388-1921-49C6-870E-7EAA928E12D1}"/>
                </a:ext>
              </a:extLst>
            </p:cNvPr>
            <p:cNvGrpSpPr/>
            <p:nvPr/>
          </p:nvGrpSpPr>
          <p:grpSpPr>
            <a:xfrm>
              <a:off x="5633633" y="4178231"/>
              <a:ext cx="3001525" cy="2251144"/>
              <a:chOff x="5633633" y="4178231"/>
              <a:chExt cx="3001525" cy="2251144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8F5E7CF1-11F7-44E5-818E-44FB787A68A1}"/>
                  </a:ext>
                </a:extLst>
              </p:cNvPr>
              <p:cNvGrpSpPr/>
              <p:nvPr/>
            </p:nvGrpSpPr>
            <p:grpSpPr>
              <a:xfrm>
                <a:off x="5633633" y="4178231"/>
                <a:ext cx="3001525" cy="2251144"/>
                <a:chOff x="5633633" y="4178231"/>
                <a:chExt cx="3001525" cy="2251144"/>
              </a:xfrm>
            </p:grpSpPr>
            <p:pic>
              <p:nvPicPr>
                <p:cNvPr id="32" name="Picture 31" descr="A close up of a logo&#10;&#10;Description automatically generated">
                  <a:extLst>
                    <a:ext uri="{FF2B5EF4-FFF2-40B4-BE49-F238E27FC236}">
                      <a16:creationId xmlns:a16="http://schemas.microsoft.com/office/drawing/2014/main" id="{EAFCDAA0-3DAA-4400-B38C-5E3612FEC95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633633" y="4178231"/>
                  <a:ext cx="3001525" cy="2251144"/>
                </a:xfrm>
                <a:prstGeom prst="rect">
                  <a:avLst/>
                </a:prstGeom>
              </p:spPr>
            </p:pic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E3B2B27A-22DE-4185-8C8A-F7CA4A74C745}"/>
                    </a:ext>
                  </a:extLst>
                </p:cNvPr>
                <p:cNvSpPr/>
                <p:nvPr/>
              </p:nvSpPr>
              <p:spPr>
                <a:xfrm>
                  <a:off x="5910029" y="4509485"/>
                  <a:ext cx="1224366" cy="25865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0000"/>
                      </a:solidFill>
                    </a:rPr>
                    <a:t>IRRADIATED at 4E14 ions/cm</a:t>
                  </a:r>
                  <a:r>
                    <a:rPr lang="en-US" sz="1200" baseline="30000" dirty="0">
                      <a:solidFill>
                        <a:srgbClr val="FF0000"/>
                      </a:solidFill>
                    </a:rPr>
                    <a:t>2</a:t>
                  </a:r>
                  <a:endParaRPr lang="en-GB" sz="1200" baseline="30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B7E3650D-10AF-45F1-850C-23FDAE3A15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65482" y="4807845"/>
                  <a:ext cx="107188" cy="423804"/>
                </a:xfrm>
                <a:prstGeom prst="straightConnector1">
                  <a:avLst/>
                </a:prstGeom>
                <a:ln w="9525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218BBC4-7542-4E42-975B-0AFF18930847}"/>
                  </a:ext>
                </a:extLst>
              </p:cNvPr>
              <p:cNvSpPr/>
              <p:nvPr/>
            </p:nvSpPr>
            <p:spPr>
              <a:xfrm>
                <a:off x="5660127" y="5229629"/>
                <a:ext cx="1224366" cy="25865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FF"/>
                    </a:solidFill>
                  </a:rPr>
                  <a:t>PRISTINE</a:t>
                </a:r>
                <a:endParaRPr lang="en-GB" sz="1200" baseline="30000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C88BA546-1E5C-42D8-B7BB-5991D1B9F8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15580" y="5527989"/>
                <a:ext cx="107188" cy="423804"/>
              </a:xfrm>
              <a:prstGeom prst="straightConnector1">
                <a:avLst/>
              </a:prstGeom>
              <a:ln w="9525">
                <a:solidFill>
                  <a:srgbClr val="0000FF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D459113-F17B-4E7B-B046-C2BFFA82ED79}"/>
                </a:ext>
              </a:extLst>
            </p:cNvPr>
            <p:cNvSpPr/>
            <p:nvPr/>
          </p:nvSpPr>
          <p:spPr>
            <a:xfrm>
              <a:off x="6006893" y="3889837"/>
              <a:ext cx="2338944" cy="46058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In-plane defects in CFC 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EC539C6F-53FF-4B66-98AE-5EC9996D4543}"/>
              </a:ext>
            </a:extLst>
          </p:cNvPr>
          <p:cNvSpPr/>
          <p:nvPr/>
        </p:nvSpPr>
        <p:spPr>
          <a:xfrm>
            <a:off x="4925841" y="4113077"/>
            <a:ext cx="2338944" cy="46058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Stacking fault in MoGr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4" name="Picture 43" descr="A close up of a logo&#10;&#10;Description automatically generated">
            <a:extLst>
              <a:ext uri="{FF2B5EF4-FFF2-40B4-BE49-F238E27FC236}">
                <a16:creationId xmlns:a16="http://schemas.microsoft.com/office/drawing/2014/main" id="{584A79B6-7542-4738-AFF5-AD3A324184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2029" y="4500000"/>
            <a:ext cx="2880000" cy="2160000"/>
          </a:xfrm>
          <a:prstGeom prst="rect">
            <a:avLst/>
          </a:prstGeom>
        </p:spPr>
      </p:pic>
      <p:pic>
        <p:nvPicPr>
          <p:cNvPr id="46" name="Picture 45" descr="A close up of a logo&#10;&#10;Description automatically generated">
            <a:extLst>
              <a:ext uri="{FF2B5EF4-FFF2-40B4-BE49-F238E27FC236}">
                <a16:creationId xmlns:a16="http://schemas.microsoft.com/office/drawing/2014/main" id="{C7A6518E-4E8D-4143-97C0-0F09713947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9759" y="4449801"/>
            <a:ext cx="2880000" cy="2160000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0B635D56-7FB2-4E2D-88AB-08066082C52A}"/>
              </a:ext>
            </a:extLst>
          </p:cNvPr>
          <p:cNvSpPr/>
          <p:nvPr/>
        </p:nvSpPr>
        <p:spPr>
          <a:xfrm>
            <a:off x="7185865" y="4339395"/>
            <a:ext cx="1224366" cy="25865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IRRADIATED at 4E14 ions/cm</a:t>
            </a:r>
            <a:r>
              <a:rPr lang="en-US" sz="1200" baseline="30000" dirty="0">
                <a:solidFill>
                  <a:srgbClr val="FF0000"/>
                </a:solidFill>
              </a:rPr>
              <a:t>2</a:t>
            </a:r>
            <a:endParaRPr lang="en-GB" sz="1200" baseline="30000" dirty="0">
              <a:solidFill>
                <a:srgbClr val="FF0000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D5BF4A6-EC2F-4F24-B671-6AD5041D8C8C}"/>
              </a:ext>
            </a:extLst>
          </p:cNvPr>
          <p:cNvSpPr/>
          <p:nvPr/>
        </p:nvSpPr>
        <p:spPr>
          <a:xfrm>
            <a:off x="4263790" y="4396159"/>
            <a:ext cx="1224366" cy="25865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FF"/>
                </a:solidFill>
              </a:rPr>
              <a:t>PRISTINE</a:t>
            </a:r>
            <a:endParaRPr lang="en-GB" sz="1200" baseline="30000" dirty="0">
              <a:solidFill>
                <a:srgbClr val="0000FF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649DDB-DEFA-4392-A2F9-5D1FCD94F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Accettura et al.    ARIES WP17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876824827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10603</TotalTime>
  <Words>1286</Words>
  <Application>Microsoft Office PowerPoint</Application>
  <PresentationFormat>On-screen Show (4:3)</PresentationFormat>
  <Paragraphs>230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Helvetica</vt:lpstr>
      <vt:lpstr>Roboto</vt:lpstr>
      <vt:lpstr>1_Thème Office</vt:lpstr>
      <vt:lpstr>Thème Office</vt:lpstr>
      <vt:lpstr>PowerPoint Presentation</vt:lpstr>
      <vt:lpstr>Outline</vt:lpstr>
      <vt:lpstr>Ion irradiation campaign-GSI2019</vt:lpstr>
      <vt:lpstr>Electrical resistivity studies</vt:lpstr>
      <vt:lpstr>Electrical resistivity studies</vt:lpstr>
      <vt:lpstr>Electrical resistivity studies</vt:lpstr>
      <vt:lpstr>Microscopic observation of coatings</vt:lpstr>
      <vt:lpstr>Peak vs average dpa </vt:lpstr>
      <vt:lpstr>Raman spectroscopy on irradiated sample </vt:lpstr>
      <vt:lpstr>Microscopic vs electrical resistivity</vt:lpstr>
      <vt:lpstr>Raman spectroscopy </vt:lpstr>
      <vt:lpstr>Planning for GSI2020 campaign (postponed)</vt:lpstr>
      <vt:lpstr>Conclusion </vt:lpstr>
      <vt:lpstr>Electrical resistivity coating</vt:lpstr>
      <vt:lpstr>Electrical resistivity coating</vt:lpstr>
      <vt:lpstr>Uncoated and coated</vt:lpstr>
      <vt:lpstr>GSI 2019-Thermal conductivity</vt:lpstr>
      <vt:lpstr>GSI 2019-Thermal conductivity</vt:lpstr>
      <vt:lpstr>Methods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Carlotta Accettura</cp:lastModifiedBy>
  <cp:revision>428</cp:revision>
  <dcterms:created xsi:type="dcterms:W3CDTF">2015-10-09T07:05:10Z</dcterms:created>
  <dcterms:modified xsi:type="dcterms:W3CDTF">2020-07-14T11:32:07Z</dcterms:modified>
</cp:coreProperties>
</file>