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36"/>
  </p:notesMasterIdLst>
  <p:sldIdLst>
    <p:sldId id="258" r:id="rId2"/>
    <p:sldId id="371" r:id="rId3"/>
    <p:sldId id="381" r:id="rId4"/>
    <p:sldId id="392" r:id="rId5"/>
    <p:sldId id="382" r:id="rId6"/>
    <p:sldId id="357" r:id="rId7"/>
    <p:sldId id="380" r:id="rId8"/>
    <p:sldId id="358" r:id="rId9"/>
    <p:sldId id="359" r:id="rId10"/>
    <p:sldId id="360" r:id="rId11"/>
    <p:sldId id="361" r:id="rId12"/>
    <p:sldId id="362" r:id="rId13"/>
    <p:sldId id="379" r:id="rId14"/>
    <p:sldId id="376" r:id="rId15"/>
    <p:sldId id="378" r:id="rId16"/>
    <p:sldId id="377" r:id="rId17"/>
    <p:sldId id="405" r:id="rId18"/>
    <p:sldId id="395" r:id="rId19"/>
    <p:sldId id="404" r:id="rId20"/>
    <p:sldId id="401" r:id="rId21"/>
    <p:sldId id="398" r:id="rId22"/>
    <p:sldId id="402" r:id="rId23"/>
    <p:sldId id="403" r:id="rId24"/>
    <p:sldId id="372" r:id="rId25"/>
    <p:sldId id="374" r:id="rId26"/>
    <p:sldId id="375" r:id="rId27"/>
    <p:sldId id="394" r:id="rId28"/>
    <p:sldId id="389" r:id="rId29"/>
    <p:sldId id="393" r:id="rId30"/>
    <p:sldId id="390" r:id="rId31"/>
    <p:sldId id="399" r:id="rId32"/>
    <p:sldId id="367" r:id="rId33"/>
    <p:sldId id="346" r:id="rId34"/>
    <p:sldId id="400" r:id="rId35"/>
  </p:sldIdLst>
  <p:sldSz cx="12192000" cy="6858000"/>
  <p:notesSz cx="6797675" cy="9872663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Helvetica" panose="020B0604020202020204" pitchFamily="34" charset="0"/>
      <p:regular r:id="rId41"/>
      <p:bold r:id="rId42"/>
      <p:italic r:id="rId43"/>
      <p:boldItalic r:id="rId44"/>
    </p:embeddedFont>
    <p:embeddedFont>
      <p:font typeface="Ubuntu" panose="020B0604020202020204" charset="0"/>
      <p:regular r:id="rId45"/>
      <p:bold r:id="rId46"/>
      <p:italic r:id="rId47"/>
      <p:boldItalic r:id="rId48"/>
    </p:embeddedFont>
    <p:embeddedFont>
      <p:font typeface="Helvetica" panose="020B0604020202020204" pitchFamily="34" charset="0"/>
      <p:regular r:id="rId41"/>
      <p:bold r:id="rId42"/>
      <p:italic r:id="rId43"/>
      <p:boldItalic r:id="rId44"/>
    </p:embeddedFont>
    <p:embeddedFont>
      <p:font typeface="Corbel" panose="020B0503020204020204" pitchFamily="34" charset="0"/>
      <p:regular r:id="rId49"/>
      <p:bold r:id="rId50"/>
      <p:italic r:id="rId51"/>
      <p:boldItalic r:id="rId52"/>
    </p:embeddedFont>
    <p:embeddedFont>
      <p:font typeface="Ubuntu Light" panose="020B0604020202020204" charset="0"/>
      <p:regular r:id="rId53"/>
      <p:italic r:id="rId5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Calviani" initials="MC" lastIdx="2" clrIdx="0">
    <p:extLst>
      <p:ext uri="{19B8F6BF-5375-455C-9EA6-DF929625EA0E}">
        <p15:presenceInfo xmlns:p15="http://schemas.microsoft.com/office/powerpoint/2012/main" userId="S::marco.calviani@cern.ch::ddf8b175-a69f-4f4e-bfb3-bc7162f64e1b" providerId="AD"/>
      </p:ext>
    </p:extLst>
  </p:cmAuthor>
  <p:cmAuthor id="2" name="Marco Calviani" initials="MC [2]" lastIdx="1" clrIdx="1">
    <p:extLst>
      <p:ext uri="{19B8F6BF-5375-455C-9EA6-DF929625EA0E}">
        <p15:presenceInfo xmlns:p15="http://schemas.microsoft.com/office/powerpoint/2012/main" userId="ddf8b175-a69f-4f4e-bfb3-bc7162f64e1b" providerId="Windows Live"/>
      </p:ext>
    </p:extLst>
  </p:cmAuthor>
  <p:cmAuthor id="3" name="Marco Calviani" initials="MC [3]" lastIdx="1" clrIdx="2">
    <p:extLst>
      <p:ext uri="{19B8F6BF-5375-455C-9EA6-DF929625EA0E}">
        <p15:presenceInfo xmlns:p15="http://schemas.microsoft.com/office/powerpoint/2012/main" userId="S-1-5-21-1526224874-1540688658-1361462980-3128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CC"/>
    <a:srgbClr val="004C97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0" autoAdjust="0"/>
    <p:restoredTop sz="94568"/>
  </p:normalViewPr>
  <p:slideViewPr>
    <p:cSldViewPr snapToGrid="0" snapToObjects="1">
      <p:cViewPr varScale="1">
        <p:scale>
          <a:sx n="78" d="100"/>
          <a:sy n="78" d="100"/>
        </p:scale>
        <p:origin x="108" y="7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font" Target="fonts/font14.fntdata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54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font" Target="fonts/font17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3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5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D6EB45-92AC-4648-92A4-E8E96135025B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35075"/>
            <a:ext cx="591820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E433D7D-F280-4A16-9584-A99E09261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39738" y="1235075"/>
            <a:ext cx="5918200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EC8F14-3F3E-47A7-89A8-6DA6A43E6F7B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13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19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97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04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5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Radiation Enhanced Diffusion (RED)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Caused by the increased concentration of vacancies and the additional 		presence of self-interstitials 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Radiation Induced Segregation (RIS)  Due to flux of defects to sinks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Radiation Enhanced Precipitation (REP)  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05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Radiation Enhanced Diffusion (RED)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Caused by the increased concentration of vacancies and the additional 		presence of self-interstitials 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Radiation Induced Segregation (RIS)  Due to flux of defects to sinks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Radiation Enhanced Precipitation (REP)  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24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88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57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82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3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6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B5AFB8-DBA0-224E-A613-E23A407A00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733" y="5365400"/>
            <a:ext cx="3264408" cy="116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2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BEB1ABE-9DC9-114A-802B-509BBDF3482E}" type="datetime1">
              <a:rPr lang="en-US" smtClean="0"/>
              <a:t>7/13/2020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M. Calviani - EN-STI report @LS2 Days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6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66FA32D2-C7BE-4A4D-82EA-6CA2C10A9BE6}" type="datetime1">
              <a:rPr lang="en-US" smtClean="0"/>
              <a:t>7/13/2020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M. Calviani - EN-STI report @LS2 Days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87957-EEAF-431B-B870-064A24152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9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C3EC7-F9DA-6049-AEF7-3DC1DB508856}" type="datetime1">
              <a:rPr lang="en-US" smtClean="0"/>
              <a:t>7/13/2020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- EN-STI report @LS2 Days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72C4-FEE4-4480-AC5B-D65515A1B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6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6684" y="1438275"/>
            <a:ext cx="5484283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3884" y="1438275"/>
            <a:ext cx="5484283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A380B-8ADA-8148-93C7-77F2FA41D76C}" type="datetime1">
              <a:rPr lang="en-US" smtClean="0"/>
              <a:t>7/13/2020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Calviani - EN-STI report @LS2 Days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7B8A9-F4EA-4029-A405-A02F6E568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4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A2D9619-582F-1749-B34C-9B8F242A17AA}" type="datetime1">
              <a:rPr lang="en-US" smtClean="0"/>
              <a:t>7/13/2020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M. Calviani - EN-STI report @LS2 Days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8D8C02-FAFF-4850-B295-BAEE0A68C1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6C51B56D-E569-F446-A6C2-AE1B8848C795}" type="datetime1">
              <a:rPr lang="en-US" smtClean="0"/>
              <a:t>7/13/2020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M. Calviani - EN-STI report @LS2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BA3677D8-FED4-4C7C-B7B9-41EA48754B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9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0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6"/>
            <a:ext cx="8714317" cy="1609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7DA555-7BF0-FB43-B311-BA140F8D71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65697" y="2775934"/>
            <a:ext cx="3660606" cy="130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714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700" y="635635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E3CC672C-AF1C-444B-BD6F-5D6CAEC03D69}" type="datetime1">
              <a:rPr lang="en-US" smtClean="0"/>
              <a:t>7/13/2020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9501" y="6356351"/>
            <a:ext cx="57192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M. Calviani - EN-STI report @LS2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8733" y="6356351"/>
            <a:ext cx="973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99A08BAC-A662-4F97-BB6B-2D722097FD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131888"/>
            <a:ext cx="10968567" cy="5156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fr-CH" dirty="0"/>
              <a:t>Slide text first level</a:t>
            </a:r>
          </a:p>
          <a:p>
            <a:pPr lvl="1"/>
            <a:r>
              <a:rPr lang="fr-CH" dirty="0"/>
              <a:t>Slide text second level</a:t>
            </a:r>
          </a:p>
          <a:p>
            <a:pPr lvl="2"/>
            <a:r>
              <a:rPr lang="fr-CH" dirty="0"/>
              <a:t>Slide text third level</a:t>
            </a:r>
          </a:p>
          <a:p>
            <a:pPr lvl="3"/>
            <a:r>
              <a:rPr lang="fr-CH" dirty="0"/>
              <a:t>Slide text fourth level</a:t>
            </a:r>
          </a:p>
          <a:p>
            <a:pPr lvl="4"/>
            <a:r>
              <a:rPr lang="fr-CH" dirty="0"/>
              <a:t>Slide text fifth level</a:t>
            </a:r>
            <a:endParaRPr 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1" y="233363"/>
            <a:ext cx="1096856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1" y="628650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87571FB-7805-1A4C-BEF5-CB163D268BAC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09600" y="6356351"/>
            <a:ext cx="1184826" cy="4227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anose="020B0304030602030204" pitchFamily="34" charset="0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9pPr>
    </p:titleStyle>
    <p:bodyStyle>
      <a:lvl1pPr marL="168275" indent="-168275" algn="l" rtl="0" fontAlgn="base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1pPr>
      <a:lvl2pPr marL="344488" indent="-171450" algn="l" rtl="0" fontAlgn="base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2pPr>
      <a:lvl3pPr marL="514350" indent="-168275" algn="l" rtl="0" fontAlgn="base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3pPr>
      <a:lvl4pPr marL="681038" indent="-166688" algn="l" rtl="0" fontAlgn="base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4pPr>
      <a:lvl5pPr marL="858838" indent="-176213" algn="l" rtl="0" fontAlgn="base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indico.cern.ch/event/718767/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9681F5-A528-DD41-AC10-E40041DA62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N. Solieri</a:t>
            </a:r>
          </a:p>
          <a:p>
            <a:r>
              <a:rPr lang="en-US" sz="2000" dirty="0" smtClean="0"/>
              <a:t>Under the supervision of M. Calviani</a:t>
            </a:r>
          </a:p>
          <a:p>
            <a:r>
              <a:rPr lang="en-US" sz="2000" dirty="0" smtClean="0"/>
              <a:t>On behalf of the </a:t>
            </a:r>
            <a:r>
              <a:rPr lang="en-US" sz="2000" dirty="0" err="1" smtClean="0"/>
              <a:t>RaDIATE</a:t>
            </a:r>
            <a:r>
              <a:rPr lang="en-US" sz="2000" dirty="0" smtClean="0"/>
              <a:t> collaboration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67FEEA-AFA7-2D41-B7BF-EEB52E3B3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Updates on BLIP irradiation tests and </a:t>
            </a:r>
            <a:r>
              <a:rPr lang="en-US" sz="3200" u="sng" dirty="0" err="1" smtClean="0"/>
              <a:t>RaDIATE</a:t>
            </a:r>
            <a:r>
              <a:rPr lang="en-US" sz="3200" u="sng" dirty="0" smtClean="0"/>
              <a:t> activities</a:t>
            </a:r>
            <a:endParaRPr lang="en-US" sz="3200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E69260-3598-1545-A43C-525792C0D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135" y="1001207"/>
            <a:ext cx="2638508" cy="1791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38423" y="1073934"/>
            <a:ext cx="60164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600" b="1" u="sng" dirty="0">
                <a:solidFill>
                  <a:srgbClr val="000000"/>
                </a:solidFill>
              </a:rPr>
              <a:t>Shipment of capsule to BNL and installation in the beamline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b="1" u="sng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946" y="1305389"/>
            <a:ext cx="1336284" cy="12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" y="1305389"/>
            <a:ext cx="1382264" cy="12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Organization of an irradiation at BLIP and subsequent PIE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06308" y="1055127"/>
            <a:ext cx="60164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Definition of irradiation run  aims and target assembly</a:t>
            </a: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Capsule and material specimens fabrication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816" y="2580752"/>
            <a:ext cx="1101584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FLUKA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9673" y="2568290"/>
            <a:ext cx="111921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ANSYS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7061" y="1649742"/>
            <a:ext cx="1782230" cy="76944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Comparison with the conditions achieved in the BID and BNL proton energy budget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0260" y="1935389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94918" y="1935389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237896" y="2891013"/>
            <a:ext cx="11995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86784" y="2949507"/>
            <a:ext cx="3643627" cy="1484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0411" y="2419183"/>
            <a:ext cx="0" cy="53180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3" t="27865" r="46151" b="26667"/>
          <a:stretch/>
        </p:blipFill>
        <p:spPr>
          <a:xfrm>
            <a:off x="614362" y="3305197"/>
            <a:ext cx="1260000" cy="126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2" t="16099" r="48849" b="21577"/>
          <a:stretch/>
        </p:blipFill>
        <p:spPr>
          <a:xfrm>
            <a:off x="1989605" y="3309083"/>
            <a:ext cx="1291698" cy="12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l="33575" t="18483" r="33352" b="22025"/>
          <a:stretch/>
        </p:blipFill>
        <p:spPr>
          <a:xfrm>
            <a:off x="3444823" y="3305197"/>
            <a:ext cx="1243421" cy="126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l="28124" t="24324" r="31836" b="5967"/>
          <a:stretch/>
        </p:blipFill>
        <p:spPr>
          <a:xfrm>
            <a:off x="4851764" y="3305197"/>
            <a:ext cx="1282601" cy="126000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4938031" y="3353439"/>
            <a:ext cx="1104900" cy="1133315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endCxn id="24" idx="4"/>
          </p:cNvCxnSpPr>
          <p:nvPr/>
        </p:nvCxnSpPr>
        <p:spPr>
          <a:xfrm flipV="1">
            <a:off x="5490481" y="4486754"/>
            <a:ext cx="0" cy="12162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249870" y="4613047"/>
            <a:ext cx="481222" cy="2616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EBW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93570" y="4613047"/>
            <a:ext cx="103906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Cover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96374" y="4608374"/>
            <a:ext cx="1521570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Filling with specimens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54269D76-81B2-4D41-A1F0-68446E4E0B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54560" y="1540580"/>
            <a:ext cx="1206000" cy="9045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939B27F-C9DE-44CE-824C-CD60804078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88236" y="1393274"/>
            <a:ext cx="904500" cy="1206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BBFD0D-0AA5-4C9B-8036-08EDC5BCA3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05781" y="1393274"/>
            <a:ext cx="1381064" cy="1206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064777" y="2628821"/>
            <a:ext cx="1168910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fitted in</a:t>
            </a:r>
          </a:p>
          <a:p>
            <a:r>
              <a:rPr lang="en-US" sz="1100" b="1" dirty="0">
                <a:solidFill>
                  <a:srgbClr val="000000"/>
                </a:solidFill>
              </a:rPr>
              <a:t> capsule holder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487694" y="2628820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Basket assembly</a:t>
            </a:r>
          </a:p>
          <a:p>
            <a:pPr algn="ctr"/>
            <a:r>
              <a:rPr lang="en-US" sz="1100" b="1" dirty="0">
                <a:solidFill>
                  <a:srgbClr val="000000"/>
                </a:solidFill>
              </a:rPr>
              <a:t>(2.5 mm water gap)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254190" y="2644533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Target box assembly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8208277" y="2003603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781512" y="2019830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1648267" y="2234517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0075191" y="6328976"/>
            <a:ext cx="1617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K. Ammigan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8352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38423" y="1073934"/>
            <a:ext cx="601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600" b="1" u="sng" dirty="0">
                <a:solidFill>
                  <a:srgbClr val="000000"/>
                </a:solidFill>
              </a:rPr>
              <a:t>Shipment of capsule to BNL and installation in the beamline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600" b="1" u="sng" dirty="0">
                <a:solidFill>
                  <a:srgbClr val="000000"/>
                </a:solidFill>
              </a:rPr>
              <a:t>Irradiation and subsequent </a:t>
            </a:r>
            <a:r>
              <a:rPr lang="en-US" sz="1600" b="1" u="sng" dirty="0" err="1">
                <a:solidFill>
                  <a:srgbClr val="000000"/>
                </a:solidFill>
              </a:rPr>
              <a:t>cooldown</a:t>
            </a:r>
            <a:r>
              <a:rPr lang="en-US" sz="1600" b="1" u="sng" dirty="0">
                <a:solidFill>
                  <a:srgbClr val="000000"/>
                </a:solidFill>
              </a:rPr>
              <a:t> – O(year)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b="1" u="sng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946" y="1305389"/>
            <a:ext cx="1336284" cy="12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" y="1305389"/>
            <a:ext cx="1382264" cy="12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Organization of an irradiation at BLIP and subsequent PIE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06308" y="1055127"/>
            <a:ext cx="60164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Definition of irradiation run  aims and target assembly</a:t>
            </a: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Capsule and material specimens fabrication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816" y="2580752"/>
            <a:ext cx="1101584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FLUKA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9673" y="2568290"/>
            <a:ext cx="111921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ANSYS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7061" y="1649742"/>
            <a:ext cx="1782230" cy="76944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Comparison with the conditions achieved in the BID and BNL proton energy budget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0260" y="1935389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94918" y="1935389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237896" y="2891013"/>
            <a:ext cx="11995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86784" y="2949507"/>
            <a:ext cx="3643627" cy="1484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0411" y="2419183"/>
            <a:ext cx="0" cy="53180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3" t="27865" r="46151" b="26667"/>
          <a:stretch/>
        </p:blipFill>
        <p:spPr>
          <a:xfrm>
            <a:off x="614362" y="3305197"/>
            <a:ext cx="1260000" cy="126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2" t="16099" r="48849" b="21577"/>
          <a:stretch/>
        </p:blipFill>
        <p:spPr>
          <a:xfrm>
            <a:off x="1989605" y="3309083"/>
            <a:ext cx="1291698" cy="12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l="33575" t="18483" r="33352" b="22025"/>
          <a:stretch/>
        </p:blipFill>
        <p:spPr>
          <a:xfrm>
            <a:off x="3444823" y="3305197"/>
            <a:ext cx="1243421" cy="126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l="28124" t="24324" r="31836" b="5967"/>
          <a:stretch/>
        </p:blipFill>
        <p:spPr>
          <a:xfrm>
            <a:off x="4851764" y="3305197"/>
            <a:ext cx="1282601" cy="126000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4938031" y="3353439"/>
            <a:ext cx="1104900" cy="1133315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endCxn id="24" idx="4"/>
          </p:cNvCxnSpPr>
          <p:nvPr/>
        </p:nvCxnSpPr>
        <p:spPr>
          <a:xfrm flipV="1">
            <a:off x="5490481" y="4486754"/>
            <a:ext cx="0" cy="12162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249870" y="4613047"/>
            <a:ext cx="481222" cy="2616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EBW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93570" y="4613047"/>
            <a:ext cx="103906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Cover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96374" y="4608374"/>
            <a:ext cx="1521570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Filling with specimens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54269D76-81B2-4D41-A1F0-68446E4E0B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54560" y="1540580"/>
            <a:ext cx="1206000" cy="9045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939B27F-C9DE-44CE-824C-CD60804078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88236" y="1393274"/>
            <a:ext cx="904500" cy="1206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BBFD0D-0AA5-4C9B-8036-08EDC5BCA3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05781" y="1393274"/>
            <a:ext cx="1381064" cy="1206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064777" y="2628821"/>
            <a:ext cx="1168910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fitted in</a:t>
            </a:r>
          </a:p>
          <a:p>
            <a:r>
              <a:rPr lang="en-US" sz="1100" b="1" dirty="0">
                <a:solidFill>
                  <a:srgbClr val="000000"/>
                </a:solidFill>
              </a:rPr>
              <a:t> capsule holder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487694" y="2628820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Basket assembly</a:t>
            </a:r>
          </a:p>
          <a:p>
            <a:pPr algn="ctr"/>
            <a:r>
              <a:rPr lang="en-US" sz="1100" b="1" dirty="0">
                <a:solidFill>
                  <a:srgbClr val="000000"/>
                </a:solidFill>
              </a:rPr>
              <a:t>(2.5 mm water gap)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254190" y="2644533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Target box assembly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8208277" y="2003603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781512" y="2019830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29558" y="3352263"/>
            <a:ext cx="1609534" cy="1206000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6812389" y="4654540"/>
            <a:ext cx="5110061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CERN2 Capsule: Computed dose sum </a:t>
            </a:r>
            <a:r>
              <a:rPr lang="it-IT" sz="1100" b="1" dirty="0">
                <a:solidFill>
                  <a:srgbClr val="000000"/>
                </a:solidFill>
              </a:rPr>
              <a:t>@ 1m after 18 months cooldown ~4 mSv/h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1648267" y="2234517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0075191" y="6328976"/>
            <a:ext cx="1617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K. Ammigan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390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38423" y="1073934"/>
            <a:ext cx="601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600" b="1" u="sng" dirty="0">
                <a:solidFill>
                  <a:srgbClr val="000000"/>
                </a:solidFill>
              </a:rPr>
              <a:t>Shipment of capsule to BNL and installation in the beamline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600" b="1" u="sng" dirty="0">
                <a:solidFill>
                  <a:srgbClr val="000000"/>
                </a:solidFill>
              </a:rPr>
              <a:t>Irradiation and subsequent </a:t>
            </a:r>
            <a:r>
              <a:rPr lang="en-US" sz="1600" b="1" u="sng" dirty="0" err="1">
                <a:solidFill>
                  <a:srgbClr val="000000"/>
                </a:solidFill>
              </a:rPr>
              <a:t>cooldown</a:t>
            </a:r>
            <a:r>
              <a:rPr lang="en-US" sz="1600" b="1" u="sng" dirty="0">
                <a:solidFill>
                  <a:srgbClr val="000000"/>
                </a:solidFill>
              </a:rPr>
              <a:t> – O(year)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b="1" u="sng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946" y="1305389"/>
            <a:ext cx="1336284" cy="12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" y="1305389"/>
            <a:ext cx="1382264" cy="12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Organization of an irradiation at BLIP and subsequent PIE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06308" y="1055127"/>
            <a:ext cx="60164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Definition of irradiation run  aims and target assembly</a:t>
            </a: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Capsule and material specimens fabrication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816" y="2580752"/>
            <a:ext cx="1101584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FLUKA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9673" y="2568290"/>
            <a:ext cx="111921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ANSYS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7061" y="1649742"/>
            <a:ext cx="1782230" cy="76944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Comparison with the conditions achieved in the BID and BNL proton energy budget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0260" y="1935389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94918" y="1935389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237896" y="2891013"/>
            <a:ext cx="11995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86784" y="2949507"/>
            <a:ext cx="3643627" cy="1484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0411" y="2419183"/>
            <a:ext cx="0" cy="53180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3" t="27865" r="46151" b="26667"/>
          <a:stretch/>
        </p:blipFill>
        <p:spPr>
          <a:xfrm>
            <a:off x="614362" y="3305197"/>
            <a:ext cx="1260000" cy="126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2" t="16099" r="48849" b="21577"/>
          <a:stretch/>
        </p:blipFill>
        <p:spPr>
          <a:xfrm>
            <a:off x="1989605" y="3309083"/>
            <a:ext cx="1291698" cy="12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l="33575" t="18483" r="33352" b="22025"/>
          <a:stretch/>
        </p:blipFill>
        <p:spPr>
          <a:xfrm>
            <a:off x="3444823" y="3305197"/>
            <a:ext cx="1243421" cy="126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l="28124" t="24324" r="31836" b="5967"/>
          <a:stretch/>
        </p:blipFill>
        <p:spPr>
          <a:xfrm>
            <a:off x="4851764" y="3305197"/>
            <a:ext cx="1282601" cy="126000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4938031" y="3353439"/>
            <a:ext cx="1104900" cy="1133315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endCxn id="24" idx="4"/>
          </p:cNvCxnSpPr>
          <p:nvPr/>
        </p:nvCxnSpPr>
        <p:spPr>
          <a:xfrm flipV="1">
            <a:off x="5490481" y="4486754"/>
            <a:ext cx="0" cy="12162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249870" y="4613047"/>
            <a:ext cx="481222" cy="2616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EBW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93570" y="4613047"/>
            <a:ext cx="103906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Cover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96374" y="4608374"/>
            <a:ext cx="1521570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Filling with specimens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54269D76-81B2-4D41-A1F0-68446E4E0B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54560" y="1540580"/>
            <a:ext cx="1206000" cy="9045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939B27F-C9DE-44CE-824C-CD60804078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88236" y="1393274"/>
            <a:ext cx="904500" cy="1206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BBFD0D-0AA5-4C9B-8036-08EDC5BCA3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05781" y="1393274"/>
            <a:ext cx="1381064" cy="1206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064777" y="2628821"/>
            <a:ext cx="1168910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fitted in</a:t>
            </a:r>
          </a:p>
          <a:p>
            <a:r>
              <a:rPr lang="en-US" sz="1100" b="1" dirty="0">
                <a:solidFill>
                  <a:srgbClr val="000000"/>
                </a:solidFill>
              </a:rPr>
              <a:t> capsule holder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487694" y="2628820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Basket assembly</a:t>
            </a:r>
          </a:p>
          <a:p>
            <a:pPr algn="ctr"/>
            <a:r>
              <a:rPr lang="en-US" sz="1100" b="1" dirty="0">
                <a:solidFill>
                  <a:srgbClr val="000000"/>
                </a:solidFill>
              </a:rPr>
              <a:t>(2.5 mm water gap)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254190" y="2644533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Target box assembly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8208277" y="2003603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781512" y="2019830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29558" y="3352263"/>
            <a:ext cx="1609534" cy="1206000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6812389" y="4654540"/>
            <a:ext cx="5110061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CERN2 Capsule: Computed dose sum </a:t>
            </a:r>
            <a:r>
              <a:rPr lang="it-IT" sz="1100" b="1" dirty="0">
                <a:solidFill>
                  <a:srgbClr val="000000"/>
                </a:solidFill>
              </a:rPr>
              <a:t>@ 1m after 18 months cooldown ~4 mSv/h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356045" y="5069572"/>
            <a:ext cx="60164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1600" b="1" u="sng" dirty="0">
                <a:solidFill>
                  <a:srgbClr val="000000"/>
                </a:solidFill>
              </a:rPr>
              <a:t>PIE ACTIVITIES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6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1648267" y="2234517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0075191" y="6328976"/>
            <a:ext cx="1617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K. Ammigan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9940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38423" y="1073934"/>
            <a:ext cx="601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600" b="1" u="sng" dirty="0">
                <a:solidFill>
                  <a:srgbClr val="000000"/>
                </a:solidFill>
              </a:rPr>
              <a:t>Shipment of capsule to BNL and installation in the beamline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600" b="1" u="sng" dirty="0">
                <a:solidFill>
                  <a:srgbClr val="000000"/>
                </a:solidFill>
              </a:rPr>
              <a:t>Irradiation and subsequent </a:t>
            </a:r>
            <a:r>
              <a:rPr lang="en-US" sz="1600" b="1" u="sng" dirty="0" err="1">
                <a:solidFill>
                  <a:srgbClr val="000000"/>
                </a:solidFill>
              </a:rPr>
              <a:t>cooldown</a:t>
            </a:r>
            <a:r>
              <a:rPr lang="en-US" sz="1600" b="1" u="sng" dirty="0">
                <a:solidFill>
                  <a:srgbClr val="000000"/>
                </a:solidFill>
              </a:rPr>
              <a:t> – O(year)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b="1" u="sng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946" y="1305389"/>
            <a:ext cx="1336284" cy="12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" y="1305389"/>
            <a:ext cx="1382264" cy="12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Organization of an irradiation at BLIP and subsequent PIE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06308" y="1055127"/>
            <a:ext cx="60164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Definition of irradiation run  aims and target assembly</a:t>
            </a: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Capsule and material specimens fabrication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816" y="2580752"/>
            <a:ext cx="1101584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FLUKA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9673" y="2568290"/>
            <a:ext cx="111921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ANSYS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7061" y="1649742"/>
            <a:ext cx="1782230" cy="76944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Comparison with the conditions achieved in the BID and BNL proton energy budget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0260" y="1935389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94918" y="1935389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237896" y="2891013"/>
            <a:ext cx="11995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86784" y="2949507"/>
            <a:ext cx="3643627" cy="1484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0411" y="2419183"/>
            <a:ext cx="0" cy="53180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3" t="27865" r="46151" b="26667"/>
          <a:stretch/>
        </p:blipFill>
        <p:spPr>
          <a:xfrm>
            <a:off x="614362" y="3305197"/>
            <a:ext cx="1260000" cy="126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2" t="16099" r="48849" b="21577"/>
          <a:stretch/>
        </p:blipFill>
        <p:spPr>
          <a:xfrm>
            <a:off x="1989605" y="3309083"/>
            <a:ext cx="1291698" cy="12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l="33575" t="18483" r="33352" b="22025"/>
          <a:stretch/>
        </p:blipFill>
        <p:spPr>
          <a:xfrm>
            <a:off x="3444823" y="3305197"/>
            <a:ext cx="1243421" cy="126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l="28124" t="24324" r="31836" b="5967"/>
          <a:stretch/>
        </p:blipFill>
        <p:spPr>
          <a:xfrm>
            <a:off x="4851764" y="3305197"/>
            <a:ext cx="1282601" cy="126000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4938031" y="3353439"/>
            <a:ext cx="1104900" cy="1133315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endCxn id="24" idx="4"/>
          </p:cNvCxnSpPr>
          <p:nvPr/>
        </p:nvCxnSpPr>
        <p:spPr>
          <a:xfrm flipV="1">
            <a:off x="5490481" y="4486754"/>
            <a:ext cx="0" cy="12162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249870" y="4613047"/>
            <a:ext cx="481222" cy="2616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EBW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93570" y="4613047"/>
            <a:ext cx="103906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Cover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96374" y="4608374"/>
            <a:ext cx="1521570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Filling with specimens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54269D76-81B2-4D41-A1F0-68446E4E0B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54560" y="1540580"/>
            <a:ext cx="1206000" cy="9045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939B27F-C9DE-44CE-824C-CD60804078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88236" y="1393274"/>
            <a:ext cx="904500" cy="1206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BBFD0D-0AA5-4C9B-8036-08EDC5BCA3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05781" y="1393274"/>
            <a:ext cx="1381064" cy="1206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064777" y="2628821"/>
            <a:ext cx="1168910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fitted in</a:t>
            </a:r>
          </a:p>
          <a:p>
            <a:r>
              <a:rPr lang="en-US" sz="1100" b="1" dirty="0">
                <a:solidFill>
                  <a:srgbClr val="000000"/>
                </a:solidFill>
              </a:rPr>
              <a:t> capsule holder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487694" y="2628820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Basket assembly</a:t>
            </a:r>
          </a:p>
          <a:p>
            <a:pPr algn="ctr"/>
            <a:r>
              <a:rPr lang="en-US" sz="1100" b="1" dirty="0">
                <a:solidFill>
                  <a:srgbClr val="000000"/>
                </a:solidFill>
              </a:rPr>
              <a:t>(2.5 mm water gap)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254190" y="2644533"/>
            <a:ext cx="1346084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Target box assembly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8208277" y="2003603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781512" y="2019830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29558" y="3352263"/>
            <a:ext cx="1609534" cy="1206000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6812389" y="4654540"/>
            <a:ext cx="5110061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CERN2 Capsule: Computed dose sum </a:t>
            </a:r>
            <a:r>
              <a:rPr lang="it-IT" sz="1100" b="1" dirty="0">
                <a:solidFill>
                  <a:srgbClr val="000000"/>
                </a:solidFill>
              </a:rPr>
              <a:t>@ 1m after 18 months cooldown ~4 mSv/h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356045" y="5069572"/>
            <a:ext cx="60164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1600" b="1" u="sng" dirty="0">
                <a:solidFill>
                  <a:srgbClr val="000000"/>
                </a:solidFill>
              </a:rPr>
              <a:t>PIE ACTIVITIES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6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14362" y="5516478"/>
            <a:ext cx="74235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CERN2 Capsule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 Design started in second half of 2017</a:t>
            </a:r>
          </a:p>
          <a:p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		PIE on some of the specimens will take place during 2020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11648267" y="2234517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0075191" y="6328976"/>
            <a:ext cx="1617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K. Ammigan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236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the BLIP irradiation runs we launched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74" y="1269056"/>
            <a:ext cx="3060000" cy="184483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67798" y="3079848"/>
            <a:ext cx="281649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POT: 1.03E21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Peak DPA: 2.75 (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Ir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Max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irr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: ~850 °C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CuCrZr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, TZM  SPS Int. Dump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Ir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  AD-Target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Capsule currently at PNNL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Opening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will take place in the coming weeks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PIE  4-point bending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test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 previous capsule suffered catastrophic damage and all the specimens were destroyed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495" y="1067547"/>
            <a:ext cx="2041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u="sng" dirty="0">
                <a:solidFill>
                  <a:srgbClr val="000000"/>
                </a:solidFill>
              </a:rPr>
              <a:t>High-Z Capsule</a:t>
            </a:r>
          </a:p>
        </p:txBody>
      </p:sp>
    </p:spTree>
    <p:extLst>
      <p:ext uri="{BB962C8B-B14F-4D97-AF65-F5344CB8AC3E}">
        <p14:creationId xmlns:p14="http://schemas.microsoft.com/office/powerpoint/2010/main" val="1624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the BLIP irradiation runs we launched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900560" y="1252213"/>
            <a:ext cx="0" cy="4812944"/>
          </a:xfrm>
          <a:prstGeom prst="line">
            <a:avLst/>
          </a:prstGeom>
          <a:ln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032121" y="1093360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u="sng" dirty="0" smtClean="0">
                <a:solidFill>
                  <a:srgbClr val="000000"/>
                </a:solidFill>
              </a:rPr>
              <a:t>CERN2 </a:t>
            </a:r>
            <a:r>
              <a:rPr lang="en-US" b="1" u="sng" dirty="0">
                <a:solidFill>
                  <a:srgbClr val="000000"/>
                </a:solidFill>
              </a:rPr>
              <a:t>Capsule</a:t>
            </a: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u="sng" dirty="0">
              <a:solidFill>
                <a:srgbClr val="00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74" y="1269056"/>
            <a:ext cx="3060000" cy="184483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67798" y="3055136"/>
            <a:ext cx="281649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POT: 1.03E21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Peak DPA: 2.75 (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Ir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Max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irr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: ~850 °C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CuCrZr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, TZM  SPS Int. Dump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Ir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  AD-Target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Capsule currently at PNNL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Opening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will take place in the coming weeks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PIE  4-point bending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test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 previous capsule suffered catastrophic damage and all the specimens were destroyed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6915" y="1399983"/>
            <a:ext cx="3086709" cy="16200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3895215" y="3210725"/>
            <a:ext cx="24926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POT: 2.8E21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Peak DPA: 4.77 (Ta)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Max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irr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: ~230 °C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900559" y="4680162"/>
            <a:ext cx="35597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Capsule currently at BNL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Opening was scheduled for end of Mar-Apr. 2020 @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Framatome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Restart of activities being planned in collaboration with BNL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PIE  Coating visual inspection, adhesion test, 4-point bend test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900560" y="3887512"/>
            <a:ext cx="3734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Mo-Coated MoGr and CFC 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HiLumi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 Collimators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Monocr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. Si  SPS Dump</a:t>
            </a:r>
          </a:p>
        </p:txBody>
      </p:sp>
      <p:sp>
        <p:nvSpPr>
          <p:cNvPr id="3" name="Rectangle 2"/>
          <p:cNvSpPr/>
          <p:nvPr/>
        </p:nvSpPr>
        <p:spPr>
          <a:xfrm>
            <a:off x="465495" y="1067547"/>
            <a:ext cx="2041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u="sng" dirty="0">
                <a:solidFill>
                  <a:srgbClr val="000000"/>
                </a:solidFill>
              </a:rPr>
              <a:t>High-Z Capsule</a:t>
            </a:r>
          </a:p>
        </p:txBody>
      </p:sp>
    </p:spTree>
    <p:extLst>
      <p:ext uri="{BB962C8B-B14F-4D97-AF65-F5344CB8AC3E}">
        <p14:creationId xmlns:p14="http://schemas.microsoft.com/office/powerpoint/2010/main" val="69971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the BLIP irradiation runs we launched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900560" y="1252213"/>
            <a:ext cx="0" cy="4812944"/>
          </a:xfrm>
          <a:prstGeom prst="line">
            <a:avLst/>
          </a:prstGeom>
          <a:ln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032121" y="1093360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u="sng" dirty="0" smtClean="0">
                <a:solidFill>
                  <a:srgbClr val="000000"/>
                </a:solidFill>
              </a:rPr>
              <a:t>CERN2 </a:t>
            </a:r>
            <a:r>
              <a:rPr lang="en-US" b="1" u="sng" dirty="0">
                <a:solidFill>
                  <a:srgbClr val="000000"/>
                </a:solidFill>
              </a:rPr>
              <a:t>Capsule</a:t>
            </a: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endParaRPr lang="en-US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u="sng" dirty="0">
              <a:solidFill>
                <a:srgbClr val="00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74" y="1269056"/>
            <a:ext cx="3060000" cy="184483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67798" y="3079848"/>
            <a:ext cx="281649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POT: 1.03E21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Peak DPA: 2.75 (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Ir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Max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irr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: ~850 °C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CuCrZr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, TZM  SPS Int. Dump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Ir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  AD-Target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Capsule currently at PNNL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Opening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will take place in the coming weeks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PIE  4-point bending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test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 previous capsule suffered catastrophic damage and all the specimens were destroyed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6915" y="1399983"/>
            <a:ext cx="3086709" cy="16200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3895215" y="3210725"/>
            <a:ext cx="24926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POT: 2.8E21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Peak DPA: 4.77 (Ta)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Max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irr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: ~230 °C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/>
          <a:srcRect l="4526" r="3992"/>
          <a:stretch/>
        </p:blipFill>
        <p:spPr>
          <a:xfrm>
            <a:off x="8161774" y="1493537"/>
            <a:ext cx="3240000" cy="1693586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7701350" y="3863028"/>
            <a:ext cx="387681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Mo-coated MoGr and Gr7550 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HiLumi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 Collimators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Capsule 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construction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under way at CERN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Irradiation was scheduled to take place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in    May 2020, now scheduled for second half of 2020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900559" y="4680162"/>
            <a:ext cx="35597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Capsule currently at BNL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Opening was scheduled for end of Mar-Apr. 2020 @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Framatome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Restart of activities being planned in collaboration with BNL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PIE  Coating visual inspection, adhesion test, 4-point bend test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900560" y="3887512"/>
            <a:ext cx="3734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Mo-Coated MoGr and CFC 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HiLumi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 Collimators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Monocr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. Si  SPS Dump</a:t>
            </a:r>
          </a:p>
        </p:txBody>
      </p:sp>
      <p:sp>
        <p:nvSpPr>
          <p:cNvPr id="3" name="Rectangle 2"/>
          <p:cNvSpPr/>
          <p:nvPr/>
        </p:nvSpPr>
        <p:spPr>
          <a:xfrm>
            <a:off x="465495" y="1067547"/>
            <a:ext cx="2041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u="sng" dirty="0">
                <a:solidFill>
                  <a:srgbClr val="000000"/>
                </a:solidFill>
              </a:rPr>
              <a:t>High-Z Capsule</a:t>
            </a:r>
          </a:p>
        </p:txBody>
      </p:sp>
      <p:sp>
        <p:nvSpPr>
          <p:cNvPr id="4" name="Rectangle 3"/>
          <p:cNvSpPr/>
          <p:nvPr/>
        </p:nvSpPr>
        <p:spPr>
          <a:xfrm>
            <a:off x="7890790" y="1084390"/>
            <a:ext cx="3430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b="1" u="sng" dirty="0">
                <a:solidFill>
                  <a:srgbClr val="000000"/>
                </a:solidFill>
              </a:rPr>
              <a:t>CERN3 Capsule (CERN/FNAL)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580815" y="1327309"/>
            <a:ext cx="0" cy="4812944"/>
          </a:xfrm>
          <a:prstGeom prst="line">
            <a:avLst/>
          </a:prstGeom>
          <a:ln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701350" y="3210725"/>
            <a:ext cx="3700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POT: </a:t>
            </a:r>
            <a:r>
              <a:rPr lang="en-US" sz="1400" dirty="0" smtClean="0">
                <a:solidFill>
                  <a:srgbClr val="000000"/>
                </a:solidFill>
              </a:rPr>
              <a:t>7.5E21 (expected)</a:t>
            </a:r>
            <a:endParaRPr lang="en-US" sz="14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Max </a:t>
            </a:r>
            <a:r>
              <a:rPr lang="en-US" sz="1400" dirty="0" err="1">
                <a:solidFill>
                  <a:srgbClr val="000000"/>
                </a:solidFill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irr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: 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~170 </a:t>
            </a:r>
            <a:r>
              <a:rPr lang="en-US" sz="1400" dirty="0">
                <a:solidFill>
                  <a:srgbClr val="000000"/>
                </a:solidFill>
                <a:sym typeface="Wingdings" panose="05000000000000000000" pitchFamily="2" charset="2"/>
              </a:rPr>
              <a:t>°</a:t>
            </a:r>
            <a:r>
              <a:rPr lang="en-US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C (CERN specimens)</a:t>
            </a:r>
            <a:endParaRPr lang="en-US" sz="1400" dirty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928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2659063"/>
            <a:ext cx="10968567" cy="811212"/>
          </a:xfrm>
        </p:spPr>
        <p:txBody>
          <a:bodyPr/>
          <a:lstStyle/>
          <a:p>
            <a:pPr algn="ctr"/>
            <a:r>
              <a:rPr lang="en-US" dirty="0" smtClean="0"/>
              <a:t>An overview of some of the other </a:t>
            </a:r>
            <a:r>
              <a:rPr lang="en-US" dirty="0" err="1" smtClean="0"/>
              <a:t>RaDIATE</a:t>
            </a:r>
            <a:r>
              <a:rPr lang="en-US" dirty="0" smtClean="0"/>
              <a:t> activities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44500" y="850900"/>
            <a:ext cx="11366500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74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763" y="3162241"/>
            <a:ext cx="1470453" cy="14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BeGrid2 (HRMt43) - Organization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9601" y="1212334"/>
            <a:ext cx="10968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Objectives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B73C4F-B862-5145-8464-0E81B82BD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9397" y="4622559"/>
            <a:ext cx="2820396" cy="1584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3884" y="3627214"/>
            <a:ext cx="54842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Very complex coordination between BNL, FNAL, PNNL and CERN for handling of highly radioactive samples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Real-time measurement of dynamic thermo-mechanical response of graphite specimens in an effort to benchmark numerical simulations</a:t>
            </a: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Completed in Oct. 2018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988819" y="1218763"/>
            <a:ext cx="95893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Identify </a:t>
            </a:r>
            <a:r>
              <a:rPr lang="en-US" b="1" dirty="0">
                <a:solidFill>
                  <a:srgbClr val="000000"/>
                </a:solidFill>
              </a:rPr>
              <a:t>thermal shock response differences between non-irradiated and previously </a:t>
            </a:r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     proton-irradiated </a:t>
            </a:r>
            <a:r>
              <a:rPr lang="en-US" b="1" dirty="0">
                <a:solidFill>
                  <a:srgbClr val="000000"/>
                </a:solidFill>
              </a:rPr>
              <a:t>specimens </a:t>
            </a:r>
            <a:r>
              <a:rPr lang="en-US" dirty="0">
                <a:solidFill>
                  <a:srgbClr val="000000"/>
                </a:solidFill>
              </a:rPr>
              <a:t>from BNL BLIP:</a:t>
            </a:r>
          </a:p>
          <a:p>
            <a:pPr lvl="4"/>
            <a:r>
              <a:rPr lang="en-US" dirty="0" smtClean="0">
                <a:solidFill>
                  <a:srgbClr val="000000"/>
                </a:solidFill>
              </a:rPr>
              <a:t>	 </a:t>
            </a:r>
            <a:r>
              <a:rPr lang="en-US" dirty="0">
                <a:solidFill>
                  <a:srgbClr val="000000"/>
                </a:solidFill>
              </a:rPr>
              <a:t>(Be, C, </a:t>
            </a:r>
            <a:r>
              <a:rPr lang="en-US" dirty="0" err="1">
                <a:solidFill>
                  <a:srgbClr val="000000"/>
                </a:solidFill>
              </a:rPr>
              <a:t>Ti</a:t>
            </a:r>
            <a:r>
              <a:rPr lang="en-US" dirty="0">
                <a:solidFill>
                  <a:srgbClr val="000000"/>
                </a:solidFill>
              </a:rPr>
              <a:t>-alloys, Si, </a:t>
            </a:r>
            <a:r>
              <a:rPr lang="en-US" dirty="0" err="1">
                <a:solidFill>
                  <a:srgbClr val="000000"/>
                </a:solidFill>
              </a:rPr>
              <a:t>SiC</a:t>
            </a:r>
            <a:r>
              <a:rPr lang="en-US" dirty="0">
                <a:solidFill>
                  <a:srgbClr val="000000"/>
                </a:solidFill>
              </a:rPr>
              <a:t>-coated 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8819" y="2159515"/>
            <a:ext cx="95893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Explore novel materials such as: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Metal foams (C, </a:t>
            </a:r>
            <a:r>
              <a:rPr lang="en-US" dirty="0" err="1" smtClean="0">
                <a:solidFill>
                  <a:srgbClr val="000000"/>
                </a:solidFill>
              </a:rPr>
              <a:t>SiC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Electrospun</a:t>
            </a:r>
            <a:r>
              <a:rPr lang="en-US" dirty="0" smtClean="0">
                <a:solidFill>
                  <a:srgbClr val="000000"/>
                </a:solidFill>
              </a:rPr>
              <a:t> fiber mats (Al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O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, ZrO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78013" y="1588095"/>
            <a:ext cx="3839667" cy="646331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and unique tests with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pre-activated materials at HiRadMat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6777" b="15704"/>
          <a:stretch/>
        </p:blipFill>
        <p:spPr>
          <a:xfrm>
            <a:off x="675747" y="4642877"/>
            <a:ext cx="2483650" cy="158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747" y="3337211"/>
            <a:ext cx="2483650" cy="1180136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2987040" y="3842542"/>
            <a:ext cx="906780" cy="2112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5400000">
            <a:off x="4419600" y="4400147"/>
            <a:ext cx="906780" cy="2112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0800000">
            <a:off x="2706007" y="5299981"/>
            <a:ext cx="906780" cy="2112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830762" y="129540"/>
            <a:ext cx="2086918" cy="369332"/>
          </a:xfrm>
          <a:prstGeom prst="rect">
            <a:avLst/>
          </a:prstGeom>
          <a:noFill/>
          <a:ln w="12700">
            <a:solidFill>
              <a:srgbClr val="004C97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K. Ammigan (FNAL)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82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763" y="3162241"/>
            <a:ext cx="1470453" cy="14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BeGrid2 (HRMt43) - Organization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9601" y="1212334"/>
            <a:ext cx="10968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Objectives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B73C4F-B862-5145-8464-0E81B82BD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9397" y="4622559"/>
            <a:ext cx="2820396" cy="1584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3884" y="3627214"/>
            <a:ext cx="54842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Very complex coordination between BNL, FNAL, PNNL and CERN for handling of highly radioactive samples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Real-time measurement of dynamic thermo-mechanical response of graphite specimens in an effort to benchmark numerical simulations</a:t>
            </a: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Completed in Oct. 2018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988819" y="1218763"/>
            <a:ext cx="95893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Identify </a:t>
            </a:r>
            <a:r>
              <a:rPr lang="en-US" b="1" dirty="0">
                <a:solidFill>
                  <a:srgbClr val="000000"/>
                </a:solidFill>
              </a:rPr>
              <a:t>thermal shock response differences between non-irradiated and previously </a:t>
            </a:r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     proton-irradiated </a:t>
            </a:r>
            <a:r>
              <a:rPr lang="en-US" b="1" dirty="0">
                <a:solidFill>
                  <a:srgbClr val="000000"/>
                </a:solidFill>
              </a:rPr>
              <a:t>specimens </a:t>
            </a:r>
            <a:r>
              <a:rPr lang="en-US" dirty="0">
                <a:solidFill>
                  <a:srgbClr val="000000"/>
                </a:solidFill>
              </a:rPr>
              <a:t>from BNL BLIP:</a:t>
            </a:r>
          </a:p>
          <a:p>
            <a:pPr lvl="4"/>
            <a:r>
              <a:rPr lang="en-US" dirty="0" smtClean="0">
                <a:solidFill>
                  <a:srgbClr val="000000"/>
                </a:solidFill>
              </a:rPr>
              <a:t>	 </a:t>
            </a:r>
            <a:r>
              <a:rPr lang="en-US" dirty="0">
                <a:solidFill>
                  <a:srgbClr val="000000"/>
                </a:solidFill>
              </a:rPr>
              <a:t>(Be, C, </a:t>
            </a:r>
            <a:r>
              <a:rPr lang="en-US" dirty="0" err="1">
                <a:solidFill>
                  <a:srgbClr val="000000"/>
                </a:solidFill>
              </a:rPr>
              <a:t>Ti</a:t>
            </a:r>
            <a:r>
              <a:rPr lang="en-US" dirty="0">
                <a:solidFill>
                  <a:srgbClr val="000000"/>
                </a:solidFill>
              </a:rPr>
              <a:t>-alloys, Si, </a:t>
            </a:r>
            <a:r>
              <a:rPr lang="en-US" dirty="0" err="1">
                <a:solidFill>
                  <a:srgbClr val="000000"/>
                </a:solidFill>
              </a:rPr>
              <a:t>SiC</a:t>
            </a:r>
            <a:r>
              <a:rPr lang="en-US" dirty="0">
                <a:solidFill>
                  <a:srgbClr val="000000"/>
                </a:solidFill>
              </a:rPr>
              <a:t>-coated 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8819" y="2159515"/>
            <a:ext cx="95893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Explore novel materials such as: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Metal foams (C, </a:t>
            </a:r>
            <a:r>
              <a:rPr lang="en-US" dirty="0" err="1" smtClean="0">
                <a:solidFill>
                  <a:srgbClr val="000000"/>
                </a:solidFill>
              </a:rPr>
              <a:t>SiC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Electrospun</a:t>
            </a:r>
            <a:r>
              <a:rPr lang="en-US" dirty="0" smtClean="0">
                <a:solidFill>
                  <a:srgbClr val="000000"/>
                </a:solidFill>
              </a:rPr>
              <a:t> fiber mats (Al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O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, ZrO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78013" y="1588095"/>
            <a:ext cx="3839667" cy="646331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and unique tests with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pre-activated materials at HiRadMat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6777" b="15704"/>
          <a:stretch/>
        </p:blipFill>
        <p:spPr>
          <a:xfrm>
            <a:off x="675747" y="4642877"/>
            <a:ext cx="2483650" cy="158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747" y="3337211"/>
            <a:ext cx="2483650" cy="1180136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2987040" y="3842542"/>
            <a:ext cx="906780" cy="2112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5400000">
            <a:off x="4419600" y="4400147"/>
            <a:ext cx="906780" cy="2112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0800000">
            <a:off x="2706007" y="5299981"/>
            <a:ext cx="906780" cy="2112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830762" y="129540"/>
            <a:ext cx="2086918" cy="369332"/>
          </a:xfrm>
          <a:prstGeom prst="rect">
            <a:avLst/>
          </a:prstGeom>
          <a:noFill/>
          <a:ln w="12700">
            <a:solidFill>
              <a:srgbClr val="004C97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K. Ammigan (FNAL)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884" y="2454510"/>
            <a:ext cx="10800000" cy="2219879"/>
          </a:xfrm>
          <a:prstGeom prst="rect">
            <a:avLst/>
          </a:prstGeom>
          <a:ln w="57150">
            <a:solidFill>
              <a:srgbClr val="0033CC"/>
            </a:solidFill>
          </a:ln>
        </p:spPr>
      </p:pic>
    </p:spTree>
    <p:extLst>
      <p:ext uri="{BB962C8B-B14F-4D97-AF65-F5344CB8AC3E}">
        <p14:creationId xmlns:p14="http://schemas.microsoft.com/office/powerpoint/2010/main" val="126570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9601" y="709295"/>
            <a:ext cx="1088419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33CC"/>
                </a:solidFill>
              </a:rPr>
              <a:t>Radiation damage in Beam Impacted Devices (BIDs)</a:t>
            </a:r>
            <a:endParaRPr lang="en-US" sz="2400" dirty="0">
              <a:solidFill>
                <a:srgbClr val="0033CC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Material R&amp;D </a:t>
            </a:r>
            <a:r>
              <a:rPr lang="en-US" dirty="0" smtClean="0">
                <a:solidFill>
                  <a:srgbClr val="000000"/>
                </a:solidFill>
              </a:rPr>
              <a:t>approaches for </a:t>
            </a:r>
            <a:r>
              <a:rPr lang="en-US" dirty="0" smtClean="0">
                <a:solidFill>
                  <a:srgbClr val="000000"/>
                </a:solidFill>
              </a:rPr>
              <a:t>BIDs at different time-scales</a:t>
            </a:r>
            <a:endParaRPr lang="en-US" dirty="0" smtClean="0">
              <a:solidFill>
                <a:srgbClr val="000000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 err="1" smtClean="0">
                <a:solidFill>
                  <a:srgbClr val="000000"/>
                </a:solidFill>
              </a:rPr>
              <a:t>RaDIATE</a:t>
            </a:r>
            <a:r>
              <a:rPr lang="en-US" dirty="0" smtClean="0">
                <a:solidFill>
                  <a:srgbClr val="000000"/>
                </a:solidFill>
              </a:rPr>
              <a:t> collaboration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33CC"/>
                </a:solidFill>
              </a:rPr>
              <a:t>BLIP Irradiations</a:t>
            </a:r>
            <a:endParaRPr lang="en-US" sz="2400" dirty="0">
              <a:solidFill>
                <a:srgbClr val="0033CC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BNL’s BLIP facility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Organization of an irradiation at BLIP and subsequent PIE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An overview of the irradiations that we have launched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CERN2 capsule</a:t>
            </a:r>
            <a:endParaRPr lang="en-US" dirty="0">
              <a:solidFill>
                <a:srgbClr val="000000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33CC"/>
                </a:solidFill>
              </a:rPr>
              <a:t>An overview of some of the other </a:t>
            </a:r>
            <a:r>
              <a:rPr lang="en-US" sz="2400" dirty="0" err="1" smtClean="0">
                <a:solidFill>
                  <a:srgbClr val="0033CC"/>
                </a:solidFill>
              </a:rPr>
              <a:t>RaDIATE</a:t>
            </a:r>
            <a:r>
              <a:rPr lang="en-US" sz="2400" dirty="0" smtClean="0">
                <a:solidFill>
                  <a:srgbClr val="0033CC"/>
                </a:solidFill>
              </a:rPr>
              <a:t> activities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BeGrid2 (HRMT43) organization and subsequent PIE (K. Ammigan, FNAL)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Fatigue testing of </a:t>
            </a:r>
            <a:r>
              <a:rPr lang="en-US" dirty="0" err="1" smtClean="0">
                <a:solidFill>
                  <a:srgbClr val="000000"/>
                </a:solidFill>
              </a:rPr>
              <a:t>Ti</a:t>
            </a:r>
            <a:r>
              <a:rPr lang="en-US" dirty="0" smtClean="0">
                <a:solidFill>
                  <a:srgbClr val="000000"/>
                </a:solidFill>
              </a:rPr>
              <a:t> alloys for FNAL beam windows (S. Bidhar, FNAL)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0000"/>
                </a:solidFill>
              </a:rPr>
              <a:t>Ti</a:t>
            </a:r>
            <a:r>
              <a:rPr lang="en-US" dirty="0" smtClean="0">
                <a:solidFill>
                  <a:srgbClr val="000000"/>
                </a:solidFill>
              </a:rPr>
              <a:t>-base alloy tensile testing and microscopy (D. Senor, PNNL)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Radiation damage effects in Be (S. </a:t>
            </a:r>
            <a:r>
              <a:rPr lang="en-US" dirty="0" err="1" smtClean="0">
                <a:solidFill>
                  <a:srgbClr val="000000"/>
                </a:solidFill>
              </a:rPr>
              <a:t>Kuksenko</a:t>
            </a:r>
            <a:r>
              <a:rPr lang="en-US" dirty="0" smtClean="0">
                <a:solidFill>
                  <a:srgbClr val="000000"/>
                </a:solidFill>
              </a:rPr>
              <a:t>, UKAEA)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Development of ANSYS scripts for the implementation of radiation damage data (N. Solieri, CERN)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Fatigue testing of </a:t>
            </a:r>
            <a:r>
              <a:rPr lang="en-GB" sz="3200" dirty="0" err="1" smtClean="0"/>
              <a:t>Ti</a:t>
            </a:r>
            <a:r>
              <a:rPr lang="en-GB" sz="3200" dirty="0" smtClean="0"/>
              <a:t> alloys for FNAL T2K beam window (1/2)</a:t>
            </a:r>
            <a:endParaRPr lang="en-GB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593" y="1459534"/>
            <a:ext cx="1679258" cy="2160000"/>
          </a:xfrm>
          <a:prstGeom prst="rect">
            <a:avLst/>
          </a:prstGeom>
        </p:spPr>
      </p:pic>
      <p:pic>
        <p:nvPicPr>
          <p:cNvPr id="12" name="Picture 11" descr="IMG_0261.jpg">
            <a:extLst>
              <a:ext uri="{FF2B5EF4-FFF2-40B4-BE49-F238E27FC236}">
                <a16:creationId xmlns:a16="http://schemas.microsoft.com/office/drawing/2014/main" id="{6FCB4F46-A61D-4184-B4DF-B4045B2DB8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5702" y="1446944"/>
            <a:ext cx="2031046" cy="21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251EBE-748E-4AEC-8F33-B8FFE9665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832" y="1446944"/>
            <a:ext cx="3042620" cy="21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7EDA19-0B9A-44F2-AB42-343BAD82B1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6322" y="2738716"/>
            <a:ext cx="390956" cy="8682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93D672-518A-417D-BE2B-C9E6D17012AE}"/>
              </a:ext>
            </a:extLst>
          </p:cNvPr>
          <p:cNvSpPr txBox="1"/>
          <p:nvPr/>
        </p:nvSpPr>
        <p:spPr>
          <a:xfrm>
            <a:off x="7031225" y="4397414"/>
            <a:ext cx="5601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FNAL custom-made Bending Fatigue tester</a:t>
            </a:r>
            <a:endParaRPr lang="en-US" sz="1600" u="sng" dirty="0">
              <a:solidFill>
                <a:srgbClr val="000000"/>
              </a:solidFill>
              <a:latin typeface="+mj-lt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Cyclic </a:t>
            </a: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load frequency of 15 Hz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Stress range of 375MPa - 1250 </a:t>
            </a:r>
            <a:r>
              <a:rPr lang="en-US" sz="1600" dirty="0" err="1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Mpa</a:t>
            </a:r>
            <a:endParaRPr lang="en-US" sz="1600" dirty="0">
              <a:solidFill>
                <a:srgbClr val="000000"/>
              </a:solidFill>
              <a:latin typeface="+mj-lt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Automatically stops when sample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cracks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Ti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 Grade 5 and 23 tested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Testing completed in Feb 2020</a:t>
            </a:r>
            <a:endParaRPr lang="en-US" sz="1600" dirty="0">
              <a:solidFill>
                <a:srgbClr val="000000"/>
              </a:solidFill>
              <a:latin typeface="+mj-lt"/>
              <a:cs typeface="HElvetica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46" y="4102244"/>
            <a:ext cx="6169030" cy="2160000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5284182" y="2418676"/>
            <a:ext cx="731520" cy="1981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7973790" y="2418676"/>
            <a:ext cx="731520" cy="1981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9923800">
            <a:off x="6821338" y="4078096"/>
            <a:ext cx="1527517" cy="1981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349993" y="3662460"/>
            <a:ext cx="1994457" cy="276999"/>
          </a:xfrm>
          <a:prstGeom prst="rect">
            <a:avLst/>
          </a:prstGeom>
          <a:solidFill>
            <a:schemeClr val="bg1"/>
          </a:solidFill>
          <a:ln w="12700">
            <a:solidFill>
              <a:srgbClr val="004C97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rgbClr val="000000"/>
                </a:solidFill>
              </a:rPr>
              <a:t>Ti</a:t>
            </a:r>
            <a:r>
              <a:rPr lang="en-US" sz="1200" dirty="0" smtClean="0">
                <a:solidFill>
                  <a:srgbClr val="000000"/>
                </a:solidFill>
              </a:rPr>
              <a:t> specimens in BLIP capsule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6015702" y="3650877"/>
            <a:ext cx="2089033" cy="276999"/>
          </a:xfrm>
          <a:prstGeom prst="rect">
            <a:avLst/>
          </a:prstGeom>
          <a:solidFill>
            <a:schemeClr val="bg1"/>
          </a:solidFill>
          <a:ln w="12700">
            <a:solidFill>
              <a:srgbClr val="004C97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BLIP capsule in capsule holder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8399007" y="3657305"/>
            <a:ext cx="3363293" cy="276999"/>
          </a:xfrm>
          <a:prstGeom prst="rect">
            <a:avLst/>
          </a:prstGeom>
          <a:solidFill>
            <a:schemeClr val="bg1"/>
          </a:solidFill>
          <a:ln w="12700">
            <a:solidFill>
              <a:srgbClr val="004C97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BLIP irradiation – dose map (DPA) on </a:t>
            </a:r>
            <a:r>
              <a:rPr lang="en-US" sz="1200" dirty="0" err="1" smtClean="0">
                <a:solidFill>
                  <a:srgbClr val="000000"/>
                </a:solidFill>
              </a:rPr>
              <a:t>Ti</a:t>
            </a:r>
            <a:r>
              <a:rPr lang="en-US" sz="1200" dirty="0" smtClean="0">
                <a:solidFill>
                  <a:srgbClr val="000000"/>
                </a:solidFill>
              </a:rPr>
              <a:t> specimens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93D672-518A-417D-BE2B-C9E6D17012AE}"/>
              </a:ext>
            </a:extLst>
          </p:cNvPr>
          <p:cNvSpPr txBox="1"/>
          <p:nvPr/>
        </p:nvSpPr>
        <p:spPr>
          <a:xfrm>
            <a:off x="609600" y="1083210"/>
            <a:ext cx="11064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T2K’s </a:t>
            </a:r>
            <a:r>
              <a:rPr lang="en-US" sz="1600" dirty="0" err="1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Ti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 beam window subjected to thermal shock-induced load cycles </a:t>
            </a:r>
            <a:r>
              <a:rPr lang="en-US" sz="1600" b="1" u="sng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AND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 long-term proton beam irradiation damage </a:t>
            </a:r>
            <a:endParaRPr lang="en-US" sz="1600" dirty="0">
              <a:solidFill>
                <a:srgbClr val="000000"/>
              </a:solidFill>
              <a:latin typeface="+mj-lt"/>
              <a:cs typeface="HElvetica" panose="020B060402020202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497420F-2DCA-694F-8DA6-BBBC8071EF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419" y="1854451"/>
            <a:ext cx="2160000" cy="1318379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2840129" y="2427884"/>
            <a:ext cx="731520" cy="1981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09601" y="3657305"/>
            <a:ext cx="2531462" cy="276999"/>
          </a:xfrm>
          <a:prstGeom prst="rect">
            <a:avLst/>
          </a:prstGeom>
          <a:solidFill>
            <a:schemeClr val="bg1"/>
          </a:solidFill>
          <a:ln w="12700">
            <a:solidFill>
              <a:srgbClr val="004C97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rgbClr val="000000"/>
                </a:solidFill>
              </a:rPr>
              <a:t>Ti</a:t>
            </a:r>
            <a:r>
              <a:rPr lang="en-US" sz="1200" dirty="0" smtClean="0">
                <a:solidFill>
                  <a:srgbClr val="000000"/>
                </a:solidFill>
              </a:rPr>
              <a:t> bend specimens for fatigue testing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0249862" y="86298"/>
            <a:ext cx="1773242" cy="369332"/>
          </a:xfrm>
          <a:prstGeom prst="rect">
            <a:avLst/>
          </a:prstGeom>
          <a:noFill/>
          <a:ln w="12700">
            <a:solidFill>
              <a:srgbClr val="004C97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Bidhar (FNAL)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84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02" y="1441132"/>
            <a:ext cx="6696075" cy="42957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439977" y="3026479"/>
            <a:ext cx="4138191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4C97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Similar slope between irradiated and 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un-irradiated specimens but decrease in the fatigue life for a given stress amplitude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1" y="233363"/>
            <a:ext cx="10968567" cy="811212"/>
          </a:xfrm>
        </p:spPr>
        <p:txBody>
          <a:bodyPr/>
          <a:lstStyle/>
          <a:p>
            <a:r>
              <a:rPr lang="en-GB" sz="3200" dirty="0" smtClean="0"/>
              <a:t>Fatigue testing of </a:t>
            </a:r>
            <a:r>
              <a:rPr lang="en-GB" sz="3200" dirty="0" err="1" smtClean="0"/>
              <a:t>Ti</a:t>
            </a:r>
            <a:r>
              <a:rPr lang="en-GB" sz="3200" dirty="0" smtClean="0"/>
              <a:t> alloys for FNAL T2K beam window (2/2)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6876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211661" y="4681409"/>
            <a:ext cx="4138191" cy="584775"/>
          </a:xfrm>
          <a:prstGeom prst="rect">
            <a:avLst/>
          </a:prstGeom>
          <a:solidFill>
            <a:schemeClr val="bg1"/>
          </a:solidFill>
          <a:ln w="12700">
            <a:solidFill>
              <a:srgbClr val="004C97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Distinct radiation hardening observed for each of the analyzed </a:t>
            </a:r>
            <a:r>
              <a:rPr lang="en-US" sz="1600" dirty="0" err="1" smtClean="0">
                <a:solidFill>
                  <a:srgbClr val="000000"/>
                </a:solidFill>
              </a:rPr>
              <a:t>Ti</a:t>
            </a:r>
            <a:r>
              <a:rPr lang="en-US" sz="1600" dirty="0" smtClean="0">
                <a:solidFill>
                  <a:srgbClr val="000000"/>
                </a:solidFill>
              </a:rPr>
              <a:t> grades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1" y="233363"/>
            <a:ext cx="10968567" cy="811212"/>
          </a:xfrm>
        </p:spPr>
        <p:txBody>
          <a:bodyPr/>
          <a:lstStyle/>
          <a:p>
            <a:r>
              <a:rPr lang="en-GB" sz="3200" dirty="0" err="1" smtClean="0"/>
              <a:t>Ti</a:t>
            </a:r>
            <a:r>
              <a:rPr lang="en-GB" sz="3200" dirty="0" smtClean="0"/>
              <a:t>-base alloys tensile testing and microscopy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" y="1119186"/>
            <a:ext cx="4236711" cy="25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123" y="3713797"/>
            <a:ext cx="4120103" cy="25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1661" y="1119186"/>
            <a:ext cx="4234909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44122" y="164802"/>
            <a:ext cx="1757148" cy="369332"/>
          </a:xfrm>
          <a:prstGeom prst="rect">
            <a:avLst/>
          </a:prstGeom>
          <a:noFill/>
          <a:ln w="12700">
            <a:solidFill>
              <a:srgbClr val="004C97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D. Senor (PNNL)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5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0569" y="1074994"/>
            <a:ext cx="7200000" cy="126246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1" y="233363"/>
            <a:ext cx="10968567" cy="811212"/>
          </a:xfrm>
        </p:spPr>
        <p:txBody>
          <a:bodyPr/>
          <a:lstStyle/>
          <a:p>
            <a:r>
              <a:rPr lang="en-GB" sz="3200" dirty="0" smtClean="0"/>
              <a:t>Radiation damage effects in Be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617402" y="233363"/>
            <a:ext cx="2249655" cy="369332"/>
          </a:xfrm>
          <a:prstGeom prst="rect">
            <a:avLst/>
          </a:prstGeom>
          <a:noFill/>
          <a:ln w="12700">
            <a:solidFill>
              <a:srgbClr val="004C97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Kuksenko</a:t>
            </a:r>
            <a:r>
              <a:rPr lang="en-GB" dirty="0" smtClean="0"/>
              <a:t> (UKAEA)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09601" y="1514509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sng" dirty="0" err="1" smtClean="0">
                <a:solidFill>
                  <a:srgbClr val="000000"/>
                </a:solidFill>
                <a:cs typeface="HElvetica" panose="020B0604020202020204" pitchFamily="34" charset="0"/>
              </a:rPr>
              <a:t>NuMI</a:t>
            </a:r>
            <a:r>
              <a:rPr lang="en-US" u="sng" dirty="0" smtClean="0">
                <a:solidFill>
                  <a:srgbClr val="000000"/>
                </a:solidFill>
                <a:cs typeface="HElvetica" panose="020B0604020202020204" pitchFamily="34" charset="0"/>
              </a:rPr>
              <a:t> beam window: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cs typeface="HElvetica" panose="020B0604020202020204" pitchFamily="34" charset="0"/>
              </a:rPr>
              <a:t>120 GeV proton beam</a:t>
            </a:r>
          </a:p>
          <a:p>
            <a:pPr marL="742950" lvl="1" indent="-285750" eaLnBrk="1" hangingPunct="1"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rgbClr val="000000"/>
                </a:solidFill>
              </a:rPr>
              <a:t>1.57×10</a:t>
            </a:r>
            <a:r>
              <a:rPr lang="en-GB" altLang="en-US" sz="1600" baseline="30000" dirty="0">
                <a:solidFill>
                  <a:srgbClr val="000000"/>
                </a:solidFill>
              </a:rPr>
              <a:t>21</a:t>
            </a:r>
            <a:r>
              <a:rPr lang="en-GB" altLang="en-US" sz="1600" dirty="0">
                <a:solidFill>
                  <a:srgbClr val="000000"/>
                </a:solidFill>
              </a:rPr>
              <a:t> protons during its lifetime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rgbClr val="000000"/>
                </a:solidFill>
              </a:rPr>
              <a:t>Up to 0.5 dpa </a:t>
            </a:r>
          </a:p>
          <a:p>
            <a:pPr marL="742950" lvl="1" indent="-285750" eaLnBrk="1" hangingPunct="1"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rgbClr val="000000"/>
                </a:solidFill>
              </a:rPr>
              <a:t>T ≈ 50ºC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000000"/>
              </a:solidFill>
              <a:cs typeface="HElvetica" panose="020B0604020202020204" pitchFamily="34" charset="0"/>
            </a:endParaRPr>
          </a:p>
          <a:p>
            <a:endParaRPr lang="en-US" dirty="0" smtClean="0">
              <a:solidFill>
                <a:srgbClr val="000000"/>
              </a:solidFill>
              <a:cs typeface="HElvetica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569" y="2337460"/>
            <a:ext cx="7015171" cy="12864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1" y="3732966"/>
            <a:ext cx="4254124" cy="2520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4601922-8CD8-4CF6-8408-49095656809A}"/>
              </a:ext>
            </a:extLst>
          </p:cNvPr>
          <p:cNvSpPr/>
          <p:nvPr/>
        </p:nvSpPr>
        <p:spPr>
          <a:xfrm>
            <a:off x="609601" y="4307175"/>
            <a:ext cx="565403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9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rgbClr val="FF0000"/>
                </a:solidFill>
              </a:rPr>
              <a:t>Significant hardening </a:t>
            </a:r>
            <a:r>
              <a:rPr lang="en-US" sz="1600" dirty="0">
                <a:solidFill>
                  <a:srgbClr val="000000"/>
                </a:solidFill>
              </a:rPr>
              <a:t>is observed in the p-irradiated beryllium even at 0.1 </a:t>
            </a:r>
            <a:r>
              <a:rPr lang="en-US" sz="1600" dirty="0" err="1">
                <a:solidFill>
                  <a:srgbClr val="000000"/>
                </a:solidFill>
              </a:rPr>
              <a:t>dpa</a:t>
            </a: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spcBef>
                <a:spcPts val="9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</a:rPr>
              <a:t>Hardening increases with irradiation to higher doses (at least up to 0.5 </a:t>
            </a:r>
            <a:r>
              <a:rPr lang="en-US" sz="1600" dirty="0" err="1">
                <a:solidFill>
                  <a:srgbClr val="000000"/>
                </a:solidFill>
              </a:rPr>
              <a:t>dpa</a:t>
            </a:r>
            <a:r>
              <a:rPr lang="en-US" sz="1600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spcBef>
                <a:spcPts val="9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</a:rPr>
              <a:t>Hardness of the irradiated beryllium is less anisotropic</a:t>
            </a:r>
          </a:p>
        </p:txBody>
      </p:sp>
    </p:spTree>
    <p:extLst>
      <p:ext uri="{BB962C8B-B14F-4D97-AF65-F5344CB8AC3E}">
        <p14:creationId xmlns:p14="http://schemas.microsoft.com/office/powerpoint/2010/main" val="173394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Development of ANSYS scripts for the implementation of radiation damage data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609600" y="1059936"/>
            <a:ext cx="1096856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We need a way to easily implement the radiation damage to material properties data accumulated through the BLIP irradiations into ANSYS Workbench for the assessment of our devices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1" y="2016125"/>
            <a:ext cx="6809867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Importation of FLUKA-generated DPA map into ANSYS and its scaling to integrated intensity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Discretization into N DPA levels and generation of N corresponding materials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Implementation of law of degradation of material property with respect to DPA: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7107" y="343959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71700" lvl="4" indent="-34290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Thermal conductivity/expansion</a:t>
            </a:r>
          </a:p>
          <a:p>
            <a:pPr marL="2171700" lvl="4" indent="-34290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Hardening</a:t>
            </a:r>
          </a:p>
          <a:p>
            <a:pPr marL="2171700" lvl="4" indent="-34290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09600" y="4280847"/>
            <a:ext cx="6809867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+mj-lt"/>
              <a:buAutoNum type="arabicPeriod" startAt="4"/>
            </a:pPr>
            <a:r>
              <a:rPr lang="en-US" sz="1600" dirty="0">
                <a:solidFill>
                  <a:srgbClr val="000000"/>
                </a:solidFill>
              </a:rPr>
              <a:t>Assignment of material to element depending on DPA value at element centroid coordinates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 startAt="4"/>
            </a:pP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Only adds a couple of minutes of computation time for typical size-models</a:t>
            </a:r>
          </a:p>
          <a:p>
            <a:pPr marL="342900" indent="-34290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Already available for XYZ and RPZ </a:t>
            </a:r>
            <a:r>
              <a:rPr lang="en-US" sz="1600" dirty="0" smtClean="0">
                <a:solidFill>
                  <a:srgbClr val="000000"/>
                </a:solidFill>
              </a:rPr>
              <a:t>binning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2275"/>
          <a:stretch/>
        </p:blipFill>
        <p:spPr>
          <a:xfrm>
            <a:off x="7518816" y="1543542"/>
            <a:ext cx="3960000" cy="45595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257482" y="101447"/>
            <a:ext cx="1782604" cy="369332"/>
          </a:xfrm>
          <a:prstGeom prst="rect">
            <a:avLst/>
          </a:prstGeom>
          <a:noFill/>
          <a:ln w="12700">
            <a:solidFill>
              <a:srgbClr val="004C97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N. Solieri (CERN)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81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– Th. Conductivity Degradation in first block of K12 TAX  </a:t>
            </a:r>
            <a:endParaRPr lang="en-GB" sz="2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14308" b="1047"/>
          <a:stretch/>
        </p:blipFill>
        <p:spPr>
          <a:xfrm>
            <a:off x="7691744" y="1902919"/>
            <a:ext cx="3557359" cy="3978565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09601" y="1056593"/>
            <a:ext cx="10968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What would happen to the thermal conductivity of the C10300 in the first TAX block after 4 years of 4x intensity BD mode (integrated intensity 2.4E19)?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3316352" y="6328976"/>
            <a:ext cx="8529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A. Ciccotelli</a:t>
            </a:r>
          </a:p>
          <a:p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r>
              <a:rPr lang="en-US" sz="1200" dirty="0">
                <a:solidFill>
                  <a:srgbClr val="000000"/>
                </a:solidFill>
              </a:rPr>
              <a:t>M. </a:t>
            </a:r>
            <a:r>
              <a:rPr lang="en-US" sz="1200" dirty="0" err="1">
                <a:solidFill>
                  <a:srgbClr val="000000"/>
                </a:solidFill>
              </a:rPr>
              <a:t>Eldrup</a:t>
            </a:r>
            <a:r>
              <a:rPr lang="en-US" sz="1200" dirty="0">
                <a:solidFill>
                  <a:srgbClr val="000000"/>
                </a:solidFill>
              </a:rPr>
              <a:t>, N. Singh, Influence of composition, heat treatment and neutron irradiation on the electrical conductivity of copper alloys</a:t>
            </a:r>
            <a:endParaRPr lang="en-GB" sz="1200" dirty="0"/>
          </a:p>
          <a:p>
            <a:endParaRPr lang="en-GB" sz="12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59" y="1714942"/>
            <a:ext cx="4612226" cy="4509371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337700" y="3407809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5482131" y="2934586"/>
            <a:ext cx="611753" cy="957615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5482131" y="3886616"/>
            <a:ext cx="611753" cy="957615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093884" y="3892201"/>
            <a:ext cx="148713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750892" y="2934586"/>
            <a:ext cx="0" cy="957615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4214193" y="5839843"/>
            <a:ext cx="303288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6081894" y="2571092"/>
            <a:ext cx="1337995" cy="369332"/>
          </a:xfrm>
          <a:prstGeom prst="rect">
            <a:avLst/>
          </a:prstGeom>
          <a:ln w="38100">
            <a:solidFill>
              <a:srgbClr val="0C377B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APDL Script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7905007" y="5865766"/>
            <a:ext cx="3227281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24% peak reduction in Th. Cond!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44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&amp; future outlook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9600" y="1274377"/>
            <a:ext cx="1096856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33CC"/>
                </a:solidFill>
              </a:rPr>
              <a:t>Proton-beam-induced radiation damage to materials is one of the main challenges in the design, operation of current and future BIDs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200" dirty="0">
              <a:solidFill>
                <a:srgbClr val="0033CC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33CC"/>
                </a:solidFill>
              </a:rPr>
              <a:t>BLIP Irradiations: assessing long-term radiation damage on materials that we employ in BIDs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200" dirty="0">
              <a:solidFill>
                <a:srgbClr val="0033CC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33CC"/>
                </a:solidFill>
              </a:rPr>
              <a:t>Two capsules will be opened during 2020: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High-Z Capsule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dirty="0" err="1">
                <a:solidFill>
                  <a:srgbClr val="000000"/>
                </a:solidFill>
                <a:sym typeface="Wingdings" panose="05000000000000000000" pitchFamily="2" charset="2"/>
              </a:rPr>
              <a:t>CuCrZr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, TZM (SPS Internal Dump), </a:t>
            </a:r>
            <a:r>
              <a:rPr lang="en-US" dirty="0" err="1">
                <a:solidFill>
                  <a:srgbClr val="000000"/>
                </a:solidFill>
                <a:sym typeface="Wingdings" panose="05000000000000000000" pitchFamily="2" charset="2"/>
              </a:rPr>
              <a:t>Ir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 (AD-Target)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CERN2 Capsule  Mo-coated MoGr and CFC (</a:t>
            </a:r>
            <a:r>
              <a:rPr lang="en-US" dirty="0" err="1">
                <a:solidFill>
                  <a:srgbClr val="000000"/>
                </a:solidFill>
                <a:sym typeface="Wingdings" panose="05000000000000000000" pitchFamily="2" charset="2"/>
              </a:rPr>
              <a:t>HiLumi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 collimators)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2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33CC"/>
                </a:solidFill>
                <a:sym typeface="Wingdings" panose="05000000000000000000" pitchFamily="2" charset="2"/>
              </a:rPr>
              <a:t>A new irradiation is </a:t>
            </a:r>
            <a:r>
              <a:rPr lang="en-US" sz="2200" dirty="0" smtClean="0">
                <a:solidFill>
                  <a:srgbClr val="0033CC"/>
                </a:solidFill>
                <a:sym typeface="Wingdings" panose="05000000000000000000" pitchFamily="2" charset="2"/>
              </a:rPr>
              <a:t>scheduled for 2020:</a:t>
            </a:r>
            <a:endParaRPr lang="en-US" sz="2200" dirty="0">
              <a:solidFill>
                <a:srgbClr val="0033CC"/>
              </a:solidFill>
              <a:sym typeface="Wingdings" panose="05000000000000000000" pitchFamily="2" charset="2"/>
            </a:endParaRP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CERN3 Capsule  Mo-coated MoGr and Gr7550 (</a:t>
            </a:r>
            <a:r>
              <a:rPr lang="en-US" dirty="0" err="1">
                <a:solidFill>
                  <a:srgbClr val="000000"/>
                </a:solidFill>
                <a:sym typeface="Wingdings" panose="05000000000000000000" pitchFamily="2" charset="2"/>
              </a:rPr>
              <a:t>HiLumi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 collimators)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2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rgbClr val="0033CC"/>
                </a:solidFill>
                <a:sym typeface="Wingdings" panose="05000000000000000000" pitchFamily="2" charset="2"/>
              </a:rPr>
              <a:t>Plenty of results coming from </a:t>
            </a:r>
            <a:r>
              <a:rPr lang="en-US" sz="2200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RaDIATE</a:t>
            </a:r>
            <a:r>
              <a:rPr lang="en-US" sz="2200" dirty="0" smtClean="0">
                <a:solidFill>
                  <a:srgbClr val="0033CC"/>
                </a:solidFill>
                <a:sym typeface="Wingdings" panose="05000000000000000000" pitchFamily="2" charset="2"/>
              </a:rPr>
              <a:t> work packages in the coming months</a:t>
            </a:r>
            <a:endParaRPr lang="en-US" sz="22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2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51949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2659063"/>
            <a:ext cx="10968567" cy="811212"/>
          </a:xfrm>
        </p:spPr>
        <p:txBody>
          <a:bodyPr/>
          <a:lstStyle/>
          <a:p>
            <a:pPr algn="ctr"/>
            <a:r>
              <a:rPr lang="en-US" sz="4800" dirty="0" smtClean="0"/>
              <a:t>BACKUP SLIDES</a:t>
            </a:r>
            <a:endParaRPr lang="en-GB" sz="4800" dirty="0"/>
          </a:p>
        </p:txBody>
      </p:sp>
      <p:sp>
        <p:nvSpPr>
          <p:cNvPr id="3" name="Rectangle 2"/>
          <p:cNvSpPr/>
          <p:nvPr/>
        </p:nvSpPr>
        <p:spPr>
          <a:xfrm>
            <a:off x="444500" y="850900"/>
            <a:ext cx="11366500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17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6261" y="910347"/>
            <a:ext cx="11117579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u="sng" dirty="0">
                <a:solidFill>
                  <a:srgbClr val="000000"/>
                </a:solidFill>
              </a:rPr>
              <a:t>Three main effects of irradiation on the microstructure of structural materials:</a:t>
            </a:r>
            <a:endParaRPr lang="en-US" sz="1600" i="1" dirty="0">
              <a:solidFill>
                <a:srgbClr val="000000"/>
              </a:solidFill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b="1" u="sng" dirty="0">
                <a:solidFill>
                  <a:srgbClr val="000000"/>
                </a:solidFill>
              </a:rPr>
              <a:t>Structural changes from displacement and rearrangement of atoms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Creation of vacancies and self-interstitials (and their recombination or clustering)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Growth of cavities (swelling), climb of dislocations (creep), </a:t>
            </a:r>
            <a:r>
              <a:rPr lang="en-US" sz="1600" dirty="0" err="1">
                <a:solidFill>
                  <a:srgbClr val="000000"/>
                </a:solidFill>
              </a:rPr>
              <a:t>microvoids</a:t>
            </a:r>
            <a:endParaRPr lang="en-US" sz="1600" dirty="0">
              <a:solidFill>
                <a:srgbClr val="000000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…</a:t>
            </a:r>
          </a:p>
          <a:p>
            <a:pPr marL="800100" lvl="1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arenR" startAt="2"/>
            </a:pPr>
            <a:r>
              <a:rPr lang="en-US" sz="1600" b="1" u="sng" dirty="0">
                <a:solidFill>
                  <a:srgbClr val="000000"/>
                </a:solidFill>
              </a:rPr>
              <a:t>Kinetic effects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Radiation Enhanced Diffusion, Segregation and Precipitation (RED, RIS, REP)</a:t>
            </a:r>
            <a:endParaRPr lang="en-US" sz="1600" dirty="0">
              <a:solidFill>
                <a:srgbClr val="000000"/>
              </a:solidFill>
            </a:endParaRPr>
          </a:p>
          <a:p>
            <a:pPr marL="800100" lvl="1" indent="-342900">
              <a:spcAft>
                <a:spcPts val="600"/>
              </a:spcAft>
              <a:buFont typeface="+mj-lt"/>
              <a:buAutoNum type="arabicParenR" startAt="2"/>
            </a:pPr>
            <a:r>
              <a:rPr lang="en-US" sz="1600" b="1" u="sng" dirty="0">
                <a:solidFill>
                  <a:srgbClr val="000000"/>
                </a:solidFill>
              </a:rPr>
              <a:t>Transmutation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Production of new atomic species. Production cross sections are highest for light </a:t>
            </a:r>
            <a:r>
              <a:rPr lang="en-US" sz="1600" dirty="0" err="1">
                <a:solidFill>
                  <a:srgbClr val="000000"/>
                </a:solidFill>
                <a:sym typeface="Wingdings" panose="05000000000000000000" pitchFamily="2" charset="2"/>
              </a:rPr>
              <a:t>transmutants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 (H, He)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i="1" u="sng" dirty="0">
                <a:solidFill>
                  <a:srgbClr val="000000"/>
                </a:solidFill>
                <a:sym typeface="Wingdings" panose="05000000000000000000" pitchFamily="2" charset="2"/>
              </a:rPr>
              <a:t>Displacement cross section </a:t>
            </a:r>
            <a:r>
              <a:rPr lang="el-GR" sz="1600" i="1" u="sng" dirty="0">
                <a:solidFill>
                  <a:srgbClr val="000000"/>
                </a:solidFill>
                <a:sym typeface="Wingdings" panose="05000000000000000000" pitchFamily="2" charset="2"/>
              </a:rPr>
              <a:t>σ</a:t>
            </a:r>
            <a:r>
              <a:rPr lang="en-US" sz="1600" i="1" u="sng" baseline="-25000" dirty="0">
                <a:solidFill>
                  <a:srgbClr val="000000"/>
                </a:solidFill>
                <a:sym typeface="Wingdings" panose="05000000000000000000" pitchFamily="2" charset="2"/>
              </a:rPr>
              <a:t>dpa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 Above 20 MeV (for Fe) only very slightly increases with energy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2000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 and Helium production cross section </a:t>
            </a:r>
            <a:r>
              <a:rPr lang="el-GR" sz="2000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σ</a:t>
            </a:r>
            <a:r>
              <a:rPr lang="el-GR" sz="2000" i="1" u="sng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α</a:t>
            </a:r>
            <a:r>
              <a:rPr lang="en-US" sz="2000" u="sng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Continuously increasing with energy</a:t>
            </a:r>
          </a:p>
          <a:p>
            <a:pPr marL="2114550" lvl="4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028950" lvl="6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1657350" lvl="3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Microscopic radiation damage effects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023" y="3293299"/>
            <a:ext cx="396200" cy="39620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B564A0C-352D-C345-9F59-0C1EEAB859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04379"/>
              </p:ext>
            </p:extLst>
          </p:nvPr>
        </p:nvGraphicFramePr>
        <p:xfrm>
          <a:off x="1783123" y="3799625"/>
          <a:ext cx="8479947" cy="24688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561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1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8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65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Irradiation Source</a:t>
                      </a:r>
                      <a:endParaRPr lang="en-US" sz="20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DPA rate </a:t>
                      </a:r>
                      <a:r>
                        <a:rPr lang="en-US" sz="1800" dirty="0"/>
                        <a:t>(DPA/s)</a:t>
                      </a:r>
                      <a:endParaRPr lang="en-US" sz="18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He gas production </a:t>
                      </a:r>
                      <a:r>
                        <a:rPr lang="en-US" sz="1800" dirty="0"/>
                        <a:t>(</a:t>
                      </a:r>
                      <a:r>
                        <a:rPr lang="en-US" sz="1800" dirty="0" err="1"/>
                        <a:t>appm</a:t>
                      </a:r>
                      <a:r>
                        <a:rPr lang="en-US" sz="1800" dirty="0"/>
                        <a:t>/DPA)</a:t>
                      </a:r>
                      <a:endParaRPr lang="en-US" sz="18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Irradiation Temp </a:t>
                      </a:r>
                      <a:r>
                        <a:rPr lang="en-US" sz="1800" dirty="0"/>
                        <a:t>(˚C)</a:t>
                      </a:r>
                      <a:endParaRPr lang="en-US" sz="18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4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Mixed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spectrum fission reactor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-7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-1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200-600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11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Fusion reactor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-6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400-1000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4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High energy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proton beam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-3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100-800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440592" y="5890858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9562477" y="6268505"/>
            <a:ext cx="79394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1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P. Hurh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006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6261" y="978927"/>
            <a:ext cx="11117579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u="sng" dirty="0">
                <a:solidFill>
                  <a:srgbClr val="000000"/>
                </a:solidFill>
              </a:rPr>
              <a:t>Three main effects of irradiation on the microstructure of structural materials:</a:t>
            </a:r>
            <a:endParaRPr lang="en-US" sz="1600" i="1" dirty="0">
              <a:solidFill>
                <a:srgbClr val="000000"/>
              </a:solidFill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b="1" u="sng" dirty="0">
                <a:solidFill>
                  <a:srgbClr val="000000"/>
                </a:solidFill>
              </a:rPr>
              <a:t>Structural changes from displacement and rearrangement of atoms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Creation of vacancies and self-interstitials (and their recombination or clustering)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Growth of cavities (swelling), climb of dislocations (creep), </a:t>
            </a:r>
            <a:r>
              <a:rPr lang="en-US" sz="1600" dirty="0" err="1">
                <a:solidFill>
                  <a:srgbClr val="000000"/>
                </a:solidFill>
              </a:rPr>
              <a:t>microvoids</a:t>
            </a:r>
            <a:endParaRPr lang="en-US" sz="1600" dirty="0">
              <a:solidFill>
                <a:srgbClr val="000000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…</a:t>
            </a:r>
          </a:p>
          <a:p>
            <a:pPr marL="800100" lvl="1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arenR" startAt="2"/>
            </a:pPr>
            <a:r>
              <a:rPr lang="en-US" sz="1600" b="1" u="sng" dirty="0">
                <a:solidFill>
                  <a:srgbClr val="000000"/>
                </a:solidFill>
              </a:rPr>
              <a:t>Kinetic effects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Radiation Enhanced Diffusion, Segregation and Precipitation (RED, RIS, REP)</a:t>
            </a:r>
            <a:endParaRPr lang="en-US" sz="1600" dirty="0">
              <a:solidFill>
                <a:srgbClr val="000000"/>
              </a:solidFill>
            </a:endParaRPr>
          </a:p>
          <a:p>
            <a:pPr marL="800100" lvl="1" indent="-342900">
              <a:spcAft>
                <a:spcPts val="600"/>
              </a:spcAft>
              <a:buFont typeface="+mj-lt"/>
              <a:buAutoNum type="arabicParenR" startAt="2"/>
            </a:pPr>
            <a:r>
              <a:rPr lang="en-US" sz="1600" b="1" u="sng" dirty="0">
                <a:solidFill>
                  <a:srgbClr val="000000"/>
                </a:solidFill>
              </a:rPr>
              <a:t>Transmutation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Production of new atomic species. Production cross sections are highest for light </a:t>
            </a:r>
            <a:r>
              <a:rPr lang="en-US" sz="1600" dirty="0" err="1">
                <a:solidFill>
                  <a:srgbClr val="000000"/>
                </a:solidFill>
                <a:sym typeface="Wingdings" panose="05000000000000000000" pitchFamily="2" charset="2"/>
              </a:rPr>
              <a:t>transmutants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 (H, He)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1600" i="1" u="sng" dirty="0">
                <a:solidFill>
                  <a:srgbClr val="000000"/>
                </a:solidFill>
                <a:sym typeface="Wingdings" panose="05000000000000000000" pitchFamily="2" charset="2"/>
              </a:rPr>
              <a:t>Displacement cross section </a:t>
            </a:r>
            <a:r>
              <a:rPr lang="el-GR" sz="1600" i="1" u="sng" dirty="0">
                <a:solidFill>
                  <a:srgbClr val="000000"/>
                </a:solidFill>
                <a:sym typeface="Wingdings" panose="05000000000000000000" pitchFamily="2" charset="2"/>
              </a:rPr>
              <a:t>σ</a:t>
            </a:r>
            <a:r>
              <a:rPr lang="en-US" sz="1600" i="1" u="sng" baseline="-25000" dirty="0">
                <a:solidFill>
                  <a:srgbClr val="000000"/>
                </a:solidFill>
                <a:sym typeface="Wingdings" panose="05000000000000000000" pitchFamily="2" charset="2"/>
              </a:rPr>
              <a:t>dpa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 Above 20 MeV (for Fe) only very slightly increases with energy</a:t>
            </a:r>
          </a:p>
          <a:p>
            <a:pPr marL="1657350" lvl="3" indent="-285750">
              <a:buFont typeface="Wingdings" panose="05000000000000000000" pitchFamily="2" charset="2"/>
              <a:buChar char="§"/>
            </a:pPr>
            <a:r>
              <a:rPr lang="en-US" sz="2000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 and Helium production cross section </a:t>
            </a:r>
            <a:r>
              <a:rPr lang="el-GR" sz="2000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σ</a:t>
            </a:r>
            <a:r>
              <a:rPr lang="el-GR" sz="2000" i="1" u="sng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α</a:t>
            </a:r>
            <a:r>
              <a:rPr lang="en-US" sz="2000" u="sng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Continuously increasing with energy</a:t>
            </a:r>
          </a:p>
          <a:p>
            <a:pPr marL="2114550" lvl="4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028950" lvl="6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1657350" lvl="3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Microscopic radiation damage effects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023" y="3293299"/>
            <a:ext cx="396200" cy="39620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B564A0C-352D-C345-9F59-0C1EEAB859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40081"/>
              </p:ext>
            </p:extLst>
          </p:nvPr>
        </p:nvGraphicFramePr>
        <p:xfrm>
          <a:off x="1783123" y="3791310"/>
          <a:ext cx="8479947" cy="24688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561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1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8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381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Irradiation Source</a:t>
                      </a:r>
                      <a:endParaRPr lang="en-US" sz="20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DPA rate </a:t>
                      </a:r>
                      <a:r>
                        <a:rPr lang="en-US" sz="1800" dirty="0"/>
                        <a:t>(DPA/s)</a:t>
                      </a:r>
                      <a:endParaRPr lang="en-US" sz="18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He gas production </a:t>
                      </a:r>
                      <a:r>
                        <a:rPr lang="en-US" sz="1800" dirty="0"/>
                        <a:t>(</a:t>
                      </a:r>
                      <a:r>
                        <a:rPr lang="en-US" sz="1800" dirty="0" err="1"/>
                        <a:t>appm</a:t>
                      </a:r>
                      <a:r>
                        <a:rPr lang="en-US" sz="1800" dirty="0"/>
                        <a:t>/DPA)</a:t>
                      </a:r>
                      <a:endParaRPr lang="en-US" sz="18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Irradiation Temp </a:t>
                      </a:r>
                      <a:r>
                        <a:rPr lang="en-US" sz="1800" dirty="0"/>
                        <a:t>(˚C)</a:t>
                      </a:r>
                      <a:endParaRPr lang="en-US" sz="18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2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Mixed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spectrum fission reactor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-7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-1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200-600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Fusion reactor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-6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400-1000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2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High energy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proton beam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6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-3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100-800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440592" y="5890858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9562477" y="6268505"/>
            <a:ext cx="79394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1</a:t>
            </a:r>
            <a:r>
              <a:rPr lang="en-GB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P. Hurh</a:t>
            </a:r>
            <a:endParaRPr lang="en-GB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54533F-A364-0F41-A6EA-FBF23D7E1A35}"/>
              </a:ext>
            </a:extLst>
          </p:cNvPr>
          <p:cNvSpPr/>
          <p:nvPr/>
        </p:nvSpPr>
        <p:spPr>
          <a:xfrm>
            <a:off x="1783123" y="4668539"/>
            <a:ext cx="8479947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Effects from low energy neutron irradiations do not equal effects from high energy proton irradiations (transmutation)</a:t>
            </a:r>
          </a:p>
        </p:txBody>
      </p:sp>
    </p:spTree>
    <p:extLst>
      <p:ext uri="{BB962C8B-B14F-4D97-AF65-F5344CB8AC3E}">
        <p14:creationId xmlns:p14="http://schemas.microsoft.com/office/powerpoint/2010/main" val="321828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R&amp;D studies for BIDs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9600" y="1145080"/>
            <a:ext cx="109685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Data from material studies for nuclear reactors poorly translate to BID scenarios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1600" b="1" u="sng" dirty="0">
                <a:solidFill>
                  <a:srgbClr val="000000"/>
                </a:solidFill>
              </a:rPr>
              <a:t>Need own material R&amp;D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219700" y="1927860"/>
            <a:ext cx="619506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29640" y="1927860"/>
            <a:ext cx="488442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208578" y="1478455"/>
            <a:ext cx="1377300" cy="369332"/>
          </a:xfrm>
          <a:prstGeom prst="rect">
            <a:avLst/>
          </a:prstGeom>
          <a:ln w="19050">
            <a:solidFill>
              <a:srgbClr val="104282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TIMESCALE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33400" y="1937123"/>
            <a:ext cx="665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ns / µs</a:t>
            </a:r>
            <a:endParaRPr lang="en-GB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10350086" y="1944743"/>
            <a:ext cx="1321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months / years</a:t>
            </a:r>
            <a:endParaRPr lang="en-GB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609601" y="2264421"/>
            <a:ext cx="10807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solidFill>
                  <a:srgbClr val="000000"/>
                </a:solidFill>
              </a:rPr>
              <a:t>HiRadMat</a:t>
            </a:r>
            <a:endParaRPr lang="en-GB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t="35666"/>
          <a:stretch/>
        </p:blipFill>
        <p:spPr>
          <a:xfrm>
            <a:off x="1390046" y="5230594"/>
            <a:ext cx="3600000" cy="96380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028279" y="6546510"/>
            <a:ext cx="4395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r>
              <a:rPr lang="en-US" sz="1200" dirty="0">
                <a:solidFill>
                  <a:srgbClr val="000000"/>
                </a:solidFill>
              </a:rPr>
              <a:t> Courtesy E. Fornasiere, in collaboration with Framatome GmbH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609600" y="2483813"/>
            <a:ext cx="5394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Characterization of the dynamic response of the materials/prototypes under proton beam impact. No relevant radiation damage produced</a:t>
            </a:r>
            <a:endParaRPr lang="en-GB" sz="1400" dirty="0"/>
          </a:p>
        </p:txBody>
      </p:sp>
      <p:pic>
        <p:nvPicPr>
          <p:cNvPr id="1026" name="Picture 2" descr="The Hiradmat 27 Experiment: Exploring High-Density Materials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" r="2043" b="13149"/>
          <a:stretch/>
        </p:blipFill>
        <p:spPr bwMode="auto">
          <a:xfrm>
            <a:off x="1390046" y="3010458"/>
            <a:ext cx="3600000" cy="220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7028279" y="6331451"/>
            <a:ext cx="16892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C. Torregrosa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4990046" y="5825067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71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4408" y="346947"/>
            <a:ext cx="110337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u="sng" dirty="0">
                <a:solidFill>
                  <a:srgbClr val="000000"/>
                </a:solidFill>
              </a:rPr>
              <a:t>Dimensional Change and associated reduction of density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u="sng" dirty="0">
                <a:solidFill>
                  <a:srgbClr val="000000"/>
                </a:solidFill>
              </a:rPr>
              <a:t>Reduction of thermal/electrical conductivity and thermal expansion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u="sng" dirty="0">
                <a:solidFill>
                  <a:srgbClr val="000000"/>
                </a:solidFill>
              </a:rPr>
              <a:t>Hardening and embrittlement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Loss of ductility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Hardening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Reduction of fracture toughness, change of fracture mode from ductile to brittle</a:t>
            </a:r>
          </a:p>
          <a:p>
            <a:pPr lvl="8"/>
            <a:endParaRPr lang="en-US" sz="1600" dirty="0">
              <a:solidFill>
                <a:srgbClr val="000000"/>
              </a:solidFill>
            </a:endParaRP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Irradiation embrittlement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Mostly due to pinning of dislocations by irradiation 	induced dislocation loops, precipitates, cavities or bubbles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H and He </a:t>
            </a:r>
            <a:r>
              <a:rPr lang="en-US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embrittlement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Accelerated corrosion</a:t>
            </a: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725" t="2179" r="2343" b="1927"/>
          <a:stretch/>
        </p:blipFill>
        <p:spPr>
          <a:xfrm>
            <a:off x="945305" y="3269926"/>
            <a:ext cx="2745678" cy="23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Radiation damage effects on macroscopic material properties</a:t>
            </a:r>
            <a:endParaRPr lang="en-GB" sz="3200" dirty="0"/>
          </a:p>
        </p:txBody>
      </p:sp>
      <p:sp>
        <p:nvSpPr>
          <p:cNvPr id="23" name="Rectangle 22"/>
          <p:cNvSpPr/>
          <p:nvPr/>
        </p:nvSpPr>
        <p:spPr>
          <a:xfrm>
            <a:off x="11578168" y="2528270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8169" y="1126895"/>
            <a:ext cx="2249999" cy="1800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638755" y="6268505"/>
            <a:ext cx="79394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1</a:t>
            </a:r>
            <a:r>
              <a:rPr lang="en-US" sz="1200" dirty="0">
                <a:solidFill>
                  <a:srgbClr val="000000"/>
                </a:solidFill>
                <a:sym typeface="Wingdings" panose="05000000000000000000" pitchFamily="2" charset="2"/>
              </a:rPr>
              <a:t>K. Whittle, Radiation Damage, Ch.2</a:t>
            </a:r>
          </a:p>
          <a:p>
            <a:r>
              <a:rPr lang="en-US" sz="1200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2</a:t>
            </a:r>
            <a:r>
              <a:rPr lang="en-US" sz="1200" dirty="0">
                <a:solidFill>
                  <a:srgbClr val="000000"/>
                </a:solidFill>
                <a:sym typeface="Wingdings" panose="05000000000000000000" pitchFamily="2" charset="2"/>
              </a:rPr>
              <a:t>M. Li, S. J. </a:t>
            </a:r>
            <a:r>
              <a:rPr lang="en-US" sz="1200" dirty="0" err="1">
                <a:solidFill>
                  <a:srgbClr val="000000"/>
                </a:solidFill>
                <a:sym typeface="Wingdings" panose="05000000000000000000" pitchFamily="2" charset="2"/>
              </a:rPr>
              <a:t>Zinkle</a:t>
            </a:r>
            <a:r>
              <a:rPr lang="en-US" sz="1200" dirty="0">
                <a:solidFill>
                  <a:srgbClr val="000000"/>
                </a:solidFill>
                <a:sym typeface="Wingdings" panose="05000000000000000000" pitchFamily="2" charset="2"/>
              </a:rPr>
              <a:t>, </a:t>
            </a:r>
            <a:r>
              <a:rPr lang="en-GB" sz="1200" dirty="0">
                <a:solidFill>
                  <a:srgbClr val="000000"/>
                </a:solidFill>
                <a:sym typeface="Wingdings" panose="05000000000000000000" pitchFamily="2" charset="2"/>
              </a:rPr>
              <a:t>Physical and Mechanical Properties of Copper and Copper Alloys, Comprehensive Nuclear Materials, vol.4 (2012)</a:t>
            </a:r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642017" y="5240594"/>
            <a:ext cx="303288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9972684" y="2855326"/>
            <a:ext cx="9609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E.g. SS316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8786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4408" y="346947"/>
            <a:ext cx="110337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u="sng" dirty="0">
                <a:solidFill>
                  <a:srgbClr val="000000"/>
                </a:solidFill>
              </a:rPr>
              <a:t>Dimensional Change and associated reduction of density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u="sng" dirty="0">
                <a:solidFill>
                  <a:srgbClr val="000000"/>
                </a:solidFill>
              </a:rPr>
              <a:t>Reduction of thermal/electrical conductivity and thermal expansion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u="sng" dirty="0">
                <a:solidFill>
                  <a:srgbClr val="000000"/>
                </a:solidFill>
              </a:rPr>
              <a:t>Hardening and embrittlement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Loss of ductility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Hardening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Reduction of fracture toughness, change of fracture mode from ductile to brittle</a:t>
            </a:r>
          </a:p>
          <a:p>
            <a:pPr lvl="8"/>
            <a:endParaRPr lang="en-US" sz="1600" dirty="0">
              <a:solidFill>
                <a:srgbClr val="000000"/>
              </a:solidFill>
            </a:endParaRP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Irradiation embrittlement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Mostly due to pinning of dislocations by irradiation 	induced dislocation loops, precipitates, cavities or bubbles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H and He </a:t>
            </a:r>
            <a:r>
              <a:rPr lang="en-US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embrittlement</a:t>
            </a:r>
          </a:p>
          <a:p>
            <a:pPr marL="3943350" lvl="8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Accelerated corrosion</a:t>
            </a: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725" t="2179" r="2343" b="1927"/>
          <a:stretch/>
        </p:blipFill>
        <p:spPr>
          <a:xfrm>
            <a:off x="945305" y="3269926"/>
            <a:ext cx="2745678" cy="23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Radiation damage effects on macroscopic material properties</a:t>
            </a:r>
            <a:endParaRPr lang="en-GB" sz="3200" dirty="0"/>
          </a:p>
        </p:txBody>
      </p:sp>
      <p:sp>
        <p:nvSpPr>
          <p:cNvPr id="23" name="Rectangle 22"/>
          <p:cNvSpPr/>
          <p:nvPr/>
        </p:nvSpPr>
        <p:spPr>
          <a:xfrm>
            <a:off x="11578168" y="2528270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8169" y="1126895"/>
            <a:ext cx="2249999" cy="1800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638755" y="6268505"/>
            <a:ext cx="79394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1</a:t>
            </a:r>
            <a:r>
              <a:rPr lang="en-US" sz="1200" dirty="0">
                <a:solidFill>
                  <a:srgbClr val="000000"/>
                </a:solidFill>
                <a:sym typeface="Wingdings" panose="05000000000000000000" pitchFamily="2" charset="2"/>
              </a:rPr>
              <a:t>K. Whittle, Radiation Damage, Ch.2</a:t>
            </a:r>
          </a:p>
          <a:p>
            <a:r>
              <a:rPr lang="en-US" sz="1200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2</a:t>
            </a:r>
            <a:r>
              <a:rPr lang="en-US" sz="1200" dirty="0">
                <a:solidFill>
                  <a:srgbClr val="000000"/>
                </a:solidFill>
                <a:sym typeface="Wingdings" panose="05000000000000000000" pitchFamily="2" charset="2"/>
              </a:rPr>
              <a:t>M. Li, S. J. </a:t>
            </a:r>
            <a:r>
              <a:rPr lang="en-US" sz="1200" dirty="0" err="1">
                <a:solidFill>
                  <a:srgbClr val="000000"/>
                </a:solidFill>
                <a:sym typeface="Wingdings" panose="05000000000000000000" pitchFamily="2" charset="2"/>
              </a:rPr>
              <a:t>Zinkle</a:t>
            </a:r>
            <a:r>
              <a:rPr lang="en-US" sz="1200" dirty="0">
                <a:solidFill>
                  <a:srgbClr val="000000"/>
                </a:solidFill>
                <a:sym typeface="Wingdings" panose="05000000000000000000" pitchFamily="2" charset="2"/>
              </a:rPr>
              <a:t>, </a:t>
            </a:r>
            <a:r>
              <a:rPr lang="en-GB" sz="1200" dirty="0">
                <a:solidFill>
                  <a:srgbClr val="000000"/>
                </a:solidFill>
                <a:sym typeface="Wingdings" panose="05000000000000000000" pitchFamily="2" charset="2"/>
              </a:rPr>
              <a:t>Physical and Mechanical Properties of Copper and Copper Alloys, Comprehensive Nuclear Materials, vol.4 (2012)</a:t>
            </a:r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642017" y="5240594"/>
            <a:ext cx="303288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9972684" y="2855326"/>
            <a:ext cx="9609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E.g. SS316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2017" y="2861976"/>
            <a:ext cx="10968567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Thermo-mechanical response of BIDs heavily depend on material properties, but 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properties heavily dependent upon Radiation Damage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657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CERN2 capsule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7236" y="4544773"/>
            <a:ext cx="76314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Stainless steel welded capsule containing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40x Ta2.5W specimens  (BDF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Target)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20x Monocrystalline Si specimens  (SPS Int. Dump)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4x Mo-coated CFC specimens 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HiLumi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Collimators)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1" i="0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4x Mo-coated</a:t>
            </a:r>
            <a:r>
              <a:rPr kumimoji="0" lang="en-US" sz="1600" b="1" i="0" strike="noStrike" kern="120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0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MoGr specimens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Panasonic graphite foils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Graphite fillers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1089185"/>
            <a:ext cx="5849256" cy="33433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9601" y="1267430"/>
            <a:ext cx="202254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Capsule Ø70 mm, 5 mm thick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8168" y="1713689"/>
            <a:ext cx="4680000" cy="232436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0763" y="4500704"/>
            <a:ext cx="5710081" cy="1673392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flipV="1">
            <a:off x="4901609" y="2760852"/>
            <a:ext cx="4839163" cy="147869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891516" y="4239547"/>
            <a:ext cx="1010093" cy="145950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1582928" y="3642516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5490763" y="6328976"/>
            <a:ext cx="6300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I. Lamas</a:t>
            </a:r>
          </a:p>
          <a:p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r>
              <a:rPr lang="en-US" sz="1200" dirty="0">
                <a:solidFill>
                  <a:srgbClr val="000000"/>
                </a:solidFill>
              </a:rPr>
              <a:t>A. Waets, </a:t>
            </a:r>
            <a:r>
              <a:rPr lang="en-GB" sz="1200" dirty="0">
                <a:solidFill>
                  <a:srgbClr val="000000"/>
                </a:solidFill>
              </a:rPr>
              <a:t>FLUKA simulations on residual gas production in IR7 collimators, </a:t>
            </a:r>
            <a:r>
              <a:rPr lang="en-GB" sz="1200" dirty="0" err="1">
                <a:solidFill>
                  <a:srgbClr val="000000"/>
                </a:solidFill>
              </a:rPr>
              <a:t>ColUSM</a:t>
            </a:r>
            <a:r>
              <a:rPr lang="en-GB" sz="1200" dirty="0">
                <a:solidFill>
                  <a:srgbClr val="000000"/>
                </a:solidFill>
              </a:rPr>
              <a:t> 20/09/2019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35" name="Rectangle 34"/>
          <p:cNvSpPr/>
          <p:nvPr/>
        </p:nvSpPr>
        <p:spPr>
          <a:xfrm>
            <a:off x="11200845" y="5788803"/>
            <a:ext cx="303288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6898168" y="1376256"/>
            <a:ext cx="4680000" cy="338554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TCSPM Prototype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251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Contract – Baseline activities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27990" y="2859185"/>
            <a:ext cx="113640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1700" lvl="4" indent="-342900">
              <a:buClr>
                <a:srgbClr val="FF0000"/>
              </a:buClr>
              <a:buFont typeface="+mj-lt"/>
              <a:buAutoNum type="arabicPeriod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Shipment of the capsule to the contractor’s facility (Capsule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currently at BNL, USA)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2171700" lvl="4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Opening of the capsule: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Preparation of opening procedure. Evaluation of applicability of opening procedure when 			the CERN2 irradiated capsule is unloaded in the hot cell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Validation of opening procedure on spare CERN2 capsule supplied by CERN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Extraction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of the specimens by means of vacuum tweezers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Sorting and storage of the specimens</a:t>
            </a:r>
          </a:p>
          <a:p>
            <a:pPr marL="2171700" lvl="4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PIE activities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: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Visual inspection on 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4 Mo-coated </a:t>
            </a:r>
            <a:r>
              <a:rPr kumimoji="0" lang="en-US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MoGr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and 4 Mo-coated CFC specimens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 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Test adhesion of the coating on 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2 Mo-coated </a:t>
            </a:r>
            <a:r>
              <a:rPr kumimoji="0" lang="en-US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MoGr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 specimens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sym typeface="Wingdings" panose="05000000000000000000" pitchFamily="2" charset="2"/>
            </a:endParaRPr>
          </a:p>
          <a:p>
            <a:pPr marL="2171700" lvl="4" indent="-342900">
              <a:buClr>
                <a:srgbClr val="FF0000"/>
              </a:buClr>
              <a:buFont typeface="+mj-lt"/>
              <a:buAutoNum type="arabicPeriod" startAt="4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Transport of all the specimens from contractor’s facilities to CERN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80591" y="1249065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CERN rules </a:t>
            </a:r>
            <a:r>
              <a:rPr lang="en-US" dirty="0" smtClean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endParaRPr lang="en-US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99942" y="1249065"/>
            <a:ext cx="81304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Technical specification for the activities</a:t>
            </a:r>
          </a:p>
          <a:p>
            <a:pPr marL="1200150" lvl="2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Tendering procedure for companies who have experience in the field</a:t>
            </a:r>
          </a:p>
          <a:p>
            <a:pPr marL="2114550" lvl="4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Awarding of contract: 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Framatome GmbH (DE)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078266" y="1497235"/>
            <a:ext cx="0" cy="19496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072088" y="1681775"/>
            <a:ext cx="8649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990606" y="1785561"/>
            <a:ext cx="0" cy="19496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84428" y="1970101"/>
            <a:ext cx="8649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79" y="2305187"/>
            <a:ext cx="2420983" cy="194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10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Contract – Baseline activities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27990" y="2859185"/>
            <a:ext cx="113640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1700" lvl="4" indent="-342900">
              <a:buClr>
                <a:srgbClr val="FF0000"/>
              </a:buClr>
              <a:buFont typeface="+mj-lt"/>
              <a:buAutoNum type="arabicPeriod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Shipment of the capsule to the contractor’s facility (Capsule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currently at BNL, USA)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2171700" lvl="4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Opening of the capsule: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Preparation of opening procedure. Evaluation of applicability of opening procedure when 			the CERN2 irradiated capsule is unloaded in the hot cell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Validation of opening procedure on spare CERN2 capsule supplied by CERN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Extraction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of the specimens by means of vacuum tweezers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Sorting and storage of the specimens</a:t>
            </a:r>
          </a:p>
          <a:p>
            <a:pPr marL="2171700" lvl="4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PIE activities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: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Visual inspection on 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4 Mo-coated </a:t>
            </a:r>
            <a:r>
              <a:rPr kumimoji="0" lang="en-US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MoGr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and 4 Mo-coated CFC specimens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 </a:t>
            </a:r>
          </a:p>
          <a:p>
            <a:pPr marL="2628900" marR="0" lvl="5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+mj-lt"/>
              <a:buAutoNum type="alphaLcParenR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Test adhesion of the coating on 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2 Mo-coated </a:t>
            </a:r>
            <a:r>
              <a:rPr kumimoji="0" lang="en-US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MoGr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 specimens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sym typeface="Wingdings" panose="05000000000000000000" pitchFamily="2" charset="2"/>
            </a:endParaRPr>
          </a:p>
          <a:p>
            <a:pPr marL="2171700" lvl="4" indent="-342900">
              <a:buClr>
                <a:srgbClr val="FF0000"/>
              </a:buClr>
              <a:buFont typeface="+mj-lt"/>
              <a:buAutoNum type="arabicPeriod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Wingdings" panose="05000000000000000000" pitchFamily="2" charset="2"/>
              </a:rPr>
              <a:t>Transport of all the specimens from contractor’s facilities to CERN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80591" y="1249065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CERN rules </a:t>
            </a:r>
            <a:r>
              <a:rPr lang="en-US" dirty="0" smtClean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endParaRPr lang="en-US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99942" y="1249065"/>
            <a:ext cx="81304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Technical specification for the activities</a:t>
            </a:r>
          </a:p>
          <a:p>
            <a:pPr marL="1200150" lvl="2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Tendering procedure for companies who have experience in the field</a:t>
            </a:r>
          </a:p>
          <a:p>
            <a:pPr marL="2114550" lvl="4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Awarding of contract: 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Framatome GmbH (DE)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078266" y="1497235"/>
            <a:ext cx="0" cy="19496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072088" y="1681775"/>
            <a:ext cx="8649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990606" y="1785561"/>
            <a:ext cx="0" cy="19496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84428" y="1970101"/>
            <a:ext cx="8649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79" y="2305187"/>
            <a:ext cx="2420983" cy="19464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9601" y="3437014"/>
            <a:ext cx="10968567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delayed due to COVID but now on track to completion during 2020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288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R&amp;D studies for BIDs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9600" y="1145080"/>
            <a:ext cx="109685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Data from material studies for nuclear reactors poorly translate to BID scenarios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1600" b="1" u="sng" dirty="0">
                <a:solidFill>
                  <a:srgbClr val="000000"/>
                </a:solidFill>
              </a:rPr>
              <a:t>Need own material R&amp;D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427" y="2998834"/>
            <a:ext cx="3420000" cy="88783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096000" y="2543002"/>
            <a:ext cx="0" cy="3616036"/>
          </a:xfrm>
          <a:prstGeom prst="line">
            <a:avLst/>
          </a:prstGeom>
          <a:ln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219700" y="1927860"/>
            <a:ext cx="619506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29640" y="1927860"/>
            <a:ext cx="488442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208578" y="1478455"/>
            <a:ext cx="1377300" cy="369332"/>
          </a:xfrm>
          <a:prstGeom prst="rect">
            <a:avLst/>
          </a:prstGeom>
          <a:ln w="19050">
            <a:solidFill>
              <a:srgbClr val="104282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TIMESCALE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33400" y="1937123"/>
            <a:ext cx="665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ns / µs</a:t>
            </a:r>
            <a:endParaRPr lang="en-GB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10350086" y="1944743"/>
            <a:ext cx="1321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months / years</a:t>
            </a:r>
            <a:endParaRPr lang="en-GB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609601" y="2264421"/>
            <a:ext cx="10807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solidFill>
                  <a:srgbClr val="000000"/>
                </a:solidFill>
              </a:rPr>
              <a:t>HiRadMat</a:t>
            </a:r>
            <a:endParaRPr lang="en-GB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35666"/>
          <a:stretch/>
        </p:blipFill>
        <p:spPr>
          <a:xfrm>
            <a:off x="1390046" y="5230594"/>
            <a:ext cx="3600000" cy="96380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248401" y="2225962"/>
            <a:ext cx="35018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solidFill>
                  <a:srgbClr val="000000"/>
                </a:solidFill>
              </a:rPr>
              <a:t>Post-mortem irradiation examination</a:t>
            </a:r>
            <a:endParaRPr lang="en-GB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923" y="4438110"/>
            <a:ext cx="1707149" cy="1800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330568" y="4122963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000000"/>
                </a:solidFill>
              </a:rPr>
              <a:t>BLIP Irradiations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028279" y="6546510"/>
            <a:ext cx="4395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r>
              <a:rPr lang="en-US" sz="1200" dirty="0">
                <a:solidFill>
                  <a:srgbClr val="000000"/>
                </a:solidFill>
              </a:rPr>
              <a:t> Courtesy E. Fornasiere, in collaboration with Framatome GmbH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609600" y="2483813"/>
            <a:ext cx="5394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Characterization of the dynamic response of the materials/prototypes under proton beam impact. No relevant radiation damage produced</a:t>
            </a:r>
            <a:endParaRPr lang="en-GB" sz="1400" dirty="0"/>
          </a:p>
        </p:txBody>
      </p:sp>
      <p:pic>
        <p:nvPicPr>
          <p:cNvPr id="1026" name="Picture 2" descr="The Hiradmat 27 Experiment: Exploring High-Density Materials ..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" r="2043" b="13149"/>
          <a:stretch/>
        </p:blipFill>
        <p:spPr bwMode="auto">
          <a:xfrm>
            <a:off x="1390046" y="3010458"/>
            <a:ext cx="3600000" cy="220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6330568" y="2475104"/>
            <a:ext cx="53949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Opening of a spent AD-Target after 7 years of irradiation</a:t>
            </a:r>
            <a:endParaRPr lang="en-GB" sz="1400" dirty="0"/>
          </a:p>
        </p:txBody>
      </p:sp>
      <p:sp>
        <p:nvSpPr>
          <p:cNvPr id="25" name="Rectangle 24"/>
          <p:cNvSpPr/>
          <p:nvPr/>
        </p:nvSpPr>
        <p:spPr>
          <a:xfrm>
            <a:off x="7028279" y="6331451"/>
            <a:ext cx="16892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C. Torregrosa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4990046" y="5825067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11186427" y="3631705"/>
            <a:ext cx="303288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8814858" y="4807769"/>
            <a:ext cx="30704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Several small samples for material testing enclosed in welded stainless steel capsules (Ø70 mm, 5 mm thick)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214" y="2923156"/>
            <a:ext cx="1440000" cy="1059532"/>
          </a:xfrm>
          <a:prstGeom prst="rect">
            <a:avLst/>
          </a:prstGeom>
          <a:effectLst>
            <a:outerShdw blurRad="101600" dist="2159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90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R&amp;D studies for BIDs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9600" y="1145080"/>
            <a:ext cx="109685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Data from material studies for nuclear reactors poorly translate to BID scenarios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1600" b="1" u="sng" dirty="0">
                <a:solidFill>
                  <a:srgbClr val="000000"/>
                </a:solidFill>
              </a:rPr>
              <a:t>Need own material R&amp;D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427" y="2998834"/>
            <a:ext cx="3420000" cy="88783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096000" y="2543002"/>
            <a:ext cx="0" cy="3616036"/>
          </a:xfrm>
          <a:prstGeom prst="line">
            <a:avLst/>
          </a:prstGeom>
          <a:ln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219700" y="1927860"/>
            <a:ext cx="619506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29640" y="1927860"/>
            <a:ext cx="488442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208578" y="1478455"/>
            <a:ext cx="1377300" cy="369332"/>
          </a:xfrm>
          <a:prstGeom prst="rect">
            <a:avLst/>
          </a:prstGeom>
          <a:ln w="19050">
            <a:solidFill>
              <a:srgbClr val="104282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TIMESCALE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33400" y="1937123"/>
            <a:ext cx="665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ns / µs</a:t>
            </a:r>
            <a:endParaRPr lang="en-GB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10350086" y="1944743"/>
            <a:ext cx="1321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months / years</a:t>
            </a:r>
            <a:endParaRPr lang="en-GB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609601" y="2264421"/>
            <a:ext cx="10807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solidFill>
                  <a:srgbClr val="000000"/>
                </a:solidFill>
              </a:rPr>
              <a:t>HiRadMat</a:t>
            </a:r>
            <a:endParaRPr lang="en-GB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35666"/>
          <a:stretch/>
        </p:blipFill>
        <p:spPr>
          <a:xfrm>
            <a:off x="1390046" y="5230594"/>
            <a:ext cx="3600000" cy="96380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248401" y="2225962"/>
            <a:ext cx="35018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solidFill>
                  <a:srgbClr val="000000"/>
                </a:solidFill>
              </a:rPr>
              <a:t>Post-mortem irradiation examination</a:t>
            </a:r>
            <a:endParaRPr lang="en-GB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923" y="4438110"/>
            <a:ext cx="1707149" cy="1800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330568" y="4122963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000000"/>
                </a:solidFill>
              </a:rPr>
              <a:t>BLIP Irradiations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028279" y="6546510"/>
            <a:ext cx="4395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r>
              <a:rPr lang="en-US" sz="1200" dirty="0">
                <a:solidFill>
                  <a:srgbClr val="000000"/>
                </a:solidFill>
              </a:rPr>
              <a:t> Courtesy E. Fornasiere, in collaboration with Framatome GmbH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609600" y="2483813"/>
            <a:ext cx="5394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Characterization of the dynamic response of the materials/prototypes under proton beam impact. No relevant radiation damage produced</a:t>
            </a:r>
            <a:endParaRPr lang="en-GB" sz="1400" dirty="0"/>
          </a:p>
        </p:txBody>
      </p:sp>
      <p:pic>
        <p:nvPicPr>
          <p:cNvPr id="1026" name="Picture 2" descr="The Hiradmat 27 Experiment: Exploring High-Density Materials ..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" r="2043" b="13149"/>
          <a:stretch/>
        </p:blipFill>
        <p:spPr bwMode="auto">
          <a:xfrm>
            <a:off x="1390046" y="3010458"/>
            <a:ext cx="3600000" cy="220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6330568" y="2475104"/>
            <a:ext cx="53949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Opening of a spent AD-Target after 7 years of irradiation</a:t>
            </a:r>
            <a:endParaRPr lang="en-GB" sz="1400" dirty="0"/>
          </a:p>
        </p:txBody>
      </p:sp>
      <p:sp>
        <p:nvSpPr>
          <p:cNvPr id="25" name="Rectangle 24"/>
          <p:cNvSpPr/>
          <p:nvPr/>
        </p:nvSpPr>
        <p:spPr>
          <a:xfrm>
            <a:off x="7028279" y="6331451"/>
            <a:ext cx="16892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C. Torregrosa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4990046" y="5825067"/>
            <a:ext cx="288862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11186427" y="3631705"/>
            <a:ext cx="303288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8814858" y="4807769"/>
            <a:ext cx="30704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Several small samples for material testing enclosed in welded stainless steel capsules (Ø70 mm, 5 mm thick)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214" y="2923156"/>
            <a:ext cx="1440000" cy="1059532"/>
          </a:xfrm>
          <a:prstGeom prst="rect">
            <a:avLst/>
          </a:prstGeom>
          <a:effectLst>
            <a:outerShdw blurRad="101600" dist="2159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46744" y="3519553"/>
            <a:ext cx="10797251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ALSO COMBINE THE TWO APPROACHES (BeGrid2)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26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0798"/>
            <a:ext cx="12204000" cy="9958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99" y="1084732"/>
            <a:ext cx="10800000" cy="6909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598" y="1686826"/>
            <a:ext cx="10800000" cy="967742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C396366-8AB4-4924-97E8-45BF20A84711}"/>
              </a:ext>
            </a:extLst>
          </p:cNvPr>
          <p:cNvSpPr/>
          <p:nvPr/>
        </p:nvSpPr>
        <p:spPr>
          <a:xfrm>
            <a:off x="549598" y="2922845"/>
            <a:ext cx="5749602" cy="32008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Broad aims are threefold:</a:t>
            </a:r>
          </a:p>
          <a:p>
            <a:pPr marL="457200" indent="-457200">
              <a:buFont typeface="Wingdings" charset="2"/>
              <a:buChar char="§"/>
            </a:pP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to generate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materials </a:t>
            </a: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data for 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accelerator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and </a:t>
            </a:r>
            <a:r>
              <a:rPr lang="en-US" sz="1600" b="1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fission/fusion</a:t>
            </a: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 communities</a:t>
            </a:r>
          </a:p>
          <a:p>
            <a:pPr marL="457200" indent="-457200"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Bring together HEP and nuclear fusion/fission materials research communities</a:t>
            </a:r>
            <a:endParaRPr lang="en-US" sz="1600" dirty="0">
              <a:solidFill>
                <a:srgbClr val="000000"/>
              </a:solidFill>
              <a:latin typeface="+mj-lt"/>
              <a:cs typeface="Helvetica" panose="020B0604020202020204" pitchFamily="34" charset="0"/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to initiate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a </a:t>
            </a:r>
            <a:r>
              <a:rPr lang="en-US" sz="1600" b="1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continuing synergy </a:t>
            </a: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between research in these communities, benefitting both </a:t>
            </a:r>
            <a:r>
              <a:rPr lang="en-US" sz="1600" b="1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proton accelerator applications </a:t>
            </a:r>
            <a:r>
              <a:rPr lang="en-US" sz="16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in science and industry and </a:t>
            </a:r>
            <a:r>
              <a:rPr lang="en-US" sz="1600" b="1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carbon-free energy 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technologies</a:t>
            </a:r>
          </a:p>
          <a:p>
            <a:pPr marL="457200" indent="-457200">
              <a:buFont typeface="Wingdings" charset="2"/>
              <a:buChar char="§"/>
            </a:pPr>
            <a:endParaRPr lang="en-US" sz="1600" b="1" dirty="0">
              <a:solidFill>
                <a:srgbClr val="000000"/>
              </a:solidFill>
              <a:latin typeface="+mj-lt"/>
              <a:cs typeface="Helvetica" panose="020B0604020202020204" pitchFamily="34" charset="0"/>
            </a:endParaRPr>
          </a:p>
          <a:p>
            <a:endParaRPr lang="en-US" sz="1600" dirty="0" smtClean="0">
              <a:solidFill>
                <a:srgbClr val="000000"/>
              </a:solidFill>
              <a:hlinkClick r:id="rId5"/>
            </a:endParaRPr>
          </a:p>
          <a:p>
            <a:r>
              <a:rPr lang="en-US" sz="1600" dirty="0" smtClean="0">
                <a:solidFill>
                  <a:srgbClr val="000000"/>
                </a:solidFill>
                <a:hlinkClick r:id="rId5"/>
              </a:rPr>
              <a:t>5</a:t>
            </a:r>
            <a:r>
              <a:rPr lang="en-US" sz="1600" baseline="30000" dirty="0" smtClean="0">
                <a:solidFill>
                  <a:srgbClr val="000000"/>
                </a:solidFill>
                <a:hlinkClick r:id="rId5"/>
              </a:rPr>
              <a:t>th</a:t>
            </a:r>
            <a:r>
              <a:rPr lang="en-US" sz="1600" dirty="0" smtClean="0">
                <a:solidFill>
                  <a:srgbClr val="000000"/>
                </a:solidFill>
                <a:hlinkClick r:id="rId5"/>
              </a:rPr>
              <a:t> </a:t>
            </a:r>
            <a:r>
              <a:rPr lang="en-US" sz="1600" dirty="0">
                <a:solidFill>
                  <a:srgbClr val="000000"/>
                </a:solidFill>
                <a:hlinkClick r:id="rId5"/>
              </a:rPr>
              <a:t>in-person collaboration meeting </a:t>
            </a:r>
            <a:r>
              <a:rPr lang="en-US" sz="1600" dirty="0">
                <a:solidFill>
                  <a:srgbClr val="000000"/>
                </a:solidFill>
              </a:rPr>
              <a:t>held at CERN in Dec. 2018</a:t>
            </a:r>
            <a:endParaRPr lang="en-US" sz="1600" b="1" dirty="0">
              <a:solidFill>
                <a:srgbClr val="000000"/>
              </a:solidFill>
              <a:latin typeface="+mj-lt"/>
              <a:cs typeface="Helvetica" panose="020B0604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8900" y="2654568"/>
            <a:ext cx="5383858" cy="349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6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Irradiations at BLIP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9600" y="1044575"/>
            <a:ext cx="109685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rgbClr val="000000"/>
                </a:solidFill>
              </a:rPr>
              <a:t>BLIP </a:t>
            </a:r>
            <a:r>
              <a:rPr lang="en-US" sz="1600" b="1" u="sng" dirty="0">
                <a:solidFill>
                  <a:srgbClr val="000000"/>
                </a:solidFill>
              </a:rPr>
              <a:t>– Brookhaven Linear Isotope Producer at BNL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075191" y="6328976"/>
            <a:ext cx="1617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K. Ammigan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6084260" y="1019980"/>
            <a:ext cx="5948056" cy="365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irradiation in tandem and upstream of isotope targets</a:t>
            </a:r>
            <a:r>
              <a:rPr lang="en-US" sz="1400" dirty="0">
                <a:solidFill>
                  <a:srgbClr val="000000"/>
                </a:solidFill>
              </a:rPr>
              <a:t>:</a:t>
            </a: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Primary proton energy: up to 200 MeV</a:t>
            </a: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</a:rPr>
              <a:t>RaDIATE</a:t>
            </a:r>
            <a:r>
              <a:rPr lang="en-US" sz="1400" dirty="0">
                <a:solidFill>
                  <a:srgbClr val="000000"/>
                </a:solidFill>
              </a:rPr>
              <a:t> Target array needs to be optimized for each run to deliver a beam that is appropriate for isotope production</a:t>
            </a: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POT ~ 1E21</a:t>
            </a: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Peak DPA: 0.88 (Ta2.5W, CERN2 capsule), 1.2 (</a:t>
            </a:r>
            <a:r>
              <a:rPr lang="en-US" sz="1400" dirty="0" err="1">
                <a:solidFill>
                  <a:srgbClr val="000000"/>
                </a:solidFill>
              </a:rPr>
              <a:t>Ir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HighZ</a:t>
            </a:r>
            <a:r>
              <a:rPr lang="en-US" sz="1400" dirty="0">
                <a:solidFill>
                  <a:srgbClr val="000000"/>
                </a:solidFill>
              </a:rPr>
              <a:t> capsule)</a:t>
            </a: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0000"/>
                </a:solidFill>
              </a:rPr>
              <a:t>Rastered</a:t>
            </a:r>
            <a:r>
              <a:rPr lang="en-US" sz="1400" dirty="0">
                <a:solidFill>
                  <a:srgbClr val="000000"/>
                </a:solidFill>
              </a:rPr>
              <a:t> beam profile to achieve more constant irradiation profile</a:t>
            </a: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Irradiation length O(months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  <a:p>
            <a:pPr lvl="1">
              <a:lnSpc>
                <a:spcPts val="2020"/>
              </a:lnSpc>
              <a:spcAft>
                <a:spcPts val="400"/>
              </a:spcAft>
            </a:pPr>
            <a:endParaRPr lang="en-US" sz="1400" dirty="0">
              <a:solidFill>
                <a:srgbClr val="000000"/>
              </a:solidFill>
            </a:endParaRP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sz="1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" y="3265865"/>
            <a:ext cx="5731200" cy="2204967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483688" y="1395750"/>
            <a:ext cx="5730258" cy="1925162"/>
            <a:chOff x="3078480" y="1876324"/>
            <a:chExt cx="5730258" cy="1925162"/>
          </a:xfrm>
        </p:grpSpPr>
        <p:grpSp>
          <p:nvGrpSpPr>
            <p:cNvPr id="26" name="Group 25"/>
            <p:cNvGrpSpPr/>
            <p:nvPr/>
          </p:nvGrpSpPr>
          <p:grpSpPr>
            <a:xfrm>
              <a:off x="3078480" y="2175033"/>
              <a:ext cx="5730258" cy="1626453"/>
              <a:chOff x="3078480" y="2380773"/>
              <a:chExt cx="5730258" cy="162645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65EB434-7052-46B6-AF21-2701FFA23182}"/>
                  </a:ext>
                </a:extLst>
              </p:cNvPr>
              <p:cNvGrpSpPr/>
              <p:nvPr/>
            </p:nvGrpSpPr>
            <p:grpSpPr>
              <a:xfrm>
                <a:off x="3078480" y="2423161"/>
                <a:ext cx="3296119" cy="1584065"/>
                <a:chOff x="502897" y="4250254"/>
                <a:chExt cx="3518708" cy="169103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4E1DED4B-C89D-4495-9D50-F3C1F540FD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66195"/>
                <a:stretch/>
              </p:blipFill>
              <p:spPr>
                <a:xfrm>
                  <a:off x="502897" y="4250254"/>
                  <a:ext cx="3518708" cy="1691038"/>
                </a:xfrm>
                <a:prstGeom prst="rect">
                  <a:avLst/>
                </a:prstGeom>
              </p:spPr>
            </p:pic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B7F594A0-441B-40DB-A3C0-ED57EB8A2EEA}"/>
                    </a:ext>
                  </a:extLst>
                </p:cNvPr>
                <p:cNvSpPr/>
                <p:nvPr/>
              </p:nvSpPr>
              <p:spPr>
                <a:xfrm>
                  <a:off x="2782746" y="4638895"/>
                  <a:ext cx="584363" cy="309716"/>
                </a:xfrm>
                <a:prstGeom prst="rect">
                  <a:avLst/>
                </a:prstGeom>
                <a:solidFill>
                  <a:schemeClr val="lt1">
                    <a:alpha val="0"/>
                  </a:schemeClr>
                </a:solidFill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D5FB7065-826B-4F13-AC61-F4920A0C37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34720" y="4936143"/>
                  <a:ext cx="518160" cy="0"/>
                </a:xfrm>
                <a:prstGeom prst="line">
                  <a:avLst/>
                </a:prstGeom>
                <a:ln w="285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646EB482-5BA5-4823-A7E7-7036BB16E721}"/>
                  </a:ext>
                </a:extLst>
              </p:cNvPr>
              <p:cNvCxnSpPr>
                <a:stCxn id="16" idx="3"/>
              </p:cNvCxnSpPr>
              <p:nvPr/>
            </p:nvCxnSpPr>
            <p:spPr>
              <a:xfrm>
                <a:off x="5761505" y="2932279"/>
                <a:ext cx="238669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" name="Group 2"/>
              <p:cNvGrpSpPr/>
              <p:nvPr/>
            </p:nvGrpSpPr>
            <p:grpSpPr>
              <a:xfrm>
                <a:off x="6010021" y="2380773"/>
                <a:ext cx="2500206" cy="1377079"/>
                <a:chOff x="6010021" y="2380773"/>
                <a:chExt cx="2500206" cy="1377079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57A7D902-DF28-464C-A1E7-18CB108E10B9}"/>
                    </a:ext>
                  </a:extLst>
                </p:cNvPr>
                <p:cNvGrpSpPr/>
                <p:nvPr/>
              </p:nvGrpSpPr>
              <p:grpSpPr>
                <a:xfrm>
                  <a:off x="6010021" y="2380796"/>
                  <a:ext cx="2500206" cy="1377056"/>
                  <a:chOff x="3722220" y="4392784"/>
                  <a:chExt cx="2669047" cy="1470041"/>
                </a:xfrm>
              </p:grpSpPr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D40CDF8C-C620-4355-9F73-517C5374B37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732729" y="4403300"/>
                    <a:ext cx="2658538" cy="1459525"/>
                  </a:xfrm>
                  <a:prstGeom prst="rect">
                    <a:avLst/>
                  </a:prstGeom>
                </p:spPr>
              </p:pic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58706DB9-FF4D-4A8F-87EB-3CEF107C2806}"/>
                      </a:ext>
                    </a:extLst>
                  </p:cNvPr>
                  <p:cNvSpPr/>
                  <p:nvPr/>
                </p:nvSpPr>
                <p:spPr>
                  <a:xfrm>
                    <a:off x="3722220" y="4392784"/>
                    <a:ext cx="1295705" cy="1459524"/>
                  </a:xfrm>
                  <a:prstGeom prst="rect">
                    <a:avLst/>
                  </a:prstGeom>
                  <a:noFill/>
                  <a:ln w="28575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8706DB9-FF4D-4A8F-87EB-3CEF107C2806}"/>
                    </a:ext>
                  </a:extLst>
                </p:cNvPr>
                <p:cNvSpPr/>
                <p:nvPr/>
              </p:nvSpPr>
              <p:spPr>
                <a:xfrm>
                  <a:off x="7288867" y="2380773"/>
                  <a:ext cx="1213740" cy="1367197"/>
                </a:xfrm>
                <a:prstGeom prst="rect">
                  <a:avLst/>
                </a:prstGeom>
                <a:noFill/>
                <a:ln w="28575">
                  <a:solidFill>
                    <a:srgbClr val="0033CC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46EB482-5BA5-4823-A7E7-7036BB16E721}"/>
                  </a:ext>
                </a:extLst>
              </p:cNvPr>
              <p:cNvCxnSpPr/>
              <p:nvPr/>
            </p:nvCxnSpPr>
            <p:spPr>
              <a:xfrm>
                <a:off x="4556760" y="2917039"/>
                <a:ext cx="657349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8519876" y="3388520"/>
                <a:ext cx="288862" cy="369332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1</a:t>
                </a:r>
                <a:endParaRPr lang="en-GB" dirty="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5992586" y="1876324"/>
              <a:ext cx="1226618" cy="26161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 err="1">
                  <a:solidFill>
                    <a:srgbClr val="FF0000"/>
                  </a:solidFill>
                </a:rPr>
                <a:t>RaDIATE</a:t>
              </a:r>
              <a:r>
                <a:rPr lang="en-US" sz="1100" b="1" dirty="0">
                  <a:solidFill>
                    <a:srgbClr val="FF0000"/>
                  </a:solidFill>
                </a:rPr>
                <a:t> Targets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279175" y="1876324"/>
              <a:ext cx="1231052" cy="261610"/>
            </a:xfrm>
            <a:prstGeom prst="rect">
              <a:avLst/>
            </a:prstGeom>
            <a:ln>
              <a:solidFill>
                <a:srgbClr val="0033CC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0033CC"/>
                  </a:solidFill>
                </a:rPr>
                <a:t>Isotope Targets</a:t>
              </a:r>
              <a:endParaRPr lang="en-GB" sz="1100" b="1" dirty="0">
                <a:solidFill>
                  <a:srgbClr val="0033CC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6032592" y="5098198"/>
            <a:ext cx="303288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10075191" y="6556892"/>
            <a:ext cx="15045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r>
              <a:rPr lang="en-US" sz="1200" dirty="0">
                <a:solidFill>
                  <a:srgbClr val="000000"/>
                </a:solidFill>
              </a:rPr>
              <a:t>Courtesy J. Canhoto</a:t>
            </a:r>
            <a:endParaRPr lang="en-GB" sz="1200" dirty="0"/>
          </a:p>
        </p:txBody>
      </p:sp>
      <p:sp>
        <p:nvSpPr>
          <p:cNvPr id="33" name="Rectangle 32"/>
          <p:cNvSpPr/>
          <p:nvPr/>
        </p:nvSpPr>
        <p:spPr>
          <a:xfrm>
            <a:off x="6126403" y="3275717"/>
            <a:ext cx="5684137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r>
              <a:rPr lang="en-US" sz="1400" dirty="0" smtClean="0">
                <a:solidFill>
                  <a:srgbClr val="000000"/>
                </a:solidFill>
              </a:rPr>
              <a:t>:</a:t>
            </a:r>
            <a:endParaRPr lang="en-US" sz="1400" dirty="0">
              <a:solidFill>
                <a:srgbClr val="000000"/>
              </a:solidFill>
            </a:endParaRPr>
          </a:p>
          <a:p>
            <a:pPr marL="742950" lvl="1" indent="-285750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Evaluate radiation damage effects from high-energy protons in various accelerator materials:</a:t>
            </a:r>
          </a:p>
          <a:p>
            <a:pPr marL="1657350" lvl="3" indent="-285750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Beam windows, Secondary particle production targets, Beam dumps</a:t>
            </a: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Perform PIE activities to characterize property changes due to proton irradiation damage</a:t>
            </a:r>
          </a:p>
          <a:p>
            <a:pPr marL="1657350" lvl="3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Strength (tensile, bend, fatigue)</a:t>
            </a:r>
          </a:p>
          <a:p>
            <a:pPr marL="1657350" lvl="3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Thermal (</a:t>
            </a:r>
            <a:r>
              <a:rPr lang="en-US" sz="1400" dirty="0" err="1" smtClean="0">
                <a:solidFill>
                  <a:srgbClr val="000000"/>
                </a:solidFill>
              </a:rPr>
              <a:t>CTE,conductivity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  <a:p>
            <a:pPr marL="1657350" lvl="3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Annealing effects and microstructure (SEM, TEM, EBSD)</a:t>
            </a:r>
            <a:endParaRPr lang="en-US" sz="1400" dirty="0">
              <a:solidFill>
                <a:srgbClr val="000000"/>
              </a:solidFill>
            </a:endParaRPr>
          </a:p>
          <a:p>
            <a:pPr marL="742950" lvl="1" indent="-285750">
              <a:lnSpc>
                <a:spcPts val="2020"/>
              </a:lnSpc>
              <a:spcAft>
                <a:spcPts val="400"/>
              </a:spcAft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6786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946" y="1305389"/>
            <a:ext cx="1336284" cy="12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" y="1305389"/>
            <a:ext cx="1382264" cy="12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Organization of an irradiation at BLIP and subsequent PIE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06308" y="1055127"/>
            <a:ext cx="60164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Definition of irradiation run  aims and target assembly</a:t>
            </a: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816" y="2580752"/>
            <a:ext cx="1101584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FLUKA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9673" y="2568290"/>
            <a:ext cx="111921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ANSYS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7061" y="1649742"/>
            <a:ext cx="1782230" cy="76944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Comparison with the conditions achieved in the BID and BNL proton energy budget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0260" y="1935389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94918" y="1935389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237896" y="2891013"/>
            <a:ext cx="11995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86784" y="2949507"/>
            <a:ext cx="3643627" cy="1484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0411" y="2419183"/>
            <a:ext cx="0" cy="53180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075191" y="6328976"/>
            <a:ext cx="1617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K. Ammigan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1789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946" y="1305389"/>
            <a:ext cx="1336284" cy="12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" y="1305389"/>
            <a:ext cx="1382264" cy="12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Organization of an irradiation at BLIP and subsequent PIE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506308" y="1055127"/>
            <a:ext cx="60164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Definition of irradiation run  aims and target assembly</a:t>
            </a: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u="sng" dirty="0">
                <a:solidFill>
                  <a:srgbClr val="000000"/>
                </a:solidFill>
              </a:rPr>
              <a:t>Capsule and material specimens fabrication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u="sng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1" u="sng" dirty="0">
              <a:solidFill>
                <a:srgbClr val="000000"/>
              </a:solidFill>
            </a:endParaRPr>
          </a:p>
          <a:p>
            <a:endParaRPr lang="en-US" sz="1600" b="1" u="sng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816" y="2580752"/>
            <a:ext cx="1101584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FLUKA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9673" y="2568290"/>
            <a:ext cx="111921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ANSYS Studies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7061" y="1649742"/>
            <a:ext cx="1782230" cy="76944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Comparison with the conditions achieved in the BID and BNL proton energy budget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0260" y="1935389"/>
            <a:ext cx="34380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94918" y="1935389"/>
            <a:ext cx="28284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1237896" y="2891013"/>
            <a:ext cx="11995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86784" y="2949507"/>
            <a:ext cx="3643627" cy="1484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0411" y="2419183"/>
            <a:ext cx="0" cy="53180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3" t="27865" r="46151" b="26667"/>
          <a:stretch/>
        </p:blipFill>
        <p:spPr>
          <a:xfrm>
            <a:off x="614362" y="3305197"/>
            <a:ext cx="1260000" cy="126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2" t="16099" r="48849" b="21577"/>
          <a:stretch/>
        </p:blipFill>
        <p:spPr>
          <a:xfrm>
            <a:off x="1989605" y="3309083"/>
            <a:ext cx="1291698" cy="12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l="33575" t="18483" r="33352" b="22025"/>
          <a:stretch/>
        </p:blipFill>
        <p:spPr>
          <a:xfrm>
            <a:off x="3444823" y="3305197"/>
            <a:ext cx="1243421" cy="126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l="28124" t="24324" r="31836" b="5967"/>
          <a:stretch/>
        </p:blipFill>
        <p:spPr>
          <a:xfrm>
            <a:off x="4851764" y="3305197"/>
            <a:ext cx="1282601" cy="126000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4938031" y="3353439"/>
            <a:ext cx="1104900" cy="1133315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endCxn id="24" idx="4"/>
          </p:cNvCxnSpPr>
          <p:nvPr/>
        </p:nvCxnSpPr>
        <p:spPr>
          <a:xfrm flipV="1">
            <a:off x="5490481" y="4486754"/>
            <a:ext cx="0" cy="12162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249870" y="4613047"/>
            <a:ext cx="481222" cy="2616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EBW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93570" y="4613047"/>
            <a:ext cx="1039067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Capsule Cover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96374" y="4608374"/>
            <a:ext cx="1521570" cy="26161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Filling with specimens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075191" y="6328976"/>
            <a:ext cx="1617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00"/>
                </a:solidFill>
              </a:rPr>
              <a:t>Courtesy K. Ammigan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467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19196</TotalTime>
  <Words>3344</Words>
  <Application>Microsoft Office PowerPoint</Application>
  <PresentationFormat>Widescreen</PresentationFormat>
  <Paragraphs>688</Paragraphs>
  <Slides>34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Calibri</vt:lpstr>
      <vt:lpstr>Wingdings</vt:lpstr>
      <vt:lpstr>Helvetica</vt:lpstr>
      <vt:lpstr>Ubuntu</vt:lpstr>
      <vt:lpstr>Helvetica</vt:lpstr>
      <vt:lpstr>Corbel</vt:lpstr>
      <vt:lpstr>Ubuntu Light</vt:lpstr>
      <vt:lpstr>Arial</vt:lpstr>
      <vt:lpstr>CERN_ENdept_Presentation_ArialFont copy</vt:lpstr>
      <vt:lpstr>Updates on BLIP irradiation tests and RaDIATE activities</vt:lpstr>
      <vt:lpstr>Outline</vt:lpstr>
      <vt:lpstr>Material R&amp;D studies for BIDs</vt:lpstr>
      <vt:lpstr>Material R&amp;D studies for BIDs</vt:lpstr>
      <vt:lpstr>Material R&amp;D studies for BIDs</vt:lpstr>
      <vt:lpstr>PowerPoint Presentation</vt:lpstr>
      <vt:lpstr>Irradiations at BLIP</vt:lpstr>
      <vt:lpstr>Organization of an irradiation at BLIP and subsequent PIE</vt:lpstr>
      <vt:lpstr>Organization of an irradiation at BLIP and subsequent PIE</vt:lpstr>
      <vt:lpstr>Organization of an irradiation at BLIP and subsequent PIE</vt:lpstr>
      <vt:lpstr>Organization of an irradiation at BLIP and subsequent PIE</vt:lpstr>
      <vt:lpstr>Organization of an irradiation at BLIP and subsequent PIE</vt:lpstr>
      <vt:lpstr>Organization of an irradiation at BLIP and subsequent PIE</vt:lpstr>
      <vt:lpstr>An overview of the BLIP irradiation runs we launched</vt:lpstr>
      <vt:lpstr>An overview of the BLIP irradiation runs we launched</vt:lpstr>
      <vt:lpstr>An overview of the BLIP irradiation runs we launched</vt:lpstr>
      <vt:lpstr>An overview of some of the other RaDIATE activities</vt:lpstr>
      <vt:lpstr>BeGrid2 (HRMt43) - Organization</vt:lpstr>
      <vt:lpstr>BeGrid2 (HRMt43) - Organization</vt:lpstr>
      <vt:lpstr>Fatigue testing of Ti alloys for FNAL T2K beam window (1/2)</vt:lpstr>
      <vt:lpstr>Fatigue testing of Ti alloys for FNAL T2K beam window (2/2)</vt:lpstr>
      <vt:lpstr>Ti-base alloys tensile testing and microscopy</vt:lpstr>
      <vt:lpstr>Radiation damage effects in Be</vt:lpstr>
      <vt:lpstr>Development of ANSYS scripts for the implementation of radiation damage data</vt:lpstr>
      <vt:lpstr>Example – Th. Conductivity Degradation in first block of K12 TAX  </vt:lpstr>
      <vt:lpstr>Conclusions &amp; future outlook</vt:lpstr>
      <vt:lpstr>BACKUP SLIDES</vt:lpstr>
      <vt:lpstr>Microscopic radiation damage effects</vt:lpstr>
      <vt:lpstr>Microscopic radiation damage effects</vt:lpstr>
      <vt:lpstr>Radiation damage effects on macroscopic material properties</vt:lpstr>
      <vt:lpstr>Radiation damage effects on macroscopic material properties</vt:lpstr>
      <vt:lpstr>The CERN2 capsule</vt:lpstr>
      <vt:lpstr>Scope of the Contract – Baseline activities</vt:lpstr>
      <vt:lpstr>Scope of the Contract – Baseline activities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subject/>
  <dc:creator>Marco Calviani</dc:creator>
  <cp:keywords/>
  <dc:description/>
  <cp:lastModifiedBy>Nicola Solieri</cp:lastModifiedBy>
  <cp:revision>905</cp:revision>
  <cp:lastPrinted>2016-04-13T11:38:26Z</cp:lastPrinted>
  <dcterms:created xsi:type="dcterms:W3CDTF">2016-04-11T07:30:05Z</dcterms:created>
  <dcterms:modified xsi:type="dcterms:W3CDTF">2020-07-14T07:54:14Z</dcterms:modified>
  <cp:category/>
</cp:coreProperties>
</file>