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18"/>
  </p:notesMasterIdLst>
  <p:handoutMasterIdLst>
    <p:handoutMasterId r:id="rId19"/>
  </p:handoutMasterIdLst>
  <p:sldIdLst>
    <p:sldId id="294" r:id="rId4"/>
    <p:sldId id="366" r:id="rId5"/>
    <p:sldId id="494" r:id="rId6"/>
    <p:sldId id="496" r:id="rId7"/>
    <p:sldId id="495" r:id="rId8"/>
    <p:sldId id="267" r:id="rId9"/>
    <p:sldId id="471" r:id="rId10"/>
    <p:sldId id="261" r:id="rId11"/>
    <p:sldId id="258" r:id="rId12"/>
    <p:sldId id="260" r:id="rId13"/>
    <p:sldId id="372" r:id="rId14"/>
    <p:sldId id="493" r:id="rId15"/>
    <p:sldId id="365" r:id="rId16"/>
    <p:sldId id="256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157A4"/>
    <a:srgbClr val="2C669E"/>
    <a:srgbClr val="E97BB6"/>
    <a:srgbClr val="F8B13C"/>
    <a:srgbClr val="000000"/>
    <a:srgbClr val="1E3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6" autoAdjust="0"/>
    <p:restoredTop sz="93059" autoAdjust="0"/>
  </p:normalViewPr>
  <p:slideViewPr>
    <p:cSldViewPr snapToObjects="1" showGuides="1">
      <p:cViewPr varScale="1">
        <p:scale>
          <a:sx n="72" d="100"/>
          <a:sy n="72" d="100"/>
        </p:scale>
        <p:origin x="800" y="160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7-01T19:22:15.377" idx="1">
    <p:pos x="5416" y="3000"/>
    <p:text>correction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14/07/2020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14/07/2020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189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EEE011-A4D8-BE41-9EFF-BD063F27A044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3140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923925"/>
            <a:ext cx="4095750" cy="30718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65B079B-E513-489A-8A1B-D7C78493EA86}" type="datetime4">
              <a:rPr lang="de-DE" smtClean="0"/>
              <a:pPr/>
              <a:t>14. Juli 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|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de-DE"/>
              <a:t>|  </a:t>
            </a:r>
            <a:fld id="{C36AA9A4-5D0B-4134-89A6-D8B9DAA4F25C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624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487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472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719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1059811" y="5300254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3423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4289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561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400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5271864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b="0" i="0" smtClean="0">
                <a:effectLst/>
              </a:defRPr>
            </a:lvl1pPr>
          </a:lstStyle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  <p:sldLayoutId id="2147483676" r:id="rId6"/>
    <p:sldLayoutId id="2147483678" r:id="rId7"/>
    <p:sldLayoutId id="2147483679" r:id="rId8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7" r:id="rId3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12436" y="3213462"/>
            <a:ext cx="8471547" cy="1075872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en-GB" dirty="0"/>
              <a:t>Overview and recent developments within Task 17.5</a:t>
            </a:r>
            <a:endParaRPr lang="es-E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8" name="Marcador de texto 9">
            <a:extLst>
              <a:ext uri="{FF2B5EF4-FFF2-40B4-BE49-F238E27FC236}">
                <a16:creationId xmlns:a16="http://schemas.microsoft.com/office/drawing/2014/main" id="{46E07D3E-8D82-4350-A318-5B351D14070E}"/>
              </a:ext>
            </a:extLst>
          </p:cNvPr>
          <p:cNvSpPr txBox="1">
            <a:spLocks/>
          </p:cNvSpPr>
          <p:nvPr/>
        </p:nvSpPr>
        <p:spPr>
          <a:xfrm>
            <a:off x="759183" y="4547824"/>
            <a:ext cx="7924800" cy="753383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 algn="r" defTabSz="457200" rtl="0" eaLnBrk="1" latinLnBrk="0" hangingPunct="1">
              <a:spcBef>
                <a:spcPct val="20000"/>
              </a:spcBef>
              <a:buFontTx/>
              <a:buNone/>
              <a:defRPr sz="3000" b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rgbClr val="1E386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rgbClr val="1E386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rgbClr val="1E386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rgbClr val="1E386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ARIES WP17 Annual Meeting</a:t>
            </a:r>
          </a:p>
          <a:p>
            <a:r>
              <a:rPr lang="it-IT" sz="2000" dirty="0"/>
              <a:t>14 </a:t>
            </a:r>
            <a:r>
              <a:rPr lang="it-IT" sz="2000" dirty="0" err="1"/>
              <a:t>July</a:t>
            </a:r>
            <a:r>
              <a:rPr lang="it-IT" sz="2000" dirty="0"/>
              <a:t> 2020, online meeting</a:t>
            </a:r>
            <a:endParaRPr lang="es-ES" sz="2000" dirty="0"/>
          </a:p>
        </p:txBody>
      </p:sp>
      <p:sp>
        <p:nvSpPr>
          <p:cNvPr id="12" name="Marcador de texto 4">
            <a:extLst>
              <a:ext uri="{FF2B5EF4-FFF2-40B4-BE49-F238E27FC236}">
                <a16:creationId xmlns:a16="http://schemas.microsoft.com/office/drawing/2014/main" id="{7A8C4D6F-5EAB-4900-A9CE-EB4F4EA3B6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59183" y="5442313"/>
            <a:ext cx="7924800" cy="1055143"/>
          </a:xfrm>
        </p:spPr>
        <p:txBody>
          <a:bodyPr/>
          <a:lstStyle/>
          <a:p>
            <a:r>
              <a:rPr lang="es-ES" dirty="0" err="1"/>
              <a:t>Marilena</a:t>
            </a:r>
            <a:r>
              <a:rPr lang="es-ES" dirty="0"/>
              <a:t> </a:t>
            </a:r>
            <a:r>
              <a:rPr lang="es-ES" dirty="0" err="1"/>
              <a:t>Tomut</a:t>
            </a:r>
            <a:r>
              <a:rPr lang="es-ES" dirty="0"/>
              <a:t>, GSI, WWU</a:t>
            </a:r>
          </a:p>
        </p:txBody>
      </p:sp>
    </p:spTree>
    <p:extLst>
      <p:ext uri="{BB962C8B-B14F-4D97-AF65-F5344CB8AC3E}">
        <p14:creationId xmlns:p14="http://schemas.microsoft.com/office/powerpoint/2010/main" val="3194732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A21DF1-EFE5-E347-BCFD-F4E46A60F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Irradiation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pyrolytic</a:t>
            </a:r>
            <a:r>
              <a:rPr lang="de-DE"/>
              <a:t> </a:t>
            </a:r>
            <a:r>
              <a:rPr lang="de-DE" err="1"/>
              <a:t>graphite</a:t>
            </a:r>
            <a:r>
              <a:rPr lang="de-DE"/>
              <a:t> </a:t>
            </a:r>
            <a:r>
              <a:rPr lang="de-DE" err="1"/>
              <a:t>foils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521952-FD3C-704C-A628-960A72418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3" y="1342750"/>
            <a:ext cx="8928991" cy="4479943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de-DE" sz="1800" dirty="0" err="1">
                <a:solidFill>
                  <a:srgbClr val="1F497D"/>
                </a:solidFill>
              </a:rPr>
              <a:t>Pyrolitic</a:t>
            </a:r>
            <a:r>
              <a:rPr lang="de-DE" sz="1800" dirty="0">
                <a:solidFill>
                  <a:srgbClr val="1F497D"/>
                </a:solidFill>
              </a:rPr>
              <a:t> </a:t>
            </a:r>
            <a:r>
              <a:rPr lang="de-DE" sz="1800" dirty="0" err="1">
                <a:solidFill>
                  <a:srgbClr val="1F497D"/>
                </a:solidFill>
              </a:rPr>
              <a:t>graphite</a:t>
            </a:r>
            <a:r>
              <a:rPr lang="de-DE" sz="1800" dirty="0">
                <a:solidFill>
                  <a:srgbClr val="1F497D"/>
                </a:solidFill>
              </a:rPr>
              <a:t> </a:t>
            </a:r>
            <a:r>
              <a:rPr lang="de-DE" sz="1800" dirty="0" err="1">
                <a:solidFill>
                  <a:srgbClr val="1F497D"/>
                </a:solidFill>
              </a:rPr>
              <a:t>foils</a:t>
            </a:r>
            <a:r>
              <a:rPr lang="de-DE" sz="1800" dirty="0">
                <a:solidFill>
                  <a:srgbClr val="1F497D"/>
                </a:solidFill>
              </a:rPr>
              <a:t>- </a:t>
            </a:r>
            <a:r>
              <a:rPr lang="de-DE" sz="1800" dirty="0" err="1">
                <a:solidFill>
                  <a:srgbClr val="1F497D"/>
                </a:solidFill>
              </a:rPr>
              <a:t>stacked</a:t>
            </a:r>
            <a:r>
              <a:rPr lang="de-DE" sz="1800" dirty="0">
                <a:solidFill>
                  <a:srgbClr val="1F497D"/>
                </a:solidFill>
              </a:rPr>
              <a:t> </a:t>
            </a:r>
            <a:r>
              <a:rPr lang="de-DE" sz="1800" dirty="0" err="1">
                <a:solidFill>
                  <a:srgbClr val="1F497D"/>
                </a:solidFill>
              </a:rPr>
              <a:t>for</a:t>
            </a:r>
            <a:r>
              <a:rPr lang="de-DE" sz="1800" dirty="0">
                <a:solidFill>
                  <a:srgbClr val="1F497D"/>
                </a:solidFill>
              </a:rPr>
              <a:t> 4.8 </a:t>
            </a:r>
            <a:r>
              <a:rPr lang="de-DE" sz="1800" dirty="0" err="1">
                <a:solidFill>
                  <a:srgbClr val="1F497D"/>
                </a:solidFill>
              </a:rPr>
              <a:t>MeV</a:t>
            </a:r>
            <a:r>
              <a:rPr lang="de-DE" sz="1800" dirty="0">
                <a:solidFill>
                  <a:srgbClr val="1F497D"/>
                </a:solidFill>
              </a:rPr>
              <a:t>/</a:t>
            </a:r>
            <a:r>
              <a:rPr lang="de-DE" sz="1800" dirty="0" err="1">
                <a:solidFill>
                  <a:srgbClr val="1F497D"/>
                </a:solidFill>
              </a:rPr>
              <a:t>u</a:t>
            </a:r>
            <a:r>
              <a:rPr lang="de-DE" sz="1800" dirty="0">
                <a:solidFill>
                  <a:srgbClr val="1F497D"/>
                </a:solidFill>
              </a:rPr>
              <a:t> </a:t>
            </a:r>
            <a:r>
              <a:rPr lang="de-DE" sz="1800" baseline="30000" dirty="0">
                <a:solidFill>
                  <a:srgbClr val="1F497D"/>
                </a:solidFill>
              </a:rPr>
              <a:t>197</a:t>
            </a:r>
            <a:r>
              <a:rPr lang="de-DE" sz="1800" dirty="0">
                <a:solidFill>
                  <a:srgbClr val="1F497D"/>
                </a:solidFill>
              </a:rPr>
              <a:t>Au-irradiation on 2 sample </a:t>
            </a:r>
            <a:r>
              <a:rPr lang="de-DE" sz="1800" dirty="0" err="1">
                <a:solidFill>
                  <a:srgbClr val="1F497D"/>
                </a:solidFill>
              </a:rPr>
              <a:t>holders</a:t>
            </a:r>
            <a:r>
              <a:rPr lang="de-DE" sz="1800" dirty="0">
                <a:solidFill>
                  <a:srgbClr val="1F497D"/>
                </a:solidFill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		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E4113C0-89D3-164B-B4F5-0281C16AB0F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58775" y="2908818"/>
            <a:ext cx="4026887" cy="302289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411793A-0DD2-C44B-BD88-855708C59DD0}"/>
              </a:ext>
            </a:extLst>
          </p:cNvPr>
          <p:cNvSpPr txBox="1"/>
          <p:nvPr/>
        </p:nvSpPr>
        <p:spPr>
          <a:xfrm>
            <a:off x="9144000" y="31485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F115048-C5D6-444B-80AC-62FF70259C2F}"/>
              </a:ext>
            </a:extLst>
          </p:cNvPr>
          <p:cNvSpPr txBox="1"/>
          <p:nvPr/>
        </p:nvSpPr>
        <p:spPr>
          <a:xfrm>
            <a:off x="251520" y="5976832"/>
            <a:ext cx="53653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/>
              <a:t>OPTIGRAPH </a:t>
            </a:r>
            <a:r>
              <a:rPr lang="de-DE" sz="1000" err="1"/>
              <a:t>samples</a:t>
            </a:r>
            <a:r>
              <a:rPr lang="de-DE" sz="1000"/>
              <a:t> on </a:t>
            </a:r>
            <a:r>
              <a:rPr lang="de-DE" sz="1000" err="1"/>
              <a:t>first</a:t>
            </a:r>
            <a:r>
              <a:rPr lang="de-DE" sz="1000"/>
              <a:t> holder </a:t>
            </a:r>
            <a:r>
              <a:rPr lang="de-DE" sz="1000" err="1"/>
              <a:t>for</a:t>
            </a:r>
            <a:r>
              <a:rPr lang="de-DE" sz="1000"/>
              <a:t> 4.8 </a:t>
            </a:r>
            <a:r>
              <a:rPr lang="de-DE" sz="1000" err="1"/>
              <a:t>MeV</a:t>
            </a:r>
            <a:r>
              <a:rPr lang="de-DE" sz="1000"/>
              <a:t>/</a:t>
            </a:r>
            <a:r>
              <a:rPr lang="de-DE" sz="1000" err="1"/>
              <a:t>n</a:t>
            </a:r>
            <a:r>
              <a:rPr lang="de-DE" sz="1000"/>
              <a:t> </a:t>
            </a:r>
            <a:r>
              <a:rPr lang="de-DE" sz="1000" baseline="30000"/>
              <a:t>197</a:t>
            </a:r>
            <a:r>
              <a:rPr lang="de-DE" sz="1000"/>
              <a:t>Au-irradiation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D0AACCA2-4E5A-EE41-8B97-CBEE1B9A6535}"/>
                  </a:ext>
                </a:extLst>
              </p:cNvPr>
              <p:cNvSpPr txBox="1"/>
              <p:nvPr/>
            </p:nvSpPr>
            <p:spPr>
              <a:xfrm>
                <a:off x="1433334" y="1850170"/>
                <a:ext cx="59046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>
                    <a:solidFill>
                      <a:srgbClr val="1F497D"/>
                    </a:solidFill>
                  </a:rPr>
                  <a:t>- Stack </a:t>
                </a:r>
                <a:r>
                  <a:rPr lang="de-DE" dirty="0" err="1">
                    <a:solidFill>
                      <a:srgbClr val="1F497D"/>
                    </a:solidFill>
                  </a:rPr>
                  <a:t>thickness</a:t>
                </a:r>
                <a:r>
                  <a:rPr lang="de-DE" dirty="0">
                    <a:solidFill>
                      <a:srgbClr val="1F497D"/>
                    </a:solidFill>
                  </a:rPr>
                  <a:t> </a:t>
                </a:r>
                <a:r>
                  <a:rPr lang="de-DE" dirty="0" err="1">
                    <a:solidFill>
                      <a:srgbClr val="1F497D"/>
                    </a:solidFill>
                  </a:rPr>
                  <a:t>covers</a:t>
                </a:r>
                <a:r>
                  <a:rPr lang="de-DE" dirty="0">
                    <a:solidFill>
                      <a:srgbClr val="1F497D"/>
                    </a:solidFill>
                  </a:rPr>
                  <a:t> an </a:t>
                </a:r>
                <a:r>
                  <a:rPr lang="de-DE" dirty="0" err="1">
                    <a:solidFill>
                      <a:srgbClr val="1F497D"/>
                    </a:solidFill>
                  </a:rPr>
                  <a:t>ion</a:t>
                </a:r>
                <a:r>
                  <a:rPr lang="de-DE" dirty="0">
                    <a:solidFill>
                      <a:srgbClr val="1F497D"/>
                    </a:solidFill>
                  </a:rPr>
                  <a:t> </a:t>
                </a:r>
                <a:r>
                  <a:rPr lang="de-DE" dirty="0" err="1">
                    <a:solidFill>
                      <a:srgbClr val="1F497D"/>
                    </a:solidFill>
                  </a:rPr>
                  <a:t>range</a:t>
                </a:r>
                <a:r>
                  <a:rPr lang="de-DE" dirty="0">
                    <a:solidFill>
                      <a:srgbClr val="1F497D"/>
                    </a:solidFill>
                  </a:rPr>
                  <a:t> </a:t>
                </a:r>
                <a:r>
                  <a:rPr lang="de-DE" dirty="0" err="1">
                    <a:solidFill>
                      <a:srgbClr val="1F497D"/>
                    </a:solidFill>
                  </a:rPr>
                  <a:t>of</a:t>
                </a:r>
                <a:r>
                  <a:rPr lang="de-DE" dirty="0">
                    <a:solidFill>
                      <a:srgbClr val="1F497D"/>
                    </a:solidFill>
                  </a:rPr>
                  <a:t> </a:t>
                </a:r>
                <a:r>
                  <a:rPr lang="de-DE" dirty="0" err="1">
                    <a:solidFill>
                      <a:srgbClr val="1F497D"/>
                    </a:solidFill>
                  </a:rPr>
                  <a:t>approx</a:t>
                </a:r>
                <a:r>
                  <a:rPr lang="de-DE" dirty="0">
                    <a:solidFill>
                      <a:srgbClr val="1F497D"/>
                    </a:solidFill>
                  </a:rPr>
                  <a:t>. 47 </a:t>
                </a:r>
                <a14:m>
                  <m:oMath xmlns:m="http://schemas.openxmlformats.org/officeDocument/2006/math">
                    <m:r>
                      <a:rPr lang="de-DE" i="1" smtClean="0">
                        <a:solidFill>
                          <a:srgbClr val="1F497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de-DE" dirty="0">
                    <a:solidFill>
                      <a:srgbClr val="1F497D"/>
                    </a:solidFill>
                  </a:rPr>
                  <a:t>m</a:t>
                </a:r>
              </a:p>
              <a:p>
                <a:r>
                  <a:rPr lang="de-DE" dirty="0">
                    <a:solidFill>
                      <a:srgbClr val="1F497D"/>
                    </a:solidFill>
                  </a:rPr>
                  <a:t>- </a:t>
                </a:r>
                <a:r>
                  <a:rPr lang="de-DE" dirty="0" err="1">
                    <a:solidFill>
                      <a:srgbClr val="1F497D"/>
                    </a:solidFill>
                  </a:rPr>
                  <a:t>probing</a:t>
                </a:r>
                <a:r>
                  <a:rPr lang="de-DE" dirty="0">
                    <a:solidFill>
                      <a:srgbClr val="1F497D"/>
                    </a:solidFill>
                  </a:rPr>
                  <a:t> different </a:t>
                </a:r>
                <a:r>
                  <a:rPr lang="de-DE" dirty="0" err="1">
                    <a:solidFill>
                      <a:srgbClr val="1F497D"/>
                    </a:solidFill>
                  </a:rPr>
                  <a:t>energy</a:t>
                </a:r>
                <a:r>
                  <a:rPr lang="de-DE" dirty="0">
                    <a:solidFill>
                      <a:srgbClr val="1F497D"/>
                    </a:solidFill>
                  </a:rPr>
                  <a:t> </a:t>
                </a:r>
                <a:r>
                  <a:rPr lang="de-DE" dirty="0" err="1">
                    <a:solidFill>
                      <a:srgbClr val="1F497D"/>
                    </a:solidFill>
                  </a:rPr>
                  <a:t>loss</a:t>
                </a:r>
                <a:r>
                  <a:rPr lang="de-DE" dirty="0">
                    <a:solidFill>
                      <a:srgbClr val="1F497D"/>
                    </a:solidFill>
                  </a:rPr>
                  <a:t> </a:t>
                </a:r>
                <a:r>
                  <a:rPr lang="de-DE" dirty="0" err="1">
                    <a:solidFill>
                      <a:srgbClr val="1F497D"/>
                    </a:solidFill>
                  </a:rPr>
                  <a:t>levels</a:t>
                </a:r>
                <a:r>
                  <a:rPr lang="de-DE" dirty="0">
                    <a:solidFill>
                      <a:srgbClr val="1F497D"/>
                    </a:solidFill>
                  </a:rPr>
                  <a:t> </a:t>
                </a:r>
                <a:r>
                  <a:rPr lang="de-DE" dirty="0" err="1">
                    <a:solidFill>
                      <a:srgbClr val="1F497D"/>
                    </a:solidFill>
                  </a:rPr>
                  <a:t>along</a:t>
                </a:r>
                <a:r>
                  <a:rPr lang="de-DE" dirty="0">
                    <a:solidFill>
                      <a:srgbClr val="1F497D"/>
                    </a:solidFill>
                  </a:rPr>
                  <a:t> </a:t>
                </a:r>
                <a:r>
                  <a:rPr lang="de-DE" dirty="0" err="1">
                    <a:solidFill>
                      <a:srgbClr val="1F497D"/>
                    </a:solidFill>
                  </a:rPr>
                  <a:t>ion</a:t>
                </a:r>
                <a:r>
                  <a:rPr lang="de-DE" dirty="0">
                    <a:solidFill>
                      <a:srgbClr val="1F497D"/>
                    </a:solidFill>
                  </a:rPr>
                  <a:t> </a:t>
                </a:r>
                <a:r>
                  <a:rPr lang="de-DE" dirty="0" err="1">
                    <a:solidFill>
                      <a:srgbClr val="1F497D"/>
                    </a:solidFill>
                  </a:rPr>
                  <a:t>path</a:t>
                </a:r>
                <a:endParaRPr lang="de-DE" dirty="0">
                  <a:solidFill>
                    <a:srgbClr val="1F497D"/>
                  </a:solidFill>
                </a:endParaRPr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D0AACCA2-4E5A-EE41-8B97-CBEE1B9A65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334" y="1850170"/>
                <a:ext cx="5904656" cy="646331"/>
              </a:xfrm>
              <a:prstGeom prst="rect">
                <a:avLst/>
              </a:prstGeom>
              <a:blipFill>
                <a:blip r:embed="rId3"/>
                <a:stretch>
                  <a:fillRect l="-858" t="-3846" b="-1153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Grafik 7">
            <a:extLst>
              <a:ext uri="{FF2B5EF4-FFF2-40B4-BE49-F238E27FC236}">
                <a16:creationId xmlns:a16="http://schemas.microsoft.com/office/drawing/2014/main" id="{A8485305-EBF1-4647-BAC1-8211921CBCD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593891" y="3339949"/>
            <a:ext cx="4237956" cy="167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896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Deliverables &amp; Milestones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8964488" cy="4752529"/>
          </a:xfrm>
        </p:spPr>
        <p:txBody>
          <a:bodyPr>
            <a:normAutofit/>
          </a:bodyPr>
          <a:lstStyle/>
          <a:p>
            <a:pPr marL="0" indent="0">
              <a:spcBef>
                <a:spcPts val="1500"/>
              </a:spcBef>
              <a:buNone/>
            </a:pPr>
            <a:r>
              <a:rPr lang="en-GB" sz="2000" dirty="0"/>
              <a:t>	Task 17.5. - MS</a:t>
            </a:r>
            <a:r>
              <a:rPr lang="en-US" sz="2000" dirty="0"/>
              <a:t> 62 – Dissemination of R&amp;D results on novel materials for 	accelerator and societal applications (month 46)</a:t>
            </a:r>
          </a:p>
          <a:p>
            <a:pPr>
              <a:spcBef>
                <a:spcPts val="1500"/>
              </a:spcBef>
            </a:pPr>
            <a:r>
              <a:rPr lang="en-US" sz="2000" dirty="0"/>
              <a:t>Planned initially as an Workshop “Extreme Beams meet Extreme Materials”  </a:t>
            </a:r>
          </a:p>
          <a:p>
            <a:pPr>
              <a:spcBef>
                <a:spcPts val="1500"/>
              </a:spcBef>
            </a:pPr>
            <a:r>
              <a:rPr lang="en-US" sz="2000" dirty="0"/>
              <a:t>To be replaced by an online workshop or by a Special Issue in a open access journal (“Materials”- IF 3.4)</a:t>
            </a:r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8B1DAD02-AC84-4FB7-932D-6C8C7E9850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218122"/>
              </p:ext>
            </p:extLst>
          </p:nvPr>
        </p:nvGraphicFramePr>
        <p:xfrm>
          <a:off x="380797" y="3281233"/>
          <a:ext cx="8079635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2056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31923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447">
                <a:tc>
                  <a:txBody>
                    <a:bodyPr/>
                    <a:lstStyle/>
                    <a:p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230">
                <a:tc>
                  <a:txBody>
                    <a:bodyPr/>
                    <a:lstStyle/>
                    <a:p>
                      <a:r>
                        <a:rPr lang="en-US" dirty="0"/>
                        <a:t>17.1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230">
                <a:tc>
                  <a:txBody>
                    <a:bodyPr/>
                    <a:lstStyle/>
                    <a:p>
                      <a:r>
                        <a:rPr lang="en-US" dirty="0"/>
                        <a:t>17.2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230">
                <a:tc>
                  <a:txBody>
                    <a:bodyPr/>
                    <a:lstStyle/>
                    <a:p>
                      <a:r>
                        <a:rPr lang="en-US" dirty="0"/>
                        <a:t>17.3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230">
                <a:tc>
                  <a:txBody>
                    <a:bodyPr/>
                    <a:lstStyle/>
                    <a:p>
                      <a:r>
                        <a:rPr lang="en-US" dirty="0"/>
                        <a:t>17.4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230">
                <a:tc>
                  <a:txBody>
                    <a:bodyPr/>
                    <a:lstStyle/>
                    <a:p>
                      <a:r>
                        <a:rPr lang="en-US" dirty="0"/>
                        <a:t>17.5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>
                    <a:solidFill>
                      <a:srgbClr val="E97B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23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800000"/>
                          </a:solidFill>
                        </a:rPr>
                        <a:t>14.4</a:t>
                      </a:r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800000"/>
                          </a:solidFill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800000"/>
                          </a:solidFill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030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What’s next - IFAST – WP4.3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0" y="990599"/>
            <a:ext cx="6080735" cy="5040000"/>
          </a:xfrm>
        </p:spPr>
        <p:txBody>
          <a:bodyPr/>
          <a:lstStyle/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IFAST Task 4.3. - GRAPH&amp;BEAWIN </a:t>
            </a:r>
          </a:p>
          <a:p>
            <a:pPr marL="0" indent="0" algn="just">
              <a:spcBef>
                <a:spcPts val="600"/>
              </a:spcBef>
              <a:buClr>
                <a:srgbClr val="FFB125"/>
              </a:buClr>
              <a:buSzPct val="140000"/>
              <a:buNone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M. </a:t>
            </a:r>
            <a:r>
              <a:rPr lang="en-GB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Losasso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 and M. </a:t>
            </a:r>
            <a:r>
              <a:rPr lang="en-GB" sz="1600" dirty="0" err="1">
                <a:solidFill>
                  <a:schemeClr val="tx2"/>
                </a:solidFill>
                <a:sym typeface="Wingdings" panose="05000000000000000000" pitchFamily="2" charset="2"/>
              </a:rPr>
              <a:t>Tomu</a:t>
            </a:r>
            <a:r>
              <a:rPr lang="en-GB" sz="1600" b="1" dirty="0" err="1">
                <a:solidFill>
                  <a:schemeClr val="tx2"/>
                </a:solidFill>
                <a:sym typeface="Wingdings" panose="05000000000000000000" pitchFamily="2" charset="2"/>
              </a:rPr>
              <a:t>t</a:t>
            </a:r>
            <a:endParaRPr lang="en-GB" sz="1600" b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 algn="just">
              <a:spcBef>
                <a:spcPts val="600"/>
              </a:spcBef>
              <a:buClr>
                <a:srgbClr val="FFB125"/>
              </a:buClr>
              <a:buSzPct val="140000"/>
              <a:buNone/>
            </a:pP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Beam windows for high-power accelerator applications. Suspended </a:t>
            </a:r>
            <a:r>
              <a:rPr lang="en-GB" sz="1600" b="1" dirty="0" err="1">
                <a:solidFill>
                  <a:schemeClr val="tx2"/>
                </a:solidFill>
                <a:sym typeface="Wingdings" panose="05000000000000000000" pitchFamily="2" charset="2"/>
              </a:rPr>
              <a:t>graphenic</a:t>
            </a: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 membrane and novel metallic beam windows for next generation accelerators</a:t>
            </a:r>
          </a:p>
          <a:p>
            <a:pPr marL="0" indent="0" algn="just">
              <a:spcBef>
                <a:spcPts val="600"/>
              </a:spcBef>
              <a:buClr>
                <a:srgbClr val="FFB125"/>
              </a:buClr>
              <a:buSzPct val="140000"/>
              <a:buNone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Continuation of activities in task 17.5. on materials for broader accelerator applications</a:t>
            </a:r>
          </a:p>
          <a:p>
            <a:pPr marL="0" indent="0" algn="just">
              <a:spcBef>
                <a:spcPts val="600"/>
              </a:spcBef>
              <a:buClr>
                <a:srgbClr val="FFB125"/>
              </a:buClr>
              <a:buSzPct val="140000"/>
              <a:buNone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Objectives:</a:t>
            </a:r>
          </a:p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Production of innovative materials suitable for beam-windows applications in high power accelerators</a:t>
            </a:r>
          </a:p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Particle transport and thermomechanical simulations for beam windows under high intensity operation conditions </a:t>
            </a:r>
          </a:p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Characterisation of beam windows materials under thermomechanical load and extended radiation damage and their integration in accelerator environment</a:t>
            </a:r>
          </a:p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Participants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: CERN, GSI, WWU Münster, RHP</a:t>
            </a:r>
          </a:p>
          <a:p>
            <a:pPr algn="just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EC contribution: 100 k€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 / </a:t>
            </a:r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Duration: 32 months</a:t>
            </a:r>
          </a:p>
          <a:p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M. Tomut, A. Bertarelli  – WP17 Annual Meeting – 14 July 2020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153C2A-0F2A-7C4A-A28F-8687B11FC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252" y="1389558"/>
            <a:ext cx="1774747" cy="16876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2D4282F-009B-EA49-8710-08613B0DB7E8}"/>
              </a:ext>
            </a:extLst>
          </p:cNvPr>
          <p:cNvSpPr/>
          <p:nvPr/>
        </p:nvSpPr>
        <p:spPr>
          <a:xfrm>
            <a:off x="6649746" y="3100814"/>
            <a:ext cx="2271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chemeClr val="tx2"/>
                </a:solidFill>
                <a:sym typeface="Wingdings" panose="05000000000000000000" pitchFamily="2" charset="2"/>
              </a:rPr>
              <a:t>graphenic</a:t>
            </a:r>
            <a:r>
              <a:rPr lang="en-GB" b="1" dirty="0">
                <a:solidFill>
                  <a:schemeClr val="tx2"/>
                </a:solidFill>
                <a:sym typeface="Wingdings" panose="05000000000000000000" pitchFamily="2" charset="2"/>
              </a:rPr>
              <a:t> membrane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CB940C-7988-AC4B-85A1-ECAB281A0D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7252" y="3467449"/>
            <a:ext cx="1854183" cy="189793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23BFA19-3333-E844-B8B9-467E24974F99}"/>
              </a:ext>
            </a:extLst>
          </p:cNvPr>
          <p:cNvSpPr/>
          <p:nvPr/>
        </p:nvSpPr>
        <p:spPr>
          <a:xfrm>
            <a:off x="6766558" y="5384872"/>
            <a:ext cx="2271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sym typeface="Wingdings" panose="05000000000000000000" pitchFamily="2" charset="2"/>
              </a:rPr>
              <a:t>Raman spectra of </a:t>
            </a:r>
          </a:p>
          <a:p>
            <a:r>
              <a:rPr lang="en-GB" b="1" dirty="0" err="1">
                <a:solidFill>
                  <a:schemeClr val="tx2"/>
                </a:solidFill>
                <a:sym typeface="Wingdings" panose="05000000000000000000" pitchFamily="2" charset="2"/>
              </a:rPr>
              <a:t>graphenic</a:t>
            </a:r>
            <a:r>
              <a:rPr lang="en-GB" b="1" dirty="0">
                <a:solidFill>
                  <a:schemeClr val="tx2"/>
                </a:solidFill>
                <a:sym typeface="Wingdings" panose="05000000000000000000" pitchFamily="2" charset="2"/>
              </a:rPr>
              <a:t> membrane </a:t>
            </a:r>
          </a:p>
        </p:txBody>
      </p:sp>
    </p:spTree>
    <p:extLst>
      <p:ext uri="{BB962C8B-B14F-4D97-AF65-F5344CB8AC3E}">
        <p14:creationId xmlns:p14="http://schemas.microsoft.com/office/powerpoint/2010/main" val="2938944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05225" y="5704279"/>
            <a:ext cx="7696200" cy="990600"/>
          </a:xfrm>
        </p:spPr>
        <p:txBody>
          <a:bodyPr/>
          <a:lstStyle/>
          <a:p>
            <a:r>
              <a:rPr lang="en-US" dirty="0"/>
              <a:t>Thank you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48713" y="6624638"/>
            <a:ext cx="395287" cy="2159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1" name="Picture 10" descr="logobrevettibiz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425" y="9225839"/>
            <a:ext cx="2823250" cy="396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7B1C20-2501-F041-B118-D35E3DA097C5}"/>
              </a:ext>
            </a:extLst>
          </p:cNvPr>
          <p:cNvSpPr txBox="1"/>
          <p:nvPr/>
        </p:nvSpPr>
        <p:spPr>
          <a:xfrm>
            <a:off x="3792071" y="37382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E0D934-8D64-4D44-A7A4-C936EDAD0B47}"/>
              </a:ext>
            </a:extLst>
          </p:cNvPr>
          <p:cNvSpPr txBox="1"/>
          <p:nvPr/>
        </p:nvSpPr>
        <p:spPr>
          <a:xfrm>
            <a:off x="2699792" y="2996952"/>
            <a:ext cx="3952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>
                <a:solidFill>
                  <a:srgbClr val="2C669E"/>
                </a:solidFill>
              </a:rPr>
              <a:t>Thank</a:t>
            </a:r>
            <a:r>
              <a:rPr lang="de-DE" sz="2400" dirty="0">
                <a:solidFill>
                  <a:srgbClr val="2C669E"/>
                </a:solidFill>
              </a:rPr>
              <a:t> </a:t>
            </a:r>
            <a:r>
              <a:rPr lang="de-DE" sz="2400" dirty="0" err="1">
                <a:solidFill>
                  <a:srgbClr val="2C669E"/>
                </a:solidFill>
              </a:rPr>
              <a:t>you</a:t>
            </a:r>
            <a:r>
              <a:rPr lang="de-DE" sz="2400" dirty="0">
                <a:solidFill>
                  <a:srgbClr val="2C669E"/>
                </a:solidFill>
              </a:rPr>
              <a:t> </a:t>
            </a:r>
            <a:r>
              <a:rPr lang="de-DE" sz="2400" dirty="0" err="1">
                <a:solidFill>
                  <a:srgbClr val="2C669E"/>
                </a:solidFill>
              </a:rPr>
              <a:t>for</a:t>
            </a:r>
            <a:r>
              <a:rPr lang="de-DE" sz="2400" dirty="0">
                <a:solidFill>
                  <a:srgbClr val="2C669E"/>
                </a:solidFill>
              </a:rPr>
              <a:t> </a:t>
            </a:r>
            <a:r>
              <a:rPr lang="de-DE" sz="2400" dirty="0" err="1">
                <a:solidFill>
                  <a:srgbClr val="2C669E"/>
                </a:solidFill>
              </a:rPr>
              <a:t>your</a:t>
            </a:r>
            <a:r>
              <a:rPr lang="de-DE" sz="2400" dirty="0">
                <a:solidFill>
                  <a:srgbClr val="2C669E"/>
                </a:solidFill>
              </a:rPr>
              <a:t> </a:t>
            </a:r>
            <a:r>
              <a:rPr lang="de-DE" sz="2400" dirty="0" err="1">
                <a:solidFill>
                  <a:srgbClr val="2C669E"/>
                </a:solidFill>
              </a:rPr>
              <a:t>attention</a:t>
            </a:r>
            <a:r>
              <a:rPr lang="de-DE" sz="2400" dirty="0">
                <a:solidFill>
                  <a:srgbClr val="2C669E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44511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298773" y="278928"/>
            <a:ext cx="8692587" cy="561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400" spc="-1" dirty="0" err="1">
                <a:solidFill>
                  <a:srgbClr val="0157A4"/>
                </a:solidFill>
                <a:latin typeface="Arial"/>
              </a:rPr>
              <a:t>I</a:t>
            </a:r>
            <a:r>
              <a:rPr lang="fr-FR" sz="2400" b="0" strike="noStrike" spc="-1" dirty="0" err="1">
                <a:solidFill>
                  <a:srgbClr val="0157A4"/>
                </a:solidFill>
                <a:latin typeface="Arial"/>
              </a:rPr>
              <a:t>ono</a:t>
            </a:r>
            <a:r>
              <a:rPr lang="fr-FR" sz="2400" b="0" strike="noStrike" spc="-1" dirty="0">
                <a:solidFill>
                  <a:srgbClr val="0157A4"/>
                </a:solidFill>
                <a:latin typeface="Arial"/>
              </a:rPr>
              <a:t>-luminescence in </a:t>
            </a:r>
            <a:r>
              <a:rPr lang="fr-FR" sz="2400" b="0" strike="noStrike" spc="-1" dirty="0" err="1">
                <a:solidFill>
                  <a:srgbClr val="0157A4"/>
                </a:solidFill>
                <a:latin typeface="Arial"/>
              </a:rPr>
              <a:t>diamonds</a:t>
            </a:r>
            <a:r>
              <a:rPr lang="fr-FR" sz="2400" b="0" strike="noStrike" spc="-1" dirty="0">
                <a:solidFill>
                  <a:srgbClr val="0157A4"/>
                </a:solidFill>
                <a:latin typeface="Arial"/>
              </a:rPr>
              <a:t> and </a:t>
            </a:r>
            <a:r>
              <a:rPr lang="fr-FR" sz="2400" b="0" strike="noStrike" spc="-1" dirty="0" err="1">
                <a:solidFill>
                  <a:srgbClr val="0157A4"/>
                </a:solidFill>
                <a:latin typeface="Arial"/>
              </a:rPr>
              <a:t>diamond-metal</a:t>
            </a:r>
            <a:r>
              <a:rPr lang="fr-FR" sz="2400" b="0" strike="noStrike" spc="-1" dirty="0">
                <a:solidFill>
                  <a:srgbClr val="0157A4"/>
                </a:solidFill>
                <a:latin typeface="Arial"/>
              </a:rPr>
              <a:t> composites</a:t>
            </a:r>
            <a:endParaRPr lang="fr-F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1676520" y="6524640"/>
            <a:ext cx="4419360" cy="1965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808080"/>
                </a:solidFill>
                <a:latin typeface="Arial"/>
              </a:rPr>
              <a:t>Updates on luminescence studies of metal-diamond composites</a:t>
            </a:r>
            <a:endParaRPr lang="en-US" sz="1100" b="0" strike="noStrike" spc="-1">
              <a:latin typeface="Times New Roman"/>
            </a:endParaRPr>
          </a:p>
        </p:txBody>
      </p:sp>
      <p:sp>
        <p:nvSpPr>
          <p:cNvPr id="89" name="TextShape 3"/>
          <p:cNvSpPr txBox="1"/>
          <p:nvPr/>
        </p:nvSpPr>
        <p:spPr>
          <a:xfrm>
            <a:off x="8534520" y="6356520"/>
            <a:ext cx="4568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A131087-117A-437D-9766-89F0BC289C07}" type="slidenum">
              <a:rPr lang="en-US" sz="1200" b="1" strike="noStrike" spc="-1">
                <a:solidFill>
                  <a:srgbClr val="FFFFFF"/>
                </a:solidFill>
                <a:latin typeface="Arial"/>
              </a:rPr>
              <a:t>14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0" name="TextShape 4"/>
          <p:cNvSpPr txBox="1"/>
          <p:nvPr/>
        </p:nvSpPr>
        <p:spPr>
          <a:xfrm>
            <a:off x="457561" y="991080"/>
            <a:ext cx="4592742" cy="49454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92000" lnSpcReduction="10000"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  <a:latin typeface="Arial"/>
              </a:rPr>
              <a:t>Swift </a:t>
            </a:r>
            <a:r>
              <a:rPr lang="fr-FR" spc="-1" dirty="0" err="1">
                <a:solidFill>
                  <a:srgbClr val="000000"/>
                </a:solidFill>
                <a:latin typeface="Arial"/>
              </a:rPr>
              <a:t>heavy</a:t>
            </a:r>
            <a:r>
              <a:rPr lang="fr-FR" spc="-1" dirty="0">
                <a:solidFill>
                  <a:srgbClr val="000000"/>
                </a:solidFill>
                <a:latin typeface="Arial"/>
              </a:rPr>
              <a:t>-ion (SHI) </a:t>
            </a:r>
            <a:r>
              <a:rPr lang="fr-FR" spc="-1" dirty="0" err="1">
                <a:solidFill>
                  <a:srgbClr val="000000"/>
                </a:solidFill>
                <a:latin typeface="Arial"/>
              </a:rPr>
              <a:t>induced</a:t>
            </a:r>
            <a:r>
              <a:rPr lang="fr-FR" spc="-1" dirty="0">
                <a:solidFill>
                  <a:srgbClr val="000000"/>
                </a:solidFill>
                <a:latin typeface="Arial"/>
              </a:rPr>
              <a:t> luminescence in </a:t>
            </a:r>
            <a:r>
              <a:rPr lang="fr-FR" spc="-1" dirty="0" err="1">
                <a:solidFill>
                  <a:srgbClr val="000000"/>
                </a:solidFill>
                <a:latin typeface="Arial"/>
              </a:rPr>
              <a:t>monocrystalline</a:t>
            </a:r>
            <a:r>
              <a:rPr lang="fr-FR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pc="-1" dirty="0" err="1">
                <a:solidFill>
                  <a:srgbClr val="000000"/>
                </a:solidFill>
                <a:latin typeface="Arial"/>
              </a:rPr>
              <a:t>diamonds</a:t>
            </a:r>
            <a:r>
              <a:rPr lang="fr-FR" spc="-1" dirty="0">
                <a:solidFill>
                  <a:srgbClr val="000000"/>
                </a:solidFill>
                <a:latin typeface="Arial"/>
              </a:rPr>
              <a:t> and </a:t>
            </a:r>
            <a:r>
              <a:rPr lang="fr-FR" spc="-1" dirty="0" err="1">
                <a:solidFill>
                  <a:srgbClr val="000000"/>
                </a:solidFill>
                <a:latin typeface="Arial"/>
              </a:rPr>
              <a:t>diamond</a:t>
            </a:r>
            <a:r>
              <a:rPr lang="fr-FR" spc="-1" dirty="0">
                <a:solidFill>
                  <a:srgbClr val="000000"/>
                </a:solidFill>
                <a:latin typeface="Arial"/>
              </a:rPr>
              <a:t>/</a:t>
            </a:r>
            <a:r>
              <a:rPr lang="fr-FR" spc="-1" dirty="0" err="1">
                <a:solidFill>
                  <a:srgbClr val="000000"/>
                </a:solidFill>
                <a:latin typeface="Arial"/>
              </a:rPr>
              <a:t>titanium</a:t>
            </a:r>
            <a:r>
              <a:rPr lang="fr-FR" spc="-1" dirty="0">
                <a:solidFill>
                  <a:srgbClr val="000000"/>
                </a:solidFill>
                <a:latin typeface="Arial"/>
              </a:rPr>
              <a:t>-matrix composite</a:t>
            </a: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endParaRPr lang="fr-FR" b="0" strike="noStrike" spc="-1" dirty="0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  <a:latin typeface="Arial"/>
              </a:rPr>
              <a:t>Luminescence </a:t>
            </a:r>
            <a:r>
              <a:rPr lang="fr-FR" spc="-1" dirty="0" err="1">
                <a:solidFill>
                  <a:srgbClr val="000000"/>
                </a:solidFill>
                <a:latin typeface="Arial"/>
              </a:rPr>
              <a:t>during</a:t>
            </a:r>
            <a:r>
              <a:rPr lang="fr-FR" spc="-1" dirty="0">
                <a:solidFill>
                  <a:srgbClr val="000000"/>
                </a:solidFill>
                <a:latin typeface="Arial"/>
              </a:rPr>
              <a:t> SHI-excitation </a:t>
            </a:r>
            <a:r>
              <a:rPr lang="fr-FR" spc="-1" dirty="0" err="1">
                <a:solidFill>
                  <a:srgbClr val="000000"/>
                </a:solidFill>
                <a:latin typeface="Arial"/>
              </a:rPr>
              <a:t>dominated</a:t>
            </a:r>
            <a:r>
              <a:rPr lang="fr-FR" spc="-1" dirty="0">
                <a:solidFill>
                  <a:srgbClr val="000000"/>
                </a:solidFill>
                <a:latin typeface="Arial"/>
              </a:rPr>
              <a:t> by (</a:t>
            </a:r>
            <a:r>
              <a:rPr lang="fr-FR" spc="-1" dirty="0" err="1">
                <a:solidFill>
                  <a:srgbClr val="000000"/>
                </a:solidFill>
                <a:latin typeface="Arial"/>
              </a:rPr>
              <a:t>intrinsic</a:t>
            </a:r>
            <a:r>
              <a:rPr lang="fr-FR" spc="-1" dirty="0">
                <a:solidFill>
                  <a:srgbClr val="000000"/>
                </a:solidFill>
                <a:latin typeface="Arial"/>
              </a:rPr>
              <a:t>) 3H </a:t>
            </a:r>
            <a:r>
              <a:rPr lang="fr-FR" spc="-1" dirty="0" err="1">
                <a:solidFill>
                  <a:srgbClr val="000000"/>
                </a:solidFill>
                <a:latin typeface="Arial"/>
              </a:rPr>
              <a:t>color</a:t>
            </a:r>
            <a:r>
              <a:rPr lang="fr-FR" spc="-1" dirty="0">
                <a:solidFill>
                  <a:srgbClr val="000000"/>
                </a:solidFill>
              </a:rPr>
              <a:t> center (~500 – 600 nm) &amp; nickel-</a:t>
            </a:r>
            <a:r>
              <a:rPr lang="fr-FR" spc="-1" dirty="0" err="1">
                <a:solidFill>
                  <a:srgbClr val="000000"/>
                </a:solidFill>
              </a:rPr>
              <a:t>related</a:t>
            </a:r>
            <a:r>
              <a:rPr lang="fr-FR" spc="-1" dirty="0">
                <a:solidFill>
                  <a:srgbClr val="000000"/>
                </a:solidFill>
              </a:rPr>
              <a:t> </a:t>
            </a:r>
            <a:r>
              <a:rPr lang="fr-FR" spc="-1" dirty="0" err="1">
                <a:solidFill>
                  <a:srgbClr val="000000"/>
                </a:solidFill>
              </a:rPr>
              <a:t>color</a:t>
            </a:r>
            <a:r>
              <a:rPr lang="fr-FR" spc="-1" dirty="0">
                <a:solidFill>
                  <a:srgbClr val="000000"/>
                </a:solidFill>
              </a:rPr>
              <a:t> center (~883 nm)</a:t>
            </a:r>
          </a:p>
          <a:p>
            <a:pPr marL="800280" lvl="1" indent="-342720"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</a:rPr>
              <a:t>Incorporation of nickel </a:t>
            </a:r>
            <a:r>
              <a:rPr lang="fr-FR" spc="-1" dirty="0" err="1">
                <a:solidFill>
                  <a:srgbClr val="000000"/>
                </a:solidFill>
              </a:rPr>
              <a:t>during</a:t>
            </a:r>
            <a:r>
              <a:rPr lang="fr-FR" spc="-1" dirty="0">
                <a:solidFill>
                  <a:srgbClr val="000000"/>
                </a:solidFill>
              </a:rPr>
              <a:t> </a:t>
            </a:r>
            <a:r>
              <a:rPr lang="fr-FR" spc="-1" dirty="0" err="1">
                <a:solidFill>
                  <a:srgbClr val="000000"/>
                </a:solidFill>
              </a:rPr>
              <a:t>synthesis</a:t>
            </a:r>
            <a:endParaRPr lang="fr-FR" spc="-1" dirty="0">
              <a:solidFill>
                <a:srgbClr val="000000"/>
              </a:solidFill>
            </a:endParaRPr>
          </a:p>
          <a:p>
            <a:pPr marL="800280" lvl="1" indent="-342720"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</a:rPr>
              <a:t>No </a:t>
            </a:r>
            <a:r>
              <a:rPr lang="fr-FR" spc="-1" dirty="0" err="1">
                <a:solidFill>
                  <a:srgbClr val="000000"/>
                </a:solidFill>
              </a:rPr>
              <a:t>evidence</a:t>
            </a:r>
            <a:r>
              <a:rPr lang="fr-FR" spc="-1" dirty="0">
                <a:solidFill>
                  <a:srgbClr val="000000"/>
                </a:solidFill>
              </a:rPr>
              <a:t> for </a:t>
            </a:r>
            <a:r>
              <a:rPr lang="fr-FR" spc="-1" dirty="0" err="1">
                <a:solidFill>
                  <a:srgbClr val="000000"/>
                </a:solidFill>
              </a:rPr>
              <a:t>additional</a:t>
            </a:r>
            <a:r>
              <a:rPr lang="fr-FR" spc="-1" dirty="0">
                <a:solidFill>
                  <a:srgbClr val="000000"/>
                </a:solidFill>
              </a:rPr>
              <a:t> </a:t>
            </a:r>
            <a:r>
              <a:rPr lang="fr-FR" spc="-1" dirty="0" err="1">
                <a:solidFill>
                  <a:srgbClr val="000000"/>
                </a:solidFill>
              </a:rPr>
              <a:t>iono-luminescenct</a:t>
            </a:r>
            <a:r>
              <a:rPr lang="fr-FR" spc="-1" dirty="0">
                <a:solidFill>
                  <a:srgbClr val="000000"/>
                </a:solidFill>
              </a:rPr>
              <a:t> </a:t>
            </a:r>
            <a:r>
              <a:rPr lang="fr-FR" spc="-1" dirty="0" err="1">
                <a:solidFill>
                  <a:srgbClr val="000000"/>
                </a:solidFill>
              </a:rPr>
              <a:t>beam-induced</a:t>
            </a:r>
            <a:r>
              <a:rPr lang="fr-FR" spc="-1" dirty="0">
                <a:solidFill>
                  <a:srgbClr val="000000"/>
                </a:solidFill>
              </a:rPr>
              <a:t> </a:t>
            </a:r>
            <a:r>
              <a:rPr lang="fr-FR" spc="-1" dirty="0" err="1">
                <a:solidFill>
                  <a:srgbClr val="000000"/>
                </a:solidFill>
              </a:rPr>
              <a:t>defects</a:t>
            </a:r>
            <a:endParaRPr lang="fr-FR" spc="-1" dirty="0">
              <a:solidFill>
                <a:srgbClr val="000000"/>
              </a:solidFill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endParaRPr lang="fr-FR" spc="-1" dirty="0">
              <a:solidFill>
                <a:srgbClr val="000000"/>
              </a:solidFill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</a:rPr>
              <a:t>Critical fluence of ~1⋅10</a:t>
            </a:r>
            <a:r>
              <a:rPr lang="fr-FR" spc="-1" baseline="30000" dirty="0">
                <a:solidFill>
                  <a:srgbClr val="000000"/>
                </a:solidFill>
              </a:rPr>
              <a:t>12</a:t>
            </a:r>
            <a:r>
              <a:rPr lang="fr-FR" spc="-1" dirty="0">
                <a:solidFill>
                  <a:srgbClr val="000000"/>
                </a:solidFill>
              </a:rPr>
              <a:t> i/cm</a:t>
            </a:r>
            <a:r>
              <a:rPr lang="fr-FR" spc="-1" baseline="30000" dirty="0">
                <a:solidFill>
                  <a:srgbClr val="000000"/>
                </a:solidFill>
              </a:rPr>
              <a:t>2</a:t>
            </a:r>
            <a:r>
              <a:rPr lang="fr-FR" spc="-1" dirty="0">
                <a:solidFill>
                  <a:srgbClr val="000000"/>
                </a:solidFill>
              </a:rPr>
              <a:t> (4.8 MeV/n </a:t>
            </a:r>
            <a:r>
              <a:rPr lang="fr-FR" spc="-1" baseline="30000" dirty="0">
                <a:solidFill>
                  <a:srgbClr val="000000"/>
                </a:solidFill>
              </a:rPr>
              <a:t>197</a:t>
            </a:r>
            <a:r>
              <a:rPr lang="fr-FR" spc="-1" dirty="0">
                <a:solidFill>
                  <a:srgbClr val="000000"/>
                </a:solidFill>
              </a:rPr>
              <a:t>Au) </a:t>
            </a:r>
            <a:r>
              <a:rPr lang="fr-FR" spc="-1" dirty="0" err="1">
                <a:solidFill>
                  <a:srgbClr val="000000"/>
                </a:solidFill>
              </a:rPr>
              <a:t>where</a:t>
            </a:r>
            <a:r>
              <a:rPr lang="fr-FR" spc="-1" dirty="0">
                <a:solidFill>
                  <a:srgbClr val="000000"/>
                </a:solidFill>
              </a:rPr>
              <a:t> more </a:t>
            </a:r>
            <a:r>
              <a:rPr lang="fr-FR" spc="-1" dirty="0" err="1">
                <a:solidFill>
                  <a:srgbClr val="000000"/>
                </a:solidFill>
              </a:rPr>
              <a:t>than</a:t>
            </a:r>
            <a:r>
              <a:rPr lang="fr-FR" spc="-1" dirty="0">
                <a:solidFill>
                  <a:srgbClr val="000000"/>
                </a:solidFill>
              </a:rPr>
              <a:t> 90% of luminescence </a:t>
            </a:r>
            <a:r>
              <a:rPr lang="fr-FR" spc="-1" dirty="0" err="1">
                <a:solidFill>
                  <a:srgbClr val="000000"/>
                </a:solidFill>
              </a:rPr>
              <a:t>intensity</a:t>
            </a:r>
            <a:r>
              <a:rPr lang="fr-FR" spc="-1" dirty="0">
                <a:solidFill>
                  <a:srgbClr val="000000"/>
                </a:solidFill>
              </a:rPr>
              <a:t> </a:t>
            </a:r>
            <a:r>
              <a:rPr lang="fr-FR" spc="-1" dirty="0" err="1">
                <a:solidFill>
                  <a:srgbClr val="000000"/>
                </a:solidFill>
              </a:rPr>
              <a:t>vanishes</a:t>
            </a:r>
            <a:endParaRPr lang="fr-FR" spc="-1" baseline="30000" dirty="0">
              <a:solidFill>
                <a:srgbClr val="000000"/>
              </a:solidFill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endParaRPr lang="fr-FR" spc="-1" dirty="0">
              <a:solidFill>
                <a:srgbClr val="000000"/>
              </a:solidFill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</a:rPr>
              <a:t>Emission </a:t>
            </a:r>
            <a:r>
              <a:rPr lang="fr-FR" spc="-1" dirty="0" err="1">
                <a:solidFill>
                  <a:srgbClr val="000000"/>
                </a:solidFill>
              </a:rPr>
              <a:t>from</a:t>
            </a:r>
            <a:r>
              <a:rPr lang="fr-FR" spc="-1" dirty="0">
                <a:solidFill>
                  <a:srgbClr val="000000"/>
                </a:solidFill>
              </a:rPr>
              <a:t> 3H </a:t>
            </a:r>
            <a:r>
              <a:rPr lang="fr-FR" spc="-1" dirty="0" err="1">
                <a:solidFill>
                  <a:srgbClr val="000000"/>
                </a:solidFill>
              </a:rPr>
              <a:t>also</a:t>
            </a:r>
            <a:r>
              <a:rPr lang="fr-FR" spc="-1" dirty="0">
                <a:solidFill>
                  <a:srgbClr val="000000"/>
                </a:solidFill>
              </a:rPr>
              <a:t> </a:t>
            </a:r>
            <a:r>
              <a:rPr lang="fr-FR" spc="-1" dirty="0" err="1">
                <a:solidFill>
                  <a:srgbClr val="000000"/>
                </a:solidFill>
              </a:rPr>
              <a:t>observed</a:t>
            </a:r>
            <a:r>
              <a:rPr lang="fr-FR" spc="-1" dirty="0">
                <a:solidFill>
                  <a:srgbClr val="000000"/>
                </a:solidFill>
              </a:rPr>
              <a:t> in </a:t>
            </a:r>
            <a:r>
              <a:rPr lang="fr-FR" spc="-1" dirty="0" err="1">
                <a:solidFill>
                  <a:srgbClr val="000000"/>
                </a:solidFill>
              </a:rPr>
              <a:t>nitrogen</a:t>
            </a:r>
            <a:r>
              <a:rPr lang="fr-FR" spc="-1" dirty="0">
                <a:solidFill>
                  <a:srgbClr val="000000"/>
                </a:solidFill>
              </a:rPr>
              <a:t>-free CVD </a:t>
            </a:r>
            <a:r>
              <a:rPr lang="fr-FR" spc="-1" dirty="0" err="1">
                <a:solidFill>
                  <a:srgbClr val="000000"/>
                </a:solidFill>
              </a:rPr>
              <a:t>diamonds</a:t>
            </a:r>
            <a:endParaRPr lang="fr-FR" spc="-1" dirty="0">
              <a:solidFill>
                <a:srgbClr val="000000"/>
              </a:solidFill>
            </a:endParaRPr>
          </a:p>
          <a:p>
            <a:pPr marL="360">
              <a:lnSpc>
                <a:spcPct val="100000"/>
              </a:lnSpc>
              <a:spcBef>
                <a:spcPts val="400"/>
              </a:spcBef>
              <a:buClr>
                <a:srgbClr val="F8B13C"/>
              </a:buClr>
              <a:buSzPct val="130000"/>
            </a:pPr>
            <a:endParaRPr lang="fr-FR" spc="-1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C86276-A007-CF4A-9780-6F2210A1D1B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304" y="1105683"/>
            <a:ext cx="3636136" cy="24675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33A5D1-8A19-3F47-AECD-62EC0372B44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304" y="3428999"/>
            <a:ext cx="3636136" cy="277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97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755664" cy="1160518"/>
          </a:xfrm>
        </p:spPr>
        <p:txBody>
          <a:bodyPr/>
          <a:lstStyle/>
          <a:p>
            <a:r>
              <a:rPr lang="en-US" sz="3600" dirty="0"/>
              <a:t>Task 17.5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14526" cy="4755511"/>
          </a:xfrm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Task 17.5. 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Broader accelerator and societal applications</a:t>
            </a:r>
            <a:b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rgbClr val="004080"/>
                </a:solidFill>
                <a:latin typeface="Arial" charset="0"/>
                <a:ea typeface="Arial" charset="0"/>
                <a:cs typeface="Arial" charset="0"/>
              </a:rPr>
              <a:t>This task follows broader applications of new developed materials for high-power accelerators, space, society (energy, medicine, computing)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000" dirty="0">
              <a:solidFill>
                <a:srgbClr val="00408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4080"/>
                </a:solidFill>
                <a:latin typeface="Arial" charset="0"/>
                <a:ea typeface="Arial" charset="0"/>
                <a:cs typeface="Arial" charset="0"/>
              </a:rPr>
              <a:t>Irradiation induced defect centers in diamond for luminescent screens, medical </a:t>
            </a:r>
            <a:r>
              <a:rPr lang="en-US" sz="2000" dirty="0">
                <a:solidFill>
                  <a:srgbClr val="1F497D"/>
                </a:solidFill>
                <a:latin typeface="Arial" charset="0"/>
                <a:ea typeface="Arial" charset="0"/>
                <a:cs typeface="Arial" charset="0"/>
              </a:rPr>
              <a:t>imaging</a:t>
            </a:r>
            <a:r>
              <a:rPr lang="en-US" sz="2000" dirty="0">
                <a:solidFill>
                  <a:srgbClr val="0157A4"/>
                </a:solidFill>
                <a:latin typeface="Arial" charset="0"/>
                <a:ea typeface="Arial" charset="0"/>
                <a:cs typeface="Arial" charset="0"/>
              </a:rPr>
              <a:t> a</a:t>
            </a:r>
            <a:r>
              <a:rPr lang="en-US" sz="2000" dirty="0">
                <a:solidFill>
                  <a:srgbClr val="004080"/>
                </a:solidFill>
                <a:latin typeface="Arial" charset="0"/>
                <a:ea typeface="Arial" charset="0"/>
                <a:cs typeface="Arial" charset="0"/>
              </a:rPr>
              <a:t>nd quantum computing.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04080"/>
                </a:solidFill>
                <a:latin typeface="Arial" charset="0"/>
                <a:ea typeface="Arial" charset="0"/>
                <a:cs typeface="Arial" charset="0"/>
              </a:rPr>
              <a:t>Application of novel materials for high power targets, beam catchers, beam windows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endParaRPr lang="en-US" sz="2000" dirty="0">
              <a:solidFill>
                <a:srgbClr val="004080"/>
              </a:solidFill>
            </a:endParaRP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rgbClr val="558ED5"/>
                </a:solidFill>
                <a:latin typeface="Arial" charset="0"/>
                <a:ea typeface="Arial" charset="0"/>
                <a:cs typeface="Arial" charset="0"/>
              </a:rPr>
              <a:t>Participants: GSI, CERN</a:t>
            </a:r>
            <a:r>
              <a:rPr lang="en-US" sz="2000" dirty="0">
                <a:solidFill>
                  <a:srgbClr val="FF6600"/>
                </a:solidFill>
                <a:latin typeface="Arial" charset="0"/>
                <a:ea typeface="Arial" charset="0"/>
                <a:cs typeface="Arial" charset="0"/>
              </a:rPr>
              <a:t>, RHP Technology, NIMP, </a:t>
            </a:r>
            <a:r>
              <a:rPr lang="en-US" sz="2000" dirty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WWU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000" b="1" dirty="0">
              <a:solidFill>
                <a:srgbClr val="004080"/>
              </a:solidFill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481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755664" cy="1160518"/>
          </a:xfrm>
        </p:spPr>
        <p:txBody>
          <a:bodyPr/>
          <a:lstStyle/>
          <a:p>
            <a:r>
              <a:rPr lang="en-US" sz="3600" dirty="0"/>
              <a:t>Task 17.5 - after Malta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514526" cy="4755511"/>
          </a:xfrm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Task 17.5. 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Broader accelerator and societal applications</a:t>
            </a:r>
            <a:b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</a:t>
            </a:r>
          </a:p>
          <a:p>
            <a:pPr>
              <a:buFont typeface="+mj-lt"/>
              <a:buAutoNum type="arabicPeriod"/>
            </a:pP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Reduce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diamond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particle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sizes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amd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improve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their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surface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distribution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for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better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beam-spot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reproduction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mr-IN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–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(RHP-GSI) –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new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Ti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and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Cu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matrix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samples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were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produced</a:t>
            </a:r>
            <a:r>
              <a:rPr lang="de-DE" sz="2000" i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in WP 14</a:t>
            </a:r>
            <a:endParaRPr lang="en-US" sz="2000" i="1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  <a:p>
            <a:pPr>
              <a:buFont typeface="+mj-lt"/>
              <a:buAutoNum type="arabicPeriod"/>
            </a:pPr>
            <a:endParaRPr lang="de-DE" sz="200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  <a:p>
            <a:pPr>
              <a:buFont typeface="+mj-lt"/>
              <a:buAutoNum type="arabicPeriod"/>
            </a:pPr>
            <a:r>
              <a:rPr lang="en-US" sz="2000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Understand the contribution of (irradiation induced) color centers in diamond to </a:t>
            </a:r>
            <a:r>
              <a:rPr lang="en-US" sz="2000" dirty="0" err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iono</a:t>
            </a:r>
            <a:r>
              <a:rPr lang="en-US" sz="2000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– and photo-luminescence, for different applications (luminescence screens, QD’s and medical imaging)</a:t>
            </a:r>
            <a:endParaRPr lang="en-US" sz="200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  <a:p>
            <a:pPr>
              <a:buFont typeface="+mj-lt"/>
              <a:buAutoNum type="arabicPeriod"/>
            </a:pPr>
            <a:endParaRPr lang="en-US" sz="200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  <a:p>
            <a:pPr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Continue radiation damage and beam induced pressure wave response studies for different carbon materials for high power targets and beam dumps - joint activities for tasks 17.2 and 17.3.</a:t>
            </a:r>
          </a:p>
          <a:p>
            <a:pPr>
              <a:buFont typeface="+mj-lt"/>
              <a:buAutoNum type="arabicPeriod"/>
            </a:pPr>
            <a:endParaRPr lang="en-US" sz="200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000" b="1" dirty="0">
              <a:solidFill>
                <a:srgbClr val="004080"/>
              </a:solidFill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322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755664" cy="1160518"/>
          </a:xfrm>
        </p:spPr>
        <p:txBody>
          <a:bodyPr/>
          <a:lstStyle/>
          <a:p>
            <a:r>
              <a:rPr lang="en-US" sz="2400" dirty="0"/>
              <a:t>Task 17.5 – optimization of diamond-metal composites for luminescence applications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AF8474-5356-5843-9F97-157C8E813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30875"/>
          </a:xfrm>
        </p:spPr>
        <p:txBody>
          <a:bodyPr/>
          <a:lstStyle/>
          <a:p>
            <a:r>
              <a:rPr lang="de-DE" dirty="0" err="1">
                <a:solidFill>
                  <a:srgbClr val="1F497D"/>
                </a:solidFill>
              </a:rPr>
              <a:t>Ti-based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composites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consisted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of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diamonds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with</a:t>
            </a:r>
            <a:r>
              <a:rPr lang="de-DE" dirty="0">
                <a:solidFill>
                  <a:srgbClr val="1F497D"/>
                </a:solidFill>
              </a:rPr>
              <a:t> a nominal </a:t>
            </a:r>
            <a:r>
              <a:rPr lang="de-DE" dirty="0" err="1">
                <a:solidFill>
                  <a:srgbClr val="1F497D"/>
                </a:solidFill>
              </a:rPr>
              <a:t>diameter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of</a:t>
            </a:r>
            <a:r>
              <a:rPr lang="de-DE" dirty="0">
                <a:solidFill>
                  <a:srgbClr val="1F497D"/>
                </a:solidFill>
              </a:rPr>
              <a:t> 45 </a:t>
            </a:r>
            <a:r>
              <a:rPr lang="el-GR" dirty="0">
                <a:solidFill>
                  <a:srgbClr val="1F497D"/>
                </a:solidFill>
              </a:rPr>
              <a:t>μ</a:t>
            </a:r>
            <a:r>
              <a:rPr lang="de-DE" dirty="0">
                <a:solidFill>
                  <a:srgbClr val="1F497D"/>
                </a:solidFill>
              </a:rPr>
              <a:t>m </a:t>
            </a:r>
            <a:r>
              <a:rPr lang="de-DE" dirty="0" err="1">
                <a:solidFill>
                  <a:srgbClr val="1F497D"/>
                </a:solidFill>
              </a:rPr>
              <a:t>and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embedded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into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either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Ti</a:t>
            </a:r>
            <a:r>
              <a:rPr lang="de-DE" dirty="0">
                <a:solidFill>
                  <a:srgbClr val="1F497D"/>
                </a:solidFill>
              </a:rPr>
              <a:t> Gd2 </a:t>
            </a:r>
            <a:r>
              <a:rPr lang="de-DE" dirty="0" err="1">
                <a:solidFill>
                  <a:srgbClr val="1F497D"/>
                </a:solidFill>
              </a:rPr>
              <a:t>or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Ti</a:t>
            </a:r>
            <a:r>
              <a:rPr lang="de-DE" dirty="0">
                <a:solidFill>
                  <a:srgbClr val="1F497D"/>
                </a:solidFill>
              </a:rPr>
              <a:t> Gd5 </a:t>
            </a:r>
            <a:r>
              <a:rPr lang="de-DE" dirty="0" err="1">
                <a:solidFill>
                  <a:srgbClr val="1F497D"/>
                </a:solidFill>
              </a:rPr>
              <a:t>under</a:t>
            </a:r>
            <a:r>
              <a:rPr lang="de-DE" dirty="0">
                <a:solidFill>
                  <a:srgbClr val="1F497D"/>
                </a:solidFill>
              </a:rPr>
              <a:t> different hot-</a:t>
            </a:r>
            <a:r>
              <a:rPr lang="de-DE" dirty="0" err="1">
                <a:solidFill>
                  <a:srgbClr val="1F497D"/>
                </a:solidFill>
              </a:rPr>
              <a:t>pressing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parameters</a:t>
            </a:r>
            <a:r>
              <a:rPr lang="de-DE" dirty="0">
                <a:solidFill>
                  <a:srgbClr val="1F497D"/>
                </a:solidFill>
              </a:rPr>
              <a:t>. The </a:t>
            </a:r>
            <a:r>
              <a:rPr lang="de-DE" dirty="0" err="1">
                <a:solidFill>
                  <a:srgbClr val="1F497D"/>
                </a:solidFill>
              </a:rPr>
              <a:t>samples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had</a:t>
            </a:r>
            <a:r>
              <a:rPr lang="de-DE" dirty="0">
                <a:solidFill>
                  <a:srgbClr val="1F497D"/>
                </a:solidFill>
              </a:rPr>
              <a:t> an </a:t>
            </a:r>
            <a:r>
              <a:rPr lang="de-DE" dirty="0" err="1">
                <a:solidFill>
                  <a:srgbClr val="1F497D"/>
                </a:solidFill>
              </a:rPr>
              <a:t>approximate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diameter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of</a:t>
            </a:r>
            <a:r>
              <a:rPr lang="de-DE" dirty="0">
                <a:solidFill>
                  <a:srgbClr val="1F497D"/>
                </a:solidFill>
              </a:rPr>
              <a:t> 20 mm </a:t>
            </a:r>
            <a:r>
              <a:rPr lang="de-DE" dirty="0" err="1">
                <a:solidFill>
                  <a:srgbClr val="1F497D"/>
                </a:solidFill>
              </a:rPr>
              <a:t>and</a:t>
            </a:r>
            <a:r>
              <a:rPr lang="de-DE" dirty="0">
                <a:solidFill>
                  <a:srgbClr val="1F497D"/>
                </a:solidFill>
              </a:rPr>
              <a:t> an </a:t>
            </a:r>
            <a:r>
              <a:rPr lang="de-DE" dirty="0" err="1">
                <a:solidFill>
                  <a:srgbClr val="1F497D"/>
                </a:solidFill>
              </a:rPr>
              <a:t>overall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thickness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of</a:t>
            </a:r>
            <a:r>
              <a:rPr lang="de-DE" dirty="0">
                <a:solidFill>
                  <a:srgbClr val="1F497D"/>
                </a:solidFill>
              </a:rPr>
              <a:t> 1 mm. </a:t>
            </a:r>
          </a:p>
          <a:p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A61FDB-5FBD-2C4F-A191-BCF88FC43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52" y="3094434"/>
            <a:ext cx="5334000" cy="3009900"/>
          </a:xfrm>
          <a:prstGeom prst="rect">
            <a:avLst/>
          </a:prstGeom>
        </p:spPr>
      </p:pic>
      <p:pic>
        <p:nvPicPr>
          <p:cNvPr id="2052" name="Picture 4" descr="page3image33309920">
            <a:extLst>
              <a:ext uri="{FF2B5EF4-FFF2-40B4-BE49-F238E27FC236}">
                <a16:creationId xmlns:a16="http://schemas.microsoft.com/office/drawing/2014/main" id="{E5D52BB4-FCB1-9E49-BAE9-91C06B7EE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152" y="3237999"/>
            <a:ext cx="2811512" cy="210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355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755664" cy="1160518"/>
          </a:xfrm>
        </p:spPr>
        <p:txBody>
          <a:bodyPr/>
          <a:lstStyle/>
          <a:p>
            <a:r>
              <a:rPr lang="en-US" sz="2400" dirty="0"/>
              <a:t>Task 17.5 – optimization of diamond-metal composites for luminescence applications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AF8474-5356-5843-9F97-157C8E813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30875"/>
          </a:xfrm>
        </p:spPr>
        <p:txBody>
          <a:bodyPr/>
          <a:lstStyle/>
          <a:p>
            <a:r>
              <a:rPr lang="de-DE" dirty="0">
                <a:solidFill>
                  <a:srgbClr val="1F497D"/>
                </a:solidFill>
              </a:rPr>
              <a:t>In </a:t>
            </a:r>
            <a:r>
              <a:rPr lang="de-DE" dirty="0" err="1">
                <a:solidFill>
                  <a:srgbClr val="1F497D"/>
                </a:solidFill>
              </a:rPr>
              <a:t>February</a:t>
            </a:r>
            <a:r>
              <a:rPr lang="de-DE" dirty="0">
                <a:solidFill>
                  <a:srgbClr val="1F497D"/>
                </a:solidFill>
              </a:rPr>
              <a:t> 2019, a </a:t>
            </a:r>
            <a:r>
              <a:rPr lang="de-DE" dirty="0" err="1">
                <a:solidFill>
                  <a:srgbClr val="1F497D"/>
                </a:solidFill>
              </a:rPr>
              <a:t>third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set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of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samples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have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been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produced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and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sent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for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testing</a:t>
            </a:r>
            <a:r>
              <a:rPr lang="de-DE" dirty="0">
                <a:solidFill>
                  <a:srgbClr val="1F497D"/>
                </a:solidFill>
              </a:rPr>
              <a:t> at GSI - </a:t>
            </a:r>
            <a:r>
              <a:rPr lang="de-DE" dirty="0" err="1">
                <a:solidFill>
                  <a:srgbClr val="1F497D"/>
                </a:solidFill>
              </a:rPr>
              <a:t>Cu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base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and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very</a:t>
            </a:r>
            <a:r>
              <a:rPr lang="de-DE" dirty="0">
                <a:solidFill>
                  <a:srgbClr val="1F497D"/>
                </a:solidFill>
              </a:rPr>
              <a:t> find </a:t>
            </a:r>
            <a:r>
              <a:rPr lang="de-DE" dirty="0" err="1">
                <a:solidFill>
                  <a:srgbClr val="1F497D"/>
                </a:solidFill>
              </a:rPr>
              <a:t>diamond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fractions</a:t>
            </a:r>
            <a:r>
              <a:rPr lang="de-DE" dirty="0">
                <a:solidFill>
                  <a:srgbClr val="1F497D"/>
                </a:solidFill>
              </a:rPr>
              <a:t>. RHP </a:t>
            </a:r>
            <a:r>
              <a:rPr lang="de-DE" dirty="0" err="1">
                <a:solidFill>
                  <a:srgbClr val="1F497D"/>
                </a:solidFill>
              </a:rPr>
              <a:t>tested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the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use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of</a:t>
            </a:r>
            <a:r>
              <a:rPr lang="de-DE" dirty="0">
                <a:solidFill>
                  <a:srgbClr val="1F497D"/>
                </a:solidFill>
              </a:rPr>
              <a:t> a spray </a:t>
            </a:r>
            <a:r>
              <a:rPr lang="de-DE" dirty="0" err="1">
                <a:solidFill>
                  <a:srgbClr val="1F497D"/>
                </a:solidFill>
              </a:rPr>
              <a:t>system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to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coat</a:t>
            </a:r>
            <a:r>
              <a:rPr lang="de-DE" dirty="0">
                <a:solidFill>
                  <a:srgbClr val="1F497D"/>
                </a:solidFill>
              </a:rPr>
              <a:t> an inert </a:t>
            </a:r>
            <a:r>
              <a:rPr lang="de-DE" dirty="0" err="1">
                <a:solidFill>
                  <a:srgbClr val="1F497D"/>
                </a:solidFill>
              </a:rPr>
              <a:t>substrate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with</a:t>
            </a:r>
            <a:r>
              <a:rPr lang="de-DE" dirty="0">
                <a:solidFill>
                  <a:srgbClr val="1F497D"/>
                </a:solidFill>
              </a:rPr>
              <a:t> a </a:t>
            </a:r>
            <a:r>
              <a:rPr lang="de-DE" dirty="0" err="1">
                <a:solidFill>
                  <a:srgbClr val="1F497D"/>
                </a:solidFill>
              </a:rPr>
              <a:t>fine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layer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of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diamonds</a:t>
            </a:r>
            <a:r>
              <a:rPr lang="de-DE" dirty="0">
                <a:solidFill>
                  <a:srgbClr val="1F497D"/>
                </a:solidFill>
              </a:rPr>
              <a:t>, </a:t>
            </a:r>
            <a:r>
              <a:rPr lang="de-DE" dirty="0" err="1">
                <a:solidFill>
                  <a:srgbClr val="1F497D"/>
                </a:solidFill>
              </a:rPr>
              <a:t>following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which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this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would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be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transferred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into</a:t>
            </a:r>
            <a:r>
              <a:rPr lang="de-DE" dirty="0">
                <a:solidFill>
                  <a:srgbClr val="1F497D"/>
                </a:solidFill>
              </a:rPr>
              <a:t> a </a:t>
            </a:r>
            <a:r>
              <a:rPr lang="de-DE" dirty="0" err="1">
                <a:solidFill>
                  <a:srgbClr val="1F497D"/>
                </a:solidFill>
              </a:rPr>
              <a:t>Cu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surface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err="1">
                <a:solidFill>
                  <a:srgbClr val="1F497D"/>
                </a:solidFill>
              </a:rPr>
              <a:t>during</a:t>
            </a:r>
            <a:r>
              <a:rPr lang="de-DE" dirty="0">
                <a:solidFill>
                  <a:srgbClr val="1F497D"/>
                </a:solidFill>
              </a:rPr>
              <a:t> a </a:t>
            </a:r>
            <a:r>
              <a:rPr lang="de-DE" dirty="0">
                <a:solidFill>
                  <a:srgbClr val="0157A4"/>
                </a:solidFill>
              </a:rPr>
              <a:t>hot-</a:t>
            </a:r>
            <a:r>
              <a:rPr lang="de-DE" dirty="0" err="1">
                <a:solidFill>
                  <a:srgbClr val="0157A4"/>
                </a:solidFill>
              </a:rPr>
              <a:t>pressing</a:t>
            </a:r>
            <a:r>
              <a:rPr lang="de-DE" dirty="0">
                <a:solidFill>
                  <a:srgbClr val="0157A4"/>
                </a:solidFill>
              </a:rPr>
              <a:t> </a:t>
            </a:r>
            <a:r>
              <a:rPr lang="de-DE" dirty="0" err="1">
                <a:solidFill>
                  <a:srgbClr val="0157A4"/>
                </a:solidFill>
              </a:rPr>
              <a:t>process</a:t>
            </a:r>
            <a:r>
              <a:rPr lang="de-DE" dirty="0">
                <a:solidFill>
                  <a:srgbClr val="0157A4"/>
                </a:solidFill>
              </a:rPr>
              <a:t>. </a:t>
            </a:r>
          </a:p>
          <a:p>
            <a:endParaRPr lang="de-DE" dirty="0"/>
          </a:p>
        </p:txBody>
      </p:sp>
      <p:pic>
        <p:nvPicPr>
          <p:cNvPr id="1043" name="Picture 19" descr="page2image33174320">
            <a:extLst>
              <a:ext uri="{FF2B5EF4-FFF2-40B4-BE49-F238E27FC236}">
                <a16:creationId xmlns:a16="http://schemas.microsoft.com/office/drawing/2014/main" id="{5D5B7939-F455-0546-BADC-A4A3410BE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20" y="3515510"/>
            <a:ext cx="2192501" cy="231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page2image33170368">
            <a:extLst>
              <a:ext uri="{FF2B5EF4-FFF2-40B4-BE49-F238E27FC236}">
                <a16:creationId xmlns:a16="http://schemas.microsoft.com/office/drawing/2014/main" id="{B68C8991-F2B4-F14B-BC2A-5150B3D14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421" y="3538359"/>
            <a:ext cx="2451843" cy="231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page2image33168288">
            <a:extLst>
              <a:ext uri="{FF2B5EF4-FFF2-40B4-BE49-F238E27FC236}">
                <a16:creationId xmlns:a16="http://schemas.microsoft.com/office/drawing/2014/main" id="{09B75B98-EF79-5042-B49F-8A099FF43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800" y="3724382"/>
            <a:ext cx="2358503" cy="189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082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86742-DC7C-C142-9A01-A3BA5B180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45" y="167682"/>
            <a:ext cx="8862645" cy="775597"/>
          </a:xfrm>
        </p:spPr>
        <p:txBody>
          <a:bodyPr/>
          <a:lstStyle/>
          <a:p>
            <a:r>
              <a:rPr lang="de-DE" sz="2800" dirty="0"/>
              <a:t>Task 17.5. </a:t>
            </a:r>
            <a:r>
              <a:rPr lang="de-DE" sz="2800" dirty="0" err="1"/>
              <a:t>Broader</a:t>
            </a:r>
            <a:r>
              <a:rPr lang="de-DE" sz="2800" dirty="0"/>
              <a:t> </a:t>
            </a:r>
            <a:r>
              <a:rPr lang="de-DE" sz="2800" dirty="0" err="1"/>
              <a:t>accelerator</a:t>
            </a:r>
            <a:r>
              <a:rPr lang="de-DE" sz="2800" dirty="0"/>
              <a:t> </a:t>
            </a:r>
            <a:r>
              <a:rPr lang="de-DE" sz="2800" dirty="0" err="1"/>
              <a:t>and</a:t>
            </a:r>
            <a:r>
              <a:rPr lang="de-DE" sz="2800" dirty="0"/>
              <a:t> </a:t>
            </a:r>
            <a:r>
              <a:rPr lang="de-DE" sz="2800" dirty="0" err="1"/>
              <a:t>societal</a:t>
            </a:r>
            <a:r>
              <a:rPr lang="de-DE" sz="2800" dirty="0"/>
              <a:t> </a:t>
            </a:r>
            <a:r>
              <a:rPr lang="de-DE" sz="2800" dirty="0" err="1"/>
              <a:t>applications</a:t>
            </a:r>
            <a:endParaRPr lang="de-DE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1BD099C-0FC5-5141-B02F-3A30754DDFA3}"/>
              </a:ext>
            </a:extLst>
          </p:cNvPr>
          <p:cNvSpPr/>
          <p:nvPr/>
        </p:nvSpPr>
        <p:spPr>
          <a:xfrm>
            <a:off x="457200" y="1473151"/>
            <a:ext cx="8384345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Irradiation of N- containing diamonds, </a:t>
            </a:r>
            <a:r>
              <a:rPr lang="en-GB" sz="2400" dirty="0" err="1">
                <a:solidFill>
                  <a:srgbClr val="0070C0"/>
                </a:solidFill>
              </a:rPr>
              <a:t>CuDia</a:t>
            </a:r>
            <a:r>
              <a:rPr lang="en-GB" sz="2400" dirty="0">
                <a:solidFill>
                  <a:srgbClr val="0070C0"/>
                </a:solidFill>
              </a:rPr>
              <a:t> and </a:t>
            </a:r>
            <a:r>
              <a:rPr lang="en-GB" sz="2400" dirty="0" err="1">
                <a:solidFill>
                  <a:srgbClr val="0070C0"/>
                </a:solidFill>
              </a:rPr>
              <a:t>TiDia</a:t>
            </a:r>
            <a:r>
              <a:rPr lang="en-GB" sz="2400" dirty="0">
                <a:solidFill>
                  <a:srgbClr val="0070C0"/>
                </a:solidFill>
              </a:rPr>
              <a:t> composites for </a:t>
            </a:r>
            <a:r>
              <a:rPr lang="en-GB" sz="2400" dirty="0" err="1">
                <a:solidFill>
                  <a:srgbClr val="0070C0"/>
                </a:solidFill>
              </a:rPr>
              <a:t>luminescesnce</a:t>
            </a:r>
            <a:r>
              <a:rPr lang="en-GB" sz="2400" dirty="0">
                <a:solidFill>
                  <a:srgbClr val="0070C0"/>
                </a:solidFill>
              </a:rPr>
              <a:t> applications at GSI – UNILAC</a:t>
            </a:r>
          </a:p>
          <a:p>
            <a:endParaRPr lang="en-GB" sz="24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High intensity and high fluence irradiation with: 4.8 MeV/n Ca, Sn, </a:t>
            </a:r>
            <a:r>
              <a:rPr lang="en-GB" sz="2400" dirty="0" err="1">
                <a:solidFill>
                  <a:srgbClr val="0070C0"/>
                </a:solidFill>
              </a:rPr>
              <a:t>Xe</a:t>
            </a:r>
            <a:r>
              <a:rPr lang="en-GB" sz="2400" dirty="0">
                <a:solidFill>
                  <a:srgbClr val="0070C0"/>
                </a:solidFill>
              </a:rPr>
              <a:t> and Au</a:t>
            </a:r>
          </a:p>
          <a:p>
            <a:endParaRPr lang="en-GB" sz="24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</a:rPr>
              <a:t>Various on-line experiments: </a:t>
            </a:r>
            <a:r>
              <a:rPr lang="en-GB" sz="2400" dirty="0" err="1">
                <a:solidFill>
                  <a:srgbClr val="0070C0"/>
                </a:solidFill>
              </a:rPr>
              <a:t>iono</a:t>
            </a:r>
            <a:r>
              <a:rPr lang="en-GB" sz="2400" dirty="0">
                <a:solidFill>
                  <a:srgbClr val="0070C0"/>
                </a:solidFill>
              </a:rPr>
              <a:t>-luminescence, photoluminescence  and FTIR and UV/c spectroscopy</a:t>
            </a:r>
          </a:p>
          <a:p>
            <a:pPr lvl="1"/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275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298773" y="184588"/>
            <a:ext cx="8692587" cy="617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400" b="0" strike="noStrike" spc="-1" dirty="0">
                <a:solidFill>
                  <a:srgbClr val="0157A4"/>
                </a:solidFill>
                <a:latin typeface="Arial"/>
              </a:rPr>
              <a:t>Luminescence of ion-</a:t>
            </a:r>
            <a:r>
              <a:rPr lang="fr-FR" sz="2400" b="0" strike="noStrike" spc="-1" dirty="0" err="1">
                <a:solidFill>
                  <a:srgbClr val="0157A4"/>
                </a:solidFill>
                <a:latin typeface="Arial"/>
              </a:rPr>
              <a:t>irradiated</a:t>
            </a:r>
            <a:r>
              <a:rPr lang="fr-FR" sz="2400" b="0" strike="noStrike" spc="-1" dirty="0">
                <a:solidFill>
                  <a:srgbClr val="0157A4"/>
                </a:solidFill>
                <a:latin typeface="Arial"/>
              </a:rPr>
              <a:t> </a:t>
            </a:r>
            <a:r>
              <a:rPr lang="fr-FR" sz="2400" b="0" strike="noStrike" spc="-1" dirty="0" err="1">
                <a:solidFill>
                  <a:srgbClr val="0157A4"/>
                </a:solidFill>
                <a:latin typeface="Arial"/>
              </a:rPr>
              <a:t>diamond</a:t>
            </a:r>
            <a:r>
              <a:rPr lang="fr-FR" sz="2400" b="0" strike="noStrike" spc="-1" dirty="0">
                <a:solidFill>
                  <a:srgbClr val="0157A4"/>
                </a:solidFill>
                <a:latin typeface="Arial"/>
              </a:rPr>
              <a:t> and </a:t>
            </a:r>
            <a:r>
              <a:rPr lang="fr-FR" sz="2400" b="0" strike="noStrike" spc="-1" dirty="0" err="1">
                <a:solidFill>
                  <a:srgbClr val="0157A4"/>
                </a:solidFill>
                <a:latin typeface="Arial"/>
              </a:rPr>
              <a:t>diamond</a:t>
            </a:r>
            <a:r>
              <a:rPr lang="fr-FR" sz="2400" b="0" strike="noStrike" spc="-1" dirty="0">
                <a:solidFill>
                  <a:srgbClr val="0157A4"/>
                </a:solidFill>
                <a:latin typeface="Arial"/>
              </a:rPr>
              <a:t>- </a:t>
            </a:r>
            <a:r>
              <a:rPr lang="fr-FR" sz="2400" b="0" strike="noStrike" spc="-1" dirty="0" err="1">
                <a:solidFill>
                  <a:srgbClr val="0157A4"/>
                </a:solidFill>
                <a:latin typeface="Arial"/>
              </a:rPr>
              <a:t>metal</a:t>
            </a:r>
            <a:r>
              <a:rPr lang="fr-FR" sz="2400" b="0" strike="noStrike" spc="-1" dirty="0">
                <a:solidFill>
                  <a:srgbClr val="0157A4"/>
                </a:solidFill>
                <a:latin typeface="Arial"/>
              </a:rPr>
              <a:t> composites</a:t>
            </a:r>
            <a:endParaRPr lang="fr-FR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1676520" y="6524640"/>
            <a:ext cx="4419360" cy="1965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100" b="0" strike="noStrike" spc="-1">
                <a:solidFill>
                  <a:srgbClr val="808080"/>
                </a:solidFill>
                <a:latin typeface="Arial"/>
              </a:rPr>
              <a:t>Updates on luminescence studies of metal-diamond composites</a:t>
            </a:r>
            <a:endParaRPr lang="en-US" sz="1100" b="0" strike="noStrike" spc="-1">
              <a:latin typeface="Times New Roman"/>
            </a:endParaRPr>
          </a:p>
        </p:txBody>
      </p:sp>
      <p:sp>
        <p:nvSpPr>
          <p:cNvPr id="89" name="TextShape 3"/>
          <p:cNvSpPr txBox="1"/>
          <p:nvPr/>
        </p:nvSpPr>
        <p:spPr>
          <a:xfrm>
            <a:off x="8534520" y="6356520"/>
            <a:ext cx="4568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A131087-117A-437D-9766-89F0BC289C07}" type="slidenum">
              <a:rPr lang="en-US" sz="1200" b="1" strike="noStrike" spc="-1">
                <a:solidFill>
                  <a:srgbClr val="FFFFFF"/>
                </a:solidFill>
                <a:latin typeface="Arial"/>
              </a:rPr>
              <a:t>7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33A5D1-8A19-3F47-AECD-62EC0372B44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3255"/>
            <a:ext cx="3313043" cy="231064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8109A4C-97B1-8342-8C48-6B5F8078DC6A}"/>
              </a:ext>
            </a:extLst>
          </p:cNvPr>
          <p:cNvSpPr/>
          <p:nvPr/>
        </p:nvSpPr>
        <p:spPr>
          <a:xfrm>
            <a:off x="298773" y="84052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fr-FR" spc="-1" dirty="0">
                <a:solidFill>
                  <a:srgbClr val="0157A4"/>
                </a:solidFill>
                <a:latin typeface="Arial"/>
              </a:rPr>
              <a:t>Online </a:t>
            </a:r>
            <a:r>
              <a:rPr lang="fr-FR" spc="-1" dirty="0" err="1">
                <a:solidFill>
                  <a:srgbClr val="0157A4"/>
                </a:solidFill>
                <a:latin typeface="Arial"/>
              </a:rPr>
              <a:t>iono</a:t>
            </a:r>
            <a:r>
              <a:rPr lang="fr-FR" spc="-1" dirty="0">
                <a:solidFill>
                  <a:srgbClr val="0157A4"/>
                </a:solidFill>
                <a:latin typeface="Arial"/>
              </a:rPr>
              <a:t>-luminescence </a:t>
            </a:r>
            <a:r>
              <a:rPr lang="fr-FR" spc="-1" dirty="0" err="1">
                <a:solidFill>
                  <a:srgbClr val="0157A4"/>
                </a:solidFill>
                <a:latin typeface="Arial"/>
              </a:rPr>
              <a:t>measurements</a:t>
            </a:r>
            <a:endParaRPr lang="fr-FR" spc="-1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73B700-4BA7-4342-81FD-3634F4472034}"/>
              </a:ext>
            </a:extLst>
          </p:cNvPr>
          <p:cNvSpPr txBox="1"/>
          <p:nvPr/>
        </p:nvSpPr>
        <p:spPr>
          <a:xfrm>
            <a:off x="7053694" y="888000"/>
            <a:ext cx="2198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rgbClr val="5080B0"/>
                </a:solidFill>
              </a:rPr>
              <a:t>Iono-luminescence</a:t>
            </a:r>
            <a:r>
              <a:rPr lang="de-DE" sz="1600" dirty="0">
                <a:solidFill>
                  <a:srgbClr val="5080B0"/>
                </a:solidFill>
              </a:rPr>
              <a:t> </a:t>
            </a:r>
            <a:r>
              <a:rPr lang="de-DE" sz="1600" dirty="0" err="1">
                <a:solidFill>
                  <a:srgbClr val="5080B0"/>
                </a:solidFill>
              </a:rPr>
              <a:t>decay</a:t>
            </a:r>
            <a:r>
              <a:rPr lang="de-DE" sz="1600" dirty="0">
                <a:solidFill>
                  <a:srgbClr val="5080B0"/>
                </a:solidFill>
              </a:rPr>
              <a:t> </a:t>
            </a:r>
            <a:r>
              <a:rPr lang="de-DE" sz="1600" dirty="0" err="1">
                <a:solidFill>
                  <a:srgbClr val="5080B0"/>
                </a:solidFill>
              </a:rPr>
              <a:t>with</a:t>
            </a:r>
            <a:r>
              <a:rPr lang="de-DE" sz="1600" dirty="0">
                <a:solidFill>
                  <a:srgbClr val="5080B0"/>
                </a:solidFill>
              </a:rPr>
              <a:t> </a:t>
            </a:r>
            <a:r>
              <a:rPr lang="de-DE" sz="1600" dirty="0" err="1">
                <a:solidFill>
                  <a:srgbClr val="5080B0"/>
                </a:solidFill>
              </a:rPr>
              <a:t>fluence</a:t>
            </a:r>
            <a:endParaRPr lang="de-DE" sz="1600" dirty="0">
              <a:solidFill>
                <a:srgbClr val="5080B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ED657AF-8F6C-844A-B180-827E87326E46}"/>
              </a:ext>
            </a:extLst>
          </p:cNvPr>
          <p:cNvGrpSpPr/>
          <p:nvPr/>
        </p:nvGrpSpPr>
        <p:grpSpPr>
          <a:xfrm>
            <a:off x="331923" y="1306115"/>
            <a:ext cx="8955533" cy="5047220"/>
            <a:chOff x="331923" y="1306115"/>
            <a:chExt cx="8955533" cy="504722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9C86276-A007-CF4A-9780-6F2210A1D1B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8986" y="1306115"/>
              <a:ext cx="3333645" cy="219212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7F1C3A3-D672-4845-9331-24031C71C231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529" r="44955"/>
            <a:stretch/>
          </p:blipFill>
          <p:spPr bwMode="auto">
            <a:xfrm>
              <a:off x="6574400" y="1444558"/>
              <a:ext cx="2416960" cy="196803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AECFE30-4722-104A-92F2-A278B530E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439" y="3873089"/>
              <a:ext cx="7264737" cy="2480246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9EE27A4-4116-E645-9EA9-B77A51E15271}"/>
                </a:ext>
              </a:extLst>
            </p:cNvPr>
            <p:cNvSpPr txBox="1"/>
            <p:nvPr/>
          </p:nvSpPr>
          <p:spPr>
            <a:xfrm>
              <a:off x="424069" y="1496101"/>
              <a:ext cx="20403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chemeClr val="bg1"/>
                  </a:solidFill>
                </a:rPr>
                <a:t>SumiTomo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  <a:r>
                <a:rPr lang="de-DE" dirty="0" err="1">
                  <a:solidFill>
                    <a:schemeClr val="bg1"/>
                  </a:solidFill>
                </a:rPr>
                <a:t>diamond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A00302D-B761-1D49-AF14-BB637D76379B}"/>
                </a:ext>
              </a:extLst>
            </p:cNvPr>
            <p:cNvSpPr txBox="1"/>
            <p:nvPr/>
          </p:nvSpPr>
          <p:spPr>
            <a:xfrm>
              <a:off x="1164121" y="1927305"/>
              <a:ext cx="445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3H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0EF744A-393B-BC4A-AC6E-40999FF24007}"/>
                </a:ext>
              </a:extLst>
            </p:cNvPr>
            <p:cNvSpPr txBox="1"/>
            <p:nvPr/>
          </p:nvSpPr>
          <p:spPr>
            <a:xfrm>
              <a:off x="2193139" y="1924689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chemeClr val="bg1"/>
                  </a:solidFill>
                </a:rPr>
                <a:t>Ni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50BD1D7-CA74-F443-BAB5-23FBD7CD0203}"/>
                </a:ext>
              </a:extLst>
            </p:cNvPr>
            <p:cNvSpPr txBox="1"/>
            <p:nvPr/>
          </p:nvSpPr>
          <p:spPr>
            <a:xfrm>
              <a:off x="1097250" y="2204146"/>
              <a:ext cx="15206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chemeClr val="bg1"/>
                  </a:solidFill>
                </a:rPr>
                <a:t>colour</a:t>
              </a:r>
              <a:r>
                <a:rPr lang="de-DE" dirty="0">
                  <a:solidFill>
                    <a:schemeClr val="bg1"/>
                  </a:solidFill>
                </a:rPr>
                <a:t> </a:t>
              </a:r>
              <a:r>
                <a:rPr lang="de-DE" dirty="0" err="1">
                  <a:solidFill>
                    <a:schemeClr val="bg1"/>
                  </a:solidFill>
                </a:rPr>
                <a:t>centers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7B379E9-8AEF-CF47-9779-86BF877CF0E6}"/>
                </a:ext>
              </a:extLst>
            </p:cNvPr>
            <p:cNvSpPr txBox="1"/>
            <p:nvPr/>
          </p:nvSpPr>
          <p:spPr>
            <a:xfrm>
              <a:off x="3685426" y="1473025"/>
              <a:ext cx="615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chemeClr val="bg1"/>
                  </a:solidFill>
                </a:rPr>
                <a:t>TiCD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E15DAB3-F37F-3D4A-8A37-642060FFC4CA}"/>
                </a:ext>
              </a:extLst>
            </p:cNvPr>
            <p:cNvSpPr txBox="1"/>
            <p:nvPr/>
          </p:nvSpPr>
          <p:spPr>
            <a:xfrm>
              <a:off x="4254186" y="1886373"/>
              <a:ext cx="445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chemeClr val="bg1"/>
                  </a:solidFill>
                </a:rPr>
                <a:t>3H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93BAF87-9ED3-8845-93F0-A7BD065BDB0E}"/>
                </a:ext>
              </a:extLst>
            </p:cNvPr>
            <p:cNvSpPr txBox="1"/>
            <p:nvPr/>
          </p:nvSpPr>
          <p:spPr>
            <a:xfrm>
              <a:off x="5312860" y="1823790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>
                  <a:solidFill>
                    <a:schemeClr val="bg1"/>
                  </a:solidFill>
                </a:rPr>
                <a:t>Ni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E216434-B35C-6243-B8E2-823F6E3B3034}"/>
                </a:ext>
              </a:extLst>
            </p:cNvPr>
            <p:cNvSpPr/>
            <p:nvPr/>
          </p:nvSpPr>
          <p:spPr>
            <a:xfrm>
              <a:off x="7018470" y="1480698"/>
              <a:ext cx="2268986" cy="5129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560" lvl="1">
                <a:spcBef>
                  <a:spcPts val="400"/>
                </a:spcBef>
                <a:buClr>
                  <a:srgbClr val="F8B13C"/>
                </a:buClr>
                <a:buSzPct val="130000"/>
              </a:pPr>
              <a:r>
                <a:rPr lang="fr-FR" sz="1200" spc="-1" dirty="0" err="1">
                  <a:solidFill>
                    <a:srgbClr val="000000"/>
                  </a:solidFill>
                  <a:latin typeface="Arial"/>
                </a:rPr>
                <a:t>Decay</a:t>
              </a:r>
              <a:r>
                <a:rPr lang="fr-FR" sz="1200" spc="-1" dirty="0">
                  <a:solidFill>
                    <a:srgbClr val="000000"/>
                  </a:solidFill>
                  <a:latin typeface="Arial"/>
                </a:rPr>
                <a:t> of light </a:t>
              </a:r>
              <a:r>
                <a:rPr lang="fr-FR" sz="1200" spc="-1" dirty="0" err="1">
                  <a:solidFill>
                    <a:srgbClr val="000000"/>
                  </a:solidFill>
                  <a:latin typeface="Arial"/>
                </a:rPr>
                <a:t>yield</a:t>
              </a:r>
              <a:endParaRPr lang="fr-FR" sz="1200" spc="-1" dirty="0">
                <a:solidFill>
                  <a:srgbClr val="000000"/>
                </a:solidFill>
                <a:latin typeface="Arial"/>
              </a:endParaRPr>
            </a:p>
            <a:p>
              <a:pPr marL="457560" lvl="1">
                <a:spcBef>
                  <a:spcPts val="400"/>
                </a:spcBef>
                <a:buClr>
                  <a:srgbClr val="F8B13C"/>
                </a:buClr>
                <a:buSzPct val="130000"/>
              </a:pPr>
              <a:r>
                <a:rPr lang="fr-FR" sz="1200" spc="-1" dirty="0" err="1">
                  <a:solidFill>
                    <a:srgbClr val="000000"/>
                  </a:solidFill>
                  <a:latin typeface="Arial"/>
                </a:rPr>
                <a:t>Loss</a:t>
              </a:r>
              <a:r>
                <a:rPr lang="fr-FR" sz="1200" spc="-1" dirty="0">
                  <a:solidFill>
                    <a:srgbClr val="000000"/>
                  </a:solidFill>
                  <a:latin typeface="Arial"/>
                </a:rPr>
                <a:t> of transmission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442B3CC-29CB-EC40-9854-39D7F669CD6F}"/>
                </a:ext>
              </a:extLst>
            </p:cNvPr>
            <p:cNvSpPr/>
            <p:nvPr/>
          </p:nvSpPr>
          <p:spPr>
            <a:xfrm>
              <a:off x="331923" y="3517118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fr-FR" spc="-1" dirty="0" err="1">
                  <a:solidFill>
                    <a:srgbClr val="0157A4"/>
                  </a:solidFill>
                  <a:latin typeface="Arial"/>
                </a:rPr>
                <a:t>CuCD</a:t>
              </a:r>
              <a:r>
                <a:rPr lang="fr-FR" spc="-1" dirty="0">
                  <a:solidFill>
                    <a:srgbClr val="0157A4"/>
                  </a:solidFill>
                  <a:latin typeface="Arial"/>
                </a:rPr>
                <a:t>- photoluminescence </a:t>
              </a:r>
              <a:r>
                <a:rPr lang="fr-FR" spc="-1" dirty="0" err="1">
                  <a:solidFill>
                    <a:srgbClr val="0157A4"/>
                  </a:solidFill>
                  <a:latin typeface="Arial"/>
                </a:rPr>
                <a:t>spectroscopy</a:t>
              </a:r>
              <a:endParaRPr lang="fr-FR" spc="-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52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ADF2075-2D5A-3448-9922-FAE88514BC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20" y="1127624"/>
            <a:ext cx="8280000" cy="2875257"/>
          </a:xfrm>
          <a:prstGeom prst="rect">
            <a:avLst/>
          </a:prstGeom>
        </p:spPr>
      </p:pic>
      <p:sp>
        <p:nvSpPr>
          <p:cNvPr id="87" name="TextShape 1"/>
          <p:cNvSpPr txBox="1"/>
          <p:nvPr/>
        </p:nvSpPr>
        <p:spPr>
          <a:xfrm>
            <a:off x="457200" y="274680"/>
            <a:ext cx="8229240" cy="561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3200" b="0" strike="noStrike" spc="-1" dirty="0">
                <a:solidFill>
                  <a:srgbClr val="0157A4"/>
                </a:solidFill>
                <a:latin typeface="Arial"/>
              </a:rPr>
              <a:t>Ti-Dia / Photoluminescence </a:t>
            </a:r>
            <a:r>
              <a:rPr lang="fr-FR" sz="3200" b="0" strike="noStrike" spc="-1" dirty="0" err="1">
                <a:solidFill>
                  <a:srgbClr val="0157A4"/>
                </a:solidFill>
                <a:latin typeface="Arial"/>
              </a:rPr>
              <a:t>spectroscopy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1676520" y="6524640"/>
            <a:ext cx="4419360" cy="1965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100" b="0" strike="noStrike" spc="-1" dirty="0">
                <a:solidFill>
                  <a:srgbClr val="808080"/>
                </a:solidFill>
                <a:latin typeface="Arial"/>
              </a:rPr>
              <a:t>Updates on luminescence studies of metal-diamond composites</a:t>
            </a:r>
            <a:endParaRPr lang="en-US" sz="1100" b="0" strike="noStrike" spc="-1" dirty="0">
              <a:latin typeface="Times New Roman"/>
            </a:endParaRPr>
          </a:p>
        </p:txBody>
      </p:sp>
      <p:sp>
        <p:nvSpPr>
          <p:cNvPr id="89" name="TextShape 3"/>
          <p:cNvSpPr txBox="1"/>
          <p:nvPr/>
        </p:nvSpPr>
        <p:spPr>
          <a:xfrm>
            <a:off x="8534520" y="6356520"/>
            <a:ext cx="4568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8A131087-117A-437D-9766-89F0BC289C07}" type="slidenum">
              <a:rPr lang="en-US" sz="1200" b="1" strike="noStrike" spc="-1">
                <a:solidFill>
                  <a:srgbClr val="FFFFFF"/>
                </a:solidFill>
                <a:latin typeface="Arial"/>
              </a:rPr>
              <a:t>8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90" name="TextShape 4"/>
          <p:cNvSpPr txBox="1"/>
          <p:nvPr/>
        </p:nvSpPr>
        <p:spPr>
          <a:xfrm>
            <a:off x="457560" y="4294226"/>
            <a:ext cx="8076960" cy="206229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99500"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</a:rPr>
              <a:t>High </a:t>
            </a:r>
            <a:r>
              <a:rPr lang="fr-FR" spc="-1" dirty="0" err="1">
                <a:solidFill>
                  <a:srgbClr val="000000"/>
                </a:solidFill>
              </a:rPr>
              <a:t>statistics</a:t>
            </a:r>
            <a:r>
              <a:rPr lang="fr-FR" spc="-1" dirty="0">
                <a:solidFill>
                  <a:srgbClr val="000000"/>
                </a:solidFill>
              </a:rPr>
              <a:t> photoluminescence </a:t>
            </a:r>
            <a:r>
              <a:rPr lang="fr-FR" spc="-1" dirty="0" err="1">
                <a:solidFill>
                  <a:srgbClr val="000000"/>
                </a:solidFill>
              </a:rPr>
              <a:t>spectra</a:t>
            </a:r>
            <a:r>
              <a:rPr lang="fr-FR" spc="-1" dirty="0">
                <a:solidFill>
                  <a:srgbClr val="000000"/>
                </a:solidFill>
              </a:rPr>
              <a:t> on </a:t>
            </a:r>
            <a:r>
              <a:rPr lang="fr-FR" spc="-1" dirty="0" err="1">
                <a:solidFill>
                  <a:srgbClr val="000000"/>
                </a:solidFill>
              </a:rPr>
              <a:t>diamond</a:t>
            </a:r>
            <a:r>
              <a:rPr lang="fr-FR" spc="-1" dirty="0">
                <a:solidFill>
                  <a:srgbClr val="000000"/>
                </a:solidFill>
              </a:rPr>
              <a:t>/Ti-matrix composite</a:t>
            </a: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fr-FR" spc="-1" dirty="0" err="1">
                <a:solidFill>
                  <a:srgbClr val="000000"/>
                </a:solidFill>
              </a:rPr>
              <a:t>Nitrogen-related</a:t>
            </a:r>
            <a:r>
              <a:rPr lang="fr-FR" spc="-1" dirty="0">
                <a:solidFill>
                  <a:srgbClr val="000000"/>
                </a:solidFill>
              </a:rPr>
              <a:t> </a:t>
            </a:r>
            <a:r>
              <a:rPr lang="fr-FR" spc="-1" dirty="0" err="1">
                <a:solidFill>
                  <a:srgbClr val="000000"/>
                </a:solidFill>
              </a:rPr>
              <a:t>color</a:t>
            </a:r>
            <a:r>
              <a:rPr lang="fr-FR" spc="-1" dirty="0">
                <a:solidFill>
                  <a:srgbClr val="000000"/>
                </a:solidFill>
              </a:rPr>
              <a:t> </a:t>
            </a:r>
            <a:r>
              <a:rPr lang="fr-FR" spc="-1" dirty="0" err="1">
                <a:solidFill>
                  <a:srgbClr val="000000"/>
                </a:solidFill>
              </a:rPr>
              <a:t>centers</a:t>
            </a:r>
            <a:r>
              <a:rPr lang="fr-FR" spc="-1" dirty="0">
                <a:solidFill>
                  <a:srgbClr val="000000"/>
                </a:solidFill>
              </a:rPr>
              <a:t> (N-V, 2N-V, 3N-V, N-N) sensitive to ion-irradiation</a:t>
            </a: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fr-FR" spc="-1" dirty="0" err="1">
                <a:solidFill>
                  <a:srgbClr val="000000"/>
                </a:solidFill>
              </a:rPr>
              <a:t>Dramatic</a:t>
            </a:r>
            <a:r>
              <a:rPr lang="fr-FR" spc="-1" dirty="0">
                <a:solidFill>
                  <a:srgbClr val="000000"/>
                </a:solidFill>
              </a:rPr>
              <a:t> changes in </a:t>
            </a:r>
            <a:r>
              <a:rPr lang="fr-FR" spc="-1" dirty="0" err="1">
                <a:solidFill>
                  <a:srgbClr val="000000"/>
                </a:solidFill>
              </a:rPr>
              <a:t>spectra</a:t>
            </a:r>
            <a:r>
              <a:rPr lang="fr-FR" spc="-1" dirty="0">
                <a:solidFill>
                  <a:srgbClr val="000000"/>
                </a:solidFill>
              </a:rPr>
              <a:t> </a:t>
            </a:r>
            <a:r>
              <a:rPr lang="fr-FR" spc="-1" dirty="0" err="1">
                <a:solidFill>
                  <a:srgbClr val="000000"/>
                </a:solidFill>
              </a:rPr>
              <a:t>beyond</a:t>
            </a:r>
            <a:r>
              <a:rPr lang="fr-FR" spc="-1" dirty="0">
                <a:solidFill>
                  <a:srgbClr val="000000"/>
                </a:solidFill>
              </a:rPr>
              <a:t> fluence of 1⋅10</a:t>
            </a:r>
            <a:r>
              <a:rPr lang="fr-FR" spc="-1" baseline="30000" dirty="0">
                <a:solidFill>
                  <a:srgbClr val="000000"/>
                </a:solidFill>
              </a:rPr>
              <a:t>12</a:t>
            </a:r>
            <a:r>
              <a:rPr lang="fr-FR" spc="-1" dirty="0">
                <a:solidFill>
                  <a:srgbClr val="000000"/>
                </a:solidFill>
              </a:rPr>
              <a:t> i/cm</a:t>
            </a:r>
            <a:r>
              <a:rPr lang="fr-FR" spc="-1" baseline="30000" dirty="0">
                <a:solidFill>
                  <a:srgbClr val="000000"/>
                </a:solidFill>
              </a:rPr>
              <a:t>2</a:t>
            </a:r>
          </a:p>
          <a:p>
            <a:pPr marL="800280" lvl="1" indent="-342720">
              <a:spcBef>
                <a:spcPts val="4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fr-FR" sz="1600" spc="-1" dirty="0" err="1">
                <a:solidFill>
                  <a:srgbClr val="000000"/>
                </a:solidFill>
              </a:rPr>
              <a:t>Nitrogen-related</a:t>
            </a:r>
            <a:r>
              <a:rPr lang="fr-FR" sz="1600" spc="-1" dirty="0">
                <a:solidFill>
                  <a:srgbClr val="000000"/>
                </a:solidFill>
              </a:rPr>
              <a:t> </a:t>
            </a:r>
            <a:r>
              <a:rPr lang="fr-FR" sz="1600" spc="-1" dirty="0" err="1">
                <a:solidFill>
                  <a:srgbClr val="000000"/>
                </a:solidFill>
              </a:rPr>
              <a:t>color</a:t>
            </a:r>
            <a:r>
              <a:rPr lang="fr-FR" sz="1600" spc="-1" dirty="0">
                <a:solidFill>
                  <a:srgbClr val="000000"/>
                </a:solidFill>
              </a:rPr>
              <a:t> </a:t>
            </a:r>
            <a:r>
              <a:rPr lang="fr-FR" sz="1600" spc="-1" dirty="0" err="1">
                <a:solidFill>
                  <a:srgbClr val="000000"/>
                </a:solidFill>
              </a:rPr>
              <a:t>centers</a:t>
            </a:r>
            <a:r>
              <a:rPr lang="fr-FR" sz="1600" spc="-1" dirty="0">
                <a:solidFill>
                  <a:srgbClr val="000000"/>
                </a:solidFill>
              </a:rPr>
              <a:t> </a:t>
            </a:r>
            <a:r>
              <a:rPr lang="fr-FR" sz="1600" spc="-1" dirty="0" err="1">
                <a:solidFill>
                  <a:srgbClr val="000000"/>
                </a:solidFill>
              </a:rPr>
              <a:t>apparently</a:t>
            </a:r>
            <a:r>
              <a:rPr lang="fr-FR" sz="1600" spc="-1" dirty="0">
                <a:solidFill>
                  <a:srgbClr val="000000"/>
                </a:solidFill>
              </a:rPr>
              <a:t> do not </a:t>
            </a:r>
            <a:r>
              <a:rPr lang="fr-FR" sz="1600" spc="-1" dirty="0" err="1">
                <a:solidFill>
                  <a:srgbClr val="000000"/>
                </a:solidFill>
              </a:rPr>
              <a:t>play</a:t>
            </a:r>
            <a:r>
              <a:rPr lang="fr-FR" sz="1600" spc="-1" dirty="0">
                <a:solidFill>
                  <a:srgbClr val="000000"/>
                </a:solidFill>
              </a:rPr>
              <a:t> a major </a:t>
            </a:r>
            <a:r>
              <a:rPr lang="fr-FR" sz="1600" spc="-1" dirty="0" err="1">
                <a:solidFill>
                  <a:srgbClr val="000000"/>
                </a:solidFill>
              </a:rPr>
              <a:t>role</a:t>
            </a:r>
            <a:r>
              <a:rPr lang="fr-FR" sz="1600" spc="-1" dirty="0">
                <a:solidFill>
                  <a:srgbClr val="000000"/>
                </a:solidFill>
              </a:rPr>
              <a:t> in SHI-luminescence</a:t>
            </a:r>
          </a:p>
        </p:txBody>
      </p:sp>
    </p:spTree>
    <p:extLst>
      <p:ext uri="{BB962C8B-B14F-4D97-AF65-F5344CB8AC3E}">
        <p14:creationId xmlns:p14="http://schemas.microsoft.com/office/powerpoint/2010/main" val="3936128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23ED0D-4B99-2143-A337-5A2F80059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>
                <a:solidFill>
                  <a:srgbClr val="1F497D"/>
                </a:solidFill>
              </a:rPr>
              <a:t>Task 17.5. </a:t>
            </a:r>
            <a:r>
              <a:rPr lang="de-DE" sz="2000" dirty="0" err="1">
                <a:solidFill>
                  <a:srgbClr val="1F497D"/>
                </a:solidFill>
              </a:rPr>
              <a:t>Pyrolytic</a:t>
            </a:r>
            <a:r>
              <a:rPr lang="de-DE" sz="2000" dirty="0">
                <a:solidFill>
                  <a:srgbClr val="1F497D"/>
                </a:solidFill>
              </a:rPr>
              <a:t> </a:t>
            </a:r>
            <a:r>
              <a:rPr lang="de-DE" sz="2000" dirty="0" err="1">
                <a:solidFill>
                  <a:srgbClr val="1F497D"/>
                </a:solidFill>
              </a:rPr>
              <a:t>graphite</a:t>
            </a:r>
            <a:r>
              <a:rPr lang="de-DE" sz="2000" dirty="0">
                <a:solidFill>
                  <a:srgbClr val="1F497D"/>
                </a:solidFill>
              </a:rPr>
              <a:t> </a:t>
            </a:r>
            <a:r>
              <a:rPr lang="de-DE" sz="2000" dirty="0" err="1">
                <a:solidFill>
                  <a:srgbClr val="1F497D"/>
                </a:solidFill>
              </a:rPr>
              <a:t>foil</a:t>
            </a:r>
            <a:r>
              <a:rPr lang="de-DE" sz="2000" dirty="0">
                <a:solidFill>
                  <a:srgbClr val="1F497D"/>
                </a:solidFill>
              </a:rPr>
              <a:t> </a:t>
            </a:r>
            <a:r>
              <a:rPr lang="de-DE" sz="2000" dirty="0" err="1">
                <a:solidFill>
                  <a:srgbClr val="1F497D"/>
                </a:solidFill>
              </a:rPr>
              <a:t>as</a:t>
            </a:r>
            <a:r>
              <a:rPr lang="de-DE" sz="2000" dirty="0">
                <a:solidFill>
                  <a:srgbClr val="1F497D"/>
                </a:solidFill>
              </a:rPr>
              <a:t> </a:t>
            </a:r>
            <a:r>
              <a:rPr lang="de-DE" sz="2000" dirty="0" err="1">
                <a:solidFill>
                  <a:srgbClr val="1F497D"/>
                </a:solidFill>
              </a:rPr>
              <a:t>heat</a:t>
            </a:r>
            <a:r>
              <a:rPr lang="de-DE" sz="2000" dirty="0">
                <a:solidFill>
                  <a:srgbClr val="1F497D"/>
                </a:solidFill>
              </a:rPr>
              <a:t> sink </a:t>
            </a:r>
            <a:r>
              <a:rPr lang="de-DE" sz="2000" dirty="0" err="1">
                <a:solidFill>
                  <a:srgbClr val="1F497D"/>
                </a:solidFill>
              </a:rPr>
              <a:t>for</a:t>
            </a:r>
            <a:r>
              <a:rPr lang="de-DE" sz="2000" dirty="0">
                <a:solidFill>
                  <a:srgbClr val="1F497D"/>
                </a:solidFill>
              </a:rPr>
              <a:t> </a:t>
            </a:r>
            <a:r>
              <a:rPr lang="de-DE" sz="2000" dirty="0" err="1">
                <a:solidFill>
                  <a:srgbClr val="1F497D"/>
                </a:solidFill>
              </a:rPr>
              <a:t>production</a:t>
            </a:r>
            <a:r>
              <a:rPr lang="de-DE" sz="2000" dirty="0">
                <a:solidFill>
                  <a:srgbClr val="1F497D"/>
                </a:solidFill>
              </a:rPr>
              <a:t> </a:t>
            </a:r>
            <a:r>
              <a:rPr lang="de-DE" sz="2000" dirty="0" err="1">
                <a:solidFill>
                  <a:srgbClr val="1F497D"/>
                </a:solidFill>
              </a:rPr>
              <a:t>targets</a:t>
            </a:r>
            <a:r>
              <a:rPr lang="de-DE" sz="2000" dirty="0">
                <a:solidFill>
                  <a:srgbClr val="1F497D"/>
                </a:solidFill>
              </a:rPr>
              <a:t> in NUMEN-project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57E7EB1-D3DD-E34C-8909-F990FFAFF5D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05136" y="1844824"/>
            <a:ext cx="5832648" cy="3591049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2C1E0A4-0B3A-7F47-8047-240E8DC40B03}"/>
              </a:ext>
            </a:extLst>
          </p:cNvPr>
          <p:cNvSpPr txBox="1"/>
          <p:nvPr/>
        </p:nvSpPr>
        <p:spPr>
          <a:xfrm>
            <a:off x="6750271" y="1822855"/>
            <a:ext cx="23762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Pyrolitic</a:t>
            </a:r>
            <a:r>
              <a:rPr lang="de-DE" dirty="0"/>
              <a:t> </a:t>
            </a:r>
            <a:r>
              <a:rPr lang="de-DE" dirty="0" err="1"/>
              <a:t>graphite</a:t>
            </a:r>
            <a:r>
              <a:rPr lang="de-DE" dirty="0"/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atomic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(Z=6)</a:t>
            </a:r>
          </a:p>
          <a:p>
            <a:r>
              <a:rPr lang="de-DE" dirty="0"/>
              <a:t>    (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loss</a:t>
            </a:r>
            <a:r>
              <a:rPr lang="de-DE" dirty="0"/>
              <a:t>)</a:t>
            </a:r>
          </a:p>
          <a:p>
            <a:r>
              <a:rPr lang="de-DE" dirty="0"/>
              <a:t>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de-DE" dirty="0"/>
              <a:t>high thermal </a:t>
            </a:r>
            <a:r>
              <a:rPr lang="de-DE" dirty="0" err="1"/>
              <a:t>conductivity</a:t>
            </a:r>
            <a:endParaRPr lang="de-DE" dirty="0"/>
          </a:p>
          <a:p>
            <a:endParaRPr lang="de-DE" dirty="0"/>
          </a:p>
          <a:p>
            <a:r>
              <a:rPr lang="de-DE" dirty="0" err="1">
                <a:solidFill>
                  <a:srgbClr val="FF0000"/>
                </a:solidFill>
              </a:rPr>
              <a:t>evaluation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of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degradation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of</a:t>
            </a:r>
            <a:r>
              <a:rPr lang="de-DE" dirty="0">
                <a:solidFill>
                  <a:srgbClr val="FF0000"/>
                </a:solidFill>
              </a:rPr>
              <a:t> thermal </a:t>
            </a:r>
            <a:r>
              <a:rPr lang="de-DE" dirty="0" err="1">
                <a:solidFill>
                  <a:srgbClr val="FF0000"/>
                </a:solidFill>
              </a:rPr>
              <a:t>conductivity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of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graphite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foils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C8E67E2-97D8-6048-87CA-536378E6EE1F}"/>
              </a:ext>
            </a:extLst>
          </p:cNvPr>
          <p:cNvSpPr txBox="1"/>
          <p:nvPr/>
        </p:nvSpPr>
        <p:spPr>
          <a:xfrm>
            <a:off x="2106627" y="6099942"/>
            <a:ext cx="55446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/>
              <a:t>Cooling</a:t>
            </a:r>
            <a:r>
              <a:rPr lang="de-DE" sz="1000"/>
              <a:t> </a:t>
            </a:r>
            <a:r>
              <a:rPr lang="de-DE" sz="1000" err="1"/>
              <a:t>system</a:t>
            </a:r>
            <a:r>
              <a:rPr lang="de-DE" sz="1000"/>
              <a:t> </a:t>
            </a:r>
            <a:r>
              <a:rPr lang="de-DE" sz="1000" err="1"/>
              <a:t>for</a:t>
            </a:r>
            <a:r>
              <a:rPr lang="de-DE" sz="1000"/>
              <a:t> high </a:t>
            </a:r>
            <a:r>
              <a:rPr lang="de-DE" sz="1000" err="1"/>
              <a:t>intensity</a:t>
            </a:r>
            <a:r>
              <a:rPr lang="de-DE" sz="1000"/>
              <a:t> </a:t>
            </a:r>
            <a:r>
              <a:rPr lang="de-DE" sz="1000" err="1"/>
              <a:t>ion</a:t>
            </a:r>
            <a:r>
              <a:rPr lang="de-DE" sz="1000"/>
              <a:t> beam </a:t>
            </a:r>
            <a:r>
              <a:rPr lang="de-DE" sz="1000" err="1"/>
              <a:t>operation</a:t>
            </a:r>
            <a:r>
              <a:rPr lang="de-DE" sz="1000"/>
              <a:t> in </a:t>
            </a:r>
            <a:r>
              <a:rPr lang="de-DE" sz="1000" err="1"/>
              <a:t>the</a:t>
            </a:r>
            <a:r>
              <a:rPr lang="de-DE" sz="1000"/>
              <a:t> NUMEN-project [1]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F4D55E37-9BAF-4B4F-AAFD-362A44BED52A}"/>
                  </a:ext>
                </a:extLst>
              </p:cNvPr>
              <p:cNvSpPr txBox="1"/>
              <p:nvPr/>
            </p:nvSpPr>
            <p:spPr>
              <a:xfrm>
                <a:off x="0" y="1361208"/>
                <a:ext cx="3203848" cy="157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 dirty="0">
                    <a:solidFill>
                      <a:srgbClr val="1F497D"/>
                    </a:solidFill>
                  </a:rPr>
                  <a:t>15 </a:t>
                </a:r>
                <a:r>
                  <a:rPr lang="de-DE" sz="1400" dirty="0" err="1">
                    <a:solidFill>
                      <a:srgbClr val="1F497D"/>
                    </a:solidFill>
                  </a:rPr>
                  <a:t>MeV</a:t>
                </a:r>
                <a:r>
                  <a:rPr lang="de-DE" sz="1400" dirty="0">
                    <a:solidFill>
                      <a:srgbClr val="1F497D"/>
                    </a:solidFill>
                  </a:rPr>
                  <a:t>/</a:t>
                </a:r>
                <a:r>
                  <a:rPr lang="de-DE" sz="1400" dirty="0" err="1">
                    <a:solidFill>
                      <a:srgbClr val="1F497D"/>
                    </a:solidFill>
                  </a:rPr>
                  <a:t>u</a:t>
                </a:r>
                <a:r>
                  <a:rPr lang="de-DE" sz="1400" dirty="0">
                    <a:solidFill>
                      <a:srgbClr val="1F497D"/>
                    </a:solidFill>
                  </a:rPr>
                  <a:t> </a:t>
                </a:r>
                <a:r>
                  <a:rPr lang="de-DE" sz="1400" baseline="30000" dirty="0">
                    <a:solidFill>
                      <a:srgbClr val="1F497D"/>
                    </a:solidFill>
                  </a:rPr>
                  <a:t>18</a:t>
                </a:r>
                <a:r>
                  <a:rPr lang="de-DE" sz="1400" dirty="0">
                    <a:solidFill>
                      <a:srgbClr val="1F497D"/>
                    </a:solidFill>
                  </a:rPr>
                  <a:t>O-ion </a:t>
                </a:r>
                <a:r>
                  <a:rPr lang="de-DE" sz="1400" dirty="0" err="1">
                    <a:solidFill>
                      <a:srgbClr val="1F497D"/>
                    </a:solidFill>
                  </a:rPr>
                  <a:t>irradiation</a:t>
                </a:r>
                <a:r>
                  <a:rPr lang="de-DE" sz="1400" dirty="0">
                    <a:solidFill>
                      <a:srgbClr val="1F497D"/>
                    </a:solidFill>
                  </a:rPr>
                  <a:t> [2]:</a:t>
                </a:r>
              </a:p>
              <a:p>
                <a:endParaRPr lang="de-DE" sz="1400" dirty="0">
                  <a:solidFill>
                    <a:srgbClr val="1F497D"/>
                  </a:solidFill>
                </a:endParaRPr>
              </a:p>
              <a:p>
                <a:r>
                  <a:rPr lang="de-DE" sz="1400" dirty="0">
                    <a:solidFill>
                      <a:srgbClr val="1F497D"/>
                    </a:solidFill>
                  </a:rPr>
                  <a:t>O-</a:t>
                </a:r>
                <a:r>
                  <a:rPr lang="de-DE" sz="1400" dirty="0" err="1">
                    <a:solidFill>
                      <a:srgbClr val="1F497D"/>
                    </a:solidFill>
                  </a:rPr>
                  <a:t>ion</a:t>
                </a:r>
                <a:r>
                  <a:rPr lang="de-DE" sz="1400" dirty="0">
                    <a:solidFill>
                      <a:srgbClr val="1F497D"/>
                    </a:solidFill>
                  </a:rPr>
                  <a:t> </a:t>
                </a:r>
                <a:r>
                  <a:rPr lang="de-DE" sz="1400" dirty="0" err="1">
                    <a:solidFill>
                      <a:srgbClr val="1F497D"/>
                    </a:solidFill>
                  </a:rPr>
                  <a:t>flux</a:t>
                </a:r>
                <a:r>
                  <a:rPr lang="de-DE" sz="1400" dirty="0">
                    <a:solidFill>
                      <a:srgbClr val="1F497D"/>
                    </a:solidFill>
                  </a:rPr>
                  <a:t> : 8.6</a:t>
                </a:r>
                <a14:m>
                  <m:oMath xmlns:m="http://schemas.openxmlformats.org/officeDocument/2006/math">
                    <m:r>
                      <a:rPr lang="de-DE" sz="1400" i="1" smtClean="0">
                        <a:solidFill>
                          <a:srgbClr val="1F497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de-DE" sz="1400" dirty="0">
                    <a:solidFill>
                      <a:srgbClr val="1F497D"/>
                    </a:solidFill>
                  </a:rPr>
                  <a:t>10</a:t>
                </a:r>
                <a:r>
                  <a:rPr lang="de-DE" sz="1400" baseline="30000" dirty="0">
                    <a:solidFill>
                      <a:srgbClr val="1F497D"/>
                    </a:solidFill>
                  </a:rPr>
                  <a:t>14</a:t>
                </a:r>
                <a:r>
                  <a:rPr lang="de-DE" sz="1400" dirty="0">
                    <a:solidFill>
                      <a:srgbClr val="1F497D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1400" i="1" smtClean="0">
                            <a:solidFill>
                              <a:srgbClr val="1F497D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400" b="0" i="1" smtClean="0">
                            <a:solidFill>
                              <a:srgbClr val="1F497D"/>
                            </a:solidFill>
                            <a:latin typeface="Cambria Math" panose="02040503050406030204" pitchFamily="18" charset="0"/>
                          </a:rPr>
                          <m:t>𝑖𝑜𝑛𝑠</m:t>
                        </m:r>
                      </m:num>
                      <m:den>
                        <m:sSup>
                          <m:sSupPr>
                            <m:ctrlPr>
                              <a:rPr lang="de-DE" sz="1400" i="1" smtClean="0">
                                <a:solidFill>
                                  <a:srgbClr val="1F497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1400" b="0" i="1" smtClean="0">
                                <a:solidFill>
                                  <a:srgbClr val="1F497D"/>
                                </a:solidFill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de-DE" sz="1400" b="0" i="1" smtClean="0">
                                <a:solidFill>
                                  <a:srgbClr val="1F497D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de-DE" sz="1400" i="1" smtClean="0">
                            <a:solidFill>
                              <a:srgbClr val="1F497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sz="1400" b="0" i="1" smtClean="0">
                            <a:solidFill>
                              <a:srgbClr val="1F497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1400" dirty="0">
                  <a:solidFill>
                    <a:srgbClr val="1F497D"/>
                  </a:solidFill>
                </a:endParaRPr>
              </a:p>
              <a:p>
                <a:r>
                  <a:rPr lang="de-DE" sz="1400" dirty="0">
                    <a:solidFill>
                      <a:srgbClr val="1F497D"/>
                    </a:solidFill>
                  </a:rPr>
                  <a:t>beam </a:t>
                </a:r>
                <a:r>
                  <a:rPr lang="de-DE" sz="1400" dirty="0" err="1">
                    <a:solidFill>
                      <a:srgbClr val="1F497D"/>
                    </a:solidFill>
                  </a:rPr>
                  <a:t>current</a:t>
                </a:r>
                <a:r>
                  <a:rPr lang="de-DE" sz="1400" dirty="0">
                    <a:solidFill>
                      <a:srgbClr val="1F497D"/>
                    </a:solidFill>
                  </a:rPr>
                  <a:t> : 50 </a:t>
                </a:r>
                <a14:m>
                  <m:oMath xmlns:m="http://schemas.openxmlformats.org/officeDocument/2006/math">
                    <m:r>
                      <a:rPr lang="de-DE" sz="1400" i="1" smtClean="0">
                        <a:solidFill>
                          <a:srgbClr val="1F497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de-DE" sz="1400" dirty="0">
                    <a:solidFill>
                      <a:srgbClr val="1F497D"/>
                    </a:solidFill>
                  </a:rPr>
                  <a:t>A</a:t>
                </a:r>
              </a:p>
              <a:p>
                <a:r>
                  <a:rPr lang="de-DE" sz="1400" dirty="0" err="1">
                    <a:solidFill>
                      <a:srgbClr val="1F497D"/>
                    </a:solidFill>
                  </a:rPr>
                  <a:t>Gaussian</a:t>
                </a:r>
                <a:r>
                  <a:rPr lang="de-DE" sz="1400" dirty="0">
                    <a:solidFill>
                      <a:srgbClr val="1F497D"/>
                    </a:solidFill>
                  </a:rPr>
                  <a:t> beam </a:t>
                </a:r>
                <a:r>
                  <a:rPr lang="de-DE" sz="1400" dirty="0" err="1">
                    <a:solidFill>
                      <a:srgbClr val="1F497D"/>
                    </a:solidFill>
                  </a:rPr>
                  <a:t>profile</a:t>
                </a:r>
                <a:r>
                  <a:rPr lang="de-DE" sz="1400" dirty="0">
                    <a:solidFill>
                      <a:srgbClr val="1F497D"/>
                    </a:solidFill>
                  </a:rPr>
                  <a:t> </a:t>
                </a:r>
                <a:r>
                  <a:rPr lang="de-DE" sz="1400" dirty="0" err="1">
                    <a:solidFill>
                      <a:srgbClr val="1F497D"/>
                    </a:solidFill>
                  </a:rPr>
                  <a:t>with</a:t>
                </a:r>
                <a:r>
                  <a:rPr lang="de-DE" sz="1400" dirty="0">
                    <a:solidFill>
                      <a:srgbClr val="1F497D"/>
                    </a:solidFill>
                  </a:rPr>
                  <a:t> 2 mm FWHM</a:t>
                </a:r>
              </a:p>
              <a:p>
                <a:r>
                  <a:rPr lang="de-DE" sz="1400" dirty="0">
                    <a:solidFill>
                      <a:srgbClr val="1F497D"/>
                    </a:solidFill>
                  </a:rPr>
                  <a:t>power </a:t>
                </a:r>
                <a:r>
                  <a:rPr lang="de-DE" sz="1400" dirty="0" err="1">
                    <a:solidFill>
                      <a:srgbClr val="1F497D"/>
                    </a:solidFill>
                  </a:rPr>
                  <a:t>density</a:t>
                </a:r>
                <a:r>
                  <a:rPr lang="de-DE" sz="1400" dirty="0">
                    <a:solidFill>
                      <a:srgbClr val="1F497D"/>
                    </a:solidFill>
                  </a:rPr>
                  <a:t>: 0.6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1400" i="1" smtClean="0">
                            <a:solidFill>
                              <a:srgbClr val="1F497D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400" b="0" i="1" smtClean="0">
                            <a:solidFill>
                              <a:srgbClr val="1F497D"/>
                            </a:solidFill>
                            <a:latin typeface="Cambria Math" panose="02040503050406030204" pitchFamily="18" charset="0"/>
                          </a:rPr>
                          <m:t>𝑀𝑊</m:t>
                        </m:r>
                      </m:num>
                      <m:den>
                        <m:sSup>
                          <m:sSupPr>
                            <m:ctrlPr>
                              <a:rPr lang="de-DE" sz="1400" i="1" smtClean="0">
                                <a:solidFill>
                                  <a:srgbClr val="1F497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1400" b="0" i="1" smtClean="0">
                                <a:solidFill>
                                  <a:srgbClr val="1F497D"/>
                                </a:solidFill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de-DE" sz="1400" b="0" i="1" smtClean="0">
                                <a:solidFill>
                                  <a:srgbClr val="1F497D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endParaRPr lang="de-DE" sz="1400" dirty="0">
                  <a:solidFill>
                    <a:srgbClr val="1F497D"/>
                  </a:solidFill>
                </a:endParaRP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F4D55E37-9BAF-4B4F-AAFD-362A44BED5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61208"/>
                <a:ext cx="3203848" cy="1573444"/>
              </a:xfrm>
              <a:prstGeom prst="rect">
                <a:avLst/>
              </a:prstGeom>
              <a:blipFill>
                <a:blip r:embed="rId4"/>
                <a:stretch>
                  <a:fillRect l="-39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02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901</TotalTime>
  <Words>1009</Words>
  <Application>Microsoft Macintosh PowerPoint</Application>
  <PresentationFormat>On-screen Show (4:3)</PresentationFormat>
  <Paragraphs>155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Cambria Math</vt:lpstr>
      <vt:lpstr>Times New Roman</vt:lpstr>
      <vt:lpstr>Wingdings</vt:lpstr>
      <vt:lpstr>Thème Office</vt:lpstr>
      <vt:lpstr>Thème ARIES</vt:lpstr>
      <vt:lpstr>Thème Office</vt:lpstr>
      <vt:lpstr>PowerPoint Presentation</vt:lpstr>
      <vt:lpstr>Task 17.5 description</vt:lpstr>
      <vt:lpstr>Task 17.5 - after Malta</vt:lpstr>
      <vt:lpstr>Task 17.5 – optimization of diamond-metal composites for luminescence applications</vt:lpstr>
      <vt:lpstr>Task 17.5 – optimization of diamond-metal composites for luminescence applications</vt:lpstr>
      <vt:lpstr>Task 17.5. Broader accelerator and societal applications</vt:lpstr>
      <vt:lpstr>PowerPoint Presentation</vt:lpstr>
      <vt:lpstr>PowerPoint Presentation</vt:lpstr>
      <vt:lpstr>Task 17.5. Pyrolytic graphite foil as heat sink for production targets in NUMEN-project</vt:lpstr>
      <vt:lpstr>Irradiation of pyrolytic graphite foils</vt:lpstr>
      <vt:lpstr>Deliverables &amp; Milestones</vt:lpstr>
      <vt:lpstr>What’s next - IFAST – WP4.3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User</cp:lastModifiedBy>
  <cp:revision>113</cp:revision>
  <dcterms:created xsi:type="dcterms:W3CDTF">2017-04-26T09:15:49Z</dcterms:created>
  <dcterms:modified xsi:type="dcterms:W3CDTF">2020-07-14T12:29:46Z</dcterms:modified>
</cp:coreProperties>
</file>