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  <p:sldMasterId id="2147483672" r:id="rId3"/>
  </p:sldMasterIdLst>
  <p:notesMasterIdLst>
    <p:notesMasterId r:id="rId25"/>
  </p:notesMasterIdLst>
  <p:handoutMasterIdLst>
    <p:handoutMasterId r:id="rId26"/>
  </p:handoutMasterIdLst>
  <p:sldIdLst>
    <p:sldId id="286" r:id="rId4"/>
    <p:sldId id="279" r:id="rId5"/>
    <p:sldId id="303" r:id="rId6"/>
    <p:sldId id="328" r:id="rId7"/>
    <p:sldId id="306" r:id="rId8"/>
    <p:sldId id="307" r:id="rId9"/>
    <p:sldId id="308" r:id="rId10"/>
    <p:sldId id="311" r:id="rId11"/>
    <p:sldId id="314" r:id="rId12"/>
    <p:sldId id="312" r:id="rId13"/>
    <p:sldId id="309" r:id="rId14"/>
    <p:sldId id="315" r:id="rId15"/>
    <p:sldId id="324" r:id="rId16"/>
    <p:sldId id="326" r:id="rId17"/>
    <p:sldId id="325" r:id="rId18"/>
    <p:sldId id="316" r:id="rId19"/>
    <p:sldId id="319" r:id="rId20"/>
    <p:sldId id="321" r:id="rId21"/>
    <p:sldId id="322" r:id="rId22"/>
    <p:sldId id="323" r:id="rId23"/>
    <p:sldId id="327" r:id="rId2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B13C"/>
    <a:srgbClr val="000000"/>
    <a:srgbClr val="0157A4"/>
    <a:srgbClr val="1F497D"/>
    <a:srgbClr val="1E386B"/>
    <a:srgbClr val="2C66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40" autoAdjust="0"/>
    <p:restoredTop sz="94609" autoAdjust="0"/>
  </p:normalViewPr>
  <p:slideViewPr>
    <p:cSldViewPr snapToObjects="1" showGuides="1">
      <p:cViewPr varScale="1">
        <p:scale>
          <a:sx n="154" d="100"/>
          <a:sy n="154" d="100"/>
        </p:scale>
        <p:origin x="2166" y="108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13/07/2020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13/07/2020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New results on beam-induced color centers in nitrogen containing diamonds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New results on beam-induced color centers in nitrogen containing diamonds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New results on beam-induced color centers in nitrogen containing diamonds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New results on beam-induced color centers in nitrogen containing diamonds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New results on beam-induced color centers in nitrogen containing diamonds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5271864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b="0" i="0" smtClean="0">
                <a:effectLst/>
              </a:defRPr>
            </a:lvl1pPr>
          </a:lstStyle>
          <a:p>
            <a:r>
              <a:rPr lang="en-US" dirty="0"/>
              <a:t>New results on beam-induced color centers in nitrogen containing diamonds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Aries-Logo-std-L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52536" y="448583"/>
            <a:ext cx="4399784" cy="3088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>
                <a:solidFill>
                  <a:srgbClr val="000000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hf hd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0017" y="3518250"/>
            <a:ext cx="8223966" cy="984885"/>
          </a:xfrm>
        </p:spPr>
        <p:txBody>
          <a:bodyPr/>
          <a:lstStyle/>
          <a:p>
            <a:r>
              <a:rPr lang="en-US" dirty="0"/>
              <a:t>New results on beam-induced color centers in nitrogen containing diamonds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P. Simon, M. </a:t>
            </a:r>
            <a:r>
              <a:rPr lang="en-GB" dirty="0" err="1"/>
              <a:t>Tomut</a:t>
            </a:r>
            <a:r>
              <a:rPr lang="en-GB" dirty="0"/>
              <a:t> (GSI) D. </a:t>
            </a:r>
            <a:r>
              <a:rPr lang="en-GB" dirty="0" err="1"/>
              <a:t>Grech</a:t>
            </a:r>
            <a:r>
              <a:rPr lang="en-GB" dirty="0"/>
              <a:t>, M. </a:t>
            </a:r>
            <a:r>
              <a:rPr lang="en-GB" dirty="0" err="1"/>
              <a:t>Kitzmantel</a:t>
            </a:r>
            <a:r>
              <a:rPr lang="en-GB" dirty="0"/>
              <a:t> (RHP)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2nd Annual Meeting of ARIES WP17</a:t>
            </a:r>
          </a:p>
        </p:txBody>
      </p:sp>
    </p:spTree>
    <p:extLst>
      <p:ext uri="{BB962C8B-B14F-4D97-AF65-F5344CB8AC3E}">
        <p14:creationId xmlns:p14="http://schemas.microsoft.com/office/powerpoint/2010/main" val="37045664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201DA-9255-46DB-AB58-952771B12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Iono-luminescence Spectrum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55F7E-250C-496A-B2BC-E6A935176E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8" y="990600"/>
            <a:ext cx="5145349" cy="5102696"/>
          </a:xfrm>
        </p:spPr>
        <p:txBody>
          <a:bodyPr>
            <a:normAutofit/>
          </a:bodyPr>
          <a:lstStyle/>
          <a:p>
            <a:r>
              <a:rPr lang="de-DE" sz="1800" dirty="0"/>
              <a:t>No nitrogen-related ZPLs!</a:t>
            </a:r>
          </a:p>
          <a:p>
            <a:endParaRPr lang="de-DE" sz="1800" dirty="0"/>
          </a:p>
          <a:p>
            <a:r>
              <a:rPr lang="de-DE" sz="1800" dirty="0"/>
              <a:t>Broad bands:</a:t>
            </a:r>
          </a:p>
          <a:p>
            <a:pPr lvl="1"/>
            <a:r>
              <a:rPr lang="de-DE" sz="1800" dirty="0"/>
              <a:t>500 – 650 nm</a:t>
            </a:r>
          </a:p>
          <a:p>
            <a:pPr lvl="2"/>
            <a:r>
              <a:rPr lang="de-DE" sz="1600" dirty="0"/>
              <a:t>[N-V-N] PSB?</a:t>
            </a:r>
          </a:p>
          <a:p>
            <a:pPr lvl="2"/>
            <a:r>
              <a:rPr lang="de-DE" sz="1600" dirty="0"/>
              <a:t>Intrinsic „A“ radiation band?</a:t>
            </a:r>
          </a:p>
          <a:p>
            <a:pPr lvl="1"/>
            <a:r>
              <a:rPr lang="de-DE" sz="1800" dirty="0"/>
              <a:t>650 – 800 nm</a:t>
            </a:r>
          </a:p>
          <a:p>
            <a:pPr lvl="2"/>
            <a:r>
              <a:rPr lang="de-DE" sz="1600" dirty="0"/>
              <a:t>NV</a:t>
            </a:r>
            <a:r>
              <a:rPr lang="de-DE" sz="1600" baseline="30000" dirty="0"/>
              <a:t>-</a:t>
            </a:r>
            <a:r>
              <a:rPr lang="de-DE" sz="1600" dirty="0"/>
              <a:t> PSB?</a:t>
            </a:r>
          </a:p>
          <a:p>
            <a:pPr lvl="2"/>
            <a:endParaRPr lang="de-DE" sz="1600" dirty="0"/>
          </a:p>
          <a:p>
            <a:pPr lvl="2"/>
            <a:endParaRPr lang="de-DE" sz="1600" dirty="0"/>
          </a:p>
          <a:p>
            <a:r>
              <a:rPr lang="de-DE" sz="1800" dirty="0"/>
              <a:t>ZPLs:</a:t>
            </a:r>
          </a:p>
          <a:p>
            <a:pPr lvl="1"/>
            <a:r>
              <a:rPr lang="de-DE" sz="1800" dirty="0"/>
              <a:t>~690 nm</a:t>
            </a:r>
          </a:p>
          <a:p>
            <a:pPr lvl="2"/>
            <a:r>
              <a:rPr lang="de-DE" sz="1600" dirty="0"/>
              <a:t>Al</a:t>
            </a:r>
            <a:r>
              <a:rPr lang="de-DE" sz="1600" baseline="-25000" dirty="0"/>
              <a:t>2</a:t>
            </a:r>
            <a:r>
              <a:rPr lang="de-DE" sz="1600" dirty="0"/>
              <a:t>O</a:t>
            </a:r>
            <a:r>
              <a:rPr lang="de-DE" sz="1600" baseline="-25000" dirty="0"/>
              <a:t>3</a:t>
            </a:r>
            <a:r>
              <a:rPr lang="de-DE" sz="1600" dirty="0"/>
              <a:t> (nat. oxide layer on sample holder)</a:t>
            </a:r>
            <a:endParaRPr lang="de-DE" sz="1800" dirty="0"/>
          </a:p>
          <a:p>
            <a:pPr lvl="1"/>
            <a:r>
              <a:rPr lang="de-DE" sz="1800" dirty="0"/>
              <a:t>~884 nm</a:t>
            </a:r>
          </a:p>
          <a:p>
            <a:pPr lvl="2"/>
            <a:r>
              <a:rPr lang="de-DE" sz="1600" dirty="0"/>
              <a:t>Nickel-related (precursor during HPHT)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191307-6409-4F3D-9B5C-2A047038A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luminescence studies of metal-diamond composites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01D654-E1A8-47E4-BA2C-C93A4419F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7140B2-0753-4123-AF17-9D7623AC821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1118" y="1125144"/>
            <a:ext cx="4410548" cy="3600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F14A10-29A6-447C-8F7D-D74C98A08152}"/>
              </a:ext>
            </a:extLst>
          </p:cNvPr>
          <p:cNvSpPr/>
          <p:nvPr/>
        </p:nvSpPr>
        <p:spPr>
          <a:xfrm>
            <a:off x="6011878" y="1374417"/>
            <a:ext cx="1281706" cy="2835479"/>
          </a:xfrm>
          <a:prstGeom prst="rect">
            <a:avLst/>
          </a:prstGeom>
          <a:solidFill>
            <a:srgbClr val="FFC000">
              <a:alpha val="1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de-DE" sz="1400" dirty="0">
                <a:solidFill>
                  <a:schemeClr val="bg1">
                    <a:lumMod val="65000"/>
                  </a:schemeClr>
                </a:solidFill>
              </a:rPr>
              <a:t>NV</a:t>
            </a:r>
            <a:r>
              <a:rPr lang="de-DE" sz="1400" baseline="30000" dirty="0">
                <a:solidFill>
                  <a:schemeClr val="bg1">
                    <a:lumMod val="65000"/>
                  </a:schemeClr>
                </a:solidFill>
              </a:rPr>
              <a:t>-</a:t>
            </a:r>
            <a:r>
              <a:rPr lang="de-DE" sz="1400" dirty="0">
                <a:solidFill>
                  <a:schemeClr val="bg1">
                    <a:lumMod val="65000"/>
                  </a:schemeClr>
                </a:solidFill>
              </a:rPr>
              <a:t> PSB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E408A6B-3A06-4C67-981B-D57EF30479CF}"/>
              </a:ext>
            </a:extLst>
          </p:cNvPr>
          <p:cNvCxnSpPr>
            <a:cxnSpLocks/>
          </p:cNvCxnSpPr>
          <p:nvPr/>
        </p:nvCxnSpPr>
        <p:spPr>
          <a:xfrm>
            <a:off x="5989880" y="3065190"/>
            <a:ext cx="0" cy="3433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A3FFAEB-9759-4F55-98AA-505F98718B05}"/>
              </a:ext>
            </a:extLst>
          </p:cNvPr>
          <p:cNvSpPr txBox="1"/>
          <p:nvPr/>
        </p:nvSpPr>
        <p:spPr>
          <a:xfrm>
            <a:off x="5624235" y="2750293"/>
            <a:ext cx="731289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de-DE" sz="1400" dirty="0">
                <a:solidFill>
                  <a:schemeClr val="bg1">
                    <a:lumMod val="65000"/>
                  </a:schemeClr>
                </a:solidFill>
              </a:rPr>
              <a:t>NV</a:t>
            </a:r>
            <a:r>
              <a:rPr lang="de-DE" sz="1400" baseline="30000" dirty="0">
                <a:solidFill>
                  <a:schemeClr val="bg1">
                    <a:lumMod val="65000"/>
                  </a:schemeClr>
                </a:solidFill>
              </a:rPr>
              <a:t>-</a:t>
            </a:r>
            <a:r>
              <a:rPr lang="de-DE" sz="1400" dirty="0">
                <a:solidFill>
                  <a:schemeClr val="bg1">
                    <a:lumMod val="65000"/>
                  </a:schemeClr>
                </a:solidFill>
              </a:rPr>
              <a:t> ZPL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51FCFC3-D6CD-47CF-B4D2-14645A369E62}"/>
              </a:ext>
            </a:extLst>
          </p:cNvPr>
          <p:cNvSpPr/>
          <p:nvPr/>
        </p:nvSpPr>
        <p:spPr>
          <a:xfrm>
            <a:off x="4615065" y="1236790"/>
            <a:ext cx="14966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/>
              <a:t>1×10</a:t>
            </a:r>
            <a:r>
              <a:rPr lang="de-DE" sz="1400" baseline="30000" dirty="0"/>
              <a:t>11</a:t>
            </a:r>
            <a:r>
              <a:rPr lang="de-DE" sz="1400" dirty="0"/>
              <a:t> </a:t>
            </a:r>
            <a:r>
              <a:rPr lang="de-DE" sz="1400" dirty="0" err="1"/>
              <a:t>ions</a:t>
            </a:r>
            <a:r>
              <a:rPr lang="de-DE" sz="1400" dirty="0"/>
              <a:t>/cm</a:t>
            </a:r>
            <a:r>
              <a:rPr lang="de-DE" sz="1400" baseline="30000" dirty="0"/>
              <a:t>2</a:t>
            </a:r>
            <a:r>
              <a:rPr lang="de-DE" sz="1400" dirty="0"/>
              <a:t>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C8FA3DB-E0FD-4407-9136-8B0B17797299}"/>
              </a:ext>
            </a:extLst>
          </p:cNvPr>
          <p:cNvSpPr/>
          <p:nvPr/>
        </p:nvSpPr>
        <p:spPr>
          <a:xfrm>
            <a:off x="4783475" y="2181072"/>
            <a:ext cx="1193426" cy="386762"/>
          </a:xfrm>
          <a:prstGeom prst="rect">
            <a:avLst/>
          </a:prstGeom>
          <a:solidFill>
            <a:schemeClr val="bg1"/>
          </a:solidFill>
          <a:ln w="158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0EC836D-2935-4701-B099-3ADEDED551E9}"/>
              </a:ext>
            </a:extLst>
          </p:cNvPr>
          <p:cNvSpPr txBox="1"/>
          <p:nvPr/>
        </p:nvSpPr>
        <p:spPr>
          <a:xfrm>
            <a:off x="5146212" y="2418283"/>
            <a:ext cx="911575" cy="30777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/>
            <a:r>
              <a:rPr lang="de-DE" sz="1400" dirty="0"/>
              <a:t>NV</a:t>
            </a:r>
            <a:r>
              <a:rPr lang="de-DE" sz="1400" baseline="30000" dirty="0"/>
              <a:t>0</a:t>
            </a:r>
            <a:r>
              <a:rPr lang="de-DE" sz="1400" dirty="0"/>
              <a:t> ZPL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17A9A5A-A345-4B7C-BF69-21CEAA7F2738}"/>
              </a:ext>
            </a:extLst>
          </p:cNvPr>
          <p:cNvSpPr txBox="1"/>
          <p:nvPr/>
        </p:nvSpPr>
        <p:spPr>
          <a:xfrm>
            <a:off x="4045051" y="5322549"/>
            <a:ext cx="40254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dirty="0"/>
              <a:t>ZPL: zero-phonon line</a:t>
            </a:r>
          </a:p>
          <a:p>
            <a:pPr algn="r"/>
            <a:r>
              <a:rPr lang="de-DE" sz="1400" dirty="0"/>
              <a:t>PSB: phonon sideband</a:t>
            </a:r>
          </a:p>
          <a:p>
            <a:pPr algn="r"/>
            <a:r>
              <a:rPr lang="de-DE" sz="1400" dirty="0"/>
              <a:t>HPHT: High pressure / high temperature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44C97EE-E494-4BCA-9F8D-BC75EE66A237}"/>
              </a:ext>
            </a:extLst>
          </p:cNvPr>
          <p:cNvSpPr/>
          <p:nvPr/>
        </p:nvSpPr>
        <p:spPr>
          <a:xfrm>
            <a:off x="4933151" y="2245770"/>
            <a:ext cx="964585" cy="475672"/>
          </a:xfrm>
          <a:prstGeom prst="rect">
            <a:avLst/>
          </a:prstGeom>
          <a:noFill/>
          <a:ln w="15875"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815F71-DB4F-447E-AABC-399F5FC64C36}"/>
              </a:ext>
            </a:extLst>
          </p:cNvPr>
          <p:cNvSpPr txBox="1"/>
          <p:nvPr/>
        </p:nvSpPr>
        <p:spPr>
          <a:xfrm>
            <a:off x="4667129" y="1633673"/>
            <a:ext cx="1496628" cy="52322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/>
            <a:r>
              <a:rPr lang="de-DE" sz="1400" dirty="0">
                <a:solidFill>
                  <a:schemeClr val="bg1">
                    <a:lumMod val="65000"/>
                  </a:schemeClr>
                </a:solidFill>
              </a:rPr>
              <a:t>H3 [N-V-N] PSB?</a:t>
            </a:r>
          </a:p>
          <a:p>
            <a:pPr algn="ctr"/>
            <a:r>
              <a:rPr lang="de-DE" sz="1400" dirty="0">
                <a:solidFill>
                  <a:schemeClr val="bg1">
                    <a:lumMod val="65000"/>
                  </a:schemeClr>
                </a:solidFill>
              </a:rPr>
              <a:t>„A“ rad. Band?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19E347E-4C63-4874-9767-5F5D8EDAC5E0}"/>
              </a:ext>
            </a:extLst>
          </p:cNvPr>
          <p:cNvSpPr/>
          <p:nvPr/>
        </p:nvSpPr>
        <p:spPr>
          <a:xfrm>
            <a:off x="4803640" y="2352540"/>
            <a:ext cx="1193426" cy="386762"/>
          </a:xfrm>
          <a:prstGeom prst="rect">
            <a:avLst/>
          </a:prstGeom>
          <a:solidFill>
            <a:schemeClr val="bg1"/>
          </a:solidFill>
          <a:ln w="158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CAF9570-4FD3-4F1C-8F68-E7C915A3D07A}"/>
              </a:ext>
            </a:extLst>
          </p:cNvPr>
          <p:cNvCxnSpPr>
            <a:cxnSpLocks/>
          </p:cNvCxnSpPr>
          <p:nvPr/>
        </p:nvCxnSpPr>
        <p:spPr>
          <a:xfrm>
            <a:off x="5602548" y="2716612"/>
            <a:ext cx="0" cy="627856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63A7D1C6-E740-426D-B4BB-EDE2766D463D}"/>
              </a:ext>
            </a:extLst>
          </p:cNvPr>
          <p:cNvSpPr txBox="1"/>
          <p:nvPr/>
        </p:nvSpPr>
        <p:spPr>
          <a:xfrm>
            <a:off x="5146212" y="2418283"/>
            <a:ext cx="911575" cy="30777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/>
            <a:r>
              <a:rPr lang="de-DE" sz="1400" dirty="0">
                <a:solidFill>
                  <a:schemeClr val="bg1">
                    <a:lumMod val="65000"/>
                  </a:schemeClr>
                </a:solidFill>
              </a:rPr>
              <a:t>NV</a:t>
            </a:r>
            <a:r>
              <a:rPr lang="de-DE" sz="1400" baseline="30000" dirty="0">
                <a:solidFill>
                  <a:schemeClr val="bg1">
                    <a:lumMod val="65000"/>
                  </a:schemeClr>
                </a:solidFill>
              </a:rPr>
              <a:t>0</a:t>
            </a:r>
            <a:r>
              <a:rPr lang="de-DE" sz="1400" dirty="0">
                <a:solidFill>
                  <a:schemeClr val="bg1">
                    <a:lumMod val="65000"/>
                  </a:schemeClr>
                </a:solidFill>
              </a:rPr>
              <a:t> ZPL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982E20C-1DFF-4827-8503-2879D605A3BE}"/>
              </a:ext>
            </a:extLst>
          </p:cNvPr>
          <p:cNvCxnSpPr>
            <a:cxnSpLocks/>
          </p:cNvCxnSpPr>
          <p:nvPr/>
        </p:nvCxnSpPr>
        <p:spPr>
          <a:xfrm>
            <a:off x="5048818" y="3139167"/>
            <a:ext cx="0" cy="43204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15BE586-5D2A-4072-98FE-A826903D62C2}"/>
              </a:ext>
            </a:extLst>
          </p:cNvPr>
          <p:cNvSpPr txBox="1"/>
          <p:nvPr/>
        </p:nvSpPr>
        <p:spPr>
          <a:xfrm>
            <a:off x="4592482" y="2831390"/>
            <a:ext cx="911575" cy="30777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/>
            <a:r>
              <a:rPr lang="de-DE" sz="1400" dirty="0">
                <a:solidFill>
                  <a:schemeClr val="bg1">
                    <a:lumMod val="65000"/>
                  </a:schemeClr>
                </a:solidFill>
              </a:rPr>
              <a:t>N-V-N ZPL</a:t>
            </a:r>
          </a:p>
        </p:txBody>
      </p:sp>
    </p:spTree>
    <p:extLst>
      <p:ext uri="{BB962C8B-B14F-4D97-AF65-F5344CB8AC3E}">
        <p14:creationId xmlns:p14="http://schemas.microsoft.com/office/powerpoint/2010/main" val="2972221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07C01-AA02-4523-ACB9-4A7EB6B4B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Iono-luminescence Spectra Evolution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C5A254-5FEA-43F2-8C4E-31EC47DB3C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767695"/>
            <a:ext cx="8229600" cy="1821545"/>
          </a:xfrm>
        </p:spPr>
        <p:txBody>
          <a:bodyPr>
            <a:normAutofit/>
          </a:bodyPr>
          <a:lstStyle/>
          <a:p>
            <a:r>
              <a:rPr lang="de-DE" sz="1800" dirty="0"/>
              <a:t>Evolution of ZPL at ~500 nm</a:t>
            </a:r>
          </a:p>
          <a:p>
            <a:pPr lvl="1"/>
            <a:r>
              <a:rPr lang="de-DE" sz="1800" dirty="0"/>
              <a:t>H3 [N-V-N]: 503.2 nm</a:t>
            </a:r>
          </a:p>
          <a:p>
            <a:pPr lvl="1"/>
            <a:r>
              <a:rPr lang="de-DE" sz="1800" dirty="0"/>
              <a:t>3H (intrinsic): 503.4 nm </a:t>
            </a:r>
          </a:p>
          <a:p>
            <a:r>
              <a:rPr lang="de-DE" sz="1800" dirty="0"/>
              <a:t>Strong decrease of integrated IL signal</a:t>
            </a:r>
          </a:p>
          <a:p>
            <a:r>
              <a:rPr lang="de-DE" sz="1800" dirty="0"/>
              <a:t>Possible ZPLs at ~590, ~660 &amp; 760 nm → </a:t>
            </a:r>
            <a:r>
              <a:rPr lang="de-DE" sz="1800" b="1" dirty="0"/>
              <a:t>No clear identification possible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7D49A4-5AF3-4C1A-9C9E-36E872546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luminescence studies of metal-diamond composites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2A93ED-9FDB-4334-A6B2-8D05E7E7A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11</a:t>
            </a:fld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3D496CA-4CD3-4D83-9B5A-E9F21DE3D8B7}"/>
              </a:ext>
            </a:extLst>
          </p:cNvPr>
          <p:cNvGrpSpPr/>
          <p:nvPr/>
        </p:nvGrpSpPr>
        <p:grpSpPr>
          <a:xfrm>
            <a:off x="237344" y="972790"/>
            <a:ext cx="8669313" cy="2520000"/>
            <a:chOff x="237344" y="972790"/>
            <a:chExt cx="8669313" cy="25200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07108C8-D1BF-4F13-BEB0-774BA79D8A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7344" y="972790"/>
              <a:ext cx="8669313" cy="2520000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8CB35DC-555A-4409-B1E6-7FF7C0E48CB0}"/>
                </a:ext>
              </a:extLst>
            </p:cNvPr>
            <p:cNvSpPr/>
            <p:nvPr/>
          </p:nvSpPr>
          <p:spPr>
            <a:xfrm>
              <a:off x="6087034" y="1084750"/>
              <a:ext cx="582707" cy="3765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A82946D-56BD-46C5-BD6D-6185BBDA7656}"/>
                </a:ext>
              </a:extLst>
            </p:cNvPr>
            <p:cNvSpPr/>
            <p:nvPr/>
          </p:nvSpPr>
          <p:spPr>
            <a:xfrm>
              <a:off x="3863749" y="1084749"/>
              <a:ext cx="788933" cy="3765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1EC4D4-4E21-4B3B-AEF7-79153A00E943}"/>
                </a:ext>
              </a:extLst>
            </p:cNvPr>
            <p:cNvSpPr/>
            <p:nvPr/>
          </p:nvSpPr>
          <p:spPr>
            <a:xfrm>
              <a:off x="7315160" y="1084749"/>
              <a:ext cx="1445530" cy="3765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461A549-7681-4221-A7F5-E5713266BB08}"/>
                </a:ext>
              </a:extLst>
            </p:cNvPr>
            <p:cNvSpPr/>
            <p:nvPr/>
          </p:nvSpPr>
          <p:spPr>
            <a:xfrm>
              <a:off x="1954306" y="1084748"/>
              <a:ext cx="667772" cy="3765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09A05D-51F0-4EF9-B302-5CAB09307516}"/>
                </a:ext>
              </a:extLst>
            </p:cNvPr>
            <p:cNvSpPr/>
            <p:nvPr/>
          </p:nvSpPr>
          <p:spPr>
            <a:xfrm>
              <a:off x="2738878" y="1273006"/>
              <a:ext cx="667772" cy="7799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D46EC42-3966-4408-9668-8DA9DC460EC0}"/>
                </a:ext>
              </a:extLst>
            </p:cNvPr>
            <p:cNvSpPr/>
            <p:nvPr/>
          </p:nvSpPr>
          <p:spPr>
            <a:xfrm>
              <a:off x="3984910" y="2731652"/>
              <a:ext cx="667772" cy="1908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A571050-97E0-491E-A9D9-0C041DA5E7B6}"/>
                </a:ext>
              </a:extLst>
            </p:cNvPr>
            <p:cNvSpPr/>
            <p:nvPr/>
          </p:nvSpPr>
          <p:spPr>
            <a:xfrm>
              <a:off x="6343650" y="2873375"/>
              <a:ext cx="283558" cy="1500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5D892F9-5710-46C2-A63A-8E8702DE9F88}"/>
                </a:ext>
              </a:extLst>
            </p:cNvPr>
            <p:cNvSpPr/>
            <p:nvPr/>
          </p:nvSpPr>
          <p:spPr>
            <a:xfrm>
              <a:off x="8514765" y="2640587"/>
              <a:ext cx="283558" cy="1500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BB50E39B-01F8-4CE7-8445-AC1120875624}"/>
              </a:ext>
            </a:extLst>
          </p:cNvPr>
          <p:cNvSpPr/>
          <p:nvPr/>
        </p:nvSpPr>
        <p:spPr>
          <a:xfrm>
            <a:off x="596277" y="1009978"/>
            <a:ext cx="19912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/>
              <a:t>1×10</a:t>
            </a:r>
            <a:r>
              <a:rPr lang="de-DE" sz="1200" baseline="30000" dirty="0"/>
              <a:t>11</a:t>
            </a:r>
            <a:r>
              <a:rPr lang="de-DE" sz="1200" dirty="0"/>
              <a:t> ions/cm</a:t>
            </a:r>
            <a:r>
              <a:rPr lang="de-DE" sz="1200" baseline="30000" dirty="0"/>
              <a:t>2</a:t>
            </a:r>
            <a:r>
              <a:rPr lang="de-DE" sz="1200" dirty="0"/>
              <a:t> 	      1x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B515375-BAE3-4CAF-AD2D-6EE6C182BD7D}"/>
              </a:ext>
            </a:extLst>
          </p:cNvPr>
          <p:cNvSpPr/>
          <p:nvPr/>
        </p:nvSpPr>
        <p:spPr>
          <a:xfrm>
            <a:off x="2669212" y="1009978"/>
            <a:ext cx="19912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/>
              <a:t>1×10</a:t>
            </a:r>
            <a:r>
              <a:rPr lang="de-DE" sz="1200" baseline="30000" dirty="0"/>
              <a:t>12	</a:t>
            </a:r>
            <a:r>
              <a:rPr lang="de-DE" sz="1200" dirty="0"/>
              <a:t>		      5x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AECD991-9B0E-4448-96E3-57F64920CE6B}"/>
              </a:ext>
            </a:extLst>
          </p:cNvPr>
          <p:cNvSpPr/>
          <p:nvPr/>
        </p:nvSpPr>
        <p:spPr>
          <a:xfrm>
            <a:off x="4747484" y="1009978"/>
            <a:ext cx="20762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/>
              <a:t>5×10</a:t>
            </a:r>
            <a:r>
              <a:rPr lang="de-DE" sz="1200" baseline="30000"/>
              <a:t>12</a:t>
            </a:r>
            <a:r>
              <a:rPr lang="de-DE" sz="1200"/>
              <a:t>			      20x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05D2920-138A-44D5-AD44-5510898867DF}"/>
              </a:ext>
            </a:extLst>
          </p:cNvPr>
          <p:cNvSpPr/>
          <p:nvPr/>
        </p:nvSpPr>
        <p:spPr>
          <a:xfrm>
            <a:off x="6827575" y="1009978"/>
            <a:ext cx="20762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/>
              <a:t>3×10</a:t>
            </a:r>
            <a:r>
              <a:rPr lang="de-DE" sz="1200" baseline="30000"/>
              <a:t>13</a:t>
            </a:r>
            <a:r>
              <a:rPr lang="de-DE" sz="1200"/>
              <a:t>			      15x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777A10C-6CC3-46DF-B384-4050022B2AC8}"/>
              </a:ext>
            </a:extLst>
          </p:cNvPr>
          <p:cNvCxnSpPr>
            <a:cxnSpLocks/>
          </p:cNvCxnSpPr>
          <p:nvPr/>
        </p:nvCxnSpPr>
        <p:spPr>
          <a:xfrm>
            <a:off x="2891420" y="1709530"/>
            <a:ext cx="0" cy="3433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422C856-0479-4382-A2EC-BEA3C93F3123}"/>
              </a:ext>
            </a:extLst>
          </p:cNvPr>
          <p:cNvSpPr txBox="1"/>
          <p:nvPr/>
        </p:nvSpPr>
        <p:spPr>
          <a:xfrm>
            <a:off x="2661833" y="1383033"/>
            <a:ext cx="681597" cy="27699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200" dirty="0"/>
              <a:t>H3 ZPL?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6C5A436-6691-4651-89CE-091C48EDD399}"/>
              </a:ext>
            </a:extLst>
          </p:cNvPr>
          <p:cNvSpPr/>
          <p:nvPr/>
        </p:nvSpPr>
        <p:spPr>
          <a:xfrm>
            <a:off x="5490112" y="1845716"/>
            <a:ext cx="727560" cy="1202584"/>
          </a:xfrm>
          <a:prstGeom prst="rect">
            <a:avLst/>
          </a:prstGeom>
          <a:solidFill>
            <a:srgbClr val="FFC000">
              <a:alpha val="2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>
                <a:solidFill>
                  <a:schemeClr val="tx1"/>
                </a:solidFill>
              </a:rPr>
              <a:t>NV</a:t>
            </a:r>
            <a:r>
              <a:rPr lang="de-DE" sz="1200" baseline="30000">
                <a:solidFill>
                  <a:schemeClr val="tx1"/>
                </a:solidFill>
              </a:rPr>
              <a:t>-</a:t>
            </a:r>
            <a:r>
              <a:rPr lang="de-DE" sz="1200">
                <a:solidFill>
                  <a:schemeClr val="tx1"/>
                </a:solidFill>
              </a:rPr>
              <a:t> PSB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DFFC4AF-A0B0-439D-82A8-568515001F81}"/>
              </a:ext>
            </a:extLst>
          </p:cNvPr>
          <p:cNvSpPr/>
          <p:nvPr/>
        </p:nvSpPr>
        <p:spPr>
          <a:xfrm>
            <a:off x="1365570" y="1286977"/>
            <a:ext cx="678374" cy="1759140"/>
          </a:xfrm>
          <a:prstGeom prst="rect">
            <a:avLst/>
          </a:prstGeom>
          <a:solidFill>
            <a:srgbClr val="FFC000">
              <a:alpha val="2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64038E8-1816-4B65-BF8F-5055C3F6F5B6}"/>
              </a:ext>
            </a:extLst>
          </p:cNvPr>
          <p:cNvSpPr/>
          <p:nvPr/>
        </p:nvSpPr>
        <p:spPr>
          <a:xfrm>
            <a:off x="3418436" y="1286977"/>
            <a:ext cx="697184" cy="1767841"/>
          </a:xfrm>
          <a:prstGeom prst="rect">
            <a:avLst/>
          </a:prstGeom>
          <a:solidFill>
            <a:srgbClr val="FFC000">
              <a:alpha val="2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6724EE1-70B4-442A-B2A8-A0D2ABBDB9EA}"/>
              </a:ext>
            </a:extLst>
          </p:cNvPr>
          <p:cNvSpPr/>
          <p:nvPr/>
        </p:nvSpPr>
        <p:spPr>
          <a:xfrm>
            <a:off x="1966436" y="1233314"/>
            <a:ext cx="5148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/>
              <a:t>Al</a:t>
            </a:r>
            <a:r>
              <a:rPr lang="de-DE" sz="1200" baseline="-25000" dirty="0"/>
              <a:t>2</a:t>
            </a:r>
            <a:r>
              <a:rPr lang="de-DE" sz="1200" dirty="0"/>
              <a:t>O</a:t>
            </a:r>
            <a:r>
              <a:rPr lang="de-DE" sz="1200" baseline="-25000" dirty="0"/>
              <a:t>3</a:t>
            </a:r>
            <a:endParaRPr lang="de-DE" sz="1200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0602EFD-ED3C-4482-AD77-49F817073AAA}"/>
              </a:ext>
            </a:extLst>
          </p:cNvPr>
          <p:cNvCxnSpPr>
            <a:cxnSpLocks/>
          </p:cNvCxnSpPr>
          <p:nvPr/>
        </p:nvCxnSpPr>
        <p:spPr>
          <a:xfrm flipH="1">
            <a:off x="1674050" y="1383651"/>
            <a:ext cx="28025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3F3C7B7-FA0F-429F-B12D-348745224C17}"/>
              </a:ext>
            </a:extLst>
          </p:cNvPr>
          <p:cNvCxnSpPr>
            <a:cxnSpLocks/>
          </p:cNvCxnSpPr>
          <p:nvPr/>
        </p:nvCxnSpPr>
        <p:spPr>
          <a:xfrm>
            <a:off x="8145935" y="1709530"/>
            <a:ext cx="0" cy="3215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7279157-D79D-4A55-B4CC-41299ADB3BD1}"/>
              </a:ext>
            </a:extLst>
          </p:cNvPr>
          <p:cNvCxnSpPr>
            <a:cxnSpLocks/>
          </p:cNvCxnSpPr>
          <p:nvPr/>
        </p:nvCxnSpPr>
        <p:spPr>
          <a:xfrm>
            <a:off x="7668344" y="1300506"/>
            <a:ext cx="0" cy="3215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57D9979F-AA1F-41B7-88D3-6DEDB6BD0F27}"/>
              </a:ext>
            </a:extLst>
          </p:cNvPr>
          <p:cNvCxnSpPr>
            <a:cxnSpLocks/>
          </p:cNvCxnSpPr>
          <p:nvPr/>
        </p:nvCxnSpPr>
        <p:spPr>
          <a:xfrm>
            <a:off x="7403976" y="1471567"/>
            <a:ext cx="0" cy="3215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7210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D6FAF-44A6-448B-A6F2-8388DFA05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Integrated IL signal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AF8B14-06BB-4C7A-85D3-33C8C6770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736"/>
            <a:ext cx="3970784" cy="4680520"/>
          </a:xfrm>
        </p:spPr>
        <p:txBody>
          <a:bodyPr>
            <a:normAutofit/>
          </a:bodyPr>
          <a:lstStyle/>
          <a:p>
            <a:r>
              <a:rPr lang="de-DE" sz="1800" dirty="0"/>
              <a:t>Exponential decay of IL sigal with increasing fluence</a:t>
            </a:r>
          </a:p>
          <a:p>
            <a:endParaRPr lang="de-DE" sz="1800" dirty="0"/>
          </a:p>
          <a:p>
            <a:r>
              <a:rPr lang="de-DE" sz="1800" dirty="0"/>
              <a:t>Only 5% of initial signal preserved at final fluence</a:t>
            </a:r>
          </a:p>
          <a:p>
            <a:pPr lvl="1"/>
            <a:r>
              <a:rPr lang="de-DE" sz="1800" dirty="0"/>
              <a:t>Close to detection limit of spectrometer</a:t>
            </a:r>
          </a:p>
          <a:p>
            <a:pPr lvl="1"/>
            <a:endParaRPr lang="de-DE" sz="1800" dirty="0"/>
          </a:p>
          <a:p>
            <a:endParaRPr lang="de-DE" sz="1800" dirty="0"/>
          </a:p>
          <a:p>
            <a:r>
              <a:rPr lang="de-DE" sz="1800" dirty="0"/>
              <a:t>No significant contribution of beam-induced defects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9A02DE-A3B9-4B13-9C80-A1379B29F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luminescence studies of metal-diamond composites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F99F35-19D7-4C83-91B5-018713652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BF4A2E-E89D-485A-9C45-64328520C13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5352" y="1165704"/>
            <a:ext cx="4311290" cy="36000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C40CDD9-F0BB-41A9-B3B2-78DCA6642049}"/>
              </a:ext>
            </a:extLst>
          </p:cNvPr>
          <p:cNvCxnSpPr/>
          <p:nvPr/>
        </p:nvCxnSpPr>
        <p:spPr>
          <a:xfrm>
            <a:off x="7860108" y="3076148"/>
            <a:ext cx="0" cy="3998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F013E36-67EB-4B12-B6E5-02C5BAF2AFF1}"/>
              </a:ext>
            </a:extLst>
          </p:cNvPr>
          <p:cNvSpPr txBox="1"/>
          <p:nvPr/>
        </p:nvSpPr>
        <p:spPr>
          <a:xfrm>
            <a:off x="7129235" y="2715574"/>
            <a:ext cx="1461747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de-DE" sz="1600" dirty="0"/>
              <a:t>beam off (2 h)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1F1965D-4B17-4552-9DA5-BCEED25FBE89}"/>
              </a:ext>
            </a:extLst>
          </p:cNvPr>
          <p:cNvSpPr/>
          <p:nvPr/>
        </p:nvSpPr>
        <p:spPr>
          <a:xfrm>
            <a:off x="7383897" y="1466123"/>
            <a:ext cx="792088" cy="2160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H3 / 3H</a:t>
            </a:r>
          </a:p>
        </p:txBody>
      </p:sp>
    </p:spTree>
    <p:extLst>
      <p:ext uri="{BB962C8B-B14F-4D97-AF65-F5344CB8AC3E}">
        <p14:creationId xmlns:p14="http://schemas.microsoft.com/office/powerpoint/2010/main" val="3990782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D6FAF-44A6-448B-A6F2-8388DFA05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Integrated IL signal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AF8B14-06BB-4C7A-85D3-33C8C6770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736"/>
            <a:ext cx="3970784" cy="4680520"/>
          </a:xfrm>
        </p:spPr>
        <p:txBody>
          <a:bodyPr>
            <a:normAutofit/>
          </a:bodyPr>
          <a:lstStyle/>
          <a:p>
            <a:r>
              <a:rPr lang="de-DE" sz="1800" dirty="0"/>
              <a:t>Exponential decay of IL sigal with increasing fluence</a:t>
            </a:r>
          </a:p>
          <a:p>
            <a:endParaRPr lang="de-DE" sz="1800" dirty="0"/>
          </a:p>
          <a:p>
            <a:r>
              <a:rPr lang="de-DE" sz="1800" dirty="0"/>
              <a:t>Only 5% of initial signal preserved at final fluence</a:t>
            </a:r>
          </a:p>
          <a:p>
            <a:pPr lvl="1"/>
            <a:r>
              <a:rPr lang="de-DE" sz="1800" dirty="0"/>
              <a:t>Close to detection limit of spectrometer</a:t>
            </a:r>
          </a:p>
          <a:p>
            <a:pPr lvl="1"/>
            <a:endParaRPr lang="de-DE" sz="1800" dirty="0"/>
          </a:p>
          <a:p>
            <a:endParaRPr lang="de-DE" sz="1800" dirty="0"/>
          </a:p>
          <a:p>
            <a:r>
              <a:rPr lang="de-DE" sz="1800" dirty="0"/>
              <a:t>No significant contribution of beam-induced defects</a:t>
            </a:r>
          </a:p>
          <a:p>
            <a:r>
              <a:rPr lang="de-DE" sz="1800" dirty="0"/>
              <a:t>... And what about transmission?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9A02DE-A3B9-4B13-9C80-A1379B29F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luminescence studies of metal-diamond composites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F99F35-19D7-4C83-91B5-018713652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BF4A2E-E89D-485A-9C45-64328520C13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5352" y="1165704"/>
            <a:ext cx="4311290" cy="36000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C40CDD9-F0BB-41A9-B3B2-78DCA6642049}"/>
              </a:ext>
            </a:extLst>
          </p:cNvPr>
          <p:cNvCxnSpPr/>
          <p:nvPr/>
        </p:nvCxnSpPr>
        <p:spPr>
          <a:xfrm>
            <a:off x="7860108" y="3076148"/>
            <a:ext cx="0" cy="3998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F013E36-67EB-4B12-B6E5-02C5BAF2AFF1}"/>
              </a:ext>
            </a:extLst>
          </p:cNvPr>
          <p:cNvSpPr txBox="1"/>
          <p:nvPr/>
        </p:nvSpPr>
        <p:spPr>
          <a:xfrm>
            <a:off x="7129235" y="2715574"/>
            <a:ext cx="1461747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de-DE" sz="1600" dirty="0"/>
              <a:t>beam off (2 h)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1F1965D-4B17-4552-9DA5-BCEED25FBE89}"/>
              </a:ext>
            </a:extLst>
          </p:cNvPr>
          <p:cNvSpPr/>
          <p:nvPr/>
        </p:nvSpPr>
        <p:spPr>
          <a:xfrm>
            <a:off x="7383897" y="1466123"/>
            <a:ext cx="792088" cy="2160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H3 / 3H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D6BF1F5-62B8-4DB5-ACFB-1C5F02DBAD32}"/>
              </a:ext>
            </a:extLst>
          </p:cNvPr>
          <p:cNvGrpSpPr/>
          <p:nvPr/>
        </p:nvGrpSpPr>
        <p:grpSpPr>
          <a:xfrm>
            <a:off x="1907704" y="4848912"/>
            <a:ext cx="3579388" cy="1368681"/>
            <a:chOff x="616805" y="3031208"/>
            <a:chExt cx="3960855" cy="163378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BCBF774-198C-46C9-9D26-CACD4B81ADA3}"/>
                </a:ext>
              </a:extLst>
            </p:cNvPr>
            <p:cNvGrpSpPr/>
            <p:nvPr/>
          </p:nvGrpSpPr>
          <p:grpSpPr>
            <a:xfrm>
              <a:off x="732631" y="4387994"/>
              <a:ext cx="3845029" cy="276999"/>
              <a:chOff x="732631" y="4387994"/>
              <a:chExt cx="3845029" cy="276999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0326219-2706-4491-A149-60C0B8CEBE4D}"/>
                  </a:ext>
                </a:extLst>
              </p:cNvPr>
              <p:cNvSpPr txBox="1"/>
              <p:nvPr/>
            </p:nvSpPr>
            <p:spPr>
              <a:xfrm>
                <a:off x="732631" y="4387994"/>
                <a:ext cx="637097" cy="276999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ctr"/>
                <a:r>
                  <a:rPr lang="de-DE" sz="1200"/>
                  <a:t>1×10</a:t>
                </a:r>
                <a:r>
                  <a:rPr lang="de-DE" sz="1200" baseline="30000"/>
                  <a:t>11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7B6D6B9-4028-460D-B0F9-E2CA9B917E93}"/>
                  </a:ext>
                </a:extLst>
              </p:cNvPr>
              <p:cNvSpPr txBox="1"/>
              <p:nvPr/>
            </p:nvSpPr>
            <p:spPr>
              <a:xfrm>
                <a:off x="1640019" y="4387994"/>
                <a:ext cx="644728" cy="276999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ctr"/>
                <a:r>
                  <a:rPr lang="de-DE" sz="1200" dirty="0"/>
                  <a:t>1×10</a:t>
                </a:r>
                <a:r>
                  <a:rPr lang="de-DE" sz="1200" baseline="30000" dirty="0"/>
                  <a:t>12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03E4AE7-0D7D-4D7F-93C7-325729C3852A}"/>
                  </a:ext>
                </a:extLst>
              </p:cNvPr>
              <p:cNvSpPr txBox="1"/>
              <p:nvPr/>
            </p:nvSpPr>
            <p:spPr>
              <a:xfrm>
                <a:off x="2591547" y="4387994"/>
                <a:ext cx="644728" cy="276999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ctr"/>
                <a:r>
                  <a:rPr lang="de-DE" sz="1200" dirty="0"/>
                  <a:t>5×10</a:t>
                </a:r>
                <a:r>
                  <a:rPr lang="de-DE" sz="1200" baseline="30000" dirty="0"/>
                  <a:t>12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61DDE4D-45E5-4595-AC97-B47090BA62DB}"/>
                  </a:ext>
                </a:extLst>
              </p:cNvPr>
              <p:cNvSpPr txBox="1"/>
              <p:nvPr/>
            </p:nvSpPr>
            <p:spPr>
              <a:xfrm>
                <a:off x="3274098" y="4387994"/>
                <a:ext cx="1303562" cy="276999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ctr"/>
                <a:r>
                  <a:rPr lang="de-DE" sz="1200"/>
                  <a:t>1×10</a:t>
                </a:r>
                <a:r>
                  <a:rPr lang="de-DE" sz="1200" baseline="30000"/>
                  <a:t>13</a:t>
                </a:r>
                <a:r>
                  <a:rPr lang="de-DE" sz="1200"/>
                  <a:t> </a:t>
                </a:r>
                <a:r>
                  <a:rPr lang="de-DE" sz="1200" err="1"/>
                  <a:t>ions</a:t>
                </a:r>
                <a:r>
                  <a:rPr lang="de-DE" sz="1200"/>
                  <a:t>/cm</a:t>
                </a:r>
                <a:r>
                  <a:rPr lang="de-DE" sz="1200" baseline="30000"/>
                  <a:t>2 </a:t>
                </a: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F67B3D8-DC0D-4DBC-925A-860AA045EA18}"/>
                </a:ext>
              </a:extLst>
            </p:cNvPr>
            <p:cNvGrpSpPr/>
            <p:nvPr/>
          </p:nvGrpSpPr>
          <p:grpSpPr>
            <a:xfrm>
              <a:off x="646774" y="3338984"/>
              <a:ext cx="3728434" cy="965957"/>
              <a:chOff x="646774" y="3338984"/>
              <a:chExt cx="3728434" cy="965957"/>
            </a:xfrm>
          </p:grpSpPr>
          <p:pic>
            <p:nvPicPr>
              <p:cNvPr id="16" name="Picture 3" descr="\\campus.gsi.de\root\up04\pasimon\Documents\My Pictures\IMG_8217.JPG">
                <a:extLst>
                  <a:ext uri="{FF2B5EF4-FFF2-40B4-BE49-F238E27FC236}">
                    <a16:creationId xmlns:a16="http://schemas.microsoft.com/office/drawing/2014/main" id="{7E251F59-3924-4690-BF8F-11FD98C6B92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646774" y="3338984"/>
                <a:ext cx="3728434" cy="96595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F4875219-C295-4267-9B37-9676157B233F}"/>
                  </a:ext>
                </a:extLst>
              </p:cNvPr>
              <p:cNvCxnSpPr/>
              <p:nvPr/>
            </p:nvCxnSpPr>
            <p:spPr>
              <a:xfrm>
                <a:off x="779581" y="4215663"/>
                <a:ext cx="720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E347CCB-078E-4C77-B034-DA63A5491CC9}"/>
                  </a:ext>
                </a:extLst>
              </p:cNvPr>
              <p:cNvSpPr txBox="1"/>
              <p:nvPr/>
            </p:nvSpPr>
            <p:spPr>
              <a:xfrm>
                <a:off x="695087" y="3976809"/>
                <a:ext cx="551754" cy="261610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de-DE" sz="1100" b="1">
                    <a:solidFill>
                      <a:schemeClr val="bg1"/>
                    </a:solidFill>
                  </a:rPr>
                  <a:t>5 mm</a:t>
                </a: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E1A24CE-946D-4756-B251-777F72E443A7}"/>
                </a:ext>
              </a:extLst>
            </p:cNvPr>
            <p:cNvSpPr txBox="1"/>
            <p:nvPr/>
          </p:nvSpPr>
          <p:spPr>
            <a:xfrm>
              <a:off x="616805" y="3031208"/>
              <a:ext cx="3500141" cy="367391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1400" dirty="0"/>
                <a:t>After irradiation with 4.8 MeV/n </a:t>
              </a:r>
              <a:r>
                <a:rPr lang="de-DE" sz="1400" baseline="30000" dirty="0"/>
                <a:t>197</a:t>
              </a:r>
              <a:r>
                <a:rPr lang="de-DE" sz="1400" dirty="0"/>
                <a:t>Au: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82771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D6FAF-44A6-448B-A6F2-8388DFA05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IL signal / composite vs. monocrystal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9A02DE-A3B9-4B13-9C80-A1379B29F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luminescence studies of metal-diamond composites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F99F35-19D7-4C83-91B5-018713652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8DB3259-BB96-4F03-AB03-D122F1AD79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1288" y="1052736"/>
            <a:ext cx="4855474" cy="35387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ADC7F7-660D-49B4-BAEE-CA7BBC73AFA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709" y="1314705"/>
            <a:ext cx="3968812" cy="32394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A510F89-34DD-4399-9169-5CE6CCAE3A95}"/>
              </a:ext>
            </a:extLst>
          </p:cNvPr>
          <p:cNvSpPr txBox="1"/>
          <p:nvPr/>
        </p:nvSpPr>
        <p:spPr>
          <a:xfrm>
            <a:off x="573223" y="1052736"/>
            <a:ext cx="1844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TiCD / 4.8 MeV/n 197Au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B4D7B1-0669-4621-B890-A229005AA9CC}"/>
              </a:ext>
            </a:extLst>
          </p:cNvPr>
          <p:cNvSpPr txBox="1"/>
          <p:nvPr/>
        </p:nvSpPr>
        <p:spPr>
          <a:xfrm>
            <a:off x="683568" y="1416411"/>
            <a:ext cx="12670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1×10</a:t>
            </a:r>
            <a:r>
              <a:rPr lang="de-DE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ions/cm</a:t>
            </a:r>
            <a:r>
              <a:rPr lang="de-DE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2392A163-9C5A-45C8-AB23-0C298C9A8225}"/>
              </a:ext>
            </a:extLst>
          </p:cNvPr>
          <p:cNvSpPr txBox="1">
            <a:spLocks/>
          </p:cNvSpPr>
          <p:nvPr/>
        </p:nvSpPr>
        <p:spPr>
          <a:xfrm>
            <a:off x="457200" y="4737002"/>
            <a:ext cx="8229600" cy="1473816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/>
              <a:t>Commercially available (10-100 €/pc., up to 3x3x1 mm) HPHT diamonds with ~200 ppm N</a:t>
            </a:r>
            <a:r>
              <a:rPr lang="de-DE" sz="1600" baseline="-25000" dirty="0"/>
              <a:t>s</a:t>
            </a:r>
          </a:p>
          <a:p>
            <a:r>
              <a:rPr lang="de-DE" sz="1600" dirty="0"/>
              <a:t>Measurements with new (fast) CCD spectrometer set-up</a:t>
            </a:r>
          </a:p>
          <a:p>
            <a:endParaRPr lang="de-DE" sz="1600" dirty="0"/>
          </a:p>
          <a:p>
            <a:pPr marL="0" indent="0" algn="ctr">
              <a:buNone/>
            </a:pPr>
            <a:r>
              <a:rPr lang="de-DE" sz="1600" b="1" dirty="0"/>
              <a:t>Good agreement between old &amp; new IL set-up!</a:t>
            </a:r>
          </a:p>
          <a:p>
            <a:pPr marL="0" indent="0" algn="ctr">
              <a:buNone/>
            </a:pPr>
            <a:r>
              <a:rPr lang="de-DE" sz="1600" b="1" dirty="0"/>
              <a:t>Monocrystals behave virtually identical to composites!</a:t>
            </a:r>
            <a:endParaRPr lang="de-DE" sz="1600" b="1" baseline="-25000" dirty="0"/>
          </a:p>
          <a:p>
            <a:endParaRPr lang="de-DE" sz="1400" b="1" baseline="-25000" dirty="0"/>
          </a:p>
        </p:txBody>
      </p:sp>
    </p:spTree>
    <p:extLst>
      <p:ext uri="{BB962C8B-B14F-4D97-AF65-F5344CB8AC3E}">
        <p14:creationId xmlns:p14="http://schemas.microsoft.com/office/powerpoint/2010/main" val="7305628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D6FAF-44A6-448B-A6F2-8388DFA05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IL signal / composite vs. monocrystal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9A02DE-A3B9-4B13-9C80-A1379B29F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luminescence studies of metal-diamond composites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F99F35-19D7-4C83-91B5-018713652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BF4A2E-E89D-485A-9C45-64328520C13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052736"/>
            <a:ext cx="4311290" cy="36000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C40CDD9-F0BB-41A9-B3B2-78DCA6642049}"/>
              </a:ext>
            </a:extLst>
          </p:cNvPr>
          <p:cNvCxnSpPr/>
          <p:nvPr/>
        </p:nvCxnSpPr>
        <p:spPr>
          <a:xfrm>
            <a:off x="3484268" y="2963180"/>
            <a:ext cx="0" cy="3998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F013E36-67EB-4B12-B6E5-02C5BAF2AFF1}"/>
              </a:ext>
            </a:extLst>
          </p:cNvPr>
          <p:cNvSpPr txBox="1"/>
          <p:nvPr/>
        </p:nvSpPr>
        <p:spPr>
          <a:xfrm>
            <a:off x="2753395" y="2602606"/>
            <a:ext cx="1461747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de-DE" sz="1600" dirty="0"/>
              <a:t>beam off (2 h)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1F1965D-4B17-4552-9DA5-BCEED25FBE89}"/>
              </a:ext>
            </a:extLst>
          </p:cNvPr>
          <p:cNvSpPr/>
          <p:nvPr/>
        </p:nvSpPr>
        <p:spPr>
          <a:xfrm>
            <a:off x="3008057" y="1353155"/>
            <a:ext cx="792088" cy="2160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H3 / 3H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A0E593FB-6C1C-41CE-AAFC-3354A75918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6016" y="901310"/>
            <a:ext cx="3744416" cy="373556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99B91FC-4F1D-4B82-85BF-224CCBC8A76D}"/>
              </a:ext>
            </a:extLst>
          </p:cNvPr>
          <p:cNvSpPr txBox="1">
            <a:spLocks/>
          </p:cNvSpPr>
          <p:nvPr/>
        </p:nvSpPr>
        <p:spPr>
          <a:xfrm>
            <a:off x="457200" y="4737002"/>
            <a:ext cx="8229600" cy="1473816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/>
              <a:t>Commercially available (10-100 €/pc., up to 3x3x1 mm) HPHT diamonds with ~200 ppm N</a:t>
            </a:r>
            <a:r>
              <a:rPr lang="de-DE" sz="1600" baseline="-25000" dirty="0"/>
              <a:t>s</a:t>
            </a:r>
          </a:p>
          <a:p>
            <a:r>
              <a:rPr lang="de-DE" sz="1600" dirty="0"/>
              <a:t>Measurements with new (fast) CCD spectrometer set-up</a:t>
            </a:r>
          </a:p>
          <a:p>
            <a:endParaRPr lang="de-DE" sz="1600" dirty="0"/>
          </a:p>
          <a:p>
            <a:pPr marL="0" indent="0" algn="ctr">
              <a:buNone/>
            </a:pPr>
            <a:r>
              <a:rPr lang="de-DE" sz="1600" b="1" dirty="0"/>
              <a:t>Good agreement between old &amp; new IL set-up!</a:t>
            </a:r>
          </a:p>
          <a:p>
            <a:pPr marL="0" indent="0" algn="ctr">
              <a:buNone/>
            </a:pPr>
            <a:r>
              <a:rPr lang="de-DE" sz="1600" b="1" dirty="0"/>
              <a:t>Monocrystals behave virtually identical to composites!</a:t>
            </a:r>
            <a:endParaRPr lang="de-DE" sz="1600" b="1" baseline="-25000" dirty="0"/>
          </a:p>
          <a:p>
            <a:endParaRPr lang="de-DE" sz="1400" b="1" baseline="-25000" dirty="0"/>
          </a:p>
        </p:txBody>
      </p:sp>
    </p:spTree>
    <p:extLst>
      <p:ext uri="{BB962C8B-B14F-4D97-AF65-F5344CB8AC3E}">
        <p14:creationId xmlns:p14="http://schemas.microsoft.com/office/powerpoint/2010/main" val="33919199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92222-2716-4654-A084-0657F7F23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FT-IR spectroscopy of </a:t>
            </a:r>
            <a:r>
              <a:rPr lang="en-US" dirty="0" err="1"/>
              <a:t>irr</a:t>
            </a:r>
            <a:r>
              <a:rPr lang="en-US" dirty="0"/>
              <a:t>. diamond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CE82C4-CB7B-4B0E-861E-E2CC2B6F4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luminescence studies of metal-diamond composites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354671-149F-4A2E-9A0C-F33A22408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FDE19A-F44B-45E0-B72C-01BB17747A8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8747" y="1165704"/>
            <a:ext cx="4412903" cy="3600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B16B14E-3279-435F-8608-AE59129DB7DB}"/>
              </a:ext>
            </a:extLst>
          </p:cNvPr>
          <p:cNvSpPr/>
          <p:nvPr/>
        </p:nvSpPr>
        <p:spPr>
          <a:xfrm rot="16200000">
            <a:off x="4611346" y="2575974"/>
            <a:ext cx="1111927" cy="288000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DFC867-9D9C-4D3E-856A-5DFBE3A8DDB8}"/>
              </a:ext>
            </a:extLst>
          </p:cNvPr>
          <p:cNvSpPr/>
          <p:nvPr/>
        </p:nvSpPr>
        <p:spPr>
          <a:xfrm rot="16200000">
            <a:off x="5196063" y="2537025"/>
            <a:ext cx="1223344" cy="264995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C41DDFB-702A-407F-A1C2-F7258EFCAA96}"/>
              </a:ext>
            </a:extLst>
          </p:cNvPr>
          <p:cNvSpPr/>
          <p:nvPr/>
        </p:nvSpPr>
        <p:spPr>
          <a:xfrm rot="16200000">
            <a:off x="5590046" y="2525523"/>
            <a:ext cx="1223346" cy="288000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209600E-E947-4F4F-B5BB-2CC52521099C}"/>
              </a:ext>
            </a:extLst>
          </p:cNvPr>
          <p:cNvSpPr txBox="1"/>
          <p:nvPr/>
        </p:nvSpPr>
        <p:spPr>
          <a:xfrm>
            <a:off x="7627868" y="1262603"/>
            <a:ext cx="893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pristine</a:t>
            </a: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B8B5D57A-759D-46FA-9C84-A6334AA7E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990600"/>
            <a:ext cx="3834061" cy="4525963"/>
          </a:xfrm>
        </p:spPr>
        <p:txBody>
          <a:bodyPr>
            <a:normAutofit/>
          </a:bodyPr>
          <a:lstStyle/>
          <a:p>
            <a:r>
              <a:rPr lang="de-DE" sz="1700" dirty="0"/>
              <a:t>1344 cm</a:t>
            </a:r>
            <a:r>
              <a:rPr lang="de-DE" sz="1700" baseline="30000" dirty="0"/>
              <a:t>-1</a:t>
            </a:r>
            <a:r>
              <a:rPr lang="de-DE" sz="1700" dirty="0"/>
              <a:t>: C-center (N</a:t>
            </a:r>
            <a:r>
              <a:rPr lang="de-DE" sz="1700" baseline="-25000" dirty="0"/>
              <a:t>s</a:t>
            </a:r>
            <a:r>
              <a:rPr lang="de-DE" sz="1700" dirty="0"/>
              <a:t>)</a:t>
            </a:r>
          </a:p>
          <a:p>
            <a:r>
              <a:rPr lang="de-DE" sz="1700" dirty="0"/>
              <a:t>1282 cm</a:t>
            </a:r>
            <a:r>
              <a:rPr lang="de-DE" sz="1700" baseline="30000" dirty="0"/>
              <a:t>-1</a:t>
            </a:r>
            <a:r>
              <a:rPr lang="de-DE" sz="1700" dirty="0"/>
              <a:t>: A-center (N=N)</a:t>
            </a:r>
          </a:p>
          <a:p>
            <a:r>
              <a:rPr lang="de-DE" sz="1700" dirty="0"/>
              <a:t>1280 cm</a:t>
            </a:r>
            <a:r>
              <a:rPr lang="de-DE" sz="1700" baseline="30000" dirty="0"/>
              <a:t>-1</a:t>
            </a:r>
            <a:r>
              <a:rPr lang="de-DE" sz="1700" dirty="0"/>
              <a:t>: B-center (4N=V)</a:t>
            </a:r>
          </a:p>
          <a:p>
            <a:pPr marL="0" indent="0">
              <a:buNone/>
            </a:pPr>
            <a:endParaRPr lang="de-DE" sz="1700" dirty="0"/>
          </a:p>
          <a:p>
            <a:r>
              <a:rPr lang="de-DE" sz="1700" dirty="0"/>
              <a:t>Tracking of radiation-induced defect dynamics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680EEF1-B41A-4B47-969B-3DDBBB484BDC}"/>
              </a:ext>
            </a:extLst>
          </p:cNvPr>
          <p:cNvSpPr/>
          <p:nvPr/>
        </p:nvSpPr>
        <p:spPr>
          <a:xfrm>
            <a:off x="1826354" y="955573"/>
            <a:ext cx="1391480" cy="288000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1A9E3FB-7D98-4EFC-83F2-6121E74BA740}"/>
              </a:ext>
            </a:extLst>
          </p:cNvPr>
          <p:cNvSpPr/>
          <p:nvPr/>
        </p:nvSpPr>
        <p:spPr>
          <a:xfrm>
            <a:off x="1826353" y="1285057"/>
            <a:ext cx="1623471" cy="288000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53FA1F1-6B4B-4B16-9005-70C35D7C6BBC}"/>
              </a:ext>
            </a:extLst>
          </p:cNvPr>
          <p:cNvSpPr/>
          <p:nvPr/>
        </p:nvSpPr>
        <p:spPr>
          <a:xfrm>
            <a:off x="1826353" y="1614541"/>
            <a:ext cx="1731047" cy="288000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12501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DFE95C95-F106-490F-869A-BB7E0A11BDD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7868" y="1165704"/>
            <a:ext cx="4412903" cy="36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E92222-2716-4654-A084-0657F7F23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FT-IR spectroscopy of </a:t>
            </a:r>
            <a:r>
              <a:rPr lang="en-US" dirty="0" err="1"/>
              <a:t>irr</a:t>
            </a:r>
            <a:r>
              <a:rPr lang="en-US" dirty="0"/>
              <a:t>. diamond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AD4A7-F7EE-449B-9841-4B03C50031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990600"/>
            <a:ext cx="3834061" cy="4525963"/>
          </a:xfrm>
        </p:spPr>
        <p:txBody>
          <a:bodyPr>
            <a:normAutofit/>
          </a:bodyPr>
          <a:lstStyle/>
          <a:p>
            <a:r>
              <a:rPr lang="de-DE" sz="1700" dirty="0"/>
              <a:t>1344 cm</a:t>
            </a:r>
            <a:r>
              <a:rPr lang="de-DE" sz="1700" baseline="30000" dirty="0"/>
              <a:t>-1</a:t>
            </a:r>
            <a:r>
              <a:rPr lang="de-DE" sz="1700" dirty="0"/>
              <a:t>: C-center (N</a:t>
            </a:r>
            <a:r>
              <a:rPr lang="de-DE" sz="1700" baseline="-25000" dirty="0"/>
              <a:t>s</a:t>
            </a:r>
            <a:r>
              <a:rPr lang="de-DE" sz="1700" dirty="0"/>
              <a:t>)</a:t>
            </a:r>
          </a:p>
          <a:p>
            <a:r>
              <a:rPr lang="de-DE" sz="1700" dirty="0"/>
              <a:t>1282 cm</a:t>
            </a:r>
            <a:r>
              <a:rPr lang="de-DE" sz="1700" baseline="30000" dirty="0"/>
              <a:t>-1</a:t>
            </a:r>
            <a:r>
              <a:rPr lang="de-DE" sz="1700" dirty="0"/>
              <a:t>: A-center (N=N)</a:t>
            </a:r>
          </a:p>
          <a:p>
            <a:r>
              <a:rPr lang="de-DE" sz="1700" dirty="0"/>
              <a:t>1280 cm</a:t>
            </a:r>
            <a:r>
              <a:rPr lang="de-DE" sz="1700" baseline="30000" dirty="0"/>
              <a:t>-1</a:t>
            </a:r>
            <a:r>
              <a:rPr lang="de-DE" sz="1700" dirty="0"/>
              <a:t>: B-center (4N=V)</a:t>
            </a:r>
          </a:p>
          <a:p>
            <a:pPr marL="0" indent="0">
              <a:buNone/>
            </a:pPr>
            <a:endParaRPr lang="de-DE" sz="1700" dirty="0"/>
          </a:p>
          <a:p>
            <a:r>
              <a:rPr lang="de-DE" sz="1700" dirty="0"/>
              <a:t>Tracking of radiation-induced defect dynamics</a:t>
            </a:r>
          </a:p>
          <a:p>
            <a:pPr marL="0" indent="0">
              <a:buNone/>
            </a:pPr>
            <a:endParaRPr lang="de-DE" sz="1700" dirty="0"/>
          </a:p>
          <a:p>
            <a:endParaRPr lang="de-DE" sz="1700" dirty="0"/>
          </a:p>
          <a:p>
            <a:endParaRPr lang="de-DE" sz="1700" dirty="0"/>
          </a:p>
          <a:p>
            <a:endParaRPr lang="de-DE" sz="1700" dirty="0"/>
          </a:p>
          <a:p>
            <a:r>
              <a:rPr lang="de-DE" sz="1700" dirty="0"/>
              <a:t>Non-luminescent defects that act as sinks for nitrogen:</a:t>
            </a:r>
          </a:p>
          <a:p>
            <a:endParaRPr lang="de-DE" sz="17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CE82C4-CB7B-4B0E-861E-E2CC2B6F4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luminescence studies of metal-diamond composites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354671-149F-4A2E-9A0C-F33A22408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44C234-6FF7-48FD-A05E-2D1098CC0586}"/>
              </a:ext>
            </a:extLst>
          </p:cNvPr>
          <p:cNvSpPr/>
          <p:nvPr/>
        </p:nvSpPr>
        <p:spPr>
          <a:xfrm>
            <a:off x="1826354" y="955573"/>
            <a:ext cx="1391480" cy="288000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96F3B9E-BF79-48B6-88E8-49C02827F1E0}"/>
              </a:ext>
            </a:extLst>
          </p:cNvPr>
          <p:cNvSpPr/>
          <p:nvPr/>
        </p:nvSpPr>
        <p:spPr>
          <a:xfrm>
            <a:off x="1826353" y="1285057"/>
            <a:ext cx="1623471" cy="288000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C193E75-C6A5-4D38-A931-FDEACF9F7B86}"/>
              </a:ext>
            </a:extLst>
          </p:cNvPr>
          <p:cNvSpPr/>
          <p:nvPr/>
        </p:nvSpPr>
        <p:spPr>
          <a:xfrm>
            <a:off x="1826353" y="1614541"/>
            <a:ext cx="1731047" cy="288000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4207BF-ADEA-4376-B4BC-C399CBFA7E1B}"/>
              </a:ext>
            </a:extLst>
          </p:cNvPr>
          <p:cNvSpPr txBox="1"/>
          <p:nvPr/>
        </p:nvSpPr>
        <p:spPr>
          <a:xfrm>
            <a:off x="1657050" y="5329236"/>
            <a:ext cx="64631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N + V → N-V + N → N-V-N → N=N + V 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B90FA46-7CDB-4D2C-963A-76234B63BF88}"/>
              </a:ext>
            </a:extLst>
          </p:cNvPr>
          <p:cNvCxnSpPr>
            <a:cxnSpLocks/>
          </p:cNvCxnSpPr>
          <p:nvPr/>
        </p:nvCxnSpPr>
        <p:spPr>
          <a:xfrm>
            <a:off x="2411760" y="5027675"/>
            <a:ext cx="0" cy="343388"/>
          </a:xfrm>
          <a:prstGeom prst="straightConnector1">
            <a:avLst/>
          </a:prstGeom>
          <a:ln>
            <a:solidFill>
              <a:srgbClr val="F8B13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2A1A6CA-BFCC-49A9-8B19-C35E8E7654D1}"/>
              </a:ext>
            </a:extLst>
          </p:cNvPr>
          <p:cNvCxnSpPr/>
          <p:nvPr/>
        </p:nvCxnSpPr>
        <p:spPr>
          <a:xfrm>
            <a:off x="2411760" y="5040116"/>
            <a:ext cx="4501874" cy="0"/>
          </a:xfrm>
          <a:prstGeom prst="line">
            <a:avLst/>
          </a:prstGeom>
          <a:ln>
            <a:solidFill>
              <a:srgbClr val="F8B1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411FC14-3CDA-4EB8-B9BB-A54F57E88872}"/>
              </a:ext>
            </a:extLst>
          </p:cNvPr>
          <p:cNvCxnSpPr>
            <a:cxnSpLocks/>
          </p:cNvCxnSpPr>
          <p:nvPr/>
        </p:nvCxnSpPr>
        <p:spPr>
          <a:xfrm flipV="1">
            <a:off x="6913634" y="5032185"/>
            <a:ext cx="0" cy="338878"/>
          </a:xfrm>
          <a:prstGeom prst="line">
            <a:avLst/>
          </a:prstGeom>
          <a:ln>
            <a:solidFill>
              <a:srgbClr val="F8B1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14FE8A2D-A7F9-48E7-8A39-D225BD22BD53}"/>
              </a:ext>
            </a:extLst>
          </p:cNvPr>
          <p:cNvSpPr/>
          <p:nvPr/>
        </p:nvSpPr>
        <p:spPr>
          <a:xfrm>
            <a:off x="1297010" y="5914645"/>
            <a:ext cx="13644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ΔE</a:t>
            </a:r>
            <a:r>
              <a:rPr lang="de-DE" baseline="-25000" dirty="0"/>
              <a:t>b</a:t>
            </a:r>
            <a:r>
              <a:rPr lang="de-DE" dirty="0"/>
              <a:t> = 6.3 eV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753355D-C1B5-4CEE-9C8F-0C83E3552DCE}"/>
              </a:ext>
            </a:extLst>
          </p:cNvPr>
          <p:cNvCxnSpPr>
            <a:cxnSpLocks/>
          </p:cNvCxnSpPr>
          <p:nvPr/>
        </p:nvCxnSpPr>
        <p:spPr>
          <a:xfrm flipV="1">
            <a:off x="1848813" y="5734957"/>
            <a:ext cx="0" cy="267438"/>
          </a:xfrm>
          <a:prstGeom prst="straightConnector1">
            <a:avLst/>
          </a:prstGeom>
          <a:ln>
            <a:solidFill>
              <a:srgbClr val="F8B13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05D029B7-5AB4-4333-A815-9FE101BD7ED0}"/>
              </a:ext>
            </a:extLst>
          </p:cNvPr>
          <p:cNvSpPr/>
          <p:nvPr/>
        </p:nvSpPr>
        <p:spPr>
          <a:xfrm>
            <a:off x="2661486" y="5918217"/>
            <a:ext cx="13644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ΔE</a:t>
            </a:r>
            <a:r>
              <a:rPr lang="de-DE" baseline="-25000" dirty="0"/>
              <a:t>b</a:t>
            </a:r>
            <a:r>
              <a:rPr lang="de-DE" dirty="0"/>
              <a:t> = 4.5 eV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9297DDC-D070-400F-BC4C-2BE8825589B8}"/>
              </a:ext>
            </a:extLst>
          </p:cNvPr>
          <p:cNvCxnSpPr>
            <a:cxnSpLocks/>
          </p:cNvCxnSpPr>
          <p:nvPr/>
        </p:nvCxnSpPr>
        <p:spPr>
          <a:xfrm flipV="1">
            <a:off x="3213289" y="5738529"/>
            <a:ext cx="0" cy="267438"/>
          </a:xfrm>
          <a:prstGeom prst="straightConnector1">
            <a:avLst/>
          </a:prstGeom>
          <a:ln>
            <a:solidFill>
              <a:srgbClr val="F8B13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F310EC9D-202E-477D-B0A2-9E3E23367A91}"/>
              </a:ext>
            </a:extLst>
          </p:cNvPr>
          <p:cNvSpPr/>
          <p:nvPr/>
        </p:nvSpPr>
        <p:spPr>
          <a:xfrm>
            <a:off x="6455137" y="5914645"/>
            <a:ext cx="13644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ΔE</a:t>
            </a:r>
            <a:r>
              <a:rPr lang="de-DE" baseline="-25000" dirty="0"/>
              <a:t>b</a:t>
            </a:r>
            <a:r>
              <a:rPr lang="de-DE" dirty="0"/>
              <a:t> = 2.3 eV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41BC495-E520-47C3-86E1-A4B7792CF0B8}"/>
              </a:ext>
            </a:extLst>
          </p:cNvPr>
          <p:cNvCxnSpPr>
            <a:cxnSpLocks/>
          </p:cNvCxnSpPr>
          <p:nvPr/>
        </p:nvCxnSpPr>
        <p:spPr>
          <a:xfrm flipV="1">
            <a:off x="6955160" y="5756691"/>
            <a:ext cx="0" cy="267438"/>
          </a:xfrm>
          <a:prstGeom prst="straightConnector1">
            <a:avLst/>
          </a:prstGeom>
          <a:ln>
            <a:solidFill>
              <a:srgbClr val="F8B13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20ED7F6-10EE-4AD7-B94E-850829841E76}"/>
              </a:ext>
            </a:extLst>
          </p:cNvPr>
          <p:cNvSpPr txBox="1"/>
          <p:nvPr/>
        </p:nvSpPr>
        <p:spPr>
          <a:xfrm rot="16200000">
            <a:off x="4975083" y="3667326"/>
            <a:ext cx="314510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400" dirty="0"/>
              <a:t>C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3D154C5-C38A-4601-B1EB-B3AAB1F617FC}"/>
              </a:ext>
            </a:extLst>
          </p:cNvPr>
          <p:cNvSpPr txBox="1"/>
          <p:nvPr/>
        </p:nvSpPr>
        <p:spPr>
          <a:xfrm rot="16200000">
            <a:off x="5620943" y="3667326"/>
            <a:ext cx="304892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400" dirty="0"/>
              <a:t>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9FEEF87-1C41-4D6E-BC8D-4D80E55043FE}"/>
              </a:ext>
            </a:extLst>
          </p:cNvPr>
          <p:cNvSpPr txBox="1"/>
          <p:nvPr/>
        </p:nvSpPr>
        <p:spPr>
          <a:xfrm rot="16200000">
            <a:off x="6038205" y="3667326"/>
            <a:ext cx="314510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400" dirty="0"/>
              <a:t>B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6D9EE76-1140-4EC6-8501-3463EE43B251}"/>
              </a:ext>
            </a:extLst>
          </p:cNvPr>
          <p:cNvSpPr/>
          <p:nvPr/>
        </p:nvSpPr>
        <p:spPr>
          <a:xfrm rot="16200000">
            <a:off x="4973587" y="3674587"/>
            <a:ext cx="314510" cy="288000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B41F3CB-2C1A-463C-834F-CB3CC9A8A5B5}"/>
              </a:ext>
            </a:extLst>
          </p:cNvPr>
          <p:cNvSpPr/>
          <p:nvPr/>
        </p:nvSpPr>
        <p:spPr>
          <a:xfrm rot="16200000">
            <a:off x="5611383" y="3688717"/>
            <a:ext cx="319769" cy="264995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26B72AE-727B-431A-9538-90166BAD642D}"/>
              </a:ext>
            </a:extLst>
          </p:cNvPr>
          <p:cNvSpPr/>
          <p:nvPr/>
        </p:nvSpPr>
        <p:spPr>
          <a:xfrm rot="16200000">
            <a:off x="6025685" y="3677215"/>
            <a:ext cx="319772" cy="288000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98712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92222-2716-4654-A084-0657F7F23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FT-IR spectroscopy of </a:t>
            </a:r>
            <a:r>
              <a:rPr lang="en-US" dirty="0" err="1"/>
              <a:t>irr</a:t>
            </a:r>
            <a:r>
              <a:rPr lang="en-US" dirty="0"/>
              <a:t>. diamond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AD4A7-F7EE-449B-9841-4B03C50031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990600"/>
            <a:ext cx="3834061" cy="4875057"/>
          </a:xfrm>
        </p:spPr>
        <p:txBody>
          <a:bodyPr>
            <a:normAutofit/>
          </a:bodyPr>
          <a:lstStyle/>
          <a:p>
            <a:r>
              <a:rPr lang="de-DE" sz="1700" dirty="0"/>
              <a:t>1344 cm</a:t>
            </a:r>
            <a:r>
              <a:rPr lang="de-DE" sz="1700" baseline="30000" dirty="0"/>
              <a:t>-1</a:t>
            </a:r>
            <a:r>
              <a:rPr lang="de-DE" sz="1700" dirty="0"/>
              <a:t>: C-center (N</a:t>
            </a:r>
            <a:r>
              <a:rPr lang="de-DE" sz="1700" baseline="-25000" dirty="0"/>
              <a:t>s</a:t>
            </a:r>
            <a:r>
              <a:rPr lang="de-DE" sz="1700" dirty="0"/>
              <a:t>)</a:t>
            </a:r>
          </a:p>
          <a:p>
            <a:r>
              <a:rPr lang="de-DE" sz="1700" dirty="0"/>
              <a:t>1282 cm</a:t>
            </a:r>
            <a:r>
              <a:rPr lang="de-DE" sz="1700" baseline="30000" dirty="0"/>
              <a:t>-1</a:t>
            </a:r>
            <a:r>
              <a:rPr lang="de-DE" sz="1700" dirty="0"/>
              <a:t>: A-center (N=N)</a:t>
            </a:r>
          </a:p>
          <a:p>
            <a:r>
              <a:rPr lang="de-DE" sz="1700" dirty="0"/>
              <a:t>1280 cm</a:t>
            </a:r>
            <a:r>
              <a:rPr lang="de-DE" sz="1700" baseline="30000" dirty="0"/>
              <a:t>-1</a:t>
            </a:r>
            <a:r>
              <a:rPr lang="de-DE" sz="1700" dirty="0"/>
              <a:t>: B-center (4N=V)</a:t>
            </a:r>
          </a:p>
          <a:p>
            <a:pPr marL="0" indent="0">
              <a:buNone/>
            </a:pPr>
            <a:endParaRPr lang="de-DE" sz="1700" dirty="0"/>
          </a:p>
          <a:p>
            <a:r>
              <a:rPr lang="de-DE" sz="1700" dirty="0"/>
              <a:t>Tracking of radiation-induced defect dynamics</a:t>
            </a:r>
          </a:p>
          <a:p>
            <a:endParaRPr lang="de-DE" sz="1700" dirty="0"/>
          </a:p>
          <a:p>
            <a:r>
              <a:rPr lang="de-DE" sz="1700" dirty="0"/>
              <a:t>C-center signal almost constant</a:t>
            </a:r>
          </a:p>
          <a:p>
            <a:pPr lvl="1"/>
            <a:r>
              <a:rPr lang="de-DE" sz="1700" dirty="0"/>
              <a:t>Dominated by non-irradiated volume</a:t>
            </a:r>
          </a:p>
          <a:p>
            <a:pPr lvl="1"/>
            <a:endParaRPr lang="de-DE" sz="1700" dirty="0"/>
          </a:p>
          <a:p>
            <a:r>
              <a:rPr lang="de-DE" sz="1700" dirty="0"/>
              <a:t>A&amp;B center signal increases with fluence</a:t>
            </a:r>
          </a:p>
          <a:p>
            <a:pPr lvl="1"/>
            <a:r>
              <a:rPr lang="de-DE" sz="1700" dirty="0"/>
              <a:t>Damage cross-section:</a:t>
            </a:r>
          </a:p>
          <a:p>
            <a:pPr marL="457200" lvl="1" indent="0">
              <a:buNone/>
            </a:pPr>
            <a:r>
              <a:rPr lang="de-DE" sz="1700" dirty="0"/>
              <a:t>     (8.5±0.4) nm</a:t>
            </a:r>
            <a:r>
              <a:rPr lang="de-DE" sz="1700" baseline="30000" dirty="0"/>
              <a:t>2</a:t>
            </a:r>
            <a:r>
              <a:rPr lang="de-DE" sz="1700" dirty="0"/>
              <a:t>/ion</a:t>
            </a:r>
          </a:p>
          <a:p>
            <a:endParaRPr lang="de-DE" sz="1700" dirty="0"/>
          </a:p>
          <a:p>
            <a:pPr marL="0" indent="0">
              <a:buNone/>
            </a:pPr>
            <a:endParaRPr lang="de-DE" sz="1700" dirty="0"/>
          </a:p>
          <a:p>
            <a:endParaRPr lang="de-DE" sz="1700" dirty="0"/>
          </a:p>
          <a:p>
            <a:endParaRPr lang="de-DE" sz="1700" dirty="0"/>
          </a:p>
          <a:p>
            <a:endParaRPr lang="de-DE" sz="1700" dirty="0"/>
          </a:p>
          <a:p>
            <a:endParaRPr lang="de-DE" sz="17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CE82C4-CB7B-4B0E-861E-E2CC2B6F4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luminescence studies of metal-diamond composites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354671-149F-4A2E-9A0C-F33A22408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44C234-6FF7-48FD-A05E-2D1098CC0586}"/>
              </a:ext>
            </a:extLst>
          </p:cNvPr>
          <p:cNvSpPr/>
          <p:nvPr/>
        </p:nvSpPr>
        <p:spPr>
          <a:xfrm>
            <a:off x="1826354" y="955573"/>
            <a:ext cx="1391480" cy="288000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96F3B9E-BF79-48B6-88E8-49C02827F1E0}"/>
              </a:ext>
            </a:extLst>
          </p:cNvPr>
          <p:cNvSpPr/>
          <p:nvPr/>
        </p:nvSpPr>
        <p:spPr>
          <a:xfrm>
            <a:off x="1826353" y="1285057"/>
            <a:ext cx="1623471" cy="288000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C193E75-C6A5-4D38-A931-FDEACF9F7B86}"/>
              </a:ext>
            </a:extLst>
          </p:cNvPr>
          <p:cNvSpPr/>
          <p:nvPr/>
        </p:nvSpPr>
        <p:spPr>
          <a:xfrm>
            <a:off x="1826353" y="1614541"/>
            <a:ext cx="1731047" cy="288000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E8FC9F8E-4DBC-4DF4-8892-791C2A16FB4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1260" y="1052736"/>
            <a:ext cx="4573948" cy="3600000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27D7535-B69D-466E-9262-43C00A39F810}"/>
              </a:ext>
            </a:extLst>
          </p:cNvPr>
          <p:cNvCxnSpPr>
            <a:cxnSpLocks/>
          </p:cNvCxnSpPr>
          <p:nvPr/>
        </p:nvCxnSpPr>
        <p:spPr>
          <a:xfrm>
            <a:off x="6419638" y="1904675"/>
            <a:ext cx="1113183" cy="367748"/>
          </a:xfrm>
          <a:prstGeom prst="straightConnector1">
            <a:avLst/>
          </a:prstGeom>
          <a:ln>
            <a:solidFill>
              <a:srgbClr val="E93F33">
                <a:alpha val="50000"/>
              </a:srgb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74377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92222-2716-4654-A084-0657F7F23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FT-IR spectroscopy of </a:t>
            </a:r>
            <a:r>
              <a:rPr lang="en-US" dirty="0" err="1"/>
              <a:t>irr</a:t>
            </a:r>
            <a:r>
              <a:rPr lang="en-US" dirty="0"/>
              <a:t>. diamond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AD4A7-F7EE-449B-9841-4B03C50031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990600"/>
            <a:ext cx="3834061" cy="4875057"/>
          </a:xfrm>
        </p:spPr>
        <p:txBody>
          <a:bodyPr>
            <a:normAutofit/>
          </a:bodyPr>
          <a:lstStyle/>
          <a:p>
            <a:r>
              <a:rPr lang="de-DE" sz="1700" dirty="0"/>
              <a:t>1344 cm</a:t>
            </a:r>
            <a:r>
              <a:rPr lang="de-DE" sz="1700" baseline="30000" dirty="0"/>
              <a:t>-1</a:t>
            </a:r>
            <a:r>
              <a:rPr lang="de-DE" sz="1700" dirty="0"/>
              <a:t>: C-center (N</a:t>
            </a:r>
            <a:r>
              <a:rPr lang="de-DE" sz="1700" baseline="-25000" dirty="0"/>
              <a:t>s</a:t>
            </a:r>
            <a:r>
              <a:rPr lang="de-DE" sz="1700" dirty="0"/>
              <a:t>)</a:t>
            </a:r>
          </a:p>
          <a:p>
            <a:r>
              <a:rPr lang="de-DE" sz="1700" dirty="0"/>
              <a:t>1282 cm</a:t>
            </a:r>
            <a:r>
              <a:rPr lang="de-DE" sz="1700" baseline="30000" dirty="0"/>
              <a:t>-1</a:t>
            </a:r>
            <a:r>
              <a:rPr lang="de-DE" sz="1700" dirty="0"/>
              <a:t>: A-center (N=N)</a:t>
            </a:r>
          </a:p>
          <a:p>
            <a:r>
              <a:rPr lang="de-DE" sz="1700" dirty="0"/>
              <a:t>1280 cm</a:t>
            </a:r>
            <a:r>
              <a:rPr lang="de-DE" sz="1700" baseline="30000" dirty="0"/>
              <a:t>-1</a:t>
            </a:r>
            <a:r>
              <a:rPr lang="de-DE" sz="1700" dirty="0"/>
              <a:t>: B-center (4N=V)</a:t>
            </a:r>
          </a:p>
          <a:p>
            <a:pPr marL="0" indent="0">
              <a:buNone/>
            </a:pPr>
            <a:endParaRPr lang="de-DE" sz="1700" dirty="0"/>
          </a:p>
          <a:p>
            <a:r>
              <a:rPr lang="de-DE" sz="1700" dirty="0"/>
              <a:t>Tracking of radiation-induced defect dynamics</a:t>
            </a:r>
          </a:p>
          <a:p>
            <a:endParaRPr lang="de-DE" sz="1700" dirty="0"/>
          </a:p>
          <a:p>
            <a:r>
              <a:rPr lang="de-DE" sz="1700" dirty="0"/>
              <a:t>C-center signal almost constant</a:t>
            </a:r>
          </a:p>
          <a:p>
            <a:pPr lvl="1"/>
            <a:r>
              <a:rPr lang="de-DE" sz="1700" dirty="0"/>
              <a:t>Dominated by non-irradiated volume</a:t>
            </a:r>
          </a:p>
          <a:p>
            <a:pPr lvl="1"/>
            <a:endParaRPr lang="de-DE" sz="1700" dirty="0"/>
          </a:p>
          <a:p>
            <a:r>
              <a:rPr lang="de-DE" sz="1700" dirty="0"/>
              <a:t>A&amp;B center signal increases with fluence</a:t>
            </a:r>
          </a:p>
          <a:p>
            <a:pPr lvl="1"/>
            <a:r>
              <a:rPr lang="de-DE" sz="1700" dirty="0"/>
              <a:t>Damage cross-section:</a:t>
            </a:r>
          </a:p>
          <a:p>
            <a:pPr marL="457200" lvl="1" indent="0">
              <a:buNone/>
            </a:pPr>
            <a:r>
              <a:rPr lang="de-DE" sz="1700" dirty="0"/>
              <a:t>     (8.5±0.4) nm</a:t>
            </a:r>
            <a:r>
              <a:rPr lang="de-DE" sz="1700" baseline="30000" dirty="0"/>
              <a:t>2</a:t>
            </a:r>
            <a:r>
              <a:rPr lang="de-DE" sz="1700" dirty="0"/>
              <a:t>/ion</a:t>
            </a:r>
          </a:p>
          <a:p>
            <a:endParaRPr lang="de-DE" sz="1700" dirty="0"/>
          </a:p>
          <a:p>
            <a:pPr marL="0" indent="0">
              <a:buNone/>
            </a:pPr>
            <a:endParaRPr lang="de-DE" sz="1700" dirty="0"/>
          </a:p>
          <a:p>
            <a:endParaRPr lang="de-DE" sz="1700" dirty="0"/>
          </a:p>
          <a:p>
            <a:endParaRPr lang="de-DE" sz="1700" dirty="0"/>
          </a:p>
          <a:p>
            <a:endParaRPr lang="de-DE" sz="1700" dirty="0"/>
          </a:p>
          <a:p>
            <a:endParaRPr lang="de-DE" sz="17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CE82C4-CB7B-4B0E-861E-E2CC2B6F4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luminescence studies of metal-diamond composites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354671-149F-4A2E-9A0C-F33A22408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44C234-6FF7-48FD-A05E-2D1098CC0586}"/>
              </a:ext>
            </a:extLst>
          </p:cNvPr>
          <p:cNvSpPr/>
          <p:nvPr/>
        </p:nvSpPr>
        <p:spPr>
          <a:xfrm>
            <a:off x="1826354" y="955573"/>
            <a:ext cx="1391480" cy="288000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96F3B9E-BF79-48B6-88E8-49C02827F1E0}"/>
              </a:ext>
            </a:extLst>
          </p:cNvPr>
          <p:cNvSpPr/>
          <p:nvPr/>
        </p:nvSpPr>
        <p:spPr>
          <a:xfrm>
            <a:off x="1826353" y="1285057"/>
            <a:ext cx="1623471" cy="288000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C193E75-C6A5-4D38-A931-FDEACF9F7B86}"/>
              </a:ext>
            </a:extLst>
          </p:cNvPr>
          <p:cNvSpPr/>
          <p:nvPr/>
        </p:nvSpPr>
        <p:spPr>
          <a:xfrm>
            <a:off x="1826353" y="1614541"/>
            <a:ext cx="1731047" cy="288000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107FEFC-3DDE-4225-BD26-7CDAC07A082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622" y="1165704"/>
            <a:ext cx="4184178" cy="360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60D5D76-F13D-47AE-BC49-0257119A72A7}"/>
              </a:ext>
            </a:extLst>
          </p:cNvPr>
          <p:cNvSpPr txBox="1"/>
          <p:nvPr/>
        </p:nvSpPr>
        <p:spPr>
          <a:xfrm>
            <a:off x="4648200" y="4917541"/>
            <a:ext cx="4114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No effect of beam-induced macroscopic temperature!</a:t>
            </a:r>
          </a:p>
          <a:p>
            <a:pPr algn="ctr"/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Similar effect as annealing &gt;1600°C &amp; &gt;5 GPa for several hours!</a:t>
            </a:r>
          </a:p>
        </p:txBody>
      </p:sp>
    </p:spTree>
    <p:extLst>
      <p:ext uri="{BB962C8B-B14F-4D97-AF65-F5344CB8AC3E}">
        <p14:creationId xmlns:p14="http://schemas.microsoft.com/office/powerpoint/2010/main" val="3239013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Recap of 1</a:t>
            </a:r>
            <a:r>
              <a:rPr lang="en-GB" baseline="30000" dirty="0"/>
              <a:t>st</a:t>
            </a:r>
            <a:r>
              <a:rPr lang="en-GB" dirty="0"/>
              <a:t> Annual Meeting in Malta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089" y="908720"/>
            <a:ext cx="8363272" cy="4896544"/>
          </a:xfrm>
        </p:spPr>
        <p:txBody>
          <a:bodyPr>
            <a:normAutofit/>
          </a:bodyPr>
          <a:lstStyle/>
          <a:p>
            <a:r>
              <a:rPr lang="en-GB" sz="2000" dirty="0"/>
              <a:t>Measured first </a:t>
            </a:r>
            <a:r>
              <a:rPr lang="en-GB" sz="2000" dirty="0" err="1"/>
              <a:t>iono</a:t>
            </a:r>
            <a:r>
              <a:rPr lang="en-GB" sz="2000" dirty="0"/>
              <a:t>-luminescence (IL) spectra in 2018 on Diamond/Titanium-matrix composites: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/>
              <a:t>Raman/PL measurements on composites is not straight forward: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luminescence studies of metal-diamond composites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B933AFF-157C-495D-9A02-05CFC5BEB4F4}"/>
              </a:ext>
            </a:extLst>
          </p:cNvPr>
          <p:cNvGrpSpPr>
            <a:grpSpLocks noChangeAspect="1"/>
          </p:cNvGrpSpPr>
          <p:nvPr/>
        </p:nvGrpSpPr>
        <p:grpSpPr>
          <a:xfrm>
            <a:off x="1872000" y="1640979"/>
            <a:ext cx="5400000" cy="1887187"/>
            <a:chOff x="869290" y="847302"/>
            <a:chExt cx="7405420" cy="2588040"/>
          </a:xfrm>
        </p:grpSpPr>
        <p:pic>
          <p:nvPicPr>
            <p:cNvPr id="10" name="Picture 4">
              <a:extLst>
                <a:ext uri="{FF2B5EF4-FFF2-40B4-BE49-F238E27FC236}">
                  <a16:creationId xmlns:a16="http://schemas.microsoft.com/office/drawing/2014/main" id="{3DC7C7A6-47AE-4189-BC83-EB5324C002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9290" y="847302"/>
              <a:ext cx="7405420" cy="25880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A916EBF-136C-46B0-A022-550EE1AB9F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66309" y="1124744"/>
              <a:ext cx="0" cy="879954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61A2EB8-3E97-4672-8AF0-17E01C2488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09564" y="1428634"/>
              <a:ext cx="0" cy="576064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1510DD2-EC14-4FEA-9BD6-F364765D7EC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96645" y="1432868"/>
              <a:ext cx="0" cy="576064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E79970C-E830-4DBE-95D8-B4AF3D198080}"/>
                </a:ext>
              </a:extLst>
            </p:cNvPr>
            <p:cNvSpPr txBox="1"/>
            <p:nvPr/>
          </p:nvSpPr>
          <p:spPr>
            <a:xfrm>
              <a:off x="1982540" y="1255549"/>
              <a:ext cx="3850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dirty="0"/>
                <a:t>NV</a:t>
              </a:r>
              <a:r>
                <a:rPr lang="de-DE" sz="1100" baseline="30000" dirty="0"/>
                <a:t>-</a:t>
              </a:r>
              <a:endParaRPr lang="en-DE" sz="1100" baseline="300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DFC050F-06D4-4BB4-B3F4-C083A98FB08C}"/>
                </a:ext>
              </a:extLst>
            </p:cNvPr>
            <p:cNvSpPr txBox="1"/>
            <p:nvPr/>
          </p:nvSpPr>
          <p:spPr>
            <a:xfrm>
              <a:off x="1726549" y="921488"/>
              <a:ext cx="40427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dirty="0"/>
                <a:t>NV</a:t>
              </a:r>
              <a:r>
                <a:rPr lang="de-DE" sz="1100" baseline="30000" dirty="0"/>
                <a:t>0</a:t>
              </a:r>
              <a:endParaRPr lang="en-DE" sz="1100" baseline="30000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9C3C61C-27C3-4CC8-8BEB-019760E6ED7E}"/>
                </a:ext>
              </a:extLst>
            </p:cNvPr>
            <p:cNvSpPr txBox="1"/>
            <p:nvPr/>
          </p:nvSpPr>
          <p:spPr>
            <a:xfrm>
              <a:off x="1146688" y="1183098"/>
              <a:ext cx="7088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N-clusters</a:t>
              </a:r>
              <a:endParaRPr lang="en-DE" sz="1000" baseline="30000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DFD7E1B-4E64-4B9B-BF68-30A034034AA5}"/>
              </a:ext>
            </a:extLst>
          </p:cNvPr>
          <p:cNvGrpSpPr>
            <a:grpSpLocks noChangeAspect="1"/>
          </p:cNvGrpSpPr>
          <p:nvPr/>
        </p:nvGrpSpPr>
        <p:grpSpPr>
          <a:xfrm>
            <a:off x="1872000" y="4265568"/>
            <a:ext cx="5400000" cy="1794714"/>
            <a:chOff x="0" y="1088674"/>
            <a:chExt cx="8991600" cy="2988398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CD8BB611-FAFA-4458-8127-7468CB1EF4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088674"/>
              <a:ext cx="5040000" cy="1512000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38BABAD-36F8-4642-B3FC-6ECC5D09B5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11960" y="1088674"/>
              <a:ext cx="4779640" cy="1512000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1C5B9E7-5FF8-45FD-B9F9-4CA1E4D627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78" y="2565072"/>
              <a:ext cx="5040000" cy="1512000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F2C11C63-9D1E-4350-9AAF-1835363BC3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11960" y="2565072"/>
              <a:ext cx="4779640" cy="1512000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54A49CF-E801-4746-9E73-43663C7623D2}"/>
                </a:ext>
              </a:extLst>
            </p:cNvPr>
            <p:cNvSpPr txBox="1"/>
            <p:nvPr/>
          </p:nvSpPr>
          <p:spPr>
            <a:xfrm>
              <a:off x="2693735" y="1187460"/>
              <a:ext cx="928459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dirty="0">
                  <a:solidFill>
                    <a:schemeClr val="bg1"/>
                  </a:solidFill>
                </a:rPr>
                <a:t>pristine</a:t>
              </a:r>
              <a:endParaRPr lang="en-DE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90CDC55-1851-4C5F-A5F2-399742666E27}"/>
                </a:ext>
              </a:extLst>
            </p:cNvPr>
            <p:cNvSpPr txBox="1"/>
            <p:nvPr/>
          </p:nvSpPr>
          <p:spPr>
            <a:xfrm>
              <a:off x="7249985" y="1187460"/>
              <a:ext cx="647935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dirty="0">
                  <a:solidFill>
                    <a:schemeClr val="bg1"/>
                  </a:solidFill>
                </a:rPr>
                <a:t>1E11</a:t>
              </a:r>
              <a:endParaRPr lang="en-DE" dirty="0">
                <a:solidFill>
                  <a:schemeClr val="bg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0A577AA-4147-411C-BC83-5047B44C272F}"/>
                </a:ext>
              </a:extLst>
            </p:cNvPr>
            <p:cNvSpPr txBox="1"/>
            <p:nvPr/>
          </p:nvSpPr>
          <p:spPr>
            <a:xfrm>
              <a:off x="3005011" y="2699627"/>
              <a:ext cx="647935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dirty="0">
                  <a:solidFill>
                    <a:schemeClr val="bg1"/>
                  </a:solidFill>
                </a:rPr>
                <a:t>1E12</a:t>
              </a:r>
              <a:endParaRPr lang="en-DE" dirty="0">
                <a:solidFill>
                  <a:schemeClr val="bg1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8B78E12-97B6-4357-B8FE-D0F19A316F0F}"/>
                </a:ext>
              </a:extLst>
            </p:cNvPr>
            <p:cNvSpPr txBox="1"/>
            <p:nvPr/>
          </p:nvSpPr>
          <p:spPr>
            <a:xfrm>
              <a:off x="7249985" y="2699627"/>
              <a:ext cx="647935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dirty="0">
                  <a:solidFill>
                    <a:schemeClr val="bg1"/>
                  </a:solidFill>
                </a:rPr>
                <a:t>1E13</a:t>
              </a:r>
              <a:endParaRPr lang="en-DE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39575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317D2-EC31-41D6-8874-E158EF442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In-situ UV/c absorption spectroscopy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5870422-4B15-4C60-9CA5-36A3414C4B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980728"/>
            <a:ext cx="4680000" cy="2994994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2E002E-5BE3-4E32-9FD3-25DCAF1F1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luminescence studies of metal-diamond composites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D60E86-B4E7-4238-9197-0E4247836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20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8022D56-FA3B-45FF-83E0-711C1231F97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4198" y="985429"/>
            <a:ext cx="4193855" cy="2985592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03CC7E2-A820-49C3-9315-42036CD0951A}"/>
              </a:ext>
            </a:extLst>
          </p:cNvPr>
          <p:cNvSpPr txBox="1">
            <a:spLocks/>
          </p:cNvSpPr>
          <p:nvPr/>
        </p:nvSpPr>
        <p:spPr>
          <a:xfrm>
            <a:off x="457200" y="4095120"/>
            <a:ext cx="8229600" cy="196885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700" dirty="0"/>
              <a:t>Irradiation and measurement at both RT and 50 K</a:t>
            </a:r>
          </a:p>
          <a:p>
            <a:endParaRPr lang="de-DE" sz="1700" dirty="0"/>
          </a:p>
          <a:p>
            <a:r>
              <a:rPr lang="de-DE" sz="1700" dirty="0"/>
              <a:t>Dramatic decrease in transmission</a:t>
            </a:r>
          </a:p>
          <a:p>
            <a:pPr lvl="1"/>
            <a:r>
              <a:rPr lang="de-DE" sz="1700" dirty="0"/>
              <a:t>Already 30-40% loss of transmission at 1×10</a:t>
            </a:r>
            <a:r>
              <a:rPr lang="de-DE" sz="1700" baseline="30000" dirty="0"/>
              <a:t>12</a:t>
            </a:r>
            <a:r>
              <a:rPr lang="de-DE" sz="1700" dirty="0"/>
              <a:t> (&gt;450 nm) </a:t>
            </a:r>
            <a:endParaRPr lang="de-DE" sz="1700" baseline="30000" dirty="0"/>
          </a:p>
          <a:p>
            <a:pPr lvl="1"/>
            <a:endParaRPr lang="de-DE" sz="1700" dirty="0"/>
          </a:p>
          <a:p>
            <a:r>
              <a:rPr lang="de-DE" sz="1700" dirty="0"/>
              <a:t>Several absorption lines of color centers can be identified, mostly intrinsic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09E543-94DA-43D9-92A4-976BC8EE0E8E}"/>
              </a:ext>
            </a:extLst>
          </p:cNvPr>
          <p:cNvSpPr/>
          <p:nvPr/>
        </p:nvSpPr>
        <p:spPr>
          <a:xfrm>
            <a:off x="6630954" y="1262743"/>
            <a:ext cx="317309" cy="2310609"/>
          </a:xfrm>
          <a:prstGeom prst="rect">
            <a:avLst/>
          </a:prstGeom>
          <a:solidFill>
            <a:srgbClr val="FFC000">
              <a:alpha val="2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lang="de-DE" sz="1400" dirty="0">
              <a:solidFill>
                <a:schemeClr val="tx1"/>
              </a:solidFill>
            </a:endParaRPr>
          </a:p>
          <a:p>
            <a:pPr algn="r"/>
            <a:endParaRPr lang="de-DE" sz="1400" dirty="0">
              <a:solidFill>
                <a:schemeClr val="tx1"/>
              </a:solidFill>
            </a:endParaRPr>
          </a:p>
          <a:p>
            <a:pPr algn="r"/>
            <a:endParaRPr lang="de-DE" sz="1400" dirty="0">
              <a:solidFill>
                <a:schemeClr val="tx1"/>
              </a:solidFill>
            </a:endParaRPr>
          </a:p>
          <a:p>
            <a:pPr algn="r"/>
            <a:endParaRPr lang="de-DE" sz="1400" dirty="0">
              <a:solidFill>
                <a:schemeClr val="tx1"/>
              </a:solidFill>
            </a:endParaRPr>
          </a:p>
          <a:p>
            <a:pPr algn="r"/>
            <a:endParaRPr lang="de-DE" sz="1400" dirty="0">
              <a:solidFill>
                <a:schemeClr val="tx1"/>
              </a:solidFill>
            </a:endParaRPr>
          </a:p>
          <a:p>
            <a:pPr algn="r"/>
            <a:endParaRPr lang="de-DE" sz="1400" dirty="0">
              <a:solidFill>
                <a:schemeClr val="tx1"/>
              </a:solidFill>
            </a:endParaRPr>
          </a:p>
          <a:p>
            <a:pPr algn="r"/>
            <a:endParaRPr lang="de-DE" sz="1400" dirty="0">
              <a:solidFill>
                <a:schemeClr val="tx1"/>
              </a:solidFill>
            </a:endParaRPr>
          </a:p>
          <a:p>
            <a:pPr algn="r"/>
            <a:endParaRPr lang="de-DE" sz="1400" dirty="0">
              <a:solidFill>
                <a:schemeClr val="tx1"/>
              </a:solidFill>
            </a:endParaRPr>
          </a:p>
          <a:p>
            <a:pPr algn="r"/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E52486C-5CF1-44B2-B684-B00A419AE10C}"/>
              </a:ext>
            </a:extLst>
          </p:cNvPr>
          <p:cNvSpPr/>
          <p:nvPr/>
        </p:nvSpPr>
        <p:spPr>
          <a:xfrm>
            <a:off x="5509720" y="2699047"/>
            <a:ext cx="8624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ND1 (V</a:t>
            </a:r>
            <a:r>
              <a:rPr lang="de-DE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B7F38BF-8514-4F38-B005-9A46C8062BC2}"/>
              </a:ext>
            </a:extLst>
          </p:cNvPr>
          <p:cNvCxnSpPr>
            <a:cxnSpLocks/>
            <a:endCxn id="18" idx="2"/>
          </p:cNvCxnSpPr>
          <p:nvPr/>
        </p:nvCxnSpPr>
        <p:spPr>
          <a:xfrm flipV="1">
            <a:off x="7074573" y="3573351"/>
            <a:ext cx="1" cy="5314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9E4E88EB-5E72-4540-BF1C-3855EEC2B804}"/>
              </a:ext>
            </a:extLst>
          </p:cNvPr>
          <p:cNvSpPr/>
          <p:nvPr/>
        </p:nvSpPr>
        <p:spPr>
          <a:xfrm>
            <a:off x="6984859" y="1262742"/>
            <a:ext cx="179429" cy="2310609"/>
          </a:xfrm>
          <a:prstGeom prst="rect">
            <a:avLst/>
          </a:prstGeom>
          <a:solidFill>
            <a:schemeClr val="accent2">
              <a:lumMod val="60000"/>
              <a:lumOff val="40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lang="de-DE" sz="1400" dirty="0">
              <a:solidFill>
                <a:schemeClr val="tx1"/>
              </a:solidFill>
            </a:endParaRPr>
          </a:p>
          <a:p>
            <a:pPr algn="r"/>
            <a:endParaRPr lang="de-DE" sz="1400" dirty="0">
              <a:solidFill>
                <a:schemeClr val="tx1"/>
              </a:solidFill>
            </a:endParaRPr>
          </a:p>
          <a:p>
            <a:pPr algn="r"/>
            <a:endParaRPr lang="de-DE" sz="1400" dirty="0">
              <a:solidFill>
                <a:schemeClr val="tx1"/>
              </a:solidFill>
            </a:endParaRPr>
          </a:p>
          <a:p>
            <a:pPr algn="r"/>
            <a:endParaRPr lang="de-DE" sz="1400" dirty="0">
              <a:solidFill>
                <a:schemeClr val="tx1"/>
              </a:solidFill>
            </a:endParaRPr>
          </a:p>
          <a:p>
            <a:pPr algn="r"/>
            <a:endParaRPr lang="de-DE" sz="1400" dirty="0">
              <a:solidFill>
                <a:schemeClr val="tx1"/>
              </a:solidFill>
            </a:endParaRPr>
          </a:p>
          <a:p>
            <a:pPr algn="r"/>
            <a:endParaRPr lang="de-DE" sz="1400" dirty="0">
              <a:solidFill>
                <a:schemeClr val="tx1"/>
              </a:solidFill>
            </a:endParaRPr>
          </a:p>
          <a:p>
            <a:pPr algn="r"/>
            <a:endParaRPr lang="de-DE" sz="1400" dirty="0">
              <a:solidFill>
                <a:schemeClr val="tx1"/>
              </a:solidFill>
            </a:endParaRPr>
          </a:p>
          <a:p>
            <a:pPr algn="r"/>
            <a:endParaRPr lang="de-DE" sz="1400" dirty="0">
              <a:solidFill>
                <a:schemeClr val="tx1"/>
              </a:solidFill>
            </a:endParaRPr>
          </a:p>
          <a:p>
            <a:pPr algn="r"/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A029256-A246-43FE-B88A-9DAC88137061}"/>
              </a:ext>
            </a:extLst>
          </p:cNvPr>
          <p:cNvSpPr/>
          <p:nvPr/>
        </p:nvSpPr>
        <p:spPr>
          <a:xfrm>
            <a:off x="6349983" y="4111981"/>
            <a:ext cx="14491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3H / H3 (N-V-N)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156D1EA-6C29-4E3F-8FAA-1462881A1B0B}"/>
              </a:ext>
            </a:extLst>
          </p:cNvPr>
          <p:cNvCxnSpPr>
            <a:cxnSpLocks/>
          </p:cNvCxnSpPr>
          <p:nvPr/>
        </p:nvCxnSpPr>
        <p:spPr>
          <a:xfrm flipV="1">
            <a:off x="6331234" y="2851392"/>
            <a:ext cx="225347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CF358C0C-89CC-496F-A04C-968DBD13F604}"/>
              </a:ext>
            </a:extLst>
          </p:cNvPr>
          <p:cNvSpPr/>
          <p:nvPr/>
        </p:nvSpPr>
        <p:spPr>
          <a:xfrm>
            <a:off x="2226838" y="1009364"/>
            <a:ext cx="360040" cy="2113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706AB30-B236-4AF1-9327-292839FA2023}"/>
              </a:ext>
            </a:extLst>
          </p:cNvPr>
          <p:cNvSpPr/>
          <p:nvPr/>
        </p:nvSpPr>
        <p:spPr>
          <a:xfrm>
            <a:off x="7112969" y="1012474"/>
            <a:ext cx="310886" cy="2113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42857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2F5F7-DE9C-4AFD-BE6E-D288886D7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9F0FF0-55C8-4363-BFBA-9B32817BAA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1800" dirty="0"/>
              <a:t>IL signal drops down to 5% of initial signal with irradiation</a:t>
            </a:r>
          </a:p>
          <a:p>
            <a:endParaRPr lang="de-DE" sz="1800" dirty="0"/>
          </a:p>
          <a:p>
            <a:r>
              <a:rPr lang="de-DE" sz="1800" dirty="0"/>
              <a:t>Optical camera shows change of main emission from „green“ to „blue“</a:t>
            </a:r>
          </a:p>
          <a:p>
            <a:pPr lvl="1"/>
            <a:r>
              <a:rPr lang="de-DE" sz="1800" dirty="0"/>
              <a:t>Beam diagnostic cameras operate with a narrow filter</a:t>
            </a:r>
          </a:p>
          <a:p>
            <a:endParaRPr lang="de-DE" sz="1800" dirty="0"/>
          </a:p>
          <a:p>
            <a:r>
              <a:rPr lang="de-DE" sz="1800" dirty="0"/>
              <a:t>FT-IR shows that complex non-luminescent nitrogen defects are forming</a:t>
            </a:r>
          </a:p>
          <a:p>
            <a:pPr marL="457200" lvl="1" indent="0">
              <a:buNone/>
            </a:pPr>
            <a:endParaRPr lang="de-DE" sz="1800" dirty="0"/>
          </a:p>
          <a:p>
            <a:r>
              <a:rPr lang="de-DE" sz="1800" dirty="0"/>
              <a:t>Intrinsic degradation of transmission by irradiation</a:t>
            </a:r>
          </a:p>
          <a:p>
            <a:pPr lvl="1"/>
            <a:r>
              <a:rPr lang="de-DE" sz="1800" dirty="0"/>
              <a:t>Additional process that degrades IL signal</a:t>
            </a:r>
          </a:p>
          <a:p>
            <a:pPr lvl="1"/>
            <a:endParaRPr lang="de-DE" sz="1800" dirty="0"/>
          </a:p>
          <a:p>
            <a:r>
              <a:rPr lang="de-DE" sz="1800" dirty="0"/>
              <a:t>IL signal of diamond excited by swift heavy-ions might be an intrinsic process</a:t>
            </a:r>
          </a:p>
          <a:p>
            <a:pPr lvl="1"/>
            <a:r>
              <a:rPr lang="de-DE" sz="1800" dirty="0"/>
              <a:t>Implications for potential optimization of the diamonds?</a:t>
            </a:r>
          </a:p>
          <a:p>
            <a:endParaRPr lang="de-DE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60E7A7-A56A-45E8-8F5E-EFD2259EB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luminescence studies of metal-diamond composites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7F383-C1C9-4266-92A7-AF2146367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022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id="{751E7D96-EEBA-483D-B378-34985C68B417}"/>
              </a:ext>
            </a:extLst>
          </p:cNvPr>
          <p:cNvGrpSpPr>
            <a:grpSpLocks noChangeAspect="1"/>
          </p:cNvGrpSpPr>
          <p:nvPr/>
        </p:nvGrpSpPr>
        <p:grpSpPr>
          <a:xfrm>
            <a:off x="1872000" y="1640979"/>
            <a:ext cx="5400000" cy="1887187"/>
            <a:chOff x="869290" y="847302"/>
            <a:chExt cx="7405420" cy="2588040"/>
          </a:xfrm>
        </p:grpSpPr>
        <p:pic>
          <p:nvPicPr>
            <p:cNvPr id="47" name="Picture 4">
              <a:extLst>
                <a:ext uri="{FF2B5EF4-FFF2-40B4-BE49-F238E27FC236}">
                  <a16:creationId xmlns:a16="http://schemas.microsoft.com/office/drawing/2014/main" id="{82664D58-4329-49BF-A6C3-E7CD069015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9290" y="847302"/>
              <a:ext cx="7405420" cy="25880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8B916952-09B3-478F-8734-D8866D9FFC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66309" y="1124744"/>
              <a:ext cx="0" cy="879954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F80F8A6F-42F6-44D4-9935-2989E7288E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09564" y="1428634"/>
              <a:ext cx="0" cy="576064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7A378DC9-7DDD-4A6B-9AA3-EBBFD23B45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96645" y="1432868"/>
              <a:ext cx="0" cy="576064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D9B35A47-B099-4930-951C-C45258F844BA}"/>
                </a:ext>
              </a:extLst>
            </p:cNvPr>
            <p:cNvSpPr txBox="1"/>
            <p:nvPr/>
          </p:nvSpPr>
          <p:spPr>
            <a:xfrm>
              <a:off x="1982540" y="1255549"/>
              <a:ext cx="3850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dirty="0"/>
                <a:t>NV</a:t>
              </a:r>
              <a:r>
                <a:rPr lang="de-DE" sz="1100" baseline="30000" dirty="0"/>
                <a:t>-</a:t>
              </a:r>
              <a:endParaRPr lang="en-DE" sz="1100" baseline="30000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5067284-C0E3-4F3E-8C3F-0CF380003BE8}"/>
                </a:ext>
              </a:extLst>
            </p:cNvPr>
            <p:cNvSpPr txBox="1"/>
            <p:nvPr/>
          </p:nvSpPr>
          <p:spPr>
            <a:xfrm>
              <a:off x="1726549" y="921488"/>
              <a:ext cx="40427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dirty="0"/>
                <a:t>NV</a:t>
              </a:r>
              <a:r>
                <a:rPr lang="de-DE" sz="1100" baseline="30000" dirty="0"/>
                <a:t>0</a:t>
              </a:r>
              <a:endParaRPr lang="en-DE" sz="1100" baseline="30000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2E69D67-FCD3-47F8-97A3-4D0A3BF4A3B9}"/>
                </a:ext>
              </a:extLst>
            </p:cNvPr>
            <p:cNvSpPr txBox="1"/>
            <p:nvPr/>
          </p:nvSpPr>
          <p:spPr>
            <a:xfrm>
              <a:off x="1146688" y="1183098"/>
              <a:ext cx="7088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N-clusters</a:t>
              </a:r>
              <a:endParaRPr lang="en-DE" sz="1000" baseline="30000" dirty="0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089" y="908720"/>
            <a:ext cx="8363272" cy="4896544"/>
          </a:xfrm>
        </p:spPr>
        <p:txBody>
          <a:bodyPr>
            <a:normAutofit/>
          </a:bodyPr>
          <a:lstStyle/>
          <a:p>
            <a:r>
              <a:rPr lang="en-GB" sz="2000" dirty="0"/>
              <a:t>Measured first </a:t>
            </a:r>
            <a:r>
              <a:rPr lang="en-GB" sz="2000" dirty="0" err="1"/>
              <a:t>iono</a:t>
            </a:r>
            <a:r>
              <a:rPr lang="en-GB" sz="2000" dirty="0"/>
              <a:t>-luminescence (IL) spectra in 2018 on Diamond/Titanium-matrix composites: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/>
              <a:t>Raman/PL measurements on composites is not straight forward:</a:t>
            </a:r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FD91CC-1F2B-415F-870F-0E47287CC796}"/>
              </a:ext>
            </a:extLst>
          </p:cNvPr>
          <p:cNvSpPr/>
          <p:nvPr/>
        </p:nvSpPr>
        <p:spPr>
          <a:xfrm>
            <a:off x="1439652" y="1640979"/>
            <a:ext cx="6264696" cy="1860029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500" dirty="0">
                <a:solidFill>
                  <a:schemeClr val="tx1"/>
                </a:solidFill>
              </a:rPr>
              <a:t>New IL measurements with improved SNR during 2019 &amp; 2020 beamtimes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Recap of 1</a:t>
            </a:r>
            <a:r>
              <a:rPr lang="en-GB" baseline="30000" dirty="0"/>
              <a:t>st</a:t>
            </a:r>
            <a:r>
              <a:rPr lang="en-GB" dirty="0"/>
              <a:t> Annual Meeting in Malta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luminescence studies of metal-diamond composites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3951C62-5E49-4326-9CA8-30141DDC25C0}"/>
              </a:ext>
            </a:extLst>
          </p:cNvPr>
          <p:cNvGrpSpPr/>
          <p:nvPr/>
        </p:nvGrpSpPr>
        <p:grpSpPr>
          <a:xfrm>
            <a:off x="1439652" y="4248593"/>
            <a:ext cx="6264696" cy="1860029"/>
            <a:chOff x="983286" y="4248593"/>
            <a:chExt cx="6264696" cy="1860029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9ED5FF2B-E7EA-4D16-8452-5F08FD185F2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415634" y="4265568"/>
              <a:ext cx="5400000" cy="1794714"/>
              <a:chOff x="0" y="1088674"/>
              <a:chExt cx="8991600" cy="2988398"/>
            </a:xfrm>
          </p:grpSpPr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B839ECC3-A2F4-4D04-8A34-54D8D5723A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0" y="1088674"/>
                <a:ext cx="5040000" cy="1512000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AAB76658-2FB3-420E-8524-8F84AAC4BF0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211960" y="1088674"/>
                <a:ext cx="4779640" cy="1512000"/>
              </a:xfrm>
              <a:prstGeom prst="rect">
                <a:avLst/>
              </a:prstGeom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AE1ABD6F-580B-41A0-9359-ABA8F4FE6C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178" y="2565072"/>
                <a:ext cx="5040000" cy="1512000"/>
              </a:xfrm>
              <a:prstGeom prst="rect">
                <a:avLst/>
              </a:prstGeom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AA9FBD64-0937-4C9E-9F1E-84D69B46365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211960" y="2565072"/>
                <a:ext cx="4779640" cy="1512000"/>
              </a:xfrm>
              <a:prstGeom prst="rect">
                <a:avLst/>
              </a:prstGeom>
            </p:spPr>
          </p:pic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3F042656-15B9-404C-B47E-7C05371CBF25}"/>
                  </a:ext>
                </a:extLst>
              </p:cNvPr>
              <p:cNvSpPr txBox="1"/>
              <p:nvPr/>
            </p:nvSpPr>
            <p:spPr>
              <a:xfrm>
                <a:off x="2693735" y="1187460"/>
                <a:ext cx="928459" cy="369332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de-DE" dirty="0">
                    <a:solidFill>
                      <a:schemeClr val="bg1"/>
                    </a:solidFill>
                  </a:rPr>
                  <a:t>pristine</a:t>
                </a:r>
                <a:endParaRPr lang="en-DE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E0210ED-B7C4-407A-AC08-6FA4A88ACF78}"/>
                  </a:ext>
                </a:extLst>
              </p:cNvPr>
              <p:cNvSpPr txBox="1"/>
              <p:nvPr/>
            </p:nvSpPr>
            <p:spPr>
              <a:xfrm>
                <a:off x="7249985" y="1187460"/>
                <a:ext cx="647935" cy="369332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de-DE" dirty="0">
                    <a:solidFill>
                      <a:schemeClr val="bg1"/>
                    </a:solidFill>
                  </a:rPr>
                  <a:t>1E11</a:t>
                </a:r>
                <a:endParaRPr lang="en-DE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FAD879F-1C84-4881-A584-BBACBE40C43B}"/>
                  </a:ext>
                </a:extLst>
              </p:cNvPr>
              <p:cNvSpPr txBox="1"/>
              <p:nvPr/>
            </p:nvSpPr>
            <p:spPr>
              <a:xfrm>
                <a:off x="3005011" y="2699627"/>
                <a:ext cx="647935" cy="369332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de-DE" dirty="0">
                    <a:solidFill>
                      <a:schemeClr val="bg1"/>
                    </a:solidFill>
                  </a:rPr>
                  <a:t>1E12</a:t>
                </a:r>
                <a:endParaRPr lang="en-DE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3AD7309-581E-42F5-8823-C749C896223F}"/>
                  </a:ext>
                </a:extLst>
              </p:cNvPr>
              <p:cNvSpPr txBox="1"/>
              <p:nvPr/>
            </p:nvSpPr>
            <p:spPr>
              <a:xfrm>
                <a:off x="7249985" y="2699627"/>
                <a:ext cx="647935" cy="369332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de-DE" dirty="0">
                    <a:solidFill>
                      <a:schemeClr val="bg1"/>
                    </a:solidFill>
                  </a:rPr>
                  <a:t>1E13</a:t>
                </a:r>
                <a:endParaRPr lang="en-DE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FB34CDF-024E-431A-A9DB-4CCD16639C87}"/>
                </a:ext>
              </a:extLst>
            </p:cNvPr>
            <p:cNvSpPr/>
            <p:nvPr/>
          </p:nvSpPr>
          <p:spPr>
            <a:xfrm>
              <a:off x="983286" y="4248593"/>
              <a:ext cx="6264696" cy="1860029"/>
            </a:xfrm>
            <a:prstGeom prst="rect">
              <a:avLst/>
            </a:prstGeom>
            <a:solidFill>
              <a:schemeClr val="bg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500" dirty="0">
                  <a:solidFill>
                    <a:schemeClr val="tx1"/>
                  </a:solidFill>
                </a:rPr>
                <a:t>Measurements on irradiated monocrystals with the same characteristics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3843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91711-DFE6-4170-8480-4537651C6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Irradiation campaigns 2019 &amp; 2020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82EC83-8F81-4BA4-BF5F-42F59A9957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/>
              <a:t>Irradiation with 4.8 MeV/n </a:t>
            </a:r>
            <a:r>
              <a:rPr lang="de-DE" sz="2000" baseline="30000" dirty="0"/>
              <a:t>48</a:t>
            </a:r>
            <a:r>
              <a:rPr lang="de-DE" sz="2000" dirty="0"/>
              <a:t>Ca and </a:t>
            </a:r>
            <a:r>
              <a:rPr lang="de-DE" sz="2000" baseline="30000" dirty="0"/>
              <a:t>197</a:t>
            </a:r>
            <a:r>
              <a:rPr lang="de-DE" sz="2000" dirty="0"/>
              <a:t>Au</a:t>
            </a:r>
          </a:p>
          <a:p>
            <a:r>
              <a:rPr lang="de-DE" sz="2000" dirty="0"/>
              <a:t>Beamtime 2019 (composites &amp; yellow diamonds):</a:t>
            </a:r>
          </a:p>
          <a:p>
            <a:pPr lvl="1"/>
            <a:r>
              <a:rPr lang="de-DE" sz="1800" dirty="0"/>
              <a:t>Improved IL measurements with peltier-cooled moving-grating CCD spectrometer (up to 5⋅10</a:t>
            </a:r>
            <a:r>
              <a:rPr lang="de-DE" sz="1800" baseline="30000" dirty="0"/>
              <a:t>13</a:t>
            </a:r>
            <a:r>
              <a:rPr lang="de-DE" sz="1800" dirty="0"/>
              <a:t> i/cm</a:t>
            </a:r>
            <a:r>
              <a:rPr lang="de-DE" sz="1800" baseline="30000" dirty="0"/>
              <a:t>2</a:t>
            </a:r>
            <a:r>
              <a:rPr lang="de-DE" sz="1800" dirty="0"/>
              <a:t>)</a:t>
            </a:r>
          </a:p>
          <a:p>
            <a:pPr lvl="2"/>
            <a:r>
              <a:rPr lang="de-DE" sz="1600" dirty="0"/>
              <a:t>Sensitivity beyond beam diagnostic cameras</a:t>
            </a:r>
          </a:p>
          <a:p>
            <a:pPr lvl="1"/>
            <a:r>
              <a:rPr lang="de-DE" sz="1800" dirty="0"/>
              <a:t>In-situ FT-IR measurements (up to 5⋅10</a:t>
            </a:r>
            <a:r>
              <a:rPr lang="de-DE" sz="1800" baseline="30000" dirty="0"/>
              <a:t>13</a:t>
            </a:r>
            <a:r>
              <a:rPr lang="de-DE" sz="1800" dirty="0"/>
              <a:t> i/cm</a:t>
            </a:r>
            <a:r>
              <a:rPr lang="de-DE" sz="1800" baseline="30000" dirty="0"/>
              <a:t>2</a:t>
            </a:r>
            <a:r>
              <a:rPr lang="de-DE" sz="1800" dirty="0"/>
              <a:t>)</a:t>
            </a:r>
          </a:p>
          <a:p>
            <a:pPr lvl="1"/>
            <a:r>
              <a:rPr lang="de-DE" sz="1800" dirty="0"/>
              <a:t>First irradiation of monocrystalline diamonds (irregular geometry)</a:t>
            </a:r>
          </a:p>
          <a:p>
            <a:pPr lvl="1"/>
            <a:endParaRPr lang="de-DE" sz="1800" dirty="0"/>
          </a:p>
          <a:p>
            <a:r>
              <a:rPr lang="de-DE" sz="2000" dirty="0"/>
              <a:t>Beamtime 2020 (composites, CVD diamonds &amp; yellow diamonds):</a:t>
            </a:r>
          </a:p>
          <a:p>
            <a:pPr lvl="1"/>
            <a:r>
              <a:rPr lang="de-DE" sz="1800" dirty="0"/>
              <a:t>IL with fast CCD spectrometer and on-line flux measurement</a:t>
            </a:r>
          </a:p>
          <a:p>
            <a:pPr lvl="1"/>
            <a:r>
              <a:rPr lang="de-DE" sz="1800" dirty="0"/>
              <a:t>In-situ UV/c absorption spectroscopy at 50 K and RT</a:t>
            </a:r>
          </a:p>
          <a:p>
            <a:pPr lvl="1"/>
            <a:r>
              <a:rPr lang="de-DE" sz="1800" dirty="0"/>
              <a:t>Irradiation of monocrystalline diamonds with regular geometry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954E80-736F-4133-96E1-B3CF0F597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luminescence studies of metal-diamond composites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1927CC-DDB6-4AC3-8727-07FB41BE4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034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91711-DFE6-4170-8480-4537651C6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Irradiation campaigns 2019 &amp; 2020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82EC83-8F81-4BA4-BF5F-42F59A9957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Irradiation with 4.8 MeV/n </a:t>
            </a:r>
            <a:r>
              <a:rPr lang="de-DE" sz="2000" baseline="30000" dirty="0">
                <a:solidFill>
                  <a:schemeClr val="bg1">
                    <a:lumMod val="65000"/>
                  </a:schemeClr>
                </a:solidFill>
              </a:rPr>
              <a:t>48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Ca and </a:t>
            </a:r>
            <a:r>
              <a:rPr lang="de-DE" sz="2000" baseline="30000" dirty="0">
                <a:solidFill>
                  <a:schemeClr val="bg1">
                    <a:lumMod val="65000"/>
                  </a:schemeClr>
                </a:solidFill>
              </a:rPr>
              <a:t>197</a:t>
            </a:r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Au</a:t>
            </a:r>
          </a:p>
          <a:p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Beamtime 2019 (composites &amp; yellow diamonds):</a:t>
            </a:r>
          </a:p>
          <a:p>
            <a:pPr lvl="1"/>
            <a:r>
              <a:rPr lang="de-DE" sz="1800" dirty="0"/>
              <a:t>Improved IL measurements with peltier-cooled moving-grating CCD spectrometer (up to 5⋅10</a:t>
            </a:r>
            <a:r>
              <a:rPr lang="de-DE" sz="1800" baseline="30000" dirty="0"/>
              <a:t>13</a:t>
            </a:r>
            <a:r>
              <a:rPr lang="de-DE" sz="1800" dirty="0"/>
              <a:t> i/cm</a:t>
            </a:r>
            <a:r>
              <a:rPr lang="de-DE" sz="1800" baseline="30000" dirty="0"/>
              <a:t>2</a:t>
            </a:r>
            <a:r>
              <a:rPr lang="de-DE" sz="1800" dirty="0"/>
              <a:t>)</a:t>
            </a:r>
          </a:p>
          <a:p>
            <a:pPr lvl="2"/>
            <a:r>
              <a:rPr lang="de-DE" sz="1600" dirty="0">
                <a:solidFill>
                  <a:schemeClr val="bg1">
                    <a:lumMod val="65000"/>
                  </a:schemeClr>
                </a:solidFill>
              </a:rPr>
              <a:t>Sensitivity beyond beam diagnostic cameras</a:t>
            </a:r>
          </a:p>
          <a:p>
            <a:pPr lvl="1"/>
            <a:r>
              <a:rPr lang="de-DE" sz="1800" dirty="0"/>
              <a:t>In-situ FT-IR measurements (up to 5⋅10</a:t>
            </a:r>
            <a:r>
              <a:rPr lang="de-DE" sz="1800" baseline="30000" dirty="0"/>
              <a:t>13</a:t>
            </a:r>
            <a:r>
              <a:rPr lang="de-DE" sz="1800" dirty="0"/>
              <a:t> i/cm</a:t>
            </a:r>
            <a:r>
              <a:rPr lang="de-DE" sz="1800" baseline="30000" dirty="0"/>
              <a:t>2</a:t>
            </a:r>
            <a:r>
              <a:rPr lang="de-DE" sz="1800" dirty="0"/>
              <a:t>)</a:t>
            </a:r>
          </a:p>
          <a:p>
            <a:pPr lvl="1"/>
            <a:r>
              <a:rPr lang="de-DE" sz="1800" dirty="0">
                <a:solidFill>
                  <a:schemeClr val="bg1">
                    <a:lumMod val="65000"/>
                  </a:schemeClr>
                </a:solidFill>
              </a:rPr>
              <a:t>First irradiation of monocrystalline diamonds (irregular geometry)</a:t>
            </a:r>
          </a:p>
          <a:p>
            <a:pPr lvl="1"/>
            <a:endParaRPr lang="de-DE" sz="18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de-DE" sz="2000" dirty="0">
                <a:solidFill>
                  <a:schemeClr val="bg1">
                    <a:lumMod val="65000"/>
                  </a:schemeClr>
                </a:solidFill>
              </a:rPr>
              <a:t>Beamtime 2020 (composites, CVD diamonds &amp; yellow diamonds):</a:t>
            </a:r>
          </a:p>
          <a:p>
            <a:pPr lvl="1"/>
            <a:r>
              <a:rPr lang="de-DE" sz="1800" dirty="0"/>
              <a:t>IL with fast CCD spectrometer and on-line flux measurement</a:t>
            </a:r>
          </a:p>
          <a:p>
            <a:pPr lvl="1"/>
            <a:r>
              <a:rPr lang="de-DE" sz="1800" dirty="0"/>
              <a:t>In-situ UV/c absorption spectroscopy at 50 K and RT</a:t>
            </a:r>
          </a:p>
          <a:p>
            <a:pPr lvl="1"/>
            <a:r>
              <a:rPr lang="de-DE" sz="1800" dirty="0">
                <a:solidFill>
                  <a:schemeClr val="bg1">
                    <a:lumMod val="65000"/>
                  </a:schemeClr>
                </a:solidFill>
              </a:rPr>
              <a:t>Irradiation of monocrystalline diamonds with regular geometry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954E80-736F-4133-96E1-B3CF0F597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luminescence studies of metal-diamond composites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1927CC-DDB6-4AC3-8727-07FB41BE4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760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IL + FT-IR measurements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luminescence studies of metal-diamond composites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34" name="Inhaltsplatzhalter 2">
            <a:extLst>
              <a:ext uri="{FF2B5EF4-FFF2-40B4-BE49-F238E27FC236}">
                <a16:creationId xmlns:a16="http://schemas.microsoft.com/office/drawing/2014/main" id="{1C281B77-3D16-4F66-AA87-994E066FEBEB}"/>
              </a:ext>
            </a:extLst>
          </p:cNvPr>
          <p:cNvSpPr txBox="1">
            <a:spLocks/>
          </p:cNvSpPr>
          <p:nvPr/>
        </p:nvSpPr>
        <p:spPr>
          <a:xfrm>
            <a:off x="4815284" y="1088015"/>
            <a:ext cx="3896716" cy="38067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5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35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2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05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In-situ FT-IR: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Thermo Fisher Nicolet 6700</a:t>
            </a:r>
          </a:p>
          <a:p>
            <a:pPr lvl="1"/>
            <a:r>
              <a:rPr lang="en-US" dirty="0"/>
              <a:t>2 cm</a:t>
            </a:r>
            <a:r>
              <a:rPr lang="en-US" baseline="30000" dirty="0"/>
              <a:t>-1</a:t>
            </a:r>
            <a:r>
              <a:rPr lang="en-US" dirty="0"/>
              <a:t> resolution</a:t>
            </a:r>
          </a:p>
          <a:p>
            <a:pPr lvl="1"/>
            <a:endParaRPr lang="en-US" sz="1800" dirty="0"/>
          </a:p>
          <a:p>
            <a:endParaRPr lang="en-US" dirty="0"/>
          </a:p>
        </p:txBody>
      </p:sp>
      <p:sp>
        <p:nvSpPr>
          <p:cNvPr id="35" name="Inhaltsplatzhalter 2">
            <a:extLst>
              <a:ext uri="{FF2B5EF4-FFF2-40B4-BE49-F238E27FC236}">
                <a16:creationId xmlns:a16="http://schemas.microsoft.com/office/drawing/2014/main" id="{09F19F41-4DCC-4BB4-B870-701574F4A5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635" y="1088015"/>
            <a:ext cx="4140000" cy="3806716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On-line </a:t>
            </a:r>
            <a:r>
              <a:rPr lang="en-US" dirty="0" err="1"/>
              <a:t>iono</a:t>
            </a:r>
            <a:r>
              <a:rPr lang="en-US" dirty="0"/>
              <a:t>-luminescence: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Horiba iHR320</a:t>
            </a:r>
          </a:p>
          <a:p>
            <a:pPr lvl="1"/>
            <a:r>
              <a:rPr lang="en-US" dirty="0"/>
              <a:t>Integration time: 5-120 s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514B662-6CBB-4BC9-885D-7AFD1456A8B4}"/>
              </a:ext>
            </a:extLst>
          </p:cNvPr>
          <p:cNvGrpSpPr/>
          <p:nvPr/>
        </p:nvGrpSpPr>
        <p:grpSpPr>
          <a:xfrm>
            <a:off x="805251" y="1799710"/>
            <a:ext cx="7195800" cy="2637764"/>
            <a:chOff x="805251" y="1598374"/>
            <a:chExt cx="7195800" cy="2637764"/>
          </a:xfrm>
        </p:grpSpPr>
        <p:pic>
          <p:nvPicPr>
            <p:cNvPr id="37" name="Picture 3" descr="\\campus.gsi.de\root\up04\pasimon\Documents\My Pictures\Luminescence Set-up.png">
              <a:extLst>
                <a:ext uri="{FF2B5EF4-FFF2-40B4-BE49-F238E27FC236}">
                  <a16:creationId xmlns:a16="http://schemas.microsoft.com/office/drawing/2014/main" id="{3D0FFCF7-50D0-40A1-AB93-F023D0C869E2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05251" y="1598374"/>
              <a:ext cx="3363595" cy="21451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AE045D96-5370-4DEC-9EBF-7863A928F720}"/>
                </a:ext>
              </a:extLst>
            </p:cNvPr>
            <p:cNvSpPr/>
            <p:nvPr/>
          </p:nvSpPr>
          <p:spPr>
            <a:xfrm>
              <a:off x="7318388" y="3497223"/>
              <a:ext cx="682663" cy="7389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C3608C4-7F7A-4083-B719-8BA7C3B1C649}"/>
              </a:ext>
            </a:extLst>
          </p:cNvPr>
          <p:cNvCxnSpPr/>
          <p:nvPr/>
        </p:nvCxnSpPr>
        <p:spPr>
          <a:xfrm>
            <a:off x="4572000" y="1746312"/>
            <a:ext cx="0" cy="2234971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8437C2CD-19E2-4E99-A0E9-86333ADF084A}"/>
              </a:ext>
            </a:extLst>
          </p:cNvPr>
          <p:cNvSpPr txBox="1"/>
          <p:nvPr/>
        </p:nvSpPr>
        <p:spPr>
          <a:xfrm>
            <a:off x="805251" y="1572759"/>
            <a:ext cx="122822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400" dirty="0" err="1"/>
              <a:t>spectrometer</a:t>
            </a:r>
            <a:endParaRPr lang="de-DE" sz="1400" dirty="0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03EF2456-7CAC-46AB-81BB-CB44FD0AC380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309555" y="1444941"/>
            <a:ext cx="2908173" cy="288226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43B8E71-5565-4AB0-990B-CCE5F5B14FD6}"/>
              </a:ext>
            </a:extLst>
          </p:cNvPr>
          <p:cNvSpPr txBox="1"/>
          <p:nvPr/>
        </p:nvSpPr>
        <p:spPr>
          <a:xfrm rot="20341490">
            <a:off x="1314926" y="3098291"/>
            <a:ext cx="722955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400" dirty="0"/>
              <a:t>optical </a:t>
            </a:r>
          </a:p>
          <a:p>
            <a:pPr algn="l"/>
            <a:r>
              <a:rPr lang="de-DE" sz="1400" dirty="0"/>
              <a:t>camera</a:t>
            </a:r>
          </a:p>
        </p:txBody>
      </p:sp>
    </p:spTree>
    <p:extLst>
      <p:ext uri="{BB962C8B-B14F-4D97-AF65-F5344CB8AC3E}">
        <p14:creationId xmlns:p14="http://schemas.microsoft.com/office/powerpoint/2010/main" val="3794131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68CE2-357F-4EB1-9854-72946C318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Iono-luminescence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149343-A75E-4FA8-B6F1-AD386BE6E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luminescence studies of metal-diamond composites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08D69-2862-4529-B05B-883B199D1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6" name="Online Media 4" descr="PS-Ca-ST-Lum2_v2">
            <a:hlinkClick r:id="" action="ppaction://media"/>
            <a:extLst>
              <a:ext uri="{FF2B5EF4-FFF2-40B4-BE49-F238E27FC236}">
                <a16:creationId xmlns:a16="http://schemas.microsoft.com/office/drawing/2014/main" id="{F3507FBF-102D-4864-AC26-254DD363311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77203" y="1484784"/>
            <a:ext cx="3162819" cy="3388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478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2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201DA-9255-46DB-AB58-952771B12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Iono-luminescence Spectrum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55F7E-250C-496A-B2BC-E6A935176E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0600"/>
            <a:ext cx="3538736" cy="4814664"/>
          </a:xfrm>
        </p:spPr>
        <p:txBody>
          <a:bodyPr>
            <a:normAutofit/>
          </a:bodyPr>
          <a:lstStyle/>
          <a:p>
            <a:r>
              <a:rPr lang="de-DE" sz="1800" dirty="0"/>
              <a:t>No nitrogen-related ZPLs!</a:t>
            </a:r>
          </a:p>
          <a:p>
            <a:pPr lvl="1"/>
            <a:r>
              <a:rPr lang="de-DE" sz="1800" dirty="0"/>
              <a:t>[N-V-N]: 502 nm</a:t>
            </a:r>
          </a:p>
          <a:p>
            <a:pPr lvl="1"/>
            <a:r>
              <a:rPr lang="de-DE" sz="1800" dirty="0"/>
              <a:t>NV0: 575 nm</a:t>
            </a:r>
          </a:p>
          <a:p>
            <a:pPr lvl="1"/>
            <a:r>
              <a:rPr lang="de-DE" sz="1800" dirty="0"/>
              <a:t>NV-: 638 nm</a:t>
            </a:r>
          </a:p>
          <a:p>
            <a:pPr lvl="1"/>
            <a:endParaRPr lang="de-DE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191307-6409-4F3D-9B5C-2A047038A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luminescence studies of metal-diamond composites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01D654-E1A8-47E4-BA2C-C93A4419F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7140B2-0753-4123-AF17-9D7623AC821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1118" y="1125144"/>
            <a:ext cx="4410548" cy="360000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E408A6B-3A06-4C67-981B-D57EF30479CF}"/>
              </a:ext>
            </a:extLst>
          </p:cNvPr>
          <p:cNvCxnSpPr>
            <a:cxnSpLocks/>
          </p:cNvCxnSpPr>
          <p:nvPr/>
        </p:nvCxnSpPr>
        <p:spPr>
          <a:xfrm>
            <a:off x="5989880" y="3065190"/>
            <a:ext cx="0" cy="4340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A3FFAEB-9759-4F55-98AA-505F98718B05}"/>
              </a:ext>
            </a:extLst>
          </p:cNvPr>
          <p:cNvSpPr txBox="1"/>
          <p:nvPr/>
        </p:nvSpPr>
        <p:spPr>
          <a:xfrm>
            <a:off x="5568258" y="2750293"/>
            <a:ext cx="843244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de-DE" sz="1400" dirty="0"/>
              <a:t>NV</a:t>
            </a:r>
            <a:r>
              <a:rPr lang="de-DE" sz="1400" baseline="30000" dirty="0"/>
              <a:t>-</a:t>
            </a:r>
            <a:r>
              <a:rPr lang="de-DE" sz="1400" dirty="0"/>
              <a:t> ZPL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B7A71A4-88B1-4B30-B4BE-57E3B4BFEF62}"/>
              </a:ext>
            </a:extLst>
          </p:cNvPr>
          <p:cNvCxnSpPr>
            <a:cxnSpLocks/>
          </p:cNvCxnSpPr>
          <p:nvPr/>
        </p:nvCxnSpPr>
        <p:spPr>
          <a:xfrm>
            <a:off x="5602548" y="2716612"/>
            <a:ext cx="0" cy="6278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E51FCFC3-D6CD-47CF-B4D2-14645A369E62}"/>
              </a:ext>
            </a:extLst>
          </p:cNvPr>
          <p:cNvSpPr/>
          <p:nvPr/>
        </p:nvSpPr>
        <p:spPr>
          <a:xfrm>
            <a:off x="4615065" y="1236790"/>
            <a:ext cx="14966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/>
              <a:t>1×10</a:t>
            </a:r>
            <a:r>
              <a:rPr lang="de-DE" sz="1400" baseline="30000" dirty="0"/>
              <a:t>11</a:t>
            </a:r>
            <a:r>
              <a:rPr lang="de-DE" sz="1400" dirty="0"/>
              <a:t> </a:t>
            </a:r>
            <a:r>
              <a:rPr lang="de-DE" sz="1400" dirty="0" err="1"/>
              <a:t>ions</a:t>
            </a:r>
            <a:r>
              <a:rPr lang="de-DE" sz="1400" dirty="0"/>
              <a:t>/cm</a:t>
            </a:r>
            <a:r>
              <a:rPr lang="de-DE" sz="1400" baseline="30000" dirty="0"/>
              <a:t>2</a:t>
            </a:r>
            <a:r>
              <a:rPr lang="de-DE" sz="1400" dirty="0"/>
              <a:t>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C8FA3DB-E0FD-4407-9136-8B0B17797299}"/>
              </a:ext>
            </a:extLst>
          </p:cNvPr>
          <p:cNvSpPr/>
          <p:nvPr/>
        </p:nvSpPr>
        <p:spPr>
          <a:xfrm>
            <a:off x="4783475" y="2181072"/>
            <a:ext cx="1193426" cy="386762"/>
          </a:xfrm>
          <a:prstGeom prst="rect">
            <a:avLst/>
          </a:prstGeom>
          <a:solidFill>
            <a:schemeClr val="bg1"/>
          </a:solidFill>
          <a:ln w="158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0EC836D-2935-4701-B099-3ADEDED551E9}"/>
              </a:ext>
            </a:extLst>
          </p:cNvPr>
          <p:cNvSpPr txBox="1"/>
          <p:nvPr/>
        </p:nvSpPr>
        <p:spPr>
          <a:xfrm>
            <a:off x="5146212" y="2418283"/>
            <a:ext cx="911575" cy="30777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/>
            <a:r>
              <a:rPr lang="de-DE" sz="1400" dirty="0"/>
              <a:t>NV</a:t>
            </a:r>
            <a:r>
              <a:rPr lang="de-DE" sz="1400" baseline="30000" dirty="0"/>
              <a:t>0</a:t>
            </a:r>
            <a:r>
              <a:rPr lang="de-DE" sz="1400" dirty="0"/>
              <a:t> ZPL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0D78D28-FDF5-4AE4-A841-495C7ACAF9FD}"/>
              </a:ext>
            </a:extLst>
          </p:cNvPr>
          <p:cNvCxnSpPr>
            <a:cxnSpLocks/>
          </p:cNvCxnSpPr>
          <p:nvPr/>
        </p:nvCxnSpPr>
        <p:spPr>
          <a:xfrm>
            <a:off x="5048818" y="2357376"/>
            <a:ext cx="0" cy="12138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9004DC5-1D76-4F9B-B192-D6EB8A76AB1D}"/>
              </a:ext>
            </a:extLst>
          </p:cNvPr>
          <p:cNvSpPr txBox="1"/>
          <p:nvPr/>
        </p:nvSpPr>
        <p:spPr>
          <a:xfrm>
            <a:off x="4592482" y="2059047"/>
            <a:ext cx="911575" cy="30777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/>
            <a:r>
              <a:rPr lang="de-DE" sz="1400" dirty="0"/>
              <a:t>N-V-N ZPL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E169A9-F668-4287-A6F2-7E1B3A5C24B1}"/>
              </a:ext>
            </a:extLst>
          </p:cNvPr>
          <p:cNvSpPr txBox="1"/>
          <p:nvPr/>
        </p:nvSpPr>
        <p:spPr>
          <a:xfrm>
            <a:off x="4045051" y="5322549"/>
            <a:ext cx="40254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dirty="0"/>
              <a:t>ZPL: zero-phonon line</a:t>
            </a:r>
          </a:p>
          <a:p>
            <a:pPr algn="r"/>
            <a:r>
              <a:rPr lang="de-DE" sz="1400" dirty="0"/>
              <a:t>PSB: phonon sideband</a:t>
            </a:r>
          </a:p>
          <a:p>
            <a:pPr algn="r"/>
            <a:r>
              <a:rPr lang="de-DE" sz="1400" dirty="0"/>
              <a:t>HPHT: High pressure / high temperature</a:t>
            </a:r>
          </a:p>
        </p:txBody>
      </p:sp>
    </p:spTree>
    <p:extLst>
      <p:ext uri="{BB962C8B-B14F-4D97-AF65-F5344CB8AC3E}">
        <p14:creationId xmlns:p14="http://schemas.microsoft.com/office/powerpoint/2010/main" val="517674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201DA-9255-46DB-AB58-952771B12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Iono-luminescence Spectrum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55F7E-250C-496A-B2BC-E6A935176E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990600"/>
            <a:ext cx="3668941" cy="4814664"/>
          </a:xfrm>
        </p:spPr>
        <p:txBody>
          <a:bodyPr>
            <a:normAutofit/>
          </a:bodyPr>
          <a:lstStyle/>
          <a:p>
            <a:r>
              <a:rPr lang="de-DE" sz="1800" dirty="0"/>
              <a:t>No nitrogen-related ZPLs!</a:t>
            </a:r>
          </a:p>
          <a:p>
            <a:endParaRPr lang="de-DE" sz="1800" dirty="0"/>
          </a:p>
          <a:p>
            <a:r>
              <a:rPr lang="de-DE" sz="1800" dirty="0"/>
              <a:t>Broad bands:</a:t>
            </a:r>
          </a:p>
          <a:p>
            <a:pPr lvl="1"/>
            <a:r>
              <a:rPr lang="de-DE" sz="1800" dirty="0"/>
              <a:t>500 – 650 nm</a:t>
            </a:r>
          </a:p>
          <a:p>
            <a:pPr lvl="2"/>
            <a:r>
              <a:rPr lang="de-DE" sz="1600" dirty="0"/>
              <a:t>[N-V-N] PSB?</a:t>
            </a:r>
          </a:p>
          <a:p>
            <a:pPr lvl="2"/>
            <a:r>
              <a:rPr lang="de-DE" sz="1600" dirty="0"/>
              <a:t>Intrinsic „A“ radiation band?</a:t>
            </a:r>
          </a:p>
          <a:p>
            <a:pPr lvl="1"/>
            <a:r>
              <a:rPr lang="de-DE" sz="1800" dirty="0"/>
              <a:t>650 – 800 nm</a:t>
            </a:r>
          </a:p>
          <a:p>
            <a:pPr lvl="2"/>
            <a:r>
              <a:rPr lang="de-DE" sz="1600" dirty="0"/>
              <a:t>NV</a:t>
            </a:r>
            <a:r>
              <a:rPr lang="de-DE" sz="1600" baseline="30000" dirty="0"/>
              <a:t>-</a:t>
            </a:r>
            <a:r>
              <a:rPr lang="de-DE" sz="1600" dirty="0"/>
              <a:t> PSB?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191307-6409-4F3D-9B5C-2A047038A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luminescence studies of metal-diamond composites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01D654-E1A8-47E4-BA2C-C93A4419F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7140B2-0753-4123-AF17-9D7623AC821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1118" y="1124744"/>
            <a:ext cx="4410548" cy="3600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F14A10-29A6-447C-8F7D-D74C98A08152}"/>
              </a:ext>
            </a:extLst>
          </p:cNvPr>
          <p:cNvSpPr/>
          <p:nvPr/>
        </p:nvSpPr>
        <p:spPr>
          <a:xfrm>
            <a:off x="6011878" y="1374017"/>
            <a:ext cx="1281706" cy="2835479"/>
          </a:xfrm>
          <a:prstGeom prst="rect">
            <a:avLst/>
          </a:prstGeom>
          <a:solidFill>
            <a:srgbClr val="FFC000">
              <a:alpha val="2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de-DE" sz="1400" dirty="0">
                <a:solidFill>
                  <a:schemeClr val="tx1"/>
                </a:solidFill>
              </a:rPr>
              <a:t>NV</a:t>
            </a:r>
            <a:r>
              <a:rPr lang="de-DE" sz="1400" baseline="30000" dirty="0">
                <a:solidFill>
                  <a:schemeClr val="tx1"/>
                </a:solidFill>
              </a:rPr>
              <a:t>-</a:t>
            </a:r>
            <a:r>
              <a:rPr lang="de-DE" sz="1400" dirty="0">
                <a:solidFill>
                  <a:schemeClr val="tx1"/>
                </a:solidFill>
              </a:rPr>
              <a:t> PSB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E408A6B-3A06-4C67-981B-D57EF30479CF}"/>
              </a:ext>
            </a:extLst>
          </p:cNvPr>
          <p:cNvCxnSpPr>
            <a:cxnSpLocks/>
          </p:cNvCxnSpPr>
          <p:nvPr/>
        </p:nvCxnSpPr>
        <p:spPr>
          <a:xfrm>
            <a:off x="5989880" y="3064790"/>
            <a:ext cx="0" cy="3433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A3FFAEB-9759-4F55-98AA-505F98718B05}"/>
              </a:ext>
            </a:extLst>
          </p:cNvPr>
          <p:cNvSpPr txBox="1"/>
          <p:nvPr/>
        </p:nvSpPr>
        <p:spPr>
          <a:xfrm>
            <a:off x="5624235" y="2749893"/>
            <a:ext cx="731289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de-DE" sz="1400" dirty="0">
                <a:solidFill>
                  <a:schemeClr val="bg1">
                    <a:lumMod val="65000"/>
                  </a:schemeClr>
                </a:solidFill>
              </a:rPr>
              <a:t>NV</a:t>
            </a:r>
            <a:r>
              <a:rPr lang="de-DE" sz="1400" baseline="30000" dirty="0">
                <a:solidFill>
                  <a:schemeClr val="bg1">
                    <a:lumMod val="65000"/>
                  </a:schemeClr>
                </a:solidFill>
              </a:rPr>
              <a:t>-</a:t>
            </a:r>
            <a:r>
              <a:rPr lang="de-DE" sz="1400" dirty="0">
                <a:solidFill>
                  <a:schemeClr val="bg1">
                    <a:lumMod val="65000"/>
                  </a:schemeClr>
                </a:solidFill>
              </a:rPr>
              <a:t> ZPL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51FCFC3-D6CD-47CF-B4D2-14645A369E62}"/>
              </a:ext>
            </a:extLst>
          </p:cNvPr>
          <p:cNvSpPr/>
          <p:nvPr/>
        </p:nvSpPr>
        <p:spPr>
          <a:xfrm>
            <a:off x="4615065" y="1236390"/>
            <a:ext cx="14966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/>
              <a:t>1×10</a:t>
            </a:r>
            <a:r>
              <a:rPr lang="de-DE" sz="1400" baseline="30000" dirty="0"/>
              <a:t>11</a:t>
            </a:r>
            <a:r>
              <a:rPr lang="de-DE" sz="1400" dirty="0"/>
              <a:t> </a:t>
            </a:r>
            <a:r>
              <a:rPr lang="de-DE" sz="1400" dirty="0" err="1"/>
              <a:t>ions</a:t>
            </a:r>
            <a:r>
              <a:rPr lang="de-DE" sz="1400" dirty="0"/>
              <a:t>/cm</a:t>
            </a:r>
            <a:r>
              <a:rPr lang="de-DE" sz="1400" baseline="30000" dirty="0"/>
              <a:t>2</a:t>
            </a:r>
            <a:r>
              <a:rPr lang="de-DE" sz="1400" dirty="0"/>
              <a:t>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C8FA3DB-E0FD-4407-9136-8B0B17797299}"/>
              </a:ext>
            </a:extLst>
          </p:cNvPr>
          <p:cNvSpPr/>
          <p:nvPr/>
        </p:nvSpPr>
        <p:spPr>
          <a:xfrm>
            <a:off x="4783475" y="2180672"/>
            <a:ext cx="1193426" cy="386762"/>
          </a:xfrm>
          <a:prstGeom prst="rect">
            <a:avLst/>
          </a:prstGeom>
          <a:solidFill>
            <a:schemeClr val="bg1"/>
          </a:solidFill>
          <a:ln w="158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0EC836D-2935-4701-B099-3ADEDED551E9}"/>
              </a:ext>
            </a:extLst>
          </p:cNvPr>
          <p:cNvSpPr txBox="1"/>
          <p:nvPr/>
        </p:nvSpPr>
        <p:spPr>
          <a:xfrm>
            <a:off x="5146212" y="2417883"/>
            <a:ext cx="911575" cy="30777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/>
            <a:r>
              <a:rPr lang="de-DE" sz="1400" dirty="0"/>
              <a:t>NV</a:t>
            </a:r>
            <a:r>
              <a:rPr lang="de-DE" sz="1400" baseline="30000" dirty="0"/>
              <a:t>0</a:t>
            </a:r>
            <a:r>
              <a:rPr lang="de-DE" sz="1400" dirty="0"/>
              <a:t> ZPL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44C97EE-E494-4BCA-9F8D-BC75EE66A237}"/>
              </a:ext>
            </a:extLst>
          </p:cNvPr>
          <p:cNvSpPr/>
          <p:nvPr/>
        </p:nvSpPr>
        <p:spPr>
          <a:xfrm>
            <a:off x="4933151" y="2245370"/>
            <a:ext cx="964585" cy="475672"/>
          </a:xfrm>
          <a:prstGeom prst="rect">
            <a:avLst/>
          </a:prstGeom>
          <a:noFill/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815F71-DB4F-447E-AABC-399F5FC64C36}"/>
              </a:ext>
            </a:extLst>
          </p:cNvPr>
          <p:cNvSpPr txBox="1"/>
          <p:nvPr/>
        </p:nvSpPr>
        <p:spPr>
          <a:xfrm>
            <a:off x="4667129" y="1633273"/>
            <a:ext cx="1496628" cy="52322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/>
            <a:r>
              <a:rPr lang="de-DE" sz="1400" dirty="0"/>
              <a:t>H3 [N-V-N] PSB?</a:t>
            </a:r>
          </a:p>
          <a:p>
            <a:pPr algn="ctr"/>
            <a:r>
              <a:rPr lang="de-DE" sz="1400" dirty="0"/>
              <a:t>„A“ rad. Band?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19E347E-4C63-4874-9767-5F5D8EDAC5E0}"/>
              </a:ext>
            </a:extLst>
          </p:cNvPr>
          <p:cNvSpPr/>
          <p:nvPr/>
        </p:nvSpPr>
        <p:spPr>
          <a:xfrm>
            <a:off x="4803640" y="2352140"/>
            <a:ext cx="1193426" cy="386762"/>
          </a:xfrm>
          <a:prstGeom prst="rect">
            <a:avLst/>
          </a:prstGeom>
          <a:solidFill>
            <a:schemeClr val="bg1"/>
          </a:solidFill>
          <a:ln w="158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CAF9570-4FD3-4F1C-8F68-E7C915A3D07A}"/>
              </a:ext>
            </a:extLst>
          </p:cNvPr>
          <p:cNvCxnSpPr>
            <a:cxnSpLocks/>
          </p:cNvCxnSpPr>
          <p:nvPr/>
        </p:nvCxnSpPr>
        <p:spPr>
          <a:xfrm>
            <a:off x="5602548" y="2716212"/>
            <a:ext cx="0" cy="627856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63A7D1C6-E740-426D-B4BB-EDE2766D463D}"/>
              </a:ext>
            </a:extLst>
          </p:cNvPr>
          <p:cNvSpPr txBox="1"/>
          <p:nvPr/>
        </p:nvSpPr>
        <p:spPr>
          <a:xfrm>
            <a:off x="5146212" y="2417883"/>
            <a:ext cx="911575" cy="30777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/>
            <a:r>
              <a:rPr lang="de-DE" sz="1400" dirty="0">
                <a:solidFill>
                  <a:schemeClr val="bg1">
                    <a:lumMod val="65000"/>
                  </a:schemeClr>
                </a:solidFill>
              </a:rPr>
              <a:t>NV</a:t>
            </a:r>
            <a:r>
              <a:rPr lang="de-DE" sz="1400" baseline="30000" dirty="0">
                <a:solidFill>
                  <a:schemeClr val="bg1">
                    <a:lumMod val="65000"/>
                  </a:schemeClr>
                </a:solidFill>
              </a:rPr>
              <a:t>0</a:t>
            </a:r>
            <a:r>
              <a:rPr lang="de-DE" sz="1400" dirty="0">
                <a:solidFill>
                  <a:schemeClr val="bg1">
                    <a:lumMod val="65000"/>
                  </a:schemeClr>
                </a:solidFill>
              </a:rPr>
              <a:t> ZPL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982E20C-1DFF-4827-8503-2879D605A3BE}"/>
              </a:ext>
            </a:extLst>
          </p:cNvPr>
          <p:cNvCxnSpPr>
            <a:cxnSpLocks/>
          </p:cNvCxnSpPr>
          <p:nvPr/>
        </p:nvCxnSpPr>
        <p:spPr>
          <a:xfrm>
            <a:off x="5048818" y="3138767"/>
            <a:ext cx="0" cy="4320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15BE586-5D2A-4072-98FE-A826903D62C2}"/>
              </a:ext>
            </a:extLst>
          </p:cNvPr>
          <p:cNvSpPr txBox="1"/>
          <p:nvPr/>
        </p:nvSpPr>
        <p:spPr>
          <a:xfrm>
            <a:off x="4592482" y="2830990"/>
            <a:ext cx="911575" cy="30777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/>
            <a:r>
              <a:rPr lang="de-DE" sz="1400" dirty="0"/>
              <a:t>N-V-N ZPL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38C9242-B3B9-4DF7-840A-3BB4629E7EAF}"/>
              </a:ext>
            </a:extLst>
          </p:cNvPr>
          <p:cNvSpPr txBox="1"/>
          <p:nvPr/>
        </p:nvSpPr>
        <p:spPr>
          <a:xfrm>
            <a:off x="4045051" y="5322549"/>
            <a:ext cx="40254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dirty="0"/>
              <a:t>ZPL: zero-phonon line</a:t>
            </a:r>
          </a:p>
          <a:p>
            <a:pPr algn="r"/>
            <a:r>
              <a:rPr lang="de-DE" sz="1400" dirty="0"/>
              <a:t>PSB: phonon sideband</a:t>
            </a:r>
          </a:p>
          <a:p>
            <a:pPr algn="r"/>
            <a:r>
              <a:rPr lang="de-DE" sz="1400" dirty="0"/>
              <a:t>HPHT: High pressure / high temperature</a:t>
            </a:r>
          </a:p>
        </p:txBody>
      </p:sp>
    </p:spTree>
    <p:extLst>
      <p:ext uri="{BB962C8B-B14F-4D97-AF65-F5344CB8AC3E}">
        <p14:creationId xmlns:p14="http://schemas.microsoft.com/office/powerpoint/2010/main" val="16156204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1448</Words>
  <Application>Microsoft Office PowerPoint</Application>
  <PresentationFormat>On-screen Show (4:3)</PresentationFormat>
  <Paragraphs>352</Paragraphs>
  <Slides>21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Wingdings</vt:lpstr>
      <vt:lpstr>Thème Office</vt:lpstr>
      <vt:lpstr>Thème ARIES</vt:lpstr>
      <vt:lpstr>Thème Office</vt:lpstr>
      <vt:lpstr>PowerPoint Presentation</vt:lpstr>
      <vt:lpstr>Recap of 1st Annual Meeting in Malta</vt:lpstr>
      <vt:lpstr>Recap of 1st Annual Meeting in Malta</vt:lpstr>
      <vt:lpstr>Irradiation campaigns 2019 &amp; 2020</vt:lpstr>
      <vt:lpstr>Irradiation campaigns 2019 &amp; 2020</vt:lpstr>
      <vt:lpstr>IL + FT-IR measurements 2019</vt:lpstr>
      <vt:lpstr>Iono-luminescence</vt:lpstr>
      <vt:lpstr>Iono-luminescence Spectrum</vt:lpstr>
      <vt:lpstr>Iono-luminescence Spectrum</vt:lpstr>
      <vt:lpstr>Iono-luminescence Spectrum</vt:lpstr>
      <vt:lpstr>Iono-luminescence Spectra Evolution</vt:lpstr>
      <vt:lpstr>Integrated IL signal</vt:lpstr>
      <vt:lpstr>Integrated IL signal</vt:lpstr>
      <vt:lpstr>IL signal / composite vs. monocrystal</vt:lpstr>
      <vt:lpstr>IL signal / composite vs. monocrystal</vt:lpstr>
      <vt:lpstr>FT-IR spectroscopy of irr. diamond</vt:lpstr>
      <vt:lpstr>FT-IR spectroscopy of irr. diamond</vt:lpstr>
      <vt:lpstr>FT-IR spectroscopy of irr. diamond</vt:lpstr>
      <vt:lpstr>FT-IR spectroscopy of irr. diamond</vt:lpstr>
      <vt:lpstr>In-situ UV/c absorption spectroscopy</vt:lpstr>
      <vt:lpstr>Summary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pascal</cp:lastModifiedBy>
  <cp:revision>85</cp:revision>
  <dcterms:created xsi:type="dcterms:W3CDTF">2017-04-26T09:15:49Z</dcterms:created>
  <dcterms:modified xsi:type="dcterms:W3CDTF">2020-07-14T10:04:20Z</dcterms:modified>
</cp:coreProperties>
</file>