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</p:sldMasterIdLst>
  <p:notesMasterIdLst>
    <p:notesMasterId r:id="rId21"/>
  </p:notesMasterIdLst>
  <p:sldIdLst>
    <p:sldId id="294" r:id="rId3"/>
    <p:sldId id="310" r:id="rId4"/>
    <p:sldId id="334" r:id="rId5"/>
    <p:sldId id="300" r:id="rId6"/>
    <p:sldId id="335" r:id="rId7"/>
    <p:sldId id="342" r:id="rId8"/>
    <p:sldId id="352" r:id="rId9"/>
    <p:sldId id="345" r:id="rId10"/>
    <p:sldId id="337" r:id="rId11"/>
    <p:sldId id="347" r:id="rId12"/>
    <p:sldId id="348" r:id="rId13"/>
    <p:sldId id="346" r:id="rId14"/>
    <p:sldId id="349" r:id="rId15"/>
    <p:sldId id="339" r:id="rId16"/>
    <p:sldId id="343" r:id="rId17"/>
    <p:sldId id="350" r:id="rId18"/>
    <p:sldId id="351" r:id="rId19"/>
    <p:sldId id="33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801F"/>
    <a:srgbClr val="004080"/>
    <a:srgbClr val="4F81BD"/>
    <a:srgbClr val="2F9617"/>
    <a:srgbClr val="EBA491"/>
    <a:srgbClr val="CFE7F2"/>
    <a:srgbClr val="5080B0"/>
    <a:srgbClr val="5080B2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64" autoAdjust="0"/>
    <p:restoredTop sz="94624"/>
  </p:normalViewPr>
  <p:slideViewPr>
    <p:cSldViewPr snapToGrid="0" snapToObjects="1">
      <p:cViewPr varScale="1">
        <p:scale>
          <a:sx n="62" d="100"/>
          <a:sy n="62" d="100"/>
        </p:scale>
        <p:origin x="1540" y="-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10022-BB59-4C85-B363-B3C54B2EBAE1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0409E-0417-4C2E-842A-8315D58C79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4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78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42368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60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14/07/2020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3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4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333" y="36000"/>
            <a:ext cx="7045706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612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80899" y="6701322"/>
            <a:ext cx="5962486" cy="127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831" b="0" i="0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Helvetica" panose="020B0604020202020204" pitchFamily="34" charset="0"/>
                <a:ea typeface="ＭＳ Ｐゴシック"/>
                <a:cs typeface="Helvetica" panose="020B0604020202020204" pitchFamily="34" charset="0"/>
              </a:defRPr>
            </a:lvl1pPr>
          </a:lstStyle>
          <a:p>
            <a:pPr algn="ctr"/>
            <a:endParaRPr lang="nn-NO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4923" y="6702541"/>
            <a:ext cx="199385" cy="15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015" b="0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576000"/>
            <a:ext cx="531692" cy="57600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46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" y="6318000"/>
            <a:ext cx="531692" cy="53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20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0684" y="6584043"/>
            <a:ext cx="468109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err="1">
                <a:solidFill>
                  <a:schemeClr val="accent6"/>
                </a:solidFill>
                <a:latin typeface="+mj-lt"/>
              </a:rPr>
              <a:t>M.Tomut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, EuCARD2,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WP 11.2/3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task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meeting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 10.12.2013, CERN</a:t>
            </a:r>
            <a:endParaRPr lang="en-US" sz="12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067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392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72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25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br>
              <a:rPr lang="fr-FR" dirty="0"/>
            </a:br>
            <a:r>
              <a:rPr lang="fr-FR" dirty="0"/>
              <a:t>Click and </a:t>
            </a:r>
            <a:r>
              <a:rPr lang="fr-FR" dirty="0" err="1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19675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08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1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861774"/>
          </a:xfrm>
        </p:spPr>
        <p:txBody>
          <a:bodyPr/>
          <a:lstStyle/>
          <a:p>
            <a:r>
              <a:rPr lang="en-GB" sz="2800" dirty="0"/>
              <a:t>Welcome to the 2</a:t>
            </a:r>
            <a:r>
              <a:rPr lang="en-GB" sz="2800" baseline="30000" dirty="0"/>
              <a:t>nd</a:t>
            </a:r>
            <a:r>
              <a:rPr lang="en-GB" sz="2800" dirty="0"/>
              <a:t> Annual Meeting of ARIES WP17 (PowerMat)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Minutes and Actions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sz="2400" dirty="0"/>
              <a:t>Virtual Section 14/07/2020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162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task 17.3+</a:t>
            </a:r>
            <a:r>
              <a:rPr lang="en-GB" dirty="0"/>
              <a:t>Possible scenarios for dynamic tests </a:t>
            </a:r>
            <a:r>
              <a:rPr lang="en-US" dirty="0"/>
              <a:t>(L. Peroni)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233510B-274B-4DA1-9B16-183483EF2D09}"/>
              </a:ext>
            </a:extLst>
          </p:cNvPr>
          <p:cNvSpPr txBox="1">
            <a:spLocks/>
          </p:cNvSpPr>
          <p:nvPr/>
        </p:nvSpPr>
        <p:spPr>
          <a:xfrm>
            <a:off x="259200" y="1395613"/>
            <a:ext cx="8686800" cy="467408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FF0000"/>
                </a:solidFill>
              </a:rPr>
              <a:t>Actions:</a:t>
            </a:r>
            <a:endParaRPr lang="en-US" sz="1800" dirty="0"/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Define laser test for PHELIX (GSI/POLITO/CERN/ELI)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 application deadline 27</a:t>
            </a:r>
            <a:r>
              <a:rPr lang="en-US" sz="1800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th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 July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Diagnostics (GSI)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Stress simulations (CERN/ELI)</a:t>
            </a:r>
          </a:p>
          <a:p>
            <a:pPr lvl="2"/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Additional instrumentation (POLITO)</a:t>
            </a:r>
            <a:endParaRPr lang="en-US" sz="1800" dirty="0">
              <a:solidFill>
                <a:srgbClr val="FF0000"/>
              </a:solidFill>
            </a:endParaRP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Dynamic test at high temperature (BREVETTI/POLITO). Check with </a:t>
            </a:r>
            <a:r>
              <a:rPr lang="en-US" sz="1800" dirty="0" err="1">
                <a:solidFill>
                  <a:srgbClr val="FF0000"/>
                </a:solidFill>
              </a:rPr>
              <a:t>Brevetti</a:t>
            </a:r>
            <a:r>
              <a:rPr lang="en-US" sz="1800" dirty="0">
                <a:solidFill>
                  <a:srgbClr val="FF0000"/>
                </a:solidFill>
              </a:rPr>
              <a:t> about status of Vacuum Chamber </a:t>
            </a:r>
            <a:r>
              <a:rPr lang="en-US" sz="1800" dirty="0" err="1">
                <a:solidFill>
                  <a:srgbClr val="FF0000"/>
                </a:solidFill>
              </a:rPr>
              <a:t>manufacuring</a:t>
            </a:r>
            <a:endParaRPr lang="en-US" sz="1800" dirty="0">
              <a:solidFill>
                <a:srgbClr val="FF0000"/>
              </a:solidFill>
            </a:endParaRP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Call for paper submission for special issue: send reminder to interested authors (STI, </a:t>
            </a:r>
            <a:r>
              <a:rPr lang="en-US" sz="1800" dirty="0" err="1">
                <a:solidFill>
                  <a:srgbClr val="FF0000"/>
                </a:solidFill>
              </a:rPr>
              <a:t>RaDIATE</a:t>
            </a:r>
            <a:r>
              <a:rPr lang="en-US" sz="1800" dirty="0">
                <a:solidFill>
                  <a:srgbClr val="FF0000"/>
                </a:solidFill>
              </a:rPr>
              <a:t>, HiRadMat …) (ALL)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2 more papers coming soon (CERN/GSI)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Ask to the editor to postpone the deadline (POLITO)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srgbClr val="FF0000"/>
                </a:solidFill>
                <a:highlight>
                  <a:srgbClr val="00FF00"/>
                </a:highlight>
                <a:sym typeface="Wingdings" panose="05000000000000000000" pitchFamily="2" charset="2"/>
              </a:rPr>
              <a:t>DONE (MS will update in the next week on the editor’s answer)</a:t>
            </a:r>
            <a:endParaRPr lang="en-GB" sz="1800" dirty="0">
              <a:solidFill>
                <a:srgbClr val="FF0000"/>
              </a:solidFill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60765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17.3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BA94-D55A-4286-9D61-34E1C1C90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73997"/>
            <a:ext cx="8686800" cy="4674082"/>
          </a:xfrm>
        </p:spPr>
        <p:txBody>
          <a:bodyPr>
            <a:noAutofit/>
          </a:bodyPr>
          <a:lstStyle/>
          <a:p>
            <a:r>
              <a:rPr lang="en-GB" sz="1900" b="1" dirty="0"/>
              <a:t>ELI-NP activities updates (T. </a:t>
            </a:r>
            <a:r>
              <a:rPr lang="en-GB" sz="1900" b="1" dirty="0" err="1"/>
              <a:t>Asavei</a:t>
            </a:r>
            <a:r>
              <a:rPr lang="en-GB" sz="1900" b="1" dirty="0"/>
              <a:t>)</a:t>
            </a:r>
          </a:p>
          <a:p>
            <a:r>
              <a:rPr lang="en-US" sz="1900" dirty="0"/>
              <a:t>Presentation summary:</a:t>
            </a:r>
          </a:p>
          <a:p>
            <a:pPr lvl="1"/>
            <a:r>
              <a:rPr lang="en-US" sz="1900" dirty="0"/>
              <a:t>Installation of 3 vacuum chambers completed</a:t>
            </a:r>
          </a:p>
          <a:p>
            <a:pPr lvl="1"/>
            <a:r>
              <a:rPr lang="en-US" sz="1900" dirty="0"/>
              <a:t>Experiment planned at the end of 2020 with proton beam</a:t>
            </a:r>
          </a:p>
          <a:p>
            <a:pPr lvl="1"/>
            <a:r>
              <a:rPr lang="en-US" sz="1900" dirty="0"/>
              <a:t>Spectroscopy to study phase-evolution during shock waves planned for end of 2021</a:t>
            </a:r>
          </a:p>
          <a:p>
            <a:r>
              <a:rPr lang="en-US" sz="1900" dirty="0"/>
              <a:t>Discussion:</a:t>
            </a:r>
          </a:p>
          <a:p>
            <a:pPr lvl="1"/>
            <a:r>
              <a:rPr lang="en-US" sz="1900" dirty="0"/>
              <a:t>MT commented that the p beam will be very divergent and difficult to control</a:t>
            </a:r>
          </a:p>
          <a:p>
            <a:pPr lvl="1"/>
            <a:endParaRPr lang="en-US" sz="1900" dirty="0"/>
          </a:p>
          <a:p>
            <a:endParaRPr lang="en-GB" sz="1900" b="1" dirty="0"/>
          </a:p>
          <a:p>
            <a:endParaRPr lang="en-GB" sz="1900" b="1" i="0" dirty="0">
              <a:solidFill>
                <a:srgbClr val="1F1F02"/>
              </a:solidFill>
              <a:effectLst/>
              <a:latin typeface="Liberation San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2663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17.3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BA94-D55A-4286-9D61-34E1C1C90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73997"/>
            <a:ext cx="8686800" cy="4674082"/>
          </a:xfrm>
        </p:spPr>
        <p:txBody>
          <a:bodyPr>
            <a:noAutofit/>
          </a:bodyPr>
          <a:lstStyle/>
          <a:p>
            <a:r>
              <a:rPr lang="en-GB" sz="1900" b="1" i="0" dirty="0">
                <a:solidFill>
                  <a:srgbClr val="1F1F0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Discussion on shock experiments on accelerator materials with lasers and high energy beams</a:t>
            </a:r>
          </a:p>
          <a:p>
            <a:r>
              <a:rPr lang="en-GB" sz="1900" i="0" dirty="0">
                <a:solidFill>
                  <a:srgbClr val="1F1F0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AB asked the feasibility of laser-induced shock wave studies at ELI-NP within next 6-8 months, but the laser commissioning and testing requires more time. Keep open the possibility of ELI if ARIES extension 12months.</a:t>
            </a:r>
          </a:p>
          <a:p>
            <a:r>
              <a:rPr lang="en-GB" sz="1900" dirty="0">
                <a:solidFill>
                  <a:srgbClr val="1F1F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 proposed to focus on PHELIX (ns pulse laser). Deadline for the proposal 27</a:t>
            </a:r>
            <a:r>
              <a:rPr lang="en-GB" sz="1900" baseline="30000" dirty="0">
                <a:solidFill>
                  <a:srgbClr val="1F1F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900" dirty="0">
                <a:solidFill>
                  <a:srgbClr val="1F1F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July. Usually 5 days of time allocated to the experiment, 6 shot/days</a:t>
            </a:r>
            <a:r>
              <a:rPr lang="en-GB" sz="1900" dirty="0">
                <a:solidFill>
                  <a:srgbClr val="1F1F0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need to choose carefully parameters and materials. The spot size is in the order of microns but can reach up to 1 mm if particular phase plate is inserted.</a:t>
            </a:r>
          </a:p>
          <a:p>
            <a:r>
              <a:rPr lang="en-GB" sz="1900" dirty="0">
                <a:solidFill>
                  <a:srgbClr val="1F1F0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LP proposed to confine the materials to increase shock intensity, MT suggest to do it at the end because difficult to test different geometry within 1 week time.</a:t>
            </a:r>
            <a:endParaRPr lang="en-GB" sz="1900" dirty="0">
              <a:solidFill>
                <a:srgbClr val="1F1F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900" i="0" dirty="0">
              <a:solidFill>
                <a:srgbClr val="1F1F0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1944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17.3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BA94-D55A-4286-9D61-34E1C1C90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73997"/>
            <a:ext cx="8686800" cy="4674082"/>
          </a:xfrm>
        </p:spPr>
        <p:txBody>
          <a:bodyPr>
            <a:noAutofit/>
          </a:bodyPr>
          <a:lstStyle/>
          <a:p>
            <a:r>
              <a:rPr lang="en-GB" sz="1700" b="1" i="0" dirty="0">
                <a:solidFill>
                  <a:srgbClr val="1F1F0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Investigation of dynamic effects in targets by GeV U ions impact (P. Bolz)</a:t>
            </a:r>
          </a:p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Presentation summary: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Motivation and method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Summary of the results focusing on 2 materials: one that survived irradiation and one that was severely damaged</a:t>
            </a:r>
          </a:p>
          <a:p>
            <a:r>
              <a:rPr lang="en-GB" sz="1700" b="1" i="0" dirty="0">
                <a:solidFill>
                  <a:srgbClr val="1F1F0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Dynamic Response of Tantalum Rods Embedded in Graphitic Shells Impacted by High Energy Particle Beams in the HiRadMat 38 "</a:t>
            </a:r>
            <a:r>
              <a:rPr lang="en-GB" sz="1700" b="1" i="0" dirty="0" err="1">
                <a:solidFill>
                  <a:srgbClr val="1F1F0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FlexMat</a:t>
            </a:r>
            <a:r>
              <a:rPr lang="en-GB" sz="1700" b="1" i="0" dirty="0">
                <a:solidFill>
                  <a:srgbClr val="1F1F0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Experiment“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Presentation summary: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Test and material overview</a:t>
            </a:r>
          </a:p>
          <a:p>
            <a:pPr lvl="1"/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Benchmark of experimental data and simulation</a:t>
            </a:r>
          </a:p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Discussion:</a:t>
            </a:r>
          </a:p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AB asked why the dependence from the CTE of graphite, if the energy is deposited mainly in Ta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not clear, to be further investigated</a:t>
            </a:r>
          </a:p>
          <a:p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MT commented that the test bench is still at CERN, but a PIE is planned for this year</a:t>
            </a:r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7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700" b="1" i="0" dirty="0">
              <a:solidFill>
                <a:srgbClr val="1F1F0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112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17.4(A. Lechner)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87CEDC2-6931-4194-B322-638F29439B24}"/>
              </a:ext>
            </a:extLst>
          </p:cNvPr>
          <p:cNvSpPr txBox="1">
            <a:spLocks/>
          </p:cNvSpPr>
          <p:nvPr/>
        </p:nvSpPr>
        <p:spPr>
          <a:xfrm>
            <a:off x="259200" y="1395613"/>
            <a:ext cx="8686800" cy="467408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Presentation summary:</a:t>
            </a:r>
          </a:p>
          <a:p>
            <a:pPr lvl="1"/>
            <a:r>
              <a:rPr lang="en-US" sz="1800" dirty="0"/>
              <a:t>Overview of the activities:</a:t>
            </a:r>
          </a:p>
          <a:p>
            <a:pPr lvl="1"/>
            <a:r>
              <a:rPr lang="en-US" sz="1800" dirty="0"/>
              <a:t>HL-LHC dpa simulation </a:t>
            </a:r>
          </a:p>
          <a:p>
            <a:pPr lvl="1"/>
            <a:r>
              <a:rPr lang="en-US" sz="1800" dirty="0"/>
              <a:t>PhD thesis of E. Skordis successfully discussed (to be published) on this topic</a:t>
            </a:r>
          </a:p>
          <a:p>
            <a:pPr lvl="1"/>
            <a:r>
              <a:rPr lang="en-US" sz="1800" dirty="0"/>
              <a:t>GSI irradiation</a:t>
            </a:r>
          </a:p>
          <a:p>
            <a:pPr lvl="1"/>
            <a:r>
              <a:rPr lang="en-US" sz="1800" dirty="0"/>
              <a:t>BLIP irradiation</a:t>
            </a:r>
          </a:p>
          <a:p>
            <a:r>
              <a:rPr lang="en-US" sz="1800" dirty="0"/>
              <a:t>Discussion:</a:t>
            </a:r>
          </a:p>
          <a:p>
            <a:pPr lvl="1"/>
            <a:r>
              <a:rPr lang="en-US" sz="1800" dirty="0"/>
              <a:t>AL asked which is the expected intensity for HTRM, FC replied that should me the same as before the shutdown. AB added that with the </a:t>
            </a:r>
            <a:r>
              <a:rPr lang="en-US" sz="1800" dirty="0" err="1"/>
              <a:t>MultiMAT</a:t>
            </a:r>
            <a:r>
              <a:rPr lang="en-US" sz="1800" dirty="0"/>
              <a:t> design it is possible to focus and to increase achieved stress/strain comparable to LIU beam even at lower intensity. Pay attention to higher temperature reached on the instrumentation (closer to the beam)</a:t>
            </a:r>
          </a:p>
          <a:p>
            <a:r>
              <a:rPr lang="en-US" sz="1800" dirty="0">
                <a:solidFill>
                  <a:srgbClr val="FF0000"/>
                </a:solidFill>
              </a:rPr>
              <a:t>Actions: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Preparation of new irradiation campaign at GSI (if approved) 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Analysis of BLIP 2018 irradiation campaign (CERN)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Preparation of BLIP 2020  irradiation campaign (CERN)</a:t>
            </a:r>
          </a:p>
          <a:p>
            <a:pPr lvl="1"/>
            <a:r>
              <a:rPr lang="en-GB" sz="1800" dirty="0">
                <a:solidFill>
                  <a:srgbClr val="FF0000"/>
                </a:solidFill>
              </a:rPr>
              <a:t>Development of molecular dynamics simulation (POLIMI)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96383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17.3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BA94-D55A-4286-9D61-34E1C1C90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73997"/>
            <a:ext cx="8686800" cy="4674082"/>
          </a:xfrm>
        </p:spPr>
        <p:txBody>
          <a:bodyPr>
            <a:noAutofit/>
          </a:bodyPr>
          <a:lstStyle/>
          <a:p>
            <a:r>
              <a:rPr lang="en-GB" sz="1600" b="1" i="0" dirty="0">
                <a:solidFill>
                  <a:srgbClr val="272F0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Radiation damage and gas production simulations for HL-LHC collimators</a:t>
            </a:r>
            <a:r>
              <a:rPr lang="en-GB" sz="1600" b="1" i="0" dirty="0">
                <a:solidFill>
                  <a:srgbClr val="1F1F0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(A. Waets)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Presentation summary: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Motivation and overview of possible application (HL-LHC, GSI, BLIP)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Modeling of radiation damage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Discussion: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AB asked how to infer the threshold energy for displacement of MoGr. AL replied that the same of Gr is assumed. Complex and long simulation chain so influence of this &lt;10-20%</a:t>
            </a:r>
          </a:p>
          <a:p>
            <a:r>
              <a:rPr lang="en-GB" sz="1600" b="1" i="0" dirty="0">
                <a:solidFill>
                  <a:srgbClr val="272F0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GSI irradiation tests results and future test plans (C. Accettura)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Presentation summary: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Overview of the test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Electrical resistivity and Raman spectroscopy 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Future plan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Discussion: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AL commented that it may be useful to report both max and average dpa when discussing the properties degradation</a:t>
            </a:r>
          </a:p>
          <a:p>
            <a:endParaRPr lang="en-GB" sz="1600" b="1" i="0" dirty="0">
              <a:solidFill>
                <a:srgbClr val="272F09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b="1" i="0" dirty="0">
              <a:solidFill>
                <a:srgbClr val="1F1F0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495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17.3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BA94-D55A-4286-9D61-34E1C1C90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73997"/>
            <a:ext cx="8686800" cy="4674082"/>
          </a:xfrm>
        </p:spPr>
        <p:txBody>
          <a:bodyPr>
            <a:noAutofit/>
          </a:bodyPr>
          <a:lstStyle/>
          <a:p>
            <a:r>
              <a:rPr lang="en-GB" sz="1600" b="1" i="0" dirty="0">
                <a:solidFill>
                  <a:srgbClr val="272F0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Modelling of defects in graphite</a:t>
            </a:r>
            <a:r>
              <a:rPr lang="en-GB" sz="1600" b="1" dirty="0">
                <a:solidFill>
                  <a:srgbClr val="272F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(M. Beghi)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Presentation summary: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Motivations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Overview of MD simulation for defects in graphite (excluding the way these are created)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Procedure and validation</a:t>
            </a:r>
          </a:p>
          <a:p>
            <a:r>
              <a:rPr lang="en-GB" sz="1600" dirty="0">
                <a:solidFill>
                  <a:srgbClr val="272F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Discussion:</a:t>
            </a:r>
          </a:p>
          <a:p>
            <a:pPr lvl="1"/>
            <a:r>
              <a:rPr lang="en-GB" sz="1600" dirty="0">
                <a:solidFill>
                  <a:srgbClr val="272F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 asked the timeline for this study, MB replied that the system has been set up, now will be validated with literature comparison</a:t>
            </a:r>
          </a:p>
          <a:p>
            <a:pPr lvl="1"/>
            <a:r>
              <a:rPr lang="en-GB" sz="1600" dirty="0">
                <a:solidFill>
                  <a:srgbClr val="272F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 proposed to try different simulation with different defects distribution</a:t>
            </a:r>
            <a:endParaRPr lang="en-GB" sz="1600" b="1" dirty="0">
              <a:solidFill>
                <a:srgbClr val="272F0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i="0" dirty="0">
                <a:solidFill>
                  <a:srgbClr val="272F0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Update on BLIP irradiation tests and </a:t>
            </a:r>
            <a:r>
              <a:rPr lang="en-GB" sz="1600" b="1" i="0" dirty="0" err="1">
                <a:solidFill>
                  <a:srgbClr val="272F0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RaDIATE</a:t>
            </a:r>
            <a:r>
              <a:rPr lang="en-GB" sz="1600" b="1" i="0" dirty="0">
                <a:solidFill>
                  <a:srgbClr val="272F0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activities (N. Solieri)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Presentation summary: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Overview of RADIATE activities</a:t>
            </a:r>
          </a:p>
          <a:p>
            <a:pPr lvl="1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Planning for PIE of BLIP 2018 and new irradiation in 2020 for collimators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Discussion: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AB asked if the max temperature on the CERN 2 capsule is simulated or measured. NS replied that so far it is only simulated but discussion are ongoing to measure the temperature in the next tests.</a:t>
            </a:r>
          </a:p>
          <a:p>
            <a:pPr lvl="1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b="1" i="0" dirty="0">
              <a:solidFill>
                <a:srgbClr val="1F1F0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65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17.5 (M. Tomut)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87CEDC2-6931-4194-B322-638F29439B24}"/>
              </a:ext>
            </a:extLst>
          </p:cNvPr>
          <p:cNvSpPr txBox="1">
            <a:spLocks/>
          </p:cNvSpPr>
          <p:nvPr/>
        </p:nvSpPr>
        <p:spPr>
          <a:xfrm>
            <a:off x="259200" y="1310372"/>
            <a:ext cx="8686800" cy="467408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Presentation summary:</a:t>
            </a:r>
          </a:p>
          <a:p>
            <a:pPr lvl="1"/>
            <a:r>
              <a:rPr lang="en-US" sz="1400" dirty="0"/>
              <a:t>Overview of the activities:</a:t>
            </a:r>
          </a:p>
          <a:p>
            <a:pPr lvl="1"/>
            <a:r>
              <a:rPr lang="en-US" sz="1400" dirty="0"/>
              <a:t>Optimization of diamond-metal composite for luminescence</a:t>
            </a:r>
          </a:p>
          <a:p>
            <a:pPr lvl="1"/>
            <a:r>
              <a:rPr lang="en-US" sz="1400" dirty="0"/>
              <a:t>Graphite foil for NUMEN target</a:t>
            </a:r>
          </a:p>
          <a:p>
            <a:pPr lvl="1"/>
            <a:r>
              <a:rPr lang="en-US" sz="1400" dirty="0"/>
              <a:t>IFAST: graphene membrane development and studies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Actions:</a:t>
            </a:r>
          </a:p>
          <a:p>
            <a:pPr lvl="1"/>
            <a:r>
              <a:rPr lang="en-US" sz="1400" dirty="0">
                <a:solidFill>
                  <a:srgbClr val="FF0000"/>
                </a:solidFill>
              </a:rPr>
              <a:t>Irradiation of new luminesce screen with different element (not N)</a:t>
            </a:r>
          </a:p>
          <a:p>
            <a:pPr lvl="1"/>
            <a:r>
              <a:rPr lang="en-GB" sz="1400" dirty="0">
                <a:solidFill>
                  <a:srgbClr val="FF0000"/>
                </a:solidFill>
              </a:rPr>
              <a:t>Dissemination of R&amp;D results on novel materials for accelerator and societal applications (month 46)  Planned initially as a Workshop “Extreme Beams meet Extreme Materials” • To be replaced by an online workshop or by a Special Issue in an open access journal (“Materials”- IF 3.4) </a:t>
            </a:r>
          </a:p>
          <a:p>
            <a:r>
              <a:rPr lang="en-GB" sz="1400" b="1" i="0" dirty="0">
                <a:solidFill>
                  <a:srgbClr val="0F0202"/>
                </a:solidFill>
                <a:effectLst/>
                <a:latin typeface="Liberation Sans"/>
              </a:rPr>
              <a:t>New results on beam- induced colour centres in nitrogen containing diamonds</a:t>
            </a:r>
            <a:r>
              <a:rPr lang="en-GB" sz="1400" b="1" dirty="0">
                <a:solidFill>
                  <a:srgbClr val="272F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(P. Simon)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Presentation summary:</a:t>
            </a:r>
          </a:p>
          <a:p>
            <a:pPr lvl="1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Irradiation campaign overview, new measurements and results</a:t>
            </a:r>
          </a:p>
          <a:p>
            <a:r>
              <a:rPr lang="en-GB" sz="1400" dirty="0">
                <a:solidFill>
                  <a:srgbClr val="272F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Discussion:</a:t>
            </a:r>
          </a:p>
          <a:p>
            <a:pPr lvl="1"/>
            <a:r>
              <a:rPr lang="en-GB" sz="1400" dirty="0">
                <a:solidFill>
                  <a:srgbClr val="272F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 asked if we can still consider this material even if they lose luminescence. MT replied that their higher robustness encourage further development to optimize their luminesce.</a:t>
            </a:r>
            <a:endParaRPr lang="en-GB" sz="1400" dirty="0">
              <a:solidFill>
                <a:srgbClr val="FF0000"/>
              </a:solidFill>
            </a:endParaRPr>
          </a:p>
          <a:p>
            <a:pPr lvl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109216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531BC-C1E5-4833-A5EA-2540EC212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5A1FAC-3844-446A-BCF1-ABBEEFE5C90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3EAA10-A5D3-4CE0-A79E-7CA18A27B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085CA0-96AB-4D43-8656-C5F725D8E275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245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PowerMat</a:t>
            </a:r>
            <a:r>
              <a:rPr lang="en-US" dirty="0"/>
              <a:t> WP in a nutshell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Develop and characterize novel composite materials based on graphitic and metal matrices with carbide and diamond reinforcements</a:t>
            </a:r>
          </a:p>
          <a:p>
            <a:r>
              <a:rPr lang="en-GB" dirty="0"/>
              <a:t>Test and online monitor materials behaviour under thermal shock (particle- or laser-beam induced) and irradiation</a:t>
            </a:r>
          </a:p>
          <a:p>
            <a:r>
              <a:rPr lang="en-GB" dirty="0"/>
              <a:t>Investigate radiation damage using numerical and experimental approaches.</a:t>
            </a:r>
          </a:p>
          <a:p>
            <a:r>
              <a:rPr lang="en-GB" dirty="0"/>
              <a:t>Identify and test novel materials for broader accelerator applications for high power targets, beam catchers, beam windows  and luminescence screens </a:t>
            </a:r>
          </a:p>
          <a:p>
            <a:r>
              <a:rPr lang="en-GB" dirty="0"/>
              <a:t>Explore societal applications of these novel materials such as advanced engineering, medical imaging, quantum computing, energy efficiency, aerospace, and thermal management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383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the meeting (A. Bertarelli, </a:t>
            </a:r>
            <a:r>
              <a:rPr lang="en-US" dirty="0" err="1"/>
              <a:t>M.Tomut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BA94-D55A-4286-9D61-34E1C1C90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73997"/>
            <a:ext cx="8686800" cy="4674082"/>
          </a:xfrm>
        </p:spPr>
        <p:txBody>
          <a:bodyPr>
            <a:normAutofit fontScale="92500"/>
          </a:bodyPr>
          <a:lstStyle/>
          <a:p>
            <a:r>
              <a:rPr lang="en-US" sz="2100" dirty="0"/>
              <a:t>Presentation summary:</a:t>
            </a:r>
          </a:p>
          <a:p>
            <a:pPr lvl="1"/>
            <a:r>
              <a:rPr lang="en-US" sz="2100" dirty="0"/>
              <a:t>Objective: review of the past months activities and planning of last months of ARIES</a:t>
            </a:r>
          </a:p>
          <a:p>
            <a:pPr lvl="1"/>
            <a:r>
              <a:rPr lang="en-US" sz="2100" dirty="0"/>
              <a:t>Number of activities postponed due to Covid19 emergency</a:t>
            </a:r>
          </a:p>
          <a:p>
            <a:pPr lvl="1"/>
            <a:r>
              <a:rPr lang="en-US" sz="2100" dirty="0"/>
              <a:t>Re-planning as a function of the project extension</a:t>
            </a:r>
          </a:p>
          <a:p>
            <a:r>
              <a:rPr lang="en-US" sz="2100" dirty="0"/>
              <a:t>Discussion:</a:t>
            </a:r>
          </a:p>
          <a:p>
            <a:pPr lvl="1"/>
            <a:r>
              <a:rPr lang="en-US" sz="2100" dirty="0"/>
              <a:t>AL asked if irradiation at GSI/HRTM can be continued in IFAST. AB replied that TA activities are not included in IFAST, but ARIES TA can be extended</a:t>
            </a:r>
          </a:p>
          <a:p>
            <a:pPr lvl="1"/>
            <a:r>
              <a:rPr lang="en-US" sz="2100" dirty="0"/>
              <a:t>SR asked if the allocation of resources has been done in view of the extension. AB replied that GSI/CERN extend some PhD contract</a:t>
            </a:r>
          </a:p>
          <a:p>
            <a:r>
              <a:rPr lang="en-US" sz="2100" dirty="0">
                <a:solidFill>
                  <a:srgbClr val="FF0000"/>
                </a:solidFill>
              </a:rPr>
              <a:t>Actions:</a:t>
            </a:r>
          </a:p>
          <a:p>
            <a:pPr lvl="1"/>
            <a:r>
              <a:rPr lang="en-US" sz="2100" dirty="0">
                <a:solidFill>
                  <a:srgbClr val="FF0000"/>
                </a:solidFill>
              </a:rPr>
              <a:t>Ask for MS61 4 months extensions, discuss in October for the other MS/Del.</a:t>
            </a:r>
          </a:p>
          <a:p>
            <a:pPr lvl="1"/>
            <a:r>
              <a:rPr lang="en-US" sz="2100" dirty="0">
                <a:solidFill>
                  <a:srgbClr val="FF0000"/>
                </a:solidFill>
              </a:rPr>
              <a:t>Organize online “light” meeting of WP for September/October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494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ARIES WP17 </a:t>
            </a:r>
            <a:r>
              <a:rPr lang="en-US" dirty="0" err="1"/>
              <a:t>PowerMat</a:t>
            </a:r>
            <a:r>
              <a:rPr lang="en-US" dirty="0"/>
              <a:t>: Timetable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4 sessions</a:t>
            </a:r>
          </a:p>
          <a:p>
            <a:pPr lvl="1"/>
            <a:r>
              <a:rPr lang="en-US" dirty="0"/>
              <a:t>Task 17.2 combined with 14.4</a:t>
            </a:r>
          </a:p>
          <a:p>
            <a:pPr lvl="1"/>
            <a:r>
              <a:rPr lang="en-US" dirty="0"/>
              <a:t>Task 17.3</a:t>
            </a:r>
          </a:p>
          <a:p>
            <a:pPr lvl="1"/>
            <a:r>
              <a:rPr lang="en-US" dirty="0"/>
              <a:t>Task 17.4 </a:t>
            </a:r>
          </a:p>
          <a:p>
            <a:pPr lvl="1"/>
            <a:r>
              <a:rPr lang="en-US" dirty="0"/>
              <a:t>Task 17.5 </a:t>
            </a:r>
            <a:endParaRPr lang="en-GB" dirty="0"/>
          </a:p>
          <a:p>
            <a:pPr lvl="1"/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27 attendees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Participant list: </a:t>
            </a:r>
            <a:r>
              <a:rPr lang="en-US" sz="2000" dirty="0">
                <a:solidFill>
                  <a:srgbClr val="FF0000"/>
                </a:solidFill>
              </a:rPr>
              <a:t>C. Accettura, A. Bertarelli, F. Carra, J. Guardia-Valenzuela, A. Lechner, M. Losasso, S. Redaelli, N. Solieri, M. Portelli, A. Waets, P. </a:t>
            </a:r>
            <a:r>
              <a:rPr lang="en-US" sz="2000" dirty="0" err="1">
                <a:solidFill>
                  <a:srgbClr val="FF0000"/>
                </a:solidFill>
              </a:rPr>
              <a:t>Drechsel</a:t>
            </a:r>
            <a:r>
              <a:rPr lang="en-US" sz="2000" dirty="0">
                <a:solidFill>
                  <a:srgbClr val="FF0000"/>
                </a:solidFill>
              </a:rPr>
              <a:t>, P. Bolz, M. Tomut, J. </a:t>
            </a:r>
            <a:r>
              <a:rPr lang="en-US" sz="2000" dirty="0" err="1">
                <a:solidFill>
                  <a:srgbClr val="FF0000"/>
                </a:solidFill>
              </a:rPr>
              <a:t>Potoine</a:t>
            </a:r>
            <a:r>
              <a:rPr lang="en-US" sz="2000" dirty="0">
                <a:solidFill>
                  <a:srgbClr val="FF0000"/>
                </a:solidFill>
              </a:rPr>
              <a:t>, M. Beghi, M. </a:t>
            </a:r>
            <a:r>
              <a:rPr lang="en-US" sz="2000" dirty="0" err="1">
                <a:solidFill>
                  <a:srgbClr val="FF0000"/>
                </a:solidFill>
              </a:rPr>
              <a:t>Scapin</a:t>
            </a:r>
            <a:r>
              <a:rPr lang="en-US" sz="2000" dirty="0">
                <a:solidFill>
                  <a:srgbClr val="FF0000"/>
                </a:solidFill>
              </a:rPr>
              <a:t>, L. Peroni, M. Kitzmantel, P. Simon, T. </a:t>
            </a:r>
            <a:r>
              <a:rPr lang="en-US" sz="2000" dirty="0" err="1">
                <a:solidFill>
                  <a:srgbClr val="FF0000"/>
                </a:solidFill>
              </a:rPr>
              <a:t>Asavei</a:t>
            </a:r>
            <a:r>
              <a:rPr lang="en-US" sz="2000" dirty="0">
                <a:solidFill>
                  <a:srgbClr val="FF0000"/>
                </a:solidFill>
              </a:rPr>
              <a:t>, C. </a:t>
            </a:r>
            <a:r>
              <a:rPr lang="en-US" sz="2000" dirty="0" err="1">
                <a:solidFill>
                  <a:srgbClr val="FF0000"/>
                </a:solidFill>
              </a:rPr>
              <a:t>Trautmann</a:t>
            </a:r>
            <a:r>
              <a:rPr lang="en-US" sz="2000" dirty="0">
                <a:solidFill>
                  <a:srgbClr val="FF0000"/>
                </a:solidFill>
              </a:rPr>
              <a:t>, V. Toto, A. </a:t>
            </a:r>
            <a:r>
              <a:rPr lang="en-US" sz="2000" dirty="0" err="1">
                <a:solidFill>
                  <a:srgbClr val="FF0000"/>
                </a:solidFill>
              </a:rPr>
              <a:t>Galatanu</a:t>
            </a:r>
            <a:r>
              <a:rPr lang="en-US" sz="2000" dirty="0">
                <a:solidFill>
                  <a:srgbClr val="FF0000"/>
                </a:solidFill>
              </a:rPr>
              <a:t>, O. Frutos, N. Sammut, P. Mollicone, S. Bizzaro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181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task 17.2 (A. Bertarelli)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BA94-D55A-4286-9D61-34E1C1C90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73997"/>
            <a:ext cx="8686800" cy="4674082"/>
          </a:xfrm>
        </p:spPr>
        <p:txBody>
          <a:bodyPr>
            <a:normAutofit/>
          </a:bodyPr>
          <a:lstStyle/>
          <a:p>
            <a:r>
              <a:rPr lang="en-US" sz="1900" dirty="0"/>
              <a:t>Presentation summary:</a:t>
            </a:r>
          </a:p>
          <a:p>
            <a:pPr lvl="1"/>
            <a:r>
              <a:rPr lang="en-US" sz="1900" dirty="0"/>
              <a:t>MoGr development completed and industrialized. Production for LS2 collimators almost completed.</a:t>
            </a:r>
          </a:p>
          <a:p>
            <a:pPr lvl="1"/>
            <a:r>
              <a:rPr lang="en-US" sz="1900" dirty="0"/>
              <a:t>Good progress in other materials.</a:t>
            </a:r>
          </a:p>
          <a:p>
            <a:r>
              <a:rPr lang="en-US" sz="1900" dirty="0">
                <a:solidFill>
                  <a:srgbClr val="FF0000"/>
                </a:solidFill>
              </a:rPr>
              <a:t>Actions:</a:t>
            </a:r>
            <a:endParaRPr lang="en-US" sz="1900" dirty="0"/>
          </a:p>
          <a:p>
            <a:pPr lvl="1"/>
            <a:r>
              <a:rPr lang="en-US" sz="1900" dirty="0">
                <a:solidFill>
                  <a:srgbClr val="FF0000"/>
                </a:solidFill>
              </a:rPr>
              <a:t>Complete thermo-mechanical and UHV characterization of graphite-carbide composite. (CERN)</a:t>
            </a:r>
          </a:p>
          <a:p>
            <a:pPr lvl="1"/>
            <a:r>
              <a:rPr lang="en-US" sz="1900" dirty="0">
                <a:solidFill>
                  <a:srgbClr val="FF0000"/>
                </a:solidFill>
              </a:rPr>
              <a:t>MS61. Start preparing and ask for deadline extension</a:t>
            </a:r>
            <a:endParaRPr lang="en-GB" sz="19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444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task 14.4 (F. Carra)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BA94-D55A-4286-9D61-34E1C1C90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73997"/>
            <a:ext cx="8686800" cy="4674082"/>
          </a:xfrm>
        </p:spPr>
        <p:txBody>
          <a:bodyPr>
            <a:noAutofit/>
          </a:bodyPr>
          <a:lstStyle/>
          <a:p>
            <a:r>
              <a:rPr lang="en-US" sz="1900" dirty="0"/>
              <a:t>Presentation summary:</a:t>
            </a:r>
          </a:p>
          <a:p>
            <a:pPr lvl="1"/>
            <a:r>
              <a:rPr lang="en-US" sz="1900" dirty="0"/>
              <a:t>Deliverable completed in 2018 with the material production </a:t>
            </a:r>
          </a:p>
          <a:p>
            <a:pPr lvl="1"/>
            <a:r>
              <a:rPr lang="en-US" sz="1900" dirty="0"/>
              <a:t>Mechanical test of CuCD, assessment of anisotropy</a:t>
            </a:r>
          </a:p>
          <a:p>
            <a:pPr lvl="1"/>
            <a:r>
              <a:rPr lang="en-US" sz="1900" dirty="0"/>
              <a:t>Paper submitted by M. Portelli containing this info</a:t>
            </a:r>
          </a:p>
          <a:p>
            <a:pPr lvl="1"/>
            <a:r>
              <a:rPr lang="en-US" sz="1900" dirty="0"/>
              <a:t>Different luminescent screen tested</a:t>
            </a:r>
          </a:p>
          <a:p>
            <a:pPr lvl="1"/>
            <a:r>
              <a:rPr lang="en-US" sz="1900" dirty="0"/>
              <a:t>New development in IFAST (reduce cost)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844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task 14.4 (F. Carra)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BA94-D55A-4286-9D61-34E1C1C90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73997"/>
            <a:ext cx="8686800" cy="4674082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Actions:</a:t>
            </a:r>
            <a:endParaRPr lang="en-US" sz="1600" dirty="0"/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New luminescence screen for next year beamtime (avoid graphitization) (GSI/RHP)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Check remaining budget from RHP (</a:t>
            </a:r>
            <a:r>
              <a:rPr lang="en-US" sz="1600" dirty="0" err="1">
                <a:solidFill>
                  <a:srgbClr val="FF0000"/>
                </a:solidFill>
              </a:rPr>
              <a:t>CuCD</a:t>
            </a:r>
            <a:r>
              <a:rPr lang="en-US" sz="1600" dirty="0">
                <a:solidFill>
                  <a:srgbClr val="FF0000"/>
                </a:solidFill>
              </a:rPr>
              <a:t> production target already reached)</a:t>
            </a:r>
          </a:p>
          <a:p>
            <a:pPr lvl="2"/>
            <a:r>
              <a:rPr lang="en-US" sz="1600" dirty="0">
                <a:solidFill>
                  <a:srgbClr val="FF0000"/>
                </a:solidFill>
              </a:rPr>
              <a:t> Define geometry and test </a:t>
            </a:r>
            <a:r>
              <a:rPr lang="en-US" sz="1600" dirty="0" err="1">
                <a:solidFill>
                  <a:srgbClr val="FF0000"/>
                </a:solidFill>
              </a:rPr>
              <a:t>CuCD</a:t>
            </a:r>
            <a:r>
              <a:rPr lang="en-US" sz="1600" dirty="0">
                <a:solidFill>
                  <a:srgbClr val="FF0000"/>
                </a:solidFill>
              </a:rPr>
              <a:t> with Hopkinson bar (POLITO/CERN)</a:t>
            </a:r>
          </a:p>
          <a:p>
            <a:pPr lvl="2"/>
            <a:r>
              <a:rPr lang="en-US" sz="1600" dirty="0">
                <a:solidFill>
                  <a:srgbClr val="FF0000"/>
                </a:solidFill>
              </a:rPr>
              <a:t>Simplified collimator block with Mo-cladded </a:t>
            </a:r>
            <a:r>
              <a:rPr lang="en-US" sz="1600" dirty="0" err="1">
                <a:solidFill>
                  <a:srgbClr val="FF0000"/>
                </a:solidFill>
              </a:rPr>
              <a:t>CuCD</a:t>
            </a:r>
            <a:r>
              <a:rPr lang="en-US" sz="1600" dirty="0">
                <a:solidFill>
                  <a:srgbClr val="FF0000"/>
                </a:solidFill>
              </a:rPr>
              <a:t> and samples for dynamic test( CERN/RHP)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Update production summary of RHP (all samples, not only the ones shipped to CERN-GSI) (F. Carra)</a:t>
            </a:r>
          </a:p>
          <a:p>
            <a:pPr lvl="1"/>
            <a:r>
              <a:rPr lang="en-US" sz="1600" dirty="0">
                <a:solidFill>
                  <a:srgbClr val="FF0000"/>
                </a:solidFill>
              </a:rPr>
              <a:t> Carbide-Graphite to be manufactured (BREVETTI)</a:t>
            </a:r>
          </a:p>
          <a:p>
            <a:pPr lvl="2"/>
            <a:r>
              <a:rPr lang="en-US" sz="1600" dirty="0">
                <a:solidFill>
                  <a:srgbClr val="FF0000"/>
                </a:solidFill>
              </a:rPr>
              <a:t>1 MoGr plate with pitch </a:t>
            </a:r>
          </a:p>
          <a:p>
            <a:pPr lvl="2"/>
            <a:r>
              <a:rPr lang="en-US" sz="1600" dirty="0">
                <a:solidFill>
                  <a:srgbClr val="FF0000"/>
                </a:solidFill>
              </a:rPr>
              <a:t>25 Samples for Hopkinson bar</a:t>
            </a:r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 convert to another material to be defined shortly (Need inputs from WP17.2, CERN)</a:t>
            </a:r>
            <a:endParaRPr lang="en-US" sz="1600" dirty="0">
              <a:solidFill>
                <a:srgbClr val="FF0000"/>
              </a:solidFill>
            </a:endParaRPr>
          </a:p>
          <a:p>
            <a:pPr lvl="2"/>
            <a:r>
              <a:rPr lang="en-US" sz="1600" dirty="0">
                <a:solidFill>
                  <a:srgbClr val="FF0000"/>
                </a:solidFill>
              </a:rPr>
              <a:t>1 big part to prove industrialization. To be defined shortly.</a:t>
            </a:r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 (Need inputs from WP17.2, CERN)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881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17.2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2BA94-D55A-4286-9D61-34E1C1C90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73997"/>
            <a:ext cx="8686800" cy="4674082"/>
          </a:xfrm>
        </p:spPr>
        <p:txBody>
          <a:bodyPr>
            <a:noAutofit/>
          </a:bodyPr>
          <a:lstStyle/>
          <a:p>
            <a:r>
              <a:rPr lang="en-GB" sz="19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Report from recent material characterization campaigns and new developments (J. Guardia)</a:t>
            </a:r>
            <a:endParaRPr lang="en-US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00" dirty="0"/>
              <a:t>Presentation summary:</a:t>
            </a:r>
          </a:p>
          <a:p>
            <a:pPr lvl="1"/>
            <a:r>
              <a:rPr lang="en-US" sz="1900" dirty="0"/>
              <a:t>Density of different batched of CuCD for </a:t>
            </a:r>
            <a:r>
              <a:rPr lang="en-US" sz="1900" dirty="0" err="1"/>
              <a:t>MultiMat</a:t>
            </a:r>
            <a:endParaRPr lang="en-US" sz="1900" dirty="0"/>
          </a:p>
          <a:p>
            <a:pPr lvl="1"/>
            <a:r>
              <a:rPr lang="en-US" sz="1900" dirty="0"/>
              <a:t>Isotropy check of CuCD: new holder production for thermal diffusivity, HT bending test</a:t>
            </a:r>
          </a:p>
          <a:p>
            <a:pPr lvl="1"/>
            <a:r>
              <a:rPr lang="en-US" sz="1900" dirty="0"/>
              <a:t>Development of </a:t>
            </a:r>
            <a:r>
              <a:rPr lang="en-US" sz="1900" dirty="0" err="1"/>
              <a:t>CrGr</a:t>
            </a:r>
            <a:r>
              <a:rPr lang="en-US" sz="1900" dirty="0"/>
              <a:t>: promising thermal and electrical properties, thesis publication </a:t>
            </a:r>
          </a:p>
          <a:p>
            <a:r>
              <a:rPr lang="en-US" sz="1900" dirty="0"/>
              <a:t>Discussion:</a:t>
            </a:r>
          </a:p>
          <a:p>
            <a:pPr lvl="1"/>
            <a:r>
              <a:rPr lang="en-US" sz="1900" dirty="0"/>
              <a:t>MT asked why to use pitch and JG replied that pitch converts into graphite during sintering and this improve the graphite crystallite bonding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617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D1EBE-81EE-400D-A35C-2D4D800656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task 17.3+</a:t>
            </a:r>
            <a:r>
              <a:rPr lang="en-GB" dirty="0"/>
              <a:t>Possible scenarios for dynamic tests </a:t>
            </a:r>
            <a:r>
              <a:rPr lang="en-US" dirty="0"/>
              <a:t>(L. Peroni)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416BA1-5FC5-4354-ABDD-EA449A3F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233510B-274B-4DA1-9B16-183483EF2D09}"/>
              </a:ext>
            </a:extLst>
          </p:cNvPr>
          <p:cNvSpPr txBox="1">
            <a:spLocks/>
          </p:cNvSpPr>
          <p:nvPr/>
        </p:nvSpPr>
        <p:spPr>
          <a:xfrm>
            <a:off x="259200" y="1395613"/>
            <a:ext cx="8686800" cy="467408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Presentation summary:</a:t>
            </a:r>
          </a:p>
          <a:p>
            <a:pPr lvl="1"/>
            <a:r>
              <a:rPr lang="en-US" sz="1600" dirty="0"/>
              <a:t>Description of the task and summary of results: irradiation at GSI, </a:t>
            </a:r>
            <a:r>
              <a:rPr lang="en-US" sz="1600" dirty="0" err="1"/>
              <a:t>MultiMAT</a:t>
            </a:r>
            <a:r>
              <a:rPr lang="en-US" sz="1600" dirty="0"/>
              <a:t>, </a:t>
            </a:r>
            <a:r>
              <a:rPr lang="en-US" sz="1600" dirty="0" err="1"/>
              <a:t>FlexMAT</a:t>
            </a:r>
            <a:endParaRPr lang="en-US" sz="1600" dirty="0"/>
          </a:p>
          <a:p>
            <a:pPr lvl="1"/>
            <a:r>
              <a:rPr lang="en-US" sz="1600" dirty="0"/>
              <a:t>Discussion on the special issue</a:t>
            </a:r>
          </a:p>
          <a:p>
            <a:pPr lvl="1"/>
            <a:r>
              <a:rPr lang="en-US" sz="1600" dirty="0"/>
              <a:t>Discussion and overview of laser-induced shock wave: test proposal and planning</a:t>
            </a:r>
          </a:p>
          <a:p>
            <a:pPr lvl="2"/>
            <a:r>
              <a:rPr lang="en-US" sz="1600" dirty="0"/>
              <a:t>Understand partner capability</a:t>
            </a:r>
          </a:p>
          <a:p>
            <a:pPr lvl="2"/>
            <a:r>
              <a:rPr lang="en-US" sz="1600" dirty="0"/>
              <a:t>Timeline</a:t>
            </a:r>
          </a:p>
          <a:p>
            <a:pPr lvl="2"/>
            <a:r>
              <a:rPr lang="en-US" sz="1600" dirty="0"/>
              <a:t>Instrumentation </a:t>
            </a:r>
          </a:p>
          <a:p>
            <a:pPr lvl="2"/>
            <a:r>
              <a:rPr lang="en-US" sz="1600" dirty="0"/>
              <a:t>Materials</a:t>
            </a:r>
          </a:p>
          <a:p>
            <a:pPr lvl="1"/>
            <a:r>
              <a:rPr lang="en-US" sz="1600" dirty="0"/>
              <a:t>New </a:t>
            </a:r>
            <a:r>
              <a:rPr lang="en-US" sz="1600" dirty="0" err="1"/>
              <a:t>MultiMAT</a:t>
            </a:r>
            <a:r>
              <a:rPr lang="en-US" sz="1600" dirty="0"/>
              <a:t> proposal</a:t>
            </a:r>
          </a:p>
          <a:p>
            <a:r>
              <a:rPr lang="en-US" sz="1600" dirty="0"/>
              <a:t>Discussion:</a:t>
            </a:r>
          </a:p>
          <a:p>
            <a:pPr lvl="1"/>
            <a:r>
              <a:rPr lang="en-US" sz="1600" dirty="0"/>
              <a:t>AL asked which is the expected intensity for HiRadMat, FC replied that should me the same as before the shutdown. AB added that with the </a:t>
            </a:r>
            <a:r>
              <a:rPr lang="en-US" sz="1600" dirty="0" err="1"/>
              <a:t>MultiMAT</a:t>
            </a:r>
            <a:r>
              <a:rPr lang="en-US" sz="1600" dirty="0"/>
              <a:t> design it is possible to focus and to increase the stress/strain even at lower intensity. Higher temperature reached on the instrumentation (closer to the beam)</a:t>
            </a:r>
          </a:p>
        </p:txBody>
      </p:sp>
    </p:spTree>
    <p:extLst>
      <p:ext uri="{BB962C8B-B14F-4D97-AF65-F5344CB8AC3E}">
        <p14:creationId xmlns:p14="http://schemas.microsoft.com/office/powerpoint/2010/main" val="3166909239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9471</TotalTime>
  <Words>1877</Words>
  <Application>Microsoft Office PowerPoint</Application>
  <PresentationFormat>Presentazione su schermo (4:3)</PresentationFormat>
  <Paragraphs>187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18</vt:i4>
      </vt:variant>
    </vt:vector>
  </HeadingPairs>
  <TitlesOfParts>
    <vt:vector size="24" baseType="lpstr">
      <vt:lpstr>Arial</vt:lpstr>
      <vt:lpstr>Calibri</vt:lpstr>
      <vt:lpstr>Helvetica</vt:lpstr>
      <vt:lpstr>Liberation Sans</vt:lpstr>
      <vt:lpstr>1_Thème Office</vt:lpstr>
      <vt:lpstr>Thème Office</vt:lpstr>
      <vt:lpstr>Presentazione standard di PowerPoint</vt:lpstr>
      <vt:lpstr>PowerMat WP in a nutshell</vt:lpstr>
      <vt:lpstr>Introduction to the meeting (A. Bertarelli, M.Tomut)</vt:lpstr>
      <vt:lpstr>ARIES WP17 PowerMat: Timetable</vt:lpstr>
      <vt:lpstr>Status of task 17.2 (A. Bertarelli)</vt:lpstr>
      <vt:lpstr>Status of task 14.4 (F. Carra)</vt:lpstr>
      <vt:lpstr>Status of task 14.4 (F. Carra)</vt:lpstr>
      <vt:lpstr>Task 17.2 </vt:lpstr>
      <vt:lpstr>Status of task 17.3+Possible scenarios for dynamic tests (L. Peroni)</vt:lpstr>
      <vt:lpstr>Status of task 17.3+Possible scenarios for dynamic tests (L. Peroni)</vt:lpstr>
      <vt:lpstr>Task 17.3 </vt:lpstr>
      <vt:lpstr>Task 17.3 </vt:lpstr>
      <vt:lpstr>Task 17.3 </vt:lpstr>
      <vt:lpstr>Task 17.4(A. Lechner)</vt:lpstr>
      <vt:lpstr>Task 17.3 </vt:lpstr>
      <vt:lpstr>Task 17.3 </vt:lpstr>
      <vt:lpstr>Task 17.5 (M. Tomut)</vt:lpstr>
      <vt:lpstr>Presentazione standard di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Carlotta Accettura</cp:lastModifiedBy>
  <cp:revision>384</cp:revision>
  <dcterms:created xsi:type="dcterms:W3CDTF">2015-10-09T07:05:10Z</dcterms:created>
  <dcterms:modified xsi:type="dcterms:W3CDTF">2020-07-16T07:39:30Z</dcterms:modified>
</cp:coreProperties>
</file>