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82" r:id="rId3"/>
    <p:sldId id="275" r:id="rId4"/>
    <p:sldId id="276" r:id="rId5"/>
    <p:sldId id="264" r:id="rId6"/>
    <p:sldId id="263" r:id="rId7"/>
    <p:sldId id="261" r:id="rId8"/>
    <p:sldId id="262" r:id="rId9"/>
    <p:sldId id="267" r:id="rId10"/>
    <p:sldId id="266" r:id="rId11"/>
    <p:sldId id="268" r:id="rId12"/>
    <p:sldId id="274" r:id="rId13"/>
    <p:sldId id="277" r:id="rId14"/>
    <p:sldId id="280" r:id="rId15"/>
    <p:sldId id="278" r:id="rId16"/>
    <p:sldId id="279" r:id="rId17"/>
    <p:sldId id="281" r:id="rId18"/>
  </p:sldIdLst>
  <p:sldSz cx="1216977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3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6" autoAdjust="0"/>
    <p:restoredTop sz="94704" autoAdjust="0"/>
  </p:normalViewPr>
  <p:slideViewPr>
    <p:cSldViewPr showGuides="1">
      <p:cViewPr varScale="1">
        <p:scale>
          <a:sx n="92" d="100"/>
          <a:sy n="92" d="100"/>
        </p:scale>
        <p:origin x="-581" y="-73"/>
      </p:cViewPr>
      <p:guideLst>
        <p:guide orient="horz" pos="2160"/>
        <p:guide pos="383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4A4E07-95E7-4269-AA6D-52968EAF0B19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71F872-C6EB-4ED4-A6A4-A791C2C77A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469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71F872-C6EB-4ED4-A6A4-A791C2C77A3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95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71F872-C6EB-4ED4-A6A4-A791C2C77A3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5228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2734" y="2130427"/>
            <a:ext cx="10344308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5467" y="3886200"/>
            <a:ext cx="8518843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A07C7-5F50-4C33-9BAD-86939C2572E3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250D0-93E7-4195-ABB9-60F764F3F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0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A07C7-5F50-4C33-9BAD-86939C2572E3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250D0-93E7-4195-ABB9-60F764F3F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80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23087" y="274639"/>
            <a:ext cx="2738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8489" y="274639"/>
            <a:ext cx="8011768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A07C7-5F50-4C33-9BAD-86939C2572E3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250D0-93E7-4195-ABB9-60F764F3F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471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A07C7-5F50-4C33-9BAD-86939C2572E3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250D0-93E7-4195-ABB9-60F764F3F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753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1329" y="4406902"/>
            <a:ext cx="1034430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1329" y="2906713"/>
            <a:ext cx="10344308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A07C7-5F50-4C33-9BAD-86939C2572E3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250D0-93E7-4195-ABB9-60F764F3F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207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8488" y="1600202"/>
            <a:ext cx="5374984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86303" y="1600202"/>
            <a:ext cx="5374984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A07C7-5F50-4C33-9BAD-86939C2572E3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250D0-93E7-4195-ABB9-60F764F3F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366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8489" y="1535113"/>
            <a:ext cx="537709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8489" y="2174875"/>
            <a:ext cx="537709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82077" y="1535113"/>
            <a:ext cx="537920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82077" y="2174875"/>
            <a:ext cx="537920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A07C7-5F50-4C33-9BAD-86939C2572E3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250D0-93E7-4195-ABB9-60F764F3F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602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A07C7-5F50-4C33-9BAD-86939C2572E3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250D0-93E7-4195-ABB9-60F764F3F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166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4620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8490" y="273050"/>
            <a:ext cx="400377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58045" y="273052"/>
            <a:ext cx="680324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490" y="1435102"/>
            <a:ext cx="400377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A07C7-5F50-4C33-9BAD-86939C2572E3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250D0-93E7-4195-ABB9-60F764F3F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374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5361" y="4800600"/>
            <a:ext cx="730186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5361" y="612775"/>
            <a:ext cx="730186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5361" y="5367338"/>
            <a:ext cx="730186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A07C7-5F50-4C33-9BAD-86939C2572E3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250D0-93E7-4195-ABB9-60F764F3F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964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8489" y="274638"/>
            <a:ext cx="1095279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8489" y="1600202"/>
            <a:ext cx="1095279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8489" y="6356352"/>
            <a:ext cx="2839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1A07C7-5F50-4C33-9BAD-86939C2572E3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58007" y="6356352"/>
            <a:ext cx="38537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21672" y="6356352"/>
            <a:ext cx="2839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C250D0-93E7-4195-ABB9-60F764F3F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567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1188343" cy="365125"/>
          </a:xfrm>
        </p:spPr>
        <p:txBody>
          <a:bodyPr/>
          <a:lstStyle/>
          <a:p>
            <a:r>
              <a:rPr lang="en-US" dirty="0" smtClean="0"/>
              <a:t>06.12.2018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20391" y="1484784"/>
            <a:ext cx="585769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R&amp;D on </a:t>
            </a:r>
            <a:r>
              <a:rPr lang="en-US" sz="24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Flux Concentrator </a:t>
            </a:r>
            <a:r>
              <a:rPr lang="en-U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and NC solenoid</a:t>
            </a:r>
            <a:endParaRPr lang="en-US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Pavel </a:t>
            </a:r>
            <a:r>
              <a:rPr lang="en-US" sz="16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Martyshkin</a:t>
            </a:r>
            <a:r>
              <a:rPr lang="en-US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16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Budker</a:t>
            </a:r>
            <a:r>
              <a:rPr lang="en-US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Institute of Nuclear Physics,</a:t>
            </a:r>
          </a:p>
          <a:p>
            <a:r>
              <a:rPr lang="en-US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Novosibirsk</a:t>
            </a:r>
            <a:endParaRPr lang="ru-RU" sz="1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136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5"/>
          <p:cNvSpPr>
            <a:spLocks noGrp="1"/>
          </p:cNvSpPr>
          <p:nvPr>
            <p:ph type="dt" sz="half" idx="4294967295"/>
          </p:nvPr>
        </p:nvSpPr>
        <p:spPr>
          <a:xfrm>
            <a:off x="1" y="6482519"/>
            <a:ext cx="1369099" cy="365125"/>
          </a:xfrm>
        </p:spPr>
        <p:txBody>
          <a:bodyPr/>
          <a:lstStyle/>
          <a:p>
            <a:r>
              <a:rPr lang="en-US" dirty="0" smtClean="0"/>
              <a:t>06.12.2018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68463" y="476672"/>
            <a:ext cx="7160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Positron yield after solenoid </a:t>
            </a:r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(e+ energy ~</a:t>
            </a:r>
            <a:r>
              <a:rPr lang="en-US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190MeV</a:t>
            </a:r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   FC Model #1)</a:t>
            </a:r>
            <a:endParaRPr lang="en-US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60351" y="5445224"/>
            <a:ext cx="35990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Electron spot size (</a:t>
            </a:r>
            <a:r>
              <a:rPr lang="el-G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is 0.5 mm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Acceleration structure diameter is 30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709076" y="1159386"/>
            <a:ext cx="9132889" cy="3831033"/>
            <a:chOff x="709076" y="1159386"/>
            <a:chExt cx="9132889" cy="3831033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9076" y="1159387"/>
              <a:ext cx="4051948" cy="3831032"/>
            </a:xfrm>
            <a:prstGeom prst="rect">
              <a:avLst/>
            </a:prstGeom>
          </p:spPr>
        </p:pic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6855" y="1159386"/>
              <a:ext cx="4045110" cy="3734205"/>
            </a:xfrm>
            <a:prstGeom prst="rect">
              <a:avLst/>
            </a:prstGeom>
          </p:spPr>
        </p:pic>
        <p:sp>
          <p:nvSpPr>
            <p:cNvPr id="2" name="Овал 1"/>
            <p:cNvSpPr/>
            <p:nvPr/>
          </p:nvSpPr>
          <p:spPr>
            <a:xfrm rot="20293732">
              <a:off x="2815635" y="2209312"/>
              <a:ext cx="1273358" cy="4572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8732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5"/>
          <p:cNvSpPr>
            <a:spLocks noGrp="1"/>
          </p:cNvSpPr>
          <p:nvPr>
            <p:ph type="dt" sz="half" idx="4294967295"/>
          </p:nvPr>
        </p:nvSpPr>
        <p:spPr>
          <a:xfrm>
            <a:off x="1" y="6482519"/>
            <a:ext cx="1369099" cy="365125"/>
          </a:xfrm>
        </p:spPr>
        <p:txBody>
          <a:bodyPr/>
          <a:lstStyle/>
          <a:p>
            <a:r>
              <a:rPr lang="en-US" dirty="0" smtClean="0"/>
              <a:t>06.12.2018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372919" y="1236242"/>
            <a:ext cx="443692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Electron bunch spot size (</a:t>
            </a:r>
            <a:r>
              <a:rPr lang="el-G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is 0.5 mm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Acceleration structure diameter is 30 mm</a:t>
            </a:r>
          </a:p>
          <a:p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Emittance value doesn’t depend from FC peak field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4550" y="302190"/>
            <a:ext cx="900073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RMS positron bunch emittance at solenoid  exit  with solenoid field variation </a:t>
            </a:r>
            <a:endParaRPr lang="ru-RU" sz="20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(e</a:t>
            </a:r>
            <a:r>
              <a:rPr lang="en-US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+ energy </a:t>
            </a:r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190MeV</a:t>
            </a:r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en-US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303" y="1042327"/>
            <a:ext cx="5040560" cy="4554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32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77059" y="155561"/>
            <a:ext cx="87818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Positron bunch size at solenoid  exit  </a:t>
            </a:r>
          </a:p>
          <a:p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(0.8 Tesla,   e</a:t>
            </a:r>
            <a:r>
              <a:rPr lang="en-US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energy  ~</a:t>
            </a:r>
            <a:r>
              <a:rPr lang="en-US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190MeV,  FC Model #1) 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9037215" y="1275675"/>
            <a:ext cx="302422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FC peak field is 7 Tesla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Solenoid field is 0.8 Tesla</a:t>
            </a: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RMS size is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~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4.8 mm</a:t>
            </a: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Horizontal offset  is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~ 0.6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Vertical	offset  is  ~ 1.2 mm 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Дата 5"/>
          <p:cNvSpPr>
            <a:spLocks noGrp="1"/>
          </p:cNvSpPr>
          <p:nvPr>
            <p:ph type="dt" sz="half" idx="4294967295"/>
          </p:nvPr>
        </p:nvSpPr>
        <p:spPr>
          <a:xfrm>
            <a:off x="0" y="6482518"/>
            <a:ext cx="1026825" cy="365125"/>
          </a:xfrm>
        </p:spPr>
        <p:txBody>
          <a:bodyPr/>
          <a:lstStyle/>
          <a:p>
            <a:r>
              <a:rPr lang="en-US" dirty="0" smtClean="0"/>
              <a:t>06.12.2018</a:t>
            </a:r>
            <a:endParaRPr lang="en-US" dirty="0"/>
          </a:p>
        </p:txBody>
      </p:sp>
      <p:grpSp>
        <p:nvGrpSpPr>
          <p:cNvPr id="16" name="Группа 15"/>
          <p:cNvGrpSpPr/>
          <p:nvPr/>
        </p:nvGrpSpPr>
        <p:grpSpPr>
          <a:xfrm>
            <a:off x="252239" y="980728"/>
            <a:ext cx="3910986" cy="3885149"/>
            <a:chOff x="576283" y="1015988"/>
            <a:chExt cx="3910986" cy="3885149"/>
          </a:xfrm>
        </p:grpSpPr>
        <p:pic>
          <p:nvPicPr>
            <p:cNvPr id="14" name="Рисунок 1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2279" y="1015988"/>
              <a:ext cx="3874990" cy="3612594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 rot="16200000">
              <a:off x="414861" y="2582310"/>
              <a:ext cx="5998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Y(mm)</a:t>
              </a:r>
              <a:endParaRPr lang="en-US" sz="1200" dirty="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385902" y="4624138"/>
              <a:ext cx="6046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X</a:t>
              </a:r>
              <a:r>
                <a:rPr lang="en-US" sz="1200" dirty="0" smtClean="0"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(mm)</a:t>
              </a:r>
              <a:endParaRPr lang="en-US" sz="1200" dirty="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4536707" y="954043"/>
            <a:ext cx="4332425" cy="3911834"/>
            <a:chOff x="5296747" y="1011545"/>
            <a:chExt cx="4332425" cy="3911834"/>
          </a:xfrm>
        </p:grpSpPr>
        <p:sp>
          <p:nvSpPr>
            <p:cNvPr id="19" name="TextBox 18"/>
            <p:cNvSpPr txBox="1"/>
            <p:nvPr/>
          </p:nvSpPr>
          <p:spPr>
            <a:xfrm>
              <a:off x="7160634" y="4646380"/>
              <a:ext cx="6046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X</a:t>
              </a:r>
              <a:r>
                <a:rPr lang="en-US" sz="1200" dirty="0" smtClean="0"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(mm)</a:t>
              </a:r>
              <a:endParaRPr lang="en-US" sz="1200" dirty="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pic>
          <p:nvPicPr>
            <p:cNvPr id="15" name="Рисунок 1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96747" y="1011545"/>
              <a:ext cx="4332425" cy="3612593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 rot="16200000">
              <a:off x="5135327" y="2582310"/>
              <a:ext cx="5998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Y(mm)</a:t>
              </a:r>
              <a:endParaRPr lang="en-US" sz="1200" dirty="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619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108223" y="1738304"/>
            <a:ext cx="11911144" cy="2266760"/>
            <a:chOff x="108223" y="1378264"/>
            <a:chExt cx="11911144" cy="2266760"/>
          </a:xfrm>
        </p:grpSpPr>
        <p:grpSp>
          <p:nvGrpSpPr>
            <p:cNvPr id="29" name="Группа 28"/>
            <p:cNvGrpSpPr/>
            <p:nvPr/>
          </p:nvGrpSpPr>
          <p:grpSpPr>
            <a:xfrm>
              <a:off x="108223" y="1378264"/>
              <a:ext cx="5790433" cy="2266760"/>
              <a:chOff x="1008661" y="1160748"/>
              <a:chExt cx="5347608" cy="1906720"/>
            </a:xfrm>
          </p:grpSpPr>
          <p:sp>
            <p:nvSpPr>
              <p:cNvPr id="2" name="Прямоугольник 1"/>
              <p:cNvSpPr/>
              <p:nvPr/>
            </p:nvSpPr>
            <p:spPr>
              <a:xfrm>
                <a:off x="1248085" y="1956757"/>
                <a:ext cx="4951405" cy="370237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" name="Прямоугольник 2"/>
              <p:cNvSpPr/>
              <p:nvPr/>
            </p:nvSpPr>
            <p:spPr>
              <a:xfrm>
                <a:off x="1349386" y="1216284"/>
                <a:ext cx="74047" cy="740474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Прямоугольник 3"/>
              <p:cNvSpPr/>
              <p:nvPr/>
            </p:nvSpPr>
            <p:spPr>
              <a:xfrm>
                <a:off x="1349386" y="2326994"/>
                <a:ext cx="74047" cy="740474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" name="Прямая со стрелкой 5"/>
              <p:cNvCxnSpPr/>
              <p:nvPr/>
            </p:nvCxnSpPr>
            <p:spPr>
              <a:xfrm>
                <a:off x="1248085" y="1882710"/>
                <a:ext cx="175348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bevel/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Прямая соединительная линия 7"/>
              <p:cNvCxnSpPr/>
              <p:nvPr/>
            </p:nvCxnSpPr>
            <p:spPr>
              <a:xfrm flipV="1">
                <a:off x="1248085" y="1160748"/>
                <a:ext cx="0" cy="159201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Прямоугольник 9"/>
              <p:cNvSpPr/>
              <p:nvPr/>
            </p:nvSpPr>
            <p:spPr>
              <a:xfrm>
                <a:off x="6014372" y="1216284"/>
                <a:ext cx="74047" cy="740474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Прямоугольник 10"/>
              <p:cNvSpPr/>
              <p:nvPr/>
            </p:nvSpPr>
            <p:spPr>
              <a:xfrm>
                <a:off x="6014372" y="2326994"/>
                <a:ext cx="74047" cy="740474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1008661" y="1613773"/>
                <a:ext cx="397935" cy="252958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r>
                  <a:rPr lang="en-US" sz="1600" b="1" dirty="0" smtClean="0"/>
                  <a:t>63</a:t>
                </a:r>
                <a:endParaRPr lang="en-US" sz="1200" b="1" dirty="0"/>
              </a:p>
            </p:txBody>
          </p:sp>
          <p:cxnSp>
            <p:nvCxnSpPr>
              <p:cNvPr id="14" name="Прямая соединительная линия 13"/>
              <p:cNvCxnSpPr/>
              <p:nvPr/>
            </p:nvCxnSpPr>
            <p:spPr>
              <a:xfrm flipV="1">
                <a:off x="6199490" y="1179260"/>
                <a:ext cx="0" cy="159201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5958334" y="1609904"/>
                <a:ext cx="397935" cy="252958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r>
                  <a:rPr lang="en-US" sz="1600" b="1" dirty="0" smtClean="0"/>
                  <a:t>63</a:t>
                </a:r>
                <a:endParaRPr lang="en-US" sz="1200" b="1" dirty="0"/>
              </a:p>
            </p:txBody>
          </p:sp>
          <p:cxnSp>
            <p:nvCxnSpPr>
              <p:cNvPr id="16" name="Прямая со стрелкой 15"/>
              <p:cNvCxnSpPr/>
              <p:nvPr/>
            </p:nvCxnSpPr>
            <p:spPr>
              <a:xfrm>
                <a:off x="6014372" y="1882710"/>
                <a:ext cx="185118" cy="0"/>
              </a:xfrm>
              <a:prstGeom prst="straightConnector1">
                <a:avLst/>
              </a:prstGeom>
              <a:ln>
                <a:headEnd type="stealth" w="med" len="lg"/>
                <a:tailEnd type="none" w="med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Прямая со стрелкой 19"/>
              <p:cNvCxnSpPr/>
              <p:nvPr/>
            </p:nvCxnSpPr>
            <p:spPr>
              <a:xfrm>
                <a:off x="1248085" y="2623184"/>
                <a:ext cx="4951405" cy="0"/>
              </a:xfrm>
              <a:prstGeom prst="straightConnector1">
                <a:avLst/>
              </a:prstGeom>
              <a:ln>
                <a:headEnd type="stealth" w="med" len="lg"/>
                <a:tailEnd type="stealth" w="med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3" name="TextBox 22"/>
              <p:cNvSpPr txBox="1"/>
              <p:nvPr/>
            </p:nvSpPr>
            <p:spPr>
              <a:xfrm>
                <a:off x="3385690" y="2348880"/>
                <a:ext cx="49885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/>
                  <a:t>3027</a:t>
                </a:r>
                <a:endParaRPr lang="en-US" b="1" dirty="0"/>
              </a:p>
            </p:txBody>
          </p:sp>
          <p:cxnSp>
            <p:nvCxnSpPr>
              <p:cNvPr id="25" name="Прямая со стрелкой 24"/>
              <p:cNvCxnSpPr/>
              <p:nvPr/>
            </p:nvCxnSpPr>
            <p:spPr>
              <a:xfrm>
                <a:off x="1423434" y="1882427"/>
                <a:ext cx="4590938" cy="283"/>
              </a:xfrm>
              <a:prstGeom prst="straightConnector1">
                <a:avLst/>
              </a:prstGeom>
              <a:ln>
                <a:headEnd type="stealth" w="med" len="lg"/>
                <a:tailEnd type="stealth" w="med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Группа 30"/>
            <p:cNvGrpSpPr/>
            <p:nvPr/>
          </p:nvGrpSpPr>
          <p:grpSpPr>
            <a:xfrm>
              <a:off x="6353740" y="1378264"/>
              <a:ext cx="5665627" cy="2266760"/>
              <a:chOff x="1123922" y="1160748"/>
              <a:chExt cx="5232347" cy="1906720"/>
            </a:xfrm>
          </p:grpSpPr>
          <p:sp>
            <p:nvSpPr>
              <p:cNvPr id="32" name="Прямоугольник 31"/>
              <p:cNvSpPr/>
              <p:nvPr/>
            </p:nvSpPr>
            <p:spPr>
              <a:xfrm>
                <a:off x="1248085" y="1956757"/>
                <a:ext cx="4951405" cy="370237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Прямоугольник 32"/>
              <p:cNvSpPr/>
              <p:nvPr/>
            </p:nvSpPr>
            <p:spPr>
              <a:xfrm>
                <a:off x="1349386" y="1216284"/>
                <a:ext cx="74047" cy="740474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Прямоугольник 33"/>
              <p:cNvSpPr/>
              <p:nvPr/>
            </p:nvSpPr>
            <p:spPr>
              <a:xfrm>
                <a:off x="1349386" y="2326994"/>
                <a:ext cx="74047" cy="740474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5" name="Прямая со стрелкой 34"/>
              <p:cNvCxnSpPr/>
              <p:nvPr/>
            </p:nvCxnSpPr>
            <p:spPr>
              <a:xfrm>
                <a:off x="1248085" y="1882710"/>
                <a:ext cx="175348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bevel/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Прямая соединительная линия 35"/>
              <p:cNvCxnSpPr/>
              <p:nvPr/>
            </p:nvCxnSpPr>
            <p:spPr>
              <a:xfrm flipV="1">
                <a:off x="1248085" y="1160748"/>
                <a:ext cx="0" cy="159201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Прямоугольник 36"/>
              <p:cNvSpPr/>
              <p:nvPr/>
            </p:nvSpPr>
            <p:spPr>
              <a:xfrm>
                <a:off x="6014372" y="1216284"/>
                <a:ext cx="74047" cy="740474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Прямоугольник 37"/>
              <p:cNvSpPr/>
              <p:nvPr/>
            </p:nvSpPr>
            <p:spPr>
              <a:xfrm>
                <a:off x="6014372" y="2326994"/>
                <a:ext cx="74047" cy="740474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1123922" y="1629471"/>
                <a:ext cx="397935" cy="252958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r>
                  <a:rPr lang="en-US" sz="1600" b="1" dirty="0" smtClean="0"/>
                  <a:t>63</a:t>
                </a:r>
                <a:endParaRPr lang="en-US" sz="1200" b="1" dirty="0"/>
              </a:p>
            </p:txBody>
          </p:sp>
          <p:cxnSp>
            <p:nvCxnSpPr>
              <p:cNvPr id="40" name="Прямая соединительная линия 39"/>
              <p:cNvCxnSpPr/>
              <p:nvPr/>
            </p:nvCxnSpPr>
            <p:spPr>
              <a:xfrm flipV="1">
                <a:off x="6199490" y="1179260"/>
                <a:ext cx="0" cy="159201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/>
              <p:cNvSpPr txBox="1"/>
              <p:nvPr/>
            </p:nvSpPr>
            <p:spPr>
              <a:xfrm>
                <a:off x="5958334" y="1609904"/>
                <a:ext cx="397935" cy="252958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r>
                  <a:rPr lang="en-US" sz="1600" b="1" dirty="0" smtClean="0"/>
                  <a:t>63</a:t>
                </a:r>
                <a:endParaRPr lang="en-US" sz="1200" b="1" dirty="0"/>
              </a:p>
            </p:txBody>
          </p:sp>
          <p:cxnSp>
            <p:nvCxnSpPr>
              <p:cNvPr id="42" name="Прямая со стрелкой 41"/>
              <p:cNvCxnSpPr/>
              <p:nvPr/>
            </p:nvCxnSpPr>
            <p:spPr>
              <a:xfrm>
                <a:off x="6014372" y="1882710"/>
                <a:ext cx="185118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bevel/>
                <a:headEnd type="stealth" w="med" len="lg"/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Прямая со стрелкой 42"/>
              <p:cNvCxnSpPr/>
              <p:nvPr/>
            </p:nvCxnSpPr>
            <p:spPr>
              <a:xfrm>
                <a:off x="1248085" y="2623184"/>
                <a:ext cx="4951405" cy="0"/>
              </a:xfrm>
              <a:prstGeom prst="straightConnector1">
                <a:avLst/>
              </a:prstGeom>
              <a:ln>
                <a:headEnd type="stealth" w="med" len="lg"/>
                <a:tailEnd type="stealth" w="med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4" name="TextBox 43"/>
              <p:cNvSpPr txBox="1"/>
              <p:nvPr/>
            </p:nvSpPr>
            <p:spPr>
              <a:xfrm>
                <a:off x="3385690" y="2348880"/>
                <a:ext cx="49885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/>
                  <a:t>3027</a:t>
                </a:r>
                <a:endParaRPr lang="en-US" b="1" dirty="0"/>
              </a:p>
            </p:txBody>
          </p:sp>
          <p:cxnSp>
            <p:nvCxnSpPr>
              <p:cNvPr id="45" name="Прямая со стрелкой 44"/>
              <p:cNvCxnSpPr/>
              <p:nvPr/>
            </p:nvCxnSpPr>
            <p:spPr>
              <a:xfrm>
                <a:off x="1423434" y="1882427"/>
                <a:ext cx="4590938" cy="283"/>
              </a:xfrm>
              <a:prstGeom prst="straightConnector1">
                <a:avLst/>
              </a:prstGeom>
              <a:ln>
                <a:headEnd type="stealth" w="med" len="lg"/>
                <a:tailEnd type="stealth" w="med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6" name="TextBox 45"/>
              <p:cNvSpPr txBox="1"/>
              <p:nvPr/>
            </p:nvSpPr>
            <p:spPr>
              <a:xfrm>
                <a:off x="3385690" y="1628800"/>
                <a:ext cx="49885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/>
                  <a:t>2901</a:t>
                </a:r>
                <a:endParaRPr lang="en-US" b="1" dirty="0"/>
              </a:p>
            </p:txBody>
          </p:sp>
        </p:grpSp>
        <p:sp>
          <p:nvSpPr>
            <p:cNvPr id="47" name="Прямоугольник 46"/>
            <p:cNvSpPr/>
            <p:nvPr/>
          </p:nvSpPr>
          <p:spPr>
            <a:xfrm>
              <a:off x="5728896" y="2491130"/>
              <a:ext cx="759289" cy="12840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2689111" y="1934697"/>
              <a:ext cx="540164" cy="3293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2901</a:t>
              </a:r>
              <a:endParaRPr lang="en-US" b="1" dirty="0"/>
            </a:p>
          </p:txBody>
        </p:sp>
        <p:cxnSp>
          <p:nvCxnSpPr>
            <p:cNvPr id="7" name="Прямая со стрелкой 6"/>
            <p:cNvCxnSpPr/>
            <p:nvPr/>
          </p:nvCxnSpPr>
          <p:spPr>
            <a:xfrm>
              <a:off x="5728896" y="1884434"/>
              <a:ext cx="759289" cy="0"/>
            </a:xfrm>
            <a:prstGeom prst="straightConnector1">
              <a:avLst/>
            </a:prstGeom>
            <a:ln>
              <a:headEnd type="stealth"/>
              <a:tailEnd type="stealt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9" name="TextBox 48"/>
            <p:cNvSpPr txBox="1"/>
            <p:nvPr/>
          </p:nvSpPr>
          <p:spPr>
            <a:xfrm>
              <a:off x="5898627" y="1549475"/>
              <a:ext cx="455113" cy="3293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308</a:t>
              </a:r>
              <a:endParaRPr lang="en-US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749183" y="1866310"/>
              <a:ext cx="601447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2901</a:t>
              </a:r>
              <a:endParaRPr lang="en-US" b="1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628503" y="1866310"/>
              <a:ext cx="601447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2901</a:t>
              </a:r>
              <a:endParaRPr lang="en-US" b="1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8749183" y="2730406"/>
              <a:ext cx="601447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3027</a:t>
              </a:r>
              <a:endParaRPr lang="en-US" b="1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2603120" y="2708920"/>
              <a:ext cx="601447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3027</a:t>
              </a:r>
              <a:endParaRPr lang="en-US" b="1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868863" y="1484784"/>
              <a:ext cx="497252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308</a:t>
              </a:r>
              <a:endParaRPr lang="en-US" b="1" dirty="0"/>
            </a:p>
          </p:txBody>
        </p:sp>
      </p:grpSp>
      <p:sp>
        <p:nvSpPr>
          <p:cNvPr id="54" name="Прямоугольник 53"/>
          <p:cNvSpPr/>
          <p:nvPr/>
        </p:nvSpPr>
        <p:spPr>
          <a:xfrm>
            <a:off x="2412741" y="580618"/>
            <a:ext cx="540033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Accelerating structure size parameters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5277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239" y="1296298"/>
            <a:ext cx="10058400" cy="112459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247" y="2564904"/>
            <a:ext cx="9831861" cy="108012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239" y="3851229"/>
            <a:ext cx="10058400" cy="267411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12741" y="302190"/>
            <a:ext cx="540033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NC Solenoid and accelerating structures layout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284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468263" y="114251"/>
            <a:ext cx="9000000" cy="6164513"/>
            <a:chOff x="468263" y="114251"/>
            <a:chExt cx="9000000" cy="6164513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263" y="114251"/>
              <a:ext cx="9000000" cy="6164513"/>
            </a:xfrm>
            <a:prstGeom prst="rect">
              <a:avLst/>
            </a:prstGeom>
          </p:spPr>
        </p:pic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92000" y="4572518"/>
              <a:ext cx="7344000" cy="65668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02294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534" y="404664"/>
            <a:ext cx="7754610" cy="5844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99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888" y="1340768"/>
            <a:ext cx="11520000" cy="10300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2239" y="1037928"/>
            <a:ext cx="3600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BC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0271" y="1037928"/>
            <a:ext cx="432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C1-1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00311" y="1037928"/>
            <a:ext cx="432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C1-3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36615" y="1052736"/>
            <a:ext cx="50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C1-18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96503" y="1037928"/>
            <a:ext cx="50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C1-10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24647" y="2406080"/>
            <a:ext cx="612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C1    C2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56743" y="1037928"/>
            <a:ext cx="432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C2-1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12935" y="1052736"/>
            <a:ext cx="50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C2-10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453095" y="1052736"/>
            <a:ext cx="50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C2-18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777143" y="2406080"/>
            <a:ext cx="612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C3    C4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173167" y="1037928"/>
            <a:ext cx="432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C3-1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57351" y="1052736"/>
            <a:ext cx="50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C3-10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269519" y="1052736"/>
            <a:ext cx="50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C3-18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593567" y="2406080"/>
            <a:ext cx="36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C5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84287" y="2406080"/>
            <a:ext cx="432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C1-2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2417109"/>
              </p:ext>
            </p:extLst>
          </p:nvPr>
        </p:nvGraphicFramePr>
        <p:xfrm>
          <a:off x="1875920" y="2924944"/>
          <a:ext cx="8169407" cy="327187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544671"/>
                <a:gridCol w="1338649"/>
                <a:gridCol w="1689486"/>
                <a:gridCol w="1020575"/>
                <a:gridCol w="1020575"/>
                <a:gridCol w="1555451"/>
              </a:tblGrid>
              <a:tr h="5624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Coil #</a:t>
                      </a:r>
                      <a:endParaRPr lang="en-US" sz="15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1535" marR="915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I×N,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kA•turn</a:t>
                      </a:r>
                      <a:endParaRPr lang="en-US" sz="15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1535" marR="915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Turns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number</a:t>
                      </a:r>
                      <a:endParaRPr lang="en-US" sz="15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1535" marR="915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Dint,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5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1535" marR="915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Dext</a:t>
                      </a:r>
                      <a:r>
                        <a:rPr lang="en-US" sz="15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5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1535" marR="915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Coil width,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5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1535" marR="91535" marT="0" marB="0"/>
                </a:tc>
              </a:tr>
              <a:tr h="8692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C1-3÷C1-18,</a:t>
                      </a:r>
                      <a:endParaRPr lang="en-US" sz="15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C2-1÷C2-18,</a:t>
                      </a:r>
                      <a:endParaRPr lang="en-US" sz="15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C3-1÷C3-18</a:t>
                      </a:r>
                      <a:endParaRPr lang="en-US" sz="15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1535" marR="915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~</a:t>
                      </a: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 kA/turn</a:t>
                      </a:r>
                      <a:endParaRPr lang="en-US" sz="15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1535" marR="915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</a:t>
                      </a:r>
                      <a:endParaRPr lang="en-US" sz="15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(8×12 </a:t>
                      </a:r>
                      <a:r>
                        <a:rPr lang="en-US" sz="15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layers</a:t>
                      </a: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(16×16 mm)</a:t>
                      </a:r>
                      <a:endParaRPr lang="en-US" sz="15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1535" marR="915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</a:t>
                      </a:r>
                      <a:endParaRPr lang="en-US" sz="15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1535" marR="915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590</a:t>
                      </a:r>
                      <a:endParaRPr lang="en-US" sz="15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1535" marR="915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</a:t>
                      </a:r>
                      <a:endParaRPr lang="en-US" sz="15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1535" marR="91535" marT="0" marB="0" anchor="ctr"/>
                </a:tc>
              </a:tr>
              <a:tr h="7548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C1-1,C1-2, C1,C2,C3,C4,C5</a:t>
                      </a:r>
                      <a:endParaRPr lang="en-US" sz="15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1535" marR="915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128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 kA/turn</a:t>
                      </a:r>
                    </a:p>
                  </a:txBody>
                  <a:tcPr marL="91535" marR="915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128</a:t>
                      </a:r>
                      <a:endParaRPr lang="en-US" sz="15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(8×16 </a:t>
                      </a:r>
                      <a:r>
                        <a:rPr lang="en-US" sz="15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layers</a:t>
                      </a: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(16×16 mm)</a:t>
                      </a:r>
                      <a:endParaRPr lang="en-US" sz="15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1535" marR="915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US" sz="15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1535" marR="915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840</a:t>
                      </a:r>
                      <a:endParaRPr lang="en-US" sz="15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1535" marR="915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</a:t>
                      </a:r>
                      <a:endParaRPr lang="en-US" sz="15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1535" marR="91535" marT="0" marB="0" anchor="ctr"/>
                </a:tc>
              </a:tr>
              <a:tr h="2897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BC</a:t>
                      </a:r>
                      <a:endParaRPr lang="en-US" sz="15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1535" marR="915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1.15 kA/turn</a:t>
                      </a:r>
                    </a:p>
                  </a:txBody>
                  <a:tcPr marL="91535" marR="915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192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(12×16 layers)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(16×16 mm)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5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1535" marR="915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340</a:t>
                      </a:r>
                      <a:endParaRPr lang="en-US" sz="15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1535" marR="915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880</a:t>
                      </a:r>
                      <a:endParaRPr lang="en-US" sz="15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1535" marR="915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214</a:t>
                      </a:r>
                      <a:endParaRPr lang="en-US" sz="15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1535" marR="91535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678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2509" y="1281534"/>
            <a:ext cx="4912563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Target simulation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positron production ratio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mean power deposition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eak energy deposited density</a:t>
            </a:r>
          </a:p>
          <a:p>
            <a:pPr marL="800100" lvl="1" indent="-342900">
              <a:buFont typeface="+mj-lt"/>
              <a:buAutoNum type="arabicPeriod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FC </a:t>
            </a:r>
            <a:r>
              <a:rPr lang="en-US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optimization together with conversion target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ongitudinal field profile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transverse field profile</a:t>
            </a:r>
          </a:p>
          <a:p>
            <a:pPr marL="800100" lvl="1" indent="-342900">
              <a:buFont typeface="+mj-lt"/>
              <a:buAutoNum type="arabicPeriod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DC </a:t>
            </a:r>
            <a:r>
              <a:rPr lang="en-US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solenoid </a:t>
            </a:r>
            <a:r>
              <a:rPr lang="en-US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simulation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ridge coil optimization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ongitudinal field profile optimization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686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151654" y="116633"/>
            <a:ext cx="5285161" cy="4176463"/>
            <a:chOff x="151654" y="116633"/>
            <a:chExt cx="5285161" cy="4176463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5" t="8543" b="37983"/>
            <a:stretch/>
          </p:blipFill>
          <p:spPr>
            <a:xfrm>
              <a:off x="151654" y="116633"/>
              <a:ext cx="5285161" cy="4176463"/>
            </a:xfrm>
            <a:prstGeom prst="rect">
              <a:avLst/>
            </a:prstGeom>
          </p:spPr>
        </p:pic>
        <p:cxnSp>
          <p:nvCxnSpPr>
            <p:cNvPr id="4" name="Прямая со стрелкой 3"/>
            <p:cNvCxnSpPr/>
            <p:nvPr/>
          </p:nvCxnSpPr>
          <p:spPr>
            <a:xfrm flipV="1">
              <a:off x="2169726" y="1119458"/>
              <a:ext cx="530785" cy="756518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5" name="Прямая со стрелкой 4"/>
            <p:cNvCxnSpPr/>
            <p:nvPr/>
          </p:nvCxnSpPr>
          <p:spPr>
            <a:xfrm>
              <a:off x="2169726" y="1875976"/>
              <a:ext cx="485506" cy="424165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252239" y="4797152"/>
            <a:ext cx="54005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positron conversion ratio for W</a:t>
            </a:r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74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alloy target different thickness (left) and total power deposition in target material (X</a:t>
            </a:r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a radiation length).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4892953"/>
              </p:ext>
            </p:extLst>
          </p:nvPr>
        </p:nvGraphicFramePr>
        <p:xfrm>
          <a:off x="6156895" y="2606472"/>
          <a:ext cx="5256584" cy="11825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69752"/>
                <a:gridCol w="1203373"/>
                <a:gridCol w="1203373"/>
                <a:gridCol w="1780086"/>
              </a:tblGrid>
              <a:tr h="7963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e</a:t>
                      </a:r>
                      <a:r>
                        <a:rPr lang="en-US" sz="1800" baseline="30000" dirty="0">
                          <a:effectLst/>
                        </a:rPr>
                        <a:t>-</a:t>
                      </a:r>
                      <a:r>
                        <a:rPr lang="en-US" sz="1800" dirty="0">
                          <a:effectLst/>
                        </a:rPr>
                        <a:t> bunch charge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e</a:t>
                      </a:r>
                      <a:r>
                        <a:rPr lang="en-US" sz="1800" baseline="30000" dirty="0">
                          <a:effectLst/>
                        </a:rPr>
                        <a:t>-</a:t>
                      </a:r>
                      <a:r>
                        <a:rPr lang="en-US" sz="1800" dirty="0">
                          <a:effectLst/>
                        </a:rPr>
                        <a:t> bunch population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power in e</a:t>
                      </a:r>
                      <a:r>
                        <a:rPr lang="en-US" sz="1800" baseline="30000" dirty="0">
                          <a:effectLst/>
                        </a:rPr>
                        <a:t>-</a:t>
                      </a:r>
                      <a:r>
                        <a:rPr lang="en-US" sz="1800" dirty="0">
                          <a:effectLst/>
                        </a:rPr>
                        <a:t> bunch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heat target power 200 pps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61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2x6.7 </a:t>
                      </a:r>
                      <a:r>
                        <a:rPr lang="en-US" sz="1800" dirty="0" err="1">
                          <a:effectLst/>
                        </a:rPr>
                        <a:t>nC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2x4.2∙10</a:t>
                      </a:r>
                      <a:r>
                        <a:rPr lang="en-US" sz="1800" baseline="30000" dirty="0">
                          <a:effectLst/>
                        </a:rPr>
                        <a:t>10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2x30 J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2.1 kW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156895" y="1331476"/>
            <a:ext cx="4187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Incident electron bunch energy is 4.5 GeV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41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303" y="218877"/>
            <a:ext cx="5112568" cy="4392488"/>
          </a:xfrm>
          <a:prstGeom prst="rect">
            <a:avLst/>
          </a:prstGeom>
        </p:spPr>
      </p:pic>
      <p:pic>
        <p:nvPicPr>
          <p:cNvPr id="3" name="Рисунок 2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0" t="1559" r="21817" b="11540"/>
          <a:stretch/>
        </p:blipFill>
        <p:spPr bwMode="auto">
          <a:xfrm>
            <a:off x="6588943" y="764704"/>
            <a:ext cx="5256584" cy="424847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300911" y="5157192"/>
            <a:ext cx="56166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2D color plot of energy deposition density (J/g) in a W</a:t>
            </a:r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74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alloy cylinder. Transverse size of incident electron beam (σ) is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0.4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mm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2240" y="5219908"/>
            <a:ext cx="56166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74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alloy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peak energy deposited density surviving limit is 35 J/g</a:t>
            </a:r>
          </a:p>
        </p:txBody>
      </p:sp>
    </p:spTree>
    <p:extLst>
      <p:ext uri="{BB962C8B-B14F-4D97-AF65-F5344CB8AC3E}">
        <p14:creationId xmlns:p14="http://schemas.microsoft.com/office/powerpoint/2010/main" val="1409775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5"/>
          <p:cNvSpPr>
            <a:spLocks noGrp="1"/>
          </p:cNvSpPr>
          <p:nvPr>
            <p:ph type="dt" sz="half" idx="4294967295"/>
          </p:nvPr>
        </p:nvSpPr>
        <p:spPr>
          <a:xfrm>
            <a:off x="0" y="6482518"/>
            <a:ext cx="1026825" cy="365125"/>
          </a:xfrm>
        </p:spPr>
        <p:txBody>
          <a:bodyPr/>
          <a:lstStyle/>
          <a:p>
            <a:r>
              <a:rPr lang="en-US" dirty="0" smtClean="0"/>
              <a:t>06.12.2018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741071" y="1412776"/>
            <a:ext cx="3395481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Elliptical cylinder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120x180 mm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length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is1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 mm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Conical part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length is 70 mm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 cone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diameter is 8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 cone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diameter is 44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Cone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angle is ≈29 degrees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Cylindrical hole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diameter is 70 mm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Coil has 13 turns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0861" y="5014770"/>
            <a:ext cx="529503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7800" indent="-177800" algn="just">
              <a:buFont typeface="Arial" pitchFamily="34" charset="0"/>
              <a:buChar char="•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Current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profile is a half of sine with a pulse length of  25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µs</a:t>
            </a:r>
          </a:p>
          <a:p>
            <a:pPr marL="177800" indent="-177800" algn="just">
              <a:buFont typeface="Arial" pitchFamily="34" charset="0"/>
              <a:buChar char="•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Peak  current is ~ 20 kA (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peak field is 7 Tesla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177800" indent="-177800" algn="just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Gap between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coil turns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0.4 mm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177800" indent="-177800" algn="just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Gap between coil and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FC body is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mm</a:t>
            </a:r>
          </a:p>
          <a:p>
            <a:pPr marL="177800" indent="-177800" algn="just">
              <a:buFont typeface="Arial" pitchFamily="34" charset="0"/>
              <a:buChar char="•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Turns size is 9.6x14 mm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10603" y="5014770"/>
            <a:ext cx="53347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7800" indent="-177800" algn="just">
              <a:buFont typeface="Arial" pitchFamily="34" charset="0"/>
              <a:buChar char="•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Target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W74Re26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diameter is 90 mm, thickness is 15.8 mm</a:t>
            </a:r>
          </a:p>
          <a:p>
            <a:pPr marL="177800" indent="-177800" algn="just">
              <a:buFont typeface="Arial" pitchFamily="34" charset="0"/>
              <a:buChar char="•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Gap between target and FC front face is 2mm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108223" y="116632"/>
            <a:ext cx="7214102" cy="3974123"/>
            <a:chOff x="430823" y="167054"/>
            <a:chExt cx="7150567" cy="4457700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48" r="4585"/>
            <a:stretch/>
          </p:blipFill>
          <p:spPr>
            <a:xfrm>
              <a:off x="430823" y="167054"/>
              <a:ext cx="3912578" cy="4457700"/>
            </a:xfrm>
            <a:prstGeom prst="rect">
              <a:avLst/>
            </a:prstGeom>
          </p:spPr>
        </p:pic>
        <p:pic>
          <p:nvPicPr>
            <p:cNvPr id="3" name="Рисунок 2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42" r="6823"/>
            <a:stretch/>
          </p:blipFill>
          <p:spPr>
            <a:xfrm>
              <a:off x="4451328" y="167054"/>
              <a:ext cx="3130062" cy="4457700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6287547" y="181166"/>
            <a:ext cx="38219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FCC-</a:t>
            </a:r>
            <a:r>
              <a:rPr lang="en-US" sz="2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ee</a:t>
            </a:r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FC Computer model  with a positron production target</a:t>
            </a:r>
            <a:endParaRPr lang="en-US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128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5"/>
          <p:cNvSpPr>
            <a:spLocks noGrp="1"/>
          </p:cNvSpPr>
          <p:nvPr>
            <p:ph type="dt" sz="half" idx="4294967295"/>
          </p:nvPr>
        </p:nvSpPr>
        <p:spPr>
          <a:xfrm>
            <a:off x="1" y="6482520"/>
            <a:ext cx="1026824" cy="365125"/>
          </a:xfrm>
        </p:spPr>
        <p:txBody>
          <a:bodyPr/>
          <a:lstStyle/>
          <a:p>
            <a:r>
              <a:rPr lang="en-US" dirty="0" smtClean="0"/>
              <a:t>06.12.2018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870031" y="1412776"/>
            <a:ext cx="342587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Elliptical cylinder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120x180 mm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length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is1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 mm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Conical part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length is 70 mm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 cone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diameter is 8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 cone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diameter is 44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Cone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angle is ≈29 degrees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Cylindrical hole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diameter is 70 mm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Coil has 13 turns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5214" y="5014772"/>
            <a:ext cx="53463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7800" indent="-177800" algn="just">
              <a:buFont typeface="Arial" pitchFamily="34" charset="0"/>
              <a:buChar char="•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Current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profile is a half of sine with a pulse length of  25 µs 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177800" indent="-177800" algn="just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Peak  current is ~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20 kA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(peak field is 7 Tesla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177800" indent="-177800" algn="just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Gap between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coil turns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0.4 mm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177800" indent="-177800" algn="just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Gap between coil and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FC body is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mm</a:t>
            </a:r>
          </a:p>
          <a:p>
            <a:pPr marL="177800" indent="-177800" algn="just">
              <a:buFont typeface="Arial" pitchFamily="34" charset="0"/>
              <a:buChar char="•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Turns size is 9.6x14 mm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10603" y="5014772"/>
            <a:ext cx="53347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7800" indent="-177800" algn="just">
              <a:buFont typeface="Arial" pitchFamily="34" charset="0"/>
              <a:buChar char="•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Target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W74Re26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diameter is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90 mm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, thickness is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15.8 mm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177800" indent="-177800" algn="just">
              <a:buFont typeface="Arial" pitchFamily="34" charset="0"/>
              <a:buChar char="•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Gap between target and FC front face is 2mm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0" y="149470"/>
            <a:ext cx="7771847" cy="3763109"/>
            <a:chOff x="30322" y="-1"/>
            <a:chExt cx="6921405" cy="3441695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322" y="-1"/>
              <a:ext cx="3917424" cy="3441695"/>
            </a:xfrm>
            <a:prstGeom prst="rect">
              <a:avLst/>
            </a:prstGeom>
          </p:spPr>
        </p:pic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97512" y="0"/>
              <a:ext cx="2954215" cy="3429000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/>
        </p:nvSpPr>
        <p:spPr>
          <a:xfrm>
            <a:off x="6516935" y="58054"/>
            <a:ext cx="38219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FCC-</a:t>
            </a:r>
            <a:r>
              <a:rPr lang="en-US" sz="2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ee</a:t>
            </a:r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FC Computer model  with a positron production target</a:t>
            </a:r>
            <a:endParaRPr lang="en-US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4788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5"/>
          <p:cNvSpPr>
            <a:spLocks noGrp="1"/>
          </p:cNvSpPr>
          <p:nvPr>
            <p:ph type="dt" sz="half" idx="4294967295"/>
          </p:nvPr>
        </p:nvSpPr>
        <p:spPr>
          <a:xfrm>
            <a:off x="1" y="6482519"/>
            <a:ext cx="1369099" cy="365125"/>
          </a:xfrm>
        </p:spPr>
        <p:txBody>
          <a:bodyPr/>
          <a:lstStyle/>
          <a:p>
            <a:r>
              <a:rPr lang="en-US" dirty="0" smtClean="0"/>
              <a:t>06.12.2018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972319" y="4397120"/>
            <a:ext cx="719087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Model #1   grooving  gap  is 2 mm, gap between FC front face and target is 2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#2  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grooving  gap  is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mm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gap between FC front face and target is 3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mm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#3  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grooving  gap  is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mm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gap between FC front face and target is 4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mm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#4  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grooving  gap  is 3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mm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gap between FC front face and target is 4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mm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#5  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grooving  gap  is 4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mm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gap between FC front face and target is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mm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" r="26549"/>
          <a:stretch/>
        </p:blipFill>
        <p:spPr>
          <a:xfrm>
            <a:off x="972319" y="116632"/>
            <a:ext cx="6910423" cy="42484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948983" y="116632"/>
            <a:ext cx="4680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Geometry Variations of  </a:t>
            </a:r>
          </a:p>
          <a:p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FCC-</a:t>
            </a:r>
            <a:r>
              <a:rPr lang="en-US" sz="2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ee</a:t>
            </a:r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FC Computer model</a:t>
            </a:r>
            <a:endParaRPr lang="en-US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49835" y="2852936"/>
            <a:ext cx="1177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‘0’ position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3924647" y="2080594"/>
            <a:ext cx="1167453" cy="74032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160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5"/>
          <p:cNvSpPr>
            <a:spLocks noGrp="1"/>
          </p:cNvSpPr>
          <p:nvPr>
            <p:ph type="dt" sz="half" idx="4294967295"/>
          </p:nvPr>
        </p:nvSpPr>
        <p:spPr>
          <a:xfrm>
            <a:off x="1" y="6482519"/>
            <a:ext cx="1369099" cy="365125"/>
          </a:xfrm>
        </p:spPr>
        <p:txBody>
          <a:bodyPr/>
          <a:lstStyle/>
          <a:p>
            <a:r>
              <a:rPr lang="en-US" dirty="0" smtClean="0"/>
              <a:t>06.12.2018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12279" y="4725144"/>
            <a:ext cx="719087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Model #1   grooving  gap  is 2 mm, gap between FC front face and target is 2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#2  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grooving  gap  is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mm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gap between FC front face and target is 3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mm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#3  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grooving  gap  is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mm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gap between FC front face and target is 4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mm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#4  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grooving  gap  is 3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mm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gap between FC front face and target is 4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mm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#5  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grooving  gap  is 4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mm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gap between FC front face and target is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mm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68463" y="267853"/>
            <a:ext cx="39573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Field </a:t>
            </a:r>
            <a:r>
              <a:rPr lang="en-US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profiles </a:t>
            </a:r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on FC axis </a:t>
            </a:r>
            <a:endParaRPr lang="en-US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468263" y="807560"/>
            <a:ext cx="9258586" cy="3917585"/>
            <a:chOff x="468263" y="807560"/>
            <a:chExt cx="9258586" cy="3917585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263" y="855678"/>
              <a:ext cx="4515004" cy="3869467"/>
            </a:xfrm>
            <a:prstGeom prst="rect">
              <a:avLst/>
            </a:prstGeom>
          </p:spPr>
        </p:pic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48783" y="807560"/>
              <a:ext cx="4578066" cy="38455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2160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5"/>
          <p:cNvSpPr>
            <a:spLocks noGrp="1"/>
          </p:cNvSpPr>
          <p:nvPr>
            <p:ph type="dt" sz="half" idx="4294967295"/>
          </p:nvPr>
        </p:nvSpPr>
        <p:spPr>
          <a:xfrm>
            <a:off x="1" y="6482519"/>
            <a:ext cx="1369099" cy="365125"/>
          </a:xfrm>
        </p:spPr>
        <p:txBody>
          <a:bodyPr/>
          <a:lstStyle/>
          <a:p>
            <a:r>
              <a:rPr lang="en-US" dirty="0" smtClean="0"/>
              <a:t>06.12.2018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660951" y="1340768"/>
            <a:ext cx="476124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olenoid  field  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0.7 Tesla</a:t>
            </a:r>
          </a:p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Electron spot    size (</a:t>
            </a:r>
            <a:r>
              <a:rPr lang="el-G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		0.5 mm</a:t>
            </a:r>
          </a:p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Electron bunch length(</a:t>
            </a:r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		2    mm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Acceleration structure diameter		30  mm</a:t>
            </a:r>
          </a:p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Acceleration gradient			20 MeV/m</a:t>
            </a:r>
          </a:p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RF frequency 			2856 MHz</a:t>
            </a:r>
          </a:p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accelerating structures 	3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2279" y="4725144"/>
            <a:ext cx="6341736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Model #1   grooving  gap  is 2 mm, gap between FC front face and target is 2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#2  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grooving  gap  is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mm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gap between FC front face and target is 3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mm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#3  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grooving  gap  is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mm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gap between FC front face and target is 4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mm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#4  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grooving  gap  is 3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mm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gap between FC front face and target is 4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mm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#5  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grooving  gap  is 4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mm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gap between FC front face and target is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mm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8463" y="267853"/>
            <a:ext cx="6984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Positron yield at solenoid exit  ( e+ energy ~190MeV)</a:t>
            </a:r>
            <a:endParaRPr lang="en-US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351" y="700520"/>
            <a:ext cx="4417633" cy="3992066"/>
          </a:xfrm>
          <a:prstGeom prst="rect">
            <a:avLst/>
          </a:prstGeom>
        </p:spPr>
      </p:pic>
      <p:sp>
        <p:nvSpPr>
          <p:cNvPr id="7" name="Овал 6"/>
          <p:cNvSpPr/>
          <p:nvPr/>
        </p:nvSpPr>
        <p:spPr>
          <a:xfrm rot="20150903">
            <a:off x="3597545" y="1996819"/>
            <a:ext cx="1321597" cy="56677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32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1509</TotalTime>
  <Words>955</Words>
  <Application>Microsoft Office PowerPoint</Application>
  <PresentationFormat>Произвольный</PresentationFormat>
  <Paragraphs>195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BINP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BINP User</dc:creator>
  <cp:lastModifiedBy>BINP User</cp:lastModifiedBy>
  <cp:revision>180</cp:revision>
  <dcterms:created xsi:type="dcterms:W3CDTF">2018-10-22T05:54:44Z</dcterms:created>
  <dcterms:modified xsi:type="dcterms:W3CDTF">2020-07-15T09:19:43Z</dcterms:modified>
</cp:coreProperties>
</file>