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0"/>
  </p:notesMasterIdLst>
  <p:sldIdLst>
    <p:sldId id="541" r:id="rId2"/>
    <p:sldId id="633" r:id="rId3"/>
    <p:sldId id="646" r:id="rId4"/>
    <p:sldId id="658" r:id="rId5"/>
    <p:sldId id="663" r:id="rId6"/>
    <p:sldId id="667" r:id="rId7"/>
    <p:sldId id="669" r:id="rId8"/>
    <p:sldId id="3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02BE"/>
    <a:srgbClr val="000000"/>
    <a:srgbClr val="69F179"/>
    <a:srgbClr val="C850C8"/>
    <a:srgbClr val="3E203F"/>
    <a:srgbClr val="2E1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79" autoAdjust="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EBC94-334B-4619-8BA9-589E73E48861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2E015-F967-45E2-AC18-24B22E29897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7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150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EFB834-720E-424F-93D5-ECA59CB3E26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22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397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10/03/2020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043608" y="1327400"/>
            <a:ext cx="6975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>
                <a:solidFill>
                  <a:srgbClr val="C00000"/>
                </a:solidFill>
              </a:rPr>
              <a:t>Reoptmization of the crystal for Hybrid scheme @FCC-ee.</a:t>
            </a:r>
            <a:endParaRPr lang="en-US" sz="4000" dirty="0">
              <a:solidFill>
                <a:srgbClr val="C00000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-1104389" y="4005064"/>
            <a:ext cx="5388357" cy="2777308"/>
            <a:chOff x="651372" y="3573016"/>
            <a:chExt cx="6516895" cy="2986087"/>
          </a:xfrm>
        </p:grpSpPr>
        <p:sp>
          <p:nvSpPr>
            <p:cNvPr id="8" name="Sottotitolo 2"/>
            <p:cNvSpPr txBox="1">
              <a:spLocks/>
            </p:cNvSpPr>
            <p:nvPr/>
          </p:nvSpPr>
          <p:spPr bwMode="auto">
            <a:xfrm>
              <a:off x="651372" y="5157193"/>
              <a:ext cx="3776612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>
              <a:lvl1pPr marL="0" indent="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buFont typeface="Arial" charset="0"/>
                <a:buNone/>
                <a:defRPr sz="2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buFont typeface="Arial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90000"/>
                <a:buFont typeface="Arial" charset="0"/>
                <a:buNone/>
                <a:defRPr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charset="0"/>
                <a:buNone/>
                <a:defRPr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None/>
                <a:defRPr sz="13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None/>
                <a:defRPr sz="13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None/>
                <a:defRPr sz="13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None/>
                <a:defRPr sz="13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it-IT" sz="2500" dirty="0" smtClean="0"/>
            </a:p>
          </p:txBody>
        </p:sp>
        <p:pic>
          <p:nvPicPr>
            <p:cNvPr id="7" name="Picture 90" descr="channe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7519" y="3573016"/>
              <a:ext cx="4835769" cy="298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tangolo 1"/>
            <p:cNvSpPr/>
            <p:nvPr/>
          </p:nvSpPr>
          <p:spPr>
            <a:xfrm>
              <a:off x="5944131" y="5589240"/>
              <a:ext cx="122413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542" y="-27384"/>
            <a:ext cx="2456458" cy="151216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754917" y="5155314"/>
            <a:ext cx="42095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Physics design of the positron target </a:t>
            </a:r>
            <a:r>
              <a:rPr lang="en-GB" b="1" dirty="0" smtClean="0"/>
              <a:t>and </a:t>
            </a:r>
            <a:r>
              <a:rPr lang="en-GB" b="1" dirty="0"/>
              <a:t>capture system - meeting</a:t>
            </a:r>
            <a:r>
              <a:rPr lang="it-IT" b="1" dirty="0" smtClean="0"/>
              <a:t> </a:t>
            </a:r>
          </a:p>
          <a:p>
            <a:pPr algn="ctr"/>
            <a:r>
              <a:rPr lang="it-IT" b="1" dirty="0" smtClean="0"/>
              <a:t>16</a:t>
            </a:r>
            <a:r>
              <a:rPr lang="it-IT" b="1" dirty="0" smtClean="0"/>
              <a:t>/07/2020</a:t>
            </a:r>
            <a:endParaRPr lang="it-IT" b="1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4779649" y="3652269"/>
            <a:ext cx="5189686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t-IT" sz="2000" b="1" u="sng" dirty="0" smtClean="0">
                <a:solidFill>
                  <a:schemeClr val="tx1"/>
                </a:solidFill>
              </a:rPr>
              <a:t>L. </a:t>
            </a:r>
            <a:r>
              <a:rPr lang="it-IT" sz="2000" b="1" u="sng" dirty="0" smtClean="0">
                <a:solidFill>
                  <a:schemeClr val="tx1"/>
                </a:solidFill>
              </a:rPr>
              <a:t>Bandiera</a:t>
            </a:r>
            <a:endParaRPr lang="it-IT" sz="20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rgbClr val="C00000"/>
                </a:solidFill>
              </a:rPr>
              <a:t>INFN Ferrara</a:t>
            </a:r>
            <a:endParaRPr lang="it-IT" sz="12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it-IT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7962" y="780023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Hybrid crystal based positron source for FCC-</a:t>
            </a:r>
            <a:r>
              <a:rPr lang="en-GB" dirty="0" err="1">
                <a:solidFill>
                  <a:srgbClr val="C00000"/>
                </a:solidFill>
              </a:rPr>
              <a:t>ee</a:t>
            </a:r>
            <a:r>
              <a:rPr lang="en-GB" dirty="0">
                <a:solidFill>
                  <a:srgbClr val="C00000"/>
                </a:solidFill>
              </a:rPr>
              <a:t/>
            </a:r>
            <a:br>
              <a:rPr lang="en-GB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L. Bandiera, INFN Ferrara - 16/07/2020</a:t>
            </a:r>
            <a:endParaRPr lang="en-US"/>
          </a:p>
        </p:txBody>
      </p:sp>
      <p:pic>
        <p:nvPicPr>
          <p:cNvPr id="9" name="Picture 2" descr="chehab1_ch2010-fig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3" b="13814"/>
          <a:stretch/>
        </p:blipFill>
        <p:spPr bwMode="auto">
          <a:xfrm>
            <a:off x="1151469" y="1700060"/>
            <a:ext cx="7535331" cy="323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332506" y="5879013"/>
            <a:ext cx="8238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 smtClean="0"/>
              <a:t>Idea of R. </a:t>
            </a:r>
            <a:r>
              <a:rPr lang="it-IT" b="1" i="1" dirty="0" err="1" smtClean="0"/>
              <a:t>Chehab</a:t>
            </a:r>
            <a:r>
              <a:rPr lang="it-IT" b="1" i="1" dirty="0"/>
              <a:t>, </a:t>
            </a:r>
            <a:r>
              <a:rPr lang="it-IT" b="1" i="1" dirty="0" smtClean="0"/>
              <a:t>V. </a:t>
            </a:r>
            <a:r>
              <a:rPr lang="it-IT" b="1" i="1" dirty="0" err="1" smtClean="0"/>
              <a:t>Strakhovenko</a:t>
            </a:r>
            <a:r>
              <a:rPr lang="it-IT" b="1" i="1" dirty="0" smtClean="0"/>
              <a:t> and A. Variola, NIM B</a:t>
            </a:r>
            <a:r>
              <a:rPr lang="en-GB" b="1" i="1" dirty="0"/>
              <a:t> </a:t>
            </a:r>
            <a:r>
              <a:rPr lang="en-GB" b="1" i="1" dirty="0" smtClean="0"/>
              <a:t>266 (2008) 3868</a:t>
            </a:r>
            <a:r>
              <a:rPr lang="it-IT" b="1" i="1" dirty="0" smtClean="0"/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03037" y="5085765"/>
            <a:ext cx="3828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Thin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crystal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radiator</a:t>
            </a:r>
            <a:r>
              <a:rPr lang="it-IT" dirty="0" smtClean="0">
                <a:solidFill>
                  <a:srgbClr val="FF0000"/>
                </a:solidFill>
              </a:rPr>
              <a:t> (</a:t>
            </a:r>
            <a:r>
              <a:rPr lang="it-IT" dirty="0" err="1" smtClean="0">
                <a:solidFill>
                  <a:srgbClr val="FF0000"/>
                </a:solidFill>
              </a:rPr>
              <a:t>thickness</a:t>
            </a:r>
            <a:r>
              <a:rPr lang="it-IT" dirty="0" smtClean="0">
                <a:solidFill>
                  <a:srgbClr val="FF0000"/>
                </a:solidFill>
              </a:rPr>
              <a:t>&lt; X</a:t>
            </a:r>
            <a:r>
              <a:rPr lang="it-IT" baseline="-25000" dirty="0" smtClean="0">
                <a:solidFill>
                  <a:srgbClr val="FF0000"/>
                </a:solidFill>
              </a:rPr>
              <a:t>0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(to </a:t>
            </a:r>
            <a:r>
              <a:rPr lang="it-IT" dirty="0" err="1" smtClean="0">
                <a:solidFill>
                  <a:srgbClr val="FF0000"/>
                </a:solidFill>
              </a:rPr>
              <a:t>limit</a:t>
            </a:r>
            <a:r>
              <a:rPr lang="it-IT" dirty="0" smtClean="0">
                <a:solidFill>
                  <a:srgbClr val="FF0000"/>
                </a:solidFill>
              </a:rPr>
              <a:t> the </a:t>
            </a:r>
            <a:r>
              <a:rPr lang="it-IT" dirty="0" err="1" smtClean="0">
                <a:solidFill>
                  <a:srgbClr val="FF0000"/>
                </a:solidFill>
              </a:rPr>
              <a:t>heating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5637705" y="5084944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A</a:t>
            </a:r>
            <a:r>
              <a:rPr lang="it-IT" smtClean="0">
                <a:solidFill>
                  <a:srgbClr val="FF0000"/>
                </a:solidFill>
              </a:rPr>
              <a:t>morphus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converter</a:t>
            </a:r>
            <a:r>
              <a:rPr lang="it-IT" dirty="0" smtClean="0">
                <a:solidFill>
                  <a:srgbClr val="FF0000"/>
                </a:solidFill>
              </a:rPr>
              <a:t> target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Crystal based positron source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76747"/>
            <a:ext cx="8757682" cy="4876800"/>
          </a:xfrm>
        </p:spPr>
        <p:txBody>
          <a:bodyPr>
            <a:normAutofit/>
          </a:bodyPr>
          <a:lstStyle/>
          <a:p>
            <a:pPr algn="just"/>
            <a:r>
              <a:rPr lang="en-GB" sz="2000" b="1" dirty="0" smtClean="0">
                <a:solidFill>
                  <a:srgbClr val="000000"/>
                </a:solidFill>
              </a:rPr>
              <a:t>Main advantages</a:t>
            </a:r>
          </a:p>
          <a:p>
            <a:pPr lvl="1" algn="just"/>
            <a:r>
              <a:rPr lang="en-US" sz="1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Enhancement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of photon generation in crystals in channeling conditions </a:t>
            </a:r>
            <a:r>
              <a:rPr lang="en-US" sz="1800" b="1" dirty="0"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sz="1800" b="1" dirty="0" err="1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enhanchement</a:t>
            </a:r>
            <a:r>
              <a:rPr lang="en-US" sz="1800" b="1" dirty="0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of pair production in the converter 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target</a:t>
            </a:r>
          </a:p>
          <a:p>
            <a:pPr lvl="1" algn="just"/>
            <a:r>
              <a:rPr lang="en-US" sz="18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High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rate of soft photons</a:t>
            </a:r>
            <a:r>
              <a:rPr lang="en-US" sz="1800" b="1" dirty="0">
                <a:cs typeface="Times New Roman" panose="02020603050405020304" pitchFamily="18" charset="0"/>
                <a:sym typeface="Wingdings" panose="05000000000000000000" pitchFamily="2" charset="2"/>
              </a:rPr>
              <a:t>  </a:t>
            </a:r>
            <a:r>
              <a:rPr lang="en-US" sz="1800" b="1" dirty="0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creation of soft positrons easily captured in matching systems</a:t>
            </a:r>
            <a:r>
              <a:rPr lang="en-US" sz="1800" b="1" dirty="0" smtClean="0">
                <a:solidFill>
                  <a:srgbClr val="0070C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274320" lvl="1" indent="0" algn="just">
              <a:buNone/>
            </a:pPr>
            <a:endParaRPr lang="en-US" sz="1800" b="1" dirty="0">
              <a:solidFill>
                <a:srgbClr val="0070C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/>
            <a:r>
              <a:rPr lang="en-GB" sz="2000" b="1" dirty="0">
                <a:solidFill>
                  <a:srgbClr val="000000"/>
                </a:solidFill>
              </a:rPr>
              <a:t>Open questions:</a:t>
            </a:r>
          </a:p>
          <a:p>
            <a:pPr lvl="1" algn="just"/>
            <a:r>
              <a:rPr lang="en-GB" sz="1800" b="1" dirty="0">
                <a:cs typeface="Times New Roman" panose="02020603050405020304" pitchFamily="18" charset="0"/>
              </a:rPr>
              <a:t>Define the best e-beam and target parameters</a:t>
            </a:r>
          </a:p>
          <a:p>
            <a:pPr marL="274320" lvl="1" indent="0" algn="just">
              <a:buNone/>
            </a:pPr>
            <a:endParaRPr lang="en-GB" sz="1800" b="1" dirty="0">
              <a:cs typeface="Times New Roman" panose="02020603050405020304" pitchFamily="18" charset="0"/>
            </a:endParaRPr>
          </a:p>
          <a:p>
            <a:pPr lvl="1" algn="just"/>
            <a:r>
              <a:rPr lang="en-GB" sz="1800" b="1" dirty="0">
                <a:cs typeface="Times New Roman" panose="02020603050405020304" pitchFamily="18" charset="0"/>
              </a:rPr>
              <a:t>Crystal radiator quality </a:t>
            </a:r>
          </a:p>
          <a:p>
            <a:pPr marL="274320" lvl="1" indent="0" algn="just">
              <a:buNone/>
            </a:pPr>
            <a:endParaRPr lang="en-GB" sz="1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lvl="1" algn="just"/>
            <a:r>
              <a:rPr lang="en-GB" sz="1800" b="1" dirty="0">
                <a:cs typeface="Times New Roman" panose="02020603050405020304" pitchFamily="18" charset="0"/>
              </a:rPr>
              <a:t>Target resistance</a:t>
            </a:r>
          </a:p>
          <a:p>
            <a:pPr lvl="1" algn="just"/>
            <a:endParaRPr lang="en-US" sz="1800" b="1" dirty="0">
              <a:solidFill>
                <a:srgbClr val="0070C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/>
            <a:endParaRPr lang="en-GB" sz="2000" b="1" dirty="0" smtClean="0">
              <a:solidFill>
                <a:srgbClr val="0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L. Bandiera, INFN Ferrara - 16/07/2020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76747"/>
            <a:ext cx="8757682" cy="4876800"/>
          </a:xfrm>
        </p:spPr>
        <p:txBody>
          <a:bodyPr>
            <a:normAutofit/>
          </a:bodyPr>
          <a:lstStyle/>
          <a:p>
            <a:pPr algn="just"/>
            <a:r>
              <a:rPr lang="en-GB" sz="2000" b="1" dirty="0" smtClean="0">
                <a:solidFill>
                  <a:srgbClr val="000000"/>
                </a:solidFill>
              </a:rPr>
              <a:t>Main advantages</a:t>
            </a:r>
          </a:p>
          <a:p>
            <a:pPr lvl="1" algn="just"/>
            <a:r>
              <a:rPr lang="en-US" sz="1800" b="1" dirty="0" smtClean="0">
                <a:cs typeface="Times New Roman" panose="02020603050405020304" pitchFamily="18" charset="0"/>
              </a:rPr>
              <a:t>Enhancement </a:t>
            </a:r>
            <a:r>
              <a:rPr lang="en-US" sz="1800" b="1" dirty="0">
                <a:cs typeface="Times New Roman" panose="02020603050405020304" pitchFamily="18" charset="0"/>
              </a:rPr>
              <a:t>of photon generation in crystals in channeling conditions </a:t>
            </a:r>
            <a:r>
              <a:rPr lang="en-US" sz="1800" b="1" dirty="0"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sz="1800" b="1" dirty="0" err="1">
                <a:cs typeface="Times New Roman" panose="02020603050405020304" pitchFamily="18" charset="0"/>
                <a:sym typeface="Wingdings" panose="05000000000000000000" pitchFamily="2" charset="2"/>
              </a:rPr>
              <a:t>enhanchement</a:t>
            </a:r>
            <a:r>
              <a:rPr lang="en-US" sz="1800" b="1" dirty="0">
                <a:cs typeface="Times New Roman" panose="02020603050405020304" pitchFamily="18" charset="0"/>
                <a:sym typeface="Wingdings" panose="05000000000000000000" pitchFamily="2" charset="2"/>
              </a:rPr>
              <a:t> of pair production in the converter </a:t>
            </a:r>
            <a:r>
              <a:rPr lang="en-US" sz="1800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target</a:t>
            </a:r>
          </a:p>
          <a:p>
            <a:pPr lvl="1" algn="just"/>
            <a:r>
              <a:rPr lang="en-US" sz="1800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High </a:t>
            </a:r>
            <a:r>
              <a:rPr lang="en-US" sz="1800" b="1" dirty="0">
                <a:cs typeface="Times New Roman" panose="02020603050405020304" pitchFamily="18" charset="0"/>
                <a:sym typeface="Wingdings" panose="05000000000000000000" pitchFamily="2" charset="2"/>
              </a:rPr>
              <a:t>rate of soft photons  creation of soft positrons easily captured in matching systems</a:t>
            </a:r>
            <a:r>
              <a:rPr lang="en-US" sz="1800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274320" lvl="1" indent="0" algn="just">
              <a:buNone/>
            </a:pPr>
            <a:endParaRPr lang="en-US" sz="1800" b="1" dirty="0">
              <a:solidFill>
                <a:srgbClr val="0070C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/>
            <a:r>
              <a:rPr lang="en-GB" sz="2000" b="1" dirty="0" smtClean="0">
                <a:solidFill>
                  <a:srgbClr val="000000"/>
                </a:solidFill>
              </a:rPr>
              <a:t>Open questions:</a:t>
            </a:r>
            <a:endParaRPr lang="en-GB" sz="2000" b="1" dirty="0">
              <a:solidFill>
                <a:srgbClr val="000000"/>
              </a:solidFill>
            </a:endParaRPr>
          </a:p>
          <a:p>
            <a:pPr lvl="1" algn="just"/>
            <a:r>
              <a:rPr lang="en-GB" sz="1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Define the best </a:t>
            </a:r>
            <a:r>
              <a:rPr lang="en-GB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e-beam and target </a:t>
            </a:r>
            <a:r>
              <a:rPr lang="en-GB" sz="1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parameters</a:t>
            </a:r>
          </a:p>
          <a:p>
            <a:pPr marL="274320" lvl="1" indent="0" algn="just">
              <a:buNone/>
            </a:pPr>
            <a:endParaRPr lang="en-GB" sz="1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lvl="1" algn="just"/>
            <a:r>
              <a:rPr lang="en-GB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Crystal radiator </a:t>
            </a:r>
            <a:r>
              <a:rPr lang="en-GB" sz="1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quality </a:t>
            </a:r>
          </a:p>
          <a:p>
            <a:pPr marL="274320" lvl="1" indent="0" algn="just">
              <a:buNone/>
            </a:pPr>
            <a:endParaRPr lang="en-GB" sz="1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lvl="1" algn="just"/>
            <a:r>
              <a:rPr lang="en-GB" sz="1800" b="1" dirty="0" smtClean="0">
                <a:cs typeface="Times New Roman" panose="02020603050405020304" pitchFamily="18" charset="0"/>
              </a:rPr>
              <a:t>Target resistance</a:t>
            </a:r>
            <a:endParaRPr lang="en-GB" sz="1800" b="1" dirty="0">
              <a:cs typeface="Times New Roman" panose="02020603050405020304" pitchFamily="18" charset="0"/>
            </a:endParaRPr>
          </a:p>
          <a:p>
            <a:pPr lvl="1" algn="just"/>
            <a:endParaRPr lang="en-GB" sz="2000" b="1" dirty="0" smtClean="0">
              <a:solidFill>
                <a:srgbClr val="000000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Crystal based positron source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L. Bandiera, INFN Ferrara - 16/07/2020</a:t>
            </a:r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4051544" y="4797152"/>
            <a:ext cx="478403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We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</a:rPr>
              <a:t>can </a:t>
            </a:r>
            <a:r>
              <a:rPr lang="it-IT" b="1" dirty="0" err="1" smtClean="0">
                <a:solidFill>
                  <a:srgbClr val="FF0000"/>
                </a:solidFill>
              </a:rPr>
              <a:t>contribute</a:t>
            </a:r>
            <a:r>
              <a:rPr lang="it-IT" b="1" dirty="0" smtClean="0">
                <a:solidFill>
                  <a:srgbClr val="FF0000"/>
                </a:solidFill>
              </a:rPr>
              <a:t> to </a:t>
            </a:r>
            <a:r>
              <a:rPr lang="it-IT" b="1" dirty="0" err="1" smtClean="0">
                <a:solidFill>
                  <a:srgbClr val="FF0000"/>
                </a:solidFill>
              </a:rPr>
              <a:t>these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tasks</a:t>
            </a:r>
            <a:r>
              <a:rPr lang="it-IT" b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Realistic </a:t>
            </a:r>
            <a:r>
              <a:rPr lang="en-US" b="1" dirty="0">
                <a:cs typeface="Times New Roman" panose="02020603050405020304" pitchFamily="18" charset="0"/>
                <a:sym typeface="Wingdings" panose="05000000000000000000" pitchFamily="2" charset="2"/>
              </a:rPr>
              <a:t>Monte Carlo 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simulations: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Collaboration with INP Minsk </a:t>
            </a:r>
          </a:p>
          <a:p>
            <a:pPr lvl="1"/>
            <a:r>
              <a:rPr lang="en-US" dirty="0"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    (V. </a:t>
            </a:r>
            <a:r>
              <a:rPr lang="en-US" dirty="0" err="1" smtClean="0">
                <a:cs typeface="Times New Roman" panose="02020603050405020304" pitchFamily="18" charset="0"/>
                <a:sym typeface="Wingdings" panose="05000000000000000000" pitchFamily="2" charset="2"/>
              </a:rPr>
              <a:t>Tikhomirov</a:t>
            </a:r>
            <a:r>
              <a:rPr lang="en-US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Feasibility tests;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Crystals</a:t>
            </a:r>
            <a:r>
              <a:rPr lang="it-IT" b="1" dirty="0" smtClean="0"/>
              <a:t> </a:t>
            </a:r>
            <a:r>
              <a:rPr lang="it-IT" b="1" dirty="0" err="1" smtClean="0"/>
              <a:t>purchase</a:t>
            </a:r>
            <a:r>
              <a:rPr lang="it-IT" b="1" dirty="0" smtClean="0"/>
              <a:t> and </a:t>
            </a:r>
            <a:r>
              <a:rPr lang="it-IT" b="1" dirty="0" err="1" smtClean="0"/>
              <a:t>characterization</a:t>
            </a:r>
            <a:r>
              <a:rPr lang="it-IT" b="1" dirty="0" smtClean="0"/>
              <a:t>.</a:t>
            </a:r>
            <a:endParaRPr lang="en-GB" b="1" dirty="0"/>
          </a:p>
        </p:txBody>
      </p:sp>
      <p:cxnSp>
        <p:nvCxnSpPr>
          <p:cNvPr id="9" name="Connettore 2 8"/>
          <p:cNvCxnSpPr/>
          <p:nvPr/>
        </p:nvCxnSpPr>
        <p:spPr>
          <a:xfrm flipH="1" flipV="1">
            <a:off x="3275856" y="4653136"/>
            <a:ext cx="648072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H="1" flipV="1">
            <a:off x="5486401" y="4077072"/>
            <a:ext cx="813791" cy="5760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1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C00000"/>
                </a:solidFill>
              </a:rPr>
              <a:t>Tests</a:t>
            </a:r>
            <a:r>
              <a:rPr lang="it-IT" dirty="0" smtClean="0">
                <a:solidFill>
                  <a:srgbClr val="C00000"/>
                </a:solidFill>
              </a:rPr>
              <a:t> on </a:t>
            </a:r>
            <a:r>
              <a:rPr lang="it-IT" dirty="0" err="1" smtClean="0">
                <a:solidFill>
                  <a:srgbClr val="C00000"/>
                </a:solidFill>
              </a:rPr>
              <a:t>beam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1628800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have</a:t>
            </a:r>
            <a:r>
              <a:rPr lang="it-IT" sz="2400" dirty="0" smtClean="0"/>
              <a:t> </a:t>
            </a:r>
            <a:r>
              <a:rPr lang="it-IT" sz="2400" dirty="0" smtClean="0"/>
              <a:t>a long </a:t>
            </a:r>
            <a:r>
              <a:rPr lang="it-IT" sz="2400" dirty="0" err="1" smtClean="0"/>
              <a:t>experience</a:t>
            </a:r>
            <a:r>
              <a:rPr lang="it-IT" sz="2400" dirty="0" smtClean="0"/>
              <a:t> in </a:t>
            </a:r>
            <a:r>
              <a:rPr lang="it-IT" sz="2400" dirty="0" err="1" smtClean="0"/>
              <a:t>carring</a:t>
            </a:r>
            <a:r>
              <a:rPr lang="it-IT" sz="2400" dirty="0" smtClean="0"/>
              <a:t> out </a:t>
            </a:r>
            <a:r>
              <a:rPr lang="it-IT" sz="2400" dirty="0" err="1" smtClean="0"/>
              <a:t>experiments</a:t>
            </a:r>
            <a:r>
              <a:rPr lang="it-IT" sz="2400" dirty="0" smtClean="0"/>
              <a:t> on </a:t>
            </a:r>
            <a:r>
              <a:rPr lang="it-IT" sz="2400" u="sng" dirty="0" err="1" smtClean="0"/>
              <a:t>Channeling</a:t>
            </a:r>
            <a:r>
              <a:rPr lang="it-IT" sz="2400" u="sng" dirty="0" smtClean="0"/>
              <a:t> </a:t>
            </a:r>
            <a:r>
              <a:rPr lang="it-IT" sz="2400" u="sng" dirty="0" err="1" smtClean="0"/>
              <a:t>Radiation</a:t>
            </a:r>
            <a:r>
              <a:rPr lang="it-IT" sz="2400" dirty="0" smtClean="0"/>
              <a:t> in </a:t>
            </a:r>
            <a:r>
              <a:rPr lang="it-IT" sz="2400" dirty="0" err="1" smtClean="0"/>
              <a:t>different</a:t>
            </a:r>
            <a:r>
              <a:rPr lang="it-IT" sz="2400" dirty="0" smtClean="0"/>
              <a:t> </a:t>
            </a:r>
            <a:r>
              <a:rPr lang="it-IT" sz="2400" dirty="0" err="1" smtClean="0"/>
              <a:t>laboratories</a:t>
            </a:r>
            <a:r>
              <a:rPr lang="it-IT" sz="2400" dirty="0" smtClean="0"/>
              <a:t> </a:t>
            </a:r>
            <a:r>
              <a:rPr lang="it-IT" sz="2400" dirty="0" err="1" smtClean="0"/>
              <a:t>worldwide</a:t>
            </a:r>
            <a:r>
              <a:rPr lang="it-IT" sz="2400" dirty="0" smtClean="0"/>
              <a:t> (CERN SPS&amp;PS, SLAC, MAMI, DESY..), </a:t>
            </a:r>
            <a:r>
              <a:rPr lang="it-IT" sz="2400" dirty="0" err="1" smtClean="0"/>
              <a:t>providing</a:t>
            </a:r>
            <a:r>
              <a:rPr lang="it-IT" sz="2400" dirty="0" smtClean="0"/>
              <a:t> </a:t>
            </a:r>
            <a:r>
              <a:rPr lang="it-IT" sz="2400" dirty="0" smtClean="0"/>
              <a:t>the </a:t>
            </a:r>
            <a:r>
              <a:rPr lang="it-IT" sz="2400" dirty="0" err="1" smtClean="0"/>
              <a:t>necessary</a:t>
            </a:r>
            <a:r>
              <a:rPr lang="it-IT" sz="2400" dirty="0"/>
              <a:t> </a:t>
            </a:r>
            <a:r>
              <a:rPr lang="it-IT" sz="2400" dirty="0" err="1" smtClean="0"/>
              <a:t>equipment</a:t>
            </a:r>
            <a:r>
              <a:rPr lang="it-IT" sz="2400" dirty="0" smtClean="0"/>
              <a:t> </a:t>
            </a:r>
            <a:r>
              <a:rPr lang="it-IT" sz="2400" dirty="0" smtClean="0"/>
              <a:t>for </a:t>
            </a:r>
            <a:r>
              <a:rPr lang="it-IT" sz="2400" dirty="0" err="1" smtClean="0"/>
              <a:t>possible</a:t>
            </a:r>
            <a:r>
              <a:rPr lang="it-IT" sz="2400" dirty="0" smtClean="0"/>
              <a:t> </a:t>
            </a:r>
            <a:r>
              <a:rPr lang="it-IT" sz="2400" dirty="0" smtClean="0"/>
              <a:t>future </a:t>
            </a:r>
            <a:r>
              <a:rPr lang="it-IT" sz="2400" dirty="0" err="1" smtClean="0"/>
              <a:t>tests</a:t>
            </a:r>
            <a:r>
              <a:rPr lang="it-IT" sz="2400" dirty="0" smtClean="0"/>
              <a:t>:</a:t>
            </a:r>
          </a:p>
          <a:p>
            <a:pPr algn="just"/>
            <a:endParaRPr lang="it-IT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smtClean="0"/>
              <a:t>Setup: detectors, DAQ etc..;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smtClean="0"/>
              <a:t>High-</a:t>
            </a:r>
            <a:r>
              <a:rPr lang="it-IT" sz="2000" dirty="0" err="1" smtClean="0"/>
              <a:t>precision</a:t>
            </a:r>
            <a:r>
              <a:rPr lang="it-IT" sz="2000" dirty="0" smtClean="0"/>
              <a:t> </a:t>
            </a:r>
            <a:r>
              <a:rPr lang="it-IT" sz="2000" dirty="0" err="1" smtClean="0"/>
              <a:t>goniometer</a:t>
            </a:r>
            <a:r>
              <a:rPr lang="it-IT" sz="2000" dirty="0" smtClean="0"/>
              <a:t> for </a:t>
            </a:r>
            <a:r>
              <a:rPr lang="it-IT" sz="2000" dirty="0" err="1" smtClean="0"/>
              <a:t>crystal</a:t>
            </a:r>
            <a:r>
              <a:rPr lang="it-IT" sz="2000" dirty="0" smtClean="0"/>
              <a:t> </a:t>
            </a:r>
            <a:r>
              <a:rPr lang="it-IT" sz="2000" dirty="0" err="1" smtClean="0"/>
              <a:t>orientation</a:t>
            </a:r>
            <a:r>
              <a:rPr lang="it-IT" sz="2000" dirty="0" smtClean="0"/>
              <a:t> with the </a:t>
            </a:r>
            <a:r>
              <a:rPr lang="it-IT" sz="2000" dirty="0" err="1" smtClean="0"/>
              <a:t>beam</a:t>
            </a:r>
            <a:r>
              <a:rPr lang="it-IT" sz="2000" dirty="0"/>
              <a:t>;</a:t>
            </a:r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err="1" smtClean="0"/>
              <a:t>Crystals</a:t>
            </a:r>
            <a:r>
              <a:rPr lang="it-IT" sz="2000" dirty="0" smtClean="0"/>
              <a:t> and </a:t>
            </a:r>
            <a:r>
              <a:rPr lang="it-IT" sz="2000" dirty="0" err="1" smtClean="0"/>
              <a:t>their</a:t>
            </a:r>
            <a:r>
              <a:rPr lang="it-IT" sz="2000" dirty="0" smtClean="0"/>
              <a:t> </a:t>
            </a:r>
            <a:r>
              <a:rPr lang="it-IT" sz="2000" dirty="0" err="1" smtClean="0"/>
              <a:t>characterization</a:t>
            </a:r>
            <a:r>
              <a:rPr lang="it-IT" sz="2000" dirty="0"/>
              <a:t>;</a:t>
            </a:r>
            <a:endParaRPr lang="it-IT" sz="2000" dirty="0" smtClean="0"/>
          </a:p>
          <a:p>
            <a:pPr algn="just"/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err="1" smtClean="0"/>
              <a:t>Simulation</a:t>
            </a:r>
            <a:r>
              <a:rPr lang="it-IT" sz="2000" dirty="0" smtClean="0"/>
              <a:t> and data </a:t>
            </a:r>
            <a:r>
              <a:rPr lang="it-IT" sz="2000" dirty="0" err="1" smtClean="0"/>
              <a:t>analysis</a:t>
            </a:r>
            <a:r>
              <a:rPr lang="it-IT" sz="2000" dirty="0" smtClean="0"/>
              <a:t>.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2"/>
          <p:cNvSpPr/>
          <p:nvPr/>
        </p:nvSpPr>
        <p:spPr>
          <a:xfrm>
            <a:off x="3156444" y="3207152"/>
            <a:ext cx="369003" cy="380106"/>
          </a:xfrm>
          <a:prstGeom prst="rect">
            <a:avLst/>
          </a:prstGeom>
          <a:solidFill>
            <a:srgbClr val="CCCC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Line 3"/>
          <p:cNvSpPr/>
          <p:nvPr/>
        </p:nvSpPr>
        <p:spPr>
          <a:xfrm>
            <a:off x="391535" y="3397205"/>
            <a:ext cx="8294400" cy="327"/>
          </a:xfrm>
          <a:prstGeom prst="line">
            <a:avLst/>
          </a:prstGeom>
          <a:ln w="18000">
            <a:solidFill>
              <a:srgbClr val="000000"/>
            </a:solidFill>
            <a:custDash>
              <a:ds d="300000" sp="2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Line 4"/>
          <p:cNvSpPr/>
          <p:nvPr/>
        </p:nvSpPr>
        <p:spPr>
          <a:xfrm>
            <a:off x="391535" y="3397205"/>
            <a:ext cx="2834138" cy="0"/>
          </a:xfrm>
          <a:prstGeom prst="line">
            <a:avLst/>
          </a:prstGeom>
          <a:ln w="1800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Freeform 5"/>
          <p:cNvSpPr/>
          <p:nvPr/>
        </p:nvSpPr>
        <p:spPr>
          <a:xfrm>
            <a:off x="3225673" y="3397205"/>
            <a:ext cx="165561" cy="7184"/>
          </a:xfrm>
          <a:custGeom>
            <a:avLst/>
            <a:gdLst/>
            <a:ahLst/>
            <a:cxnLst/>
            <a:rect l="0" t="0" r="r" b="b"/>
            <a:pathLst>
              <a:path w="507" h="22">
                <a:moveTo>
                  <a:pt x="0" y="0"/>
                </a:moveTo>
                <a:cubicBezTo>
                  <a:pt x="268" y="0"/>
                  <a:pt x="309" y="0"/>
                  <a:pt x="506" y="21"/>
                </a:cubicBezTo>
              </a:path>
            </a:pathLst>
          </a:custGeom>
          <a:ln w="18000">
            <a:solidFill>
              <a:srgbClr val="0000FF"/>
            </a:solidFill>
            <a:round/>
          </a:ln>
        </p:spPr>
      </p:sp>
      <p:sp>
        <p:nvSpPr>
          <p:cNvPr id="72" name="Line 6"/>
          <p:cNvSpPr/>
          <p:nvPr/>
        </p:nvSpPr>
        <p:spPr>
          <a:xfrm>
            <a:off x="3390255" y="3404062"/>
            <a:ext cx="1628837" cy="32655"/>
          </a:xfrm>
          <a:prstGeom prst="line">
            <a:avLst/>
          </a:prstGeom>
          <a:ln w="1800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73" name="Group 7"/>
          <p:cNvGrpSpPr/>
          <p:nvPr/>
        </p:nvGrpSpPr>
        <p:grpSpPr>
          <a:xfrm>
            <a:off x="6003737" y="3341999"/>
            <a:ext cx="714821" cy="138458"/>
            <a:chOff x="7086960" y="3298680"/>
            <a:chExt cx="788040" cy="152640"/>
          </a:xfrm>
        </p:grpSpPr>
        <p:sp>
          <p:nvSpPr>
            <p:cNvPr id="74" name="Freeform 8"/>
            <p:cNvSpPr/>
            <p:nvPr/>
          </p:nvSpPr>
          <p:spPr>
            <a:xfrm>
              <a:off x="7086960" y="3203280"/>
              <a:ext cx="99000" cy="172080"/>
            </a:xfrm>
            <a:custGeom>
              <a:avLst/>
              <a:gdLst/>
              <a:ahLst/>
              <a:cxnLst/>
              <a:rect l="0" t="0" r="r" b="b"/>
              <a:pathLst>
                <a:path w="275" h="478">
                  <a:moveTo>
                    <a:pt x="0" y="476"/>
                  </a:moveTo>
                  <a:cubicBezTo>
                    <a:pt x="137" y="0"/>
                    <a:pt x="274" y="477"/>
                    <a:pt x="274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75" name="Freeform 9"/>
            <p:cNvSpPr/>
            <p:nvPr/>
          </p:nvSpPr>
          <p:spPr>
            <a:xfrm>
              <a:off x="7185600" y="3375000"/>
              <a:ext cx="98640" cy="171720"/>
            </a:xfrm>
            <a:custGeom>
              <a:avLst/>
              <a:gdLst/>
              <a:ahLst/>
              <a:cxnLst/>
              <a:rect l="0" t="0" r="r" b="b"/>
              <a:pathLst>
                <a:path w="274" h="477">
                  <a:moveTo>
                    <a:pt x="0" y="0"/>
                  </a:moveTo>
                  <a:cubicBezTo>
                    <a:pt x="137" y="476"/>
                    <a:pt x="273" y="0"/>
                    <a:pt x="273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76" name="Freeform 10"/>
            <p:cNvSpPr/>
            <p:nvPr/>
          </p:nvSpPr>
          <p:spPr>
            <a:xfrm>
              <a:off x="7283880" y="3203640"/>
              <a:ext cx="99000" cy="172080"/>
            </a:xfrm>
            <a:custGeom>
              <a:avLst/>
              <a:gdLst/>
              <a:ahLst/>
              <a:cxnLst/>
              <a:rect l="0" t="0" r="r" b="b"/>
              <a:pathLst>
                <a:path w="275" h="478">
                  <a:moveTo>
                    <a:pt x="0" y="476"/>
                  </a:moveTo>
                  <a:cubicBezTo>
                    <a:pt x="137" y="0"/>
                    <a:pt x="274" y="477"/>
                    <a:pt x="274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77" name="Freeform 11"/>
            <p:cNvSpPr/>
            <p:nvPr/>
          </p:nvSpPr>
          <p:spPr>
            <a:xfrm>
              <a:off x="7382520" y="3375000"/>
              <a:ext cx="98640" cy="171720"/>
            </a:xfrm>
            <a:custGeom>
              <a:avLst/>
              <a:gdLst/>
              <a:ahLst/>
              <a:cxnLst/>
              <a:rect l="0" t="0" r="r" b="b"/>
              <a:pathLst>
                <a:path w="274" h="477">
                  <a:moveTo>
                    <a:pt x="0" y="0"/>
                  </a:moveTo>
                  <a:cubicBezTo>
                    <a:pt x="137" y="476"/>
                    <a:pt x="273" y="0"/>
                    <a:pt x="273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78" name="Freeform 12"/>
            <p:cNvSpPr/>
            <p:nvPr/>
          </p:nvSpPr>
          <p:spPr>
            <a:xfrm>
              <a:off x="7481160" y="3203640"/>
              <a:ext cx="98640" cy="171360"/>
            </a:xfrm>
            <a:custGeom>
              <a:avLst/>
              <a:gdLst/>
              <a:ahLst/>
              <a:cxnLst/>
              <a:rect l="0" t="0" r="r" b="b"/>
              <a:pathLst>
                <a:path w="274" h="476">
                  <a:moveTo>
                    <a:pt x="0" y="475"/>
                  </a:moveTo>
                  <a:cubicBezTo>
                    <a:pt x="137" y="0"/>
                    <a:pt x="273" y="475"/>
                    <a:pt x="273" y="475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79" name="Freeform 13"/>
            <p:cNvSpPr/>
            <p:nvPr/>
          </p:nvSpPr>
          <p:spPr>
            <a:xfrm>
              <a:off x="7579440" y="3375000"/>
              <a:ext cx="99000" cy="171720"/>
            </a:xfrm>
            <a:custGeom>
              <a:avLst/>
              <a:gdLst/>
              <a:ahLst/>
              <a:cxnLst/>
              <a:rect l="0" t="0" r="r" b="b"/>
              <a:pathLst>
                <a:path w="275" h="477">
                  <a:moveTo>
                    <a:pt x="0" y="0"/>
                  </a:moveTo>
                  <a:cubicBezTo>
                    <a:pt x="137" y="476"/>
                    <a:pt x="274" y="0"/>
                    <a:pt x="274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80" name="Freeform 14"/>
            <p:cNvSpPr/>
            <p:nvPr/>
          </p:nvSpPr>
          <p:spPr>
            <a:xfrm>
              <a:off x="7678080" y="3203640"/>
              <a:ext cx="98640" cy="172080"/>
            </a:xfrm>
            <a:custGeom>
              <a:avLst/>
              <a:gdLst/>
              <a:ahLst/>
              <a:cxnLst/>
              <a:rect l="0" t="0" r="r" b="b"/>
              <a:pathLst>
                <a:path w="274" h="478">
                  <a:moveTo>
                    <a:pt x="0" y="476"/>
                  </a:moveTo>
                  <a:cubicBezTo>
                    <a:pt x="137" y="0"/>
                    <a:pt x="273" y="477"/>
                    <a:pt x="273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81" name="Freeform 15"/>
            <p:cNvSpPr/>
            <p:nvPr/>
          </p:nvSpPr>
          <p:spPr>
            <a:xfrm>
              <a:off x="7776360" y="3375000"/>
              <a:ext cx="99000" cy="171720"/>
            </a:xfrm>
            <a:custGeom>
              <a:avLst/>
              <a:gdLst/>
              <a:ahLst/>
              <a:cxnLst/>
              <a:rect l="0" t="0" r="r" b="b"/>
              <a:pathLst>
                <a:path w="275" h="477">
                  <a:moveTo>
                    <a:pt x="0" y="1"/>
                  </a:moveTo>
                  <a:cubicBezTo>
                    <a:pt x="138" y="476"/>
                    <a:pt x="274" y="0"/>
                    <a:pt x="274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  <a:tailEnd type="triangle" w="med" len="med"/>
            </a:ln>
          </p:spPr>
        </p:sp>
      </p:grpSp>
      <p:sp>
        <p:nvSpPr>
          <p:cNvPr id="83" name="Line 17"/>
          <p:cNvSpPr/>
          <p:nvPr/>
        </p:nvSpPr>
        <p:spPr>
          <a:xfrm>
            <a:off x="391862" y="3397205"/>
            <a:ext cx="1302613" cy="0"/>
          </a:xfrm>
          <a:prstGeom prst="line">
            <a:avLst/>
          </a:prstGeom>
          <a:ln w="1800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Line 18"/>
          <p:cNvSpPr/>
          <p:nvPr/>
        </p:nvSpPr>
        <p:spPr>
          <a:xfrm>
            <a:off x="5428588" y="3634934"/>
            <a:ext cx="1021872" cy="658162"/>
          </a:xfrm>
          <a:prstGeom prst="line">
            <a:avLst/>
          </a:prstGeom>
          <a:ln w="18000">
            <a:solidFill>
              <a:srgbClr val="00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Freeform 19"/>
          <p:cNvSpPr/>
          <p:nvPr/>
        </p:nvSpPr>
        <p:spPr>
          <a:xfrm>
            <a:off x="4937454" y="3436718"/>
            <a:ext cx="497991" cy="200502"/>
          </a:xfrm>
          <a:custGeom>
            <a:avLst/>
            <a:gdLst/>
            <a:ahLst/>
            <a:cxnLst/>
            <a:rect l="0" t="0" r="r" b="b"/>
            <a:pathLst>
              <a:path w="1266" h="339">
                <a:moveTo>
                  <a:pt x="0" y="0"/>
                </a:moveTo>
                <a:cubicBezTo>
                  <a:pt x="677" y="79"/>
                  <a:pt x="668" y="75"/>
                  <a:pt x="1265" y="338"/>
                </a:cubicBezTo>
              </a:path>
            </a:pathLst>
          </a:custGeom>
          <a:ln w="18000">
            <a:solidFill>
              <a:srgbClr val="0000FF"/>
            </a:solidFill>
            <a:round/>
          </a:ln>
        </p:spPr>
      </p:sp>
      <p:sp>
        <p:nvSpPr>
          <p:cNvPr id="86" name="CustomShape 20"/>
          <p:cNvSpPr/>
          <p:nvPr/>
        </p:nvSpPr>
        <p:spPr>
          <a:xfrm>
            <a:off x="4729768" y="3056244"/>
            <a:ext cx="868953" cy="776865"/>
          </a:xfrm>
          <a:custGeom>
            <a:avLst/>
            <a:gdLst/>
            <a:ahLst/>
            <a:cxnLst/>
            <a:rect l="0" t="0" r="r" b="b"/>
            <a:pathLst>
              <a:path w="2663" h="2381">
                <a:moveTo>
                  <a:pt x="1331" y="2380"/>
                </a:moveTo>
                <a:lnTo>
                  <a:pt x="2662" y="0"/>
                </a:lnTo>
                <a:lnTo>
                  <a:pt x="0" y="0"/>
                </a:lnTo>
                <a:lnTo>
                  <a:pt x="1331" y="2380"/>
                </a:lnTo>
              </a:path>
            </a:pathLst>
          </a:custGeom>
          <a:solidFill>
            <a:srgbClr val="FF00CC">
              <a:alpha val="50000"/>
            </a:srgbClr>
          </a:solidFill>
          <a:ln w="3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21"/>
          <p:cNvSpPr/>
          <p:nvPr/>
        </p:nvSpPr>
        <p:spPr>
          <a:xfrm>
            <a:off x="2106909" y="3215969"/>
            <a:ext cx="58126" cy="38010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22"/>
          <p:cNvSpPr/>
          <p:nvPr/>
        </p:nvSpPr>
        <p:spPr>
          <a:xfrm>
            <a:off x="2923287" y="3215969"/>
            <a:ext cx="69882" cy="38010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24"/>
          <p:cNvSpPr/>
          <p:nvPr/>
        </p:nvSpPr>
        <p:spPr>
          <a:xfrm>
            <a:off x="7201107" y="3215969"/>
            <a:ext cx="687064" cy="380106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1" name="Group 25"/>
          <p:cNvGrpSpPr/>
          <p:nvPr/>
        </p:nvGrpSpPr>
        <p:grpSpPr>
          <a:xfrm>
            <a:off x="3485608" y="3342344"/>
            <a:ext cx="714821" cy="138458"/>
            <a:chOff x="3842640" y="3311280"/>
            <a:chExt cx="788040" cy="152640"/>
          </a:xfrm>
        </p:grpSpPr>
        <p:sp>
          <p:nvSpPr>
            <p:cNvPr id="92" name="Freeform 26"/>
            <p:cNvSpPr/>
            <p:nvPr/>
          </p:nvSpPr>
          <p:spPr>
            <a:xfrm>
              <a:off x="3842640" y="3215880"/>
              <a:ext cx="99000" cy="172080"/>
            </a:xfrm>
            <a:custGeom>
              <a:avLst/>
              <a:gdLst/>
              <a:ahLst/>
              <a:cxnLst/>
              <a:rect l="0" t="0" r="r" b="b"/>
              <a:pathLst>
                <a:path w="275" h="478">
                  <a:moveTo>
                    <a:pt x="0" y="476"/>
                  </a:moveTo>
                  <a:cubicBezTo>
                    <a:pt x="137" y="0"/>
                    <a:pt x="274" y="477"/>
                    <a:pt x="274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3" name="Freeform 27"/>
            <p:cNvSpPr/>
            <p:nvPr/>
          </p:nvSpPr>
          <p:spPr>
            <a:xfrm>
              <a:off x="3941280" y="3387600"/>
              <a:ext cx="98640" cy="171720"/>
            </a:xfrm>
            <a:custGeom>
              <a:avLst/>
              <a:gdLst/>
              <a:ahLst/>
              <a:cxnLst/>
              <a:rect l="0" t="0" r="r" b="b"/>
              <a:pathLst>
                <a:path w="274" h="477">
                  <a:moveTo>
                    <a:pt x="0" y="0"/>
                  </a:moveTo>
                  <a:cubicBezTo>
                    <a:pt x="137" y="476"/>
                    <a:pt x="273" y="0"/>
                    <a:pt x="273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4" name="Freeform 28"/>
            <p:cNvSpPr/>
            <p:nvPr/>
          </p:nvSpPr>
          <p:spPr>
            <a:xfrm>
              <a:off x="4039560" y="3216240"/>
              <a:ext cx="99000" cy="172080"/>
            </a:xfrm>
            <a:custGeom>
              <a:avLst/>
              <a:gdLst/>
              <a:ahLst/>
              <a:cxnLst/>
              <a:rect l="0" t="0" r="r" b="b"/>
              <a:pathLst>
                <a:path w="275" h="478">
                  <a:moveTo>
                    <a:pt x="0" y="476"/>
                  </a:moveTo>
                  <a:cubicBezTo>
                    <a:pt x="137" y="0"/>
                    <a:pt x="274" y="477"/>
                    <a:pt x="274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5" name="Freeform 29"/>
            <p:cNvSpPr/>
            <p:nvPr/>
          </p:nvSpPr>
          <p:spPr>
            <a:xfrm>
              <a:off x="4138200" y="3387600"/>
              <a:ext cx="98640" cy="171720"/>
            </a:xfrm>
            <a:custGeom>
              <a:avLst/>
              <a:gdLst/>
              <a:ahLst/>
              <a:cxnLst/>
              <a:rect l="0" t="0" r="r" b="b"/>
              <a:pathLst>
                <a:path w="274" h="477">
                  <a:moveTo>
                    <a:pt x="0" y="0"/>
                  </a:moveTo>
                  <a:cubicBezTo>
                    <a:pt x="137" y="476"/>
                    <a:pt x="273" y="0"/>
                    <a:pt x="273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6" name="Freeform 30"/>
            <p:cNvSpPr/>
            <p:nvPr/>
          </p:nvSpPr>
          <p:spPr>
            <a:xfrm>
              <a:off x="4236840" y="3216240"/>
              <a:ext cx="98640" cy="171360"/>
            </a:xfrm>
            <a:custGeom>
              <a:avLst/>
              <a:gdLst/>
              <a:ahLst/>
              <a:cxnLst/>
              <a:rect l="0" t="0" r="r" b="b"/>
              <a:pathLst>
                <a:path w="274" h="476">
                  <a:moveTo>
                    <a:pt x="0" y="475"/>
                  </a:moveTo>
                  <a:cubicBezTo>
                    <a:pt x="137" y="0"/>
                    <a:pt x="273" y="475"/>
                    <a:pt x="273" y="475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7" name="Freeform 31"/>
            <p:cNvSpPr/>
            <p:nvPr/>
          </p:nvSpPr>
          <p:spPr>
            <a:xfrm>
              <a:off x="4335120" y="3387600"/>
              <a:ext cx="99000" cy="171720"/>
            </a:xfrm>
            <a:custGeom>
              <a:avLst/>
              <a:gdLst/>
              <a:ahLst/>
              <a:cxnLst/>
              <a:rect l="0" t="0" r="r" b="b"/>
              <a:pathLst>
                <a:path w="275" h="477">
                  <a:moveTo>
                    <a:pt x="0" y="0"/>
                  </a:moveTo>
                  <a:cubicBezTo>
                    <a:pt x="137" y="476"/>
                    <a:pt x="274" y="0"/>
                    <a:pt x="274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8" name="Freeform 32"/>
            <p:cNvSpPr/>
            <p:nvPr/>
          </p:nvSpPr>
          <p:spPr>
            <a:xfrm>
              <a:off x="4433760" y="3216240"/>
              <a:ext cx="98640" cy="172080"/>
            </a:xfrm>
            <a:custGeom>
              <a:avLst/>
              <a:gdLst/>
              <a:ahLst/>
              <a:cxnLst/>
              <a:rect l="0" t="0" r="r" b="b"/>
              <a:pathLst>
                <a:path w="274" h="478">
                  <a:moveTo>
                    <a:pt x="0" y="476"/>
                  </a:moveTo>
                  <a:cubicBezTo>
                    <a:pt x="137" y="0"/>
                    <a:pt x="273" y="477"/>
                    <a:pt x="273" y="477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</a:ln>
          </p:spPr>
        </p:sp>
        <p:sp>
          <p:nvSpPr>
            <p:cNvPr id="99" name="Freeform 33"/>
            <p:cNvSpPr/>
            <p:nvPr/>
          </p:nvSpPr>
          <p:spPr>
            <a:xfrm>
              <a:off x="4532040" y="3387600"/>
              <a:ext cx="99000" cy="171720"/>
            </a:xfrm>
            <a:custGeom>
              <a:avLst/>
              <a:gdLst/>
              <a:ahLst/>
              <a:cxnLst/>
              <a:rect l="0" t="0" r="r" b="b"/>
              <a:pathLst>
                <a:path w="275" h="477">
                  <a:moveTo>
                    <a:pt x="0" y="1"/>
                  </a:moveTo>
                  <a:cubicBezTo>
                    <a:pt x="138" y="476"/>
                    <a:pt x="274" y="0"/>
                    <a:pt x="274" y="0"/>
                  </a:cubicBezTo>
                </a:path>
              </a:pathLst>
            </a:custGeom>
            <a:ln w="18000">
              <a:solidFill>
                <a:srgbClr val="00CCFF"/>
              </a:solidFill>
              <a:round/>
              <a:tailEnd type="triangle" w="med" len="med"/>
            </a:ln>
          </p:spPr>
        </p:sp>
      </p:grpSp>
      <p:sp>
        <p:nvSpPr>
          <p:cNvPr id="101" name="TextShape 35"/>
          <p:cNvSpPr txBox="1"/>
          <p:nvPr/>
        </p:nvSpPr>
        <p:spPr>
          <a:xfrm>
            <a:off x="2092424" y="1992054"/>
            <a:ext cx="1156318" cy="31446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 smtClean="0">
                <a:latin typeface="Ubuntu"/>
              </a:rPr>
              <a:t>Si tracking</a:t>
            </a:r>
            <a:endParaRPr lang="en-US" sz="1633" spc="-1" dirty="0">
              <a:latin typeface="Arial"/>
            </a:endParaRPr>
          </a:p>
        </p:txBody>
      </p:sp>
      <p:sp>
        <p:nvSpPr>
          <p:cNvPr id="102" name="TextShape 36"/>
          <p:cNvSpPr txBox="1"/>
          <p:nvPr/>
        </p:nvSpPr>
        <p:spPr>
          <a:xfrm>
            <a:off x="3471790" y="2124203"/>
            <a:ext cx="3642025" cy="31446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n-US" sz="1633" spc="-1" dirty="0">
                <a:latin typeface="Ubuntu"/>
              </a:rPr>
              <a:t>magnet (charged/neutral separation)</a:t>
            </a:r>
          </a:p>
        </p:txBody>
      </p:sp>
      <p:sp>
        <p:nvSpPr>
          <p:cNvPr id="103" name="TextShape 37"/>
          <p:cNvSpPr txBox="1"/>
          <p:nvPr/>
        </p:nvSpPr>
        <p:spPr>
          <a:xfrm>
            <a:off x="7142001" y="2538033"/>
            <a:ext cx="2127761" cy="343268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 err="1" smtClean="0">
                <a:latin typeface="Ubuntu"/>
              </a:rPr>
              <a:t>em</a:t>
            </a:r>
            <a:r>
              <a:rPr lang="en-US" sz="1633" spc="-1" dirty="0" smtClean="0">
                <a:latin typeface="Ubuntu"/>
              </a:rPr>
              <a:t> calorimeter</a:t>
            </a:r>
            <a:endParaRPr lang="en-US" sz="1633" spc="-1" dirty="0">
              <a:latin typeface="Arial"/>
            </a:endParaRPr>
          </a:p>
        </p:txBody>
      </p:sp>
      <p:sp>
        <p:nvSpPr>
          <p:cNvPr id="104" name="TextShape 38"/>
          <p:cNvSpPr txBox="1"/>
          <p:nvPr/>
        </p:nvSpPr>
        <p:spPr>
          <a:xfrm>
            <a:off x="119998" y="3494402"/>
            <a:ext cx="3350742" cy="5469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b="1" spc="-1" dirty="0" smtClean="0">
                <a:latin typeface="Ubuntu"/>
              </a:rPr>
              <a:t>W crystal </a:t>
            </a:r>
            <a:r>
              <a:rPr lang="en-US" sz="1633" spc="-1" dirty="0" smtClean="0">
                <a:latin typeface="Ubuntu"/>
              </a:rPr>
              <a:t>on </a:t>
            </a:r>
            <a:r>
              <a:rPr lang="en-US" sz="1633" spc="-1" dirty="0">
                <a:latin typeface="Ubuntu"/>
              </a:rPr>
              <a:t>a </a:t>
            </a:r>
            <a:r>
              <a:rPr lang="en-US" sz="1633" spc="-1" dirty="0" smtClean="0">
                <a:latin typeface="Ubuntu"/>
              </a:rPr>
              <a:t>goniometer</a:t>
            </a:r>
          </a:p>
          <a:p>
            <a:r>
              <a:rPr lang="en-US" sz="1600" spc="-1" dirty="0" smtClean="0">
                <a:latin typeface="Ubuntu"/>
              </a:rPr>
              <a:t>Axis &lt;100&gt;; 2.25 mm (&lt; X</a:t>
            </a:r>
            <a:r>
              <a:rPr lang="en-US" sz="1600" spc="-1" baseline="-25000" dirty="0" smtClean="0">
                <a:latin typeface="Ubuntu"/>
              </a:rPr>
              <a:t>0</a:t>
            </a:r>
            <a:r>
              <a:rPr lang="en-US" sz="1600" spc="-1" dirty="0" smtClean="0">
                <a:latin typeface="Ubuntu"/>
              </a:rPr>
              <a:t>); </a:t>
            </a:r>
          </a:p>
        </p:txBody>
      </p:sp>
      <p:sp>
        <p:nvSpPr>
          <p:cNvPr id="105" name="Line 39"/>
          <p:cNvSpPr/>
          <p:nvPr/>
        </p:nvSpPr>
        <p:spPr>
          <a:xfrm flipH="1">
            <a:off x="2124776" y="2326280"/>
            <a:ext cx="431000" cy="785845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Line 40"/>
          <p:cNvSpPr/>
          <p:nvPr/>
        </p:nvSpPr>
        <p:spPr>
          <a:xfrm>
            <a:off x="2555776" y="2295421"/>
            <a:ext cx="376981" cy="768375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Line 42"/>
          <p:cNvSpPr/>
          <p:nvPr/>
        </p:nvSpPr>
        <p:spPr>
          <a:xfrm flipV="1">
            <a:off x="2900235" y="3492558"/>
            <a:ext cx="426015" cy="315327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Line 43"/>
          <p:cNvSpPr/>
          <p:nvPr/>
        </p:nvSpPr>
        <p:spPr>
          <a:xfrm flipH="1">
            <a:off x="5132078" y="2499413"/>
            <a:ext cx="15985" cy="517686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3"/>
          <p:cNvSpPr/>
          <p:nvPr/>
        </p:nvSpPr>
        <p:spPr>
          <a:xfrm>
            <a:off x="7111632" y="3215969"/>
            <a:ext cx="60739" cy="38010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23"/>
          <p:cNvSpPr/>
          <p:nvPr/>
        </p:nvSpPr>
        <p:spPr>
          <a:xfrm>
            <a:off x="6765883" y="3225391"/>
            <a:ext cx="60739" cy="38010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23"/>
          <p:cNvSpPr/>
          <p:nvPr/>
        </p:nvSpPr>
        <p:spPr>
          <a:xfrm>
            <a:off x="6849431" y="3223649"/>
            <a:ext cx="152064" cy="380106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23"/>
          <p:cNvSpPr/>
          <p:nvPr/>
        </p:nvSpPr>
        <p:spPr>
          <a:xfrm>
            <a:off x="7027008" y="3225385"/>
            <a:ext cx="60739" cy="38010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TextShape 37"/>
          <p:cNvSpPr txBox="1"/>
          <p:nvPr/>
        </p:nvSpPr>
        <p:spPr>
          <a:xfrm>
            <a:off x="6397822" y="3868095"/>
            <a:ext cx="2782690" cy="31446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n-US" sz="1633" spc="-1" dirty="0" err="1" smtClean="0">
                <a:latin typeface="Ubuntu"/>
              </a:rPr>
              <a:t>Preshower</a:t>
            </a:r>
            <a:r>
              <a:rPr lang="en-US" sz="1633" spc="-1" dirty="0" smtClean="0">
                <a:latin typeface="Ubuntu"/>
              </a:rPr>
              <a:t> to measure the photon enhancement </a:t>
            </a:r>
            <a:endParaRPr lang="en-US" sz="1633" spc="-1" dirty="0">
              <a:latin typeface="Arial"/>
            </a:endParaRPr>
          </a:p>
        </p:txBody>
      </p:sp>
      <p:sp>
        <p:nvSpPr>
          <p:cNvPr id="55" name="Line 44"/>
          <p:cNvSpPr/>
          <p:nvPr/>
        </p:nvSpPr>
        <p:spPr>
          <a:xfrm flipH="1">
            <a:off x="7428254" y="2952172"/>
            <a:ext cx="232770" cy="170980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Line 44"/>
          <p:cNvSpPr/>
          <p:nvPr/>
        </p:nvSpPr>
        <p:spPr>
          <a:xfrm flipH="1" flipV="1">
            <a:off x="6897552" y="3738492"/>
            <a:ext cx="129455" cy="232989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arentesi graffa aperta 2"/>
          <p:cNvSpPr/>
          <p:nvPr/>
        </p:nvSpPr>
        <p:spPr>
          <a:xfrm rot="-5400000">
            <a:off x="6960102" y="3467655"/>
            <a:ext cx="45269" cy="43370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58" name="TextShape 34"/>
          <p:cNvSpPr txBox="1"/>
          <p:nvPr/>
        </p:nvSpPr>
        <p:spPr>
          <a:xfrm>
            <a:off x="313490" y="2823134"/>
            <a:ext cx="1343432" cy="26777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FF"/>
                </a:solidFill>
                <a:latin typeface="Ubuntu"/>
              </a:rPr>
              <a:t>e</a:t>
            </a:r>
            <a:r>
              <a:rPr lang="en-US" sz="1633" spc="-1" baseline="30000" dirty="0">
                <a:solidFill>
                  <a:srgbClr val="0000FF"/>
                </a:solidFill>
                <a:latin typeface="Ubuntu"/>
              </a:rPr>
              <a:t>- </a:t>
            </a:r>
            <a:r>
              <a:rPr lang="en-US" sz="1633" spc="-1" dirty="0" smtClean="0">
                <a:solidFill>
                  <a:srgbClr val="0000FF"/>
                </a:solidFill>
                <a:latin typeface="Ubuntu"/>
              </a:rPr>
              <a:t>beam</a:t>
            </a:r>
          </a:p>
          <a:p>
            <a:r>
              <a:rPr lang="en-US" sz="1633" spc="-1" dirty="0" smtClean="0">
                <a:solidFill>
                  <a:srgbClr val="0000FF"/>
                </a:solidFill>
                <a:latin typeface="Ubuntu"/>
              </a:rPr>
              <a:t>@5.6 GeV</a:t>
            </a:r>
            <a:endParaRPr lang="en-US" sz="1633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57" name="CustomShape 23"/>
          <p:cNvSpPr/>
          <p:nvPr/>
        </p:nvSpPr>
        <p:spPr>
          <a:xfrm>
            <a:off x="4311519" y="3215969"/>
            <a:ext cx="72821" cy="38010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Line 41"/>
          <p:cNvSpPr/>
          <p:nvPr/>
        </p:nvSpPr>
        <p:spPr>
          <a:xfrm flipH="1" flipV="1">
            <a:off x="4298290" y="3661873"/>
            <a:ext cx="116054" cy="273670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TextShape 35"/>
          <p:cNvSpPr txBox="1"/>
          <p:nvPr/>
        </p:nvSpPr>
        <p:spPr>
          <a:xfrm>
            <a:off x="3499476" y="3861048"/>
            <a:ext cx="2067758" cy="31446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n-US" sz="1633" spc="-1" dirty="0">
                <a:latin typeface="Ubuntu"/>
              </a:rPr>
              <a:t>Multiplicity counter</a:t>
            </a:r>
          </a:p>
          <a:p>
            <a:pPr algn="ctr"/>
            <a:r>
              <a:rPr lang="en-US" sz="1633" spc="-1" dirty="0">
                <a:latin typeface="Ubuntu"/>
              </a:rPr>
              <a:t>(Scintillator + Si large area)</a:t>
            </a:r>
            <a:endParaRPr lang="en-US" sz="1633" spc="-1" dirty="0"/>
          </a:p>
        </p:txBody>
      </p:sp>
      <p:sp>
        <p:nvSpPr>
          <p:cNvPr id="61" name="CustomShape 23"/>
          <p:cNvSpPr/>
          <p:nvPr/>
        </p:nvSpPr>
        <p:spPr>
          <a:xfrm>
            <a:off x="4237551" y="3214476"/>
            <a:ext cx="60739" cy="38010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16"/>
          <p:cNvSpPr/>
          <p:nvPr/>
        </p:nvSpPr>
        <p:spPr>
          <a:xfrm>
            <a:off x="3256042" y="3357692"/>
            <a:ext cx="170786" cy="82617"/>
          </a:xfrm>
          <a:prstGeom prst="rect">
            <a:avLst/>
          </a:prstGeom>
          <a:solidFill>
            <a:srgbClr val="66FFFF">
              <a:alpha val="50000"/>
            </a:srgbClr>
          </a:solidFill>
          <a:ln w="36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C00000"/>
                </a:solidFill>
              </a:rPr>
              <a:t>Tests</a:t>
            </a:r>
            <a:r>
              <a:rPr lang="it-IT" dirty="0">
                <a:solidFill>
                  <a:srgbClr val="C00000"/>
                </a:solidFill>
              </a:rPr>
              <a:t> on </a:t>
            </a:r>
            <a:r>
              <a:rPr lang="it-IT" dirty="0" err="1">
                <a:solidFill>
                  <a:srgbClr val="C00000"/>
                </a:solidFill>
              </a:rPr>
              <a:t>beam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5496" y="1340063"/>
            <a:ext cx="8924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To </a:t>
            </a:r>
            <a:r>
              <a:rPr lang="it-IT" b="1" dirty="0" err="1" smtClean="0"/>
              <a:t>check</a:t>
            </a:r>
            <a:r>
              <a:rPr lang="it-IT" b="1" dirty="0" smtClean="0"/>
              <a:t> </a:t>
            </a:r>
            <a:r>
              <a:rPr lang="it-IT" b="1" dirty="0" err="1" smtClean="0"/>
              <a:t>our</a:t>
            </a:r>
            <a:r>
              <a:rPr lang="it-IT" b="1" dirty="0" smtClean="0"/>
              <a:t> Monte Carlo </a:t>
            </a:r>
            <a:r>
              <a:rPr lang="it-IT" b="1" dirty="0" err="1" smtClean="0"/>
              <a:t>simulation</a:t>
            </a:r>
            <a:r>
              <a:rPr lang="it-IT" b="1" dirty="0"/>
              <a:t> </a:t>
            </a:r>
            <a:r>
              <a:rPr lang="it-IT" b="1" dirty="0" smtClean="0"/>
              <a:t>for </a:t>
            </a:r>
            <a:r>
              <a:rPr lang="it-IT" b="1" dirty="0" err="1" smtClean="0"/>
              <a:t>positron</a:t>
            </a:r>
            <a:r>
              <a:rPr lang="it-IT" b="1" dirty="0" smtClean="0"/>
              <a:t> source </a:t>
            </a:r>
            <a:r>
              <a:rPr lang="it-IT" b="1" dirty="0" err="1" smtClean="0"/>
              <a:t>we</a:t>
            </a:r>
            <a:r>
              <a:rPr lang="it-IT" b="1" dirty="0" smtClean="0"/>
              <a:t> </a:t>
            </a:r>
            <a:r>
              <a:rPr lang="it-IT" b="1" dirty="0" err="1" smtClean="0"/>
              <a:t>carried</a:t>
            </a:r>
            <a:r>
              <a:rPr lang="it-IT" b="1" dirty="0" smtClean="0"/>
              <a:t> out a test </a:t>
            </a:r>
            <a:r>
              <a:rPr lang="it-IT" b="1" dirty="0" err="1" smtClean="0"/>
              <a:t>beam</a:t>
            </a:r>
            <a:r>
              <a:rPr lang="it-IT" b="1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@DESY </a:t>
            </a:r>
            <a:r>
              <a:rPr lang="it-IT" b="1" dirty="0" smtClean="0">
                <a:solidFill>
                  <a:srgbClr val="FF0000"/>
                </a:solidFill>
              </a:rPr>
              <a:t>TB in 2019</a:t>
            </a:r>
            <a:endParaRPr lang="it-IT" sz="1600" b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 descr="https://lh4.googleusercontent.com/XSYpqI-Rud-wF49GIPjlsOk7eOavuJFJVxvQg7MNEqJgOqO1Kb-Cf06v-jSyc4uxjjq0dJ_r__fUeLkdMd5LIZ6MY5b4kHietr4KE5-pDRmGs7Pmbgv5312ybA28CBVyEjEBWqR5ol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8" y="4541257"/>
            <a:ext cx="3444971" cy="231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lh6.googleusercontent.com/r1oFTttkejceK1vl-JGULifStwFJFVMJow3FqKnNKp0Yob_5lNJufO14gQTVSlwIHzBn9OCPcCbxPeofCcq_hwt2kOLbuUdqB2yc1h-rs0GJ_NiIJPhcf4bjNcUqUf_IZo0pogKC_w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" t="20924" r="40" b="14775"/>
          <a:stretch/>
        </p:blipFill>
        <p:spPr bwMode="auto">
          <a:xfrm>
            <a:off x="6084168" y="4518826"/>
            <a:ext cx="2939739" cy="236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pic>
        <p:nvPicPr>
          <p:cNvPr id="62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302" y="0"/>
            <a:ext cx="1260210" cy="126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8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C00000"/>
                </a:solidFill>
              </a:rPr>
              <a:t>Tests</a:t>
            </a:r>
            <a:r>
              <a:rPr lang="it-IT" dirty="0">
                <a:solidFill>
                  <a:srgbClr val="C00000"/>
                </a:solidFill>
              </a:rPr>
              <a:t> on </a:t>
            </a:r>
            <a:r>
              <a:rPr lang="it-IT" dirty="0" err="1">
                <a:solidFill>
                  <a:srgbClr val="C00000"/>
                </a:solidFill>
              </a:rPr>
              <a:t>beam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09630" y="5210874"/>
            <a:ext cx="892473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dirty="0" smtClean="0"/>
              <a:t>The setup can be </a:t>
            </a:r>
            <a:r>
              <a:rPr lang="it-IT" sz="1700" dirty="0" err="1" smtClean="0"/>
              <a:t>modified</a:t>
            </a:r>
            <a:r>
              <a:rPr lang="it-IT" sz="1700" dirty="0" smtClean="0"/>
              <a:t> for future </a:t>
            </a:r>
            <a:r>
              <a:rPr lang="it-IT" sz="1700" dirty="0" err="1" smtClean="0"/>
              <a:t>tests</a:t>
            </a:r>
            <a:r>
              <a:rPr lang="it-IT" sz="1700" dirty="0" smtClean="0"/>
              <a:t> </a:t>
            </a:r>
            <a:r>
              <a:rPr lang="it-IT" sz="1700" dirty="0"/>
              <a:t>@</a:t>
            </a:r>
            <a:r>
              <a:rPr lang="it-IT" sz="1700" dirty="0" smtClean="0"/>
              <a:t>CERN SPS (</a:t>
            </a:r>
            <a:r>
              <a:rPr lang="it-IT" sz="1700" b="1" dirty="0" smtClean="0"/>
              <a:t>18.5 </a:t>
            </a:r>
            <a:r>
              <a:rPr lang="it-IT" sz="1700" b="1" dirty="0" err="1" smtClean="0"/>
              <a:t>GeV</a:t>
            </a:r>
            <a:r>
              <a:rPr lang="it-IT" sz="1700" dirty="0" smtClean="0"/>
              <a:t>) or </a:t>
            </a:r>
            <a:r>
              <a:rPr lang="it-IT" sz="1700" dirty="0" smtClean="0"/>
              <a:t>@</a:t>
            </a:r>
            <a:r>
              <a:rPr lang="it-IT" sz="1700" dirty="0"/>
              <a:t>DESY </a:t>
            </a:r>
            <a:r>
              <a:rPr lang="it-IT" sz="1700" dirty="0" smtClean="0"/>
              <a:t>TB(</a:t>
            </a:r>
            <a:r>
              <a:rPr lang="it-IT" sz="1700" b="1" dirty="0" smtClean="0"/>
              <a:t>4.5 </a:t>
            </a:r>
            <a:r>
              <a:rPr lang="it-IT" sz="1700" b="1" dirty="0" err="1" smtClean="0"/>
              <a:t>GeV</a:t>
            </a:r>
            <a:r>
              <a:rPr lang="it-IT" sz="1700" dirty="0" smtClean="0"/>
              <a:t>) to </a:t>
            </a:r>
            <a:r>
              <a:rPr lang="it-IT" sz="1700" dirty="0"/>
              <a:t>validate the </a:t>
            </a:r>
            <a:r>
              <a:rPr lang="it-IT" sz="1700" dirty="0" err="1"/>
              <a:t>used</a:t>
            </a:r>
            <a:r>
              <a:rPr lang="it-IT" sz="1700" dirty="0"/>
              <a:t> model and </a:t>
            </a:r>
            <a:r>
              <a:rPr lang="it-IT" sz="1700" dirty="0" err="1"/>
              <a:t>as</a:t>
            </a:r>
            <a:r>
              <a:rPr lang="it-IT" sz="1700" dirty="0"/>
              <a:t> </a:t>
            </a:r>
            <a:r>
              <a:rPr lang="it-IT" sz="1700" dirty="0" err="1"/>
              <a:t>feasibility</a:t>
            </a:r>
            <a:r>
              <a:rPr lang="it-IT" sz="1700" dirty="0"/>
              <a:t> </a:t>
            </a:r>
            <a:r>
              <a:rPr lang="it-IT" sz="1700" dirty="0" err="1"/>
              <a:t>tests</a:t>
            </a:r>
            <a:r>
              <a:rPr lang="it-IT" sz="17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700" b="1" dirty="0" smtClean="0"/>
              <a:t>@18.5 </a:t>
            </a:r>
            <a:r>
              <a:rPr lang="it-IT" sz="1700" b="1" dirty="0" err="1" smtClean="0"/>
              <a:t>GeV</a:t>
            </a:r>
            <a:r>
              <a:rPr lang="it-IT" sz="1700" dirty="0" smtClean="0"/>
              <a:t>, </a:t>
            </a:r>
            <a:r>
              <a:rPr lang="it-IT" sz="1700" u="sng" dirty="0" err="1" smtClean="0"/>
              <a:t>harder</a:t>
            </a:r>
            <a:r>
              <a:rPr lang="it-IT" sz="1700" u="sng" dirty="0" smtClean="0"/>
              <a:t> </a:t>
            </a:r>
            <a:r>
              <a:rPr lang="it-IT" sz="1700" u="sng" dirty="0" err="1" smtClean="0"/>
              <a:t>photons</a:t>
            </a:r>
            <a:r>
              <a:rPr lang="it-IT" sz="1700" u="sng" dirty="0" smtClean="0"/>
              <a:t> </a:t>
            </a:r>
            <a:r>
              <a:rPr lang="it-IT" sz="1700" dirty="0" err="1" smtClean="0"/>
              <a:t>emission</a:t>
            </a:r>
            <a:r>
              <a:rPr lang="it-IT" sz="1700" dirty="0" smtClean="0"/>
              <a:t> in strong </a:t>
            </a:r>
            <a:r>
              <a:rPr lang="it-IT" sz="1700" dirty="0" err="1" smtClean="0"/>
              <a:t>field</a:t>
            </a:r>
            <a:r>
              <a:rPr lang="it-IT" sz="1700" dirty="0" smtClean="0"/>
              <a:t> regime </a:t>
            </a:r>
            <a:r>
              <a:rPr lang="it-IT" sz="1700" dirty="0" err="1" smtClean="0"/>
              <a:t>may</a:t>
            </a:r>
            <a:r>
              <a:rPr lang="it-IT" sz="1700" dirty="0" smtClean="0"/>
              <a:t> </a:t>
            </a:r>
            <a:r>
              <a:rPr lang="it-IT" sz="1700" dirty="0" err="1" smtClean="0"/>
              <a:t>occur</a:t>
            </a:r>
            <a:r>
              <a:rPr lang="it-IT" sz="1700" dirty="0" smtClean="0"/>
              <a:t>, </a:t>
            </a:r>
            <a:r>
              <a:rPr lang="it-IT" sz="1700" dirty="0" err="1" smtClean="0"/>
              <a:t>but</a:t>
            </a:r>
            <a:r>
              <a:rPr lang="it-IT" sz="1700" dirty="0" smtClean="0"/>
              <a:t> </a:t>
            </a:r>
            <a:r>
              <a:rPr lang="it-IT" sz="1700" dirty="0" err="1" smtClean="0"/>
              <a:t>also</a:t>
            </a:r>
            <a:r>
              <a:rPr lang="it-IT" sz="1700" dirty="0" smtClean="0"/>
              <a:t> </a:t>
            </a:r>
            <a:r>
              <a:rPr lang="it-IT" sz="1700" dirty="0" err="1" smtClean="0"/>
              <a:t>pair</a:t>
            </a:r>
            <a:r>
              <a:rPr lang="it-IT" sz="1700" dirty="0" smtClean="0"/>
              <a:t> production </a:t>
            </a:r>
            <a:r>
              <a:rPr lang="it-IT" sz="1700" dirty="0" err="1" smtClean="0"/>
              <a:t>enhancement</a:t>
            </a:r>
            <a:r>
              <a:rPr lang="it-IT" sz="1700" dirty="0" smtClean="0"/>
              <a:t> in case of </a:t>
            </a:r>
            <a:r>
              <a:rPr lang="it-IT" sz="1700" dirty="0" err="1" smtClean="0"/>
              <a:t>exploiting</a:t>
            </a:r>
            <a:r>
              <a:rPr lang="it-IT" sz="1700" dirty="0" smtClean="0"/>
              <a:t> the </a:t>
            </a:r>
            <a:r>
              <a:rPr lang="it-IT" sz="1700" dirty="0" err="1" smtClean="0"/>
              <a:t>crystal</a:t>
            </a:r>
            <a:r>
              <a:rPr lang="it-IT" sz="1700" dirty="0" smtClean="0"/>
              <a:t> </a:t>
            </a:r>
            <a:r>
              <a:rPr lang="it-IT" sz="1700" dirty="0" err="1" smtClean="0"/>
              <a:t>as</a:t>
            </a:r>
            <a:r>
              <a:rPr lang="it-IT" sz="1700" dirty="0" smtClean="0"/>
              <a:t> </a:t>
            </a:r>
            <a:r>
              <a:rPr lang="it-IT" sz="1700" dirty="0" err="1" smtClean="0"/>
              <a:t>conventional</a:t>
            </a:r>
            <a:r>
              <a:rPr lang="it-IT" sz="1700" dirty="0" smtClean="0"/>
              <a:t> target. For the </a:t>
            </a:r>
            <a:r>
              <a:rPr lang="it-IT" sz="1700" u="sng" dirty="0" err="1" smtClean="0"/>
              <a:t>hybrid</a:t>
            </a:r>
            <a:r>
              <a:rPr lang="it-IT" sz="1700" u="sng" dirty="0" smtClean="0"/>
              <a:t> </a:t>
            </a:r>
            <a:r>
              <a:rPr lang="it-IT" sz="1700" u="sng" dirty="0" err="1" smtClean="0"/>
              <a:t>scheme</a:t>
            </a:r>
            <a:r>
              <a:rPr lang="it-IT" sz="1700" u="sng" dirty="0" err="1"/>
              <a:t>,</a:t>
            </a:r>
            <a:r>
              <a:rPr lang="it-IT" sz="1700" dirty="0" err="1" smtClean="0"/>
              <a:t>one</a:t>
            </a:r>
            <a:r>
              <a:rPr lang="it-IT" sz="1700" dirty="0" smtClean="0"/>
              <a:t> </a:t>
            </a:r>
            <a:r>
              <a:rPr lang="it-IT" sz="1700" dirty="0" err="1" smtClean="0"/>
              <a:t>may</a:t>
            </a:r>
            <a:r>
              <a:rPr lang="it-IT" sz="1700" dirty="0" smtClean="0"/>
              <a:t> </a:t>
            </a:r>
            <a:r>
              <a:rPr lang="it-IT" sz="1700" dirty="0" err="1" smtClean="0"/>
              <a:t>also</a:t>
            </a:r>
            <a:r>
              <a:rPr lang="it-IT" sz="1700" dirty="0" smtClean="0"/>
              <a:t> </a:t>
            </a:r>
            <a:r>
              <a:rPr lang="it-IT" sz="1700" dirty="0" err="1" smtClean="0"/>
              <a:t>consider</a:t>
            </a:r>
            <a:r>
              <a:rPr lang="it-IT" sz="1700" dirty="0" smtClean="0"/>
              <a:t> </a:t>
            </a:r>
            <a:r>
              <a:rPr lang="it-IT" sz="1700" u="sng" dirty="0" smtClean="0"/>
              <a:t>to exploit </a:t>
            </a:r>
            <a:r>
              <a:rPr lang="it-IT" sz="1700" u="sng" dirty="0" err="1" smtClean="0"/>
              <a:t>lower</a:t>
            </a:r>
            <a:r>
              <a:rPr lang="it-IT" sz="1700" u="sng" dirty="0" smtClean="0"/>
              <a:t> Z </a:t>
            </a:r>
            <a:r>
              <a:rPr lang="it-IT" sz="1700" u="sng" dirty="0" err="1" smtClean="0"/>
              <a:t>crystals</a:t>
            </a:r>
            <a:r>
              <a:rPr lang="it-IT" sz="1700" dirty="0" smtClean="0"/>
              <a:t>-&gt; </a:t>
            </a:r>
            <a:r>
              <a:rPr lang="it-IT" sz="1700" u="sng" dirty="0" err="1" smtClean="0"/>
              <a:t>need</a:t>
            </a:r>
            <a:r>
              <a:rPr lang="it-IT" sz="1700" u="sng" dirty="0" smtClean="0"/>
              <a:t> of MC </a:t>
            </a:r>
            <a:r>
              <a:rPr lang="it-IT" sz="1700" u="sng" dirty="0" err="1" smtClean="0"/>
              <a:t>simulations</a:t>
            </a:r>
            <a:r>
              <a:rPr lang="it-IT" sz="1700" dirty="0" smtClean="0"/>
              <a:t>!</a:t>
            </a:r>
            <a:endParaRPr lang="it-IT" sz="1700" b="1" dirty="0" smtClean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48784" y="1438921"/>
            <a:ext cx="773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D02BE"/>
                </a:solidFill>
              </a:rPr>
              <a:t>Radiative </a:t>
            </a:r>
            <a:r>
              <a:rPr lang="it-IT" b="1" dirty="0" err="1" smtClean="0">
                <a:solidFill>
                  <a:srgbClr val="1D02BE"/>
                </a:solidFill>
              </a:rPr>
              <a:t>energy</a:t>
            </a:r>
            <a:r>
              <a:rPr lang="it-IT" b="1" dirty="0" smtClean="0">
                <a:solidFill>
                  <a:srgbClr val="1D02BE"/>
                </a:solidFill>
              </a:rPr>
              <a:t> </a:t>
            </a:r>
            <a:r>
              <a:rPr lang="it-IT" b="1" dirty="0" err="1" smtClean="0">
                <a:solidFill>
                  <a:srgbClr val="1D02BE"/>
                </a:solidFill>
              </a:rPr>
              <a:t>loss</a:t>
            </a:r>
            <a:r>
              <a:rPr lang="it-IT" b="1" dirty="0" smtClean="0">
                <a:solidFill>
                  <a:srgbClr val="1D02BE"/>
                </a:solidFill>
              </a:rPr>
              <a:t> in </a:t>
            </a:r>
            <a:r>
              <a:rPr lang="it-IT" b="1" dirty="0" err="1" smtClean="0">
                <a:solidFill>
                  <a:srgbClr val="1D02BE"/>
                </a:solidFill>
              </a:rPr>
              <a:t>axial</a:t>
            </a:r>
            <a:r>
              <a:rPr lang="it-IT" b="1" dirty="0" smtClean="0">
                <a:solidFill>
                  <a:srgbClr val="1D02BE"/>
                </a:solidFill>
              </a:rPr>
              <a:t> </a:t>
            </a:r>
            <a:r>
              <a:rPr lang="it-IT" b="1" dirty="0" err="1" smtClean="0">
                <a:solidFill>
                  <a:srgbClr val="1D02BE"/>
                </a:solidFill>
              </a:rPr>
              <a:t>channeling</a:t>
            </a:r>
            <a:r>
              <a:rPr lang="it-IT" b="1" dirty="0" smtClean="0">
                <a:solidFill>
                  <a:srgbClr val="1D02BE"/>
                </a:solidFill>
              </a:rPr>
              <a:t> </a:t>
            </a:r>
            <a:r>
              <a:rPr lang="it-IT" b="1" dirty="0" err="1" smtClean="0">
                <a:solidFill>
                  <a:srgbClr val="1D02BE"/>
                </a:solidFill>
              </a:rPr>
              <a:t>collected</a:t>
            </a:r>
            <a:r>
              <a:rPr lang="it-IT" b="1" dirty="0" smtClean="0">
                <a:solidFill>
                  <a:srgbClr val="1D02BE"/>
                </a:solidFill>
              </a:rPr>
              <a:t> </a:t>
            </a:r>
            <a:r>
              <a:rPr lang="it-IT" b="1" dirty="0" err="1" smtClean="0">
                <a:solidFill>
                  <a:srgbClr val="1D02BE"/>
                </a:solidFill>
              </a:rPr>
              <a:t>at</a:t>
            </a:r>
            <a:r>
              <a:rPr lang="it-IT" b="1" dirty="0" smtClean="0">
                <a:solidFill>
                  <a:srgbClr val="1D02BE"/>
                </a:solidFill>
              </a:rPr>
              <a:t> the </a:t>
            </a:r>
            <a:r>
              <a:rPr lang="it-IT" b="1" dirty="0" err="1" smtClean="0">
                <a:solidFill>
                  <a:srgbClr val="1D02BE"/>
                </a:solidFill>
              </a:rPr>
              <a:t>calorimeter</a:t>
            </a:r>
            <a:endParaRPr lang="en-GB" b="1" dirty="0">
              <a:solidFill>
                <a:srgbClr val="1D02B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 smtClean="0"/>
              <a:t>L. Bandiera, INFN Ferrara - 16/07/2020</a:t>
            </a:r>
            <a:endParaRPr lang="en-US" dirty="0"/>
          </a:p>
        </p:txBody>
      </p:sp>
      <p:pic>
        <p:nvPicPr>
          <p:cNvPr id="14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302" y="0"/>
            <a:ext cx="1260210" cy="126021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8840"/>
            <a:ext cx="4363400" cy="3136316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6611493" y="2257708"/>
            <a:ext cx="1864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Simulated</a:t>
            </a:r>
            <a:endParaRPr lang="it-IT" sz="1400" dirty="0" smtClean="0"/>
          </a:p>
          <a:p>
            <a:pPr algn="ctr"/>
            <a:r>
              <a:rPr lang="it-IT" sz="1400" dirty="0" err="1"/>
              <a:t>p</a:t>
            </a:r>
            <a:r>
              <a:rPr lang="it-IT" sz="1400" dirty="0" err="1" smtClean="0"/>
              <a:t>hoton</a:t>
            </a:r>
            <a:r>
              <a:rPr lang="it-IT" sz="1400" dirty="0" smtClean="0"/>
              <a:t> </a:t>
            </a:r>
            <a:r>
              <a:rPr lang="it-IT" sz="1400" dirty="0" err="1" smtClean="0"/>
              <a:t>enhancement</a:t>
            </a:r>
            <a:endParaRPr lang="en-GB" sz="1400" dirty="0"/>
          </a:p>
        </p:txBody>
      </p:sp>
      <p:pic>
        <p:nvPicPr>
          <p:cNvPr id="18" name="Google Shape;19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778" y="2060595"/>
            <a:ext cx="3928214" cy="2881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3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THE ATTENTION!</a:t>
            </a:r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L. Bandiera, INFN Ferrara - 16/07/2020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0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55365</TotalTime>
  <Words>500</Words>
  <Application>Microsoft Office PowerPoint</Application>
  <PresentationFormat>Presentazione su schermo (4:3)</PresentationFormat>
  <Paragraphs>75</Paragraphs>
  <Slides>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Ubuntu</vt:lpstr>
      <vt:lpstr>Wingdings</vt:lpstr>
      <vt:lpstr>Default Theme</vt:lpstr>
      <vt:lpstr>Presentazione standard di PowerPoint</vt:lpstr>
      <vt:lpstr>Hybrid crystal based positron source for FCC-ee </vt:lpstr>
      <vt:lpstr>Crystal based positron source</vt:lpstr>
      <vt:lpstr>Crystal based positron source </vt:lpstr>
      <vt:lpstr>Tests on beam</vt:lpstr>
      <vt:lpstr>Tests on beam</vt:lpstr>
      <vt:lpstr>Tests on beam</vt:lpstr>
      <vt:lpstr>THANK YOU FOR THE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AXIAL Experiment Fe-LNL-MiB-TN</dc:title>
  <dc:creator>lau</dc:creator>
  <cp:lastModifiedBy>Hewlett-Packard Company</cp:lastModifiedBy>
  <cp:revision>692</cp:revision>
  <dcterms:created xsi:type="dcterms:W3CDTF">2016-07-05T14:26:39Z</dcterms:created>
  <dcterms:modified xsi:type="dcterms:W3CDTF">2020-07-16T10:08:05Z</dcterms:modified>
</cp:coreProperties>
</file>