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2"/>
  </p:notesMasterIdLst>
  <p:sldIdLst>
    <p:sldId id="351" r:id="rId3"/>
    <p:sldId id="257" r:id="rId4"/>
    <p:sldId id="355" r:id="rId5"/>
    <p:sldId id="323" r:id="rId6"/>
    <p:sldId id="289" r:id="rId7"/>
    <p:sldId id="327" r:id="rId8"/>
    <p:sldId id="275" r:id="rId9"/>
    <p:sldId id="328" r:id="rId10"/>
    <p:sldId id="329" r:id="rId11"/>
    <p:sldId id="283" r:id="rId12"/>
    <p:sldId id="354" r:id="rId13"/>
    <p:sldId id="279" r:id="rId14"/>
    <p:sldId id="285" r:id="rId15"/>
    <p:sldId id="313" r:id="rId16"/>
    <p:sldId id="294" r:id="rId17"/>
    <p:sldId id="331" r:id="rId18"/>
    <p:sldId id="335" r:id="rId19"/>
    <p:sldId id="353" r:id="rId20"/>
    <p:sldId id="342" r:id="rId21"/>
    <p:sldId id="343" r:id="rId22"/>
    <p:sldId id="344" r:id="rId23"/>
    <p:sldId id="345" r:id="rId24"/>
    <p:sldId id="337" r:id="rId25"/>
    <p:sldId id="346" r:id="rId26"/>
    <p:sldId id="347" r:id="rId27"/>
    <p:sldId id="348" r:id="rId28"/>
    <p:sldId id="349" r:id="rId29"/>
    <p:sldId id="350" r:id="rId30"/>
    <p:sldId id="352" r:id="rId31"/>
    <p:sldId id="320" r:id="rId32"/>
    <p:sldId id="340" r:id="rId33"/>
    <p:sldId id="296" r:id="rId34"/>
    <p:sldId id="317" r:id="rId35"/>
    <p:sldId id="319" r:id="rId36"/>
    <p:sldId id="339" r:id="rId37"/>
    <p:sldId id="287" r:id="rId38"/>
    <p:sldId id="336" r:id="rId39"/>
    <p:sldId id="334" r:id="rId40"/>
    <p:sldId id="332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CC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3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5F6F2-FEE7-45D4-92F8-7A11DD922F1F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755BF-0B56-4235-BB68-EA5FD15194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73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6E474C-7FE8-4E50-9FCF-82B1C5FACB1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2422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6E474C-7FE8-4E50-9FCF-82B1C5FACB1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805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9901C-F802-4926-8A6D-663379006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BF1FC-DF1A-4B35-86D0-FA093E96DA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FE70B-6D9F-4AFE-A38A-39ED78AA7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7AAFB-9F8D-4387-A631-7C6DCC584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BF959-BFB3-4FC4-8F8B-FA2B3FCE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59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3AECD-C03F-4B03-AAFD-D6970D5B9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5072C4-9842-48E2-BEAE-7829FF1D55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11BC2-4A7D-41E9-9B0F-0FAA7A706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99A07-7FDD-4D1B-A5CA-41A422B5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97AB3-9CA6-4181-9ACC-4EEF35647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205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5193C2-C73B-40F3-9B83-C15742A28C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6574F6-60E8-4EB3-AE3E-F5F4BA3B03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F0803-91D3-4B47-B8E2-A560154C1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415FCF-1A89-4A5D-A310-F506F64C9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77C67-1E3C-422D-B7F1-F935099A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714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246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5516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69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46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7524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0922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37013" y="6384729"/>
            <a:ext cx="5834128" cy="3425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8254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1493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4476"/>
            <a:ext cx="12192000" cy="940443"/>
          </a:xfrm>
        </p:spPr>
        <p:txBody>
          <a:bodyPr>
            <a:normAutofit/>
          </a:bodyPr>
          <a:lstStyle>
            <a:lvl1pPr algn="ctr">
              <a:defRPr sz="3467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030875" y="6362379"/>
            <a:ext cx="1525137" cy="3590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92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817ED-4A0A-40F0-B50B-A536AC5F6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509E8F-2E4F-425A-BDFA-A9765AB16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4AF04-0133-46C9-AA99-14AEE2378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AB084-ADB5-42FA-B866-22B2E682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482E5-6910-4FD0-9BF3-FC602CE13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462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en-GB" dirty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19E1C75F-95F4-4B6E-932C-C15E2C2D6A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15811" y="6362379"/>
            <a:ext cx="1340202" cy="3590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9EBCA86B-F1F5-4708-8322-5C17D54977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252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0" y="2210"/>
            <a:ext cx="12192000" cy="668351"/>
          </a:xfrm>
        </p:spPr>
        <p:txBody>
          <a:bodyPr>
            <a:normAutofit/>
          </a:bodyPr>
          <a:lstStyle>
            <a:lvl1pPr algn="ctr">
              <a:defRPr sz="3467" b="1"/>
            </a:lvl1pPr>
          </a:lstStyle>
          <a:p>
            <a:r>
              <a:rPr lang="en-GB" dirty="0"/>
              <a:t>Background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320" y="1325607"/>
            <a:ext cx="10972800" cy="4270860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974173E7-7416-4009-B540-1B0871C3B3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77455" y="6362379"/>
            <a:ext cx="1278557" cy="3590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648718B0-4AB9-476B-9E29-E9D7588148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2157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0" y="2210"/>
            <a:ext cx="12192000" cy="668351"/>
          </a:xfrm>
        </p:spPr>
        <p:txBody>
          <a:bodyPr>
            <a:normAutofit/>
          </a:bodyPr>
          <a:lstStyle>
            <a:lvl1pPr algn="ctr">
              <a:defRPr sz="3467"/>
            </a:lvl1pPr>
          </a:lstStyle>
          <a:p>
            <a:r>
              <a:rPr lang="en-GB" dirty="0"/>
              <a:t>Background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A1872B71-2D32-4BC0-AFBE-06CF35A240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23343" y="6362379"/>
            <a:ext cx="1432669" cy="359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827870F-07CB-4473-9C1C-2ACD777FB7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96320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0" y="2210"/>
            <a:ext cx="12192000" cy="668351"/>
          </a:xfrm>
        </p:spPr>
        <p:txBody>
          <a:bodyPr>
            <a:normAutofit/>
          </a:bodyPr>
          <a:lstStyle>
            <a:lvl1pPr algn="ctr">
              <a:defRPr sz="3467"/>
            </a:lvl1pPr>
          </a:lstStyle>
          <a:p>
            <a:r>
              <a:rPr lang="en-GB" dirty="0"/>
              <a:t>Background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1AF9A124-5543-4CC2-8DD8-B65A849F33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18553" y="6362379"/>
            <a:ext cx="1237460" cy="3590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24404B69-AA41-460D-903F-243B23E58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3165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0" y="2210"/>
            <a:ext cx="12192000" cy="668351"/>
          </a:xfrm>
        </p:spPr>
        <p:txBody>
          <a:bodyPr>
            <a:normAutofit/>
          </a:bodyPr>
          <a:lstStyle>
            <a:lvl1pPr algn="ctr">
              <a:defRPr sz="3467"/>
            </a:lvl1pPr>
          </a:lstStyle>
          <a:p>
            <a:r>
              <a:rPr lang="en-GB" dirty="0"/>
              <a:t>Background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61A4AD01-856D-4CBA-9990-C9CE7D44A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08279" y="6362379"/>
            <a:ext cx="1247734" cy="3590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C9615398-7F26-4A72-8AB8-154CFC4719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4567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0" y="2210"/>
            <a:ext cx="12192000" cy="668351"/>
          </a:xfrm>
        </p:spPr>
        <p:txBody>
          <a:bodyPr>
            <a:normAutofit/>
          </a:bodyPr>
          <a:lstStyle>
            <a:lvl1pPr algn="ctr">
              <a:defRPr sz="3467"/>
            </a:lvl1pPr>
          </a:lstStyle>
          <a:p>
            <a:r>
              <a:rPr lang="en-GB" dirty="0"/>
              <a:t>Background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03202B54-CA80-4685-9955-A00797AEEB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07587" y="6362379"/>
            <a:ext cx="1648426" cy="3590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B71B894D-397D-49B8-9490-DC7433DFB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2329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0" y="2210"/>
            <a:ext cx="12192000" cy="668351"/>
          </a:xfrm>
        </p:spPr>
        <p:txBody>
          <a:bodyPr>
            <a:normAutofit/>
          </a:bodyPr>
          <a:lstStyle>
            <a:lvl1pPr algn="ctr">
              <a:defRPr sz="3467"/>
            </a:lvl1pPr>
          </a:lstStyle>
          <a:p>
            <a:r>
              <a:rPr lang="en-GB" dirty="0"/>
              <a:t>Background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E146418B-EA6A-404D-9AA8-8EB2B73B85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13069" y="6362379"/>
            <a:ext cx="1442943" cy="3590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2BCCBD78-F11D-4C1D-836B-E6812F67F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97372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0" y="2210"/>
            <a:ext cx="12192000" cy="668351"/>
          </a:xfrm>
        </p:spPr>
        <p:txBody>
          <a:bodyPr>
            <a:normAutofit/>
          </a:bodyPr>
          <a:lstStyle>
            <a:lvl1pPr algn="ctr">
              <a:defRPr sz="3467"/>
            </a:lvl1pPr>
          </a:lstStyle>
          <a:p>
            <a:r>
              <a:rPr lang="en-GB" dirty="0"/>
              <a:t>Background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1AB10DBD-C7C8-496D-BE31-722150474B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20601" y="6362379"/>
            <a:ext cx="1535411" cy="3590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B3C4D7AF-7797-463B-92F8-E500D1D4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0307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0" y="2210"/>
            <a:ext cx="12192000" cy="668351"/>
          </a:xfrm>
        </p:spPr>
        <p:txBody>
          <a:bodyPr>
            <a:normAutofit/>
          </a:bodyPr>
          <a:lstStyle>
            <a:lvl1pPr algn="ctr">
              <a:defRPr sz="3467"/>
            </a:lvl1pPr>
          </a:lstStyle>
          <a:p>
            <a:r>
              <a:rPr lang="en-GB" dirty="0"/>
              <a:t>Background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8587328A-8F1F-4627-BDD0-AB93726324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12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ACF95F0-DE5A-4780-AB18-A01D0C00C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0185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</a:t>
            </a:r>
            <a:br>
              <a:rPr lang="en-US" dirty="0"/>
            </a:br>
            <a:br>
              <a:rPr lang="en-GB" dirty="0"/>
            </a:br>
            <a:r>
              <a:rPr lang="en-GB" dirty="0"/>
              <a:t>Goals of the simulation</a:t>
            </a:r>
            <a:br>
              <a:rPr lang="en-GB" dirty="0"/>
            </a:br>
            <a:r>
              <a:rPr lang="en-GB" dirty="0"/>
              <a:t>Description of the Opera models</a:t>
            </a:r>
            <a:br>
              <a:rPr lang="en-GB" dirty="0"/>
            </a:br>
            <a:r>
              <a:rPr lang="en-GB" dirty="0"/>
              <a:t>Axial field profile for different cases of study</a:t>
            </a:r>
            <a:br>
              <a:rPr lang="en-GB" dirty="0"/>
            </a:br>
            <a:r>
              <a:rPr lang="en-GB" dirty="0"/>
              <a:t>Current density distribution and field boost origin</a:t>
            </a:r>
            <a:br>
              <a:rPr lang="en-GB" dirty="0"/>
            </a:br>
            <a:r>
              <a:rPr lang="en-GB" dirty="0"/>
              <a:t>Comparison with experimental result</a:t>
            </a:r>
            <a:br>
              <a:rPr lang="en-GB" dirty="0"/>
            </a:br>
            <a:r>
              <a:rPr lang="en-GB" dirty="0"/>
              <a:t>Parametric study for FC design optimisation</a:t>
            </a:r>
            <a:br>
              <a:rPr lang="en-GB" dirty="0"/>
            </a:b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97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D15B2-F972-4959-858B-F4A742F68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D83D5-4229-457F-A153-BBBA64E63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C52F5-C117-41AB-A65B-063288E27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0BA6D-15D9-4B61-B622-09E9D5840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0BB1F-AD99-4EA2-983D-BBD4254BD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0339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3357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C8828B49-9374-4E08-B06D-1A26679613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112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A90B7F43-AA00-43A5-B92F-C0FC0AF8FE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3604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5841A627-A90B-4655-8B87-CBAC0DC423D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7112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5258CFC-784B-457E-83C8-102D9068D4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2413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1576E904-FDDE-4C22-A441-CD9115B194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12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0A2ADEA0-9B07-4AB9-B748-20B3EBCE43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682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4E61BD7B-F320-4A06-BB43-40CA84D4C7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112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CF493CD1-C11B-480D-BC15-EED3A632C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75075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C9C3CF8A-4979-42C8-8B61-F00DB99B48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112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5E9145F1-7ED6-4824-870F-126B698488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6013" y="6356351"/>
            <a:ext cx="6215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8728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983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8C2A2-74D5-4FC6-B2DA-2D261B8D7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8F260-43CA-4728-B921-260B14AB64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16F81-556D-43BC-A417-0D055EA4D4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F9968-7078-4053-BA23-878F695E3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8809C3-4639-44BB-B269-57CEF8DCE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A96A7-4C30-4563-A79E-3D022FB59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39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15436-355A-4AE6-8900-715EE9785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4F311-9905-4923-A09F-5A93B2C46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F9E4E7-F6E6-4538-AB5C-3D919923D3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25C389-CFC6-4351-89F7-737DD73DD0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B41145-8167-456B-A3D1-F3C2517CA0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A1E34B-5713-402F-B311-189FEA73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AA063C-93B9-45CB-B5F9-A6BD8F655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4E2D11-3AFA-415B-A542-4439AF83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16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5E2C9-458E-4F24-8BD5-3098684A6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A11423-B079-42E3-86CD-C70C68653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FBF868-D0AB-4C12-91BF-17E2F1434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233EEC-CFF3-43B2-8A55-1A8DE2B50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55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E77934-553F-4513-B0B4-D8A2D3EB9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A97DE2-A5DC-4182-8781-84F797F2E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E5A739-B3B5-4CC0-B942-88F5C45EF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524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AF818-6046-43B1-B805-AE3E5ABC5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01F75-00F6-4B89-9B67-FCFB5B61F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83D892-5E91-4A6C-B55F-D52C331CD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2E5013-BF8B-46D6-8314-76FDAA44B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3B420D-D60C-47E9-8981-45BDC31FD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44870-6364-497C-9035-A246C246F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78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8B6AB-6EF9-46DD-A75B-1AC540D65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3CAC6F-8989-4E5E-B156-0FD1716972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6FF18-FC54-4ABA-8517-18D082BB8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99B1F0-0C77-4E1B-BE6A-2DA3E4D05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B1E42B-8DBA-4723-8902-CBF96BF27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2D7AA-6B37-46E9-A882-1C262B96B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7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0CA264-D2DE-4A3E-B8BE-437C8A1E1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E39A1-7BD3-47D4-975F-6BA91E403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7900A-2785-4FFA-BDFC-8EE11C978B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2DB1F-2B97-49E9-AF58-CCAAE212DF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Physics design of the positron target and capture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FB17C-F50F-444D-A612-1AAEC5D05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2CB24-6D89-4AC0-BA3F-2214C0CB3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9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6637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7/16/2020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584713" y="6356351"/>
            <a:ext cx="52626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467" smtClean="0">
                <a:effectLst/>
              </a:defRPr>
            </a:lvl1pPr>
          </a:lstStyle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2C4728-D9F4-4BB1-B52C-3DB72D97909F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947078" y="6075790"/>
            <a:ext cx="1344916" cy="64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94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62915/" TargetMode="Externa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30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Comparison with experimental result : KEK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920" y="1304077"/>
            <a:ext cx="6066088" cy="27971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4" y="1338798"/>
            <a:ext cx="5960845" cy="268010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2677" y="4018907"/>
            <a:ext cx="356228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GB" sz="1867" dirty="0">
                <a:solidFill>
                  <a:srgbClr val="0055A0"/>
                </a:solidFill>
                <a:latin typeface="Arial"/>
              </a:rPr>
              <a:t>Voltage across each turn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51034" y="4018907"/>
            <a:ext cx="356228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GB" sz="1867" dirty="0">
                <a:solidFill>
                  <a:srgbClr val="0055A0"/>
                </a:solidFill>
                <a:latin typeface="Arial"/>
              </a:rPr>
              <a:t>Voltage across the solenoid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EA240F-56B4-400C-A8C1-9FAB162E2844}"/>
              </a:ext>
            </a:extLst>
          </p:cNvPr>
          <p:cNvSpPr/>
          <p:nvPr/>
        </p:nvSpPr>
        <p:spPr>
          <a:xfrm>
            <a:off x="8043467" y="5558228"/>
            <a:ext cx="4147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See presentation of Yoshinori Enomoto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1FDC17-11C1-4C85-BDCD-F2921E62A7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25AB1C6-0E05-42D1-95E9-38322E63C8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99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477"/>
            <a:ext cx="12192000" cy="656084"/>
          </a:xfrm>
        </p:spPr>
        <p:txBody>
          <a:bodyPr>
            <a:normAutofit/>
          </a:bodyPr>
          <a:lstStyle/>
          <a:p>
            <a:r>
              <a:rPr lang="en-GB" b="1" dirty="0"/>
              <a:t>Outline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772040"/>
            <a:ext cx="10972800" cy="513092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Flux Concentrator in linear accelerators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Modelling of the geometry and the electrical circuit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Validations of the model</a:t>
            </a:r>
          </a:p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2400" dirty="0"/>
              <a:t>A tool for FC design optimisation 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Design optimization for the CLIC e+ source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Physics design of the positron target and capture system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DFC9C-E95D-40EA-B4E0-22C845B3F8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971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1651"/>
          <a:stretch/>
        </p:blipFill>
        <p:spPr>
          <a:xfrm>
            <a:off x="1608864" y="919959"/>
            <a:ext cx="7128603" cy="363468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14427" y="4736992"/>
            <a:ext cx="12192000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767"/>
            <a:r>
              <a:rPr lang="en-GB" sz="2133" dirty="0"/>
              <a:t>A </a:t>
            </a:r>
            <a:r>
              <a:rPr lang="en-GB" sz="2133" b="1" dirty="0">
                <a:solidFill>
                  <a:srgbClr val="C00000"/>
                </a:solidFill>
              </a:rPr>
              <a:t>tool to optimise</a:t>
            </a:r>
            <a:r>
              <a:rPr lang="en-GB" sz="2133" dirty="0">
                <a:solidFill>
                  <a:srgbClr val="C00000"/>
                </a:solidFill>
              </a:rPr>
              <a:t> </a:t>
            </a:r>
            <a:r>
              <a:rPr lang="en-GB" sz="2133" dirty="0"/>
              <a:t>FC’s design.</a:t>
            </a:r>
          </a:p>
          <a:p>
            <a:pPr marL="48767"/>
            <a:r>
              <a:rPr lang="en-GB" sz="2133" dirty="0"/>
              <a:t>In particular it is possible to </a:t>
            </a:r>
            <a:r>
              <a:rPr lang="en-GB" sz="2133" b="1" dirty="0">
                <a:solidFill>
                  <a:srgbClr val="C00000"/>
                </a:solidFill>
              </a:rPr>
              <a:t>increase the gap between turns </a:t>
            </a:r>
            <a:r>
              <a:rPr lang="en-GB" sz="2133" dirty="0"/>
              <a:t>compensating the loss of field.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47A1C3-AEAC-4F24-A017-3B357B9510D0}"/>
              </a:ext>
            </a:extLst>
          </p:cNvPr>
          <p:cNvSpPr/>
          <p:nvPr/>
        </p:nvSpPr>
        <p:spPr>
          <a:xfrm>
            <a:off x="-7872" y="5545124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https://indico.cern.ch/event/879495/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27DB5F97-B1F6-4FCA-9A81-CD10CACEB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88"/>
            <a:ext cx="12192000" cy="668337"/>
          </a:xfrm>
        </p:spPr>
        <p:txBody>
          <a:bodyPr>
            <a:normAutofit/>
          </a:bodyPr>
          <a:lstStyle/>
          <a:p>
            <a:r>
              <a:rPr lang="en-GB" dirty="0"/>
              <a:t>A tool for FC design optimisation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A72ADD-005C-4CE2-AF9E-0847BD1D3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5264" y="725698"/>
            <a:ext cx="3311638" cy="388418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473B4D-617C-4229-8D91-3805906A09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399599-2ABB-46DE-95C7-3977B22E09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914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Dielectric breakdowns during the test of the KEKB FC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3" y="966719"/>
            <a:ext cx="12609264" cy="4270860"/>
          </a:xfrm>
        </p:spPr>
        <p:txBody>
          <a:bodyPr>
            <a:normAutofit/>
          </a:bodyPr>
          <a:lstStyle/>
          <a:p>
            <a:r>
              <a:rPr lang="en-GB" sz="2400" dirty="0"/>
              <a:t>Issue of </a:t>
            </a:r>
            <a:r>
              <a:rPr lang="en-GB" sz="2400" b="1" dirty="0">
                <a:solidFill>
                  <a:srgbClr val="C00000"/>
                </a:solidFill>
              </a:rPr>
              <a:t>electrical arcing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/>
              <a:t>between turns at full current discharge during FC test.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709" y="2565636"/>
            <a:ext cx="1894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GB" sz="1600" dirty="0">
                <a:solidFill>
                  <a:srgbClr val="0055A0"/>
                </a:solidFill>
                <a:latin typeface="Arial"/>
              </a:rPr>
              <a:t>Flux Concentrator design from KEK</a:t>
            </a:r>
          </a:p>
        </p:txBody>
      </p:sp>
      <p:pic>
        <p:nvPicPr>
          <p:cNvPr id="26" name="図 6">
            <a:extLst>
              <a:ext uri="{FF2B5EF4-FFF2-40B4-BE49-F238E27FC236}">
                <a16:creationId xmlns:a16="http://schemas.microsoft.com/office/drawing/2014/main" id="{C271BE61-2BCD-4DF2-A651-354F805F13E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795" y="1714679"/>
            <a:ext cx="4324344" cy="3243260"/>
          </a:xfrm>
          <a:prstGeom prst="rect">
            <a:avLst/>
          </a:prstGeom>
        </p:spPr>
      </p:pic>
      <p:cxnSp>
        <p:nvCxnSpPr>
          <p:cNvPr id="29" name="直線矢印コネクタ 12">
            <a:extLst>
              <a:ext uri="{FF2B5EF4-FFF2-40B4-BE49-F238E27FC236}">
                <a16:creationId xmlns:a16="http://schemas.microsoft.com/office/drawing/2014/main" id="{E406A35C-612B-459B-9951-F3045B3D8C12}"/>
              </a:ext>
            </a:extLst>
          </p:cNvPr>
          <p:cNvCxnSpPr>
            <a:cxnSpLocks/>
          </p:cNvCxnSpPr>
          <p:nvPr/>
        </p:nvCxnSpPr>
        <p:spPr>
          <a:xfrm flipV="1">
            <a:off x="4771815" y="4325362"/>
            <a:ext cx="2516096" cy="1701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図 8">
            <a:extLst>
              <a:ext uri="{FF2B5EF4-FFF2-40B4-BE49-F238E27FC236}">
                <a16:creationId xmlns:a16="http://schemas.microsoft.com/office/drawing/2014/main" id="{AA07F1FD-7224-40A9-A1F0-197498D780F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911" y="1817391"/>
            <a:ext cx="4403615" cy="330271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2" name="四角形: 角を丸くする 8">
            <a:extLst>
              <a:ext uri="{FF2B5EF4-FFF2-40B4-BE49-F238E27FC236}">
                <a16:creationId xmlns:a16="http://schemas.microsoft.com/office/drawing/2014/main" id="{AC3CC16A-6D7E-43A9-915F-64F70B2F7082}"/>
              </a:ext>
            </a:extLst>
          </p:cNvPr>
          <p:cNvSpPr/>
          <p:nvPr/>
        </p:nvSpPr>
        <p:spPr>
          <a:xfrm>
            <a:off x="3959113" y="3734597"/>
            <a:ext cx="864096" cy="8640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390463">
              <a:defRPr/>
            </a:pPr>
            <a:endParaRPr kumimoji="1" lang="ja-JP" altLang="en-US" sz="2737">
              <a:solidFill>
                <a:srgbClr val="292929"/>
              </a:solidFill>
              <a:latin typeface="Arial"/>
              <a:ea typeface="ＭＳ Ｐゴシック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373086"/>
            <a:ext cx="4710755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GB" sz="1333" dirty="0">
                <a:solidFill>
                  <a:srgbClr val="A10F7B"/>
                </a:solidFill>
                <a:latin typeface="Arial"/>
              </a:rPr>
              <a:t>Courtesy Yoshinori Enomoto, </a:t>
            </a:r>
            <a:r>
              <a:rPr lang="en-US" sz="1333" dirty="0">
                <a:solidFill>
                  <a:srgbClr val="A10F7B"/>
                </a:solidFill>
                <a:latin typeface="Arial"/>
              </a:rPr>
              <a:t>October 2019, Sendai</a:t>
            </a:r>
            <a:endParaRPr lang="en-GB" sz="1333" dirty="0">
              <a:solidFill>
                <a:srgbClr val="A10F7B"/>
              </a:solidFill>
              <a:latin typeface="Arial"/>
            </a:endParaRPr>
          </a:p>
          <a:p>
            <a:pPr defTabSz="1219170"/>
            <a:r>
              <a:rPr lang="en-GB" sz="1333" dirty="0">
                <a:solidFill>
                  <a:srgbClr val="A10F7B"/>
                </a:solidFill>
                <a:latin typeface="Arial"/>
              </a:rPr>
              <a:t>International Workshop on Future Linear Colliders</a:t>
            </a:r>
            <a:endParaRPr lang="en-US" sz="1333" dirty="0">
              <a:solidFill>
                <a:srgbClr val="A10F7B"/>
              </a:solidFill>
              <a:latin typeface="Arial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AA01E5-4300-44DE-A059-DB3A9BDDD6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25C3C7-ECB0-49AA-8479-CC4C6CB2A7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573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dirty="0"/>
              <a:t>Modified design to cope with breakdown issue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4643" y="4226398"/>
            <a:ext cx="11304957" cy="140525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48767"/>
            <a:r>
              <a:rPr lang="en-GB" sz="2133" dirty="0"/>
              <a:t>The </a:t>
            </a:r>
            <a:r>
              <a:rPr lang="en-GB" sz="2133" b="1" dirty="0">
                <a:solidFill>
                  <a:srgbClr val="C00000"/>
                </a:solidFill>
              </a:rPr>
              <a:t>gap</a:t>
            </a:r>
            <a:r>
              <a:rPr lang="en-GB" sz="2133" dirty="0"/>
              <a:t> between turns is increased and the loss of field compensated with</a:t>
            </a:r>
            <a:br>
              <a:rPr lang="en-GB" sz="2133" dirty="0"/>
            </a:br>
            <a:r>
              <a:rPr lang="en-GB" sz="2133" dirty="0"/>
              <a:t> </a:t>
            </a:r>
            <a:r>
              <a:rPr lang="en-GB" sz="2133" dirty="0">
                <a:solidFill>
                  <a:srgbClr val="00B050"/>
                </a:solidFill>
              </a:rPr>
              <a:t>2 extra turns</a:t>
            </a:r>
            <a:r>
              <a:rPr lang="en-GB" sz="2133" dirty="0"/>
              <a:t> and larger </a:t>
            </a:r>
            <a:r>
              <a:rPr lang="en-GB" sz="2133" dirty="0">
                <a:solidFill>
                  <a:srgbClr val="7030A0"/>
                </a:solidFill>
              </a:rPr>
              <a:t>tapered angle.</a:t>
            </a:r>
          </a:p>
          <a:p>
            <a:pPr marL="48767"/>
            <a:r>
              <a:rPr lang="en-GB" sz="2133" dirty="0"/>
              <a:t> </a:t>
            </a:r>
            <a:br>
              <a:rPr lang="en-GB" sz="2133" dirty="0"/>
            </a:br>
            <a:r>
              <a:rPr lang="en-GB" sz="2133" dirty="0"/>
              <a:t>The voltage between turns is minimized using </a:t>
            </a:r>
            <a:r>
              <a:rPr lang="en-GB" sz="2133" dirty="0">
                <a:solidFill>
                  <a:schemeClr val="accent6"/>
                </a:solidFill>
              </a:rPr>
              <a:t>lower frequency </a:t>
            </a:r>
            <a:r>
              <a:rPr lang="en-GB" sz="2133" dirty="0"/>
              <a:t>and larger </a:t>
            </a:r>
            <a:r>
              <a:rPr lang="en-GB" sz="2133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outer radius</a:t>
            </a:r>
            <a:r>
              <a:rPr lang="en-GB" sz="2133" dirty="0"/>
              <a:t>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1" r="61310" b="13176"/>
          <a:stretch/>
        </p:blipFill>
        <p:spPr>
          <a:xfrm>
            <a:off x="6219713" y="1126067"/>
            <a:ext cx="3149383" cy="291253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644545" y="1160833"/>
            <a:ext cx="2547455" cy="2821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u="sng" dirty="0">
                <a:solidFill>
                  <a:srgbClr val="000000"/>
                </a:solidFill>
                <a:latin typeface="Calibri" panose="020F0502020204030204" pitchFamily="34" charset="0"/>
              </a:rPr>
              <a:t>Modified design </a:t>
            </a:r>
          </a:p>
          <a:p>
            <a:endParaRPr lang="en-GB" sz="933" u="sng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</a:rPr>
              <a:t>gap=0.8 mm </a:t>
            </a:r>
          </a:p>
          <a:p>
            <a:r>
              <a:rPr lang="el-GR" sz="2400" dirty="0">
                <a:solidFill>
                  <a:srgbClr val="000000"/>
                </a:solidFill>
                <a:latin typeface="Calibri" panose="020F0502020204030204" pitchFamily="34" charset="0"/>
              </a:rPr>
              <a:t>σ=5.67 10⁷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S/m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Rₒ=90 mm </a:t>
            </a:r>
          </a:p>
          <a:p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</a:rPr>
              <a:t>N=14 turns</a:t>
            </a:r>
          </a:p>
          <a:p>
            <a:r>
              <a:rPr lang="el-GR" sz="2400" dirty="0">
                <a:solidFill>
                  <a:srgbClr val="7030A0"/>
                </a:solidFill>
                <a:latin typeface="Calibri" panose="020F0502020204030204" pitchFamily="34" charset="0"/>
              </a:rPr>
              <a:t>γ=0.450</a:t>
            </a:r>
            <a:r>
              <a:rPr lang="el-GR" sz="24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f=25 kHz </a:t>
            </a:r>
            <a:endParaRPr lang="en-GB" sz="2400" dirty="0"/>
          </a:p>
        </p:txBody>
      </p:sp>
      <p:sp>
        <p:nvSpPr>
          <p:cNvPr id="15" name="Rectangle 14"/>
          <p:cNvSpPr/>
          <p:nvPr/>
        </p:nvSpPr>
        <p:spPr>
          <a:xfrm>
            <a:off x="2693793" y="1173937"/>
            <a:ext cx="2472028" cy="2821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u="sng" dirty="0">
                <a:solidFill>
                  <a:srgbClr val="000000"/>
                </a:solidFill>
                <a:latin typeface="Calibri" panose="020F0502020204030204" pitchFamily="34" charset="0"/>
              </a:rPr>
              <a:t>SLAC design </a:t>
            </a:r>
          </a:p>
          <a:p>
            <a:endParaRPr lang="en-GB" sz="933" u="sng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gap=0.2 mm </a:t>
            </a:r>
            <a:r>
              <a:rPr lang="el-GR" sz="2400" dirty="0">
                <a:solidFill>
                  <a:srgbClr val="000000"/>
                </a:solidFill>
                <a:latin typeface="Calibri" panose="020F0502020204030204" pitchFamily="34" charset="0"/>
              </a:rPr>
              <a:t>σ=5.67 10⁷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S/m </a:t>
            </a:r>
            <a:b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Rₒ=40 mm</a:t>
            </a:r>
            <a:b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N=12 turns</a:t>
            </a:r>
          </a:p>
          <a:p>
            <a:r>
              <a:rPr lang="el-GR" sz="2400" dirty="0">
                <a:solidFill>
                  <a:srgbClr val="000000"/>
                </a:solidFill>
                <a:latin typeface="Calibri" panose="020F0502020204030204" pitchFamily="34" charset="0"/>
              </a:rPr>
              <a:t>γ=0.255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b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f=100 kHz 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3" r="75595" b="13454"/>
          <a:stretch/>
        </p:blipFill>
        <p:spPr>
          <a:xfrm>
            <a:off x="226846" y="1120282"/>
            <a:ext cx="1986533" cy="288713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D05D94F-7336-4F77-B54C-9C5D2FC1C064}"/>
              </a:ext>
            </a:extLst>
          </p:cNvPr>
          <p:cNvSpPr/>
          <p:nvPr/>
        </p:nvSpPr>
        <p:spPr>
          <a:xfrm>
            <a:off x="-7872" y="5603489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https://indico.cern.ch/event/879495/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773D87-DD40-4F59-9A80-8F8521412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4" name="Arrow: Striped Right 3">
            <a:extLst>
              <a:ext uri="{FF2B5EF4-FFF2-40B4-BE49-F238E27FC236}">
                <a16:creationId xmlns:a16="http://schemas.microsoft.com/office/drawing/2014/main" id="{78D9311A-3570-4C1C-BEBB-681AF2ABBF25}"/>
              </a:ext>
            </a:extLst>
          </p:cNvPr>
          <p:cNvSpPr/>
          <p:nvPr/>
        </p:nvSpPr>
        <p:spPr>
          <a:xfrm>
            <a:off x="4856883" y="2061211"/>
            <a:ext cx="1817723" cy="449479"/>
          </a:xfrm>
          <a:prstGeom prst="strip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642D53C-CAC1-457A-B9DA-4B5317CB38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944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Expected results for the modified design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12" y="755225"/>
            <a:ext cx="10712179" cy="47729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70BCD1-BF2E-4038-AD6E-27F5C1485B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464B69-E685-4A48-8564-06C220BDCE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274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477"/>
            <a:ext cx="12192000" cy="656084"/>
          </a:xfrm>
        </p:spPr>
        <p:txBody>
          <a:bodyPr>
            <a:normAutofit/>
          </a:bodyPr>
          <a:lstStyle/>
          <a:p>
            <a:r>
              <a:rPr lang="en-GB" b="1" dirty="0"/>
              <a:t>Outline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772040"/>
            <a:ext cx="10972800" cy="513092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Flux Concentrator in linear accelerators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Modelling of the geometry and the electrical circuit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Validations of the model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A tool for FC design optimisation 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/>
              <a:t>Design optimization for the CLIC e+ source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Physics design of the positron target and capture system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7BE330-D5EB-4365-AC4E-D390B998DA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382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AC975AC-32DB-4209-B504-50726BE74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44606"/>
            <a:ext cx="10972800" cy="4954101"/>
          </a:xfrm>
        </p:spPr>
        <p:txBody>
          <a:bodyPr>
            <a:normAutofit/>
          </a:bodyPr>
          <a:lstStyle/>
          <a:p>
            <a:r>
              <a:rPr lang="en-US" sz="3000" dirty="0"/>
              <a:t>Parameters to optimize:</a:t>
            </a:r>
          </a:p>
          <a:p>
            <a:pPr lvl="1"/>
            <a:endParaRPr lang="en-US" sz="1000" dirty="0"/>
          </a:p>
          <a:p>
            <a:pPr lvl="1"/>
            <a:r>
              <a:rPr lang="en-US" sz="2800" dirty="0"/>
              <a:t>To maximize:</a:t>
            </a:r>
          </a:p>
          <a:p>
            <a:pPr lvl="1"/>
            <a:endParaRPr lang="en-US" sz="1100" dirty="0"/>
          </a:p>
          <a:p>
            <a:pPr lvl="2"/>
            <a:r>
              <a:rPr lang="en-US" sz="2400" dirty="0"/>
              <a:t>the </a:t>
            </a:r>
            <a:r>
              <a:rPr lang="en-US" sz="2400" i="1" dirty="0"/>
              <a:t>positron yield</a:t>
            </a:r>
            <a:r>
              <a:rPr lang="en-US" sz="2400" dirty="0"/>
              <a:t> (purpose of the device)</a:t>
            </a:r>
          </a:p>
          <a:p>
            <a:pPr lvl="1"/>
            <a:endParaRPr lang="en-US" sz="1000" dirty="0"/>
          </a:p>
          <a:p>
            <a:pPr lvl="1"/>
            <a:r>
              <a:rPr lang="en-US" sz="2800" dirty="0"/>
              <a:t>To minimize:</a:t>
            </a:r>
          </a:p>
          <a:p>
            <a:pPr lvl="2"/>
            <a:endParaRPr lang="en-US" sz="1100" dirty="0"/>
          </a:p>
          <a:p>
            <a:pPr lvl="2"/>
            <a:r>
              <a:rPr lang="en-US" sz="2400" dirty="0"/>
              <a:t>the </a:t>
            </a:r>
            <a:r>
              <a:rPr lang="en-US" sz="2400" i="1" dirty="0"/>
              <a:t>total voltage </a:t>
            </a:r>
            <a:r>
              <a:rPr lang="en-US" sz="2400" dirty="0"/>
              <a:t>&amp; the </a:t>
            </a:r>
            <a:r>
              <a:rPr lang="en-US" sz="2400" i="1" dirty="0"/>
              <a:t>inter-turn voltage </a:t>
            </a:r>
            <a:br>
              <a:rPr lang="en-US" sz="2400" dirty="0"/>
            </a:br>
            <a:r>
              <a:rPr lang="en-US" sz="2400" dirty="0"/>
              <a:t>(power supply limitation &amp; electrical breakdown)</a:t>
            </a:r>
          </a:p>
          <a:p>
            <a:pPr lvl="2"/>
            <a:endParaRPr lang="en-US" sz="1100" dirty="0"/>
          </a:p>
          <a:p>
            <a:pPr lvl="2"/>
            <a:endParaRPr lang="en-US" sz="1100" dirty="0"/>
          </a:p>
          <a:p>
            <a:pPr lvl="2"/>
            <a:r>
              <a:rPr lang="en-US" sz="2400" dirty="0"/>
              <a:t>the Lorentz forces (mechanical displacement, vibration)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81D36A-79DC-4884-87A7-0A1AEAEC3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1036" y="2048626"/>
            <a:ext cx="2857309" cy="1168434"/>
          </a:xfrm>
          <a:prstGeom prst="rect">
            <a:avLst/>
          </a:prstGeom>
        </p:spPr>
      </p:pic>
      <p:pic>
        <p:nvPicPr>
          <p:cNvPr id="10" name="図 8">
            <a:extLst>
              <a:ext uri="{FF2B5EF4-FFF2-40B4-BE49-F238E27FC236}">
                <a16:creationId xmlns:a16="http://schemas.microsoft.com/office/drawing/2014/main" id="{91985446-521E-44CD-A257-C83A3BD9D48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664" y="3354082"/>
            <a:ext cx="1543440" cy="1157581"/>
          </a:xfrm>
          <a:prstGeom prst="rect">
            <a:avLst/>
          </a:prstGeom>
          <a:ln w="38100">
            <a:noFill/>
          </a:ln>
        </p:spPr>
      </p:pic>
      <p:pic>
        <p:nvPicPr>
          <p:cNvPr id="6" name="Picture 5" descr="A picture containing spring, ware, sitting, outdoor&#10;&#10;Description automatically generated">
            <a:extLst>
              <a:ext uri="{FF2B5EF4-FFF2-40B4-BE49-F238E27FC236}">
                <a16:creationId xmlns:a16="http://schemas.microsoft.com/office/drawing/2014/main" id="{E1F383C1-3E21-4675-8C99-2F56C21554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060" y="4785708"/>
            <a:ext cx="982649" cy="1110323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BA13927C-E357-4C3A-B1FC-4078C18B8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6CB6990-DC70-4711-966C-E6AD3934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50A428-7B7D-455D-803A-FBB7B41F11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90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AC975AC-32DB-4209-B504-50726BE74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" y="1295334"/>
            <a:ext cx="12070080" cy="4954101"/>
          </a:xfrm>
        </p:spPr>
        <p:txBody>
          <a:bodyPr>
            <a:normAutofit/>
          </a:bodyPr>
          <a:lstStyle/>
          <a:p>
            <a:r>
              <a:rPr lang="en-US" sz="3000" dirty="0"/>
              <a:t>OPERA computes: the field, the voltages and the Lorentz forces.</a:t>
            </a:r>
          </a:p>
          <a:p>
            <a:endParaRPr lang="en-US" sz="3000" dirty="0"/>
          </a:p>
          <a:p>
            <a:r>
              <a:rPr lang="en-US" sz="3000" dirty="0"/>
              <a:t>The positron yield is computed using RF-track and GEANT4 by Yongke Zhao (many thanks!).</a:t>
            </a:r>
          </a:p>
          <a:p>
            <a:pPr marL="48767" indent="0">
              <a:buNone/>
            </a:pPr>
            <a:r>
              <a:rPr lang="en-US" sz="3000" dirty="0"/>
              <a:t>		</a:t>
            </a:r>
            <a:r>
              <a:rPr lang="en-US" sz="2400" dirty="0">
                <a:hlinkClick r:id="rId2"/>
              </a:rPr>
              <a:t>https://indico.cern.ch/event/862915/</a:t>
            </a:r>
            <a:endParaRPr lang="en-US" sz="2400" dirty="0"/>
          </a:p>
          <a:p>
            <a:pPr marL="48767" indent="0">
              <a:buNone/>
            </a:pPr>
            <a:endParaRPr lang="en-US" sz="2400" dirty="0"/>
          </a:p>
          <a:p>
            <a:pPr marL="48767" indent="0">
              <a:buNone/>
            </a:pPr>
            <a:endParaRPr lang="en-US" sz="24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A13927C-E357-4C3A-B1FC-4078C18B8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9EA200E-3397-4C30-BC21-88A348EC06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BDADB3-2B9F-4FE3-8990-B46BE7372AD6}"/>
              </a:ext>
            </a:extLst>
          </p:cNvPr>
          <p:cNvSpPr/>
          <p:nvPr/>
        </p:nvSpPr>
        <p:spPr>
          <a:xfrm>
            <a:off x="58222" y="5202567"/>
            <a:ext cx="12277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A. Latina, “RF-Track: Beam Tracking in Field Maps Including Space-Charge Effects, Features and Benchmarks”, 2017.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CED362-C3F9-459B-AF7F-B9CA38ADA107}"/>
              </a:ext>
            </a:extLst>
          </p:cNvPr>
          <p:cNvSpPr/>
          <p:nvPr/>
        </p:nvSpPr>
        <p:spPr>
          <a:xfrm>
            <a:off x="191784" y="5529006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https://geant4.web.cern.ch/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FDC2B98-70C0-41F8-900A-1541D483C4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026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C9990-7DAF-40C1-A7A0-85439E652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529B9-F49B-4E14-8C45-57E42E27E2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257890-8528-46C2-B456-3DA9BD4687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37"/>
          <a:stretch/>
        </p:blipFill>
        <p:spPr>
          <a:xfrm>
            <a:off x="2892957" y="1171146"/>
            <a:ext cx="6985128" cy="42136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85DB40-BE76-43FF-92DD-05FD5AEC680A}"/>
              </a:ext>
            </a:extLst>
          </p:cNvPr>
          <p:cNvSpPr txBox="1"/>
          <p:nvPr/>
        </p:nvSpPr>
        <p:spPr>
          <a:xfrm>
            <a:off x="9123680" y="760299"/>
            <a:ext cx="218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SLAC design </a:t>
            </a:r>
            <a:br>
              <a:rPr lang="fr-CH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@ 25 kHz &amp; 13 kA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9B993-A304-4974-A211-FAF9F1B57A7B}"/>
              </a:ext>
            </a:extLst>
          </p:cNvPr>
          <p:cNvSpPr txBox="1"/>
          <p:nvPr/>
        </p:nvSpPr>
        <p:spPr>
          <a:xfrm>
            <a:off x="33283" y="860681"/>
            <a:ext cx="5077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>
                <a:latin typeface="+mj-lt"/>
                <a:ea typeface="+mj-ea"/>
                <a:cs typeface="+mj-cs"/>
              </a:rPr>
              <a:t>Graphics containing the parameters to optimize. </a:t>
            </a:r>
          </a:p>
          <a:p>
            <a:pPr>
              <a:spcBef>
                <a:spcPct val="0"/>
              </a:spcBef>
            </a:pPr>
            <a:endParaRPr lang="en-US" dirty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en-US" dirty="0">
                <a:latin typeface="+mj-lt"/>
                <a:ea typeface="+mj-ea"/>
                <a:cs typeface="+mj-cs"/>
              </a:rPr>
              <a:t>Use of the radar plot to compare different design of FC.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976B619-2A58-4ECE-9CBB-B1004E46F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133253-33E2-44BF-95D5-E83F1C910B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536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1053" y="2444815"/>
            <a:ext cx="11470105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R&amp;D on the Flux Concentrator </a:t>
            </a:r>
            <a:br>
              <a:rPr lang="en-GB" dirty="0"/>
            </a:br>
            <a:r>
              <a:rPr lang="en-GB" dirty="0"/>
              <a:t>for CLIC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" y="4020646"/>
            <a:ext cx="3657600" cy="419653"/>
          </a:xfrm>
        </p:spPr>
        <p:txBody>
          <a:bodyPr/>
          <a:lstStyle/>
          <a:p>
            <a:r>
              <a:rPr lang="en-GB" u="sng" dirty="0"/>
              <a:t>H. Bajas</a:t>
            </a:r>
            <a:r>
              <a:rPr lang="en-GB" dirty="0"/>
              <a:t>, Y. Zhao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Physics design of the positron target and capture system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B24CAD-595E-4FD7-B434-C249C22F21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517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C9990-7DAF-40C1-A7A0-85439E652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529B9-F49B-4E14-8C45-57E42E27E2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A853C-1B79-4596-AA10-631B638F2E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76"/>
          <a:stretch/>
        </p:blipFill>
        <p:spPr>
          <a:xfrm>
            <a:off x="2943378" y="1163470"/>
            <a:ext cx="6985128" cy="42073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8AD1E7-F036-47E4-81F1-B04B2F6E806A}"/>
                  </a:ext>
                </a:extLst>
              </p:cNvPr>
              <p:cNvSpPr txBox="1"/>
              <p:nvPr/>
            </p:nvSpPr>
            <p:spPr>
              <a:xfrm>
                <a:off x="400050" y="1163470"/>
                <a:ext cx="2418226" cy="518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i="1" dirty="0">
                    <a:solidFill>
                      <a:schemeClr val="accent6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Var [%] = 100 *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fr-CH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fr-CH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fr-CH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𝑟𝑒𝑓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fr-CH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CH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𝑟𝑒𝑓</m:t>
                            </m:r>
                          </m:sub>
                        </m:sSub>
                      </m:den>
                    </m:f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8AD1E7-F036-47E4-81F1-B04B2F6E80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050" y="1163470"/>
                <a:ext cx="2418226" cy="518732"/>
              </a:xfrm>
              <a:prstGeom prst="rect">
                <a:avLst/>
              </a:prstGeom>
              <a:blipFill>
                <a:blip r:embed="rId3"/>
                <a:stretch>
                  <a:fillRect l="-6061" b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7BBCCC0D-093D-4FC8-B072-B7B40D6A0A60}"/>
              </a:ext>
            </a:extLst>
          </p:cNvPr>
          <p:cNvSpPr txBox="1"/>
          <p:nvPr/>
        </p:nvSpPr>
        <p:spPr>
          <a:xfrm>
            <a:off x="9123680" y="763474"/>
            <a:ext cx="218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SLAC design </a:t>
            </a:r>
            <a:br>
              <a:rPr lang="fr-CH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@ 25 kHz &amp; 13 kA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77C227-602C-4FCE-B154-B43C27281E5B}"/>
              </a:ext>
            </a:extLst>
          </p:cNvPr>
          <p:cNvSpPr txBox="1"/>
          <p:nvPr/>
        </p:nvSpPr>
        <p:spPr>
          <a:xfrm>
            <a:off x="80908" y="772999"/>
            <a:ext cx="6773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>
                <a:latin typeface="+mj-lt"/>
                <a:ea typeface="+mj-ea"/>
                <a:cs typeface="+mj-cs"/>
              </a:rPr>
              <a:t>Normalization of each parameter to its reference value: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897C2F9-8005-4AA1-A297-D91B09D7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710753-B6A9-48C2-B83F-5A567FC8FD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809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1DB0C-F1B2-404B-875F-76B5FD4F00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D3D8D-D29F-4BEB-981D-2DDC327EC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8A625E-D432-4AAB-961F-F9B4C65FA1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65"/>
          <a:stretch/>
        </p:blipFill>
        <p:spPr>
          <a:xfrm>
            <a:off x="2911411" y="1172140"/>
            <a:ext cx="6985128" cy="419874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9D3DD7C-AF91-41A8-A945-F481A301D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B5577F-5A4E-42DC-9380-4E5DFD8C0659}"/>
              </a:ext>
            </a:extLst>
          </p:cNvPr>
          <p:cNvSpPr txBox="1"/>
          <p:nvPr/>
        </p:nvSpPr>
        <p:spPr>
          <a:xfrm>
            <a:off x="9000744" y="763474"/>
            <a:ext cx="2704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SLAC design (reference) </a:t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@ 25 kHz &amp; 13 kA</a:t>
            </a:r>
          </a:p>
          <a:p>
            <a:pPr algn="ctr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Vs.</a:t>
            </a:r>
          </a:p>
          <a:p>
            <a:pPr algn="ctr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b="1" dirty="0">
                <a:solidFill>
                  <a:srgbClr val="FF6600"/>
                </a:solidFill>
              </a:rPr>
              <a:t>linear modified design</a:t>
            </a:r>
          </a:p>
          <a:p>
            <a:pPr algn="ctr"/>
            <a:r>
              <a:rPr lang="en-US" b="1" dirty="0">
                <a:solidFill>
                  <a:srgbClr val="FF6600"/>
                </a:solidFill>
              </a:rPr>
              <a:t>@ 25 kHz &amp; 13.8 kA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C2F4C2-EDFC-431D-A947-93AEFB0F8C06}"/>
              </a:ext>
            </a:extLst>
          </p:cNvPr>
          <p:cNvSpPr txBox="1"/>
          <p:nvPr/>
        </p:nvSpPr>
        <p:spPr>
          <a:xfrm>
            <a:off x="92629" y="1270000"/>
            <a:ext cx="52492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modified design induces a significant increase of each parameters’ value: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yield increases by 42%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voltage increases by 92%</a:t>
            </a:r>
            <a:br>
              <a:rPr lang="en-GB" dirty="0"/>
            </a:br>
            <a:r>
              <a:rPr lang="en-GB" dirty="0"/>
              <a:t>(due to the gap increase </a:t>
            </a:r>
            <a:br>
              <a:rPr lang="en-GB" dirty="0"/>
            </a:br>
            <a:r>
              <a:rPr lang="en-GB" dirty="0"/>
              <a:t>and current increase)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forces get ~3 times higher 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FC554D-EE0F-42E2-A4CE-837CB089C3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339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7DB3E-72E3-4269-B7A4-B4A9D68631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17FAA-E842-4A27-A894-616B55544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96D940-24F9-4796-952E-A231D2FBBD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29"/>
          <a:stretch/>
        </p:blipFill>
        <p:spPr>
          <a:xfrm>
            <a:off x="2912122" y="1172140"/>
            <a:ext cx="6989708" cy="421373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9017C9D-D95E-4F40-B31F-2DBB36641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F33FB4-40FD-4CAB-9655-136D21158639}"/>
              </a:ext>
            </a:extLst>
          </p:cNvPr>
          <p:cNvSpPr txBox="1"/>
          <p:nvPr/>
        </p:nvSpPr>
        <p:spPr>
          <a:xfrm>
            <a:off x="9319260" y="763474"/>
            <a:ext cx="28600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SLAC design </a:t>
            </a:r>
            <a:br>
              <a:rPr lang="fr-CH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@ 25 kHz &amp; 13 kA</a:t>
            </a:r>
          </a:p>
          <a:p>
            <a:pPr algn="ctr"/>
            <a:endParaRPr lang="fr-CH" sz="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Vs.</a:t>
            </a:r>
          </a:p>
          <a:p>
            <a:pPr algn="ctr"/>
            <a:endParaRPr lang="fr-CH" sz="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dirty="0" err="1">
                <a:solidFill>
                  <a:srgbClr val="CC3300"/>
                </a:solidFill>
              </a:rPr>
              <a:t>l</a:t>
            </a:r>
            <a:r>
              <a:rPr lang="fr-CH" dirty="0" err="1">
                <a:solidFill>
                  <a:srgbClr val="FF6600"/>
                </a:solidFill>
              </a:rPr>
              <a:t>inear</a:t>
            </a:r>
            <a:r>
              <a:rPr lang="fr-CH" dirty="0">
                <a:solidFill>
                  <a:srgbClr val="FF6600"/>
                </a:solidFill>
              </a:rPr>
              <a:t> </a:t>
            </a:r>
            <a:r>
              <a:rPr lang="fr-CH" dirty="0" err="1">
                <a:solidFill>
                  <a:srgbClr val="FF6600"/>
                </a:solidFill>
              </a:rPr>
              <a:t>modified</a:t>
            </a:r>
            <a:r>
              <a:rPr lang="fr-CH" dirty="0">
                <a:solidFill>
                  <a:srgbClr val="FF6600"/>
                </a:solidFill>
              </a:rPr>
              <a:t> design</a:t>
            </a:r>
          </a:p>
          <a:p>
            <a:pPr algn="ctr"/>
            <a:endParaRPr lang="fr-CH" sz="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Vs.</a:t>
            </a:r>
          </a:p>
          <a:p>
            <a:pPr algn="ctr"/>
            <a:endParaRPr lang="fr-CH" sz="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dirty="0" err="1">
                <a:solidFill>
                  <a:srgbClr val="0070C0"/>
                </a:solidFill>
              </a:rPr>
              <a:t>linear</a:t>
            </a:r>
            <a:r>
              <a:rPr lang="fr-CH" dirty="0">
                <a:solidFill>
                  <a:srgbClr val="0070C0"/>
                </a:solidFill>
              </a:rPr>
              <a:t> </a:t>
            </a:r>
            <a:r>
              <a:rPr lang="fr-CH" dirty="0" err="1">
                <a:solidFill>
                  <a:srgbClr val="0070C0"/>
                </a:solidFill>
              </a:rPr>
              <a:t>modified</a:t>
            </a:r>
            <a:r>
              <a:rPr lang="fr-CH" dirty="0">
                <a:solidFill>
                  <a:srgbClr val="0070C0"/>
                </a:solidFill>
              </a:rPr>
              <a:t> design</a:t>
            </a:r>
          </a:p>
          <a:p>
            <a:pPr algn="ctr"/>
            <a:r>
              <a:rPr lang="fr-CH" dirty="0" err="1">
                <a:solidFill>
                  <a:srgbClr val="0070C0"/>
                </a:solidFill>
              </a:rPr>
              <a:t>with</a:t>
            </a:r>
            <a:r>
              <a:rPr lang="fr-CH" dirty="0">
                <a:solidFill>
                  <a:srgbClr val="0070C0"/>
                </a:solidFill>
              </a:rPr>
              <a:t> large aperture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ED928F-7218-419A-A2E1-37BAE8EB4611}"/>
              </a:ext>
            </a:extLst>
          </p:cNvPr>
          <p:cNvSpPr txBox="1"/>
          <p:nvPr/>
        </p:nvSpPr>
        <p:spPr>
          <a:xfrm>
            <a:off x="-7225" y="1231900"/>
            <a:ext cx="41852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/>
              <a:t>Increasing the aperture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(from 3.5 to 6.5 mm)</a:t>
            </a:r>
            <a:br>
              <a:rPr lang="en-GB" dirty="0"/>
            </a:br>
            <a:r>
              <a:rPr lang="en-GB" b="1" u="sng" dirty="0"/>
              <a:t>increases the yield by 74%</a:t>
            </a:r>
            <a:br>
              <a:rPr lang="en-GB" u="sng" dirty="0"/>
            </a:br>
            <a:r>
              <a:rPr lang="en-GB" dirty="0"/>
              <a:t>(from 1.37 to 2.39).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/>
              <a:t>But</a:t>
            </a:r>
            <a:r>
              <a:rPr lang="en-GB" dirty="0"/>
              <a:t>… </a:t>
            </a:r>
            <a:br>
              <a:rPr lang="en-GB" dirty="0"/>
            </a:br>
            <a:r>
              <a:rPr lang="en-GB" dirty="0"/>
              <a:t>both voltages and Lorentz forces grow very fast!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E2DFFA-35B9-4BAD-8B66-E08F6A79F5C9}"/>
              </a:ext>
            </a:extLst>
          </p:cNvPr>
          <p:cNvSpPr txBox="1"/>
          <p:nvPr/>
        </p:nvSpPr>
        <p:spPr>
          <a:xfrm>
            <a:off x="1259483" y="5472149"/>
            <a:ext cx="10222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anose="020F0502020204030204"/>
              </a:rPr>
              <a:t>How can one lower down the other parameters keeping high yield?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6E56D4-CA1C-4372-A0F1-320E5ABBBA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FEB9C-5991-485C-BB3E-4583B3F8D3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020A06C-A29C-40D7-9C8A-A8DB1AA5C46A}"/>
              </a:ext>
            </a:extLst>
          </p:cNvPr>
          <p:cNvSpPr txBox="1">
            <a:spLocks/>
          </p:cNvSpPr>
          <p:nvPr/>
        </p:nvSpPr>
        <p:spPr>
          <a:xfrm>
            <a:off x="838200" y="745958"/>
            <a:ext cx="10515600" cy="43513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linear to </a:t>
            </a:r>
            <a:r>
              <a:rPr kumimoji="0" lang="en-US" sz="2800" i="0" u="sng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non-linear profile </a:t>
            </a: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the FC aperture: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A35B0B-7414-4581-A92E-669E3DA3D593}"/>
              </a:ext>
            </a:extLst>
          </p:cNvPr>
          <p:cNvSpPr txBox="1"/>
          <p:nvPr/>
        </p:nvSpPr>
        <p:spPr>
          <a:xfrm>
            <a:off x="1956050" y="5348458"/>
            <a:ext cx="8448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>
                <a:latin typeface="Calibri" panose="020F0502020204030204"/>
              </a:rPr>
              <a:t>How </a:t>
            </a:r>
            <a:r>
              <a:rPr lang="fr-CH" sz="2800" dirty="0" err="1">
                <a:latin typeface="Calibri" panose="020F0502020204030204"/>
              </a:rPr>
              <a:t>does</a:t>
            </a:r>
            <a:r>
              <a:rPr lang="fr-CH" sz="2800" dirty="0">
                <a:latin typeface="Calibri" panose="020F0502020204030204"/>
              </a:rPr>
              <a:t> the </a:t>
            </a:r>
            <a:r>
              <a:rPr lang="fr-CH" sz="2800" dirty="0" err="1">
                <a:latin typeface="Calibri" panose="020F0502020204030204"/>
              </a:rPr>
              <a:t>shape</a:t>
            </a:r>
            <a:r>
              <a:rPr lang="fr-CH" sz="2800" dirty="0">
                <a:latin typeface="Calibri" panose="020F0502020204030204"/>
              </a:rPr>
              <a:t> impact the </a:t>
            </a:r>
            <a:r>
              <a:rPr lang="fr-CH" sz="2800" dirty="0" err="1">
                <a:latin typeface="Calibri" panose="020F0502020204030204"/>
              </a:rPr>
              <a:t>parameters</a:t>
            </a:r>
            <a:r>
              <a:rPr lang="fr-CH" sz="2800" dirty="0">
                <a:latin typeface="Calibri" panose="020F0502020204030204"/>
              </a:rPr>
              <a:t> to </a:t>
            </a:r>
            <a:r>
              <a:rPr lang="fr-CH" sz="2800" dirty="0" err="1">
                <a:latin typeface="Calibri" panose="020F0502020204030204"/>
              </a:rPr>
              <a:t>optimize</a:t>
            </a:r>
            <a:r>
              <a:rPr lang="fr-CH" sz="2800" dirty="0">
                <a:latin typeface="Calibri" panose="020F0502020204030204"/>
              </a:rPr>
              <a:t>?</a:t>
            </a:r>
            <a:endParaRPr lang="en-GB" sz="2800" dirty="0">
              <a:latin typeface="Calibri" panose="020F0502020204030204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26F2074-89B0-4994-B709-CEA5445FD4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091" t="16642" r="40608" b="16642"/>
          <a:stretch/>
        </p:blipFill>
        <p:spPr>
          <a:xfrm>
            <a:off x="162400" y="1952833"/>
            <a:ext cx="1940239" cy="3122989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5C742F6-EF3B-475F-B48A-4EA7EB3191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63" t="16642" r="40665" b="16642"/>
          <a:stretch/>
        </p:blipFill>
        <p:spPr>
          <a:xfrm>
            <a:off x="2569373" y="1952833"/>
            <a:ext cx="1951807" cy="3122989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268C8E2-8E13-4C99-A27C-651ACA30C7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536" t="16642" r="40886" b="16642"/>
          <a:stretch/>
        </p:blipFill>
        <p:spPr>
          <a:xfrm>
            <a:off x="10017637" y="1952833"/>
            <a:ext cx="1963374" cy="3122989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1E4E1BD-2118-42C1-8F27-E510BA29C1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091" t="17162" r="40608" b="18251"/>
          <a:stretch/>
        </p:blipFill>
        <p:spPr>
          <a:xfrm>
            <a:off x="7486608" y="1945614"/>
            <a:ext cx="2013494" cy="3137426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36AF066-9487-4813-9237-9F24770AE293}"/>
              </a:ext>
            </a:extLst>
          </p:cNvPr>
          <p:cNvSpPr txBox="1"/>
          <p:nvPr/>
        </p:nvSpPr>
        <p:spPr>
          <a:xfrm>
            <a:off x="657250" y="1444625"/>
            <a:ext cx="1984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>
                <a:solidFill>
                  <a:srgbClr val="0070C0"/>
                </a:solidFill>
                <a:latin typeface="Calibri" panose="020F0502020204030204"/>
              </a:rPr>
              <a:t>Linear</a:t>
            </a:r>
            <a:endParaRPr lang="en-GB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328164-A5AC-438D-A7FE-6092AA07DD09}"/>
              </a:ext>
            </a:extLst>
          </p:cNvPr>
          <p:cNvSpPr txBox="1"/>
          <p:nvPr/>
        </p:nvSpPr>
        <p:spPr>
          <a:xfrm>
            <a:off x="2368829" y="1470025"/>
            <a:ext cx="2523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00B050"/>
                </a:solidFill>
                <a:latin typeface="Calibri" panose="020F0502020204030204"/>
              </a:rPr>
              <a:t>Concave </a:t>
            </a:r>
            <a:r>
              <a:rPr lang="fr-CH" b="1" dirty="0" err="1">
                <a:solidFill>
                  <a:srgbClr val="00B050"/>
                </a:solidFill>
                <a:latin typeface="Calibri" panose="020F0502020204030204"/>
              </a:rPr>
              <a:t>downward</a:t>
            </a:r>
            <a:r>
              <a:rPr lang="fr-CH" b="1" dirty="0">
                <a:solidFill>
                  <a:srgbClr val="00B050"/>
                </a:solidFill>
                <a:latin typeface="Calibri" panose="020F0502020204030204"/>
              </a:rPr>
              <a:t> (1)</a:t>
            </a:r>
            <a:endParaRPr lang="en-GB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3F7D9C-B4B9-4853-B0FC-CC09E8589784}"/>
              </a:ext>
            </a:extLst>
          </p:cNvPr>
          <p:cNvSpPr txBox="1"/>
          <p:nvPr/>
        </p:nvSpPr>
        <p:spPr>
          <a:xfrm>
            <a:off x="10088224" y="1482725"/>
            <a:ext cx="189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C00000"/>
                </a:solidFill>
                <a:latin typeface="Calibri" panose="020F0502020204030204"/>
              </a:rPr>
              <a:t>Concave </a:t>
            </a:r>
            <a:r>
              <a:rPr lang="fr-CH" b="1" dirty="0" err="1">
                <a:solidFill>
                  <a:srgbClr val="C00000"/>
                </a:solidFill>
                <a:latin typeface="Calibri" panose="020F0502020204030204"/>
              </a:rPr>
              <a:t>upward</a:t>
            </a:r>
            <a:endParaRPr lang="en-GB" b="1" dirty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6348D1-CF49-4743-9205-530BF01F94AD}"/>
              </a:ext>
            </a:extLst>
          </p:cNvPr>
          <p:cNvSpPr txBox="1"/>
          <p:nvPr/>
        </p:nvSpPr>
        <p:spPr>
          <a:xfrm>
            <a:off x="7087197" y="1457325"/>
            <a:ext cx="3274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7030A0"/>
                </a:solidFill>
                <a:latin typeface="Calibri" panose="020F0502020204030204"/>
              </a:rPr>
              <a:t>Concave </a:t>
            </a:r>
            <a:r>
              <a:rPr lang="fr-CH" b="1" dirty="0" err="1">
                <a:solidFill>
                  <a:srgbClr val="7030A0"/>
                </a:solidFill>
                <a:latin typeface="Calibri" panose="020F0502020204030204"/>
              </a:rPr>
              <a:t>downward</a:t>
            </a:r>
            <a:r>
              <a:rPr lang="fr-CH" b="1" dirty="0">
                <a:solidFill>
                  <a:srgbClr val="7030A0"/>
                </a:solidFill>
                <a:latin typeface="Calibri" panose="020F0502020204030204"/>
              </a:rPr>
              <a:t> + </a:t>
            </a:r>
            <a:r>
              <a:rPr lang="fr-CH" b="1" dirty="0" err="1">
                <a:solidFill>
                  <a:srgbClr val="7030A0"/>
                </a:solidFill>
                <a:latin typeface="Calibri" panose="020F0502020204030204"/>
              </a:rPr>
              <a:t>linear</a:t>
            </a:r>
            <a:r>
              <a:rPr lang="fr-CH" b="1" dirty="0">
                <a:solidFill>
                  <a:srgbClr val="7030A0"/>
                </a:solidFill>
                <a:latin typeface="Calibri" panose="020F0502020204030204"/>
              </a:rPr>
              <a:t> (3)</a:t>
            </a:r>
            <a:endParaRPr lang="en-GB" b="1" dirty="0">
              <a:solidFill>
                <a:srgbClr val="7030A0"/>
              </a:solidFill>
              <a:latin typeface="Calibri" panose="020F0502020204030204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155D6E7C-E41D-4616-A5A4-4166ACCB4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10"/>
            <a:ext cx="12192000" cy="668351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3600" dirty="0"/>
              <a:t>Design optimization for the CLIC e+ source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614B098-E40D-4BEB-82AD-109800DE39E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450" t="16395" r="40176" b="18285"/>
          <a:stretch/>
        </p:blipFill>
        <p:spPr>
          <a:xfrm>
            <a:off x="5010140" y="1939086"/>
            <a:ext cx="1879559" cy="315048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27A1450-8F54-4BEE-8C13-41DA06D5C2D0}"/>
              </a:ext>
            </a:extLst>
          </p:cNvPr>
          <p:cNvSpPr txBox="1"/>
          <p:nvPr/>
        </p:nvSpPr>
        <p:spPr>
          <a:xfrm>
            <a:off x="4769129" y="1457325"/>
            <a:ext cx="252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FFC000"/>
                </a:solidFill>
                <a:latin typeface="Calibri" panose="020F0502020204030204"/>
              </a:rPr>
              <a:t>Concave </a:t>
            </a:r>
            <a:r>
              <a:rPr lang="fr-CH" b="1" dirty="0" err="1">
                <a:solidFill>
                  <a:srgbClr val="FFC000"/>
                </a:solidFill>
                <a:latin typeface="Calibri" panose="020F0502020204030204"/>
              </a:rPr>
              <a:t>downward</a:t>
            </a:r>
            <a:r>
              <a:rPr lang="fr-CH" b="1" dirty="0">
                <a:solidFill>
                  <a:srgbClr val="FFC000"/>
                </a:solidFill>
                <a:latin typeface="Calibri" panose="020F0502020204030204"/>
              </a:rPr>
              <a:t> (2)</a:t>
            </a:r>
            <a:endParaRPr lang="en-GB" b="1" dirty="0">
              <a:solidFill>
                <a:srgbClr val="FFC000"/>
              </a:solidFill>
              <a:latin typeface="Calibri" panose="020F0502020204030204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181F51-9BB3-4C3E-AA07-261D8906CF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741FAF-5F5D-4066-A026-420518F6BC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66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14730-3735-4BB2-B717-60C700AC67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EBF4D-EEC2-4151-90B6-931CF400D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2AF6AA-09AF-4164-9E77-946ECD589E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29"/>
          <a:stretch/>
        </p:blipFill>
        <p:spPr>
          <a:xfrm>
            <a:off x="2907888" y="1159092"/>
            <a:ext cx="6985128" cy="42368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3A6D55D-502E-4F56-8E62-F76322CAA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9E0144-00FD-4710-8F19-ED2749338FBC}"/>
              </a:ext>
            </a:extLst>
          </p:cNvPr>
          <p:cNvSpPr txBox="1"/>
          <p:nvPr/>
        </p:nvSpPr>
        <p:spPr>
          <a:xfrm>
            <a:off x="9319260" y="763474"/>
            <a:ext cx="2860040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SLAC design </a:t>
            </a:r>
            <a:br>
              <a:rPr lang="fr-CH" sz="16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@ 25 kHz &amp; 13 kA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 err="1">
                <a:solidFill>
                  <a:srgbClr val="0070C0"/>
                </a:solidFill>
              </a:rPr>
              <a:t>linear</a:t>
            </a:r>
            <a:r>
              <a:rPr lang="fr-CH" sz="1600" b="1" dirty="0">
                <a:solidFill>
                  <a:srgbClr val="0070C0"/>
                </a:solidFill>
              </a:rPr>
              <a:t> </a:t>
            </a:r>
            <a:r>
              <a:rPr lang="fr-CH" sz="1600" b="1" dirty="0" err="1">
                <a:solidFill>
                  <a:srgbClr val="0070C0"/>
                </a:solidFill>
              </a:rPr>
              <a:t>modified</a:t>
            </a:r>
            <a:r>
              <a:rPr lang="fr-CH" sz="1600" b="1" dirty="0">
                <a:solidFill>
                  <a:srgbClr val="0070C0"/>
                </a:solidFill>
              </a:rPr>
              <a:t> design</a:t>
            </a:r>
          </a:p>
          <a:p>
            <a:pPr algn="ctr"/>
            <a:r>
              <a:rPr lang="fr-CH" sz="1600" b="1" dirty="0" err="1">
                <a:solidFill>
                  <a:srgbClr val="0070C0"/>
                </a:solidFill>
              </a:rPr>
              <a:t>with</a:t>
            </a:r>
            <a:r>
              <a:rPr lang="fr-CH" sz="1600" b="1" dirty="0">
                <a:solidFill>
                  <a:srgbClr val="0070C0"/>
                </a:solidFill>
              </a:rPr>
              <a:t> large aperture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 </a:t>
            </a:r>
          </a:p>
          <a:p>
            <a:pPr algn="ctr"/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Non-</a:t>
            </a:r>
            <a:r>
              <a:rPr lang="fr-CH" sz="1600" b="1" dirty="0" err="1">
                <a:solidFill>
                  <a:srgbClr val="00B050"/>
                </a:solidFill>
                <a:latin typeface="Calibri" panose="020F0502020204030204"/>
              </a:rPr>
              <a:t>linear</a:t>
            </a:r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 design (1)</a:t>
            </a:r>
            <a:b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</a:br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Concave </a:t>
            </a:r>
            <a:r>
              <a:rPr lang="fr-CH" sz="1600" b="1" dirty="0" err="1">
                <a:solidFill>
                  <a:srgbClr val="00B050"/>
                </a:solidFill>
                <a:latin typeface="Calibri" panose="020F0502020204030204"/>
              </a:rPr>
              <a:t>downward</a:t>
            </a:r>
            <a:endParaRPr lang="fr-CH" sz="1600" b="1" dirty="0">
              <a:solidFill>
                <a:srgbClr val="00B050"/>
              </a:solidFill>
              <a:latin typeface="Calibri" panose="020F0502020204030204"/>
            </a:endParaRP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41EF6C-1F9A-4FF1-8403-B15384F366A7}"/>
              </a:ext>
            </a:extLst>
          </p:cNvPr>
          <p:cNvSpPr txBox="1"/>
          <p:nvPr/>
        </p:nvSpPr>
        <p:spPr>
          <a:xfrm>
            <a:off x="33788" y="974725"/>
            <a:ext cx="40333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use of </a:t>
            </a:r>
            <a:r>
              <a:rPr lang="en-GB" u="sng" dirty="0"/>
              <a:t>non-linear shape </a:t>
            </a:r>
            <a:r>
              <a:rPr lang="en-GB" dirty="0"/>
              <a:t>induces a dramatic </a:t>
            </a:r>
            <a:r>
              <a:rPr lang="en-GB" u="sng" dirty="0"/>
              <a:t>drop of the voltages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Lorentz forces decrease significantly.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yield get lower but is still 56% higher than the reference case.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B6DF9E-2E49-49A0-91E6-9791E0D0F5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63" t="16642" r="40665" b="16642"/>
          <a:stretch/>
        </p:blipFill>
        <p:spPr>
          <a:xfrm>
            <a:off x="1055680" y="3848948"/>
            <a:ext cx="1211919" cy="1939131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1A93C6-BC1C-425D-B54F-30833480EE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319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3AE3-ACAE-4B26-A64F-3B5B75CF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 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612B8-E5E8-4510-83D9-1A0FBF17F6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C4289-2D9F-4CDE-AE24-282B9B9199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6B10D-563D-4427-BB15-729D302B09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07"/>
          <a:stretch/>
        </p:blipFill>
        <p:spPr>
          <a:xfrm>
            <a:off x="2907888" y="1155335"/>
            <a:ext cx="6985128" cy="422414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1EEB958-A1AF-424E-BF25-97645F10C0EE}"/>
              </a:ext>
            </a:extLst>
          </p:cNvPr>
          <p:cNvSpPr txBox="1">
            <a:spLocks/>
          </p:cNvSpPr>
          <p:nvPr/>
        </p:nvSpPr>
        <p:spPr>
          <a:xfrm>
            <a:off x="0" y="14288"/>
            <a:ext cx="12192000" cy="94138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4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A080BF-ED80-4723-AD65-A9872D0D8022}"/>
              </a:ext>
            </a:extLst>
          </p:cNvPr>
          <p:cNvSpPr txBox="1"/>
          <p:nvPr/>
        </p:nvSpPr>
        <p:spPr>
          <a:xfrm>
            <a:off x="9319260" y="763474"/>
            <a:ext cx="28600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SLAC design </a:t>
            </a:r>
            <a:br>
              <a:rPr lang="fr-CH" sz="16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@ 25 kHz &amp; 13 kA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 err="1">
                <a:solidFill>
                  <a:srgbClr val="0070C0"/>
                </a:solidFill>
              </a:rPr>
              <a:t>linear</a:t>
            </a:r>
            <a:r>
              <a:rPr lang="fr-CH" sz="1600" b="1" dirty="0">
                <a:solidFill>
                  <a:srgbClr val="0070C0"/>
                </a:solidFill>
              </a:rPr>
              <a:t> </a:t>
            </a:r>
            <a:r>
              <a:rPr lang="fr-CH" sz="1600" b="1" dirty="0" err="1">
                <a:solidFill>
                  <a:srgbClr val="0070C0"/>
                </a:solidFill>
              </a:rPr>
              <a:t>modified</a:t>
            </a:r>
            <a:r>
              <a:rPr lang="fr-CH" sz="1600" b="1" dirty="0">
                <a:solidFill>
                  <a:srgbClr val="0070C0"/>
                </a:solidFill>
              </a:rPr>
              <a:t> design</a:t>
            </a:r>
          </a:p>
          <a:p>
            <a:pPr algn="ctr"/>
            <a:r>
              <a:rPr lang="fr-CH" sz="1600" b="1" dirty="0" err="1">
                <a:solidFill>
                  <a:srgbClr val="0070C0"/>
                </a:solidFill>
              </a:rPr>
              <a:t>with</a:t>
            </a:r>
            <a:r>
              <a:rPr lang="fr-CH" sz="1600" b="1" dirty="0">
                <a:solidFill>
                  <a:srgbClr val="0070C0"/>
                </a:solidFill>
              </a:rPr>
              <a:t> large aperture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 </a:t>
            </a:r>
          </a:p>
          <a:p>
            <a:pPr algn="ctr"/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Non-</a:t>
            </a:r>
            <a:r>
              <a:rPr lang="fr-CH" sz="1600" b="1" dirty="0" err="1">
                <a:solidFill>
                  <a:srgbClr val="00B050"/>
                </a:solidFill>
                <a:latin typeface="Calibri" panose="020F0502020204030204"/>
              </a:rPr>
              <a:t>linear</a:t>
            </a:r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 design (1)</a:t>
            </a:r>
            <a:b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</a:br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Concave </a:t>
            </a:r>
            <a:r>
              <a:rPr lang="fr-CH" sz="1600" b="1" dirty="0" err="1">
                <a:solidFill>
                  <a:srgbClr val="00B050"/>
                </a:solidFill>
                <a:latin typeface="Calibri" panose="020F0502020204030204"/>
              </a:rPr>
              <a:t>downward</a:t>
            </a:r>
            <a:endParaRPr lang="fr-CH" sz="1600" b="1" dirty="0">
              <a:solidFill>
                <a:srgbClr val="00B050"/>
              </a:solidFill>
              <a:latin typeface="Calibri" panose="020F0502020204030204"/>
            </a:endParaRP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 </a:t>
            </a:r>
          </a:p>
          <a:p>
            <a:pPr algn="ctr"/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Non-</a:t>
            </a:r>
            <a:r>
              <a:rPr lang="fr-CH" sz="1600" b="1" dirty="0" err="1">
                <a:solidFill>
                  <a:srgbClr val="7030A0"/>
                </a:solidFill>
                <a:latin typeface="Calibri" panose="020F0502020204030204"/>
              </a:rPr>
              <a:t>linear</a:t>
            </a:r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 design (3)</a:t>
            </a:r>
            <a:b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</a:br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Concave </a:t>
            </a:r>
            <a:r>
              <a:rPr lang="fr-CH" sz="1600" b="1" dirty="0" err="1">
                <a:solidFill>
                  <a:srgbClr val="7030A0"/>
                </a:solidFill>
                <a:latin typeface="Calibri" panose="020F0502020204030204"/>
              </a:rPr>
              <a:t>downward</a:t>
            </a:r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 + </a:t>
            </a:r>
            <a:r>
              <a:rPr lang="fr-CH" sz="1600" b="1" dirty="0" err="1">
                <a:solidFill>
                  <a:srgbClr val="7030A0"/>
                </a:solidFill>
                <a:latin typeface="Calibri" panose="020F0502020204030204"/>
              </a:rPr>
              <a:t>linear</a:t>
            </a:r>
            <a:endParaRPr lang="en-GB" sz="1600" b="1" dirty="0">
              <a:solidFill>
                <a:srgbClr val="7030A0"/>
              </a:solidFill>
              <a:latin typeface="Calibri" panose="020F0502020204030204"/>
            </a:endParaRPr>
          </a:p>
          <a:p>
            <a:pPr algn="ctr"/>
            <a:endParaRPr lang="en-GB" sz="7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11453-0107-41A8-A7C8-40431809879B}"/>
              </a:ext>
            </a:extLst>
          </p:cNvPr>
          <p:cNvSpPr txBox="1"/>
          <p:nvPr/>
        </p:nvSpPr>
        <p:spPr>
          <a:xfrm>
            <a:off x="129039" y="1050925"/>
            <a:ext cx="37412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Using more exotic shape allows to decrease the Lorentz forces.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yield gets lower though.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voltage gets higher.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4D31FB6-3A0B-4F6A-9465-4FC6379883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091" t="17162" r="40608" b="18251"/>
          <a:stretch/>
        </p:blipFill>
        <p:spPr>
          <a:xfrm>
            <a:off x="1062033" y="3696826"/>
            <a:ext cx="1375244" cy="2142905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D5075B-3366-4562-96DD-5DCCA9D59B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243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FDE97-4946-418F-AE1A-71609CC48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3FE18-10A7-43F9-97F3-7BFBE3C0B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2F71B2-79F5-4E9C-AC2D-FA4DD0A85C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43"/>
          <a:stretch/>
        </p:blipFill>
        <p:spPr>
          <a:xfrm>
            <a:off x="2914238" y="1182965"/>
            <a:ext cx="6985128" cy="41860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2D2613D-8E1B-4413-B1A2-0EF7A5BC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969D89-3EFC-47AF-A9DB-C6CB8FF4D81C}"/>
              </a:ext>
            </a:extLst>
          </p:cNvPr>
          <p:cNvSpPr txBox="1"/>
          <p:nvPr/>
        </p:nvSpPr>
        <p:spPr>
          <a:xfrm>
            <a:off x="9319260" y="763474"/>
            <a:ext cx="28600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SLAC design </a:t>
            </a:r>
            <a:br>
              <a:rPr lang="fr-CH" sz="16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@ 25 kHz &amp; 13 kA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 err="1">
                <a:solidFill>
                  <a:srgbClr val="0070C0"/>
                </a:solidFill>
              </a:rPr>
              <a:t>linear</a:t>
            </a:r>
            <a:r>
              <a:rPr lang="fr-CH" sz="1600" b="1" dirty="0">
                <a:solidFill>
                  <a:srgbClr val="0070C0"/>
                </a:solidFill>
              </a:rPr>
              <a:t> </a:t>
            </a:r>
            <a:r>
              <a:rPr lang="fr-CH" sz="1600" b="1" dirty="0" err="1">
                <a:solidFill>
                  <a:srgbClr val="0070C0"/>
                </a:solidFill>
              </a:rPr>
              <a:t>modified</a:t>
            </a:r>
            <a:r>
              <a:rPr lang="fr-CH" sz="1600" b="1" dirty="0">
                <a:solidFill>
                  <a:srgbClr val="0070C0"/>
                </a:solidFill>
              </a:rPr>
              <a:t> design</a:t>
            </a:r>
          </a:p>
          <a:p>
            <a:pPr algn="ctr"/>
            <a:r>
              <a:rPr lang="fr-CH" sz="1600" b="1" dirty="0" err="1">
                <a:solidFill>
                  <a:srgbClr val="0070C0"/>
                </a:solidFill>
              </a:rPr>
              <a:t>with</a:t>
            </a:r>
            <a:r>
              <a:rPr lang="fr-CH" sz="1600" b="1" dirty="0">
                <a:solidFill>
                  <a:srgbClr val="0070C0"/>
                </a:solidFill>
              </a:rPr>
              <a:t> large aperture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 </a:t>
            </a:r>
          </a:p>
          <a:p>
            <a:pPr algn="ctr"/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Non-</a:t>
            </a:r>
            <a:r>
              <a:rPr lang="fr-CH" sz="1600" b="1" dirty="0" err="1">
                <a:solidFill>
                  <a:srgbClr val="00B050"/>
                </a:solidFill>
                <a:latin typeface="Calibri" panose="020F0502020204030204"/>
              </a:rPr>
              <a:t>linear</a:t>
            </a:r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 design (1)</a:t>
            </a:r>
            <a:b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</a:br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Concave </a:t>
            </a:r>
            <a:r>
              <a:rPr lang="fr-CH" sz="1600" b="1" dirty="0" err="1">
                <a:solidFill>
                  <a:srgbClr val="00B050"/>
                </a:solidFill>
                <a:latin typeface="Calibri" panose="020F0502020204030204"/>
              </a:rPr>
              <a:t>downward</a:t>
            </a:r>
            <a:endParaRPr lang="fr-CH" sz="1600" b="1" dirty="0">
              <a:solidFill>
                <a:srgbClr val="00B050"/>
              </a:solidFill>
              <a:latin typeface="Calibri" panose="020F0502020204030204"/>
            </a:endParaRP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 </a:t>
            </a:r>
          </a:p>
          <a:p>
            <a:pPr algn="ctr"/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Non-</a:t>
            </a:r>
            <a:r>
              <a:rPr lang="fr-CH" sz="1600" b="1" dirty="0" err="1">
                <a:solidFill>
                  <a:srgbClr val="7030A0"/>
                </a:solidFill>
                <a:latin typeface="Calibri" panose="020F0502020204030204"/>
              </a:rPr>
              <a:t>linear</a:t>
            </a:r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 design (3)</a:t>
            </a:r>
            <a:b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</a:br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Concave </a:t>
            </a:r>
            <a:r>
              <a:rPr lang="fr-CH" sz="1600" b="1" dirty="0" err="1">
                <a:solidFill>
                  <a:srgbClr val="7030A0"/>
                </a:solidFill>
                <a:latin typeface="Calibri" panose="020F0502020204030204"/>
              </a:rPr>
              <a:t>downward</a:t>
            </a:r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 + </a:t>
            </a:r>
            <a:r>
              <a:rPr lang="fr-CH" sz="1600" b="1" dirty="0" err="1">
                <a:solidFill>
                  <a:srgbClr val="7030A0"/>
                </a:solidFill>
                <a:latin typeface="Calibri" panose="020F0502020204030204"/>
              </a:rPr>
              <a:t>linear</a:t>
            </a:r>
            <a:endParaRPr lang="en-GB" sz="1600" b="1" dirty="0">
              <a:solidFill>
                <a:srgbClr val="7030A0"/>
              </a:solidFill>
              <a:latin typeface="Calibri" panose="020F0502020204030204"/>
            </a:endParaRPr>
          </a:p>
          <a:p>
            <a:pPr algn="ctr"/>
            <a:endParaRPr lang="en-GB" sz="700" b="1" dirty="0">
              <a:solidFill>
                <a:srgbClr val="00B050"/>
              </a:solidFill>
              <a:latin typeface="Calibri" panose="020F0502020204030204"/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 </a:t>
            </a:r>
          </a:p>
          <a:p>
            <a:pPr algn="ctr"/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>
                <a:solidFill>
                  <a:srgbClr val="FFC000"/>
                </a:solidFill>
                <a:latin typeface="Calibri" panose="020F0502020204030204"/>
              </a:rPr>
              <a:t>Non-</a:t>
            </a:r>
            <a:r>
              <a:rPr lang="fr-CH" sz="1600" b="1" dirty="0" err="1">
                <a:solidFill>
                  <a:srgbClr val="FFC000"/>
                </a:solidFill>
                <a:latin typeface="Calibri" panose="020F0502020204030204"/>
              </a:rPr>
              <a:t>linear</a:t>
            </a:r>
            <a:r>
              <a:rPr lang="fr-CH" sz="1600" b="1" dirty="0">
                <a:solidFill>
                  <a:srgbClr val="FFC000"/>
                </a:solidFill>
                <a:latin typeface="Calibri" panose="020F0502020204030204"/>
              </a:rPr>
              <a:t> design (2)</a:t>
            </a:r>
            <a:br>
              <a:rPr lang="fr-CH" sz="1600" b="1" dirty="0">
                <a:solidFill>
                  <a:srgbClr val="FFC000"/>
                </a:solidFill>
                <a:latin typeface="Calibri" panose="020F0502020204030204"/>
              </a:rPr>
            </a:br>
            <a:r>
              <a:rPr lang="fr-CH" sz="1600" b="1" dirty="0">
                <a:solidFill>
                  <a:srgbClr val="FFC000"/>
                </a:solidFill>
                <a:latin typeface="Calibri" panose="020F0502020204030204"/>
              </a:rPr>
              <a:t>Concave </a:t>
            </a:r>
            <a:r>
              <a:rPr lang="fr-CH" sz="1600" b="1" dirty="0" err="1">
                <a:solidFill>
                  <a:srgbClr val="FFC000"/>
                </a:solidFill>
                <a:latin typeface="Calibri" panose="020F0502020204030204"/>
              </a:rPr>
              <a:t>downward</a:t>
            </a:r>
            <a:endParaRPr lang="en-GB" sz="1600" b="1" dirty="0">
              <a:solidFill>
                <a:srgbClr val="FFC000"/>
              </a:solidFill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E4FB33-9F7F-422E-986F-79051931B4B6}"/>
              </a:ext>
            </a:extLst>
          </p:cNvPr>
          <p:cNvSpPr txBox="1"/>
          <p:nvPr/>
        </p:nvSpPr>
        <p:spPr>
          <a:xfrm>
            <a:off x="89295" y="955675"/>
            <a:ext cx="56066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Adapting the non-linear shape (</a:t>
            </a:r>
            <a:r>
              <a:rPr lang="en-GB" b="1" dirty="0">
                <a:solidFill>
                  <a:srgbClr val="00B050"/>
                </a:solidFill>
              </a:rPr>
              <a:t>green</a:t>
            </a:r>
            <a:r>
              <a:rPr lang="en-GB" dirty="0"/>
              <a:t> vs. </a:t>
            </a:r>
            <a:r>
              <a:rPr lang="en-GB" b="1" dirty="0">
                <a:solidFill>
                  <a:srgbClr val="FFC000"/>
                </a:solidFill>
              </a:rPr>
              <a:t>yellow</a:t>
            </a:r>
            <a:r>
              <a:rPr lang="en-GB" dirty="0"/>
              <a:t>) </a:t>
            </a:r>
            <a:r>
              <a:rPr lang="en-GB" u="sng" dirty="0"/>
              <a:t>preserves the yield </a:t>
            </a:r>
            <a:r>
              <a:rPr lang="en-GB" dirty="0"/>
              <a:t>(38% higher).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u="sng" dirty="0"/>
              <a:t>voltages get significantly lower.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detrimental forces </a:t>
            </a:r>
            <a:br>
              <a:rPr lang="en-GB" dirty="0"/>
            </a:br>
            <a:r>
              <a:rPr lang="en-GB" dirty="0"/>
              <a:t>directed along the coil axis </a:t>
            </a:r>
            <a:r>
              <a:rPr lang="en-GB" i="1" dirty="0"/>
              <a:t>Z</a:t>
            </a:r>
            <a:r>
              <a:rPr lang="en-GB" dirty="0"/>
              <a:t> lowers too.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602E309-2BA8-4789-9A6D-DC78345ECC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450" t="16395" r="40176" b="18285"/>
          <a:stretch/>
        </p:blipFill>
        <p:spPr>
          <a:xfrm>
            <a:off x="1097987" y="3693223"/>
            <a:ext cx="1283765" cy="215182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1E1155-4444-4CD6-B626-B19F864028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0610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D38AD-0ADE-441E-90B8-153B10820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35661-731E-4BF0-8EE6-3C19CA51B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FFE5CE-FBE2-4666-AADE-52924A10E1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86"/>
          <a:stretch/>
        </p:blipFill>
        <p:spPr>
          <a:xfrm>
            <a:off x="2905959" y="1172223"/>
            <a:ext cx="6985128" cy="421144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6096DFF-6EE0-4892-B909-248E2B4B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BD6A03-ACEE-4D07-8842-17B4E4FA5828}"/>
              </a:ext>
            </a:extLst>
          </p:cNvPr>
          <p:cNvSpPr txBox="1"/>
          <p:nvPr/>
        </p:nvSpPr>
        <p:spPr>
          <a:xfrm>
            <a:off x="197260" y="952757"/>
            <a:ext cx="41314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upward concavity despite the highest peak field do not lead to the highest yield.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Voltages and forces get extremely high.</a:t>
            </a: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F7E181-E783-4660-AA17-1B2E75E97044}"/>
              </a:ext>
            </a:extLst>
          </p:cNvPr>
          <p:cNvSpPr txBox="1"/>
          <p:nvPr/>
        </p:nvSpPr>
        <p:spPr>
          <a:xfrm>
            <a:off x="9163050" y="876382"/>
            <a:ext cx="3016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>
                <a:solidFill>
                  <a:srgbClr val="C00000"/>
                </a:solidFill>
              </a:rPr>
              <a:t>Adding</a:t>
            </a:r>
            <a:r>
              <a:rPr lang="fr-CH" dirty="0">
                <a:solidFill>
                  <a:srgbClr val="C00000"/>
                </a:solidFill>
              </a:rPr>
              <a:t> the </a:t>
            </a:r>
            <a:r>
              <a:rPr lang="fr-CH" dirty="0" err="1">
                <a:solidFill>
                  <a:srgbClr val="C00000"/>
                </a:solidFill>
              </a:rPr>
              <a:t>upward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concavity</a:t>
            </a:r>
            <a:r>
              <a:rPr lang="fr-CH" dirty="0">
                <a:solidFill>
                  <a:srgbClr val="C00000"/>
                </a:solidFill>
              </a:rPr>
              <a:t> case</a:t>
            </a:r>
          </a:p>
          <a:p>
            <a:pPr algn="ctr"/>
            <a:endParaRPr lang="fr-CH" dirty="0">
              <a:solidFill>
                <a:srgbClr val="C00000"/>
              </a:solidFill>
            </a:endParaRPr>
          </a:p>
          <a:p>
            <a:pPr algn="ctr"/>
            <a:r>
              <a:rPr lang="en-GB" dirty="0">
                <a:solidFill>
                  <a:srgbClr val="C00000"/>
                </a:solidFill>
              </a:rPr>
              <a:t>Mind the change of scale !!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2C4D8BC-3E94-41A8-AF77-ED87BA53341C}"/>
              </a:ext>
            </a:extLst>
          </p:cNvPr>
          <p:cNvSpPr/>
          <p:nvPr/>
        </p:nvSpPr>
        <p:spPr>
          <a:xfrm>
            <a:off x="5583941" y="1032027"/>
            <a:ext cx="1074222" cy="596900"/>
          </a:xfrm>
          <a:prstGeom prst="ellipse">
            <a:avLst/>
          </a:prstGeom>
          <a:solidFill>
            <a:srgbClr val="FF0000">
              <a:alpha val="21961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4000A46-C561-4306-8DE4-601BA22150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536" t="16642" r="40886" b="16642"/>
          <a:stretch/>
        </p:blipFill>
        <p:spPr>
          <a:xfrm>
            <a:off x="1040220" y="3604323"/>
            <a:ext cx="1341011" cy="2133044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326A9D-8D05-4422-BDF1-E39BA128F45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6055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EEFD4-7D5A-49A8-9CF8-943DA61A7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b="1" dirty="0"/>
              <a:t>Conclusion</a:t>
            </a:r>
            <a:endParaRPr lang="en-GB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B2D78-83B1-489E-942F-D05E25A30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830839"/>
            <a:ext cx="12052300" cy="508931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800" dirty="0"/>
              <a:t>Construction of a transient electromagnetic model of Flux Concentrator using Opera</a:t>
            </a:r>
            <a:r>
              <a:rPr lang="en-US" sz="3800" baseline="30000" dirty="0"/>
              <a:t>®</a:t>
            </a:r>
            <a:r>
              <a:rPr lang="en-US" sz="3800" dirty="0"/>
              <a:t> software.</a:t>
            </a:r>
          </a:p>
          <a:p>
            <a:pPr>
              <a:lnSpc>
                <a:spcPct val="120000"/>
              </a:lnSpc>
            </a:pPr>
            <a:endParaRPr lang="en-US" sz="1500" dirty="0"/>
          </a:p>
          <a:p>
            <a:pPr>
              <a:lnSpc>
                <a:spcPct val="120000"/>
              </a:lnSpc>
            </a:pPr>
            <a:r>
              <a:rPr lang="en-US" sz="3800" dirty="0"/>
              <a:t>Validation of the model by direct comparison with available experimental data (current, voltage and magnetic field).</a:t>
            </a:r>
          </a:p>
          <a:p>
            <a:pPr>
              <a:lnSpc>
                <a:spcPct val="120000"/>
              </a:lnSpc>
            </a:pPr>
            <a:endParaRPr lang="en-US" sz="1500" dirty="0"/>
          </a:p>
          <a:p>
            <a:pPr>
              <a:lnSpc>
                <a:spcPct val="120000"/>
              </a:lnSpc>
            </a:pPr>
            <a:r>
              <a:rPr lang="en-US" sz="3800" dirty="0"/>
              <a:t>Parametric study for optimization of the electromagnetic behavior (voltage and field) to cope with breakdown voltage issue.</a:t>
            </a:r>
          </a:p>
          <a:p>
            <a:pPr>
              <a:lnSpc>
                <a:spcPct val="120000"/>
              </a:lnSpc>
            </a:pPr>
            <a:endParaRPr lang="en-US" sz="1500" dirty="0"/>
          </a:p>
          <a:p>
            <a:pPr>
              <a:lnSpc>
                <a:spcPct val="120000"/>
              </a:lnSpc>
            </a:pPr>
            <a:r>
              <a:rPr lang="en-US" sz="3800" dirty="0"/>
              <a:t>Export of 2D field maps as input for particles tracking software packages (GEANT4, RF-track) and positron yield computations.</a:t>
            </a:r>
          </a:p>
          <a:p>
            <a:pPr>
              <a:lnSpc>
                <a:spcPct val="120000"/>
              </a:lnSpc>
            </a:pPr>
            <a:endParaRPr lang="en-US" sz="1500" dirty="0"/>
          </a:p>
          <a:p>
            <a:pPr>
              <a:lnSpc>
                <a:spcPct val="120000"/>
              </a:lnSpc>
            </a:pPr>
            <a:r>
              <a:rPr lang="en-US" sz="3800" dirty="0"/>
              <a:t>New design of the coil’s geometry using non-linear profiles for coupled optimization: electromagnetic, mechanical (Lorentz forces) and optical behavior (positron yield).</a:t>
            </a:r>
          </a:p>
          <a:p>
            <a:pPr>
              <a:lnSpc>
                <a:spcPct val="120000"/>
              </a:lnSpc>
            </a:pPr>
            <a:endParaRPr lang="en-US" sz="1500" dirty="0"/>
          </a:p>
          <a:p>
            <a:pPr>
              <a:lnSpc>
                <a:spcPct val="120000"/>
              </a:lnSpc>
            </a:pPr>
            <a:r>
              <a:rPr lang="en-US" sz="3800" u="sng" dirty="0"/>
              <a:t>The optimization process lead to an interesting design that produces a better positron yield of 1.89 (38% gain) keeping low </a:t>
            </a:r>
            <a:r>
              <a:rPr lang="en-US" sz="3800" u="sng"/>
              <a:t>voltages (3kV</a:t>
            </a:r>
            <a:r>
              <a:rPr lang="en-US" sz="3800" u="sng" dirty="0"/>
              <a:t>, 10% extra) and lower forces (-81% </a:t>
            </a:r>
            <a:r>
              <a:rPr lang="en-US" sz="3800" u="sng" dirty="0" err="1"/>
              <a:t>F</a:t>
            </a:r>
            <a:r>
              <a:rPr lang="en-US" sz="3800" u="sng" baseline="-25000" dirty="0" err="1"/>
              <a:t>z</a:t>
            </a:r>
            <a:r>
              <a:rPr lang="en-US" sz="3800" u="sng" dirty="0"/>
              <a:t>, -2% </a:t>
            </a:r>
            <a:r>
              <a:rPr lang="en-US" sz="3800" u="sng" dirty="0" err="1"/>
              <a:t>F</a:t>
            </a:r>
            <a:r>
              <a:rPr lang="en-US" sz="3800" u="sng" baseline="-25000" dirty="0" err="1"/>
              <a:t>total</a:t>
            </a:r>
            <a:r>
              <a:rPr lang="en-US" sz="3800" u="sng" dirty="0"/>
              <a:t>).</a:t>
            </a:r>
          </a:p>
          <a:p>
            <a:pPr>
              <a:lnSpc>
                <a:spcPct val="120000"/>
              </a:lnSpc>
            </a:pPr>
            <a:endParaRPr lang="en-US" sz="3800" dirty="0"/>
          </a:p>
          <a:p>
            <a:pPr marL="48767" indent="0">
              <a:lnSpc>
                <a:spcPct val="120000"/>
              </a:lnSpc>
              <a:buNone/>
            </a:pPr>
            <a:endParaRPr lang="en-US" sz="3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8A0C1-CF1D-4A61-AD16-0F9401ED4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61A21-AD8B-4AE1-8D09-868F0DB29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8B2E5-A26B-46ED-96DA-3D35ACF5EE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1137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794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477"/>
            <a:ext cx="12192000" cy="656084"/>
          </a:xfrm>
        </p:spPr>
        <p:txBody>
          <a:bodyPr>
            <a:normAutofit/>
          </a:bodyPr>
          <a:lstStyle/>
          <a:p>
            <a:r>
              <a:rPr lang="en-GB" b="1" dirty="0"/>
              <a:t>Outline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772040"/>
            <a:ext cx="10972800" cy="513092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2400" dirty="0"/>
              <a:t>Flux Concentrator in linear accelerators</a:t>
            </a:r>
          </a:p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2400" dirty="0"/>
              <a:t>Modelling of the geometry and the electrical circuit</a:t>
            </a:r>
          </a:p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2400" dirty="0"/>
              <a:t>Validations of the model</a:t>
            </a:r>
          </a:p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2400" dirty="0"/>
              <a:t>A tool for FC design optimisation </a:t>
            </a:r>
          </a:p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2400" dirty="0"/>
              <a:t>Design optimization for the CLIC e+ source</a:t>
            </a:r>
          </a:p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2400" dirty="0"/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Physics design of the positron target and capture system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98038A-24B4-4EF0-B1B3-060E698E9A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92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2"/>
          <a:srcRect l="20980" t="38772" r="26163" b="12538"/>
          <a:stretch/>
        </p:blipFill>
        <p:spPr bwMode="auto">
          <a:xfrm rot="16200000">
            <a:off x="8331408" y="1191584"/>
            <a:ext cx="2824640" cy="26388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2"/>
          <a:srcRect l="20980" t="67189" r="26163" b="12538"/>
          <a:stretch/>
        </p:blipFill>
        <p:spPr bwMode="auto">
          <a:xfrm rot="16200000">
            <a:off x="9101459" y="1961632"/>
            <a:ext cx="2824640" cy="10987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8" t="4160" r="71030" b="24364"/>
          <a:stretch/>
        </p:blipFill>
        <p:spPr bwMode="auto">
          <a:xfrm>
            <a:off x="9785154" y="1504720"/>
            <a:ext cx="1210209" cy="24185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2"/>
          <a:srcRect l="20980" t="38772" r="26163" b="12538"/>
          <a:stretch/>
        </p:blipFill>
        <p:spPr bwMode="auto">
          <a:xfrm>
            <a:off x="8331408" y="1284500"/>
            <a:ext cx="2824640" cy="26388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Content Placeholder 9"/>
          <p:cNvSpPr>
            <a:spLocks noGrp="1"/>
          </p:cNvSpPr>
          <p:nvPr>
            <p:ph idx="1"/>
          </p:nvPr>
        </p:nvSpPr>
        <p:spPr>
          <a:xfrm>
            <a:off x="27093" y="732186"/>
            <a:ext cx="10972800" cy="4270860"/>
          </a:xfrm>
        </p:spPr>
        <p:txBody>
          <a:bodyPr>
            <a:noAutofit/>
          </a:bodyPr>
          <a:lstStyle/>
          <a:p>
            <a:r>
              <a:rPr lang="en-GB" sz="2400" dirty="0"/>
              <a:t>12-turnstapered solenoid (SLAC design)</a:t>
            </a:r>
            <a:endParaRPr lang="en-GB" sz="3200" dirty="0"/>
          </a:p>
          <a:p>
            <a:r>
              <a:rPr lang="en-GB" sz="2400" dirty="0"/>
              <a:t>2D model</a:t>
            </a:r>
          </a:p>
          <a:p>
            <a:r>
              <a:rPr lang="en-GB" sz="2400" u="sng" dirty="0" err="1"/>
              <a:t>Axi</a:t>
            </a:r>
            <a:r>
              <a:rPr lang="en-GB" sz="2400" u="sng" dirty="0"/>
              <a:t>-symmetric</a:t>
            </a:r>
            <a:r>
              <a:rPr lang="en-GB" sz="2400" dirty="0"/>
              <a:t> system</a:t>
            </a:r>
          </a:p>
          <a:p>
            <a:r>
              <a:rPr lang="en-GB" sz="2400" dirty="0"/>
              <a:t>Boundary conditions:</a:t>
            </a:r>
          </a:p>
          <a:p>
            <a:pPr lvl="1"/>
            <a:r>
              <a:rPr lang="en-GB" sz="1867" dirty="0"/>
              <a:t> </a:t>
            </a:r>
            <a:r>
              <a:rPr lang="en-GB" sz="1867" dirty="0">
                <a:solidFill>
                  <a:srgbClr val="C00000"/>
                </a:solidFill>
              </a:rPr>
              <a:t>Tangential field for symmetry </a:t>
            </a:r>
            <a:r>
              <a:rPr lang="en-GB" sz="1867" dirty="0"/>
              <a:t>and </a:t>
            </a:r>
            <a:r>
              <a:rPr lang="en-GB" sz="1867" dirty="0">
                <a:solidFill>
                  <a:srgbClr val="00B050"/>
                </a:solidFill>
              </a:rPr>
              <a:t>far field</a:t>
            </a:r>
          </a:p>
          <a:p>
            <a:r>
              <a:rPr lang="en-GB" sz="2400" dirty="0"/>
              <a:t>Material properties</a:t>
            </a:r>
          </a:p>
          <a:p>
            <a:pPr lvl="1"/>
            <a:r>
              <a:rPr lang="en-GB" sz="1867" dirty="0"/>
              <a:t>Conductivity with linear </a:t>
            </a:r>
            <a:r>
              <a:rPr lang="en-GB" sz="1867" dirty="0" err="1"/>
              <a:t>behavior</a:t>
            </a:r>
            <a:r>
              <a:rPr lang="en-GB" sz="1867" dirty="0"/>
              <a:t> (OFHC Copper)</a:t>
            </a:r>
          </a:p>
          <a:p>
            <a:r>
              <a:rPr lang="en-GB" sz="2400" dirty="0"/>
              <a:t>Regular mesh and mesh refinement:</a:t>
            </a:r>
          </a:p>
          <a:p>
            <a:pPr lvl="1"/>
            <a:r>
              <a:rPr lang="en-GB" sz="1867" dirty="0"/>
              <a:t> quadrilateral Finite Element in conductor and Bias method</a:t>
            </a:r>
          </a:p>
          <a:p>
            <a:r>
              <a:rPr lang="en-GB" sz="2400" dirty="0"/>
              <a:t>Transient simulation:</a:t>
            </a:r>
          </a:p>
          <a:p>
            <a:pPr lvl="1"/>
            <a:r>
              <a:rPr lang="en-GB" sz="1867" dirty="0"/>
              <a:t>Eddy Current and Skin effect</a:t>
            </a:r>
          </a:p>
          <a:p>
            <a:pPr marL="597393" lvl="1" indent="0">
              <a:buNone/>
            </a:pPr>
            <a:endParaRPr lang="en-GB" sz="1867" dirty="0"/>
          </a:p>
          <a:p>
            <a:pPr marL="597393" lvl="1" indent="0">
              <a:buNone/>
            </a:pPr>
            <a:endParaRPr lang="en-GB" sz="1867" i="1" dirty="0">
              <a:solidFill>
                <a:srgbClr val="0070C0"/>
              </a:solidFill>
            </a:endParaRPr>
          </a:p>
          <a:p>
            <a:endParaRPr lang="en-GB" sz="2400" dirty="0"/>
          </a:p>
        </p:txBody>
      </p:sp>
      <p:sp>
        <p:nvSpPr>
          <p:cNvPr id="13" name="Title 15"/>
          <p:cNvSpPr>
            <a:spLocks noGrp="1"/>
          </p:cNvSpPr>
          <p:nvPr>
            <p:ph type="title"/>
          </p:nvPr>
        </p:nvSpPr>
        <p:spPr>
          <a:xfrm>
            <a:off x="0" y="2210"/>
            <a:ext cx="12192000" cy="668351"/>
          </a:xfrm>
        </p:spPr>
        <p:txBody>
          <a:bodyPr>
            <a:normAutofit/>
          </a:bodyPr>
          <a:lstStyle/>
          <a:p>
            <a:r>
              <a:rPr lang="en-GB" dirty="0"/>
              <a:t>Modelling of the geometry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" t="4430" r="75917" b="12926"/>
          <a:stretch/>
        </p:blipFill>
        <p:spPr>
          <a:xfrm>
            <a:off x="8703733" y="745066"/>
            <a:ext cx="2296160" cy="4495801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9380568" y="908210"/>
            <a:ext cx="0" cy="40913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9380569" y="874343"/>
            <a:ext cx="1373143" cy="4098925"/>
            <a:chOff x="9582934" y="655757"/>
            <a:chExt cx="1029857" cy="3074194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0612790" y="655757"/>
              <a:ext cx="0" cy="3068518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9582934" y="665282"/>
              <a:ext cx="1029857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9592751" y="3729951"/>
              <a:ext cx="101687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/>
          <p:cNvPicPr/>
          <p:nvPr/>
        </p:nvPicPr>
        <p:blipFill rotWithShape="1">
          <a:blip r:embed="rId5"/>
          <a:srcRect l="4833" t="13722" r="16746" b="33720"/>
          <a:stretch/>
        </p:blipFill>
        <p:spPr bwMode="auto">
          <a:xfrm>
            <a:off x="7904057" y="4180317"/>
            <a:ext cx="3895513" cy="16315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/>
          <p:cNvPicPr/>
          <p:nvPr/>
        </p:nvPicPr>
        <p:blipFill rotWithShape="1">
          <a:blip r:embed="rId6"/>
          <a:srcRect l="5073" t="20858" r="27295" b="34198"/>
          <a:stretch/>
        </p:blipFill>
        <p:spPr bwMode="auto">
          <a:xfrm>
            <a:off x="7766084" y="4171968"/>
            <a:ext cx="4043933" cy="16128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4" name="Line Callout 1 33"/>
          <p:cNvSpPr/>
          <p:nvPr/>
        </p:nvSpPr>
        <p:spPr>
          <a:xfrm>
            <a:off x="9964424" y="3322321"/>
            <a:ext cx="988013" cy="492420"/>
          </a:xfrm>
          <a:prstGeom prst="borderCallout1">
            <a:avLst>
              <a:gd name="adj1" fmla="val 109334"/>
              <a:gd name="adj2" fmla="val 48225"/>
              <a:gd name="adj3" fmla="val 168664"/>
              <a:gd name="adj4" fmla="val 47704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9D52D1-DD30-444D-B538-4B4B4AF671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D91046-D924-40A7-828E-13FC93938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9DC3F-D703-4EB4-AE1C-8EBD7B1FD7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28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8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5" dur="10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50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F547B-1375-49EF-85CB-99B46C6F5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Backup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B3D83-81E0-4625-AE3B-E10A3D1A3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C4CD7-57DD-46D8-93BB-D87AF616A2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499A2-7A1A-4F42-BF83-46E7AE24CD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E04BAC-D8B6-4FAB-A60D-706440E954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7735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666" y="1064452"/>
            <a:ext cx="4462313" cy="31993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3911"/>
            <a:ext cx="3764501" cy="269763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The origin of the field boost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3" name="Line Callout 1 2"/>
          <p:cNvSpPr/>
          <p:nvPr/>
        </p:nvSpPr>
        <p:spPr>
          <a:xfrm rot="20668893">
            <a:off x="919643" y="2739602"/>
            <a:ext cx="1639487" cy="764676"/>
          </a:xfrm>
          <a:prstGeom prst="borderCallout1">
            <a:avLst>
              <a:gd name="adj1" fmla="val 53533"/>
              <a:gd name="adj2" fmla="val 107292"/>
              <a:gd name="adj3" fmla="val 142064"/>
              <a:gd name="adj4" fmla="val 279706"/>
            </a:avLst>
          </a:prstGeom>
          <a:solidFill>
            <a:srgbClr val="000000">
              <a:alpha val="23137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67" dirty="0"/>
              <a:t>Zoom in first 3 turns`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00" y="4544469"/>
            <a:ext cx="12019200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7" dirty="0"/>
              <a:t>The pulse of current produces strong </a:t>
            </a:r>
            <a:r>
              <a:rPr lang="en-GB" sz="1867" b="1" dirty="0">
                <a:solidFill>
                  <a:srgbClr val="C00000"/>
                </a:solidFill>
              </a:rPr>
              <a:t>eddy current loops </a:t>
            </a:r>
            <a:r>
              <a:rPr lang="en-GB" sz="1867" dirty="0"/>
              <a:t>that circulate in opposite directions within each turn.</a:t>
            </a:r>
          </a:p>
          <a:p>
            <a:endParaRPr lang="en-GB" sz="1867" dirty="0"/>
          </a:p>
          <a:p>
            <a:r>
              <a:rPr lang="en-GB" sz="1867" dirty="0"/>
              <a:t>The current density concentrates at </a:t>
            </a:r>
            <a:r>
              <a:rPr lang="en-GB" sz="1867" b="1" dirty="0">
                <a:solidFill>
                  <a:srgbClr val="C00000"/>
                </a:solidFill>
              </a:rPr>
              <a:t>the</a:t>
            </a:r>
            <a:r>
              <a:rPr lang="en-GB" sz="1867" dirty="0">
                <a:solidFill>
                  <a:srgbClr val="C00000"/>
                </a:solidFill>
              </a:rPr>
              <a:t> </a:t>
            </a:r>
            <a:r>
              <a:rPr lang="en-GB" sz="1867" b="1" dirty="0">
                <a:solidFill>
                  <a:srgbClr val="C00000"/>
                </a:solidFill>
              </a:rPr>
              <a:t>skin of the conductor</a:t>
            </a:r>
            <a:r>
              <a:rPr lang="en-GB" sz="1867" dirty="0"/>
              <a:t>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77" y="1064452"/>
            <a:ext cx="4462313" cy="319930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385294" y="3190160"/>
            <a:ext cx="1345679" cy="4207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67" dirty="0">
                <a:solidFill>
                  <a:srgbClr val="C00000"/>
                </a:solidFill>
              </a:rPr>
              <a:t>Positive </a:t>
            </a:r>
            <a:br>
              <a:rPr lang="en-GB" sz="1067" dirty="0">
                <a:solidFill>
                  <a:srgbClr val="C00000"/>
                </a:solidFill>
              </a:rPr>
            </a:br>
            <a:r>
              <a:rPr lang="en-GB" sz="1067" dirty="0">
                <a:solidFill>
                  <a:srgbClr val="C00000"/>
                </a:solidFill>
              </a:rPr>
              <a:t>Eddy Current loop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85162" y="3180804"/>
            <a:ext cx="1401436" cy="4207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67" dirty="0">
                <a:solidFill>
                  <a:srgbClr val="0070C0"/>
                </a:solidFill>
              </a:rPr>
              <a:t>Negative </a:t>
            </a:r>
            <a:br>
              <a:rPr lang="en-GB" sz="1067" dirty="0">
                <a:solidFill>
                  <a:srgbClr val="0070C0"/>
                </a:solidFill>
              </a:rPr>
            </a:br>
            <a:r>
              <a:rPr lang="en-GB" sz="1067" dirty="0">
                <a:solidFill>
                  <a:srgbClr val="0070C0"/>
                </a:solidFill>
              </a:rPr>
              <a:t>Eddy Current loop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25888" y="3767408"/>
            <a:ext cx="1300229" cy="4207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67" dirty="0">
                <a:solidFill>
                  <a:srgbClr val="00B050"/>
                </a:solidFill>
              </a:rPr>
              <a:t>Negative </a:t>
            </a:r>
            <a:br>
              <a:rPr lang="en-GB" sz="1067" dirty="0">
                <a:solidFill>
                  <a:srgbClr val="00B050"/>
                </a:solidFill>
              </a:rPr>
            </a:br>
            <a:r>
              <a:rPr lang="en-GB" sz="1067" dirty="0">
                <a:solidFill>
                  <a:srgbClr val="00B050"/>
                </a:solidFill>
              </a:rPr>
              <a:t>Transport current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519896" y="3666180"/>
            <a:ext cx="448187" cy="76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369377" y="3123325"/>
            <a:ext cx="419399" cy="769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788775" y="3743175"/>
            <a:ext cx="419399" cy="581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8723381" y="3104832"/>
            <a:ext cx="2722880" cy="170657"/>
          </a:xfrm>
          <a:prstGeom prst="ellips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2" name="Oval 31"/>
          <p:cNvSpPr/>
          <p:nvPr/>
        </p:nvSpPr>
        <p:spPr>
          <a:xfrm>
            <a:off x="8553403" y="3821333"/>
            <a:ext cx="2722880" cy="146319"/>
          </a:xfrm>
          <a:prstGeom prst="ellipse">
            <a:avLst/>
          </a:prstGeom>
          <a:noFill/>
          <a:ln w="9525"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3" name="Oval 32"/>
          <p:cNvSpPr/>
          <p:nvPr/>
        </p:nvSpPr>
        <p:spPr>
          <a:xfrm rot="16963400">
            <a:off x="8328185" y="3506818"/>
            <a:ext cx="803811" cy="50380"/>
          </a:xfrm>
          <a:prstGeom prst="ellipse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0" name="TextBox 19"/>
          <p:cNvSpPr txBox="1"/>
          <p:nvPr/>
        </p:nvSpPr>
        <p:spPr>
          <a:xfrm>
            <a:off x="-6760" y="831498"/>
            <a:ext cx="351799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7" dirty="0"/>
              <a:t>Tapered solenoid in transient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9836882" y="2353172"/>
            <a:ext cx="1" cy="159168"/>
          </a:xfrm>
          <a:prstGeom prst="straightConnector1">
            <a:avLst/>
          </a:prstGeom>
          <a:ln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9835364" y="1656627"/>
            <a:ext cx="1" cy="159168"/>
          </a:xfrm>
          <a:prstGeom prst="straightConnector1">
            <a:avLst/>
          </a:prstGeom>
          <a:ln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>
            <a:off x="9033098" y="2080581"/>
            <a:ext cx="1" cy="159168"/>
          </a:xfrm>
          <a:prstGeom prst="straightConnector1">
            <a:avLst/>
          </a:prstGeom>
          <a:ln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566482" y="2244867"/>
            <a:ext cx="1" cy="159168"/>
          </a:xfrm>
          <a:prstGeom prst="straightConnector1">
            <a:avLst/>
          </a:prstGeom>
          <a:ln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564964" y="1735027"/>
            <a:ext cx="1" cy="159168"/>
          </a:xfrm>
          <a:prstGeom prst="straightConnector1">
            <a:avLst/>
          </a:prstGeom>
          <a:ln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4907898" y="1670354"/>
            <a:ext cx="144743" cy="107561"/>
          </a:xfrm>
          <a:prstGeom prst="straightConnector1">
            <a:avLst/>
          </a:prstGeom>
          <a:ln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5792842" y="1728522"/>
                <a:ext cx="1491996" cy="10069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Bef>
                    <a:spcPts val="80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333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𝛿</m:t>
                      </m:r>
                      <m:r>
                        <a:rPr lang="en-GB" sz="1333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333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1333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333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333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𝜋</m:t>
                              </m:r>
                              <m:r>
                                <a:rPr lang="en-GB" sz="1333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GB" sz="1333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𝑓</m:t>
                              </m:r>
                              <m:r>
                                <a:rPr lang="en-GB" sz="1333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GB" sz="1333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333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1333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n-GB" sz="1333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𝜇</m:t>
                              </m:r>
                              <m:r>
                                <a:rPr lang="en-GB" sz="1333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GB" sz="1333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</m:rad>
                        </m:den>
                      </m:f>
                      <m:r>
                        <a:rPr lang="en-GB" sz="1333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GB" sz="1333" dirty="0">
                  <a:solidFill>
                    <a:srgbClr val="7030A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Bef>
                    <a:spcPts val="800"/>
                  </a:spcBef>
                  <a:spcAft>
                    <a:spcPts val="800"/>
                  </a:spcAft>
                </a:pPr>
                <a:r>
                  <a:rPr lang="en-GB" sz="1333" dirty="0">
                    <a:solidFill>
                      <a:srgbClr val="7030A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0.15 mm</a:t>
                </a: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2842" y="1728522"/>
                <a:ext cx="1491996" cy="1006942"/>
              </a:xfrm>
              <a:prstGeom prst="rect">
                <a:avLst/>
              </a:prstGeom>
              <a:blipFill>
                <a:blip r:embed="rId5"/>
                <a:stretch>
                  <a:fillRect l="-816" b="-5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040B0C-FAFE-49DA-BE0C-D81571C7C816}"/>
              </a:ext>
            </a:extLst>
          </p:cNvPr>
          <p:cNvSpPr/>
          <p:nvPr/>
        </p:nvSpPr>
        <p:spPr>
          <a:xfrm>
            <a:off x="7719617" y="5558228"/>
            <a:ext cx="4660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https://agenda.linearcollider.org/event/8217/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E7D6B92-0238-4E47-AC02-46A8EBA81D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4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3" grpId="0" animBg="1"/>
      <p:bldP spid="24" grpId="0" animBg="1"/>
      <p:bldP spid="30" grpId="0" animBg="1"/>
      <p:bldP spid="32" grpId="0" animBg="1"/>
      <p:bldP spid="33" grpId="0" animBg="1"/>
      <p:bldP spid="3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The eddy currents depend on the adjacent turns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607" y="1613289"/>
            <a:ext cx="7530491" cy="33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607" y="1613289"/>
            <a:ext cx="7530491" cy="336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6881" y="1016001"/>
            <a:ext cx="243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Let’s model </a:t>
            </a:r>
            <a:r>
              <a:rPr lang="en-GB" sz="2400" u="sng" dirty="0"/>
              <a:t>One-turn</a:t>
            </a:r>
            <a:r>
              <a:rPr lang="en-GB" sz="2400" dirty="0"/>
              <a:t> coil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6881" y="3108663"/>
            <a:ext cx="2431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current density is only negative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969D4B-4841-4BB3-AA2F-40848A4548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21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447" y="1613289"/>
            <a:ext cx="7530491" cy="3360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The eddy currents depend on the adjacent turns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447" y="1613289"/>
            <a:ext cx="7530491" cy="33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447" y="1613289"/>
            <a:ext cx="7530491" cy="336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6881" y="1016001"/>
            <a:ext cx="243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Let’s model </a:t>
            </a:r>
            <a:r>
              <a:rPr lang="en-GB" sz="2400" u="sng" dirty="0"/>
              <a:t>Two-turn</a:t>
            </a:r>
            <a:r>
              <a:rPr lang="en-GB" sz="2400" dirty="0"/>
              <a:t> coil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6880" y="3108663"/>
            <a:ext cx="2834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current density is both positive &amp; negative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55CCC3-D857-4A90-8FC3-C4B8C1D53D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4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24796-A3E9-4C7C-AD73-18A2210C6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576" y="0"/>
            <a:ext cx="10515600" cy="1325563"/>
          </a:xfrm>
        </p:spPr>
        <p:txBody>
          <a:bodyPr/>
          <a:lstStyle/>
          <a:p>
            <a:r>
              <a:rPr lang="fr-CH" dirty="0" err="1"/>
              <a:t>Third</a:t>
            </a:r>
            <a:r>
              <a:rPr lang="fr-CH" dirty="0"/>
              <a:t> run of optimisation		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A5BEA-891F-4B50-A9FC-6AA7C5B59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904" y="1498433"/>
            <a:ext cx="5304369" cy="4351338"/>
          </a:xfrm>
          <a:ln>
            <a:noFill/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/>
              <a:t>The Lorentz force are now available as output data.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The forces are not only directed along the radius in the outward direction.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 significant compressive force applies to the FC along the solenoid axis.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083546-1E4E-4C5C-94FD-6C944B4CE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3BC044-8D66-414E-B737-FBB11F953DBD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84D29B-E940-4C64-9B45-C1B4408FC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549" y="1693323"/>
            <a:ext cx="5911992" cy="355348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E9C70E8-F5C4-471C-B26F-C5EF10D33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22F792C-7CE4-4971-8BEB-68D7F6818B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0951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A5BEA-891F-4B50-A9FC-6AA7C5B59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499" y="1942933"/>
            <a:ext cx="5757763" cy="4351338"/>
          </a:xfrm>
          <a:ln>
            <a:noFill/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H" dirty="0"/>
              <a:t>The distribution of the force </a:t>
            </a:r>
            <a:r>
              <a:rPr lang="fr-CH" dirty="0" err="1"/>
              <a:t>along</a:t>
            </a:r>
            <a:r>
              <a:rPr lang="fr-CH" dirty="0"/>
              <a:t> and </a:t>
            </a:r>
            <a:r>
              <a:rPr lang="fr-CH" dirty="0" err="1"/>
              <a:t>accross</a:t>
            </a:r>
            <a:r>
              <a:rPr lang="fr-CH" dirty="0"/>
              <a:t> the </a:t>
            </a:r>
            <a:r>
              <a:rPr lang="fr-CH" dirty="0" err="1"/>
              <a:t>coil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complexe and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further</a:t>
            </a:r>
            <a:r>
              <a:rPr lang="fr-CH" dirty="0"/>
              <a:t> investigation.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It changes a lot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geometry</a:t>
            </a:r>
            <a:r>
              <a:rPr lang="fr-CH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083546-1E4E-4C5C-94FD-6C944B4CE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3BC044-8D66-414E-B737-FBB11F953DBD}" type="slidenum">
              <a:rPr lang="en-GB" smtClean="0"/>
              <a:pPr/>
              <a:t>36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216BC0-E8FF-4310-8898-794885EC8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780" y="1070442"/>
            <a:ext cx="4572396" cy="28044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8A0AC4-49A6-4CEB-824C-EE6901AC9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2587" y="4033622"/>
            <a:ext cx="4584589" cy="2755631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96BCA69D-3284-47A3-9715-C0953C63A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CBF53-9D8D-44F9-AABC-42B7CC772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A7E64C8-1892-4BB7-94B7-709D5443B9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1426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41157-AE8D-4312-A30F-32A5D3ECB8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4892D-E2E4-4AC9-A542-3A97C1A040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959FDF9-2C03-4642-A50A-44DCF00E850E}"/>
              </a:ext>
            </a:extLst>
          </p:cNvPr>
          <p:cNvSpPr txBox="1">
            <a:spLocks/>
          </p:cNvSpPr>
          <p:nvPr/>
        </p:nvSpPr>
        <p:spPr>
          <a:xfrm>
            <a:off x="838200" y="800377"/>
            <a:ext cx="10515600" cy="398296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Increasing</a:t>
            </a:r>
            <a:r>
              <a:rPr kumimoji="0" lang="fr-CH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entrance aperture </a:t>
            </a:r>
            <a:r>
              <a:rPr kumimoji="0" lang="fr-CH" sz="2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yields</a:t>
            </a:r>
            <a:r>
              <a:rPr kumimoji="0" lang="fr-CH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</a:t>
            </a:r>
            <a:r>
              <a:rPr kumimoji="0" lang="fr-CH" sz="2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higher</a:t>
            </a:r>
            <a:r>
              <a:rPr kumimoji="0" lang="fr-CH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positron but: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decreases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aperture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voltage </a:t>
            </a: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increases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aperture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29CFF9-D0C8-4D6D-8BF4-052F678CE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53" y="2364380"/>
            <a:ext cx="5368111" cy="350721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81F46B-5FC7-4000-8600-4975E8821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111" y="2352672"/>
            <a:ext cx="5770933" cy="353181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29E651F-CCC5-423C-8B39-7044720D3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10"/>
            <a:ext cx="12192000" cy="668351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3600" dirty="0"/>
              <a:t>Design optimization for the CLIC e+ source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A75B0C-3A30-43A6-995D-7646027588D7}"/>
              </a:ext>
            </a:extLst>
          </p:cNvPr>
          <p:cNvSpPr/>
          <p:nvPr/>
        </p:nvSpPr>
        <p:spPr>
          <a:xfrm>
            <a:off x="8423856" y="1259553"/>
            <a:ext cx="3204916" cy="268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60000">
              <a:lnSpc>
                <a:spcPct val="120000"/>
              </a:lnSpc>
              <a:spcBef>
                <a:spcPts val="100"/>
              </a:spcBef>
            </a:pPr>
            <a:r>
              <a:rPr lang="en-GB" sz="1050" dirty="0"/>
              <a:t>R. H. Helm, SLAC, Report No. 4, August 1962.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977B6F-7F12-4DE4-9AEE-63349DFE5F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1595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235D3-6B0E-40D5-B3C2-406C209E1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Design optimization for the CLIC e+ source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47E63-2AF3-4C31-8983-97DEC69BE7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02AC0-6B60-4B0C-B011-43C3B965B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8B6540-B9C4-43F0-B5AC-7EB908AC2537}"/>
              </a:ext>
            </a:extLst>
          </p:cNvPr>
          <p:cNvSpPr txBox="1"/>
          <p:nvPr/>
        </p:nvSpPr>
        <p:spPr>
          <a:xfrm>
            <a:off x="50802" y="879475"/>
            <a:ext cx="659129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The shape of the FC profile significantly impacts the shape of the field distribution.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The downward concavity leads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a broad distribution in the low field domain (&lt; 3T) that extend to Z=50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Small fringe field Z &lt; 0 mm 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Calibri" panose="020F0502020204030204"/>
              </a:rPr>
              <a:t>The upward concavity leads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a “peaky” distribution in the high field domain (&gt;4T)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Larger fringe 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Calibri" panose="020F0502020204030204"/>
              </a:rPr>
              <a:t>More complex shape: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The field distribution can be more or less broad according to the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58C941-B1D5-4175-B94A-ABC389ECEDBC}"/>
              </a:ext>
            </a:extLst>
          </p:cNvPr>
          <p:cNvSpPr txBox="1"/>
          <p:nvPr/>
        </p:nvSpPr>
        <p:spPr>
          <a:xfrm>
            <a:off x="-12348" y="5273675"/>
            <a:ext cx="7716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>
                <a:solidFill>
                  <a:srgbClr val="FF0000"/>
                </a:solidFill>
                <a:latin typeface="Calibri" panose="020F0502020204030204"/>
              </a:rPr>
              <a:t>What</a:t>
            </a:r>
            <a:r>
              <a:rPr lang="fr-CH" sz="2000" dirty="0">
                <a:solidFill>
                  <a:srgbClr val="FF0000"/>
                </a:solidFill>
                <a:latin typeface="Calibri" panose="020F0502020204030204"/>
              </a:rPr>
              <a:t> </a:t>
            </a:r>
            <a:r>
              <a:rPr lang="fr-CH" sz="2000" dirty="0" err="1">
                <a:solidFill>
                  <a:srgbClr val="FF0000"/>
                </a:solidFill>
                <a:latin typeface="Calibri" panose="020F0502020204030204"/>
              </a:rPr>
              <a:t>is</a:t>
            </a:r>
            <a:r>
              <a:rPr lang="fr-CH" sz="2000" dirty="0">
                <a:solidFill>
                  <a:srgbClr val="FF0000"/>
                </a:solidFill>
                <a:latin typeface="Calibri" panose="020F0502020204030204"/>
              </a:rPr>
              <a:t> a «GOOD FIELD DISTRIBUTION» 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in </a:t>
            </a:r>
            <a:r>
              <a:rPr lang="fr-CH" sz="2000" dirty="0" err="1">
                <a:solidFill>
                  <a:prstClr val="black"/>
                </a:solidFill>
                <a:latin typeface="Calibri" panose="020F0502020204030204"/>
              </a:rPr>
              <a:t>terms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 of positron </a:t>
            </a:r>
            <a:r>
              <a:rPr lang="fr-CH" sz="2000" dirty="0" err="1">
                <a:solidFill>
                  <a:prstClr val="black"/>
                </a:solidFill>
                <a:latin typeface="Calibri" panose="020F0502020204030204"/>
              </a:rPr>
              <a:t>yield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?</a:t>
            </a:r>
            <a:endParaRPr lang="en-GB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79FC44-855E-4A2B-BD4F-38B54B760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401" y="755810"/>
            <a:ext cx="4337215" cy="2832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71947E-471A-4562-9071-01896312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1769" y="3775095"/>
            <a:ext cx="4183847" cy="131199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18BA6F-1BA0-4776-B8D3-9E9052EFFB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6640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0118E-2A90-4757-829F-0488224D8F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2F3DE-618C-4F94-8CDF-3087C76CF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C7BF15-BFA7-4E5B-9C84-29AEECCFF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9726" y="4052418"/>
            <a:ext cx="4598869" cy="16808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D2BF24-2224-45B6-8DA1-0241514F2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0118" y="1063326"/>
            <a:ext cx="4337215" cy="28326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C74C74-8E54-4FC4-B006-BF95DDAD9D3F}"/>
              </a:ext>
            </a:extLst>
          </p:cNvPr>
          <p:cNvSpPr txBox="1"/>
          <p:nvPr/>
        </p:nvSpPr>
        <p:spPr>
          <a:xfrm>
            <a:off x="689889" y="1285875"/>
            <a:ext cx="59617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>
                <a:solidFill>
                  <a:prstClr val="black"/>
                </a:solidFill>
                <a:latin typeface="Calibri" panose="020F0502020204030204"/>
              </a:rPr>
              <a:t>The voltage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/>
              </a:rPr>
              <a:t>accross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/>
              </a:rPr>
              <a:t> the magnet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/>
              </a:rPr>
              <a:t>is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/>
              </a:rPr>
              <a:t>largely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/>
              </a:rPr>
              <a:t>impacted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/>
              </a:rPr>
              <a:t> by the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/>
              </a:rPr>
              <a:t>coil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/>
              </a:rPr>
              <a:t> design.</a:t>
            </a:r>
          </a:p>
          <a:p>
            <a:endParaRPr lang="fr-CH" sz="20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fr-CH" sz="20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fr-CH" sz="2000" dirty="0" err="1">
                <a:solidFill>
                  <a:prstClr val="black"/>
                </a:solidFill>
                <a:latin typeface="Calibri" panose="020F0502020204030204"/>
              </a:rPr>
              <a:t>Still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 the </a:t>
            </a:r>
            <a:r>
              <a:rPr lang="fr-CH" sz="2000" dirty="0" err="1">
                <a:solidFill>
                  <a:prstClr val="black"/>
                </a:solidFill>
                <a:latin typeface="Calibri" panose="020F0502020204030204"/>
              </a:rPr>
              <a:t>tradeoff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2000" dirty="0" err="1">
                <a:solidFill>
                  <a:prstClr val="black"/>
                </a:solidFill>
                <a:latin typeface="Calibri" panose="020F0502020204030204"/>
              </a:rPr>
              <a:t>between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 Good Field Distribution and Voltage </a:t>
            </a:r>
            <a:r>
              <a:rPr lang="fr-CH" sz="2000" dirty="0" err="1">
                <a:solidFill>
                  <a:prstClr val="black"/>
                </a:solidFill>
                <a:latin typeface="Calibri" panose="020F0502020204030204"/>
              </a:rPr>
              <a:t>level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2000" dirty="0" err="1">
                <a:solidFill>
                  <a:prstClr val="black"/>
                </a:solidFill>
                <a:latin typeface="Calibri" panose="020F0502020204030204"/>
              </a:rPr>
              <a:t>should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200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2000" dirty="0" err="1">
                <a:solidFill>
                  <a:prstClr val="black"/>
                </a:solidFill>
                <a:latin typeface="Calibri" panose="020F0502020204030204"/>
              </a:rPr>
              <a:t>done</a:t>
            </a:r>
            <a:r>
              <a:rPr lang="fr-CH" sz="20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AA9B1CC-CA74-44E6-9F93-DA54CB616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10"/>
            <a:ext cx="12192000" cy="668351"/>
          </a:xfrm>
        </p:spPr>
        <p:txBody>
          <a:bodyPr/>
          <a:lstStyle/>
          <a:p>
            <a:r>
              <a:rPr lang="en-GB" sz="3200" b="1" dirty="0"/>
              <a:t>Design optimization for the CLIC e+ source</a:t>
            </a:r>
            <a:endParaRPr lang="en-GB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46BEB7-DA3C-468C-883E-DD034461F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664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477"/>
            <a:ext cx="12192000" cy="656084"/>
          </a:xfrm>
        </p:spPr>
        <p:txBody>
          <a:bodyPr>
            <a:normAutofit/>
          </a:bodyPr>
          <a:lstStyle/>
          <a:p>
            <a:r>
              <a:rPr lang="en-GB" b="1" dirty="0"/>
              <a:t>Outline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772040"/>
            <a:ext cx="10972800" cy="513092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2400" dirty="0"/>
              <a:t>Flux Concentrator in linear accelerators</a:t>
            </a:r>
          </a:p>
          <a:p>
            <a:pPr>
              <a:lnSpc>
                <a:spcPct val="120000"/>
              </a:lnSpc>
              <a:buClr>
                <a:schemeClr val="bg1">
                  <a:lumMod val="8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Modelling of the geometry and the electrical circuit</a:t>
            </a:r>
          </a:p>
          <a:p>
            <a:pPr>
              <a:lnSpc>
                <a:spcPct val="120000"/>
              </a:lnSpc>
              <a:buClr>
                <a:schemeClr val="bg1">
                  <a:lumMod val="8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Validations of the model</a:t>
            </a:r>
          </a:p>
          <a:p>
            <a:pPr>
              <a:lnSpc>
                <a:spcPct val="120000"/>
              </a:lnSpc>
              <a:buClr>
                <a:schemeClr val="bg1">
                  <a:lumMod val="8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A tool for FC design optimisation </a:t>
            </a:r>
          </a:p>
          <a:p>
            <a:pPr>
              <a:lnSpc>
                <a:spcPct val="120000"/>
              </a:lnSpc>
              <a:buClr>
                <a:schemeClr val="bg1">
                  <a:lumMod val="8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Design optimization for the CLIC e+ source</a:t>
            </a:r>
          </a:p>
          <a:p>
            <a:pPr>
              <a:lnSpc>
                <a:spcPct val="120000"/>
              </a:lnSpc>
              <a:buClr>
                <a:schemeClr val="bg1">
                  <a:lumMod val="8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Physics design of the positron target and capture system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5DE731-EE98-4026-A548-45ACC24BB0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721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Flux Concentrator in linear accelerators</a:t>
            </a:r>
          </a:p>
        </p:txBody>
      </p:sp>
      <p:pic>
        <p:nvPicPr>
          <p:cNvPr id="6" name="Picture 5" descr="CLIC_map_CLIC380_CLIC1500_CLIC3000_wtext_fromWeb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939" y="2331121"/>
            <a:ext cx="3876175" cy="2798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7156" y="4877694"/>
            <a:ext cx="1190219" cy="11896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0000" y="2217680"/>
            <a:ext cx="7116905" cy="363301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7881203" y="4507315"/>
            <a:ext cx="1739900" cy="82550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20497" y="5218476"/>
            <a:ext cx="3953455" cy="5025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en-US" sz="1333" dirty="0">
                <a:solidFill>
                  <a:srgbClr val="A10F7B"/>
                </a:solidFill>
                <a:latin typeface="Arial"/>
              </a:rPr>
              <a:t>Steinar </a:t>
            </a:r>
            <a:r>
              <a:rPr lang="en-US" sz="1333" dirty="0" err="1">
                <a:solidFill>
                  <a:srgbClr val="A10F7B"/>
                </a:solidFill>
                <a:latin typeface="Arial"/>
              </a:rPr>
              <a:t>Stapnes</a:t>
            </a:r>
            <a:r>
              <a:rPr lang="en-US" sz="1333" dirty="0">
                <a:solidFill>
                  <a:srgbClr val="A10F7B"/>
                </a:solidFill>
                <a:latin typeface="Arial"/>
              </a:rPr>
              <a:t>, October 2019, Sendai</a:t>
            </a:r>
            <a:endParaRPr lang="en-GB" sz="1333" dirty="0">
              <a:solidFill>
                <a:srgbClr val="A10F7B"/>
              </a:solidFill>
              <a:latin typeface="Arial"/>
            </a:endParaRPr>
          </a:p>
          <a:p>
            <a:pPr defTabSz="1219170"/>
            <a:r>
              <a:rPr lang="en-GB" sz="1333" dirty="0">
                <a:solidFill>
                  <a:srgbClr val="A10F7B"/>
                </a:solidFill>
                <a:latin typeface="Arial"/>
              </a:rPr>
              <a:t>International Workshop on Future Linear Colliders</a:t>
            </a:r>
            <a:endParaRPr lang="en-US" sz="1333" dirty="0">
              <a:solidFill>
                <a:srgbClr val="A10F7B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7954" y="725975"/>
            <a:ext cx="11983545" cy="140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GB" sz="2133" dirty="0">
                <a:solidFill>
                  <a:srgbClr val="0055A0"/>
                </a:solidFill>
                <a:latin typeface="Arial"/>
              </a:rPr>
              <a:t>Future linear colliders, such as CLIC at CERN, would use both electrons and </a:t>
            </a:r>
            <a:r>
              <a:rPr lang="en-GB" sz="2133" dirty="0">
                <a:solidFill>
                  <a:srgbClr val="C00000"/>
                </a:solidFill>
                <a:latin typeface="Arial"/>
              </a:rPr>
              <a:t>positrons</a:t>
            </a:r>
            <a:r>
              <a:rPr lang="en-GB" sz="2133" dirty="0">
                <a:solidFill>
                  <a:srgbClr val="0055A0"/>
                </a:solidFill>
                <a:latin typeface="Arial"/>
              </a:rPr>
              <a:t>. </a:t>
            </a:r>
          </a:p>
          <a:p>
            <a:pPr defTabSz="1219170"/>
            <a:r>
              <a:rPr lang="en-GB" sz="2133" dirty="0">
                <a:solidFill>
                  <a:srgbClr val="0055A0"/>
                </a:solidFill>
                <a:latin typeface="Arial"/>
              </a:rPr>
              <a:t>The </a:t>
            </a:r>
            <a:r>
              <a:rPr lang="en-GB" sz="2133" dirty="0">
                <a:solidFill>
                  <a:srgbClr val="00B050"/>
                </a:solidFill>
                <a:latin typeface="Arial"/>
              </a:rPr>
              <a:t>positron source </a:t>
            </a:r>
            <a:r>
              <a:rPr lang="en-GB" sz="2133" dirty="0">
                <a:solidFill>
                  <a:srgbClr val="0055A0"/>
                </a:solidFill>
                <a:latin typeface="Arial"/>
              </a:rPr>
              <a:t>produces positrons from the collision of electrons on fixed target then introduced in the pre-injector.</a:t>
            </a:r>
          </a:p>
          <a:p>
            <a:pPr defTabSz="1219170"/>
            <a:r>
              <a:rPr lang="en-GB" sz="2133" dirty="0">
                <a:solidFill>
                  <a:srgbClr val="0055A0"/>
                </a:solidFill>
                <a:latin typeface="Arial"/>
              </a:rPr>
              <a:t>     </a:t>
            </a:r>
            <a:r>
              <a:rPr lang="en-GB" sz="2133" b="1" dirty="0">
                <a:solidFill>
                  <a:srgbClr val="0055A0"/>
                </a:solidFill>
                <a:latin typeface="Arial"/>
              </a:rPr>
              <a:t>The quality of the source is of prior importance for the luminosity of the machine.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25752" y="4189915"/>
            <a:ext cx="2467115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GB" sz="1467" dirty="0">
                <a:solidFill>
                  <a:srgbClr val="00B050"/>
                </a:solidFill>
                <a:latin typeface="Arial"/>
              </a:rPr>
              <a:t>Positron source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D0047A-4E2D-44BF-8584-FC85FFD052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87F6F0C-CE50-4FD2-A203-0628972305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06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477"/>
            <a:ext cx="12192000" cy="656084"/>
          </a:xfrm>
        </p:spPr>
        <p:txBody>
          <a:bodyPr>
            <a:normAutofit/>
          </a:bodyPr>
          <a:lstStyle/>
          <a:p>
            <a:r>
              <a:rPr lang="en-GB" b="1" dirty="0"/>
              <a:t>Outline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772040"/>
            <a:ext cx="10972800" cy="513092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Flux Concentrator in linear accelerators</a:t>
            </a:r>
          </a:p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2400" dirty="0"/>
              <a:t>Modelling of the geometry and the electrical circuit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Validations of the model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Design proposal for the </a:t>
            </a:r>
            <a:r>
              <a:rPr lang="en-GB" sz="2400" dirty="0" err="1">
                <a:solidFill>
                  <a:schemeClr val="bg2">
                    <a:lumMod val="90000"/>
                  </a:schemeClr>
                </a:solidFill>
              </a:rPr>
              <a:t>SuperKEKB</a:t>
            </a: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 e+ source 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Design optimization for the CLIC e+ source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Physics design of the positron target and capture system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97244-2B96-4AC5-A768-EED8D5A6E0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430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3600" dirty="0"/>
              <a:t>Modelling of the geometry and the electrical circuit</a:t>
            </a: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296593" y="1244299"/>
            <a:ext cx="3119708" cy="4271676"/>
            <a:chOff x="1692275" y="1477645"/>
            <a:chExt cx="1598102" cy="2188210"/>
          </a:xfrm>
        </p:grpSpPr>
        <p:pic>
          <p:nvPicPr>
            <p:cNvPr id="7" name="Picture 6"/>
            <p:cNvPicPr/>
            <p:nvPr/>
          </p:nvPicPr>
          <p:blipFill rotWithShape="1">
            <a:blip r:embed="rId3"/>
            <a:srcRect t="6922" r="73456" b="34920"/>
            <a:stretch/>
          </p:blipFill>
          <p:spPr bwMode="auto">
            <a:xfrm>
              <a:off x="1692275" y="1477645"/>
              <a:ext cx="1598102" cy="218821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8" name="Group 7"/>
            <p:cNvGrpSpPr/>
            <p:nvPr/>
          </p:nvGrpSpPr>
          <p:grpSpPr>
            <a:xfrm>
              <a:off x="1726597" y="2617875"/>
              <a:ext cx="1492885" cy="420371"/>
              <a:chOff x="0" y="0"/>
              <a:chExt cx="1493464" cy="420936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024" y="0"/>
                <a:ext cx="1488440" cy="64770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1219170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024" y="75362"/>
                <a:ext cx="1488440" cy="54171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1219170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366765"/>
                <a:ext cx="1488440" cy="54171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1219170"/>
                <a:endParaRPr lang="en-GB" sz="24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</p:grpSp>
      <p:pic>
        <p:nvPicPr>
          <p:cNvPr id="19" name="Picture 18"/>
          <p:cNvPicPr/>
          <p:nvPr/>
        </p:nvPicPr>
        <p:blipFill>
          <a:blip r:embed="rId4"/>
          <a:stretch>
            <a:fillRect/>
          </a:stretch>
        </p:blipFill>
        <p:spPr>
          <a:xfrm>
            <a:off x="5317074" y="3447598"/>
            <a:ext cx="2557780" cy="21361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31373" t="47624" b="22376"/>
          <a:stretch/>
        </p:blipFill>
        <p:spPr>
          <a:xfrm>
            <a:off x="5002260" y="1413659"/>
            <a:ext cx="7354841" cy="1221940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" b="5191"/>
          <a:stretch/>
        </p:blipFill>
        <p:spPr bwMode="auto">
          <a:xfrm>
            <a:off x="8052594" y="3452643"/>
            <a:ext cx="3989493" cy="2171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234636" y="669675"/>
            <a:ext cx="9164321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GB" sz="1867" dirty="0">
                <a:solidFill>
                  <a:srgbClr val="0055A0"/>
                </a:solidFill>
                <a:latin typeface="Arial"/>
              </a:rPr>
              <a:t>Opera</a:t>
            </a:r>
            <a:r>
              <a:rPr lang="en-GB" sz="1867" baseline="30000" dirty="0">
                <a:solidFill>
                  <a:srgbClr val="0055A0"/>
                </a:solidFill>
                <a:latin typeface="Arial"/>
              </a:rPr>
              <a:t>®</a:t>
            </a:r>
            <a:r>
              <a:rPr lang="en-GB" sz="1867" dirty="0">
                <a:solidFill>
                  <a:srgbClr val="0055A0"/>
                </a:solidFill>
                <a:latin typeface="Arial"/>
              </a:rPr>
              <a:t> allows linking the FE model to the circuit elements to impose flow of current </a:t>
            </a:r>
            <a:br>
              <a:rPr lang="en-GB" sz="1867" dirty="0">
                <a:solidFill>
                  <a:srgbClr val="0055A0"/>
                </a:solidFill>
                <a:latin typeface="Arial"/>
              </a:rPr>
            </a:br>
            <a:r>
              <a:rPr lang="en-GB" sz="1867" dirty="0">
                <a:solidFill>
                  <a:srgbClr val="0055A0"/>
                </a:solidFill>
                <a:latin typeface="Arial"/>
              </a:rPr>
              <a:t>	(</a:t>
            </a:r>
            <a:r>
              <a:rPr lang="en-GB" sz="1867" dirty="0">
                <a:solidFill>
                  <a:srgbClr val="7030A0"/>
                </a:solidFill>
                <a:latin typeface="Arial"/>
              </a:rPr>
              <a:t>current supply</a:t>
            </a:r>
            <a:r>
              <a:rPr lang="en-GB" sz="1867" dirty="0">
                <a:solidFill>
                  <a:srgbClr val="0055A0"/>
                </a:solidFill>
                <a:latin typeface="Arial"/>
              </a:rPr>
              <a:t>, </a:t>
            </a:r>
            <a:r>
              <a:rPr lang="en-GB" sz="1867" dirty="0">
                <a:solidFill>
                  <a:srgbClr val="C00000"/>
                </a:solidFill>
                <a:latin typeface="Arial"/>
              </a:rPr>
              <a:t>external resistor</a:t>
            </a:r>
            <a:r>
              <a:rPr lang="en-GB" sz="1867" dirty="0">
                <a:solidFill>
                  <a:srgbClr val="0055A0"/>
                </a:solidFill>
                <a:latin typeface="Arial"/>
              </a:rPr>
              <a:t> and </a:t>
            </a:r>
            <a:r>
              <a:rPr lang="en-GB" sz="1867" dirty="0">
                <a:solidFill>
                  <a:srgbClr val="00B050"/>
                </a:solidFill>
                <a:latin typeface="Arial"/>
              </a:rPr>
              <a:t>winding elements</a:t>
            </a:r>
            <a:r>
              <a:rPr lang="en-GB" sz="1867" dirty="0">
                <a:solidFill>
                  <a:srgbClr val="0055A0"/>
                </a:solidFill>
                <a:latin typeface="Arial"/>
              </a:rPr>
              <a:t>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52004" y="2713397"/>
            <a:ext cx="512359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GB" sz="1867" dirty="0">
                <a:solidFill>
                  <a:srgbClr val="0055A0"/>
                </a:solidFill>
                <a:latin typeface="Arial"/>
              </a:rPr>
              <a:t>The built-in circuit allows reproducing </a:t>
            </a:r>
            <a:br>
              <a:rPr lang="en-GB" sz="1867" dirty="0">
                <a:solidFill>
                  <a:srgbClr val="0055A0"/>
                </a:solidFill>
                <a:latin typeface="Arial"/>
              </a:rPr>
            </a:br>
            <a:r>
              <a:rPr lang="en-GB" sz="1867" dirty="0">
                <a:solidFill>
                  <a:srgbClr val="0055A0"/>
                </a:solidFill>
                <a:latin typeface="Arial"/>
              </a:rPr>
              <a:t>the experimental pulse of current.</a:t>
            </a:r>
          </a:p>
        </p:txBody>
      </p:sp>
      <p:sp>
        <p:nvSpPr>
          <p:cNvPr id="20" name="Line Callout 1 19"/>
          <p:cNvSpPr/>
          <p:nvPr/>
        </p:nvSpPr>
        <p:spPr>
          <a:xfrm>
            <a:off x="89153" y="1100669"/>
            <a:ext cx="3479548" cy="4610187"/>
          </a:xfrm>
          <a:prstGeom prst="borderCallout1">
            <a:avLst>
              <a:gd name="adj1" fmla="val -496"/>
              <a:gd name="adj2" fmla="val 47072"/>
              <a:gd name="adj3" fmla="val -4872"/>
              <a:gd name="adj4" fmla="val 89463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7660165" y="2595587"/>
            <a:ext cx="358887" cy="0"/>
          </a:xfrm>
          <a:prstGeom prst="line">
            <a:avLst/>
          </a:prstGeom>
          <a:ln>
            <a:solidFill>
              <a:srgbClr val="A10F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167798" y="2595587"/>
            <a:ext cx="358887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720181" y="1961876"/>
            <a:ext cx="358887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527583" y="5630096"/>
            <a:ext cx="8871373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GB" sz="1333" dirty="0">
                <a:solidFill>
                  <a:srgbClr val="A10F7B"/>
                </a:solidFill>
                <a:latin typeface="Arial"/>
              </a:rPr>
              <a:t>J. De </a:t>
            </a:r>
            <a:r>
              <a:rPr lang="en-GB" sz="1333" dirty="0" err="1">
                <a:solidFill>
                  <a:srgbClr val="A10F7B"/>
                </a:solidFill>
                <a:latin typeface="Arial"/>
              </a:rPr>
              <a:t>Lamare</a:t>
            </a:r>
            <a:r>
              <a:rPr lang="en-GB" sz="1333" dirty="0">
                <a:solidFill>
                  <a:srgbClr val="A10F7B"/>
                </a:solidFill>
                <a:latin typeface="Arial"/>
              </a:rPr>
              <a:t>, et Al. , “SLC Positron Source Flux Concentrator Modulator,” SLAC-PUB-5472, May 1991.</a:t>
            </a:r>
          </a:p>
        </p:txBody>
      </p:sp>
      <p:sp>
        <p:nvSpPr>
          <p:cNvPr id="6" name="Rectangle 5"/>
          <p:cNvSpPr/>
          <p:nvPr/>
        </p:nvSpPr>
        <p:spPr>
          <a:xfrm>
            <a:off x="9526685" y="4411364"/>
            <a:ext cx="981487" cy="5025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defTabSz="1219170"/>
            <a:r>
              <a:rPr lang="en-GB" sz="1333" i="1" dirty="0">
                <a:solidFill>
                  <a:srgbClr val="4D4D4D"/>
                </a:solidFill>
                <a:latin typeface="Arial"/>
              </a:rPr>
              <a:t>Time step </a:t>
            </a:r>
          </a:p>
          <a:p>
            <a:pPr defTabSz="1219170"/>
            <a:r>
              <a:rPr lang="en-GB" sz="1333" i="1" dirty="0">
                <a:solidFill>
                  <a:srgbClr val="4D4D4D"/>
                </a:solidFill>
                <a:latin typeface="Arial"/>
              </a:rPr>
              <a:t>1.0E-08 s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8" name="Picture 27"/>
          <p:cNvPicPr/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8" t="4160" r="71030" b="24364"/>
          <a:stretch/>
        </p:blipFill>
        <p:spPr bwMode="auto">
          <a:xfrm>
            <a:off x="3621298" y="1592662"/>
            <a:ext cx="1410417" cy="2818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12A386-0039-45F5-A437-9D655F37E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F3F472-544F-486F-85D1-52DDCBA53679}"/>
              </a:ext>
            </a:extLst>
          </p:cNvPr>
          <p:cNvSpPr txBox="1"/>
          <p:nvPr/>
        </p:nvSpPr>
        <p:spPr>
          <a:xfrm>
            <a:off x="3771900" y="4411362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/>
              <a:t>Axi-symmetric</a:t>
            </a:r>
            <a:r>
              <a:rPr lang="fr-CH" sz="1400" dirty="0"/>
              <a:t> model</a:t>
            </a:r>
            <a:endParaRPr lang="en-GB" sz="1400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2254ED5B-6319-49CC-8AD8-9975A4DA03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37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3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477"/>
            <a:ext cx="12192000" cy="656084"/>
          </a:xfrm>
        </p:spPr>
        <p:txBody>
          <a:bodyPr>
            <a:normAutofit/>
          </a:bodyPr>
          <a:lstStyle/>
          <a:p>
            <a:r>
              <a:rPr lang="en-GB" b="1" dirty="0"/>
              <a:t>Outline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772040"/>
            <a:ext cx="10972800" cy="513092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Flux Concentrator in linear accelerators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Modelling of the geometry and the electrical circuit</a:t>
            </a:r>
          </a:p>
          <a:p>
            <a:pPr>
              <a:lnSpc>
                <a:spcPct val="120000"/>
              </a:lnSpc>
              <a:buClr>
                <a:srgbClr val="0070C0"/>
              </a:buClr>
            </a:pPr>
            <a:r>
              <a:rPr lang="en-GB" sz="2400" dirty="0"/>
              <a:t>Validations of the model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A tool for FC design optimisation 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Design optimization for the CLIC e+ source</a:t>
            </a:r>
          </a:p>
          <a:p>
            <a:pPr>
              <a:lnSpc>
                <a:spcPct val="120000"/>
              </a:lnSpc>
              <a:buClr>
                <a:schemeClr val="bg2">
                  <a:lumMod val="75000"/>
                </a:schemeClr>
              </a:buClr>
            </a:pPr>
            <a:r>
              <a:rPr lang="en-GB" sz="2400" dirty="0">
                <a:solidFill>
                  <a:schemeClr val="bg2">
                    <a:lumMod val="90000"/>
                  </a:schemeClr>
                </a:solidFill>
              </a:rPr>
              <a:t>Conclusion§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Physics design of the positron target and capture system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98038A-24B4-4EF0-B1B3-060E698E9A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10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44"/>
          <a:stretch/>
        </p:blipFill>
        <p:spPr>
          <a:xfrm>
            <a:off x="42650" y="1304411"/>
            <a:ext cx="5835081" cy="28417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Comparison with experimental result: SLAC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734" y="1052201"/>
            <a:ext cx="5926015" cy="38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3701" y="4313975"/>
            <a:ext cx="294403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GB" sz="1867" dirty="0">
                <a:solidFill>
                  <a:srgbClr val="0055A0"/>
                </a:solidFill>
                <a:latin typeface="Arial"/>
              </a:rPr>
              <a:t>Solenoidal field map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7225A8-80BA-4A6B-9A0C-0EE48CED0411}"/>
              </a:ext>
            </a:extLst>
          </p:cNvPr>
          <p:cNvSpPr/>
          <p:nvPr/>
        </p:nvSpPr>
        <p:spPr>
          <a:xfrm>
            <a:off x="3757217" y="5501078"/>
            <a:ext cx="4660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https://agenda.linearcollider.org/event/8217/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7CB53F-3F49-4134-8F3F-A6E2A083BB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Physics design of the positron target and capture system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AEFACF4-D5CB-41AB-9259-27D6A8A64249}"/>
              </a:ext>
            </a:extLst>
          </p:cNvPr>
          <p:cNvSpPr/>
          <p:nvPr/>
        </p:nvSpPr>
        <p:spPr>
          <a:xfrm>
            <a:off x="2223544" y="4898717"/>
            <a:ext cx="8871373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GB" sz="1333" dirty="0">
                <a:solidFill>
                  <a:srgbClr val="A10F7B"/>
                </a:solidFill>
                <a:latin typeface="Arial"/>
              </a:rPr>
              <a:t>A.V. Kulikov, S.D. </a:t>
            </a:r>
            <a:r>
              <a:rPr lang="en-GB" sz="1333" dirty="0" err="1">
                <a:solidFill>
                  <a:srgbClr val="A10F7B"/>
                </a:solidFill>
                <a:latin typeface="Arial"/>
              </a:rPr>
              <a:t>Ecklund</a:t>
            </a:r>
            <a:r>
              <a:rPr lang="en-GB" sz="1333" dirty="0">
                <a:solidFill>
                  <a:srgbClr val="A10F7B"/>
                </a:solidFill>
                <a:latin typeface="Arial"/>
              </a:rPr>
              <a:t>, and E.M. </a:t>
            </a:r>
            <a:r>
              <a:rPr lang="en-GB" sz="1333" dirty="0" err="1">
                <a:solidFill>
                  <a:srgbClr val="A10F7B"/>
                </a:solidFill>
                <a:latin typeface="Arial"/>
              </a:rPr>
              <a:t>Reute</a:t>
            </a:r>
            <a:r>
              <a:rPr lang="en-GB" sz="1333" dirty="0">
                <a:solidFill>
                  <a:srgbClr val="A10F7B"/>
                </a:solidFill>
                <a:latin typeface="Arial"/>
              </a:rPr>
              <a:t>, “SLC Positron Source Pulsed Flux Concentrator,” Stanford Linear Accelerator </a:t>
            </a:r>
            <a:r>
              <a:rPr lang="en-GB" sz="1333" dirty="0" err="1">
                <a:solidFill>
                  <a:srgbClr val="A10F7B"/>
                </a:solidFill>
                <a:latin typeface="Arial"/>
              </a:rPr>
              <a:t>Center</a:t>
            </a:r>
            <a:r>
              <a:rPr lang="en-GB" sz="1333" dirty="0">
                <a:solidFill>
                  <a:srgbClr val="A10F7B"/>
                </a:solidFill>
                <a:latin typeface="Arial"/>
              </a:rPr>
              <a:t>, Stanford University, Stanford, CA 94309, SLAC-PUB-5473, June 1991.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02A9CE-07DD-430C-895A-EC84B691B0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7/16/2020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1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12622</TotalTime>
  <Words>2328</Words>
  <Application>Microsoft Office PowerPoint</Application>
  <PresentationFormat>Widescreen</PresentationFormat>
  <Paragraphs>421</Paragraphs>
  <Slides>39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Optima</vt:lpstr>
      <vt:lpstr>Times New Roman</vt:lpstr>
      <vt:lpstr>Office Theme</vt:lpstr>
      <vt:lpstr>CERNCorporate16-9</vt:lpstr>
      <vt:lpstr>PowerPoint Presentation</vt:lpstr>
      <vt:lpstr>R&amp;D on the Flux Concentrator  for CLIC </vt:lpstr>
      <vt:lpstr>Outline</vt:lpstr>
      <vt:lpstr>Outline</vt:lpstr>
      <vt:lpstr>Flux Concentrator in linear accelerators</vt:lpstr>
      <vt:lpstr>Outline</vt:lpstr>
      <vt:lpstr>Modelling of the geometry and the electrical circuit</vt:lpstr>
      <vt:lpstr>Outline</vt:lpstr>
      <vt:lpstr>Comparison with experimental result: SLAC</vt:lpstr>
      <vt:lpstr>Comparison with experimental result : KEK</vt:lpstr>
      <vt:lpstr>Outline</vt:lpstr>
      <vt:lpstr>A tool for FC design optimisation</vt:lpstr>
      <vt:lpstr>Dielectric breakdowns during the test of the KEKB FC</vt:lpstr>
      <vt:lpstr>Modified design to cope with breakdown issue</vt:lpstr>
      <vt:lpstr>Expected results for the modified design</vt:lpstr>
      <vt:lpstr>Outline</vt:lpstr>
      <vt:lpstr>Design optimization for the CLIC e+ source</vt:lpstr>
      <vt:lpstr>Design optimization for the CLIC e+ source</vt:lpstr>
      <vt:lpstr>Design optimization for the CLIC e+ source</vt:lpstr>
      <vt:lpstr>Design optimization for the CLIC e+ source</vt:lpstr>
      <vt:lpstr>Design optimization for the CLIC e+ source</vt:lpstr>
      <vt:lpstr>Design optimization for the CLIC e+ source</vt:lpstr>
      <vt:lpstr>Design optimization for the CLIC e+ source</vt:lpstr>
      <vt:lpstr>Design optimization for the CLIC e+ source</vt:lpstr>
      <vt:lpstr> </vt:lpstr>
      <vt:lpstr>Design optimization for the CLIC e+ source</vt:lpstr>
      <vt:lpstr>Design optimization for the CLIC e+ source</vt:lpstr>
      <vt:lpstr>Conclusion</vt:lpstr>
      <vt:lpstr>PowerPoint Presentation</vt:lpstr>
      <vt:lpstr>Modelling of the geometry</vt:lpstr>
      <vt:lpstr>Backup</vt:lpstr>
      <vt:lpstr>The origin of the field boost</vt:lpstr>
      <vt:lpstr>The eddy currents depend on the adjacent turns</vt:lpstr>
      <vt:lpstr>The eddy currents depend on the adjacent turns</vt:lpstr>
      <vt:lpstr>Third run of optimisation  </vt:lpstr>
      <vt:lpstr>PowerPoint Presentation</vt:lpstr>
      <vt:lpstr>Design optimization for the CLIC e+ source</vt:lpstr>
      <vt:lpstr>Design optimization for the CLIC e+ source</vt:lpstr>
      <vt:lpstr>Design optimization for the CLIC e+ source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Hugo Bajas</dc:creator>
  <cp:lastModifiedBy>Hugo Bajas</cp:lastModifiedBy>
  <cp:revision>52</cp:revision>
  <dcterms:created xsi:type="dcterms:W3CDTF">2020-06-22T13:31:49Z</dcterms:created>
  <dcterms:modified xsi:type="dcterms:W3CDTF">2020-07-16T10:35:43Z</dcterms:modified>
</cp:coreProperties>
</file>