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384" r:id="rId2"/>
    <p:sldId id="541" r:id="rId3"/>
    <p:sldId id="878" r:id="rId4"/>
    <p:sldId id="425" r:id="rId5"/>
    <p:sldId id="880" r:id="rId6"/>
    <p:sldId id="883" r:id="rId7"/>
    <p:sldId id="884" r:id="rId8"/>
    <p:sldId id="885" r:id="rId9"/>
    <p:sldId id="886" r:id="rId10"/>
    <p:sldId id="413" r:id="rId11"/>
    <p:sldId id="842" r:id="rId12"/>
    <p:sldId id="882" r:id="rId13"/>
    <p:sldId id="887" r:id="rId14"/>
    <p:sldId id="892" r:id="rId15"/>
    <p:sldId id="888" r:id="rId16"/>
    <p:sldId id="889" r:id="rId17"/>
    <p:sldId id="890" r:id="rId18"/>
    <p:sldId id="891" r:id="rId19"/>
    <p:sldId id="895" r:id="rId20"/>
    <p:sldId id="896" r:id="rId21"/>
    <p:sldId id="780" r:id="rId22"/>
    <p:sldId id="897" r:id="rId23"/>
    <p:sldId id="894" r:id="rId24"/>
    <p:sldId id="898" r:id="rId25"/>
    <p:sldId id="881" r:id="rId26"/>
    <p:sldId id="782" r:id="rId27"/>
    <p:sldId id="811" r:id="rId28"/>
    <p:sldId id="724" r:id="rId29"/>
    <p:sldId id="725" r:id="rId30"/>
    <p:sldId id="628" r:id="rId31"/>
    <p:sldId id="417" r:id="rId32"/>
    <p:sldId id="783" r:id="rId33"/>
    <p:sldId id="802" r:id="rId34"/>
    <p:sldId id="862" r:id="rId35"/>
    <p:sldId id="291" r:id="rId36"/>
    <p:sldId id="761" r:id="rId37"/>
    <p:sldId id="760" r:id="rId38"/>
    <p:sldId id="735" r:id="rId39"/>
    <p:sldId id="902" r:id="rId40"/>
    <p:sldId id="803" r:id="rId41"/>
    <p:sldId id="812" r:id="rId42"/>
    <p:sldId id="861" r:id="rId43"/>
    <p:sldId id="903" r:id="rId44"/>
    <p:sldId id="918" r:id="rId45"/>
    <p:sldId id="781" r:id="rId46"/>
    <p:sldId id="806" r:id="rId47"/>
    <p:sldId id="552" r:id="rId48"/>
    <p:sldId id="791" r:id="rId49"/>
    <p:sldId id="693" r:id="rId50"/>
    <p:sldId id="764" r:id="rId51"/>
    <p:sldId id="556" r:id="rId52"/>
    <p:sldId id="757" r:id="rId53"/>
    <p:sldId id="792" r:id="rId54"/>
    <p:sldId id="904" r:id="rId55"/>
    <p:sldId id="562" r:id="rId56"/>
    <p:sldId id="563" r:id="rId57"/>
    <p:sldId id="905" r:id="rId58"/>
    <p:sldId id="795" r:id="rId59"/>
    <p:sldId id="863" r:id="rId60"/>
    <p:sldId id="794" r:id="rId61"/>
    <p:sldId id="636" r:id="rId62"/>
    <p:sldId id="567" r:id="rId63"/>
    <p:sldId id="906" r:id="rId64"/>
    <p:sldId id="758" r:id="rId65"/>
    <p:sldId id="807" r:id="rId66"/>
    <p:sldId id="908" r:id="rId67"/>
    <p:sldId id="907" r:id="rId68"/>
    <p:sldId id="809" r:id="rId69"/>
    <p:sldId id="629" r:id="rId70"/>
    <p:sldId id="909" r:id="rId71"/>
    <p:sldId id="919" r:id="rId72"/>
    <p:sldId id="762" r:id="rId73"/>
    <p:sldId id="763" r:id="rId74"/>
    <p:sldId id="645" r:id="rId75"/>
    <p:sldId id="910" r:id="rId76"/>
    <p:sldId id="911" r:id="rId77"/>
    <p:sldId id="912" r:id="rId78"/>
    <p:sldId id="810" r:id="rId79"/>
    <p:sldId id="913" r:id="rId80"/>
    <p:sldId id="914" r:id="rId81"/>
    <p:sldId id="915" r:id="rId82"/>
    <p:sldId id="916" r:id="rId83"/>
    <p:sldId id="839" r:id="rId84"/>
    <p:sldId id="777" r:id="rId85"/>
    <p:sldId id="805" r:id="rId86"/>
    <p:sldId id="920" r:id="rId87"/>
    <p:sldId id="921" r:id="rId88"/>
    <p:sldId id="922" r:id="rId89"/>
    <p:sldId id="705" r:id="rId90"/>
    <p:sldId id="867" r:id="rId91"/>
    <p:sldId id="917" r:id="rId92"/>
    <p:sldId id="814" r:id="rId9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19F91"/>
    <a:srgbClr val="6600CC"/>
    <a:srgbClr val="D60093"/>
    <a:srgbClr val="0066FF"/>
    <a:srgbClr val="CC0066"/>
    <a:srgbClr val="FFFFFF"/>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74" autoAdjust="0"/>
    <p:restoredTop sz="94673" autoAdjust="0"/>
  </p:normalViewPr>
  <p:slideViewPr>
    <p:cSldViewPr>
      <p:cViewPr>
        <p:scale>
          <a:sx n="100" d="100"/>
          <a:sy n="100" d="100"/>
        </p:scale>
        <p:origin x="-426" y="-3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70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91.wmf"/><Relationship Id="rId13" Type="http://schemas.openxmlformats.org/officeDocument/2006/relationships/image" Target="../media/image96.wmf"/><Relationship Id="rId3" Type="http://schemas.openxmlformats.org/officeDocument/2006/relationships/image" Target="../media/image86.wmf"/><Relationship Id="rId7" Type="http://schemas.openxmlformats.org/officeDocument/2006/relationships/image" Target="../media/image90.wmf"/><Relationship Id="rId12" Type="http://schemas.openxmlformats.org/officeDocument/2006/relationships/image" Target="../media/image95.wmf"/><Relationship Id="rId2" Type="http://schemas.openxmlformats.org/officeDocument/2006/relationships/image" Target="../media/image85.wmf"/><Relationship Id="rId1" Type="http://schemas.openxmlformats.org/officeDocument/2006/relationships/image" Target="../media/image84.wmf"/><Relationship Id="rId6" Type="http://schemas.openxmlformats.org/officeDocument/2006/relationships/image" Target="../media/image89.wmf"/><Relationship Id="rId11" Type="http://schemas.openxmlformats.org/officeDocument/2006/relationships/image" Target="../media/image94.wmf"/><Relationship Id="rId5" Type="http://schemas.openxmlformats.org/officeDocument/2006/relationships/image" Target="../media/image88.wmf"/><Relationship Id="rId10" Type="http://schemas.openxmlformats.org/officeDocument/2006/relationships/image" Target="../media/image93.wmf"/><Relationship Id="rId4" Type="http://schemas.openxmlformats.org/officeDocument/2006/relationships/image" Target="../media/image87.wmf"/><Relationship Id="rId9" Type="http://schemas.openxmlformats.org/officeDocument/2006/relationships/image" Target="../media/image9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99.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0.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22.wmf"/><Relationship Id="rId2" Type="http://schemas.openxmlformats.org/officeDocument/2006/relationships/image" Target="../media/image121.wmf"/><Relationship Id="rId1" Type="http://schemas.openxmlformats.org/officeDocument/2006/relationships/image" Target="../media/image12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image" Target="../media/image131.wmf"/><Relationship Id="rId1" Type="http://schemas.openxmlformats.org/officeDocument/2006/relationships/image" Target="../media/image13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5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png"/><Relationship Id="rId1" Type="http://schemas.openxmlformats.org/officeDocument/2006/relationships/image" Target="../media/image4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8.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83.wmf"/><Relationship Id="rId1" Type="http://schemas.openxmlformats.org/officeDocument/2006/relationships/image" Target="../media/image8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bg-B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3CA257AD-4331-498D-9224-A258FE98C127}" type="datetimeFigureOut">
              <a:rPr lang="en-US"/>
              <a:pPr>
                <a:defRPr/>
              </a:pPr>
              <a:t>6/19/2010</a:t>
            </a:fld>
            <a:endParaRPr lang="bg-B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bg-BG"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bg-BG"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53DFAD7C-C8BC-4ABB-A4D0-2A82B88437D9}" type="slidenum">
              <a:rPr lang="bg-BG"/>
              <a:pPr>
                <a:defRPr/>
              </a:pPr>
              <a:t>‹#›</a:t>
            </a:fld>
            <a:endParaRPr lang="bg-BG"/>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s-ES_tradnl" smtClean="0">
                <a:latin typeface="Arial" pitchFamily="34" charset="0"/>
                <a:cs typeface="Arial" pitchFamily="34" charset="0"/>
              </a:rPr>
              <a:t>Sergio Pastor, Relic Neutrinos, Venice March 11-14, 2003</a:t>
            </a:r>
          </a:p>
        </p:txBody>
      </p:sp>
      <p:sp>
        <p:nvSpPr>
          <p:cNvPr id="13619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A94842B-7E4F-4BC2-A897-E8F2761CA863}" type="slidenum">
              <a:rPr lang="es-ES_tradnl" smtClean="0">
                <a:latin typeface="Arial" pitchFamily="34" charset="0"/>
                <a:cs typeface="Arial" pitchFamily="34" charset="0"/>
              </a:rPr>
              <a:pPr/>
              <a:t>5</a:t>
            </a:fld>
            <a:endParaRPr lang="es-ES_tradnl" smtClean="0">
              <a:latin typeface="Arial" pitchFamily="34" charset="0"/>
              <a:cs typeface="Arial" pitchFamily="34" charset="0"/>
            </a:endParaRPr>
          </a:p>
        </p:txBody>
      </p:sp>
      <p:sp>
        <p:nvSpPr>
          <p:cNvPr id="13619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5DFEEF3-C2F9-4F87-9513-6819AAFE68B0}" type="slidenum">
              <a:rPr lang="en-US" smtClean="0">
                <a:latin typeface="Arial" pitchFamily="34" charset="0"/>
                <a:ea typeface="MS PGothic" pitchFamily="34" charset="-128"/>
                <a:cs typeface="Arial" pitchFamily="34" charset="0"/>
              </a:rPr>
              <a:pPr/>
              <a:t>92</a:t>
            </a:fld>
            <a:endParaRPr lang="en-US" smtClean="0">
              <a:latin typeface="Arial" pitchFamily="34" charset="0"/>
              <a:ea typeface="MS PGothic" pitchFamily="34" charset="-128"/>
              <a:cs typeface="Arial" pitchFamily="34" charset="0"/>
            </a:endParaRPr>
          </a:p>
        </p:txBody>
      </p:sp>
      <p:sp>
        <p:nvSpPr>
          <p:cNvPr id="146435" name="Rectangle 7"/>
          <p:cNvSpPr txBox="1">
            <a:spLocks noGrp="1" noChangeArrowheads="1"/>
          </p:cNvSpPr>
          <p:nvPr/>
        </p:nvSpPr>
        <p:spPr bwMode="auto">
          <a:xfrm>
            <a:off x="3886200" y="8686800"/>
            <a:ext cx="2970213" cy="454025"/>
          </a:xfrm>
          <a:prstGeom prst="rect">
            <a:avLst/>
          </a:prstGeom>
          <a:noFill/>
          <a:ln w="9525">
            <a:noFill/>
            <a:round/>
            <a:headEnd/>
            <a:tailEnd/>
          </a:ln>
        </p:spPr>
        <p:txBody>
          <a:bodyPr lIns="91345" tIns="45821" rIns="91345" bIns="45821" anchor="b"/>
          <a:lstStyle/>
          <a:p>
            <a:pPr algn="r" defTabSz="377825">
              <a:buClr>
                <a:srgbClr val="000000"/>
              </a:buClr>
              <a:buSzPct val="100000"/>
              <a:buFont typeface="Times New Roman" pitchFamily="18" charset="0"/>
              <a:buNone/>
              <a:tabLst>
                <a:tab pos="0" algn="l"/>
                <a:tab pos="755650" algn="l"/>
                <a:tab pos="1511300" algn="l"/>
                <a:tab pos="2266950" algn="l"/>
                <a:tab pos="3022600" algn="l"/>
                <a:tab pos="3778250" algn="l"/>
                <a:tab pos="4533900" algn="l"/>
                <a:tab pos="5289550" algn="l"/>
                <a:tab pos="6046788" algn="l"/>
                <a:tab pos="6802438" algn="l"/>
                <a:tab pos="7558088" algn="l"/>
                <a:tab pos="8313738" algn="l"/>
              </a:tabLst>
            </a:pPr>
            <a:fld id="{7455F3EA-2152-4A89-ACE0-C884923E7A84}" type="slidenum">
              <a:rPr lang="en-US" sz="1100">
                <a:solidFill>
                  <a:srgbClr val="000000"/>
                </a:solidFill>
                <a:latin typeface="Gulim" pitchFamily="34" charset="-127"/>
                <a:ea typeface="Gulim" pitchFamily="34" charset="-127"/>
              </a:rPr>
              <a:pPr algn="r" defTabSz="377825">
                <a:buClr>
                  <a:srgbClr val="000000"/>
                </a:buClr>
                <a:buSzPct val="100000"/>
                <a:buFont typeface="Times New Roman" pitchFamily="18" charset="0"/>
                <a:buNone/>
                <a:tabLst>
                  <a:tab pos="0" algn="l"/>
                  <a:tab pos="755650" algn="l"/>
                  <a:tab pos="1511300" algn="l"/>
                  <a:tab pos="2266950" algn="l"/>
                  <a:tab pos="3022600" algn="l"/>
                  <a:tab pos="3778250" algn="l"/>
                  <a:tab pos="4533900" algn="l"/>
                  <a:tab pos="5289550" algn="l"/>
                  <a:tab pos="6046788" algn="l"/>
                  <a:tab pos="6802438" algn="l"/>
                  <a:tab pos="7558088" algn="l"/>
                  <a:tab pos="8313738" algn="l"/>
                </a:tabLst>
              </a:pPr>
              <a:t>92</a:t>
            </a:fld>
            <a:endParaRPr lang="en-US" sz="1100">
              <a:solidFill>
                <a:srgbClr val="000000"/>
              </a:solidFill>
              <a:latin typeface="Gulim" pitchFamily="34" charset="-127"/>
              <a:ea typeface="Gulim" pitchFamily="34" charset="-127"/>
            </a:endParaRPr>
          </a:p>
        </p:txBody>
      </p:sp>
      <p:sp>
        <p:nvSpPr>
          <p:cNvPr id="146436" name="Text Box 1"/>
          <p:cNvSpPr txBox="1">
            <a:spLocks noChangeArrowheads="1"/>
          </p:cNvSpPr>
          <p:nvPr/>
        </p:nvSpPr>
        <p:spPr bwMode="auto">
          <a:xfrm>
            <a:off x="965200" y="685800"/>
            <a:ext cx="4930775" cy="3427413"/>
          </a:xfrm>
          <a:prstGeom prst="rect">
            <a:avLst/>
          </a:prstGeom>
          <a:solidFill>
            <a:srgbClr val="FFFFFF"/>
          </a:solidFill>
          <a:ln w="9525">
            <a:solidFill>
              <a:srgbClr val="000000"/>
            </a:solidFill>
            <a:miter lim="800000"/>
            <a:headEnd/>
            <a:tailEnd/>
          </a:ln>
        </p:spPr>
        <p:txBody>
          <a:bodyPr wrap="none" lIns="75575" tIns="37788" rIns="75575" bIns="37788" anchor="ctr"/>
          <a:lstStyle/>
          <a:p>
            <a:pPr defTabSz="377825">
              <a:buClr>
                <a:srgbClr val="000000"/>
              </a:buClr>
              <a:buSzPct val="100000"/>
              <a:buFont typeface="Times New Roman" pitchFamily="18" charset="0"/>
              <a:buNone/>
            </a:pPr>
            <a:endParaRPr lang="bg-BG" sz="1500">
              <a:solidFill>
                <a:schemeClr val="bg1"/>
              </a:solidFill>
              <a:latin typeface="Gulim" pitchFamily="34" charset="-127"/>
            </a:endParaRPr>
          </a:p>
        </p:txBody>
      </p:sp>
      <p:sp>
        <p:nvSpPr>
          <p:cNvPr id="146437" name="Text Box 2"/>
          <p:cNvSpPr>
            <a:spLocks noGrp="1" noChangeArrowheads="1"/>
          </p:cNvSpPr>
          <p:nvPr>
            <p:ph type="body"/>
          </p:nvPr>
        </p:nvSpPr>
        <p:spPr bwMode="auto">
          <a:xfrm>
            <a:off x="685800" y="4341813"/>
            <a:ext cx="5487988" cy="4205287"/>
          </a:xfrm>
          <a:noFill/>
          <a:ln>
            <a:solidFill>
              <a:srgbClr val="000000"/>
            </a:solidFill>
            <a:miter lim="800000"/>
            <a:headEnd/>
            <a:tailEnd/>
          </a:ln>
        </p:spPr>
        <p:txBody>
          <a:bodyPr wrap="none" lIns="91345" tIns="45821" rIns="91345" bIns="45821" numCol="1" anchor="ctr" anchorCtr="0" compatLnSpc="1">
            <a:prstTxWarp prst="textNoShape">
              <a:avLst/>
            </a:prstTxWarp>
          </a:bodyPr>
          <a:lstStyle/>
          <a:p>
            <a:pPr eaLnBrk="1" hangingPunct="1"/>
            <a:endParaRPr lang="bg-BG"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0CBA291-D65F-461C-B8A8-4AAF087E08E4}" type="slidenum">
              <a:rPr lang="en-US" smtClean="0">
                <a:ea typeface="MS PGothic" pitchFamily="34" charset="-128"/>
              </a:rPr>
              <a:pPr/>
              <a:t>10</a:t>
            </a:fld>
            <a:endParaRPr lang="en-US" smtClean="0">
              <a:ea typeface="MS PGothic" pitchFamily="34" charset="-128"/>
            </a:endParaRPr>
          </a:p>
        </p:txBody>
      </p:sp>
      <p:sp>
        <p:nvSpPr>
          <p:cNvPr id="70659" name="Rectangle 2"/>
          <p:cNvSpPr>
            <a:spLocks noGrp="1" noRot="1" noChangeAspect="1" noChangeArrowheads="1" noTextEdit="1"/>
          </p:cNvSpPr>
          <p:nvPr>
            <p:ph type="sldImg"/>
          </p:nvPr>
        </p:nvSpPr>
        <p:spPr>
          <a:xfrm>
            <a:off x="1150938" y="692150"/>
            <a:ext cx="4557712" cy="3417888"/>
          </a:xfrm>
          <a:solidFill>
            <a:srgbClr val="FFFFFF"/>
          </a:solidFill>
          <a:ln/>
        </p:spPr>
      </p:sp>
      <p:sp>
        <p:nvSpPr>
          <p:cNvPr id="70660"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lIns="86493" tIns="43247" rIns="86493" bIns="43247"/>
          <a:lstStyle/>
          <a:p>
            <a:pPr eaLnBrk="1" hangingPunct="1"/>
            <a:endParaRPr lang="bg-BG"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040740-9F23-432B-889D-A3D13FDA3B46}" type="slidenum">
              <a:rPr lang="en-US" smtClean="0">
                <a:latin typeface="Arial" pitchFamily="34" charset="0"/>
                <a:ea typeface="MS PGothic" pitchFamily="34" charset="-128"/>
                <a:cs typeface="Arial" pitchFamily="34" charset="0"/>
              </a:rPr>
              <a:pPr/>
              <a:t>26</a:t>
            </a:fld>
            <a:endParaRPr lang="en-US" smtClean="0">
              <a:latin typeface="Arial" pitchFamily="34" charset="0"/>
              <a:ea typeface="MS PGothic" pitchFamily="34" charset="-128"/>
              <a:cs typeface="Arial" pitchFamily="34" charset="0"/>
            </a:endParaRPr>
          </a:p>
        </p:txBody>
      </p:sp>
      <p:sp>
        <p:nvSpPr>
          <p:cNvPr id="92163" name="Rectangle 2"/>
          <p:cNvSpPr>
            <a:spLocks noGrp="1" noRot="1" noChangeAspect="1" noChangeArrowheads="1" noTextEdit="1"/>
          </p:cNvSpPr>
          <p:nvPr>
            <p:ph type="sldImg"/>
          </p:nvPr>
        </p:nvSpPr>
        <p:spPr bwMode="auto">
          <a:xfrm>
            <a:off x="1150938" y="692150"/>
            <a:ext cx="4557712" cy="3417888"/>
          </a:xfrm>
          <a:solidFill>
            <a:srgbClr val="FFFFFF"/>
          </a:solidFill>
          <a:ln>
            <a:solidFill>
              <a:srgbClr val="000000"/>
            </a:solidFill>
            <a:miter lim="800000"/>
            <a:headEnd/>
            <a:tailEnd/>
          </a:ln>
        </p:spPr>
      </p:sp>
      <p:sp>
        <p:nvSpPr>
          <p:cNvPr id="92164" name="Rectangle 3"/>
          <p:cNvSpPr>
            <a:spLocks noGrp="1" noChangeArrowheads="1"/>
          </p:cNvSpPr>
          <p:nvPr>
            <p:ph type="body" idx="1"/>
          </p:nvPr>
        </p:nvSpPr>
        <p:spPr bwMode="auto">
          <a:xfrm>
            <a:off x="915138" y="4341662"/>
            <a:ext cx="5027724" cy="4117118"/>
          </a:xfrm>
          <a:solidFill>
            <a:srgbClr val="FFFFFF"/>
          </a:solidFill>
          <a:ln>
            <a:solidFill>
              <a:srgbClr val="000000"/>
            </a:solidFill>
            <a:miter lim="800000"/>
            <a:headEnd/>
            <a:tailEnd/>
          </a:ln>
        </p:spPr>
        <p:txBody>
          <a:bodyPr wrap="square" lIns="86481" tIns="43241" rIns="86481" bIns="43241" numCol="1" anchor="t" anchorCtr="0" compatLnSpc="1">
            <a:prstTxWarp prst="textNoShape">
              <a:avLst/>
            </a:prstTxWarp>
          </a:bodyPr>
          <a:lstStyle/>
          <a:p>
            <a:pPr eaLnBrk="1" hangingPunct="1"/>
            <a:endParaRPr lang="bg-BG"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696733B5-8E86-433E-A299-75997095B154}" type="slidenum">
              <a:rPr lang="en-US" smtClean="0">
                <a:ea typeface="MS PGothic" pitchFamily="34" charset="-128"/>
              </a:rPr>
              <a:pPr/>
              <a:t>31</a:t>
            </a:fld>
            <a:endParaRPr lang="en-US" smtClean="0">
              <a:ea typeface="MS PGothic" pitchFamily="34" charset="-128"/>
            </a:endParaRPr>
          </a:p>
        </p:txBody>
      </p:sp>
      <p:sp>
        <p:nvSpPr>
          <p:cNvPr id="74755" name="Rectangle 2"/>
          <p:cNvSpPr>
            <a:spLocks noGrp="1" noRot="1" noChangeAspect="1" noChangeArrowheads="1" noTextEdit="1"/>
          </p:cNvSpPr>
          <p:nvPr>
            <p:ph type="sldImg"/>
          </p:nvPr>
        </p:nvSpPr>
        <p:spPr>
          <a:xfrm>
            <a:off x="1150938" y="692150"/>
            <a:ext cx="4557712" cy="3417888"/>
          </a:xfrm>
          <a:solidFill>
            <a:srgbClr val="FFFFFF"/>
          </a:solidFill>
          <a:ln/>
        </p:spPr>
      </p:sp>
      <p:sp>
        <p:nvSpPr>
          <p:cNvPr id="74756" name="Rectangle 3"/>
          <p:cNvSpPr>
            <a:spLocks noGrp="1" noChangeArrowheads="1"/>
          </p:cNvSpPr>
          <p:nvPr>
            <p:ph type="body" idx="1"/>
          </p:nvPr>
        </p:nvSpPr>
        <p:spPr>
          <a:xfrm>
            <a:off x="914400" y="4341813"/>
            <a:ext cx="5029200" cy="4116387"/>
          </a:xfrm>
          <a:solidFill>
            <a:srgbClr val="FFFFFF"/>
          </a:solidFill>
          <a:ln>
            <a:solidFill>
              <a:srgbClr val="000000"/>
            </a:solidFill>
          </a:ln>
        </p:spPr>
        <p:txBody>
          <a:bodyPr lIns="86493" tIns="43247" rIns="86493" bIns="43247"/>
          <a:lstStyle/>
          <a:p>
            <a:pPr eaLnBrk="1" hangingPunct="1"/>
            <a:endParaRPr lang="bg-BG"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DFFA62E-CEAF-43BB-ACE8-9BFCAEDE3015}" type="slidenum">
              <a:rPr lang="en-US" smtClean="0">
                <a:latin typeface="Arial" pitchFamily="34" charset="0"/>
                <a:ea typeface="MS PGothic" pitchFamily="34" charset="-128"/>
                <a:cs typeface="Arial" pitchFamily="34" charset="0"/>
              </a:rPr>
              <a:pPr/>
              <a:t>32</a:t>
            </a:fld>
            <a:endParaRPr lang="en-US" smtClean="0">
              <a:latin typeface="Arial" pitchFamily="34" charset="0"/>
              <a:ea typeface="MS PGothic" pitchFamily="34" charset="-128"/>
              <a:cs typeface="Arial" pitchFamily="34" charset="0"/>
            </a:endParaRPr>
          </a:p>
        </p:txBody>
      </p:sp>
      <p:sp>
        <p:nvSpPr>
          <p:cNvPr id="93187" name="Rectangle 2"/>
          <p:cNvSpPr>
            <a:spLocks noGrp="1" noRot="1" noChangeAspect="1" noChangeArrowheads="1" noTextEdit="1"/>
          </p:cNvSpPr>
          <p:nvPr>
            <p:ph type="sldImg"/>
          </p:nvPr>
        </p:nvSpPr>
        <p:spPr bwMode="auto">
          <a:xfrm>
            <a:off x="945168" y="692464"/>
            <a:ext cx="4969244" cy="3417411"/>
          </a:xfrm>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xfrm>
            <a:off x="915138" y="4341662"/>
            <a:ext cx="5027724" cy="4117118"/>
          </a:xfrm>
          <a:solidFill>
            <a:srgbClr val="FFFFFF"/>
          </a:solidFill>
          <a:ln>
            <a:solidFill>
              <a:srgbClr val="000000"/>
            </a:solidFill>
            <a:miter lim="800000"/>
            <a:headEnd/>
            <a:tailEnd/>
          </a:ln>
        </p:spPr>
        <p:txBody>
          <a:bodyPr wrap="square" lIns="86481" tIns="43241" rIns="86481" bIns="43241" numCol="1" anchor="t" anchorCtr="0" compatLnSpc="1">
            <a:prstTxWarp prst="textNoShape">
              <a:avLst/>
            </a:prstTxWarp>
          </a:bodyPr>
          <a:lstStyle/>
          <a:p>
            <a:pPr eaLnBrk="1" hangingPunct="1"/>
            <a:endParaRPr lang="bg-BG"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3FE976-DC7F-4EF5-A4CE-AAA356C2E7CC}" type="slidenum">
              <a:rPr lang="en-US" smtClean="0">
                <a:latin typeface="Arial" pitchFamily="34" charset="0"/>
                <a:ea typeface="MS PGothic" pitchFamily="34" charset="-128"/>
                <a:cs typeface="Arial" pitchFamily="34" charset="0"/>
              </a:rPr>
              <a:pPr/>
              <a:t>45</a:t>
            </a:fld>
            <a:endParaRPr lang="en-US" smtClean="0">
              <a:latin typeface="Arial" pitchFamily="34" charset="0"/>
              <a:ea typeface="MS PGothic" pitchFamily="34" charset="-128"/>
              <a:cs typeface="Arial" pitchFamily="34" charset="0"/>
            </a:endParaRPr>
          </a:p>
        </p:txBody>
      </p:sp>
      <p:sp>
        <p:nvSpPr>
          <p:cNvPr id="91139" name="Rectangle 7"/>
          <p:cNvSpPr txBox="1">
            <a:spLocks noGrp="1" noChangeArrowheads="1"/>
          </p:cNvSpPr>
          <p:nvPr/>
        </p:nvSpPr>
        <p:spPr bwMode="auto">
          <a:xfrm>
            <a:off x="3886569" y="8686221"/>
            <a:ext cx="2969850" cy="454882"/>
          </a:xfrm>
          <a:prstGeom prst="rect">
            <a:avLst/>
          </a:prstGeom>
          <a:noFill/>
          <a:ln w="9525">
            <a:noFill/>
            <a:round/>
            <a:headEnd/>
            <a:tailEnd/>
          </a:ln>
        </p:spPr>
        <p:txBody>
          <a:bodyPr lIns="91332" tIns="45814" rIns="91332" bIns="45814" anchor="b"/>
          <a:lstStyle/>
          <a:p>
            <a:pPr algn="r" defTabSz="377066">
              <a:buClr>
                <a:srgbClr val="000000"/>
              </a:buClr>
              <a:buSzPct val="100000"/>
              <a:tabLst>
                <a:tab pos="0" algn="l"/>
                <a:tab pos="754130" algn="l"/>
                <a:tab pos="1509763" algn="l"/>
                <a:tab pos="2265395" algn="l"/>
                <a:tab pos="3021028" algn="l"/>
                <a:tab pos="3776660" algn="l"/>
                <a:tab pos="4532292" algn="l"/>
                <a:tab pos="5287924" algn="l"/>
                <a:tab pos="6045059" algn="l"/>
                <a:tab pos="6800692" algn="l"/>
                <a:tab pos="7556324" algn="l"/>
                <a:tab pos="8311957" algn="l"/>
              </a:tabLst>
            </a:pPr>
            <a:fld id="{43CE825A-8FA6-4C17-9EEB-147FA5A9A168}" type="slidenum">
              <a:rPr lang="en-US" sz="1100">
                <a:solidFill>
                  <a:srgbClr val="000000"/>
                </a:solidFill>
                <a:latin typeface="Gulim" pitchFamily="34" charset="-127"/>
                <a:ea typeface="Gulim" pitchFamily="34" charset="-127"/>
              </a:rPr>
              <a:pPr algn="r" defTabSz="377066">
                <a:buClr>
                  <a:srgbClr val="000000"/>
                </a:buClr>
                <a:buSzPct val="100000"/>
                <a:tabLst>
                  <a:tab pos="0" algn="l"/>
                  <a:tab pos="754130" algn="l"/>
                  <a:tab pos="1509763" algn="l"/>
                  <a:tab pos="2265395" algn="l"/>
                  <a:tab pos="3021028" algn="l"/>
                  <a:tab pos="3776660" algn="l"/>
                  <a:tab pos="4532292" algn="l"/>
                  <a:tab pos="5287924" algn="l"/>
                  <a:tab pos="6045059" algn="l"/>
                  <a:tab pos="6800692" algn="l"/>
                  <a:tab pos="7556324" algn="l"/>
                  <a:tab pos="8311957" algn="l"/>
                </a:tabLst>
              </a:pPr>
              <a:t>45</a:t>
            </a:fld>
            <a:endParaRPr lang="en-US" sz="1100" dirty="0">
              <a:solidFill>
                <a:srgbClr val="000000"/>
              </a:solidFill>
              <a:latin typeface="Gulim" pitchFamily="34" charset="-127"/>
              <a:ea typeface="Gulim" pitchFamily="34" charset="-127"/>
            </a:endParaRPr>
          </a:p>
        </p:txBody>
      </p:sp>
      <p:sp>
        <p:nvSpPr>
          <p:cNvPr id="91140" name="Text Box 1"/>
          <p:cNvSpPr txBox="1">
            <a:spLocks noChangeArrowheads="1"/>
          </p:cNvSpPr>
          <p:nvPr/>
        </p:nvSpPr>
        <p:spPr bwMode="auto">
          <a:xfrm>
            <a:off x="965716" y="685222"/>
            <a:ext cx="4929730" cy="3427551"/>
          </a:xfrm>
          <a:prstGeom prst="rect">
            <a:avLst/>
          </a:prstGeom>
          <a:solidFill>
            <a:srgbClr val="FFFFFF"/>
          </a:solidFill>
          <a:ln w="9525">
            <a:solidFill>
              <a:srgbClr val="000000"/>
            </a:solidFill>
            <a:miter lim="800000"/>
            <a:headEnd/>
            <a:tailEnd/>
          </a:ln>
        </p:spPr>
        <p:txBody>
          <a:bodyPr wrap="none" lIns="75565" tIns="37783" rIns="75565" bIns="37783" anchor="ctr"/>
          <a:lstStyle/>
          <a:p>
            <a:pPr defTabSz="377066">
              <a:buClr>
                <a:srgbClr val="000000"/>
              </a:buClr>
              <a:buSzPct val="100000"/>
            </a:pPr>
            <a:endParaRPr lang="bg-BG" sz="1500" dirty="0">
              <a:solidFill>
                <a:schemeClr val="bg1"/>
              </a:solidFill>
              <a:latin typeface="Gulim" pitchFamily="34" charset="-127"/>
            </a:endParaRPr>
          </a:p>
        </p:txBody>
      </p:sp>
      <p:sp>
        <p:nvSpPr>
          <p:cNvPr id="91141" name="Text Box 2"/>
          <p:cNvSpPr>
            <a:spLocks noGrp="1" noChangeArrowheads="1"/>
          </p:cNvSpPr>
          <p:nvPr>
            <p:ph type="body"/>
          </p:nvPr>
        </p:nvSpPr>
        <p:spPr bwMode="auto">
          <a:xfrm>
            <a:off x="685958" y="4341662"/>
            <a:ext cx="5487664" cy="4205486"/>
          </a:xfrm>
          <a:noFill/>
          <a:ln>
            <a:solidFill>
              <a:srgbClr val="000000"/>
            </a:solidFill>
            <a:miter lim="800000"/>
            <a:headEnd/>
            <a:tailEnd/>
          </a:ln>
        </p:spPr>
        <p:txBody>
          <a:bodyPr wrap="none" lIns="91332" tIns="45814" rIns="91332" bIns="45814" numCol="1" anchor="ctr" anchorCtr="0" compatLnSpc="1">
            <a:prstTxWarp prst="textNoShape">
              <a:avLst/>
            </a:prstTxWarp>
          </a:bodyPr>
          <a:lstStyle/>
          <a:p>
            <a:pPr eaLnBrk="1" hangingPunct="1"/>
            <a:endParaRPr lang="bg-BG"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9E05328-5808-4952-9C38-71889FDE3727}" type="slidenum">
              <a:rPr lang="fr-FR" smtClean="0"/>
              <a:pPr/>
              <a:t>47</a:t>
            </a:fld>
            <a:endParaRPr lang="fr-FR" smtClean="0"/>
          </a:p>
        </p:txBody>
      </p:sp>
      <p:sp>
        <p:nvSpPr>
          <p:cNvPr id="79875" name="Slide Image Placeholder 1"/>
          <p:cNvSpPr>
            <a:spLocks noGrp="1" noRot="1" noChangeAspect="1" noTextEdit="1"/>
          </p:cNvSpPr>
          <p:nvPr>
            <p:ph type="sldImg"/>
          </p:nvPr>
        </p:nvSpPr>
        <p:spPr>
          <a:ln/>
        </p:spPr>
      </p:sp>
      <p:sp>
        <p:nvSpPr>
          <p:cNvPr id="79876" name="Notes Placeholder 2"/>
          <p:cNvSpPr>
            <a:spLocks noGrp="1"/>
          </p:cNvSpPr>
          <p:nvPr>
            <p:ph type="body" idx="1"/>
          </p:nvPr>
        </p:nvSpPr>
        <p:spPr>
          <a:xfrm>
            <a:off x="685800" y="4343400"/>
            <a:ext cx="5486400" cy="4114800"/>
          </a:xfrm>
          <a:noFill/>
          <a:ln>
            <a:solidFill>
              <a:srgbClr val="000000"/>
            </a:solidFill>
          </a:ln>
        </p:spPr>
        <p:txBody>
          <a:bodyPr/>
          <a:lstStyle/>
          <a:p>
            <a:pPr eaLnBrk="1" hangingPunct="1"/>
            <a:endParaRPr lang="fr-FR" smtClean="0"/>
          </a:p>
        </p:txBody>
      </p:sp>
      <p:sp>
        <p:nvSpPr>
          <p:cNvPr id="7987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55E734B-B555-415D-B900-71FEDA19FD0B}" type="slidenum">
              <a:rPr lang="en-US" sz="1200">
                <a:latin typeface="Times New Roman" pitchFamily="18" charset="0"/>
              </a:rPr>
              <a:pPr algn="r"/>
              <a:t>47</a:t>
            </a:fld>
            <a:endParaRPr lang="en-US" sz="120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91B339-793D-46D8-840F-F1DA7E7A5212}" type="slidenum">
              <a:rPr lang="en-US" smtClean="0"/>
              <a:pPr/>
              <a:t>57</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AEB550F-9217-4C50-BACA-9B59EEB25421}" type="slidenum">
              <a:rPr lang="en-US" smtClean="0">
                <a:latin typeface="Arial" pitchFamily="34" charset="0"/>
                <a:cs typeface="Arial" pitchFamily="34" charset="0"/>
              </a:rPr>
              <a:pPr/>
              <a:t>84</a:t>
            </a:fld>
            <a:endParaRPr lang="en-US" smtClean="0">
              <a:latin typeface="Arial" pitchFamily="34" charset="0"/>
              <a:cs typeface="Arial" pitchFamily="34" charset="0"/>
            </a:endParaRPr>
          </a:p>
        </p:txBody>
      </p:sp>
      <p:sp>
        <p:nvSpPr>
          <p:cNvPr id="84995" name="Rectangle 2"/>
          <p:cNvSpPr>
            <a:spLocks noGrp="1" noRot="1" noChangeAspect="1" noChangeArrowheads="1" noTextEdit="1"/>
          </p:cNvSpPr>
          <p:nvPr>
            <p:ph type="sldImg"/>
          </p:nvPr>
        </p:nvSpPr>
        <p:spPr bwMode="auto">
          <a:xfrm>
            <a:off x="1143000" y="684213"/>
            <a:ext cx="4576763" cy="3432175"/>
          </a:xfrm>
          <a:noFill/>
          <a:ln>
            <a:solidFill>
              <a:srgbClr val="000000"/>
            </a:solidFill>
            <a:miter lim="800000"/>
            <a:headEnd/>
            <a:tailEnd/>
          </a:ln>
        </p:spPr>
      </p:sp>
      <p:sp>
        <p:nvSpPr>
          <p:cNvPr id="84996" name="Rectangle 3"/>
          <p:cNvSpPr>
            <a:spLocks noGrp="1" noChangeArrowheads="1"/>
          </p:cNvSpPr>
          <p:nvPr>
            <p:ph type="body" idx="1"/>
          </p:nvPr>
        </p:nvSpPr>
        <p:spPr bwMode="auto">
          <a:xfrm>
            <a:off x="913557" y="4341662"/>
            <a:ext cx="5030886" cy="4118566"/>
          </a:xfrm>
          <a:noFill/>
        </p:spPr>
        <p:txBody>
          <a:bodyPr wrap="square" numCol="1" anchor="t" anchorCtr="0" compatLnSpc="1">
            <a:prstTxWarp prst="textNoShape">
              <a:avLst/>
            </a:prstTxWarp>
          </a:bodyPr>
          <a:lstStyle/>
          <a:p>
            <a:endParaRPr lang="bg-BG"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9898B4E-829F-4014-A600-9F6E80B5A75E}" type="datetimeFigureOut">
              <a:rPr lang="en-US"/>
              <a:pPr>
                <a:defRPr/>
              </a:pPr>
              <a:t>6/19/2010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2F3C64-2742-4F43-9EBD-FA4D2F4B14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DD2BFF-A355-4D37-A337-417E456C776B}" type="datetimeFigureOut">
              <a:rPr lang="en-US"/>
              <a:pPr>
                <a:defRPr/>
              </a:pPr>
              <a:t>6/19/2010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A13AA5-D648-4279-AD7C-E7DBBA1991C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01B52D-689A-40A8-8631-96E8CDD97704}" type="datetimeFigureOut">
              <a:rPr lang="en-US"/>
              <a:pPr>
                <a:defRPr/>
              </a:pPr>
              <a:t>6/19/2010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45E2E1-2D04-4865-AE48-06B66D4841D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p:txBody>
          <a:bodyPr/>
          <a:lstStyle>
            <a:lvl1pPr>
              <a:defRPr/>
            </a:lvl1pPr>
          </a:lstStyle>
          <a:p>
            <a:pPr>
              <a:defRPr/>
            </a:pPr>
            <a:endParaRPr lang="en-US"/>
          </a:p>
        </p:txBody>
      </p:sp>
      <p:sp>
        <p:nvSpPr>
          <p:cNvPr id="6" name="Rectangle 12"/>
          <p:cNvSpPr>
            <a:spLocks noGrp="1" noChangeArrowheads="1"/>
          </p:cNvSpPr>
          <p:nvPr>
            <p:ph type="ftr" sz="quarter" idx="11"/>
          </p:nvPr>
        </p:nvSpPr>
        <p:spPr/>
        <p:txBody>
          <a:bodyPr/>
          <a:lstStyle>
            <a:lvl1pPr>
              <a:defRPr/>
            </a:lvl1pPr>
          </a:lstStyle>
          <a:p>
            <a:pPr>
              <a:defRPr/>
            </a:pPr>
            <a:endParaRPr lang="en-US"/>
          </a:p>
        </p:txBody>
      </p:sp>
      <p:sp>
        <p:nvSpPr>
          <p:cNvPr id="7" name="Rectangle 13"/>
          <p:cNvSpPr>
            <a:spLocks noGrp="1" noChangeArrowheads="1"/>
          </p:cNvSpPr>
          <p:nvPr>
            <p:ph type="sldNum" sz="quarter" idx="12"/>
          </p:nvPr>
        </p:nvSpPr>
        <p:spPr/>
        <p:txBody>
          <a:bodyPr/>
          <a:lstStyle>
            <a:lvl1pPr>
              <a:defRPr/>
            </a:lvl1pPr>
          </a:lstStyle>
          <a:p>
            <a:pPr>
              <a:defRPr/>
            </a:pPr>
            <a:fld id="{3E06A955-C95A-43E6-B3B3-1826E52E2F1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EE6D0E96-9339-4DF1-8AF9-1451F8A668C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6ADA9FC-D83D-4469-8A03-8AAA4179A60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381000"/>
            <a:ext cx="8229600" cy="1371600"/>
          </a:xfrm>
        </p:spPr>
        <p:txBody>
          <a:bodyPr/>
          <a:lstStyle/>
          <a:p>
            <a:r>
              <a:rPr lang="en-US" smtClean="0"/>
              <a:t>Click to edit Master title style</a:t>
            </a:r>
            <a:endParaRPr lang="ru-RU"/>
          </a:p>
        </p:txBody>
      </p:sp>
      <p:sp>
        <p:nvSpPr>
          <p:cNvPr id="3" name="Content Placeholder 2"/>
          <p:cNvSpPr>
            <a:spLocks noGrp="1"/>
          </p:cNvSpPr>
          <p:nvPr>
            <p:ph sz="quarter" idx="1"/>
          </p:nvPr>
        </p:nvSpPr>
        <p:spPr>
          <a:xfrm>
            <a:off x="457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Content Placeholder 4"/>
          <p:cNvSpPr>
            <a:spLocks noGrp="1"/>
          </p:cNvSpPr>
          <p:nvPr>
            <p:ph sz="quarter" idx="3"/>
          </p:nvPr>
        </p:nvSpPr>
        <p:spPr>
          <a:xfrm>
            <a:off x="457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Content Placeholder 5"/>
          <p:cNvSpPr>
            <a:spLocks noGrp="1"/>
          </p:cNvSpPr>
          <p:nvPr>
            <p:ph sz="quarter" idx="4"/>
          </p:nvPr>
        </p:nvSpPr>
        <p:spPr>
          <a:xfrm>
            <a:off x="4648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D4289E3A-3C1F-474D-8F24-8F1AC9DB6FCE}"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6123C1-FD79-4AD5-AFA5-0C3A801CD8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AB9E62-1472-45A7-8123-D0EAF092BEF8}" type="datetimeFigureOut">
              <a:rPr lang="en-US"/>
              <a:pPr>
                <a:defRPr/>
              </a:pPr>
              <a:t>6/19/2010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27AFEA-F264-4311-9D98-CC5E5FA9FC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60BC92-2354-4E6D-98EB-57F18E5E8BD5}" type="datetimeFigureOut">
              <a:rPr lang="en-US"/>
              <a:pPr>
                <a:defRPr/>
              </a:pPr>
              <a:t>6/19/2010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FC5554-3EDD-4CED-A511-9AB934C12B5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F0A5296-2544-4743-A2E1-7B411158E094}" type="datetimeFigureOut">
              <a:rPr lang="en-US"/>
              <a:pPr>
                <a:defRPr/>
              </a:pPr>
              <a:t>6/19/2010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C6D1327-05E5-47DC-8747-6C091BFC6B7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05A10DB-3607-4200-B1C9-A781CA5E0C12}" type="datetimeFigureOut">
              <a:rPr lang="en-US"/>
              <a:pPr>
                <a:defRPr/>
              </a:pPr>
              <a:t>6/19/2010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024EDB7-E01F-40F8-8CA9-5F57AE2B99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A6ACB7C-4B20-4008-A6EA-266E5A2E412E}" type="datetimeFigureOut">
              <a:rPr lang="en-US"/>
              <a:pPr>
                <a:defRPr/>
              </a:pPr>
              <a:t>6/19/2010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46E4C11-8049-4425-8A74-489C90C35E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39CDEF3-0C7E-40E5-A5ED-B406625CA45C}" type="datetimeFigureOut">
              <a:rPr lang="en-US"/>
              <a:pPr>
                <a:defRPr/>
              </a:pPr>
              <a:t>6/19/2010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502E8F5-B84A-45AD-9D56-8026856DEF9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3D83A86-5B76-4616-AE56-5145FCE7A6F8}" type="datetimeFigureOut">
              <a:rPr lang="en-US"/>
              <a:pPr>
                <a:defRPr/>
              </a:pPr>
              <a:t>6/19/2010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2C1A22-6C0C-4876-9B31-3A9AEB8EFB8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27E1C11-D296-4024-8F62-BAC5488C3C3F}" type="datetimeFigureOut">
              <a:rPr lang="en-US"/>
              <a:pPr>
                <a:defRPr/>
              </a:pPr>
              <a:t>6/19/2010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3B217BB-1A99-4937-9DAA-8C8C13F2455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3584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1ECA889-5876-4A5B-9D81-436446453B80}" type="datetimeFigureOut">
              <a:rPr lang="en-US"/>
              <a:pPr>
                <a:defRPr/>
              </a:pPr>
              <a:t>6/19/2010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CF42C21-6B22-4FDD-8D2A-1D65D44D64B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4" r:id="rId12"/>
    <p:sldLayoutId id="2147483775" r:id="rId13"/>
    <p:sldLayoutId id="2147483776" r:id="rId14"/>
    <p:sldLayoutId id="2147483777" r:id="rId15"/>
    <p:sldLayoutId id="2147483778" r:id="rId16"/>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wmf"/><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8.bin"/></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77.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4.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oleObject" Target="../embeddings/oleObject24.bin"/><Relationship Id="rId3" Type="http://schemas.openxmlformats.org/officeDocument/2006/relationships/oleObject" Target="../embeddings/oleObject15.bin"/><Relationship Id="rId7" Type="http://schemas.openxmlformats.org/officeDocument/2006/relationships/oleObject" Target="../embeddings/oleObject18.bin"/><Relationship Id="rId12" Type="http://schemas.openxmlformats.org/officeDocument/2006/relationships/oleObject" Target="../embeddings/oleObject23.bin"/><Relationship Id="rId2" Type="http://schemas.openxmlformats.org/officeDocument/2006/relationships/slideLayout" Target="../slideLayouts/slideLayout7.xml"/><Relationship Id="rId16" Type="http://schemas.openxmlformats.org/officeDocument/2006/relationships/oleObject" Target="../embeddings/oleObject27.bin"/><Relationship Id="rId1" Type="http://schemas.openxmlformats.org/officeDocument/2006/relationships/vmlDrawing" Target="../drawings/vmlDrawing10.vml"/><Relationship Id="rId6" Type="http://schemas.openxmlformats.org/officeDocument/2006/relationships/oleObject" Target="../embeddings/oleObject17.bin"/><Relationship Id="rId11" Type="http://schemas.openxmlformats.org/officeDocument/2006/relationships/oleObject" Target="../embeddings/oleObject22.bin"/><Relationship Id="rId5" Type="http://schemas.openxmlformats.org/officeDocument/2006/relationships/oleObject" Target="../embeddings/oleObject16.bin"/><Relationship Id="rId15" Type="http://schemas.openxmlformats.org/officeDocument/2006/relationships/oleObject" Target="../embeddings/oleObject26.bin"/><Relationship Id="rId10" Type="http://schemas.openxmlformats.org/officeDocument/2006/relationships/oleObject" Target="../embeddings/oleObject21.bin"/><Relationship Id="rId4" Type="http://schemas.openxmlformats.org/officeDocument/2006/relationships/image" Target="../media/image97.jpeg"/><Relationship Id="rId9" Type="http://schemas.openxmlformats.org/officeDocument/2006/relationships/oleObject" Target="../embeddings/oleObject20.bin"/><Relationship Id="rId14" Type="http://schemas.openxmlformats.org/officeDocument/2006/relationships/oleObject" Target="../embeddings/oleObject25.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12.v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6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31.bin"/></Relationships>
</file>

<file path=ppt/slides/_rels/slide67.xml.rels><?xml version="1.0" encoding="UTF-8" standalone="yes"?>
<Relationships xmlns="http://schemas.openxmlformats.org/package/2006/relationships"><Relationship Id="rId2" Type="http://schemas.openxmlformats.org/officeDocument/2006/relationships/image" Target="../media/image105.w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71.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image" Target="../media/image117.jpeg"/><Relationship Id="rId5" Type="http://schemas.openxmlformats.org/officeDocument/2006/relationships/image" Target="../media/image116.png"/><Relationship Id="rId4" Type="http://schemas.openxmlformats.org/officeDocument/2006/relationships/image" Target="../media/image115.png"/></Relationships>
</file>

<file path=ppt/slides/_rels/slide7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75.x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26.wmf"/><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7.wmf"/></Relationships>
</file>

<file path=ppt/slides/_rels/slide77.x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image" Target="../media/image128.w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oleObject" Target="../embeddings/oleObject35.bin"/><Relationship Id="rId7" Type="http://schemas.openxmlformats.org/officeDocument/2006/relationships/image" Target="../media/image133.png"/><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37.bin"/><Relationship Id="rId5" Type="http://schemas.openxmlformats.org/officeDocument/2006/relationships/oleObject" Target="../embeddings/oleObject36.bin"/><Relationship Id="rId10" Type="http://schemas.openxmlformats.org/officeDocument/2006/relationships/image" Target="../media/image136.jpeg"/><Relationship Id="rId4" Type="http://schemas.openxmlformats.org/officeDocument/2006/relationships/image" Target="../media/image75.png"/><Relationship Id="rId9" Type="http://schemas.openxmlformats.org/officeDocument/2006/relationships/image" Target="../media/image135.png"/></Relationships>
</file>

<file path=ppt/slides/_rels/slide79.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 Id="rId4" Type="http://schemas.openxmlformats.org/officeDocument/2006/relationships/image" Target="../media/image139.wmf"/></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image" Target="../media/image140.wmf"/><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6.xml"/><Relationship Id="rId4" Type="http://schemas.openxmlformats.org/officeDocument/2006/relationships/image" Target="../media/image143.png"/></Relationships>
</file>

<file path=ppt/slides/_rels/slide82.xml.rels><?xml version="1.0" encoding="UTF-8" standalone="yes"?>
<Relationships xmlns="http://schemas.openxmlformats.org/package/2006/relationships"><Relationship Id="rId2" Type="http://schemas.openxmlformats.org/officeDocument/2006/relationships/image" Target="../media/image144.wmf"/><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image" Target="../media/image150.png"/><Relationship Id="rId2" Type="http://schemas.openxmlformats.org/officeDocument/2006/relationships/image" Target="../media/image145.png"/><Relationship Id="rId1" Type="http://schemas.openxmlformats.org/officeDocument/2006/relationships/slideLayout" Target="../slideLayouts/slideLayout13.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84.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notesSlide" Target="../notesSlides/notesSlide9.xml"/><Relationship Id="rId7" Type="http://schemas.openxmlformats.org/officeDocument/2006/relationships/oleObject" Target="../embeddings/oleObject40.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image" Target="../media/image152.jpeg"/></Relationships>
</file>

<file path=ppt/slides/_rels/slide85.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3"/>
          <p:cNvSpPr txBox="1">
            <a:spLocks noChangeArrowheads="1"/>
          </p:cNvSpPr>
          <p:nvPr/>
        </p:nvSpPr>
        <p:spPr bwMode="auto">
          <a:xfrm>
            <a:off x="1050925" y="955675"/>
            <a:ext cx="260350" cy="457200"/>
          </a:xfrm>
          <a:prstGeom prst="rect">
            <a:avLst/>
          </a:prstGeom>
          <a:noFill/>
          <a:ln w="9525">
            <a:noFill/>
            <a:miter lim="800000"/>
            <a:headEnd/>
            <a:tailEnd/>
          </a:ln>
        </p:spPr>
        <p:txBody>
          <a:bodyPr wrap="none">
            <a:spAutoFit/>
          </a:bodyPr>
          <a:lstStyle/>
          <a:p>
            <a:r>
              <a:rPr lang="en-US" sz="2400" dirty="0">
                <a:latin typeface="Times New Roman" pitchFamily="18" charset="0"/>
              </a:rPr>
              <a:t> </a:t>
            </a:r>
          </a:p>
        </p:txBody>
      </p:sp>
      <p:sp>
        <p:nvSpPr>
          <p:cNvPr id="43011" name="Text Box 4"/>
          <p:cNvSpPr txBox="1">
            <a:spLocks noChangeArrowheads="1"/>
          </p:cNvSpPr>
          <p:nvPr/>
        </p:nvSpPr>
        <p:spPr bwMode="auto">
          <a:xfrm>
            <a:off x="3429000" y="4114800"/>
            <a:ext cx="2168286" cy="646331"/>
          </a:xfrm>
          <a:prstGeom prst="rect">
            <a:avLst/>
          </a:prstGeom>
          <a:noFill/>
          <a:ln w="9525">
            <a:noFill/>
            <a:miter lim="800000"/>
            <a:headEnd/>
            <a:tailEnd/>
          </a:ln>
        </p:spPr>
        <p:txBody>
          <a:bodyPr wrap="square">
            <a:spAutoFit/>
          </a:bodyPr>
          <a:lstStyle/>
          <a:p>
            <a:r>
              <a:rPr lang="en-US" dirty="0" smtClean="0"/>
              <a:t>Daniela  P.  </a:t>
            </a:r>
            <a:r>
              <a:rPr lang="en-US" dirty="0" err="1" smtClean="0"/>
              <a:t>Kirilova</a:t>
            </a:r>
            <a:endParaRPr lang="bg-BG" dirty="0" smtClean="0"/>
          </a:p>
          <a:p>
            <a:endParaRPr lang="en-US" b="1" dirty="0">
              <a:latin typeface="Times New Roman" pitchFamily="18" charset="0"/>
            </a:endParaRPr>
          </a:p>
        </p:txBody>
      </p:sp>
      <p:sp>
        <p:nvSpPr>
          <p:cNvPr id="43012" name="Text Box 5"/>
          <p:cNvSpPr txBox="1">
            <a:spLocks noChangeArrowheads="1"/>
          </p:cNvSpPr>
          <p:nvPr/>
        </p:nvSpPr>
        <p:spPr bwMode="auto">
          <a:xfrm>
            <a:off x="838200" y="4724400"/>
            <a:ext cx="7086600" cy="697370"/>
          </a:xfrm>
          <a:prstGeom prst="rect">
            <a:avLst/>
          </a:prstGeom>
          <a:noFill/>
          <a:ln w="9525">
            <a:noFill/>
            <a:miter lim="800000"/>
            <a:headEnd/>
            <a:tailEnd/>
          </a:ln>
        </p:spPr>
        <p:txBody>
          <a:bodyPr wrap="square">
            <a:spAutoFit/>
          </a:bodyPr>
          <a:lstStyle/>
          <a:p>
            <a:pPr algn="ctr">
              <a:lnSpc>
                <a:spcPct val="93000"/>
              </a:lnSpc>
              <a:spcBef>
                <a:spcPts val="700"/>
              </a:spcBef>
              <a:buClr>
                <a:srgbClr val="00B05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i="1" dirty="0">
                <a:latin typeface="Times New Roman" pitchFamily="18" charset="0"/>
              </a:rPr>
              <a:t>         </a:t>
            </a:r>
            <a:r>
              <a:rPr lang="en-US" i="1" dirty="0" smtClean="0">
                <a:latin typeface="Times New Roman" pitchFamily="18" charset="0"/>
              </a:rPr>
              <a:t> Institute of Astronomy </a:t>
            </a:r>
          </a:p>
          <a:p>
            <a:pPr algn="ctr">
              <a:lnSpc>
                <a:spcPct val="93000"/>
              </a:lnSpc>
              <a:spcBef>
                <a:spcPts val="700"/>
              </a:spcBef>
              <a:buClr>
                <a:srgbClr val="00B05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bg-BG" dirty="0" smtClean="0">
                <a:solidFill>
                  <a:srgbClr val="00B050"/>
                </a:solidFill>
                <a:latin typeface="Times New Roman" pitchFamily="18" charset="0"/>
              </a:rPr>
              <a:t>           </a:t>
            </a:r>
            <a:r>
              <a:rPr lang="en-US" i="1" dirty="0" smtClean="0">
                <a:latin typeface="Times New Roman" pitchFamily="18" charset="0"/>
              </a:rPr>
              <a:t>Bulgarian Academy of Sciences</a:t>
            </a:r>
            <a:endParaRPr lang="en-GB" i="1" dirty="0" smtClean="0">
              <a:latin typeface="Times New Roman" pitchFamily="18" charset="0"/>
            </a:endParaRPr>
          </a:p>
        </p:txBody>
      </p:sp>
      <p:sp>
        <p:nvSpPr>
          <p:cNvPr id="43013" name="Line 6"/>
          <p:cNvSpPr>
            <a:spLocks noChangeShapeType="1"/>
          </p:cNvSpPr>
          <p:nvPr/>
        </p:nvSpPr>
        <p:spPr bwMode="auto">
          <a:xfrm flipV="1">
            <a:off x="457200" y="3733800"/>
            <a:ext cx="8382000" cy="0"/>
          </a:xfrm>
          <a:prstGeom prst="line">
            <a:avLst/>
          </a:prstGeom>
          <a:noFill/>
          <a:ln w="38100">
            <a:solidFill>
              <a:schemeClr val="tx1"/>
            </a:solidFill>
            <a:round/>
            <a:headEnd/>
            <a:tailEnd/>
          </a:ln>
          <a:effectLst>
            <a:prstShdw prst="shdw13" dist="53882" dir="13500000">
              <a:schemeClr val="bg2"/>
            </a:prstShdw>
          </a:effectLst>
        </p:spPr>
        <p:txBody>
          <a:bodyPr wrap="none" anchor="ctr"/>
          <a:lstStyle/>
          <a:p>
            <a:endParaRPr lang="bg-BG"/>
          </a:p>
        </p:txBody>
      </p:sp>
      <p:sp>
        <p:nvSpPr>
          <p:cNvPr id="43014" name="WordArt 7"/>
          <p:cNvSpPr>
            <a:spLocks noChangeArrowheads="1" noChangeShapeType="1" noTextEdit="1"/>
          </p:cNvSpPr>
          <p:nvPr/>
        </p:nvSpPr>
        <p:spPr bwMode="auto">
          <a:xfrm>
            <a:off x="457200" y="1981200"/>
            <a:ext cx="8382000" cy="1119188"/>
          </a:xfrm>
          <a:prstGeom prst="rect">
            <a:avLst/>
          </a:prstGeom>
        </p:spPr>
        <p:txBody>
          <a:bodyPr wrap="none" fromWordArt="1">
            <a:prstTxWarp prst="textPlain">
              <a:avLst>
                <a:gd name="adj" fmla="val 50000"/>
              </a:avLst>
            </a:prstTxWarp>
          </a:bodyPr>
          <a:lstStyle/>
          <a:p>
            <a:pPr algn="ctr"/>
            <a:endParaRPr lang="bg-BG" sz="3600" kern="10">
              <a:ln w="9525">
                <a:solidFill>
                  <a:srgbClr val="000000"/>
                </a:solidFill>
                <a:round/>
                <a:headEnd/>
                <a:tailEnd/>
              </a:ln>
              <a:effectLst>
                <a:prstShdw prst="shdw13" dist="53882" dir="13500000">
                  <a:srgbClr val="868686"/>
                </a:prstShdw>
              </a:effectLst>
              <a:latin typeface="Arial Black"/>
            </a:endParaRPr>
          </a:p>
        </p:txBody>
      </p:sp>
      <p:sp>
        <p:nvSpPr>
          <p:cNvPr id="43015" name="WordArt 8"/>
          <p:cNvSpPr>
            <a:spLocks noChangeArrowheads="1" noChangeShapeType="1" noTextEdit="1"/>
          </p:cNvSpPr>
          <p:nvPr/>
        </p:nvSpPr>
        <p:spPr bwMode="auto">
          <a:xfrm>
            <a:off x="457200" y="1905000"/>
            <a:ext cx="8601075" cy="1641475"/>
          </a:xfrm>
          <a:prstGeom prst="rect">
            <a:avLst/>
          </a:prstGeom>
        </p:spPr>
        <p:txBody>
          <a:bodyPr wrap="none" fromWordArt="1">
            <a:prstTxWarp prst="textPlain">
              <a:avLst>
                <a:gd name="adj" fmla="val 50000"/>
              </a:avLst>
            </a:prstTxWarp>
          </a:bodyPr>
          <a:lstStyle/>
          <a:p>
            <a:pPr algn="ctr"/>
            <a:r>
              <a:rPr lang="en-US" sz="3600" kern="10" dirty="0" smtClean="0">
                <a:ln w="9525">
                  <a:solidFill>
                    <a:srgbClr val="000000"/>
                  </a:solidFill>
                  <a:round/>
                  <a:headEnd/>
                  <a:tailEnd/>
                </a:ln>
                <a:solidFill>
                  <a:schemeClr val="tx2"/>
                </a:solidFill>
                <a:effectLst>
                  <a:prstShdw prst="shdw13" dist="53882" dir="13500000">
                    <a:srgbClr val="868686"/>
                  </a:prstShdw>
                </a:effectLst>
                <a:latin typeface="Arial Black"/>
              </a:rPr>
              <a:t>COSMOLOGY </a:t>
            </a:r>
            <a:endParaRPr lang="bg-BG" sz="3600" kern="10" dirty="0">
              <a:ln w="9525">
                <a:solidFill>
                  <a:srgbClr val="000000"/>
                </a:solidFill>
                <a:round/>
                <a:headEnd/>
                <a:tailEnd/>
              </a:ln>
              <a:solidFill>
                <a:schemeClr val="tx2"/>
              </a:solidFill>
              <a:effectLst>
                <a:prstShdw prst="shdw13" dist="53882" dir="13500000">
                  <a:srgbClr val="868686"/>
                </a:prstShdw>
              </a:effectLst>
              <a:latin typeface="Arial Black"/>
            </a:endParaRPr>
          </a:p>
        </p:txBody>
      </p:sp>
      <p:sp>
        <p:nvSpPr>
          <p:cNvPr id="43016" name="Rectangle 8"/>
          <p:cNvSpPr>
            <a:spLocks noChangeArrowheads="1"/>
          </p:cNvSpPr>
          <p:nvPr/>
        </p:nvSpPr>
        <p:spPr bwMode="auto">
          <a:xfrm>
            <a:off x="3429000" y="0"/>
            <a:ext cx="5715000" cy="523220"/>
          </a:xfrm>
          <a:prstGeom prst="rect">
            <a:avLst/>
          </a:prstGeom>
          <a:noFill/>
          <a:ln w="9525">
            <a:noFill/>
            <a:miter lim="800000"/>
            <a:headEnd/>
            <a:tailEnd/>
          </a:ln>
        </p:spPr>
        <p:txBody>
          <a:bodyPr>
            <a:spAutoFit/>
          </a:bodyPr>
          <a:lstStyle/>
          <a:p>
            <a:r>
              <a:rPr lang="en-US" sz="1400" dirty="0" smtClean="0"/>
              <a:t>  </a:t>
            </a:r>
            <a:endParaRPr lang="en-US" sz="1400" dirty="0"/>
          </a:p>
          <a:p>
            <a:endParaRPr lang="bg-BG" sz="1400" dirty="0"/>
          </a:p>
        </p:txBody>
      </p:sp>
      <p:sp>
        <p:nvSpPr>
          <p:cNvPr id="43017" name="Rectangle 9"/>
          <p:cNvSpPr>
            <a:spLocks noChangeArrowheads="1"/>
          </p:cNvSpPr>
          <p:nvPr/>
        </p:nvSpPr>
        <p:spPr bwMode="auto">
          <a:xfrm>
            <a:off x="4800600" y="381000"/>
            <a:ext cx="3916457" cy="369332"/>
          </a:xfrm>
          <a:prstGeom prst="rect">
            <a:avLst/>
          </a:prstGeom>
          <a:noFill/>
          <a:ln w="9525">
            <a:noFill/>
            <a:miter lim="800000"/>
            <a:headEnd/>
            <a:tailEnd/>
          </a:ln>
        </p:spPr>
        <p:txBody>
          <a:bodyPr wrap="none">
            <a:spAutoFit/>
          </a:bodyPr>
          <a:lstStyle/>
          <a:p>
            <a:r>
              <a:rPr lang="bg-BG" dirty="0" smtClean="0"/>
              <a:t>  </a:t>
            </a:r>
            <a:r>
              <a:rPr lang="en-US" dirty="0" smtClean="0"/>
              <a:t>        20 - 26</a:t>
            </a:r>
            <a:r>
              <a:rPr lang="bg-BG" dirty="0" smtClean="0"/>
              <a:t> </a:t>
            </a:r>
            <a:r>
              <a:rPr lang="en-US" dirty="0" smtClean="0"/>
              <a:t>June</a:t>
            </a:r>
            <a:r>
              <a:rPr lang="bg-BG" dirty="0" smtClean="0"/>
              <a:t> 2010, </a:t>
            </a:r>
            <a:r>
              <a:rPr lang="en-US" dirty="0" err="1" smtClean="0"/>
              <a:t>Primorsko</a:t>
            </a:r>
            <a:r>
              <a:rPr lang="en-US" dirty="0" smtClean="0"/>
              <a:t> </a:t>
            </a:r>
            <a:endParaRPr lang="en-US" dirty="0"/>
          </a:p>
        </p:txBody>
      </p:sp>
      <p:sp>
        <p:nvSpPr>
          <p:cNvPr id="11" name="Rectangle 10"/>
          <p:cNvSpPr/>
          <p:nvPr/>
        </p:nvSpPr>
        <p:spPr>
          <a:xfrm>
            <a:off x="5410200" y="0"/>
            <a:ext cx="3962400" cy="369332"/>
          </a:xfrm>
          <a:prstGeom prst="rect">
            <a:avLst/>
          </a:prstGeom>
        </p:spPr>
        <p:txBody>
          <a:bodyPr wrap="square">
            <a:spAutoFit/>
          </a:bodyPr>
          <a:lstStyle/>
          <a:p>
            <a:pPr>
              <a:defRPr/>
            </a:pPr>
            <a:r>
              <a:rPr lang="en-US" dirty="0" smtClean="0">
                <a:solidFill>
                  <a:srgbClr val="0000CC"/>
                </a:solidFill>
              </a:rPr>
              <a:t>NCPP “</a:t>
            </a:r>
            <a:r>
              <a:rPr lang="bg-BG" dirty="0" smtClean="0">
                <a:solidFill>
                  <a:srgbClr val="0000CC"/>
                </a:solidFill>
              </a:rPr>
              <a:t>Trends in Particle Physics</a:t>
            </a:r>
            <a:r>
              <a:rPr lang="en-US" dirty="0" smtClean="0">
                <a:solidFill>
                  <a:srgbClr val="0000CC"/>
                </a:solidFill>
              </a:rPr>
              <a:t>”</a:t>
            </a:r>
            <a:r>
              <a:rPr lang="bg-BG" dirty="0" smtClean="0">
                <a:solidFill>
                  <a:srgbClr val="0000CC"/>
                </a:solidFill>
              </a:rPr>
              <a:t> </a:t>
            </a:r>
            <a:r>
              <a:rPr lang="en-US" dirty="0" smtClean="0">
                <a:solidFill>
                  <a:srgbClr val="0000CC"/>
                </a:solidFill>
                <a:effectLst>
                  <a:outerShdw blurRad="38100" dist="38100" dir="2700000" algn="tl">
                    <a:srgbClr val="000000"/>
                  </a:outerShdw>
                </a:effectLst>
                <a:latin typeface="Times New Roman" pitchFamily="18" charset="0"/>
                <a:cs typeface="Times New Roman" pitchFamily="18" charset="0"/>
              </a:rPr>
              <a:t> </a:t>
            </a:r>
            <a:endParaRPr lang="en-US" dirty="0">
              <a:solidFill>
                <a:srgbClr val="0000CC"/>
              </a:solidFill>
              <a:effectLst>
                <a:outerShdw blurRad="38100" dist="38100" dir="2700000" algn="tl">
                  <a:srgbClr val="000000"/>
                </a:outerShdw>
              </a:effectLst>
              <a:latin typeface="Times New Roman" pitchFamily="18" charset="0"/>
              <a:cs typeface="Times New Roman" pitchFamily="18" charset="0"/>
            </a:endParaRPr>
          </a:p>
        </p:txBody>
      </p:sp>
      <p:pic>
        <p:nvPicPr>
          <p:cNvPr id="13" name="Picture 4" descr="IA"/>
          <p:cNvPicPr>
            <a:picLocks noChangeAspect="1" noChangeArrowheads="1"/>
          </p:cNvPicPr>
          <p:nvPr/>
        </p:nvPicPr>
        <p:blipFill>
          <a:blip r:embed="rId2"/>
          <a:srcRect/>
          <a:stretch>
            <a:fillRect/>
          </a:stretch>
        </p:blipFill>
        <p:spPr bwMode="auto">
          <a:xfrm>
            <a:off x="685800" y="3886200"/>
            <a:ext cx="1057275"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Grp="1" noChangeArrowheads="1"/>
          </p:cNvSpPr>
          <p:nvPr>
            <p:ph type="body" idx="1"/>
          </p:nvPr>
        </p:nvSpPr>
        <p:spPr>
          <a:xfrm>
            <a:off x="0" y="990600"/>
            <a:ext cx="5715000" cy="3124200"/>
          </a:xfrm>
        </p:spPr>
        <p:txBody>
          <a:bodyPr/>
          <a:lstStyle/>
          <a:p>
            <a:pPr eaLnBrk="1" hangingPunct="1">
              <a:lnSpc>
                <a:spcPct val="90000"/>
              </a:lnSpc>
              <a:buNone/>
            </a:pPr>
            <a:r>
              <a:rPr lang="bg-BG" sz="2800" dirty="0" smtClean="0"/>
              <a:t>    </a:t>
            </a:r>
            <a:r>
              <a:rPr lang="en-US" sz="2800" dirty="0" smtClean="0"/>
              <a:t> </a:t>
            </a:r>
            <a:r>
              <a:rPr lang="en-US" sz="1800" b="1" dirty="0" smtClean="0"/>
              <a:t>196</a:t>
            </a:r>
            <a:r>
              <a:rPr lang="bg-BG" sz="1800" b="1" dirty="0" smtClean="0"/>
              <a:t>4</a:t>
            </a:r>
            <a:r>
              <a:rPr lang="en-US" sz="1800" b="1" dirty="0" smtClean="0"/>
              <a:t> </a:t>
            </a:r>
            <a:r>
              <a:rPr lang="en-US" sz="1800" b="1" dirty="0" smtClean="0">
                <a:latin typeface="Times New Roman" pitchFamily="18" charset="0"/>
                <a:cs typeface="Times New Roman" pitchFamily="18" charset="0"/>
              </a:rPr>
              <a:t>A. Penzias &amp; </a:t>
            </a:r>
            <a:r>
              <a:rPr lang="en-US" sz="1800" b="1" dirty="0" err="1" smtClean="0">
                <a:latin typeface="Times New Roman" pitchFamily="18" charset="0"/>
                <a:cs typeface="Times New Roman" pitchFamily="18" charset="0"/>
              </a:rPr>
              <a:t>R.Wilson</a:t>
            </a:r>
            <a:r>
              <a:rPr lang="fr-FR" sz="1800" b="1" i="1" dirty="0" smtClean="0">
                <a:solidFill>
                  <a:srgbClr val="FF9900"/>
                </a:solidFill>
              </a:rPr>
              <a:t> </a:t>
            </a:r>
            <a:endParaRPr lang="bg-BG" sz="1800" b="1" i="1" dirty="0" smtClean="0">
              <a:solidFill>
                <a:srgbClr val="FF9900"/>
              </a:solidFill>
            </a:endParaRPr>
          </a:p>
          <a:p>
            <a:pPr eaLnBrk="1" hangingPunct="1">
              <a:lnSpc>
                <a:spcPct val="90000"/>
              </a:lnSpc>
              <a:buNone/>
            </a:pPr>
            <a:r>
              <a:rPr lang="bg-BG" sz="1800" i="1" dirty="0" smtClean="0">
                <a:solidFill>
                  <a:srgbClr val="FF9900"/>
                </a:solidFill>
              </a:rPr>
              <a:t>       </a:t>
            </a:r>
            <a:r>
              <a:rPr lang="en-US" sz="1800" dirty="0" smtClean="0">
                <a:latin typeface="Times New Roman" pitchFamily="18" charset="0"/>
                <a:cs typeface="Times New Roman" pitchFamily="18" charset="0"/>
              </a:rPr>
              <a:t>detect noise in the radio </a:t>
            </a:r>
            <a:r>
              <a:rPr lang="en-US" sz="1800" dirty="0" err="1" smtClean="0">
                <a:latin typeface="Times New Roman" pitchFamily="18" charset="0"/>
                <a:cs typeface="Times New Roman" pitchFamily="18" charset="0"/>
              </a:rPr>
              <a:t>antena</a:t>
            </a:r>
            <a:r>
              <a:rPr lang="bg-BG"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eaLnBrk="1" hangingPunct="1">
              <a:lnSpc>
                <a:spcPct val="90000"/>
              </a:lnSpc>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not dependent on the direction</a:t>
            </a:r>
            <a:r>
              <a:rPr lang="bg-BG" sz="1800" dirty="0" smtClean="0">
                <a:latin typeface="Times New Roman" pitchFamily="18" charset="0"/>
                <a:cs typeface="Times New Roman" pitchFamily="18" charset="0"/>
              </a:rPr>
              <a:t>.</a:t>
            </a:r>
            <a:endParaRPr lang="bg-BG" sz="1800" dirty="0" smtClean="0"/>
          </a:p>
          <a:p>
            <a:pPr lvl="1" eaLnBrk="1" hangingPunct="1">
              <a:lnSpc>
                <a:spcPct val="90000"/>
              </a:lnSpc>
              <a:buFontTx/>
              <a:buNone/>
            </a:pPr>
            <a:r>
              <a:rPr lang="en-US" sz="1800" dirty="0" smtClean="0"/>
              <a:t>2.7 K </a:t>
            </a:r>
            <a:r>
              <a:rPr lang="en-US" sz="1800" dirty="0" smtClean="0"/>
              <a:t>blackbody </a:t>
            </a:r>
            <a:endParaRPr lang="en-US" sz="1800" dirty="0" smtClean="0"/>
          </a:p>
          <a:p>
            <a:pPr lvl="1" eaLnBrk="1" hangingPunct="1">
              <a:lnSpc>
                <a:spcPct val="90000"/>
              </a:lnSpc>
              <a:buNone/>
            </a:pPr>
            <a:r>
              <a:rPr lang="en-US" sz="1800" dirty="0" smtClean="0"/>
              <a:t>Isotropic </a:t>
            </a:r>
            <a:r>
              <a:rPr lang="en-US" sz="1800" dirty="0" smtClean="0"/>
              <a:t>(&lt;1</a:t>
            </a:r>
            <a:r>
              <a:rPr lang="en-US" sz="1800" dirty="0" smtClean="0"/>
              <a:t>%)</a:t>
            </a:r>
          </a:p>
          <a:p>
            <a:pPr lvl="1" eaLnBrk="1" hangingPunct="1">
              <a:lnSpc>
                <a:spcPct val="90000"/>
              </a:lnSpc>
              <a:buNone/>
            </a:pPr>
            <a:r>
              <a:rPr lang="en-US" sz="1800" dirty="0" smtClean="0"/>
              <a:t>Relic of </a:t>
            </a:r>
            <a:r>
              <a:rPr lang="en-US" sz="1800" dirty="0" smtClean="0"/>
              <a:t>the early 380 000 y </a:t>
            </a:r>
          </a:p>
          <a:p>
            <a:pPr lvl="1" eaLnBrk="1" hangingPunct="1">
              <a:lnSpc>
                <a:spcPct val="90000"/>
              </a:lnSpc>
              <a:buNone/>
            </a:pPr>
            <a:r>
              <a:rPr lang="en-US" sz="1800" dirty="0" smtClean="0"/>
              <a:t>hot 3 000 K Universe</a:t>
            </a:r>
            <a:endParaRPr lang="en-US" sz="1800" dirty="0" smtClean="0"/>
          </a:p>
          <a:p>
            <a:pPr lvl="1" eaLnBrk="1" hangingPunct="1">
              <a:lnSpc>
                <a:spcPct val="90000"/>
              </a:lnSpc>
              <a:buNone/>
            </a:pPr>
            <a:r>
              <a:rPr lang="en-US" sz="1400" b="1" dirty="0" smtClean="0"/>
              <a:t>1970’s and 1980’s</a:t>
            </a:r>
          </a:p>
          <a:p>
            <a:pPr lvl="1" eaLnBrk="1" hangingPunct="1">
              <a:lnSpc>
                <a:spcPct val="90000"/>
              </a:lnSpc>
              <a:buNone/>
            </a:pPr>
            <a:r>
              <a:rPr lang="en-US" sz="1400" dirty="0" smtClean="0"/>
              <a:t>3 </a:t>
            </a:r>
            <a:r>
              <a:rPr lang="en-US" sz="1400" dirty="0" err="1" smtClean="0"/>
              <a:t>mK</a:t>
            </a:r>
            <a:r>
              <a:rPr lang="en-US" sz="1400" dirty="0" smtClean="0"/>
              <a:t> dipole (local Doppler</a:t>
            </a:r>
            <a:r>
              <a:rPr lang="en-US" sz="1400" dirty="0" smtClean="0"/>
              <a:t>) due to </a:t>
            </a:r>
            <a:endParaRPr lang="en-US" sz="1400" dirty="0" smtClean="0"/>
          </a:p>
          <a:p>
            <a:pPr lvl="1" eaLnBrk="1" hangingPunct="1">
              <a:lnSpc>
                <a:spcPct val="90000"/>
              </a:lnSpc>
              <a:buFontTx/>
              <a:buNone/>
            </a:pPr>
            <a:r>
              <a:rPr lang="en-US" sz="1400" dirty="0" smtClean="0"/>
              <a:t>t</a:t>
            </a:r>
            <a:r>
              <a:rPr lang="en-US" sz="1400" dirty="0" smtClean="0"/>
              <a:t>he Earth movements  towards </a:t>
            </a:r>
            <a:endParaRPr lang="bg-BG" sz="1400" dirty="0" smtClean="0"/>
          </a:p>
          <a:p>
            <a:pPr lvl="1" eaLnBrk="1" hangingPunct="1">
              <a:lnSpc>
                <a:spcPct val="90000"/>
              </a:lnSpc>
              <a:buFontTx/>
              <a:buNone/>
            </a:pPr>
            <a:r>
              <a:rPr lang="en-US" sz="1400" dirty="0" smtClean="0"/>
              <a:t>Hydra </a:t>
            </a:r>
            <a:r>
              <a:rPr lang="en-US" sz="1400" dirty="0" err="1" smtClean="0"/>
              <a:t>Centaurus</a:t>
            </a:r>
            <a:r>
              <a:rPr lang="en-US" sz="1400" dirty="0" smtClean="0"/>
              <a:t> </a:t>
            </a:r>
            <a:r>
              <a:rPr lang="en-US" sz="1400" dirty="0" err="1" smtClean="0"/>
              <a:t>superclusters</a:t>
            </a:r>
            <a:r>
              <a:rPr lang="bg-BG" sz="1400" dirty="0" smtClean="0"/>
              <a:t> </a:t>
            </a:r>
            <a:r>
              <a:rPr lang="en-US" sz="1400" dirty="0" smtClean="0"/>
              <a:t> </a:t>
            </a:r>
            <a:r>
              <a:rPr lang="en-US" sz="1400" dirty="0" smtClean="0"/>
              <a:t>v=600 km/s. </a:t>
            </a:r>
            <a:endParaRPr lang="bg-BG" sz="1400" dirty="0" smtClean="0"/>
          </a:p>
          <a:p>
            <a:pPr lvl="1" eaLnBrk="1" hangingPunct="1">
              <a:lnSpc>
                <a:spcPct val="90000"/>
              </a:lnSpc>
              <a:buFontTx/>
              <a:buNone/>
            </a:pPr>
            <a:r>
              <a:rPr lang="en-US" sz="1800" dirty="0" err="1" smtClean="0">
                <a:latin typeface="Symbol" pitchFamily="18" charset="2"/>
              </a:rPr>
              <a:t>d</a:t>
            </a:r>
            <a:r>
              <a:rPr lang="en-US" sz="1800" dirty="0" err="1" smtClean="0"/>
              <a:t>T</a:t>
            </a:r>
            <a:r>
              <a:rPr lang="en-US" sz="1800" dirty="0" smtClean="0"/>
              <a:t>/T </a:t>
            </a:r>
            <a:r>
              <a:rPr lang="en-US" sz="1800" dirty="0" smtClean="0"/>
              <a:t>&lt; 10</a:t>
            </a:r>
            <a:r>
              <a:rPr lang="en-US" sz="1800" baseline="20000" dirty="0" smtClean="0"/>
              <a:t>-5</a:t>
            </a:r>
            <a:r>
              <a:rPr lang="en-US" sz="1800" dirty="0" smtClean="0"/>
              <a:t> </a:t>
            </a:r>
            <a:endParaRPr lang="bg-BG" sz="1800" dirty="0" smtClean="0"/>
          </a:p>
          <a:p>
            <a:pPr lvl="1" eaLnBrk="1" hangingPunct="1">
              <a:lnSpc>
                <a:spcPct val="90000"/>
              </a:lnSpc>
              <a:buFontTx/>
              <a:buNone/>
            </a:pPr>
            <a:endParaRPr lang="bg-BG" sz="1600" dirty="0" smtClean="0"/>
          </a:p>
        </p:txBody>
      </p:sp>
      <p:pic>
        <p:nvPicPr>
          <p:cNvPr id="8197" name="Picture 5" descr="cobe"/>
          <p:cNvPicPr>
            <a:picLocks noChangeAspect="1" noChangeArrowheads="1"/>
          </p:cNvPicPr>
          <p:nvPr/>
        </p:nvPicPr>
        <p:blipFill>
          <a:blip r:embed="rId4" cstate="print"/>
          <a:srcRect/>
          <a:stretch>
            <a:fillRect/>
          </a:stretch>
        </p:blipFill>
        <p:spPr bwMode="auto">
          <a:xfrm>
            <a:off x="152400" y="4495800"/>
            <a:ext cx="4099297" cy="2209800"/>
          </a:xfrm>
          <a:prstGeom prst="rect">
            <a:avLst/>
          </a:prstGeom>
          <a:noFill/>
          <a:ln w="9525">
            <a:solidFill>
              <a:schemeClr val="tx1"/>
            </a:solidFill>
            <a:miter lim="800000"/>
            <a:headEnd/>
            <a:tailEnd/>
          </a:ln>
        </p:spPr>
      </p:pic>
      <p:sp>
        <p:nvSpPr>
          <p:cNvPr id="6150" name="Rectangle 6"/>
          <p:cNvSpPr>
            <a:spLocks noChangeArrowheads="1"/>
          </p:cNvSpPr>
          <p:nvPr/>
        </p:nvSpPr>
        <p:spPr bwMode="auto">
          <a:xfrm>
            <a:off x="4343400" y="4214813"/>
            <a:ext cx="4800600" cy="2133600"/>
          </a:xfrm>
          <a:prstGeom prst="rect">
            <a:avLst/>
          </a:prstGeom>
          <a:noFill/>
          <a:ln w="9525">
            <a:noFill/>
            <a:miter lim="800000"/>
            <a:headEnd/>
            <a:tailEnd/>
          </a:ln>
        </p:spPr>
        <p:txBody>
          <a:bodyPr lIns="92075" tIns="46038" rIns="92075" bIns="46038"/>
          <a:lstStyle/>
          <a:p>
            <a:pPr marL="342900" indent="-342900">
              <a:spcBef>
                <a:spcPct val="20000"/>
              </a:spcBef>
              <a:defRPr/>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RELIKT</a:t>
            </a:r>
            <a:r>
              <a:rPr lang="bg-BG" dirty="0" smtClean="0">
                <a:latin typeface="Times New Roman" pitchFamily="18" charset="0"/>
                <a:cs typeface="Times New Roman" pitchFamily="18" charset="0"/>
              </a:rPr>
              <a:t> </a:t>
            </a:r>
            <a:r>
              <a:rPr lang="bg-BG" dirty="0" smtClean="0"/>
              <a:t>(</a:t>
            </a:r>
            <a:r>
              <a:rPr lang="en-US" dirty="0" smtClean="0"/>
              <a:t>198</a:t>
            </a:r>
            <a:r>
              <a:rPr lang="bg-BG" dirty="0" smtClean="0"/>
              <a:t>3-84)</a:t>
            </a:r>
            <a:endParaRPr lang="bg-BG" dirty="0" smtClean="0">
              <a:latin typeface="Times New Roman" pitchFamily="18" charset="0"/>
              <a:cs typeface="Times New Roman" pitchFamily="18" charset="0"/>
            </a:endParaRPr>
          </a:p>
          <a:p>
            <a:pPr marL="342900" indent="-342900">
              <a:spcBef>
                <a:spcPct val="20000"/>
              </a:spcBef>
              <a:defRPr/>
            </a:pPr>
            <a:r>
              <a:rPr lang="en-US" dirty="0" smtClean="0"/>
              <a:t> </a:t>
            </a:r>
            <a:r>
              <a:rPr lang="en-US" dirty="0" smtClean="0"/>
              <a:t>COBE </a:t>
            </a:r>
            <a:r>
              <a:rPr lang="bg-BG" dirty="0" smtClean="0"/>
              <a:t>(</a:t>
            </a:r>
            <a:r>
              <a:rPr lang="en-US" dirty="0" smtClean="0"/>
              <a:t>1989</a:t>
            </a:r>
            <a:r>
              <a:rPr lang="bg-BG" dirty="0" smtClean="0"/>
              <a:t>-93</a:t>
            </a:r>
            <a:r>
              <a:rPr lang="bg-BG" dirty="0" smtClean="0"/>
              <a:t>)</a:t>
            </a:r>
            <a:endParaRPr lang="en-US" dirty="0" smtClean="0"/>
          </a:p>
          <a:p>
            <a:pPr marL="342900" indent="-342900">
              <a:spcBef>
                <a:spcPct val="20000"/>
              </a:spcBef>
              <a:defRPr/>
            </a:pPr>
            <a:r>
              <a:rPr lang="bg-BG" sz="1600" dirty="0" smtClean="0">
                <a:solidFill>
                  <a:srgbClr val="000000"/>
                </a:solidFill>
                <a:latin typeface="Times New Roman" pitchFamily="18" charset="0"/>
                <a:cs typeface="Times New Roman" pitchFamily="18" charset="0"/>
              </a:rPr>
              <a:t>  </a:t>
            </a:r>
            <a:r>
              <a:rPr lang="en-US" sz="1600" dirty="0" smtClean="0"/>
              <a:t> </a:t>
            </a:r>
            <a:endParaRPr lang="bg-BG" sz="1600" dirty="0" smtClean="0"/>
          </a:p>
          <a:p>
            <a:pPr marL="342900" lvl="1" indent="-342900">
              <a:spcBef>
                <a:spcPct val="20000"/>
              </a:spcBef>
              <a:defRPr/>
            </a:pPr>
            <a:r>
              <a:rPr lang="bg-BG" dirty="0" smtClean="0">
                <a:latin typeface="Times New Roman" pitchFamily="18" charset="0"/>
                <a:cs typeface="Times New Roman" pitchFamily="18" charset="0"/>
              </a:rPr>
              <a:t>Т</a:t>
            </a:r>
            <a:r>
              <a:rPr lang="en-US" dirty="0" smtClean="0">
                <a:latin typeface="Times New Roman" pitchFamily="18" charset="0"/>
                <a:cs typeface="Times New Roman" pitchFamily="18" charset="0"/>
              </a:rPr>
              <a:t> fluctuations </a:t>
            </a:r>
            <a:r>
              <a:rPr lang="bg-BG" sz="1600" dirty="0" smtClean="0">
                <a:latin typeface="Times New Roman" pitchFamily="18" charset="0"/>
                <a:cs typeface="Times New Roman" pitchFamily="18" charset="0"/>
              </a:rPr>
              <a:t>   </a:t>
            </a:r>
            <a:r>
              <a:rPr lang="fr-FR" sz="1600" dirty="0" smtClean="0">
                <a:solidFill>
                  <a:srgbClr val="000000"/>
                </a:solidFill>
                <a:latin typeface="Times New Roman" pitchFamily="18" charset="0"/>
                <a:cs typeface="Times New Roman" pitchFamily="18" charset="0"/>
              </a:rPr>
              <a:t>13 ± 4 </a:t>
            </a:r>
            <a:r>
              <a:rPr lang="fr-FR" sz="1600" dirty="0" err="1" smtClean="0">
                <a:solidFill>
                  <a:srgbClr val="000000"/>
                </a:solidFill>
                <a:latin typeface="Times New Roman" pitchFamily="18" charset="0"/>
                <a:cs typeface="Times New Roman" pitchFamily="18" charset="0"/>
              </a:rPr>
              <a:t>μK</a:t>
            </a:r>
            <a:r>
              <a:rPr lang="fr-FR" sz="1600" dirty="0" smtClean="0">
                <a:solidFill>
                  <a:srgbClr val="000000"/>
                </a:solidFill>
                <a:latin typeface="Times New Roman" pitchFamily="18" charset="0"/>
                <a:cs typeface="Times New Roman" pitchFamily="18" charset="0"/>
              </a:rPr>
              <a:t> </a:t>
            </a:r>
            <a:r>
              <a:rPr lang="fr-FR" sz="1600" dirty="0" smtClean="0">
                <a:solidFill>
                  <a:srgbClr val="000000"/>
                </a:solidFill>
                <a:latin typeface="Times New Roman" pitchFamily="18" charset="0"/>
                <a:cs typeface="Times New Roman" pitchFamily="18" charset="0"/>
              </a:rPr>
              <a:t> </a:t>
            </a:r>
            <a:r>
              <a:rPr lang="fr-FR" sz="1600" dirty="0" smtClean="0">
                <a:solidFill>
                  <a:srgbClr val="000000"/>
                </a:solidFill>
                <a:latin typeface="Times New Roman" pitchFamily="18" charset="0"/>
                <a:cs typeface="Times New Roman" pitchFamily="18" charset="0"/>
              </a:rPr>
              <a:t> </a:t>
            </a:r>
            <a:r>
              <a:rPr lang="en-US" sz="2000" dirty="0" smtClean="0"/>
              <a:t>ℓ </a:t>
            </a:r>
            <a:r>
              <a:rPr lang="en-US" sz="2000" dirty="0" smtClean="0"/>
              <a:t>&lt; 30 : </a:t>
            </a:r>
            <a:r>
              <a:rPr lang="en-US" sz="2000" dirty="0" err="1" smtClean="0">
                <a:latin typeface="Symbol" pitchFamily="18" charset="2"/>
              </a:rPr>
              <a:t>d</a:t>
            </a:r>
            <a:r>
              <a:rPr lang="en-US" sz="2000" dirty="0" err="1" smtClean="0"/>
              <a:t>T</a:t>
            </a:r>
            <a:r>
              <a:rPr lang="en-US" sz="2000" dirty="0" smtClean="0"/>
              <a:t>/T ≈ </a:t>
            </a:r>
            <a:r>
              <a:rPr lang="en-US" sz="2000" dirty="0" smtClean="0"/>
              <a:t>10</a:t>
            </a:r>
            <a:r>
              <a:rPr lang="en-US" sz="2000" baseline="30000" dirty="0" smtClean="0"/>
              <a:t>-5</a:t>
            </a:r>
            <a:endParaRPr lang="bg-BG" sz="1600" baseline="30000" dirty="0">
              <a:latin typeface="Times New Roman" pitchFamily="18" charset="0"/>
              <a:cs typeface="Times New Roman" pitchFamily="18" charset="0"/>
            </a:endParaRPr>
          </a:p>
          <a:p>
            <a:pPr marL="342900" lvl="1" indent="-342900">
              <a:spcBef>
                <a:spcPct val="20000"/>
              </a:spcBef>
              <a:defRPr/>
            </a:pPr>
            <a:r>
              <a:rPr lang="fr-FR" sz="1600" i="1" dirty="0" smtClean="0">
                <a:solidFill>
                  <a:srgbClr val="FF9900"/>
                </a:solidFill>
              </a:rPr>
              <a:t>2006 </a:t>
            </a:r>
            <a:r>
              <a:rPr lang="en-US" sz="1600" i="1" dirty="0" smtClean="0">
                <a:solidFill>
                  <a:srgbClr val="FF9900"/>
                </a:solidFill>
              </a:rPr>
              <a:t>Nobel Prize in Physics </a:t>
            </a:r>
            <a:r>
              <a:rPr lang="bg-BG" sz="1600" i="1" dirty="0" smtClean="0">
                <a:solidFill>
                  <a:srgbClr val="FF9900"/>
                </a:solidFill>
              </a:rPr>
              <a:t> </a:t>
            </a:r>
            <a:r>
              <a:rPr lang="de-DE" sz="1600" dirty="0" smtClean="0"/>
              <a:t>(G. </a:t>
            </a:r>
            <a:r>
              <a:rPr lang="de-DE" sz="1600" dirty="0" smtClean="0"/>
              <a:t>Smoot, J.Mather</a:t>
            </a:r>
            <a:r>
              <a:rPr lang="de-DE" sz="1600" dirty="0" smtClean="0"/>
              <a:t>)</a:t>
            </a:r>
            <a:endParaRPr lang="bg-BG" sz="1600" dirty="0" smtClean="0"/>
          </a:p>
          <a:p>
            <a:pPr>
              <a:lnSpc>
                <a:spcPct val="90000"/>
              </a:lnSpc>
              <a:buFontTx/>
              <a:buNone/>
            </a:pPr>
            <a:r>
              <a:rPr lang="fr-FR" dirty="0" smtClean="0"/>
              <a:t>”</a:t>
            </a:r>
            <a:r>
              <a:rPr lang="fr-FR" sz="1400" dirty="0" smtClean="0">
                <a:solidFill>
                  <a:schemeClr val="accent2"/>
                </a:solidFill>
                <a:latin typeface="CMSS10"/>
              </a:rPr>
              <a:t>for </a:t>
            </a:r>
            <a:r>
              <a:rPr lang="fr-FR" sz="1400" dirty="0" err="1" smtClean="0">
                <a:solidFill>
                  <a:schemeClr val="accent2"/>
                </a:solidFill>
                <a:latin typeface="CMSS10"/>
              </a:rPr>
              <a:t>their</a:t>
            </a:r>
            <a:r>
              <a:rPr lang="fr-FR" sz="1400" dirty="0" smtClean="0">
                <a:solidFill>
                  <a:schemeClr val="accent2"/>
                </a:solidFill>
                <a:latin typeface="CMSS10"/>
              </a:rPr>
              <a:t> </a:t>
            </a:r>
            <a:r>
              <a:rPr lang="fr-FR" sz="1400" dirty="0" err="1" smtClean="0">
                <a:solidFill>
                  <a:schemeClr val="accent2"/>
                </a:solidFill>
                <a:latin typeface="CMSS10"/>
              </a:rPr>
              <a:t>discovery</a:t>
            </a:r>
            <a:r>
              <a:rPr lang="fr-FR" sz="1400" dirty="0" smtClean="0">
                <a:solidFill>
                  <a:schemeClr val="accent2"/>
                </a:solidFill>
                <a:latin typeface="CMSS10"/>
              </a:rPr>
              <a:t> of the </a:t>
            </a:r>
            <a:r>
              <a:rPr lang="fr-FR" sz="1400" dirty="0" err="1" smtClean="0">
                <a:solidFill>
                  <a:schemeClr val="accent2"/>
                </a:solidFill>
                <a:latin typeface="CMSS10"/>
              </a:rPr>
              <a:t>blackbody</a:t>
            </a:r>
            <a:r>
              <a:rPr lang="fr-FR" sz="1400" dirty="0" smtClean="0">
                <a:solidFill>
                  <a:schemeClr val="accent2"/>
                </a:solidFill>
                <a:latin typeface="CMSS10"/>
              </a:rPr>
              <a:t> </a:t>
            </a:r>
            <a:r>
              <a:rPr lang="fr-FR" sz="1400" dirty="0" err="1" smtClean="0">
                <a:solidFill>
                  <a:schemeClr val="accent2"/>
                </a:solidFill>
                <a:latin typeface="CMSS10"/>
              </a:rPr>
              <a:t>form</a:t>
            </a:r>
            <a:r>
              <a:rPr lang="fr-FR" sz="1400" dirty="0" smtClean="0">
                <a:solidFill>
                  <a:schemeClr val="accent2"/>
                </a:solidFill>
                <a:latin typeface="CMSS10"/>
              </a:rPr>
              <a:t> and </a:t>
            </a:r>
            <a:r>
              <a:rPr lang="fr-FR" sz="1400" dirty="0" err="1" smtClean="0">
                <a:solidFill>
                  <a:schemeClr val="accent2"/>
                </a:solidFill>
                <a:latin typeface="CMSS10"/>
              </a:rPr>
              <a:t>anisotropy</a:t>
            </a:r>
            <a:r>
              <a:rPr lang="fr-FR" sz="1400" dirty="0" smtClean="0">
                <a:solidFill>
                  <a:schemeClr val="accent2"/>
                </a:solidFill>
                <a:latin typeface="CMSS10"/>
              </a:rPr>
              <a:t> of the </a:t>
            </a:r>
            <a:r>
              <a:rPr lang="bg-BG" sz="1400" dirty="0" smtClean="0">
                <a:solidFill>
                  <a:schemeClr val="accent2"/>
                </a:solidFill>
                <a:latin typeface="CMSS10"/>
              </a:rPr>
              <a:t> </a:t>
            </a:r>
            <a:r>
              <a:rPr lang="fr-FR" sz="1400" dirty="0" err="1" smtClean="0">
                <a:solidFill>
                  <a:schemeClr val="accent2"/>
                </a:solidFill>
                <a:latin typeface="CMSS10"/>
              </a:rPr>
              <a:t>Cosmic</a:t>
            </a:r>
            <a:r>
              <a:rPr lang="fr-FR" sz="1400" dirty="0" smtClean="0">
                <a:solidFill>
                  <a:schemeClr val="accent2"/>
                </a:solidFill>
                <a:latin typeface="CMSS10"/>
              </a:rPr>
              <a:t> </a:t>
            </a:r>
            <a:r>
              <a:rPr lang="fr-FR" sz="1400" dirty="0" err="1" smtClean="0">
                <a:solidFill>
                  <a:schemeClr val="accent2"/>
                </a:solidFill>
                <a:latin typeface="CMSS10"/>
              </a:rPr>
              <a:t>microwave</a:t>
            </a:r>
            <a:r>
              <a:rPr lang="fr-FR" sz="1400" dirty="0" smtClean="0">
                <a:solidFill>
                  <a:schemeClr val="accent2"/>
                </a:solidFill>
                <a:latin typeface="CMSS10"/>
              </a:rPr>
              <a:t> background radiation</a:t>
            </a:r>
            <a:r>
              <a:rPr lang="fr-FR" sz="1400" dirty="0" smtClean="0">
                <a:solidFill>
                  <a:schemeClr val="accent2"/>
                </a:solidFill>
              </a:rPr>
              <a:t>”</a:t>
            </a:r>
            <a:endParaRPr lang="bg-BG" sz="1400" i="1" baseline="30000" dirty="0">
              <a:solidFill>
                <a:srgbClr val="FF9900"/>
              </a:solidFill>
            </a:endParaRPr>
          </a:p>
          <a:p>
            <a:pPr marL="342900" lvl="1" indent="-342900">
              <a:spcBef>
                <a:spcPct val="20000"/>
              </a:spcBef>
              <a:defRPr/>
            </a:pPr>
            <a:r>
              <a:rPr lang="bg-BG" sz="1600" i="1" baseline="30000" dirty="0">
                <a:solidFill>
                  <a:srgbClr val="FF9900"/>
                </a:solidFill>
              </a:rPr>
              <a:t> </a:t>
            </a:r>
            <a:r>
              <a:rPr lang="bg-BG" sz="1600" i="1" dirty="0">
                <a:solidFill>
                  <a:srgbClr val="FF9900"/>
                </a:solidFill>
              </a:rPr>
              <a:t>   </a:t>
            </a:r>
            <a:endParaRPr lang="en-US" sz="2800" baseline="30000" dirty="0"/>
          </a:p>
          <a:p>
            <a:pPr marL="742950" lvl="1" indent="-285750">
              <a:spcBef>
                <a:spcPct val="20000"/>
              </a:spcBef>
              <a:defRPr/>
            </a:pPr>
            <a:endParaRPr lang="en-US" sz="2800" baseline="30000" dirty="0"/>
          </a:p>
        </p:txBody>
      </p:sp>
      <p:sp>
        <p:nvSpPr>
          <p:cNvPr id="8199" name="Rectangle 6"/>
          <p:cNvSpPr>
            <a:spLocks noChangeArrowheads="1"/>
          </p:cNvSpPr>
          <p:nvPr/>
        </p:nvSpPr>
        <p:spPr bwMode="auto">
          <a:xfrm>
            <a:off x="4343400" y="3581400"/>
            <a:ext cx="4572000" cy="523220"/>
          </a:xfrm>
          <a:prstGeom prst="rect">
            <a:avLst/>
          </a:prstGeom>
          <a:noFill/>
          <a:ln w="9525">
            <a:noFill/>
            <a:miter lim="800000"/>
            <a:headEnd/>
            <a:tailEnd/>
          </a:ln>
        </p:spPr>
        <p:txBody>
          <a:bodyPr>
            <a:spAutoFit/>
          </a:bodyPr>
          <a:lstStyle/>
          <a:p>
            <a:r>
              <a:rPr lang="bg-BG" sz="1400" i="1" dirty="0">
                <a:solidFill>
                  <a:schemeClr val="accent2"/>
                </a:solidFill>
              </a:rPr>
              <a:t>        </a:t>
            </a:r>
            <a:r>
              <a:rPr lang="bg-BG" sz="1400" i="1" dirty="0" smtClean="0">
                <a:solidFill>
                  <a:schemeClr val="accent2"/>
                </a:solidFill>
              </a:rPr>
              <a:t>М</a:t>
            </a:r>
            <a:r>
              <a:rPr lang="en-US" sz="1400" i="1" dirty="0" err="1" smtClean="0">
                <a:solidFill>
                  <a:schemeClr val="accent2"/>
                </a:solidFill>
              </a:rPr>
              <a:t>aximum</a:t>
            </a:r>
            <a:r>
              <a:rPr lang="en-US" sz="1400" i="1" dirty="0" smtClean="0">
                <a:solidFill>
                  <a:schemeClr val="accent2"/>
                </a:solidFill>
              </a:rPr>
              <a:t> at </a:t>
            </a:r>
            <a:r>
              <a:rPr lang="bg-BG" sz="1400" i="1" dirty="0" smtClean="0">
                <a:solidFill>
                  <a:schemeClr val="accent2"/>
                </a:solidFill>
              </a:rPr>
              <a:t> </a:t>
            </a:r>
            <a:r>
              <a:rPr lang="fr-FR" sz="1400" i="1" dirty="0">
                <a:solidFill>
                  <a:schemeClr val="accent2"/>
                </a:solidFill>
              </a:rPr>
              <a:t>1 mm </a:t>
            </a:r>
            <a:r>
              <a:rPr lang="en-US" sz="1400" i="1" dirty="0" smtClean="0">
                <a:solidFill>
                  <a:schemeClr val="accent2"/>
                </a:solidFill>
              </a:rPr>
              <a:t>where the absorption of the atmosphere is big, hence </a:t>
            </a:r>
            <a:r>
              <a:rPr lang="en-US" sz="1400" i="1" dirty="0" smtClean="0">
                <a:solidFill>
                  <a:schemeClr val="accent2"/>
                </a:solidFill>
              </a:rPr>
              <a:t> </a:t>
            </a:r>
            <a:r>
              <a:rPr lang="en-US" sz="1400" i="1" dirty="0" smtClean="0">
                <a:solidFill>
                  <a:schemeClr val="accent2"/>
                </a:solidFill>
              </a:rPr>
              <a:t>studied by cosmic missions</a:t>
            </a:r>
            <a:endParaRPr lang="bg-BG" sz="1400" dirty="0"/>
          </a:p>
        </p:txBody>
      </p:sp>
      <p:sp>
        <p:nvSpPr>
          <p:cNvPr id="8200" name="Rectangle 7"/>
          <p:cNvSpPr>
            <a:spLocks noChangeArrowheads="1"/>
          </p:cNvSpPr>
          <p:nvPr/>
        </p:nvSpPr>
        <p:spPr bwMode="auto">
          <a:xfrm>
            <a:off x="5181600" y="4876800"/>
            <a:ext cx="2214562" cy="338554"/>
          </a:xfrm>
          <a:prstGeom prst="rect">
            <a:avLst/>
          </a:prstGeom>
          <a:noFill/>
          <a:ln w="9525">
            <a:noFill/>
            <a:miter lim="800000"/>
            <a:headEnd/>
            <a:tailEnd/>
          </a:ln>
        </p:spPr>
        <p:txBody>
          <a:bodyPr>
            <a:spAutoFit/>
          </a:bodyPr>
          <a:lstStyle/>
          <a:p>
            <a:r>
              <a:rPr lang="en-US" sz="1600" dirty="0"/>
              <a:t>T= 2.725 </a:t>
            </a:r>
            <a:r>
              <a:rPr lang="fr-FR" sz="1600" dirty="0">
                <a:cs typeface="Times New Roman" pitchFamily="18" charset="0"/>
              </a:rPr>
              <a:t>±</a:t>
            </a:r>
            <a:r>
              <a:rPr lang="en-US" sz="1600" dirty="0"/>
              <a:t> 0.001</a:t>
            </a:r>
            <a:r>
              <a:rPr lang="bg-BG" sz="1600" dirty="0"/>
              <a:t> К</a:t>
            </a:r>
            <a:r>
              <a:rPr lang="en-US" sz="1600" dirty="0"/>
              <a:t> </a:t>
            </a:r>
            <a:endParaRPr lang="bg-BG" sz="1600" dirty="0"/>
          </a:p>
        </p:txBody>
      </p:sp>
      <p:sp>
        <p:nvSpPr>
          <p:cNvPr id="8201" name="Rectangle 8"/>
          <p:cNvSpPr>
            <a:spLocks noChangeArrowheads="1"/>
          </p:cNvSpPr>
          <p:nvPr/>
        </p:nvSpPr>
        <p:spPr bwMode="auto">
          <a:xfrm>
            <a:off x="7391400" y="4876800"/>
            <a:ext cx="905184" cy="338554"/>
          </a:xfrm>
          <a:prstGeom prst="rect">
            <a:avLst/>
          </a:prstGeom>
          <a:noFill/>
          <a:ln w="9525">
            <a:noFill/>
            <a:miter lim="800000"/>
            <a:headEnd/>
            <a:tailEnd/>
          </a:ln>
        </p:spPr>
        <p:txBody>
          <a:bodyPr wrap="none">
            <a:spAutoFit/>
          </a:bodyPr>
          <a:lstStyle/>
          <a:p>
            <a:r>
              <a:rPr lang="en-US" sz="1600" dirty="0" smtClean="0"/>
              <a:t>411cm</a:t>
            </a:r>
            <a:r>
              <a:rPr lang="en-US" sz="1600" baseline="30000" dirty="0" smtClean="0"/>
              <a:t>-</a:t>
            </a:r>
            <a:r>
              <a:rPr lang="bg-BG" sz="1600" baseline="30000" dirty="0" smtClean="0"/>
              <a:t>3</a:t>
            </a:r>
            <a:endParaRPr lang="bg-BG" sz="1600" dirty="0"/>
          </a:p>
        </p:txBody>
      </p:sp>
      <p:pic>
        <p:nvPicPr>
          <p:cNvPr id="8202" name="Picture 7"/>
          <p:cNvPicPr>
            <a:picLocks noChangeAspect="1" noChangeArrowheads="1"/>
          </p:cNvPicPr>
          <p:nvPr/>
        </p:nvPicPr>
        <p:blipFill>
          <a:blip r:embed="rId5" cstate="print"/>
          <a:srcRect/>
          <a:stretch>
            <a:fillRect/>
          </a:stretch>
        </p:blipFill>
        <p:spPr bwMode="auto">
          <a:xfrm>
            <a:off x="4214813" y="952500"/>
            <a:ext cx="4546600" cy="2476500"/>
          </a:xfrm>
          <a:prstGeom prst="rect">
            <a:avLst/>
          </a:prstGeom>
          <a:noFill/>
          <a:ln w="9525">
            <a:noFill/>
            <a:miter lim="800000"/>
            <a:headEnd/>
            <a:tailEnd/>
          </a:ln>
        </p:spPr>
      </p:pic>
      <p:sp>
        <p:nvSpPr>
          <p:cNvPr id="8203" name="Rectangle 13"/>
          <p:cNvSpPr>
            <a:spLocks noChangeArrowheads="1"/>
          </p:cNvSpPr>
          <p:nvPr/>
        </p:nvSpPr>
        <p:spPr bwMode="auto">
          <a:xfrm>
            <a:off x="4495800" y="6248400"/>
            <a:ext cx="4648200" cy="584775"/>
          </a:xfrm>
          <a:prstGeom prst="rect">
            <a:avLst/>
          </a:prstGeom>
          <a:noFill/>
          <a:ln w="9525">
            <a:noFill/>
            <a:miter lim="800000"/>
            <a:headEnd/>
            <a:tailEnd/>
          </a:ln>
        </p:spPr>
        <p:txBody>
          <a:bodyPr wrap="square">
            <a:spAutoFit/>
          </a:bodyPr>
          <a:lstStyle/>
          <a:p>
            <a:r>
              <a:rPr lang="en-US" sz="1600" dirty="0" smtClean="0">
                <a:solidFill>
                  <a:srgbClr val="000000"/>
                </a:solidFill>
                <a:latin typeface="Times New Roman" pitchFamily="18" charset="0"/>
                <a:cs typeface="Times New Roman" pitchFamily="18" charset="0"/>
              </a:rPr>
              <a:t>Precise measurements of Universe characteristics</a:t>
            </a:r>
            <a:r>
              <a:rPr lang="bg-BG" sz="1600" dirty="0" smtClean="0">
                <a:solidFill>
                  <a:srgbClr val="000000"/>
                </a:solidFill>
                <a:latin typeface="Times New Roman" pitchFamily="18" charset="0"/>
                <a:cs typeface="Times New Roman" pitchFamily="18" charset="0"/>
              </a:rPr>
              <a:t>:</a:t>
            </a:r>
            <a:endParaRPr lang="en-US" sz="1600" dirty="0" smtClean="0">
              <a:solidFill>
                <a:srgbClr val="000000"/>
              </a:solidFill>
              <a:latin typeface="Times New Roman" pitchFamily="18" charset="0"/>
              <a:cs typeface="Times New Roman" pitchFamily="18" charset="0"/>
            </a:endParaRPr>
          </a:p>
          <a:p>
            <a:r>
              <a:rPr lang="en-US" sz="1600" dirty="0" smtClean="0">
                <a:solidFill>
                  <a:srgbClr val="000000"/>
                </a:solidFill>
                <a:latin typeface="Times New Roman" pitchFamily="18" charset="0"/>
                <a:cs typeface="Times New Roman" pitchFamily="18" charset="0"/>
              </a:rPr>
              <a:t>d</a:t>
            </a:r>
            <a:r>
              <a:rPr lang="en-US" sz="1600" dirty="0" smtClean="0">
                <a:solidFill>
                  <a:srgbClr val="000000"/>
                </a:solidFill>
                <a:latin typeface="Times New Roman" pitchFamily="18" charset="0"/>
                <a:cs typeface="Times New Roman" pitchFamily="18" charset="0"/>
              </a:rPr>
              <a:t>ensity, age, geometry, </a:t>
            </a:r>
            <a:r>
              <a:rPr lang="en-US" sz="1600" dirty="0" err="1" smtClean="0">
                <a:solidFill>
                  <a:srgbClr val="000000"/>
                </a:solidFill>
                <a:latin typeface="Times New Roman" pitchFamily="18" charset="0"/>
                <a:cs typeface="Times New Roman" pitchFamily="18" charset="0"/>
              </a:rPr>
              <a:t>reionization</a:t>
            </a:r>
            <a:r>
              <a:rPr lang="en-US" sz="1600" dirty="0" smtClean="0">
                <a:solidFill>
                  <a:srgbClr val="000000"/>
                </a:solidFill>
                <a:latin typeface="Times New Roman" pitchFamily="18" charset="0"/>
                <a:cs typeface="Times New Roman" pitchFamily="18" charset="0"/>
              </a:rPr>
              <a:t> </a:t>
            </a:r>
            <a:r>
              <a:rPr lang="bg-BG" sz="1600" dirty="0" smtClean="0">
                <a:solidFill>
                  <a:srgbClr val="000000"/>
                </a:solidFill>
                <a:latin typeface="Times New Roman" pitchFamily="18" charset="0"/>
                <a:cs typeface="Times New Roman" pitchFamily="18" charset="0"/>
              </a:rPr>
              <a:t>, ...</a:t>
            </a:r>
            <a:endParaRPr lang="bg-BG" sz="1600" dirty="0">
              <a:latin typeface="Times New Roman" pitchFamily="18" charset="0"/>
              <a:cs typeface="Times New Roman" pitchFamily="18" charset="0"/>
            </a:endParaRPr>
          </a:p>
        </p:txBody>
      </p:sp>
      <p:graphicFrame>
        <p:nvGraphicFramePr>
          <p:cNvPr id="12" name="Object 11"/>
          <p:cNvGraphicFramePr>
            <a:graphicFrameLocks noChangeAspect="1"/>
          </p:cNvGraphicFramePr>
          <p:nvPr/>
        </p:nvGraphicFramePr>
        <p:xfrm>
          <a:off x="4502150" y="3332163"/>
          <a:ext cx="139700" cy="190500"/>
        </p:xfrm>
        <a:graphic>
          <a:graphicData uri="http://schemas.openxmlformats.org/presentationml/2006/ole">
            <p:oleObj spid="_x0000_s299011" name="Equation" r:id="rId6" imgW="139680" imgH="190440" progId="Equation.DSMT4">
              <p:embed/>
            </p:oleObj>
          </a:graphicData>
        </a:graphic>
      </p:graphicFrame>
      <p:sp>
        <p:nvSpPr>
          <p:cNvPr id="13" name="Rectangle 12"/>
          <p:cNvSpPr/>
          <p:nvPr/>
        </p:nvSpPr>
        <p:spPr>
          <a:xfrm>
            <a:off x="6781800" y="4267200"/>
            <a:ext cx="2177840" cy="646331"/>
          </a:xfrm>
          <a:prstGeom prst="rect">
            <a:avLst/>
          </a:prstGeom>
        </p:spPr>
        <p:txBody>
          <a:bodyPr wrap="none">
            <a:spAutoFit/>
          </a:bodyPr>
          <a:lstStyle/>
          <a:p>
            <a:r>
              <a:rPr lang="en-US" dirty="0" smtClean="0">
                <a:latin typeface="Times New Roman" pitchFamily="18" charset="0"/>
                <a:cs typeface="Times New Roman" pitchFamily="18" charset="0"/>
              </a:rPr>
              <a:t>1992</a:t>
            </a:r>
            <a:r>
              <a:rPr lang="bg-BG" smtClean="0"/>
              <a:t>:  </a:t>
            </a:r>
            <a:r>
              <a:rPr lang="en-US" smtClean="0">
                <a:latin typeface="Symbol" pitchFamily="18" charset="2"/>
              </a:rPr>
              <a:t>d</a:t>
            </a:r>
            <a:r>
              <a:rPr lang="en-US" smtClean="0"/>
              <a:t>T</a:t>
            </a:r>
            <a:r>
              <a:rPr lang="en-US" dirty="0" smtClean="0"/>
              <a:t>/T ≈ </a:t>
            </a:r>
            <a:r>
              <a:rPr lang="bg-BG" dirty="0" smtClean="0"/>
              <a:t>5.</a:t>
            </a:r>
            <a:r>
              <a:rPr lang="en-US" dirty="0" smtClean="0"/>
              <a:t>10</a:t>
            </a:r>
            <a:r>
              <a:rPr lang="en-US" baseline="30000" dirty="0" smtClean="0"/>
              <a:t>-</a:t>
            </a:r>
            <a:r>
              <a:rPr lang="bg-BG" baseline="30000" dirty="0" smtClean="0"/>
              <a:t>6 </a:t>
            </a:r>
          </a:p>
          <a:p>
            <a:r>
              <a:rPr lang="bg-BG" dirty="0" smtClean="0"/>
              <a:t>Т=</a:t>
            </a:r>
            <a:r>
              <a:rPr lang="en-US" dirty="0" smtClean="0"/>
              <a:t> 2.728 K </a:t>
            </a:r>
            <a:endParaRPr lang="bg-BG" dirty="0"/>
          </a:p>
        </p:txBody>
      </p:sp>
      <p:sp>
        <p:nvSpPr>
          <p:cNvPr id="14" name="Rectangle 2"/>
          <p:cNvSpPr txBox="1">
            <a:spLocks noChangeArrowheads="1"/>
          </p:cNvSpPr>
          <p:nvPr/>
        </p:nvSpPr>
        <p:spPr bwMode="auto">
          <a:xfrm>
            <a:off x="0" y="0"/>
            <a:ext cx="91440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dirty="0" smtClean="0">
                <a:latin typeface="+mj-lt"/>
                <a:ea typeface="+mj-ea"/>
                <a:cs typeface="+mj-cs"/>
              </a:rPr>
              <a:t>CMB Detection and Characteristics  </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0"/>
            <a:ext cx="7772400" cy="642938"/>
          </a:xfrm>
        </p:spPr>
        <p:txBody>
          <a:bodyPr/>
          <a:lstStyle/>
          <a:p>
            <a:r>
              <a:rPr lang="fr-FR" smtClean="0"/>
              <a:t>Relikt 1</a:t>
            </a:r>
          </a:p>
        </p:txBody>
      </p:sp>
      <p:sp>
        <p:nvSpPr>
          <p:cNvPr id="83971" name="Rectangle 3"/>
          <p:cNvSpPr>
            <a:spLocks noGrp="1" noChangeArrowheads="1"/>
          </p:cNvSpPr>
          <p:nvPr>
            <p:ph type="body" idx="1"/>
          </p:nvPr>
        </p:nvSpPr>
        <p:spPr>
          <a:xfrm>
            <a:off x="152400" y="762000"/>
            <a:ext cx="8458200" cy="5943600"/>
          </a:xfrm>
        </p:spPr>
        <p:txBody>
          <a:bodyPr/>
          <a:lstStyle/>
          <a:p>
            <a:pPr>
              <a:lnSpc>
                <a:spcPct val="90000"/>
              </a:lnSpc>
              <a:buFontTx/>
              <a:buNone/>
            </a:pPr>
            <a:r>
              <a:rPr lang="fr-FR" sz="2400" dirty="0" smtClean="0">
                <a:latin typeface="CMSSBX10"/>
              </a:rPr>
              <a:t>http://lambda.gsfc.nasa.gov/product/relikt/</a:t>
            </a:r>
          </a:p>
          <a:p>
            <a:pPr>
              <a:lnSpc>
                <a:spcPct val="90000"/>
              </a:lnSpc>
              <a:buFontTx/>
              <a:buNone/>
            </a:pPr>
            <a:r>
              <a:rPr lang="fr-FR" sz="1800" dirty="0" smtClean="0">
                <a:solidFill>
                  <a:schemeClr val="accent2"/>
                </a:solidFill>
                <a:latin typeface="CMSS10"/>
              </a:rPr>
              <a:t>The </a:t>
            </a:r>
            <a:r>
              <a:rPr lang="fr-FR" sz="1800" dirty="0" err="1" smtClean="0">
                <a:solidFill>
                  <a:schemeClr val="accent2"/>
                </a:solidFill>
                <a:latin typeface="CMSS10"/>
              </a:rPr>
              <a:t>Relikt</a:t>
            </a:r>
            <a:r>
              <a:rPr lang="fr-FR" sz="1800" dirty="0" smtClean="0">
                <a:solidFill>
                  <a:schemeClr val="accent2"/>
                </a:solidFill>
                <a:latin typeface="CMSS10"/>
              </a:rPr>
              <a:t> </a:t>
            </a:r>
            <a:r>
              <a:rPr lang="fr-FR" sz="1800" dirty="0" err="1" smtClean="0">
                <a:solidFill>
                  <a:schemeClr val="accent2"/>
                </a:solidFill>
                <a:latin typeface="CMSS10"/>
              </a:rPr>
              <a:t>Experiment</a:t>
            </a:r>
            <a:r>
              <a:rPr lang="fr-FR" sz="1800" dirty="0" smtClean="0">
                <a:solidFill>
                  <a:schemeClr val="accent2"/>
                </a:solidFill>
                <a:latin typeface="CMSS10"/>
              </a:rPr>
              <a:t> </a:t>
            </a:r>
            <a:r>
              <a:rPr lang="fr-FR" sz="1800" dirty="0" err="1" smtClean="0">
                <a:solidFill>
                  <a:schemeClr val="accent2"/>
                </a:solidFill>
                <a:latin typeface="CMSS10"/>
              </a:rPr>
              <a:t>Prognoz</a:t>
            </a:r>
            <a:r>
              <a:rPr lang="fr-FR" sz="1800" dirty="0" smtClean="0">
                <a:solidFill>
                  <a:schemeClr val="accent2"/>
                </a:solidFill>
                <a:latin typeface="CMSS10"/>
              </a:rPr>
              <a:t> 9, </a:t>
            </a:r>
            <a:r>
              <a:rPr lang="fr-FR" sz="1800" dirty="0" err="1" smtClean="0">
                <a:solidFill>
                  <a:schemeClr val="accent2"/>
                </a:solidFill>
                <a:latin typeface="CMSS10"/>
              </a:rPr>
              <a:t>launched</a:t>
            </a:r>
            <a:r>
              <a:rPr lang="fr-FR" sz="1800" dirty="0" smtClean="0">
                <a:solidFill>
                  <a:schemeClr val="accent2"/>
                </a:solidFill>
                <a:latin typeface="CMSS10"/>
              </a:rPr>
              <a:t> on 1 July 1983 </a:t>
            </a:r>
            <a:r>
              <a:rPr lang="fr-FR" sz="1800" dirty="0" err="1" smtClean="0">
                <a:solidFill>
                  <a:schemeClr val="accent2"/>
                </a:solidFill>
                <a:latin typeface="CMSS10"/>
              </a:rPr>
              <a:t>investigated</a:t>
            </a:r>
            <a:r>
              <a:rPr lang="fr-FR" sz="1800" dirty="0" smtClean="0">
                <a:solidFill>
                  <a:schemeClr val="accent2"/>
                </a:solidFill>
                <a:latin typeface="CMSS10"/>
              </a:rPr>
              <a:t> </a:t>
            </a:r>
          </a:p>
          <a:p>
            <a:pPr>
              <a:lnSpc>
                <a:spcPct val="90000"/>
              </a:lnSpc>
              <a:buFontTx/>
              <a:buNone/>
            </a:pPr>
            <a:r>
              <a:rPr lang="fr-FR" sz="1800" dirty="0" smtClean="0">
                <a:solidFill>
                  <a:schemeClr val="accent2"/>
                </a:solidFill>
                <a:latin typeface="CMSS10"/>
              </a:rPr>
              <a:t>the </a:t>
            </a:r>
            <a:r>
              <a:rPr lang="fr-FR" sz="1800" dirty="0" err="1" smtClean="0">
                <a:solidFill>
                  <a:schemeClr val="accent2"/>
                </a:solidFill>
                <a:latin typeface="CMSS10"/>
              </a:rPr>
              <a:t>anisotropy</a:t>
            </a:r>
            <a:r>
              <a:rPr lang="fr-FR" sz="1800" dirty="0" smtClean="0">
                <a:solidFill>
                  <a:schemeClr val="accent2"/>
                </a:solidFill>
                <a:latin typeface="CMSS10"/>
              </a:rPr>
              <a:t> of the CMB </a:t>
            </a:r>
            <a:r>
              <a:rPr lang="fr-FR" sz="1800" dirty="0" err="1" smtClean="0">
                <a:solidFill>
                  <a:schemeClr val="accent2"/>
                </a:solidFill>
                <a:latin typeface="CMSS10"/>
              </a:rPr>
              <a:t>at</a:t>
            </a:r>
            <a:r>
              <a:rPr lang="fr-FR" sz="1800" dirty="0" smtClean="0">
                <a:solidFill>
                  <a:schemeClr val="accent2"/>
                </a:solidFill>
                <a:latin typeface="CMSS10"/>
              </a:rPr>
              <a:t>  37 GHz</a:t>
            </a:r>
            <a:r>
              <a:rPr lang="fr-FR" sz="1800" dirty="0" smtClean="0">
                <a:latin typeface="CMSS10"/>
              </a:rPr>
              <a:t>, </a:t>
            </a:r>
            <a:r>
              <a:rPr lang="fr-FR" sz="1800" dirty="0" err="1" smtClean="0">
                <a:latin typeface="CMSS10"/>
              </a:rPr>
              <a:t>using</a:t>
            </a:r>
            <a:r>
              <a:rPr lang="fr-FR" sz="1800" dirty="0" smtClean="0">
                <a:latin typeface="CMSS10"/>
              </a:rPr>
              <a:t> a </a:t>
            </a:r>
            <a:r>
              <a:rPr lang="fr-FR" sz="1800" dirty="0" err="1" smtClean="0">
                <a:latin typeface="CMSS10"/>
              </a:rPr>
              <a:t>Dicke</a:t>
            </a:r>
            <a:r>
              <a:rPr lang="fr-FR" sz="1800" dirty="0" smtClean="0">
                <a:latin typeface="CMSS10"/>
              </a:rPr>
              <a:t>-type modulation </a:t>
            </a:r>
          </a:p>
          <a:p>
            <a:pPr>
              <a:lnSpc>
                <a:spcPct val="90000"/>
              </a:lnSpc>
              <a:buFontTx/>
              <a:buNone/>
            </a:pPr>
            <a:r>
              <a:rPr lang="fr-FR" sz="1800" dirty="0" err="1" smtClean="0">
                <a:latin typeface="CMSS10"/>
              </a:rPr>
              <a:t>radiometer</a:t>
            </a:r>
            <a:r>
              <a:rPr lang="fr-FR" sz="1800" dirty="0" smtClean="0">
                <a:latin typeface="CMSS10"/>
              </a:rPr>
              <a:t>. </a:t>
            </a:r>
            <a:r>
              <a:rPr lang="fr-FR" sz="1800" dirty="0" err="1" smtClean="0">
                <a:latin typeface="CMSS10"/>
              </a:rPr>
              <a:t>During</a:t>
            </a:r>
            <a:r>
              <a:rPr lang="fr-FR" sz="1800" dirty="0" smtClean="0">
                <a:latin typeface="CMSS10"/>
              </a:rPr>
              <a:t> 1983 and 1984 </a:t>
            </a:r>
            <a:r>
              <a:rPr lang="fr-FR" sz="1800" dirty="0" err="1" smtClean="0">
                <a:latin typeface="CMSS10"/>
              </a:rPr>
              <a:t>some</a:t>
            </a:r>
            <a:r>
              <a:rPr lang="fr-FR" sz="1800" dirty="0" smtClean="0">
                <a:latin typeface="CMSS10"/>
              </a:rPr>
              <a:t> 15 million </a:t>
            </a:r>
            <a:r>
              <a:rPr lang="fr-FR" sz="1800" dirty="0" err="1" smtClean="0">
                <a:latin typeface="CMSS10"/>
              </a:rPr>
              <a:t>individual</a:t>
            </a:r>
            <a:r>
              <a:rPr lang="fr-FR" sz="1800" dirty="0" smtClean="0">
                <a:latin typeface="CMSS10"/>
              </a:rPr>
              <a:t> </a:t>
            </a:r>
          </a:p>
          <a:p>
            <a:pPr>
              <a:lnSpc>
                <a:spcPct val="90000"/>
              </a:lnSpc>
              <a:buFontTx/>
              <a:buNone/>
            </a:pPr>
            <a:r>
              <a:rPr lang="fr-FR" sz="1800" dirty="0" err="1" smtClean="0">
                <a:latin typeface="CMSS10"/>
              </a:rPr>
              <a:t>measurements</a:t>
            </a:r>
            <a:r>
              <a:rPr lang="fr-FR" sz="1800" dirty="0" smtClean="0">
                <a:latin typeface="CMSS10"/>
              </a:rPr>
              <a:t> </a:t>
            </a:r>
            <a:r>
              <a:rPr lang="fr-FR" sz="1800" dirty="0" err="1" smtClean="0">
                <a:latin typeface="CMSS10"/>
              </a:rPr>
              <a:t>were</a:t>
            </a:r>
            <a:r>
              <a:rPr lang="fr-FR" sz="1800" dirty="0" smtClean="0">
                <a:latin typeface="CMSS10"/>
              </a:rPr>
              <a:t> made (</a:t>
            </a:r>
            <a:r>
              <a:rPr lang="fr-FR" sz="1800" dirty="0" err="1" smtClean="0">
                <a:latin typeface="CMSS10"/>
              </a:rPr>
              <a:t>with</a:t>
            </a:r>
            <a:r>
              <a:rPr lang="fr-FR" sz="1800" dirty="0" smtClean="0">
                <a:latin typeface="CMSS10"/>
              </a:rPr>
              <a:t> 10% </a:t>
            </a:r>
            <a:r>
              <a:rPr lang="fr-FR" sz="1800" dirty="0" err="1" smtClean="0">
                <a:latin typeface="CMSS10"/>
              </a:rPr>
              <a:t>near</a:t>
            </a:r>
            <a:r>
              <a:rPr lang="fr-FR" sz="1800" dirty="0" smtClean="0">
                <a:latin typeface="CMSS10"/>
              </a:rPr>
              <a:t> the </a:t>
            </a:r>
            <a:r>
              <a:rPr lang="fr-FR" sz="1800" dirty="0" err="1" smtClean="0">
                <a:latin typeface="CMSS10"/>
              </a:rPr>
              <a:t>galactic</a:t>
            </a:r>
            <a:r>
              <a:rPr lang="fr-FR" sz="1800" dirty="0" smtClean="0">
                <a:latin typeface="CMSS10"/>
              </a:rPr>
              <a:t> plane </a:t>
            </a:r>
            <a:r>
              <a:rPr lang="fr-FR" sz="1800" dirty="0" err="1" smtClean="0">
                <a:latin typeface="CMSS10"/>
              </a:rPr>
              <a:t>providing</a:t>
            </a:r>
            <a:endParaRPr lang="fr-FR" sz="1800" dirty="0" smtClean="0">
              <a:latin typeface="CMSS10"/>
            </a:endParaRPr>
          </a:p>
          <a:p>
            <a:pPr>
              <a:lnSpc>
                <a:spcPct val="90000"/>
              </a:lnSpc>
              <a:buFontTx/>
              <a:buNone/>
            </a:pPr>
            <a:r>
              <a:rPr lang="fr-FR" sz="1800" dirty="0" err="1" smtClean="0">
                <a:latin typeface="CMSS10"/>
              </a:rPr>
              <a:t>some</a:t>
            </a:r>
            <a:r>
              <a:rPr lang="fr-FR" sz="1800" dirty="0" smtClean="0">
                <a:latin typeface="CMSS10"/>
              </a:rPr>
              <a:t> 5000 </a:t>
            </a:r>
            <a:r>
              <a:rPr lang="fr-FR" sz="1800" dirty="0" err="1" smtClean="0">
                <a:latin typeface="CMSS10"/>
              </a:rPr>
              <a:t>measurements</a:t>
            </a:r>
            <a:r>
              <a:rPr lang="fr-FR" sz="1800" dirty="0" smtClean="0">
                <a:latin typeface="CMSS10"/>
              </a:rPr>
              <a:t> per point). The </a:t>
            </a:r>
            <a:r>
              <a:rPr lang="fr-FR" sz="1800" dirty="0" err="1" smtClean="0">
                <a:latin typeface="CMSS10"/>
              </a:rPr>
              <a:t>entire</a:t>
            </a:r>
            <a:r>
              <a:rPr lang="fr-FR" sz="1800" dirty="0" smtClean="0">
                <a:latin typeface="CMSS10"/>
              </a:rPr>
              <a:t> </a:t>
            </a:r>
            <a:r>
              <a:rPr lang="fr-FR" sz="1800" dirty="0" err="1" smtClean="0">
                <a:latin typeface="CMSS10"/>
              </a:rPr>
              <a:t>sky</a:t>
            </a:r>
            <a:r>
              <a:rPr lang="fr-FR" sz="1800" dirty="0" smtClean="0">
                <a:latin typeface="CMSS10"/>
              </a:rPr>
              <a:t> </a:t>
            </a:r>
            <a:r>
              <a:rPr lang="fr-FR" sz="1800" dirty="0" err="1" smtClean="0">
                <a:latin typeface="CMSS10"/>
              </a:rPr>
              <a:t>was</a:t>
            </a:r>
            <a:r>
              <a:rPr lang="fr-FR" sz="1800" dirty="0" smtClean="0">
                <a:latin typeface="CMSS10"/>
              </a:rPr>
              <a:t> </a:t>
            </a:r>
            <a:r>
              <a:rPr lang="fr-FR" sz="1800" dirty="0" err="1" smtClean="0">
                <a:latin typeface="CMSS10"/>
              </a:rPr>
              <a:t>observed</a:t>
            </a:r>
            <a:r>
              <a:rPr lang="fr-FR" sz="1800" dirty="0" smtClean="0">
                <a:latin typeface="CMSS10"/>
              </a:rPr>
              <a:t> in 6 </a:t>
            </a:r>
          </a:p>
          <a:p>
            <a:pPr>
              <a:lnSpc>
                <a:spcPct val="90000"/>
              </a:lnSpc>
              <a:buFontTx/>
              <a:buNone/>
            </a:pPr>
            <a:r>
              <a:rPr lang="fr-FR" sz="1800" dirty="0" err="1" smtClean="0">
                <a:latin typeface="CMSS10"/>
              </a:rPr>
              <a:t>months</a:t>
            </a:r>
            <a:r>
              <a:rPr lang="fr-FR" sz="1800" dirty="0" smtClean="0">
                <a:latin typeface="CMSS10"/>
              </a:rPr>
              <a:t>. The </a:t>
            </a:r>
            <a:r>
              <a:rPr lang="fr-FR" sz="1800" dirty="0" err="1" smtClean="0">
                <a:latin typeface="CMSS10"/>
              </a:rPr>
              <a:t>angular</a:t>
            </a:r>
            <a:r>
              <a:rPr lang="fr-FR" sz="1800" dirty="0" smtClean="0">
                <a:latin typeface="CMSS10"/>
              </a:rPr>
              <a:t> </a:t>
            </a:r>
            <a:r>
              <a:rPr lang="fr-FR" sz="1800" dirty="0" err="1" smtClean="0">
                <a:latin typeface="CMSS10"/>
              </a:rPr>
              <a:t>resolution</a:t>
            </a:r>
            <a:r>
              <a:rPr lang="fr-FR" sz="1800" dirty="0" smtClean="0">
                <a:latin typeface="CMSS10"/>
              </a:rPr>
              <a:t> </a:t>
            </a:r>
            <a:r>
              <a:rPr lang="fr-FR" sz="1800" dirty="0" err="1" smtClean="0">
                <a:latin typeface="CMSS10"/>
              </a:rPr>
              <a:t>was</a:t>
            </a:r>
            <a:r>
              <a:rPr lang="fr-FR" sz="1800" dirty="0" smtClean="0">
                <a:latin typeface="CMSS10"/>
              </a:rPr>
              <a:t> 5.5 </a:t>
            </a:r>
            <a:r>
              <a:rPr lang="fr-FR" sz="1800" dirty="0" err="1" smtClean="0">
                <a:latin typeface="CMSS10"/>
              </a:rPr>
              <a:t>degrees</a:t>
            </a:r>
            <a:r>
              <a:rPr lang="fr-FR" sz="1800" dirty="0" smtClean="0">
                <a:latin typeface="CMSS10"/>
              </a:rPr>
              <a:t>, </a:t>
            </a:r>
            <a:r>
              <a:rPr lang="fr-FR" sz="1800" dirty="0" err="1" smtClean="0">
                <a:latin typeface="CMSS10"/>
              </a:rPr>
              <a:t>with</a:t>
            </a:r>
            <a:r>
              <a:rPr lang="fr-FR" sz="1800" dirty="0" smtClean="0">
                <a:latin typeface="CMSS10"/>
              </a:rPr>
              <a:t> a </a:t>
            </a:r>
            <a:r>
              <a:rPr lang="fr-FR" sz="1800" dirty="0" err="1" smtClean="0">
                <a:latin typeface="CMSS10"/>
              </a:rPr>
              <a:t>temperature</a:t>
            </a:r>
            <a:r>
              <a:rPr lang="fr-FR" sz="1800" dirty="0" smtClean="0">
                <a:latin typeface="CMSS10"/>
              </a:rPr>
              <a:t> </a:t>
            </a:r>
          </a:p>
          <a:p>
            <a:pPr>
              <a:lnSpc>
                <a:spcPct val="90000"/>
              </a:lnSpc>
              <a:buFontTx/>
              <a:buNone/>
            </a:pPr>
            <a:r>
              <a:rPr lang="fr-FR" sz="1800" dirty="0" err="1" smtClean="0">
                <a:latin typeface="CMSS10"/>
              </a:rPr>
              <a:t>resolution</a:t>
            </a:r>
            <a:r>
              <a:rPr lang="fr-FR" sz="1800" dirty="0" smtClean="0">
                <a:latin typeface="CMSS10"/>
              </a:rPr>
              <a:t> of 0.6 </a:t>
            </a:r>
            <a:r>
              <a:rPr lang="fr-FR" sz="1800" dirty="0" err="1" smtClean="0">
                <a:latin typeface="CMSS10"/>
              </a:rPr>
              <a:t>mK</a:t>
            </a:r>
            <a:r>
              <a:rPr lang="fr-FR" sz="1800" dirty="0" smtClean="0">
                <a:latin typeface="CMSS10"/>
              </a:rPr>
              <a:t>. </a:t>
            </a:r>
            <a:r>
              <a:rPr lang="fr-FR" sz="1800" dirty="0" smtClean="0">
                <a:solidFill>
                  <a:schemeClr val="accent2"/>
                </a:solidFill>
                <a:latin typeface="CMSS10"/>
              </a:rPr>
              <a:t>The </a:t>
            </a:r>
            <a:r>
              <a:rPr lang="fr-FR" sz="1800" dirty="0" err="1" smtClean="0">
                <a:solidFill>
                  <a:schemeClr val="accent2"/>
                </a:solidFill>
                <a:latin typeface="CMSS10"/>
              </a:rPr>
              <a:t>galactic</a:t>
            </a:r>
            <a:r>
              <a:rPr lang="fr-FR" sz="1800" dirty="0" smtClean="0">
                <a:solidFill>
                  <a:schemeClr val="accent2"/>
                </a:solidFill>
                <a:latin typeface="CMSS10"/>
              </a:rPr>
              <a:t> </a:t>
            </a:r>
            <a:r>
              <a:rPr lang="fr-FR" sz="1800" dirty="0" err="1" smtClean="0">
                <a:solidFill>
                  <a:schemeClr val="accent2"/>
                </a:solidFill>
                <a:latin typeface="CMSS10"/>
              </a:rPr>
              <a:t>microwave</a:t>
            </a:r>
            <a:r>
              <a:rPr lang="fr-FR" sz="1800" dirty="0" smtClean="0">
                <a:solidFill>
                  <a:schemeClr val="accent2"/>
                </a:solidFill>
                <a:latin typeface="CMSS10"/>
              </a:rPr>
              <a:t> flux </a:t>
            </a:r>
            <a:r>
              <a:rPr lang="fr-FR" sz="1800" dirty="0" err="1" smtClean="0">
                <a:solidFill>
                  <a:schemeClr val="accent2"/>
                </a:solidFill>
                <a:latin typeface="CMSS10"/>
              </a:rPr>
              <a:t>was</a:t>
            </a:r>
            <a:r>
              <a:rPr lang="fr-FR" sz="1800" dirty="0" smtClean="0">
                <a:solidFill>
                  <a:schemeClr val="accent2"/>
                </a:solidFill>
                <a:latin typeface="CMSS10"/>
              </a:rPr>
              <a:t> </a:t>
            </a:r>
            <a:r>
              <a:rPr lang="fr-FR" sz="1800" dirty="0" err="1" smtClean="0">
                <a:solidFill>
                  <a:schemeClr val="accent2"/>
                </a:solidFill>
                <a:latin typeface="CMSS10"/>
              </a:rPr>
              <a:t>measured</a:t>
            </a:r>
            <a:r>
              <a:rPr lang="fr-FR" sz="1800" dirty="0" smtClean="0">
                <a:solidFill>
                  <a:schemeClr val="accent2"/>
                </a:solidFill>
                <a:latin typeface="CMSS10"/>
              </a:rPr>
              <a:t> and the </a:t>
            </a:r>
          </a:p>
          <a:p>
            <a:pPr>
              <a:lnSpc>
                <a:spcPct val="90000"/>
              </a:lnSpc>
              <a:buFontTx/>
              <a:buNone/>
            </a:pPr>
            <a:r>
              <a:rPr lang="fr-FR" sz="1800" dirty="0" smtClean="0">
                <a:solidFill>
                  <a:schemeClr val="accent2"/>
                </a:solidFill>
                <a:latin typeface="CMSS10"/>
              </a:rPr>
              <a:t>CMB </a:t>
            </a:r>
            <a:r>
              <a:rPr lang="fr-FR" sz="1800" dirty="0" err="1" smtClean="0">
                <a:solidFill>
                  <a:schemeClr val="accent2"/>
                </a:solidFill>
                <a:latin typeface="CMSS10"/>
              </a:rPr>
              <a:t>dipole</a:t>
            </a:r>
            <a:r>
              <a:rPr lang="fr-FR" sz="1800" dirty="0" smtClean="0">
                <a:solidFill>
                  <a:schemeClr val="accent2"/>
                </a:solidFill>
                <a:latin typeface="CMSS10"/>
              </a:rPr>
              <a:t> </a:t>
            </a:r>
            <a:r>
              <a:rPr lang="fr-FR" sz="1800" dirty="0" err="1" smtClean="0">
                <a:solidFill>
                  <a:schemeClr val="accent2"/>
                </a:solidFill>
                <a:latin typeface="CMSS10"/>
              </a:rPr>
              <a:t>observed</a:t>
            </a:r>
            <a:r>
              <a:rPr lang="fr-FR" sz="1800" dirty="0" smtClean="0">
                <a:solidFill>
                  <a:schemeClr val="accent2"/>
                </a:solidFill>
                <a:latin typeface="CMSS10"/>
              </a:rPr>
              <a:t>. A </a:t>
            </a:r>
            <a:r>
              <a:rPr lang="fr-FR" sz="1800" dirty="0" err="1" smtClean="0">
                <a:solidFill>
                  <a:schemeClr val="accent2"/>
                </a:solidFill>
                <a:latin typeface="CMSS10"/>
              </a:rPr>
              <a:t>quadrupole</a:t>
            </a:r>
            <a:r>
              <a:rPr lang="fr-FR" sz="1800" dirty="0" smtClean="0">
                <a:solidFill>
                  <a:schemeClr val="accent2"/>
                </a:solidFill>
                <a:latin typeface="CMSS10"/>
              </a:rPr>
              <a:t> moment </a:t>
            </a:r>
            <a:r>
              <a:rPr lang="fr-FR" sz="1800" dirty="0" err="1" smtClean="0">
                <a:solidFill>
                  <a:schemeClr val="accent2"/>
                </a:solidFill>
                <a:latin typeface="CMSS10"/>
              </a:rPr>
              <a:t>was</a:t>
            </a:r>
            <a:r>
              <a:rPr lang="fr-FR" sz="1800" dirty="0" smtClean="0">
                <a:solidFill>
                  <a:schemeClr val="accent2"/>
                </a:solidFill>
                <a:latin typeface="CMSS10"/>
              </a:rPr>
              <a:t> </a:t>
            </a:r>
            <a:r>
              <a:rPr lang="fr-FR" sz="1800" dirty="0" err="1" smtClean="0">
                <a:solidFill>
                  <a:schemeClr val="accent2"/>
                </a:solidFill>
                <a:latin typeface="CMSS10"/>
              </a:rPr>
              <a:t>found</a:t>
            </a:r>
            <a:r>
              <a:rPr lang="fr-FR" sz="1800" dirty="0" smtClean="0">
                <a:solidFill>
                  <a:schemeClr val="accent2"/>
                </a:solidFill>
                <a:latin typeface="CMSS10"/>
              </a:rPr>
              <a:t> </a:t>
            </a:r>
            <a:r>
              <a:rPr lang="fr-FR" sz="1800" dirty="0" err="1" smtClean="0">
                <a:solidFill>
                  <a:schemeClr val="accent2"/>
                </a:solidFill>
                <a:latin typeface="CMSS10"/>
              </a:rPr>
              <a:t>between</a:t>
            </a:r>
            <a:r>
              <a:rPr lang="fr-FR" sz="1800" dirty="0" smtClean="0">
                <a:solidFill>
                  <a:schemeClr val="accent2"/>
                </a:solidFill>
                <a:latin typeface="CMSS10"/>
              </a:rPr>
              <a:t> 17 and </a:t>
            </a:r>
          </a:p>
          <a:p>
            <a:pPr>
              <a:lnSpc>
                <a:spcPct val="90000"/>
              </a:lnSpc>
              <a:buFontTx/>
              <a:buNone/>
            </a:pPr>
            <a:r>
              <a:rPr lang="fr-FR" sz="1800" dirty="0" smtClean="0">
                <a:solidFill>
                  <a:schemeClr val="accent2"/>
                </a:solidFill>
                <a:latin typeface="CMSS10"/>
              </a:rPr>
              <a:t>95 </a:t>
            </a:r>
            <a:r>
              <a:rPr lang="fr-FR" sz="1800" dirty="0" err="1" smtClean="0">
                <a:solidFill>
                  <a:schemeClr val="accent2"/>
                </a:solidFill>
                <a:latin typeface="CMSS10"/>
              </a:rPr>
              <a:t>microKelvin</a:t>
            </a:r>
            <a:r>
              <a:rPr lang="fr-FR" sz="1800" dirty="0" smtClean="0">
                <a:solidFill>
                  <a:schemeClr val="accent2"/>
                </a:solidFill>
                <a:latin typeface="CMSS10"/>
              </a:rPr>
              <a:t> </a:t>
            </a:r>
            <a:r>
              <a:rPr lang="fr-FR" sz="1800" dirty="0" err="1" smtClean="0">
                <a:solidFill>
                  <a:schemeClr val="accent2"/>
                </a:solidFill>
                <a:latin typeface="CMSS10"/>
              </a:rPr>
              <a:t>rms</a:t>
            </a:r>
            <a:r>
              <a:rPr lang="fr-FR" sz="1800" dirty="0" smtClean="0">
                <a:solidFill>
                  <a:schemeClr val="accent2"/>
                </a:solidFill>
                <a:latin typeface="CMSS10"/>
              </a:rPr>
              <a:t>, </a:t>
            </a:r>
            <a:r>
              <a:rPr lang="fr-FR" sz="1800" dirty="0" err="1" smtClean="0">
                <a:solidFill>
                  <a:schemeClr val="accent2"/>
                </a:solidFill>
                <a:latin typeface="CMSS10"/>
              </a:rPr>
              <a:t>with</a:t>
            </a:r>
            <a:r>
              <a:rPr lang="fr-FR" sz="1800" dirty="0" smtClean="0">
                <a:solidFill>
                  <a:schemeClr val="accent2"/>
                </a:solidFill>
                <a:latin typeface="CMSS10"/>
              </a:rPr>
              <a:t> 90% confidence </a:t>
            </a:r>
            <a:r>
              <a:rPr lang="fr-FR" sz="1800" dirty="0" err="1" smtClean="0">
                <a:solidFill>
                  <a:schemeClr val="accent2"/>
                </a:solidFill>
                <a:latin typeface="CMSS10"/>
              </a:rPr>
              <a:t>level</a:t>
            </a:r>
            <a:r>
              <a:rPr lang="fr-FR" sz="1800" dirty="0" smtClean="0">
                <a:solidFill>
                  <a:schemeClr val="accent2"/>
                </a:solidFill>
                <a:latin typeface="CMSS10"/>
              </a:rPr>
              <a:t>. A </a:t>
            </a:r>
            <a:r>
              <a:rPr lang="fr-FR" sz="1800" dirty="0" err="1" smtClean="0">
                <a:solidFill>
                  <a:schemeClr val="accent2"/>
                </a:solidFill>
                <a:latin typeface="CMSS10"/>
              </a:rPr>
              <a:t>map</a:t>
            </a:r>
            <a:r>
              <a:rPr lang="fr-FR" sz="1800" dirty="0" smtClean="0">
                <a:solidFill>
                  <a:schemeClr val="accent2"/>
                </a:solidFill>
                <a:latin typeface="CMSS10"/>
              </a:rPr>
              <a:t> of </a:t>
            </a:r>
            <a:r>
              <a:rPr lang="fr-FR" sz="1800" dirty="0" err="1" smtClean="0">
                <a:solidFill>
                  <a:schemeClr val="accent2"/>
                </a:solidFill>
                <a:latin typeface="CMSS10"/>
              </a:rPr>
              <a:t>most</a:t>
            </a:r>
            <a:r>
              <a:rPr lang="fr-FR" sz="1800" dirty="0" smtClean="0">
                <a:solidFill>
                  <a:schemeClr val="accent2"/>
                </a:solidFill>
                <a:latin typeface="CMSS10"/>
              </a:rPr>
              <a:t> of</a:t>
            </a:r>
          </a:p>
          <a:p>
            <a:pPr>
              <a:lnSpc>
                <a:spcPct val="90000"/>
              </a:lnSpc>
              <a:buFontTx/>
              <a:buNone/>
            </a:pPr>
            <a:r>
              <a:rPr lang="fr-FR" sz="1800" dirty="0" smtClean="0">
                <a:solidFill>
                  <a:schemeClr val="accent2"/>
                </a:solidFill>
                <a:latin typeface="CMSS10"/>
              </a:rPr>
              <a:t>the </a:t>
            </a:r>
            <a:r>
              <a:rPr lang="fr-FR" sz="1800" dirty="0" err="1" smtClean="0">
                <a:solidFill>
                  <a:schemeClr val="accent2"/>
                </a:solidFill>
                <a:latin typeface="CMSS10"/>
              </a:rPr>
              <a:t>sky</a:t>
            </a:r>
            <a:r>
              <a:rPr lang="fr-FR" sz="1800" dirty="0" smtClean="0">
                <a:solidFill>
                  <a:schemeClr val="accent2"/>
                </a:solidFill>
                <a:latin typeface="CMSS10"/>
              </a:rPr>
              <a:t> </a:t>
            </a:r>
            <a:r>
              <a:rPr lang="fr-FR" sz="1800" dirty="0" err="1" smtClean="0">
                <a:solidFill>
                  <a:schemeClr val="accent2"/>
                </a:solidFill>
                <a:latin typeface="CMSS10"/>
              </a:rPr>
              <a:t>at</a:t>
            </a:r>
            <a:r>
              <a:rPr lang="fr-FR" sz="1800" dirty="0" smtClean="0">
                <a:solidFill>
                  <a:schemeClr val="accent2"/>
                </a:solidFill>
                <a:latin typeface="CMSS10"/>
              </a:rPr>
              <a:t> 37 GHz </a:t>
            </a:r>
            <a:r>
              <a:rPr lang="fr-FR" sz="1800" dirty="0" err="1" smtClean="0">
                <a:solidFill>
                  <a:schemeClr val="accent2"/>
                </a:solidFill>
                <a:latin typeface="CMSS10"/>
              </a:rPr>
              <a:t>is</a:t>
            </a:r>
            <a:r>
              <a:rPr lang="fr-FR" sz="1800" dirty="0" smtClean="0">
                <a:solidFill>
                  <a:schemeClr val="accent2"/>
                </a:solidFill>
                <a:latin typeface="CMSS10"/>
              </a:rPr>
              <a:t> </a:t>
            </a:r>
            <a:r>
              <a:rPr lang="fr-FR" sz="1800" dirty="0" err="1" smtClean="0">
                <a:solidFill>
                  <a:schemeClr val="accent2"/>
                </a:solidFill>
                <a:latin typeface="CMSS10"/>
              </a:rPr>
              <a:t>available</a:t>
            </a:r>
            <a:r>
              <a:rPr lang="fr-FR" sz="1800" dirty="0" smtClean="0">
                <a:solidFill>
                  <a:schemeClr val="accent2"/>
                </a:solidFill>
                <a:latin typeface="CMSS10"/>
              </a:rPr>
              <a:t>.</a:t>
            </a:r>
          </a:p>
          <a:p>
            <a:pPr>
              <a:lnSpc>
                <a:spcPct val="90000"/>
              </a:lnSpc>
              <a:buFontTx/>
              <a:buNone/>
            </a:pPr>
            <a:endParaRPr lang="fr-FR" sz="2000" dirty="0" smtClean="0">
              <a:solidFill>
                <a:schemeClr val="accent2"/>
              </a:solidFill>
              <a:latin typeface="CMSS10"/>
            </a:endParaRPr>
          </a:p>
          <a:p>
            <a:pPr>
              <a:lnSpc>
                <a:spcPct val="90000"/>
              </a:lnSpc>
            </a:pPr>
            <a:r>
              <a:rPr lang="fr-FR" sz="1600" i="1" dirty="0" err="1" smtClean="0">
                <a:latin typeface="CMSS10"/>
              </a:rPr>
              <a:t>References</a:t>
            </a:r>
            <a:r>
              <a:rPr lang="fr-FR" sz="1600" i="1" dirty="0" smtClean="0">
                <a:latin typeface="CMSS10"/>
              </a:rPr>
              <a:t>: I.A. </a:t>
            </a:r>
            <a:r>
              <a:rPr lang="fr-FR" sz="1600" i="1" dirty="0" err="1" smtClean="0">
                <a:latin typeface="CMSS10"/>
              </a:rPr>
              <a:t>Strukov</a:t>
            </a:r>
            <a:r>
              <a:rPr lang="fr-FR" sz="1600" i="1" dirty="0" smtClean="0">
                <a:latin typeface="CMSS10"/>
              </a:rPr>
              <a:t>, A.A. </a:t>
            </a:r>
            <a:r>
              <a:rPr lang="fr-FR" sz="1600" i="1" dirty="0" err="1" smtClean="0">
                <a:latin typeface="CMSS10"/>
              </a:rPr>
              <a:t>Brukhanov</a:t>
            </a:r>
            <a:r>
              <a:rPr lang="fr-FR" sz="1600" i="1" dirty="0" smtClean="0">
                <a:latin typeface="CMSS10"/>
              </a:rPr>
              <a:t>, D.P. </a:t>
            </a:r>
            <a:r>
              <a:rPr lang="fr-FR" sz="1600" i="1" dirty="0" err="1" smtClean="0">
                <a:latin typeface="CMSS10"/>
              </a:rPr>
              <a:t>Skulachev</a:t>
            </a:r>
            <a:r>
              <a:rPr lang="fr-FR" sz="1600" i="1" dirty="0" smtClean="0">
                <a:latin typeface="CMSS10"/>
              </a:rPr>
              <a:t> and M.V. </a:t>
            </a:r>
            <a:r>
              <a:rPr lang="fr-FR" sz="1600" i="1" dirty="0" err="1" smtClean="0">
                <a:latin typeface="CMSS10"/>
              </a:rPr>
              <a:t>Sazhin</a:t>
            </a:r>
            <a:r>
              <a:rPr lang="fr-FR" sz="1600" i="1" dirty="0" smtClean="0">
                <a:latin typeface="CMSS10"/>
              </a:rPr>
              <a:t>. </a:t>
            </a:r>
            <a:r>
              <a:rPr lang="fr-FR" sz="1600" i="1" dirty="0" err="1" smtClean="0">
                <a:latin typeface="CMSS10"/>
              </a:rPr>
              <a:t>Pis</a:t>
            </a:r>
            <a:r>
              <a:rPr lang="fr-FR" sz="1600" i="1" dirty="0" err="1" smtClean="0"/>
              <a:t>’</a:t>
            </a:r>
            <a:r>
              <a:rPr lang="fr-FR" sz="1600" i="1" dirty="0" err="1" smtClean="0">
                <a:latin typeface="CMSS10"/>
              </a:rPr>
              <a:t>ma</a:t>
            </a:r>
            <a:r>
              <a:rPr lang="fr-FR" sz="1600" i="1" dirty="0" smtClean="0">
                <a:latin typeface="CMSS10"/>
              </a:rPr>
              <a:t> v</a:t>
            </a:r>
          </a:p>
          <a:p>
            <a:pPr>
              <a:lnSpc>
                <a:spcPct val="90000"/>
              </a:lnSpc>
              <a:buFontTx/>
              <a:buNone/>
            </a:pPr>
            <a:r>
              <a:rPr lang="fr-FR" sz="1600" i="1" dirty="0" err="1" smtClean="0">
                <a:latin typeface="CMSS10"/>
              </a:rPr>
              <a:t>Astronomicheskii</a:t>
            </a:r>
            <a:r>
              <a:rPr lang="fr-FR" sz="1600" i="1" dirty="0" smtClean="0">
                <a:latin typeface="CMSS10"/>
              </a:rPr>
              <a:t> </a:t>
            </a:r>
            <a:r>
              <a:rPr lang="fr-FR" sz="1600" i="1" dirty="0" err="1" smtClean="0">
                <a:latin typeface="CMSS10"/>
              </a:rPr>
              <a:t>Zhurnal</a:t>
            </a:r>
            <a:r>
              <a:rPr lang="fr-FR" sz="1600" i="1" dirty="0" smtClean="0">
                <a:latin typeface="CMSS10"/>
              </a:rPr>
              <a:t> v.18 (1992), 387 (in </a:t>
            </a:r>
            <a:r>
              <a:rPr lang="fr-FR" sz="1600" i="1" dirty="0" err="1" smtClean="0">
                <a:latin typeface="CMSS10"/>
              </a:rPr>
              <a:t>Russian</a:t>
            </a:r>
            <a:r>
              <a:rPr lang="fr-FR" sz="1600" i="1" dirty="0" smtClean="0">
                <a:latin typeface="CMSS10"/>
              </a:rPr>
              <a:t>, English version: Soviet </a:t>
            </a:r>
          </a:p>
          <a:p>
            <a:pPr>
              <a:lnSpc>
                <a:spcPct val="90000"/>
              </a:lnSpc>
              <a:buFontTx/>
              <a:buNone/>
            </a:pPr>
            <a:r>
              <a:rPr lang="fr-FR" sz="1600" i="1" dirty="0" smtClean="0">
                <a:latin typeface="CMSS10"/>
              </a:rPr>
              <a:t>Astronomy10</a:t>
            </a:r>
            <a:r>
              <a:rPr lang="fr-FR" sz="1600" i="1" dirty="0" smtClean="0">
                <a:latin typeface="CMSSBX10"/>
              </a:rPr>
              <a:t> </a:t>
            </a:r>
            <a:r>
              <a:rPr lang="fr-FR" sz="1600" i="1" dirty="0" err="1" smtClean="0">
                <a:latin typeface="CMSS10"/>
              </a:rPr>
              <a:t>Letters</a:t>
            </a:r>
            <a:r>
              <a:rPr lang="fr-FR" sz="1600" i="1" dirty="0" smtClean="0">
                <a:latin typeface="CMSS10"/>
              </a:rPr>
              <a:t> 18 (1992), 153). I.A. </a:t>
            </a:r>
            <a:r>
              <a:rPr lang="fr-FR" sz="1600" i="1" dirty="0" err="1" smtClean="0">
                <a:latin typeface="CMSS10"/>
              </a:rPr>
              <a:t>Strukov</a:t>
            </a:r>
            <a:r>
              <a:rPr lang="fr-FR" sz="1600" i="1" dirty="0" smtClean="0">
                <a:latin typeface="CMSS10"/>
              </a:rPr>
              <a:t>, A.A. </a:t>
            </a:r>
            <a:r>
              <a:rPr lang="fr-FR" sz="1600" i="1" dirty="0" err="1" smtClean="0">
                <a:latin typeface="CMSS10"/>
              </a:rPr>
              <a:t>Brukhanov</a:t>
            </a:r>
            <a:r>
              <a:rPr lang="fr-FR" sz="1600" i="1" dirty="0" smtClean="0">
                <a:latin typeface="CMSS10"/>
              </a:rPr>
              <a:t>, D.P. </a:t>
            </a:r>
            <a:r>
              <a:rPr lang="fr-FR" sz="1600" i="1" dirty="0" err="1" smtClean="0">
                <a:latin typeface="CMSS10"/>
              </a:rPr>
              <a:t>Skulachev</a:t>
            </a:r>
            <a:r>
              <a:rPr lang="fr-FR" sz="1600" i="1" dirty="0" smtClean="0">
                <a:latin typeface="CMSS10"/>
              </a:rPr>
              <a:t> and </a:t>
            </a:r>
          </a:p>
          <a:p>
            <a:pPr>
              <a:lnSpc>
                <a:spcPct val="90000"/>
              </a:lnSpc>
              <a:buFontTx/>
              <a:buNone/>
            </a:pPr>
            <a:r>
              <a:rPr lang="fr-FR" sz="1600" i="1" dirty="0" smtClean="0">
                <a:latin typeface="CMSS10"/>
              </a:rPr>
              <a:t>M.V. </a:t>
            </a:r>
            <a:r>
              <a:rPr lang="fr-FR" sz="1600" i="1" dirty="0" err="1" smtClean="0">
                <a:latin typeface="CMSS10"/>
              </a:rPr>
              <a:t>Sazhin</a:t>
            </a:r>
            <a:r>
              <a:rPr lang="fr-FR" sz="1600" i="1" dirty="0" smtClean="0">
                <a:latin typeface="CMSS10"/>
              </a:rPr>
              <a:t>.  Mon. Not. R. </a:t>
            </a:r>
            <a:r>
              <a:rPr lang="fr-FR" sz="1600" i="1" dirty="0" err="1" smtClean="0">
                <a:latin typeface="CMSS10"/>
              </a:rPr>
              <a:t>Astron</a:t>
            </a:r>
            <a:r>
              <a:rPr lang="fr-FR" sz="1600" i="1" dirty="0" smtClean="0">
                <a:latin typeface="CMSS10"/>
              </a:rPr>
              <a:t>. Soc. 258 (1992), 37p. </a:t>
            </a:r>
            <a:r>
              <a:rPr lang="fr-FR" sz="1600" dirty="0" err="1" smtClean="0">
                <a:latin typeface="CMSS10"/>
              </a:rPr>
              <a:t>Letters</a:t>
            </a:r>
            <a:r>
              <a:rPr lang="fr-FR" sz="1600" dirty="0" smtClean="0">
                <a:latin typeface="CMSS10"/>
              </a:rPr>
              <a:t> 18 (1992), 153).</a:t>
            </a:r>
          </a:p>
          <a:p>
            <a:pPr>
              <a:lnSpc>
                <a:spcPct val="90000"/>
              </a:lnSpc>
              <a:buFontTx/>
              <a:buNone/>
            </a:pPr>
            <a:r>
              <a:rPr lang="fr-FR" sz="1600" dirty="0" smtClean="0">
                <a:latin typeface="CMSS10"/>
              </a:rPr>
              <a:t> I.A. </a:t>
            </a:r>
            <a:r>
              <a:rPr lang="fr-FR" sz="1600" dirty="0" err="1" smtClean="0">
                <a:latin typeface="CMSS10"/>
              </a:rPr>
              <a:t>Strukov</a:t>
            </a:r>
            <a:r>
              <a:rPr lang="fr-FR" sz="1600" dirty="0" smtClean="0">
                <a:latin typeface="CMSS10"/>
              </a:rPr>
              <a:t>, A.A. </a:t>
            </a:r>
            <a:r>
              <a:rPr lang="fr-FR" sz="1600" dirty="0" err="1" smtClean="0">
                <a:latin typeface="CMSS10"/>
              </a:rPr>
              <a:t>Brukhanov</a:t>
            </a:r>
            <a:r>
              <a:rPr lang="fr-FR" sz="1600" dirty="0" smtClean="0">
                <a:latin typeface="CMSS10"/>
              </a:rPr>
              <a:t>, D.P. </a:t>
            </a:r>
            <a:r>
              <a:rPr lang="fr-FR" sz="1600" dirty="0" err="1" smtClean="0">
                <a:latin typeface="CMSS10"/>
              </a:rPr>
              <a:t>Skulachev</a:t>
            </a:r>
            <a:r>
              <a:rPr lang="fr-FR" sz="1600" dirty="0" smtClean="0">
                <a:latin typeface="CMSS10"/>
              </a:rPr>
              <a:t> and M.V. </a:t>
            </a:r>
            <a:r>
              <a:rPr lang="fr-FR" sz="1600" dirty="0" err="1" smtClean="0">
                <a:latin typeface="CMSS10"/>
              </a:rPr>
              <a:t>Sazhin</a:t>
            </a:r>
            <a:r>
              <a:rPr lang="fr-FR" sz="1600" dirty="0" smtClean="0">
                <a:latin typeface="CMSS10"/>
              </a:rPr>
              <a:t>. Mon. Not. R. </a:t>
            </a:r>
            <a:r>
              <a:rPr lang="fr-FR" sz="1600" dirty="0" err="1" smtClean="0">
                <a:latin typeface="CMSS10"/>
              </a:rPr>
              <a:t>Astron</a:t>
            </a:r>
            <a:r>
              <a:rPr lang="fr-FR" sz="1600" dirty="0" smtClean="0">
                <a:latin typeface="CMSS10"/>
              </a:rPr>
              <a:t>. Soc. 258 (1992), 37p.11</a:t>
            </a:r>
          </a:p>
          <a:p>
            <a:pPr>
              <a:lnSpc>
                <a:spcPct val="90000"/>
              </a:lnSpc>
            </a:pPr>
            <a:endParaRPr lang="fr-FR" sz="1800" dirty="0" smtClean="0"/>
          </a:p>
          <a:p>
            <a:pPr>
              <a:lnSpc>
                <a:spcPct val="90000"/>
              </a:lnSpc>
            </a:pPr>
            <a:endParaRPr lang="fr-FR" sz="1800" i="1" dirty="0" smtClean="0">
              <a:latin typeface="CMSS10"/>
            </a:endParaRPr>
          </a:p>
          <a:p>
            <a:pPr>
              <a:lnSpc>
                <a:spcPct val="90000"/>
              </a:lnSpc>
            </a:pPr>
            <a:endParaRPr lang="fr-FR" sz="1800" i="1" dirty="0" smtClean="0">
              <a:latin typeface="CMSS10"/>
            </a:endParaRPr>
          </a:p>
          <a:p>
            <a:pPr>
              <a:lnSpc>
                <a:spcPct val="90000"/>
              </a:lnSpc>
            </a:pPr>
            <a:endParaRPr lang="fr-FR" sz="2800" dirty="0" smtClean="0">
              <a:latin typeface="CMSS10"/>
            </a:endParaRPr>
          </a:p>
          <a:p>
            <a:pPr>
              <a:lnSpc>
                <a:spcPct val="90000"/>
              </a:lnSpc>
            </a:pPr>
            <a:endParaRPr lang="fr-FR" sz="2800" dirty="0" smtClean="0">
              <a:latin typeface="CMSS10"/>
            </a:endParaRPr>
          </a:p>
          <a:p>
            <a:pPr>
              <a:lnSpc>
                <a:spcPct val="90000"/>
              </a:lnSpc>
            </a:pPr>
            <a:endParaRPr lang="fr-FR"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685800" y="0"/>
            <a:ext cx="7772400" cy="1143000"/>
          </a:xfrm>
        </p:spPr>
        <p:txBody>
          <a:bodyPr/>
          <a:lstStyle/>
          <a:p>
            <a:pPr eaLnBrk="1" hangingPunct="1"/>
            <a:r>
              <a:rPr lang="fr-FR" dirty="0" smtClean="0"/>
              <a:t>COBE</a:t>
            </a:r>
          </a:p>
        </p:txBody>
      </p:sp>
      <p:sp>
        <p:nvSpPr>
          <p:cNvPr id="92163" name="Text Placeholder 2"/>
          <p:cNvSpPr>
            <a:spLocks noGrp="1"/>
          </p:cNvSpPr>
          <p:nvPr>
            <p:ph type="body" sz="half" idx="1"/>
          </p:nvPr>
        </p:nvSpPr>
        <p:spPr>
          <a:xfrm>
            <a:off x="0" y="914400"/>
            <a:ext cx="8624888" cy="3429000"/>
          </a:xfrm>
        </p:spPr>
        <p:txBody>
          <a:bodyPr/>
          <a:lstStyle/>
          <a:p>
            <a:pPr eaLnBrk="1" hangingPunct="1">
              <a:lnSpc>
                <a:spcPct val="90000"/>
              </a:lnSpc>
              <a:buFontTx/>
              <a:buNone/>
            </a:pPr>
            <a:r>
              <a:rPr lang="en-US" sz="1600" dirty="0" smtClean="0"/>
              <a:t> </a:t>
            </a:r>
            <a:r>
              <a:rPr lang="de-DE" sz="1600" dirty="0" smtClean="0">
                <a:latin typeface="Times New Roman" pitchFamily="18" charset="0"/>
                <a:cs typeface="Times New Roman" pitchFamily="18" charset="0"/>
              </a:rPr>
              <a:t>COsmic Background Explorer</a:t>
            </a:r>
            <a:r>
              <a:rPr lang="bg-BG"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1989</a:t>
            </a:r>
            <a:r>
              <a:rPr lang="bg-BG" sz="1600" dirty="0" smtClean="0">
                <a:latin typeface="Times New Roman" pitchFamily="18" charset="0"/>
                <a:cs typeface="Times New Roman" pitchFamily="18" charset="0"/>
              </a:rPr>
              <a:t>-9</a:t>
            </a:r>
            <a:r>
              <a:rPr lang="en-US" sz="1600" dirty="0" smtClean="0">
                <a:latin typeface="Times New Roman" pitchFamily="18" charset="0"/>
                <a:cs typeface="Times New Roman" pitchFamily="18" charset="0"/>
              </a:rPr>
              <a:t>4</a:t>
            </a:r>
            <a:endParaRPr lang="en-US" sz="1600" dirty="0" smtClean="0">
              <a:latin typeface="Times New Roman" pitchFamily="18" charset="0"/>
              <a:cs typeface="Times New Roman" pitchFamily="18" charset="0"/>
            </a:endParaRPr>
          </a:p>
          <a:p>
            <a:pPr eaLnBrk="1" hangingPunct="1">
              <a:lnSpc>
                <a:spcPct val="90000"/>
              </a:lnSpc>
              <a:buFontTx/>
              <a:buNone/>
            </a:pPr>
            <a:r>
              <a:rPr lang="en-US" sz="1600" dirty="0" smtClean="0"/>
              <a:t>COBE </a:t>
            </a:r>
            <a:r>
              <a:rPr lang="en-US" sz="1600" dirty="0" smtClean="0"/>
              <a:t>was launched November 18, 1989 and carried three </a:t>
            </a:r>
          </a:p>
          <a:p>
            <a:pPr eaLnBrk="1" hangingPunct="1">
              <a:lnSpc>
                <a:spcPct val="90000"/>
              </a:lnSpc>
              <a:buFontTx/>
              <a:buNone/>
            </a:pPr>
            <a:r>
              <a:rPr lang="en-US" sz="1600" dirty="0" smtClean="0"/>
              <a:t>instruments </a:t>
            </a:r>
            <a:r>
              <a:rPr lang="en-US" sz="1600" dirty="0" smtClean="0">
                <a:solidFill>
                  <a:srgbClr val="000000"/>
                </a:solidFill>
              </a:rPr>
              <a:t>covering the wavelength range 1 </a:t>
            </a:r>
            <a:r>
              <a:rPr lang="en-US" sz="1600" dirty="0" err="1" smtClean="0">
                <a:solidFill>
                  <a:srgbClr val="000000"/>
                </a:solidFill>
              </a:rPr>
              <a:t>μm</a:t>
            </a:r>
            <a:r>
              <a:rPr lang="en-US" sz="1600" dirty="0" smtClean="0">
                <a:solidFill>
                  <a:srgbClr val="000000"/>
                </a:solidFill>
              </a:rPr>
              <a:t> to 1 cm to measure </a:t>
            </a:r>
          </a:p>
          <a:p>
            <a:pPr eaLnBrk="1" hangingPunct="1">
              <a:lnSpc>
                <a:spcPct val="90000"/>
              </a:lnSpc>
              <a:buFontTx/>
              <a:buNone/>
            </a:pPr>
            <a:r>
              <a:rPr lang="en-US" sz="1600" dirty="0" smtClean="0">
                <a:solidFill>
                  <a:srgbClr val="000000"/>
                </a:solidFill>
              </a:rPr>
              <a:t>the anisotropy and spectrum of the CMB as well as the diffuse </a:t>
            </a:r>
          </a:p>
          <a:p>
            <a:pPr eaLnBrk="1" hangingPunct="1">
              <a:lnSpc>
                <a:spcPct val="90000"/>
              </a:lnSpc>
              <a:buFontTx/>
              <a:buNone/>
            </a:pPr>
            <a:r>
              <a:rPr lang="en-US" sz="1600" dirty="0" smtClean="0">
                <a:solidFill>
                  <a:srgbClr val="000000"/>
                </a:solidFill>
              </a:rPr>
              <a:t>infrared background radiation </a:t>
            </a:r>
          </a:p>
          <a:p>
            <a:pPr eaLnBrk="1" hangingPunct="1">
              <a:lnSpc>
                <a:spcPct val="90000"/>
              </a:lnSpc>
              <a:spcBef>
                <a:spcPct val="0"/>
              </a:spcBef>
              <a:buFontTx/>
              <a:buNone/>
            </a:pPr>
            <a:r>
              <a:rPr lang="en-US" sz="1600" dirty="0" smtClean="0">
                <a:solidFill>
                  <a:srgbClr val="000000"/>
                </a:solidFill>
              </a:rPr>
              <a:t> </a:t>
            </a:r>
            <a:r>
              <a:rPr lang="en-US" sz="1600" dirty="0" smtClean="0">
                <a:solidFill>
                  <a:srgbClr val="000000"/>
                </a:solidFill>
              </a:rPr>
              <a:t>John </a:t>
            </a:r>
            <a:r>
              <a:rPr lang="en-US" sz="1600" dirty="0" smtClean="0">
                <a:solidFill>
                  <a:srgbClr val="000000"/>
                </a:solidFill>
              </a:rPr>
              <a:t>Mather was the COBE Principal Investigator and the </a:t>
            </a:r>
          </a:p>
          <a:p>
            <a:pPr eaLnBrk="1" hangingPunct="1">
              <a:lnSpc>
                <a:spcPct val="90000"/>
              </a:lnSpc>
              <a:spcBef>
                <a:spcPct val="0"/>
              </a:spcBef>
              <a:buFontTx/>
              <a:buNone/>
            </a:pPr>
            <a:r>
              <a:rPr lang="en-US" sz="1600" dirty="0" smtClean="0">
                <a:solidFill>
                  <a:srgbClr val="000000"/>
                </a:solidFill>
              </a:rPr>
              <a:t>project leader from the start. </a:t>
            </a:r>
          </a:p>
          <a:p>
            <a:pPr eaLnBrk="1" hangingPunct="1">
              <a:lnSpc>
                <a:spcPct val="90000"/>
              </a:lnSpc>
              <a:buFontTx/>
              <a:buNone/>
            </a:pPr>
            <a:endParaRPr lang="en-US" sz="1600" dirty="0" smtClean="0"/>
          </a:p>
          <a:p>
            <a:pPr eaLnBrk="1" hangingPunct="1">
              <a:lnSpc>
                <a:spcPct val="90000"/>
              </a:lnSpc>
              <a:buFontTx/>
              <a:buNone/>
            </a:pPr>
            <a:r>
              <a:rPr lang="en-US" sz="1600" dirty="0" smtClean="0"/>
              <a:t>      </a:t>
            </a:r>
            <a:r>
              <a:rPr lang="en-US" sz="1600" b="1" dirty="0" smtClean="0"/>
              <a:t> Diffuse Infrared Background Experiment </a:t>
            </a:r>
            <a:r>
              <a:rPr lang="en-US" sz="1600" dirty="0" smtClean="0"/>
              <a:t>to search for </a:t>
            </a:r>
          </a:p>
          <a:p>
            <a:pPr eaLnBrk="1" hangingPunct="1">
              <a:lnSpc>
                <a:spcPct val="90000"/>
              </a:lnSpc>
              <a:buFontTx/>
              <a:buNone/>
            </a:pPr>
            <a:r>
              <a:rPr lang="en-US" sz="1600" dirty="0" smtClean="0"/>
              <a:t>      the </a:t>
            </a:r>
            <a:r>
              <a:rPr lang="en-US" sz="1600" dirty="0" smtClean="0"/>
              <a:t>cosmic infrared background radiation, </a:t>
            </a:r>
            <a:r>
              <a:rPr lang="en-US" sz="1600" dirty="0" smtClean="0">
                <a:solidFill>
                  <a:srgbClr val="000000"/>
                </a:solidFill>
              </a:rPr>
              <a:t>Mike Hauser </a:t>
            </a:r>
          </a:p>
          <a:p>
            <a:pPr eaLnBrk="1" hangingPunct="1">
              <a:lnSpc>
                <a:spcPct val="90000"/>
              </a:lnSpc>
              <a:buFontTx/>
              <a:buNone/>
            </a:pPr>
            <a:endParaRPr lang="en-US" sz="1600" dirty="0" smtClean="0"/>
          </a:p>
          <a:p>
            <a:pPr eaLnBrk="1" hangingPunct="1">
              <a:lnSpc>
                <a:spcPct val="90000"/>
              </a:lnSpc>
              <a:buFontTx/>
              <a:buNone/>
            </a:pPr>
            <a:r>
              <a:rPr lang="en-US" sz="1600" dirty="0" smtClean="0"/>
              <a:t>      </a:t>
            </a:r>
            <a:r>
              <a:rPr lang="en-US" sz="1600" b="1" dirty="0" smtClean="0"/>
              <a:t>Differential Microwave Radiometers (DMR)</a:t>
            </a:r>
            <a:r>
              <a:rPr lang="en-US" sz="1600" dirty="0" smtClean="0"/>
              <a:t>  to map the cosmic radiation sensitively</a:t>
            </a:r>
          </a:p>
          <a:p>
            <a:pPr eaLnBrk="1" hangingPunct="1">
              <a:lnSpc>
                <a:spcPct val="90000"/>
              </a:lnSpc>
              <a:spcBef>
                <a:spcPct val="0"/>
              </a:spcBef>
              <a:buFontTx/>
              <a:buNone/>
            </a:pPr>
            <a:r>
              <a:rPr lang="en-US" sz="1600" dirty="0" smtClean="0">
                <a:solidFill>
                  <a:srgbClr val="000000"/>
                </a:solidFill>
              </a:rPr>
              <a:t>      principal investigator George Smoot </a:t>
            </a:r>
          </a:p>
          <a:p>
            <a:pPr eaLnBrk="1" hangingPunct="1">
              <a:lnSpc>
                <a:spcPct val="90000"/>
              </a:lnSpc>
              <a:spcBef>
                <a:spcPct val="0"/>
              </a:spcBef>
              <a:buFontTx/>
              <a:buNone/>
            </a:pPr>
            <a:r>
              <a:rPr lang="en-US" sz="1600" dirty="0" smtClean="0">
                <a:solidFill>
                  <a:srgbClr val="000000"/>
                </a:solidFill>
              </a:rPr>
              <a:t>      The objective was to search for anisotropies at three wavelengths, 3 mm, 6 mm, and 10 mm in </a:t>
            </a:r>
            <a:r>
              <a:rPr lang="en-US" sz="1600" dirty="0" smtClean="0">
                <a:solidFill>
                  <a:srgbClr val="000000"/>
                </a:solidFill>
              </a:rPr>
              <a:t>the </a:t>
            </a:r>
          </a:p>
          <a:p>
            <a:pPr eaLnBrk="1" hangingPunct="1">
              <a:lnSpc>
                <a:spcPct val="90000"/>
              </a:lnSpc>
              <a:spcBef>
                <a:spcPct val="0"/>
              </a:spcBef>
              <a:buFontTx/>
              <a:buNone/>
            </a:pPr>
            <a:r>
              <a:rPr lang="en-US" sz="1600" dirty="0" smtClean="0">
                <a:solidFill>
                  <a:srgbClr val="000000"/>
                </a:solidFill>
              </a:rPr>
              <a:t> </a:t>
            </a:r>
            <a:r>
              <a:rPr lang="en-US" sz="1600" dirty="0" smtClean="0">
                <a:solidFill>
                  <a:srgbClr val="000000"/>
                </a:solidFill>
              </a:rPr>
              <a:t>     </a:t>
            </a:r>
            <a:r>
              <a:rPr lang="en-US" sz="1600" dirty="0" smtClean="0">
                <a:solidFill>
                  <a:srgbClr val="000000"/>
                </a:solidFill>
              </a:rPr>
              <a:t>CMB </a:t>
            </a:r>
            <a:r>
              <a:rPr lang="en-US" sz="1600" dirty="0" smtClean="0">
                <a:solidFill>
                  <a:srgbClr val="000000"/>
                </a:solidFill>
              </a:rPr>
              <a:t>with an angular resolution of about 7°. </a:t>
            </a:r>
          </a:p>
          <a:p>
            <a:pPr eaLnBrk="1" hangingPunct="1">
              <a:lnSpc>
                <a:spcPct val="90000"/>
              </a:lnSpc>
              <a:spcBef>
                <a:spcPct val="0"/>
              </a:spcBef>
              <a:buFontTx/>
              <a:buNone/>
            </a:pPr>
            <a:endParaRPr lang="en-US" sz="1600" dirty="0" smtClean="0"/>
          </a:p>
          <a:p>
            <a:pPr eaLnBrk="1" hangingPunct="1">
              <a:lnSpc>
                <a:spcPct val="90000"/>
              </a:lnSpc>
              <a:buFontTx/>
              <a:buNone/>
            </a:pPr>
            <a:r>
              <a:rPr lang="en-US" sz="1600" dirty="0" smtClean="0"/>
              <a:t>       </a:t>
            </a:r>
            <a:r>
              <a:rPr lang="en-US" sz="1600" b="1" dirty="0" smtClean="0"/>
              <a:t>Far Infrared Absolute Spectrophotometer (FIRAS) </a:t>
            </a:r>
            <a:r>
              <a:rPr lang="en-US" sz="1600" dirty="0" smtClean="0">
                <a:solidFill>
                  <a:srgbClr val="000000"/>
                </a:solidFill>
              </a:rPr>
              <a:t>to measure the spectral distribution of the CMB in the range 0.1 – 10 mm and compare it with the blackbody form expected in the Big Bang </a:t>
            </a:r>
            <a:r>
              <a:rPr lang="en-US" sz="1600" dirty="0" smtClean="0"/>
              <a:t>, </a:t>
            </a:r>
            <a:r>
              <a:rPr lang="en-US" sz="1600" dirty="0" smtClean="0">
                <a:solidFill>
                  <a:srgbClr val="000000"/>
                </a:solidFill>
              </a:rPr>
              <a:t>John Mather </a:t>
            </a:r>
          </a:p>
          <a:p>
            <a:pPr eaLnBrk="1" hangingPunct="1">
              <a:lnSpc>
                <a:spcPct val="90000"/>
              </a:lnSpc>
              <a:buFontTx/>
              <a:buNone/>
            </a:pPr>
            <a:endParaRPr lang="en-US" sz="1600" dirty="0" smtClean="0"/>
          </a:p>
          <a:p>
            <a:pPr eaLnBrk="1" hangingPunct="1">
              <a:lnSpc>
                <a:spcPct val="90000"/>
              </a:lnSpc>
              <a:buFontTx/>
              <a:buNone/>
            </a:pPr>
            <a:endParaRPr lang="en-US" sz="1600" dirty="0" smtClean="0"/>
          </a:p>
        </p:txBody>
      </p:sp>
      <p:sp>
        <p:nvSpPr>
          <p:cNvPr id="92164" name="Content Placeholder 3"/>
          <p:cNvSpPr>
            <a:spLocks noGrp="1"/>
          </p:cNvSpPr>
          <p:nvPr>
            <p:ph sz="half" idx="2"/>
          </p:nvPr>
        </p:nvSpPr>
        <p:spPr>
          <a:xfrm>
            <a:off x="838200" y="4876800"/>
            <a:ext cx="7772400" cy="1981200"/>
          </a:xfrm>
        </p:spPr>
        <p:txBody>
          <a:bodyPr/>
          <a:lstStyle/>
          <a:p>
            <a:pPr eaLnBrk="1" hangingPunct="1">
              <a:buFontTx/>
              <a:buNone/>
            </a:pPr>
            <a:r>
              <a:rPr lang="en-US" sz="2000" smtClean="0"/>
              <a:t/>
            </a:r>
            <a:br>
              <a:rPr lang="en-US" sz="2000" smtClean="0"/>
            </a:br>
            <a:endParaRPr lang="en-US" sz="2000" smtClean="0"/>
          </a:p>
        </p:txBody>
      </p:sp>
      <p:pic>
        <p:nvPicPr>
          <p:cNvPr id="92165" name="Picture 1029"/>
          <p:cNvPicPr>
            <a:picLocks noChangeAspect="1" noChangeArrowheads="1"/>
          </p:cNvPicPr>
          <p:nvPr/>
        </p:nvPicPr>
        <p:blipFill>
          <a:blip r:embed="rId2"/>
          <a:srcRect/>
          <a:stretch>
            <a:fillRect/>
          </a:stretch>
        </p:blipFill>
        <p:spPr bwMode="auto">
          <a:xfrm>
            <a:off x="5789175" y="381001"/>
            <a:ext cx="3354824" cy="2514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p:txBody>
          <a:bodyPr/>
          <a:lstStyle/>
          <a:p>
            <a:endParaRPr lang="fr-FR" smtClean="0"/>
          </a:p>
        </p:txBody>
      </p:sp>
      <p:sp>
        <p:nvSpPr>
          <p:cNvPr id="20483" name="Rectangle 1028"/>
          <p:cNvSpPr>
            <a:spLocks noGrp="1" noChangeArrowheads="1"/>
          </p:cNvSpPr>
          <p:nvPr>
            <p:ph type="body" sz="half" idx="2"/>
          </p:nvPr>
        </p:nvSpPr>
        <p:spPr>
          <a:xfrm>
            <a:off x="4648200" y="1981200"/>
            <a:ext cx="4495800" cy="4876800"/>
          </a:xfrm>
        </p:spPr>
        <p:txBody>
          <a:bodyPr/>
          <a:lstStyle/>
          <a:p>
            <a:pPr eaLnBrk="1" hangingPunct="1">
              <a:lnSpc>
                <a:spcPct val="90000"/>
              </a:lnSpc>
            </a:pPr>
            <a:r>
              <a:rPr lang="en-US" sz="1800" b="1" smtClean="0"/>
              <a:t>The COBE orbit and spin axis orientation chosen</a:t>
            </a:r>
            <a:r>
              <a:rPr lang="en-US" sz="1800" b="1" smtClean="0">
                <a:solidFill>
                  <a:srgbClr val="000000"/>
                </a:solidFill>
              </a:rPr>
              <a:t> to measure the CMB over the entire sky.  All previous measurements from ground were done with limited sky coverage. </a:t>
            </a:r>
          </a:p>
          <a:p>
            <a:pPr eaLnBrk="1" hangingPunct="1">
              <a:lnSpc>
                <a:spcPct val="90000"/>
              </a:lnSpc>
            </a:pPr>
            <a:endParaRPr lang="en-US" sz="1800" b="1" smtClean="0">
              <a:solidFill>
                <a:srgbClr val="000000"/>
              </a:solidFill>
            </a:endParaRPr>
          </a:p>
          <a:p>
            <a:pPr eaLnBrk="1" hangingPunct="1">
              <a:lnSpc>
                <a:spcPct val="90000"/>
              </a:lnSpc>
              <a:buFontTx/>
              <a:buNone/>
            </a:pPr>
            <a:r>
              <a:rPr lang="en-US" sz="1800" smtClean="0"/>
              <a:t>    The spin axis pointed almost perpendicular to the direction of the Sun and in an outward direction from the Earth. As the COBE orbited the Earth once every 103 minutes, it viewed a circle on the sky 94 degrees away from the Sun, and as the Earth moves around the Sun over the course of a year the COBE gradually scaned the entire sky. </a:t>
            </a:r>
          </a:p>
          <a:p>
            <a:pPr eaLnBrk="1" hangingPunct="1">
              <a:lnSpc>
                <a:spcPct val="90000"/>
              </a:lnSpc>
              <a:buFontTx/>
              <a:buNone/>
            </a:pPr>
            <a:endParaRPr lang="fr-FR" sz="1800" smtClean="0">
              <a:solidFill>
                <a:srgbClr val="000000"/>
              </a:solidFill>
            </a:endParaRPr>
          </a:p>
          <a:p>
            <a:pPr>
              <a:lnSpc>
                <a:spcPct val="90000"/>
              </a:lnSpc>
              <a:buFontTx/>
              <a:buNone/>
            </a:pPr>
            <a:r>
              <a:rPr lang="fr-FR" sz="1800" smtClean="0">
                <a:solidFill>
                  <a:srgbClr val="000000"/>
                </a:solidFill>
              </a:rPr>
              <a:t>Schematic view of COBE in orbit around the earth. The altitude at insertion was 900 km. </a:t>
            </a:r>
            <a:endParaRPr lang="fr-FR" sz="1800" smtClean="0"/>
          </a:p>
          <a:p>
            <a:pPr>
              <a:lnSpc>
                <a:spcPct val="90000"/>
              </a:lnSpc>
            </a:pPr>
            <a:endParaRPr lang="fr-FR" sz="1800" smtClean="0"/>
          </a:p>
        </p:txBody>
      </p:sp>
      <p:pic>
        <p:nvPicPr>
          <p:cNvPr id="20484" name="Picture 1029"/>
          <p:cNvPicPr>
            <a:picLocks noChangeAspect="1" noChangeArrowheads="1"/>
          </p:cNvPicPr>
          <p:nvPr>
            <p:ph type="clipArt" sz="half" idx="1"/>
          </p:nvPr>
        </p:nvPicPr>
        <p:blipFill>
          <a:blip r:embed="rId2"/>
          <a:srcRect/>
          <a:stretch>
            <a:fillRect/>
          </a:stretch>
        </p:blipFill>
        <p:spPr>
          <a:xfrm>
            <a:off x="1117600" y="1981200"/>
            <a:ext cx="2944813" cy="4114800"/>
          </a:xfrm>
          <a:noFill/>
        </p:spPr>
      </p:pic>
      <p:sp>
        <p:nvSpPr>
          <p:cNvPr id="20485" name="Rectangle 1030"/>
          <p:cNvSpPr>
            <a:spLocks noChangeArrowheads="1"/>
          </p:cNvSpPr>
          <p:nvPr/>
        </p:nvSpPr>
        <p:spPr bwMode="auto">
          <a:xfrm>
            <a:off x="-1752600" y="6858000"/>
            <a:ext cx="4267200" cy="457200"/>
          </a:xfrm>
          <a:prstGeom prst="rect">
            <a:avLst/>
          </a:prstGeom>
          <a:noFill/>
          <a:ln w="9525">
            <a:noFill/>
            <a:miter lim="800000"/>
            <a:headEnd/>
            <a:tailEnd/>
          </a:ln>
        </p:spPr>
        <p:txBody>
          <a:bodyPr>
            <a:spAutoFit/>
          </a:bodyPr>
          <a:lstStyle/>
          <a:p>
            <a:pPr>
              <a:spcBef>
                <a:spcPct val="50000"/>
              </a:spcBef>
            </a:pPr>
            <a:endParaRPr lang="fr-FR">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latin typeface="Times New Roman" pitchFamily="18" charset="0"/>
                <a:cs typeface="Times New Roman" pitchFamily="18" charset="0"/>
              </a:rPr>
              <a:t>CMB </a:t>
            </a:r>
            <a:r>
              <a:rPr lang="bg-BG"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is a direct evidence for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an early hot stage of the Universe</a:t>
            </a:r>
            <a:r>
              <a:rPr lang="bg-BG" sz="3600" dirty="0" smtClean="0">
                <a:latin typeface="Times New Roman" pitchFamily="18" charset="0"/>
                <a:cs typeface="Times New Roman" pitchFamily="18" charset="0"/>
              </a:rPr>
              <a:t>: </a:t>
            </a:r>
            <a:endParaRPr lang="bg-BG" sz="3600" dirty="0">
              <a:latin typeface="Times New Roman" pitchFamily="18" charset="0"/>
              <a:cs typeface="Times New Roman" pitchFamily="18" charset="0"/>
            </a:endParaRPr>
          </a:p>
        </p:txBody>
      </p:sp>
      <p:pic>
        <p:nvPicPr>
          <p:cNvPr id="1796098" name="Picture 2"/>
          <p:cNvPicPr>
            <a:picLocks noChangeAspect="1" noChangeArrowheads="1"/>
          </p:cNvPicPr>
          <p:nvPr/>
        </p:nvPicPr>
        <p:blipFill>
          <a:blip r:embed="rId3" cstate="print"/>
          <a:srcRect/>
          <a:stretch>
            <a:fillRect/>
          </a:stretch>
        </p:blipFill>
        <p:spPr bwMode="auto">
          <a:xfrm>
            <a:off x="457200" y="1524000"/>
            <a:ext cx="4426323" cy="3429000"/>
          </a:xfrm>
          <a:prstGeom prst="rect">
            <a:avLst/>
          </a:prstGeom>
          <a:noFill/>
          <a:ln w="9525">
            <a:noFill/>
            <a:miter lim="800000"/>
            <a:headEnd/>
            <a:tailEnd/>
          </a:ln>
          <a:effectLst/>
        </p:spPr>
      </p:pic>
      <p:graphicFrame>
        <p:nvGraphicFramePr>
          <p:cNvPr id="1796099" name="Object 3"/>
          <p:cNvGraphicFramePr>
            <a:graphicFrameLocks noChangeAspect="1"/>
          </p:cNvGraphicFramePr>
          <p:nvPr/>
        </p:nvGraphicFramePr>
        <p:xfrm>
          <a:off x="5486400" y="4419600"/>
          <a:ext cx="1393508" cy="533400"/>
        </p:xfrm>
        <a:graphic>
          <a:graphicData uri="http://schemas.openxmlformats.org/presentationml/2006/ole">
            <p:oleObj spid="_x0000_s2990082" name="Equation" r:id="rId4" imgW="596880" imgH="228600" progId="Equation.DSMT4">
              <p:embed/>
            </p:oleObj>
          </a:graphicData>
        </a:graphic>
      </p:graphicFrame>
      <p:graphicFrame>
        <p:nvGraphicFramePr>
          <p:cNvPr id="1796100" name="Object 4"/>
          <p:cNvGraphicFramePr>
            <a:graphicFrameLocks noChangeAspect="1"/>
          </p:cNvGraphicFramePr>
          <p:nvPr/>
        </p:nvGraphicFramePr>
        <p:xfrm>
          <a:off x="5562600" y="5257800"/>
          <a:ext cx="1373249" cy="609600"/>
        </p:xfrm>
        <a:graphic>
          <a:graphicData uri="http://schemas.openxmlformats.org/presentationml/2006/ole">
            <p:oleObj spid="_x0000_s2990083" name="Equation" r:id="rId5" imgW="571320" imgH="228600" progId="Equation.DSMT4">
              <p:embed/>
            </p:oleObj>
          </a:graphicData>
        </a:graphic>
      </p:graphicFrame>
      <p:graphicFrame>
        <p:nvGraphicFramePr>
          <p:cNvPr id="1796101" name="Object 5"/>
          <p:cNvGraphicFramePr>
            <a:graphicFrameLocks noChangeAspect="1"/>
          </p:cNvGraphicFramePr>
          <p:nvPr/>
        </p:nvGraphicFramePr>
        <p:xfrm>
          <a:off x="1752600" y="5105400"/>
          <a:ext cx="1304925" cy="503237"/>
        </p:xfrm>
        <a:graphic>
          <a:graphicData uri="http://schemas.openxmlformats.org/presentationml/2006/ole">
            <p:oleObj spid="_x0000_s2990084" name="Equation" r:id="rId6" imgW="558720" imgH="215640" progId="Equation.DSMT4">
              <p:embed/>
            </p:oleObj>
          </a:graphicData>
        </a:graphic>
      </p:graphicFrame>
      <p:pic>
        <p:nvPicPr>
          <p:cNvPr id="8" name="Picture 1026" descr="C:\Documents and Settings\rocky.FNAL\Desktop\spectrum.jpg"/>
          <p:cNvPicPr>
            <a:picLocks noGrp="1" noChangeAspect="1" noChangeArrowheads="1"/>
          </p:cNvPicPr>
          <p:nvPr>
            <p:ph idx="1"/>
          </p:nvPr>
        </p:nvPicPr>
        <p:blipFill>
          <a:blip r:embed="rId7" cstate="print"/>
          <a:srcRect l="3099" t="6636" r="4076" b="2150"/>
          <a:stretch>
            <a:fillRect/>
          </a:stretch>
        </p:blipFill>
        <p:spPr bwMode="auto">
          <a:xfrm>
            <a:off x="5380822" y="1524001"/>
            <a:ext cx="3305978" cy="21686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b="1" dirty="0" smtClean="0">
                <a:latin typeface="Times New Roman" pitchFamily="18" charset="0"/>
                <a:cs typeface="Times New Roman" pitchFamily="18" charset="0"/>
              </a:rPr>
              <a:t>The results from COBE </a:t>
            </a:r>
          </a:p>
        </p:txBody>
      </p:sp>
      <p:sp>
        <p:nvSpPr>
          <p:cNvPr id="21507" name="Rectangle 3"/>
          <p:cNvSpPr>
            <a:spLocks noGrp="1" noChangeArrowheads="1"/>
          </p:cNvSpPr>
          <p:nvPr>
            <p:ph type="body" sz="half" idx="1"/>
          </p:nvPr>
        </p:nvSpPr>
        <p:spPr>
          <a:xfrm>
            <a:off x="0" y="1828800"/>
            <a:ext cx="9144000" cy="5029200"/>
          </a:xfrm>
        </p:spPr>
        <p:txBody>
          <a:bodyPr/>
          <a:lstStyle/>
          <a:p>
            <a:pPr eaLnBrk="1" hangingPunct="1">
              <a:spcBef>
                <a:spcPct val="0"/>
              </a:spcBef>
              <a:buFontTx/>
              <a:buNone/>
            </a:pPr>
            <a:r>
              <a:rPr lang="en-US" sz="2400" dirty="0" smtClean="0">
                <a:solidFill>
                  <a:srgbClr val="000000"/>
                </a:solidFill>
              </a:rPr>
              <a:t>    </a:t>
            </a:r>
            <a:r>
              <a:rPr lang="en-US" sz="2000" dirty="0" smtClean="0">
                <a:solidFill>
                  <a:srgbClr val="0000CC"/>
                </a:solidFill>
                <a:latin typeface="Times New Roman" pitchFamily="18" charset="0"/>
                <a:cs typeface="Times New Roman" pitchFamily="18" charset="0"/>
              </a:rPr>
              <a:t>Temperature fluctuations of the order of 10</a:t>
            </a:r>
            <a:r>
              <a:rPr lang="en-US" sz="2000" baseline="30000" dirty="0" smtClean="0">
                <a:solidFill>
                  <a:srgbClr val="0000CC"/>
                </a:solidFill>
                <a:latin typeface="Times New Roman" pitchFamily="18" charset="0"/>
                <a:cs typeface="Times New Roman" pitchFamily="18" charset="0"/>
              </a:rPr>
              <a:t>-5 </a:t>
            </a:r>
            <a:r>
              <a:rPr lang="en-US" sz="2000" dirty="0" smtClean="0">
                <a:solidFill>
                  <a:srgbClr val="0000CC"/>
                </a:solidFill>
                <a:latin typeface="Times New Roman" pitchFamily="18" charset="0"/>
                <a:cs typeface="Times New Roman" pitchFamily="18" charset="0"/>
              </a:rPr>
              <a:t>were found and the background radiation with a temperature of 2.725 K followed very precisely a blackbody spectrum. </a:t>
            </a:r>
          </a:p>
          <a:p>
            <a:pPr eaLnBrk="1" hangingPunct="1">
              <a:buFontTx/>
              <a:buNone/>
            </a:pPr>
            <a:endParaRPr lang="en-US" sz="2000" dirty="0" smtClean="0">
              <a:latin typeface="Times New Roman" pitchFamily="18" charset="0"/>
              <a:cs typeface="Times New Roman" pitchFamily="18" charset="0"/>
            </a:endParaRPr>
          </a:p>
          <a:p>
            <a:pPr eaLnBrk="1" hangingPunct="1"/>
            <a:r>
              <a:rPr lang="en-US" sz="2000" dirty="0" smtClean="0">
                <a:latin typeface="Times New Roman" pitchFamily="18" charset="0"/>
                <a:cs typeface="Times New Roman" pitchFamily="18" charset="0"/>
              </a:rPr>
              <a:t>The spectrum of the radiation (measured </a:t>
            </a:r>
            <a:r>
              <a:rPr lang="en-US" sz="2000" dirty="0" smtClean="0">
                <a:solidFill>
                  <a:srgbClr val="000000"/>
                </a:solidFill>
                <a:latin typeface="Times New Roman" pitchFamily="18" charset="0"/>
                <a:cs typeface="Times New Roman" pitchFamily="18" charset="0"/>
              </a:rPr>
              <a:t>in the wavelength range 0.1 – 10 mm) </a:t>
            </a:r>
            <a:r>
              <a:rPr lang="en-US" sz="2000" dirty="0" smtClean="0">
                <a:latin typeface="Times New Roman" pitchFamily="18" charset="0"/>
                <a:cs typeface="Times New Roman" pitchFamily="18" charset="0"/>
              </a:rPr>
              <a:t>is extremely uniform, with less than 1 % deviation from that of a blackbody.</a:t>
            </a:r>
            <a:r>
              <a:rPr lang="en-US" sz="2000" dirty="0" smtClean="0">
                <a:solidFill>
                  <a:srgbClr val="000000"/>
                </a:solidFill>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eaLnBrk="1" hangingPunct="1">
              <a:spcBef>
                <a:spcPct val="0"/>
              </a:spcBef>
            </a:pPr>
            <a:r>
              <a:rPr lang="en-US" sz="2000" dirty="0" smtClean="0">
                <a:solidFill>
                  <a:srgbClr val="000000"/>
                </a:solidFill>
                <a:latin typeface="Times New Roman" pitchFamily="18" charset="0"/>
                <a:cs typeface="Times New Roman" pitchFamily="18" charset="0"/>
              </a:rPr>
              <a:t>Final result for the temperature 2.725 ± 0.002  K  Largest deviations were 0.03% </a:t>
            </a:r>
            <a:endParaRPr lang="en-US" sz="2000" dirty="0" smtClean="0">
              <a:latin typeface="Times New Roman" pitchFamily="18" charset="0"/>
              <a:cs typeface="Times New Roman" pitchFamily="18" charset="0"/>
            </a:endParaRPr>
          </a:p>
          <a:p>
            <a:pPr eaLnBrk="1" hangingPunct="1">
              <a:buFontTx/>
              <a:buNone/>
            </a:pPr>
            <a:r>
              <a:rPr lang="en-US" sz="2000" dirty="0" smtClean="0">
                <a:latin typeface="Times New Roman" pitchFamily="18" charset="0"/>
                <a:cs typeface="Times New Roman" pitchFamily="18" charset="0"/>
              </a:rPr>
              <a:t>     WMAP  obtained better accuracy: T=  2.725  </a:t>
            </a:r>
            <a:r>
              <a:rPr lang="fr-FR"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0.001 K</a:t>
            </a:r>
          </a:p>
          <a:p>
            <a:pPr eaLnBrk="1" hangingPunct="1">
              <a:buFontTx/>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corresponing</a:t>
            </a:r>
            <a:r>
              <a:rPr lang="en-US" sz="2000" dirty="0" smtClean="0">
                <a:latin typeface="Times New Roman" pitchFamily="18" charset="0"/>
                <a:cs typeface="Times New Roman" pitchFamily="18" charset="0"/>
              </a:rPr>
              <a:t> to particle density of 411 per cubic cm</a:t>
            </a:r>
          </a:p>
          <a:p>
            <a:pPr eaLnBrk="1" hangingPunct="1">
              <a:buFontTx/>
              <a:buNone/>
            </a:pPr>
            <a:r>
              <a:rPr lang="en-US" sz="2000" dirty="0" smtClean="0">
                <a:latin typeface="Times New Roman" pitchFamily="18" charset="0"/>
                <a:cs typeface="Times New Roman" pitchFamily="18" charset="0"/>
              </a:rPr>
              <a:t>      and energy density 4.64 10E-34 g/cm</a:t>
            </a:r>
          </a:p>
          <a:p>
            <a:pPr eaLnBrk="1" hangingPunct="1">
              <a:buFontTx/>
              <a:buNone/>
            </a:pPr>
            <a:r>
              <a:rPr lang="fr-FR" sz="2000" dirty="0" smtClean="0">
                <a:latin typeface="Times New Roman" pitchFamily="18" charset="0"/>
                <a:cs typeface="Times New Roman" pitchFamily="18" charset="0"/>
              </a:rPr>
              <a:t>      There </a:t>
            </a:r>
            <a:r>
              <a:rPr lang="fr-FR" sz="2000" dirty="0" err="1" smtClean="0">
                <a:latin typeface="Times New Roman" pitchFamily="18" charset="0"/>
                <a:cs typeface="Times New Roman" pitchFamily="18" charset="0"/>
              </a:rPr>
              <a:t>is</a:t>
            </a:r>
            <a:r>
              <a:rPr lang="fr-FR" sz="2000" dirty="0" smtClean="0">
                <a:latin typeface="Times New Roman" pitchFamily="18" charset="0"/>
                <a:cs typeface="Times New Roman" pitchFamily="18" charset="0"/>
              </a:rPr>
              <a:t> no alternative </a:t>
            </a:r>
            <a:r>
              <a:rPr lang="fr-FR" sz="2000" dirty="0" err="1" smtClean="0">
                <a:latin typeface="Times New Roman" pitchFamily="18" charset="0"/>
                <a:cs typeface="Times New Roman" pitchFamily="18" charset="0"/>
              </a:rPr>
              <a:t>theory</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yet</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proposed</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that</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predicts</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this</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energy</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spectrum</a:t>
            </a:r>
            <a:r>
              <a:rPr lang="fr-FR" sz="2000" dirty="0" smtClean="0">
                <a:latin typeface="Times New Roman" pitchFamily="18" charset="0"/>
                <a:cs typeface="Times New Roman" pitchFamily="18" charset="0"/>
              </a:rPr>
              <a:t>. The </a:t>
            </a:r>
            <a:r>
              <a:rPr lang="fr-FR" sz="2000" dirty="0" err="1" smtClean="0">
                <a:latin typeface="Times New Roman" pitchFamily="18" charset="0"/>
                <a:cs typeface="Times New Roman" pitchFamily="18" charset="0"/>
              </a:rPr>
              <a:t>accurate</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measurement</a:t>
            </a:r>
            <a:r>
              <a:rPr lang="fr-FR" sz="2000" dirty="0" smtClean="0">
                <a:latin typeface="Times New Roman" pitchFamily="18" charset="0"/>
                <a:cs typeface="Times New Roman" pitchFamily="18" charset="0"/>
              </a:rPr>
              <a:t> of </a:t>
            </a:r>
            <a:r>
              <a:rPr lang="fr-FR" sz="2000" dirty="0" err="1" smtClean="0">
                <a:latin typeface="Times New Roman" pitchFamily="18" charset="0"/>
                <a:cs typeface="Times New Roman" pitchFamily="18" charset="0"/>
              </a:rPr>
              <a:t>its</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shape</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was</a:t>
            </a:r>
            <a:r>
              <a:rPr lang="fr-FR"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another</a:t>
            </a:r>
            <a:r>
              <a:rPr lang="fr-FR" sz="2000" dirty="0" smtClean="0">
                <a:latin typeface="Times New Roman" pitchFamily="18" charset="0"/>
                <a:cs typeface="Times New Roman" pitchFamily="18" charset="0"/>
              </a:rPr>
              <a:t> important test of the </a:t>
            </a:r>
            <a:r>
              <a:rPr lang="fr-FR" sz="2000" dirty="0" err="1" smtClean="0">
                <a:latin typeface="Times New Roman" pitchFamily="18" charset="0"/>
                <a:cs typeface="Times New Roman" pitchFamily="18" charset="0"/>
              </a:rPr>
              <a:t>Big</a:t>
            </a:r>
            <a:r>
              <a:rPr lang="fr-FR" sz="2000" dirty="0" smtClean="0">
                <a:latin typeface="Times New Roman" pitchFamily="18" charset="0"/>
                <a:cs typeface="Times New Roman" pitchFamily="18" charset="0"/>
              </a:rPr>
              <a:t> Bang</a:t>
            </a:r>
            <a:r>
              <a:rPr lang="fr-FR" dirty="0" smtClean="0">
                <a:latin typeface="Times New Roman" pitchFamily="18" charset="0"/>
                <a:cs typeface="Times New Roman" pitchFamily="18" charset="0"/>
              </a:rPr>
              <a:t> </a:t>
            </a:r>
          </a:p>
          <a:p>
            <a:pPr eaLnBrk="1" hangingPunct="1">
              <a:spcBef>
                <a:spcPct val="0"/>
              </a:spcBef>
              <a:buFontTx/>
              <a:buNone/>
            </a:pPr>
            <a:r>
              <a:rPr lang="fr-FR" sz="2000" dirty="0" smtClean="0">
                <a:solidFill>
                  <a:schemeClr val="accent2"/>
                </a:solidFill>
                <a:latin typeface="Times New Roman" pitchFamily="18" charset="0"/>
                <a:cs typeface="Times New Roman" pitchFamily="18" charset="0"/>
              </a:rPr>
              <a:t>     </a:t>
            </a:r>
          </a:p>
          <a:p>
            <a:pPr eaLnBrk="1" hangingPunct="1">
              <a:spcBef>
                <a:spcPct val="0"/>
              </a:spcBef>
              <a:buFontTx/>
              <a:buNone/>
            </a:pPr>
            <a:r>
              <a:rPr lang="fr-FR" sz="2000" dirty="0" smtClean="0">
                <a:solidFill>
                  <a:schemeClr val="accent2"/>
                </a:solidFill>
                <a:latin typeface="Times New Roman" pitchFamily="18" charset="0"/>
                <a:cs typeface="Times New Roman" pitchFamily="18" charset="0"/>
              </a:rPr>
              <a:t>       </a:t>
            </a:r>
            <a:r>
              <a:rPr lang="fr-FR" sz="2000" dirty="0" smtClean="0">
                <a:solidFill>
                  <a:srgbClr val="0000CC"/>
                </a:solidFill>
                <a:latin typeface="Times New Roman" pitchFamily="18" charset="0"/>
                <a:cs typeface="Times New Roman" pitchFamily="18" charset="0"/>
              </a:rPr>
              <a:t>CMB </a:t>
            </a:r>
            <a:r>
              <a:rPr lang="fr-FR" sz="2000" dirty="0" err="1" smtClean="0">
                <a:solidFill>
                  <a:srgbClr val="0000CC"/>
                </a:solidFill>
                <a:latin typeface="Times New Roman" pitchFamily="18" charset="0"/>
                <a:cs typeface="Times New Roman" pitchFamily="18" charset="0"/>
              </a:rPr>
              <a:t>is</a:t>
            </a:r>
            <a:r>
              <a:rPr lang="fr-FR" sz="2000" dirty="0" smtClean="0">
                <a:solidFill>
                  <a:srgbClr val="0000CC"/>
                </a:solidFill>
                <a:latin typeface="Times New Roman" pitchFamily="18" charset="0"/>
                <a:cs typeface="Times New Roman" pitchFamily="18" charset="0"/>
              </a:rPr>
              <a:t> </a:t>
            </a:r>
            <a:r>
              <a:rPr lang="fr-FR" sz="2000" dirty="0" err="1" smtClean="0">
                <a:solidFill>
                  <a:srgbClr val="0000CC"/>
                </a:solidFill>
                <a:latin typeface="Times New Roman" pitchFamily="18" charset="0"/>
                <a:cs typeface="Times New Roman" pitchFamily="18" charset="0"/>
              </a:rPr>
              <a:t>probably</a:t>
            </a:r>
            <a:r>
              <a:rPr lang="fr-FR" sz="2000" dirty="0" smtClean="0">
                <a:solidFill>
                  <a:srgbClr val="0000CC"/>
                </a:solidFill>
                <a:latin typeface="Times New Roman" pitchFamily="18" charset="0"/>
                <a:cs typeface="Times New Roman" pitchFamily="18" charset="0"/>
              </a:rPr>
              <a:t> the best </a:t>
            </a:r>
            <a:r>
              <a:rPr lang="fr-FR" sz="2000" dirty="0" err="1" smtClean="0">
                <a:solidFill>
                  <a:srgbClr val="0000CC"/>
                </a:solidFill>
                <a:latin typeface="Times New Roman" pitchFamily="18" charset="0"/>
                <a:cs typeface="Times New Roman" pitchFamily="18" charset="0"/>
              </a:rPr>
              <a:t>recorded</a:t>
            </a:r>
            <a:r>
              <a:rPr lang="fr-FR" sz="2000" dirty="0" smtClean="0">
                <a:solidFill>
                  <a:srgbClr val="0000CC"/>
                </a:solidFill>
                <a:latin typeface="Times New Roman" pitchFamily="18" charset="0"/>
                <a:cs typeface="Times New Roman" pitchFamily="18" charset="0"/>
              </a:rPr>
              <a:t> </a:t>
            </a:r>
            <a:r>
              <a:rPr lang="fr-FR" sz="2000" dirty="0" err="1" smtClean="0">
                <a:solidFill>
                  <a:srgbClr val="0000CC"/>
                </a:solidFill>
                <a:latin typeface="Times New Roman" pitchFamily="18" charset="0"/>
                <a:cs typeface="Times New Roman" pitchFamily="18" charset="0"/>
              </a:rPr>
              <a:t>blackbody</a:t>
            </a:r>
            <a:r>
              <a:rPr lang="fr-FR" sz="2000" dirty="0" smtClean="0">
                <a:solidFill>
                  <a:srgbClr val="0000CC"/>
                </a:solidFill>
                <a:latin typeface="Times New Roman" pitchFamily="18" charset="0"/>
                <a:cs typeface="Times New Roman" pitchFamily="18" charset="0"/>
              </a:rPr>
              <a:t> </a:t>
            </a:r>
            <a:r>
              <a:rPr lang="fr-FR" sz="2000" dirty="0" err="1" smtClean="0">
                <a:solidFill>
                  <a:srgbClr val="0000CC"/>
                </a:solidFill>
                <a:latin typeface="Times New Roman" pitchFamily="18" charset="0"/>
                <a:cs typeface="Times New Roman" pitchFamily="18" charset="0"/>
              </a:rPr>
              <a:t>spectrum</a:t>
            </a:r>
            <a:r>
              <a:rPr lang="fr-FR" sz="2000" dirty="0" smtClean="0">
                <a:solidFill>
                  <a:srgbClr val="0000CC"/>
                </a:solidFill>
                <a:latin typeface="Times New Roman" pitchFamily="18" charset="0"/>
                <a:cs typeface="Times New Roman" pitchFamily="18" charset="0"/>
              </a:rPr>
              <a:t> </a:t>
            </a:r>
            <a:r>
              <a:rPr lang="fr-FR" sz="2000" dirty="0" err="1" smtClean="0">
                <a:solidFill>
                  <a:srgbClr val="0000CC"/>
                </a:solidFill>
                <a:latin typeface="Times New Roman" pitchFamily="18" charset="0"/>
                <a:cs typeface="Times New Roman" pitchFamily="18" charset="0"/>
              </a:rPr>
              <a:t>that</a:t>
            </a:r>
            <a:r>
              <a:rPr lang="fr-FR" sz="2000" dirty="0" smtClean="0">
                <a:solidFill>
                  <a:srgbClr val="0000CC"/>
                </a:solidFill>
                <a:latin typeface="Times New Roman" pitchFamily="18" charset="0"/>
                <a:cs typeface="Times New Roman" pitchFamily="18" charset="0"/>
              </a:rPr>
              <a:t> </a:t>
            </a:r>
            <a:r>
              <a:rPr lang="fr-FR" sz="2000" dirty="0" err="1" smtClean="0">
                <a:solidFill>
                  <a:srgbClr val="0000CC"/>
                </a:solidFill>
                <a:latin typeface="Times New Roman" pitchFamily="18" charset="0"/>
                <a:cs typeface="Times New Roman" pitchFamily="18" charset="0"/>
              </a:rPr>
              <a:t>exists</a:t>
            </a:r>
            <a:r>
              <a:rPr lang="fr-FR" sz="2000" dirty="0" smtClean="0">
                <a:solidFill>
                  <a:srgbClr val="0000CC"/>
                </a:solidFill>
                <a:latin typeface="Times New Roman" pitchFamily="18" charset="0"/>
                <a:cs typeface="Times New Roman" pitchFamily="18" charset="0"/>
              </a:rPr>
              <a:t>.</a:t>
            </a:r>
            <a:endParaRPr lang="fr-FR" dirty="0" smtClean="0">
              <a:solidFill>
                <a:srgbClr val="0000CC"/>
              </a:solidFill>
              <a:latin typeface="Times New Roman" pitchFamily="18" charset="0"/>
              <a:cs typeface="Times New Roman" pitchFamily="18" charset="0"/>
            </a:endParaRPr>
          </a:p>
          <a:p>
            <a:pPr eaLnBrk="1" hangingPunct="1">
              <a:buFontTx/>
              <a:buNone/>
            </a:pPr>
            <a:endParaRPr lang="fr-FR" dirty="0" smtClean="0"/>
          </a:p>
          <a:p>
            <a:pPr eaLnBrk="1" hangingPunct="1">
              <a:buFontTx/>
              <a:buNone/>
            </a:pP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fr-FR" sz="1800" b="1" dirty="0" smtClean="0">
                <a:solidFill>
                  <a:srgbClr val="000000"/>
                </a:solidFill>
              </a:rPr>
              <a:t>The first FIRAS </a:t>
            </a:r>
            <a:r>
              <a:rPr lang="fr-FR" sz="1800" b="1" dirty="0" err="1" smtClean="0">
                <a:solidFill>
                  <a:srgbClr val="000000"/>
                </a:solidFill>
              </a:rPr>
              <a:t>result</a:t>
            </a:r>
            <a:r>
              <a:rPr lang="fr-FR" sz="1800" b="1" dirty="0" smtClean="0">
                <a:solidFill>
                  <a:srgbClr val="000000"/>
                </a:solidFill>
              </a:rPr>
              <a:t> (Mather et al. 1990). Data </a:t>
            </a:r>
            <a:r>
              <a:rPr lang="fr-FR" sz="1800" b="1" dirty="0" err="1" smtClean="0">
                <a:solidFill>
                  <a:srgbClr val="000000"/>
                </a:solidFill>
              </a:rPr>
              <a:t>had</a:t>
            </a:r>
            <a:r>
              <a:rPr lang="fr-FR" sz="1800" b="1" dirty="0" smtClean="0">
                <a:solidFill>
                  <a:srgbClr val="000000"/>
                </a:solidFill>
              </a:rPr>
              <a:t> been </a:t>
            </a:r>
            <a:r>
              <a:rPr lang="fr-FR" sz="1800" b="1" dirty="0" err="1" smtClean="0">
                <a:solidFill>
                  <a:srgbClr val="000000"/>
                </a:solidFill>
              </a:rPr>
              <a:t>accumulated</a:t>
            </a:r>
            <a:r>
              <a:rPr lang="fr-FR" sz="1800" b="1" dirty="0" smtClean="0">
                <a:solidFill>
                  <a:srgbClr val="000000"/>
                </a:solidFill>
              </a:rPr>
              <a:t> </a:t>
            </a:r>
            <a:br>
              <a:rPr lang="fr-FR" sz="1800" b="1" dirty="0" smtClean="0">
                <a:solidFill>
                  <a:srgbClr val="000000"/>
                </a:solidFill>
              </a:rPr>
            </a:br>
            <a:r>
              <a:rPr lang="fr-FR" sz="1800" b="1" dirty="0" err="1" smtClean="0">
                <a:solidFill>
                  <a:srgbClr val="000000"/>
                </a:solidFill>
              </a:rPr>
              <a:t>during</a:t>
            </a:r>
            <a:r>
              <a:rPr lang="fr-FR" sz="1800" b="1" dirty="0" smtClean="0">
                <a:solidFill>
                  <a:srgbClr val="000000"/>
                </a:solidFill>
              </a:rPr>
              <a:t>   </a:t>
            </a:r>
            <a:r>
              <a:rPr lang="fr-FR" sz="1800" b="1" dirty="0" err="1" smtClean="0">
                <a:solidFill>
                  <a:srgbClr val="000000"/>
                </a:solidFill>
              </a:rPr>
              <a:t>nine</a:t>
            </a:r>
            <a:r>
              <a:rPr lang="fr-FR" sz="1800" b="1" dirty="0" smtClean="0">
                <a:solidFill>
                  <a:srgbClr val="000000"/>
                </a:solidFill>
              </a:rPr>
              <a:t> minutes in the direction of the </a:t>
            </a:r>
            <a:r>
              <a:rPr lang="fr-FR" sz="1800" b="1" dirty="0" err="1" smtClean="0">
                <a:solidFill>
                  <a:srgbClr val="000000"/>
                </a:solidFill>
              </a:rPr>
              <a:t>northern</a:t>
            </a:r>
            <a:r>
              <a:rPr lang="fr-FR" sz="1800" b="1" dirty="0" smtClean="0">
                <a:solidFill>
                  <a:srgbClr val="000000"/>
                </a:solidFill>
              </a:rPr>
              <a:t> </a:t>
            </a:r>
            <a:r>
              <a:rPr lang="fr-FR" sz="1800" b="1" dirty="0" err="1" smtClean="0">
                <a:solidFill>
                  <a:srgbClr val="000000"/>
                </a:solidFill>
              </a:rPr>
              <a:t>galactic</a:t>
            </a:r>
            <a:r>
              <a:rPr lang="fr-FR" sz="1800" b="1" dirty="0" smtClean="0">
                <a:solidFill>
                  <a:srgbClr val="000000"/>
                </a:solidFill>
              </a:rPr>
              <a:t> pole. The </a:t>
            </a:r>
            <a:r>
              <a:rPr lang="fr-FR" sz="1800" b="1" dirty="0" err="1" smtClean="0">
                <a:solidFill>
                  <a:srgbClr val="000000"/>
                </a:solidFill>
              </a:rPr>
              <a:t>small</a:t>
            </a:r>
            <a:r>
              <a:rPr lang="fr-FR" sz="1800" b="1" dirty="0" smtClean="0">
                <a:solidFill>
                  <a:srgbClr val="000000"/>
                </a:solidFill>
              </a:rPr>
              <a:t> squares show </a:t>
            </a:r>
            <a:r>
              <a:rPr lang="fr-FR" sz="1800" b="1" dirty="0" err="1" smtClean="0">
                <a:solidFill>
                  <a:srgbClr val="000000"/>
                </a:solidFill>
              </a:rPr>
              <a:t>measurements</a:t>
            </a:r>
            <a:r>
              <a:rPr lang="fr-FR" sz="1800" b="1" dirty="0" smtClean="0">
                <a:solidFill>
                  <a:srgbClr val="000000"/>
                </a:solidFill>
              </a:rPr>
              <a:t> </a:t>
            </a:r>
            <a:r>
              <a:rPr lang="fr-FR" sz="1800" b="1" dirty="0" err="1" smtClean="0">
                <a:solidFill>
                  <a:srgbClr val="000000"/>
                </a:solidFill>
              </a:rPr>
              <a:t>with</a:t>
            </a:r>
            <a:r>
              <a:rPr lang="fr-FR" sz="1800" b="1" dirty="0" smtClean="0">
                <a:solidFill>
                  <a:srgbClr val="000000"/>
                </a:solidFill>
              </a:rPr>
              <a:t> an </a:t>
            </a:r>
            <a:r>
              <a:rPr lang="fr-FR" sz="1800" b="1" dirty="0" err="1" smtClean="0">
                <a:solidFill>
                  <a:srgbClr val="000000"/>
                </a:solidFill>
              </a:rPr>
              <a:t>error</a:t>
            </a:r>
            <a:r>
              <a:rPr lang="fr-FR" sz="1800" b="1" dirty="0" smtClean="0">
                <a:solidFill>
                  <a:srgbClr val="000000"/>
                </a:solidFill>
              </a:rPr>
              <a:t> </a:t>
            </a:r>
            <a:r>
              <a:rPr lang="fr-FR" sz="1800" b="1" dirty="0" err="1" smtClean="0">
                <a:solidFill>
                  <a:srgbClr val="000000"/>
                </a:solidFill>
              </a:rPr>
              <a:t>estimate</a:t>
            </a:r>
            <a:r>
              <a:rPr lang="fr-FR" sz="1800" b="1" dirty="0" smtClean="0">
                <a:solidFill>
                  <a:srgbClr val="000000"/>
                </a:solidFill>
              </a:rPr>
              <a:t> of 1%.</a:t>
            </a:r>
            <a:r>
              <a:rPr lang="fr-FR" sz="2000" dirty="0" smtClean="0">
                <a:solidFill>
                  <a:srgbClr val="000000"/>
                </a:solidFill>
              </a:rPr>
              <a:t> </a:t>
            </a:r>
            <a:r>
              <a:rPr lang="fr-FR" sz="2000" b="1" dirty="0" smtClean="0">
                <a:solidFill>
                  <a:srgbClr val="000000"/>
                </a:solidFill>
              </a:rPr>
              <a:t>T=2.735 ± 0.060</a:t>
            </a:r>
            <a:r>
              <a:rPr lang="fr-FR" sz="2000" dirty="0" smtClean="0">
                <a:solidFill>
                  <a:srgbClr val="000000"/>
                </a:solidFill>
              </a:rPr>
              <a:t> . </a:t>
            </a:r>
            <a:br>
              <a:rPr lang="fr-FR" sz="2000" dirty="0" smtClean="0">
                <a:solidFill>
                  <a:srgbClr val="000000"/>
                </a:solidFill>
              </a:rPr>
            </a:br>
            <a:r>
              <a:rPr lang="fr-FR" sz="2000" dirty="0" smtClean="0">
                <a:solidFill>
                  <a:srgbClr val="000000"/>
                </a:solidFill>
              </a:rPr>
              <a:t/>
            </a:r>
            <a:br>
              <a:rPr lang="fr-FR" sz="2000" dirty="0" smtClean="0">
                <a:solidFill>
                  <a:srgbClr val="000000"/>
                </a:solidFill>
              </a:rPr>
            </a:br>
            <a:endParaRPr lang="fr-FR" sz="2000" dirty="0" smtClean="0">
              <a:solidFill>
                <a:srgbClr val="000000"/>
              </a:solidFill>
            </a:endParaRPr>
          </a:p>
        </p:txBody>
      </p:sp>
      <p:sp>
        <p:nvSpPr>
          <p:cNvPr id="22531" name="Rectangle 4"/>
          <p:cNvSpPr>
            <a:spLocks noGrp="1" noChangeArrowheads="1"/>
          </p:cNvSpPr>
          <p:nvPr>
            <p:ph type="body" sz="half" idx="2"/>
          </p:nvPr>
        </p:nvSpPr>
        <p:spPr/>
        <p:txBody>
          <a:bodyPr/>
          <a:lstStyle/>
          <a:p>
            <a:endParaRPr lang="fr-FR" sz="2800" smtClean="0"/>
          </a:p>
        </p:txBody>
      </p:sp>
      <p:pic>
        <p:nvPicPr>
          <p:cNvPr id="22532" name="Picture 7"/>
          <p:cNvPicPr>
            <a:picLocks noChangeAspect="1" noChangeArrowheads="1"/>
          </p:cNvPicPr>
          <p:nvPr>
            <p:ph type="clipArt" sz="half" idx="1"/>
          </p:nvPr>
        </p:nvPicPr>
        <p:blipFill>
          <a:blip r:embed="rId2"/>
          <a:srcRect/>
          <a:stretch>
            <a:fillRect/>
          </a:stretch>
        </p:blipFill>
        <p:spPr>
          <a:xfrm>
            <a:off x="685800" y="1920875"/>
            <a:ext cx="7315200" cy="3984625"/>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600" b="1" dirty="0" smtClean="0">
                <a:latin typeface="Times New Roman" pitchFamily="18" charset="0"/>
                <a:cs typeface="Times New Roman" pitchFamily="18" charset="0"/>
              </a:rPr>
              <a:t>Properties of the CBR</a:t>
            </a:r>
          </a:p>
        </p:txBody>
      </p:sp>
      <p:sp>
        <p:nvSpPr>
          <p:cNvPr id="23555" name="Rectangle 3"/>
          <p:cNvSpPr>
            <a:spLocks noGrp="1" noChangeArrowheads="1"/>
          </p:cNvSpPr>
          <p:nvPr>
            <p:ph type="body" idx="1"/>
          </p:nvPr>
        </p:nvSpPr>
        <p:spPr>
          <a:xfrm>
            <a:off x="152400" y="1143000"/>
            <a:ext cx="8991600" cy="5410200"/>
          </a:xfrm>
        </p:spPr>
        <p:txBody>
          <a:bodyPr/>
          <a:lstStyle/>
          <a:p>
            <a:pPr eaLnBrk="1" hangingPunct="1"/>
            <a:r>
              <a:rPr lang="en-US" sz="2000" dirty="0" smtClean="0">
                <a:solidFill>
                  <a:srgbClr val="0000CC"/>
                </a:solidFill>
                <a:latin typeface="Times New Roman" pitchFamily="18" charset="0"/>
                <a:cs typeface="Times New Roman" pitchFamily="18" charset="0"/>
              </a:rPr>
              <a:t>Isotropic</a:t>
            </a:r>
            <a:r>
              <a:rPr lang="en-US" sz="2000" dirty="0" smtClean="0">
                <a:latin typeface="Times New Roman" pitchFamily="18" charset="0"/>
                <a:cs typeface="Times New Roman" pitchFamily="18" charset="0"/>
              </a:rPr>
              <a:t>, except for the motion of the earth (together with the local cluster) towards Hydra and </a:t>
            </a:r>
            <a:r>
              <a:rPr lang="en-US" sz="2000" dirty="0" err="1" smtClean="0">
                <a:latin typeface="Times New Roman" pitchFamily="18" charset="0"/>
                <a:cs typeface="Times New Roman" pitchFamily="18" charset="0"/>
              </a:rPr>
              <a:t>Centaurus</a:t>
            </a:r>
            <a:r>
              <a:rPr lang="en-US" sz="2000" dirty="0" smtClean="0">
                <a:latin typeface="Times New Roman" pitchFamily="18" charset="0"/>
                <a:cs typeface="Times New Roman" pitchFamily="18" charset="0"/>
              </a:rPr>
              <a:t> super-cluster with velocity of v=600 km/s. </a:t>
            </a:r>
          </a:p>
          <a:p>
            <a:pPr eaLnBrk="1" hangingPunct="1">
              <a:buFontTx/>
              <a:buNone/>
            </a:pPr>
            <a:r>
              <a:rPr lang="en-US" sz="2000" dirty="0" smtClean="0">
                <a:solidFill>
                  <a:srgbClr val="000000"/>
                </a:solidFill>
                <a:latin typeface="Times New Roman" pitchFamily="18" charset="0"/>
                <a:cs typeface="Times New Roman" pitchFamily="18" charset="0"/>
              </a:rPr>
              <a:t>               dipole temperature anisotropy  </a:t>
            </a:r>
            <a:r>
              <a:rPr lang="en-US" sz="2000" i="1" dirty="0" err="1" smtClean="0">
                <a:solidFill>
                  <a:srgbClr val="000000"/>
                </a:solidFill>
                <a:latin typeface="Times New Roman" pitchFamily="18" charset="0"/>
                <a:cs typeface="Times New Roman" pitchFamily="18" charset="0"/>
              </a:rPr>
              <a:t>dT</a:t>
            </a:r>
            <a:r>
              <a:rPr lang="en-US" sz="2000" i="1" dirty="0" smtClean="0">
                <a:solidFill>
                  <a:srgbClr val="000000"/>
                </a:solidFill>
                <a:latin typeface="Times New Roman" pitchFamily="18" charset="0"/>
                <a:cs typeface="Times New Roman" pitchFamily="18" charset="0"/>
              </a:rPr>
              <a:t>/T = </a:t>
            </a:r>
            <a:r>
              <a:rPr lang="en-US" sz="2000" dirty="0" smtClean="0">
                <a:solidFill>
                  <a:srgbClr val="000000"/>
                </a:solidFill>
                <a:latin typeface="Times New Roman" pitchFamily="18" charset="0"/>
                <a:cs typeface="Times New Roman" pitchFamily="18" charset="0"/>
              </a:rPr>
              <a:t>10</a:t>
            </a:r>
            <a:r>
              <a:rPr lang="en-US" sz="2000" baseline="30000" dirty="0" smtClean="0">
                <a:solidFill>
                  <a:srgbClr val="000000"/>
                </a:solidFill>
                <a:latin typeface="Times New Roman" pitchFamily="18" charset="0"/>
                <a:cs typeface="Times New Roman" pitchFamily="18" charset="0"/>
              </a:rPr>
              <a:t>-3 </a:t>
            </a:r>
          </a:p>
          <a:p>
            <a:pPr eaLnBrk="1" hangingPunct="1">
              <a:spcBef>
                <a:spcPct val="0"/>
              </a:spcBef>
              <a:buFontTx/>
              <a:buNone/>
            </a:pPr>
            <a:r>
              <a:rPr lang="en-US" sz="2000" dirty="0" smtClean="0">
                <a:solidFill>
                  <a:srgbClr val="000000"/>
                </a:solidFill>
                <a:latin typeface="Times New Roman" pitchFamily="18" charset="0"/>
                <a:cs typeface="Times New Roman" pitchFamily="18" charset="0"/>
              </a:rPr>
              <a:t>(</a:t>
            </a:r>
            <a:r>
              <a:rPr lang="en-US" sz="1800" i="1" dirty="0" smtClean="0">
                <a:solidFill>
                  <a:srgbClr val="000000"/>
                </a:solidFill>
                <a:latin typeface="Times New Roman" pitchFamily="18" charset="0"/>
                <a:cs typeface="Times New Roman" pitchFamily="18" charset="0"/>
              </a:rPr>
              <a:t>Conklin 1969, Henry 1971, Corey and Wilkinson 1976 and Smoot, </a:t>
            </a:r>
            <a:r>
              <a:rPr lang="en-US" sz="1800" i="1" dirty="0" err="1" smtClean="0">
                <a:solidFill>
                  <a:srgbClr val="000000"/>
                </a:solidFill>
                <a:latin typeface="Times New Roman" pitchFamily="18" charset="0"/>
                <a:cs typeface="Times New Roman" pitchFamily="18" charset="0"/>
              </a:rPr>
              <a:t>Gorenstein</a:t>
            </a:r>
            <a:r>
              <a:rPr lang="en-US" sz="1800" i="1" dirty="0" smtClean="0">
                <a:solidFill>
                  <a:srgbClr val="000000"/>
                </a:solidFill>
                <a:latin typeface="Times New Roman" pitchFamily="18" charset="0"/>
                <a:cs typeface="Times New Roman" pitchFamily="18" charset="0"/>
              </a:rPr>
              <a:t> and Muller 1977 )</a:t>
            </a:r>
            <a:endParaRPr lang="en-US" sz="1800" i="1" dirty="0" smtClean="0">
              <a:latin typeface="Times New Roman" pitchFamily="18" charset="0"/>
              <a:cs typeface="Times New Roman" pitchFamily="18" charset="0"/>
            </a:endParaRPr>
          </a:p>
          <a:p>
            <a:pPr eaLnBrk="1" hangingPunct="1"/>
            <a:r>
              <a:rPr lang="en-US" sz="2000" dirty="0" smtClean="0">
                <a:latin typeface="Times New Roman" pitchFamily="18" charset="0"/>
                <a:cs typeface="Times New Roman" pitchFamily="18" charset="0"/>
              </a:rPr>
              <a:t> </a:t>
            </a:r>
            <a:r>
              <a:rPr lang="en-US" sz="2000" dirty="0" smtClean="0">
                <a:solidFill>
                  <a:srgbClr val="0000CC"/>
                </a:solidFill>
                <a:latin typeface="Times New Roman" pitchFamily="18" charset="0"/>
                <a:cs typeface="Times New Roman" pitchFamily="18" charset="0"/>
              </a:rPr>
              <a:t>Anisotropy</a:t>
            </a:r>
          </a:p>
          <a:p>
            <a:pPr eaLnBrk="1" hangingPunct="1">
              <a:buNone/>
            </a:pPr>
            <a:r>
              <a:rPr lang="en-US" sz="1800" dirty="0" smtClean="0">
                <a:solidFill>
                  <a:srgbClr val="0000CC"/>
                </a:solidFill>
                <a:latin typeface="Times New Roman" pitchFamily="18" charset="0"/>
                <a:cs typeface="Times New Roman" pitchFamily="18" charset="0"/>
              </a:rPr>
              <a:t> </a:t>
            </a:r>
            <a:r>
              <a:rPr lang="en-US" sz="1800" dirty="0" smtClean="0">
                <a:solidFill>
                  <a:srgbClr val="0000CC"/>
                </a:solidFill>
                <a:latin typeface="Times New Roman" pitchFamily="18" charset="0"/>
                <a:cs typeface="Times New Roman" pitchFamily="18" charset="0"/>
              </a:rPr>
              <a:t> </a:t>
            </a:r>
            <a:r>
              <a:rPr lang="en-US" sz="1800" dirty="0" smtClean="0">
                <a:solidFill>
                  <a:srgbClr val="000000"/>
                </a:solidFill>
                <a:latin typeface="Times New Roman" pitchFamily="18" charset="0"/>
                <a:cs typeface="Times New Roman" pitchFamily="18" charset="0"/>
              </a:rPr>
              <a:t>   </a:t>
            </a:r>
            <a:r>
              <a:rPr lang="fr-FR" sz="1800" dirty="0" smtClean="0">
                <a:solidFill>
                  <a:srgbClr val="000000"/>
                </a:solidFill>
                <a:latin typeface="Times New Roman" pitchFamily="18" charset="0"/>
                <a:cs typeface="Times New Roman" pitchFamily="18" charset="0"/>
              </a:rPr>
              <a:t>To </a:t>
            </a:r>
            <a:r>
              <a:rPr lang="fr-FR" sz="1800" dirty="0" err="1" smtClean="0">
                <a:solidFill>
                  <a:srgbClr val="000000"/>
                </a:solidFill>
                <a:latin typeface="Times New Roman" pitchFamily="18" charset="0"/>
                <a:cs typeface="Times New Roman" pitchFamily="18" charset="0"/>
              </a:rPr>
              <a:t>explain</a:t>
            </a:r>
            <a:r>
              <a:rPr lang="fr-FR" sz="1800" dirty="0" smtClean="0">
                <a:solidFill>
                  <a:srgbClr val="000000"/>
                </a:solidFill>
                <a:latin typeface="Times New Roman" pitchFamily="18" charset="0"/>
                <a:cs typeface="Times New Roman" pitchFamily="18" charset="0"/>
              </a:rPr>
              <a:t> the large </a:t>
            </a:r>
            <a:r>
              <a:rPr lang="fr-FR" sz="1800" dirty="0" err="1" smtClean="0">
                <a:solidFill>
                  <a:srgbClr val="000000"/>
                </a:solidFill>
                <a:latin typeface="Times New Roman" pitchFamily="18" charset="0"/>
                <a:cs typeface="Times New Roman" pitchFamily="18" charset="0"/>
              </a:rPr>
              <a:t>scale</a:t>
            </a:r>
            <a:r>
              <a:rPr lang="fr-FR" sz="1800" dirty="0" smtClean="0">
                <a:solidFill>
                  <a:srgbClr val="000000"/>
                </a:solidFill>
                <a:latin typeface="Times New Roman" pitchFamily="18" charset="0"/>
                <a:cs typeface="Times New Roman" pitchFamily="18" charset="0"/>
              </a:rPr>
              <a:t> structures in the </a:t>
            </a:r>
            <a:r>
              <a:rPr lang="fr-FR" sz="1800" dirty="0" err="1" smtClean="0">
                <a:solidFill>
                  <a:srgbClr val="000000"/>
                </a:solidFill>
                <a:latin typeface="Times New Roman" pitchFamily="18" charset="0"/>
                <a:cs typeface="Times New Roman" pitchFamily="18" charset="0"/>
              </a:rPr>
              <a:t>form</a:t>
            </a:r>
            <a:r>
              <a:rPr lang="fr-FR" sz="1800" dirty="0" smtClean="0">
                <a:solidFill>
                  <a:srgbClr val="000000"/>
                </a:solidFill>
                <a:latin typeface="Times New Roman" pitchFamily="18" charset="0"/>
                <a:cs typeface="Times New Roman" pitchFamily="18" charset="0"/>
              </a:rPr>
              <a:t> of galaxies and clusters of galaxies </a:t>
            </a:r>
            <a:r>
              <a:rPr lang="fr-FR" sz="1800" dirty="0" err="1" smtClean="0">
                <a:solidFill>
                  <a:srgbClr val="000000"/>
                </a:solidFill>
                <a:latin typeface="Times New Roman" pitchFamily="18" charset="0"/>
                <a:cs typeface="Times New Roman" pitchFamily="18" charset="0"/>
              </a:rPr>
              <a:t>observed</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today</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small</a:t>
            </a:r>
            <a:r>
              <a:rPr lang="fr-FR" sz="1800" dirty="0" smtClean="0">
                <a:solidFill>
                  <a:srgbClr val="000000"/>
                </a:solidFill>
                <a:latin typeface="Times New Roman" pitchFamily="18" charset="0"/>
                <a:cs typeface="Times New Roman" pitchFamily="18" charset="0"/>
              </a:rPr>
              <a:t> anisotropies </a:t>
            </a:r>
            <a:r>
              <a:rPr lang="fr-FR" sz="1800" dirty="0" err="1" smtClean="0">
                <a:solidFill>
                  <a:srgbClr val="000000"/>
                </a:solidFill>
                <a:latin typeface="Times New Roman" pitchFamily="18" charset="0"/>
                <a:cs typeface="Times New Roman" pitchFamily="18" charset="0"/>
              </a:rPr>
              <a:t>should</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exist</a:t>
            </a:r>
            <a:r>
              <a:rPr lang="fr-FR" sz="1800" dirty="0" smtClean="0">
                <a:solidFill>
                  <a:srgbClr val="000000"/>
                </a:solidFill>
                <a:latin typeface="Times New Roman" pitchFamily="18" charset="0"/>
                <a:cs typeface="Times New Roman" pitchFamily="18" charset="0"/>
              </a:rPr>
              <a:t>. </a:t>
            </a:r>
          </a:p>
          <a:p>
            <a:pPr>
              <a:spcBef>
                <a:spcPct val="0"/>
              </a:spcBef>
              <a:buNone/>
            </a:pPr>
            <a:r>
              <a:rPr lang="fr-FR" sz="1800" dirty="0" smtClean="0">
                <a:solidFill>
                  <a:srgbClr val="000000"/>
                </a:solidFill>
                <a:latin typeface="Times New Roman" pitchFamily="18" charset="0"/>
                <a:cs typeface="Times New Roman" pitchFamily="18" charset="0"/>
              </a:rPr>
              <a:t>      Gravitation </a:t>
            </a:r>
            <a:r>
              <a:rPr lang="fr-FR" sz="1800" dirty="0" err="1" smtClean="0">
                <a:solidFill>
                  <a:srgbClr val="000000"/>
                </a:solidFill>
                <a:latin typeface="Times New Roman" pitchFamily="18" charset="0"/>
                <a:cs typeface="Times New Roman" pitchFamily="18" charset="0"/>
              </a:rPr>
              <a:t>can</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make</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small</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density</a:t>
            </a:r>
            <a:r>
              <a:rPr lang="fr-FR" sz="1800" dirty="0" smtClean="0">
                <a:solidFill>
                  <a:srgbClr val="000000"/>
                </a:solidFill>
                <a:latin typeface="Times New Roman" pitchFamily="18" charset="0"/>
                <a:cs typeface="Times New Roman" pitchFamily="18" charset="0"/>
              </a:rPr>
              <a:t> fluctuations </a:t>
            </a:r>
            <a:r>
              <a:rPr lang="fr-FR" sz="1800" dirty="0" err="1" smtClean="0">
                <a:solidFill>
                  <a:srgbClr val="000000"/>
                </a:solidFill>
                <a:latin typeface="Times New Roman" pitchFamily="18" charset="0"/>
                <a:cs typeface="Times New Roman" pitchFamily="18" charset="0"/>
              </a:rPr>
              <a:t>that</a:t>
            </a:r>
            <a:r>
              <a:rPr lang="fr-FR" sz="1800" dirty="0" smtClean="0">
                <a:solidFill>
                  <a:srgbClr val="000000"/>
                </a:solidFill>
                <a:latin typeface="Times New Roman" pitchFamily="18" charset="0"/>
                <a:cs typeface="Times New Roman" pitchFamily="18" charset="0"/>
              </a:rPr>
              <a:t> are </a:t>
            </a:r>
            <a:r>
              <a:rPr lang="fr-FR" sz="1800" dirty="0" err="1" smtClean="0">
                <a:solidFill>
                  <a:srgbClr val="000000"/>
                </a:solidFill>
                <a:latin typeface="Times New Roman" pitchFamily="18" charset="0"/>
                <a:cs typeface="Times New Roman" pitchFamily="18" charset="0"/>
              </a:rPr>
              <a:t>present</a:t>
            </a:r>
            <a:r>
              <a:rPr lang="fr-FR" sz="1800" dirty="0" smtClean="0">
                <a:solidFill>
                  <a:srgbClr val="000000"/>
                </a:solidFill>
                <a:latin typeface="Times New Roman" pitchFamily="18" charset="0"/>
                <a:cs typeface="Times New Roman" pitchFamily="18" charset="0"/>
              </a:rPr>
              <a:t> in the </a:t>
            </a:r>
            <a:r>
              <a:rPr lang="fr-FR" sz="1800" dirty="0" err="1" smtClean="0">
                <a:solidFill>
                  <a:srgbClr val="000000"/>
                </a:solidFill>
                <a:latin typeface="Times New Roman" pitchFamily="18" charset="0"/>
                <a:cs typeface="Times New Roman" pitchFamily="18" charset="0"/>
              </a:rPr>
              <a:t>early</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Universe</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grow</a:t>
            </a:r>
            <a:r>
              <a:rPr lang="fr-FR" sz="1800" dirty="0" smtClean="0">
                <a:solidFill>
                  <a:srgbClr val="000000"/>
                </a:solidFill>
                <a:latin typeface="Times New Roman" pitchFamily="18" charset="0"/>
                <a:cs typeface="Times New Roman" pitchFamily="18" charset="0"/>
              </a:rPr>
              <a:t> and </a:t>
            </a:r>
            <a:r>
              <a:rPr lang="fr-FR" sz="1800" dirty="0" err="1" smtClean="0">
                <a:solidFill>
                  <a:srgbClr val="000000"/>
                </a:solidFill>
                <a:latin typeface="Times New Roman" pitchFamily="18" charset="0"/>
                <a:cs typeface="Times New Roman" pitchFamily="18" charset="0"/>
              </a:rPr>
              <a:t>make</a:t>
            </a:r>
            <a:r>
              <a:rPr lang="fr-FR" sz="1800" dirty="0" smtClean="0">
                <a:solidFill>
                  <a:srgbClr val="000000"/>
                </a:solidFill>
                <a:latin typeface="Times New Roman" pitchFamily="18" charset="0"/>
                <a:cs typeface="Times New Roman" pitchFamily="18" charset="0"/>
              </a:rPr>
              <a:t> </a:t>
            </a:r>
            <a:r>
              <a:rPr lang="fr-FR" sz="1800" dirty="0" err="1" smtClean="0">
                <a:solidFill>
                  <a:srgbClr val="000000"/>
                </a:solidFill>
                <a:latin typeface="Times New Roman" pitchFamily="18" charset="0"/>
                <a:cs typeface="Times New Roman" pitchFamily="18" charset="0"/>
              </a:rPr>
              <a:t>galaxy</a:t>
            </a:r>
            <a:r>
              <a:rPr lang="fr-FR" sz="1800" dirty="0" smtClean="0">
                <a:solidFill>
                  <a:srgbClr val="000000"/>
                </a:solidFill>
                <a:latin typeface="Times New Roman" pitchFamily="18" charset="0"/>
                <a:cs typeface="Times New Roman" pitchFamily="18" charset="0"/>
              </a:rPr>
              <a:t> formation possible.</a:t>
            </a:r>
          </a:p>
          <a:p>
            <a:pPr eaLnBrk="1" hangingPunct="1">
              <a:spcBef>
                <a:spcPct val="0"/>
              </a:spcBef>
              <a:buFontTx/>
              <a:buNone/>
            </a:pPr>
            <a:r>
              <a:rPr lang="en-US" sz="2000" dirty="0" smtClean="0">
                <a:solidFill>
                  <a:srgbClr val="000000"/>
                </a:solidFill>
                <a:latin typeface="Times New Roman" pitchFamily="18" charset="0"/>
                <a:cs typeface="Times New Roman" pitchFamily="18" charset="0"/>
              </a:rPr>
              <a:t>     </a:t>
            </a:r>
            <a:r>
              <a:rPr lang="en-US" sz="1800" dirty="0" smtClean="0">
                <a:solidFill>
                  <a:srgbClr val="000000"/>
                </a:solidFill>
                <a:latin typeface="Times New Roman" pitchFamily="18" charset="0"/>
                <a:cs typeface="Times New Roman" pitchFamily="18" charset="0"/>
              </a:rPr>
              <a:t>During  </a:t>
            </a:r>
            <a:r>
              <a:rPr lang="en-US" sz="1800" dirty="0" smtClean="0">
                <a:solidFill>
                  <a:srgbClr val="000000"/>
                </a:solidFill>
                <a:latin typeface="Times New Roman" pitchFamily="18" charset="0"/>
                <a:cs typeface="Times New Roman" pitchFamily="18" charset="0"/>
              </a:rPr>
              <a:t>1970-ties the anisotropies expected  10</a:t>
            </a:r>
            <a:r>
              <a:rPr lang="en-US" sz="1800" baseline="30000" dirty="0" smtClean="0">
                <a:solidFill>
                  <a:srgbClr val="000000"/>
                </a:solidFill>
                <a:latin typeface="Times New Roman" pitchFamily="18" charset="0"/>
                <a:cs typeface="Times New Roman" pitchFamily="18" charset="0"/>
              </a:rPr>
              <a:t>-2 </a:t>
            </a:r>
            <a:r>
              <a:rPr lang="en-US" sz="1800" dirty="0" smtClean="0">
                <a:solidFill>
                  <a:srgbClr val="000000"/>
                </a:solidFill>
                <a:latin typeface="Times New Roman" pitchFamily="18" charset="0"/>
                <a:cs typeface="Times New Roman" pitchFamily="18" charset="0"/>
              </a:rPr>
              <a:t>– 10</a:t>
            </a:r>
            <a:r>
              <a:rPr lang="en-US" sz="1800" baseline="30000" dirty="0" smtClean="0">
                <a:solidFill>
                  <a:srgbClr val="000000"/>
                </a:solidFill>
                <a:latin typeface="Times New Roman" pitchFamily="18" charset="0"/>
                <a:cs typeface="Times New Roman" pitchFamily="18" charset="0"/>
              </a:rPr>
              <a:t>-4</a:t>
            </a:r>
            <a:r>
              <a:rPr lang="en-US" sz="1800" dirty="0" smtClean="0">
                <a:solidFill>
                  <a:srgbClr val="000000"/>
                </a:solidFill>
                <a:latin typeface="Times New Roman" pitchFamily="18" charset="0"/>
                <a:cs typeface="Times New Roman" pitchFamily="18" charset="0"/>
              </a:rPr>
              <a:t>, but  not observed experimentally. </a:t>
            </a:r>
          </a:p>
          <a:p>
            <a:pPr eaLnBrk="1" hangingPunct="1">
              <a:spcBef>
                <a:spcPct val="0"/>
              </a:spcBef>
              <a:buFontTx/>
              <a:buNone/>
            </a:pPr>
            <a:r>
              <a:rPr lang="en-US" sz="1800" dirty="0" smtClean="0">
                <a:solidFill>
                  <a:srgbClr val="000000"/>
                </a:solidFill>
                <a:latin typeface="Times New Roman" pitchFamily="18" charset="0"/>
                <a:cs typeface="Times New Roman" pitchFamily="18" charset="0"/>
              </a:rPr>
              <a:t>     Dark matter taken into account in the 1980-ties, the predicted level of the fluctuations was lowered to about 10</a:t>
            </a:r>
            <a:r>
              <a:rPr lang="en-US" sz="1800" baseline="30000" dirty="0" smtClean="0">
                <a:solidFill>
                  <a:srgbClr val="000000"/>
                </a:solidFill>
                <a:latin typeface="Times New Roman" pitchFamily="18" charset="0"/>
                <a:cs typeface="Times New Roman" pitchFamily="18" charset="0"/>
              </a:rPr>
              <a:t>-5</a:t>
            </a:r>
            <a:r>
              <a:rPr lang="en-US" sz="1800" dirty="0" smtClean="0">
                <a:solidFill>
                  <a:srgbClr val="000000"/>
                </a:solidFill>
                <a:latin typeface="Times New Roman" pitchFamily="18" charset="0"/>
                <a:cs typeface="Times New Roman" pitchFamily="18" charset="0"/>
              </a:rPr>
              <a:t>, thereby posing a great experimental challenge. </a:t>
            </a:r>
          </a:p>
          <a:p>
            <a:pPr eaLnBrk="1" hangingPunct="1">
              <a:buFontTx/>
              <a:buNone/>
            </a:pPr>
            <a:endParaRPr lang="en-US" sz="2000" dirty="0" smtClean="0">
              <a:latin typeface="Times New Roman" pitchFamily="18" charset="0"/>
              <a:cs typeface="Times New Roman" pitchFamily="18" charset="0"/>
            </a:endParaRPr>
          </a:p>
        </p:txBody>
      </p:sp>
      <p:graphicFrame>
        <p:nvGraphicFramePr>
          <p:cNvPr id="2989058" name="Object 6"/>
          <p:cNvGraphicFramePr>
            <a:graphicFrameLocks noChangeAspect="1"/>
          </p:cNvGraphicFramePr>
          <p:nvPr/>
        </p:nvGraphicFramePr>
        <p:xfrm>
          <a:off x="3124200" y="5257801"/>
          <a:ext cx="1295400" cy="903494"/>
        </p:xfrm>
        <a:graphic>
          <a:graphicData uri="http://schemas.openxmlformats.org/presentationml/2006/ole">
            <p:oleObj spid="_x0000_s2989058" name="Equation" r:id="rId3" imgW="545760" imgH="380880" progId="Equation.3">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3"/>
          <p:cNvSpPr txBox="1">
            <a:spLocks noChangeArrowheads="1"/>
          </p:cNvSpPr>
          <p:nvPr/>
        </p:nvSpPr>
        <p:spPr bwMode="auto">
          <a:xfrm>
            <a:off x="0" y="533400"/>
            <a:ext cx="8686800" cy="1631950"/>
          </a:xfrm>
          <a:prstGeom prst="rect">
            <a:avLst/>
          </a:prstGeom>
          <a:noFill/>
          <a:ln w="9525">
            <a:noFill/>
            <a:miter lim="800000"/>
            <a:headEnd/>
            <a:tailEnd/>
          </a:ln>
        </p:spPr>
        <p:txBody>
          <a:bodyPr>
            <a:spAutoFit/>
          </a:bodyPr>
          <a:lstStyle/>
          <a:p>
            <a:r>
              <a:rPr lang="fr-CH" b="1">
                <a:solidFill>
                  <a:srgbClr val="000000"/>
                </a:solidFill>
                <a:cs typeface="Times New Roman" pitchFamily="18" charset="0"/>
              </a:rPr>
              <a:t>I</a:t>
            </a:r>
            <a:r>
              <a:rPr lang="fr-FR" b="1">
                <a:solidFill>
                  <a:srgbClr val="000000"/>
                </a:solidFill>
                <a:cs typeface="Times New Roman" pitchFamily="18" charset="0"/>
              </a:rPr>
              <a:t>n 1992, CMB Explorer  satellite made the first detection </a:t>
            </a:r>
            <a:r>
              <a:rPr lang="fr-CH" b="1">
                <a:solidFill>
                  <a:srgbClr val="000000"/>
                </a:solidFill>
                <a:cs typeface="Times New Roman" pitchFamily="18" charset="0"/>
              </a:rPr>
              <a:t> of </a:t>
            </a:r>
            <a:r>
              <a:rPr lang="fr-FR" b="1">
                <a:solidFill>
                  <a:srgbClr val="000000"/>
                </a:solidFill>
                <a:cs typeface="Times New Roman" pitchFamily="18" charset="0"/>
              </a:rPr>
              <a:t> anisotropies fluctuations in CMB temperature </a:t>
            </a:r>
            <a:r>
              <a:rPr lang="fr-FR" b="1">
                <a:solidFill>
                  <a:srgbClr val="000000"/>
                </a:solidFill>
              </a:rPr>
              <a:t>for three frequencies, 90, 53 and 31.5 GHz (wavelengths 3.3, 5.7 and 9.5 mm), chosen near the CMB intensity maximum and where the galactic background was low (first indications by Relikt  - 1990) </a:t>
            </a:r>
          </a:p>
          <a:p>
            <a:endParaRPr lang="fr-FR" b="1">
              <a:latin typeface="Tahoma" pitchFamily="34" charset="0"/>
            </a:endParaRPr>
          </a:p>
        </p:txBody>
      </p:sp>
      <p:sp>
        <p:nvSpPr>
          <p:cNvPr id="24579" name="Text Box 6"/>
          <p:cNvSpPr txBox="1">
            <a:spLocks noChangeArrowheads="1"/>
          </p:cNvSpPr>
          <p:nvPr/>
        </p:nvSpPr>
        <p:spPr bwMode="auto">
          <a:xfrm>
            <a:off x="533400" y="5181600"/>
            <a:ext cx="2667000" cy="825500"/>
          </a:xfrm>
          <a:prstGeom prst="rect">
            <a:avLst/>
          </a:prstGeom>
          <a:noFill/>
          <a:ln w="9525">
            <a:noFill/>
            <a:miter lim="800000"/>
            <a:headEnd/>
            <a:tailEnd/>
          </a:ln>
        </p:spPr>
        <p:txBody>
          <a:bodyPr>
            <a:spAutoFit/>
          </a:bodyPr>
          <a:lstStyle/>
          <a:p>
            <a:r>
              <a:rPr lang="fr-CH" sz="1600">
                <a:solidFill>
                  <a:srgbClr val="000000"/>
                </a:solidFill>
                <a:latin typeface="Tahoma" pitchFamily="34" charset="0"/>
                <a:cs typeface="Times New Roman" pitchFamily="18" charset="0"/>
              </a:rPr>
              <a:t>T</a:t>
            </a:r>
            <a:r>
              <a:rPr lang="fr-FR" sz="1600">
                <a:solidFill>
                  <a:srgbClr val="000000"/>
                </a:solidFill>
                <a:latin typeface="Tahoma" pitchFamily="34" charset="0"/>
                <a:cs typeface="Times New Roman" pitchFamily="18" charset="0"/>
              </a:rPr>
              <a:t>he hot regions,</a:t>
            </a:r>
            <a:r>
              <a:rPr lang="fr-CH" sz="1600">
                <a:solidFill>
                  <a:srgbClr val="000000"/>
                </a:solidFill>
                <a:latin typeface="Tahoma" pitchFamily="34" charset="0"/>
                <a:cs typeface="Times New Roman" pitchFamily="18" charset="0"/>
              </a:rPr>
              <a:t> </a:t>
            </a:r>
            <a:r>
              <a:rPr lang="fr-FR" sz="1600">
                <a:solidFill>
                  <a:srgbClr val="000000"/>
                </a:solidFill>
                <a:latin typeface="Tahoma" pitchFamily="34" charset="0"/>
                <a:cs typeface="Times New Roman" pitchFamily="18" charset="0"/>
              </a:rPr>
              <a:t>shown</a:t>
            </a:r>
            <a:r>
              <a:rPr lang="fr-CH" sz="1600">
                <a:solidFill>
                  <a:srgbClr val="000000"/>
                </a:solidFill>
                <a:latin typeface="Tahoma" pitchFamily="34" charset="0"/>
                <a:cs typeface="Times New Roman" pitchFamily="18" charset="0"/>
              </a:rPr>
              <a:t> </a:t>
            </a:r>
            <a:r>
              <a:rPr lang="fr-FR" sz="1600">
                <a:solidFill>
                  <a:srgbClr val="000000"/>
                </a:solidFill>
                <a:latin typeface="Tahoma" pitchFamily="34" charset="0"/>
                <a:cs typeface="Times New Roman" pitchFamily="18" charset="0"/>
              </a:rPr>
              <a:t>in red, are 0.0002 Kelvin</a:t>
            </a:r>
          </a:p>
          <a:p>
            <a:r>
              <a:rPr lang="fr-FR" sz="1600">
                <a:solidFill>
                  <a:srgbClr val="000000"/>
                </a:solidFill>
                <a:latin typeface="Tahoma" pitchFamily="34" charset="0"/>
                <a:cs typeface="Times New Roman" pitchFamily="18" charset="0"/>
              </a:rPr>
              <a:t> hotter than</a:t>
            </a:r>
            <a:r>
              <a:rPr lang="fr-CH" sz="1600">
                <a:solidFill>
                  <a:srgbClr val="000000"/>
                </a:solidFill>
                <a:latin typeface="Tahoma" pitchFamily="34" charset="0"/>
                <a:cs typeface="Times New Roman" pitchFamily="18" charset="0"/>
              </a:rPr>
              <a:t> </a:t>
            </a:r>
            <a:r>
              <a:rPr lang="fr-FR" sz="1600">
                <a:solidFill>
                  <a:srgbClr val="000000"/>
                </a:solidFill>
                <a:latin typeface="Tahoma" pitchFamily="34" charset="0"/>
                <a:cs typeface="Times New Roman" pitchFamily="18" charset="0"/>
              </a:rPr>
              <a:t>the  blue</a:t>
            </a:r>
            <a:r>
              <a:rPr lang="fr-CH" sz="1600">
                <a:solidFill>
                  <a:srgbClr val="000000"/>
                </a:solidFill>
                <a:latin typeface="Tahoma" pitchFamily="34" charset="0"/>
                <a:cs typeface="Times New Roman" pitchFamily="18" charset="0"/>
              </a:rPr>
              <a:t> ones.</a:t>
            </a:r>
            <a:endParaRPr lang="fr-FR" sz="1600">
              <a:latin typeface="Tahoma" pitchFamily="34" charset="0"/>
            </a:endParaRPr>
          </a:p>
        </p:txBody>
      </p:sp>
      <p:sp>
        <p:nvSpPr>
          <p:cNvPr id="24580" name="Text Box 7"/>
          <p:cNvSpPr txBox="1">
            <a:spLocks noChangeArrowheads="1"/>
          </p:cNvSpPr>
          <p:nvPr/>
        </p:nvSpPr>
        <p:spPr bwMode="auto">
          <a:xfrm>
            <a:off x="3505200" y="1752600"/>
            <a:ext cx="5181600" cy="4760913"/>
          </a:xfrm>
          <a:prstGeom prst="rect">
            <a:avLst/>
          </a:prstGeom>
          <a:noFill/>
          <a:ln w="9525">
            <a:noFill/>
            <a:miter lim="800000"/>
            <a:headEnd/>
            <a:tailEnd/>
          </a:ln>
        </p:spPr>
        <p:txBody>
          <a:bodyPr>
            <a:spAutoFit/>
          </a:bodyPr>
          <a:lstStyle/>
          <a:p>
            <a:r>
              <a:rPr lang="fr-CH" sz="1800">
                <a:solidFill>
                  <a:srgbClr val="000000"/>
                </a:solidFill>
                <a:latin typeface="Tahoma" pitchFamily="34" charset="0"/>
                <a:cs typeface="Times New Roman" pitchFamily="18" charset="0"/>
              </a:rPr>
              <a:t>The bottom image </a:t>
            </a:r>
            <a:r>
              <a:rPr lang="fr-FR" sz="1800">
                <a:solidFill>
                  <a:srgbClr val="000000"/>
                </a:solidFill>
                <a:latin typeface="Tahoma" pitchFamily="34" charset="0"/>
                <a:cs typeface="Times New Roman" pitchFamily="18" charset="0"/>
              </a:rPr>
              <a:t>shows  the sky as seen at microwave</a:t>
            </a:r>
            <a:r>
              <a:rPr lang="fr-CH" sz="1800">
                <a:solidFill>
                  <a:srgbClr val="000000"/>
                </a:solidFill>
                <a:latin typeface="Tahoma" pitchFamily="34" charset="0"/>
                <a:cs typeface="Times New Roman" pitchFamily="18" charset="0"/>
              </a:rPr>
              <a:t> </a:t>
            </a:r>
            <a:r>
              <a:rPr lang="fr-FR" sz="1800">
                <a:solidFill>
                  <a:srgbClr val="000000"/>
                </a:solidFill>
                <a:latin typeface="Tahoma" pitchFamily="34" charset="0"/>
                <a:cs typeface="Times New Roman" pitchFamily="18" charset="0"/>
              </a:rPr>
              <a:t>frequencies, after the dipole anisotropy due to the Sun motion  relative to the rest frame of the CMB has been subtracted from the map. </a:t>
            </a:r>
          </a:p>
          <a:p>
            <a:endParaRPr lang="fr-FR" sz="1800">
              <a:solidFill>
                <a:srgbClr val="000000"/>
              </a:solidFill>
              <a:latin typeface="Tahoma" pitchFamily="34" charset="0"/>
              <a:cs typeface="Times New Roman" pitchFamily="18" charset="0"/>
            </a:endParaRPr>
          </a:p>
          <a:p>
            <a:r>
              <a:rPr lang="fr-FR" sz="1800" b="1">
                <a:solidFill>
                  <a:srgbClr val="000000"/>
                </a:solidFill>
                <a:latin typeface="Tahoma" pitchFamily="34" charset="0"/>
                <a:cs typeface="Times New Roman" pitchFamily="18" charset="0"/>
              </a:rPr>
              <a:t>Main sources for the fluctuations</a:t>
            </a:r>
            <a:r>
              <a:rPr lang="fr-FR" sz="1800">
                <a:solidFill>
                  <a:srgbClr val="000000"/>
                </a:solidFill>
                <a:latin typeface="Tahoma" pitchFamily="34" charset="0"/>
                <a:cs typeface="Times New Roman" pitchFamily="18" charset="0"/>
              </a:rPr>
              <a:t>:</a:t>
            </a:r>
          </a:p>
          <a:p>
            <a:r>
              <a:rPr lang="fr-FR" sz="1800">
                <a:solidFill>
                  <a:srgbClr val="000000"/>
                </a:solidFill>
                <a:latin typeface="Tahoma" pitchFamily="34" charset="0"/>
                <a:cs typeface="Times New Roman" pitchFamily="18" charset="0"/>
              </a:rPr>
              <a:t>The </a:t>
            </a:r>
            <a:r>
              <a:rPr lang="fr-CH" sz="1800">
                <a:solidFill>
                  <a:srgbClr val="000000"/>
                </a:solidFill>
                <a:latin typeface="Tahoma" pitchFamily="34" charset="0"/>
                <a:cs typeface="Times New Roman" pitchFamily="18" charset="0"/>
              </a:rPr>
              <a:t>emission of the Milky Way  dominates  the equator of the map. </a:t>
            </a:r>
          </a:p>
          <a:p>
            <a:r>
              <a:rPr lang="fr-FR" sz="1800">
                <a:solidFill>
                  <a:schemeClr val="accent2"/>
                </a:solidFill>
                <a:latin typeface="Tahoma" pitchFamily="34" charset="0"/>
                <a:cs typeface="Times New Roman" pitchFamily="18" charset="0"/>
              </a:rPr>
              <a:t>Fluctuating emission from the edge of the visible universe dominates the regions away from the equator. </a:t>
            </a:r>
          </a:p>
          <a:p>
            <a:r>
              <a:rPr lang="fr-FR" sz="1800">
                <a:solidFill>
                  <a:srgbClr val="000000"/>
                </a:solidFill>
                <a:latin typeface="Tahoma" pitchFamily="34" charset="0"/>
                <a:cs typeface="Times New Roman" pitchFamily="18" charset="0"/>
              </a:rPr>
              <a:t>There is also residual noise  from the instruments themselves, but it is small compared to the signals in these maps. </a:t>
            </a:r>
          </a:p>
          <a:p>
            <a:endParaRPr lang="fr-CH" sz="1800">
              <a:solidFill>
                <a:srgbClr val="000000"/>
              </a:solidFill>
              <a:latin typeface="Tahoma" pitchFamily="34" charset="0"/>
              <a:cs typeface="Times New Roman" pitchFamily="18" charset="0"/>
            </a:endParaRPr>
          </a:p>
          <a:p>
            <a:endParaRPr lang="fr-FR" sz="1800">
              <a:solidFill>
                <a:srgbClr val="000000"/>
              </a:solidFill>
              <a:latin typeface="Tahoma" pitchFamily="34" charset="0"/>
              <a:cs typeface="Times New Roman" pitchFamily="18" charset="0"/>
            </a:endParaRPr>
          </a:p>
        </p:txBody>
      </p:sp>
      <p:sp>
        <p:nvSpPr>
          <p:cNvPr id="24581" name="Text Box 8"/>
          <p:cNvSpPr txBox="1">
            <a:spLocks noChangeArrowheads="1"/>
          </p:cNvSpPr>
          <p:nvPr/>
        </p:nvSpPr>
        <p:spPr bwMode="auto">
          <a:xfrm>
            <a:off x="3886200" y="4038600"/>
            <a:ext cx="5181600" cy="366713"/>
          </a:xfrm>
          <a:prstGeom prst="rect">
            <a:avLst/>
          </a:prstGeom>
          <a:noFill/>
          <a:ln w="9525">
            <a:noFill/>
            <a:miter lim="800000"/>
            <a:headEnd/>
            <a:tailEnd/>
          </a:ln>
        </p:spPr>
        <p:txBody>
          <a:bodyPr>
            <a:spAutoFit/>
          </a:bodyPr>
          <a:lstStyle/>
          <a:p>
            <a:endParaRPr lang="fr-FR" sz="1800">
              <a:solidFill>
                <a:srgbClr val="000000"/>
              </a:solidFill>
              <a:latin typeface="Tahoma" pitchFamily="34" charset="0"/>
              <a:cs typeface="Times New Roman" pitchFamily="18" charset="0"/>
            </a:endParaRPr>
          </a:p>
        </p:txBody>
      </p:sp>
      <p:sp>
        <p:nvSpPr>
          <p:cNvPr id="24582" name="Rectangle 10"/>
          <p:cNvSpPr>
            <a:spLocks noChangeArrowheads="1"/>
          </p:cNvSpPr>
          <p:nvPr/>
        </p:nvSpPr>
        <p:spPr bwMode="auto">
          <a:xfrm>
            <a:off x="381000" y="0"/>
            <a:ext cx="8302625" cy="579438"/>
          </a:xfrm>
          <a:prstGeom prst="rect">
            <a:avLst/>
          </a:prstGeom>
          <a:noFill/>
          <a:ln w="9525">
            <a:noFill/>
            <a:miter lim="800000"/>
            <a:headEnd/>
            <a:tailEnd/>
          </a:ln>
        </p:spPr>
        <p:txBody>
          <a:bodyPr>
            <a:spAutoFit/>
          </a:bodyPr>
          <a:lstStyle/>
          <a:p>
            <a:pPr>
              <a:spcBef>
                <a:spcPct val="20000"/>
              </a:spcBef>
            </a:pPr>
            <a:r>
              <a:rPr lang="fr-CH" sz="2800">
                <a:latin typeface="Arial Rounded MT Bold" pitchFamily="34" charset="0"/>
              </a:rPr>
              <a:t>                    </a:t>
            </a:r>
            <a:r>
              <a:rPr lang="fr-CH">
                <a:latin typeface="Tahoma" pitchFamily="34" charset="0"/>
              </a:rPr>
              <a:t> </a:t>
            </a:r>
            <a:r>
              <a:rPr lang="fr-CH" sz="3200">
                <a:solidFill>
                  <a:srgbClr val="FF00FF"/>
                </a:solidFill>
                <a:latin typeface="Tahoma" pitchFamily="34" charset="0"/>
              </a:rPr>
              <a:t>Anisotropy of CMB</a:t>
            </a:r>
            <a:endParaRPr lang="fr-FR" sz="3200">
              <a:solidFill>
                <a:srgbClr val="FF00FF"/>
              </a:solidFill>
              <a:latin typeface="Tahoma" pitchFamily="34" charset="0"/>
            </a:endParaRPr>
          </a:p>
        </p:txBody>
      </p:sp>
      <p:pic>
        <p:nvPicPr>
          <p:cNvPr id="24583" name="Picture 11"/>
          <p:cNvPicPr>
            <a:picLocks noChangeAspect="1" noChangeArrowheads="1"/>
          </p:cNvPicPr>
          <p:nvPr/>
        </p:nvPicPr>
        <p:blipFill>
          <a:blip r:embed="rId2"/>
          <a:srcRect/>
          <a:stretch>
            <a:fillRect/>
          </a:stretch>
        </p:blipFill>
        <p:spPr bwMode="auto">
          <a:xfrm>
            <a:off x="533400" y="1905000"/>
            <a:ext cx="2438400" cy="1219200"/>
          </a:xfrm>
          <a:prstGeom prst="rect">
            <a:avLst/>
          </a:prstGeom>
          <a:noFill/>
          <a:ln w="9525">
            <a:noFill/>
            <a:miter lim="800000"/>
            <a:headEnd/>
            <a:tailEnd/>
          </a:ln>
        </p:spPr>
      </p:pic>
      <p:pic>
        <p:nvPicPr>
          <p:cNvPr id="24584" name="Picture 12"/>
          <p:cNvPicPr>
            <a:picLocks noChangeAspect="1" noChangeArrowheads="1"/>
          </p:cNvPicPr>
          <p:nvPr/>
        </p:nvPicPr>
        <p:blipFill>
          <a:blip r:embed="rId3"/>
          <a:srcRect/>
          <a:stretch>
            <a:fillRect/>
          </a:stretch>
        </p:blipFill>
        <p:spPr bwMode="auto">
          <a:xfrm>
            <a:off x="609600" y="3886200"/>
            <a:ext cx="2438400" cy="1219200"/>
          </a:xfrm>
          <a:prstGeom prst="rect">
            <a:avLst/>
          </a:prstGeom>
          <a:noFill/>
          <a:ln w="9525">
            <a:noFill/>
            <a:miter lim="800000"/>
            <a:headEnd/>
            <a:tailEnd/>
          </a:ln>
        </p:spPr>
      </p:pic>
      <p:sp>
        <p:nvSpPr>
          <p:cNvPr id="24585" name="Rectangle 13"/>
          <p:cNvSpPr>
            <a:spLocks noChangeArrowheads="1"/>
          </p:cNvSpPr>
          <p:nvPr/>
        </p:nvSpPr>
        <p:spPr bwMode="auto">
          <a:xfrm>
            <a:off x="228600" y="3200400"/>
            <a:ext cx="2895600" cy="623888"/>
          </a:xfrm>
          <a:prstGeom prst="rect">
            <a:avLst/>
          </a:prstGeom>
          <a:noFill/>
          <a:ln w="9525">
            <a:noFill/>
            <a:miter lim="800000"/>
            <a:headEnd/>
            <a:tailEnd/>
          </a:ln>
        </p:spPr>
        <p:txBody>
          <a:bodyPr>
            <a:spAutoFit/>
          </a:bodyPr>
          <a:lstStyle/>
          <a:p>
            <a:pPr>
              <a:spcBef>
                <a:spcPct val="50000"/>
              </a:spcBef>
            </a:pPr>
            <a:r>
              <a:rPr lang="fr-CH" sz="1400">
                <a:solidFill>
                  <a:srgbClr val="000000"/>
                </a:solidFill>
                <a:latin typeface="Tahoma" pitchFamily="34" charset="0"/>
                <a:cs typeface="Times New Roman" pitchFamily="18" charset="0"/>
              </a:rPr>
              <a:t>T</a:t>
            </a:r>
            <a:r>
              <a:rPr lang="fr-FR" sz="1400">
                <a:solidFill>
                  <a:srgbClr val="000000"/>
                </a:solidFill>
                <a:latin typeface="Tahoma" pitchFamily="34" charset="0"/>
                <a:cs typeface="Times New Roman" pitchFamily="18" charset="0"/>
              </a:rPr>
              <a:t>he hot regions,</a:t>
            </a:r>
            <a:r>
              <a:rPr lang="fr-CH" sz="1400">
                <a:solidFill>
                  <a:srgbClr val="000000"/>
                </a:solidFill>
                <a:latin typeface="Tahoma" pitchFamily="34" charset="0"/>
                <a:cs typeface="Times New Roman" pitchFamily="18" charset="0"/>
              </a:rPr>
              <a:t> </a:t>
            </a:r>
            <a:r>
              <a:rPr lang="fr-FR" sz="1400">
                <a:solidFill>
                  <a:srgbClr val="000000"/>
                </a:solidFill>
                <a:latin typeface="Tahoma" pitchFamily="34" charset="0"/>
                <a:cs typeface="Times New Roman" pitchFamily="18" charset="0"/>
              </a:rPr>
              <a:t> are 4 Kelvin</a:t>
            </a:r>
          </a:p>
          <a:p>
            <a:pPr>
              <a:spcBef>
                <a:spcPct val="50000"/>
              </a:spcBef>
            </a:pPr>
            <a:r>
              <a:rPr lang="fr-FR" sz="1400">
                <a:solidFill>
                  <a:srgbClr val="000000"/>
                </a:solidFill>
                <a:latin typeface="Tahoma" pitchFamily="34" charset="0"/>
                <a:cs typeface="Times New Roman" pitchFamily="18" charset="0"/>
              </a:rPr>
              <a:t> hotter than</a:t>
            </a:r>
            <a:r>
              <a:rPr lang="fr-CH" sz="1400">
                <a:solidFill>
                  <a:srgbClr val="000000"/>
                </a:solidFill>
                <a:latin typeface="Tahoma" pitchFamily="34" charset="0"/>
                <a:cs typeface="Times New Roman" pitchFamily="18" charset="0"/>
              </a:rPr>
              <a:t> </a:t>
            </a:r>
            <a:r>
              <a:rPr lang="fr-FR" sz="1400">
                <a:solidFill>
                  <a:srgbClr val="000000"/>
                </a:solidFill>
                <a:latin typeface="Tahoma" pitchFamily="34" charset="0"/>
                <a:cs typeface="Times New Roman" pitchFamily="18" charset="0"/>
              </a:rPr>
              <a:t>the  blue</a:t>
            </a:r>
            <a:r>
              <a:rPr lang="fr-CH" sz="1400">
                <a:solidFill>
                  <a:srgbClr val="000000"/>
                </a:solidFill>
                <a:latin typeface="Tahoma" pitchFamily="34" charset="0"/>
                <a:cs typeface="Times New Roman" pitchFamily="18" charset="0"/>
              </a:rPr>
              <a:t> ones.</a:t>
            </a:r>
            <a:endParaRPr lang="fr-FR" sz="1400">
              <a:solidFill>
                <a:srgbClr val="000000"/>
              </a:solidFill>
              <a:latin typeface="Tahoma"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r>
              <a:rPr lang="fr-FR" smtClean="0">
                <a:solidFill>
                  <a:srgbClr val="000000"/>
                </a:solidFill>
              </a:rPr>
              <a:t>DMR results </a:t>
            </a:r>
            <a:br>
              <a:rPr lang="fr-FR" smtClean="0">
                <a:solidFill>
                  <a:srgbClr val="000000"/>
                </a:solidFill>
              </a:rPr>
            </a:br>
            <a:endParaRPr lang="fr-FR" smtClean="0">
              <a:solidFill>
                <a:srgbClr val="000000"/>
              </a:solidFill>
            </a:endParaRPr>
          </a:p>
        </p:txBody>
      </p:sp>
      <p:sp>
        <p:nvSpPr>
          <p:cNvPr id="25603" name="Rectangle 1028"/>
          <p:cNvSpPr>
            <a:spLocks noGrp="1" noChangeArrowheads="1"/>
          </p:cNvSpPr>
          <p:nvPr>
            <p:ph type="body" sz="half" idx="2"/>
          </p:nvPr>
        </p:nvSpPr>
        <p:spPr/>
        <p:txBody>
          <a:bodyPr/>
          <a:lstStyle/>
          <a:p>
            <a:pPr>
              <a:lnSpc>
                <a:spcPct val="90000"/>
              </a:lnSpc>
              <a:spcBef>
                <a:spcPct val="0"/>
              </a:spcBef>
              <a:buFontTx/>
              <a:buNone/>
            </a:pPr>
            <a:r>
              <a:rPr lang="fr-FR" sz="1800" smtClean="0">
                <a:solidFill>
                  <a:srgbClr val="000000"/>
                </a:solidFill>
              </a:rPr>
              <a:t>     DMR results (Smoot et al. 1992, http://lambda.gsfc.nasa.gov/product/cobe/ ) in galactic coordinates </a:t>
            </a:r>
          </a:p>
          <a:p>
            <a:pPr>
              <a:lnSpc>
                <a:spcPct val="90000"/>
              </a:lnSpc>
              <a:spcBef>
                <a:spcPct val="0"/>
              </a:spcBef>
              <a:buFontTx/>
              <a:buNone/>
            </a:pPr>
            <a:r>
              <a:rPr lang="fr-FR" sz="1800" smtClean="0">
                <a:solidFill>
                  <a:srgbClr val="000000"/>
                </a:solidFill>
              </a:rPr>
              <a:t>     The data from the 53 GHz band (6 mm wavelength) showing the near uniformity of the CMB (top), the dipole (middle) and the quadrupole and higher anisotropies with the dipole subtracted (bottom). The relative sensitivities from top to bottom are 1, 100 and 100,000. The background from the Milky Way, not following a blackbody spectrum (visible as a horizontal red band in the bottom panel), has not been subtracted. </a:t>
            </a:r>
          </a:p>
          <a:p>
            <a:pPr>
              <a:lnSpc>
                <a:spcPct val="90000"/>
              </a:lnSpc>
            </a:pPr>
            <a:endParaRPr lang="fr-FR" sz="1800" smtClean="0"/>
          </a:p>
        </p:txBody>
      </p:sp>
      <p:pic>
        <p:nvPicPr>
          <p:cNvPr id="25604" name="Picture 1029"/>
          <p:cNvPicPr>
            <a:picLocks noChangeAspect="1" noChangeArrowheads="1"/>
          </p:cNvPicPr>
          <p:nvPr>
            <p:ph type="clipArt" sz="half" idx="1"/>
          </p:nvPr>
        </p:nvPicPr>
        <p:blipFill>
          <a:blip r:embed="rId2"/>
          <a:srcRect/>
          <a:stretch>
            <a:fillRect/>
          </a:stretch>
        </p:blipFill>
        <p:spPr>
          <a:xfrm>
            <a:off x="890588" y="1981200"/>
            <a:ext cx="3400425" cy="4114800"/>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0"/>
            <a:ext cx="9144000" cy="6858000"/>
          </a:xfrm>
          <a:prstGeom prst="rect">
            <a:avLst/>
          </a:prstGeom>
          <a:gradFill rotWithShape="1">
            <a:gsLst>
              <a:gs pos="0">
                <a:schemeClr val="bg1"/>
              </a:gs>
              <a:gs pos="100000">
                <a:srgbClr val="FF66FF"/>
              </a:gs>
            </a:gsLst>
            <a:path path="shape">
              <a:fillToRect l="50000" t="50000" r="50000" b="50000"/>
            </a:path>
          </a:gradFill>
          <a:ln w="9525">
            <a:solidFill>
              <a:schemeClr val="tx1"/>
            </a:solidFill>
            <a:miter lim="800000"/>
            <a:headEnd/>
            <a:tailEnd/>
          </a:ln>
        </p:spPr>
        <p:txBody>
          <a:bodyPr wrap="none" anchor="ctr"/>
          <a:lstStyle/>
          <a:p>
            <a:pPr algn="ctr"/>
            <a:endParaRPr lang="bg-BG">
              <a:latin typeface="Calibri" pitchFamily="34" charset="0"/>
            </a:endParaRPr>
          </a:p>
        </p:txBody>
      </p:sp>
      <p:sp>
        <p:nvSpPr>
          <p:cNvPr id="81923" name="Text Box 3"/>
          <p:cNvSpPr txBox="1">
            <a:spLocks noChangeArrowheads="1"/>
          </p:cNvSpPr>
          <p:nvPr/>
        </p:nvSpPr>
        <p:spPr bwMode="auto">
          <a:xfrm>
            <a:off x="1050925" y="955675"/>
            <a:ext cx="260350" cy="457200"/>
          </a:xfrm>
          <a:prstGeom prst="rect">
            <a:avLst/>
          </a:prstGeom>
          <a:noFill/>
          <a:ln w="9525">
            <a:noFill/>
            <a:miter lim="800000"/>
            <a:headEnd/>
            <a:tailEnd/>
          </a:ln>
        </p:spPr>
        <p:txBody>
          <a:bodyPr wrap="none">
            <a:spAutoFit/>
          </a:bodyPr>
          <a:lstStyle/>
          <a:p>
            <a:r>
              <a:rPr lang="en-US" sz="2400">
                <a:latin typeface="Times New Roman" pitchFamily="18" charset="0"/>
              </a:rPr>
              <a:t> </a:t>
            </a:r>
          </a:p>
        </p:txBody>
      </p:sp>
      <p:sp>
        <p:nvSpPr>
          <p:cNvPr id="81924" name="Line 4"/>
          <p:cNvSpPr>
            <a:spLocks noChangeShapeType="1"/>
          </p:cNvSpPr>
          <p:nvPr/>
        </p:nvSpPr>
        <p:spPr bwMode="auto">
          <a:xfrm>
            <a:off x="533400" y="3733800"/>
            <a:ext cx="8229600" cy="0"/>
          </a:xfrm>
          <a:prstGeom prst="line">
            <a:avLst/>
          </a:prstGeom>
          <a:noFill/>
          <a:ln w="38100">
            <a:solidFill>
              <a:schemeClr val="tx1"/>
            </a:solidFill>
            <a:round/>
            <a:headEnd/>
            <a:tailEnd/>
          </a:ln>
          <a:effectLst>
            <a:prstShdw prst="shdw13" dist="53882" dir="13500000">
              <a:schemeClr val="bg2"/>
            </a:prstShdw>
          </a:effectLst>
        </p:spPr>
        <p:txBody>
          <a:bodyPr wrap="none" anchor="ctr"/>
          <a:lstStyle/>
          <a:p>
            <a:endParaRPr lang="bg-BG"/>
          </a:p>
        </p:txBody>
      </p:sp>
      <p:sp>
        <p:nvSpPr>
          <p:cNvPr id="81925" name="WordArt 8"/>
          <p:cNvSpPr>
            <a:spLocks noChangeArrowheads="1" noChangeShapeType="1" noTextEdit="1"/>
          </p:cNvSpPr>
          <p:nvPr/>
        </p:nvSpPr>
        <p:spPr bwMode="auto">
          <a:xfrm>
            <a:off x="685800" y="2133600"/>
            <a:ext cx="7924800" cy="1295400"/>
          </a:xfrm>
          <a:prstGeom prst="rect">
            <a:avLst/>
          </a:prstGeom>
        </p:spPr>
        <p:txBody>
          <a:bodyPr wrap="none" fromWordArt="1">
            <a:prstTxWarp prst="textPlain">
              <a:avLst>
                <a:gd name="adj" fmla="val 50000"/>
              </a:avLst>
            </a:prstTxWarp>
          </a:bodyPr>
          <a:lstStyle/>
          <a:p>
            <a:pPr algn="ctr"/>
            <a:r>
              <a:rPr lang="en-US" sz="3600" kern="10" dirty="0" smtClean="0">
                <a:ln w="9525">
                  <a:solidFill>
                    <a:srgbClr val="000000"/>
                  </a:solidFill>
                  <a:round/>
                  <a:headEnd/>
                  <a:tailEnd/>
                </a:ln>
                <a:solidFill>
                  <a:schemeClr val="tx2"/>
                </a:solidFill>
                <a:effectLst>
                  <a:prstShdw prst="shdw13" dist="53882" dir="13500000">
                    <a:srgbClr val="868686"/>
                  </a:prstShdw>
                </a:effectLst>
                <a:latin typeface="Arial Black"/>
              </a:rPr>
              <a:t>Cosmic Microwave Background </a:t>
            </a:r>
            <a:endParaRPr lang="bg-BG" sz="3600" kern="10" dirty="0">
              <a:ln w="9525">
                <a:solidFill>
                  <a:srgbClr val="000000"/>
                </a:solidFill>
                <a:round/>
                <a:headEnd/>
                <a:tailEnd/>
              </a:ln>
              <a:solidFill>
                <a:schemeClr val="tx2"/>
              </a:solidFill>
              <a:effectLst>
                <a:prstShdw prst="shdw13" dist="53882" dir="13500000">
                  <a:srgbClr val="868686"/>
                </a:prstShdw>
              </a:effectLst>
              <a:latin typeface="Arial Black"/>
            </a:endParaRPr>
          </a:p>
        </p:txBody>
      </p:sp>
      <p:sp>
        <p:nvSpPr>
          <p:cNvPr id="81926" name="Text Box 9"/>
          <p:cNvSpPr txBox="1">
            <a:spLocks noChangeArrowheads="1"/>
          </p:cNvSpPr>
          <p:nvPr/>
        </p:nvSpPr>
        <p:spPr bwMode="auto">
          <a:xfrm>
            <a:off x="2362200" y="4267200"/>
            <a:ext cx="4283075" cy="830997"/>
          </a:xfrm>
          <a:prstGeom prst="rect">
            <a:avLst/>
          </a:prstGeom>
          <a:noFill/>
          <a:ln w="9525">
            <a:noFill/>
            <a:miter lim="800000"/>
            <a:headEnd/>
            <a:tailEnd/>
          </a:ln>
        </p:spPr>
        <p:txBody>
          <a:bodyPr>
            <a:spAutoFit/>
          </a:bodyPr>
          <a:lstStyle/>
          <a:p>
            <a:r>
              <a:rPr lang="en-US" sz="2400" dirty="0">
                <a:latin typeface="Calibri" pitchFamily="34" charset="0"/>
              </a:rPr>
              <a:t>    </a:t>
            </a:r>
            <a:r>
              <a:rPr lang="en-US" sz="2400" dirty="0" smtClean="0">
                <a:latin typeface="Calibri" pitchFamily="34" charset="0"/>
              </a:rPr>
              <a:t>     </a:t>
            </a:r>
            <a:endParaRPr lang="en-US" sz="2400" dirty="0">
              <a:latin typeface="Calibri" pitchFamily="34" charset="0"/>
            </a:endParaRPr>
          </a:p>
          <a:p>
            <a:r>
              <a:rPr lang="en-US" sz="2400" dirty="0">
                <a:latin typeface="Calibri" pitchFamily="34"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228600" y="457200"/>
            <a:ext cx="7772400" cy="5638800"/>
          </a:xfrm>
        </p:spPr>
        <p:txBody>
          <a:bodyPr/>
          <a:lstStyle/>
          <a:p>
            <a:pPr>
              <a:spcBef>
                <a:spcPct val="0"/>
              </a:spcBef>
            </a:pPr>
            <a:r>
              <a:rPr lang="fr-FR" sz="1800" smtClean="0">
                <a:solidFill>
                  <a:srgbClr val="000000"/>
                </a:solidFill>
              </a:rPr>
              <a:t>The RMS cosmic quadrupole amplitude was estimated </a:t>
            </a:r>
          </a:p>
          <a:p>
            <a:pPr>
              <a:spcBef>
                <a:spcPct val="0"/>
              </a:spcBef>
              <a:buFontTx/>
              <a:buNone/>
            </a:pPr>
            <a:r>
              <a:rPr lang="fr-FR" sz="1800" smtClean="0">
                <a:solidFill>
                  <a:srgbClr val="000000"/>
                </a:solidFill>
              </a:rPr>
              <a:t>      at 13 ± 4 μK (ΔT/T = 5×10</a:t>
            </a:r>
            <a:r>
              <a:rPr lang="fr-FR" sz="1800" baseline="30000" smtClean="0">
                <a:solidFill>
                  <a:srgbClr val="000000"/>
                </a:solidFill>
              </a:rPr>
              <a:t>-6</a:t>
            </a:r>
            <a:r>
              <a:rPr lang="fr-FR" sz="1800" smtClean="0">
                <a:solidFill>
                  <a:srgbClr val="000000"/>
                </a:solidFill>
              </a:rPr>
              <a:t>) with a systematic error of </a:t>
            </a:r>
          </a:p>
          <a:p>
            <a:pPr>
              <a:spcBef>
                <a:spcPct val="0"/>
              </a:spcBef>
              <a:buFontTx/>
              <a:buNone/>
            </a:pPr>
            <a:r>
              <a:rPr lang="fr-FR" sz="1800" smtClean="0">
                <a:solidFill>
                  <a:srgbClr val="000000"/>
                </a:solidFill>
              </a:rPr>
              <a:t>      at most  3 μK.</a:t>
            </a:r>
          </a:p>
          <a:p>
            <a:pPr>
              <a:spcBef>
                <a:spcPct val="0"/>
              </a:spcBef>
            </a:pPr>
            <a:r>
              <a:rPr lang="fr-FR" sz="1800" smtClean="0">
                <a:solidFill>
                  <a:srgbClr val="000000"/>
                </a:solidFill>
              </a:rPr>
              <a:t>The DMR anisotropies were compared and found to agree </a:t>
            </a:r>
          </a:p>
          <a:p>
            <a:pPr>
              <a:spcBef>
                <a:spcPct val="0"/>
              </a:spcBef>
              <a:buFontTx/>
              <a:buNone/>
            </a:pPr>
            <a:r>
              <a:rPr lang="fr-FR" sz="1800" smtClean="0">
                <a:solidFill>
                  <a:srgbClr val="000000"/>
                </a:solidFill>
              </a:rPr>
              <a:t>      with models of structure formation by Wright et al. 1992.</a:t>
            </a:r>
          </a:p>
          <a:p>
            <a:pPr>
              <a:spcBef>
                <a:spcPct val="0"/>
              </a:spcBef>
            </a:pPr>
            <a:endParaRPr lang="fr-FR" sz="1800" smtClean="0">
              <a:solidFill>
                <a:srgbClr val="000000"/>
              </a:solidFill>
            </a:endParaRPr>
          </a:p>
          <a:p>
            <a:pPr>
              <a:spcBef>
                <a:spcPct val="0"/>
              </a:spcBef>
            </a:pPr>
            <a:r>
              <a:rPr lang="fr-FR" sz="1800" smtClean="0">
                <a:solidFill>
                  <a:srgbClr val="000000"/>
                </a:solidFill>
              </a:rPr>
              <a:t>Most models for structure formation predict that  temperature </a:t>
            </a:r>
          </a:p>
          <a:p>
            <a:pPr>
              <a:spcBef>
                <a:spcPct val="0"/>
              </a:spcBef>
              <a:buFontTx/>
              <a:buNone/>
            </a:pPr>
            <a:r>
              <a:rPr lang="fr-FR" sz="1800" smtClean="0">
                <a:solidFill>
                  <a:srgbClr val="000000"/>
                </a:solidFill>
              </a:rPr>
              <a:t>     variations have  Gaussian distribution for large angles (corresponding to the DMR measurements). In inflation  models the Gaussian distribution originates from primordial quantum fluctuations. COBE’s DMR data showed Gaussian, near scale-invariant temperature fluctuations and in that sense provides support for inflation models (Kogut et al. 1996). </a:t>
            </a:r>
          </a:p>
          <a:p>
            <a:pPr>
              <a:spcBef>
                <a:spcPct val="0"/>
              </a:spcBef>
            </a:pPr>
            <a:endParaRPr lang="fr-FR" sz="1800" smtClean="0">
              <a:solidFill>
                <a:srgbClr val="000000"/>
              </a:solidFill>
            </a:endParaRPr>
          </a:p>
          <a:p>
            <a:pPr>
              <a:spcBef>
                <a:spcPct val="0"/>
              </a:spcBef>
              <a:buFontTx/>
              <a:buNone/>
            </a:pPr>
            <a:r>
              <a:rPr lang="fr-FR" sz="1800" smtClean="0">
                <a:solidFill>
                  <a:srgbClr val="000000"/>
                </a:solidFill>
              </a:rPr>
              <a:t>     COBE’s results were soon confirmed by a number of balloon-borne experiments, and, more recently, by the 1° resolution WMAP (Wilkinson Microwave Anisotropy Probe) satellite, launched in 2001 (Bennett et al. 2003). </a:t>
            </a:r>
          </a:p>
          <a:p>
            <a:pPr>
              <a:spcBef>
                <a:spcPct val="0"/>
              </a:spcBef>
            </a:pPr>
            <a:endParaRPr lang="fr-FR" sz="1800" smtClean="0">
              <a:solidFill>
                <a:srgbClr val="000000"/>
              </a:solidFill>
            </a:endParaRPr>
          </a:p>
          <a:p>
            <a:pPr>
              <a:spcBef>
                <a:spcPct val="0"/>
              </a:spcBef>
            </a:pPr>
            <a:r>
              <a:rPr lang="fr-FR" sz="2000" i="1" smtClean="0">
                <a:solidFill>
                  <a:srgbClr val="FF9900"/>
                </a:solidFill>
              </a:rPr>
              <a:t>Mather and Smoot shared the 2006 Nobel prize in physics for their discovery.</a:t>
            </a:r>
            <a:endParaRPr lang="fr-FR" sz="1800" smtClean="0">
              <a:solidFill>
                <a:srgbClr val="000000"/>
              </a:solidFill>
            </a:endParaRPr>
          </a:p>
          <a:p>
            <a:pPr>
              <a:spcBef>
                <a:spcPct val="0"/>
              </a:spcBef>
            </a:pPr>
            <a:endParaRPr lang="fr-FR" sz="1800" smtClean="0">
              <a:solidFill>
                <a:srgbClr val="000000"/>
              </a:solidFill>
            </a:endParaRPr>
          </a:p>
          <a:p>
            <a:pPr>
              <a:spcBef>
                <a:spcPct val="0"/>
              </a:spcBef>
              <a:buFontTx/>
              <a:buNone/>
            </a:pPr>
            <a:endParaRPr lang="fr-FR" sz="1800" smtClean="0">
              <a:solidFill>
                <a:srgbClr val="000000"/>
              </a:solidFill>
            </a:endParaRPr>
          </a:p>
          <a:p>
            <a:pPr>
              <a:spcBef>
                <a:spcPct val="0"/>
              </a:spcBef>
              <a:buFontTx/>
              <a:buNone/>
            </a:pPr>
            <a:endParaRPr lang="fr-FR" sz="1800" smtClean="0">
              <a:solidFill>
                <a:srgbClr val="000000"/>
              </a:solidFill>
            </a:endParaRPr>
          </a:p>
          <a:p>
            <a:endParaRPr lang="fr-FR" sz="2800" smtClean="0"/>
          </a:p>
        </p:txBody>
      </p:sp>
      <p:pic>
        <p:nvPicPr>
          <p:cNvPr id="26627" name="Picture 4"/>
          <p:cNvPicPr>
            <a:picLocks noChangeAspect="1" noChangeArrowheads="1"/>
          </p:cNvPicPr>
          <p:nvPr>
            <p:ph type="title" idx="4294967295"/>
          </p:nvPr>
        </p:nvPicPr>
        <p:blipFill>
          <a:blip r:embed="rId2"/>
          <a:srcRect/>
          <a:stretch>
            <a:fillRect/>
          </a:stretch>
        </p:blipFill>
        <p:spPr>
          <a:xfrm>
            <a:off x="6477000" y="533400"/>
            <a:ext cx="2422525" cy="1855788"/>
          </a:xfr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026"/>
          <p:cNvSpPr>
            <a:spLocks noGrp="1" noChangeArrowheads="1"/>
          </p:cNvSpPr>
          <p:nvPr>
            <p:ph type="title"/>
          </p:nvPr>
        </p:nvSpPr>
        <p:spPr/>
        <p:txBody>
          <a:bodyPr/>
          <a:lstStyle/>
          <a:p>
            <a:r>
              <a:rPr lang="fr-FR" smtClean="0">
                <a:latin typeface="CMSSBX10"/>
              </a:rPr>
              <a:t>2006 Nobel Prize in Physics</a:t>
            </a:r>
          </a:p>
        </p:txBody>
      </p:sp>
      <p:sp>
        <p:nvSpPr>
          <p:cNvPr id="57347" name="Rectangle 1027"/>
          <p:cNvSpPr>
            <a:spLocks noGrp="1" noChangeArrowheads="1"/>
          </p:cNvSpPr>
          <p:nvPr>
            <p:ph type="body" idx="1"/>
          </p:nvPr>
        </p:nvSpPr>
        <p:spPr/>
        <p:txBody>
          <a:bodyPr/>
          <a:lstStyle/>
          <a:p>
            <a:pPr>
              <a:lnSpc>
                <a:spcPct val="90000"/>
              </a:lnSpc>
            </a:pPr>
            <a:r>
              <a:rPr lang="fr-FR" sz="2800" dirty="0" smtClean="0">
                <a:latin typeface="CMSSBX10"/>
              </a:rPr>
              <a:t>Info http://www.kva.se</a:t>
            </a:r>
          </a:p>
          <a:p>
            <a:pPr>
              <a:lnSpc>
                <a:spcPct val="90000"/>
              </a:lnSpc>
              <a:buFontTx/>
              <a:buNone/>
            </a:pPr>
            <a:endParaRPr lang="fr-FR" sz="2000" dirty="0" smtClean="0">
              <a:latin typeface="CMSS10"/>
            </a:endParaRPr>
          </a:p>
          <a:p>
            <a:pPr>
              <a:lnSpc>
                <a:spcPct val="90000"/>
              </a:lnSpc>
              <a:buFontTx/>
              <a:buNone/>
            </a:pPr>
            <a:r>
              <a:rPr lang="fr-FR" sz="1800" dirty="0" err="1" smtClean="0">
                <a:latin typeface="CMSS10"/>
              </a:rPr>
              <a:t>Press</a:t>
            </a:r>
            <a:r>
              <a:rPr lang="fr-FR" sz="1800" dirty="0" smtClean="0">
                <a:latin typeface="CMSS10"/>
              </a:rPr>
              <a:t> Release 3 </a:t>
            </a:r>
            <a:r>
              <a:rPr lang="fr-FR" sz="1800" dirty="0" err="1" smtClean="0">
                <a:latin typeface="CMSS10"/>
              </a:rPr>
              <a:t>October</a:t>
            </a:r>
            <a:r>
              <a:rPr lang="fr-FR" sz="1800" dirty="0" smtClean="0">
                <a:latin typeface="CMSS10"/>
              </a:rPr>
              <a:t> 2006</a:t>
            </a:r>
          </a:p>
          <a:p>
            <a:pPr>
              <a:lnSpc>
                <a:spcPct val="90000"/>
              </a:lnSpc>
              <a:buFontTx/>
              <a:buNone/>
            </a:pPr>
            <a:r>
              <a:rPr lang="fr-FR" sz="1800" dirty="0" smtClean="0">
                <a:latin typeface="CMSS10"/>
              </a:rPr>
              <a:t>The Nobel </a:t>
            </a:r>
            <a:r>
              <a:rPr lang="fr-FR" sz="1800" dirty="0" err="1" smtClean="0">
                <a:latin typeface="CMSS10"/>
              </a:rPr>
              <a:t>Prize</a:t>
            </a:r>
            <a:r>
              <a:rPr lang="fr-FR" sz="1800" dirty="0" smtClean="0">
                <a:latin typeface="CMSS10"/>
              </a:rPr>
              <a:t> in </a:t>
            </a:r>
            <a:r>
              <a:rPr lang="fr-FR" sz="1800" dirty="0" err="1" smtClean="0">
                <a:latin typeface="CMSS10"/>
              </a:rPr>
              <a:t>Physics</a:t>
            </a:r>
            <a:r>
              <a:rPr lang="fr-FR" sz="1800" dirty="0" smtClean="0">
                <a:latin typeface="CMSS10"/>
              </a:rPr>
              <a:t> 2006 The Royal </a:t>
            </a:r>
            <a:r>
              <a:rPr lang="fr-FR" sz="1800" dirty="0" err="1" smtClean="0">
                <a:latin typeface="CMSS10"/>
              </a:rPr>
              <a:t>Swedish</a:t>
            </a:r>
            <a:r>
              <a:rPr lang="fr-FR" sz="1800" dirty="0" smtClean="0">
                <a:latin typeface="CMSS10"/>
              </a:rPr>
              <a:t> </a:t>
            </a:r>
            <a:r>
              <a:rPr lang="fr-FR" sz="1800" dirty="0" err="1" smtClean="0">
                <a:latin typeface="CMSS10"/>
              </a:rPr>
              <a:t>Academy</a:t>
            </a:r>
            <a:r>
              <a:rPr lang="fr-FR" sz="1800" dirty="0" smtClean="0">
                <a:latin typeface="CMSS10"/>
              </a:rPr>
              <a:t> of </a:t>
            </a:r>
          </a:p>
          <a:p>
            <a:pPr>
              <a:lnSpc>
                <a:spcPct val="90000"/>
              </a:lnSpc>
              <a:buFontTx/>
              <a:buNone/>
            </a:pPr>
            <a:r>
              <a:rPr lang="fr-FR" sz="1800" dirty="0" smtClean="0">
                <a:latin typeface="CMSS10"/>
              </a:rPr>
              <a:t>Sciences has </a:t>
            </a:r>
            <a:r>
              <a:rPr lang="fr-FR" sz="1800" dirty="0" err="1" smtClean="0">
                <a:latin typeface="CMSS10"/>
              </a:rPr>
              <a:t>decided</a:t>
            </a:r>
            <a:r>
              <a:rPr lang="fr-FR" sz="1800" dirty="0" smtClean="0">
                <a:latin typeface="CMSS10"/>
              </a:rPr>
              <a:t> to </a:t>
            </a:r>
            <a:r>
              <a:rPr lang="fr-FR" sz="1800" dirty="0" err="1" smtClean="0">
                <a:latin typeface="CMSS10"/>
              </a:rPr>
              <a:t>award</a:t>
            </a:r>
            <a:r>
              <a:rPr lang="fr-FR" sz="1800" dirty="0" smtClean="0">
                <a:latin typeface="CMSS10"/>
              </a:rPr>
              <a:t> the Nobel </a:t>
            </a:r>
            <a:r>
              <a:rPr lang="fr-FR" sz="1800" dirty="0" err="1" smtClean="0">
                <a:latin typeface="CMSS10"/>
              </a:rPr>
              <a:t>Prize</a:t>
            </a:r>
            <a:r>
              <a:rPr lang="fr-FR" sz="1800" dirty="0" smtClean="0">
                <a:latin typeface="CMSS10"/>
              </a:rPr>
              <a:t> in </a:t>
            </a:r>
            <a:r>
              <a:rPr lang="fr-FR" sz="1800" dirty="0" err="1" smtClean="0">
                <a:latin typeface="CMSS10"/>
              </a:rPr>
              <a:t>Physics</a:t>
            </a:r>
            <a:r>
              <a:rPr lang="fr-FR" sz="1800" dirty="0" smtClean="0">
                <a:latin typeface="CMSS10"/>
              </a:rPr>
              <a:t> for 2006 </a:t>
            </a:r>
            <a:r>
              <a:rPr lang="fr-FR" sz="1800" dirty="0" err="1" smtClean="0">
                <a:latin typeface="CMSS10"/>
              </a:rPr>
              <a:t>jointly</a:t>
            </a:r>
            <a:r>
              <a:rPr lang="fr-FR" sz="1800" dirty="0" smtClean="0">
                <a:latin typeface="CMSS10"/>
              </a:rPr>
              <a:t> </a:t>
            </a:r>
          </a:p>
          <a:p>
            <a:pPr>
              <a:lnSpc>
                <a:spcPct val="90000"/>
              </a:lnSpc>
              <a:buFontTx/>
              <a:buNone/>
            </a:pPr>
            <a:r>
              <a:rPr lang="fr-FR" sz="1800" dirty="0" smtClean="0">
                <a:latin typeface="CMSS10"/>
              </a:rPr>
              <a:t>to John C. Mather (NASA Goddard </a:t>
            </a:r>
            <a:r>
              <a:rPr lang="fr-FR" sz="1800" dirty="0" err="1" smtClean="0">
                <a:latin typeface="CMSS10"/>
              </a:rPr>
              <a:t>Space</a:t>
            </a:r>
            <a:r>
              <a:rPr lang="fr-FR" sz="1800" dirty="0" smtClean="0">
                <a:latin typeface="CMSS10"/>
              </a:rPr>
              <a:t> Flight Center, </a:t>
            </a:r>
            <a:r>
              <a:rPr lang="fr-FR" sz="1800" dirty="0" err="1" smtClean="0">
                <a:latin typeface="CMSS10"/>
              </a:rPr>
              <a:t>Greenbelt</a:t>
            </a:r>
            <a:r>
              <a:rPr lang="fr-FR" sz="1800" dirty="0" smtClean="0">
                <a:latin typeface="CMSS10"/>
              </a:rPr>
              <a:t>, MD,</a:t>
            </a:r>
          </a:p>
          <a:p>
            <a:pPr>
              <a:lnSpc>
                <a:spcPct val="90000"/>
              </a:lnSpc>
              <a:buFontTx/>
              <a:buNone/>
            </a:pPr>
            <a:r>
              <a:rPr lang="fr-FR" sz="1800" dirty="0" smtClean="0">
                <a:latin typeface="CMSS10"/>
              </a:rPr>
              <a:t>USA), and George F. </a:t>
            </a:r>
            <a:r>
              <a:rPr lang="fr-FR" sz="1800" dirty="0" err="1" smtClean="0">
                <a:latin typeface="CMSS10"/>
              </a:rPr>
              <a:t>Smoot</a:t>
            </a:r>
            <a:r>
              <a:rPr lang="fr-FR" sz="1800" dirty="0" smtClean="0">
                <a:latin typeface="CMSS10"/>
              </a:rPr>
              <a:t> (</a:t>
            </a:r>
            <a:r>
              <a:rPr lang="fr-FR" sz="1800" dirty="0" err="1" smtClean="0">
                <a:latin typeface="CMSS10"/>
              </a:rPr>
              <a:t>University</a:t>
            </a:r>
            <a:r>
              <a:rPr lang="fr-FR" sz="1800" dirty="0" smtClean="0">
                <a:latin typeface="CMSS10"/>
              </a:rPr>
              <a:t> of </a:t>
            </a:r>
            <a:r>
              <a:rPr lang="fr-FR" sz="1800" dirty="0" err="1" smtClean="0">
                <a:latin typeface="CMSS10"/>
              </a:rPr>
              <a:t>California</a:t>
            </a:r>
            <a:r>
              <a:rPr lang="fr-FR" sz="1800" dirty="0" smtClean="0">
                <a:latin typeface="CMSS10"/>
              </a:rPr>
              <a:t>, Berkeley, CA, </a:t>
            </a:r>
          </a:p>
          <a:p>
            <a:pPr>
              <a:lnSpc>
                <a:spcPct val="90000"/>
              </a:lnSpc>
              <a:buFontTx/>
              <a:buNone/>
            </a:pPr>
            <a:r>
              <a:rPr lang="fr-FR" sz="1800" dirty="0" smtClean="0">
                <a:latin typeface="CMSS10"/>
              </a:rPr>
              <a:t>USA) </a:t>
            </a:r>
            <a:r>
              <a:rPr lang="fr-FR" sz="1800" dirty="0" smtClean="0"/>
              <a:t>”</a:t>
            </a:r>
            <a:r>
              <a:rPr lang="fr-FR" sz="1800" dirty="0" smtClean="0">
                <a:solidFill>
                  <a:schemeClr val="accent2"/>
                </a:solidFill>
                <a:latin typeface="CMSS10"/>
              </a:rPr>
              <a:t>for </a:t>
            </a:r>
            <a:r>
              <a:rPr lang="fr-FR" sz="1800" dirty="0" err="1" smtClean="0">
                <a:solidFill>
                  <a:schemeClr val="accent2"/>
                </a:solidFill>
                <a:latin typeface="CMSS10"/>
              </a:rPr>
              <a:t>their</a:t>
            </a:r>
            <a:r>
              <a:rPr lang="fr-FR" sz="1800" dirty="0" smtClean="0">
                <a:solidFill>
                  <a:schemeClr val="accent2"/>
                </a:solidFill>
                <a:latin typeface="CMSS10"/>
              </a:rPr>
              <a:t> </a:t>
            </a:r>
            <a:r>
              <a:rPr lang="fr-FR" sz="1800" dirty="0" err="1" smtClean="0">
                <a:solidFill>
                  <a:schemeClr val="accent2"/>
                </a:solidFill>
                <a:latin typeface="CMSS10"/>
              </a:rPr>
              <a:t>discovery</a:t>
            </a:r>
            <a:r>
              <a:rPr lang="fr-FR" sz="1800" dirty="0" smtClean="0">
                <a:solidFill>
                  <a:schemeClr val="accent2"/>
                </a:solidFill>
                <a:latin typeface="CMSS10"/>
              </a:rPr>
              <a:t> of the </a:t>
            </a:r>
            <a:r>
              <a:rPr lang="fr-FR" sz="1800" dirty="0" err="1" smtClean="0">
                <a:solidFill>
                  <a:schemeClr val="accent2"/>
                </a:solidFill>
                <a:latin typeface="CMSS10"/>
              </a:rPr>
              <a:t>blackbody</a:t>
            </a:r>
            <a:r>
              <a:rPr lang="fr-FR" sz="1800" dirty="0" smtClean="0">
                <a:solidFill>
                  <a:schemeClr val="accent2"/>
                </a:solidFill>
                <a:latin typeface="CMSS10"/>
              </a:rPr>
              <a:t> </a:t>
            </a:r>
            <a:r>
              <a:rPr lang="fr-FR" sz="1800" dirty="0" err="1" smtClean="0">
                <a:solidFill>
                  <a:schemeClr val="accent2"/>
                </a:solidFill>
                <a:latin typeface="CMSS10"/>
              </a:rPr>
              <a:t>form</a:t>
            </a:r>
            <a:r>
              <a:rPr lang="fr-FR" sz="1800" dirty="0" smtClean="0">
                <a:solidFill>
                  <a:schemeClr val="accent2"/>
                </a:solidFill>
                <a:latin typeface="CMSS10"/>
              </a:rPr>
              <a:t> and </a:t>
            </a:r>
            <a:r>
              <a:rPr lang="fr-FR" sz="1800" dirty="0" err="1" smtClean="0">
                <a:solidFill>
                  <a:schemeClr val="accent2"/>
                </a:solidFill>
                <a:latin typeface="CMSS10"/>
              </a:rPr>
              <a:t>anisotropy</a:t>
            </a:r>
            <a:r>
              <a:rPr lang="fr-FR" sz="1800" dirty="0" smtClean="0">
                <a:solidFill>
                  <a:schemeClr val="accent2"/>
                </a:solidFill>
                <a:latin typeface="CMSS10"/>
              </a:rPr>
              <a:t> of the </a:t>
            </a:r>
          </a:p>
          <a:p>
            <a:pPr>
              <a:lnSpc>
                <a:spcPct val="90000"/>
              </a:lnSpc>
              <a:buFontTx/>
              <a:buNone/>
            </a:pPr>
            <a:r>
              <a:rPr lang="fr-FR" sz="1800" dirty="0" err="1" smtClean="0">
                <a:solidFill>
                  <a:schemeClr val="accent2"/>
                </a:solidFill>
                <a:latin typeface="CMSS10"/>
              </a:rPr>
              <a:t>Cosmic</a:t>
            </a:r>
            <a:r>
              <a:rPr lang="fr-FR" sz="1800" dirty="0" smtClean="0">
                <a:solidFill>
                  <a:schemeClr val="accent2"/>
                </a:solidFill>
                <a:latin typeface="CMSS10"/>
              </a:rPr>
              <a:t> </a:t>
            </a:r>
            <a:r>
              <a:rPr lang="fr-FR" sz="1800" dirty="0" err="1" smtClean="0">
                <a:solidFill>
                  <a:schemeClr val="accent2"/>
                </a:solidFill>
                <a:latin typeface="CMSS10"/>
              </a:rPr>
              <a:t>microwave</a:t>
            </a:r>
            <a:r>
              <a:rPr lang="fr-FR" sz="1800" dirty="0" smtClean="0">
                <a:solidFill>
                  <a:schemeClr val="accent2"/>
                </a:solidFill>
                <a:latin typeface="CMSS10"/>
              </a:rPr>
              <a:t> background radiation</a:t>
            </a:r>
            <a:r>
              <a:rPr lang="fr-FR" sz="1800" dirty="0" smtClean="0">
                <a:solidFill>
                  <a:schemeClr val="accent2"/>
                </a:solidFill>
              </a:rPr>
              <a:t>”</a:t>
            </a:r>
            <a:r>
              <a:rPr lang="fr-FR" sz="1800" dirty="0" smtClean="0">
                <a:latin typeface="CMSS10"/>
              </a:rPr>
              <a:t> .</a:t>
            </a:r>
          </a:p>
          <a:p>
            <a:pPr>
              <a:lnSpc>
                <a:spcPct val="90000"/>
              </a:lnSpc>
              <a:buFontTx/>
              <a:buNone/>
            </a:pPr>
            <a:r>
              <a:rPr lang="fr-FR" sz="1800" dirty="0" err="1" smtClean="0">
                <a:latin typeface="CMSS10"/>
              </a:rPr>
              <a:t>They</a:t>
            </a:r>
            <a:r>
              <a:rPr lang="fr-FR" sz="1800" dirty="0" smtClean="0">
                <a:latin typeface="CMSS10"/>
              </a:rPr>
              <a:t> have made </a:t>
            </a:r>
            <a:r>
              <a:rPr lang="fr-FR" sz="1800" dirty="0" err="1" smtClean="0">
                <a:latin typeface="CMSS10"/>
              </a:rPr>
              <a:t>measurements</a:t>
            </a:r>
            <a:r>
              <a:rPr lang="fr-FR" sz="1800" dirty="0" smtClean="0">
                <a:latin typeface="CMSS10"/>
              </a:rPr>
              <a:t> </a:t>
            </a:r>
            <a:r>
              <a:rPr lang="fr-FR" sz="1800" dirty="0" err="1" smtClean="0">
                <a:latin typeface="CMSS10"/>
              </a:rPr>
              <a:t>looking</a:t>
            </a:r>
            <a:r>
              <a:rPr lang="fr-FR" sz="1800" dirty="0" smtClean="0">
                <a:latin typeface="CMSS10"/>
              </a:rPr>
              <a:t> back </a:t>
            </a:r>
            <a:r>
              <a:rPr lang="fr-FR" sz="1800" dirty="0" err="1" smtClean="0">
                <a:latin typeface="CMSS10"/>
              </a:rPr>
              <a:t>into</a:t>
            </a:r>
            <a:r>
              <a:rPr lang="fr-FR" sz="1800" dirty="0" smtClean="0">
                <a:latin typeface="CMSS10"/>
              </a:rPr>
              <a:t> </a:t>
            </a:r>
            <a:r>
              <a:rPr lang="fr-FR" sz="1800" dirty="0" smtClean="0">
                <a:latin typeface="CMSS10"/>
              </a:rPr>
              <a:t>the </a:t>
            </a:r>
            <a:r>
              <a:rPr lang="fr-FR" sz="1800" dirty="0" err="1" smtClean="0">
                <a:latin typeface="CMSS10"/>
              </a:rPr>
              <a:t>infancy</a:t>
            </a:r>
            <a:r>
              <a:rPr lang="fr-FR" sz="1800" dirty="0" smtClean="0">
                <a:latin typeface="CMSS10"/>
              </a:rPr>
              <a:t> </a:t>
            </a:r>
            <a:r>
              <a:rPr lang="fr-FR" sz="1800" dirty="0" smtClean="0">
                <a:latin typeface="CMSS10"/>
              </a:rPr>
              <a:t>of the </a:t>
            </a:r>
            <a:r>
              <a:rPr lang="fr-FR" sz="1800" dirty="0" err="1" smtClean="0">
                <a:latin typeface="CMSS10"/>
              </a:rPr>
              <a:t>Universe</a:t>
            </a:r>
            <a:r>
              <a:rPr lang="fr-FR" sz="1800" dirty="0" smtClean="0">
                <a:latin typeface="CMSS10"/>
              </a:rPr>
              <a:t> </a:t>
            </a:r>
            <a:endParaRPr lang="fr-FR" sz="1800" dirty="0" smtClean="0">
              <a:latin typeface="CMSS10"/>
            </a:endParaRPr>
          </a:p>
          <a:p>
            <a:pPr>
              <a:lnSpc>
                <a:spcPct val="90000"/>
              </a:lnSpc>
              <a:buFontTx/>
              <a:buNone/>
            </a:pPr>
            <a:r>
              <a:rPr lang="fr-FR" sz="1800" dirty="0" smtClean="0">
                <a:latin typeface="CMSS10"/>
              </a:rPr>
              <a:t>and </a:t>
            </a:r>
            <a:r>
              <a:rPr lang="fr-FR" sz="1800" dirty="0" err="1" smtClean="0">
                <a:latin typeface="CMSS10"/>
              </a:rPr>
              <a:t>attempted</a:t>
            </a:r>
            <a:r>
              <a:rPr lang="fr-FR" sz="1800" dirty="0" smtClean="0">
                <a:latin typeface="CMSS10"/>
              </a:rPr>
              <a:t> to gain </a:t>
            </a:r>
            <a:r>
              <a:rPr lang="fr-FR" sz="1800" dirty="0" err="1" smtClean="0">
                <a:latin typeface="CMSS10"/>
              </a:rPr>
              <a:t>some</a:t>
            </a:r>
            <a:r>
              <a:rPr lang="fr-FR" sz="1800" dirty="0" smtClean="0">
                <a:latin typeface="CMSS10"/>
              </a:rPr>
              <a:t> </a:t>
            </a:r>
            <a:r>
              <a:rPr lang="fr-FR" sz="1800" dirty="0" err="1" smtClean="0">
                <a:latin typeface="CMSS10"/>
              </a:rPr>
              <a:t>understanding</a:t>
            </a:r>
            <a:r>
              <a:rPr lang="fr-FR" sz="1800" dirty="0" smtClean="0">
                <a:latin typeface="CMSS10"/>
              </a:rPr>
              <a:t> of </a:t>
            </a:r>
            <a:r>
              <a:rPr lang="fr-FR" sz="1800" dirty="0" smtClean="0">
                <a:latin typeface="CMSS10"/>
              </a:rPr>
              <a:t>the </a:t>
            </a:r>
            <a:r>
              <a:rPr lang="fr-FR" sz="1800" dirty="0" err="1" smtClean="0">
                <a:latin typeface="CMSS10"/>
              </a:rPr>
              <a:t>origin</a:t>
            </a:r>
            <a:r>
              <a:rPr lang="fr-FR" sz="1800" dirty="0" smtClean="0">
                <a:latin typeface="CMSS10"/>
              </a:rPr>
              <a:t> </a:t>
            </a:r>
            <a:r>
              <a:rPr lang="fr-FR" sz="1800" dirty="0" smtClean="0">
                <a:latin typeface="CMSS10"/>
              </a:rPr>
              <a:t>of galaxies and stars.</a:t>
            </a:r>
          </a:p>
          <a:p>
            <a:pPr>
              <a:lnSpc>
                <a:spcPct val="90000"/>
              </a:lnSpc>
              <a:buFontTx/>
              <a:buNone/>
            </a:pPr>
            <a:endParaRPr lang="fr-FR" sz="1800" dirty="0" smtClean="0">
              <a:latin typeface="CMSSBX10"/>
            </a:endParaRPr>
          </a:p>
          <a:p>
            <a:pPr>
              <a:lnSpc>
                <a:spcPct val="90000"/>
              </a:lnSpc>
              <a:buFontTx/>
              <a:buNone/>
            </a:pPr>
            <a:endParaRPr lang="fr-FR" sz="2000" dirty="0" smtClean="0">
              <a:latin typeface="CMSSBX10"/>
            </a:endParaRPr>
          </a:p>
          <a:p>
            <a:pPr>
              <a:lnSpc>
                <a:spcPct val="90000"/>
              </a:lnSpc>
            </a:pPr>
            <a:endParaRPr lang="fr-FR" sz="20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p:txBody>
          <a:bodyPr/>
          <a:lstStyle/>
          <a:p>
            <a:r>
              <a:rPr lang="fr-FR" sz="3600" dirty="0" err="1" smtClean="0">
                <a:latin typeface="Times New Roman" pitchFamily="18" charset="0"/>
                <a:cs typeface="Times New Roman" pitchFamily="18" charset="0"/>
              </a:rPr>
              <a:t>Some</a:t>
            </a:r>
            <a:r>
              <a:rPr lang="fr-FR" sz="3600" dirty="0" smtClean="0">
                <a:latin typeface="Times New Roman" pitchFamily="18" charset="0"/>
                <a:cs typeface="Times New Roman" pitchFamily="18" charset="0"/>
              </a:rPr>
              <a:t> </a:t>
            </a:r>
            <a:r>
              <a:rPr lang="fr-FR" sz="3600" dirty="0" smtClean="0">
                <a:latin typeface="Times New Roman" pitchFamily="18" charset="0"/>
                <a:cs typeface="Times New Roman" pitchFamily="18" charset="0"/>
              </a:rPr>
              <a:t>CMB  </a:t>
            </a:r>
            <a:r>
              <a:rPr lang="fr-FR" sz="3600" dirty="0" err="1" smtClean="0">
                <a:latin typeface="Times New Roman" pitchFamily="18" charset="0"/>
                <a:cs typeface="Times New Roman" pitchFamily="18" charset="0"/>
              </a:rPr>
              <a:t>results</a:t>
            </a:r>
            <a:endParaRPr lang="fr-FR" sz="3600" dirty="0" smtClean="0">
              <a:latin typeface="Times New Roman" pitchFamily="18" charset="0"/>
              <a:cs typeface="Times New Roman" pitchFamily="18" charset="0"/>
            </a:endParaRPr>
          </a:p>
        </p:txBody>
      </p:sp>
      <p:sp>
        <p:nvSpPr>
          <p:cNvPr id="27651" name="Rectangle 1027"/>
          <p:cNvSpPr>
            <a:spLocks noGrp="1" noChangeArrowheads="1"/>
          </p:cNvSpPr>
          <p:nvPr>
            <p:ph type="body" idx="1"/>
          </p:nvPr>
        </p:nvSpPr>
        <p:spPr>
          <a:xfrm>
            <a:off x="685800" y="1524000"/>
            <a:ext cx="7786688" cy="4876800"/>
          </a:xfrm>
        </p:spPr>
        <p:txBody>
          <a:bodyPr/>
          <a:lstStyle/>
          <a:p>
            <a:pPr>
              <a:spcBef>
                <a:spcPct val="0"/>
              </a:spcBef>
            </a:pPr>
            <a:r>
              <a:rPr lang="fr-FR" sz="2000" dirty="0" err="1" smtClean="0">
                <a:solidFill>
                  <a:srgbClr val="000000"/>
                </a:solidFill>
                <a:latin typeface="Times New Roman" pitchFamily="18" charset="0"/>
                <a:cs typeface="Times New Roman" pitchFamily="18" charset="0"/>
              </a:rPr>
              <a:t>Strong</a:t>
            </a:r>
            <a:r>
              <a:rPr lang="fr-FR" sz="2000" dirty="0" smtClean="0">
                <a:solidFill>
                  <a:srgbClr val="000000"/>
                </a:solidFill>
                <a:latin typeface="Times New Roman" pitchFamily="18" charset="0"/>
                <a:cs typeface="Times New Roman" pitchFamily="18" charset="0"/>
              </a:rPr>
              <a:t> support to the </a:t>
            </a:r>
            <a:r>
              <a:rPr lang="fr-FR" sz="2000" dirty="0" err="1" smtClean="0">
                <a:solidFill>
                  <a:srgbClr val="000000"/>
                </a:solidFill>
                <a:latin typeface="Times New Roman" pitchFamily="18" charset="0"/>
                <a:cs typeface="Times New Roman" pitchFamily="18" charset="0"/>
              </a:rPr>
              <a:t>Big</a:t>
            </a:r>
            <a:r>
              <a:rPr lang="fr-FR" sz="2000" dirty="0" smtClean="0">
                <a:solidFill>
                  <a:srgbClr val="000000"/>
                </a:solidFill>
                <a:latin typeface="Times New Roman" pitchFamily="18" charset="0"/>
                <a:cs typeface="Times New Roman" pitchFamily="18" charset="0"/>
              </a:rPr>
              <a:t> Bang model in </a:t>
            </a:r>
            <a:r>
              <a:rPr lang="fr-FR" sz="2000" dirty="0" err="1" smtClean="0">
                <a:solidFill>
                  <a:srgbClr val="000000"/>
                </a:solidFill>
                <a:latin typeface="Times New Roman" pitchFamily="18" charset="0"/>
                <a:cs typeface="Times New Roman" pitchFamily="18" charset="0"/>
              </a:rPr>
              <a:t>proving</a:t>
            </a:r>
            <a:r>
              <a:rPr lang="fr-FR" sz="2000" dirty="0" smtClean="0">
                <a:solidFill>
                  <a:srgbClr val="000000"/>
                </a:solidFill>
                <a:latin typeface="Times New Roman" pitchFamily="18" charset="0"/>
                <a:cs typeface="Times New Roman" pitchFamily="18" charset="0"/>
              </a:rPr>
              <a:t> the </a:t>
            </a:r>
            <a:r>
              <a:rPr lang="fr-FR" sz="2000" dirty="0" err="1" smtClean="0">
                <a:solidFill>
                  <a:srgbClr val="000000"/>
                </a:solidFill>
                <a:latin typeface="Times New Roman" pitchFamily="18" charset="0"/>
                <a:cs typeface="Times New Roman" pitchFamily="18" charset="0"/>
              </a:rPr>
              <a:t>cosmological</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origin</a:t>
            </a:r>
            <a:r>
              <a:rPr lang="fr-FR" sz="2000" dirty="0" smtClean="0">
                <a:solidFill>
                  <a:srgbClr val="000000"/>
                </a:solidFill>
                <a:latin typeface="Times New Roman" pitchFamily="18" charset="0"/>
                <a:cs typeface="Times New Roman" pitchFamily="18" charset="0"/>
              </a:rPr>
              <a:t> of the CMB and </a:t>
            </a:r>
            <a:r>
              <a:rPr lang="fr-FR" sz="2000" dirty="0" err="1" smtClean="0">
                <a:solidFill>
                  <a:srgbClr val="000000"/>
                </a:solidFill>
                <a:latin typeface="Times New Roman" pitchFamily="18" charset="0"/>
                <a:cs typeface="Times New Roman" pitchFamily="18" charset="0"/>
              </a:rPr>
              <a:t>finding</a:t>
            </a:r>
            <a:r>
              <a:rPr lang="fr-FR" sz="2000" dirty="0" smtClean="0">
                <a:solidFill>
                  <a:srgbClr val="000000"/>
                </a:solidFill>
                <a:latin typeface="Times New Roman" pitchFamily="18" charset="0"/>
                <a:cs typeface="Times New Roman" pitchFamily="18" charset="0"/>
              </a:rPr>
              <a:t> the primordial </a:t>
            </a:r>
            <a:r>
              <a:rPr lang="fr-FR" sz="2000" dirty="0" err="1" smtClean="0">
                <a:solidFill>
                  <a:srgbClr val="000000"/>
                </a:solidFill>
                <a:latin typeface="Times New Roman" pitchFamily="18" charset="0"/>
                <a:cs typeface="Times New Roman" pitchFamily="18" charset="0"/>
              </a:rPr>
              <a:t>seeds</a:t>
            </a:r>
            <a:r>
              <a:rPr lang="fr-FR" sz="2000" dirty="0" smtClean="0">
                <a:solidFill>
                  <a:srgbClr val="000000"/>
                </a:solidFill>
                <a:latin typeface="Times New Roman" pitchFamily="18" charset="0"/>
                <a:cs typeface="Times New Roman" pitchFamily="18" charset="0"/>
              </a:rPr>
              <a:t> of the large structures </a:t>
            </a:r>
            <a:r>
              <a:rPr lang="fr-FR" sz="2000" dirty="0" err="1" smtClean="0">
                <a:solidFill>
                  <a:srgbClr val="000000"/>
                </a:solidFill>
                <a:latin typeface="Times New Roman" pitchFamily="18" charset="0"/>
                <a:cs typeface="Times New Roman" pitchFamily="18" charset="0"/>
              </a:rPr>
              <a:t>observed</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today</a:t>
            </a:r>
            <a:r>
              <a:rPr lang="fr-FR" sz="2000" dirty="0" smtClean="0">
                <a:solidFill>
                  <a:srgbClr val="000000"/>
                </a:solidFill>
                <a:latin typeface="Times New Roman" pitchFamily="18" charset="0"/>
                <a:cs typeface="Times New Roman" pitchFamily="18" charset="0"/>
              </a:rPr>
              <a:t>.</a:t>
            </a:r>
            <a:r>
              <a:rPr lang="fr-FR" dirty="0" smtClean="0">
                <a:solidFill>
                  <a:srgbClr val="000000"/>
                </a:solidFill>
                <a:latin typeface="Times New Roman" pitchFamily="18" charset="0"/>
                <a:cs typeface="Times New Roman" pitchFamily="18" charset="0"/>
              </a:rPr>
              <a:t> </a:t>
            </a:r>
          </a:p>
          <a:p>
            <a:pPr>
              <a:spcBef>
                <a:spcPct val="0"/>
              </a:spcBef>
            </a:pPr>
            <a:r>
              <a:rPr lang="fr-FR" sz="2000" dirty="0" smtClean="0">
                <a:solidFill>
                  <a:srgbClr val="000000"/>
                </a:solidFill>
                <a:latin typeface="Times New Roman" pitchFamily="18" charset="0"/>
                <a:cs typeface="Times New Roman" pitchFamily="18" charset="0"/>
              </a:rPr>
              <a:t>Estimâtes the </a:t>
            </a:r>
            <a:r>
              <a:rPr lang="fr-FR" sz="2000" dirty="0" err="1" smtClean="0">
                <a:solidFill>
                  <a:srgbClr val="000000"/>
                </a:solidFill>
                <a:latin typeface="Times New Roman" pitchFamily="18" charset="0"/>
                <a:cs typeface="Times New Roman" pitchFamily="18" charset="0"/>
              </a:rPr>
              <a:t>ammount</a:t>
            </a:r>
            <a:r>
              <a:rPr lang="fr-FR" sz="2000" dirty="0" smtClean="0">
                <a:solidFill>
                  <a:srgbClr val="000000"/>
                </a:solidFill>
                <a:latin typeface="Times New Roman" pitchFamily="18" charset="0"/>
                <a:cs typeface="Times New Roman" pitchFamily="18" charset="0"/>
              </a:rPr>
              <a:t> of total </a:t>
            </a:r>
            <a:r>
              <a:rPr lang="fr-FR" sz="2000" dirty="0" err="1" smtClean="0">
                <a:solidFill>
                  <a:srgbClr val="000000"/>
                </a:solidFill>
                <a:latin typeface="Times New Roman" pitchFamily="18" charset="0"/>
                <a:cs typeface="Times New Roman" pitchFamily="18" charset="0"/>
              </a:rPr>
              <a:t>matter</a:t>
            </a:r>
            <a:r>
              <a:rPr lang="fr-FR" sz="2000" dirty="0" smtClean="0">
                <a:solidFill>
                  <a:srgbClr val="000000"/>
                </a:solidFill>
                <a:latin typeface="Times New Roman" pitchFamily="18" charset="0"/>
                <a:cs typeface="Times New Roman" pitchFamily="18" charset="0"/>
              </a:rPr>
              <a:t> (support of </a:t>
            </a:r>
            <a:r>
              <a:rPr lang="fr-FR" sz="2000" dirty="0" err="1" smtClean="0">
                <a:solidFill>
                  <a:srgbClr val="000000"/>
                </a:solidFill>
                <a:latin typeface="Times New Roman" pitchFamily="18" charset="0"/>
                <a:cs typeface="Times New Roman" pitchFamily="18" charset="0"/>
              </a:rPr>
              <a:t>inflationary</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hypothesis</a:t>
            </a:r>
            <a:r>
              <a:rPr lang="fr-FR" sz="2000" dirty="0" smtClean="0">
                <a:solidFill>
                  <a:srgbClr val="000000"/>
                </a:solidFill>
                <a:latin typeface="Times New Roman" pitchFamily="18" charset="0"/>
                <a:cs typeface="Times New Roman" pitchFamily="18" charset="0"/>
              </a:rPr>
              <a:t>)</a:t>
            </a:r>
          </a:p>
          <a:p>
            <a:pPr>
              <a:spcBef>
                <a:spcPct val="0"/>
              </a:spcBef>
            </a:pPr>
            <a:r>
              <a:rPr lang="fr-FR" sz="2000" dirty="0" err="1" smtClean="0">
                <a:solidFill>
                  <a:srgbClr val="000000"/>
                </a:solidFill>
                <a:latin typeface="Times New Roman" pitchFamily="18" charset="0"/>
                <a:cs typeface="Times New Roman" pitchFamily="18" charset="0"/>
              </a:rPr>
              <a:t>estimate</a:t>
            </a:r>
            <a:r>
              <a:rPr lang="fr-FR" sz="2000" dirty="0" smtClean="0">
                <a:solidFill>
                  <a:srgbClr val="000000"/>
                </a:solidFill>
                <a:latin typeface="Times New Roman" pitchFamily="18" charset="0"/>
                <a:cs typeface="Times New Roman" pitchFamily="18" charset="0"/>
              </a:rPr>
              <a:t> the </a:t>
            </a:r>
            <a:r>
              <a:rPr lang="fr-FR" sz="2000" dirty="0" err="1" smtClean="0">
                <a:solidFill>
                  <a:srgbClr val="000000"/>
                </a:solidFill>
                <a:latin typeface="Times New Roman" pitchFamily="18" charset="0"/>
                <a:cs typeface="Times New Roman" pitchFamily="18" charset="0"/>
              </a:rPr>
              <a:t>amount</a:t>
            </a:r>
            <a:r>
              <a:rPr lang="fr-FR" sz="2000" dirty="0" smtClean="0">
                <a:solidFill>
                  <a:srgbClr val="000000"/>
                </a:solidFill>
                <a:latin typeface="Times New Roman" pitchFamily="18" charset="0"/>
                <a:cs typeface="Times New Roman" pitchFamily="18" charset="0"/>
              </a:rPr>
              <a:t> of </a:t>
            </a:r>
            <a:r>
              <a:rPr lang="fr-FR" sz="2000" dirty="0" err="1" smtClean="0">
                <a:solidFill>
                  <a:srgbClr val="000000"/>
                </a:solidFill>
                <a:latin typeface="Times New Roman" pitchFamily="18" charset="0"/>
                <a:cs typeface="Times New Roman" pitchFamily="18" charset="0"/>
              </a:rPr>
              <a:t>dark</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matter</a:t>
            </a:r>
            <a:r>
              <a:rPr lang="fr-FR" sz="2000" dirty="0" smtClean="0">
                <a:solidFill>
                  <a:srgbClr val="000000"/>
                </a:solidFill>
                <a:latin typeface="Times New Roman" pitchFamily="18" charset="0"/>
                <a:cs typeface="Times New Roman" pitchFamily="18" charset="0"/>
              </a:rPr>
              <a:t> in the </a:t>
            </a:r>
            <a:r>
              <a:rPr lang="fr-FR" sz="2000" dirty="0" err="1" smtClean="0">
                <a:solidFill>
                  <a:srgbClr val="000000"/>
                </a:solidFill>
                <a:latin typeface="Times New Roman" pitchFamily="18" charset="0"/>
                <a:cs typeface="Times New Roman" pitchFamily="18" charset="0"/>
              </a:rPr>
              <a:t>Universe</a:t>
            </a:r>
            <a:r>
              <a:rPr lang="fr-FR"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link</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with</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particle</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physics</a:t>
            </a:r>
            <a:r>
              <a:rPr lang="fr-FR" sz="2000" dirty="0" smtClean="0">
                <a:solidFill>
                  <a:srgbClr val="000000"/>
                </a:solidFill>
                <a:latin typeface="Times New Roman" pitchFamily="18" charset="0"/>
                <a:cs typeface="Times New Roman" pitchFamily="18" charset="0"/>
              </a:rPr>
              <a:t>, and in </a:t>
            </a:r>
            <a:r>
              <a:rPr lang="fr-FR" sz="2000" dirty="0" err="1" smtClean="0">
                <a:solidFill>
                  <a:srgbClr val="000000"/>
                </a:solidFill>
                <a:latin typeface="Times New Roman" pitchFamily="18" charset="0"/>
                <a:cs typeface="Times New Roman" pitchFamily="18" charset="0"/>
              </a:rPr>
              <a:t>particular</a:t>
            </a:r>
            <a:r>
              <a:rPr lang="fr-FR" sz="2000" dirty="0" smtClean="0">
                <a:solidFill>
                  <a:srgbClr val="000000"/>
                </a:solidFill>
                <a:latin typeface="Times New Roman" pitchFamily="18" charset="0"/>
                <a:cs typeface="Times New Roman" pitchFamily="18" charset="0"/>
              </a:rPr>
              <a:t> the Large Hadron </a:t>
            </a:r>
            <a:r>
              <a:rPr lang="fr-FR" sz="2000" dirty="0" err="1" smtClean="0">
                <a:solidFill>
                  <a:srgbClr val="000000"/>
                </a:solidFill>
                <a:latin typeface="Times New Roman" pitchFamily="18" charset="0"/>
                <a:cs typeface="Times New Roman" pitchFamily="18" charset="0"/>
              </a:rPr>
              <a:t>Collider</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accelerator</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at</a:t>
            </a:r>
            <a:r>
              <a:rPr lang="fr-FR" sz="2000" dirty="0" smtClean="0">
                <a:solidFill>
                  <a:srgbClr val="000000"/>
                </a:solidFill>
                <a:latin typeface="Times New Roman" pitchFamily="18" charset="0"/>
                <a:cs typeface="Times New Roman" pitchFamily="18" charset="0"/>
              </a:rPr>
              <a:t> CERN </a:t>
            </a:r>
            <a:r>
              <a:rPr lang="fr-FR" sz="2000" dirty="0" err="1" smtClean="0">
                <a:solidFill>
                  <a:srgbClr val="000000"/>
                </a:solidFill>
                <a:latin typeface="Times New Roman" pitchFamily="18" charset="0"/>
                <a:cs typeface="Times New Roman" pitchFamily="18" charset="0"/>
              </a:rPr>
              <a:t>which</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may</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soon</a:t>
            </a:r>
            <a:r>
              <a:rPr lang="fr-FR" sz="2000" dirty="0" smtClean="0">
                <a:solidFill>
                  <a:srgbClr val="000000"/>
                </a:solidFill>
                <a:latin typeface="Times New Roman" pitchFamily="18" charset="0"/>
                <a:cs typeface="Times New Roman" pitchFamily="18" charset="0"/>
              </a:rPr>
              <a:t> show </a:t>
            </a:r>
            <a:r>
              <a:rPr lang="fr-FR" sz="2000" dirty="0" err="1" smtClean="0">
                <a:solidFill>
                  <a:srgbClr val="000000"/>
                </a:solidFill>
                <a:latin typeface="Times New Roman" pitchFamily="18" charset="0"/>
                <a:cs typeface="Times New Roman" pitchFamily="18" charset="0"/>
              </a:rPr>
              <a:t>evidence</a:t>
            </a:r>
            <a:r>
              <a:rPr lang="fr-FR" sz="2000" dirty="0" smtClean="0">
                <a:solidFill>
                  <a:srgbClr val="000000"/>
                </a:solidFill>
                <a:latin typeface="Times New Roman" pitchFamily="18" charset="0"/>
                <a:cs typeface="Times New Roman" pitchFamily="18" charset="0"/>
              </a:rPr>
              <a:t> for new </a:t>
            </a:r>
            <a:r>
              <a:rPr lang="fr-FR" sz="2000" dirty="0" err="1" smtClean="0">
                <a:solidFill>
                  <a:srgbClr val="000000"/>
                </a:solidFill>
                <a:latin typeface="Times New Roman" pitchFamily="18" charset="0"/>
                <a:cs typeface="Times New Roman" pitchFamily="18" charset="0"/>
              </a:rPr>
              <a:t>particles,such</a:t>
            </a:r>
            <a:r>
              <a:rPr lang="fr-FR" sz="2000" dirty="0" smtClean="0">
                <a:solidFill>
                  <a:srgbClr val="000000"/>
                </a:solidFill>
                <a:latin typeface="Times New Roman" pitchFamily="18" charset="0"/>
                <a:cs typeface="Times New Roman" pitchFamily="18" charset="0"/>
              </a:rPr>
              <a:t> as </a:t>
            </a:r>
            <a:r>
              <a:rPr lang="fr-FR" sz="2000" dirty="0" err="1" smtClean="0">
                <a:solidFill>
                  <a:srgbClr val="000000"/>
                </a:solidFill>
                <a:latin typeface="Times New Roman" pitchFamily="18" charset="0"/>
                <a:cs typeface="Times New Roman" pitchFamily="18" charset="0"/>
              </a:rPr>
              <a:t>susy</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particles</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that</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can</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account</a:t>
            </a:r>
            <a:r>
              <a:rPr lang="fr-FR" sz="2000" dirty="0" smtClean="0">
                <a:solidFill>
                  <a:srgbClr val="000000"/>
                </a:solidFill>
                <a:latin typeface="Times New Roman" pitchFamily="18" charset="0"/>
                <a:cs typeface="Times New Roman" pitchFamily="18" charset="0"/>
              </a:rPr>
              <a:t> for the DM</a:t>
            </a:r>
            <a:r>
              <a:rPr lang="fr-FR" dirty="0" smtClean="0">
                <a:solidFill>
                  <a:srgbClr val="000000"/>
                </a:solidFill>
                <a:latin typeface="Times New Roman" pitchFamily="18" charset="0"/>
                <a:cs typeface="Times New Roman" pitchFamily="18" charset="0"/>
              </a:rPr>
              <a:t>)</a:t>
            </a:r>
          </a:p>
          <a:p>
            <a:pPr>
              <a:spcBef>
                <a:spcPct val="0"/>
              </a:spcBef>
            </a:pPr>
            <a:r>
              <a:rPr lang="fr-FR" sz="2000" dirty="0" err="1" smtClean="0">
                <a:solidFill>
                  <a:srgbClr val="000000"/>
                </a:solidFill>
                <a:latin typeface="Times New Roman" pitchFamily="18" charset="0"/>
                <a:cs typeface="Times New Roman" pitchFamily="18" charset="0"/>
              </a:rPr>
              <a:t>Estimate</a:t>
            </a:r>
            <a:r>
              <a:rPr lang="fr-FR" sz="2000" dirty="0" smtClean="0">
                <a:solidFill>
                  <a:srgbClr val="000000"/>
                </a:solidFill>
                <a:latin typeface="Times New Roman" pitchFamily="18" charset="0"/>
                <a:cs typeface="Times New Roman" pitchFamily="18" charset="0"/>
              </a:rPr>
              <a:t> the </a:t>
            </a:r>
            <a:r>
              <a:rPr lang="fr-FR" sz="2000" dirty="0" err="1" smtClean="0">
                <a:solidFill>
                  <a:srgbClr val="000000"/>
                </a:solidFill>
                <a:latin typeface="Times New Roman" pitchFamily="18" charset="0"/>
                <a:cs typeface="Times New Roman" pitchFamily="18" charset="0"/>
              </a:rPr>
              <a:t>ammount</a:t>
            </a:r>
            <a:r>
              <a:rPr lang="fr-FR" sz="2000" dirty="0" smtClean="0">
                <a:solidFill>
                  <a:srgbClr val="000000"/>
                </a:solidFill>
                <a:latin typeface="Times New Roman" pitchFamily="18" charset="0"/>
                <a:cs typeface="Times New Roman" pitchFamily="18" charset="0"/>
              </a:rPr>
              <a:t> of baryon </a:t>
            </a:r>
            <a:r>
              <a:rPr lang="fr-FR" sz="2000" dirty="0" err="1" smtClean="0">
                <a:solidFill>
                  <a:srgbClr val="000000"/>
                </a:solidFill>
                <a:latin typeface="Times New Roman" pitchFamily="18" charset="0"/>
                <a:cs typeface="Times New Roman" pitchFamily="18" charset="0"/>
              </a:rPr>
              <a:t>matter</a:t>
            </a:r>
            <a:r>
              <a:rPr lang="fr-FR" sz="2000" dirty="0" smtClean="0">
                <a:solidFill>
                  <a:srgbClr val="000000"/>
                </a:solidFill>
                <a:latin typeface="Times New Roman" pitchFamily="18" charset="0"/>
                <a:cs typeface="Times New Roman" pitchFamily="18" charset="0"/>
              </a:rPr>
              <a:t>  in accordance </a:t>
            </a:r>
            <a:r>
              <a:rPr lang="fr-FR" sz="2000" dirty="0" err="1" smtClean="0">
                <a:solidFill>
                  <a:srgbClr val="000000"/>
                </a:solidFill>
                <a:latin typeface="Times New Roman" pitchFamily="18" charset="0"/>
                <a:cs typeface="Times New Roman" pitchFamily="18" charset="0"/>
              </a:rPr>
              <a:t>with</a:t>
            </a:r>
            <a:r>
              <a:rPr lang="fr-FR" sz="2000" dirty="0" smtClean="0">
                <a:solidFill>
                  <a:srgbClr val="000000"/>
                </a:solidFill>
                <a:latin typeface="Times New Roman" pitchFamily="18" charset="0"/>
                <a:cs typeface="Times New Roman" pitchFamily="18" charset="0"/>
              </a:rPr>
              <a:t> BBN– the </a:t>
            </a:r>
            <a:r>
              <a:rPr lang="fr-FR" sz="2000" dirty="0" err="1" smtClean="0">
                <a:solidFill>
                  <a:srgbClr val="000000"/>
                </a:solidFill>
                <a:latin typeface="Times New Roman" pitchFamily="18" charset="0"/>
                <a:cs typeface="Times New Roman" pitchFamily="18" charset="0"/>
              </a:rPr>
              <a:t>triumph</a:t>
            </a:r>
            <a:r>
              <a:rPr lang="fr-FR" sz="2000" dirty="0" smtClean="0">
                <a:solidFill>
                  <a:srgbClr val="000000"/>
                </a:solidFill>
                <a:latin typeface="Times New Roman" pitchFamily="18" charset="0"/>
                <a:cs typeface="Times New Roman" pitchFamily="18" charset="0"/>
              </a:rPr>
              <a:t> of BBN </a:t>
            </a:r>
            <a:r>
              <a:rPr lang="fr-FR" sz="2000" dirty="0" err="1" smtClean="0">
                <a:solidFill>
                  <a:srgbClr val="000000"/>
                </a:solidFill>
                <a:latin typeface="Times New Roman" pitchFamily="18" charset="0"/>
                <a:cs typeface="Times New Roman" pitchFamily="18" charset="0"/>
              </a:rPr>
              <a:t>paradigm</a:t>
            </a:r>
            <a:r>
              <a:rPr lang="fr-FR" sz="2000" dirty="0" smtClean="0">
                <a:solidFill>
                  <a:srgbClr val="000000"/>
                </a:solidFill>
                <a:latin typeface="Times New Roman" pitchFamily="18" charset="0"/>
                <a:cs typeface="Times New Roman" pitchFamily="18" charset="0"/>
              </a:rPr>
              <a:t>!</a:t>
            </a:r>
          </a:p>
          <a:p>
            <a:pPr>
              <a:spcBef>
                <a:spcPct val="0"/>
              </a:spcBef>
            </a:pPr>
            <a:r>
              <a:rPr lang="en-US" sz="2000" dirty="0" smtClean="0">
                <a:latin typeface="Times New Roman" pitchFamily="18" charset="0"/>
                <a:cs typeface="Times New Roman" pitchFamily="18" charset="0"/>
              </a:rPr>
              <a:t>Universe Age from CMB: 13.7 </a:t>
            </a:r>
            <a:r>
              <a:rPr lang="en-US" sz="2000" dirty="0" err="1" smtClean="0">
                <a:latin typeface="Times New Roman" pitchFamily="18" charset="0"/>
                <a:cs typeface="Times New Roman" pitchFamily="18" charset="0"/>
              </a:rPr>
              <a:t>Blny</a:t>
            </a:r>
            <a:endParaRPr lang="en-US" sz="2000" dirty="0" smtClean="0">
              <a:latin typeface="Times New Roman" pitchFamily="18" charset="0"/>
              <a:cs typeface="Times New Roman" pitchFamily="18" charset="0"/>
            </a:endParaRPr>
          </a:p>
          <a:p>
            <a:pPr>
              <a:spcBef>
                <a:spcPct val="0"/>
              </a:spcBef>
            </a:pPr>
            <a:r>
              <a:rPr lang="fr-FR" sz="2000" dirty="0" err="1" smtClean="0">
                <a:solidFill>
                  <a:srgbClr val="000000"/>
                </a:solidFill>
                <a:latin typeface="Times New Roman" pitchFamily="18" charset="0"/>
                <a:cs typeface="Times New Roman" pitchFamily="18" charset="0"/>
              </a:rPr>
              <a:t>Give</a:t>
            </a:r>
            <a:r>
              <a:rPr lang="fr-FR" sz="2000" dirty="0" smtClean="0">
                <a:solidFill>
                  <a:srgbClr val="000000"/>
                </a:solidFill>
                <a:latin typeface="Times New Roman" pitchFamily="18" charset="0"/>
                <a:cs typeface="Times New Roman" pitchFamily="18" charset="0"/>
              </a:rPr>
              <a:t> unique and </a:t>
            </a:r>
            <a:r>
              <a:rPr lang="fr-FR" sz="2000" dirty="0" err="1" smtClean="0">
                <a:solidFill>
                  <a:srgbClr val="000000"/>
                </a:solidFill>
                <a:latin typeface="Times New Roman" pitchFamily="18" charset="0"/>
                <a:cs typeface="Times New Roman" pitchFamily="18" charset="0"/>
              </a:rPr>
              <a:t>detailed</a:t>
            </a:r>
            <a:r>
              <a:rPr lang="fr-FR" sz="2000" dirty="0" smtClean="0">
                <a:solidFill>
                  <a:srgbClr val="000000"/>
                </a:solidFill>
                <a:latin typeface="Times New Roman" pitchFamily="18" charset="0"/>
                <a:cs typeface="Times New Roman" pitchFamily="18" charset="0"/>
              </a:rPr>
              <a:t> information about the </a:t>
            </a:r>
            <a:r>
              <a:rPr lang="fr-FR" sz="2000" dirty="0" err="1" smtClean="0">
                <a:solidFill>
                  <a:srgbClr val="000000"/>
                </a:solidFill>
                <a:latin typeface="Times New Roman" pitchFamily="18" charset="0"/>
                <a:cs typeface="Times New Roman" pitchFamily="18" charset="0"/>
              </a:rPr>
              <a:t>early</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Universe</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thereby</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promoting</a:t>
            </a:r>
            <a:r>
              <a:rPr lang="fr-FR" sz="2000" dirty="0" smtClean="0">
                <a:solidFill>
                  <a:srgbClr val="000000"/>
                </a:solidFill>
                <a:latin typeface="Times New Roman" pitchFamily="18" charset="0"/>
                <a:cs typeface="Times New Roman" pitchFamily="18" charset="0"/>
              </a:rPr>
              <a:t> </a:t>
            </a:r>
            <a:r>
              <a:rPr lang="fr-FR" sz="2000" dirty="0" err="1" smtClean="0">
                <a:solidFill>
                  <a:srgbClr val="000000"/>
                </a:solidFill>
                <a:latin typeface="Times New Roman" pitchFamily="18" charset="0"/>
                <a:cs typeface="Times New Roman" pitchFamily="18" charset="0"/>
              </a:rPr>
              <a:t>cosmology</a:t>
            </a:r>
            <a:r>
              <a:rPr lang="fr-FR" sz="2000" dirty="0" smtClean="0">
                <a:solidFill>
                  <a:srgbClr val="000000"/>
                </a:solidFill>
                <a:latin typeface="Times New Roman" pitchFamily="18" charset="0"/>
                <a:cs typeface="Times New Roman" pitchFamily="18" charset="0"/>
              </a:rPr>
              <a:t> to a </a:t>
            </a:r>
            <a:r>
              <a:rPr lang="fr-FR" sz="2000" dirty="0" err="1" smtClean="0">
                <a:solidFill>
                  <a:srgbClr val="000000"/>
                </a:solidFill>
                <a:latin typeface="Times New Roman" pitchFamily="18" charset="0"/>
                <a:cs typeface="Times New Roman" pitchFamily="18" charset="0"/>
              </a:rPr>
              <a:t>precision</a:t>
            </a:r>
            <a:r>
              <a:rPr lang="fr-FR" sz="2000" dirty="0" smtClean="0">
                <a:solidFill>
                  <a:srgbClr val="000000"/>
                </a:solidFill>
                <a:latin typeface="Times New Roman" pitchFamily="18" charset="0"/>
                <a:cs typeface="Times New Roman" pitchFamily="18" charset="0"/>
              </a:rPr>
              <a:t> science. </a:t>
            </a:r>
          </a:p>
          <a:p>
            <a:pPr>
              <a:spcBef>
                <a:spcPct val="0"/>
              </a:spcBef>
            </a:pPr>
            <a:endParaRPr lang="en-US" sz="2000" dirty="0" smtClean="0">
              <a:latin typeface="Times New Roman" pitchFamily="18" charset="0"/>
              <a:cs typeface="Times New Roman" pitchFamily="18" charset="0"/>
            </a:endParaRPr>
          </a:p>
          <a:p>
            <a:pPr>
              <a:spcBef>
                <a:spcPct val="0"/>
              </a:spcBef>
            </a:pPr>
            <a:endParaRPr lang="en-US" sz="2000" dirty="0" smtClean="0">
              <a:latin typeface="Times New Roman" pitchFamily="18" charset="0"/>
              <a:cs typeface="Times New Roman" pitchFamily="18" charset="0"/>
            </a:endParaRPr>
          </a:p>
          <a:p>
            <a:pPr>
              <a:spcBef>
                <a:spcPct val="0"/>
              </a:spcBef>
            </a:pPr>
            <a:endParaRPr lang="fr-FR" dirty="0" smtClean="0">
              <a:solidFill>
                <a:srgbClr val="000000"/>
              </a:solidFill>
            </a:endParaRPr>
          </a:p>
          <a:p>
            <a:pPr>
              <a:spcBef>
                <a:spcPct val="0"/>
              </a:spcBef>
            </a:pPr>
            <a:endParaRPr lang="fr-FR" dirty="0" smtClean="0">
              <a:solidFill>
                <a:srgbClr val="000000"/>
              </a:solidFill>
            </a:endParaRPr>
          </a:p>
          <a:p>
            <a:pPr>
              <a:spcBef>
                <a:spcPct val="0"/>
              </a:spcBef>
            </a:pPr>
            <a:endParaRPr lang="fr-FR" dirty="0" smtClean="0">
              <a:solidFill>
                <a:srgbClr val="000000"/>
              </a:solidFill>
            </a:endParaRPr>
          </a:p>
          <a:p>
            <a:endParaRPr lang="fr-FR"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p:cNvPicPr>
            <a:picLocks noGrp="1" noChangeAspect="1" noChangeArrowheads="1"/>
          </p:cNvPicPr>
          <p:nvPr>
            <p:ph type="title"/>
          </p:nvPr>
        </p:nvPicPr>
        <p:blipFill>
          <a:blip r:embed="rId2"/>
          <a:srcRect/>
          <a:stretch>
            <a:fillRect/>
          </a:stretch>
        </p:blipFill>
        <p:spPr>
          <a:xfrm>
            <a:off x="5410200" y="304800"/>
            <a:ext cx="3284538" cy="2438400"/>
          </a:xfrm>
          <a:noFill/>
        </p:spPr>
      </p:pic>
      <p:pic>
        <p:nvPicPr>
          <p:cNvPr id="87043" name="Picture 5"/>
          <p:cNvPicPr>
            <a:picLocks noGrp="1" noChangeAspect="1" noChangeArrowheads="1"/>
          </p:cNvPicPr>
          <p:nvPr>
            <p:ph type="body" idx="1"/>
          </p:nvPr>
        </p:nvPicPr>
        <p:blipFill>
          <a:blip r:embed="rId3"/>
          <a:srcRect/>
          <a:stretch>
            <a:fillRect/>
          </a:stretch>
        </p:blipFill>
        <p:spPr>
          <a:xfrm>
            <a:off x="152400" y="3163888"/>
            <a:ext cx="4953000" cy="3694112"/>
          </a:xfrm>
          <a:noFill/>
        </p:spPr>
      </p:pic>
      <p:pic>
        <p:nvPicPr>
          <p:cNvPr id="87044" name="Picture 6"/>
          <p:cNvPicPr>
            <a:picLocks noChangeAspect="1" noChangeArrowheads="1"/>
          </p:cNvPicPr>
          <p:nvPr/>
        </p:nvPicPr>
        <p:blipFill>
          <a:blip r:embed="rId4"/>
          <a:srcRect/>
          <a:stretch>
            <a:fillRect/>
          </a:stretch>
        </p:blipFill>
        <p:spPr bwMode="auto">
          <a:xfrm>
            <a:off x="5181600" y="3276600"/>
            <a:ext cx="3962400" cy="3024188"/>
          </a:xfrm>
          <a:prstGeom prst="rect">
            <a:avLst/>
          </a:prstGeom>
          <a:noFill/>
          <a:ln w="9525">
            <a:noFill/>
            <a:miter lim="800000"/>
            <a:headEnd/>
            <a:tailEnd/>
          </a:ln>
        </p:spPr>
      </p:pic>
      <p:sp>
        <p:nvSpPr>
          <p:cNvPr id="87045" name="Rectangle 4"/>
          <p:cNvSpPr>
            <a:spLocks noChangeArrowheads="1"/>
          </p:cNvSpPr>
          <p:nvPr/>
        </p:nvSpPr>
        <p:spPr bwMode="auto">
          <a:xfrm>
            <a:off x="214313" y="214313"/>
            <a:ext cx="4572000" cy="2862262"/>
          </a:xfrm>
          <a:prstGeom prst="rect">
            <a:avLst/>
          </a:prstGeom>
          <a:noFill/>
          <a:ln w="9525">
            <a:noFill/>
            <a:miter lim="800000"/>
            <a:headEnd/>
            <a:tailEnd/>
          </a:ln>
        </p:spPr>
        <p:txBody>
          <a:bodyPr>
            <a:spAutoFit/>
          </a:bodyPr>
          <a:lstStyle/>
          <a:p>
            <a:r>
              <a:rPr lang="fr-FR">
                <a:solidFill>
                  <a:srgbClr val="000000"/>
                </a:solidFill>
              </a:rPr>
              <a:t>                       WMAP</a:t>
            </a:r>
          </a:p>
          <a:p>
            <a:endParaRPr lang="fr-FR">
              <a:solidFill>
                <a:srgbClr val="000000"/>
              </a:solidFill>
            </a:endParaRPr>
          </a:p>
          <a:p>
            <a:r>
              <a:rPr lang="fr-FR">
                <a:solidFill>
                  <a:srgbClr val="000000"/>
                </a:solidFill>
              </a:rPr>
              <a:t>COBE’s results were soon confirmed by a number of balloon-borne experiments, and, more recently, by the 1° resolution WMAP (Wilkinson Microwave Anisotropy Probe) satellite, launched in 2001 (Bennett et al. 2003). </a:t>
            </a:r>
          </a:p>
          <a:p>
            <a:endParaRPr lang="fr-FR">
              <a:solidFill>
                <a:srgbClr val="000000"/>
              </a:solidFill>
            </a:endParaRPr>
          </a:p>
        </p:txBody>
      </p:sp>
      <p:pic>
        <p:nvPicPr>
          <p:cNvPr id="6" name="Picture 11" descr="wiener_north"/>
          <p:cNvPicPr>
            <a:picLocks noChangeAspect="1" noChangeArrowheads="1"/>
          </p:cNvPicPr>
          <p:nvPr/>
        </p:nvPicPr>
        <p:blipFill>
          <a:blip r:embed="rId5" cstate="print"/>
          <a:srcRect/>
          <a:stretch>
            <a:fillRect/>
          </a:stretch>
        </p:blipFill>
        <p:spPr bwMode="auto">
          <a:xfrm>
            <a:off x="152400" y="2667000"/>
            <a:ext cx="49530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0"/>
            <a:ext cx="7772400" cy="76200"/>
          </a:xfrm>
        </p:spPr>
        <p:txBody>
          <a:bodyPr/>
          <a:lstStyle/>
          <a:p>
            <a:endParaRPr lang="fr-FR" smtClean="0"/>
          </a:p>
        </p:txBody>
      </p:sp>
      <p:sp>
        <p:nvSpPr>
          <p:cNvPr id="29699" name="Rectangle 3"/>
          <p:cNvSpPr>
            <a:spLocks noGrp="1" noChangeArrowheads="1"/>
          </p:cNvSpPr>
          <p:nvPr>
            <p:ph type="body" idx="1"/>
          </p:nvPr>
        </p:nvSpPr>
        <p:spPr>
          <a:xfrm>
            <a:off x="762000" y="457200"/>
            <a:ext cx="7772400" cy="5943600"/>
          </a:xfrm>
        </p:spPr>
        <p:txBody>
          <a:bodyPr/>
          <a:lstStyle/>
          <a:p>
            <a:pPr>
              <a:buFontTx/>
              <a:buNone/>
            </a:pPr>
            <a:r>
              <a:rPr lang="fr-FR" sz="1800" dirty="0" smtClean="0"/>
              <a:t>                                   </a:t>
            </a:r>
            <a:r>
              <a:rPr lang="fr-FR" sz="2400" dirty="0" smtClean="0"/>
              <a:t>M</a:t>
            </a:r>
            <a:r>
              <a:rPr lang="fr-FR" sz="2400" dirty="0" smtClean="0"/>
              <a:t>ain CMB </a:t>
            </a:r>
            <a:r>
              <a:rPr lang="fr-FR" sz="2400" dirty="0" err="1" smtClean="0"/>
              <a:t>Results</a:t>
            </a:r>
            <a:endParaRPr lang="fr-FR" sz="2400" dirty="0" smtClean="0"/>
          </a:p>
          <a:p>
            <a:pPr>
              <a:buFontTx/>
              <a:buNone/>
            </a:pPr>
            <a:r>
              <a:rPr lang="fr-FR" sz="1800" dirty="0" smtClean="0"/>
              <a:t>WMAP </a:t>
            </a:r>
            <a:r>
              <a:rPr lang="fr-FR" sz="1800" dirty="0" err="1" smtClean="0"/>
              <a:t>measures</a:t>
            </a:r>
            <a:r>
              <a:rPr lang="fr-FR" sz="1800" dirty="0" smtClean="0"/>
              <a:t> the </a:t>
            </a:r>
            <a:r>
              <a:rPr lang="fr-FR" sz="1800" dirty="0" err="1" smtClean="0"/>
              <a:t>density</a:t>
            </a:r>
            <a:r>
              <a:rPr lang="fr-FR" sz="1800" dirty="0" smtClean="0"/>
              <a:t> of </a:t>
            </a:r>
            <a:r>
              <a:rPr lang="fr-FR" sz="1800" dirty="0" err="1" smtClean="0"/>
              <a:t>baryonic</a:t>
            </a:r>
            <a:r>
              <a:rPr lang="fr-FR" sz="1800" dirty="0" smtClean="0"/>
              <a:t> and non-</a:t>
            </a:r>
            <a:r>
              <a:rPr lang="fr-FR" sz="1800" dirty="0" err="1" smtClean="0"/>
              <a:t>baryonic</a:t>
            </a:r>
            <a:r>
              <a:rPr lang="fr-FR" sz="1800" dirty="0" smtClean="0"/>
              <a:t> </a:t>
            </a:r>
            <a:r>
              <a:rPr lang="fr-FR" sz="1800" dirty="0" err="1" smtClean="0"/>
              <a:t>matter</a:t>
            </a:r>
            <a:r>
              <a:rPr lang="fr-FR" sz="1800" dirty="0" smtClean="0"/>
              <a:t> to an </a:t>
            </a:r>
            <a:r>
              <a:rPr lang="fr-FR" sz="1800" dirty="0" err="1" smtClean="0"/>
              <a:t>accuracy</a:t>
            </a:r>
            <a:r>
              <a:rPr lang="fr-FR" sz="1800" dirty="0" smtClean="0"/>
              <a:t> of </a:t>
            </a:r>
            <a:r>
              <a:rPr lang="fr-FR" sz="1800" dirty="0" err="1" smtClean="0"/>
              <a:t>better</a:t>
            </a:r>
            <a:r>
              <a:rPr lang="fr-FR" sz="1800" dirty="0" smtClean="0"/>
              <a:t> </a:t>
            </a:r>
            <a:r>
              <a:rPr lang="fr-FR" sz="1800" dirty="0" err="1" smtClean="0"/>
              <a:t>than</a:t>
            </a:r>
            <a:r>
              <a:rPr lang="fr-FR" sz="1800" dirty="0" smtClean="0"/>
              <a:t> 5%. It </a:t>
            </a:r>
            <a:r>
              <a:rPr lang="fr-FR" sz="1800" dirty="0" err="1" smtClean="0"/>
              <a:t>is</a:t>
            </a:r>
            <a:r>
              <a:rPr lang="fr-FR" sz="1800" dirty="0" smtClean="0"/>
              <a:t>  able to </a:t>
            </a:r>
            <a:r>
              <a:rPr lang="fr-FR" sz="1800" dirty="0" err="1" smtClean="0"/>
              <a:t>determine</a:t>
            </a:r>
            <a:r>
              <a:rPr lang="fr-FR" sz="1800" dirty="0" smtClean="0"/>
              <a:t> </a:t>
            </a:r>
            <a:r>
              <a:rPr lang="fr-FR" sz="1800" dirty="0" err="1" smtClean="0"/>
              <a:t>some</a:t>
            </a:r>
            <a:r>
              <a:rPr lang="fr-FR" sz="1800" dirty="0" smtClean="0"/>
              <a:t> of the </a:t>
            </a:r>
            <a:r>
              <a:rPr lang="fr-FR" sz="1800" dirty="0" err="1" smtClean="0"/>
              <a:t>properties</a:t>
            </a:r>
            <a:r>
              <a:rPr lang="fr-FR" sz="1800" dirty="0" smtClean="0"/>
              <a:t> of the non-</a:t>
            </a:r>
            <a:r>
              <a:rPr lang="fr-FR" sz="1800" dirty="0" err="1" smtClean="0"/>
              <a:t>baryonic</a:t>
            </a:r>
            <a:r>
              <a:rPr lang="fr-FR" sz="1800" dirty="0" smtClean="0"/>
              <a:t> </a:t>
            </a:r>
            <a:r>
              <a:rPr lang="fr-FR" sz="1800" dirty="0" err="1" smtClean="0"/>
              <a:t>matter</a:t>
            </a:r>
            <a:r>
              <a:rPr lang="fr-FR" sz="1800" dirty="0" smtClean="0"/>
              <a:t>: </a:t>
            </a:r>
            <a:r>
              <a:rPr lang="fr-FR" sz="1800" dirty="0" smtClean="0">
                <a:solidFill>
                  <a:srgbClr val="0000CC"/>
                </a:solidFill>
              </a:rPr>
              <a:t>the interactions of the non-</a:t>
            </a:r>
            <a:r>
              <a:rPr lang="fr-FR" sz="1800" dirty="0" err="1" smtClean="0">
                <a:solidFill>
                  <a:srgbClr val="0000CC"/>
                </a:solidFill>
              </a:rPr>
              <a:t>baryonic</a:t>
            </a:r>
            <a:r>
              <a:rPr lang="fr-FR" sz="1800" dirty="0" smtClean="0">
                <a:solidFill>
                  <a:srgbClr val="0000CC"/>
                </a:solidFill>
              </a:rPr>
              <a:t> </a:t>
            </a:r>
            <a:r>
              <a:rPr lang="fr-FR" sz="1800" dirty="0" err="1" smtClean="0">
                <a:solidFill>
                  <a:srgbClr val="0000CC"/>
                </a:solidFill>
              </a:rPr>
              <a:t>matter</a:t>
            </a:r>
            <a:r>
              <a:rPr lang="fr-FR" sz="1800" dirty="0" smtClean="0">
                <a:solidFill>
                  <a:srgbClr val="0000CC"/>
                </a:solidFill>
              </a:rPr>
              <a:t> </a:t>
            </a:r>
            <a:r>
              <a:rPr lang="fr-FR" sz="1800" dirty="0" err="1" smtClean="0">
                <a:solidFill>
                  <a:srgbClr val="0000CC"/>
                </a:solidFill>
              </a:rPr>
              <a:t>with</a:t>
            </a:r>
            <a:r>
              <a:rPr lang="fr-FR" sz="1800" dirty="0" smtClean="0">
                <a:solidFill>
                  <a:srgbClr val="0000CC"/>
                </a:solidFill>
              </a:rPr>
              <a:t> </a:t>
            </a:r>
            <a:r>
              <a:rPr lang="fr-FR" sz="1800" dirty="0" err="1" smtClean="0">
                <a:solidFill>
                  <a:srgbClr val="0000CC"/>
                </a:solidFill>
              </a:rPr>
              <a:t>itself</a:t>
            </a:r>
            <a:r>
              <a:rPr lang="fr-FR" sz="1800" dirty="0" smtClean="0">
                <a:solidFill>
                  <a:srgbClr val="0000CC"/>
                </a:solidFill>
              </a:rPr>
              <a:t>, </a:t>
            </a:r>
            <a:r>
              <a:rPr lang="fr-FR" sz="1800" dirty="0" err="1" smtClean="0">
                <a:solidFill>
                  <a:srgbClr val="0000CC"/>
                </a:solidFill>
              </a:rPr>
              <a:t>its</a:t>
            </a:r>
            <a:r>
              <a:rPr lang="fr-FR" sz="1800" dirty="0" smtClean="0">
                <a:solidFill>
                  <a:srgbClr val="0000CC"/>
                </a:solidFill>
              </a:rPr>
              <a:t> mass and </a:t>
            </a:r>
            <a:r>
              <a:rPr lang="fr-FR" sz="1800" dirty="0" err="1" smtClean="0">
                <a:solidFill>
                  <a:srgbClr val="0000CC"/>
                </a:solidFill>
              </a:rPr>
              <a:t>its</a:t>
            </a:r>
            <a:r>
              <a:rPr lang="fr-FR" sz="1800" dirty="0" smtClean="0">
                <a:solidFill>
                  <a:srgbClr val="0000CC"/>
                </a:solidFill>
              </a:rPr>
              <a:t> interactions </a:t>
            </a:r>
            <a:r>
              <a:rPr lang="fr-FR" sz="1800" dirty="0" err="1" smtClean="0">
                <a:solidFill>
                  <a:srgbClr val="0000CC"/>
                </a:solidFill>
              </a:rPr>
              <a:t>with</a:t>
            </a:r>
            <a:r>
              <a:rPr lang="fr-FR" sz="1800" dirty="0" smtClean="0">
                <a:solidFill>
                  <a:srgbClr val="0000CC"/>
                </a:solidFill>
              </a:rPr>
              <a:t> </a:t>
            </a:r>
            <a:r>
              <a:rPr lang="fr-FR" sz="1800" dirty="0" err="1" smtClean="0">
                <a:solidFill>
                  <a:srgbClr val="0000CC"/>
                </a:solidFill>
              </a:rPr>
              <a:t>ordinary</a:t>
            </a:r>
            <a:r>
              <a:rPr lang="fr-FR" sz="1800" dirty="0" smtClean="0">
                <a:solidFill>
                  <a:srgbClr val="0000CC"/>
                </a:solidFill>
              </a:rPr>
              <a:t> </a:t>
            </a:r>
            <a:r>
              <a:rPr lang="fr-FR" sz="1800" dirty="0" err="1" smtClean="0">
                <a:solidFill>
                  <a:srgbClr val="0000CC"/>
                </a:solidFill>
              </a:rPr>
              <a:t>matter</a:t>
            </a:r>
            <a:r>
              <a:rPr lang="fr-FR" sz="1800" dirty="0" smtClean="0">
                <a:solidFill>
                  <a:srgbClr val="0000CC"/>
                </a:solidFill>
              </a:rPr>
              <a:t> all affect the </a:t>
            </a:r>
            <a:r>
              <a:rPr lang="fr-FR" sz="1800" dirty="0" err="1" smtClean="0">
                <a:solidFill>
                  <a:srgbClr val="0000CC"/>
                </a:solidFill>
              </a:rPr>
              <a:t>details</a:t>
            </a:r>
            <a:r>
              <a:rPr lang="fr-FR" sz="1800" dirty="0" smtClean="0">
                <a:solidFill>
                  <a:srgbClr val="0000CC"/>
                </a:solidFill>
              </a:rPr>
              <a:t> of the </a:t>
            </a:r>
            <a:r>
              <a:rPr lang="fr-FR" sz="1800" dirty="0" err="1" smtClean="0">
                <a:solidFill>
                  <a:srgbClr val="0000CC"/>
                </a:solidFill>
              </a:rPr>
              <a:t>cosmic</a:t>
            </a:r>
            <a:r>
              <a:rPr lang="fr-FR" sz="1800" dirty="0" smtClean="0">
                <a:solidFill>
                  <a:srgbClr val="0000CC"/>
                </a:solidFill>
              </a:rPr>
              <a:t> </a:t>
            </a:r>
            <a:r>
              <a:rPr lang="fr-FR" sz="1800" dirty="0" err="1" smtClean="0">
                <a:solidFill>
                  <a:srgbClr val="0000CC"/>
                </a:solidFill>
              </a:rPr>
              <a:t>microwave</a:t>
            </a:r>
            <a:r>
              <a:rPr lang="fr-FR" sz="1800" dirty="0" smtClean="0">
                <a:solidFill>
                  <a:srgbClr val="0000CC"/>
                </a:solidFill>
              </a:rPr>
              <a:t> background fluctuation </a:t>
            </a:r>
            <a:r>
              <a:rPr lang="fr-FR" sz="1800" dirty="0" err="1" smtClean="0">
                <a:solidFill>
                  <a:srgbClr val="0000CC"/>
                </a:solidFill>
              </a:rPr>
              <a:t>spectrum</a:t>
            </a:r>
            <a:r>
              <a:rPr lang="fr-FR" sz="1800" dirty="0" smtClean="0">
                <a:solidFill>
                  <a:srgbClr val="0000CC"/>
                </a:solidFill>
              </a:rPr>
              <a:t>. </a:t>
            </a:r>
          </a:p>
          <a:p>
            <a:pPr>
              <a:buFontTx/>
              <a:buNone/>
            </a:pPr>
            <a:r>
              <a:rPr lang="fr-FR" sz="1800" dirty="0" smtClean="0"/>
              <a:t>WMAP </a:t>
            </a:r>
            <a:r>
              <a:rPr lang="fr-FR" sz="1800" dirty="0" err="1" smtClean="0"/>
              <a:t>determined</a:t>
            </a:r>
            <a:r>
              <a:rPr lang="fr-FR" sz="1800" dirty="0" smtClean="0"/>
              <a:t> </a:t>
            </a:r>
            <a:r>
              <a:rPr lang="fr-FR" sz="1800" dirty="0" err="1" smtClean="0"/>
              <a:t>that</a:t>
            </a:r>
            <a:r>
              <a:rPr lang="fr-FR" sz="1800" dirty="0" smtClean="0"/>
              <a:t> the </a:t>
            </a:r>
            <a:r>
              <a:rPr lang="fr-FR" sz="1800" dirty="0" err="1" smtClean="0"/>
              <a:t>universe</a:t>
            </a:r>
            <a:r>
              <a:rPr lang="fr-FR" sz="1800" dirty="0" smtClean="0"/>
              <a:t> </a:t>
            </a:r>
            <a:r>
              <a:rPr lang="fr-FR" sz="1800" dirty="0" err="1" smtClean="0"/>
              <a:t>is</a:t>
            </a:r>
            <a:r>
              <a:rPr lang="fr-FR" sz="1800" dirty="0" smtClean="0"/>
              <a:t> flat: the </a:t>
            </a:r>
            <a:r>
              <a:rPr lang="fr-FR" sz="1800" dirty="0" err="1" smtClean="0"/>
              <a:t>mean</a:t>
            </a:r>
            <a:r>
              <a:rPr lang="fr-FR" sz="1800" dirty="0" smtClean="0"/>
              <a:t> </a:t>
            </a:r>
            <a:r>
              <a:rPr lang="fr-FR" sz="1800" dirty="0" err="1" smtClean="0"/>
              <a:t>energy</a:t>
            </a:r>
            <a:r>
              <a:rPr lang="fr-FR" sz="1800" dirty="0" smtClean="0"/>
              <a:t> </a:t>
            </a:r>
            <a:r>
              <a:rPr lang="fr-FR" sz="1800" dirty="0" err="1" smtClean="0"/>
              <a:t>density</a:t>
            </a:r>
            <a:r>
              <a:rPr lang="fr-FR" sz="1800" dirty="0" smtClean="0"/>
              <a:t>  </a:t>
            </a:r>
            <a:r>
              <a:rPr lang="fr-FR" sz="1800" dirty="0" err="1" smtClean="0"/>
              <a:t>is</a:t>
            </a:r>
            <a:r>
              <a:rPr lang="fr-FR" sz="1800" dirty="0" smtClean="0"/>
              <a:t> </a:t>
            </a:r>
            <a:r>
              <a:rPr lang="fr-FR" sz="1800" dirty="0" err="1" smtClean="0"/>
              <a:t>equal</a:t>
            </a:r>
            <a:r>
              <a:rPr lang="fr-FR" sz="1800" dirty="0" smtClean="0"/>
              <a:t> to the </a:t>
            </a:r>
            <a:r>
              <a:rPr lang="fr-FR" sz="1800" dirty="0" err="1" smtClean="0"/>
              <a:t>critical</a:t>
            </a:r>
            <a:r>
              <a:rPr lang="fr-FR" sz="1800" dirty="0" smtClean="0"/>
              <a:t> </a:t>
            </a:r>
            <a:r>
              <a:rPr lang="fr-FR" sz="1800" dirty="0" err="1" smtClean="0"/>
              <a:t>density</a:t>
            </a:r>
            <a:r>
              <a:rPr lang="fr-FR" sz="1800" dirty="0" smtClean="0"/>
              <a:t> (</a:t>
            </a:r>
            <a:r>
              <a:rPr lang="fr-FR" sz="1800" dirty="0" err="1" smtClean="0"/>
              <a:t>within</a:t>
            </a:r>
            <a:r>
              <a:rPr lang="fr-FR" sz="1800" dirty="0" smtClean="0"/>
              <a:t> a 2% </a:t>
            </a:r>
            <a:r>
              <a:rPr lang="fr-FR" sz="1800" dirty="0" err="1" smtClean="0"/>
              <a:t>margin</a:t>
            </a:r>
            <a:r>
              <a:rPr lang="fr-FR" sz="1800" dirty="0" smtClean="0"/>
              <a:t> of </a:t>
            </a:r>
            <a:r>
              <a:rPr lang="fr-FR" sz="1800" dirty="0" err="1" smtClean="0"/>
              <a:t>error</a:t>
            </a:r>
            <a:r>
              <a:rPr lang="fr-FR" sz="1800" dirty="0" smtClean="0"/>
              <a:t>),  </a:t>
            </a:r>
            <a:r>
              <a:rPr lang="fr-FR" sz="1800" dirty="0" err="1" smtClean="0"/>
              <a:t>equivalent</a:t>
            </a:r>
            <a:r>
              <a:rPr lang="fr-FR" sz="1800" dirty="0" smtClean="0"/>
              <a:t> to a  9.9 x 10-30 g/cm3  (5.9 protons per </a:t>
            </a:r>
            <a:r>
              <a:rPr lang="fr-FR" sz="1800" dirty="0" err="1" smtClean="0"/>
              <a:t>cubic</a:t>
            </a:r>
            <a:r>
              <a:rPr lang="fr-FR" sz="1800" dirty="0" smtClean="0"/>
              <a:t> </a:t>
            </a:r>
            <a:r>
              <a:rPr lang="fr-FR" sz="1800" dirty="0" err="1" smtClean="0"/>
              <a:t>meter</a:t>
            </a:r>
            <a:r>
              <a:rPr lang="fr-FR" sz="1800" dirty="0" smtClean="0"/>
              <a:t>). </a:t>
            </a:r>
          </a:p>
          <a:p>
            <a:pPr>
              <a:buFontTx/>
              <a:buNone/>
            </a:pPr>
            <a:r>
              <a:rPr lang="fr-FR" sz="1800" dirty="0" smtClean="0"/>
              <a:t>4% </a:t>
            </a:r>
            <a:r>
              <a:rPr lang="fr-FR" sz="1800" dirty="0" err="1" smtClean="0"/>
              <a:t>Atoms</a:t>
            </a:r>
            <a:r>
              <a:rPr lang="fr-FR" sz="1800" dirty="0" smtClean="0"/>
              <a:t>, </a:t>
            </a:r>
            <a:r>
              <a:rPr lang="fr-FR" sz="1800" dirty="0" smtClean="0">
                <a:solidFill>
                  <a:srgbClr val="0000CC"/>
                </a:solidFill>
              </a:rPr>
              <a:t>23% Cold </a:t>
            </a:r>
            <a:r>
              <a:rPr lang="fr-FR" sz="1800" dirty="0" err="1" smtClean="0">
                <a:solidFill>
                  <a:srgbClr val="0000CC"/>
                </a:solidFill>
              </a:rPr>
              <a:t>Dark</a:t>
            </a:r>
            <a:r>
              <a:rPr lang="fr-FR" sz="1800" dirty="0" smtClean="0">
                <a:solidFill>
                  <a:srgbClr val="0000CC"/>
                </a:solidFill>
              </a:rPr>
              <a:t> </a:t>
            </a:r>
            <a:r>
              <a:rPr lang="fr-FR" sz="1800" dirty="0" err="1" smtClean="0">
                <a:solidFill>
                  <a:srgbClr val="0000CC"/>
                </a:solidFill>
              </a:rPr>
              <a:t>Matter</a:t>
            </a:r>
            <a:r>
              <a:rPr lang="fr-FR" sz="1800" dirty="0" smtClean="0"/>
              <a:t>, 73% </a:t>
            </a:r>
            <a:r>
              <a:rPr lang="fr-FR" sz="1800" dirty="0" err="1" smtClean="0"/>
              <a:t>Dark</a:t>
            </a:r>
            <a:r>
              <a:rPr lang="fr-FR" sz="1800" dirty="0" smtClean="0"/>
              <a:t> </a:t>
            </a:r>
            <a:r>
              <a:rPr lang="fr-FR" sz="1800" dirty="0" err="1" smtClean="0"/>
              <a:t>Energy</a:t>
            </a:r>
            <a:r>
              <a:rPr lang="fr-FR" sz="1800" dirty="0" smtClean="0"/>
              <a:t>. </a:t>
            </a:r>
            <a:r>
              <a:rPr lang="fr-FR" sz="1800" dirty="0" err="1" smtClean="0"/>
              <a:t>Thus</a:t>
            </a:r>
            <a:r>
              <a:rPr lang="fr-FR" sz="1800" dirty="0" smtClean="0"/>
              <a:t> 96% of the </a:t>
            </a:r>
            <a:r>
              <a:rPr lang="fr-FR" sz="1800" dirty="0" err="1" smtClean="0"/>
              <a:t>energy</a:t>
            </a:r>
            <a:r>
              <a:rPr lang="fr-FR" sz="1800" dirty="0" smtClean="0"/>
              <a:t> </a:t>
            </a:r>
            <a:r>
              <a:rPr lang="fr-FR" sz="1800" dirty="0" err="1" smtClean="0"/>
              <a:t>density</a:t>
            </a:r>
            <a:r>
              <a:rPr lang="fr-FR" sz="1800" dirty="0" smtClean="0"/>
              <a:t> in the </a:t>
            </a:r>
            <a:r>
              <a:rPr lang="fr-FR" sz="1800" dirty="0" err="1" smtClean="0"/>
              <a:t>universe</a:t>
            </a:r>
            <a:r>
              <a:rPr lang="fr-FR" sz="1800" dirty="0" smtClean="0"/>
              <a:t> </a:t>
            </a:r>
            <a:r>
              <a:rPr lang="fr-FR" sz="1800" dirty="0" err="1" smtClean="0"/>
              <a:t>is</a:t>
            </a:r>
            <a:r>
              <a:rPr lang="fr-FR" sz="1800" dirty="0" smtClean="0"/>
              <a:t> in a </a:t>
            </a:r>
            <a:r>
              <a:rPr lang="fr-FR" sz="1800" dirty="0" err="1" smtClean="0"/>
              <a:t>form</a:t>
            </a:r>
            <a:r>
              <a:rPr lang="fr-FR" sz="1800" dirty="0" smtClean="0"/>
              <a:t> </a:t>
            </a:r>
            <a:r>
              <a:rPr lang="fr-FR" sz="1800" dirty="0" err="1" smtClean="0"/>
              <a:t>that</a:t>
            </a:r>
            <a:r>
              <a:rPr lang="fr-FR" sz="1800" dirty="0" smtClean="0"/>
              <a:t> has </a:t>
            </a:r>
            <a:r>
              <a:rPr lang="fr-FR" sz="1800" dirty="0" err="1" smtClean="0"/>
              <a:t>never</a:t>
            </a:r>
            <a:r>
              <a:rPr lang="fr-FR" sz="1800" dirty="0" smtClean="0"/>
              <a:t> been </a:t>
            </a:r>
            <a:r>
              <a:rPr lang="fr-FR" sz="1800" dirty="0" err="1" smtClean="0"/>
              <a:t>directly</a:t>
            </a:r>
            <a:r>
              <a:rPr lang="fr-FR" sz="1800" dirty="0" smtClean="0"/>
              <a:t> </a:t>
            </a:r>
            <a:r>
              <a:rPr lang="fr-FR" sz="1800" dirty="0" err="1" smtClean="0"/>
              <a:t>detected</a:t>
            </a:r>
            <a:r>
              <a:rPr lang="fr-FR" sz="1800" dirty="0" smtClean="0"/>
              <a:t> in the </a:t>
            </a:r>
            <a:r>
              <a:rPr lang="fr-FR" sz="1800" dirty="0" err="1" smtClean="0"/>
              <a:t>laboratory</a:t>
            </a:r>
            <a:r>
              <a:rPr lang="fr-FR" sz="1800" dirty="0" smtClean="0"/>
              <a:t>. </a:t>
            </a:r>
            <a:r>
              <a:rPr lang="fr-FR" sz="1800" dirty="0" err="1" smtClean="0"/>
              <a:t>Fast</a:t>
            </a:r>
            <a:r>
              <a:rPr lang="fr-FR" sz="1800" dirty="0" smtClean="0"/>
              <a:t> </a:t>
            </a:r>
            <a:r>
              <a:rPr lang="fr-FR" sz="1800" dirty="0" err="1" smtClean="0"/>
              <a:t>moving</a:t>
            </a:r>
            <a:r>
              <a:rPr lang="fr-FR" sz="1800" dirty="0" smtClean="0"/>
              <a:t> neutrinos do not </a:t>
            </a:r>
            <a:r>
              <a:rPr lang="fr-FR" sz="1800" dirty="0" err="1" smtClean="0"/>
              <a:t>play</a:t>
            </a:r>
            <a:r>
              <a:rPr lang="fr-FR" sz="1800" dirty="0" smtClean="0"/>
              <a:t> </a:t>
            </a:r>
            <a:r>
              <a:rPr lang="fr-FR" sz="1800" dirty="0" err="1" smtClean="0"/>
              <a:t>any</a:t>
            </a:r>
            <a:r>
              <a:rPr lang="fr-FR" sz="1800" dirty="0" smtClean="0"/>
              <a:t> major </a:t>
            </a:r>
            <a:r>
              <a:rPr lang="fr-FR" sz="1800" dirty="0" err="1" smtClean="0"/>
              <a:t>role</a:t>
            </a:r>
            <a:r>
              <a:rPr lang="fr-FR" sz="1800" dirty="0" smtClean="0"/>
              <a:t> in the </a:t>
            </a:r>
            <a:r>
              <a:rPr lang="fr-FR" sz="1800" dirty="0" err="1" smtClean="0"/>
              <a:t>evolution</a:t>
            </a:r>
            <a:r>
              <a:rPr lang="fr-FR" sz="1800" dirty="0" smtClean="0"/>
              <a:t> of structure in the </a:t>
            </a:r>
            <a:r>
              <a:rPr lang="fr-FR" sz="1800" dirty="0" err="1" smtClean="0"/>
              <a:t>universe</a:t>
            </a:r>
            <a:r>
              <a:rPr lang="fr-FR" sz="1800" dirty="0" smtClean="0"/>
              <a:t>. </a:t>
            </a:r>
            <a:r>
              <a:rPr lang="fr-FR" sz="1800" dirty="0" err="1" smtClean="0"/>
              <a:t>They</a:t>
            </a:r>
            <a:r>
              <a:rPr lang="fr-FR" sz="1800" dirty="0" smtClean="0"/>
              <a:t> </a:t>
            </a:r>
            <a:r>
              <a:rPr lang="fr-FR" sz="1800" dirty="0" err="1" smtClean="0"/>
              <a:t>would</a:t>
            </a:r>
            <a:r>
              <a:rPr lang="fr-FR" sz="1800" dirty="0" smtClean="0"/>
              <a:t> have </a:t>
            </a:r>
            <a:r>
              <a:rPr lang="fr-FR" sz="1800" dirty="0" err="1" smtClean="0"/>
              <a:t>prevented</a:t>
            </a:r>
            <a:r>
              <a:rPr lang="fr-FR" sz="1800" dirty="0" smtClean="0"/>
              <a:t> the </a:t>
            </a:r>
            <a:r>
              <a:rPr lang="fr-FR" sz="1800" dirty="0" err="1" smtClean="0"/>
              <a:t>early</a:t>
            </a:r>
            <a:r>
              <a:rPr lang="fr-FR" sz="1800" dirty="0" smtClean="0"/>
              <a:t> </a:t>
            </a:r>
            <a:r>
              <a:rPr lang="fr-FR" sz="1800" dirty="0" err="1" smtClean="0"/>
              <a:t>clumping</a:t>
            </a:r>
            <a:r>
              <a:rPr lang="fr-FR" sz="1800" dirty="0" smtClean="0"/>
              <a:t> of </a:t>
            </a:r>
            <a:r>
              <a:rPr lang="fr-FR" sz="1800" dirty="0" err="1" smtClean="0"/>
              <a:t>gas</a:t>
            </a:r>
            <a:r>
              <a:rPr lang="fr-FR" sz="1800" dirty="0" smtClean="0"/>
              <a:t> in the </a:t>
            </a:r>
            <a:r>
              <a:rPr lang="fr-FR" sz="1800" dirty="0" err="1" smtClean="0"/>
              <a:t>universe</a:t>
            </a:r>
            <a:r>
              <a:rPr lang="fr-FR" sz="1800" dirty="0" smtClean="0"/>
              <a:t>, </a:t>
            </a:r>
            <a:r>
              <a:rPr lang="fr-FR" sz="1800" dirty="0" err="1" smtClean="0"/>
              <a:t>delaying</a:t>
            </a:r>
            <a:r>
              <a:rPr lang="fr-FR" sz="1800" dirty="0" smtClean="0"/>
              <a:t> the </a:t>
            </a:r>
            <a:r>
              <a:rPr lang="fr-FR" sz="1800" dirty="0" err="1" smtClean="0"/>
              <a:t>emergence</a:t>
            </a:r>
            <a:r>
              <a:rPr lang="fr-FR" sz="1800" dirty="0" smtClean="0"/>
              <a:t> of the first stars, in </a:t>
            </a:r>
            <a:r>
              <a:rPr lang="fr-FR" sz="1800" dirty="0" err="1" smtClean="0"/>
              <a:t>conflict</a:t>
            </a:r>
            <a:r>
              <a:rPr lang="fr-FR" sz="1800" dirty="0" smtClean="0"/>
              <a:t> </a:t>
            </a:r>
            <a:r>
              <a:rPr lang="fr-FR" sz="1800" dirty="0" err="1" smtClean="0"/>
              <a:t>with</a:t>
            </a:r>
            <a:r>
              <a:rPr lang="fr-FR" sz="1800" dirty="0" smtClean="0"/>
              <a:t> the new WMAP data. </a:t>
            </a:r>
          </a:p>
          <a:p>
            <a:pPr>
              <a:buFontTx/>
              <a:buNone/>
            </a:pPr>
            <a:r>
              <a:rPr lang="fr-FR" sz="1800" dirty="0" smtClean="0"/>
              <a:t>The data places new </a:t>
            </a:r>
            <a:r>
              <a:rPr lang="fr-FR" sz="1800" dirty="0" err="1" smtClean="0"/>
              <a:t>constraints</a:t>
            </a:r>
            <a:r>
              <a:rPr lang="fr-FR" sz="1800" dirty="0" smtClean="0"/>
              <a:t> on the </a:t>
            </a:r>
            <a:r>
              <a:rPr lang="fr-FR" sz="1800" dirty="0" err="1" smtClean="0"/>
              <a:t>Dark</a:t>
            </a:r>
            <a:r>
              <a:rPr lang="fr-FR" sz="1800" dirty="0" smtClean="0"/>
              <a:t> </a:t>
            </a:r>
            <a:r>
              <a:rPr lang="fr-FR" sz="1800" dirty="0" err="1" smtClean="0"/>
              <a:t>Energy</a:t>
            </a:r>
            <a:r>
              <a:rPr lang="fr-FR" sz="1800" dirty="0" smtClean="0"/>
              <a:t>. It </a:t>
            </a:r>
            <a:r>
              <a:rPr lang="fr-FR" sz="1800" dirty="0" err="1" smtClean="0"/>
              <a:t>seems</a:t>
            </a:r>
            <a:r>
              <a:rPr lang="fr-FR" sz="1800" dirty="0" smtClean="0"/>
              <a:t> more </a:t>
            </a:r>
            <a:r>
              <a:rPr lang="fr-FR" sz="1800" dirty="0" err="1" smtClean="0"/>
              <a:t>like</a:t>
            </a:r>
            <a:r>
              <a:rPr lang="fr-FR" sz="1800" dirty="0" smtClean="0"/>
              <a:t> a "</a:t>
            </a:r>
            <a:r>
              <a:rPr lang="fr-FR" sz="1800" dirty="0" err="1" smtClean="0"/>
              <a:t>cosmological</a:t>
            </a:r>
            <a:r>
              <a:rPr lang="fr-FR" sz="1800" dirty="0" smtClean="0"/>
              <a:t> constant" </a:t>
            </a:r>
            <a:r>
              <a:rPr lang="fr-FR" sz="1800" dirty="0" err="1" smtClean="0"/>
              <a:t>than</a:t>
            </a:r>
            <a:r>
              <a:rPr lang="fr-FR" sz="1800" dirty="0" smtClean="0"/>
              <a:t> a </a:t>
            </a:r>
            <a:r>
              <a:rPr lang="fr-FR" sz="1800" dirty="0" err="1" smtClean="0"/>
              <a:t>negative</a:t>
            </a:r>
            <a:r>
              <a:rPr lang="fr-FR" sz="1800" dirty="0" smtClean="0"/>
              <a:t>-pressure </a:t>
            </a:r>
            <a:r>
              <a:rPr lang="fr-FR" sz="1800" dirty="0" err="1" smtClean="0"/>
              <a:t>energy</a:t>
            </a:r>
            <a:r>
              <a:rPr lang="fr-FR" sz="1800" dirty="0" smtClean="0"/>
              <a:t> </a:t>
            </a:r>
            <a:r>
              <a:rPr lang="fr-FR" sz="1800" dirty="0" err="1" smtClean="0"/>
              <a:t>field</a:t>
            </a:r>
            <a:r>
              <a:rPr lang="fr-FR" sz="1800" dirty="0" smtClean="0"/>
              <a:t> </a:t>
            </a:r>
            <a:r>
              <a:rPr lang="fr-FR" sz="1800" dirty="0" err="1" smtClean="0"/>
              <a:t>called</a:t>
            </a:r>
            <a:r>
              <a:rPr lang="fr-FR" sz="1800" dirty="0" smtClean="0"/>
              <a:t> "quintessence". But quintessence </a:t>
            </a:r>
            <a:r>
              <a:rPr lang="fr-FR" sz="1800" dirty="0" err="1" smtClean="0"/>
              <a:t>is</a:t>
            </a:r>
            <a:r>
              <a:rPr lang="fr-FR" sz="1800" dirty="0" smtClean="0"/>
              <a:t> not </a:t>
            </a:r>
            <a:r>
              <a:rPr lang="fr-FR" sz="1800" dirty="0" err="1" smtClean="0"/>
              <a:t>ruled</a:t>
            </a:r>
            <a:r>
              <a:rPr lang="fr-FR" sz="1800" dirty="0" smtClean="0"/>
              <a:t> out. </a:t>
            </a:r>
          </a:p>
          <a:p>
            <a:pPr>
              <a:buFontTx/>
              <a:buNone/>
            </a:pPr>
            <a:endParaRPr lang="fr-FR" sz="18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pPr lvl="1">
              <a:lnSpc>
                <a:spcPct val="90000"/>
              </a:lnSpc>
            </a:pPr>
            <a:r>
              <a:rPr lang="en-US" sz="1400" dirty="0" smtClean="0">
                <a:latin typeface="Times New Roman" pitchFamily="18" charset="0"/>
                <a:cs typeface="Times New Roman" pitchFamily="18" charset="0"/>
              </a:rPr>
              <a:t>Sound waves: </a:t>
            </a:r>
            <a:r>
              <a:rPr lang="bg-BG" sz="1400" dirty="0" smtClean="0">
                <a:latin typeface="Times New Roman" pitchFamily="18" charset="0"/>
                <a:cs typeface="Times New Roman" pitchFamily="18" charset="0"/>
              </a:rPr>
              <a:t>Лъчистото налягане противодейства на </a:t>
            </a:r>
          </a:p>
          <a:p>
            <a:pPr>
              <a:buNone/>
            </a:pPr>
            <a:r>
              <a:rPr lang="bg-BG" sz="1400" dirty="0" smtClean="0">
                <a:latin typeface="Times New Roman" pitchFamily="18" charset="0"/>
                <a:cs typeface="Times New Roman" pitchFamily="18" charset="0"/>
              </a:rPr>
              <a:t>        опитите на гравитацията да  свие газа в потенциалните ями,  </a:t>
            </a:r>
          </a:p>
          <a:p>
            <a:pPr>
              <a:buNone/>
            </a:pPr>
            <a:r>
              <a:rPr lang="bg-BG" sz="1400" dirty="0" smtClean="0">
                <a:latin typeface="Times New Roman" pitchFamily="18" charset="0"/>
                <a:cs typeface="Times New Roman" pitchFamily="18" charset="0"/>
              </a:rPr>
              <a:t>       довеждащи до  акустични осцилации, които водят до </a:t>
            </a:r>
          </a:p>
          <a:p>
            <a:pPr>
              <a:buNone/>
            </a:pPr>
            <a:r>
              <a:rPr lang="bg-BG" sz="1400" dirty="0" smtClean="0">
                <a:latin typeface="Times New Roman" pitchFamily="18" charset="0"/>
                <a:cs typeface="Times New Roman" pitchFamily="18" charset="0"/>
              </a:rPr>
              <a:t>        пространствени вариации на КМФ температура  с времето.</a:t>
            </a:r>
          </a:p>
          <a:p>
            <a:endParaRPr lang="bg-BG" dirty="0"/>
          </a:p>
        </p:txBody>
      </p:sp>
      <p:sp>
        <p:nvSpPr>
          <p:cNvPr id="4" name="Rectangle 3"/>
          <p:cNvSpPr/>
          <p:nvPr/>
        </p:nvSpPr>
        <p:spPr>
          <a:xfrm>
            <a:off x="685800" y="3886200"/>
            <a:ext cx="5943600" cy="1323439"/>
          </a:xfrm>
          <a:prstGeom prst="rect">
            <a:avLst/>
          </a:prstGeom>
        </p:spPr>
        <p:txBody>
          <a:bodyPr wrap="square">
            <a:spAutoFit/>
          </a:bodyPr>
          <a:lstStyle/>
          <a:p>
            <a:r>
              <a:rPr lang="bg-BG" sz="1600" dirty="0" smtClean="0">
                <a:latin typeface="Times New Roman" pitchFamily="18" charset="0"/>
                <a:cs typeface="Times New Roman" pitchFamily="18" charset="0"/>
              </a:rPr>
              <a:t>Фотон-барионната система флуид спира да осцилира при рекомбинацията. Осцилациите са замразени при рекомбинацията.</a:t>
            </a:r>
          </a:p>
          <a:p>
            <a:r>
              <a:rPr lang="bg-BG" sz="1600" dirty="0" smtClean="0">
                <a:latin typeface="Times New Roman" pitchFamily="18" charset="0"/>
                <a:cs typeface="Times New Roman" pitchFamily="18" charset="0"/>
              </a:rPr>
              <a:t>Модите хванати в максимум на осцилациите им представляват максимумите. </a:t>
            </a:r>
            <a:r>
              <a:rPr lang="bg-BG" sz="1600" dirty="0" smtClean="0">
                <a:solidFill>
                  <a:srgbClr val="0000CC"/>
                </a:solidFill>
                <a:latin typeface="Times New Roman" pitchFamily="18" charset="0"/>
                <a:cs typeface="Times New Roman" pitchFamily="18" charset="0"/>
              </a:rPr>
              <a:t>Пространствените вариации на Т</a:t>
            </a:r>
            <a:r>
              <a:rPr lang="bg-BG" sz="1600" dirty="0" smtClean="0">
                <a:latin typeface="Times New Roman" pitchFamily="18" charset="0"/>
                <a:cs typeface="Times New Roman" pitchFamily="18" charset="0"/>
              </a:rPr>
              <a:t> да се наблюдават като вариации по ъгли с увеличаване на ъгловия размер. </a:t>
            </a:r>
            <a:endParaRPr lang="en-US" sz="1600" dirty="0" smtClean="0">
              <a:latin typeface="Times New Roman" pitchFamily="18" charset="0"/>
              <a:cs typeface="Times New Roman" pitchFamily="18" charset="0"/>
            </a:endParaRPr>
          </a:p>
        </p:txBody>
      </p:sp>
      <p:pic>
        <p:nvPicPr>
          <p:cNvPr id="5" name="Picture 5"/>
          <p:cNvPicPr>
            <a:picLocks noChangeAspect="1" noChangeArrowheads="1"/>
          </p:cNvPicPr>
          <p:nvPr/>
        </p:nvPicPr>
        <p:blipFill>
          <a:blip r:embed="rId2" cstate="print"/>
          <a:srcRect/>
          <a:stretch>
            <a:fillRect/>
          </a:stretch>
        </p:blipFill>
        <p:spPr bwMode="auto">
          <a:xfrm>
            <a:off x="6096000" y="4038600"/>
            <a:ext cx="3048000" cy="2049982"/>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0"/>
            <a:ext cx="9144000" cy="990600"/>
          </a:xfrm>
        </p:spPr>
        <p:txBody>
          <a:bodyPr/>
          <a:lstStyle/>
          <a:p>
            <a:pPr eaLnBrk="1" hangingPunct="1"/>
            <a:r>
              <a:rPr lang="en-US" smtClean="0"/>
              <a:t>CMB Angular Power Spectrum</a:t>
            </a:r>
          </a:p>
        </p:txBody>
      </p:sp>
      <p:sp>
        <p:nvSpPr>
          <p:cNvPr id="59395" name="Rectangle 3"/>
          <p:cNvSpPr>
            <a:spLocks noGrp="1" noChangeArrowheads="1"/>
          </p:cNvSpPr>
          <p:nvPr>
            <p:ph type="body" idx="1"/>
          </p:nvPr>
        </p:nvSpPr>
        <p:spPr>
          <a:xfrm>
            <a:off x="647700" y="6478588"/>
            <a:ext cx="7772400" cy="455612"/>
          </a:xfrm>
        </p:spPr>
        <p:txBody>
          <a:bodyPr/>
          <a:lstStyle/>
          <a:p>
            <a:pPr algn="ctr" eaLnBrk="1" hangingPunct="1">
              <a:buFontTx/>
              <a:buNone/>
            </a:pPr>
            <a:r>
              <a:rPr lang="en-US" sz="2000" dirty="0" smtClean="0"/>
              <a:t>WMAP+ 3yr TT power spectrum (</a:t>
            </a:r>
            <a:r>
              <a:rPr lang="en-US" sz="2000" dirty="0" err="1" smtClean="0"/>
              <a:t>Hinshaw</a:t>
            </a:r>
            <a:r>
              <a:rPr lang="en-US" sz="2000" dirty="0" smtClean="0"/>
              <a:t> et al. 2006)</a:t>
            </a:r>
            <a:endParaRPr lang="en-US" dirty="0" smtClean="0"/>
          </a:p>
        </p:txBody>
      </p:sp>
      <p:pic>
        <p:nvPicPr>
          <p:cNvPr id="59396" name="Picture 4" descr="The image “http://lambda.gsfc.nasa.gov/product/map/current/map_images/PowerSpectrumExt1024.png” cannot be displayed, because it contains errors."/>
          <p:cNvPicPr>
            <a:picLocks noChangeAspect="1" noChangeArrowheads="1"/>
          </p:cNvPicPr>
          <p:nvPr/>
        </p:nvPicPr>
        <p:blipFill>
          <a:blip r:embed="rId3"/>
          <a:srcRect/>
          <a:stretch>
            <a:fillRect/>
          </a:stretch>
        </p:blipFill>
        <p:spPr bwMode="auto">
          <a:xfrm>
            <a:off x="228600" y="762000"/>
            <a:ext cx="6858000" cy="558165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6715125" y="762000"/>
            <a:ext cx="2428875" cy="1266825"/>
          </a:xfrm>
          <a:prstGeom prst="rect">
            <a:avLst/>
          </a:prstGeom>
          <a:noFill/>
          <a:ln w="9525">
            <a:noFill/>
            <a:miter lim="800000"/>
            <a:headEnd/>
            <a:tailEnd/>
          </a:ln>
          <a:effectLst/>
        </p:spPr>
      </p:pic>
      <p:sp>
        <p:nvSpPr>
          <p:cNvPr id="7" name="Rectangle 3"/>
          <p:cNvSpPr txBox="1">
            <a:spLocks noChangeArrowheads="1"/>
          </p:cNvSpPr>
          <p:nvPr/>
        </p:nvSpPr>
        <p:spPr bwMode="auto">
          <a:xfrm>
            <a:off x="7086600" y="2057400"/>
            <a:ext cx="2057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u="none" strike="noStrike" kern="1200" cap="none" spc="0" normalizeH="0" baseline="0" noProof="0" dirty="0" smtClean="0">
                <a:ln>
                  <a:noFill/>
                </a:ln>
                <a:solidFill>
                  <a:srgbClr val="0000CC"/>
                </a:solidFill>
                <a:effectLst/>
                <a:uLnTx/>
                <a:uFillTx/>
                <a:latin typeface="+mn-lt"/>
                <a:ea typeface="+mn-ea"/>
                <a:cs typeface="+mn-cs"/>
              </a:rPr>
              <a:t>Location and height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u="none" strike="noStrike" kern="1200" cap="none" spc="0" normalizeH="0" baseline="0" noProof="0" dirty="0" smtClean="0">
                <a:ln>
                  <a:noFill/>
                </a:ln>
                <a:solidFill>
                  <a:srgbClr val="0000CC"/>
                </a:solidFill>
                <a:effectLst/>
                <a:uLnTx/>
                <a:uFillTx/>
                <a:latin typeface="+mn-lt"/>
                <a:ea typeface="+mn-ea"/>
                <a:cs typeface="+mn-cs"/>
              </a:rPr>
              <a:t>of acoustic peaks</a:t>
            </a:r>
            <a:r>
              <a:rPr kumimoji="0" lang="en-US" sz="1600" b="0" u="none" strike="noStrike" kern="1200" cap="none" spc="0" normalizeH="0" noProof="0" dirty="0" smtClean="0">
                <a:ln>
                  <a:noFill/>
                </a:ln>
                <a:solidFill>
                  <a:srgbClr val="0000CC"/>
                </a:solidFill>
                <a:effectLst/>
                <a:uLnTx/>
                <a:uFillTx/>
                <a:latin typeface="+mn-lt"/>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u="none" strike="noStrike" kern="1200" cap="none" spc="0" normalizeH="0" baseline="0" noProof="0" dirty="0" smtClean="0">
                <a:ln>
                  <a:noFill/>
                </a:ln>
                <a:solidFill>
                  <a:srgbClr val="0000CC"/>
                </a:solidFill>
                <a:effectLst/>
                <a:uLnTx/>
                <a:uFillTx/>
                <a:latin typeface="+mn-lt"/>
                <a:ea typeface="+mn-ea"/>
                <a:cs typeface="+mn-cs"/>
              </a:rPr>
              <a:t>determine the values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u="none" strike="noStrike" kern="1200" cap="none" spc="0" normalizeH="0" baseline="0" noProof="0" dirty="0" smtClean="0">
                <a:ln>
                  <a:noFill/>
                </a:ln>
                <a:solidFill>
                  <a:srgbClr val="0000CC"/>
                </a:solidFill>
                <a:effectLst/>
                <a:uLnTx/>
                <a:uFillTx/>
                <a:latin typeface="+mn-lt"/>
                <a:ea typeface="+mn-ea"/>
                <a:cs typeface="+mn-cs"/>
              </a:rPr>
              <a:t>of cosmological </a:t>
            </a:r>
          </a:p>
          <a:p>
            <a:pPr marL="342900" marR="0" lvl="0" indent="-342900" algn="l" defTabSz="914400" rtl="0" eaLnBrk="1" fontAlgn="base" latinLnBrk="0" hangingPunct="1">
              <a:lnSpc>
                <a:spcPct val="100000"/>
              </a:lnSpc>
              <a:spcBef>
                <a:spcPct val="20000"/>
              </a:spcBef>
              <a:spcAft>
                <a:spcPct val="0"/>
              </a:spcAft>
              <a:buClrTx/>
              <a:buSzTx/>
              <a:tabLst/>
              <a:defRPr/>
            </a:pPr>
            <a:r>
              <a:rPr lang="en-US" sz="1600" dirty="0" smtClean="0">
                <a:solidFill>
                  <a:srgbClr val="0000CC"/>
                </a:solidFill>
                <a:latin typeface="+mn-lt"/>
                <a:cs typeface="+mn-cs"/>
              </a:rPr>
              <a:t>p</a:t>
            </a:r>
            <a:r>
              <a:rPr kumimoji="0" lang="en-US" sz="1600" b="0" u="none" strike="noStrike" kern="1200" cap="none" spc="0" normalizeH="0" baseline="0" noProof="0" dirty="0" err="1" smtClean="0">
                <a:ln>
                  <a:noFill/>
                </a:ln>
                <a:solidFill>
                  <a:srgbClr val="0000CC"/>
                </a:solidFill>
                <a:effectLst/>
                <a:uLnTx/>
                <a:uFillTx/>
                <a:latin typeface="+mn-lt"/>
                <a:ea typeface="+mn-ea"/>
                <a:cs typeface="+mn-cs"/>
              </a:rPr>
              <a:t>arameters</a:t>
            </a:r>
            <a:r>
              <a:rPr kumimoji="0" lang="en-US" sz="1600" b="0" u="none" strike="noStrike" kern="1200" cap="none" spc="0" normalizeH="0" baseline="0" noProof="0" dirty="0" smtClean="0">
                <a:ln>
                  <a:noFill/>
                </a:ln>
                <a:solidFill>
                  <a:srgbClr val="0000CC"/>
                </a:solidFill>
                <a:effectLst/>
                <a:uLnTx/>
                <a:uFillTx/>
                <a:latin typeface="+mn-lt"/>
                <a:ea typeface="+mn-ea"/>
                <a:cs typeface="+mn-cs"/>
              </a:rPr>
              <a:t>.</a:t>
            </a:r>
            <a:endParaRPr kumimoji="0" lang="en-US" b="0" u="none" strike="noStrike" kern="1200" cap="none" spc="0" normalizeH="0" baseline="0" noProof="0" dirty="0" smtClean="0">
              <a:ln>
                <a:noFill/>
              </a:ln>
              <a:solidFill>
                <a:srgbClr val="0000CC"/>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Relevant parameters</a:t>
            </a:r>
            <a:r>
              <a:rPr kumimoji="0" lang="en-US" sz="1600" b="0" i="0" u="none" strike="noStrike" kern="1200" cap="none" spc="0" normalizeH="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curvature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(e.g. open, flat, closed)</a:t>
            </a:r>
            <a:r>
              <a:rPr kumimoji="0" lang="en-US" sz="1400" b="0" i="0" u="none" strike="noStrike" kern="1200" cap="none" spc="0" normalizeH="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dark energy </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(e.g. cosmological constant)</a:t>
            </a:r>
            <a:endParaRPr lang="en-US" dirty="0" smtClean="0">
              <a:latin typeface="+mn-lt"/>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amount of baryons </a:t>
            </a:r>
            <a:r>
              <a:rPr kumimoji="0" lang="en-US" sz="1100" b="0" i="0" u="none" strike="noStrike" kern="1200" cap="none" spc="0" normalizeH="0" baseline="0" noProof="0" dirty="0" smtClean="0">
                <a:ln>
                  <a:noFill/>
                </a:ln>
                <a:solidFill>
                  <a:schemeClr val="tx1"/>
                </a:solidFill>
                <a:effectLst/>
                <a:uLnTx/>
                <a:uFillTx/>
                <a:latin typeface="+mn-lt"/>
                <a:ea typeface="+mn-ea"/>
                <a:cs typeface="+mn-cs"/>
              </a:rPr>
              <a:t>(e.g. electrons &amp; nucleons)</a:t>
            </a:r>
            <a:endParaRPr lang="en-US" dirty="0" smtClean="0">
              <a:latin typeface="+mn-lt"/>
              <a:cs typeface="+mn-cs"/>
            </a:endParaRPr>
          </a:p>
          <a:p>
            <a:pPr marL="342900" marR="0" lvl="0" indent="-342900" algn="l" defTabSz="914400" rtl="0" eaLnBrk="1" fontAlgn="base" latinLnBrk="0" hangingPunct="1">
              <a:lnSpc>
                <a:spcPct val="100000"/>
              </a:lnSpc>
              <a:spcBef>
                <a:spcPct val="20000"/>
              </a:spcBef>
              <a:spcAft>
                <a:spcPct val="0"/>
              </a:spcAft>
              <a:buClrTx/>
              <a:buSzTx/>
              <a:tabLst/>
              <a:defRPr/>
            </a:pPr>
            <a:r>
              <a:rPr kumimoji="0" lang="en-US" sz="1800" b="0" i="0" strike="noStrike" kern="1200" cap="none" spc="0" normalizeH="0" baseline="0" noProof="0" dirty="0" smtClean="0">
                <a:ln>
                  <a:noFill/>
                </a:ln>
                <a:effectLst/>
                <a:uLnTx/>
                <a:uFillTx/>
                <a:latin typeface="+mn-lt"/>
                <a:ea typeface="+mn-ea"/>
                <a:cs typeface="+mn-cs"/>
              </a:rPr>
              <a:t>amount of matter </a:t>
            </a:r>
            <a:r>
              <a:rPr kumimoji="0" lang="en-US" sz="1400" b="0" i="0" strike="noStrike" kern="1200" cap="none" spc="0" normalizeH="0" baseline="0" noProof="0" dirty="0" smtClean="0">
                <a:ln>
                  <a:noFill/>
                </a:ln>
                <a:effectLst/>
                <a:uLnTx/>
                <a:uFillTx/>
                <a:latin typeface="+mn-lt"/>
                <a:ea typeface="+mn-ea"/>
                <a:cs typeface="+mn-cs"/>
              </a:rPr>
              <a:t>(e.g. dark matter)</a:t>
            </a:r>
            <a:endParaRPr kumimoji="0" lang="en-US" sz="1800" b="0" i="0" strike="noStrike" kern="1200" cap="none" spc="0" normalizeH="0" baseline="0" noProof="0" dirty="0" smtClean="0">
              <a:ln>
                <a:noFill/>
              </a:ln>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a:srcRect/>
          <a:stretch>
            <a:fillRect/>
          </a:stretch>
        </p:blipFill>
        <p:spPr bwMode="auto">
          <a:xfrm>
            <a:off x="519113" y="490538"/>
            <a:ext cx="8105775" cy="587692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2000" dirty="0" smtClean="0">
                <a:latin typeface="Times New Roman" pitchFamily="18" charset="0"/>
                <a:cs typeface="Times New Roman" pitchFamily="18" charset="0"/>
              </a:rPr>
              <a:t>Температурните вариации са най-силно изразени за мащаби ~ 1</a:t>
            </a:r>
            <a:r>
              <a:rPr lang="bg-BG" sz="2000" dirty="0" smtClean="0">
                <a:latin typeface="Times New Roman" pitchFamily="18" charset="0"/>
                <a:cs typeface="Times New Roman" pitchFamily="18" charset="0"/>
                <a:sym typeface="Symbol"/>
              </a:rPr>
              <a:t></a:t>
            </a:r>
            <a:r>
              <a:rPr lang="bg-BG" sz="2000" dirty="0" smtClean="0">
                <a:latin typeface="Times New Roman" pitchFamily="18" charset="0"/>
                <a:cs typeface="Times New Roman" pitchFamily="18" charset="0"/>
              </a:rPr>
              <a:t> , за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bg-BG" sz="2000" dirty="0" smtClean="0">
                <a:latin typeface="Times New Roman" pitchFamily="18" charset="0"/>
                <a:cs typeface="Times New Roman" pitchFamily="18" charset="0"/>
              </a:rPr>
              <a:t>големи мащаби ~ 30</a:t>
            </a:r>
            <a:r>
              <a:rPr lang="bg-BG" sz="2000" dirty="0" smtClean="0">
                <a:latin typeface="Times New Roman" pitchFamily="18" charset="0"/>
                <a:cs typeface="Times New Roman" pitchFamily="18" charset="0"/>
                <a:sym typeface="Symbol"/>
              </a:rPr>
              <a:t> </a:t>
            </a:r>
            <a:r>
              <a:rPr lang="bg-BG" sz="2000" dirty="0" smtClean="0">
                <a:latin typeface="Times New Roman" pitchFamily="18" charset="0"/>
                <a:cs typeface="Times New Roman" pitchFamily="18" charset="0"/>
              </a:rPr>
              <a:t> (с) и малки – </a:t>
            </a:r>
            <a:r>
              <a:rPr lang="en-US" sz="2000" dirty="0" smtClean="0">
                <a:latin typeface="Times New Roman" pitchFamily="18" charset="0"/>
                <a:cs typeface="Times New Roman" pitchFamily="18" charset="0"/>
              </a:rPr>
              <a:t>0.1</a:t>
            </a:r>
            <a:r>
              <a:rPr lang="bg-BG" sz="2000" dirty="0" smtClean="0">
                <a:latin typeface="Times New Roman" pitchFamily="18" charset="0"/>
                <a:cs typeface="Times New Roman" pitchFamily="18" charset="0"/>
                <a:sym typeface="Symbol"/>
              </a:rPr>
              <a:t> </a:t>
            </a:r>
            <a:r>
              <a:rPr lang="bg-BG" sz="2000" dirty="0" smtClean="0">
                <a:latin typeface="Times New Roman" pitchFamily="18" charset="0"/>
                <a:cs typeface="Times New Roman" pitchFamily="18" charset="0"/>
              </a:rPr>
              <a:t> (е) не  така значими</a:t>
            </a:r>
            <a:r>
              <a:rPr lang="en-US" sz="2000" dirty="0" smtClean="0">
                <a:latin typeface="Times New Roman" pitchFamily="18" charset="0"/>
                <a:cs typeface="Times New Roman" pitchFamily="18" charset="0"/>
              </a:rPr>
              <a:t>.</a:t>
            </a:r>
            <a:endParaRPr lang="bg-BG" sz="2000" dirty="0">
              <a:latin typeface="Times New Roman" pitchFamily="18" charset="0"/>
              <a:cs typeface="Times New Roman" pitchFamily="18" charset="0"/>
            </a:endParaRPr>
          </a:p>
        </p:txBody>
      </p:sp>
      <p:pic>
        <p:nvPicPr>
          <p:cNvPr id="1647618" name="Picture 2"/>
          <p:cNvPicPr>
            <a:picLocks noChangeAspect="1" noChangeArrowheads="1"/>
          </p:cNvPicPr>
          <p:nvPr/>
        </p:nvPicPr>
        <p:blipFill>
          <a:blip r:embed="rId3" cstate="print"/>
          <a:srcRect/>
          <a:stretch>
            <a:fillRect/>
          </a:stretch>
        </p:blipFill>
        <p:spPr bwMode="auto">
          <a:xfrm>
            <a:off x="762000" y="1447800"/>
            <a:ext cx="7543800" cy="5140013"/>
          </a:xfrm>
          <a:prstGeom prst="rect">
            <a:avLst/>
          </a:prstGeom>
          <a:noFill/>
          <a:ln w="9525">
            <a:noFill/>
            <a:miter lim="800000"/>
            <a:headEnd/>
            <a:tailEnd/>
          </a:ln>
          <a:effectLst/>
        </p:spPr>
      </p:pic>
      <p:sp>
        <p:nvSpPr>
          <p:cNvPr id="6" name="Right Arrow 5"/>
          <p:cNvSpPr/>
          <p:nvPr/>
        </p:nvSpPr>
        <p:spPr>
          <a:xfrm rot="10800000" flipV="1">
            <a:off x="7162800" y="6172200"/>
            <a:ext cx="52120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graphicFrame>
        <p:nvGraphicFramePr>
          <p:cNvPr id="11" name="Content Placeholder 10"/>
          <p:cNvGraphicFramePr>
            <a:graphicFrameLocks noChangeAspect="1"/>
          </p:cNvGraphicFramePr>
          <p:nvPr>
            <p:ph idx="1"/>
          </p:nvPr>
        </p:nvGraphicFramePr>
        <p:xfrm>
          <a:off x="7772400" y="6019800"/>
          <a:ext cx="264659" cy="381000"/>
        </p:xfrm>
        <a:graphic>
          <a:graphicData uri="http://schemas.openxmlformats.org/presentationml/2006/ole">
            <p:oleObj spid="_x0000_s2124802" name="Equation" r:id="rId4" imgW="126720" imgH="177480" progId="Equation.DSMT4">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8600" y="381000"/>
            <a:ext cx="8915400" cy="1371600"/>
          </a:xfrm>
        </p:spPr>
        <p:txBody>
          <a:bodyPr/>
          <a:lstStyle/>
          <a:p>
            <a:endParaRPr lang="bg-BG" dirty="0"/>
          </a:p>
        </p:txBody>
      </p:sp>
      <p:sp>
        <p:nvSpPr>
          <p:cNvPr id="7" name="Rectangle 6"/>
          <p:cNvSpPr/>
          <p:nvPr/>
        </p:nvSpPr>
        <p:spPr>
          <a:xfrm>
            <a:off x="152400" y="381000"/>
            <a:ext cx="8991600" cy="4524315"/>
          </a:xfrm>
          <a:prstGeom prst="rect">
            <a:avLst/>
          </a:prstGeom>
        </p:spPr>
        <p:txBody>
          <a:bodyPr wrap="square">
            <a:spAutoFit/>
          </a:bodyPr>
          <a:lstStyle/>
          <a:p>
            <a:pPr marL="342900" indent="-342900">
              <a:buAutoNum type="arabicPlain" startAt="2000"/>
            </a:pPr>
            <a:r>
              <a:rPr lang="bg-BG"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Boomerang </a:t>
            </a:r>
            <a:r>
              <a:rPr lang="bg-BG" sz="1600" dirty="0" smtClean="0">
                <a:latin typeface="Times New Roman" pitchFamily="18" charset="0"/>
                <a:cs typeface="Times New Roman" pitchFamily="18" charset="0"/>
              </a:rPr>
              <a:t>и </a:t>
            </a:r>
            <a:r>
              <a:rPr lang="en-US" sz="1600" dirty="0" smtClean="0">
                <a:latin typeface="Times New Roman" pitchFamily="18" charset="0"/>
                <a:cs typeface="Times New Roman" pitchFamily="18" charset="0"/>
              </a:rPr>
              <a:t>Maxima </a:t>
            </a:r>
            <a:r>
              <a:rPr lang="bg-BG" sz="1600" dirty="0" smtClean="0">
                <a:latin typeface="Times New Roman" pitchFamily="18" charset="0"/>
                <a:cs typeface="Times New Roman" pitchFamily="18" charset="0"/>
              </a:rPr>
              <a:t>експерименти </a:t>
            </a:r>
          </a:p>
          <a:p>
            <a:pPr marL="342900" indent="-342900"/>
            <a:r>
              <a:rPr lang="bg-BG" sz="1600" dirty="0" smtClean="0">
                <a:latin typeface="Times New Roman" pitchFamily="18" charset="0"/>
                <a:cs typeface="Times New Roman" pitchFamily="18" charset="0"/>
              </a:rPr>
              <a:t>измерват първия максимум.</a:t>
            </a:r>
          </a:p>
          <a:p>
            <a:r>
              <a:rPr lang="bg-BG" sz="1600" dirty="0" smtClean="0">
                <a:latin typeface="Times New Roman" pitchFamily="18" charset="0"/>
                <a:cs typeface="Times New Roman" pitchFamily="18" charset="0"/>
              </a:rPr>
              <a:t>Изключителното добро съгласие </a:t>
            </a:r>
          </a:p>
          <a:p>
            <a:r>
              <a:rPr lang="bg-BG" sz="1600" dirty="0" smtClean="0">
                <a:latin typeface="Times New Roman" pitchFamily="18" charset="0"/>
                <a:cs typeface="Times New Roman" pitchFamily="18" charset="0"/>
              </a:rPr>
              <a:t>между формата на измерения максимум и </a:t>
            </a:r>
          </a:p>
          <a:p>
            <a:r>
              <a:rPr lang="bg-BG" sz="1600" dirty="0" smtClean="0">
                <a:latin typeface="Times New Roman" pitchFamily="18" charset="0"/>
                <a:cs typeface="Times New Roman" pitchFamily="18" charset="0"/>
              </a:rPr>
              <a:t>предсказанията от теорията, </a:t>
            </a:r>
          </a:p>
          <a:p>
            <a:r>
              <a:rPr lang="bg-BG" sz="1600" dirty="0" smtClean="0">
                <a:latin typeface="Times New Roman" pitchFamily="18" charset="0"/>
                <a:cs typeface="Times New Roman" pitchFamily="18" charset="0"/>
              </a:rPr>
              <a:t>базирана на звукови вълни </a:t>
            </a:r>
          </a:p>
          <a:p>
            <a:r>
              <a:rPr lang="bg-BG" sz="1600" dirty="0" smtClean="0">
                <a:latin typeface="Times New Roman" pitchFamily="18" charset="0"/>
                <a:cs typeface="Times New Roman" pitchFamily="18" charset="0"/>
              </a:rPr>
              <a:t>от пертурбациите в инфлационния стадий, </a:t>
            </a:r>
          </a:p>
          <a:p>
            <a:r>
              <a:rPr lang="bg-BG" sz="1600" dirty="0" smtClean="0">
                <a:latin typeface="Times New Roman" pitchFamily="18" charset="0"/>
                <a:cs typeface="Times New Roman" pitchFamily="18" charset="0"/>
              </a:rPr>
              <a:t>е триумф на СКМ</a:t>
            </a:r>
            <a:r>
              <a:rPr lang="en-US" sz="1600" dirty="0" smtClean="0">
                <a:latin typeface="Times New Roman" pitchFamily="18" charset="0"/>
                <a:cs typeface="Times New Roman" pitchFamily="18" charset="0"/>
              </a:rPr>
              <a:t>. </a:t>
            </a:r>
          </a:p>
          <a:p>
            <a:endParaRPr lang="en-US" sz="1000" b="1" dirty="0" smtClean="0"/>
          </a:p>
          <a:p>
            <a:endParaRPr lang="bg-BG" sz="1600" dirty="0" smtClean="0">
              <a:latin typeface="Times New Roman" pitchFamily="18" charset="0"/>
              <a:cs typeface="Times New Roman" pitchFamily="18" charset="0"/>
            </a:endParaRPr>
          </a:p>
          <a:p>
            <a:r>
              <a:rPr lang="bg-BG" sz="1600" dirty="0" smtClean="0">
                <a:latin typeface="Times New Roman" pitchFamily="18" charset="0"/>
                <a:cs typeface="Times New Roman" pitchFamily="18" charset="0"/>
              </a:rPr>
              <a:t>                                                                                     </a:t>
            </a:r>
            <a:r>
              <a:rPr lang="bg-BG" sz="1600" dirty="0" smtClean="0">
                <a:solidFill>
                  <a:schemeClr val="tx2"/>
                </a:solidFill>
                <a:latin typeface="Times New Roman" pitchFamily="18" charset="0"/>
                <a:cs typeface="Times New Roman" pitchFamily="18" charset="0"/>
              </a:rPr>
              <a:t>Положението  на максимумите основно зависи от                       </a:t>
            </a:r>
          </a:p>
          <a:p>
            <a:r>
              <a:rPr lang="bg-BG" sz="1600" dirty="0" smtClean="0">
                <a:solidFill>
                  <a:schemeClr val="tx2"/>
                </a:solidFill>
                <a:latin typeface="Times New Roman" pitchFamily="18" charset="0"/>
                <a:cs typeface="Times New Roman" pitchFamily="18" charset="0"/>
              </a:rPr>
              <a:t>                                                                                     кривината. </a:t>
            </a:r>
            <a:r>
              <a:rPr lang="bg-BG" sz="1400" dirty="0" smtClean="0">
                <a:latin typeface="Times New Roman" pitchFamily="18" charset="0"/>
                <a:cs typeface="Times New Roman" pitchFamily="18" charset="0"/>
              </a:rPr>
              <a:t>С намаляване на кривината максимумите се                    </a:t>
            </a:r>
          </a:p>
          <a:p>
            <a:r>
              <a:rPr lang="bg-BG" sz="1400" dirty="0" smtClean="0">
                <a:latin typeface="Times New Roman" pitchFamily="18" charset="0"/>
                <a:cs typeface="Times New Roman" pitchFamily="18" charset="0"/>
              </a:rPr>
              <a:t>                                                                                                 изместват към по-малки ъгли  (по-големи мултиполи </a:t>
            </a:r>
            <a:r>
              <a:rPr lang="en-US" sz="1400" b="1" i="1" dirty="0" smtClean="0">
                <a:latin typeface="Times New Roman" pitchFamily="18" charset="0"/>
                <a:cs typeface="Times New Roman" pitchFamily="18" charset="0"/>
              </a:rPr>
              <a:t> l</a:t>
            </a:r>
            <a:r>
              <a:rPr lang="en-US" sz="1400" b="1" dirty="0" smtClean="0">
                <a:latin typeface="Times New Roman" pitchFamily="18" charset="0"/>
                <a:cs typeface="Times New Roman" pitchFamily="18" charset="0"/>
              </a:rPr>
              <a:t>)</a:t>
            </a:r>
            <a:r>
              <a:rPr lang="bg-BG" sz="1400" b="1" dirty="0" smtClean="0">
                <a:latin typeface="Times New Roman" pitchFamily="18" charset="0"/>
                <a:cs typeface="Times New Roman" pitchFamily="18" charset="0"/>
              </a:rPr>
              <a:t> </a:t>
            </a:r>
          </a:p>
          <a:p>
            <a:r>
              <a:rPr lang="bg-BG" sz="1400" b="1" dirty="0" smtClean="0">
                <a:latin typeface="Times New Roman" pitchFamily="18" charset="0"/>
                <a:cs typeface="Times New Roman" pitchFamily="18" charset="0"/>
              </a:rPr>
              <a:t>                                                                                                 </a:t>
            </a:r>
            <a:r>
              <a:rPr lang="bg-BG" sz="1400" dirty="0" smtClean="0">
                <a:latin typeface="Times New Roman" pitchFamily="18" charset="0"/>
                <a:cs typeface="Times New Roman" pitchFamily="18" charset="0"/>
              </a:rPr>
              <a:t>докато формата им се запазва</a:t>
            </a:r>
            <a:r>
              <a:rPr lang="en-US" sz="1400" dirty="0" smtClean="0">
                <a:latin typeface="Times New Roman" pitchFamily="18" charset="0"/>
                <a:cs typeface="Times New Roman" pitchFamily="18" charset="0"/>
              </a:rPr>
              <a:t>.</a:t>
            </a:r>
            <a:r>
              <a:rPr lang="bg-BG" sz="1400" dirty="0" smtClean="0">
                <a:latin typeface="Times New Roman" pitchFamily="18" charset="0"/>
                <a:cs typeface="Times New Roman" pitchFamily="18" charset="0"/>
              </a:rPr>
              <a:t>  </a:t>
            </a:r>
          </a:p>
          <a:p>
            <a:r>
              <a:rPr lang="bg-BG" sz="1600" dirty="0" smtClean="0">
                <a:latin typeface="Times New Roman" pitchFamily="18" charset="0"/>
                <a:cs typeface="Times New Roman" pitchFamily="18" charset="0"/>
              </a:rPr>
              <a:t>                                                                                     </a:t>
            </a:r>
            <a:r>
              <a:rPr lang="bg-BG" sz="1600" dirty="0" smtClean="0">
                <a:solidFill>
                  <a:schemeClr val="tx2"/>
                </a:solidFill>
                <a:latin typeface="Times New Roman" pitchFamily="18" charset="0"/>
                <a:cs typeface="Times New Roman" pitchFamily="18" charset="0"/>
              </a:rPr>
              <a:t>Формата зависи от физичната плътност на                                                   </a:t>
            </a:r>
          </a:p>
          <a:p>
            <a:r>
              <a:rPr lang="bg-BG" sz="1600" dirty="0" smtClean="0">
                <a:solidFill>
                  <a:schemeClr val="tx2"/>
                </a:solidFill>
                <a:latin typeface="Times New Roman" pitchFamily="18" charset="0"/>
                <a:cs typeface="Times New Roman" pitchFamily="18" charset="0"/>
              </a:rPr>
              <a:t>                                                                                     материята и барионите. </a:t>
            </a:r>
            <a:r>
              <a:rPr lang="bg-BG" sz="1600" dirty="0" smtClean="0">
                <a:latin typeface="Times New Roman" pitchFamily="18" charset="0"/>
                <a:cs typeface="Times New Roman" pitchFamily="18" charset="0"/>
              </a:rPr>
              <a:t>Отсъствието  на тъмна            </a:t>
            </a:r>
          </a:p>
          <a:p>
            <a:r>
              <a:rPr lang="bg-BG" sz="1600" dirty="0" smtClean="0">
                <a:latin typeface="Times New Roman" pitchFamily="18" charset="0"/>
                <a:cs typeface="Times New Roman" pitchFamily="18" charset="0"/>
              </a:rPr>
              <a:t>                                                                                     енергия играе малка роля в  положението на </a:t>
            </a:r>
          </a:p>
          <a:p>
            <a:r>
              <a:rPr lang="bg-BG" sz="1600" dirty="0" smtClean="0">
                <a:latin typeface="Times New Roman" pitchFamily="18" charset="0"/>
                <a:cs typeface="Times New Roman" pitchFamily="18" charset="0"/>
              </a:rPr>
              <a:t>                                                                                     максимумите. </a:t>
            </a:r>
          </a:p>
          <a:p>
            <a:endParaRPr lang="bg-BG" sz="1000" dirty="0" smtClean="0"/>
          </a:p>
        </p:txBody>
      </p:sp>
      <p:pic>
        <p:nvPicPr>
          <p:cNvPr id="1648642" name="Picture 2"/>
          <p:cNvPicPr>
            <a:picLocks noGrp="1" noChangeAspect="1" noChangeArrowheads="1"/>
          </p:cNvPicPr>
          <p:nvPr>
            <p:ph sz="quarter" idx="1"/>
          </p:nvPr>
        </p:nvPicPr>
        <p:blipFill>
          <a:blip r:embed="rId2" cstate="print"/>
          <a:srcRect/>
          <a:stretch>
            <a:fillRect/>
          </a:stretch>
        </p:blipFill>
        <p:spPr bwMode="auto">
          <a:xfrm>
            <a:off x="4572000" y="152400"/>
            <a:ext cx="4038600" cy="2557136"/>
          </a:xfrm>
          <a:prstGeom prst="rect">
            <a:avLst/>
          </a:prstGeom>
          <a:noFill/>
          <a:ln w="9525">
            <a:noFill/>
            <a:miter lim="800000"/>
            <a:headEnd/>
            <a:tailEnd/>
          </a:ln>
          <a:effectLst/>
        </p:spPr>
      </p:pic>
      <p:pic>
        <p:nvPicPr>
          <p:cNvPr id="1648645" name="Picture 5"/>
          <p:cNvPicPr>
            <a:picLocks noGrp="1" noChangeAspect="1" noChangeArrowheads="1"/>
          </p:cNvPicPr>
          <p:nvPr>
            <p:ph sz="quarter" idx="2"/>
          </p:nvPr>
        </p:nvPicPr>
        <p:blipFill>
          <a:blip r:embed="rId3" cstate="print"/>
          <a:srcRect/>
          <a:stretch>
            <a:fillRect/>
          </a:stretch>
        </p:blipFill>
        <p:spPr bwMode="auto">
          <a:xfrm>
            <a:off x="152400" y="2590800"/>
            <a:ext cx="4267200" cy="4144580"/>
          </a:xfrm>
          <a:prstGeom prst="rect">
            <a:avLst/>
          </a:prstGeom>
          <a:noFill/>
          <a:ln w="9525">
            <a:noFill/>
            <a:miter lim="800000"/>
            <a:headEnd/>
            <a:tailEnd/>
          </a:ln>
          <a:effectLst/>
        </p:spPr>
      </p:pic>
      <p:sp>
        <p:nvSpPr>
          <p:cNvPr id="10" name="Rectangle 9"/>
          <p:cNvSpPr/>
          <p:nvPr/>
        </p:nvSpPr>
        <p:spPr>
          <a:xfrm>
            <a:off x="4419600" y="5029200"/>
            <a:ext cx="4724400" cy="1200329"/>
          </a:xfrm>
          <a:prstGeom prst="rect">
            <a:avLst/>
          </a:prstGeom>
        </p:spPr>
        <p:txBody>
          <a:bodyPr wrap="square">
            <a:spAutoFit/>
          </a:bodyPr>
          <a:lstStyle/>
          <a:p>
            <a:r>
              <a:rPr lang="bg-BG" dirty="0" smtClean="0">
                <a:latin typeface="Times New Roman" pitchFamily="18" charset="0"/>
                <a:cs typeface="Times New Roman" pitchFamily="18" charset="0"/>
              </a:rPr>
              <a:t>Резултати: </a:t>
            </a:r>
          </a:p>
          <a:p>
            <a:pPr>
              <a:buFont typeface="Arial" pitchFamily="34" charset="0"/>
              <a:buChar char="•"/>
            </a:pPr>
            <a:r>
              <a:rPr lang="bg-BG" dirty="0" smtClean="0">
                <a:latin typeface="Times New Roman" pitchFamily="18" charset="0"/>
                <a:cs typeface="Times New Roman" pitchFamily="18" charset="0"/>
              </a:rPr>
              <a:t> </a:t>
            </a:r>
            <a:r>
              <a:rPr lang="bg-BG" dirty="0" smtClean="0">
                <a:solidFill>
                  <a:srgbClr val="C00000"/>
                </a:solidFill>
                <a:latin typeface="Times New Roman" pitchFamily="18" charset="0"/>
                <a:cs typeface="Times New Roman" pitchFamily="18" charset="0"/>
              </a:rPr>
              <a:t>Измереното положение на първият максимум указва на плоска Вселена. </a:t>
            </a:r>
          </a:p>
          <a:p>
            <a:endParaRPr lang="en-US"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762000" y="114300"/>
            <a:ext cx="7772400" cy="1028700"/>
          </a:xfrm>
        </p:spPr>
        <p:txBody>
          <a:bodyPr/>
          <a:lstStyle/>
          <a:p>
            <a:pPr eaLnBrk="1" hangingPunct="1"/>
            <a:r>
              <a:rPr lang="fr-CH" sz="3600" dirty="0" err="1" smtClean="0">
                <a:latin typeface="Times New Roman" pitchFamily="18" charset="0"/>
                <a:cs typeface="Times New Roman" pitchFamily="18" charset="0"/>
              </a:rPr>
              <a:t>Observational</a:t>
            </a:r>
            <a:r>
              <a:rPr lang="fr-CH" sz="3600" dirty="0" smtClean="0">
                <a:latin typeface="Times New Roman" pitchFamily="18" charset="0"/>
                <a:cs typeface="Times New Roman" pitchFamily="18" charset="0"/>
              </a:rPr>
              <a:t> </a:t>
            </a:r>
            <a:r>
              <a:rPr lang="fr-CH" sz="3600" dirty="0" err="1" smtClean="0">
                <a:latin typeface="Times New Roman" pitchFamily="18" charset="0"/>
                <a:cs typeface="Times New Roman" pitchFamily="18" charset="0"/>
              </a:rPr>
              <a:t>Milestones</a:t>
            </a:r>
            <a:r>
              <a:rPr lang="fr-CH" sz="3600" dirty="0" smtClean="0">
                <a:latin typeface="Times New Roman" pitchFamily="18" charset="0"/>
                <a:cs typeface="Times New Roman" pitchFamily="18" charset="0"/>
              </a:rPr>
              <a:t> of Hot </a:t>
            </a:r>
            <a:r>
              <a:rPr lang="fr-CH" sz="3600" dirty="0" err="1" smtClean="0">
                <a:latin typeface="Times New Roman" pitchFamily="18" charset="0"/>
                <a:cs typeface="Times New Roman" pitchFamily="18" charset="0"/>
              </a:rPr>
              <a:t>Big</a:t>
            </a:r>
            <a:r>
              <a:rPr lang="fr-CH" sz="3600" dirty="0" smtClean="0">
                <a:latin typeface="Times New Roman" pitchFamily="18" charset="0"/>
                <a:cs typeface="Times New Roman" pitchFamily="18" charset="0"/>
              </a:rPr>
              <a:t> Bang </a:t>
            </a:r>
            <a:r>
              <a:rPr lang="fr-CH" sz="3600" dirty="0" err="1" smtClean="0">
                <a:latin typeface="Times New Roman" pitchFamily="18" charset="0"/>
                <a:cs typeface="Times New Roman" pitchFamily="18" charset="0"/>
              </a:rPr>
              <a:t>Cosmology</a:t>
            </a:r>
            <a:r>
              <a:rPr lang="fr-CH" dirty="0" smtClean="0">
                <a:latin typeface="Times New Roman" pitchFamily="18" charset="0"/>
                <a:cs typeface="Times New Roman" pitchFamily="18" charset="0"/>
              </a:rPr>
              <a:t> </a:t>
            </a:r>
            <a:endParaRPr lang="fr-FR" dirty="0" smtClean="0">
              <a:latin typeface="Times New Roman" pitchFamily="18" charset="0"/>
              <a:cs typeface="Times New Roman" pitchFamily="18" charset="0"/>
            </a:endParaRPr>
          </a:p>
        </p:txBody>
      </p:sp>
      <p:sp>
        <p:nvSpPr>
          <p:cNvPr id="47107" name="Rectangle 3"/>
          <p:cNvSpPr>
            <a:spLocks noGrp="1" noChangeArrowheads="1"/>
          </p:cNvSpPr>
          <p:nvPr>
            <p:ph type="body" idx="4294967295"/>
          </p:nvPr>
        </p:nvSpPr>
        <p:spPr>
          <a:xfrm>
            <a:off x="457200" y="1600200"/>
            <a:ext cx="8686800" cy="1371600"/>
          </a:xfrm>
        </p:spPr>
        <p:txBody>
          <a:bodyPr/>
          <a:lstStyle/>
          <a:p>
            <a:pPr eaLnBrk="1" hangingPunct="1">
              <a:lnSpc>
                <a:spcPct val="90000"/>
              </a:lnSpc>
            </a:pPr>
            <a:r>
              <a:rPr lang="fr-CH" sz="2400" dirty="0" err="1" smtClean="0">
                <a:solidFill>
                  <a:srgbClr val="0000CC"/>
                </a:solidFill>
                <a:latin typeface="Tahoma" pitchFamily="34" charset="0"/>
                <a:cs typeface="Times New Roman" pitchFamily="18" charset="0"/>
              </a:rPr>
              <a:t>Homogeneity</a:t>
            </a:r>
            <a:r>
              <a:rPr lang="fr-CH" sz="2400" dirty="0" smtClean="0">
                <a:solidFill>
                  <a:srgbClr val="0000CC"/>
                </a:solidFill>
                <a:latin typeface="Tahoma" pitchFamily="34" charset="0"/>
                <a:cs typeface="Times New Roman" pitchFamily="18" charset="0"/>
              </a:rPr>
              <a:t> and </a:t>
            </a:r>
            <a:r>
              <a:rPr lang="fr-CH" sz="2400" dirty="0" err="1" smtClean="0">
                <a:solidFill>
                  <a:srgbClr val="0000CC"/>
                </a:solidFill>
                <a:latin typeface="Tahoma" pitchFamily="34" charset="0"/>
                <a:cs typeface="Times New Roman" pitchFamily="18" charset="0"/>
              </a:rPr>
              <a:t>isotropy</a:t>
            </a:r>
            <a:r>
              <a:rPr lang="fr-CH" sz="2400" dirty="0" smtClean="0">
                <a:solidFill>
                  <a:srgbClr val="0000CC"/>
                </a:solidFill>
                <a:latin typeface="Tahoma" pitchFamily="34" charset="0"/>
                <a:cs typeface="Times New Roman" pitchFamily="18" charset="0"/>
              </a:rPr>
              <a:t> and structures in the </a:t>
            </a:r>
            <a:r>
              <a:rPr lang="fr-CH" sz="2400" dirty="0" err="1" smtClean="0">
                <a:solidFill>
                  <a:srgbClr val="0000CC"/>
                </a:solidFill>
                <a:latin typeface="Tahoma" pitchFamily="34" charset="0"/>
                <a:cs typeface="Times New Roman" pitchFamily="18" charset="0"/>
              </a:rPr>
              <a:t>Universe</a:t>
            </a:r>
            <a:endParaRPr lang="fr-CH" sz="2400" dirty="0" smtClean="0">
              <a:solidFill>
                <a:srgbClr val="0000CC"/>
              </a:solidFill>
              <a:latin typeface="Tahoma" pitchFamily="34" charset="0"/>
              <a:cs typeface="Times New Roman" pitchFamily="18" charset="0"/>
            </a:endParaRPr>
          </a:p>
          <a:p>
            <a:pPr eaLnBrk="1" hangingPunct="1">
              <a:lnSpc>
                <a:spcPct val="90000"/>
              </a:lnSpc>
              <a:buNone/>
            </a:pPr>
            <a:r>
              <a:rPr lang="fr-CH" sz="2000" dirty="0" smtClean="0">
                <a:solidFill>
                  <a:srgbClr val="0000CC"/>
                </a:solidFill>
                <a:latin typeface="Tahoma" pitchFamily="34" charset="0"/>
                <a:cs typeface="Times New Roman" pitchFamily="18" charset="0"/>
              </a:rPr>
              <a:t>     </a:t>
            </a:r>
          </a:p>
          <a:p>
            <a:pPr eaLnBrk="1" hangingPunct="1">
              <a:lnSpc>
                <a:spcPct val="90000"/>
              </a:lnSpc>
            </a:pPr>
            <a:r>
              <a:rPr lang="fr-CH" sz="2400" dirty="0" smtClean="0">
                <a:solidFill>
                  <a:srgbClr val="0000CC"/>
                </a:solidFill>
                <a:latin typeface="Tahoma" pitchFamily="34" charset="0"/>
                <a:cs typeface="Times New Roman" pitchFamily="18" charset="0"/>
              </a:rPr>
              <a:t>The expansion of the </a:t>
            </a:r>
            <a:r>
              <a:rPr lang="fr-CH" sz="2400" dirty="0" err="1" smtClean="0">
                <a:solidFill>
                  <a:srgbClr val="0000CC"/>
                </a:solidFill>
                <a:latin typeface="Tahoma" pitchFamily="34" charset="0"/>
                <a:cs typeface="Times New Roman" pitchFamily="18" charset="0"/>
              </a:rPr>
              <a:t>Universe</a:t>
            </a:r>
            <a:endParaRPr lang="fr-CH" sz="2400" dirty="0" smtClean="0">
              <a:solidFill>
                <a:srgbClr val="0000CC"/>
              </a:solidFill>
              <a:latin typeface="Tahoma" pitchFamily="34" charset="0"/>
              <a:cs typeface="Times New Roman" pitchFamily="18" charset="0"/>
            </a:endParaRPr>
          </a:p>
          <a:p>
            <a:pPr eaLnBrk="1" hangingPunct="1">
              <a:lnSpc>
                <a:spcPct val="90000"/>
              </a:lnSpc>
              <a:buFontTx/>
              <a:buNone/>
            </a:pPr>
            <a:r>
              <a:rPr lang="fr-CH" sz="2400" dirty="0" smtClean="0">
                <a:solidFill>
                  <a:srgbClr val="000000"/>
                </a:solidFill>
                <a:cs typeface="Times New Roman" pitchFamily="18" charset="0"/>
              </a:rPr>
              <a:t>    </a:t>
            </a:r>
            <a:r>
              <a:rPr lang="fr-CH" sz="2000" dirty="0" smtClean="0">
                <a:solidFill>
                  <a:srgbClr val="000000"/>
                </a:solidFill>
                <a:latin typeface="Tahoma" pitchFamily="34" charset="0"/>
                <a:cs typeface="Times New Roman" pitchFamily="18" charset="0"/>
              </a:rPr>
              <a:t>   </a:t>
            </a:r>
          </a:p>
          <a:p>
            <a:pPr eaLnBrk="1" hangingPunct="1">
              <a:lnSpc>
                <a:spcPct val="90000"/>
              </a:lnSpc>
              <a:buFontTx/>
              <a:buNone/>
            </a:pPr>
            <a:endParaRPr lang="en-US" dirty="0" smtClean="0"/>
          </a:p>
        </p:txBody>
      </p:sp>
      <p:sp>
        <p:nvSpPr>
          <p:cNvPr id="47108" name="Rectangle 4"/>
          <p:cNvSpPr>
            <a:spLocks noChangeArrowheads="1"/>
          </p:cNvSpPr>
          <p:nvPr/>
        </p:nvSpPr>
        <p:spPr bwMode="auto">
          <a:xfrm>
            <a:off x="457200" y="3048000"/>
            <a:ext cx="8686800" cy="1371600"/>
          </a:xfrm>
          <a:prstGeom prst="rect">
            <a:avLst/>
          </a:prstGeom>
          <a:noFill/>
          <a:ln w="9525">
            <a:noFill/>
            <a:miter lim="800000"/>
            <a:headEnd/>
            <a:tailEnd/>
          </a:ln>
        </p:spPr>
        <p:txBody>
          <a:bodyPr/>
          <a:lstStyle/>
          <a:p>
            <a:pPr marL="342900" indent="-342900">
              <a:spcBef>
                <a:spcPct val="20000"/>
              </a:spcBef>
              <a:buFontTx/>
              <a:buChar char="•"/>
            </a:pPr>
            <a:r>
              <a:rPr lang="fr-CH" sz="2400" dirty="0">
                <a:solidFill>
                  <a:srgbClr val="0000CC"/>
                </a:solidFill>
                <a:latin typeface="Tahoma" pitchFamily="34" charset="0"/>
                <a:cs typeface="Times New Roman" pitchFamily="18" charset="0"/>
              </a:rPr>
              <a:t>The </a:t>
            </a:r>
            <a:r>
              <a:rPr lang="fr-CH" sz="2400" dirty="0" err="1">
                <a:solidFill>
                  <a:srgbClr val="0000CC"/>
                </a:solidFill>
                <a:latin typeface="Tahoma" pitchFamily="34" charset="0"/>
                <a:cs typeface="Times New Roman" pitchFamily="18" charset="0"/>
              </a:rPr>
              <a:t>abundance</a:t>
            </a:r>
            <a:r>
              <a:rPr lang="fr-CH" sz="2400" dirty="0">
                <a:solidFill>
                  <a:srgbClr val="0000CC"/>
                </a:solidFill>
                <a:latin typeface="Tahoma" pitchFamily="34" charset="0"/>
                <a:cs typeface="Times New Roman" pitchFamily="18" charset="0"/>
              </a:rPr>
              <a:t> of the light </a:t>
            </a:r>
            <a:r>
              <a:rPr lang="fr-CH" sz="2400" dirty="0" err="1">
                <a:solidFill>
                  <a:srgbClr val="0000CC"/>
                </a:solidFill>
                <a:latin typeface="Tahoma" pitchFamily="34" charset="0"/>
                <a:cs typeface="Times New Roman" pitchFamily="18" charset="0"/>
              </a:rPr>
              <a:t>elements</a:t>
            </a:r>
            <a:endParaRPr lang="fr-CH" sz="2400" dirty="0">
              <a:solidFill>
                <a:srgbClr val="0000CC"/>
              </a:solidFill>
              <a:latin typeface="Tahoma" pitchFamily="34" charset="0"/>
              <a:cs typeface="Times New Roman" pitchFamily="18" charset="0"/>
            </a:endParaRPr>
          </a:p>
          <a:p>
            <a:pPr marL="342900" indent="-342900">
              <a:spcBef>
                <a:spcPct val="20000"/>
              </a:spcBef>
            </a:pPr>
            <a:r>
              <a:rPr lang="fr-CH" dirty="0">
                <a:solidFill>
                  <a:srgbClr val="000000"/>
                </a:solidFill>
                <a:latin typeface="Tahoma" pitchFamily="34" charset="0"/>
                <a:cs typeface="Times New Roman" pitchFamily="18" charset="0"/>
              </a:rPr>
              <a:t>    </a:t>
            </a:r>
            <a:endParaRPr lang="fr-FR" dirty="0">
              <a:solidFill>
                <a:srgbClr val="000000"/>
              </a:solidFill>
              <a:latin typeface="Tahoma" pitchFamily="34" charset="0"/>
              <a:cs typeface="Times New Roman" pitchFamily="18" charset="0"/>
            </a:endParaRPr>
          </a:p>
          <a:p>
            <a:pPr marL="342900" indent="-342900">
              <a:spcBef>
                <a:spcPct val="20000"/>
              </a:spcBef>
            </a:pPr>
            <a:endParaRPr lang="fr-FR" sz="3200" dirty="0">
              <a:latin typeface="Tahoma" pitchFamily="34" charset="0"/>
            </a:endParaRPr>
          </a:p>
        </p:txBody>
      </p:sp>
      <p:sp>
        <p:nvSpPr>
          <p:cNvPr id="47109" name="Rectangle 5"/>
          <p:cNvSpPr>
            <a:spLocks noChangeArrowheads="1"/>
          </p:cNvSpPr>
          <p:nvPr/>
        </p:nvSpPr>
        <p:spPr bwMode="auto">
          <a:xfrm>
            <a:off x="457200" y="3657600"/>
            <a:ext cx="8686800" cy="1371600"/>
          </a:xfrm>
          <a:prstGeom prst="rect">
            <a:avLst/>
          </a:prstGeom>
          <a:noFill/>
          <a:ln w="9525">
            <a:noFill/>
            <a:miter lim="800000"/>
            <a:headEnd/>
            <a:tailEnd/>
          </a:ln>
        </p:spPr>
        <p:txBody>
          <a:bodyPr/>
          <a:lstStyle/>
          <a:p>
            <a:pPr marL="342900" indent="-342900">
              <a:spcBef>
                <a:spcPct val="20000"/>
              </a:spcBef>
              <a:buFontTx/>
              <a:buChar char="•"/>
            </a:pPr>
            <a:r>
              <a:rPr lang="fr-CH" sz="2400" dirty="0">
                <a:solidFill>
                  <a:srgbClr val="C00000"/>
                </a:solidFill>
                <a:latin typeface="Tahoma" pitchFamily="34" charset="0"/>
                <a:cs typeface="Times New Roman" pitchFamily="18" charset="0"/>
              </a:rPr>
              <a:t>The </a:t>
            </a:r>
            <a:r>
              <a:rPr lang="fr-CH" sz="2400" dirty="0" err="1">
                <a:solidFill>
                  <a:srgbClr val="C00000"/>
                </a:solidFill>
                <a:latin typeface="Tahoma" pitchFamily="34" charset="0"/>
                <a:cs typeface="Times New Roman" pitchFamily="18" charset="0"/>
              </a:rPr>
              <a:t>cosmic</a:t>
            </a:r>
            <a:r>
              <a:rPr lang="fr-CH" sz="2400" dirty="0">
                <a:solidFill>
                  <a:srgbClr val="C00000"/>
                </a:solidFill>
                <a:latin typeface="Tahoma" pitchFamily="34" charset="0"/>
                <a:cs typeface="Times New Roman" pitchFamily="18" charset="0"/>
              </a:rPr>
              <a:t> </a:t>
            </a:r>
            <a:r>
              <a:rPr lang="fr-CH" sz="2400" dirty="0" err="1">
                <a:solidFill>
                  <a:srgbClr val="C00000"/>
                </a:solidFill>
                <a:latin typeface="Tahoma" pitchFamily="34" charset="0"/>
                <a:cs typeface="Times New Roman" pitchFamily="18" charset="0"/>
              </a:rPr>
              <a:t>microwave</a:t>
            </a:r>
            <a:r>
              <a:rPr lang="fr-CH" sz="2400" dirty="0">
                <a:solidFill>
                  <a:srgbClr val="C00000"/>
                </a:solidFill>
                <a:latin typeface="Tahoma" pitchFamily="34" charset="0"/>
                <a:cs typeface="Times New Roman" pitchFamily="18" charset="0"/>
              </a:rPr>
              <a:t> background radiation</a:t>
            </a:r>
          </a:p>
          <a:p>
            <a:pPr marL="342900" indent="-342900">
              <a:spcBef>
                <a:spcPct val="20000"/>
              </a:spcBef>
            </a:pPr>
            <a:r>
              <a:rPr lang="fr-CH" dirty="0">
                <a:solidFill>
                  <a:srgbClr val="000000"/>
                </a:solidFill>
                <a:latin typeface="Tahoma" pitchFamily="34" charset="0"/>
                <a:cs typeface="Times New Roman" pitchFamily="18" charset="0"/>
              </a:rPr>
              <a:t>   </a:t>
            </a:r>
            <a:r>
              <a:rPr lang="fr-FR" dirty="0">
                <a:solidFill>
                  <a:srgbClr val="000000"/>
                </a:solidFill>
                <a:latin typeface="Tahoma" pitchFamily="34" charset="0"/>
                <a:cs typeface="Times New Roman" pitchFamily="18" charset="0"/>
              </a:rPr>
              <a:t> The </a:t>
            </a:r>
            <a:r>
              <a:rPr lang="fr-FR" dirty="0" err="1">
                <a:solidFill>
                  <a:srgbClr val="000000"/>
                </a:solidFill>
                <a:latin typeface="Tahoma" pitchFamily="34" charset="0"/>
                <a:cs typeface="Times New Roman" pitchFamily="18" charset="0"/>
              </a:rPr>
              <a:t>cosmic</a:t>
            </a:r>
            <a:r>
              <a:rPr lang="fr-FR" dirty="0">
                <a:solidFill>
                  <a:srgbClr val="000000"/>
                </a:solidFill>
                <a:latin typeface="Tahoma" pitchFamily="34" charset="0"/>
                <a:cs typeface="Times New Roman" pitchFamily="18" charset="0"/>
              </a:rPr>
              <a:t> </a:t>
            </a:r>
            <a:r>
              <a:rPr lang="fr-FR" dirty="0" err="1">
                <a:solidFill>
                  <a:srgbClr val="000000"/>
                </a:solidFill>
                <a:latin typeface="Tahoma" pitchFamily="34" charset="0"/>
                <a:cs typeface="Times New Roman" pitchFamily="18" charset="0"/>
              </a:rPr>
              <a:t>microwave</a:t>
            </a:r>
            <a:r>
              <a:rPr lang="fr-FR" dirty="0">
                <a:solidFill>
                  <a:srgbClr val="000000"/>
                </a:solidFill>
                <a:latin typeface="Tahoma" pitchFamily="34" charset="0"/>
                <a:cs typeface="Times New Roman" pitchFamily="18" charset="0"/>
              </a:rPr>
              <a:t> background radiation </a:t>
            </a:r>
            <a:r>
              <a:rPr lang="fr-FR" dirty="0" err="1">
                <a:solidFill>
                  <a:srgbClr val="000000"/>
                </a:solidFill>
                <a:latin typeface="Tahoma" pitchFamily="34" charset="0"/>
                <a:cs typeface="Times New Roman" pitchFamily="18" charset="0"/>
              </a:rPr>
              <a:t>is</a:t>
            </a:r>
            <a:r>
              <a:rPr lang="fr-FR" dirty="0">
                <a:solidFill>
                  <a:srgbClr val="000000"/>
                </a:solidFill>
                <a:latin typeface="Tahoma" pitchFamily="34" charset="0"/>
                <a:cs typeface="Times New Roman" pitchFamily="18" charset="0"/>
              </a:rPr>
              <a:t> the </a:t>
            </a:r>
            <a:r>
              <a:rPr lang="fr-FR" dirty="0" err="1">
                <a:solidFill>
                  <a:srgbClr val="000000"/>
                </a:solidFill>
                <a:latin typeface="Tahoma" pitchFamily="34" charset="0"/>
                <a:cs typeface="Times New Roman" pitchFamily="18" charset="0"/>
              </a:rPr>
              <a:t>remnant</a:t>
            </a:r>
            <a:r>
              <a:rPr lang="fr-FR" dirty="0">
                <a:solidFill>
                  <a:srgbClr val="000000"/>
                </a:solidFill>
                <a:latin typeface="Tahoma" pitchFamily="34" charset="0"/>
                <a:cs typeface="Times New Roman" pitchFamily="18" charset="0"/>
              </a:rPr>
              <a:t> </a:t>
            </a:r>
            <a:r>
              <a:rPr lang="fr-FR" dirty="0" err="1">
                <a:solidFill>
                  <a:srgbClr val="000000"/>
                </a:solidFill>
                <a:latin typeface="Tahoma" pitchFamily="34" charset="0"/>
                <a:cs typeface="Times New Roman" pitchFamily="18" charset="0"/>
              </a:rPr>
              <a:t>heat</a:t>
            </a:r>
            <a:r>
              <a:rPr lang="fr-FR" dirty="0">
                <a:solidFill>
                  <a:srgbClr val="000000"/>
                </a:solidFill>
                <a:latin typeface="Tahoma" pitchFamily="34" charset="0"/>
                <a:cs typeface="Times New Roman" pitchFamily="18" charset="0"/>
              </a:rPr>
              <a:t> </a:t>
            </a:r>
            <a:r>
              <a:rPr lang="fr-FR" dirty="0" err="1">
                <a:solidFill>
                  <a:srgbClr val="000000"/>
                </a:solidFill>
                <a:latin typeface="Tahoma" pitchFamily="34" charset="0"/>
                <a:cs typeface="Times New Roman" pitchFamily="18" charset="0"/>
              </a:rPr>
              <a:t>left</a:t>
            </a:r>
            <a:r>
              <a:rPr lang="fr-CH" dirty="0">
                <a:solidFill>
                  <a:srgbClr val="000000"/>
                </a:solidFill>
                <a:latin typeface="Tahoma" pitchFamily="34" charset="0"/>
                <a:cs typeface="Times New Roman" pitchFamily="18" charset="0"/>
              </a:rPr>
              <a:t> </a:t>
            </a:r>
            <a:r>
              <a:rPr lang="fr-FR" dirty="0">
                <a:solidFill>
                  <a:srgbClr val="000000"/>
                </a:solidFill>
                <a:latin typeface="Tahoma" pitchFamily="34" charset="0"/>
                <a:cs typeface="Times New Roman" pitchFamily="18" charset="0"/>
              </a:rPr>
              <a:t>over </a:t>
            </a:r>
            <a:r>
              <a:rPr lang="fr-FR" dirty="0" err="1">
                <a:solidFill>
                  <a:srgbClr val="000000"/>
                </a:solidFill>
                <a:latin typeface="Tahoma" pitchFamily="34" charset="0"/>
                <a:cs typeface="Times New Roman" pitchFamily="18" charset="0"/>
              </a:rPr>
              <a:t>from</a:t>
            </a:r>
            <a:r>
              <a:rPr lang="fr-FR" dirty="0">
                <a:solidFill>
                  <a:srgbClr val="000000"/>
                </a:solidFill>
                <a:latin typeface="Tahoma" pitchFamily="34" charset="0"/>
                <a:cs typeface="Times New Roman" pitchFamily="18" charset="0"/>
              </a:rPr>
              <a:t> the </a:t>
            </a:r>
            <a:r>
              <a:rPr lang="fr-FR" dirty="0" err="1">
                <a:solidFill>
                  <a:srgbClr val="000000"/>
                </a:solidFill>
                <a:latin typeface="Tahoma" pitchFamily="34" charset="0"/>
                <a:cs typeface="Times New Roman" pitchFamily="18" charset="0"/>
              </a:rPr>
              <a:t>Big</a:t>
            </a:r>
            <a:r>
              <a:rPr lang="fr-FR" dirty="0">
                <a:solidFill>
                  <a:srgbClr val="000000"/>
                </a:solidFill>
                <a:latin typeface="Tahoma" pitchFamily="34" charset="0"/>
                <a:cs typeface="Times New Roman" pitchFamily="18" charset="0"/>
              </a:rPr>
              <a:t> Bang</a:t>
            </a:r>
            <a:r>
              <a:rPr lang="fr-FR" dirty="0">
                <a:solidFill>
                  <a:srgbClr val="000000"/>
                </a:solidFill>
                <a:cs typeface="Times New Roman" pitchFamily="18" charset="0"/>
              </a:rPr>
              <a:t>. </a:t>
            </a:r>
            <a:r>
              <a:rPr lang="fr-CH" dirty="0">
                <a:solidFill>
                  <a:srgbClr val="000000"/>
                </a:solidFill>
                <a:cs typeface="Times New Roman" pitchFamily="18" charset="0"/>
              </a:rPr>
              <a:t> </a:t>
            </a:r>
            <a:r>
              <a:rPr lang="fr-CH" dirty="0">
                <a:solidFill>
                  <a:srgbClr val="000000"/>
                </a:solidFill>
                <a:latin typeface="Tahoma" pitchFamily="34" charset="0"/>
                <a:cs typeface="Times New Roman" pitchFamily="18" charset="0"/>
              </a:rPr>
              <a:t>It </a:t>
            </a:r>
            <a:r>
              <a:rPr lang="fr-CH" dirty="0" err="1" smtClean="0">
                <a:solidFill>
                  <a:srgbClr val="000000"/>
                </a:solidFill>
                <a:latin typeface="Tahoma" pitchFamily="34" charset="0"/>
                <a:cs typeface="Times New Roman" pitchFamily="18" charset="0"/>
              </a:rPr>
              <a:t>is</a:t>
            </a:r>
            <a:r>
              <a:rPr lang="fr-CH" dirty="0" smtClean="0">
                <a:solidFill>
                  <a:srgbClr val="000000"/>
                </a:solidFill>
                <a:latin typeface="Tahoma" pitchFamily="34" charset="0"/>
                <a:cs typeface="Times New Roman" pitchFamily="18" charset="0"/>
              </a:rPr>
              <a:t> an </a:t>
            </a:r>
            <a:r>
              <a:rPr lang="fr-CH" dirty="0" err="1" smtClean="0">
                <a:solidFill>
                  <a:srgbClr val="000000"/>
                </a:solidFill>
                <a:latin typeface="Tahoma" pitchFamily="34" charset="0"/>
                <a:cs typeface="Times New Roman" pitchFamily="18" charset="0"/>
              </a:rPr>
              <a:t>evidence</a:t>
            </a:r>
            <a:r>
              <a:rPr lang="fr-CH" dirty="0" smtClean="0">
                <a:solidFill>
                  <a:srgbClr val="000000"/>
                </a:solidFill>
                <a:latin typeface="Tahoma" pitchFamily="34" charset="0"/>
                <a:cs typeface="Times New Roman" pitchFamily="18" charset="0"/>
              </a:rPr>
              <a:t> for a </a:t>
            </a:r>
            <a:r>
              <a:rPr lang="fr-CH" dirty="0">
                <a:solidFill>
                  <a:srgbClr val="000000"/>
                </a:solidFill>
                <a:latin typeface="Tahoma" pitchFamily="34" charset="0"/>
                <a:cs typeface="Times New Roman" pitchFamily="18" charset="0"/>
              </a:rPr>
              <a:t>hot </a:t>
            </a:r>
            <a:r>
              <a:rPr lang="fr-CH" dirty="0" err="1">
                <a:solidFill>
                  <a:srgbClr val="000000"/>
                </a:solidFill>
                <a:latin typeface="Tahoma" pitchFamily="34" charset="0"/>
                <a:cs typeface="Times New Roman" pitchFamily="18" charset="0"/>
              </a:rPr>
              <a:t>early</a:t>
            </a:r>
            <a:r>
              <a:rPr lang="fr-CH" dirty="0">
                <a:solidFill>
                  <a:srgbClr val="000000"/>
                </a:solidFill>
                <a:latin typeface="Tahoma" pitchFamily="34" charset="0"/>
                <a:cs typeface="Times New Roman" pitchFamily="18" charset="0"/>
              </a:rPr>
              <a:t> </a:t>
            </a:r>
            <a:r>
              <a:rPr lang="fr-CH" dirty="0" err="1">
                <a:solidFill>
                  <a:srgbClr val="000000"/>
                </a:solidFill>
                <a:latin typeface="Tahoma" pitchFamily="34" charset="0"/>
                <a:cs typeface="Times New Roman" pitchFamily="18" charset="0"/>
              </a:rPr>
              <a:t>Universe</a:t>
            </a:r>
            <a:r>
              <a:rPr lang="fr-CH" dirty="0">
                <a:solidFill>
                  <a:srgbClr val="000000"/>
                </a:solidFill>
                <a:latin typeface="Tahoma" pitchFamily="34" charset="0"/>
                <a:cs typeface="Times New Roman" pitchFamily="18" charset="0"/>
              </a:rPr>
              <a:t>.</a:t>
            </a:r>
            <a:r>
              <a:rPr lang="fr-CH" dirty="0">
                <a:solidFill>
                  <a:srgbClr val="000000"/>
                </a:solidFill>
                <a:cs typeface="Times New Roman" pitchFamily="18" charset="0"/>
              </a:rPr>
              <a:t> </a:t>
            </a:r>
          </a:p>
          <a:p>
            <a:pPr marL="342900" indent="-342900">
              <a:spcBef>
                <a:spcPct val="20000"/>
              </a:spcBef>
            </a:pPr>
            <a:r>
              <a:rPr lang="fr-CH" dirty="0">
                <a:solidFill>
                  <a:srgbClr val="000000"/>
                </a:solidFill>
                <a:cs typeface="Times New Roman" pitchFamily="18" charset="0"/>
              </a:rPr>
              <a:t>     Points to a flat </a:t>
            </a:r>
            <a:r>
              <a:rPr lang="fr-CH" dirty="0" err="1">
                <a:solidFill>
                  <a:srgbClr val="000000"/>
                </a:solidFill>
                <a:cs typeface="Times New Roman" pitchFamily="18" charset="0"/>
              </a:rPr>
              <a:t>LambdaCDM</a:t>
            </a:r>
            <a:r>
              <a:rPr lang="fr-CH" dirty="0">
                <a:solidFill>
                  <a:srgbClr val="000000"/>
                </a:solidFill>
                <a:cs typeface="Times New Roman" pitchFamily="18" charset="0"/>
              </a:rPr>
              <a:t> </a:t>
            </a:r>
            <a:r>
              <a:rPr lang="fr-CH" dirty="0" err="1">
                <a:solidFill>
                  <a:srgbClr val="000000"/>
                </a:solidFill>
                <a:cs typeface="Times New Roman" pitchFamily="18" charset="0"/>
              </a:rPr>
              <a:t>dominated</a:t>
            </a:r>
            <a:r>
              <a:rPr lang="fr-CH" dirty="0">
                <a:solidFill>
                  <a:srgbClr val="000000"/>
                </a:solidFill>
                <a:cs typeface="Times New Roman" pitchFamily="18" charset="0"/>
              </a:rPr>
              <a:t> </a:t>
            </a:r>
            <a:r>
              <a:rPr lang="fr-CH" dirty="0" smtClean="0">
                <a:solidFill>
                  <a:srgbClr val="000000"/>
                </a:solidFill>
                <a:cs typeface="Times New Roman" pitchFamily="18" charset="0"/>
              </a:rPr>
              <a:t> </a:t>
            </a:r>
            <a:r>
              <a:rPr lang="fr-CH" dirty="0" err="1">
                <a:solidFill>
                  <a:srgbClr val="000000"/>
                </a:solidFill>
                <a:cs typeface="Times New Roman" pitchFamily="18" charset="0"/>
              </a:rPr>
              <a:t>Universe</a:t>
            </a:r>
            <a:r>
              <a:rPr lang="fr-CH" dirty="0">
                <a:solidFill>
                  <a:srgbClr val="000000"/>
                </a:solidFill>
                <a:cs typeface="Times New Roman" pitchFamily="18" charset="0"/>
              </a:rPr>
              <a:t> </a:t>
            </a:r>
            <a:r>
              <a:rPr lang="fr-CH" dirty="0" err="1">
                <a:solidFill>
                  <a:srgbClr val="000000"/>
                </a:solidFill>
                <a:cs typeface="Times New Roman" pitchFamily="18" charset="0"/>
              </a:rPr>
              <a:t>now</a:t>
            </a:r>
            <a:r>
              <a:rPr lang="fr-CH" dirty="0">
                <a:solidFill>
                  <a:srgbClr val="000000"/>
                </a:solidFill>
                <a:cs typeface="Times New Roman" pitchFamily="18" charset="0"/>
              </a:rPr>
              <a:t>. </a:t>
            </a:r>
            <a:endParaRPr lang="fr-CH" dirty="0" smtClean="0">
              <a:solidFill>
                <a:srgbClr val="000000"/>
              </a:solidFill>
              <a:cs typeface="Times New Roman" pitchFamily="18" charset="0"/>
            </a:endParaRPr>
          </a:p>
          <a:p>
            <a:pPr marL="342900" indent="-342900">
              <a:spcBef>
                <a:spcPct val="20000"/>
              </a:spcBef>
            </a:pPr>
            <a:endParaRPr lang="fr-CH" dirty="0" smtClean="0">
              <a:solidFill>
                <a:srgbClr val="0000CC"/>
              </a:solidFill>
              <a:latin typeface="Tahoma" pitchFamily="34" charset="0"/>
              <a:cs typeface="Times New Roman" pitchFamily="18" charset="0"/>
            </a:endParaRPr>
          </a:p>
          <a:p>
            <a:pPr marL="342900" indent="-342900">
              <a:spcBef>
                <a:spcPct val="20000"/>
              </a:spcBef>
            </a:pPr>
            <a:endParaRPr lang="fr-CH" dirty="0" smtClean="0">
              <a:solidFill>
                <a:srgbClr val="0000CC"/>
              </a:solidFill>
              <a:latin typeface="Tahoma" pitchFamily="34" charset="0"/>
              <a:cs typeface="Times New Roman" pitchFamily="18" charset="0"/>
            </a:endParaRPr>
          </a:p>
          <a:p>
            <a:pPr marL="342900" indent="-342900">
              <a:spcBef>
                <a:spcPct val="20000"/>
              </a:spcBef>
            </a:pPr>
            <a:endParaRPr lang="fr-CH" dirty="0">
              <a:solidFill>
                <a:srgbClr val="000000"/>
              </a:solidFill>
              <a:latin typeface="Tahoma" pitchFamily="34" charset="0"/>
              <a:cs typeface="Times New Roman" pitchFamily="18" charset="0"/>
            </a:endParaRPr>
          </a:p>
          <a:p>
            <a:pPr marL="342900" indent="-342900">
              <a:spcBef>
                <a:spcPct val="20000"/>
              </a:spcBef>
            </a:pPr>
            <a:r>
              <a:rPr lang="fr-CH" sz="1600" dirty="0">
                <a:solidFill>
                  <a:srgbClr val="000000"/>
                </a:solidFill>
                <a:latin typeface="Tahoma" pitchFamily="34" charset="0"/>
                <a:cs typeface="Times New Roman" pitchFamily="18" charset="0"/>
              </a:rPr>
              <a:t>            </a:t>
            </a:r>
            <a:endParaRPr lang="fr-FR" sz="2400" dirty="0">
              <a:solidFill>
                <a:srgbClr val="7030A0"/>
              </a:solidFill>
              <a:latin typeface="Tahoma" pitchFamily="34" charset="0"/>
              <a:cs typeface="Times New Roman" pitchFamily="18" charset="0"/>
            </a:endParaRPr>
          </a:p>
          <a:p>
            <a:pPr marL="342900" indent="-342900">
              <a:spcBef>
                <a:spcPct val="20000"/>
              </a:spcBef>
            </a:pPr>
            <a:endParaRPr lang="fr-FR" sz="3200" dirty="0">
              <a:latin typeface="Tahoma" pitchFamily="34" charset="0"/>
            </a:endParaRPr>
          </a:p>
        </p:txBody>
      </p:sp>
      <p:graphicFrame>
        <p:nvGraphicFramePr>
          <p:cNvPr id="2910210" name="Object 2"/>
          <p:cNvGraphicFramePr>
            <a:graphicFrameLocks noChangeAspect="1"/>
          </p:cNvGraphicFramePr>
          <p:nvPr/>
        </p:nvGraphicFramePr>
        <p:xfrm>
          <a:off x="685800" y="5334000"/>
          <a:ext cx="7496175" cy="636588"/>
        </p:xfrm>
        <a:graphic>
          <a:graphicData uri="http://schemas.openxmlformats.org/presentationml/2006/ole">
            <p:oleObj spid="_x0000_s2910210" name="Equation" r:id="rId3" imgW="3225600" imgH="241200" progId="Equation.DSMT4">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304800"/>
            <a:ext cx="7086600" cy="646331"/>
          </a:xfrm>
          <a:prstGeom prst="rect">
            <a:avLst/>
          </a:prstGeom>
        </p:spPr>
        <p:txBody>
          <a:bodyPr wrap="square">
            <a:spAutoFit/>
          </a:bodyPr>
          <a:lstStyle/>
          <a:p>
            <a:r>
              <a:rPr lang="bg-BG" dirty="0" smtClean="0"/>
              <a:t>Можем до определим пълната енергия от измервания на </a:t>
            </a:r>
          </a:p>
          <a:p>
            <a:r>
              <a:rPr lang="bg-BG" dirty="0" smtClean="0"/>
              <a:t>пространствената  кривина</a:t>
            </a:r>
            <a:r>
              <a:rPr lang="en-US" dirty="0" smtClean="0"/>
              <a:t>:</a:t>
            </a:r>
            <a:r>
              <a:rPr lang="bg-BG" dirty="0" smtClean="0"/>
              <a:t> </a:t>
            </a:r>
            <a:r>
              <a:rPr lang="el-GR" dirty="0" smtClean="0"/>
              <a:t>Ω</a:t>
            </a:r>
            <a:r>
              <a:rPr lang="en-US" dirty="0" smtClean="0"/>
              <a:t> = 1 + k / H</a:t>
            </a:r>
            <a:r>
              <a:rPr lang="en-US" baseline="30000" dirty="0" smtClean="0"/>
              <a:t>2</a:t>
            </a:r>
            <a:r>
              <a:rPr lang="en-US" dirty="0" smtClean="0"/>
              <a:t>R</a:t>
            </a:r>
            <a:r>
              <a:rPr lang="en-US" baseline="30000" dirty="0" smtClean="0"/>
              <a:t>2</a:t>
            </a:r>
            <a:endParaRPr lang="bg-BG" baseline="30000" dirty="0"/>
          </a:p>
        </p:txBody>
      </p:sp>
      <p:pic>
        <p:nvPicPr>
          <p:cNvPr id="1320965" name="Picture 5"/>
          <p:cNvPicPr>
            <a:picLocks noChangeAspect="1" noChangeArrowheads="1"/>
          </p:cNvPicPr>
          <p:nvPr/>
        </p:nvPicPr>
        <p:blipFill>
          <a:blip r:embed="rId2" cstate="print"/>
          <a:srcRect/>
          <a:stretch>
            <a:fillRect/>
          </a:stretch>
        </p:blipFill>
        <p:spPr bwMode="auto">
          <a:xfrm>
            <a:off x="762000" y="1143000"/>
            <a:ext cx="4181475" cy="2752725"/>
          </a:xfrm>
          <a:prstGeom prst="rect">
            <a:avLst/>
          </a:prstGeom>
          <a:noFill/>
          <a:ln w="9525">
            <a:noFill/>
            <a:miter lim="800000"/>
            <a:headEnd/>
            <a:tailEnd/>
          </a:ln>
          <a:effectLst/>
        </p:spPr>
      </p:pic>
      <p:sp>
        <p:nvSpPr>
          <p:cNvPr id="10" name="Rectangle 9"/>
          <p:cNvSpPr/>
          <p:nvPr/>
        </p:nvSpPr>
        <p:spPr>
          <a:xfrm>
            <a:off x="5257800" y="1143000"/>
            <a:ext cx="3886200" cy="4524315"/>
          </a:xfrm>
          <a:prstGeom prst="rect">
            <a:avLst/>
          </a:prstGeom>
        </p:spPr>
        <p:txBody>
          <a:bodyPr wrap="square">
            <a:spAutoFit/>
          </a:bodyPr>
          <a:lstStyle/>
          <a:p>
            <a:r>
              <a:rPr lang="bg-BG" dirty="0" smtClean="0">
                <a:latin typeface="Times New Roman" pitchFamily="18" charset="0"/>
                <a:cs typeface="Times New Roman" pitchFamily="18" charset="0"/>
              </a:rPr>
              <a:t>КМФ има максимум на флуктуациите на определено разстояние от нас ~ 380 000 г.</a:t>
            </a:r>
            <a:r>
              <a:rPr lang="en-US" dirty="0" smtClean="0">
                <a:latin typeface="Times New Roman" pitchFamily="18" charset="0"/>
                <a:cs typeface="Times New Roman" pitchFamily="18" charset="0"/>
              </a:rPr>
              <a:t> </a:t>
            </a:r>
            <a:r>
              <a:rPr lang="bg-BG" dirty="0" smtClean="0">
                <a:latin typeface="Times New Roman" pitchFamily="18" charset="0"/>
                <a:cs typeface="Times New Roman" pitchFamily="18" charset="0"/>
              </a:rPr>
              <a:t>Измервайки съответния му ъглов размер можем да определим геометрията на пространството. </a:t>
            </a:r>
          </a:p>
          <a:p>
            <a:r>
              <a:rPr lang="bg-BG" dirty="0" smtClean="0">
                <a:latin typeface="Times New Roman" pitchFamily="18" charset="0"/>
                <a:cs typeface="Times New Roman" pitchFamily="18" charset="0"/>
              </a:rPr>
              <a:t>Позицията на максимума е мерило за кривината. </a:t>
            </a:r>
            <a:endParaRPr lang="bg-BG" dirty="0" smtClean="0"/>
          </a:p>
          <a:p>
            <a:r>
              <a:rPr lang="bg-BG" dirty="0" smtClean="0">
                <a:latin typeface="Times New Roman" pitchFamily="18" charset="0"/>
                <a:cs typeface="Times New Roman" pitchFamily="18" charset="0"/>
              </a:rPr>
              <a:t>От наблюдения:                  , </a:t>
            </a:r>
          </a:p>
          <a:p>
            <a:r>
              <a:rPr lang="bg-BG" dirty="0" smtClean="0">
                <a:latin typeface="Times New Roman" pitchFamily="18" charset="0"/>
                <a:cs typeface="Times New Roman" pitchFamily="18" charset="0"/>
              </a:rPr>
              <a:t>следователно:</a:t>
            </a:r>
          </a:p>
          <a:p>
            <a:endParaRPr lang="bg-BG" dirty="0" smtClean="0">
              <a:latin typeface="Times New Roman" pitchFamily="18" charset="0"/>
              <a:cs typeface="Times New Roman" pitchFamily="18" charset="0"/>
            </a:endParaRPr>
          </a:p>
          <a:p>
            <a:r>
              <a:rPr lang="bg-BG" dirty="0" smtClean="0">
                <a:latin typeface="Times New Roman" pitchFamily="18" charset="0"/>
                <a:cs typeface="Times New Roman" pitchFamily="18" charset="0"/>
              </a:rPr>
              <a:t>Понеже                        то </a:t>
            </a:r>
            <a:endParaRPr lang="en-US" dirty="0" smtClean="0">
              <a:latin typeface="Times New Roman" pitchFamily="18" charset="0"/>
              <a:cs typeface="Times New Roman" pitchFamily="18" charset="0"/>
            </a:endParaRPr>
          </a:p>
          <a:p>
            <a:endParaRPr lang="bg-BG" dirty="0" smtClean="0">
              <a:latin typeface="Times New Roman" pitchFamily="18" charset="0"/>
              <a:cs typeface="Times New Roman" pitchFamily="18" charset="0"/>
            </a:endParaRPr>
          </a:p>
          <a:p>
            <a:r>
              <a:rPr lang="bg-BG" dirty="0" smtClean="0">
                <a:latin typeface="Times New Roman" pitchFamily="18" charset="0"/>
                <a:cs typeface="Times New Roman" pitchFamily="18" charset="0"/>
              </a:rPr>
              <a:t>съществува Тъмна Енергия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bg-BG" dirty="0" smtClean="0">
              <a:latin typeface="Times New Roman" pitchFamily="18" charset="0"/>
              <a:cs typeface="Times New Roman" pitchFamily="18" charset="0"/>
            </a:endParaRPr>
          </a:p>
          <a:p>
            <a:r>
              <a:rPr lang="bg-BG" dirty="0" smtClean="0">
                <a:latin typeface="Times New Roman" pitchFamily="18" charset="0"/>
                <a:cs typeface="Times New Roman" pitchFamily="18" charset="0"/>
              </a:rPr>
              <a:t>студена, еднородно разпределена !!</a:t>
            </a:r>
            <a:endParaRPr lang="bg-BG" dirty="0">
              <a:latin typeface="Times New Roman" pitchFamily="18" charset="0"/>
              <a:cs typeface="Times New Roman" pitchFamily="18" charset="0"/>
            </a:endParaRPr>
          </a:p>
        </p:txBody>
      </p:sp>
      <p:pic>
        <p:nvPicPr>
          <p:cNvPr id="1320966" name="Picture 6"/>
          <p:cNvPicPr>
            <a:picLocks noChangeAspect="1" noChangeArrowheads="1"/>
          </p:cNvPicPr>
          <p:nvPr/>
        </p:nvPicPr>
        <p:blipFill>
          <a:blip r:embed="rId3" cstate="print">
            <a:lum bright="9000"/>
          </a:blip>
          <a:srcRect/>
          <a:stretch>
            <a:fillRect/>
          </a:stretch>
        </p:blipFill>
        <p:spPr bwMode="auto">
          <a:xfrm>
            <a:off x="7086600" y="3067050"/>
            <a:ext cx="981075" cy="361950"/>
          </a:xfrm>
          <a:prstGeom prst="rect">
            <a:avLst/>
          </a:prstGeom>
          <a:noFill/>
          <a:ln w="9525">
            <a:noFill/>
            <a:miter lim="800000"/>
            <a:headEnd/>
            <a:tailEnd/>
          </a:ln>
          <a:effectLst/>
        </p:spPr>
      </p:pic>
      <p:pic>
        <p:nvPicPr>
          <p:cNvPr id="1320967" name="Picture 7"/>
          <p:cNvPicPr>
            <a:picLocks noChangeAspect="1" noChangeArrowheads="1"/>
          </p:cNvPicPr>
          <p:nvPr/>
        </p:nvPicPr>
        <p:blipFill>
          <a:blip r:embed="rId4" cstate="print">
            <a:lum bright="16000"/>
          </a:blip>
          <a:srcRect/>
          <a:stretch>
            <a:fillRect/>
          </a:stretch>
        </p:blipFill>
        <p:spPr bwMode="auto">
          <a:xfrm>
            <a:off x="6858000" y="3429000"/>
            <a:ext cx="1085850" cy="428625"/>
          </a:xfrm>
          <a:prstGeom prst="rect">
            <a:avLst/>
          </a:prstGeom>
          <a:noFill/>
          <a:ln w="9525">
            <a:noFill/>
            <a:miter lim="800000"/>
            <a:headEnd/>
            <a:tailEnd/>
          </a:ln>
          <a:effectLst/>
        </p:spPr>
      </p:pic>
      <p:pic>
        <p:nvPicPr>
          <p:cNvPr id="1320968" name="Picture 8"/>
          <p:cNvPicPr>
            <a:picLocks noChangeAspect="1" noChangeArrowheads="1"/>
          </p:cNvPicPr>
          <p:nvPr/>
        </p:nvPicPr>
        <p:blipFill>
          <a:blip r:embed="rId5" cstate="print">
            <a:lum bright="-27000"/>
          </a:blip>
          <a:srcRect/>
          <a:stretch>
            <a:fillRect/>
          </a:stretch>
        </p:blipFill>
        <p:spPr bwMode="auto">
          <a:xfrm>
            <a:off x="6248400" y="3886200"/>
            <a:ext cx="1162050" cy="400050"/>
          </a:xfrm>
          <a:prstGeom prst="rect">
            <a:avLst/>
          </a:prstGeom>
          <a:noFill/>
          <a:ln w="9525">
            <a:noFill/>
            <a:miter lim="800000"/>
            <a:headEnd/>
            <a:tailEnd/>
          </a:ln>
          <a:effectLst/>
        </p:spPr>
      </p:pic>
      <p:pic>
        <p:nvPicPr>
          <p:cNvPr id="1320969" name="Picture 9"/>
          <p:cNvPicPr>
            <a:picLocks noChangeAspect="1" noChangeArrowheads="1"/>
          </p:cNvPicPr>
          <p:nvPr/>
        </p:nvPicPr>
        <p:blipFill>
          <a:blip r:embed="rId6" cstate="print"/>
          <a:srcRect/>
          <a:stretch>
            <a:fillRect/>
          </a:stretch>
        </p:blipFill>
        <p:spPr bwMode="auto">
          <a:xfrm>
            <a:off x="2438400" y="4648200"/>
            <a:ext cx="2590800" cy="1924594"/>
          </a:xfrm>
          <a:prstGeom prst="rect">
            <a:avLst/>
          </a:prstGeom>
          <a:noFill/>
          <a:ln w="9525">
            <a:noFill/>
            <a:miter lim="800000"/>
            <a:headEnd/>
            <a:tailEnd/>
          </a:ln>
          <a:effectLst/>
        </p:spPr>
      </p:pic>
      <p:sp>
        <p:nvSpPr>
          <p:cNvPr id="15" name="Rectangle 14"/>
          <p:cNvSpPr/>
          <p:nvPr/>
        </p:nvSpPr>
        <p:spPr>
          <a:xfrm>
            <a:off x="457200" y="4648200"/>
            <a:ext cx="1828800" cy="2031325"/>
          </a:xfrm>
          <a:prstGeom prst="rect">
            <a:avLst/>
          </a:prstGeom>
        </p:spPr>
        <p:txBody>
          <a:bodyPr wrap="square">
            <a:spAutoFit/>
          </a:bodyPr>
          <a:lstStyle/>
          <a:p>
            <a:r>
              <a:rPr lang="bg-BG" dirty="0" smtClean="0"/>
              <a:t>Наблюденията на </a:t>
            </a:r>
            <a:r>
              <a:rPr lang="en-US" dirty="0" err="1" smtClean="0"/>
              <a:t>SNIa</a:t>
            </a:r>
            <a:endParaRPr lang="bg-BG" dirty="0" smtClean="0"/>
          </a:p>
          <a:p>
            <a:r>
              <a:rPr lang="bg-BG" dirty="0" smtClean="0"/>
              <a:t>в далечни г-ки </a:t>
            </a:r>
          </a:p>
          <a:p>
            <a:r>
              <a:rPr lang="bg-BG" dirty="0" smtClean="0"/>
              <a:t>указват на ускорено разширение  - наличие на </a:t>
            </a:r>
            <a:r>
              <a:rPr lang="el-GR" dirty="0" smtClean="0"/>
              <a:t>Λ</a:t>
            </a:r>
            <a:r>
              <a:rPr lang="bg-BG" dirty="0" smtClean="0"/>
              <a:t> </a:t>
            </a:r>
            <a:endParaRPr lang="bg-BG" dirty="0"/>
          </a:p>
        </p:txBody>
      </p:sp>
      <p:pic>
        <p:nvPicPr>
          <p:cNvPr id="1320971" name="Picture 11"/>
          <p:cNvPicPr>
            <a:picLocks noChangeAspect="1" noChangeArrowheads="1"/>
          </p:cNvPicPr>
          <p:nvPr/>
        </p:nvPicPr>
        <p:blipFill>
          <a:blip r:embed="rId7" cstate="print"/>
          <a:srcRect/>
          <a:stretch>
            <a:fillRect/>
          </a:stretch>
        </p:blipFill>
        <p:spPr bwMode="auto">
          <a:xfrm>
            <a:off x="6172200" y="4800600"/>
            <a:ext cx="1390650" cy="342900"/>
          </a:xfrm>
          <a:prstGeom prst="rect">
            <a:avLst/>
          </a:prstGeom>
          <a:noFill/>
          <a:ln w="9525">
            <a:noFill/>
            <a:miter lim="800000"/>
            <a:headEnd/>
            <a:tailEnd/>
          </a:ln>
          <a:effectLst/>
        </p:spPr>
      </p:pic>
      <p:sp>
        <p:nvSpPr>
          <p:cNvPr id="11" name="Rectangle 10"/>
          <p:cNvSpPr/>
          <p:nvPr/>
        </p:nvSpPr>
        <p:spPr>
          <a:xfrm>
            <a:off x="5257800" y="5562600"/>
            <a:ext cx="4572000" cy="1415772"/>
          </a:xfrm>
          <a:prstGeom prst="rect">
            <a:avLst/>
          </a:prstGeom>
        </p:spPr>
        <p:txBody>
          <a:bodyPr>
            <a:spAutoFit/>
          </a:bodyPr>
          <a:lstStyle/>
          <a:p>
            <a:pPr>
              <a:buFont typeface="Arial" pitchFamily="34" charset="0"/>
              <a:buChar char="•"/>
            </a:pPr>
            <a:r>
              <a:rPr lang="bg-BG" dirty="0" smtClean="0">
                <a:solidFill>
                  <a:srgbClr val="C00000"/>
                </a:solidFill>
                <a:latin typeface="Times New Roman" pitchFamily="18" charset="0"/>
                <a:cs typeface="Times New Roman" pitchFamily="18" charset="0"/>
              </a:rPr>
              <a:t> Наличие на тъмна енергия </a:t>
            </a:r>
            <a:r>
              <a:rPr lang="bg-BG" dirty="0" smtClean="0">
                <a:latin typeface="Times New Roman" pitchFamily="18" charset="0"/>
                <a:cs typeface="Times New Roman" pitchFamily="18" charset="0"/>
              </a:rPr>
              <a:t>ТЕ </a:t>
            </a:r>
          </a:p>
          <a:p>
            <a:r>
              <a:rPr lang="bg-BG" dirty="0" smtClean="0">
                <a:latin typeface="Times New Roman" pitchFamily="18" charset="0"/>
                <a:cs typeface="Times New Roman" pitchFamily="18" charset="0"/>
              </a:rPr>
              <a:t> необходима за съгласие между наблюдателните данни . </a:t>
            </a:r>
            <a:r>
              <a:rPr lang="en-US" dirty="0" smtClean="0">
                <a:latin typeface="Times New Roman" pitchFamily="18" charset="0"/>
                <a:cs typeface="Times New Roman" pitchFamily="18" charset="0"/>
              </a:rPr>
              <a:t> </a:t>
            </a:r>
            <a:r>
              <a:rPr lang="bg-BG" sz="1600" dirty="0" smtClean="0">
                <a:latin typeface="Times New Roman" pitchFamily="18" charset="0"/>
                <a:cs typeface="Times New Roman" pitchFamily="18" charset="0"/>
              </a:rPr>
              <a:t>Необходимото количесво ТЕ  съвпада с ТЕ необходима за обяснение на резултатите от </a:t>
            </a:r>
            <a:r>
              <a:rPr lang="en-US" sz="1600" dirty="0" smtClean="0">
                <a:latin typeface="Times New Roman" pitchFamily="18" charset="0"/>
                <a:cs typeface="Times New Roman" pitchFamily="18" charset="0"/>
              </a:rPr>
              <a:t>SN </a:t>
            </a:r>
            <a:r>
              <a:rPr lang="bg-BG" sz="1600" dirty="0" smtClean="0">
                <a:latin typeface="Times New Roman" pitchFamily="18" charset="0"/>
                <a:cs typeface="Times New Roman" pitchFamily="18" charset="0"/>
              </a:rPr>
              <a:t>звезди. </a:t>
            </a:r>
            <a:endParaRPr lang="bg-BG"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0"/>
            <a:ext cx="7772400" cy="1143000"/>
          </a:xfrm>
        </p:spPr>
        <p:txBody>
          <a:bodyPr/>
          <a:lstStyle/>
          <a:p>
            <a:pPr eaLnBrk="1" hangingPunct="1"/>
            <a:endParaRPr lang="bg-BG" smtClean="0"/>
          </a:p>
        </p:txBody>
      </p:sp>
      <p:sp>
        <p:nvSpPr>
          <p:cNvPr id="29699" name="Rectangle 3"/>
          <p:cNvSpPr>
            <a:spLocks noGrp="1" noChangeArrowheads="1"/>
          </p:cNvSpPr>
          <p:nvPr>
            <p:ph type="body" idx="1"/>
          </p:nvPr>
        </p:nvSpPr>
        <p:spPr>
          <a:xfrm>
            <a:off x="5334000" y="2286000"/>
            <a:ext cx="3810000" cy="4114800"/>
          </a:xfrm>
        </p:spPr>
        <p:txBody>
          <a:bodyPr/>
          <a:lstStyle/>
          <a:p>
            <a:pPr eaLnBrk="1" hangingPunct="1"/>
            <a:r>
              <a:rPr lang="bg-BG" sz="2000" dirty="0" smtClean="0"/>
              <a:t>Мястото и височината на</a:t>
            </a:r>
            <a:endParaRPr lang="en-US" sz="1800" dirty="0" smtClean="0"/>
          </a:p>
        </p:txBody>
      </p:sp>
      <p:sp>
        <p:nvSpPr>
          <p:cNvPr id="29700" name="Text Box 4"/>
          <p:cNvSpPr txBox="1">
            <a:spLocks noChangeArrowheads="1"/>
          </p:cNvSpPr>
          <p:nvPr/>
        </p:nvSpPr>
        <p:spPr bwMode="auto">
          <a:xfrm>
            <a:off x="-4763" y="6248400"/>
            <a:ext cx="3843338" cy="274638"/>
          </a:xfrm>
          <a:prstGeom prst="rect">
            <a:avLst/>
          </a:prstGeom>
          <a:noFill/>
          <a:ln w="12700">
            <a:noFill/>
            <a:miter lim="800000"/>
            <a:headEnd/>
            <a:tailEnd/>
          </a:ln>
        </p:spPr>
        <p:txBody>
          <a:bodyPr wrap="none">
            <a:spAutoFit/>
          </a:bodyPr>
          <a:lstStyle/>
          <a:p>
            <a:pPr algn="ctr"/>
            <a:r>
              <a:rPr lang="en-US" sz="1200">
                <a:solidFill>
                  <a:schemeClr val="tx2"/>
                </a:solidFill>
              </a:rPr>
              <a:t>Courtesy Wayne Hu – </a:t>
            </a:r>
            <a:r>
              <a:rPr lang="en-US" sz="1200" i="1">
                <a:solidFill>
                  <a:schemeClr val="tx2"/>
                </a:solidFill>
              </a:rPr>
              <a:t>http://background.uchicago.edu</a:t>
            </a:r>
            <a:endParaRPr lang="en-US" sz="1200" i="1">
              <a:solidFill>
                <a:schemeClr val="bg1"/>
              </a:solidFill>
            </a:endParaRPr>
          </a:p>
        </p:txBody>
      </p:sp>
      <p:pic>
        <p:nvPicPr>
          <p:cNvPr id="29701" name="Picture 5" descr="whu-clbaryon"/>
          <p:cNvPicPr>
            <a:picLocks noChangeAspect="1" noChangeArrowheads="1" noCrop="1"/>
          </p:cNvPicPr>
          <p:nvPr/>
        </p:nvPicPr>
        <p:blipFill>
          <a:blip r:embed="rId3" cstate="print"/>
          <a:srcRect/>
          <a:stretch>
            <a:fillRect/>
          </a:stretch>
        </p:blipFill>
        <p:spPr bwMode="auto">
          <a:xfrm>
            <a:off x="152400" y="990600"/>
            <a:ext cx="5095875" cy="4800600"/>
          </a:xfrm>
          <a:prstGeom prst="rect">
            <a:avLst/>
          </a:prstGeom>
          <a:noFill/>
          <a:ln w="9525">
            <a:noFill/>
            <a:miter lim="800000"/>
            <a:headEnd/>
            <a:tailEnd/>
          </a:ln>
        </p:spPr>
      </p:pic>
      <p:sp>
        <p:nvSpPr>
          <p:cNvPr id="16390" name="Text Box 6"/>
          <p:cNvSpPr txBox="1">
            <a:spLocks noChangeArrowheads="1"/>
          </p:cNvSpPr>
          <p:nvPr/>
        </p:nvSpPr>
        <p:spPr bwMode="auto">
          <a:xfrm>
            <a:off x="5394325" y="2209800"/>
            <a:ext cx="3749675" cy="1323975"/>
          </a:xfrm>
          <a:prstGeom prst="rect">
            <a:avLst/>
          </a:prstGeom>
          <a:solidFill>
            <a:schemeClr val="bg1"/>
          </a:solidFill>
          <a:ln w="12700">
            <a:solidFill>
              <a:srgbClr val="000000"/>
            </a:solidFill>
            <a:miter lim="800000"/>
            <a:headEnd/>
            <a:tailEnd/>
          </a:ln>
          <a:effectLst/>
        </p:spPr>
        <p:txBody>
          <a:bodyPr>
            <a:spAutoFit/>
          </a:bodyPr>
          <a:lstStyle/>
          <a:p>
            <a:pPr algn="ctr">
              <a:defRPr/>
            </a:pPr>
            <a:r>
              <a:rPr lang="bg-BG" sz="2000" dirty="0">
                <a:solidFill>
                  <a:srgbClr val="0000FF"/>
                </a:solidFill>
                <a:effectLst>
                  <a:outerShdw blurRad="38100" dist="38100" dir="2700000" algn="tl">
                    <a:srgbClr val="000000"/>
                  </a:outerShdw>
                </a:effectLst>
                <a:latin typeface="Arial" charset="0"/>
                <a:ea typeface="ＭＳ Ｐゴシック" pitchFamily="1" charset="-128"/>
                <a:sym typeface="Symbol" pitchFamily="1" charset="2"/>
              </a:rPr>
              <a:t>Изменение на барионната плътност изменя</a:t>
            </a:r>
            <a:r>
              <a:rPr lang="en-US" sz="2000" dirty="0">
                <a:solidFill>
                  <a:srgbClr val="0000FF"/>
                </a:solidFill>
                <a:effectLst>
                  <a:outerShdw blurRad="38100" dist="38100" dir="2700000" algn="tl">
                    <a:srgbClr val="000000"/>
                  </a:outerShdw>
                </a:effectLst>
                <a:latin typeface="Arial" charset="0"/>
                <a:ea typeface="ＭＳ Ｐゴシック" pitchFamily="1" charset="-128"/>
                <a:sym typeface="Symbol" pitchFamily="1" charset="2"/>
              </a:rPr>
              <a:t> </a:t>
            </a:r>
            <a:r>
              <a:rPr lang="bg-BG" sz="2000" dirty="0">
                <a:solidFill>
                  <a:srgbClr val="0000FF"/>
                </a:solidFill>
                <a:effectLst>
                  <a:outerShdw blurRad="38100" dist="38100" dir="2700000" algn="tl">
                    <a:srgbClr val="000000"/>
                  </a:outerShdw>
                </a:effectLst>
                <a:latin typeface="Arial" charset="0"/>
                <a:ea typeface="ＭＳ Ｐゴシック" pitchFamily="1" charset="-128"/>
                <a:sym typeface="Symbol" pitchFamily="1" charset="2"/>
              </a:rPr>
              <a:t>съотношението между четни и нечетни максимуми</a:t>
            </a:r>
            <a:endParaRPr lang="en-US" sz="2000" u="sng" dirty="0">
              <a:solidFill>
                <a:srgbClr val="0000FF"/>
              </a:solidFill>
              <a:effectLst>
                <a:outerShdw blurRad="38100" dist="38100" dir="2700000" algn="tl">
                  <a:srgbClr val="000000"/>
                </a:outerShdw>
              </a:effectLst>
              <a:latin typeface="Arial" charset="0"/>
              <a:ea typeface="ＭＳ Ｐゴシック" pitchFamily="1" charset="-12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0"/>
            <a:ext cx="7772400" cy="1143000"/>
          </a:xfrm>
        </p:spPr>
        <p:txBody>
          <a:bodyPr/>
          <a:lstStyle/>
          <a:p>
            <a:pPr eaLnBrk="1" hangingPunct="1"/>
            <a:r>
              <a:rPr lang="en-US" smtClean="0"/>
              <a:t>Peaks and Matter</a:t>
            </a:r>
          </a:p>
        </p:txBody>
      </p:sp>
      <p:sp>
        <p:nvSpPr>
          <p:cNvPr id="60419" name="Rectangle 3"/>
          <p:cNvSpPr>
            <a:spLocks noGrp="1" noChangeArrowheads="1"/>
          </p:cNvSpPr>
          <p:nvPr>
            <p:ph type="body" idx="1"/>
          </p:nvPr>
        </p:nvSpPr>
        <p:spPr>
          <a:xfrm>
            <a:off x="5334000" y="2286000"/>
            <a:ext cx="3810000" cy="4114800"/>
          </a:xfrm>
        </p:spPr>
        <p:txBody>
          <a:bodyPr/>
          <a:lstStyle/>
          <a:p>
            <a:pPr eaLnBrk="1" hangingPunct="1"/>
            <a:r>
              <a:rPr lang="en-US" sz="2000" dirty="0" smtClean="0"/>
              <a:t>Location and height of acoustic peaks</a:t>
            </a:r>
          </a:p>
          <a:p>
            <a:pPr lvl="1" eaLnBrk="1" hangingPunct="1"/>
            <a:r>
              <a:rPr lang="en-US" sz="1800" dirty="0" smtClean="0"/>
              <a:t>determine values of cosmological parameters</a:t>
            </a:r>
          </a:p>
          <a:p>
            <a:pPr eaLnBrk="1" hangingPunct="1"/>
            <a:r>
              <a:rPr lang="en-US" sz="2000" dirty="0" smtClean="0"/>
              <a:t>Relevant parameters</a:t>
            </a:r>
          </a:p>
          <a:p>
            <a:pPr lvl="1" eaLnBrk="1" hangingPunct="1"/>
            <a:r>
              <a:rPr lang="en-US" sz="1800" dirty="0" smtClean="0"/>
              <a:t>curvature of Universe (e.g. open, flat, closed)</a:t>
            </a:r>
          </a:p>
          <a:p>
            <a:pPr lvl="1" eaLnBrk="1" hangingPunct="1"/>
            <a:r>
              <a:rPr lang="en-US" sz="1800" dirty="0" smtClean="0"/>
              <a:t>dark energy (e.g. cosmological constant)</a:t>
            </a:r>
          </a:p>
          <a:p>
            <a:pPr lvl="1" eaLnBrk="1" hangingPunct="1"/>
            <a:r>
              <a:rPr lang="en-US" sz="1800" dirty="0" smtClean="0"/>
              <a:t>amount of baryons (e.g. electrons &amp; nucleons)</a:t>
            </a:r>
          </a:p>
          <a:p>
            <a:pPr lvl="1" eaLnBrk="1" hangingPunct="1"/>
            <a:r>
              <a:rPr lang="en-US" sz="1800" u="sng" dirty="0" smtClean="0">
                <a:solidFill>
                  <a:srgbClr val="00FF00"/>
                </a:solidFill>
              </a:rPr>
              <a:t>amount of matter (e.g. dark matter)</a:t>
            </a:r>
          </a:p>
        </p:txBody>
      </p:sp>
      <p:sp>
        <p:nvSpPr>
          <p:cNvPr id="60420" name="Text Box 4"/>
          <p:cNvSpPr txBox="1">
            <a:spLocks noChangeArrowheads="1"/>
          </p:cNvSpPr>
          <p:nvPr/>
        </p:nvSpPr>
        <p:spPr bwMode="auto">
          <a:xfrm>
            <a:off x="-4763" y="6248400"/>
            <a:ext cx="3843338" cy="274638"/>
          </a:xfrm>
          <a:prstGeom prst="rect">
            <a:avLst/>
          </a:prstGeom>
          <a:noFill/>
          <a:ln w="12700">
            <a:noFill/>
            <a:miter lim="800000"/>
            <a:headEnd/>
            <a:tailEnd/>
          </a:ln>
        </p:spPr>
        <p:txBody>
          <a:bodyPr wrap="none">
            <a:spAutoFit/>
          </a:bodyPr>
          <a:lstStyle/>
          <a:p>
            <a:pPr algn="ctr"/>
            <a:r>
              <a:rPr lang="en-US" sz="1200">
                <a:solidFill>
                  <a:schemeClr val="tx2"/>
                </a:solidFill>
              </a:rPr>
              <a:t>Courtesy Wayne Hu – </a:t>
            </a:r>
            <a:r>
              <a:rPr lang="en-US" sz="1200" i="1">
                <a:solidFill>
                  <a:schemeClr val="tx2"/>
                </a:solidFill>
              </a:rPr>
              <a:t>http://background.uchicago.edu</a:t>
            </a:r>
            <a:endParaRPr lang="en-US" sz="1200" i="1">
              <a:solidFill>
                <a:schemeClr val="bg1"/>
              </a:solidFill>
            </a:endParaRPr>
          </a:p>
        </p:txBody>
      </p:sp>
      <p:pic>
        <p:nvPicPr>
          <p:cNvPr id="60421" name="Picture 5" descr="whu-clmatter"/>
          <p:cNvPicPr>
            <a:picLocks noChangeAspect="1" noChangeArrowheads="1" noCrop="1"/>
          </p:cNvPicPr>
          <p:nvPr/>
        </p:nvPicPr>
        <p:blipFill>
          <a:blip r:embed="rId3"/>
          <a:srcRect/>
          <a:stretch>
            <a:fillRect/>
          </a:stretch>
        </p:blipFill>
        <p:spPr bwMode="auto">
          <a:xfrm>
            <a:off x="152400" y="990600"/>
            <a:ext cx="5114925" cy="4838700"/>
          </a:xfrm>
          <a:prstGeom prst="rect">
            <a:avLst/>
          </a:prstGeom>
          <a:noFill/>
          <a:ln w="9525">
            <a:noFill/>
            <a:miter lim="800000"/>
            <a:headEnd/>
            <a:tailEnd/>
          </a:ln>
        </p:spPr>
      </p:pic>
      <p:sp>
        <p:nvSpPr>
          <p:cNvPr id="18438" name="Text Box 6"/>
          <p:cNvSpPr txBox="1">
            <a:spLocks noChangeArrowheads="1"/>
          </p:cNvSpPr>
          <p:nvPr/>
        </p:nvSpPr>
        <p:spPr bwMode="auto">
          <a:xfrm>
            <a:off x="5334000" y="1219200"/>
            <a:ext cx="3749675" cy="714375"/>
          </a:xfrm>
          <a:prstGeom prst="rect">
            <a:avLst/>
          </a:prstGeom>
          <a:solidFill>
            <a:schemeClr val="bg1"/>
          </a:solidFill>
          <a:ln w="12700">
            <a:solidFill>
              <a:srgbClr val="00FF00"/>
            </a:solidFill>
            <a:miter lim="800000"/>
            <a:headEnd/>
            <a:tailEnd/>
          </a:ln>
          <a:effectLst/>
        </p:spPr>
        <p:txBody>
          <a:bodyPr>
            <a:spAutoFit/>
          </a:bodyPr>
          <a:lstStyle/>
          <a:p>
            <a:pPr algn="ctr">
              <a:defRPr/>
            </a:pPr>
            <a:r>
              <a:rPr lang="en-US" sz="2000">
                <a:solidFill>
                  <a:srgbClr val="008000"/>
                </a:solidFill>
                <a:effectLst>
                  <a:outerShdw blurRad="38100" dist="38100" dir="2700000" algn="tl">
                    <a:srgbClr val="000000"/>
                  </a:outerShdw>
                </a:effectLst>
                <a:latin typeface="Arial" charset="0"/>
                <a:ea typeface="ＭＳ Ｐゴシック" pitchFamily="1" charset="-128"/>
                <a:sym typeface="Symbol" pitchFamily="1" charset="2"/>
              </a:rPr>
              <a:t>Changing dark matter density</a:t>
            </a:r>
          </a:p>
          <a:p>
            <a:pPr algn="ctr">
              <a:defRPr/>
            </a:pPr>
            <a:r>
              <a:rPr lang="en-US" sz="2000">
                <a:solidFill>
                  <a:srgbClr val="008000"/>
                </a:solidFill>
                <a:effectLst>
                  <a:outerShdw blurRad="38100" dist="38100" dir="2700000" algn="tl">
                    <a:srgbClr val="000000"/>
                  </a:outerShdw>
                </a:effectLst>
                <a:latin typeface="Arial" charset="0"/>
                <a:ea typeface="ＭＳ Ｐゴシック" pitchFamily="1" charset="-128"/>
                <a:sym typeface="Symbol" pitchFamily="1" charset="2"/>
              </a:rPr>
              <a:t>also changes peaks…</a:t>
            </a:r>
            <a:endParaRPr lang="en-US" sz="2000" u="sng">
              <a:solidFill>
                <a:srgbClr val="008000"/>
              </a:solidFill>
              <a:effectLst>
                <a:outerShdw blurRad="38100" dist="38100" dir="2700000" algn="tl">
                  <a:srgbClr val="000000"/>
                </a:outerShdw>
              </a:effectLst>
              <a:latin typeface="Arial" charset="0"/>
              <a:ea typeface="ＭＳ Ｐゴシック" pitchFamily="1" charset="-12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sz="quarter"/>
          </p:nvPr>
        </p:nvSpPr>
        <p:spPr>
          <a:xfrm>
            <a:off x="228600" y="381000"/>
            <a:ext cx="8915400" cy="1371600"/>
          </a:xfrm>
        </p:spPr>
        <p:txBody>
          <a:bodyPr/>
          <a:lstStyle/>
          <a:p>
            <a:endParaRPr lang="bg-BG" dirty="0" smtClean="0"/>
          </a:p>
        </p:txBody>
      </p:sp>
      <p:sp>
        <p:nvSpPr>
          <p:cNvPr id="7" name="Rectangle 6"/>
          <p:cNvSpPr/>
          <p:nvPr/>
        </p:nvSpPr>
        <p:spPr>
          <a:xfrm>
            <a:off x="152400" y="228600"/>
            <a:ext cx="1981200" cy="3939540"/>
          </a:xfrm>
          <a:prstGeom prst="rect">
            <a:avLst/>
          </a:prstGeom>
        </p:spPr>
        <p:txBody>
          <a:bodyPr wrap="square">
            <a:spAutoFit/>
          </a:bodyPr>
          <a:lstStyle/>
          <a:p>
            <a:pPr>
              <a:defRPr/>
            </a:pPr>
            <a:r>
              <a:rPr lang="bg-BG" sz="1600" dirty="0" smtClean="0">
                <a:latin typeface="Times New Roman" pitchFamily="18" charset="0"/>
                <a:cs typeface="Times New Roman" pitchFamily="18" charset="0"/>
              </a:rPr>
              <a:t>Изключителното </a:t>
            </a:r>
            <a:r>
              <a:rPr lang="bg-BG" sz="1600" dirty="0">
                <a:latin typeface="Times New Roman" pitchFamily="18" charset="0"/>
                <a:cs typeface="Times New Roman" pitchFamily="18" charset="0"/>
              </a:rPr>
              <a:t>добро съгласие </a:t>
            </a:r>
          </a:p>
          <a:p>
            <a:pPr>
              <a:defRPr/>
            </a:pPr>
            <a:r>
              <a:rPr lang="bg-BG" sz="1600" dirty="0">
                <a:latin typeface="Times New Roman" pitchFamily="18" charset="0"/>
                <a:cs typeface="Times New Roman" pitchFamily="18" charset="0"/>
              </a:rPr>
              <a:t>между формата на </a:t>
            </a:r>
            <a:r>
              <a:rPr lang="bg-BG" sz="1600" dirty="0" smtClean="0">
                <a:latin typeface="Times New Roman" pitchFamily="18" charset="0"/>
                <a:cs typeface="Times New Roman" pitchFamily="18" charset="0"/>
              </a:rPr>
              <a:t>измерените максимуми </a:t>
            </a:r>
            <a:r>
              <a:rPr lang="bg-BG" sz="1600" dirty="0">
                <a:latin typeface="Times New Roman" pitchFamily="18" charset="0"/>
                <a:cs typeface="Times New Roman" pitchFamily="18" charset="0"/>
              </a:rPr>
              <a:t>и </a:t>
            </a:r>
          </a:p>
          <a:p>
            <a:pPr>
              <a:defRPr/>
            </a:pPr>
            <a:r>
              <a:rPr lang="bg-BG" sz="1600" dirty="0">
                <a:latin typeface="Times New Roman" pitchFamily="18" charset="0"/>
                <a:cs typeface="Times New Roman" pitchFamily="18" charset="0"/>
              </a:rPr>
              <a:t>предсказанията от теорията, </a:t>
            </a:r>
          </a:p>
          <a:p>
            <a:pPr>
              <a:defRPr/>
            </a:pPr>
            <a:r>
              <a:rPr lang="bg-BG" sz="1600" dirty="0">
                <a:latin typeface="Times New Roman" pitchFamily="18" charset="0"/>
                <a:cs typeface="Times New Roman" pitchFamily="18" charset="0"/>
              </a:rPr>
              <a:t>базирана на звукови вълни </a:t>
            </a:r>
          </a:p>
          <a:p>
            <a:pPr>
              <a:defRPr/>
            </a:pPr>
            <a:r>
              <a:rPr lang="bg-BG" sz="1600" dirty="0">
                <a:latin typeface="Times New Roman" pitchFamily="18" charset="0"/>
                <a:cs typeface="Times New Roman" pitchFamily="18" charset="0"/>
              </a:rPr>
              <a:t>от пертурбациите в инфлационния стадий, </a:t>
            </a:r>
          </a:p>
          <a:p>
            <a:pPr>
              <a:defRPr/>
            </a:pPr>
            <a:r>
              <a:rPr lang="bg-BG" sz="1600" dirty="0">
                <a:latin typeface="Times New Roman" pitchFamily="18" charset="0"/>
                <a:cs typeface="Times New Roman" pitchFamily="18" charset="0"/>
              </a:rPr>
              <a:t>е триумф на СКМ</a:t>
            </a:r>
            <a:r>
              <a:rPr lang="en-US" sz="1600" dirty="0">
                <a:latin typeface="Times New Roman" pitchFamily="18" charset="0"/>
                <a:cs typeface="Times New Roman" pitchFamily="18" charset="0"/>
              </a:rPr>
              <a:t>. </a:t>
            </a:r>
          </a:p>
          <a:p>
            <a:pPr>
              <a:defRPr/>
            </a:pPr>
            <a:endParaRPr lang="en-US" sz="1000" b="1" dirty="0"/>
          </a:p>
          <a:p>
            <a:pPr>
              <a:defRPr/>
            </a:pPr>
            <a:endParaRPr lang="bg-BG" sz="1600" dirty="0">
              <a:latin typeface="Times New Roman" pitchFamily="18" charset="0"/>
              <a:cs typeface="Times New Roman" pitchFamily="18" charset="0"/>
            </a:endParaRPr>
          </a:p>
          <a:p>
            <a:pPr>
              <a:defRPr/>
            </a:pPr>
            <a:r>
              <a:rPr lang="bg-BG" sz="1600" dirty="0">
                <a:latin typeface="Times New Roman" pitchFamily="18" charset="0"/>
                <a:cs typeface="Times New Roman" pitchFamily="18" charset="0"/>
              </a:rPr>
              <a:t>                                                                                     </a:t>
            </a:r>
            <a:endParaRPr lang="bg-BG" sz="1000" dirty="0"/>
          </a:p>
        </p:txBody>
      </p:sp>
      <p:pic>
        <p:nvPicPr>
          <p:cNvPr id="10" name="Picture 2"/>
          <p:cNvPicPr>
            <a:picLocks noChangeAspect="1" noChangeArrowheads="1"/>
          </p:cNvPicPr>
          <p:nvPr/>
        </p:nvPicPr>
        <p:blipFill>
          <a:blip r:embed="rId2"/>
          <a:srcRect/>
          <a:stretch>
            <a:fillRect/>
          </a:stretch>
        </p:blipFill>
        <p:spPr bwMode="auto">
          <a:xfrm>
            <a:off x="2057400" y="152400"/>
            <a:ext cx="6705600" cy="6836782"/>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f8.gif                                                         000302B5Macintosh HD                   B7464D7A:"/>
          <p:cNvPicPr>
            <a:picLocks noChangeAspect="1" noChangeArrowheads="1"/>
          </p:cNvPicPr>
          <p:nvPr/>
        </p:nvPicPr>
        <p:blipFill>
          <a:blip r:embed="rId2"/>
          <a:srcRect/>
          <a:stretch>
            <a:fillRect/>
          </a:stretch>
        </p:blipFill>
        <p:spPr bwMode="auto">
          <a:xfrm>
            <a:off x="0" y="2284413"/>
            <a:ext cx="9144000" cy="4573587"/>
          </a:xfrm>
          <a:prstGeom prst="rect">
            <a:avLst/>
          </a:prstGeom>
          <a:noFill/>
          <a:ln w="9525">
            <a:noFill/>
            <a:miter lim="800000"/>
            <a:headEnd/>
            <a:tailEnd/>
          </a:ln>
        </p:spPr>
      </p:pic>
      <p:sp>
        <p:nvSpPr>
          <p:cNvPr id="66563" name="Text Box 3"/>
          <p:cNvSpPr txBox="1">
            <a:spLocks noChangeArrowheads="1"/>
          </p:cNvSpPr>
          <p:nvPr/>
        </p:nvSpPr>
        <p:spPr bwMode="auto">
          <a:xfrm>
            <a:off x="609600" y="1752600"/>
            <a:ext cx="3810000" cy="779463"/>
          </a:xfrm>
          <a:prstGeom prst="rect">
            <a:avLst/>
          </a:prstGeom>
          <a:noFill/>
          <a:ln w="9525">
            <a:noFill/>
            <a:miter lim="800000"/>
            <a:headEnd/>
            <a:tailEnd/>
          </a:ln>
        </p:spPr>
        <p:txBody>
          <a:bodyPr>
            <a:spAutoFit/>
          </a:bodyPr>
          <a:lstStyle/>
          <a:p>
            <a:pPr>
              <a:spcBef>
                <a:spcPct val="50000"/>
              </a:spcBef>
            </a:pPr>
            <a:r>
              <a:rPr lang="en-US">
                <a:latin typeface="Times New Roman" pitchFamily="18" charset="0"/>
              </a:rPr>
              <a:t>Solid: h=0.71  neutrino density=0</a:t>
            </a:r>
          </a:p>
          <a:p>
            <a:pPr>
              <a:spcBef>
                <a:spcPct val="50000"/>
              </a:spcBef>
            </a:pPr>
            <a:r>
              <a:rPr lang="en-US">
                <a:latin typeface="Times New Roman" pitchFamily="18" charset="0"/>
              </a:rPr>
              <a:t>Dashed: h=0.60  neutrino density=0.02</a:t>
            </a:r>
          </a:p>
        </p:txBody>
      </p:sp>
      <p:sp>
        <p:nvSpPr>
          <p:cNvPr id="66564" name="Text Box 4"/>
          <p:cNvSpPr txBox="1">
            <a:spLocks noChangeArrowheads="1"/>
          </p:cNvSpPr>
          <p:nvPr/>
        </p:nvSpPr>
        <p:spPr bwMode="auto">
          <a:xfrm>
            <a:off x="6629400" y="2819400"/>
            <a:ext cx="1295400" cy="366713"/>
          </a:xfrm>
          <a:prstGeom prst="rect">
            <a:avLst/>
          </a:prstGeom>
          <a:noFill/>
          <a:ln w="9525">
            <a:noFill/>
            <a:miter lim="800000"/>
            <a:headEnd/>
            <a:tailEnd/>
          </a:ln>
        </p:spPr>
        <p:txBody>
          <a:bodyPr>
            <a:spAutoFit/>
          </a:bodyPr>
          <a:lstStyle/>
          <a:p>
            <a:pPr>
              <a:spcBef>
                <a:spcPct val="50000"/>
              </a:spcBef>
            </a:pPr>
            <a:r>
              <a:rPr lang="en-US">
                <a:solidFill>
                  <a:srgbClr val="1A9921"/>
                </a:solidFill>
                <a:latin typeface="Times New Roman" pitchFamily="18" charset="0"/>
              </a:rPr>
              <a:t>2dF</a:t>
            </a:r>
          </a:p>
        </p:txBody>
      </p:sp>
      <p:sp>
        <p:nvSpPr>
          <p:cNvPr id="66565" name="Text Box 5"/>
          <p:cNvSpPr txBox="1">
            <a:spLocks noChangeArrowheads="1"/>
          </p:cNvSpPr>
          <p:nvPr/>
        </p:nvSpPr>
        <p:spPr bwMode="auto">
          <a:xfrm>
            <a:off x="7010400" y="5257800"/>
            <a:ext cx="1524000" cy="366713"/>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Times New Roman" pitchFamily="18" charset="0"/>
              </a:rPr>
              <a:t>Lyman Alpha</a:t>
            </a:r>
          </a:p>
        </p:txBody>
      </p:sp>
      <p:sp>
        <p:nvSpPr>
          <p:cNvPr id="66566" name="Text Box 6"/>
          <p:cNvSpPr txBox="1">
            <a:spLocks noChangeArrowheads="1"/>
          </p:cNvSpPr>
          <p:nvPr/>
        </p:nvSpPr>
        <p:spPr bwMode="auto">
          <a:xfrm>
            <a:off x="609600" y="228600"/>
            <a:ext cx="8458200" cy="946150"/>
          </a:xfrm>
          <a:prstGeom prst="rect">
            <a:avLst/>
          </a:prstGeom>
          <a:noFill/>
          <a:ln w="9525">
            <a:noFill/>
            <a:miter lim="800000"/>
            <a:headEnd/>
            <a:tailEnd/>
          </a:ln>
        </p:spPr>
        <p:txBody>
          <a:bodyPr>
            <a:spAutoFit/>
          </a:bodyPr>
          <a:lstStyle/>
          <a:p>
            <a:pPr>
              <a:spcBef>
                <a:spcPct val="50000"/>
              </a:spcBef>
            </a:pPr>
            <a:r>
              <a:rPr lang="en-US" sz="2800" b="1">
                <a:latin typeface="Times New Roman" pitchFamily="18" charset="0"/>
              </a:rPr>
              <a:t>How comparing the CMB and galaxy surveys constrains the neutrino mass.</a:t>
            </a:r>
            <a:endParaRPr lang="en-US">
              <a:latin typeface="Times New Roman" pitchFamily="18" charset="0"/>
            </a:endParaRPr>
          </a:p>
        </p:txBody>
      </p:sp>
      <p:sp>
        <p:nvSpPr>
          <p:cNvPr id="66567" name="Rectangle 7"/>
          <p:cNvSpPr>
            <a:spLocks noChangeArrowheads="1"/>
          </p:cNvSpPr>
          <p:nvPr/>
        </p:nvSpPr>
        <p:spPr bwMode="auto">
          <a:xfrm>
            <a:off x="5943600" y="2743200"/>
            <a:ext cx="1295400" cy="1371600"/>
          </a:xfrm>
          <a:prstGeom prst="rect">
            <a:avLst/>
          </a:prstGeom>
          <a:noFill/>
          <a:ln w="9525">
            <a:solidFill>
              <a:srgbClr val="1A9921"/>
            </a:solidFill>
            <a:miter lim="800000"/>
            <a:headEnd/>
            <a:tailEnd/>
          </a:ln>
        </p:spPr>
        <p:txBody>
          <a:bodyPr wrap="none" anchor="ctr"/>
          <a:lstStyle/>
          <a:p>
            <a:endParaRPr lang="bg-BG"/>
          </a:p>
        </p:txBody>
      </p:sp>
      <p:sp>
        <p:nvSpPr>
          <p:cNvPr id="66568" name="Rectangle 8"/>
          <p:cNvSpPr>
            <a:spLocks noChangeArrowheads="1"/>
          </p:cNvSpPr>
          <p:nvPr/>
        </p:nvSpPr>
        <p:spPr bwMode="auto">
          <a:xfrm>
            <a:off x="7391400" y="3429000"/>
            <a:ext cx="1143000" cy="1828800"/>
          </a:xfrm>
          <a:prstGeom prst="rect">
            <a:avLst/>
          </a:prstGeom>
          <a:noFill/>
          <a:ln w="9525">
            <a:solidFill>
              <a:schemeClr val="accent2"/>
            </a:solidFill>
            <a:miter lim="800000"/>
            <a:headEnd/>
            <a:tailEnd/>
          </a:ln>
        </p:spPr>
        <p:txBody>
          <a:bodyPr wrap="none" anchor="ctr"/>
          <a:lstStyle/>
          <a:p>
            <a:pPr algn="ctr"/>
            <a:endParaRPr lang="bg-BG">
              <a:solidFill>
                <a:schemeClr val="accent2"/>
              </a:solidFill>
              <a:latin typeface="Times New Roman" pitchFamily="18" charset="0"/>
            </a:endParaRPr>
          </a:p>
        </p:txBody>
      </p:sp>
      <p:sp>
        <p:nvSpPr>
          <p:cNvPr id="66569" name="Text Box 9"/>
          <p:cNvSpPr txBox="1">
            <a:spLocks noChangeArrowheads="1"/>
          </p:cNvSpPr>
          <p:nvPr/>
        </p:nvSpPr>
        <p:spPr bwMode="auto">
          <a:xfrm>
            <a:off x="228600" y="1295400"/>
            <a:ext cx="4572000" cy="396875"/>
          </a:xfrm>
          <a:prstGeom prst="rect">
            <a:avLst/>
          </a:prstGeom>
          <a:noFill/>
          <a:ln w="9525">
            <a:noFill/>
            <a:miter lim="800000"/>
            <a:headEnd/>
            <a:tailEnd/>
          </a:ln>
        </p:spPr>
        <p:txBody>
          <a:bodyPr>
            <a:spAutoFit/>
          </a:bodyPr>
          <a:lstStyle/>
          <a:p>
            <a:pPr>
              <a:spcBef>
                <a:spcPct val="50000"/>
              </a:spcBef>
            </a:pPr>
            <a:r>
              <a:rPr lang="en-US" sz="2000">
                <a:solidFill>
                  <a:srgbClr val="1A9921"/>
                </a:solidFill>
                <a:latin typeface="Times New Roman" pitchFamily="18" charset="0"/>
              </a:rPr>
              <a:t>Massive neutrinos can hide in the CMB…</a:t>
            </a:r>
            <a:endParaRPr lang="en-US" sz="2000">
              <a:solidFill>
                <a:srgbClr val="0000FF"/>
              </a:solidFill>
              <a:latin typeface="Times New Roman" pitchFamily="18" charset="0"/>
            </a:endParaRPr>
          </a:p>
        </p:txBody>
      </p:sp>
      <p:sp>
        <p:nvSpPr>
          <p:cNvPr id="66570" name="Text Box 10"/>
          <p:cNvSpPr txBox="1">
            <a:spLocks noChangeArrowheads="1"/>
          </p:cNvSpPr>
          <p:nvPr/>
        </p:nvSpPr>
        <p:spPr bwMode="auto">
          <a:xfrm>
            <a:off x="5105400" y="1143000"/>
            <a:ext cx="3733800" cy="1006475"/>
          </a:xfrm>
          <a:prstGeom prst="rect">
            <a:avLst/>
          </a:prstGeom>
          <a:noFill/>
          <a:ln w="9525">
            <a:noFill/>
            <a:miter lim="800000"/>
            <a:headEnd/>
            <a:tailEnd/>
          </a:ln>
        </p:spPr>
        <p:txBody>
          <a:bodyPr>
            <a:spAutoFit/>
          </a:bodyPr>
          <a:lstStyle/>
          <a:p>
            <a:pPr>
              <a:spcBef>
                <a:spcPct val="50000"/>
              </a:spcBef>
            </a:pPr>
            <a:r>
              <a:rPr lang="en-US" sz="2000">
                <a:solidFill>
                  <a:srgbClr val="1A9921"/>
                </a:solidFill>
                <a:latin typeface="Times New Roman" pitchFamily="18" charset="0"/>
              </a:rPr>
              <a:t>... but at low redshift they are no longer relativistic and have a big effect on galaxy clustering.</a:t>
            </a:r>
          </a:p>
        </p:txBody>
      </p:sp>
      <p:sp>
        <p:nvSpPr>
          <p:cNvPr id="66571" name="Text Box 11"/>
          <p:cNvSpPr txBox="1">
            <a:spLocks noChangeArrowheads="1"/>
          </p:cNvSpPr>
          <p:nvPr/>
        </p:nvSpPr>
        <p:spPr bwMode="auto">
          <a:xfrm>
            <a:off x="152400" y="152400"/>
            <a:ext cx="5334000" cy="396875"/>
          </a:xfrm>
          <a:prstGeom prst="rect">
            <a:avLst/>
          </a:prstGeom>
          <a:noFill/>
          <a:ln w="9525">
            <a:noFill/>
            <a:miter lim="800000"/>
            <a:headEnd/>
            <a:tailEnd/>
          </a:ln>
        </p:spPr>
        <p:txBody>
          <a:bodyPr>
            <a:spAutoFit/>
          </a:bodyPr>
          <a:lstStyle/>
          <a:p>
            <a:pPr>
              <a:spcBef>
                <a:spcPct val="50000"/>
              </a:spcBef>
            </a:pPr>
            <a:r>
              <a:rPr lang="en-US" sz="2000">
                <a:solidFill>
                  <a:srgbClr val="0000FF"/>
                </a:solidFill>
                <a:latin typeface="Times New Roman" pitchFamily="18" charset="0"/>
              </a:rPr>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3713" name="Picture 1"/>
          <p:cNvPicPr>
            <a:picLocks noChangeAspect="1" noChangeArrowheads="1"/>
          </p:cNvPicPr>
          <p:nvPr/>
        </p:nvPicPr>
        <p:blipFill>
          <a:blip r:embed="rId2" cstate="print"/>
          <a:srcRect/>
          <a:stretch>
            <a:fillRect/>
          </a:stretch>
        </p:blipFill>
        <p:spPr bwMode="auto">
          <a:xfrm>
            <a:off x="6096000" y="0"/>
            <a:ext cx="3048000" cy="4305300"/>
          </a:xfrm>
          <a:prstGeom prst="rect">
            <a:avLst/>
          </a:prstGeom>
          <a:noFill/>
          <a:ln w="9525">
            <a:noFill/>
            <a:miter lim="800000"/>
            <a:headEnd/>
            <a:tailEnd/>
          </a:ln>
          <a:effectLst/>
        </p:spPr>
      </p:pic>
      <p:sp>
        <p:nvSpPr>
          <p:cNvPr id="3" name="Rectangle 2"/>
          <p:cNvSpPr/>
          <p:nvPr/>
        </p:nvSpPr>
        <p:spPr>
          <a:xfrm>
            <a:off x="3733800" y="304800"/>
            <a:ext cx="1431226" cy="523220"/>
          </a:xfrm>
          <a:prstGeom prst="rect">
            <a:avLst/>
          </a:prstGeom>
        </p:spPr>
        <p:txBody>
          <a:bodyPr wrap="none">
            <a:spAutoFit/>
          </a:bodyPr>
          <a:lstStyle/>
          <a:p>
            <a:r>
              <a:rPr lang="en-US" sz="2800" b="1" dirty="0" smtClean="0">
                <a:latin typeface="Times New Roman" pitchFamily="18" charset="0"/>
                <a:cs typeface="Times New Roman" pitchFamily="18" charset="0"/>
              </a:rPr>
              <a:t>WMAP </a:t>
            </a:r>
            <a:endParaRPr lang="bg-BG" sz="2800" b="1" dirty="0">
              <a:latin typeface="Times New Roman" pitchFamily="18" charset="0"/>
              <a:cs typeface="Times New Roman" pitchFamily="18" charset="0"/>
            </a:endParaRPr>
          </a:p>
        </p:txBody>
      </p:sp>
      <p:sp>
        <p:nvSpPr>
          <p:cNvPr id="5" name="Rectangle 4"/>
          <p:cNvSpPr/>
          <p:nvPr/>
        </p:nvSpPr>
        <p:spPr>
          <a:xfrm>
            <a:off x="381000" y="1828801"/>
            <a:ext cx="4800600" cy="3139321"/>
          </a:xfrm>
          <a:prstGeom prst="rect">
            <a:avLst/>
          </a:prstGeom>
        </p:spPr>
        <p:txBody>
          <a:bodyPr wrap="square">
            <a:spAutoFit/>
          </a:bodyPr>
          <a:lstStyle/>
          <a:p>
            <a:pPr lvl="1" eaLnBrk="0" hangingPunct="0"/>
            <a:r>
              <a:rPr lang="bg-BG" dirty="0" smtClean="0">
                <a:latin typeface="Times New Roman" pitchFamily="18" charset="0"/>
                <a:cs typeface="Times New Roman" pitchFamily="18" charset="0"/>
              </a:rPr>
              <a:t>КМФ – бариометър на Вселената  </a:t>
            </a:r>
            <a:r>
              <a:rPr lang="en-US" dirty="0" smtClean="0">
                <a:latin typeface="Times New Roman" pitchFamily="18" charset="0"/>
                <a:cs typeface="Times New Roman" pitchFamily="18" charset="0"/>
              </a:rPr>
              <a:t>4.6% </a:t>
            </a:r>
            <a:r>
              <a:rPr lang="bg-BG" dirty="0" smtClean="0">
                <a:latin typeface="Times New Roman" pitchFamily="18" charset="0"/>
                <a:cs typeface="Times New Roman" pitchFamily="18" charset="0"/>
              </a:rPr>
              <a:t> светещи бариони </a:t>
            </a:r>
            <a:r>
              <a:rPr lang="en-US" dirty="0" smtClean="0">
                <a:latin typeface="Times New Roman" pitchFamily="18" charset="0"/>
                <a:cs typeface="Times New Roman" pitchFamily="18" charset="0"/>
              </a:rPr>
              <a:t> (0.1%)</a:t>
            </a:r>
            <a:endParaRPr lang="bg-BG" dirty="0" smtClean="0">
              <a:latin typeface="Times New Roman" pitchFamily="18" charset="0"/>
              <a:cs typeface="Times New Roman" pitchFamily="18" charset="0"/>
            </a:endParaRPr>
          </a:p>
          <a:p>
            <a:pPr lvl="1" eaLnBrk="0" hangingPunct="0"/>
            <a:r>
              <a:rPr lang="bg-BG" dirty="0" smtClean="0">
                <a:latin typeface="Times New Roman" pitchFamily="18" charset="0"/>
                <a:cs typeface="Times New Roman" pitchFamily="18" charset="0"/>
              </a:rPr>
              <a:t>ТВ </a:t>
            </a:r>
            <a:r>
              <a:rPr lang="en-US" dirty="0" smtClean="0">
                <a:latin typeface="Times New Roman" pitchFamily="18" charset="0"/>
                <a:cs typeface="Times New Roman" pitchFamily="18" charset="0"/>
              </a:rPr>
              <a:t> 23.3% (1.3%)</a:t>
            </a:r>
            <a:endParaRPr lang="bg-BG" dirty="0" smtClean="0">
              <a:latin typeface="Times New Roman" pitchFamily="18" charset="0"/>
              <a:cs typeface="Times New Roman" pitchFamily="18" charset="0"/>
            </a:endParaRPr>
          </a:p>
          <a:p>
            <a:pPr lvl="1" eaLnBrk="0" hangingPunct="0"/>
            <a:r>
              <a:rPr lang="bg-BG" dirty="0" smtClean="0">
                <a:latin typeface="Times New Roman" pitchFamily="18" charset="0"/>
                <a:cs typeface="Times New Roman" pitchFamily="18" charset="0"/>
              </a:rPr>
              <a:t>ТЕ </a:t>
            </a:r>
            <a:r>
              <a:rPr lang="en-US" dirty="0" smtClean="0">
                <a:latin typeface="Times New Roman" pitchFamily="18" charset="0"/>
                <a:cs typeface="Times New Roman" pitchFamily="18" charset="0"/>
              </a:rPr>
              <a:t> 72.1% (1.5</a:t>
            </a:r>
            <a:r>
              <a:rPr lang="bg-BG" dirty="0" smtClean="0">
                <a:latin typeface="Times New Roman" pitchFamily="18" charset="0"/>
                <a:cs typeface="Times New Roman" pitchFamily="18" charset="0"/>
              </a:rPr>
              <a:t>%)</a:t>
            </a:r>
          </a:p>
          <a:p>
            <a:r>
              <a:rPr lang="fr-FR" dirty="0" smtClean="0">
                <a:latin typeface="Times New Roman" pitchFamily="18" charset="0"/>
                <a:cs typeface="Times New Roman" pitchFamily="18" charset="0"/>
              </a:rPr>
              <a:t>WMAP </a:t>
            </a:r>
            <a:r>
              <a:rPr lang="bg-BG" dirty="0" smtClean="0">
                <a:latin typeface="Times New Roman" pitchFamily="18" charset="0"/>
                <a:cs typeface="Times New Roman" pitchFamily="18" charset="0"/>
              </a:rPr>
              <a:t>данните дават указания за свойствата на небарионното вещество</a:t>
            </a:r>
            <a:r>
              <a:rPr lang="fr-FR" dirty="0" smtClean="0">
                <a:latin typeface="Times New Roman" pitchFamily="18" charset="0"/>
                <a:cs typeface="Times New Roman" pitchFamily="18" charset="0"/>
              </a:rPr>
              <a:t>: </a:t>
            </a:r>
            <a:r>
              <a:rPr lang="bg-BG" dirty="0" smtClean="0">
                <a:latin typeface="Times New Roman" pitchFamily="18" charset="0"/>
                <a:cs typeface="Times New Roman" pitchFamily="18" charset="0"/>
              </a:rPr>
              <a:t>самодействие</a:t>
            </a:r>
            <a:r>
              <a:rPr lang="fr-FR" dirty="0" smtClean="0">
                <a:latin typeface="Times New Roman" pitchFamily="18" charset="0"/>
                <a:cs typeface="Times New Roman" pitchFamily="18" charset="0"/>
              </a:rPr>
              <a:t>, </a:t>
            </a:r>
            <a:r>
              <a:rPr lang="bg-BG" dirty="0" smtClean="0">
                <a:latin typeface="Times New Roman" pitchFamily="18" charset="0"/>
                <a:cs typeface="Times New Roman" pitchFamily="18" charset="0"/>
              </a:rPr>
              <a:t>маса, взаимодействие с обичайното вещество.</a:t>
            </a:r>
            <a:endParaRPr lang="fr-FR" dirty="0" smtClean="0">
              <a:latin typeface="Times New Roman" pitchFamily="18" charset="0"/>
              <a:cs typeface="Times New Roman" pitchFamily="18" charset="0"/>
            </a:endParaRPr>
          </a:p>
          <a:p>
            <a:r>
              <a:rPr lang="bg-BG" sz="1400" dirty="0" smtClean="0">
                <a:latin typeface="Times New Roman" pitchFamily="18" charset="0"/>
                <a:cs typeface="Times New Roman" pitchFamily="18" charset="0"/>
              </a:rPr>
              <a:t>Неутриното не играе важна роля в образуването на структурите (иначе би забавило появата на първите звезди и галактики), но наличието на реликтовия неутринен фон е установено.  </a:t>
            </a:r>
          </a:p>
          <a:p>
            <a:endParaRPr lang="bg-BG" sz="1600" dirty="0" smtClean="0">
              <a:latin typeface="Times New Roman" pitchFamily="18" charset="0"/>
              <a:cs typeface="Times New Roman" pitchFamily="18" charset="0"/>
            </a:endParaRPr>
          </a:p>
        </p:txBody>
      </p:sp>
      <p:sp>
        <p:nvSpPr>
          <p:cNvPr id="6" name="Rectangle 5"/>
          <p:cNvSpPr/>
          <p:nvPr/>
        </p:nvSpPr>
        <p:spPr>
          <a:xfrm>
            <a:off x="304800" y="1066800"/>
            <a:ext cx="6248400" cy="677108"/>
          </a:xfrm>
          <a:prstGeom prst="rect">
            <a:avLst/>
          </a:prstGeom>
        </p:spPr>
        <p:txBody>
          <a:bodyPr wrap="square">
            <a:spAutoFit/>
          </a:bodyPr>
          <a:lstStyle/>
          <a:p>
            <a:r>
              <a:rPr lang="fr-FR" dirty="0" smtClean="0">
                <a:solidFill>
                  <a:srgbClr val="0000CC"/>
                </a:solidFill>
              </a:rPr>
              <a:t>96% </a:t>
            </a:r>
            <a:r>
              <a:rPr lang="bg-BG" dirty="0" smtClean="0">
                <a:solidFill>
                  <a:srgbClr val="0000CC"/>
                </a:solidFill>
              </a:rPr>
              <a:t>от плътността на енергията на Вселената е във форма </a:t>
            </a:r>
            <a:r>
              <a:rPr lang="fr-FR" dirty="0" smtClean="0">
                <a:solidFill>
                  <a:srgbClr val="0000CC"/>
                </a:solidFill>
              </a:rPr>
              <a:t> </a:t>
            </a:r>
            <a:r>
              <a:rPr lang="bg-BG" dirty="0" smtClean="0">
                <a:solidFill>
                  <a:srgbClr val="0000CC"/>
                </a:solidFill>
              </a:rPr>
              <a:t>недетектирана </a:t>
            </a:r>
            <a:r>
              <a:rPr lang="bg-BG" sz="2000" dirty="0" smtClean="0">
                <a:solidFill>
                  <a:srgbClr val="0000CC"/>
                </a:solidFill>
                <a:latin typeface="Times New Roman" pitchFamily="18" charset="0"/>
                <a:cs typeface="Times New Roman" pitchFamily="18" charset="0"/>
              </a:rPr>
              <a:t>в лабораторни условия</a:t>
            </a:r>
            <a:r>
              <a:rPr lang="fr-FR" dirty="0" smtClean="0">
                <a:solidFill>
                  <a:srgbClr val="0000CC"/>
                </a:solidFill>
              </a:rPr>
              <a:t>.</a:t>
            </a:r>
            <a:r>
              <a:rPr lang="bg-BG" dirty="0" smtClean="0">
                <a:solidFill>
                  <a:srgbClr val="0000CC"/>
                </a:solidFill>
              </a:rPr>
              <a:t>...!?</a:t>
            </a:r>
            <a:r>
              <a:rPr lang="fr-CH" dirty="0" smtClean="0">
                <a:solidFill>
                  <a:srgbClr val="0000CC"/>
                </a:solidFill>
              </a:rPr>
              <a:t> </a:t>
            </a:r>
            <a:endParaRPr lang="fr-CH" dirty="0">
              <a:solidFill>
                <a:srgbClr val="0000CC"/>
              </a:solidFill>
            </a:endParaRPr>
          </a:p>
        </p:txBody>
      </p:sp>
      <p:sp>
        <p:nvSpPr>
          <p:cNvPr id="7" name="Rectangle 6"/>
          <p:cNvSpPr/>
          <p:nvPr/>
        </p:nvSpPr>
        <p:spPr>
          <a:xfrm>
            <a:off x="4724400" y="4419600"/>
            <a:ext cx="4572000" cy="1200329"/>
          </a:xfrm>
          <a:prstGeom prst="rect">
            <a:avLst/>
          </a:prstGeom>
        </p:spPr>
        <p:txBody>
          <a:bodyPr>
            <a:spAutoFit/>
          </a:bodyPr>
          <a:lstStyle/>
          <a:p>
            <a:pPr lvl="1" eaLnBrk="0" hangingPunct="0">
              <a:buFont typeface="Arial" pitchFamily="34" charset="0"/>
              <a:buChar char="•"/>
            </a:pPr>
            <a:r>
              <a:rPr lang="bg-BG" dirty="0" smtClean="0">
                <a:latin typeface="Times New Roman" pitchFamily="18" charset="0"/>
                <a:cs typeface="Times New Roman" pitchFamily="18" charset="0"/>
              </a:rPr>
              <a:t>  Кривина на пространството – плоско  </a:t>
            </a:r>
          </a:p>
          <a:p>
            <a:pPr lvl="1" eaLnBrk="0" hangingPunct="0"/>
            <a:r>
              <a:rPr lang="bg-BG" dirty="0" smtClean="0">
                <a:latin typeface="Times New Roman" pitchFamily="18" charset="0"/>
                <a:cs typeface="Times New Roman" pitchFamily="18" charset="0"/>
              </a:rPr>
              <a:t>   Евклидово с точност</a:t>
            </a:r>
            <a:r>
              <a:rPr lang="en-US" dirty="0" smtClean="0">
                <a:latin typeface="Times New Roman" pitchFamily="18" charset="0"/>
                <a:cs typeface="Times New Roman" pitchFamily="18" charset="0"/>
              </a:rPr>
              <a:t> 1%</a:t>
            </a:r>
            <a:r>
              <a:rPr lang="bg-BG" dirty="0" smtClean="0">
                <a:latin typeface="Times New Roman" pitchFamily="18" charset="0"/>
                <a:cs typeface="Times New Roman" pitchFamily="18" charset="0"/>
              </a:rPr>
              <a:t> </a:t>
            </a:r>
          </a:p>
          <a:p>
            <a:pPr lvl="1" eaLnBrk="0" hangingPunct="0">
              <a:buFont typeface="Arial" pitchFamily="34" charset="0"/>
              <a:buChar char="•"/>
            </a:pPr>
            <a:r>
              <a:rPr lang="bg-BG" dirty="0" smtClean="0"/>
              <a:t> </a:t>
            </a:r>
            <a:r>
              <a:rPr lang="bg-BG" sz="1600" dirty="0" smtClean="0">
                <a:latin typeface="Times New Roman" pitchFamily="18" charset="0"/>
                <a:cs typeface="Times New Roman" pitchFamily="18" charset="0"/>
              </a:rPr>
              <a:t>Средната плътност е равна на критичната    </a:t>
            </a:r>
            <a:r>
              <a:rPr lang="fr-FR" sz="1600" dirty="0" smtClean="0">
                <a:latin typeface="Times New Roman" pitchFamily="18" charset="0"/>
                <a:cs typeface="Times New Roman" pitchFamily="18" charset="0"/>
              </a:rPr>
              <a:t>9.9 x 10</a:t>
            </a:r>
            <a:r>
              <a:rPr lang="fr-FR" sz="1600" baseline="30000" dirty="0" smtClean="0">
                <a:latin typeface="Times New Roman" pitchFamily="18" charset="0"/>
                <a:cs typeface="Times New Roman" pitchFamily="18" charset="0"/>
              </a:rPr>
              <a:t>-30</a:t>
            </a:r>
            <a:r>
              <a:rPr lang="fr-FR" sz="1600" dirty="0" smtClean="0">
                <a:latin typeface="Times New Roman" pitchFamily="18" charset="0"/>
                <a:cs typeface="Times New Roman" pitchFamily="18" charset="0"/>
              </a:rPr>
              <a:t> g/cm</a:t>
            </a:r>
            <a:r>
              <a:rPr lang="fr-FR" sz="1600" baseline="30000" dirty="0" smtClean="0">
                <a:latin typeface="Times New Roman" pitchFamily="18" charset="0"/>
                <a:cs typeface="Times New Roman" pitchFamily="18" charset="0"/>
              </a:rPr>
              <a:t>3 </a:t>
            </a:r>
            <a:r>
              <a:rPr lang="fr-FR" sz="1600" dirty="0" smtClean="0">
                <a:latin typeface="Times New Roman" pitchFamily="18" charset="0"/>
                <a:cs typeface="Times New Roman" pitchFamily="18" charset="0"/>
              </a:rPr>
              <a:t> (5.9 p</a:t>
            </a:r>
            <a:r>
              <a:rPr lang="bg-BG" sz="1600" dirty="0" smtClean="0">
                <a:latin typeface="Times New Roman" pitchFamily="18" charset="0"/>
                <a:cs typeface="Times New Roman" pitchFamily="18" charset="0"/>
              </a:rPr>
              <a:t> в </a:t>
            </a:r>
            <a:r>
              <a:rPr lang="fr-FR" sz="1600" dirty="0" smtClean="0">
                <a:latin typeface="Times New Roman" pitchFamily="18" charset="0"/>
                <a:cs typeface="Times New Roman" pitchFamily="18" charset="0"/>
              </a:rPr>
              <a:t>m</a:t>
            </a:r>
            <a:r>
              <a:rPr lang="fr-FR" sz="1600" baseline="30000" dirty="0" smtClean="0">
                <a:latin typeface="Times New Roman" pitchFamily="18" charset="0"/>
                <a:cs typeface="Times New Roman" pitchFamily="18" charset="0"/>
              </a:rPr>
              <a:t>3 </a:t>
            </a:r>
            <a:r>
              <a:rPr lang="fr-FR" sz="1600" dirty="0" smtClean="0">
                <a:latin typeface="Times New Roman" pitchFamily="18" charset="0"/>
                <a:cs typeface="Times New Roman" pitchFamily="18" charset="0"/>
              </a:rPr>
              <a:t>)</a:t>
            </a:r>
            <a:r>
              <a:rPr lang="bg-BG"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(2% </a:t>
            </a:r>
            <a:r>
              <a:rPr lang="bg-BG" sz="1600" dirty="0" smtClean="0">
                <a:latin typeface="Times New Roman" pitchFamily="18" charset="0"/>
                <a:cs typeface="Times New Roman" pitchFamily="18" charset="0"/>
              </a:rPr>
              <a:t>точност</a:t>
            </a:r>
            <a:r>
              <a:rPr lang="fr-FR" sz="1600" dirty="0" smtClean="0">
                <a:latin typeface="Times New Roman" pitchFamily="18" charset="0"/>
                <a:cs typeface="Times New Roman" pitchFamily="18" charset="0"/>
              </a:rPr>
              <a:t>)</a:t>
            </a:r>
            <a:endParaRPr lang="bg-BG" sz="1600" dirty="0" smtClean="0">
              <a:latin typeface="Times New Roman" pitchFamily="18" charset="0"/>
              <a:cs typeface="Times New Roman" pitchFamily="18" charset="0"/>
            </a:endParaRPr>
          </a:p>
        </p:txBody>
      </p:sp>
      <p:sp>
        <p:nvSpPr>
          <p:cNvPr id="8" name="Rectangle 7"/>
          <p:cNvSpPr/>
          <p:nvPr/>
        </p:nvSpPr>
        <p:spPr>
          <a:xfrm>
            <a:off x="4724400" y="5638800"/>
            <a:ext cx="4572000" cy="923330"/>
          </a:xfrm>
          <a:prstGeom prst="rect">
            <a:avLst/>
          </a:prstGeom>
        </p:spPr>
        <p:txBody>
          <a:bodyPr>
            <a:spAutoFit/>
          </a:bodyPr>
          <a:lstStyle/>
          <a:p>
            <a:pPr lvl="1" eaLnBrk="0" hangingPunct="0">
              <a:buFont typeface="Arial" pitchFamily="34" charset="0"/>
              <a:buChar char="•"/>
            </a:pPr>
            <a:r>
              <a:rPr lang="bg-BG" dirty="0" smtClean="0">
                <a:latin typeface="Times New Roman" pitchFamily="18" charset="0"/>
                <a:cs typeface="Times New Roman" pitchFamily="18" charset="0"/>
              </a:rPr>
              <a:t> Възраст на Вселената </a:t>
            </a:r>
            <a:r>
              <a:rPr lang="en-US" dirty="0" smtClean="0">
                <a:latin typeface="Times New Roman" pitchFamily="18" charset="0"/>
                <a:cs typeface="Times New Roman" pitchFamily="18" charset="0"/>
              </a:rPr>
              <a:t>13.73 </a:t>
            </a:r>
            <a:r>
              <a:rPr lang="bg-BG" dirty="0" smtClean="0">
                <a:latin typeface="Times New Roman" pitchFamily="18" charset="0"/>
                <a:cs typeface="Times New Roman" pitchFamily="18" charset="0"/>
              </a:rPr>
              <a:t>милиарда  </a:t>
            </a:r>
          </a:p>
          <a:p>
            <a:pPr lvl="1" eaLnBrk="0" hangingPunct="0"/>
            <a:r>
              <a:rPr lang="bg-BG" dirty="0" smtClean="0">
                <a:latin typeface="Times New Roman" pitchFamily="18" charset="0"/>
                <a:cs typeface="Times New Roman" pitchFamily="18" charset="0"/>
              </a:rPr>
              <a:t>  години ,</a:t>
            </a:r>
            <a:r>
              <a:rPr lang="en-US" dirty="0" smtClean="0">
                <a:latin typeface="Times New Roman" pitchFamily="18" charset="0"/>
                <a:cs typeface="Times New Roman" pitchFamily="18" charset="0"/>
              </a:rPr>
              <a:t> </a:t>
            </a:r>
            <a:r>
              <a:rPr lang="bg-B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1% </a:t>
            </a:r>
            <a:r>
              <a:rPr lang="bg-BG" dirty="0" smtClean="0">
                <a:latin typeface="Times New Roman" pitchFamily="18" charset="0"/>
                <a:cs typeface="Times New Roman" pitchFamily="18" charset="0"/>
              </a:rPr>
              <a:t>точност </a:t>
            </a:r>
            <a:r>
              <a:rPr lang="en-US" dirty="0" smtClean="0">
                <a:latin typeface="Times New Roman" pitchFamily="18" charset="0"/>
                <a:cs typeface="Times New Roman" pitchFamily="18" charset="0"/>
              </a:rPr>
              <a:t>(0.12 </a:t>
            </a:r>
            <a:r>
              <a:rPr lang="bg-BG" dirty="0" smtClean="0">
                <a:latin typeface="Times New Roman" pitchFamily="18" charset="0"/>
                <a:cs typeface="Times New Roman" pitchFamily="18" charset="0"/>
              </a:rPr>
              <a:t>млрд. г.</a:t>
            </a:r>
            <a:r>
              <a:rPr lang="en-US" dirty="0" smtClean="0">
                <a:latin typeface="Times New Roman" pitchFamily="18" charset="0"/>
                <a:cs typeface="Times New Roman" pitchFamily="18" charset="0"/>
              </a:rPr>
              <a:t>) </a:t>
            </a:r>
            <a:endParaRPr lang="bg-BG" dirty="0" smtClean="0">
              <a:latin typeface="Times New Roman" pitchFamily="18" charset="0"/>
              <a:cs typeface="Times New Roman" pitchFamily="18" charset="0"/>
            </a:endParaRPr>
          </a:p>
          <a:p>
            <a:pPr lvl="1" eaLnBrk="0" hangingPunct="0"/>
            <a:r>
              <a:rPr lang="bg-BG" dirty="0" smtClean="0">
                <a:latin typeface="Times New Roman" pitchFamily="18" charset="0"/>
                <a:cs typeface="Times New Roman" pitchFamily="18" charset="0"/>
              </a:rPr>
              <a:t>  </a:t>
            </a:r>
          </a:p>
        </p:txBody>
      </p:sp>
      <p:sp>
        <p:nvSpPr>
          <p:cNvPr id="9" name="Rectangle 8"/>
          <p:cNvSpPr/>
          <p:nvPr/>
        </p:nvSpPr>
        <p:spPr>
          <a:xfrm>
            <a:off x="0" y="4724400"/>
            <a:ext cx="5029200" cy="1754326"/>
          </a:xfrm>
          <a:prstGeom prst="rect">
            <a:avLst/>
          </a:prstGeom>
        </p:spPr>
        <p:txBody>
          <a:bodyPr wrap="square">
            <a:spAutoFit/>
          </a:bodyPr>
          <a:lstStyle/>
          <a:p>
            <a:pPr lvl="1" eaLnBrk="0" hangingPunct="0">
              <a:buFont typeface="Arial" pitchFamily="34" charset="0"/>
              <a:buChar char="•"/>
            </a:pPr>
            <a:r>
              <a:rPr lang="bg-BG" dirty="0" smtClean="0">
                <a:latin typeface="Times New Roman" pitchFamily="18" charset="0"/>
                <a:cs typeface="Times New Roman" pitchFamily="18" charset="0"/>
              </a:rPr>
              <a:t>  Пълна карта на небето в микровълни с   </a:t>
            </a:r>
          </a:p>
          <a:p>
            <a:pPr lvl="1" eaLnBrk="0" hangingPunct="0"/>
            <a:r>
              <a:rPr lang="bg-BG" dirty="0" smtClean="0">
                <a:latin typeface="Times New Roman" pitchFamily="18" charset="0"/>
                <a:cs typeface="Times New Roman" pitchFamily="18" charset="0"/>
              </a:rPr>
              <a:t>  резолюция 0.2 градуса    </a:t>
            </a:r>
          </a:p>
          <a:p>
            <a:pPr lvl="1" eaLnBrk="0" hangingPunct="0">
              <a:buFont typeface="Arial" pitchFamily="34" charset="0"/>
              <a:buChar char="•"/>
            </a:pPr>
            <a:r>
              <a:rPr lang="bg-BG" dirty="0" smtClean="0">
                <a:latin typeface="Times New Roman" pitchFamily="18" charset="0"/>
                <a:cs typeface="Times New Roman" pitchFamily="18" charset="0"/>
              </a:rPr>
              <a:t>   Поляризация на микровълновото лъчение на  цялото небе. </a:t>
            </a:r>
          </a:p>
          <a:p>
            <a:pPr lvl="1" eaLnBrk="0" hangingPunct="0">
              <a:buFont typeface="Arial" pitchFamily="34" charset="0"/>
              <a:buChar char="•"/>
            </a:pPr>
            <a:r>
              <a:rPr lang="bg-BG" dirty="0" smtClean="0">
                <a:latin typeface="Times New Roman" pitchFamily="18" charset="0"/>
                <a:cs typeface="Times New Roman" pitchFamily="18" charset="0"/>
              </a:rPr>
              <a:t>    По- ранна рейонизация от очакваната -  информация за първите галактики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endParaRPr lang="bg-BG" dirty="0"/>
          </a:p>
        </p:txBody>
      </p:sp>
      <p:pic>
        <p:nvPicPr>
          <p:cNvPr id="11266" name="Picture 2"/>
          <p:cNvPicPr>
            <a:picLocks noChangeAspect="1" noChangeArrowheads="1"/>
          </p:cNvPicPr>
          <p:nvPr/>
        </p:nvPicPr>
        <p:blipFill>
          <a:blip r:embed="rId2"/>
          <a:srcRect/>
          <a:stretch>
            <a:fillRect/>
          </a:stretch>
        </p:blipFill>
        <p:spPr bwMode="auto">
          <a:xfrm>
            <a:off x="304800" y="152400"/>
            <a:ext cx="3580061" cy="6477000"/>
          </a:xfrm>
          <a:prstGeom prst="rect">
            <a:avLst/>
          </a:prstGeom>
          <a:noFill/>
          <a:ln w="9525">
            <a:noFill/>
            <a:miter lim="800000"/>
            <a:headEnd/>
            <a:tailEnd/>
          </a:ln>
          <a:effectLst/>
        </p:spPr>
      </p:pic>
      <p:pic>
        <p:nvPicPr>
          <p:cNvPr id="5" name="Picture 3"/>
          <p:cNvPicPr>
            <a:picLocks noChangeAspect="1" noChangeArrowheads="1"/>
          </p:cNvPicPr>
          <p:nvPr/>
        </p:nvPicPr>
        <p:blipFill>
          <a:blip r:embed="rId3"/>
          <a:srcRect/>
          <a:stretch>
            <a:fillRect/>
          </a:stretch>
        </p:blipFill>
        <p:spPr bwMode="auto">
          <a:xfrm>
            <a:off x="4637087" y="228600"/>
            <a:ext cx="4506913" cy="16002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WMAP 7-year Results </a:t>
            </a:r>
            <a:endParaRPr lang="bg-BG" dirty="0"/>
          </a:p>
        </p:txBody>
      </p:sp>
      <p:sp>
        <p:nvSpPr>
          <p:cNvPr id="3" name="Content Placeholder 2"/>
          <p:cNvSpPr>
            <a:spLocks noGrp="1"/>
          </p:cNvSpPr>
          <p:nvPr>
            <p:ph idx="1"/>
          </p:nvPr>
        </p:nvSpPr>
        <p:spPr/>
        <p:txBody>
          <a:bodyPr>
            <a:normAutofit fontScale="25000" lnSpcReduction="20000"/>
          </a:bodyPr>
          <a:lstStyle/>
          <a:p>
            <a:r>
              <a:rPr lang="en-US" b="1" dirty="0" smtClean="0"/>
              <a:t>WMAP 7-year Results Released - January 26, 2010</a:t>
            </a:r>
          </a:p>
          <a:p>
            <a:r>
              <a:rPr lang="en-US" dirty="0" smtClean="0"/>
              <a:t>The WMAP team has reported the first direct detection of pre-stellar helium, providing an important test of the big bang prediction.</a:t>
            </a:r>
          </a:p>
          <a:p>
            <a:r>
              <a:rPr lang="en-US" dirty="0" smtClean="0"/>
              <a:t>One of the key predictions of the hot big bang model is that most of the helium in the universe was synthesized in the hot early universe only a few minutes after the big bang. Previously, cosmologists studied old stars to infer the helium abundance before there were stars. WMAP data, in combination with smaller-scale data from the ACBAR and </a:t>
            </a:r>
            <a:r>
              <a:rPr lang="en-US" dirty="0" err="1" smtClean="0"/>
              <a:t>QUaD</a:t>
            </a:r>
            <a:r>
              <a:rPr lang="en-US" dirty="0" smtClean="0"/>
              <a:t> experiments, show the effects of helium in the microwave patterns on the sky indicating the presence of helium long before the first stars formed.</a:t>
            </a:r>
          </a:p>
          <a:p>
            <a:r>
              <a:rPr lang="en-US" dirty="0" smtClean="0"/>
              <a:t>WMAP now places 50% tighter limits on the standard model of cosmology (Cold Dark Matter and a Cosmological Constant in a flat universe), and there is no compelling sign of deviations from this model.</a:t>
            </a:r>
          </a:p>
          <a:p>
            <a:r>
              <a:rPr lang="en-US" dirty="0" smtClean="0"/>
              <a:t>WMAP has detected a key signature of inflation.</a:t>
            </a:r>
          </a:p>
          <a:p>
            <a:r>
              <a:rPr lang="en-US" dirty="0" smtClean="0"/>
              <a:t>WMAP data place tight constraints on the hypothesized burst of growth in the first trillionth of a second of the universe, called “inflation”, when ripples in the very fabric of space may have been created. The 7-year data provide compelling evidence that the large-scale fluctuations are slightly more intense than the small-scale ones, a subtle prediction of many inflation models.</a:t>
            </a:r>
          </a:p>
          <a:p>
            <a:r>
              <a:rPr lang="en-US" dirty="0" smtClean="0"/>
              <a:t>WMAP strongly constrains dark energy and geometry of the universe. </a:t>
            </a:r>
          </a:p>
          <a:p>
            <a:r>
              <a:rPr lang="en-US" dirty="0" smtClean="0"/>
              <a:t>The newly-released WMAP data are now sufficiently sensitive to test dark energy, providing important new information with no reliance on previous supernovae results. The combination of WMAP and other data** limits the extent to which dark energy deviates from Einstein's cosmological constant. The simplest model (a flat universe with a cosmological constant) fits the data remarkably well. The new data constrain the dark energy to be within 14% of the expected value for a cosmological constant, while the geometry must be flat to better than 1%. The simplest model: a flat universe with a cosmological constant, fits the data remarkably well.</a:t>
            </a:r>
          </a:p>
          <a:p>
            <a:r>
              <a:rPr lang="en-US" dirty="0" smtClean="0"/>
              <a:t>In more technical terms, for a flat universe, the dark energy "equation of state" parameter is -1.1 ± 0.14, consistent with the cosmological constant (value of -1). If the dark energy is a cosmological constant, then these data constrain the curvature parameter to be within -0.77% and +0.31%, consistent with a flat universe (value of 0).</a:t>
            </a:r>
          </a:p>
          <a:p>
            <a:r>
              <a:rPr lang="en-US" dirty="0" smtClean="0"/>
              <a:t>** Includes: the current expansion rate of the universe (the Hubble constant) and the large-scale galaxy distribution (the baryon acoustic oscillations).</a:t>
            </a:r>
          </a:p>
          <a:p>
            <a:r>
              <a:rPr lang="en-US" dirty="0" smtClean="0"/>
              <a:t>WMAP places new constraints on the number of neutrino-like species in the early universe.</a:t>
            </a:r>
          </a:p>
          <a:p>
            <a:r>
              <a:rPr lang="en-US" dirty="0" smtClean="0"/>
              <a:t>Neutrinos are nearly </a:t>
            </a:r>
            <a:r>
              <a:rPr lang="en-US" dirty="0" err="1" smtClean="0"/>
              <a:t>massless</a:t>
            </a:r>
            <a:r>
              <a:rPr lang="en-US" dirty="0" smtClean="0"/>
              <a:t> elementary particles that move at or near the speed of light. They permeate the universe in large quantity but they interact very weakly with atomic matter. Nonetheless they leave an imprint on the microwave fluctuations and the new WMAP data together with other data** show that the effective number of neutrino-like species is 4.34 ± 0.87. The standard model of particle physics has 3.04 effective species of neutrinos. </a:t>
            </a:r>
          </a:p>
          <a:p>
            <a:r>
              <a:rPr lang="en-US" dirty="0" smtClean="0"/>
              <a:t>** Includes: the current expansion rate of the universe (the Hubble constant) and the large-scale galaxy distribution (the baryon acoustic oscillations).</a:t>
            </a:r>
          </a:p>
          <a:p>
            <a:r>
              <a:rPr lang="en-US" dirty="0" smtClean="0"/>
              <a:t>WMAP has detected, with very high significance, temperature shifts induced by hot gas in galaxy clusters.</a:t>
            </a:r>
          </a:p>
          <a:p>
            <a:r>
              <a:rPr lang="en-US" dirty="0" smtClean="0"/>
              <a:t>The CMB temperature in the direction of known galaxy clusters is expected to be slightly cooler than the average CMB temperature, due to interactions between CMB photons and the gas in the clusters. This effect has been observed in aggregate by WMAP and is consistent with analogous observations by the South Pole Telescope. Both observations are in conflict with extrapolated X-ray observations of clusters (X-rays probe a smaller volume of cluster gas than the CMB observations) and with numerical simulations, which must be missing some of the complex gas physics in the outer regions of the clusters.</a:t>
            </a:r>
          </a:p>
          <a:p>
            <a:r>
              <a:rPr lang="en-US" dirty="0" smtClean="0"/>
              <a:t>WMAP has produced a visual demonstration that the polarization pattern around hot and cold spots follows the pattern expected in the standard model.</a:t>
            </a:r>
          </a:p>
          <a:p>
            <a:r>
              <a:rPr lang="en-US" dirty="0" smtClean="0"/>
              <a:t/>
            </a:r>
            <a:br>
              <a:rPr lang="en-US" dirty="0" smtClean="0"/>
            </a:br>
            <a:r>
              <a:rPr lang="en-US" dirty="0" smtClean="0"/>
              <a:t>Credit: NASA/WMAP Science Team</a:t>
            </a:r>
          </a:p>
          <a:p>
            <a:r>
              <a:rPr lang="en-US" dirty="0" smtClean="0"/>
              <a:t>The standard model predicts a specific linked pattern of temperature and polarization around hot and cold spots in the map. WMAP now sees the predicted pattern in the map, as shown in the figure.</a:t>
            </a:r>
          </a:p>
          <a:p>
            <a:endParaRPr lang="bg-BG"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685800" y="0"/>
            <a:ext cx="7772400" cy="857250"/>
          </a:xfrm>
        </p:spPr>
        <p:txBody>
          <a:bodyPr/>
          <a:lstStyle/>
          <a:p>
            <a:r>
              <a:rPr lang="en-US" dirty="0" smtClean="0"/>
              <a:t>The Age of the Universe </a:t>
            </a:r>
            <a:endParaRPr lang="fr-FR" dirty="0" smtClean="0"/>
          </a:p>
        </p:txBody>
      </p:sp>
      <p:sp>
        <p:nvSpPr>
          <p:cNvPr id="16389" name="Rectangle 3"/>
          <p:cNvSpPr>
            <a:spLocks noGrp="1" noChangeArrowheads="1"/>
          </p:cNvSpPr>
          <p:nvPr>
            <p:ph type="body" sz="half" idx="1"/>
          </p:nvPr>
        </p:nvSpPr>
        <p:spPr>
          <a:xfrm>
            <a:off x="228600" y="928688"/>
            <a:ext cx="8553450" cy="5929312"/>
          </a:xfrm>
        </p:spPr>
        <p:txBody>
          <a:bodyPr/>
          <a:lstStyle/>
          <a:p>
            <a:pPr marL="0" indent="0">
              <a:lnSpc>
                <a:spcPct val="90000"/>
              </a:lnSpc>
              <a:buFontTx/>
              <a:buNone/>
            </a:pPr>
            <a:r>
              <a:rPr lang="fr-FR" sz="1600" dirty="0" smtClean="0"/>
              <a:t>Structure of CMB fluctuations  </a:t>
            </a:r>
            <a:r>
              <a:rPr lang="fr-FR" sz="1600" dirty="0" err="1" smtClean="0"/>
              <a:t>depend</a:t>
            </a:r>
            <a:r>
              <a:rPr lang="fr-FR" sz="1600" dirty="0" smtClean="0"/>
              <a:t> on the </a:t>
            </a:r>
            <a:r>
              <a:rPr lang="fr-FR" sz="1600" dirty="0" err="1" smtClean="0"/>
              <a:t>current</a:t>
            </a:r>
            <a:r>
              <a:rPr lang="fr-FR" sz="1600" dirty="0" smtClean="0"/>
              <a:t> </a:t>
            </a:r>
            <a:r>
              <a:rPr lang="fr-FR" sz="1600" dirty="0" err="1" smtClean="0"/>
              <a:t>density</a:t>
            </a:r>
            <a:r>
              <a:rPr lang="fr-FR" sz="1600" dirty="0" smtClean="0"/>
              <a:t>, the composition and the expansion rate. </a:t>
            </a:r>
            <a:r>
              <a:rPr lang="fr-FR" sz="1600" dirty="0" smtClean="0"/>
              <a:t> WMAP </a:t>
            </a:r>
            <a:r>
              <a:rPr lang="fr-FR" sz="1600" dirty="0" smtClean="0"/>
              <a:t>data </a:t>
            </a:r>
            <a:r>
              <a:rPr lang="fr-FR" sz="1600" dirty="0" err="1" smtClean="0"/>
              <a:t>with</a:t>
            </a:r>
            <a:r>
              <a:rPr lang="fr-FR" sz="1600" dirty="0" smtClean="0"/>
              <a:t> </a:t>
            </a:r>
            <a:r>
              <a:rPr lang="fr-FR" sz="1600" dirty="0" err="1" smtClean="0"/>
              <a:t>complimentary</a:t>
            </a:r>
            <a:r>
              <a:rPr lang="fr-FR" sz="1600" dirty="0" smtClean="0"/>
              <a:t> observations </a:t>
            </a:r>
            <a:r>
              <a:rPr lang="fr-FR" sz="1600" dirty="0" err="1" smtClean="0"/>
              <a:t>from</a:t>
            </a:r>
            <a:r>
              <a:rPr lang="fr-FR" sz="1600" dirty="0" smtClean="0"/>
              <a:t> </a:t>
            </a:r>
            <a:r>
              <a:rPr lang="fr-FR" sz="1600" dirty="0" err="1" smtClean="0"/>
              <a:t>other</a:t>
            </a:r>
            <a:r>
              <a:rPr lang="fr-FR" sz="1600" dirty="0" smtClean="0"/>
              <a:t> CMB </a:t>
            </a:r>
            <a:r>
              <a:rPr lang="fr-FR" sz="1600" dirty="0" err="1" smtClean="0"/>
              <a:t>experiments</a:t>
            </a:r>
            <a:r>
              <a:rPr lang="fr-FR" sz="1600" dirty="0" smtClean="0"/>
              <a:t> (ACBAR and CBI), </a:t>
            </a:r>
            <a:r>
              <a:rPr lang="fr-FR" sz="1600" dirty="0" err="1" smtClean="0"/>
              <a:t>we</a:t>
            </a:r>
            <a:r>
              <a:rPr lang="fr-FR" sz="1600" dirty="0" smtClean="0"/>
              <a:t> are able to </a:t>
            </a:r>
            <a:r>
              <a:rPr lang="fr-FR" sz="1600" dirty="0" err="1" smtClean="0"/>
              <a:t>determine</a:t>
            </a:r>
            <a:r>
              <a:rPr lang="fr-FR" sz="1600" dirty="0" smtClean="0"/>
              <a:t> an </a:t>
            </a:r>
            <a:r>
              <a:rPr lang="fr-FR" sz="1600" dirty="0" err="1" smtClean="0"/>
              <a:t>age</a:t>
            </a:r>
            <a:r>
              <a:rPr lang="fr-FR" sz="1600" dirty="0" smtClean="0"/>
              <a:t> for the </a:t>
            </a:r>
            <a:r>
              <a:rPr lang="fr-FR" sz="1600" dirty="0" err="1" smtClean="0"/>
              <a:t>universe</a:t>
            </a:r>
            <a:r>
              <a:rPr lang="fr-FR" sz="1600" dirty="0" smtClean="0"/>
              <a:t> </a:t>
            </a:r>
            <a:r>
              <a:rPr lang="fr-FR" sz="1600" dirty="0" err="1" smtClean="0"/>
              <a:t>closer</a:t>
            </a:r>
            <a:r>
              <a:rPr lang="fr-FR" sz="1600" dirty="0" smtClean="0"/>
              <a:t> to an </a:t>
            </a:r>
            <a:r>
              <a:rPr lang="fr-FR" sz="1600" dirty="0" err="1" smtClean="0"/>
              <a:t>accuracy</a:t>
            </a:r>
            <a:r>
              <a:rPr lang="fr-FR" sz="1600" dirty="0" smtClean="0"/>
              <a:t> of 1%.</a:t>
            </a:r>
            <a:r>
              <a:rPr lang="fr-FR" sz="2000" dirty="0" smtClean="0"/>
              <a:t> </a:t>
            </a:r>
            <a:endParaRPr lang="fr-FR" sz="2000" dirty="0" smtClean="0"/>
          </a:p>
          <a:p>
            <a:pPr marL="0" indent="0">
              <a:lnSpc>
                <a:spcPct val="90000"/>
              </a:lnSpc>
              <a:buFontTx/>
              <a:buNone/>
            </a:pPr>
            <a:r>
              <a:rPr lang="fr-FR" sz="1800" dirty="0" smtClean="0">
                <a:latin typeface="Times New Roman" pitchFamily="18" charset="0"/>
                <a:cs typeface="Times New Roman" pitchFamily="18" charset="0"/>
              </a:rPr>
              <a:t>The </a:t>
            </a:r>
            <a:r>
              <a:rPr lang="fr-FR" sz="1800" dirty="0" err="1" smtClean="0">
                <a:latin typeface="Times New Roman" pitchFamily="18" charset="0"/>
                <a:cs typeface="Times New Roman" pitchFamily="18" charset="0"/>
              </a:rPr>
              <a:t>results</a:t>
            </a:r>
            <a:r>
              <a:rPr lang="fr-FR" sz="1800" dirty="0" smtClean="0">
                <a:latin typeface="Times New Roman" pitchFamily="18" charset="0"/>
                <a:cs typeface="Times New Roman" pitchFamily="18" charset="0"/>
              </a:rPr>
              <a:t> are in agreement </a:t>
            </a:r>
            <a:r>
              <a:rPr lang="fr-FR" sz="1800" dirty="0" err="1" smtClean="0">
                <a:latin typeface="Times New Roman" pitchFamily="18" charset="0"/>
                <a:cs typeface="Times New Roman" pitchFamily="18" charset="0"/>
              </a:rPr>
              <a:t>with</a:t>
            </a:r>
            <a:r>
              <a:rPr lang="fr-FR" sz="1800" dirty="0" smtClean="0">
                <a:latin typeface="Times New Roman" pitchFamily="18" charset="0"/>
                <a:cs typeface="Times New Roman" pitchFamily="18" charset="0"/>
              </a:rPr>
              <a:t> the </a:t>
            </a:r>
            <a:r>
              <a:rPr lang="fr-FR" sz="1800" dirty="0" err="1" smtClean="0">
                <a:latin typeface="Times New Roman" pitchFamily="18" charset="0"/>
                <a:cs typeface="Times New Roman" pitchFamily="18" charset="0"/>
              </a:rPr>
              <a:t>results</a:t>
            </a:r>
            <a:r>
              <a:rPr lang="fr-FR" sz="1800" dirty="0" smtClean="0">
                <a:latin typeface="Times New Roman" pitchFamily="18" charset="0"/>
                <a:cs typeface="Times New Roman" pitchFamily="18" charset="0"/>
              </a:rPr>
              <a:t> </a:t>
            </a:r>
            <a:r>
              <a:rPr lang="fr-FR" sz="1800" dirty="0" err="1" smtClean="0">
                <a:latin typeface="Times New Roman" pitchFamily="18" charset="0"/>
                <a:cs typeface="Times New Roman" pitchFamily="18" charset="0"/>
              </a:rPr>
              <a:t>deduced</a:t>
            </a:r>
            <a:r>
              <a:rPr lang="fr-FR" sz="1800" dirty="0" smtClean="0">
                <a:latin typeface="Times New Roman" pitchFamily="18" charset="0"/>
                <a:cs typeface="Times New Roman" pitchFamily="18" charset="0"/>
              </a:rPr>
              <a:t> </a:t>
            </a:r>
            <a:r>
              <a:rPr lang="fr-FR" sz="1800" dirty="0" err="1" smtClean="0">
                <a:latin typeface="Times New Roman" pitchFamily="18" charset="0"/>
                <a:cs typeface="Times New Roman" pitchFamily="18" charset="0"/>
              </a:rPr>
              <a:t>from</a:t>
            </a:r>
            <a:r>
              <a:rPr lang="fr-FR" sz="1800" dirty="0" smtClean="0">
                <a:latin typeface="Times New Roman" pitchFamily="18" charset="0"/>
                <a:cs typeface="Times New Roman" pitchFamily="18" charset="0"/>
              </a:rPr>
              <a:t> structure formation </a:t>
            </a:r>
            <a:r>
              <a:rPr lang="fr-FR" sz="1800" dirty="0" err="1" smtClean="0">
                <a:latin typeface="Times New Roman" pitchFamily="18" charset="0"/>
                <a:cs typeface="Times New Roman" pitchFamily="18" charset="0"/>
              </a:rPr>
              <a:t>studies</a:t>
            </a:r>
            <a:r>
              <a:rPr lang="fr-FR" sz="1800" dirty="0" smtClean="0">
                <a:latin typeface="Times New Roman" pitchFamily="18" charset="0"/>
                <a:cs typeface="Times New Roman" pitchFamily="18" charset="0"/>
              </a:rPr>
              <a:t>.</a:t>
            </a:r>
            <a:endParaRPr lang="fr-FR" sz="1800" dirty="0" smtClean="0">
              <a:latin typeface="Times New Roman" pitchFamily="18" charset="0"/>
              <a:cs typeface="Times New Roman" pitchFamily="18" charset="0"/>
            </a:endParaRPr>
          </a:p>
          <a:p>
            <a:pPr marL="0" indent="0">
              <a:lnSpc>
                <a:spcPct val="90000"/>
              </a:lnSpc>
              <a:buFontTx/>
              <a:buNone/>
            </a:pPr>
            <a:endParaRPr lang="bg-BG" sz="1600" dirty="0" smtClean="0"/>
          </a:p>
          <a:p>
            <a:pPr lvl="1">
              <a:buNone/>
            </a:pPr>
            <a:endParaRPr lang="en-US" sz="1600" dirty="0" smtClean="0"/>
          </a:p>
          <a:p>
            <a:pPr lvl="1">
              <a:buNone/>
            </a:pPr>
            <a:endParaRPr lang="fr-FR" sz="1600" dirty="0" smtClean="0"/>
          </a:p>
          <a:p>
            <a:pPr lvl="1">
              <a:buNone/>
            </a:pPr>
            <a:endParaRPr lang="fr-FR" sz="1600" dirty="0" smtClean="0"/>
          </a:p>
          <a:p>
            <a:pPr lvl="1">
              <a:buNone/>
            </a:pPr>
            <a:r>
              <a:rPr lang="fr-FR" sz="1800" dirty="0" smtClean="0"/>
              <a:t>WMAP </a:t>
            </a:r>
            <a:r>
              <a:rPr lang="bg-BG" sz="1800" dirty="0" smtClean="0"/>
              <a:t>+</a:t>
            </a:r>
            <a:r>
              <a:rPr lang="fr-FR" sz="1800" dirty="0" smtClean="0"/>
              <a:t>CMB </a:t>
            </a:r>
            <a:r>
              <a:rPr lang="en-US" sz="1800" dirty="0" smtClean="0"/>
              <a:t>experiments</a:t>
            </a:r>
            <a:r>
              <a:rPr lang="fr-FR" sz="1800" dirty="0" smtClean="0"/>
              <a:t> </a:t>
            </a:r>
            <a:r>
              <a:rPr lang="fr-FR" sz="1800" dirty="0" smtClean="0"/>
              <a:t>(ACBAR </a:t>
            </a:r>
            <a:r>
              <a:rPr lang="en-US" sz="1800" dirty="0" smtClean="0"/>
              <a:t>and </a:t>
            </a:r>
            <a:r>
              <a:rPr lang="fr-FR" sz="1800" dirty="0" smtClean="0"/>
              <a:t> </a:t>
            </a:r>
            <a:r>
              <a:rPr lang="fr-FR" sz="1800" dirty="0" smtClean="0"/>
              <a:t>CBI), </a:t>
            </a:r>
            <a:r>
              <a:rPr lang="en-US" sz="1800" dirty="0" smtClean="0"/>
              <a:t>determine the age of the Universe </a:t>
            </a:r>
            <a:r>
              <a:rPr lang="bg-BG" sz="1800" dirty="0" smtClean="0"/>
              <a:t> </a:t>
            </a:r>
            <a:endParaRPr lang="en-US" sz="1800" dirty="0" smtClean="0"/>
          </a:p>
          <a:p>
            <a:pPr lvl="1">
              <a:buNone/>
            </a:pPr>
            <a:r>
              <a:rPr lang="en-US" sz="1800" dirty="0" smtClean="0"/>
              <a:t>with </a:t>
            </a:r>
            <a:r>
              <a:rPr lang="bg-BG" sz="1800" dirty="0" smtClean="0"/>
              <a:t> </a:t>
            </a:r>
            <a:r>
              <a:rPr lang="en-US" sz="1800" dirty="0" smtClean="0"/>
              <a:t>precision </a:t>
            </a:r>
            <a:r>
              <a:rPr lang="fr-FR" sz="1800" dirty="0" smtClean="0"/>
              <a:t> </a:t>
            </a:r>
            <a:r>
              <a:rPr lang="fr-FR" sz="1800" dirty="0" smtClean="0"/>
              <a:t>1%</a:t>
            </a:r>
            <a:r>
              <a:rPr lang="bg-BG" sz="1800" dirty="0" smtClean="0"/>
              <a:t>: </a:t>
            </a:r>
            <a:r>
              <a:rPr lang="en-US" sz="1800" dirty="0" smtClean="0">
                <a:latin typeface="Times New Roman" pitchFamily="18" charset="0"/>
                <a:cs typeface="Times New Roman" pitchFamily="18" charset="0"/>
              </a:rPr>
              <a:t>13.73 </a:t>
            </a:r>
            <a:r>
              <a:rPr lang="en-US" sz="1800" dirty="0" smtClean="0">
                <a:latin typeface="Times New Roman" pitchFamily="18" charset="0"/>
                <a:cs typeface="Times New Roman" pitchFamily="18" charset="0"/>
              </a:rPr>
              <a:t>billion y </a:t>
            </a:r>
            <a:r>
              <a:rPr lang="bg-BG"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(0.12 </a:t>
            </a:r>
            <a:r>
              <a:rPr lang="en-US" sz="1800" dirty="0" smtClean="0">
                <a:latin typeface="Times New Roman" pitchFamily="18" charset="0"/>
                <a:cs typeface="Times New Roman" pitchFamily="18" charset="0"/>
              </a:rPr>
              <a:t>billion y</a:t>
            </a:r>
            <a:r>
              <a:rPr lang="en-US" sz="1800" dirty="0" smtClean="0">
                <a:latin typeface="Times New Roman" pitchFamily="18" charset="0"/>
                <a:cs typeface="Times New Roman" pitchFamily="18" charset="0"/>
              </a:rPr>
              <a:t>) </a:t>
            </a:r>
          </a:p>
          <a:p>
            <a:pPr lvl="1">
              <a:buNone/>
            </a:pPr>
            <a:endParaRPr lang="en-US" sz="1600" dirty="0" smtClean="0">
              <a:latin typeface="Times New Roman" pitchFamily="18" charset="0"/>
              <a:cs typeface="Times New Roman" pitchFamily="18" charset="0"/>
            </a:endParaRPr>
          </a:p>
          <a:p>
            <a:pPr lvl="1">
              <a:buNone/>
            </a:pPr>
            <a:endParaRPr lang="bg-BG" sz="1600" dirty="0" smtClean="0">
              <a:latin typeface="Times New Roman" pitchFamily="18" charset="0"/>
              <a:cs typeface="Times New Roman" pitchFamily="18" charset="0"/>
            </a:endParaRPr>
          </a:p>
          <a:p>
            <a:pPr marL="0" indent="0">
              <a:lnSpc>
                <a:spcPct val="90000"/>
              </a:lnSpc>
              <a:buFontTx/>
              <a:buNone/>
            </a:pPr>
            <a:r>
              <a:rPr lang="bg-BG" sz="1600" dirty="0" smtClean="0">
                <a:latin typeface="Times New Roman" pitchFamily="18" charset="0"/>
                <a:cs typeface="Times New Roman" pitchFamily="18" charset="0"/>
              </a:rPr>
              <a:t> </a:t>
            </a:r>
            <a:endParaRPr lang="bg-BG" sz="1600" dirty="0" smtClean="0">
              <a:latin typeface="Times New Roman" pitchFamily="18" charset="0"/>
              <a:cs typeface="Times New Roman" pitchFamily="18" charset="0"/>
            </a:endParaRPr>
          </a:p>
          <a:p>
            <a:pPr marL="0" indent="0">
              <a:lnSpc>
                <a:spcPct val="90000"/>
              </a:lnSpc>
              <a:buFontTx/>
              <a:buNone/>
            </a:pPr>
            <a:r>
              <a:rPr lang="en-US" sz="1600" dirty="0" smtClean="0">
                <a:latin typeface="Times New Roman" pitchFamily="18" charset="0"/>
                <a:cs typeface="Times New Roman" pitchFamily="18" charset="0"/>
              </a:rPr>
              <a:t>The result is in agreement with the age determined  by structure studies, by globular cluster studies, etc. </a:t>
            </a:r>
            <a:r>
              <a:rPr lang="bg-BG" sz="1400" dirty="0" smtClean="0">
                <a:latin typeface="Times New Roman" pitchFamily="18" charset="0"/>
                <a:cs typeface="Times New Roman" pitchFamily="18" charset="0"/>
              </a:rPr>
              <a:t> </a:t>
            </a:r>
            <a:endParaRPr lang="en-US" sz="1800" dirty="0" smtClean="0"/>
          </a:p>
          <a:p>
            <a:pPr marL="0" indent="0">
              <a:lnSpc>
                <a:spcPct val="90000"/>
              </a:lnSpc>
              <a:buFontTx/>
              <a:buNone/>
            </a:pPr>
            <a:r>
              <a:rPr lang="fr-FR" sz="1800" dirty="0" smtClean="0"/>
              <a:t>The </a:t>
            </a:r>
            <a:r>
              <a:rPr lang="fr-FR" sz="1800" dirty="0" err="1" smtClean="0"/>
              <a:t>universe</a:t>
            </a:r>
            <a:r>
              <a:rPr lang="fr-FR" sz="1800" dirty="0" smtClean="0"/>
              <a:t>  </a:t>
            </a:r>
            <a:r>
              <a:rPr lang="fr-FR" sz="1800" dirty="0" err="1" smtClean="0"/>
              <a:t>is</a:t>
            </a:r>
            <a:r>
              <a:rPr lang="fr-FR" sz="1800" dirty="0" smtClean="0"/>
              <a:t> </a:t>
            </a:r>
            <a:r>
              <a:rPr lang="fr-FR" sz="1800" dirty="0" err="1" smtClean="0"/>
              <a:t>at</a:t>
            </a:r>
            <a:r>
              <a:rPr lang="fr-FR" sz="1800" dirty="0" smtClean="0"/>
              <a:t> least as </a:t>
            </a:r>
            <a:r>
              <a:rPr lang="fr-FR" sz="1800" dirty="0" err="1" smtClean="0"/>
              <a:t>old</a:t>
            </a:r>
            <a:r>
              <a:rPr lang="fr-FR" sz="1800" dirty="0" smtClean="0"/>
              <a:t> as the </a:t>
            </a:r>
            <a:r>
              <a:rPr lang="fr-FR" sz="1800" dirty="0" err="1" smtClean="0"/>
              <a:t>oldest</a:t>
            </a:r>
            <a:r>
              <a:rPr lang="fr-FR" sz="1800" dirty="0" smtClean="0"/>
              <a:t> </a:t>
            </a:r>
            <a:r>
              <a:rPr lang="fr-FR" sz="1800" dirty="0" err="1" smtClean="0"/>
              <a:t>globular</a:t>
            </a:r>
            <a:r>
              <a:rPr lang="fr-FR" sz="1800" dirty="0" smtClean="0"/>
              <a:t> clusters </a:t>
            </a:r>
            <a:r>
              <a:rPr lang="bg-BG" sz="1800" dirty="0" smtClean="0">
                <a:latin typeface="Times New Roman" pitchFamily="18" charset="0"/>
                <a:cs typeface="Times New Roman" pitchFamily="18" charset="0"/>
              </a:rPr>
              <a:t>(11-13 </a:t>
            </a:r>
            <a:r>
              <a:rPr lang="en-US" sz="1800" dirty="0" smtClean="0">
                <a:latin typeface="Times New Roman" pitchFamily="18" charset="0"/>
                <a:cs typeface="Times New Roman" pitchFamily="18" charset="0"/>
              </a:rPr>
              <a:t>billion y</a:t>
            </a:r>
            <a:r>
              <a:rPr lang="bg-BG" sz="1800" dirty="0" smtClean="0">
                <a:latin typeface="Times New Roman" pitchFamily="18" charset="0"/>
                <a:cs typeface="Times New Roman" pitchFamily="18" charset="0"/>
              </a:rPr>
              <a:t>)</a:t>
            </a:r>
            <a:r>
              <a:rPr lang="fr-FR" sz="1800" dirty="0" smtClean="0">
                <a:latin typeface="Times New Roman" pitchFamily="18" charset="0"/>
                <a:cs typeface="Times New Roman" pitchFamily="18" charset="0"/>
              </a:rPr>
              <a:t> </a:t>
            </a:r>
            <a:r>
              <a:rPr lang="fr-FR" sz="1800" dirty="0" err="1" smtClean="0"/>
              <a:t>that</a:t>
            </a:r>
            <a:r>
              <a:rPr lang="fr-FR" sz="1800" dirty="0" smtClean="0"/>
              <a:t> </a:t>
            </a:r>
            <a:r>
              <a:rPr lang="fr-FR" sz="1800" dirty="0" err="1" smtClean="0"/>
              <a:t>reside</a:t>
            </a:r>
            <a:r>
              <a:rPr lang="fr-FR" sz="1800" dirty="0" smtClean="0"/>
              <a:t> in </a:t>
            </a:r>
            <a:r>
              <a:rPr lang="fr-FR" sz="1800" dirty="0" err="1" smtClean="0"/>
              <a:t>it</a:t>
            </a:r>
            <a:r>
              <a:rPr lang="fr-FR" sz="1800" dirty="0" smtClean="0"/>
              <a:t>.</a:t>
            </a:r>
            <a:r>
              <a:rPr lang="fr-FR" sz="1400" dirty="0" smtClean="0"/>
              <a:t> </a:t>
            </a:r>
            <a:endParaRPr lang="bg-BG" sz="1800" dirty="0" smtClean="0">
              <a:latin typeface="Times New Roman" pitchFamily="18" charset="0"/>
              <a:cs typeface="Times New Roman" pitchFamily="18" charset="0"/>
            </a:endParaRPr>
          </a:p>
          <a:p>
            <a:pPr marL="0" indent="0">
              <a:lnSpc>
                <a:spcPct val="90000"/>
              </a:lnSpc>
              <a:buFontTx/>
              <a:buNone/>
            </a:pPr>
            <a:r>
              <a:rPr lang="bg-BG" sz="2000" dirty="0" smtClean="0">
                <a:solidFill>
                  <a:schemeClr val="accent2"/>
                </a:solidFill>
                <a:latin typeface="Times New Roman" pitchFamily="18" charset="0"/>
                <a:cs typeface="Times New Roman" pitchFamily="18" charset="0"/>
              </a:rPr>
              <a:t>    </a:t>
            </a:r>
            <a:r>
              <a:rPr lang="en-US" sz="2000" dirty="0" smtClean="0">
                <a:solidFill>
                  <a:schemeClr val="accent2"/>
                </a:solidFill>
                <a:latin typeface="Times New Roman" pitchFamily="18" charset="0"/>
                <a:cs typeface="Times New Roman" pitchFamily="18" charset="0"/>
              </a:rPr>
              <a:t>                   </a:t>
            </a:r>
            <a:r>
              <a:rPr lang="bg-BG" sz="2000" dirty="0" smtClean="0">
                <a:solidFill>
                  <a:schemeClr val="accent2"/>
                </a:solidFill>
                <a:latin typeface="Times New Roman" pitchFamily="18" charset="0"/>
                <a:cs typeface="Times New Roman" pitchFamily="18" charset="0"/>
              </a:rPr>
              <a:t> </a:t>
            </a:r>
            <a:r>
              <a:rPr lang="en-US" sz="2800" dirty="0" smtClean="0">
                <a:solidFill>
                  <a:srgbClr val="C00000"/>
                </a:solidFill>
                <a:latin typeface="Times New Roman" pitchFamily="18" charset="0"/>
                <a:cs typeface="Times New Roman" pitchFamily="18" charset="0"/>
              </a:rPr>
              <a:t>Universe age </a:t>
            </a:r>
            <a:r>
              <a:rPr lang="bg-BG" sz="2800" dirty="0" smtClean="0">
                <a:solidFill>
                  <a:srgbClr val="C00000"/>
                </a:solidFill>
                <a:latin typeface="Times New Roman" pitchFamily="18" charset="0"/>
                <a:cs typeface="Times New Roman" pitchFamily="18" charset="0"/>
              </a:rPr>
              <a:t>  </a:t>
            </a:r>
            <a:r>
              <a:rPr lang="bg-BG" sz="2800" dirty="0" smtClean="0">
                <a:solidFill>
                  <a:srgbClr val="C00000"/>
                </a:solidFill>
                <a:latin typeface="Times New Roman" pitchFamily="18" charset="0"/>
                <a:cs typeface="Times New Roman" pitchFamily="18" charset="0"/>
              </a:rPr>
              <a:t>- </a:t>
            </a:r>
            <a:r>
              <a:rPr lang="fr-FR" sz="2800" dirty="0" smtClean="0">
                <a:solidFill>
                  <a:srgbClr val="C00000"/>
                </a:solidFill>
                <a:latin typeface="Times New Roman" pitchFamily="18" charset="0"/>
                <a:cs typeface="Times New Roman" pitchFamily="18" charset="0"/>
              </a:rPr>
              <a:t>13.7</a:t>
            </a:r>
            <a:r>
              <a:rPr lang="bg-BG" sz="2800" dirty="0" smtClean="0">
                <a:solidFill>
                  <a:srgbClr val="C00000"/>
                </a:solidFill>
                <a:latin typeface="Times New Roman" pitchFamily="18" charset="0"/>
                <a:cs typeface="Times New Roman" pitchFamily="18" charset="0"/>
              </a:rPr>
              <a:t> </a:t>
            </a:r>
            <a:r>
              <a:rPr lang="en-US" sz="2800" dirty="0" smtClean="0">
                <a:solidFill>
                  <a:srgbClr val="C00000"/>
                </a:solidFill>
                <a:latin typeface="Times New Roman" pitchFamily="18" charset="0"/>
                <a:cs typeface="Times New Roman" pitchFamily="18" charset="0"/>
              </a:rPr>
              <a:t>billion years</a:t>
            </a:r>
            <a:endParaRPr lang="fr-FR" sz="2800" dirty="0" smtClean="0">
              <a:solidFill>
                <a:srgbClr val="C00000"/>
              </a:solidFill>
              <a:latin typeface="Times New Roman" pitchFamily="18" charset="0"/>
              <a:cs typeface="Times New Roman" pitchFamily="18" charset="0"/>
            </a:endParaRPr>
          </a:p>
          <a:p>
            <a:pPr marL="0" indent="0">
              <a:lnSpc>
                <a:spcPct val="90000"/>
              </a:lnSpc>
              <a:buFontTx/>
              <a:buNone/>
            </a:pPr>
            <a:endParaRPr lang="fr-FR" sz="2000" dirty="0" smtClean="0">
              <a:solidFill>
                <a:schemeClr val="accent2"/>
              </a:solidFill>
            </a:endParaRPr>
          </a:p>
          <a:p>
            <a:pPr marL="0" indent="0">
              <a:lnSpc>
                <a:spcPct val="90000"/>
              </a:lnSpc>
              <a:buFontTx/>
              <a:buNone/>
            </a:pPr>
            <a:endParaRPr lang="fr-FR" sz="2000" dirty="0" smtClean="0">
              <a:solidFill>
                <a:schemeClr val="accent2"/>
              </a:solidFill>
            </a:endParaRPr>
          </a:p>
        </p:txBody>
      </p:sp>
      <p:pic>
        <p:nvPicPr>
          <p:cNvPr id="16390" name="Picture 4"/>
          <p:cNvPicPr>
            <a:picLocks noChangeAspect="1" noChangeArrowheads="1"/>
          </p:cNvPicPr>
          <p:nvPr/>
        </p:nvPicPr>
        <p:blipFill>
          <a:blip r:embed="rId2" cstate="print"/>
          <a:srcRect/>
          <a:stretch>
            <a:fillRect/>
          </a:stretch>
        </p:blipFill>
        <p:spPr bwMode="auto">
          <a:xfrm>
            <a:off x="2209800" y="2286000"/>
            <a:ext cx="3429000" cy="481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a:xfrm>
            <a:off x="685800" y="457200"/>
            <a:ext cx="7772400" cy="1143000"/>
          </a:xfrm>
        </p:spPr>
        <p:txBody>
          <a:bodyPr/>
          <a:lstStyle/>
          <a:p>
            <a:r>
              <a:rPr lang="fr-FR" sz="2800" dirty="0" err="1" smtClean="0"/>
              <a:t>O</a:t>
            </a:r>
            <a:r>
              <a:rPr lang="fr-FR" sz="2800" dirty="0" err="1" smtClean="0"/>
              <a:t>ldest</a:t>
            </a:r>
            <a:r>
              <a:rPr lang="fr-FR" sz="2800" dirty="0" smtClean="0"/>
              <a:t> </a:t>
            </a:r>
            <a:r>
              <a:rPr lang="fr-FR" sz="2800" dirty="0" err="1" smtClean="0"/>
              <a:t>globular</a:t>
            </a:r>
            <a:r>
              <a:rPr lang="fr-FR" sz="2800" dirty="0" smtClean="0"/>
              <a:t> clusters </a:t>
            </a:r>
            <a:r>
              <a:rPr lang="fr-FR" sz="2800" dirty="0" err="1" smtClean="0"/>
              <a:t>age</a:t>
            </a:r>
            <a:r>
              <a:rPr lang="fr-FR" sz="2800" dirty="0" smtClean="0"/>
              <a:t>.</a:t>
            </a:r>
            <a:r>
              <a:rPr lang="fr-FR" sz="2000" dirty="0" smtClean="0"/>
              <a:t> </a:t>
            </a:r>
            <a:endParaRPr lang="fr-FR" sz="2000" dirty="0" smtClean="0"/>
          </a:p>
        </p:txBody>
      </p:sp>
      <p:pic>
        <p:nvPicPr>
          <p:cNvPr id="9222" name="Picture 3"/>
          <p:cNvPicPr>
            <a:picLocks noChangeAspect="1" noChangeArrowheads="1"/>
          </p:cNvPicPr>
          <p:nvPr>
            <p:ph type="clipArt" sz="half" idx="1"/>
          </p:nvPr>
        </p:nvPicPr>
        <p:blipFill>
          <a:blip r:embed="rId3"/>
          <a:srcRect/>
          <a:stretch>
            <a:fillRect/>
          </a:stretch>
        </p:blipFill>
        <p:spPr>
          <a:xfrm>
            <a:off x="685800" y="1676400"/>
            <a:ext cx="3810000" cy="2971800"/>
          </a:xfrm>
        </p:spPr>
      </p:pic>
      <p:sp>
        <p:nvSpPr>
          <p:cNvPr id="9223" name="Rectangle 4"/>
          <p:cNvSpPr>
            <a:spLocks noGrp="1" noChangeArrowheads="1"/>
          </p:cNvSpPr>
          <p:nvPr>
            <p:ph type="body" sz="half" idx="2"/>
          </p:nvPr>
        </p:nvSpPr>
        <p:spPr>
          <a:xfrm>
            <a:off x="4648200" y="1524000"/>
            <a:ext cx="3810000" cy="3200400"/>
          </a:xfrm>
        </p:spPr>
        <p:txBody>
          <a:bodyPr/>
          <a:lstStyle/>
          <a:p>
            <a:pPr marL="0" indent="0">
              <a:lnSpc>
                <a:spcPct val="90000"/>
              </a:lnSpc>
              <a:buFontTx/>
              <a:buNone/>
            </a:pPr>
            <a:r>
              <a:rPr lang="fr-FR" sz="1800" dirty="0" smtClean="0"/>
              <a:t>Life cycle of a star </a:t>
            </a:r>
            <a:r>
              <a:rPr lang="fr-FR" sz="1800" dirty="0" err="1" smtClean="0"/>
              <a:t>depends</a:t>
            </a:r>
            <a:r>
              <a:rPr lang="fr-FR" sz="1800" dirty="0" smtClean="0"/>
              <a:t> </a:t>
            </a:r>
            <a:r>
              <a:rPr lang="fr-FR" sz="1800" dirty="0" err="1" smtClean="0"/>
              <a:t>upon</a:t>
            </a:r>
            <a:r>
              <a:rPr lang="fr-FR" sz="1800" dirty="0" smtClean="0"/>
              <a:t> </a:t>
            </a:r>
            <a:r>
              <a:rPr lang="fr-FR" sz="1800" dirty="0" err="1" smtClean="0"/>
              <a:t>its</a:t>
            </a:r>
            <a:r>
              <a:rPr lang="fr-FR" sz="1800" dirty="0" smtClean="0"/>
              <a:t> mass</a:t>
            </a:r>
            <a:r>
              <a:rPr lang="fr-FR" sz="2400" dirty="0" smtClean="0"/>
              <a:t>  </a:t>
            </a:r>
          </a:p>
          <a:p>
            <a:pPr marL="0" indent="0">
              <a:lnSpc>
                <a:spcPct val="90000"/>
              </a:lnSpc>
              <a:buFontTx/>
              <a:buNone/>
            </a:pPr>
            <a:endParaRPr lang="fr-FR" sz="2400" dirty="0" smtClean="0"/>
          </a:p>
          <a:p>
            <a:pPr marL="0" indent="0">
              <a:lnSpc>
                <a:spcPct val="90000"/>
              </a:lnSpc>
              <a:buFontTx/>
              <a:buNone/>
            </a:pPr>
            <a:r>
              <a:rPr lang="fr-FR" sz="1800" dirty="0" smtClean="0"/>
              <a:t>All of the stars in a </a:t>
            </a:r>
            <a:r>
              <a:rPr lang="fr-FR" sz="1800" dirty="0" err="1" smtClean="0"/>
              <a:t>globular</a:t>
            </a:r>
            <a:r>
              <a:rPr lang="fr-FR" sz="1800" dirty="0" smtClean="0"/>
              <a:t> cluster </a:t>
            </a:r>
            <a:r>
              <a:rPr lang="fr-FR" sz="1800" dirty="0" err="1" smtClean="0"/>
              <a:t>formed</a:t>
            </a:r>
            <a:r>
              <a:rPr lang="fr-FR" sz="1800" dirty="0" smtClean="0"/>
              <a:t> </a:t>
            </a:r>
            <a:r>
              <a:rPr lang="fr-FR" sz="1800" dirty="0" err="1" smtClean="0"/>
              <a:t>at</a:t>
            </a:r>
            <a:r>
              <a:rPr lang="fr-FR" sz="1800" dirty="0" smtClean="0"/>
              <a:t> </a:t>
            </a:r>
            <a:r>
              <a:rPr lang="fr-FR" sz="1800" dirty="0" err="1" smtClean="0"/>
              <a:t>roughly</a:t>
            </a:r>
            <a:r>
              <a:rPr lang="fr-FR" sz="1800" dirty="0" smtClean="0"/>
              <a:t> the </a:t>
            </a:r>
            <a:r>
              <a:rPr lang="fr-FR" sz="1800" dirty="0" err="1" smtClean="0"/>
              <a:t>same</a:t>
            </a:r>
            <a:r>
              <a:rPr lang="fr-FR" sz="1800" dirty="0" smtClean="0"/>
              <a:t> time: </a:t>
            </a:r>
            <a:r>
              <a:rPr lang="fr-FR" sz="1800" dirty="0" err="1" smtClean="0"/>
              <a:t>they</a:t>
            </a:r>
            <a:r>
              <a:rPr lang="fr-FR" sz="1800" dirty="0" smtClean="0"/>
              <a:t> </a:t>
            </a:r>
            <a:r>
              <a:rPr lang="fr-FR" sz="1800" dirty="0" err="1" smtClean="0"/>
              <a:t>can</a:t>
            </a:r>
            <a:r>
              <a:rPr lang="fr-FR" sz="1800" dirty="0" smtClean="0"/>
              <a:t> serve as </a:t>
            </a:r>
            <a:r>
              <a:rPr lang="fr-FR" sz="1800" dirty="0" err="1" smtClean="0"/>
              <a:t>cosmic</a:t>
            </a:r>
            <a:r>
              <a:rPr lang="fr-FR" sz="1800" dirty="0" smtClean="0"/>
              <a:t> </a:t>
            </a:r>
            <a:r>
              <a:rPr lang="fr-FR" sz="1800" dirty="0" err="1" smtClean="0"/>
              <a:t>clocks</a:t>
            </a:r>
            <a:r>
              <a:rPr lang="fr-FR" sz="1800" dirty="0" smtClean="0"/>
              <a:t>. The </a:t>
            </a:r>
            <a:r>
              <a:rPr lang="fr-FR" sz="1800" dirty="0" err="1" smtClean="0"/>
              <a:t>oldest</a:t>
            </a:r>
            <a:r>
              <a:rPr lang="fr-FR" sz="1800" dirty="0" smtClean="0"/>
              <a:t> </a:t>
            </a:r>
            <a:r>
              <a:rPr lang="fr-FR" sz="1800" dirty="0" err="1" smtClean="0"/>
              <a:t>globular</a:t>
            </a:r>
            <a:r>
              <a:rPr lang="fr-FR" sz="1800" dirty="0" smtClean="0"/>
              <a:t> clusters </a:t>
            </a:r>
            <a:r>
              <a:rPr lang="fr-FR" sz="1800" dirty="0" err="1" smtClean="0"/>
              <a:t>contain</a:t>
            </a:r>
            <a:r>
              <a:rPr lang="fr-FR" sz="1800" dirty="0" smtClean="0"/>
              <a:t> </a:t>
            </a:r>
            <a:r>
              <a:rPr lang="fr-FR" sz="1800" dirty="0" err="1" smtClean="0"/>
              <a:t>only</a:t>
            </a:r>
            <a:r>
              <a:rPr lang="fr-FR" sz="1800" dirty="0" smtClean="0"/>
              <a:t> stars </a:t>
            </a:r>
            <a:r>
              <a:rPr lang="fr-FR" sz="1800" dirty="0" err="1" smtClean="0"/>
              <a:t>less</a:t>
            </a:r>
            <a:r>
              <a:rPr lang="fr-FR" sz="1800" dirty="0" smtClean="0"/>
              <a:t> massive </a:t>
            </a:r>
            <a:r>
              <a:rPr lang="fr-FR" sz="1800" dirty="0" err="1" smtClean="0"/>
              <a:t>than</a:t>
            </a:r>
            <a:r>
              <a:rPr lang="fr-FR" sz="1800" dirty="0" smtClean="0"/>
              <a:t> 0.7 M. Observation </a:t>
            </a:r>
            <a:r>
              <a:rPr lang="fr-FR" sz="1800" dirty="0" err="1" smtClean="0"/>
              <a:t>suggests</a:t>
            </a:r>
            <a:r>
              <a:rPr lang="fr-FR" sz="1800" dirty="0" smtClean="0"/>
              <a:t> </a:t>
            </a:r>
            <a:r>
              <a:rPr lang="fr-FR" sz="1800" dirty="0" err="1" smtClean="0"/>
              <a:t>that</a:t>
            </a:r>
            <a:r>
              <a:rPr lang="fr-FR" sz="1800" dirty="0" smtClean="0"/>
              <a:t> the </a:t>
            </a:r>
            <a:r>
              <a:rPr lang="fr-FR" sz="1800" dirty="0" err="1" smtClean="0"/>
              <a:t>oldest</a:t>
            </a:r>
            <a:r>
              <a:rPr lang="fr-FR" sz="1800" dirty="0" smtClean="0"/>
              <a:t> </a:t>
            </a:r>
            <a:r>
              <a:rPr lang="fr-FR" sz="1800" dirty="0" err="1" smtClean="0"/>
              <a:t>globular</a:t>
            </a:r>
            <a:r>
              <a:rPr lang="fr-FR" sz="1800" dirty="0" smtClean="0"/>
              <a:t> clusters are </a:t>
            </a:r>
            <a:r>
              <a:rPr lang="fr-FR" sz="1800" dirty="0" err="1" smtClean="0"/>
              <a:t>between</a:t>
            </a:r>
            <a:r>
              <a:rPr lang="fr-FR" sz="1800" dirty="0" smtClean="0"/>
              <a:t> 11 and 13 billion </a:t>
            </a:r>
            <a:r>
              <a:rPr lang="fr-FR" sz="1800" dirty="0" err="1" smtClean="0"/>
              <a:t>years</a:t>
            </a:r>
            <a:r>
              <a:rPr lang="fr-FR" sz="1800" dirty="0" smtClean="0"/>
              <a:t> </a:t>
            </a:r>
            <a:r>
              <a:rPr lang="fr-FR" sz="1800" dirty="0" err="1" smtClean="0"/>
              <a:t>old</a:t>
            </a:r>
            <a:r>
              <a:rPr lang="fr-FR" sz="1800" dirty="0" smtClean="0"/>
              <a:t>. </a:t>
            </a:r>
          </a:p>
        </p:txBody>
      </p:sp>
      <p:graphicFrame>
        <p:nvGraphicFramePr>
          <p:cNvPr id="9218" name="Object 1"/>
          <p:cNvGraphicFramePr>
            <a:graphicFrameLocks noChangeAspect="1"/>
          </p:cNvGraphicFramePr>
          <p:nvPr/>
        </p:nvGraphicFramePr>
        <p:xfrm>
          <a:off x="6019800" y="1981200"/>
          <a:ext cx="1295400" cy="555625"/>
        </p:xfrm>
        <a:graphic>
          <a:graphicData uri="http://schemas.openxmlformats.org/presentationml/2006/ole">
            <p:oleObj spid="_x0000_s2992130" name="Equation" r:id="rId4" imgW="444240" imgH="190440" progId="Equation.DSMT4">
              <p:embed/>
            </p:oleObj>
          </a:graphicData>
        </a:graphic>
      </p:graphicFrame>
      <p:graphicFrame>
        <p:nvGraphicFramePr>
          <p:cNvPr id="9219" name="Object 6"/>
          <p:cNvGraphicFramePr>
            <a:graphicFrameLocks noChangeAspect="1"/>
          </p:cNvGraphicFramePr>
          <p:nvPr/>
        </p:nvGraphicFramePr>
        <p:xfrm>
          <a:off x="142875" y="4829175"/>
          <a:ext cx="5214938" cy="1901825"/>
        </p:xfrm>
        <a:graphic>
          <a:graphicData uri="http://schemas.openxmlformats.org/presentationml/2006/ole">
            <p:oleObj spid="_x0000_s2992131" name="Bitmap Image" r:id="rId5" imgW="9866667" imgH="3352381" progId="Paint.Picture">
              <p:embed/>
            </p:oleObj>
          </a:graphicData>
        </a:graphic>
      </p:graphicFrame>
      <p:sp>
        <p:nvSpPr>
          <p:cNvPr id="9224" name="Rectangle 8"/>
          <p:cNvSpPr>
            <a:spLocks noChangeArrowheads="1"/>
          </p:cNvSpPr>
          <p:nvPr/>
        </p:nvSpPr>
        <p:spPr bwMode="auto">
          <a:xfrm>
            <a:off x="5286375" y="5143500"/>
            <a:ext cx="1428750" cy="646113"/>
          </a:xfrm>
          <a:prstGeom prst="rect">
            <a:avLst/>
          </a:prstGeom>
          <a:noFill/>
          <a:ln w="9525">
            <a:noFill/>
            <a:miter lim="800000"/>
            <a:headEnd/>
            <a:tailEnd/>
          </a:ln>
        </p:spPr>
        <p:txBody>
          <a:bodyPr>
            <a:spAutoFit/>
          </a:bodyPr>
          <a:lstStyle/>
          <a:p>
            <a:r>
              <a:rPr lang="en-US" sz="1800">
                <a:solidFill>
                  <a:schemeClr val="tx2"/>
                </a:solidFill>
              </a:rPr>
              <a:t>Turn off points</a:t>
            </a:r>
            <a:endParaRPr lang="fr-FR" sz="1800">
              <a:solidFill>
                <a:schemeClr val="tx2"/>
              </a:solidFill>
            </a:endParaRPr>
          </a:p>
        </p:txBody>
      </p:sp>
      <p:graphicFrame>
        <p:nvGraphicFramePr>
          <p:cNvPr id="9220" name="Object 5"/>
          <p:cNvGraphicFramePr>
            <a:graphicFrameLocks noChangeAspect="1"/>
          </p:cNvGraphicFramePr>
          <p:nvPr/>
        </p:nvGraphicFramePr>
        <p:xfrm>
          <a:off x="6223000" y="4429125"/>
          <a:ext cx="2963863" cy="2428875"/>
        </p:xfrm>
        <a:graphic>
          <a:graphicData uri="http://schemas.openxmlformats.org/presentationml/2006/ole">
            <p:oleObj spid="_x0000_s2992132" name="Diapositive" r:id="rId6" imgW="4572000" imgH="3429000" progId="PowerPoint.Slide.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CMB Formation </a:t>
            </a:r>
            <a:endParaRPr lang="bg-BG" dirty="0"/>
          </a:p>
        </p:txBody>
      </p:sp>
      <p:pic>
        <p:nvPicPr>
          <p:cNvPr id="4" name="Picture 3"/>
          <p:cNvPicPr>
            <a:picLocks noChangeAspect="1" noChangeArrowheads="1"/>
          </p:cNvPicPr>
          <p:nvPr/>
        </p:nvPicPr>
        <p:blipFill>
          <a:blip r:embed="rId2" cstate="print"/>
          <a:srcRect b="6963"/>
          <a:stretch>
            <a:fillRect/>
          </a:stretch>
        </p:blipFill>
        <p:spPr bwMode="auto">
          <a:xfrm>
            <a:off x="4800600" y="3200400"/>
            <a:ext cx="4724400" cy="2202111"/>
          </a:xfrm>
          <a:prstGeom prst="rect">
            <a:avLst/>
          </a:prstGeom>
          <a:noFill/>
          <a:ln w="9525">
            <a:noFill/>
            <a:round/>
            <a:headEnd/>
            <a:tailEnd/>
          </a:ln>
          <a:effectLst/>
        </p:spPr>
      </p:pic>
      <p:sp>
        <p:nvSpPr>
          <p:cNvPr id="5" name="Rectangle 4"/>
          <p:cNvSpPr/>
          <p:nvPr/>
        </p:nvSpPr>
        <p:spPr>
          <a:xfrm>
            <a:off x="-381000" y="1776240"/>
            <a:ext cx="9525000" cy="4216539"/>
          </a:xfrm>
          <a:prstGeom prst="rect">
            <a:avLst/>
          </a:prstGeom>
        </p:spPr>
        <p:txBody>
          <a:bodyPr wrap="square">
            <a:spAutoFit/>
          </a:bodyPr>
          <a:lstStyle/>
          <a:p>
            <a:pPr lvl="1" eaLnBrk="1" hangingPunct="1">
              <a:lnSpc>
                <a:spcPct val="90000"/>
              </a:lnSpc>
              <a:buFontTx/>
              <a:buNone/>
            </a:pPr>
            <a:r>
              <a:rPr lang="en-US" sz="2000" dirty="0" smtClean="0">
                <a:latin typeface="Times New Roman" pitchFamily="18" charset="0"/>
                <a:cs typeface="Times New Roman" pitchFamily="18" charset="0"/>
              </a:rPr>
              <a:t>T&gt;3000 K : </a:t>
            </a:r>
            <a:r>
              <a:rPr lang="en-US" sz="2000" dirty="0" err="1" smtClean="0">
                <a:latin typeface="Times New Roman" pitchFamily="18" charset="0"/>
                <a:cs typeface="Times New Roman" pitchFamily="18" charset="0"/>
              </a:rPr>
              <a:t>thermodynamical</a:t>
            </a:r>
            <a:r>
              <a:rPr lang="en-US" sz="2000" dirty="0" smtClean="0">
                <a:latin typeface="Times New Roman" pitchFamily="18" charset="0"/>
                <a:cs typeface="Times New Roman" pitchFamily="18" charset="0"/>
              </a:rPr>
              <a:t> equilibrium</a:t>
            </a:r>
            <a:endParaRPr lang="bg-BG" sz="2000" dirty="0" smtClean="0">
              <a:latin typeface="Times New Roman" pitchFamily="18" charset="0"/>
              <a:cs typeface="Times New Roman" pitchFamily="18" charset="0"/>
            </a:endParaRPr>
          </a:p>
          <a:p>
            <a:pPr lvl="1" eaLnBrk="1" hangingPunct="1">
              <a:lnSpc>
                <a:spcPct val="90000"/>
              </a:lnSpc>
              <a:buFontTx/>
              <a:buNone/>
            </a:pPr>
            <a:r>
              <a:rPr lang="en-US" i="1" dirty="0" smtClean="0">
                <a:solidFill>
                  <a:srgbClr val="0000CC"/>
                </a:solidFill>
                <a:latin typeface="Times New Roman" pitchFamily="18" charset="0"/>
                <a:cs typeface="Times New Roman" pitchFamily="18" charset="0"/>
              </a:rPr>
              <a:t>Photons interact with electrons</a:t>
            </a:r>
            <a:r>
              <a:rPr lang="en-US" i="1" dirty="0" smtClean="0">
                <a:solidFill>
                  <a:srgbClr val="0000CC"/>
                </a:solidFill>
                <a:latin typeface="Times New Roman" pitchFamily="18" charset="0"/>
                <a:cs typeface="Times New Roman" pitchFamily="18" charset="0"/>
              </a:rPr>
              <a:t>. </a:t>
            </a:r>
            <a:endParaRPr lang="bg-BG" i="1" dirty="0" smtClean="0">
              <a:latin typeface="Times New Roman" pitchFamily="18" charset="0"/>
              <a:cs typeface="Times New Roman" pitchFamily="18" charset="0"/>
            </a:endParaRPr>
          </a:p>
          <a:p>
            <a:pPr lvl="1">
              <a:lnSpc>
                <a:spcPct val="90000"/>
              </a:lnSpc>
            </a:pPr>
            <a:r>
              <a:rPr lang="fr-FR" sz="1400" dirty="0" smtClean="0">
                <a:latin typeface="Times New Roman" pitchFamily="18" charset="0"/>
                <a:cs typeface="Times New Roman" pitchFamily="18" charset="0"/>
              </a:rPr>
              <a:t>The </a:t>
            </a:r>
            <a:r>
              <a:rPr lang="fr-FR" sz="1400" dirty="0" err="1" smtClean="0">
                <a:latin typeface="Times New Roman" pitchFamily="18" charset="0"/>
                <a:cs typeface="Times New Roman" pitchFamily="18" charset="0"/>
              </a:rPr>
              <a:t>cosmic</a:t>
            </a:r>
            <a:r>
              <a:rPr lang="fr-FR" sz="1400" dirty="0" smtClean="0">
                <a:latin typeface="Times New Roman" pitchFamily="18" charset="0"/>
                <a:cs typeface="Times New Roman" pitchFamily="18" charset="0"/>
              </a:rPr>
              <a:t> </a:t>
            </a:r>
            <a:r>
              <a:rPr lang="fr-FR" sz="1400" dirty="0" err="1" smtClean="0">
                <a:latin typeface="Times New Roman" pitchFamily="18" charset="0"/>
                <a:cs typeface="Times New Roman" pitchFamily="18" charset="0"/>
              </a:rPr>
              <a:t>microwave</a:t>
            </a:r>
            <a:r>
              <a:rPr lang="fr-FR" sz="1400" dirty="0" smtClean="0">
                <a:latin typeface="Times New Roman" pitchFamily="18" charset="0"/>
                <a:cs typeface="Times New Roman" pitchFamily="18" charset="0"/>
              </a:rPr>
              <a:t> background photons </a:t>
            </a:r>
            <a:r>
              <a:rPr lang="fr-FR" sz="1400" dirty="0" err="1" smtClean="0">
                <a:latin typeface="Times New Roman" pitchFamily="18" charset="0"/>
                <a:cs typeface="Times New Roman" pitchFamily="18" charset="0"/>
              </a:rPr>
              <a:t>easily</a:t>
            </a:r>
            <a:r>
              <a:rPr lang="fr-FR" sz="1400" dirty="0" smtClean="0">
                <a:latin typeface="Times New Roman" pitchFamily="18" charset="0"/>
                <a:cs typeface="Times New Roman" pitchFamily="18" charset="0"/>
              </a:rPr>
              <a:t> </a:t>
            </a:r>
            <a:r>
              <a:rPr lang="fr-FR" sz="1400" dirty="0" err="1" smtClean="0">
                <a:latin typeface="Times New Roman" pitchFamily="18" charset="0"/>
                <a:cs typeface="Times New Roman" pitchFamily="18" charset="0"/>
              </a:rPr>
              <a:t>scatter</a:t>
            </a:r>
            <a:r>
              <a:rPr lang="fr-FR" sz="1400" dirty="0" smtClean="0">
                <a:latin typeface="Times New Roman" pitchFamily="18" charset="0"/>
                <a:cs typeface="Times New Roman" pitchFamily="18" charset="0"/>
              </a:rPr>
              <a:t>  off  </a:t>
            </a:r>
            <a:r>
              <a:rPr lang="fr-FR" sz="1400" dirty="0" err="1" smtClean="0">
                <a:latin typeface="Times New Roman" pitchFamily="18" charset="0"/>
                <a:cs typeface="Times New Roman" pitchFamily="18" charset="0"/>
              </a:rPr>
              <a:t>electrons</a:t>
            </a:r>
            <a:r>
              <a:rPr lang="fr-FR" sz="1400" dirty="0" smtClean="0">
                <a:latin typeface="Times New Roman" pitchFamily="18" charset="0"/>
                <a:cs typeface="Times New Roman" pitchFamily="18" charset="0"/>
              </a:rPr>
              <a:t> </a:t>
            </a:r>
            <a:r>
              <a:rPr lang="fr-FR" sz="1400" dirty="0" smtClean="0">
                <a:latin typeface="Times New Roman" pitchFamily="18" charset="0"/>
                <a:cs typeface="Times New Roman" pitchFamily="18" charset="0"/>
              </a:rPr>
              <a:t>(Thompson </a:t>
            </a:r>
            <a:r>
              <a:rPr lang="fr-FR" sz="1400" dirty="0" err="1" smtClean="0">
                <a:latin typeface="Times New Roman" pitchFamily="18" charset="0"/>
                <a:cs typeface="Times New Roman" pitchFamily="18" charset="0"/>
              </a:rPr>
              <a:t>scattering</a:t>
            </a:r>
            <a:r>
              <a:rPr lang="fr-FR" sz="1400" dirty="0" smtClean="0">
                <a:latin typeface="Times New Roman" pitchFamily="18" charset="0"/>
                <a:cs typeface="Times New Roman" pitchFamily="18" charset="0"/>
              </a:rPr>
              <a:t>) . This </a:t>
            </a:r>
            <a:r>
              <a:rPr lang="fr-FR" sz="1400" dirty="0" err="1" smtClean="0">
                <a:latin typeface="Times New Roman" pitchFamily="18" charset="0"/>
                <a:cs typeface="Times New Roman" pitchFamily="18" charset="0"/>
              </a:rPr>
              <a:t>process</a:t>
            </a:r>
            <a:r>
              <a:rPr lang="fr-FR" sz="1400" dirty="0" smtClean="0">
                <a:latin typeface="Times New Roman" pitchFamily="18" charset="0"/>
                <a:cs typeface="Times New Roman" pitchFamily="18" charset="0"/>
              </a:rPr>
              <a:t> of </a:t>
            </a:r>
            <a:endParaRPr lang="fr-FR" sz="1400" dirty="0" smtClean="0">
              <a:latin typeface="Times New Roman" pitchFamily="18" charset="0"/>
              <a:cs typeface="Times New Roman" pitchFamily="18" charset="0"/>
            </a:endParaRPr>
          </a:p>
          <a:p>
            <a:pPr lvl="1">
              <a:lnSpc>
                <a:spcPct val="90000"/>
              </a:lnSpc>
            </a:pPr>
            <a:r>
              <a:rPr lang="fr-FR" sz="1400" dirty="0" smtClean="0">
                <a:latin typeface="Times New Roman" pitchFamily="18" charset="0"/>
                <a:cs typeface="Times New Roman" pitchFamily="18" charset="0"/>
              </a:rPr>
              <a:t>multiple </a:t>
            </a:r>
            <a:r>
              <a:rPr lang="fr-FR" sz="1400" dirty="0" err="1" smtClean="0">
                <a:latin typeface="Times New Roman" pitchFamily="18" charset="0"/>
                <a:cs typeface="Times New Roman" pitchFamily="18" charset="0"/>
              </a:rPr>
              <a:t>scattering</a:t>
            </a:r>
            <a:r>
              <a:rPr lang="fr-FR" sz="1400" dirty="0" smtClean="0">
                <a:latin typeface="Times New Roman" pitchFamily="18" charset="0"/>
                <a:cs typeface="Times New Roman" pitchFamily="18" charset="0"/>
              </a:rPr>
              <a:t> </a:t>
            </a:r>
            <a:r>
              <a:rPr lang="fr-FR" sz="1400" dirty="0" smtClean="0">
                <a:latin typeface="Times New Roman" pitchFamily="18" charset="0"/>
                <a:cs typeface="Times New Roman" pitchFamily="18" charset="0"/>
              </a:rPr>
              <a:t>and the </a:t>
            </a:r>
            <a:r>
              <a:rPr lang="fr-FR" sz="1400" dirty="0" err="1" smtClean="0">
                <a:latin typeface="Times New Roman" pitchFamily="18" charset="0"/>
                <a:cs typeface="Times New Roman" pitchFamily="18" charset="0"/>
              </a:rPr>
              <a:t>electromagnetic</a:t>
            </a:r>
            <a:r>
              <a:rPr lang="fr-FR" sz="1400" dirty="0" smtClean="0">
                <a:latin typeface="Times New Roman" pitchFamily="18" charset="0"/>
                <a:cs typeface="Times New Roman" pitchFamily="18" charset="0"/>
              </a:rPr>
              <a:t> interactions </a:t>
            </a:r>
            <a:r>
              <a:rPr lang="fr-FR" sz="1400" dirty="0" err="1" smtClean="0">
                <a:latin typeface="Times New Roman" pitchFamily="18" charset="0"/>
                <a:cs typeface="Times New Roman" pitchFamily="18" charset="0"/>
              </a:rPr>
              <a:t>produced</a:t>
            </a:r>
            <a:r>
              <a:rPr lang="fr-FR" sz="1400" dirty="0" smtClean="0">
                <a:latin typeface="Times New Roman" pitchFamily="18" charset="0"/>
                <a:cs typeface="Times New Roman" pitchFamily="18" charset="0"/>
              </a:rPr>
              <a:t> a </a:t>
            </a:r>
            <a:r>
              <a:rPr lang="fr-FR" sz="1400" dirty="0" err="1" smtClean="0">
                <a:solidFill>
                  <a:srgbClr val="0000CC"/>
                </a:solidFill>
                <a:latin typeface="Times New Roman" pitchFamily="18" charset="0"/>
                <a:cs typeface="Times New Roman" pitchFamily="18" charset="0"/>
              </a:rPr>
              <a:t>blackbody</a:t>
            </a:r>
            <a:r>
              <a:rPr lang="fr-FR" sz="1400" dirty="0" smtClean="0">
                <a:solidFill>
                  <a:srgbClr val="0000CC"/>
                </a:solidFill>
                <a:latin typeface="Times New Roman" pitchFamily="18" charset="0"/>
                <a:cs typeface="Times New Roman" pitchFamily="18" charset="0"/>
              </a:rPr>
              <a:t> </a:t>
            </a:r>
            <a:r>
              <a:rPr lang="fr-FR" sz="1400" dirty="0" err="1" smtClean="0">
                <a:solidFill>
                  <a:srgbClr val="0000CC"/>
                </a:solidFill>
                <a:latin typeface="Times New Roman" pitchFamily="18" charset="0"/>
                <a:cs typeface="Times New Roman" pitchFamily="18" charset="0"/>
              </a:rPr>
              <a:t>spectrum</a:t>
            </a:r>
            <a:r>
              <a:rPr lang="fr-FR" sz="1400" dirty="0" smtClean="0">
                <a:solidFill>
                  <a:srgbClr val="0000CC"/>
                </a:solidFill>
                <a:latin typeface="Times New Roman" pitchFamily="18" charset="0"/>
                <a:cs typeface="Times New Roman" pitchFamily="18" charset="0"/>
              </a:rPr>
              <a:t> of photons</a:t>
            </a:r>
            <a:r>
              <a:rPr lang="fr-FR" sz="1400" dirty="0" smtClean="0">
                <a:latin typeface="Times New Roman" pitchFamily="18" charset="0"/>
                <a:cs typeface="Times New Roman" pitchFamily="18" charset="0"/>
              </a:rPr>
              <a:t>. </a:t>
            </a:r>
            <a:endParaRPr lang="fr-FR" sz="1400" dirty="0" smtClean="0">
              <a:latin typeface="Times New Roman" pitchFamily="18" charset="0"/>
              <a:cs typeface="Times New Roman" pitchFamily="18" charset="0"/>
            </a:endParaRPr>
          </a:p>
          <a:p>
            <a:pPr lvl="1">
              <a:lnSpc>
                <a:spcPct val="90000"/>
              </a:lnSpc>
            </a:pPr>
            <a:endParaRPr lang="bg-BG" sz="1600" dirty="0" smtClean="0"/>
          </a:p>
          <a:p>
            <a:pPr lvl="1">
              <a:lnSpc>
                <a:spcPct val="90000"/>
              </a:lnSpc>
            </a:pPr>
            <a:r>
              <a:rPr lang="en-US" sz="2000" dirty="0" smtClean="0">
                <a:latin typeface="Times New Roman" pitchFamily="18" charset="0"/>
                <a:cs typeface="Times New Roman" pitchFamily="18" charset="0"/>
              </a:rPr>
              <a:t>T=3000 K </a:t>
            </a:r>
            <a:r>
              <a:rPr lang="bg-BG" sz="2000" dirty="0" smtClean="0">
                <a:latin typeface="Times New Roman" pitchFamily="18" charset="0"/>
                <a:cs typeface="Times New Roman" pitchFamily="18" charset="0"/>
              </a:rPr>
              <a:t>: </a:t>
            </a:r>
            <a:r>
              <a:rPr lang="en-US" sz="2000" dirty="0" smtClean="0">
                <a:solidFill>
                  <a:srgbClr val="0000CC"/>
                </a:solidFill>
                <a:latin typeface="Times New Roman" pitchFamily="18" charset="0"/>
                <a:cs typeface="Times New Roman" pitchFamily="18" charset="0"/>
              </a:rPr>
              <a:t>Recombination</a:t>
            </a:r>
            <a:r>
              <a:rPr lang="en-US" sz="2000" dirty="0" smtClean="0"/>
              <a:t> </a:t>
            </a:r>
            <a:r>
              <a:rPr lang="en-US" sz="2000" dirty="0" smtClean="0">
                <a:solidFill>
                  <a:srgbClr val="000000"/>
                </a:solidFill>
                <a:latin typeface="Times New Roman" pitchFamily="18" charset="0"/>
                <a:cs typeface="Times New Roman" pitchFamily="18" charset="0"/>
              </a:rPr>
              <a:t>380,000 y</a:t>
            </a:r>
            <a:r>
              <a:rPr lang="bg-BG" sz="2000" dirty="0" smtClean="0">
                <a:solidFill>
                  <a:srgbClr val="00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z</a:t>
            </a:r>
            <a:r>
              <a:rPr lang="bg-BG" sz="2000" dirty="0" smtClean="0">
                <a:latin typeface="Times New Roman" pitchFamily="18" charset="0"/>
                <a:cs typeface="Times New Roman" pitchFamily="18" charset="0"/>
              </a:rPr>
              <a:t>=1100 </a:t>
            </a:r>
            <a:endParaRPr lang="en-US" sz="2000" dirty="0" smtClean="0"/>
          </a:p>
          <a:p>
            <a:pPr lvl="1">
              <a:lnSpc>
                <a:spcPct val="90000"/>
              </a:lnSpc>
            </a:pPr>
            <a:r>
              <a:rPr lang="en-US" dirty="0" smtClean="0">
                <a:latin typeface="Times New Roman" pitchFamily="18" charset="0"/>
                <a:cs typeface="Times New Roman" pitchFamily="18" charset="0"/>
              </a:rPr>
              <a:t>The </a:t>
            </a:r>
            <a:r>
              <a:rPr lang="en-US" dirty="0" smtClean="0">
                <a:latin typeface="Times New Roman" pitchFamily="18" charset="0"/>
                <a:cs typeface="Times New Roman" pitchFamily="18" charset="0"/>
              </a:rPr>
              <a:t>expanding Universe </a:t>
            </a:r>
            <a:r>
              <a:rPr lang="en-US" dirty="0" err="1" smtClean="0">
                <a:latin typeface="Times New Roman" pitchFamily="18" charset="0"/>
                <a:cs typeface="Times New Roman" pitchFamily="18" charset="0"/>
              </a:rPr>
              <a:t>cooles</a:t>
            </a:r>
            <a:r>
              <a:rPr lang="en-US"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T~1/R(t</a:t>
            </a:r>
            <a:r>
              <a:rPr lang="fr-FR" dirty="0" smtClean="0">
                <a:latin typeface="Times New Roman" pitchFamily="18" charset="0"/>
                <a:cs typeface="Times New Roman" pitchFamily="18" charset="0"/>
              </a:rPr>
              <a:t>) and </a:t>
            </a:r>
            <a:endParaRPr lang="bg-BG" dirty="0" smtClean="0">
              <a:latin typeface="Times New Roman" pitchFamily="18" charset="0"/>
              <a:cs typeface="Times New Roman" pitchFamily="18" charset="0"/>
            </a:endParaRPr>
          </a:p>
          <a:p>
            <a:pPr lvl="1">
              <a:lnSpc>
                <a:spcPct val="90000"/>
              </a:lnSpc>
            </a:pPr>
            <a:r>
              <a:rPr lang="en-US" dirty="0" smtClean="0">
                <a:latin typeface="Times New Roman" pitchFamily="18" charset="0"/>
                <a:cs typeface="Times New Roman" pitchFamily="18" charset="0"/>
              </a:rPr>
              <a:t>nuclei </a:t>
            </a:r>
            <a:r>
              <a:rPr lang="en-US" dirty="0" smtClean="0">
                <a:latin typeface="Times New Roman" pitchFamily="18" charset="0"/>
                <a:cs typeface="Times New Roman" pitchFamily="18" charset="0"/>
              </a:rPr>
              <a:t>capture electrons to form neutral </a:t>
            </a:r>
            <a:r>
              <a:rPr lang="en-US" dirty="0" smtClean="0">
                <a:latin typeface="Times New Roman" pitchFamily="18" charset="0"/>
                <a:cs typeface="Times New Roman" pitchFamily="18" charset="0"/>
              </a:rPr>
              <a:t>atoms</a:t>
            </a:r>
            <a:r>
              <a:rPr lang="en-US" sz="2000"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eaLnBrk="1" hangingPunct="1">
              <a:buFontTx/>
              <a:buNone/>
            </a:pPr>
            <a:r>
              <a:rPr lang="en-US" dirty="0" smtClean="0">
                <a:solidFill>
                  <a:srgbClr val="0000CC"/>
                </a:solidFill>
                <a:latin typeface="Times New Roman" pitchFamily="18" charset="0"/>
                <a:cs typeface="Times New Roman" pitchFamily="18" charset="0"/>
              </a:rPr>
              <a:t>  </a:t>
            </a:r>
            <a:r>
              <a:rPr lang="en-US" dirty="0" smtClean="0">
                <a:solidFill>
                  <a:srgbClr val="0000CC"/>
                </a:solidFill>
                <a:latin typeface="Times New Roman" pitchFamily="18" charset="0"/>
                <a:cs typeface="Times New Roman" pitchFamily="18" charset="0"/>
              </a:rPr>
              <a:t>     The radiation stops to </a:t>
            </a:r>
            <a:r>
              <a:rPr lang="en-US" dirty="0" err="1" smtClean="0">
                <a:solidFill>
                  <a:srgbClr val="0000CC"/>
                </a:solidFill>
                <a:latin typeface="Times New Roman" pitchFamily="18" charset="0"/>
                <a:cs typeface="Times New Roman" pitchFamily="18" charset="0"/>
              </a:rPr>
              <a:t>intarct</a:t>
            </a:r>
            <a:r>
              <a:rPr lang="en-US" dirty="0" smtClean="0">
                <a:solidFill>
                  <a:srgbClr val="0000CC"/>
                </a:solidFill>
                <a:latin typeface="Times New Roman" pitchFamily="18" charset="0"/>
                <a:cs typeface="Times New Roman" pitchFamily="18" charset="0"/>
              </a:rPr>
              <a:t>. </a:t>
            </a:r>
            <a:endParaRPr lang="en-US" dirty="0" smtClean="0">
              <a:solidFill>
                <a:srgbClr val="0000CC"/>
              </a:solidFill>
              <a:latin typeface="Times New Roman" pitchFamily="18" charset="0"/>
              <a:cs typeface="Times New Roman" pitchFamily="18" charset="0"/>
            </a:endParaRPr>
          </a:p>
          <a:p>
            <a:pPr eaLnBrk="1" hangingPunct="1">
              <a:buFontTx/>
              <a:buNone/>
            </a:pPr>
            <a:r>
              <a:rPr lang="en-US" sz="2000" dirty="0" smtClean="0">
                <a:solidFill>
                  <a:srgbClr val="0000CC"/>
                </a:solidFill>
                <a:latin typeface="Times New Roman" pitchFamily="18" charset="0"/>
                <a:cs typeface="Times New Roman" pitchFamily="18" charset="0"/>
              </a:rPr>
              <a:t>     </a:t>
            </a:r>
            <a:r>
              <a:rPr lang="en-US" sz="1600" dirty="0" smtClean="0">
                <a:solidFill>
                  <a:srgbClr val="000000"/>
                </a:solidFill>
                <a:latin typeface="Times New Roman" pitchFamily="18" charset="0"/>
                <a:cs typeface="Times New Roman" pitchFamily="18" charset="0"/>
              </a:rPr>
              <a:t>The </a:t>
            </a:r>
            <a:r>
              <a:rPr lang="en-US" sz="1600" dirty="0" smtClean="0">
                <a:solidFill>
                  <a:srgbClr val="000000"/>
                </a:solidFill>
                <a:latin typeface="Times New Roman" pitchFamily="18" charset="0"/>
                <a:cs typeface="Times New Roman" pitchFamily="18" charset="0"/>
              </a:rPr>
              <a:t>energy of  photons had decreased and was </a:t>
            </a:r>
            <a:r>
              <a:rPr lang="en-US" sz="1600" dirty="0" smtClean="0">
                <a:solidFill>
                  <a:srgbClr val="000000"/>
                </a:solidFill>
                <a:latin typeface="Times New Roman" pitchFamily="18" charset="0"/>
                <a:cs typeface="Times New Roman" pitchFamily="18" charset="0"/>
              </a:rPr>
              <a:t>insufficient</a:t>
            </a:r>
          </a:p>
          <a:p>
            <a:pPr eaLnBrk="1" hangingPunct="1">
              <a:buFontTx/>
              <a:buNone/>
            </a:pPr>
            <a:r>
              <a:rPr lang="en-US" sz="1600" dirty="0" smtClean="0">
                <a:solidFill>
                  <a:srgbClr val="000000"/>
                </a:solidFill>
                <a:latin typeface="Times New Roman" pitchFamily="18" charset="0"/>
                <a:cs typeface="Times New Roman" pitchFamily="18" charset="0"/>
              </a:rPr>
              <a:t> </a:t>
            </a:r>
            <a:r>
              <a:rPr lang="en-US" sz="1600" dirty="0" smtClean="0">
                <a:solidFill>
                  <a:srgbClr val="000000"/>
                </a:solidFill>
                <a:latin typeface="Times New Roman" pitchFamily="18" charset="0"/>
                <a:cs typeface="Times New Roman" pitchFamily="18" charset="0"/>
              </a:rPr>
              <a:t>     </a:t>
            </a:r>
            <a:r>
              <a:rPr lang="en-US" sz="1600" dirty="0" smtClean="0">
                <a:solidFill>
                  <a:srgbClr val="000000"/>
                </a:solidFill>
                <a:latin typeface="Times New Roman" pitchFamily="18" charset="0"/>
                <a:cs typeface="Times New Roman" pitchFamily="18" charset="0"/>
              </a:rPr>
              <a:t>to </a:t>
            </a:r>
            <a:r>
              <a:rPr lang="en-US" sz="1600" dirty="0" err="1" smtClean="0">
                <a:solidFill>
                  <a:srgbClr val="000000"/>
                </a:solidFill>
                <a:latin typeface="Times New Roman" pitchFamily="18" charset="0"/>
                <a:cs typeface="Times New Roman" pitchFamily="18" charset="0"/>
              </a:rPr>
              <a:t>ionise</a:t>
            </a:r>
            <a:r>
              <a:rPr lang="en-US" sz="1600" dirty="0" smtClean="0">
                <a:solidFill>
                  <a:srgbClr val="000000"/>
                </a:solidFill>
                <a:latin typeface="Times New Roman" pitchFamily="18" charset="0"/>
                <a:cs typeface="Times New Roman" pitchFamily="18" charset="0"/>
              </a:rPr>
              <a:t> </a:t>
            </a:r>
            <a:r>
              <a:rPr lang="en-US" sz="1600" dirty="0" smtClean="0">
                <a:solidFill>
                  <a:srgbClr val="000000"/>
                </a:solidFill>
                <a:latin typeface="Times New Roman" pitchFamily="18" charset="0"/>
                <a:cs typeface="Times New Roman" pitchFamily="18" charset="0"/>
              </a:rPr>
              <a:t>H atoms</a:t>
            </a:r>
            <a:r>
              <a:rPr lang="en-US" sz="1600" dirty="0" smtClean="0">
                <a:solidFill>
                  <a:srgbClr val="000000"/>
                </a:solidFill>
                <a:latin typeface="Times New Roman" pitchFamily="18" charset="0"/>
                <a:cs typeface="Times New Roman" pitchFamily="18" charset="0"/>
              </a:rPr>
              <a:t>, photons “decoupled” from the other </a:t>
            </a:r>
            <a:endParaRPr lang="en-US" sz="1600" dirty="0" smtClean="0">
              <a:solidFill>
                <a:srgbClr val="000000"/>
              </a:solidFill>
              <a:latin typeface="Times New Roman" pitchFamily="18" charset="0"/>
              <a:cs typeface="Times New Roman" pitchFamily="18" charset="0"/>
            </a:endParaRPr>
          </a:p>
          <a:p>
            <a:pPr eaLnBrk="1" hangingPunct="1">
              <a:buFontTx/>
              <a:buNone/>
            </a:pPr>
            <a:r>
              <a:rPr lang="en-US" sz="1600" dirty="0" smtClean="0">
                <a:solidFill>
                  <a:srgbClr val="000000"/>
                </a:solidFill>
                <a:latin typeface="Times New Roman" pitchFamily="18" charset="0"/>
                <a:cs typeface="Times New Roman" pitchFamily="18" charset="0"/>
              </a:rPr>
              <a:t> </a:t>
            </a:r>
            <a:r>
              <a:rPr lang="en-US" sz="1600" dirty="0" smtClean="0">
                <a:solidFill>
                  <a:srgbClr val="000000"/>
                </a:solidFill>
                <a:latin typeface="Times New Roman" pitchFamily="18" charset="0"/>
                <a:cs typeface="Times New Roman" pitchFamily="18" charset="0"/>
              </a:rPr>
              <a:t>     particles </a:t>
            </a:r>
            <a:r>
              <a:rPr lang="en-US" sz="1600" dirty="0" smtClean="0">
                <a:solidFill>
                  <a:srgbClr val="000000"/>
                </a:solidFill>
                <a:latin typeface="Times New Roman" pitchFamily="18" charset="0"/>
                <a:cs typeface="Times New Roman" pitchFamily="18" charset="0"/>
              </a:rPr>
              <a:t>and could move </a:t>
            </a:r>
            <a:r>
              <a:rPr lang="en-US" sz="1600" dirty="0" smtClean="0">
                <a:solidFill>
                  <a:srgbClr val="000000"/>
                </a:solidFill>
                <a:latin typeface="Times New Roman" pitchFamily="18" charset="0"/>
                <a:cs typeface="Times New Roman" pitchFamily="18" charset="0"/>
              </a:rPr>
              <a:t>through </a:t>
            </a:r>
            <a:r>
              <a:rPr lang="en-US" sz="1600" dirty="0" smtClean="0">
                <a:solidFill>
                  <a:srgbClr val="000000"/>
                </a:solidFill>
                <a:latin typeface="Times New Roman" pitchFamily="18" charset="0"/>
                <a:cs typeface="Times New Roman" pitchFamily="18" charset="0"/>
              </a:rPr>
              <a:t>the Universe essentially </a:t>
            </a:r>
            <a:endParaRPr lang="en-US" sz="1600" dirty="0" smtClean="0">
              <a:solidFill>
                <a:srgbClr val="000000"/>
              </a:solidFill>
              <a:latin typeface="Times New Roman" pitchFamily="18" charset="0"/>
              <a:cs typeface="Times New Roman" pitchFamily="18" charset="0"/>
            </a:endParaRPr>
          </a:p>
          <a:p>
            <a:pPr eaLnBrk="1" hangingPunct="1">
              <a:buFontTx/>
              <a:buNone/>
            </a:pPr>
            <a:r>
              <a:rPr lang="en-US" sz="1600" dirty="0" smtClean="0">
                <a:solidFill>
                  <a:srgbClr val="000000"/>
                </a:solidFill>
                <a:latin typeface="Times New Roman" pitchFamily="18" charset="0"/>
                <a:cs typeface="Times New Roman" pitchFamily="18" charset="0"/>
              </a:rPr>
              <a:t>      unimpeded</a:t>
            </a:r>
            <a:r>
              <a:rPr lang="en-US" sz="1600" dirty="0" smtClean="0">
                <a:solidFill>
                  <a:srgbClr val="000000"/>
                </a:solidFill>
                <a:latin typeface="Times New Roman" pitchFamily="18" charset="0"/>
                <a:cs typeface="Times New Roman" pitchFamily="18" charset="0"/>
              </a:rPr>
              <a:t>. </a:t>
            </a:r>
            <a:r>
              <a:rPr lang="en-US" sz="1600" dirty="0" smtClean="0">
                <a:latin typeface="Times New Roman" pitchFamily="18" charset="0"/>
                <a:cs typeface="Times New Roman" pitchFamily="18" charset="0"/>
              </a:rPr>
              <a:t>Universe </a:t>
            </a:r>
            <a:r>
              <a:rPr lang="en-US" sz="1600" dirty="0" smtClean="0">
                <a:latin typeface="Times New Roman" pitchFamily="18" charset="0"/>
                <a:cs typeface="Times New Roman" pitchFamily="18" charset="0"/>
              </a:rPr>
              <a:t>becomes </a:t>
            </a:r>
            <a:r>
              <a:rPr lang="en-US" sz="1600" b="1" dirty="0" smtClean="0">
                <a:latin typeface="Times New Roman" pitchFamily="18" charset="0"/>
                <a:cs typeface="Times New Roman" pitchFamily="18" charset="0"/>
              </a:rPr>
              <a:t>transparent</a:t>
            </a:r>
            <a:r>
              <a:rPr lang="en-US" sz="1600" dirty="0" smtClean="0">
                <a:latin typeface="Times New Roman" pitchFamily="18" charset="0"/>
                <a:cs typeface="Times New Roman" pitchFamily="18" charset="0"/>
              </a:rPr>
              <a:t> to radiation</a:t>
            </a:r>
            <a:r>
              <a:rPr lang="en-US" sz="1600" dirty="0" smtClean="0">
                <a:latin typeface="Times New Roman" pitchFamily="18" charset="0"/>
                <a:cs typeface="Times New Roman" pitchFamily="18" charset="0"/>
              </a:rPr>
              <a:t>.</a:t>
            </a:r>
          </a:p>
          <a:p>
            <a:pPr eaLnBrk="1" hangingPunct="1">
              <a:buFontTx/>
              <a:buNone/>
            </a:pP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CMB </a:t>
            </a:r>
            <a:r>
              <a:rPr lang="en-US" sz="1600" dirty="0" smtClean="0">
                <a:latin typeface="Times New Roman" pitchFamily="18" charset="0"/>
                <a:cs typeface="Times New Roman" pitchFamily="18" charset="0"/>
              </a:rPr>
              <a:t>emitted</a:t>
            </a:r>
            <a:r>
              <a:rPr lang="en-US" sz="2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detectable by radio </a:t>
            </a:r>
            <a:r>
              <a:rPr lang="en-US" dirty="0" err="1" smtClean="0">
                <a:latin typeface="Times New Roman" pitchFamily="18" charset="0"/>
                <a:cs typeface="Times New Roman" pitchFamily="18" charset="0"/>
              </a:rPr>
              <a:t>telscopes</a:t>
            </a:r>
            <a:r>
              <a:rPr lang="en-US" dirty="0" smtClean="0">
                <a:latin typeface="Times New Roman" pitchFamily="18" charset="0"/>
                <a:cs typeface="Times New Roman" pitchFamily="18" charset="0"/>
              </a:rPr>
              <a:t>. </a:t>
            </a:r>
          </a:p>
          <a:p>
            <a:pPr eaLnBrk="1" hangingPunct="1">
              <a:buFontTx/>
              <a:buNone/>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eaLnBrk="1" hangingPunct="1">
              <a:buFontTx/>
              <a:buNone/>
            </a:pPr>
            <a:r>
              <a:rPr lang="en-US" dirty="0" smtClean="0">
                <a:latin typeface="Times New Roman" pitchFamily="18" charset="0"/>
                <a:cs typeface="Times New Roman" pitchFamily="18" charset="0"/>
              </a:rPr>
              <a:t> </a:t>
            </a:r>
            <a:r>
              <a:rPr lang="bg-BG" dirty="0" smtClean="0">
                <a:latin typeface="Times New Roman" pitchFamily="18" charset="0"/>
                <a:cs typeface="Times New Roman" pitchFamily="18" charset="0"/>
              </a:rPr>
              <a:t> </a:t>
            </a:r>
            <a:endParaRPr lang="bg-BG" dirty="0">
              <a:latin typeface="Times New Roman" pitchFamily="18" charset="0"/>
              <a:cs typeface="Times New Roman" pitchFamily="18" charset="0"/>
            </a:endParaRPr>
          </a:p>
        </p:txBody>
      </p:sp>
      <p:sp>
        <p:nvSpPr>
          <p:cNvPr id="6" name="Rectangle 5"/>
          <p:cNvSpPr/>
          <p:nvPr/>
        </p:nvSpPr>
        <p:spPr>
          <a:xfrm>
            <a:off x="304800" y="762000"/>
            <a:ext cx="8534400" cy="1077218"/>
          </a:xfrm>
          <a:prstGeom prst="rect">
            <a:avLst/>
          </a:prstGeom>
        </p:spPr>
        <p:txBody>
          <a:bodyPr wrap="square">
            <a:spAutoFit/>
          </a:bodyPr>
          <a:lstStyle/>
          <a:p>
            <a:r>
              <a:rPr lang="fr-FR" sz="1600" dirty="0" smtClean="0">
                <a:latin typeface="Times New Roman" pitchFamily="18" charset="0"/>
                <a:cs typeface="Times New Roman" pitchFamily="18" charset="0"/>
              </a:rPr>
              <a:t>The </a:t>
            </a:r>
            <a:r>
              <a:rPr lang="fr-FR" sz="1600" dirty="0" err="1" smtClean="0">
                <a:latin typeface="Times New Roman" pitchFamily="18" charset="0"/>
                <a:cs typeface="Times New Roman" pitchFamily="18" charset="0"/>
              </a:rPr>
              <a:t>Big</a:t>
            </a:r>
            <a:r>
              <a:rPr lang="fr-FR" sz="1600" dirty="0" smtClean="0">
                <a:latin typeface="Times New Roman" pitchFamily="18" charset="0"/>
                <a:cs typeface="Times New Roman" pitchFamily="18" charset="0"/>
              </a:rPr>
              <a:t> Bang </a:t>
            </a:r>
            <a:r>
              <a:rPr lang="fr-FR" sz="1600" dirty="0" err="1" smtClean="0">
                <a:latin typeface="Times New Roman" pitchFamily="18" charset="0"/>
                <a:cs typeface="Times New Roman" pitchFamily="18" charset="0"/>
              </a:rPr>
              <a:t>theory</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predicts</a:t>
            </a:r>
            <a:r>
              <a:rPr lang="fr-FR" sz="1600" dirty="0" smtClean="0">
                <a:latin typeface="Times New Roman" pitchFamily="18" charset="0"/>
                <a:cs typeface="Times New Roman" pitchFamily="18" charset="0"/>
              </a:rPr>
              <a:t>  hot and dense </a:t>
            </a:r>
            <a:r>
              <a:rPr lang="fr-FR" sz="1600" dirty="0" err="1" smtClean="0">
                <a:latin typeface="Times New Roman" pitchFamily="18" charset="0"/>
                <a:cs typeface="Times New Roman" pitchFamily="18" charset="0"/>
              </a:rPr>
              <a:t>early</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Universe</a:t>
            </a:r>
            <a:r>
              <a:rPr lang="fr-FR" sz="1600" dirty="0" smtClean="0">
                <a:latin typeface="Times New Roman" pitchFamily="18" charset="0"/>
                <a:cs typeface="Times New Roman" pitchFamily="18" charset="0"/>
              </a:rPr>
              <a:t> and </a:t>
            </a:r>
            <a:r>
              <a:rPr lang="fr-FR" sz="1600" dirty="0" err="1" smtClean="0">
                <a:latin typeface="Times New Roman" pitchFamily="18" charset="0"/>
                <a:cs typeface="Times New Roman" pitchFamily="18" charset="0"/>
              </a:rPr>
              <a:t>cooling</a:t>
            </a:r>
            <a:r>
              <a:rPr lang="fr-FR" sz="1600" dirty="0" smtClean="0">
                <a:latin typeface="Times New Roman" pitchFamily="18" charset="0"/>
                <a:cs typeface="Times New Roman" pitchFamily="18" charset="0"/>
              </a:rPr>
              <a:t> as </a:t>
            </a:r>
            <a:r>
              <a:rPr lang="fr-FR" sz="1600" dirty="0" err="1" smtClean="0">
                <a:latin typeface="Times New Roman" pitchFamily="18" charset="0"/>
                <a:cs typeface="Times New Roman" pitchFamily="18" charset="0"/>
              </a:rPr>
              <a:t>it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expands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Thus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it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is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filled</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with</a:t>
            </a:r>
            <a:r>
              <a:rPr lang="fr-FR" sz="1600" dirty="0" smtClean="0">
                <a:latin typeface="Times New Roman" pitchFamily="18" charset="0"/>
                <a:cs typeface="Times New Roman" pitchFamily="18" charset="0"/>
              </a:rPr>
              <a:t> radiation </a:t>
            </a:r>
            <a:r>
              <a:rPr lang="fr-FR" sz="1600" dirty="0" err="1" smtClean="0">
                <a:latin typeface="Times New Roman" pitchFamily="18" charset="0"/>
                <a:cs typeface="Times New Roman" pitchFamily="18" charset="0"/>
              </a:rPr>
              <a:t>that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is</a:t>
            </a:r>
            <a:r>
              <a:rPr lang="fr-FR" sz="1600" dirty="0" smtClean="0">
                <a:latin typeface="Times New Roman" pitchFamily="18" charset="0"/>
                <a:cs typeface="Times New Roman" pitchFamily="18" charset="0"/>
              </a:rPr>
              <a:t>  the </a:t>
            </a:r>
            <a:r>
              <a:rPr lang="fr-FR" sz="1600" dirty="0" err="1" smtClean="0">
                <a:latin typeface="Times New Roman" pitchFamily="18" charset="0"/>
                <a:cs typeface="Times New Roman" pitchFamily="18" charset="0"/>
              </a:rPr>
              <a:t>remnant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heat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left</a:t>
            </a:r>
            <a:r>
              <a:rPr lang="fr-FR" sz="1600" dirty="0" smtClean="0">
                <a:latin typeface="Times New Roman" pitchFamily="18" charset="0"/>
                <a:cs typeface="Times New Roman" pitchFamily="18" charset="0"/>
              </a:rPr>
              <a:t> over </a:t>
            </a:r>
            <a:r>
              <a:rPr lang="fr-FR" sz="1600" dirty="0" err="1" smtClean="0">
                <a:latin typeface="Times New Roman" pitchFamily="18" charset="0"/>
                <a:cs typeface="Times New Roman" pitchFamily="18" charset="0"/>
              </a:rPr>
              <a:t>from</a:t>
            </a:r>
            <a:r>
              <a:rPr lang="fr-FR" sz="1600" dirty="0" smtClean="0">
                <a:latin typeface="Times New Roman" pitchFamily="18" charset="0"/>
                <a:cs typeface="Times New Roman" pitchFamily="18" charset="0"/>
              </a:rPr>
              <a:t> the </a:t>
            </a:r>
            <a:r>
              <a:rPr lang="fr-FR" sz="1600" dirty="0" err="1" smtClean="0">
                <a:latin typeface="Times New Roman" pitchFamily="18" charset="0"/>
                <a:cs typeface="Times New Roman" pitchFamily="18" charset="0"/>
              </a:rPr>
              <a:t>Big</a:t>
            </a:r>
            <a:r>
              <a:rPr lang="fr-FR" sz="1600" dirty="0" smtClean="0">
                <a:latin typeface="Times New Roman" pitchFamily="18" charset="0"/>
                <a:cs typeface="Times New Roman" pitchFamily="18" charset="0"/>
              </a:rPr>
              <a:t> Bang, </a:t>
            </a:r>
            <a:r>
              <a:rPr lang="fr-FR" sz="1600" dirty="0" err="1" smtClean="0">
                <a:latin typeface="Times New Roman" pitchFamily="18" charset="0"/>
                <a:cs typeface="Times New Roman" pitchFamily="18" charset="0"/>
              </a:rPr>
              <a:t>called</a:t>
            </a:r>
            <a:r>
              <a:rPr lang="fr-FR" sz="1600" dirty="0" smtClean="0">
                <a:latin typeface="Times New Roman" pitchFamily="18" charset="0"/>
                <a:cs typeface="Times New Roman" pitchFamily="18" charset="0"/>
              </a:rPr>
              <a:t> the “</a:t>
            </a:r>
            <a:r>
              <a:rPr lang="fr-FR" sz="1600" dirty="0" err="1" smtClean="0">
                <a:latin typeface="Times New Roman" pitchFamily="18" charset="0"/>
                <a:cs typeface="Times New Roman" pitchFamily="18" charset="0"/>
              </a:rPr>
              <a:t>cosmic</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microwave</a:t>
            </a:r>
            <a:r>
              <a:rPr lang="fr-FR" sz="1600" dirty="0" smtClean="0">
                <a:latin typeface="Times New Roman" pitchFamily="18" charset="0"/>
                <a:cs typeface="Times New Roman" pitchFamily="18" charset="0"/>
              </a:rPr>
              <a:t> background radiation”, or CMB. </a:t>
            </a:r>
            <a:r>
              <a:rPr lang="en-US" sz="1600" dirty="0" smtClean="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CMB first predicted by </a:t>
            </a:r>
            <a:r>
              <a:rPr lang="bg-BG"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G. Gamow and collaborators R. </a:t>
            </a:r>
            <a:r>
              <a:rPr lang="en-US" sz="1600" dirty="0" err="1" smtClean="0">
                <a:latin typeface="Times New Roman" pitchFamily="18" charset="0"/>
                <a:cs typeface="Times New Roman" pitchFamily="18" charset="0"/>
              </a:rPr>
              <a:t>Alfer</a:t>
            </a:r>
            <a:r>
              <a:rPr lang="en-US" sz="1600" dirty="0" smtClean="0">
                <a:latin typeface="Times New Roman" pitchFamily="18" charset="0"/>
                <a:cs typeface="Times New Roman" pitchFamily="18" charset="0"/>
              </a:rPr>
              <a:t> and R. Herman in 1948</a:t>
            </a:r>
            <a:r>
              <a:rPr lang="bg-BG" sz="1600" dirty="0" smtClean="0">
                <a:latin typeface="Times New Roman" pitchFamily="18" charset="0"/>
                <a:cs typeface="Times New Roman" pitchFamily="18" charset="0"/>
              </a:rPr>
              <a:t>.</a:t>
            </a:r>
            <a:endParaRPr lang="bg-BG" dirty="0">
              <a:latin typeface="Times New Roman" pitchFamily="18" charset="0"/>
              <a:cs typeface="Times New Roman" pitchFamily="18" charset="0"/>
            </a:endParaRPr>
          </a:p>
        </p:txBody>
      </p:sp>
      <p:sp>
        <p:nvSpPr>
          <p:cNvPr id="9" name="Rectangle 8"/>
          <p:cNvSpPr/>
          <p:nvPr/>
        </p:nvSpPr>
        <p:spPr>
          <a:xfrm>
            <a:off x="6705600" y="3200400"/>
            <a:ext cx="1463862" cy="369332"/>
          </a:xfrm>
          <a:prstGeom prst="rect">
            <a:avLst/>
          </a:prstGeom>
        </p:spPr>
        <p:txBody>
          <a:bodyPr wrap="none">
            <a:spAutoFit/>
          </a:bodyPr>
          <a:lstStyle/>
          <a:p>
            <a:r>
              <a:rPr lang="fr-FR" dirty="0" smtClean="0">
                <a:solidFill>
                  <a:srgbClr val="FF0066"/>
                </a:solidFill>
              </a:rPr>
              <a:t> H</a:t>
            </a:r>
            <a:r>
              <a:rPr lang="fr-FR" baseline="30000" dirty="0" smtClean="0">
                <a:solidFill>
                  <a:srgbClr val="FF0066"/>
                </a:solidFill>
              </a:rPr>
              <a:t>+</a:t>
            </a:r>
            <a:r>
              <a:rPr lang="fr-FR" dirty="0" smtClean="0">
                <a:solidFill>
                  <a:srgbClr val="FF0066"/>
                </a:solidFill>
              </a:rPr>
              <a:t> + e</a:t>
            </a:r>
            <a:r>
              <a:rPr lang="fr-FR" baseline="30000" dirty="0" smtClean="0">
                <a:solidFill>
                  <a:srgbClr val="FF0066"/>
                </a:solidFill>
              </a:rPr>
              <a:t> - </a:t>
            </a:r>
            <a:r>
              <a:rPr lang="fr-FR" dirty="0" smtClean="0">
                <a:solidFill>
                  <a:srgbClr val="FF0066"/>
                </a:solidFill>
              </a:rPr>
              <a:t>=  H</a:t>
            </a:r>
            <a:endParaRPr lang="bg-BG" dirty="0"/>
          </a:p>
        </p:txBody>
      </p:sp>
      <p:sp>
        <p:nvSpPr>
          <p:cNvPr id="12" name="Rectangle 11"/>
          <p:cNvSpPr/>
          <p:nvPr/>
        </p:nvSpPr>
        <p:spPr>
          <a:xfrm>
            <a:off x="0" y="5638800"/>
            <a:ext cx="8915400" cy="338554"/>
          </a:xfrm>
          <a:prstGeom prst="rect">
            <a:avLst/>
          </a:prstGeom>
        </p:spPr>
        <p:txBody>
          <a:bodyPr wrap="square">
            <a:spAutoFit/>
          </a:bodyPr>
          <a:lstStyle/>
          <a:p>
            <a:r>
              <a:rPr lang="fr-FR" sz="1600" dirty="0" smtClean="0">
                <a:solidFill>
                  <a:srgbClr val="000000"/>
                </a:solidFill>
                <a:latin typeface="Times New Roman" pitchFamily="18" charset="0"/>
                <a:cs typeface="Times New Roman" pitchFamily="18" charset="0"/>
              </a:rPr>
              <a:t>The </a:t>
            </a:r>
            <a:r>
              <a:rPr lang="fr-FR" sz="1600" dirty="0" err="1" smtClean="0">
                <a:solidFill>
                  <a:srgbClr val="000000"/>
                </a:solidFill>
                <a:latin typeface="Times New Roman" pitchFamily="18" charset="0"/>
                <a:cs typeface="Times New Roman" pitchFamily="18" charset="0"/>
              </a:rPr>
              <a:t>cooling</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blackbody</a:t>
            </a:r>
            <a:r>
              <a:rPr lang="fr-FR" sz="1600" dirty="0" smtClean="0">
                <a:solidFill>
                  <a:srgbClr val="000000"/>
                </a:solidFill>
                <a:latin typeface="Times New Roman" pitchFamily="18" charset="0"/>
                <a:cs typeface="Times New Roman" pitchFamily="18" charset="0"/>
              </a:rPr>
              <a:t> radiation in an </a:t>
            </a:r>
            <a:r>
              <a:rPr lang="fr-FR" sz="1600" dirty="0" err="1" smtClean="0">
                <a:solidFill>
                  <a:srgbClr val="000000"/>
                </a:solidFill>
                <a:latin typeface="Times New Roman" pitchFamily="18" charset="0"/>
                <a:cs typeface="Times New Roman" pitchFamily="18" charset="0"/>
              </a:rPr>
              <a:t>expanding</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Universe</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retains</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its</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blackbody</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form</a:t>
            </a:r>
            <a:r>
              <a:rPr lang="fr-FR" sz="1600" dirty="0" smtClean="0">
                <a:solidFill>
                  <a:srgbClr val="000000"/>
                </a:solidFill>
                <a:latin typeface="Times New Roman" pitchFamily="18" charset="0"/>
                <a:cs typeface="Times New Roman" pitchFamily="18" charset="0"/>
              </a:rPr>
              <a:t> (Tolman 1934) . </a:t>
            </a:r>
            <a:endParaRPr lang="bg-BG" sz="1600" dirty="0">
              <a:latin typeface="Times New Roman" pitchFamily="18" charset="0"/>
              <a:cs typeface="Times New Roman" pitchFamily="18" charset="0"/>
            </a:endParaRPr>
          </a:p>
        </p:txBody>
      </p:sp>
      <p:sp>
        <p:nvSpPr>
          <p:cNvPr id="13" name="Rectangle 12"/>
          <p:cNvSpPr/>
          <p:nvPr/>
        </p:nvSpPr>
        <p:spPr>
          <a:xfrm>
            <a:off x="152400" y="6019800"/>
            <a:ext cx="8534400" cy="584775"/>
          </a:xfrm>
          <a:prstGeom prst="rect">
            <a:avLst/>
          </a:prstGeom>
        </p:spPr>
        <p:txBody>
          <a:bodyPr wrap="square">
            <a:spAutoFit/>
          </a:bodyPr>
          <a:lstStyle/>
          <a:p>
            <a:r>
              <a:rPr lang="en-US" sz="1600" dirty="0" smtClean="0">
                <a:latin typeface="Times New Roman" pitchFamily="18" charset="0"/>
                <a:cs typeface="Times New Roman" pitchFamily="18" charset="0"/>
              </a:rPr>
              <a:t>I</a:t>
            </a:r>
            <a:r>
              <a:rPr lang="fr-FR" sz="1600" dirty="0" smtClean="0">
                <a:latin typeface="Times New Roman" pitchFamily="18" charset="0"/>
                <a:cs typeface="Times New Roman" pitchFamily="18" charset="0"/>
              </a:rPr>
              <a:t>t </a:t>
            </a:r>
            <a:r>
              <a:rPr lang="fr-FR" sz="1600" dirty="0" err="1" smtClean="0">
                <a:latin typeface="Times New Roman" pitchFamily="18" charset="0"/>
                <a:cs typeface="Times New Roman" pitchFamily="18" charset="0"/>
              </a:rPr>
              <a:t>was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detected</a:t>
            </a:r>
            <a:r>
              <a:rPr lang="fr-FR" sz="1600" dirty="0" smtClean="0">
                <a:latin typeface="Times New Roman" pitchFamily="18" charset="0"/>
                <a:cs typeface="Times New Roman" pitchFamily="18" charset="0"/>
              </a:rPr>
              <a:t> by radio </a:t>
            </a:r>
            <a:r>
              <a:rPr lang="fr-FR" sz="1600" dirty="0" err="1" smtClean="0">
                <a:latin typeface="Times New Roman" pitchFamily="18" charset="0"/>
                <a:cs typeface="Times New Roman" pitchFamily="18" charset="0"/>
              </a:rPr>
              <a:t>telescopes</a:t>
            </a:r>
            <a:r>
              <a:rPr lang="fr-FR" sz="1600" dirty="0" smtClean="0">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We</a:t>
            </a:r>
            <a:r>
              <a:rPr lang="fr-FR" sz="1600" dirty="0" smtClean="0">
                <a:solidFill>
                  <a:srgbClr val="000000"/>
                </a:solidFill>
                <a:latin typeface="Times New Roman" pitchFamily="18" charset="0"/>
                <a:cs typeface="Times New Roman" pitchFamily="18" charset="0"/>
              </a:rPr>
              <a:t> observe </a:t>
            </a:r>
            <a:r>
              <a:rPr lang="fr-FR" sz="1600" dirty="0" err="1" smtClean="0">
                <a:solidFill>
                  <a:srgbClr val="000000"/>
                </a:solidFill>
                <a:latin typeface="Times New Roman" pitchFamily="18" charset="0"/>
                <a:cs typeface="Times New Roman" pitchFamily="18" charset="0"/>
              </a:rPr>
              <a:t>it</a:t>
            </a:r>
            <a:r>
              <a:rPr lang="fr-FR" sz="1600" dirty="0" smtClean="0">
                <a:solidFill>
                  <a:srgbClr val="000000"/>
                </a:solidFill>
                <a:latin typeface="Times New Roman" pitchFamily="18" charset="0"/>
                <a:cs typeface="Times New Roman" pitchFamily="18" charset="0"/>
              </a:rPr>
              <a:t> as a 2.7 K thermal </a:t>
            </a:r>
            <a:r>
              <a:rPr lang="fr-FR" sz="1600" dirty="0" err="1" smtClean="0">
                <a:solidFill>
                  <a:srgbClr val="000000"/>
                </a:solidFill>
                <a:latin typeface="Times New Roman" pitchFamily="18" charset="0"/>
                <a:cs typeface="Times New Roman" pitchFamily="18" charset="0"/>
              </a:rPr>
              <a:t>blackbody</a:t>
            </a:r>
            <a:r>
              <a:rPr lang="fr-FR" sz="1600" dirty="0" smtClean="0">
                <a:solidFill>
                  <a:srgbClr val="000000"/>
                </a:solidFill>
                <a:latin typeface="Times New Roman" pitchFamily="18" charset="0"/>
                <a:cs typeface="Times New Roman" pitchFamily="18" charset="0"/>
              </a:rPr>
              <a:t> radiation </a:t>
            </a:r>
            <a:r>
              <a:rPr lang="fr-FR" sz="1600" dirty="0" err="1" smtClean="0">
                <a:solidFill>
                  <a:srgbClr val="000000"/>
                </a:solidFill>
                <a:latin typeface="Times New Roman" pitchFamily="18" charset="0"/>
                <a:cs typeface="Times New Roman" pitchFamily="18" charset="0"/>
              </a:rPr>
              <a:t>filling</a:t>
            </a:r>
            <a:r>
              <a:rPr lang="fr-FR" sz="1600" dirty="0" smtClean="0">
                <a:solidFill>
                  <a:srgbClr val="000000"/>
                </a:solidFill>
                <a:latin typeface="Times New Roman" pitchFamily="18" charset="0"/>
                <a:cs typeface="Times New Roman" pitchFamily="18" charset="0"/>
              </a:rPr>
              <a:t> the </a:t>
            </a:r>
            <a:r>
              <a:rPr lang="fr-FR" sz="1600" dirty="0" err="1" smtClean="0">
                <a:solidFill>
                  <a:srgbClr val="000000"/>
                </a:solidFill>
                <a:latin typeface="Times New Roman" pitchFamily="18" charset="0"/>
                <a:cs typeface="Times New Roman" pitchFamily="18" charset="0"/>
              </a:rPr>
              <a:t>entire</a:t>
            </a:r>
            <a:r>
              <a:rPr lang="fr-FR" sz="1600" dirty="0" smtClean="0">
                <a:solidFill>
                  <a:srgbClr val="000000"/>
                </a:solidFill>
                <a:latin typeface="Times New Roman" pitchFamily="18" charset="0"/>
                <a:cs typeface="Times New Roman" pitchFamily="18" charset="0"/>
              </a:rPr>
              <a:t> </a:t>
            </a:r>
            <a:r>
              <a:rPr lang="fr-FR" sz="1600" dirty="0" err="1" smtClean="0">
                <a:solidFill>
                  <a:srgbClr val="000000"/>
                </a:solidFill>
                <a:latin typeface="Times New Roman" pitchFamily="18" charset="0"/>
                <a:cs typeface="Times New Roman" pitchFamily="18" charset="0"/>
              </a:rPr>
              <a:t>Universe</a:t>
            </a:r>
            <a:r>
              <a:rPr lang="fr-FR" sz="1600" dirty="0" smtClean="0">
                <a:solidFill>
                  <a:srgbClr val="000000"/>
                </a:solidFill>
                <a:latin typeface="Times New Roman" pitchFamily="18" charset="0"/>
                <a:cs typeface="Times New Roman" pitchFamily="18" charset="0"/>
              </a:rPr>
              <a:t>. </a:t>
            </a:r>
            <a:endParaRPr lang="bg-BG"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2"/>
          <a:srcRect/>
          <a:stretch>
            <a:fillRect/>
          </a:stretch>
        </p:blipFill>
        <p:spPr bwMode="auto">
          <a:xfrm>
            <a:off x="152400" y="838200"/>
            <a:ext cx="6477000" cy="5556250"/>
          </a:xfrm>
          <a:prstGeom prst="rect">
            <a:avLst/>
          </a:prstGeom>
          <a:noFill/>
          <a:ln w="9525">
            <a:noFill/>
            <a:miter lim="800000"/>
            <a:headEnd/>
            <a:tailEnd/>
          </a:ln>
        </p:spPr>
      </p:pic>
      <p:sp>
        <p:nvSpPr>
          <p:cNvPr id="99331" name="Rectangle 2"/>
          <p:cNvSpPr>
            <a:spLocks noChangeArrowheads="1"/>
          </p:cNvSpPr>
          <p:nvPr/>
        </p:nvSpPr>
        <p:spPr bwMode="auto">
          <a:xfrm>
            <a:off x="304800" y="0"/>
            <a:ext cx="8458200" cy="646113"/>
          </a:xfrm>
          <a:prstGeom prst="rect">
            <a:avLst/>
          </a:prstGeom>
          <a:noFill/>
          <a:ln w="9525">
            <a:noFill/>
            <a:miter lim="800000"/>
            <a:headEnd/>
            <a:tailEnd/>
          </a:ln>
        </p:spPr>
        <p:txBody>
          <a:bodyPr>
            <a:spAutoFit/>
          </a:bodyPr>
          <a:lstStyle/>
          <a:p>
            <a:r>
              <a:rPr lang="bg-BG" dirty="0" smtClean="0"/>
              <a:t>Наблюдение на </a:t>
            </a:r>
            <a:r>
              <a:rPr lang="bg-BG" dirty="0"/>
              <a:t>структури на различни мащаби: междугалактични Н облаци, галактики, купове и </a:t>
            </a:r>
            <a:r>
              <a:rPr lang="bg-BG" dirty="0" smtClean="0"/>
              <a:t>свръхкупове, наред с КМФ – информация за Вселената. </a:t>
            </a:r>
            <a:endParaRPr lang="en-US" dirty="0"/>
          </a:p>
        </p:txBody>
      </p:sp>
      <p:sp>
        <p:nvSpPr>
          <p:cNvPr id="99332" name="Rectangle 4"/>
          <p:cNvSpPr>
            <a:spLocks noChangeArrowheads="1"/>
          </p:cNvSpPr>
          <p:nvPr/>
        </p:nvSpPr>
        <p:spPr bwMode="auto">
          <a:xfrm>
            <a:off x="6781800" y="914400"/>
            <a:ext cx="2209800" cy="3140075"/>
          </a:xfrm>
          <a:prstGeom prst="rect">
            <a:avLst/>
          </a:prstGeom>
          <a:noFill/>
          <a:ln w="9525">
            <a:noFill/>
            <a:miter lim="800000"/>
            <a:headEnd/>
            <a:tailEnd/>
          </a:ln>
        </p:spPr>
        <p:txBody>
          <a:bodyPr>
            <a:spAutoFit/>
          </a:bodyPr>
          <a:lstStyle/>
          <a:p>
            <a:r>
              <a:rPr lang="bg-BG">
                <a:latin typeface="Times New Roman" pitchFamily="18" charset="0"/>
                <a:cs typeface="Times New Roman" pitchFamily="18" charset="0"/>
              </a:rPr>
              <a:t>Динамиката на тези структури предоставя директна оценка както на пълната плътност на веществото, така и информация за </a:t>
            </a:r>
          </a:p>
          <a:p>
            <a:r>
              <a:rPr lang="bg-BG">
                <a:latin typeface="Times New Roman" pitchFamily="18" charset="0"/>
                <a:cs typeface="Times New Roman" pitchFamily="18" charset="0"/>
              </a:rPr>
              <a:t>спектъра на флуктуациите на различни машаби.</a:t>
            </a:r>
          </a:p>
        </p:txBody>
      </p:sp>
      <p:sp>
        <p:nvSpPr>
          <p:cNvPr id="99333" name="Rectangle 5"/>
          <p:cNvSpPr>
            <a:spLocks noChangeArrowheads="1"/>
          </p:cNvSpPr>
          <p:nvPr/>
        </p:nvSpPr>
        <p:spPr bwMode="auto">
          <a:xfrm>
            <a:off x="6705600" y="4343400"/>
            <a:ext cx="2286000" cy="1816100"/>
          </a:xfrm>
          <a:prstGeom prst="rect">
            <a:avLst/>
          </a:prstGeom>
          <a:noFill/>
          <a:ln w="9525">
            <a:noFill/>
            <a:miter lim="800000"/>
            <a:headEnd/>
            <a:tailEnd/>
          </a:ln>
        </p:spPr>
        <p:txBody>
          <a:bodyPr>
            <a:spAutoFit/>
          </a:bodyPr>
          <a:lstStyle/>
          <a:p>
            <a:r>
              <a:rPr lang="bg-BG" sz="1400">
                <a:latin typeface="Times New Roman" pitchFamily="18" charset="0"/>
                <a:cs typeface="Times New Roman" pitchFamily="18" charset="0"/>
              </a:rPr>
              <a:t>Малките пертурбации в </a:t>
            </a:r>
            <a:r>
              <a:rPr lang="en-US" sz="1400">
                <a:latin typeface="Times New Roman" pitchFamily="18" charset="0"/>
                <a:cs typeface="Times New Roman" pitchFamily="18" charset="0"/>
              </a:rPr>
              <a:t>CMB  </a:t>
            </a:r>
            <a:r>
              <a:rPr lang="en-US" sz="1400">
                <a:latin typeface="Times New Roman" pitchFamily="18" charset="0"/>
                <a:cs typeface="Times New Roman" pitchFamily="18" charset="0"/>
                <a:sym typeface="Symbol" pitchFamily="18" charset="2"/>
              </a:rPr>
              <a:t></a:t>
            </a:r>
            <a:r>
              <a:rPr lang="en-US" sz="1400">
                <a:latin typeface="Times New Roman" pitchFamily="18" charset="0"/>
                <a:cs typeface="Times New Roman" pitchFamily="18" charset="0"/>
              </a:rPr>
              <a:t>T/T ~ 10</a:t>
            </a:r>
            <a:r>
              <a:rPr lang="en-US" sz="1400" baseline="30000">
                <a:solidFill>
                  <a:schemeClr val="tx2"/>
                </a:solidFill>
                <a:latin typeface="Times New Roman" pitchFamily="18" charset="0"/>
                <a:ea typeface="MS PGothic" pitchFamily="34" charset="-128"/>
                <a:cs typeface="Times New Roman" pitchFamily="18" charset="0"/>
                <a:sym typeface="Wingdings" pitchFamily="2" charset="2"/>
              </a:rPr>
              <a:t> -5</a:t>
            </a:r>
            <a:endParaRPr lang="bg-BG" sz="1400" baseline="30000">
              <a:solidFill>
                <a:schemeClr val="tx2"/>
              </a:solidFill>
              <a:latin typeface="Times New Roman" pitchFamily="18" charset="0"/>
              <a:ea typeface="MS PGothic" pitchFamily="34" charset="-128"/>
              <a:cs typeface="Times New Roman" pitchFamily="18" charset="0"/>
              <a:sym typeface="Wingdings" pitchFamily="2" charset="2"/>
            </a:endParaRPr>
          </a:p>
          <a:p>
            <a:r>
              <a:rPr lang="en-US" sz="1400">
                <a:latin typeface="Times New Roman" pitchFamily="18" charset="0"/>
                <a:cs typeface="Times New Roman" pitchFamily="18" charset="0"/>
              </a:rPr>
              <a:t> </a:t>
            </a:r>
            <a:r>
              <a:rPr lang="bg-BG" sz="1400">
                <a:latin typeface="Times New Roman" pitchFamily="18" charset="0"/>
                <a:cs typeface="Times New Roman" pitchFamily="18" charset="0"/>
              </a:rPr>
              <a:t>указват на флуктуациите на плътността в тази епоха, които впоследствие нарастват до наблюдаемите днес огромни галактики и купове от галактики.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2"/>
          <a:srcRect/>
          <a:stretch>
            <a:fillRect/>
          </a:stretch>
        </p:blipFill>
        <p:spPr bwMode="auto">
          <a:xfrm>
            <a:off x="-22225" y="1828800"/>
            <a:ext cx="9166225" cy="47244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 fig17.png                                                      00281114Macintosh HD                   BE0BEFF1:"/>
          <p:cNvPicPr>
            <a:picLocks noChangeAspect="1" noChangeArrowheads="1"/>
          </p:cNvPicPr>
          <p:nvPr/>
        </p:nvPicPr>
        <p:blipFill>
          <a:blip r:embed="rId2"/>
          <a:srcRect/>
          <a:stretch>
            <a:fillRect/>
          </a:stretch>
        </p:blipFill>
        <p:spPr bwMode="auto">
          <a:xfrm>
            <a:off x="0" y="3200400"/>
            <a:ext cx="9144000" cy="2865438"/>
          </a:xfrm>
          <a:prstGeom prst="rect">
            <a:avLst/>
          </a:prstGeom>
          <a:noFill/>
          <a:ln w="9525">
            <a:noFill/>
            <a:miter lim="800000"/>
            <a:headEnd/>
            <a:tailEnd/>
          </a:ln>
        </p:spPr>
      </p:pic>
      <p:cxnSp>
        <p:nvCxnSpPr>
          <p:cNvPr id="62467" name="AutoShape 3"/>
          <p:cNvCxnSpPr>
            <a:cxnSpLocks noChangeShapeType="1"/>
          </p:cNvCxnSpPr>
          <p:nvPr/>
        </p:nvCxnSpPr>
        <p:spPr bwMode="auto">
          <a:xfrm>
            <a:off x="0" y="5167313"/>
            <a:ext cx="0" cy="0"/>
          </a:xfrm>
          <a:prstGeom prst="straightConnector1">
            <a:avLst/>
          </a:prstGeom>
          <a:noFill/>
          <a:ln w="9525">
            <a:solidFill>
              <a:schemeClr val="tx1"/>
            </a:solidFill>
            <a:round/>
            <a:headEnd/>
            <a:tailEnd/>
          </a:ln>
        </p:spPr>
      </p:cxnSp>
      <p:cxnSp>
        <p:nvCxnSpPr>
          <p:cNvPr id="62468" name="AutoShape 4"/>
          <p:cNvCxnSpPr>
            <a:cxnSpLocks noChangeShapeType="1"/>
          </p:cNvCxnSpPr>
          <p:nvPr/>
        </p:nvCxnSpPr>
        <p:spPr bwMode="auto">
          <a:xfrm>
            <a:off x="0" y="5167313"/>
            <a:ext cx="0" cy="0"/>
          </a:xfrm>
          <a:prstGeom prst="straightConnector1">
            <a:avLst/>
          </a:prstGeom>
          <a:noFill/>
          <a:ln w="9525">
            <a:solidFill>
              <a:schemeClr val="tx1"/>
            </a:solidFill>
            <a:round/>
            <a:headEnd/>
            <a:tailEnd/>
          </a:ln>
        </p:spPr>
      </p:cxnSp>
      <p:cxnSp>
        <p:nvCxnSpPr>
          <p:cNvPr id="62469" name="AutoShape 5"/>
          <p:cNvCxnSpPr>
            <a:cxnSpLocks noChangeShapeType="1"/>
          </p:cNvCxnSpPr>
          <p:nvPr/>
        </p:nvCxnSpPr>
        <p:spPr bwMode="auto">
          <a:xfrm>
            <a:off x="685800" y="6096000"/>
            <a:ext cx="2209800" cy="0"/>
          </a:xfrm>
          <a:prstGeom prst="straightConnector1">
            <a:avLst/>
          </a:prstGeom>
          <a:noFill/>
          <a:ln w="9525">
            <a:solidFill>
              <a:schemeClr val="tx1"/>
            </a:solidFill>
            <a:round/>
            <a:headEnd/>
            <a:tailEnd/>
          </a:ln>
        </p:spPr>
      </p:cxnSp>
      <p:cxnSp>
        <p:nvCxnSpPr>
          <p:cNvPr id="62470" name="AutoShape 6"/>
          <p:cNvCxnSpPr>
            <a:cxnSpLocks noChangeShapeType="1"/>
          </p:cNvCxnSpPr>
          <p:nvPr/>
        </p:nvCxnSpPr>
        <p:spPr bwMode="auto">
          <a:xfrm>
            <a:off x="4114800" y="6096000"/>
            <a:ext cx="1905000" cy="0"/>
          </a:xfrm>
          <a:prstGeom prst="straightConnector1">
            <a:avLst/>
          </a:prstGeom>
          <a:noFill/>
          <a:ln w="9525">
            <a:solidFill>
              <a:schemeClr val="tx1"/>
            </a:solidFill>
            <a:round/>
            <a:headEnd/>
            <a:tailEnd/>
          </a:ln>
        </p:spPr>
      </p:cxnSp>
      <p:sp>
        <p:nvSpPr>
          <p:cNvPr id="104455" name="Text Box 7"/>
          <p:cNvSpPr txBox="1">
            <a:spLocks noChangeArrowheads="1"/>
          </p:cNvSpPr>
          <p:nvPr/>
        </p:nvSpPr>
        <p:spPr bwMode="auto">
          <a:xfrm>
            <a:off x="0" y="838200"/>
            <a:ext cx="8915400" cy="1323975"/>
          </a:xfrm>
          <a:prstGeom prst="rect">
            <a:avLst/>
          </a:prstGeom>
          <a:noFill/>
          <a:ln w="9525">
            <a:noFill/>
            <a:miter lim="800000"/>
            <a:headEnd/>
            <a:tailEnd/>
          </a:ln>
        </p:spPr>
        <p:txBody>
          <a:bodyPr>
            <a:spAutoFit/>
          </a:bodyPr>
          <a:lstStyle/>
          <a:p>
            <a:pPr>
              <a:defRPr/>
            </a:pPr>
            <a:r>
              <a:rPr lang="fr-FR" sz="2000" dirty="0" err="1">
                <a:cs typeface="Arial" charset="0"/>
              </a:rPr>
              <a:t>Fast</a:t>
            </a:r>
            <a:r>
              <a:rPr lang="fr-FR" sz="2000" dirty="0">
                <a:cs typeface="Arial" charset="0"/>
              </a:rPr>
              <a:t> </a:t>
            </a:r>
            <a:r>
              <a:rPr lang="fr-FR" sz="2000" dirty="0" err="1">
                <a:cs typeface="Arial" charset="0"/>
              </a:rPr>
              <a:t>moving</a:t>
            </a:r>
            <a:r>
              <a:rPr lang="fr-FR" sz="2000" dirty="0">
                <a:cs typeface="Arial" charset="0"/>
              </a:rPr>
              <a:t> </a:t>
            </a:r>
            <a:r>
              <a:rPr lang="fr-FR" sz="2000" dirty="0">
                <a:solidFill>
                  <a:schemeClr val="accent2">
                    <a:lumMod val="60000"/>
                    <a:lumOff val="40000"/>
                  </a:schemeClr>
                </a:solidFill>
                <a:cs typeface="Arial" charset="0"/>
              </a:rPr>
              <a:t>neutrinos do not </a:t>
            </a:r>
            <a:r>
              <a:rPr lang="fr-FR" sz="2000" dirty="0" err="1">
                <a:solidFill>
                  <a:schemeClr val="accent2">
                    <a:lumMod val="60000"/>
                    <a:lumOff val="40000"/>
                  </a:schemeClr>
                </a:solidFill>
                <a:cs typeface="Arial" charset="0"/>
              </a:rPr>
              <a:t>play</a:t>
            </a:r>
            <a:r>
              <a:rPr lang="fr-FR" sz="2000" dirty="0">
                <a:solidFill>
                  <a:schemeClr val="accent2">
                    <a:lumMod val="60000"/>
                    <a:lumOff val="40000"/>
                  </a:schemeClr>
                </a:solidFill>
                <a:cs typeface="Arial" charset="0"/>
              </a:rPr>
              <a:t> </a:t>
            </a:r>
            <a:r>
              <a:rPr lang="fr-FR" sz="2000" dirty="0" err="1">
                <a:solidFill>
                  <a:schemeClr val="accent2">
                    <a:lumMod val="60000"/>
                    <a:lumOff val="40000"/>
                  </a:schemeClr>
                </a:solidFill>
                <a:cs typeface="Arial" charset="0"/>
              </a:rPr>
              <a:t>any</a:t>
            </a:r>
            <a:r>
              <a:rPr lang="fr-FR" sz="2000" dirty="0">
                <a:solidFill>
                  <a:schemeClr val="accent2">
                    <a:lumMod val="60000"/>
                    <a:lumOff val="40000"/>
                  </a:schemeClr>
                </a:solidFill>
                <a:cs typeface="Arial" charset="0"/>
              </a:rPr>
              <a:t> major </a:t>
            </a:r>
            <a:r>
              <a:rPr lang="fr-FR" sz="2000" dirty="0" err="1">
                <a:solidFill>
                  <a:schemeClr val="accent2">
                    <a:lumMod val="60000"/>
                    <a:lumOff val="40000"/>
                  </a:schemeClr>
                </a:solidFill>
                <a:cs typeface="Arial" charset="0"/>
              </a:rPr>
              <a:t>role</a:t>
            </a:r>
            <a:r>
              <a:rPr lang="fr-FR" sz="2000" dirty="0">
                <a:solidFill>
                  <a:schemeClr val="accent2">
                    <a:lumMod val="60000"/>
                    <a:lumOff val="40000"/>
                  </a:schemeClr>
                </a:solidFill>
                <a:cs typeface="Arial" charset="0"/>
              </a:rPr>
              <a:t> </a:t>
            </a:r>
            <a:r>
              <a:rPr lang="fr-FR" sz="2000" dirty="0">
                <a:cs typeface="Arial" charset="0"/>
              </a:rPr>
              <a:t>in the </a:t>
            </a:r>
            <a:r>
              <a:rPr lang="fr-FR" sz="2000" dirty="0" err="1">
                <a:cs typeface="Arial" charset="0"/>
              </a:rPr>
              <a:t>evolution</a:t>
            </a:r>
            <a:r>
              <a:rPr lang="fr-FR" sz="2000" dirty="0">
                <a:cs typeface="Arial" charset="0"/>
              </a:rPr>
              <a:t> of structure in the </a:t>
            </a:r>
            <a:r>
              <a:rPr lang="fr-FR" sz="2000" dirty="0" err="1">
                <a:cs typeface="Arial" charset="0"/>
              </a:rPr>
              <a:t>universe</a:t>
            </a:r>
            <a:r>
              <a:rPr lang="fr-FR" sz="2000" dirty="0">
                <a:cs typeface="Arial" charset="0"/>
              </a:rPr>
              <a:t>. </a:t>
            </a:r>
            <a:r>
              <a:rPr lang="fr-FR" sz="2000" dirty="0" err="1">
                <a:cs typeface="Arial" charset="0"/>
              </a:rPr>
              <a:t>They</a:t>
            </a:r>
            <a:r>
              <a:rPr lang="fr-FR" sz="2000" dirty="0">
                <a:cs typeface="Arial" charset="0"/>
              </a:rPr>
              <a:t> </a:t>
            </a:r>
            <a:r>
              <a:rPr lang="fr-FR" sz="2000" dirty="0" err="1">
                <a:cs typeface="Arial" charset="0"/>
              </a:rPr>
              <a:t>would</a:t>
            </a:r>
            <a:r>
              <a:rPr lang="fr-FR" sz="2000" dirty="0">
                <a:cs typeface="Arial" charset="0"/>
              </a:rPr>
              <a:t> have </a:t>
            </a:r>
            <a:r>
              <a:rPr lang="fr-FR" sz="2000" dirty="0" err="1">
                <a:cs typeface="Arial" charset="0"/>
              </a:rPr>
              <a:t>prevented</a:t>
            </a:r>
            <a:r>
              <a:rPr lang="fr-FR" sz="2000" dirty="0">
                <a:cs typeface="Arial" charset="0"/>
              </a:rPr>
              <a:t> the </a:t>
            </a:r>
            <a:r>
              <a:rPr lang="fr-FR" sz="2000" dirty="0" err="1">
                <a:cs typeface="Arial" charset="0"/>
              </a:rPr>
              <a:t>early</a:t>
            </a:r>
            <a:r>
              <a:rPr lang="fr-FR" sz="2000" dirty="0">
                <a:cs typeface="Arial" charset="0"/>
              </a:rPr>
              <a:t> </a:t>
            </a:r>
            <a:r>
              <a:rPr lang="fr-FR" sz="2000" dirty="0" err="1">
                <a:cs typeface="Arial" charset="0"/>
              </a:rPr>
              <a:t>clumping</a:t>
            </a:r>
            <a:r>
              <a:rPr lang="fr-FR" sz="2000" dirty="0">
                <a:cs typeface="Arial" charset="0"/>
              </a:rPr>
              <a:t> of </a:t>
            </a:r>
            <a:r>
              <a:rPr lang="fr-FR" sz="2000" dirty="0" err="1">
                <a:cs typeface="Arial" charset="0"/>
              </a:rPr>
              <a:t>gas</a:t>
            </a:r>
            <a:r>
              <a:rPr lang="fr-FR" sz="2000" dirty="0">
                <a:cs typeface="Arial" charset="0"/>
              </a:rPr>
              <a:t> in the </a:t>
            </a:r>
            <a:r>
              <a:rPr lang="fr-FR" sz="2000" dirty="0" err="1">
                <a:cs typeface="Arial" charset="0"/>
              </a:rPr>
              <a:t>universe</a:t>
            </a:r>
            <a:r>
              <a:rPr lang="fr-FR" sz="2000" dirty="0">
                <a:cs typeface="Arial" charset="0"/>
              </a:rPr>
              <a:t>, </a:t>
            </a:r>
            <a:r>
              <a:rPr lang="fr-FR" sz="2000" dirty="0" err="1">
                <a:cs typeface="Arial" charset="0"/>
              </a:rPr>
              <a:t>delaying</a:t>
            </a:r>
            <a:r>
              <a:rPr lang="fr-FR" sz="2000" dirty="0">
                <a:cs typeface="Arial" charset="0"/>
              </a:rPr>
              <a:t> the </a:t>
            </a:r>
            <a:r>
              <a:rPr lang="fr-FR" sz="2000" dirty="0" err="1">
                <a:cs typeface="Arial" charset="0"/>
              </a:rPr>
              <a:t>emergence</a:t>
            </a:r>
            <a:r>
              <a:rPr lang="fr-FR" sz="2000" dirty="0">
                <a:cs typeface="Arial" charset="0"/>
              </a:rPr>
              <a:t> of the first stars, in </a:t>
            </a:r>
            <a:r>
              <a:rPr lang="fr-FR" sz="2000" dirty="0" err="1">
                <a:cs typeface="Arial" charset="0"/>
              </a:rPr>
              <a:t>conflict</a:t>
            </a:r>
            <a:r>
              <a:rPr lang="fr-FR" sz="2000" dirty="0">
                <a:cs typeface="Arial" charset="0"/>
              </a:rPr>
              <a:t> </a:t>
            </a:r>
            <a:r>
              <a:rPr lang="fr-FR" sz="2000" dirty="0" err="1">
                <a:cs typeface="Arial" charset="0"/>
              </a:rPr>
              <a:t>with</a:t>
            </a:r>
            <a:r>
              <a:rPr lang="fr-FR" sz="2000" dirty="0">
                <a:cs typeface="Arial" charset="0"/>
              </a:rPr>
              <a:t> the new WMAP data. </a:t>
            </a:r>
          </a:p>
        </p:txBody>
      </p:sp>
      <p:sp>
        <p:nvSpPr>
          <p:cNvPr id="62472" name="Rectangle 9"/>
          <p:cNvSpPr>
            <a:spLocks noChangeArrowheads="1"/>
          </p:cNvSpPr>
          <p:nvPr/>
        </p:nvSpPr>
        <p:spPr bwMode="auto">
          <a:xfrm>
            <a:off x="5943600" y="2514600"/>
            <a:ext cx="2749550" cy="396875"/>
          </a:xfrm>
          <a:prstGeom prst="rect">
            <a:avLst/>
          </a:prstGeom>
          <a:noFill/>
          <a:ln w="9525">
            <a:noFill/>
            <a:miter lim="800000"/>
            <a:headEnd/>
            <a:tailEnd/>
          </a:ln>
        </p:spPr>
        <p:txBody>
          <a:bodyPr wrap="none">
            <a:spAutoFit/>
          </a:bodyPr>
          <a:lstStyle/>
          <a:p>
            <a:r>
              <a:rPr lang="en-US" sz="2000"/>
              <a:t>Komatsu </a:t>
            </a:r>
            <a:r>
              <a:rPr lang="en-US" sz="2000" i="1"/>
              <a:t>et al</a:t>
            </a:r>
            <a:r>
              <a:rPr lang="en-US" sz="2000"/>
              <a:t>., </a:t>
            </a:r>
            <a:r>
              <a:rPr lang="en-US" sz="2000">
                <a:solidFill>
                  <a:srgbClr val="6666FF"/>
                </a:solidFill>
              </a:rPr>
              <a:t>803.0547</a:t>
            </a:r>
            <a:endParaRPr lang="en-US">
              <a:solidFill>
                <a:srgbClr val="6666FF"/>
              </a:solidFill>
            </a:endParaRPr>
          </a:p>
        </p:txBody>
      </p:sp>
      <p:sp>
        <p:nvSpPr>
          <p:cNvPr id="9" name="Text Box 7"/>
          <p:cNvSpPr txBox="1">
            <a:spLocks noChangeArrowheads="1"/>
          </p:cNvSpPr>
          <p:nvPr/>
        </p:nvSpPr>
        <p:spPr bwMode="auto">
          <a:xfrm>
            <a:off x="914400" y="0"/>
            <a:ext cx="8915400" cy="523220"/>
          </a:xfrm>
          <a:prstGeom prst="rect">
            <a:avLst/>
          </a:prstGeom>
          <a:noFill/>
          <a:ln w="9525">
            <a:noFill/>
            <a:miter lim="800000"/>
            <a:headEnd/>
            <a:tailEnd/>
          </a:ln>
        </p:spPr>
        <p:txBody>
          <a:bodyPr>
            <a:spAutoFit/>
          </a:bodyPr>
          <a:lstStyle/>
          <a:p>
            <a:pPr>
              <a:spcBef>
                <a:spcPct val="50000"/>
              </a:spcBef>
            </a:pPr>
            <a:r>
              <a:rPr lang="en-US" sz="2800" dirty="0" smtClean="0"/>
              <a:t>Cosmological parameters and neutrino </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endParaRPr lang="bg-BG" smtClean="0"/>
          </a:p>
        </p:txBody>
      </p:sp>
      <p:sp>
        <p:nvSpPr>
          <p:cNvPr id="116739" name="Content Placeholder 2"/>
          <p:cNvSpPr>
            <a:spLocks noGrp="1"/>
          </p:cNvSpPr>
          <p:nvPr>
            <p:ph idx="1"/>
          </p:nvPr>
        </p:nvSpPr>
        <p:spPr/>
        <p:txBody>
          <a:bodyPr/>
          <a:lstStyle/>
          <a:p>
            <a:endParaRPr lang="bg-BG" smtClean="0"/>
          </a:p>
        </p:txBody>
      </p:sp>
      <p:pic>
        <p:nvPicPr>
          <p:cNvPr id="116740" name="Picture 2"/>
          <p:cNvPicPr>
            <a:picLocks noChangeAspect="1" noChangeArrowheads="1"/>
          </p:cNvPicPr>
          <p:nvPr/>
        </p:nvPicPr>
        <p:blipFill>
          <a:blip r:embed="rId2"/>
          <a:srcRect/>
          <a:stretch>
            <a:fillRect/>
          </a:stretch>
        </p:blipFill>
        <p:spPr bwMode="auto">
          <a:xfrm>
            <a:off x="293688" y="838200"/>
            <a:ext cx="8807450" cy="5334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endParaRPr lang="bg-BG"/>
          </a:p>
        </p:txBody>
      </p:sp>
      <p:pic>
        <p:nvPicPr>
          <p:cNvPr id="4" name="Picture 3"/>
          <p:cNvPicPr>
            <a:picLocks noChangeAspect="1" noChangeArrowheads="1"/>
          </p:cNvPicPr>
          <p:nvPr/>
        </p:nvPicPr>
        <p:blipFill>
          <a:blip r:embed="rId2"/>
          <a:srcRect/>
          <a:stretch>
            <a:fillRect/>
          </a:stretch>
        </p:blipFill>
        <p:spPr bwMode="auto">
          <a:xfrm>
            <a:off x="609600" y="685800"/>
            <a:ext cx="7296907" cy="25908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4" descr="Planck_Alcatel_prop_nobg.jpg"/>
          <p:cNvPicPr>
            <a:picLocks noChangeAspect="1"/>
          </p:cNvPicPr>
          <p:nvPr/>
        </p:nvPicPr>
        <p:blipFill>
          <a:blip r:embed="rId3" cstate="print"/>
          <a:srcRect/>
          <a:stretch>
            <a:fillRect/>
          </a:stretch>
        </p:blipFill>
        <p:spPr bwMode="auto">
          <a:xfrm rot="926407">
            <a:off x="985838" y="5530850"/>
            <a:ext cx="1079500" cy="1524000"/>
          </a:xfrm>
          <a:prstGeom prst="rect">
            <a:avLst/>
          </a:prstGeom>
          <a:noFill/>
          <a:ln w="9525">
            <a:noFill/>
            <a:miter lim="800000"/>
            <a:headEnd/>
            <a:tailEnd/>
          </a:ln>
        </p:spPr>
      </p:pic>
      <p:sp>
        <p:nvSpPr>
          <p:cNvPr id="58371" name="Rectangle 1"/>
          <p:cNvSpPr>
            <a:spLocks noChangeArrowheads="1"/>
          </p:cNvSpPr>
          <p:nvPr/>
        </p:nvSpPr>
        <p:spPr bwMode="auto">
          <a:xfrm>
            <a:off x="152400" y="304800"/>
            <a:ext cx="8839200" cy="493713"/>
          </a:xfrm>
          <a:prstGeom prst="rect">
            <a:avLst/>
          </a:prstGeom>
          <a:gradFill rotWithShape="0">
            <a:gsLst>
              <a:gs pos="0">
                <a:srgbClr val="333399"/>
              </a:gs>
              <a:gs pos="50000">
                <a:srgbClr val="FFFFFF"/>
              </a:gs>
              <a:gs pos="100000">
                <a:srgbClr val="333399"/>
              </a:gs>
            </a:gsLst>
            <a:lin ang="18900000" scaled="1"/>
          </a:gradFill>
          <a:ln w="9525">
            <a:noFill/>
            <a:round/>
            <a:headEnd/>
            <a:tailEnd/>
          </a:ln>
        </p:spPr>
        <p:txBody>
          <a:bodyPr wrap="none" anchor="ctr"/>
          <a:lstStyle/>
          <a:p>
            <a:pPr defTabSz="457200">
              <a:buClr>
                <a:srgbClr val="000000"/>
              </a:buClr>
              <a:buSzPct val="100000"/>
              <a:buFont typeface="Times New Roman" pitchFamily="18" charset="0"/>
              <a:buNone/>
            </a:pPr>
            <a:endParaRPr lang="bg-BG">
              <a:solidFill>
                <a:schemeClr val="bg1"/>
              </a:solidFill>
              <a:latin typeface="Gulim" pitchFamily="34" charset="-127"/>
              <a:ea typeface="Gulim" pitchFamily="34" charset="-127"/>
            </a:endParaRPr>
          </a:p>
        </p:txBody>
      </p:sp>
      <p:sp>
        <p:nvSpPr>
          <p:cNvPr id="58372" name="Text Box 2"/>
          <p:cNvSpPr txBox="1">
            <a:spLocks noChangeArrowheads="1"/>
          </p:cNvSpPr>
          <p:nvPr/>
        </p:nvSpPr>
        <p:spPr bwMode="auto">
          <a:xfrm>
            <a:off x="0" y="242888"/>
            <a:ext cx="9144000" cy="519112"/>
          </a:xfrm>
          <a:prstGeom prst="rect">
            <a:avLst/>
          </a:prstGeom>
          <a:noFill/>
          <a:ln w="9525">
            <a:noFill/>
            <a:round/>
            <a:headEnd/>
            <a:tailEnd/>
          </a:ln>
        </p:spPr>
        <p:txBody>
          <a:bodyPr lIns="90000" tIns="46800" rIns="90000" bIns="46800" anchor="ctr">
            <a:spAutoFit/>
          </a:bodyPr>
          <a:lstStyle/>
          <a:p>
            <a:pPr algn="ctr" defTabSz="45720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b="1">
                <a:solidFill>
                  <a:srgbClr val="333399"/>
                </a:solidFill>
              </a:rPr>
              <a:t>Cosmic Microwave Background Radiation Overview</a:t>
            </a:r>
            <a:endParaRPr lang="en-US" sz="2800" b="1" baseline="30000">
              <a:solidFill>
                <a:srgbClr val="333399"/>
              </a:solidFill>
            </a:endParaRPr>
          </a:p>
        </p:txBody>
      </p:sp>
      <p:pic>
        <p:nvPicPr>
          <p:cNvPr id="58373" name="Picture 13" descr="CMB_history_081031_1500W.jpg"/>
          <p:cNvPicPr>
            <a:picLocks noChangeAspect="1"/>
          </p:cNvPicPr>
          <p:nvPr/>
        </p:nvPicPr>
        <p:blipFill>
          <a:blip r:embed="rId4"/>
          <a:srcRect/>
          <a:stretch>
            <a:fillRect/>
          </a:stretch>
        </p:blipFill>
        <p:spPr bwMode="auto">
          <a:xfrm>
            <a:off x="0" y="762000"/>
            <a:ext cx="6286500" cy="4819650"/>
          </a:xfrm>
          <a:prstGeom prst="rect">
            <a:avLst/>
          </a:prstGeom>
          <a:noFill/>
          <a:ln w="9525">
            <a:noFill/>
            <a:miter lim="800000"/>
            <a:headEnd/>
            <a:tailEnd/>
          </a:ln>
        </p:spPr>
      </p:pic>
      <p:sp>
        <p:nvSpPr>
          <p:cNvPr id="58374" name="TextBox 15"/>
          <p:cNvSpPr txBox="1">
            <a:spLocks noChangeArrowheads="1"/>
          </p:cNvSpPr>
          <p:nvPr/>
        </p:nvSpPr>
        <p:spPr bwMode="auto">
          <a:xfrm>
            <a:off x="5970588" y="762000"/>
            <a:ext cx="2640012" cy="641350"/>
          </a:xfrm>
          <a:prstGeom prst="rect">
            <a:avLst/>
          </a:prstGeom>
          <a:noFill/>
          <a:ln w="9525">
            <a:noFill/>
            <a:miter lim="800000"/>
            <a:headEnd/>
            <a:tailEnd/>
          </a:ln>
        </p:spPr>
        <p:txBody>
          <a:bodyPr>
            <a:spAutoFit/>
          </a:bodyPr>
          <a:lstStyle/>
          <a:p>
            <a:pPr algn="r" defTabSz="457200">
              <a:buClr>
                <a:srgbClr val="000000"/>
              </a:buClr>
              <a:buSzPct val="100000"/>
              <a:buFont typeface="Times New Roman" pitchFamily="18" charset="0"/>
              <a:buNone/>
            </a:pPr>
            <a:r>
              <a:rPr lang="en-US" b="1">
                <a:solidFill>
                  <a:srgbClr val="FF0000"/>
                </a:solidFill>
                <a:sym typeface="Wingdings" pitchFamily="2" charset="2"/>
              </a:rPr>
              <a:t>The oldest light in universe</a:t>
            </a:r>
          </a:p>
        </p:txBody>
      </p:sp>
      <p:sp>
        <p:nvSpPr>
          <p:cNvPr id="21" name="Rectangle 20"/>
          <p:cNvSpPr/>
          <p:nvPr/>
        </p:nvSpPr>
        <p:spPr bwMode="auto">
          <a:xfrm>
            <a:off x="228600" y="5414963"/>
            <a:ext cx="6000750" cy="333375"/>
          </a:xfrm>
          <a:prstGeom prst="rect">
            <a:avLst/>
          </a:prstGeom>
          <a:solidFill>
            <a:schemeClr val="bg2">
              <a:lumMod val="40000"/>
              <a:lumOff val="60000"/>
            </a:schemeClr>
          </a:solidFill>
          <a:ln w="9525" cap="flat" cmpd="sng" algn="ctr">
            <a:noFill/>
            <a:prstDash val="solid"/>
            <a:round/>
            <a:headEnd type="none" w="med" len="med"/>
            <a:tailEnd type="none" w="med" len="med"/>
          </a:ln>
          <a:effectLst/>
        </p:spPr>
      </p:sp>
      <p:sp>
        <p:nvSpPr>
          <p:cNvPr id="58376" name="TextBox 22"/>
          <p:cNvSpPr txBox="1">
            <a:spLocks noChangeArrowheads="1"/>
          </p:cNvSpPr>
          <p:nvPr/>
        </p:nvSpPr>
        <p:spPr bwMode="auto">
          <a:xfrm>
            <a:off x="381000" y="5440363"/>
            <a:ext cx="523875" cy="274637"/>
          </a:xfrm>
          <a:prstGeom prst="rect">
            <a:avLst/>
          </a:prstGeom>
          <a:noFill/>
          <a:ln w="9525">
            <a:noFill/>
            <a:miter lim="800000"/>
            <a:headEnd/>
            <a:tailEnd/>
          </a:ln>
        </p:spPr>
        <p:txBody>
          <a:bodyPr wrap="none">
            <a:spAutoFit/>
          </a:bodyPr>
          <a:lstStyle/>
          <a:p>
            <a:pPr defTabSz="457200">
              <a:buClr>
                <a:srgbClr val="000000"/>
              </a:buClr>
              <a:buSzPct val="100000"/>
              <a:buFont typeface="Times New Roman" pitchFamily="18" charset="0"/>
              <a:buNone/>
            </a:pPr>
            <a:r>
              <a:rPr lang="en-US" sz="1200" b="1">
                <a:solidFill>
                  <a:schemeClr val="bg2"/>
                </a:solidFill>
              </a:rPr>
              <a:t>2009</a:t>
            </a:r>
            <a:endParaRPr lang="en-US" sz="1400">
              <a:solidFill>
                <a:schemeClr val="bg2"/>
              </a:solidFill>
            </a:endParaRPr>
          </a:p>
        </p:txBody>
      </p:sp>
      <p:sp>
        <p:nvSpPr>
          <p:cNvPr id="58377" name="TextBox 22"/>
          <p:cNvSpPr txBox="1">
            <a:spLocks noChangeArrowheads="1"/>
          </p:cNvSpPr>
          <p:nvPr/>
        </p:nvSpPr>
        <p:spPr bwMode="auto">
          <a:xfrm>
            <a:off x="4902200" y="5414963"/>
            <a:ext cx="757238" cy="304800"/>
          </a:xfrm>
          <a:prstGeom prst="rect">
            <a:avLst/>
          </a:prstGeom>
          <a:noFill/>
          <a:ln w="9525">
            <a:noFill/>
            <a:miter lim="800000"/>
            <a:headEnd/>
            <a:tailEnd/>
          </a:ln>
        </p:spPr>
        <p:txBody>
          <a:bodyPr wrap="none">
            <a:spAutoFit/>
          </a:bodyPr>
          <a:lstStyle/>
          <a:p>
            <a:pPr defTabSz="457200">
              <a:buClr>
                <a:srgbClr val="000000"/>
              </a:buClr>
              <a:buSzPct val="100000"/>
              <a:buFont typeface="Times New Roman" pitchFamily="18" charset="0"/>
              <a:buNone/>
            </a:pPr>
            <a:r>
              <a:rPr lang="en-US" sz="1400" b="1">
                <a:solidFill>
                  <a:schemeClr val="bg2"/>
                </a:solidFill>
              </a:rPr>
              <a:t>Planck</a:t>
            </a:r>
            <a:endParaRPr lang="en-US" sz="1600">
              <a:solidFill>
                <a:schemeClr val="bg2"/>
              </a:solidFill>
            </a:endParaRPr>
          </a:p>
        </p:txBody>
      </p:sp>
      <p:graphicFrame>
        <p:nvGraphicFramePr>
          <p:cNvPr id="20" name="Table 19"/>
          <p:cNvGraphicFramePr>
            <a:graphicFrameLocks noGrp="1"/>
          </p:cNvGraphicFramePr>
          <p:nvPr/>
        </p:nvGraphicFramePr>
        <p:xfrm>
          <a:off x="5943600" y="1447800"/>
          <a:ext cx="3200400" cy="4876800"/>
        </p:xfrm>
        <a:graphic>
          <a:graphicData uri="http://schemas.openxmlformats.org/drawingml/2006/table">
            <a:tbl>
              <a:tblPr/>
              <a:tblGrid>
                <a:gridCol w="3200400"/>
              </a:tblGrid>
              <a:tr h="9906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Discovered the remnant afterglow from the </a:t>
                      </a:r>
                      <a:r>
                        <a:rPr kumimoji="0" lang="en-US" sz="1800" b="1"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Big Bang</a:t>
                      </a:r>
                      <a:r>
                        <a:rPr kumimoji="0" lang="en-US" sz="1800" b="0" i="0" u="none" strike="noStrike" cap="none" normalizeH="0" baseline="0" dirty="0" smtClean="0">
                          <a:ln>
                            <a:noFill/>
                          </a:ln>
                          <a:solidFill>
                            <a:schemeClr val="bg2"/>
                          </a:solidFill>
                          <a:effectLst/>
                          <a:latin typeface="Arial" pitchFamily="34" charset="0"/>
                          <a:ea typeface="MS PGothic" pitchFamily="34" charset="-128"/>
                          <a:sym typeface="Wingdings" pitchFamily="2" charset="2"/>
                        </a:rPr>
                        <a:t>.</a:t>
                      </a:r>
                    </a:p>
                    <a:p>
                      <a:pPr marL="0" marR="0" lvl="0" indent="0" algn="l" defTabSz="457200" rtl="0" eaLnBrk="1" fontAlgn="base" latinLnBrk="0" hangingPunct="1">
                        <a:lnSpc>
                          <a:spcPct val="100000"/>
                        </a:lnSpc>
                        <a:spcBef>
                          <a:spcPct val="0"/>
                        </a:spcBef>
                        <a:spcAft>
                          <a:spcPct val="0"/>
                        </a:spcAft>
                        <a:buClrTx/>
                        <a:buSzTx/>
                        <a:buFont typeface="Wingdings" pitchFamily="2" charset="2"/>
                        <a:buChar char="à"/>
                        <a:tabLst/>
                      </a:pPr>
                      <a:r>
                        <a:rPr kumimoji="0" lang="en-US" sz="1800" b="0" i="0" u="none" strike="noStrike" cap="none" normalizeH="0" baseline="0" dirty="0" smtClean="0">
                          <a:ln>
                            <a:noFill/>
                          </a:ln>
                          <a:solidFill>
                            <a:schemeClr val="bg2"/>
                          </a:solidFill>
                          <a:effectLst/>
                          <a:latin typeface="Arial" pitchFamily="34" charset="0"/>
                          <a:ea typeface="MS PGothic" pitchFamily="34" charset="-128"/>
                          <a:sym typeface="Wingdings" pitchFamily="2" charset="2"/>
                        </a:rPr>
                        <a:t> </a:t>
                      </a:r>
                      <a:r>
                        <a:rPr kumimoji="0" lang="en-US" sz="1800" b="1"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2.7 K</a:t>
                      </a:r>
                      <a:r>
                        <a:rPr kumimoji="0" lang="en-US" sz="1800" b="0"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6EF"/>
                    </a:solidFill>
                  </a:tcPr>
                </a:tc>
              </a:tr>
              <a:tr h="1600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Blackbody radiation</a:t>
                      </a:r>
                      <a:r>
                        <a:rPr kumimoji="0" lang="en-US" sz="1800" b="0"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Discovered the patterns (</a:t>
                      </a:r>
                      <a:r>
                        <a:rPr kumimoji="0" lang="en-US" sz="1800" b="1"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anisotropy</a:t>
                      </a: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 in the afterglow.</a:t>
                      </a:r>
                    </a:p>
                    <a:p>
                      <a:pPr marL="0" marR="0" lvl="0" indent="0" algn="l" defTabSz="457200" rtl="0" eaLnBrk="1" fontAlgn="base" latinLnBrk="0" hangingPunct="1">
                        <a:lnSpc>
                          <a:spcPct val="100000"/>
                        </a:lnSpc>
                        <a:spcBef>
                          <a:spcPct val="0"/>
                        </a:spcBef>
                        <a:spcAft>
                          <a:spcPct val="0"/>
                        </a:spcAft>
                        <a:buClrTx/>
                        <a:buSzTx/>
                        <a:buFont typeface="Wingdings" pitchFamily="2" charset="2"/>
                        <a:buChar char="à"/>
                        <a:tabLst/>
                      </a:pPr>
                      <a:r>
                        <a:rPr kumimoji="0" lang="en-US" sz="1800" b="1"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 angular scale ~ 7° </a:t>
                      </a: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at a level  ΔT/T  of 10</a:t>
                      </a:r>
                      <a:r>
                        <a:rPr kumimoji="0" lang="en-US" sz="1800" b="0" i="0" u="none" strike="noStrike" cap="none" normalizeH="0" baseline="30000" dirty="0" smtClean="0">
                          <a:ln>
                            <a:noFill/>
                          </a:ln>
                          <a:solidFill>
                            <a:schemeClr val="tx2"/>
                          </a:solidFill>
                          <a:effectLst/>
                          <a:latin typeface="Arial" pitchFamily="34" charset="0"/>
                          <a:ea typeface="MS PGothic" pitchFamily="34" charset="-128"/>
                          <a:sym typeface="Wingdings" pitchFamily="2" charset="2"/>
                        </a:rPr>
                        <a:t>-5</a:t>
                      </a:r>
                      <a:endParaRPr kumimoji="0" lang="en-US" sz="1800" b="0" i="0" u="none" strike="noStrike" cap="none" normalizeH="0" baseline="0" dirty="0" smtClean="0">
                        <a:ln>
                          <a:noFill/>
                        </a:ln>
                        <a:solidFill>
                          <a:schemeClr val="tx2"/>
                        </a:solidFill>
                        <a:effectLst/>
                        <a:latin typeface="Arial" pitchFamily="34" charset="0"/>
                        <a:ea typeface="MS PGothic" pitchFamily="34"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ECDE"/>
                    </a:solidFill>
                  </a:tcPr>
                </a:tc>
              </a:tr>
              <a:tr h="13716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2"/>
                          </a:solidFill>
                          <a:effectLst/>
                          <a:latin typeface="Arial" pitchFamily="34" charset="0"/>
                          <a:ea typeface="MS PGothic" pitchFamily="34" charset="-128"/>
                        </a:rPr>
                        <a:t>(Wilkinson Microwave Anisotropy Probe):</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pitchFamily="34" charset="0"/>
                          <a:ea typeface="MS PGothic" pitchFamily="34" charset="-128"/>
                          <a:sym typeface="Wingdings" pitchFamily="2" charset="2"/>
                        </a:rPr>
                        <a:t> angular scale ~ 15’</a:t>
                      </a:r>
                      <a:endParaRPr kumimoji="0" lang="en-US" sz="1800" b="1" i="0" u="none" strike="noStrike" cap="none" normalizeH="0" baseline="0" dirty="0" smtClean="0">
                        <a:ln>
                          <a:noFill/>
                        </a:ln>
                        <a:solidFill>
                          <a:srgbClr val="0000FF"/>
                        </a:solidFill>
                        <a:effectLst/>
                        <a:latin typeface="Arial" pitchFamily="34" charset="0"/>
                        <a:ea typeface="MS PGothic" pitchFamily="34" charset="-128"/>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2"/>
                        </a:solidFill>
                        <a:effectLst/>
                        <a:latin typeface="Arial" pitchFamily="34" charset="0"/>
                        <a:ea typeface="MS PGothic" pitchFamily="34"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6EF"/>
                    </a:solidFill>
                  </a:tcPr>
                </a:tc>
              </a:tr>
              <a:tr h="838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 </a:t>
                      </a:r>
                      <a:r>
                        <a:rPr kumimoji="0" lang="en-US" sz="1800" b="1"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angular scale ~ 5’,</a:t>
                      </a: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           ΔT/T ~ 2x10</a:t>
                      </a:r>
                      <a:r>
                        <a:rPr kumimoji="0" lang="en-US" sz="1800" b="0" i="0" u="none" strike="noStrike" cap="none" normalizeH="0" baseline="30000" dirty="0" smtClean="0">
                          <a:ln>
                            <a:noFill/>
                          </a:ln>
                          <a:solidFill>
                            <a:schemeClr val="tx2"/>
                          </a:solidFill>
                          <a:effectLst/>
                          <a:latin typeface="Arial" pitchFamily="34" charset="0"/>
                          <a:ea typeface="MS PGothic" pitchFamily="34" charset="-128"/>
                          <a:sym typeface="Wingdings" pitchFamily="2" charset="2"/>
                        </a:rPr>
                        <a:t>-6</a:t>
                      </a:r>
                      <a:r>
                        <a:rPr kumimoji="0" lang="en-US" sz="1800" b="0" i="0" u="none" strike="noStrike" cap="none" normalizeH="0" baseline="0" dirty="0" smtClean="0">
                          <a:ln>
                            <a:noFill/>
                          </a:ln>
                          <a:solidFill>
                            <a:schemeClr val="tx2"/>
                          </a:solidFill>
                          <a:effectLst/>
                          <a:latin typeface="Arial" pitchFamily="34" charset="0"/>
                          <a:ea typeface="MS PGothic" pitchFamily="34" charset="-128"/>
                          <a:sym typeface="Wingdings" pitchFamily="2" charset="2"/>
                        </a:rPr>
                        <a:t>, 30~867 Hz   </a:t>
                      </a:r>
                      <a:endParaRPr kumimoji="0" lang="en-US" sz="1800" b="0" i="0" u="none" strike="noStrike" cap="none" normalizeH="0" baseline="0" dirty="0" smtClean="0">
                        <a:ln>
                          <a:noFill/>
                        </a:ln>
                        <a:solidFill>
                          <a:schemeClr val="tx2"/>
                        </a:solidFill>
                        <a:effectLst/>
                        <a:latin typeface="Arial" pitchFamily="34" charset="0"/>
                        <a:ea typeface="MS PGothic" pitchFamily="34" charset="-128"/>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0" y="0"/>
            <a:ext cx="9144000" cy="6858000"/>
          </a:xfrm>
          <a:prstGeom prst="rect">
            <a:avLst/>
          </a:prstGeom>
          <a:gradFill rotWithShape="1">
            <a:gsLst>
              <a:gs pos="0">
                <a:schemeClr val="bg1"/>
              </a:gs>
              <a:gs pos="100000">
                <a:srgbClr val="FF66FF"/>
              </a:gs>
            </a:gsLst>
            <a:path path="shape">
              <a:fillToRect l="50000" t="50000" r="50000" b="50000"/>
            </a:path>
          </a:gradFill>
          <a:ln w="9525">
            <a:solidFill>
              <a:schemeClr val="tx1"/>
            </a:solidFill>
            <a:miter lim="800000"/>
            <a:headEnd/>
            <a:tailEnd/>
          </a:ln>
        </p:spPr>
        <p:txBody>
          <a:bodyPr wrap="none" anchor="ctr"/>
          <a:lstStyle/>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endParaRPr lang="bg-BG" dirty="0">
              <a:latin typeface="Times New Roman" pitchFamily="18" charset="0"/>
            </a:endParaRPr>
          </a:p>
          <a:p>
            <a:pPr eaLnBrk="0" hangingPunct="0">
              <a:spcBef>
                <a:spcPct val="20000"/>
              </a:spcBef>
            </a:pPr>
            <a:r>
              <a:rPr lang="bg-BG" dirty="0">
                <a:latin typeface="Times New Roman" pitchFamily="18" charset="0"/>
              </a:rPr>
              <a:t>                                    </a:t>
            </a:r>
            <a:r>
              <a:rPr lang="fr-FR" sz="2400" dirty="0" smtClean="0">
                <a:latin typeface="Times New Roman" pitchFamily="18" charset="0"/>
              </a:rPr>
              <a:t> </a:t>
            </a:r>
            <a:endParaRPr lang="bg-BG" sz="2400" dirty="0" smtClean="0">
              <a:latin typeface="Times New Roman" pitchFamily="18" charset="0"/>
            </a:endParaRPr>
          </a:p>
          <a:p>
            <a:pPr eaLnBrk="0" hangingPunct="0">
              <a:spcBef>
                <a:spcPct val="20000"/>
              </a:spcBef>
            </a:pPr>
            <a:r>
              <a:rPr lang="bg-BG" sz="2400" dirty="0" smtClean="0">
                <a:latin typeface="Times New Roman" pitchFamily="18" charset="0"/>
              </a:rPr>
              <a:t>                     </a:t>
            </a:r>
            <a:r>
              <a:rPr lang="en-US" sz="2400" dirty="0" smtClean="0">
                <a:latin typeface="Times New Roman" pitchFamily="18" charset="0"/>
              </a:rPr>
              <a:t>matter-antimatter asymmetry</a:t>
            </a:r>
            <a:endParaRPr lang="bg-BG" sz="2400" dirty="0" smtClean="0">
              <a:latin typeface="Times New Roman" pitchFamily="18" charset="0"/>
            </a:endParaRPr>
          </a:p>
          <a:p>
            <a:pPr eaLnBrk="0" hangingPunct="0">
              <a:spcBef>
                <a:spcPct val="20000"/>
              </a:spcBef>
            </a:pPr>
            <a:r>
              <a:rPr lang="bg-BG" sz="2400" dirty="0" smtClean="0">
                <a:latin typeface="Times New Roman" pitchFamily="18" charset="0"/>
              </a:rPr>
              <a:t>                      </a:t>
            </a:r>
            <a:r>
              <a:rPr lang="en-US" sz="2400" dirty="0" smtClean="0">
                <a:latin typeface="Times New Roman" pitchFamily="18" charset="0"/>
              </a:rPr>
              <a:t>inflation</a:t>
            </a:r>
            <a:r>
              <a:rPr lang="bg-BG" sz="2400" dirty="0" smtClean="0">
                <a:latin typeface="Times New Roman" pitchFamily="18" charset="0"/>
              </a:rPr>
              <a:t> </a:t>
            </a:r>
            <a:endParaRPr lang="fr-FR" sz="2400" dirty="0">
              <a:latin typeface="Times New Roman" pitchFamily="18" charset="0"/>
            </a:endParaRPr>
          </a:p>
        </p:txBody>
      </p:sp>
      <p:sp>
        <p:nvSpPr>
          <p:cNvPr id="103427" name="Text Box 3"/>
          <p:cNvSpPr txBox="1">
            <a:spLocks noChangeArrowheads="1"/>
          </p:cNvSpPr>
          <p:nvPr/>
        </p:nvSpPr>
        <p:spPr bwMode="auto">
          <a:xfrm>
            <a:off x="1050925" y="955675"/>
            <a:ext cx="260350" cy="457200"/>
          </a:xfrm>
          <a:prstGeom prst="rect">
            <a:avLst/>
          </a:prstGeom>
          <a:noFill/>
          <a:ln w="9525">
            <a:noFill/>
            <a:miter lim="800000"/>
            <a:headEnd/>
            <a:tailEnd/>
          </a:ln>
        </p:spPr>
        <p:txBody>
          <a:bodyPr wrap="none">
            <a:spAutoFit/>
          </a:bodyPr>
          <a:lstStyle/>
          <a:p>
            <a:r>
              <a:rPr lang="en-US" sz="2400">
                <a:latin typeface="Times New Roman" pitchFamily="18" charset="0"/>
              </a:rPr>
              <a:t> </a:t>
            </a:r>
          </a:p>
        </p:txBody>
      </p:sp>
      <p:sp>
        <p:nvSpPr>
          <p:cNvPr id="103428" name="Line 4"/>
          <p:cNvSpPr>
            <a:spLocks noChangeShapeType="1"/>
          </p:cNvSpPr>
          <p:nvPr/>
        </p:nvSpPr>
        <p:spPr bwMode="auto">
          <a:xfrm>
            <a:off x="381000" y="3962400"/>
            <a:ext cx="8077200" cy="0"/>
          </a:xfrm>
          <a:prstGeom prst="line">
            <a:avLst/>
          </a:prstGeom>
          <a:noFill/>
          <a:ln w="28575">
            <a:solidFill>
              <a:schemeClr val="tx1"/>
            </a:solidFill>
            <a:round/>
            <a:headEnd/>
            <a:tailEnd/>
          </a:ln>
          <a:effectLst>
            <a:prstShdw prst="shdw13" dist="53882" dir="13500000">
              <a:schemeClr val="bg2"/>
            </a:prstShdw>
          </a:effectLst>
        </p:spPr>
        <p:txBody>
          <a:bodyPr wrap="none" anchor="ctr"/>
          <a:lstStyle/>
          <a:p>
            <a:endParaRPr lang="bg-BG"/>
          </a:p>
        </p:txBody>
      </p:sp>
      <p:sp>
        <p:nvSpPr>
          <p:cNvPr id="103429" name="WordArt 5"/>
          <p:cNvSpPr>
            <a:spLocks noChangeArrowheads="1" noChangeShapeType="1" noTextEdit="1"/>
          </p:cNvSpPr>
          <p:nvPr/>
        </p:nvSpPr>
        <p:spPr bwMode="auto">
          <a:xfrm>
            <a:off x="381000" y="1600200"/>
            <a:ext cx="8382000" cy="1219200"/>
          </a:xfrm>
          <a:prstGeom prst="rect">
            <a:avLst/>
          </a:prstGeom>
        </p:spPr>
        <p:txBody>
          <a:bodyPr wrap="none" fromWordArt="1">
            <a:prstTxWarp prst="textPlain">
              <a:avLst>
                <a:gd name="adj" fmla="val 50000"/>
              </a:avLst>
            </a:prstTxWarp>
          </a:bodyPr>
          <a:lstStyle/>
          <a:p>
            <a:pPr algn="ctr"/>
            <a:r>
              <a:rPr lang="en-US" sz="3600" kern="10" dirty="0" smtClean="0">
                <a:ln w="9525">
                  <a:solidFill>
                    <a:srgbClr val="000000"/>
                  </a:solidFill>
                  <a:round/>
                  <a:headEnd/>
                  <a:tailEnd/>
                </a:ln>
                <a:solidFill>
                  <a:schemeClr val="tx2"/>
                </a:solidFill>
                <a:effectLst>
                  <a:prstShdw prst="shdw13" dist="53882" dir="13500000">
                    <a:srgbClr val="868686"/>
                  </a:prstShdw>
                </a:effectLst>
                <a:latin typeface="Arial Black"/>
              </a:rPr>
              <a:t>The Universe Secrets</a:t>
            </a:r>
            <a:endParaRPr lang="bg-BG" sz="3600" kern="10" dirty="0">
              <a:ln w="9525">
                <a:solidFill>
                  <a:srgbClr val="000000"/>
                </a:solidFill>
                <a:round/>
                <a:headEnd/>
                <a:tailEnd/>
              </a:ln>
              <a:solidFill>
                <a:schemeClr val="tx2"/>
              </a:solidFill>
              <a:effectLst>
                <a:prstShdw prst="shdw13" dist="53882" dir="13500000">
                  <a:srgbClr val="868686"/>
                </a:prstShdw>
              </a:effectLst>
              <a:latin typeface="Arial Black"/>
            </a:endParaRPr>
          </a:p>
        </p:txBody>
      </p:sp>
      <p:sp>
        <p:nvSpPr>
          <p:cNvPr id="6" name="Rectangle 4"/>
          <p:cNvSpPr>
            <a:spLocks noChangeArrowheads="1"/>
          </p:cNvSpPr>
          <p:nvPr/>
        </p:nvSpPr>
        <p:spPr bwMode="auto">
          <a:xfrm>
            <a:off x="990600" y="4038600"/>
            <a:ext cx="6934200" cy="707886"/>
          </a:xfrm>
          <a:prstGeom prst="rect">
            <a:avLst/>
          </a:prstGeom>
          <a:noFill/>
          <a:ln w="9525">
            <a:noFill/>
            <a:miter lim="800000"/>
            <a:headEnd/>
            <a:tailEnd/>
          </a:ln>
          <a:effectLst>
            <a:outerShdw dist="107763" dir="2700000" algn="ctr" rotWithShape="0">
              <a:schemeClr val="bg1">
                <a:lumMod val="50000"/>
              </a:schemeClr>
            </a:outerShdw>
          </a:effectLst>
        </p:spPr>
        <p:txBody>
          <a:bodyPr>
            <a:spAutoFit/>
          </a:bodyPr>
          <a:lstStyle/>
          <a:p>
            <a:pPr eaLnBrk="0" hangingPunct="0">
              <a:spcBef>
                <a:spcPct val="20000"/>
              </a:spcBef>
              <a:defRPr/>
            </a:pPr>
            <a:r>
              <a:rPr lang="en-US" sz="4000" dirty="0" smtClean="0">
                <a:latin typeface="Times New Roman" pitchFamily="18" charset="0"/>
              </a:rPr>
              <a:t>Dark Matter</a:t>
            </a:r>
            <a:r>
              <a:rPr lang="fr-FR" sz="4000" dirty="0" smtClean="0">
                <a:latin typeface="Times New Roman" pitchFamily="18" charset="0"/>
              </a:rPr>
              <a:t>, </a:t>
            </a:r>
            <a:r>
              <a:rPr lang="en-US" sz="4000" dirty="0" smtClean="0">
                <a:latin typeface="Times New Roman" pitchFamily="18" charset="0"/>
              </a:rPr>
              <a:t>Dark Energy</a:t>
            </a:r>
            <a:r>
              <a:rPr lang="bg-BG" sz="4000" dirty="0" smtClean="0">
                <a:latin typeface="Times New Roman" pitchFamily="18" charset="0"/>
              </a:rPr>
              <a:t> </a:t>
            </a:r>
            <a:r>
              <a:rPr lang="fr-FR" sz="4000" dirty="0" smtClean="0">
                <a:latin typeface="Times New Roman" pitchFamily="18" charset="0"/>
              </a:rPr>
              <a:t> </a:t>
            </a:r>
            <a:endParaRPr lang="fr-FR" sz="4000" dirty="0">
              <a:latin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idx="4294967295"/>
          </p:nvPr>
        </p:nvSpPr>
        <p:spPr>
          <a:xfrm>
            <a:off x="685800" y="2286000"/>
            <a:ext cx="7772400" cy="1143000"/>
          </a:xfrm>
        </p:spPr>
        <p:txBody>
          <a:bodyPr/>
          <a:lstStyle/>
          <a:p>
            <a:pPr eaLnBrk="1" hangingPunct="1"/>
            <a:r>
              <a:rPr lang="bg-BG" smtClean="0">
                <a:solidFill>
                  <a:schemeClr val="accent2"/>
                </a:solidFill>
              </a:rPr>
              <a:t>Скрита маса</a:t>
            </a:r>
            <a:endParaRPr lang="fr-FR" smtClean="0">
              <a:solidFill>
                <a:schemeClr val="accent2"/>
              </a:solidFill>
            </a:endParaRPr>
          </a:p>
        </p:txBody>
      </p:sp>
      <p:sp>
        <p:nvSpPr>
          <p:cNvPr id="4813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r>
              <a:rPr lang="bg-BG" smtClean="0"/>
              <a:t>Наблюдателни и теоретични указания</a:t>
            </a:r>
            <a:r>
              <a:rPr lang="fr-FR" smtClean="0"/>
              <a:t>, </a:t>
            </a:r>
            <a:r>
              <a:rPr lang="bg-BG" smtClean="0"/>
              <a:t>форми</a:t>
            </a:r>
            <a:r>
              <a:rPr lang="fr-FR" smtClean="0"/>
              <a:t>, </a:t>
            </a:r>
            <a:r>
              <a:rPr lang="bg-BG" smtClean="0"/>
              <a:t>представители</a:t>
            </a:r>
            <a:endParaRPr lang="fr-FR" smtClean="0"/>
          </a:p>
        </p:txBody>
      </p:sp>
      <p:pic>
        <p:nvPicPr>
          <p:cNvPr id="48132" name="Picture 4"/>
          <p:cNvPicPr>
            <a:picLocks noChangeAspect="1" noChangeArrowheads="1"/>
          </p:cNvPicPr>
          <p:nvPr/>
        </p:nvPicPr>
        <p:blipFill>
          <a:blip r:embed="rId3" cstate="print"/>
          <a:srcRect/>
          <a:stretch>
            <a:fillRect/>
          </a:stretch>
        </p:blipFill>
        <p:spPr bwMode="auto">
          <a:xfrm>
            <a:off x="1276350" y="1462088"/>
            <a:ext cx="6591300" cy="3933825"/>
          </a:xfrm>
          <a:prstGeom prst="rect">
            <a:avLst/>
          </a:prstGeom>
          <a:noFill/>
          <a:ln w="9525">
            <a:noFill/>
            <a:miter lim="800000"/>
            <a:headEnd/>
            <a:tailEnd/>
          </a:ln>
        </p:spPr>
      </p:pic>
      <p:sp>
        <p:nvSpPr>
          <p:cNvPr id="5" name="Rectangle 4"/>
          <p:cNvSpPr/>
          <p:nvPr/>
        </p:nvSpPr>
        <p:spPr>
          <a:xfrm>
            <a:off x="685800" y="304800"/>
            <a:ext cx="8915400" cy="387798"/>
          </a:xfrm>
          <a:prstGeom prst="rect">
            <a:avLst/>
          </a:prstGeom>
        </p:spPr>
        <p:txBody>
          <a:bodyPr wrap="square">
            <a:spAutoFit/>
          </a:bodyPr>
          <a:lstStyle/>
          <a:p>
            <a:pPr eaLnBrk="1" hangingPunct="1">
              <a:lnSpc>
                <a:spcPct val="80000"/>
              </a:lnSpc>
              <a:buFontTx/>
              <a:buNone/>
            </a:pPr>
            <a:r>
              <a:rPr lang="bg-BG" sz="2400" dirty="0" smtClean="0">
                <a:solidFill>
                  <a:schemeClr val="hlink"/>
                </a:solidFill>
              </a:rPr>
              <a:t>Наблюдателни свидетелства и теоретични указания</a:t>
            </a:r>
          </a:p>
        </p:txBody>
      </p:sp>
      <p:sp>
        <p:nvSpPr>
          <p:cNvPr id="6" name="Rectangle 5"/>
          <p:cNvSpPr/>
          <p:nvPr/>
        </p:nvSpPr>
        <p:spPr>
          <a:xfrm>
            <a:off x="4724400" y="5486400"/>
            <a:ext cx="4572000" cy="923330"/>
          </a:xfrm>
          <a:prstGeom prst="rect">
            <a:avLst/>
          </a:prstGeom>
        </p:spPr>
        <p:txBody>
          <a:bodyPr>
            <a:spAutoFit/>
          </a:bodyPr>
          <a:lstStyle/>
          <a:p>
            <a:r>
              <a:rPr lang="fr-FR" dirty="0" smtClean="0"/>
              <a:t>F. Zwicky  </a:t>
            </a:r>
            <a:r>
              <a:rPr lang="bg-BG" dirty="0" smtClean="0"/>
              <a:t>открива указания за ТВ</a:t>
            </a:r>
            <a:r>
              <a:rPr lang="fr-FR" dirty="0" smtClean="0"/>
              <a:t>  </a:t>
            </a:r>
            <a:r>
              <a:rPr lang="bg-BG" dirty="0" smtClean="0"/>
              <a:t>в купове от галактики, изучавайки скоростите на галактиките. </a:t>
            </a:r>
            <a:endParaRPr lang="fr-FR" dirty="0" smtClean="0"/>
          </a:p>
        </p:txBody>
      </p:sp>
      <p:sp>
        <p:nvSpPr>
          <p:cNvPr id="7" name="Rectangle 6"/>
          <p:cNvSpPr/>
          <p:nvPr/>
        </p:nvSpPr>
        <p:spPr>
          <a:xfrm>
            <a:off x="1371600" y="5410200"/>
            <a:ext cx="4572000" cy="590931"/>
          </a:xfrm>
          <a:prstGeom prst="rect">
            <a:avLst/>
          </a:prstGeom>
        </p:spPr>
        <p:txBody>
          <a:bodyPr>
            <a:spAutoFit/>
          </a:bodyPr>
          <a:lstStyle/>
          <a:p>
            <a:pPr>
              <a:lnSpc>
                <a:spcPct val="90000"/>
              </a:lnSpc>
            </a:pPr>
            <a:r>
              <a:rPr lang="en-US" dirty="0" smtClean="0"/>
              <a:t>“</a:t>
            </a:r>
            <a:r>
              <a:rPr lang="bg-BG" dirty="0" smtClean="0"/>
              <a:t>Проблема за скритата маса</a:t>
            </a:r>
            <a:r>
              <a:rPr lang="en-US" dirty="0" smtClean="0"/>
              <a:t>”</a:t>
            </a:r>
          </a:p>
          <a:p>
            <a:pPr>
              <a:lnSpc>
                <a:spcPct val="90000"/>
              </a:lnSpc>
            </a:pPr>
            <a:r>
              <a:rPr lang="en-US" dirty="0" smtClean="0"/>
              <a:t> 1933, Fritz </a:t>
            </a:r>
            <a:r>
              <a:rPr lang="en-US" dirty="0" err="1" smtClean="0"/>
              <a:t>Zwicky</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a:xfrm>
            <a:off x="500063" y="0"/>
            <a:ext cx="7415212" cy="500063"/>
          </a:xfrm>
        </p:spPr>
        <p:txBody>
          <a:bodyPr/>
          <a:lstStyle/>
          <a:p>
            <a:r>
              <a:rPr lang="fr-FR" smtClean="0"/>
              <a:t>Dark Matter</a:t>
            </a:r>
          </a:p>
        </p:txBody>
      </p:sp>
      <p:sp>
        <p:nvSpPr>
          <p:cNvPr id="69635" name="Rectangle 3"/>
          <p:cNvSpPr>
            <a:spLocks noGrp="1" noChangeArrowheads="1"/>
          </p:cNvSpPr>
          <p:nvPr>
            <p:ph type="subTitle" idx="1"/>
          </p:nvPr>
        </p:nvSpPr>
        <p:spPr>
          <a:xfrm>
            <a:off x="0" y="500063"/>
            <a:ext cx="9144000" cy="428625"/>
          </a:xfrm>
        </p:spPr>
        <p:txBody>
          <a:bodyPr/>
          <a:lstStyle/>
          <a:p>
            <a:pPr algn="l"/>
            <a:r>
              <a:rPr lang="fr-FR" sz="1800" smtClean="0">
                <a:solidFill>
                  <a:schemeClr val="accent2"/>
                </a:solidFill>
              </a:rPr>
              <a:t>Observational   Indications                                                                            </a:t>
            </a:r>
          </a:p>
        </p:txBody>
      </p:sp>
      <p:sp>
        <p:nvSpPr>
          <p:cNvPr id="69636" name="Rectangle 3"/>
          <p:cNvSpPr>
            <a:spLocks noChangeArrowheads="1"/>
          </p:cNvSpPr>
          <p:nvPr/>
        </p:nvSpPr>
        <p:spPr bwMode="auto">
          <a:xfrm>
            <a:off x="0" y="762000"/>
            <a:ext cx="5257800" cy="523220"/>
          </a:xfrm>
          <a:prstGeom prst="rect">
            <a:avLst/>
          </a:prstGeom>
          <a:noFill/>
          <a:ln w="9525">
            <a:noFill/>
            <a:miter lim="800000"/>
            <a:headEnd/>
            <a:tailEnd/>
          </a:ln>
        </p:spPr>
        <p:txBody>
          <a:bodyPr wrap="square">
            <a:spAutoFit/>
          </a:bodyPr>
          <a:lstStyle/>
          <a:p>
            <a:r>
              <a:rPr lang="en-US" sz="1400" b="1" dirty="0"/>
              <a:t>Rotation Curves:</a:t>
            </a:r>
            <a:r>
              <a:rPr lang="en-US" sz="1400" dirty="0"/>
              <a:t> The dependence of the velocity of rotation of an object on its distance from the  galactic center. </a:t>
            </a:r>
            <a:endParaRPr lang="bg-BG" sz="1400" dirty="0"/>
          </a:p>
        </p:txBody>
      </p:sp>
      <p:sp>
        <p:nvSpPr>
          <p:cNvPr id="69638" name="Rectangle 7"/>
          <p:cNvSpPr>
            <a:spLocks noChangeArrowheads="1"/>
          </p:cNvSpPr>
          <p:nvPr/>
        </p:nvSpPr>
        <p:spPr bwMode="auto">
          <a:xfrm>
            <a:off x="214313" y="3786188"/>
            <a:ext cx="4103687" cy="338137"/>
          </a:xfrm>
          <a:prstGeom prst="rect">
            <a:avLst/>
          </a:prstGeom>
          <a:noFill/>
          <a:ln w="9525">
            <a:noFill/>
            <a:miter lim="800000"/>
            <a:headEnd/>
            <a:tailEnd/>
          </a:ln>
        </p:spPr>
        <p:txBody>
          <a:bodyPr>
            <a:spAutoFit/>
          </a:bodyPr>
          <a:lstStyle/>
          <a:p>
            <a:r>
              <a:rPr lang="fr-FR" sz="1600" b="1"/>
              <a:t>DM at galactic and galaxy cluster scale</a:t>
            </a:r>
            <a:endParaRPr lang="bg-BG" sz="1600" b="1"/>
          </a:p>
        </p:txBody>
      </p:sp>
      <p:sp>
        <p:nvSpPr>
          <p:cNvPr id="69640" name="Rectangle 9"/>
          <p:cNvSpPr>
            <a:spLocks noChangeArrowheads="1"/>
          </p:cNvSpPr>
          <p:nvPr/>
        </p:nvSpPr>
        <p:spPr bwMode="auto">
          <a:xfrm>
            <a:off x="142875" y="4143375"/>
            <a:ext cx="6181725" cy="730250"/>
          </a:xfrm>
          <a:prstGeom prst="rect">
            <a:avLst/>
          </a:prstGeom>
          <a:noFill/>
          <a:ln w="9525">
            <a:noFill/>
            <a:miter lim="800000"/>
            <a:headEnd/>
            <a:tailEnd/>
          </a:ln>
        </p:spPr>
        <p:txBody>
          <a:bodyPr>
            <a:spAutoFit/>
          </a:bodyPr>
          <a:lstStyle/>
          <a:p>
            <a:r>
              <a:rPr lang="fr-FR" sz="1400"/>
              <a:t> F. Zwicky  discovered the presence of DM on a much larger scale</a:t>
            </a:r>
          </a:p>
          <a:p>
            <a:r>
              <a:rPr lang="fr-FR" sz="1400"/>
              <a:t> through his studies of large velocitieas in galactic clusters. Recent measurements:</a:t>
            </a:r>
          </a:p>
          <a:p>
            <a:r>
              <a:rPr lang="fr-FR" sz="1400"/>
              <a:t> </a:t>
            </a:r>
            <a:r>
              <a:rPr lang="fr-FR" sz="1400" i="1">
                <a:solidFill>
                  <a:srgbClr val="0070C0"/>
                </a:solidFill>
              </a:rPr>
              <a:t>galaxy clusters (and binary galaxies) have M/L ratios up to 300.</a:t>
            </a:r>
          </a:p>
        </p:txBody>
      </p:sp>
      <p:sp>
        <p:nvSpPr>
          <p:cNvPr id="69641" name="Rectangle 10"/>
          <p:cNvSpPr>
            <a:spLocks noChangeArrowheads="1"/>
          </p:cNvSpPr>
          <p:nvPr/>
        </p:nvSpPr>
        <p:spPr bwMode="auto">
          <a:xfrm>
            <a:off x="2724150" y="2643188"/>
            <a:ext cx="1847850" cy="276225"/>
          </a:xfrm>
          <a:prstGeom prst="rect">
            <a:avLst/>
          </a:prstGeom>
          <a:noFill/>
          <a:ln w="9525">
            <a:noFill/>
            <a:miter lim="800000"/>
            <a:headEnd/>
            <a:tailEnd/>
          </a:ln>
        </p:spPr>
        <p:txBody>
          <a:bodyPr>
            <a:spAutoFit/>
          </a:bodyPr>
          <a:lstStyle/>
          <a:p>
            <a:r>
              <a:rPr lang="fr-FR" sz="1200" b="1"/>
              <a:t>NGC3198</a:t>
            </a:r>
            <a:endParaRPr lang="bg-BG" sz="1200"/>
          </a:p>
        </p:txBody>
      </p:sp>
      <p:sp>
        <p:nvSpPr>
          <p:cNvPr id="69642" name="Rectangle 11"/>
          <p:cNvSpPr>
            <a:spLocks noChangeArrowheads="1"/>
          </p:cNvSpPr>
          <p:nvPr/>
        </p:nvSpPr>
        <p:spPr bwMode="auto">
          <a:xfrm>
            <a:off x="214313" y="5000625"/>
            <a:ext cx="2120900" cy="338138"/>
          </a:xfrm>
          <a:prstGeom prst="rect">
            <a:avLst/>
          </a:prstGeom>
          <a:noFill/>
          <a:ln w="9525">
            <a:noFill/>
            <a:miter lim="800000"/>
            <a:headEnd/>
            <a:tailEnd/>
          </a:ln>
        </p:spPr>
        <p:txBody>
          <a:bodyPr wrap="none">
            <a:spAutoFit/>
          </a:bodyPr>
          <a:lstStyle/>
          <a:p>
            <a:r>
              <a:rPr lang="fr-FR" sz="1600" b="1" dirty="0" err="1"/>
              <a:t>Gravitational</a:t>
            </a:r>
            <a:r>
              <a:rPr lang="fr-FR" sz="1600" b="1" dirty="0"/>
              <a:t> </a:t>
            </a:r>
            <a:r>
              <a:rPr lang="fr-FR" sz="1600" b="1" dirty="0" err="1"/>
              <a:t>Lensing</a:t>
            </a:r>
            <a:endParaRPr lang="bg-BG" sz="1600" b="1" dirty="0"/>
          </a:p>
        </p:txBody>
      </p:sp>
      <p:sp>
        <p:nvSpPr>
          <p:cNvPr id="69643" name="Rectangle 12"/>
          <p:cNvSpPr>
            <a:spLocks noChangeArrowheads="1"/>
          </p:cNvSpPr>
          <p:nvPr/>
        </p:nvSpPr>
        <p:spPr bwMode="auto">
          <a:xfrm>
            <a:off x="0" y="5715000"/>
            <a:ext cx="5214938" cy="738187"/>
          </a:xfrm>
          <a:prstGeom prst="rect">
            <a:avLst/>
          </a:prstGeom>
          <a:noFill/>
          <a:ln w="9525">
            <a:noFill/>
            <a:miter lim="800000"/>
            <a:headEnd/>
            <a:tailEnd/>
          </a:ln>
        </p:spPr>
        <p:txBody>
          <a:bodyPr>
            <a:spAutoFit/>
          </a:bodyPr>
          <a:lstStyle/>
          <a:p>
            <a:pPr eaLnBrk="0" hangingPunct="0"/>
            <a:r>
              <a:rPr lang="en-US" sz="1400" dirty="0"/>
              <a:t>By measuring how the background galaxies are distorted by the foreground cluster the cluster  mass is measured. It is more than ten times larger than the inferred mass in visible stars, gas and dust. </a:t>
            </a:r>
          </a:p>
        </p:txBody>
      </p:sp>
      <p:pic>
        <p:nvPicPr>
          <p:cNvPr id="69644" name="Picture 3"/>
          <p:cNvPicPr>
            <a:picLocks noChangeAspect="1" noChangeArrowheads="1"/>
          </p:cNvPicPr>
          <p:nvPr/>
        </p:nvPicPr>
        <p:blipFill>
          <a:blip r:embed="rId2"/>
          <a:srcRect/>
          <a:stretch>
            <a:fillRect/>
          </a:stretch>
        </p:blipFill>
        <p:spPr bwMode="auto">
          <a:xfrm>
            <a:off x="5694660" y="4419600"/>
            <a:ext cx="3092154" cy="2289175"/>
          </a:xfrm>
          <a:prstGeom prst="rect">
            <a:avLst/>
          </a:prstGeom>
          <a:noFill/>
          <a:ln w="9525">
            <a:noFill/>
            <a:miter lim="800000"/>
            <a:headEnd/>
            <a:tailEnd/>
          </a:ln>
        </p:spPr>
      </p:pic>
      <p:sp>
        <p:nvSpPr>
          <p:cNvPr id="69645" name="Rectangle 14"/>
          <p:cNvSpPr>
            <a:spLocks noChangeArrowheads="1"/>
          </p:cNvSpPr>
          <p:nvPr/>
        </p:nvSpPr>
        <p:spPr bwMode="auto">
          <a:xfrm>
            <a:off x="3657600" y="1371600"/>
            <a:ext cx="3124200" cy="1323439"/>
          </a:xfrm>
          <a:prstGeom prst="rect">
            <a:avLst/>
          </a:prstGeom>
          <a:noFill/>
          <a:ln w="9525">
            <a:noFill/>
            <a:miter lim="800000"/>
            <a:headEnd/>
            <a:tailEnd/>
          </a:ln>
        </p:spPr>
        <p:txBody>
          <a:bodyPr wrap="square">
            <a:spAutoFit/>
          </a:bodyPr>
          <a:lstStyle/>
          <a:p>
            <a:r>
              <a:rPr lang="fr-FR" sz="1600" i="1" dirty="0">
                <a:solidFill>
                  <a:srgbClr val="0070C0"/>
                </a:solidFill>
              </a:rPr>
              <a:t>The mass </a:t>
            </a:r>
            <a:r>
              <a:rPr lang="fr-FR" sz="1600" i="1" dirty="0" err="1">
                <a:solidFill>
                  <a:srgbClr val="0070C0"/>
                </a:solidFill>
              </a:rPr>
              <a:t>inferred</a:t>
            </a:r>
            <a:r>
              <a:rPr lang="fr-FR" sz="1600" i="1" dirty="0">
                <a:solidFill>
                  <a:srgbClr val="0070C0"/>
                </a:solidFill>
              </a:rPr>
              <a:t> for galaxies </a:t>
            </a:r>
            <a:r>
              <a:rPr lang="fr-FR" sz="1600" i="1" dirty="0" err="1">
                <a:solidFill>
                  <a:srgbClr val="0070C0"/>
                </a:solidFill>
              </a:rPr>
              <a:t>is</a:t>
            </a:r>
            <a:r>
              <a:rPr lang="fr-FR" sz="1600" i="1" dirty="0">
                <a:solidFill>
                  <a:srgbClr val="0070C0"/>
                </a:solidFill>
              </a:rPr>
              <a:t> </a:t>
            </a:r>
            <a:r>
              <a:rPr lang="fr-FR" sz="1600" i="1" dirty="0" err="1">
                <a:solidFill>
                  <a:srgbClr val="0070C0"/>
                </a:solidFill>
              </a:rPr>
              <a:t>roughly</a:t>
            </a:r>
            <a:r>
              <a:rPr lang="fr-FR" sz="1600" i="1" dirty="0">
                <a:solidFill>
                  <a:srgbClr val="0070C0"/>
                </a:solidFill>
              </a:rPr>
              <a:t> </a:t>
            </a:r>
            <a:r>
              <a:rPr lang="fr-FR" sz="1600" i="1" dirty="0" err="1">
                <a:solidFill>
                  <a:srgbClr val="0070C0"/>
                </a:solidFill>
              </a:rPr>
              <a:t>ten</a:t>
            </a:r>
            <a:r>
              <a:rPr lang="fr-FR" sz="1600" i="1" dirty="0">
                <a:solidFill>
                  <a:srgbClr val="0070C0"/>
                </a:solidFill>
              </a:rPr>
              <a:t> times </a:t>
            </a:r>
            <a:r>
              <a:rPr lang="fr-FR" sz="1600" i="1" dirty="0" err="1">
                <a:solidFill>
                  <a:srgbClr val="0070C0"/>
                </a:solidFill>
              </a:rPr>
              <a:t>larger</a:t>
            </a:r>
            <a:r>
              <a:rPr lang="fr-FR" sz="1600" i="1" dirty="0">
                <a:solidFill>
                  <a:srgbClr val="0070C0"/>
                </a:solidFill>
              </a:rPr>
              <a:t> </a:t>
            </a:r>
            <a:r>
              <a:rPr lang="fr-FR" sz="1600" i="1" dirty="0" err="1">
                <a:solidFill>
                  <a:srgbClr val="0070C0"/>
                </a:solidFill>
              </a:rPr>
              <a:t>than</a:t>
            </a:r>
            <a:endParaRPr lang="fr-FR" sz="1600" i="1" dirty="0">
              <a:solidFill>
                <a:srgbClr val="0070C0"/>
              </a:solidFill>
            </a:endParaRPr>
          </a:p>
          <a:p>
            <a:r>
              <a:rPr lang="fr-FR" sz="1600" i="1" dirty="0">
                <a:solidFill>
                  <a:srgbClr val="0070C0"/>
                </a:solidFill>
              </a:rPr>
              <a:t> the mass </a:t>
            </a:r>
            <a:r>
              <a:rPr lang="fr-FR" sz="1600" i="1" dirty="0" err="1">
                <a:solidFill>
                  <a:srgbClr val="0070C0"/>
                </a:solidFill>
              </a:rPr>
              <a:t>that</a:t>
            </a:r>
            <a:r>
              <a:rPr lang="fr-FR" sz="1600" i="1" dirty="0">
                <a:solidFill>
                  <a:srgbClr val="0070C0"/>
                </a:solidFill>
              </a:rPr>
              <a:t> </a:t>
            </a:r>
            <a:r>
              <a:rPr lang="fr-FR" sz="1600" i="1" dirty="0" err="1">
                <a:solidFill>
                  <a:srgbClr val="0070C0"/>
                </a:solidFill>
              </a:rPr>
              <a:t>can</a:t>
            </a:r>
            <a:r>
              <a:rPr lang="fr-FR" sz="1600" i="1" dirty="0">
                <a:solidFill>
                  <a:srgbClr val="0070C0"/>
                </a:solidFill>
              </a:rPr>
              <a:t> </a:t>
            </a:r>
            <a:r>
              <a:rPr lang="fr-FR" sz="1600" i="1" dirty="0" err="1">
                <a:solidFill>
                  <a:srgbClr val="0070C0"/>
                </a:solidFill>
              </a:rPr>
              <a:t>be</a:t>
            </a:r>
            <a:r>
              <a:rPr lang="fr-FR" sz="1600" i="1" dirty="0">
                <a:solidFill>
                  <a:srgbClr val="0070C0"/>
                </a:solidFill>
              </a:rPr>
              <a:t> </a:t>
            </a:r>
            <a:r>
              <a:rPr lang="fr-FR" sz="1600" i="1" dirty="0" err="1">
                <a:solidFill>
                  <a:srgbClr val="0070C0"/>
                </a:solidFill>
              </a:rPr>
              <a:t>associated</a:t>
            </a:r>
            <a:r>
              <a:rPr lang="fr-FR" sz="1600" i="1" dirty="0">
                <a:solidFill>
                  <a:srgbClr val="0070C0"/>
                </a:solidFill>
              </a:rPr>
              <a:t> </a:t>
            </a:r>
            <a:r>
              <a:rPr lang="fr-FR" sz="1600" i="1" dirty="0" err="1">
                <a:solidFill>
                  <a:srgbClr val="0070C0"/>
                </a:solidFill>
              </a:rPr>
              <a:t>with</a:t>
            </a:r>
            <a:r>
              <a:rPr lang="fr-FR" sz="1600" i="1" dirty="0">
                <a:solidFill>
                  <a:srgbClr val="0070C0"/>
                </a:solidFill>
              </a:rPr>
              <a:t> stars, </a:t>
            </a:r>
            <a:r>
              <a:rPr lang="fr-FR" sz="1600" i="1" dirty="0" err="1">
                <a:solidFill>
                  <a:srgbClr val="0070C0"/>
                </a:solidFill>
              </a:rPr>
              <a:t>gas</a:t>
            </a:r>
            <a:r>
              <a:rPr lang="fr-FR" sz="1600" i="1" dirty="0">
                <a:solidFill>
                  <a:srgbClr val="0070C0"/>
                </a:solidFill>
              </a:rPr>
              <a:t> and </a:t>
            </a:r>
            <a:r>
              <a:rPr lang="fr-FR" sz="1600" i="1" dirty="0" err="1">
                <a:solidFill>
                  <a:srgbClr val="0070C0"/>
                </a:solidFill>
              </a:rPr>
              <a:t>dust</a:t>
            </a:r>
            <a:r>
              <a:rPr lang="fr-FR" sz="1600" i="1" dirty="0">
                <a:solidFill>
                  <a:srgbClr val="0070C0"/>
                </a:solidFill>
              </a:rPr>
              <a:t> in a </a:t>
            </a:r>
            <a:r>
              <a:rPr lang="fr-FR" sz="1600" i="1" dirty="0" err="1">
                <a:solidFill>
                  <a:srgbClr val="0070C0"/>
                </a:solidFill>
              </a:rPr>
              <a:t>Galaxy</a:t>
            </a:r>
            <a:r>
              <a:rPr lang="fr-FR" sz="1600" i="1" dirty="0">
                <a:solidFill>
                  <a:srgbClr val="0070C0"/>
                </a:solidFill>
              </a:rPr>
              <a:t>.</a:t>
            </a:r>
          </a:p>
        </p:txBody>
      </p:sp>
      <p:sp>
        <p:nvSpPr>
          <p:cNvPr id="69646" name="Rectangle 15"/>
          <p:cNvSpPr>
            <a:spLocks noChangeArrowheads="1"/>
          </p:cNvSpPr>
          <p:nvPr/>
        </p:nvSpPr>
        <p:spPr bwMode="auto">
          <a:xfrm>
            <a:off x="-228600" y="5334000"/>
            <a:ext cx="5867400" cy="307777"/>
          </a:xfrm>
          <a:prstGeom prst="rect">
            <a:avLst/>
          </a:prstGeom>
          <a:noFill/>
          <a:ln w="9525">
            <a:noFill/>
            <a:miter lim="800000"/>
            <a:headEnd/>
            <a:tailEnd/>
          </a:ln>
        </p:spPr>
        <p:txBody>
          <a:bodyPr wrap="square">
            <a:spAutoFit/>
          </a:bodyPr>
          <a:lstStyle/>
          <a:p>
            <a:r>
              <a:rPr lang="fr-FR" sz="1400" dirty="0"/>
              <a:t>    This mass </a:t>
            </a:r>
            <a:r>
              <a:rPr lang="fr-FR" sz="1400" dirty="0" err="1"/>
              <a:t>discrepancy</a:t>
            </a:r>
            <a:r>
              <a:rPr lang="fr-FR" sz="1400" dirty="0"/>
              <a:t> </a:t>
            </a:r>
            <a:r>
              <a:rPr lang="fr-FR" sz="1400" dirty="0" err="1"/>
              <a:t>confirmed</a:t>
            </a:r>
            <a:r>
              <a:rPr lang="fr-FR" sz="1400" dirty="0"/>
              <a:t> by </a:t>
            </a:r>
            <a:r>
              <a:rPr lang="fr-FR" sz="1400" dirty="0" err="1" smtClean="0"/>
              <a:t>gravitational</a:t>
            </a:r>
            <a:r>
              <a:rPr lang="fr-FR" sz="1400" dirty="0" smtClean="0"/>
              <a:t>   </a:t>
            </a:r>
            <a:r>
              <a:rPr lang="fr-FR" sz="1400" dirty="0" err="1" smtClean="0"/>
              <a:t>lensing</a:t>
            </a:r>
            <a:r>
              <a:rPr lang="fr-FR" sz="1400" dirty="0" smtClean="0"/>
              <a:t>.</a:t>
            </a:r>
            <a:endParaRPr lang="bg-BG" sz="1400" dirty="0"/>
          </a:p>
        </p:txBody>
      </p:sp>
      <p:sp>
        <p:nvSpPr>
          <p:cNvPr id="69647" name="Rectangle 16"/>
          <p:cNvSpPr>
            <a:spLocks noChangeArrowheads="1"/>
          </p:cNvSpPr>
          <p:nvPr/>
        </p:nvSpPr>
        <p:spPr bwMode="auto">
          <a:xfrm>
            <a:off x="6000750" y="3643313"/>
            <a:ext cx="3357563" cy="646112"/>
          </a:xfrm>
          <a:prstGeom prst="rect">
            <a:avLst/>
          </a:prstGeom>
          <a:noFill/>
          <a:ln w="9525">
            <a:noFill/>
            <a:miter lim="800000"/>
            <a:headEnd/>
            <a:tailEnd/>
          </a:ln>
        </p:spPr>
        <p:txBody>
          <a:bodyPr>
            <a:spAutoFit/>
          </a:bodyPr>
          <a:lstStyle/>
          <a:p>
            <a:r>
              <a:rPr lang="fr-FR" sz="1200"/>
              <a:t>Radio and optical observations of gas and stars in  galaxies enable us to determine the distribution of mass in these systems</a:t>
            </a:r>
            <a:endParaRPr lang="bg-BG" sz="1200"/>
          </a:p>
        </p:txBody>
      </p:sp>
      <p:pic>
        <p:nvPicPr>
          <p:cNvPr id="69648" name="Picture 4" descr="spirals"/>
          <p:cNvPicPr>
            <a:picLocks noChangeAspect="1" noChangeArrowheads="1"/>
          </p:cNvPicPr>
          <p:nvPr/>
        </p:nvPicPr>
        <p:blipFill>
          <a:blip r:embed="rId3"/>
          <a:srcRect/>
          <a:stretch>
            <a:fillRect/>
          </a:stretch>
        </p:blipFill>
        <p:spPr bwMode="auto">
          <a:xfrm>
            <a:off x="6786563" y="590550"/>
            <a:ext cx="1706562" cy="2838450"/>
          </a:xfrm>
          <a:prstGeom prst="rect">
            <a:avLst/>
          </a:prstGeom>
          <a:noFill/>
          <a:ln w="9525">
            <a:noFill/>
            <a:miter lim="800000"/>
            <a:headEnd/>
            <a:tailEnd/>
          </a:ln>
        </p:spPr>
      </p:pic>
      <p:pic>
        <p:nvPicPr>
          <p:cNvPr id="69649" name="Picture 2"/>
          <p:cNvPicPr>
            <a:picLocks noChangeAspect="1" noChangeArrowheads="1"/>
          </p:cNvPicPr>
          <p:nvPr/>
        </p:nvPicPr>
        <p:blipFill>
          <a:blip r:embed="rId4"/>
          <a:srcRect/>
          <a:stretch>
            <a:fillRect/>
          </a:stretch>
        </p:blipFill>
        <p:spPr bwMode="auto">
          <a:xfrm>
            <a:off x="4343400" y="2743200"/>
            <a:ext cx="990600" cy="252412"/>
          </a:xfrm>
          <a:prstGeom prst="rect">
            <a:avLst/>
          </a:prstGeom>
          <a:noFill/>
          <a:ln w="9525">
            <a:noFill/>
            <a:miter lim="800000"/>
            <a:headEnd/>
            <a:tailEnd/>
          </a:ln>
        </p:spPr>
      </p:pic>
      <p:pic>
        <p:nvPicPr>
          <p:cNvPr id="69650" name="Picture 3"/>
          <p:cNvPicPr>
            <a:picLocks noChangeAspect="1" noChangeArrowheads="1"/>
          </p:cNvPicPr>
          <p:nvPr/>
        </p:nvPicPr>
        <p:blipFill>
          <a:blip r:embed="rId5"/>
          <a:srcRect/>
          <a:stretch>
            <a:fillRect/>
          </a:stretch>
        </p:blipFill>
        <p:spPr bwMode="auto">
          <a:xfrm>
            <a:off x="1219200" y="6477000"/>
            <a:ext cx="981075" cy="266700"/>
          </a:xfrm>
          <a:prstGeom prst="rect">
            <a:avLst/>
          </a:prstGeom>
          <a:noFill/>
          <a:ln w="9525">
            <a:noFill/>
            <a:miter lim="800000"/>
            <a:headEnd/>
            <a:tailEnd/>
          </a:ln>
        </p:spPr>
      </p:pic>
      <p:pic>
        <p:nvPicPr>
          <p:cNvPr id="19" name="Picture 4" descr="RotCurve2"/>
          <p:cNvPicPr>
            <a:picLocks noChangeAspect="1" noChangeArrowheads="1"/>
          </p:cNvPicPr>
          <p:nvPr/>
        </p:nvPicPr>
        <p:blipFill>
          <a:blip r:embed="rId6" cstate="print"/>
          <a:srcRect/>
          <a:stretch>
            <a:fillRect/>
          </a:stretch>
        </p:blipFill>
        <p:spPr bwMode="auto">
          <a:xfrm>
            <a:off x="0" y="1295400"/>
            <a:ext cx="3609937" cy="2322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8839200" cy="6553200"/>
          </a:xfrm>
        </p:spPr>
        <p:txBody>
          <a:bodyPr>
            <a:normAutofit fontScale="62500" lnSpcReduction="20000"/>
          </a:bodyPr>
          <a:lstStyle/>
          <a:p>
            <a:pPr>
              <a:buNone/>
            </a:pPr>
            <a:r>
              <a:rPr lang="en-US" sz="2600" dirty="0" smtClean="0"/>
              <a:t>Gravitational </a:t>
            </a:r>
            <a:r>
              <a:rPr lang="en-US" sz="2600" dirty="0" err="1" smtClean="0"/>
              <a:t>lensing</a:t>
            </a:r>
            <a:r>
              <a:rPr lang="en-US" sz="2600" dirty="0" smtClean="0"/>
              <a:t>, predicted by GR, occurs when light </a:t>
            </a:r>
          </a:p>
          <a:p>
            <a:pPr>
              <a:buNone/>
            </a:pPr>
            <a:r>
              <a:rPr lang="en-US" sz="2600" dirty="0" smtClean="0"/>
              <a:t>traveling toward us from a distant galaxy is magnified and </a:t>
            </a:r>
          </a:p>
          <a:p>
            <a:pPr>
              <a:buNone/>
            </a:pPr>
            <a:r>
              <a:rPr lang="en-US" sz="2600" dirty="0" smtClean="0"/>
              <a:t>distorted as it encounters a massive object between the galaxy </a:t>
            </a:r>
          </a:p>
          <a:p>
            <a:pPr>
              <a:buNone/>
            </a:pPr>
            <a:r>
              <a:rPr lang="en-US" sz="2600" dirty="0" smtClean="0"/>
              <a:t>and us. </a:t>
            </a:r>
          </a:p>
          <a:p>
            <a:pPr>
              <a:buNone/>
            </a:pPr>
            <a:r>
              <a:rPr lang="en-US" sz="2600" dirty="0" smtClean="0"/>
              <a:t>The massive objects that create the lenses are usually huge clusters </a:t>
            </a:r>
          </a:p>
          <a:p>
            <a:pPr>
              <a:buNone/>
            </a:pPr>
            <a:r>
              <a:rPr lang="en-US" sz="2600" dirty="0" smtClean="0"/>
              <a:t>of massive galaxies. Gravitational </a:t>
            </a:r>
            <a:r>
              <a:rPr lang="en-US" sz="2600" dirty="0" err="1" smtClean="0"/>
              <a:t>lensing</a:t>
            </a:r>
            <a:r>
              <a:rPr lang="en-US" sz="2600" dirty="0" smtClean="0"/>
              <a:t> allows to measure the mass</a:t>
            </a:r>
          </a:p>
          <a:p>
            <a:pPr>
              <a:buNone/>
            </a:pPr>
            <a:r>
              <a:rPr lang="en-US" sz="2600" dirty="0" smtClean="0"/>
              <a:t>of the object creating the </a:t>
            </a:r>
            <a:r>
              <a:rPr lang="en-US" sz="2600" dirty="0" err="1" smtClean="0"/>
              <a:t>lense</a:t>
            </a:r>
            <a:r>
              <a:rPr lang="en-US" sz="2600" dirty="0" smtClean="0"/>
              <a:t>. The angle of deviation is </a:t>
            </a:r>
          </a:p>
          <a:p>
            <a:pPr>
              <a:buNone/>
            </a:pPr>
            <a:r>
              <a:rPr lang="en-US" sz="2600" dirty="0" smtClean="0"/>
              <a:t>proportional to the mass of the </a:t>
            </a:r>
            <a:r>
              <a:rPr lang="en-US" sz="2600" dirty="0" err="1" smtClean="0"/>
              <a:t>lensing</a:t>
            </a:r>
            <a:r>
              <a:rPr lang="en-US" sz="2600" dirty="0" smtClean="0"/>
              <a:t> system and provides </a:t>
            </a:r>
          </a:p>
          <a:p>
            <a:pPr>
              <a:buNone/>
            </a:pPr>
            <a:r>
              <a:rPr lang="en-US" sz="2600" dirty="0" smtClean="0"/>
              <a:t>information about DM distribution. </a:t>
            </a:r>
            <a:endParaRPr lang="bg-BG" sz="2600" dirty="0" smtClean="0"/>
          </a:p>
          <a:p>
            <a:pPr>
              <a:buNone/>
            </a:pPr>
            <a:endParaRPr lang="en-US" dirty="0" smtClean="0"/>
          </a:p>
          <a:p>
            <a:pPr>
              <a:buNone/>
            </a:pPr>
            <a:endParaRPr lang="en-US" sz="2600" dirty="0" smtClean="0"/>
          </a:p>
          <a:p>
            <a:pPr>
              <a:buNone/>
            </a:pPr>
            <a:endParaRPr lang="en-US" sz="2600" dirty="0" smtClean="0"/>
          </a:p>
          <a:p>
            <a:pPr>
              <a:buNone/>
            </a:pPr>
            <a:r>
              <a:rPr lang="en-US" sz="2600" dirty="0" smtClean="0"/>
              <a:t>COSMOS project: to survey a single 1.6-square-degree field of sky (nine times the area of the full Moon) </a:t>
            </a:r>
          </a:p>
          <a:p>
            <a:pPr>
              <a:buNone/>
            </a:pPr>
            <a:r>
              <a:rPr lang="en-US" sz="2600" dirty="0" smtClean="0"/>
              <a:t>with several space-based and Earth-based observatories, namely </a:t>
            </a:r>
            <a:r>
              <a:rPr lang="bg-BG" sz="2600" dirty="0" smtClean="0"/>
              <a:t> </a:t>
            </a:r>
            <a:r>
              <a:rPr lang="en-US" sz="2600" dirty="0" smtClean="0"/>
              <a:t>Hubble Space Telescope,  Spitzer Space </a:t>
            </a:r>
          </a:p>
          <a:p>
            <a:pPr>
              <a:buNone/>
            </a:pPr>
            <a:r>
              <a:rPr lang="en-US" sz="2600" dirty="0" smtClean="0"/>
              <a:t>Telescope,  XMM-Newton</a:t>
            </a:r>
            <a:r>
              <a:rPr lang="bg-BG" sz="2600" dirty="0" smtClean="0"/>
              <a:t> </a:t>
            </a:r>
            <a:r>
              <a:rPr lang="en-US" sz="2600" dirty="0" smtClean="0"/>
              <a:t>spacecraft,  Chandra X-ray Observatory,  Very Large Telescope (VLT),  Subaru </a:t>
            </a:r>
            <a:endParaRPr lang="bg-BG" sz="2600" dirty="0" smtClean="0"/>
          </a:p>
          <a:p>
            <a:pPr>
              <a:buNone/>
            </a:pPr>
            <a:r>
              <a:rPr lang="en-US" sz="2600" dirty="0" smtClean="0"/>
              <a:t>Telescope, Canada-France-Hawaii Telescope.</a:t>
            </a:r>
            <a:r>
              <a:rPr lang="bg-BG" dirty="0" smtClean="0"/>
              <a:t> </a:t>
            </a:r>
            <a:endParaRPr lang="en-US" dirty="0" smtClean="0"/>
          </a:p>
          <a:p>
            <a:pPr>
              <a:buNone/>
            </a:pPr>
            <a:r>
              <a:rPr lang="en-US" sz="2900" dirty="0" smtClean="0"/>
              <a:t>Astronomers using Hubble Space Telescope and ground-based telescopes have compiled a </a:t>
            </a:r>
          </a:p>
          <a:p>
            <a:pPr>
              <a:buNone/>
            </a:pPr>
            <a:r>
              <a:rPr lang="en-US" sz="2900" dirty="0" smtClean="0"/>
              <a:t>large catalog of gravitational lenses in the distant universe. The catalog contains 67 new </a:t>
            </a:r>
          </a:p>
          <a:p>
            <a:pPr>
              <a:buNone/>
            </a:pPr>
            <a:r>
              <a:rPr lang="en-US" sz="2900" dirty="0" smtClean="0"/>
              <a:t>gravitationally </a:t>
            </a:r>
            <a:r>
              <a:rPr lang="en-US" sz="2900" dirty="0" err="1" smtClean="0"/>
              <a:t>lensed</a:t>
            </a:r>
            <a:r>
              <a:rPr lang="en-US" sz="2900" dirty="0" smtClean="0"/>
              <a:t> galaxy images found around massive elliptical and </a:t>
            </a:r>
            <a:r>
              <a:rPr lang="en-US" sz="2900" dirty="0" err="1" smtClean="0"/>
              <a:t>lenticular</a:t>
            </a:r>
            <a:r>
              <a:rPr lang="en-US" sz="2900" dirty="0" smtClean="0"/>
              <a:t>-shaped </a:t>
            </a:r>
          </a:p>
          <a:p>
            <a:pPr>
              <a:buNone/>
            </a:pPr>
            <a:r>
              <a:rPr lang="en-US" sz="2900" dirty="0" smtClean="0"/>
              <a:t>galaxies. If this sample is representative, there would be nearly half a million similar </a:t>
            </a:r>
          </a:p>
          <a:p>
            <a:pPr>
              <a:buNone/>
            </a:pPr>
            <a:r>
              <a:rPr lang="en-US" sz="2900" dirty="0" smtClean="0"/>
              <a:t>gravitational lenses over the whole sky.</a:t>
            </a:r>
          </a:p>
          <a:p>
            <a:pPr>
              <a:buNone/>
            </a:pPr>
            <a:endParaRPr lang="en-US" sz="2900" dirty="0" smtClean="0"/>
          </a:p>
          <a:p>
            <a:pPr>
              <a:buNone/>
            </a:pPr>
            <a:r>
              <a:rPr lang="en-US" sz="2900" dirty="0" smtClean="0"/>
              <a:t>The study of the gravitational lenses gives an opportunity to probe DM distribution around </a:t>
            </a:r>
          </a:p>
          <a:p>
            <a:pPr>
              <a:buNone/>
            </a:pPr>
            <a:r>
              <a:rPr lang="en-US" sz="2900" dirty="0" smtClean="0"/>
              <a:t>galactic lenses.</a:t>
            </a:r>
            <a:endParaRPr lang="bg-BG" sz="2900" dirty="0"/>
          </a:p>
        </p:txBody>
      </p:sp>
      <p:pic>
        <p:nvPicPr>
          <p:cNvPr id="4" name="Picture 2"/>
          <p:cNvPicPr>
            <a:picLocks noChangeAspect="1" noChangeArrowheads="1"/>
          </p:cNvPicPr>
          <p:nvPr/>
        </p:nvPicPr>
        <p:blipFill>
          <a:blip r:embed="rId2" cstate="print">
            <a:lum bright="11000"/>
          </a:blip>
          <a:srcRect/>
          <a:stretch>
            <a:fillRect/>
          </a:stretch>
        </p:blipFill>
        <p:spPr bwMode="auto">
          <a:xfrm>
            <a:off x="5766401" y="152400"/>
            <a:ext cx="3246391"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9" name="Picture 2" descr="History_Universe"/>
          <p:cNvPicPr>
            <a:picLocks noChangeAspect="1" noChangeArrowheads="1"/>
          </p:cNvPicPr>
          <p:nvPr/>
        </p:nvPicPr>
        <p:blipFill>
          <a:blip r:embed="rId3" cstate="print"/>
          <a:srcRect/>
          <a:stretch>
            <a:fillRect/>
          </a:stretch>
        </p:blipFill>
        <p:spPr bwMode="auto">
          <a:xfrm>
            <a:off x="196850" y="304800"/>
            <a:ext cx="8839200" cy="6480175"/>
          </a:xfrm>
          <a:prstGeom prst="rect">
            <a:avLst/>
          </a:prstGeom>
          <a:noFill/>
          <a:ln w="9525">
            <a:noFill/>
            <a:miter lim="800000"/>
            <a:headEnd/>
            <a:tailEnd/>
          </a:ln>
        </p:spPr>
      </p:pic>
      <p:sp>
        <p:nvSpPr>
          <p:cNvPr id="14340" name="Oval 4"/>
          <p:cNvSpPr>
            <a:spLocks noChangeArrowheads="1"/>
          </p:cNvSpPr>
          <p:nvPr/>
        </p:nvSpPr>
        <p:spPr bwMode="auto">
          <a:xfrm>
            <a:off x="265113" y="6272213"/>
            <a:ext cx="1035050" cy="355600"/>
          </a:xfrm>
          <a:prstGeom prst="ellipse">
            <a:avLst/>
          </a:prstGeom>
          <a:noFill/>
          <a:ln w="25400">
            <a:solidFill>
              <a:srgbClr val="FF0000"/>
            </a:solidFill>
            <a:round/>
            <a:headEnd/>
            <a:tailEnd/>
          </a:ln>
        </p:spPr>
        <p:txBody>
          <a:bodyPr wrap="none" anchor="ctr"/>
          <a:lstStyle/>
          <a:p>
            <a:endParaRPr lang="bg-BG"/>
          </a:p>
        </p:txBody>
      </p:sp>
      <p:grpSp>
        <p:nvGrpSpPr>
          <p:cNvPr id="2" name="Group 14"/>
          <p:cNvGrpSpPr>
            <a:grpSpLocks/>
          </p:cNvGrpSpPr>
          <p:nvPr/>
        </p:nvGrpSpPr>
        <p:grpSpPr bwMode="auto">
          <a:xfrm>
            <a:off x="4975226" y="990600"/>
            <a:ext cx="1471613" cy="5384801"/>
            <a:chOff x="3168" y="672"/>
            <a:chExt cx="927" cy="3392"/>
          </a:xfrm>
        </p:grpSpPr>
        <p:sp>
          <p:nvSpPr>
            <p:cNvPr id="14344" name="AutoShape 5"/>
            <p:cNvSpPr>
              <a:spLocks noChangeArrowheads="1"/>
            </p:cNvSpPr>
            <p:nvPr/>
          </p:nvSpPr>
          <p:spPr bwMode="auto">
            <a:xfrm>
              <a:off x="3168" y="3264"/>
              <a:ext cx="927" cy="800"/>
            </a:xfrm>
            <a:prstGeom prst="upArrowCallout">
              <a:avLst>
                <a:gd name="adj1" fmla="val 28969"/>
                <a:gd name="adj2" fmla="val 28969"/>
                <a:gd name="adj3" fmla="val 16667"/>
                <a:gd name="adj4" fmla="val 66667"/>
              </a:avLst>
            </a:prstGeom>
            <a:solidFill>
              <a:srgbClr val="FFFF99"/>
            </a:solidFill>
            <a:ln w="9525">
              <a:solidFill>
                <a:schemeClr val="bg1"/>
              </a:solidFill>
              <a:miter lim="800000"/>
              <a:headEnd/>
              <a:tailEnd/>
            </a:ln>
          </p:spPr>
          <p:txBody>
            <a:bodyPr wrap="none" anchor="ctr"/>
            <a:lstStyle/>
            <a:p>
              <a:r>
                <a:rPr lang="bg-BG" dirty="0" smtClean="0"/>
                <a:t>    </a:t>
              </a:r>
              <a:r>
                <a:rPr lang="en-GB" dirty="0" smtClean="0"/>
                <a:t>T~</a:t>
              </a:r>
              <a:r>
                <a:rPr lang="en-US" dirty="0" smtClean="0"/>
                <a:t>3</a:t>
              </a:r>
              <a:r>
                <a:rPr lang="bg-BG" dirty="0" smtClean="0"/>
                <a:t>000 </a:t>
              </a:r>
              <a:r>
                <a:rPr lang="bg-BG" dirty="0" smtClean="0"/>
                <a:t>К</a:t>
              </a:r>
              <a:endParaRPr lang="en-GB" dirty="0"/>
            </a:p>
            <a:p>
              <a:r>
                <a:rPr lang="bg-BG" dirty="0" smtClean="0"/>
                <a:t>  </a:t>
              </a:r>
              <a:r>
                <a:rPr lang="en-GB" dirty="0" smtClean="0"/>
                <a:t>t~</a:t>
              </a:r>
              <a:r>
                <a:rPr lang="bg-BG" dirty="0" smtClean="0"/>
                <a:t>380 000 г</a:t>
              </a:r>
              <a:endParaRPr lang="en-GB" dirty="0"/>
            </a:p>
          </p:txBody>
        </p:sp>
        <p:sp>
          <p:nvSpPr>
            <p:cNvPr id="14346" name="Arc 8"/>
            <p:cNvSpPr>
              <a:spLocks/>
            </p:cNvSpPr>
            <p:nvPr/>
          </p:nvSpPr>
          <p:spPr bwMode="auto">
            <a:xfrm>
              <a:off x="3312" y="672"/>
              <a:ext cx="672" cy="2592"/>
            </a:xfrm>
            <a:custGeom>
              <a:avLst/>
              <a:gdLst>
                <a:gd name="T0" fmla="*/ 0 w 21600"/>
                <a:gd name="T1" fmla="*/ 0 h 35784"/>
                <a:gd name="T2" fmla="*/ 0 w 21600"/>
                <a:gd name="T3" fmla="*/ 0 h 35784"/>
                <a:gd name="T4" fmla="*/ 0 w 21600"/>
                <a:gd name="T5" fmla="*/ 0 h 35784"/>
                <a:gd name="T6" fmla="*/ 0 60000 65536"/>
                <a:gd name="T7" fmla="*/ 0 60000 65536"/>
                <a:gd name="T8" fmla="*/ 0 60000 65536"/>
                <a:gd name="T9" fmla="*/ 0 w 21600"/>
                <a:gd name="T10" fmla="*/ 0 h 35784"/>
                <a:gd name="T11" fmla="*/ 21600 w 21600"/>
                <a:gd name="T12" fmla="*/ 35784 h 35784"/>
              </a:gdLst>
              <a:ahLst/>
              <a:cxnLst>
                <a:cxn ang="T6">
                  <a:pos x="T0" y="T1"/>
                </a:cxn>
                <a:cxn ang="T7">
                  <a:pos x="T2" y="T3"/>
                </a:cxn>
                <a:cxn ang="T8">
                  <a:pos x="T4" y="T5"/>
                </a:cxn>
              </a:cxnLst>
              <a:rect l="T9" t="T10" r="T11" b="T12"/>
              <a:pathLst>
                <a:path w="21600" h="35784" fill="none" extrusionOk="0">
                  <a:moveTo>
                    <a:pt x="12391" y="0"/>
                  </a:moveTo>
                  <a:cubicBezTo>
                    <a:pt x="18163" y="4042"/>
                    <a:pt x="21600" y="10645"/>
                    <a:pt x="21600" y="17692"/>
                  </a:cubicBezTo>
                  <a:cubicBezTo>
                    <a:pt x="21600" y="24991"/>
                    <a:pt x="17913" y="31796"/>
                    <a:pt x="11799" y="35783"/>
                  </a:cubicBezTo>
                </a:path>
                <a:path w="21600" h="35784" stroke="0" extrusionOk="0">
                  <a:moveTo>
                    <a:pt x="12391" y="0"/>
                  </a:moveTo>
                  <a:cubicBezTo>
                    <a:pt x="18163" y="4042"/>
                    <a:pt x="21600" y="10645"/>
                    <a:pt x="21600" y="17692"/>
                  </a:cubicBezTo>
                  <a:cubicBezTo>
                    <a:pt x="21600" y="24991"/>
                    <a:pt x="17913" y="31796"/>
                    <a:pt x="11799" y="35783"/>
                  </a:cubicBezTo>
                  <a:lnTo>
                    <a:pt x="0" y="17692"/>
                  </a:lnTo>
                  <a:close/>
                </a:path>
              </a:pathLst>
            </a:custGeom>
            <a:noFill/>
            <a:ln w="63500">
              <a:solidFill>
                <a:schemeClr val="bg1"/>
              </a:solidFill>
              <a:round/>
              <a:headEnd/>
              <a:tailEnd/>
            </a:ln>
          </p:spPr>
          <p:txBody>
            <a:bodyPr wrap="none" anchor="ctr"/>
            <a:lstStyle/>
            <a:p>
              <a:endParaRPr lang="bg-BG"/>
            </a:p>
          </p:txBody>
        </p:sp>
      </p:grpSp>
      <p:sp>
        <p:nvSpPr>
          <p:cNvPr id="1758221" name="AutoShape 13"/>
          <p:cNvSpPr>
            <a:spLocks noChangeArrowheads="1"/>
          </p:cNvSpPr>
          <p:nvPr/>
        </p:nvSpPr>
        <p:spPr bwMode="auto">
          <a:xfrm rot="2700000">
            <a:off x="6020167" y="4412345"/>
            <a:ext cx="864000" cy="574447"/>
          </a:xfrm>
          <a:prstGeom prst="leftArrowCallout">
            <a:avLst>
              <a:gd name="adj1" fmla="val 25000"/>
              <a:gd name="adj2" fmla="val 25000"/>
              <a:gd name="adj3" fmla="val 43844"/>
              <a:gd name="adj4" fmla="val 66667"/>
            </a:avLst>
          </a:prstGeom>
          <a:solidFill>
            <a:srgbClr val="CCFFCC"/>
          </a:solidFill>
          <a:ln w="9525">
            <a:noFill/>
            <a:miter lim="800000"/>
            <a:headEnd/>
            <a:tailEnd/>
          </a:ln>
        </p:spPr>
        <p:txBody>
          <a:bodyPr wrap="none" anchor="ctr"/>
          <a:lstStyle/>
          <a:p>
            <a:r>
              <a:rPr lang="bg-BG" dirty="0" smtClean="0"/>
              <a:t>КМФ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58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822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bg-BG"/>
          </a:p>
        </p:txBody>
      </p:sp>
      <p:sp>
        <p:nvSpPr>
          <p:cNvPr id="3" name="Subtitle 2"/>
          <p:cNvSpPr>
            <a:spLocks noGrp="1"/>
          </p:cNvSpPr>
          <p:nvPr>
            <p:ph type="subTitle" idx="1"/>
          </p:nvPr>
        </p:nvSpPr>
        <p:spPr/>
        <p:txBody>
          <a:bodyPr/>
          <a:lstStyle/>
          <a:p>
            <a:endParaRPr lang="bg-BG"/>
          </a:p>
        </p:txBody>
      </p:sp>
      <p:pic>
        <p:nvPicPr>
          <p:cNvPr id="1026" name="Picture 2"/>
          <p:cNvPicPr>
            <a:picLocks noChangeAspect="1" noChangeArrowheads="1"/>
          </p:cNvPicPr>
          <p:nvPr/>
        </p:nvPicPr>
        <p:blipFill>
          <a:blip r:embed="rId2" cstate="print"/>
          <a:srcRect/>
          <a:stretch>
            <a:fillRect/>
          </a:stretch>
        </p:blipFill>
        <p:spPr bwMode="auto">
          <a:xfrm>
            <a:off x="533400" y="914400"/>
            <a:ext cx="7821082" cy="4839062"/>
          </a:xfrm>
          <a:prstGeom prst="rect">
            <a:avLst/>
          </a:prstGeom>
          <a:noFill/>
          <a:ln w="9525">
            <a:noFill/>
            <a:miter lim="800000"/>
            <a:headEnd/>
            <a:tailEnd/>
          </a:ln>
          <a:effectLst/>
        </p:spPr>
      </p:pic>
      <p:sp>
        <p:nvSpPr>
          <p:cNvPr id="5" name="Rectangle 4"/>
          <p:cNvSpPr/>
          <p:nvPr/>
        </p:nvSpPr>
        <p:spPr>
          <a:xfrm>
            <a:off x="533400" y="5715000"/>
            <a:ext cx="8001000" cy="923330"/>
          </a:xfrm>
          <a:prstGeom prst="rect">
            <a:avLst/>
          </a:prstGeom>
        </p:spPr>
        <p:txBody>
          <a:bodyPr wrap="square">
            <a:spAutoFit/>
          </a:bodyPr>
          <a:lstStyle/>
          <a:p>
            <a:r>
              <a:rPr lang="en-US" sz="1300" dirty="0" smtClean="0">
                <a:latin typeface="Times New Roman" pitchFamily="18" charset="0"/>
                <a:cs typeface="Times New Roman" pitchFamily="18" charset="0"/>
              </a:rPr>
              <a:t>HST  image presenting a rich cluster of galaxies </a:t>
            </a:r>
            <a:r>
              <a:rPr lang="ru-RU" sz="1300" dirty="0" smtClean="0">
                <a:latin typeface="Times New Roman" pitchFamily="18" charset="0"/>
                <a:cs typeface="Times New Roman" pitchFamily="18" charset="0"/>
              </a:rPr>
              <a:t>(</a:t>
            </a:r>
            <a:r>
              <a:rPr lang="en-US" sz="1300" dirty="0" smtClean="0">
                <a:latin typeface="Times New Roman" pitchFamily="18" charset="0"/>
                <a:cs typeface="Times New Roman" pitchFamily="18" charset="0"/>
              </a:rPr>
              <a:t>in yellow</a:t>
            </a:r>
            <a:r>
              <a:rPr lang="ru-RU" sz="1300" dirty="0" smtClean="0">
                <a:latin typeface="Times New Roman" pitchFamily="18" charset="0"/>
                <a:cs typeface="Times New Roman" pitchFamily="18" charset="0"/>
              </a:rPr>
              <a:t>) , </a:t>
            </a:r>
            <a:r>
              <a:rPr lang="en-US" sz="1300" dirty="0" smtClean="0">
                <a:latin typeface="Times New Roman" pitchFamily="18" charset="0"/>
                <a:cs typeface="Times New Roman" pitchFamily="18" charset="0"/>
              </a:rPr>
              <a:t>at</a:t>
            </a:r>
            <a:r>
              <a:rPr lang="ru-RU" sz="1300" dirty="0" smtClean="0">
                <a:latin typeface="Times New Roman" pitchFamily="18" charset="0"/>
                <a:cs typeface="Times New Roman" pitchFamily="18" charset="0"/>
              </a:rPr>
              <a:t> </a:t>
            </a:r>
            <a:r>
              <a:rPr lang="bg-BG" sz="1300" dirty="0" smtClean="0">
                <a:latin typeface="Times New Roman" pitchFamily="18" charset="0"/>
                <a:cs typeface="Times New Roman" pitchFamily="18" charset="0"/>
              </a:rPr>
              <a:t>5 </a:t>
            </a:r>
            <a:r>
              <a:rPr lang="en-US" sz="1300" dirty="0" smtClean="0">
                <a:latin typeface="Times New Roman" pitchFamily="18" charset="0"/>
                <a:cs typeface="Times New Roman" pitchFamily="18" charset="0"/>
              </a:rPr>
              <a:t>billions </a:t>
            </a:r>
            <a:r>
              <a:rPr lang="en-US" sz="1300" dirty="0" err="1" smtClean="0">
                <a:latin typeface="Times New Roman" pitchFamily="18" charset="0"/>
                <a:cs typeface="Times New Roman" pitchFamily="18" charset="0"/>
              </a:rPr>
              <a:t>ly</a:t>
            </a:r>
            <a:r>
              <a:rPr lang="ru-RU"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distorting the light from far away galaxies situated behind it</a:t>
            </a:r>
            <a:r>
              <a:rPr lang="ru-RU"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seen as blue arcs</a:t>
            </a:r>
            <a:r>
              <a:rPr lang="ru-RU" sz="1300" dirty="0" smtClean="0">
                <a:latin typeface="Times New Roman" pitchFamily="18" charset="0"/>
                <a:cs typeface="Times New Roman" pitchFamily="18" charset="0"/>
              </a:rPr>
              <a:t>. </a:t>
            </a:r>
            <a:endParaRPr lang="bg-BG" sz="11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The form and the distribution of arcs show that the shining matter in the cluster is not enough </a:t>
            </a:r>
            <a:r>
              <a:rPr lang="ru-RU"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to explain the distortions, i.e. the cluster contains big quantity of DM</a:t>
            </a:r>
            <a:r>
              <a:rPr lang="bg-BG" sz="1400" dirty="0" smtClean="0">
                <a:latin typeface="Times New Roman" pitchFamily="18" charset="0"/>
                <a:cs typeface="Times New Roman" pitchFamily="18" charset="0"/>
              </a:rPr>
              <a:t>.</a:t>
            </a:r>
          </a:p>
        </p:txBody>
      </p:sp>
      <p:sp>
        <p:nvSpPr>
          <p:cNvPr id="6" name="Rectangle 5"/>
          <p:cNvSpPr/>
          <p:nvPr/>
        </p:nvSpPr>
        <p:spPr>
          <a:xfrm>
            <a:off x="2819400" y="304800"/>
            <a:ext cx="2518638" cy="369332"/>
          </a:xfrm>
          <a:prstGeom prst="rect">
            <a:avLst/>
          </a:prstGeom>
        </p:spPr>
        <p:txBody>
          <a:bodyPr wrap="none">
            <a:spAutoFit/>
          </a:bodyPr>
          <a:lstStyle/>
          <a:p>
            <a:r>
              <a:rPr lang="en-US" b="1" dirty="0" smtClean="0"/>
              <a:t>Gravitational Lenses </a:t>
            </a:r>
            <a:endParaRPr lang="bg-BG"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endParaRPr lang="bg-BG" dirty="0"/>
          </a:p>
        </p:txBody>
      </p:sp>
      <p:pic>
        <p:nvPicPr>
          <p:cNvPr id="6146" name="Picture 2"/>
          <p:cNvPicPr>
            <a:picLocks noChangeAspect="1" noChangeArrowheads="1"/>
          </p:cNvPicPr>
          <p:nvPr/>
        </p:nvPicPr>
        <p:blipFill>
          <a:blip r:embed="rId2" cstate="print"/>
          <a:srcRect/>
          <a:stretch>
            <a:fillRect/>
          </a:stretch>
        </p:blipFill>
        <p:spPr bwMode="auto">
          <a:xfrm>
            <a:off x="0" y="0"/>
            <a:ext cx="9525000" cy="7038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3D map of DM in the Universe</a:t>
            </a:r>
            <a:endParaRPr lang="bg-BG" dirty="0"/>
          </a:p>
        </p:txBody>
      </p:sp>
      <p:sp>
        <p:nvSpPr>
          <p:cNvPr id="3" name="Content Placeholder 2"/>
          <p:cNvSpPr>
            <a:spLocks noGrp="1"/>
          </p:cNvSpPr>
          <p:nvPr>
            <p:ph idx="1"/>
          </p:nvPr>
        </p:nvSpPr>
        <p:spPr>
          <a:xfrm>
            <a:off x="4267200" y="1447800"/>
            <a:ext cx="4724400" cy="5821363"/>
          </a:xfrm>
        </p:spPr>
        <p:txBody>
          <a:bodyPr>
            <a:normAutofit fontScale="32500" lnSpcReduction="20000"/>
          </a:bodyPr>
          <a:lstStyle/>
          <a:p>
            <a:r>
              <a:rPr lang="en-US" sz="3700" dirty="0" smtClean="0"/>
              <a:t>The map reveals a loose network of dark matter filaments, gradually collapsing under the relentless pull of gravity, and growing clumpier over time. This confirms theories of how structure formed in our evolving universe, which has transitioned from a comparatively smooth distribution of matter at the time of the big bang. </a:t>
            </a:r>
            <a:r>
              <a:rPr lang="en-US" sz="3700" dirty="0" smtClean="0">
                <a:solidFill>
                  <a:srgbClr val="0000CC"/>
                </a:solidFill>
              </a:rPr>
              <a:t>The dark matter filaments began to form first and provided an underlying scaffolding for the subsequent construction of stars and galaxies from ordinary matter. Without dark matter, there would have been insufficient mass in the universe for structures to collapse and galaxies to form.</a:t>
            </a:r>
          </a:p>
          <a:p>
            <a:pPr>
              <a:buNone/>
            </a:pPr>
            <a:endParaRPr lang="en-US" dirty="0" smtClean="0"/>
          </a:p>
          <a:p>
            <a:pPr>
              <a:buNone/>
            </a:pPr>
            <a:endParaRPr lang="en-US" dirty="0" smtClean="0"/>
          </a:p>
          <a:p>
            <a:pPr>
              <a:buNone/>
            </a:pPr>
            <a:endParaRPr lang="en-US" dirty="0" smtClean="0"/>
          </a:p>
          <a:p>
            <a:r>
              <a:rPr lang="en-US" dirty="0" smtClean="0"/>
              <a:t>[Top] - Three slices through the evolving distribution of DM. </a:t>
            </a:r>
          </a:p>
          <a:p>
            <a:r>
              <a:rPr lang="en-US" dirty="0" smtClean="0"/>
              <a:t>This is calibrated by measuring the cosmological </a:t>
            </a:r>
            <a:r>
              <a:rPr lang="en-US" dirty="0" err="1" smtClean="0"/>
              <a:t>redshift</a:t>
            </a:r>
            <a:r>
              <a:rPr lang="en-US" dirty="0" smtClean="0"/>
              <a:t> of the </a:t>
            </a:r>
            <a:r>
              <a:rPr lang="en-US" dirty="0" err="1" smtClean="0"/>
              <a:t>lensing</a:t>
            </a:r>
            <a:r>
              <a:rPr lang="en-US" dirty="0" smtClean="0"/>
              <a:t> galaxies used to map the dark matter distribution, and binning them into different time/distance "slices".</a:t>
            </a:r>
          </a:p>
          <a:p>
            <a:r>
              <a:rPr lang="en-US" dirty="0" smtClean="0"/>
              <a:t> Each panel represents an area of sky nine times the angular diameter of the full Moon. Note that this fixed angle means that the survey volume is a really a cone, and that the physical area of the slices increases (from 19 </a:t>
            </a:r>
            <a:r>
              <a:rPr lang="en-US" dirty="0" err="1" smtClean="0"/>
              <a:t>Mpc</a:t>
            </a:r>
            <a:r>
              <a:rPr lang="en-US" dirty="0" smtClean="0"/>
              <a:t> on a side to 31 </a:t>
            </a:r>
            <a:r>
              <a:rPr lang="en-US" dirty="0" err="1" smtClean="0"/>
              <a:t>Mpc</a:t>
            </a:r>
            <a:r>
              <a:rPr lang="en-US" dirty="0" smtClean="0"/>
              <a:t> on a side) from left to right.</a:t>
            </a:r>
          </a:p>
          <a:p>
            <a:r>
              <a:rPr lang="en-US" dirty="0" smtClean="0"/>
              <a:t>[Bottom] - When the slices across the universe and back into time are combined, they make a 3D map of DM in the universe. The three axes of the box correspond to sky position (in right ascension and declination), and distance from the Earth increasing from left to right (as measured by cosmological </a:t>
            </a:r>
            <a:r>
              <a:rPr lang="en-US" dirty="0" err="1" smtClean="0"/>
              <a:t>redshift</a:t>
            </a:r>
            <a:r>
              <a:rPr lang="en-US" dirty="0" smtClean="0"/>
              <a:t>). Note how the clumping of the DM becomes more pronounced, moving right to left across the volume map, from the early universe to the more recent universe.</a:t>
            </a:r>
          </a:p>
          <a:p>
            <a:endParaRPr lang="en-US" dirty="0" smtClean="0"/>
          </a:p>
          <a:p>
            <a:pPr>
              <a:buNone/>
            </a:pPr>
            <a:endParaRPr lang="en-US" dirty="0" smtClean="0"/>
          </a:p>
          <a:p>
            <a:r>
              <a:rPr lang="en-US" dirty="0" smtClean="0"/>
              <a:t>The  DM distribution was mapped with Hubble Space Telescope's  survey of the universe, the Cosmic Evolution Survey ("COSMOS"). To compile the COSMOS survey, Hubble photographed 575 adjacent and slightly overlapping views of the universe using the Advanced Camera for Surveys' (ACS) Wide Field Camera onboard Hubble. It took nearly 1,000 hours of observations. The distances to the galaxies were determined from their spectral </a:t>
            </a:r>
            <a:r>
              <a:rPr lang="en-US" dirty="0" err="1" smtClean="0"/>
              <a:t>redshifts</a:t>
            </a:r>
            <a:r>
              <a:rPr lang="en-US" dirty="0" smtClean="0"/>
              <a:t>, using the Subaru telescope in Hawaii.</a:t>
            </a:r>
          </a:p>
          <a:p>
            <a:endParaRPr lang="bg-BG" dirty="0"/>
          </a:p>
        </p:txBody>
      </p:sp>
      <p:pic>
        <p:nvPicPr>
          <p:cNvPr id="7170" name="Picture 2"/>
          <p:cNvPicPr>
            <a:picLocks noChangeAspect="1" noChangeArrowheads="1"/>
          </p:cNvPicPr>
          <p:nvPr/>
        </p:nvPicPr>
        <p:blipFill>
          <a:blip r:embed="rId2"/>
          <a:srcRect/>
          <a:stretch>
            <a:fillRect/>
          </a:stretch>
        </p:blipFill>
        <p:spPr bwMode="auto">
          <a:xfrm>
            <a:off x="0" y="1371600"/>
            <a:ext cx="4389120" cy="548640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026"/>
          <p:cNvSpPr>
            <a:spLocks noGrp="1" noChangeArrowheads="1"/>
          </p:cNvSpPr>
          <p:nvPr>
            <p:ph type="title"/>
          </p:nvPr>
        </p:nvSpPr>
        <p:spPr>
          <a:xfrm>
            <a:off x="685800" y="381000"/>
            <a:ext cx="7772400" cy="838200"/>
          </a:xfrm>
        </p:spPr>
        <p:txBody>
          <a:bodyPr/>
          <a:lstStyle/>
          <a:p>
            <a:pPr eaLnBrk="1" hangingPunct="1"/>
            <a:r>
              <a:rPr lang="en-US" sz="3600" b="1" smtClean="0"/>
              <a:t>Galaxies’ Distribution vers Theoretical Simulations</a:t>
            </a:r>
            <a:r>
              <a:rPr lang="en-US" smtClean="0"/>
              <a:t> </a:t>
            </a:r>
          </a:p>
        </p:txBody>
      </p:sp>
      <p:graphicFrame>
        <p:nvGraphicFramePr>
          <p:cNvPr id="24578" name="Object 1024"/>
          <p:cNvGraphicFramePr>
            <a:graphicFrameLocks noChangeAspect="1"/>
          </p:cNvGraphicFramePr>
          <p:nvPr>
            <p:ph idx="1"/>
          </p:nvPr>
        </p:nvGraphicFramePr>
        <p:xfrm>
          <a:off x="533400" y="1676400"/>
          <a:ext cx="8305800" cy="3076575"/>
        </p:xfrm>
        <a:graphic>
          <a:graphicData uri="http://schemas.openxmlformats.org/presentationml/2006/ole">
            <p:oleObj spid="_x0000_s2420738" name="Bitmap Image" r:id="rId3" imgW="11000000" imgH="4076190" progId="PBrush">
              <p:embed/>
            </p:oleObj>
          </a:graphicData>
        </a:graphic>
      </p:graphicFrame>
      <p:sp>
        <p:nvSpPr>
          <p:cNvPr id="24580" name="Rectangle 4"/>
          <p:cNvSpPr>
            <a:spLocks noChangeArrowheads="1"/>
          </p:cNvSpPr>
          <p:nvPr/>
        </p:nvSpPr>
        <p:spPr bwMode="auto">
          <a:xfrm>
            <a:off x="0" y="5257800"/>
            <a:ext cx="9144000" cy="646331"/>
          </a:xfrm>
          <a:prstGeom prst="rect">
            <a:avLst/>
          </a:prstGeom>
          <a:noFill/>
          <a:ln w="9525">
            <a:noFill/>
            <a:miter lim="800000"/>
            <a:headEnd/>
            <a:tailEnd/>
          </a:ln>
        </p:spPr>
        <p:txBody>
          <a:bodyPr>
            <a:spAutoFit/>
          </a:bodyPr>
          <a:lstStyle/>
          <a:p>
            <a:pPr eaLnBrk="0" hangingPunct="0"/>
            <a:r>
              <a:rPr lang="en-US" dirty="0">
                <a:solidFill>
                  <a:srgbClr val="0000CC"/>
                </a:solidFill>
              </a:rPr>
              <a:t>DM is  required in order to enable gravity to amplify the small fluctuations in CMB enough to form the large-scale structures that we see in the universe today. </a:t>
            </a:r>
          </a:p>
        </p:txBody>
      </p:sp>
      <p:pic>
        <p:nvPicPr>
          <p:cNvPr id="5" name="Picture 3"/>
          <p:cNvPicPr>
            <a:picLocks noChangeAspect="1" noChangeArrowheads="1"/>
          </p:cNvPicPr>
          <p:nvPr/>
        </p:nvPicPr>
        <p:blipFill>
          <a:blip r:embed="rId4"/>
          <a:srcRect/>
          <a:stretch>
            <a:fillRect/>
          </a:stretch>
        </p:blipFill>
        <p:spPr bwMode="auto">
          <a:xfrm>
            <a:off x="285750" y="6143625"/>
            <a:ext cx="2171700" cy="43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endParaRPr lang="bg-BG" smtClean="0"/>
          </a:p>
        </p:txBody>
      </p:sp>
      <p:pic>
        <p:nvPicPr>
          <p:cNvPr id="41987" name="Picture 2"/>
          <p:cNvPicPr>
            <a:picLocks noGrp="1" noChangeAspect="1" noChangeArrowheads="1"/>
          </p:cNvPicPr>
          <p:nvPr>
            <p:ph idx="1"/>
          </p:nvPr>
        </p:nvPicPr>
        <p:blipFill>
          <a:blip r:embed="rId2"/>
          <a:srcRect/>
          <a:stretch>
            <a:fillRect/>
          </a:stretch>
        </p:blipFill>
        <p:spPr>
          <a:xfrm>
            <a:off x="1214438" y="0"/>
            <a:ext cx="7215187" cy="6604000"/>
          </a:xfr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3"/>
          <p:cNvPicPr>
            <a:picLocks noChangeAspect="1" noChangeArrowheads="1"/>
          </p:cNvPicPr>
          <p:nvPr/>
        </p:nvPicPr>
        <p:blipFill>
          <a:blip r:embed="rId2" cstate="print"/>
          <a:srcRect/>
          <a:stretch>
            <a:fillRect/>
          </a:stretch>
        </p:blipFill>
        <p:spPr bwMode="auto">
          <a:xfrm>
            <a:off x="1066800" y="1676400"/>
            <a:ext cx="6107633" cy="5867400"/>
          </a:xfrm>
          <a:prstGeom prst="rect">
            <a:avLst/>
          </a:prstGeom>
          <a:noFill/>
          <a:ln w="9525">
            <a:noFill/>
            <a:miter lim="800000"/>
            <a:headEnd/>
            <a:tailEnd/>
          </a:ln>
        </p:spPr>
      </p:pic>
      <p:sp>
        <p:nvSpPr>
          <p:cNvPr id="5" name="Rectangle 4"/>
          <p:cNvSpPr/>
          <p:nvPr/>
        </p:nvSpPr>
        <p:spPr>
          <a:xfrm>
            <a:off x="685800" y="152400"/>
            <a:ext cx="7391400" cy="1292662"/>
          </a:xfrm>
          <a:prstGeom prst="rect">
            <a:avLst/>
          </a:prstGeom>
        </p:spPr>
        <p:txBody>
          <a:bodyPr wrap="square">
            <a:spAutoFit/>
          </a:bodyPr>
          <a:lstStyle/>
          <a:p>
            <a:r>
              <a:rPr lang="bg-BG"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bg-BG"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Combined Results</a:t>
            </a:r>
            <a:endParaRPr lang="bg-BG"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Hubble ST + WMAP + clusters</a:t>
            </a:r>
            <a:endParaRPr lang="bg-BG" sz="2000" dirty="0" smtClean="0">
              <a:latin typeface="Times New Roman" pitchFamily="18" charset="0"/>
              <a:cs typeface="Times New Roman" pitchFamily="18" charset="0"/>
            </a:endParaRPr>
          </a:p>
          <a:p>
            <a:r>
              <a:rPr lang="bg-BG"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point to the existence of DM and DE</a:t>
            </a:r>
            <a:r>
              <a:rPr lang="bg-BG" sz="2000" dirty="0" smtClean="0">
                <a:latin typeface="Times New Roman" pitchFamily="18" charset="0"/>
                <a:cs typeface="Times New Roman" pitchFamily="18" charset="0"/>
              </a:rPr>
              <a:t>:</a:t>
            </a:r>
          </a:p>
          <a:p>
            <a:endParaRPr lang="bg-BG"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381000" y="228600"/>
            <a:ext cx="8410575" cy="7429500"/>
          </a:xfrm>
          <a:prstGeom prst="rect">
            <a:avLst/>
          </a:prstGeom>
          <a:noFill/>
          <a:ln w="9525">
            <a:noFill/>
            <a:miter lim="800000"/>
            <a:headEnd/>
            <a:tailEnd/>
          </a:ln>
        </p:spPr>
      </p:pic>
      <p:pic>
        <p:nvPicPr>
          <p:cNvPr id="53251" name="Picture 2"/>
          <p:cNvPicPr>
            <a:picLocks noChangeAspect="1" noChangeArrowheads="1"/>
          </p:cNvPicPr>
          <p:nvPr/>
        </p:nvPicPr>
        <p:blipFill>
          <a:blip r:embed="rId3" cstate="print"/>
          <a:srcRect/>
          <a:stretch>
            <a:fillRect/>
          </a:stretch>
        </p:blipFill>
        <p:spPr bwMode="auto">
          <a:xfrm>
            <a:off x="4648200" y="1905000"/>
            <a:ext cx="1562100" cy="27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357188" y="0"/>
            <a:ext cx="7772400" cy="1143000"/>
          </a:xfrm>
        </p:spPr>
        <p:txBody>
          <a:bodyPr/>
          <a:lstStyle/>
          <a:p>
            <a:r>
              <a:rPr lang="en-US" sz="3600" smtClean="0">
                <a:solidFill>
                  <a:srgbClr val="00B050"/>
                </a:solidFill>
              </a:rPr>
              <a:t>BBN constraints </a:t>
            </a:r>
          </a:p>
        </p:txBody>
      </p:sp>
      <p:sp>
        <p:nvSpPr>
          <p:cNvPr id="47107" name="Text Placeholder 2"/>
          <p:cNvSpPr>
            <a:spLocks noGrp="1"/>
          </p:cNvSpPr>
          <p:nvPr>
            <p:ph type="body" sz="half" idx="1"/>
          </p:nvPr>
        </p:nvSpPr>
        <p:spPr/>
        <p:txBody>
          <a:bodyPr/>
          <a:lstStyle/>
          <a:p>
            <a:endParaRPr lang="en-US" smtClean="0"/>
          </a:p>
          <a:p>
            <a:endParaRPr lang="en-US" smtClean="0"/>
          </a:p>
          <a:p>
            <a:endParaRPr lang="en-US" sz="2000" smtClean="0"/>
          </a:p>
          <a:p>
            <a:endParaRPr lang="en-US" sz="2000" smtClean="0"/>
          </a:p>
          <a:p>
            <a:pPr>
              <a:buFontTx/>
              <a:buNone/>
            </a:pPr>
            <a:endParaRPr lang="en-US" sz="2000" smtClean="0"/>
          </a:p>
          <a:p>
            <a:pPr>
              <a:buFontTx/>
              <a:buNone/>
            </a:pPr>
            <a:endParaRPr lang="en-US" sz="2000" smtClean="0"/>
          </a:p>
          <a:p>
            <a:pPr>
              <a:buFontTx/>
              <a:buNone/>
            </a:pPr>
            <a:endParaRPr lang="en-US" sz="2000" smtClean="0"/>
          </a:p>
          <a:p>
            <a:pPr>
              <a:buFontTx/>
              <a:buNone/>
            </a:pPr>
            <a:endParaRPr lang="en-US" sz="2000" smtClean="0"/>
          </a:p>
          <a:p>
            <a:pPr>
              <a:buFontTx/>
              <a:buNone/>
            </a:pPr>
            <a:endParaRPr lang="en-US" sz="2000" smtClean="0"/>
          </a:p>
          <a:p>
            <a:pPr>
              <a:buFontTx/>
              <a:buNone/>
            </a:pPr>
            <a:r>
              <a:rPr lang="en-US" sz="2000" smtClean="0"/>
              <a:t>BBN+CMB:</a:t>
            </a:r>
          </a:p>
        </p:txBody>
      </p:sp>
      <p:pic>
        <p:nvPicPr>
          <p:cNvPr id="47108" name="Picture 2"/>
          <p:cNvPicPr>
            <a:picLocks noChangeAspect="1" noChangeArrowheads="1"/>
          </p:cNvPicPr>
          <p:nvPr/>
        </p:nvPicPr>
        <p:blipFill>
          <a:blip r:embed="rId3"/>
          <a:srcRect/>
          <a:stretch>
            <a:fillRect/>
          </a:stretch>
        </p:blipFill>
        <p:spPr bwMode="auto">
          <a:xfrm>
            <a:off x="357188" y="4429125"/>
            <a:ext cx="3052762" cy="561975"/>
          </a:xfrm>
          <a:prstGeom prst="rect">
            <a:avLst/>
          </a:prstGeom>
          <a:noFill/>
          <a:ln w="9525">
            <a:noFill/>
            <a:miter lim="800000"/>
            <a:headEnd/>
            <a:tailEnd/>
          </a:ln>
        </p:spPr>
      </p:pic>
      <p:pic>
        <p:nvPicPr>
          <p:cNvPr id="47109" name="Picture 3"/>
          <p:cNvPicPr>
            <a:picLocks noChangeAspect="1" noChangeArrowheads="1"/>
          </p:cNvPicPr>
          <p:nvPr/>
        </p:nvPicPr>
        <p:blipFill>
          <a:blip r:embed="rId4"/>
          <a:srcRect/>
          <a:stretch>
            <a:fillRect/>
          </a:stretch>
        </p:blipFill>
        <p:spPr bwMode="auto">
          <a:xfrm>
            <a:off x="357188" y="5000625"/>
            <a:ext cx="3367087" cy="447675"/>
          </a:xfrm>
          <a:prstGeom prst="rect">
            <a:avLst/>
          </a:prstGeom>
          <a:noFill/>
          <a:ln w="9525">
            <a:noFill/>
            <a:miter lim="800000"/>
            <a:headEnd/>
            <a:tailEnd/>
          </a:ln>
        </p:spPr>
      </p:pic>
      <p:pic>
        <p:nvPicPr>
          <p:cNvPr id="47110" name="Picture 4"/>
          <p:cNvPicPr>
            <a:picLocks noGrp="1" noChangeAspect="1" noChangeArrowheads="1"/>
          </p:cNvPicPr>
          <p:nvPr>
            <p:ph sz="half" idx="2"/>
          </p:nvPr>
        </p:nvPicPr>
        <p:blipFill>
          <a:blip r:embed="rId5"/>
          <a:srcRect/>
          <a:stretch>
            <a:fillRect/>
          </a:stretch>
        </p:blipFill>
        <p:spPr>
          <a:xfrm>
            <a:off x="4073525" y="4572000"/>
            <a:ext cx="5070475" cy="287338"/>
          </a:xfrm>
          <a:noFill/>
        </p:spPr>
      </p:pic>
      <p:pic>
        <p:nvPicPr>
          <p:cNvPr id="47111" name="Picture 5"/>
          <p:cNvPicPr>
            <a:picLocks noChangeAspect="1" noChangeArrowheads="1"/>
          </p:cNvPicPr>
          <p:nvPr/>
        </p:nvPicPr>
        <p:blipFill>
          <a:blip r:embed="rId6"/>
          <a:srcRect/>
          <a:stretch>
            <a:fillRect/>
          </a:stretch>
        </p:blipFill>
        <p:spPr bwMode="auto">
          <a:xfrm>
            <a:off x="4192588" y="5072063"/>
            <a:ext cx="4951412" cy="261937"/>
          </a:xfrm>
          <a:prstGeom prst="rect">
            <a:avLst/>
          </a:prstGeom>
          <a:noFill/>
          <a:ln w="9525">
            <a:noFill/>
            <a:miter lim="800000"/>
            <a:headEnd/>
            <a:tailEnd/>
          </a:ln>
        </p:spPr>
      </p:pic>
      <p:pic>
        <p:nvPicPr>
          <p:cNvPr id="41993" name="Picture 7"/>
          <p:cNvPicPr>
            <a:picLocks noChangeAspect="1" noChangeArrowheads="1"/>
          </p:cNvPicPr>
          <p:nvPr/>
        </p:nvPicPr>
        <p:blipFill>
          <a:blip r:embed="rId7"/>
          <a:srcRect/>
          <a:stretch>
            <a:fillRect/>
          </a:stretch>
        </p:blipFill>
        <p:spPr bwMode="auto">
          <a:xfrm>
            <a:off x="2714625" y="5715000"/>
            <a:ext cx="4457700" cy="428625"/>
          </a:xfrm>
          <a:prstGeom prst="rect">
            <a:avLst/>
          </a:prstGeom>
          <a:noFill/>
          <a:ln w="9525">
            <a:noFill/>
            <a:miter lim="800000"/>
            <a:headEnd/>
            <a:tailEnd/>
          </a:ln>
          <a:effectLst>
            <a:outerShdw blurRad="50800" dist="50800" dir="5400000" algn="ctr" rotWithShape="0">
              <a:schemeClr val="accent2">
                <a:lumMod val="60000"/>
                <a:lumOff val="40000"/>
              </a:schemeClr>
            </a:outerShdw>
          </a:effectLst>
        </p:spPr>
      </p:pic>
      <p:pic>
        <p:nvPicPr>
          <p:cNvPr id="47113" name="Picture 8"/>
          <p:cNvPicPr>
            <a:picLocks noChangeAspect="1" noChangeArrowheads="1"/>
          </p:cNvPicPr>
          <p:nvPr/>
        </p:nvPicPr>
        <p:blipFill>
          <a:blip r:embed="rId8"/>
          <a:srcRect/>
          <a:stretch>
            <a:fillRect/>
          </a:stretch>
        </p:blipFill>
        <p:spPr bwMode="auto">
          <a:xfrm>
            <a:off x="246063" y="6429375"/>
            <a:ext cx="8651875" cy="285750"/>
          </a:xfrm>
          <a:prstGeom prst="rect">
            <a:avLst/>
          </a:prstGeom>
          <a:noFill/>
          <a:ln w="9525">
            <a:solidFill>
              <a:schemeClr val="accent2"/>
            </a:solidFill>
            <a:miter lim="800000"/>
            <a:headEnd/>
            <a:tailEnd/>
          </a:ln>
        </p:spPr>
      </p:pic>
      <p:pic>
        <p:nvPicPr>
          <p:cNvPr id="47114" name="Picture 2"/>
          <p:cNvPicPr>
            <a:picLocks noChangeAspect="1" noChangeArrowheads="1"/>
          </p:cNvPicPr>
          <p:nvPr/>
        </p:nvPicPr>
        <p:blipFill>
          <a:blip r:embed="rId9"/>
          <a:srcRect/>
          <a:stretch>
            <a:fillRect/>
          </a:stretch>
        </p:blipFill>
        <p:spPr bwMode="auto">
          <a:xfrm>
            <a:off x="5715000" y="857250"/>
            <a:ext cx="2857500" cy="3502025"/>
          </a:xfrm>
          <a:prstGeom prst="rect">
            <a:avLst/>
          </a:prstGeom>
          <a:noFill/>
          <a:ln w="9525">
            <a:noFill/>
            <a:miter lim="800000"/>
            <a:headEnd/>
            <a:tailEnd/>
          </a:ln>
        </p:spPr>
      </p:pic>
      <p:pic>
        <p:nvPicPr>
          <p:cNvPr id="47115" name="Picture 5"/>
          <p:cNvPicPr>
            <a:picLocks noChangeAspect="1" noChangeArrowheads="1"/>
          </p:cNvPicPr>
          <p:nvPr/>
        </p:nvPicPr>
        <p:blipFill>
          <a:blip r:embed="rId10"/>
          <a:srcRect/>
          <a:stretch>
            <a:fillRect/>
          </a:stretch>
        </p:blipFill>
        <p:spPr bwMode="auto">
          <a:xfrm>
            <a:off x="1071563" y="1214438"/>
            <a:ext cx="3892550" cy="2779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533400" y="-152400"/>
            <a:ext cx="8229600" cy="1143000"/>
          </a:xfrm>
        </p:spPr>
        <p:txBody>
          <a:bodyPr/>
          <a:lstStyle/>
          <a:p>
            <a:r>
              <a:rPr lang="fr-FR" sz="4000" dirty="0" err="1" smtClean="0"/>
              <a:t>Dark</a:t>
            </a:r>
            <a:r>
              <a:rPr lang="fr-FR" sz="4000" dirty="0" smtClean="0"/>
              <a:t> </a:t>
            </a:r>
            <a:r>
              <a:rPr lang="fr-FR" sz="4000" dirty="0" err="1" smtClean="0"/>
              <a:t>Matter</a:t>
            </a:r>
            <a:r>
              <a:rPr lang="fr-FR" sz="4000" dirty="0" smtClean="0"/>
              <a:t> Candidates</a:t>
            </a:r>
          </a:p>
        </p:txBody>
      </p:sp>
      <p:sp>
        <p:nvSpPr>
          <p:cNvPr id="72707" name="Rectangle 3"/>
          <p:cNvSpPr>
            <a:spLocks noGrp="1" noChangeArrowheads="1"/>
          </p:cNvSpPr>
          <p:nvPr>
            <p:ph type="body" idx="1"/>
          </p:nvPr>
        </p:nvSpPr>
        <p:spPr>
          <a:xfrm>
            <a:off x="609600" y="609600"/>
            <a:ext cx="7772400" cy="5943600"/>
          </a:xfrm>
        </p:spPr>
        <p:txBody>
          <a:bodyPr/>
          <a:lstStyle/>
          <a:p>
            <a:pPr>
              <a:lnSpc>
                <a:spcPct val="90000"/>
              </a:lnSpc>
              <a:buFontTx/>
              <a:buNone/>
            </a:pPr>
            <a:r>
              <a:rPr lang="fr-FR" dirty="0" smtClean="0"/>
              <a:t>   </a:t>
            </a:r>
            <a:r>
              <a:rPr lang="fr-FR" dirty="0" err="1" smtClean="0"/>
              <a:t>Baryonic</a:t>
            </a:r>
            <a:r>
              <a:rPr lang="fr-FR" dirty="0" smtClean="0"/>
              <a:t> </a:t>
            </a:r>
          </a:p>
          <a:p>
            <a:pPr>
              <a:lnSpc>
                <a:spcPct val="90000"/>
              </a:lnSpc>
              <a:buFontTx/>
              <a:buNone/>
            </a:pPr>
            <a:r>
              <a:rPr lang="fr-FR" sz="2000" dirty="0" smtClean="0">
                <a:solidFill>
                  <a:schemeClr val="tx2"/>
                </a:solidFill>
              </a:rPr>
              <a:t>MACHOS</a:t>
            </a:r>
            <a:r>
              <a:rPr lang="fr-FR" dirty="0" smtClean="0"/>
              <a:t> </a:t>
            </a:r>
            <a:r>
              <a:rPr lang="fr-FR" sz="2000" dirty="0" err="1" smtClean="0"/>
              <a:t>MAssive</a:t>
            </a:r>
            <a:r>
              <a:rPr lang="fr-FR" sz="2000" dirty="0" smtClean="0"/>
              <a:t> Compact Halo </a:t>
            </a:r>
            <a:r>
              <a:rPr lang="fr-FR" sz="2000" dirty="0" err="1" smtClean="0"/>
              <a:t>Objects</a:t>
            </a:r>
            <a:endParaRPr lang="fr-FR" dirty="0" smtClean="0"/>
          </a:p>
          <a:p>
            <a:pPr>
              <a:lnSpc>
                <a:spcPct val="90000"/>
              </a:lnSpc>
              <a:buFontTx/>
              <a:buNone/>
            </a:pPr>
            <a:r>
              <a:rPr lang="fr-FR" sz="2000" dirty="0" smtClean="0"/>
              <a:t>    </a:t>
            </a:r>
            <a:r>
              <a:rPr lang="fr-FR" sz="1800" dirty="0" smtClean="0"/>
              <a:t>If a </a:t>
            </a:r>
            <a:r>
              <a:rPr lang="fr-FR" sz="1800" dirty="0" err="1" smtClean="0"/>
              <a:t>star's</a:t>
            </a:r>
            <a:r>
              <a:rPr lang="fr-FR" sz="1800" dirty="0" smtClean="0"/>
              <a:t> mass </a:t>
            </a:r>
            <a:r>
              <a:rPr lang="fr-FR" sz="1800" dirty="0" err="1" smtClean="0"/>
              <a:t>is</a:t>
            </a:r>
            <a:r>
              <a:rPr lang="fr-FR" sz="1800" dirty="0" smtClean="0"/>
              <a:t> </a:t>
            </a:r>
            <a:r>
              <a:rPr lang="fr-FR" sz="1800" dirty="0" err="1" smtClean="0"/>
              <a:t>less</a:t>
            </a:r>
            <a:r>
              <a:rPr lang="fr-FR" sz="1800" dirty="0" smtClean="0"/>
              <a:t> </a:t>
            </a:r>
            <a:r>
              <a:rPr lang="fr-FR" sz="1800" dirty="0" err="1" smtClean="0"/>
              <a:t>than</a:t>
            </a:r>
            <a:r>
              <a:rPr lang="fr-FR" sz="1800" dirty="0" smtClean="0"/>
              <a:t> one </a:t>
            </a:r>
            <a:r>
              <a:rPr lang="fr-FR" sz="1800" dirty="0" err="1" smtClean="0"/>
              <a:t>twentieth</a:t>
            </a:r>
            <a:r>
              <a:rPr lang="fr-FR" sz="1800" dirty="0" smtClean="0"/>
              <a:t> of </a:t>
            </a:r>
            <a:r>
              <a:rPr lang="fr-FR" sz="1800" dirty="0" err="1" smtClean="0"/>
              <a:t>our</a:t>
            </a:r>
            <a:r>
              <a:rPr lang="fr-FR" sz="1800" dirty="0" smtClean="0"/>
              <a:t> Sun, </a:t>
            </a:r>
            <a:r>
              <a:rPr lang="fr-FR" sz="1800" dirty="0" err="1" smtClean="0"/>
              <a:t>its</a:t>
            </a:r>
            <a:r>
              <a:rPr lang="fr-FR" sz="1800" dirty="0" smtClean="0"/>
              <a:t> </a:t>
            </a:r>
            <a:r>
              <a:rPr lang="fr-FR" sz="1800" dirty="0" err="1" smtClean="0"/>
              <a:t>core</a:t>
            </a:r>
            <a:r>
              <a:rPr lang="fr-FR" sz="1800" dirty="0" smtClean="0"/>
              <a:t> </a:t>
            </a:r>
            <a:r>
              <a:rPr lang="fr-FR" sz="1800" dirty="0" err="1" smtClean="0"/>
              <a:t>is</a:t>
            </a:r>
            <a:r>
              <a:rPr lang="fr-FR" sz="1800" dirty="0" smtClean="0"/>
              <a:t> not hot </a:t>
            </a:r>
            <a:r>
              <a:rPr lang="fr-FR" sz="1800" dirty="0" err="1" smtClean="0"/>
              <a:t>enough</a:t>
            </a:r>
            <a:r>
              <a:rPr lang="fr-FR" sz="1800" dirty="0" smtClean="0"/>
              <a:t> to </a:t>
            </a:r>
            <a:r>
              <a:rPr lang="fr-FR" sz="1800" dirty="0" err="1" smtClean="0"/>
              <a:t>burn</a:t>
            </a:r>
            <a:r>
              <a:rPr lang="fr-FR" sz="1800" dirty="0" smtClean="0"/>
              <a:t> </a:t>
            </a:r>
            <a:r>
              <a:rPr lang="fr-FR" sz="1800" dirty="0" err="1" smtClean="0"/>
              <a:t>either</a:t>
            </a:r>
            <a:r>
              <a:rPr lang="fr-FR" sz="1800" dirty="0" smtClean="0"/>
              <a:t> </a:t>
            </a:r>
            <a:r>
              <a:rPr lang="fr-FR" sz="1800" dirty="0" err="1" smtClean="0"/>
              <a:t>hydrogen</a:t>
            </a:r>
            <a:r>
              <a:rPr lang="fr-FR" sz="1800" dirty="0" smtClean="0"/>
              <a:t> or </a:t>
            </a:r>
            <a:r>
              <a:rPr lang="fr-FR" sz="1800" dirty="0" err="1" smtClean="0"/>
              <a:t>deuterium</a:t>
            </a:r>
            <a:r>
              <a:rPr lang="fr-FR" sz="1800" dirty="0" smtClean="0"/>
              <a:t>, </a:t>
            </a:r>
            <a:r>
              <a:rPr lang="fr-FR" sz="1800" dirty="0" err="1" smtClean="0"/>
              <a:t>so</a:t>
            </a:r>
            <a:r>
              <a:rPr lang="fr-FR" sz="1800" dirty="0" smtClean="0"/>
              <a:t> </a:t>
            </a:r>
            <a:r>
              <a:rPr lang="fr-FR" sz="1800" dirty="0" err="1" smtClean="0"/>
              <a:t>it</a:t>
            </a:r>
            <a:r>
              <a:rPr lang="fr-FR" sz="1800" dirty="0" smtClean="0"/>
              <a:t> </a:t>
            </a:r>
            <a:r>
              <a:rPr lang="fr-FR" sz="1800" dirty="0" err="1" smtClean="0"/>
              <a:t>shines</a:t>
            </a:r>
            <a:r>
              <a:rPr lang="fr-FR" sz="1800" dirty="0" smtClean="0"/>
              <a:t> </a:t>
            </a:r>
            <a:r>
              <a:rPr lang="fr-FR" sz="1800" dirty="0" err="1" smtClean="0"/>
              <a:t>only</a:t>
            </a:r>
            <a:r>
              <a:rPr lang="fr-FR" sz="1800" dirty="0" smtClean="0"/>
              <a:t> by </a:t>
            </a:r>
            <a:r>
              <a:rPr lang="fr-FR" sz="1800" dirty="0" err="1" smtClean="0"/>
              <a:t>virtue</a:t>
            </a:r>
            <a:r>
              <a:rPr lang="fr-FR" sz="1800" dirty="0" smtClean="0"/>
              <a:t> of </a:t>
            </a:r>
            <a:r>
              <a:rPr lang="fr-FR" sz="1800" dirty="0" err="1" smtClean="0"/>
              <a:t>its</a:t>
            </a:r>
            <a:r>
              <a:rPr lang="fr-FR" sz="1800" dirty="0" smtClean="0"/>
              <a:t> </a:t>
            </a:r>
            <a:r>
              <a:rPr lang="fr-FR" sz="1800" dirty="0" err="1" smtClean="0"/>
              <a:t>gravitational</a:t>
            </a:r>
            <a:r>
              <a:rPr lang="fr-FR" sz="1800" dirty="0" smtClean="0"/>
              <a:t> contraction, not </a:t>
            </a:r>
            <a:r>
              <a:rPr lang="fr-FR" sz="1800" dirty="0" err="1" smtClean="0"/>
              <a:t>luminous</a:t>
            </a:r>
            <a:r>
              <a:rPr lang="fr-FR" sz="1800" dirty="0" smtClean="0"/>
              <a:t> </a:t>
            </a:r>
            <a:r>
              <a:rPr lang="fr-FR" sz="1800" dirty="0" err="1" smtClean="0"/>
              <a:t>enough</a:t>
            </a:r>
            <a:r>
              <a:rPr lang="fr-FR" sz="1800" dirty="0" smtClean="0"/>
              <a:t> to </a:t>
            </a:r>
            <a:r>
              <a:rPr lang="fr-FR" sz="1800" dirty="0" err="1" smtClean="0"/>
              <a:t>be</a:t>
            </a:r>
            <a:r>
              <a:rPr lang="fr-FR" sz="1800" dirty="0" smtClean="0"/>
              <a:t> </a:t>
            </a:r>
            <a:r>
              <a:rPr lang="fr-FR" sz="1800" dirty="0" err="1" smtClean="0"/>
              <a:t>directly</a:t>
            </a:r>
            <a:r>
              <a:rPr lang="fr-FR" sz="1800" dirty="0" smtClean="0"/>
              <a:t> </a:t>
            </a:r>
            <a:r>
              <a:rPr lang="fr-FR" sz="1800" dirty="0" err="1" smtClean="0"/>
              <a:t>detectable</a:t>
            </a:r>
            <a:r>
              <a:rPr lang="fr-FR" sz="1800" dirty="0" smtClean="0"/>
              <a:t> by </a:t>
            </a:r>
            <a:r>
              <a:rPr lang="fr-FR" sz="1800" dirty="0" err="1" smtClean="0"/>
              <a:t>our</a:t>
            </a:r>
            <a:r>
              <a:rPr lang="fr-FR" sz="1800" dirty="0" smtClean="0"/>
              <a:t> </a:t>
            </a:r>
            <a:r>
              <a:rPr lang="fr-FR" sz="1800" dirty="0" err="1" smtClean="0"/>
              <a:t>telescopes</a:t>
            </a:r>
            <a:r>
              <a:rPr lang="fr-FR" sz="1800" dirty="0" smtClean="0"/>
              <a:t>. Brown </a:t>
            </a:r>
            <a:r>
              <a:rPr lang="fr-FR" sz="1800" dirty="0" err="1" smtClean="0"/>
              <a:t>Dwarfs</a:t>
            </a:r>
            <a:r>
              <a:rPr lang="fr-FR" sz="1800" dirty="0" smtClean="0"/>
              <a:t> and </a:t>
            </a:r>
            <a:r>
              <a:rPr lang="fr-FR" sz="1800" dirty="0" err="1" smtClean="0"/>
              <a:t>similar</a:t>
            </a:r>
            <a:r>
              <a:rPr lang="fr-FR" sz="1800" dirty="0" smtClean="0"/>
              <a:t> </a:t>
            </a:r>
            <a:r>
              <a:rPr lang="fr-FR" sz="1800" dirty="0" err="1" smtClean="0"/>
              <a:t>objects</a:t>
            </a:r>
            <a:r>
              <a:rPr lang="fr-FR" sz="1800" dirty="0" smtClean="0"/>
              <a:t> have been </a:t>
            </a:r>
            <a:r>
              <a:rPr lang="fr-FR" sz="1800" dirty="0" err="1" smtClean="0"/>
              <a:t>nicknamed</a:t>
            </a:r>
            <a:r>
              <a:rPr lang="fr-FR" sz="1800" dirty="0" smtClean="0"/>
              <a:t> </a:t>
            </a:r>
            <a:r>
              <a:rPr lang="fr-FR" sz="1800" dirty="0" err="1" smtClean="0"/>
              <a:t>MACHOs</a:t>
            </a:r>
            <a:endParaRPr lang="fr-FR" sz="1800" dirty="0" smtClean="0"/>
          </a:p>
          <a:p>
            <a:pPr>
              <a:lnSpc>
                <a:spcPct val="90000"/>
              </a:lnSpc>
              <a:buFontTx/>
              <a:buNone/>
            </a:pPr>
            <a:r>
              <a:rPr lang="fr-FR" sz="2000" dirty="0" smtClean="0"/>
              <a:t>     </a:t>
            </a:r>
            <a:r>
              <a:rPr lang="fr-FR" sz="2000" dirty="0" err="1" smtClean="0">
                <a:solidFill>
                  <a:schemeClr val="accent1"/>
                </a:solidFill>
              </a:rPr>
              <a:t>Supermassive</a:t>
            </a:r>
            <a:r>
              <a:rPr lang="fr-FR" sz="2000" dirty="0" smtClean="0">
                <a:solidFill>
                  <a:schemeClr val="accent1"/>
                </a:solidFill>
              </a:rPr>
              <a:t> Black </a:t>
            </a:r>
            <a:r>
              <a:rPr lang="fr-FR" sz="2000" dirty="0" err="1" smtClean="0">
                <a:solidFill>
                  <a:schemeClr val="accent1"/>
                </a:solidFill>
              </a:rPr>
              <a:t>Holes</a:t>
            </a:r>
            <a:r>
              <a:rPr lang="fr-FR" sz="2000" dirty="0" smtClean="0"/>
              <a:t>,  </a:t>
            </a:r>
            <a:r>
              <a:rPr lang="fr-FR" sz="1800" dirty="0" err="1" smtClean="0"/>
              <a:t>thought</a:t>
            </a:r>
            <a:r>
              <a:rPr lang="fr-FR" sz="1800" dirty="0" smtClean="0"/>
              <a:t> to power distant quasars</a:t>
            </a:r>
            <a:r>
              <a:rPr lang="fr-FR" sz="2000" dirty="0" smtClean="0"/>
              <a:t>. </a:t>
            </a:r>
          </a:p>
          <a:p>
            <a:pPr>
              <a:lnSpc>
                <a:spcPct val="90000"/>
              </a:lnSpc>
              <a:buFontTx/>
              <a:buNone/>
            </a:pPr>
            <a:r>
              <a:rPr lang="fr-FR" sz="2000" dirty="0" smtClean="0"/>
              <a:t>    </a:t>
            </a:r>
            <a:r>
              <a:rPr lang="fr-FR" sz="1800" dirty="0" err="1" smtClean="0"/>
              <a:t>detection</a:t>
            </a:r>
            <a:r>
              <a:rPr lang="fr-FR" sz="1800" dirty="0" smtClean="0"/>
              <a:t> by </a:t>
            </a:r>
            <a:r>
              <a:rPr lang="fr-FR" sz="1800" dirty="0" err="1" smtClean="0"/>
              <a:t>gravitational</a:t>
            </a:r>
            <a:r>
              <a:rPr lang="fr-FR" sz="1800" dirty="0" smtClean="0"/>
              <a:t> </a:t>
            </a:r>
            <a:r>
              <a:rPr lang="fr-FR" sz="1800" dirty="0" err="1" smtClean="0"/>
              <a:t>lensing</a:t>
            </a:r>
            <a:endParaRPr lang="fr-FR" sz="2000" dirty="0" smtClean="0"/>
          </a:p>
          <a:p>
            <a:pPr>
              <a:lnSpc>
                <a:spcPct val="90000"/>
              </a:lnSpc>
              <a:buFontTx/>
              <a:buNone/>
            </a:pPr>
            <a:r>
              <a:rPr lang="fr-FR" sz="2000" dirty="0" smtClean="0"/>
              <a:t>    </a:t>
            </a:r>
            <a:r>
              <a:rPr lang="fr-FR" sz="2800" dirty="0" smtClean="0"/>
              <a:t>Non </a:t>
            </a:r>
            <a:r>
              <a:rPr lang="fr-FR" sz="2800" dirty="0" err="1" smtClean="0"/>
              <a:t>baryonic</a:t>
            </a:r>
            <a:r>
              <a:rPr lang="fr-FR" sz="2800" dirty="0" smtClean="0"/>
              <a:t> (CDM and HDM)</a:t>
            </a:r>
            <a:endParaRPr lang="fr-FR" sz="2000" dirty="0" smtClean="0"/>
          </a:p>
          <a:p>
            <a:pPr>
              <a:lnSpc>
                <a:spcPct val="90000"/>
              </a:lnSpc>
              <a:buFontTx/>
              <a:buNone/>
            </a:pPr>
            <a:r>
              <a:rPr lang="fr-FR" sz="2000" dirty="0" err="1" smtClean="0">
                <a:solidFill>
                  <a:schemeClr val="accent2"/>
                </a:solidFill>
              </a:rPr>
              <a:t>WIMPs</a:t>
            </a:r>
            <a:r>
              <a:rPr lang="fr-FR" sz="2000" dirty="0" smtClean="0"/>
              <a:t> (</a:t>
            </a:r>
            <a:r>
              <a:rPr lang="fr-FR" sz="2000" dirty="0" err="1" smtClean="0"/>
              <a:t>Weakly</a:t>
            </a:r>
            <a:r>
              <a:rPr lang="fr-FR" sz="2000" dirty="0" smtClean="0"/>
              <a:t> </a:t>
            </a:r>
            <a:r>
              <a:rPr lang="fr-FR" sz="2000" dirty="0" err="1" smtClean="0"/>
              <a:t>Interacting</a:t>
            </a:r>
            <a:r>
              <a:rPr lang="fr-FR" sz="2000" dirty="0" smtClean="0"/>
              <a:t> Massive </a:t>
            </a:r>
            <a:r>
              <a:rPr lang="fr-FR" sz="2000" dirty="0" err="1" smtClean="0"/>
              <a:t>Particles</a:t>
            </a:r>
            <a:r>
              <a:rPr lang="fr-FR" sz="2000" dirty="0" smtClean="0"/>
              <a:t>) or non-</a:t>
            </a:r>
            <a:r>
              <a:rPr lang="fr-FR" sz="2000" dirty="0" err="1" smtClean="0"/>
              <a:t>baryonic</a:t>
            </a:r>
            <a:r>
              <a:rPr lang="fr-FR" sz="2000" dirty="0" smtClean="0"/>
              <a:t> </a:t>
            </a:r>
            <a:r>
              <a:rPr lang="fr-FR" sz="2000" dirty="0" err="1" smtClean="0"/>
              <a:t>matter</a:t>
            </a:r>
            <a:r>
              <a:rPr lang="fr-FR" sz="2000" dirty="0" smtClean="0"/>
              <a:t> , </a:t>
            </a:r>
            <a:r>
              <a:rPr lang="fr-FR" sz="2000" dirty="0" err="1" smtClean="0"/>
              <a:t>produced</a:t>
            </a:r>
            <a:r>
              <a:rPr lang="fr-FR" sz="2000" dirty="0" smtClean="0"/>
              <a:t> </a:t>
            </a:r>
            <a:r>
              <a:rPr lang="fr-FR" sz="2000" dirty="0" err="1" smtClean="0"/>
              <a:t>shortly</a:t>
            </a:r>
            <a:r>
              <a:rPr lang="fr-FR" sz="2000" dirty="0" smtClean="0"/>
              <a:t> </a:t>
            </a:r>
            <a:r>
              <a:rPr lang="fr-FR" sz="2000" dirty="0" err="1" smtClean="0"/>
              <a:t>after</a:t>
            </a:r>
            <a:r>
              <a:rPr lang="fr-FR" sz="2000" dirty="0" smtClean="0"/>
              <a:t> the </a:t>
            </a:r>
            <a:r>
              <a:rPr lang="fr-FR" sz="2000" dirty="0" err="1" smtClean="0"/>
              <a:t>Big</a:t>
            </a:r>
            <a:r>
              <a:rPr lang="fr-FR" sz="2000" dirty="0" smtClean="0"/>
              <a:t> Bang </a:t>
            </a:r>
          </a:p>
          <a:p>
            <a:pPr>
              <a:lnSpc>
                <a:spcPct val="90000"/>
              </a:lnSpc>
              <a:buFontTx/>
              <a:buNone/>
            </a:pPr>
            <a:r>
              <a:rPr lang="fr-FR" sz="2000" dirty="0" smtClean="0"/>
              <a:t>   </a:t>
            </a:r>
            <a:r>
              <a:rPr lang="fr-FR" sz="1800" dirty="0" smtClean="0"/>
              <a:t>neutrino - HDM          </a:t>
            </a:r>
          </a:p>
          <a:p>
            <a:pPr>
              <a:lnSpc>
                <a:spcPct val="90000"/>
              </a:lnSpc>
              <a:buFontTx/>
              <a:buNone/>
            </a:pPr>
            <a:r>
              <a:rPr lang="fr-FR" sz="1800" dirty="0" smtClean="0">
                <a:solidFill>
                  <a:srgbClr val="C00000"/>
                </a:solidFill>
              </a:rPr>
              <a:t>   </a:t>
            </a:r>
            <a:r>
              <a:rPr lang="fr-FR" sz="1800" dirty="0" err="1" smtClean="0">
                <a:solidFill>
                  <a:srgbClr val="C00000"/>
                </a:solidFill>
              </a:rPr>
              <a:t>sterile</a:t>
            </a:r>
            <a:r>
              <a:rPr lang="fr-FR" sz="1800" dirty="0" smtClean="0">
                <a:solidFill>
                  <a:srgbClr val="C00000"/>
                </a:solidFill>
              </a:rPr>
              <a:t> neutrino </a:t>
            </a:r>
            <a:r>
              <a:rPr lang="fr-FR" sz="1800" dirty="0" err="1" smtClean="0">
                <a:solidFill>
                  <a:srgbClr val="C00000"/>
                </a:solidFill>
              </a:rPr>
              <a:t>with</a:t>
            </a:r>
            <a:r>
              <a:rPr lang="fr-FR" sz="1800" dirty="0" smtClean="0">
                <a:solidFill>
                  <a:srgbClr val="C00000"/>
                </a:solidFill>
              </a:rPr>
              <a:t> </a:t>
            </a:r>
            <a:r>
              <a:rPr lang="fr-FR" sz="1800" dirty="0" err="1" smtClean="0">
                <a:solidFill>
                  <a:srgbClr val="C00000"/>
                </a:solidFill>
              </a:rPr>
              <a:t>KeV</a:t>
            </a:r>
            <a:r>
              <a:rPr lang="fr-FR" sz="1800" dirty="0" smtClean="0">
                <a:solidFill>
                  <a:srgbClr val="C00000"/>
                </a:solidFill>
              </a:rPr>
              <a:t> masses WDM</a:t>
            </a:r>
            <a:endParaRPr lang="fr-FR" sz="1800" dirty="0" smtClean="0"/>
          </a:p>
          <a:p>
            <a:pPr>
              <a:lnSpc>
                <a:spcPct val="90000"/>
              </a:lnSpc>
              <a:buFontTx/>
              <a:buNone/>
            </a:pPr>
            <a:r>
              <a:rPr lang="fr-FR" sz="1800" dirty="0" smtClean="0"/>
              <a:t>   </a:t>
            </a:r>
            <a:r>
              <a:rPr lang="fr-FR" sz="1800" dirty="0" err="1" smtClean="0"/>
              <a:t>axion</a:t>
            </a:r>
            <a:r>
              <a:rPr lang="fr-FR" sz="1800" dirty="0" smtClean="0"/>
              <a:t> - CDM, </a:t>
            </a:r>
          </a:p>
          <a:p>
            <a:pPr>
              <a:lnSpc>
                <a:spcPct val="90000"/>
              </a:lnSpc>
              <a:buFontTx/>
              <a:buNone/>
            </a:pPr>
            <a:r>
              <a:rPr lang="fr-FR" sz="1800" dirty="0" smtClean="0"/>
              <a:t>    </a:t>
            </a:r>
            <a:r>
              <a:rPr lang="fr-FR" sz="1800" dirty="0" err="1" smtClean="0"/>
              <a:t>neutralino</a:t>
            </a:r>
            <a:r>
              <a:rPr lang="fr-FR" sz="1800" dirty="0" smtClean="0"/>
              <a:t>, gravitino, </a:t>
            </a:r>
            <a:r>
              <a:rPr lang="fr-FR" sz="1800" dirty="0" err="1" smtClean="0"/>
              <a:t>axino</a:t>
            </a:r>
            <a:endParaRPr lang="fr-FR" sz="1800" dirty="0" smtClean="0"/>
          </a:p>
          <a:p>
            <a:pPr>
              <a:lnSpc>
                <a:spcPct val="90000"/>
              </a:lnSpc>
              <a:buFontTx/>
              <a:buNone/>
            </a:pPr>
            <a:r>
              <a:rPr lang="fr-FR" sz="2000" dirty="0" err="1" smtClean="0">
                <a:solidFill>
                  <a:srgbClr val="C00000"/>
                </a:solidFill>
              </a:rPr>
              <a:t>Modified</a:t>
            </a:r>
            <a:r>
              <a:rPr lang="fr-FR" sz="2000" dirty="0" smtClean="0">
                <a:solidFill>
                  <a:srgbClr val="C00000"/>
                </a:solidFill>
              </a:rPr>
              <a:t> </a:t>
            </a:r>
            <a:r>
              <a:rPr lang="fr-FR" sz="2000" dirty="0" err="1" smtClean="0">
                <a:solidFill>
                  <a:srgbClr val="C00000"/>
                </a:solidFill>
              </a:rPr>
              <a:t>gravity</a:t>
            </a:r>
            <a:r>
              <a:rPr lang="fr-FR" sz="2000" dirty="0" smtClean="0">
                <a:solidFill>
                  <a:srgbClr val="C00000"/>
                </a:solidFill>
              </a:rPr>
              <a:t> </a:t>
            </a:r>
            <a:r>
              <a:rPr lang="fr-FR" sz="2000" dirty="0" err="1" smtClean="0">
                <a:solidFill>
                  <a:srgbClr val="C00000"/>
                </a:solidFill>
              </a:rPr>
              <a:t>models</a:t>
            </a:r>
            <a:r>
              <a:rPr lang="fr-FR" sz="2000" dirty="0" smtClean="0">
                <a:solidFill>
                  <a:srgbClr val="C00000"/>
                </a:solidFill>
              </a:rPr>
              <a:t>   </a:t>
            </a:r>
            <a:r>
              <a:rPr lang="fr-FR" sz="1800" dirty="0" smtClean="0"/>
              <a:t>able to </a:t>
            </a:r>
            <a:r>
              <a:rPr lang="fr-FR" sz="1800" dirty="0" err="1" smtClean="0"/>
              <a:t>explain</a:t>
            </a:r>
            <a:r>
              <a:rPr lang="fr-FR" sz="1800" dirty="0" smtClean="0"/>
              <a:t> the </a:t>
            </a:r>
            <a:r>
              <a:rPr lang="fr-FR" sz="1800" dirty="0" err="1" smtClean="0"/>
              <a:t>dynamics</a:t>
            </a:r>
            <a:r>
              <a:rPr lang="fr-FR" sz="1800" dirty="0" smtClean="0"/>
              <a:t> of the LSS </a:t>
            </a:r>
          </a:p>
          <a:p>
            <a:pPr>
              <a:lnSpc>
                <a:spcPct val="90000"/>
              </a:lnSpc>
              <a:buFontTx/>
              <a:buNone/>
            </a:pPr>
            <a:r>
              <a:rPr lang="fr-FR" sz="1800" dirty="0" err="1" smtClean="0"/>
              <a:t>without</a:t>
            </a:r>
            <a:r>
              <a:rPr lang="fr-FR" sz="1800" dirty="0" smtClean="0"/>
              <a:t> DM but have </a:t>
            </a:r>
            <a:r>
              <a:rPr lang="fr-FR" sz="1800" dirty="0" err="1" smtClean="0"/>
              <a:t>problems</a:t>
            </a:r>
            <a:r>
              <a:rPr lang="fr-FR" sz="1800" dirty="0" smtClean="0"/>
              <a:t> </a:t>
            </a:r>
            <a:r>
              <a:rPr lang="fr-FR" sz="1800" dirty="0" err="1" smtClean="0"/>
              <a:t>at</a:t>
            </a:r>
            <a:r>
              <a:rPr lang="fr-FR" sz="1800" dirty="0" smtClean="0"/>
              <a:t> </a:t>
            </a:r>
            <a:r>
              <a:rPr lang="fr-FR" sz="1800" dirty="0" err="1" smtClean="0"/>
              <a:t>Solar</a:t>
            </a:r>
            <a:r>
              <a:rPr lang="fr-FR" sz="1800" dirty="0" smtClean="0"/>
              <a:t> system </a:t>
            </a:r>
            <a:r>
              <a:rPr lang="fr-FR" sz="1800" dirty="0" err="1" smtClean="0"/>
              <a:t>scales</a:t>
            </a:r>
            <a:r>
              <a:rPr lang="fr-FR" sz="1800" dirty="0" smtClean="0"/>
              <a:t>.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itle 1"/>
          <p:cNvSpPr>
            <a:spLocks noGrp="1"/>
          </p:cNvSpPr>
          <p:nvPr>
            <p:ph type="title"/>
          </p:nvPr>
        </p:nvSpPr>
        <p:spPr>
          <a:xfrm>
            <a:off x="609600" y="609600"/>
            <a:ext cx="7924800" cy="1143000"/>
          </a:xfrm>
        </p:spPr>
        <p:txBody>
          <a:bodyPr/>
          <a:lstStyle/>
          <a:p>
            <a:r>
              <a:rPr lang="en-US" sz="3200" smtClean="0"/>
              <a:t>The role of flavor neutrino</a:t>
            </a:r>
            <a:r>
              <a:rPr lang="ru-RU" sz="3200" smtClean="0"/>
              <a:t> </a:t>
            </a:r>
            <a:endParaRPr lang="bg-BG" sz="3200" smtClean="0"/>
          </a:p>
        </p:txBody>
      </p:sp>
      <p:sp>
        <p:nvSpPr>
          <p:cNvPr id="25605" name="Content Placeholder 2"/>
          <p:cNvSpPr>
            <a:spLocks noGrp="1"/>
          </p:cNvSpPr>
          <p:nvPr>
            <p:ph idx="1"/>
          </p:nvPr>
        </p:nvSpPr>
        <p:spPr>
          <a:xfrm>
            <a:off x="457200" y="1905000"/>
            <a:ext cx="8229600" cy="4525963"/>
          </a:xfrm>
        </p:spPr>
        <p:txBody>
          <a:bodyPr/>
          <a:lstStyle/>
          <a:p>
            <a:pPr>
              <a:buFont typeface="Wingdings" pitchFamily="2" charset="2"/>
              <a:buNone/>
            </a:pPr>
            <a:r>
              <a:rPr lang="en-US" sz="1800" smtClean="0">
                <a:latin typeface="Times New Roman" pitchFamily="18" charset="0"/>
              </a:rPr>
              <a:t>There exist robust experimental and observational evidence for the existence of neutrino oscillations, pointing to at least 2  non-zero neutrino masses. </a:t>
            </a:r>
            <a:r>
              <a:rPr lang="bg-BG" sz="1800" smtClean="0">
                <a:latin typeface="Times New Roman" pitchFamily="18" charset="0"/>
              </a:rPr>
              <a:t> </a:t>
            </a:r>
            <a:endParaRPr lang="en-US" sz="1800" smtClean="0">
              <a:latin typeface="Times New Roman" pitchFamily="18" charset="0"/>
            </a:endParaRPr>
          </a:p>
          <a:p>
            <a:pPr>
              <a:buFont typeface="Wingdings" pitchFamily="2" charset="2"/>
              <a:buNone/>
            </a:pPr>
            <a:r>
              <a:rPr lang="en-GB" sz="2000" smtClean="0"/>
              <a:t>Contribution of neutrinos to total energy density today (3 degenerate masses)</a:t>
            </a:r>
          </a:p>
          <a:p>
            <a:pPr>
              <a:buFont typeface="Wingdings" pitchFamily="2" charset="2"/>
              <a:buNone/>
            </a:pPr>
            <a:endParaRPr lang="en-US" sz="1800" smtClean="0">
              <a:latin typeface="Times New Roman" pitchFamily="18" charset="0"/>
            </a:endParaRPr>
          </a:p>
          <a:p>
            <a:pPr>
              <a:buFont typeface="Wingdings" pitchFamily="2" charset="2"/>
              <a:buNone/>
            </a:pPr>
            <a:endParaRPr lang="ru-RU" sz="1800" smtClean="0"/>
          </a:p>
          <a:p>
            <a:pPr>
              <a:buFont typeface="Wingdings" pitchFamily="2" charset="2"/>
              <a:buNone/>
            </a:pPr>
            <a:endParaRPr lang="en-US" smtClean="0"/>
          </a:p>
        </p:txBody>
      </p:sp>
      <p:graphicFrame>
        <p:nvGraphicFramePr>
          <p:cNvPr id="25602" name="Object 5"/>
          <p:cNvGraphicFramePr>
            <a:graphicFrameLocks noChangeAspect="1"/>
          </p:cNvGraphicFramePr>
          <p:nvPr/>
        </p:nvGraphicFramePr>
        <p:xfrm>
          <a:off x="2209800" y="3048000"/>
          <a:ext cx="1857375" cy="619125"/>
        </p:xfrm>
        <a:graphic>
          <a:graphicData uri="http://schemas.openxmlformats.org/presentationml/2006/ole">
            <p:oleObj spid="_x0000_s2695170" name="Equation" r:id="rId3" imgW="1180800" imgH="393480" progId="Equation.DSMT4">
              <p:embed/>
            </p:oleObj>
          </a:graphicData>
        </a:graphic>
      </p:graphicFrame>
      <p:graphicFrame>
        <p:nvGraphicFramePr>
          <p:cNvPr id="25603" name="Object 6"/>
          <p:cNvGraphicFramePr>
            <a:graphicFrameLocks noChangeAspect="1"/>
          </p:cNvGraphicFramePr>
          <p:nvPr/>
        </p:nvGraphicFramePr>
        <p:xfrm>
          <a:off x="5410200" y="3200400"/>
          <a:ext cx="1736725" cy="428625"/>
        </p:xfrm>
        <a:graphic>
          <a:graphicData uri="http://schemas.openxmlformats.org/presentationml/2006/ole">
            <p:oleObj spid="_x0000_s2695171" name="Equation" r:id="rId4" imgW="977760" imgH="241200" progId="Equation.DSMT4">
              <p:embed/>
            </p:oleObj>
          </a:graphicData>
        </a:graphic>
      </p:graphicFrame>
      <p:sp>
        <p:nvSpPr>
          <p:cNvPr id="25606" name="Rectangle 5"/>
          <p:cNvSpPr>
            <a:spLocks noChangeArrowheads="1"/>
          </p:cNvSpPr>
          <p:nvPr/>
        </p:nvSpPr>
        <p:spPr bwMode="auto">
          <a:xfrm>
            <a:off x="381000" y="4038600"/>
            <a:ext cx="8382000" cy="1477963"/>
          </a:xfrm>
          <a:prstGeom prst="rect">
            <a:avLst/>
          </a:prstGeom>
          <a:noFill/>
          <a:ln w="9525">
            <a:noFill/>
            <a:miter lim="800000"/>
            <a:headEnd/>
            <a:tailEnd/>
          </a:ln>
        </p:spPr>
        <p:txBody>
          <a:bodyPr>
            <a:spAutoFit/>
          </a:bodyPr>
          <a:lstStyle/>
          <a:p>
            <a:r>
              <a:rPr lang="fr-FR">
                <a:solidFill>
                  <a:srgbClr val="C00000"/>
                </a:solidFill>
              </a:rPr>
              <a:t>In case neutrino masses are in the eV range they can  constitute several % of the DM</a:t>
            </a:r>
            <a:r>
              <a:rPr lang="fr-FR"/>
              <a:t>, they can influence matter clustering (suppressing small-scale power of the matter power spectrum) providing better correspondence between models and observational data (from SDSS, cluster abundance, weak lensing, Lyman Alpha forest, CMB).  </a:t>
            </a:r>
            <a:r>
              <a:rPr lang="fr-FR" i="1">
                <a:solidFill>
                  <a:schemeClr val="accent1"/>
                </a:solidFill>
              </a:rPr>
              <a:t>Tegmark et al., 2004</a:t>
            </a: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4800" y="457200"/>
            <a:ext cx="8458200" cy="1143000"/>
          </a:xfrm>
        </p:spPr>
        <p:txBody>
          <a:bodyPr/>
          <a:lstStyle/>
          <a:p>
            <a:pPr eaLnBrk="1" hangingPunct="1"/>
            <a:r>
              <a:rPr lang="en-US" smtClean="0"/>
              <a:t> </a:t>
            </a:r>
            <a:r>
              <a:rPr lang="en-US" sz="4000" b="1" smtClean="0"/>
              <a:t> </a:t>
            </a:r>
            <a:r>
              <a:rPr lang="en-US" sz="3200" b="1" smtClean="0"/>
              <a:t>The Cosmic Background Radiation </a:t>
            </a:r>
            <a:br>
              <a:rPr lang="en-US" sz="3200" b="1" smtClean="0"/>
            </a:br>
            <a:r>
              <a:rPr lang="en-US" sz="3200" b="1" smtClean="0"/>
              <a:t> History  </a:t>
            </a:r>
          </a:p>
        </p:txBody>
      </p:sp>
      <p:sp>
        <p:nvSpPr>
          <p:cNvPr id="14339" name="Rectangle 3"/>
          <p:cNvSpPr>
            <a:spLocks noGrp="1" noChangeArrowheads="1"/>
          </p:cNvSpPr>
          <p:nvPr>
            <p:ph type="body" idx="1"/>
          </p:nvPr>
        </p:nvSpPr>
        <p:spPr>
          <a:xfrm>
            <a:off x="0" y="1981200"/>
            <a:ext cx="8839200" cy="4648200"/>
          </a:xfrm>
        </p:spPr>
        <p:txBody>
          <a:bodyPr/>
          <a:lstStyle/>
          <a:p>
            <a:pPr eaLnBrk="1" hangingPunct="1">
              <a:lnSpc>
                <a:spcPct val="90000"/>
              </a:lnSpc>
              <a:buFontTx/>
              <a:buNone/>
            </a:pPr>
            <a:r>
              <a:rPr lang="fr-FR" sz="2000" dirty="0" smtClean="0"/>
              <a:t>    The </a:t>
            </a:r>
            <a:r>
              <a:rPr lang="fr-FR" sz="2000" dirty="0" err="1" smtClean="0"/>
              <a:t>Big</a:t>
            </a:r>
            <a:r>
              <a:rPr lang="fr-FR" sz="2000" dirty="0" smtClean="0"/>
              <a:t> Bang </a:t>
            </a:r>
            <a:r>
              <a:rPr lang="fr-FR" sz="2000" dirty="0" err="1" smtClean="0"/>
              <a:t>theory</a:t>
            </a:r>
            <a:r>
              <a:rPr lang="fr-FR" sz="2000" dirty="0" smtClean="0"/>
              <a:t> </a:t>
            </a:r>
            <a:r>
              <a:rPr lang="fr-FR" sz="2000" dirty="0" err="1" smtClean="0"/>
              <a:t>predicts</a:t>
            </a:r>
            <a:r>
              <a:rPr lang="fr-FR" sz="2000" dirty="0" smtClean="0"/>
              <a:t>  hot and dense </a:t>
            </a:r>
            <a:r>
              <a:rPr lang="fr-FR" sz="2000" dirty="0" err="1" smtClean="0"/>
              <a:t>early</a:t>
            </a:r>
            <a:r>
              <a:rPr lang="fr-FR" sz="2000" dirty="0" smtClean="0"/>
              <a:t> </a:t>
            </a:r>
            <a:r>
              <a:rPr lang="fr-FR" sz="2000" dirty="0" err="1" smtClean="0"/>
              <a:t>Universe</a:t>
            </a:r>
            <a:r>
              <a:rPr lang="fr-FR" sz="2000" dirty="0" smtClean="0"/>
              <a:t> and </a:t>
            </a:r>
            <a:r>
              <a:rPr lang="fr-FR" sz="2000" dirty="0" err="1" smtClean="0"/>
              <a:t>cooling</a:t>
            </a:r>
            <a:r>
              <a:rPr lang="fr-FR" sz="2000" dirty="0" smtClean="0"/>
              <a:t> as </a:t>
            </a:r>
            <a:r>
              <a:rPr lang="fr-FR" sz="2000" dirty="0" err="1" smtClean="0"/>
              <a:t>it</a:t>
            </a:r>
            <a:r>
              <a:rPr lang="fr-FR" sz="2000" dirty="0" smtClean="0"/>
              <a:t> </a:t>
            </a:r>
            <a:r>
              <a:rPr lang="fr-FR" sz="2000" dirty="0" err="1" smtClean="0"/>
              <a:t>expands</a:t>
            </a:r>
            <a:r>
              <a:rPr lang="fr-FR" sz="2000" dirty="0" smtClean="0"/>
              <a:t>. </a:t>
            </a:r>
            <a:r>
              <a:rPr lang="fr-FR" sz="2000" dirty="0" err="1" smtClean="0"/>
              <a:t>Thus</a:t>
            </a:r>
            <a:r>
              <a:rPr lang="fr-FR" sz="2000" dirty="0" smtClean="0"/>
              <a:t> </a:t>
            </a:r>
            <a:r>
              <a:rPr lang="fr-FR" sz="2000" dirty="0" err="1" smtClean="0"/>
              <a:t>it</a:t>
            </a:r>
            <a:r>
              <a:rPr lang="fr-FR" sz="2000" dirty="0" smtClean="0"/>
              <a:t> </a:t>
            </a:r>
            <a:r>
              <a:rPr lang="fr-FR" sz="2000" dirty="0" err="1" smtClean="0"/>
              <a:t>is</a:t>
            </a:r>
            <a:r>
              <a:rPr lang="fr-FR" sz="2000" dirty="0" smtClean="0"/>
              <a:t> </a:t>
            </a:r>
            <a:r>
              <a:rPr lang="fr-FR" sz="2000" dirty="0" err="1" smtClean="0"/>
              <a:t>filled</a:t>
            </a:r>
            <a:r>
              <a:rPr lang="fr-FR" sz="2000" dirty="0" smtClean="0"/>
              <a:t> </a:t>
            </a:r>
            <a:r>
              <a:rPr lang="fr-FR" sz="2000" dirty="0" err="1" smtClean="0"/>
              <a:t>with</a:t>
            </a:r>
            <a:r>
              <a:rPr lang="fr-FR" sz="2000" dirty="0" smtClean="0"/>
              <a:t> radiation </a:t>
            </a:r>
            <a:r>
              <a:rPr lang="fr-FR" sz="2000" dirty="0" err="1" smtClean="0"/>
              <a:t>that</a:t>
            </a:r>
            <a:r>
              <a:rPr lang="fr-FR" sz="2000" dirty="0" smtClean="0"/>
              <a:t> </a:t>
            </a:r>
            <a:r>
              <a:rPr lang="fr-FR" sz="2000" dirty="0" err="1" smtClean="0"/>
              <a:t>is</a:t>
            </a:r>
            <a:r>
              <a:rPr lang="fr-FR" sz="2000" dirty="0" smtClean="0"/>
              <a:t>  the </a:t>
            </a:r>
            <a:r>
              <a:rPr lang="fr-FR" sz="2000" dirty="0" err="1" smtClean="0"/>
              <a:t>remnant</a:t>
            </a:r>
            <a:r>
              <a:rPr lang="fr-FR" sz="2000" dirty="0" smtClean="0"/>
              <a:t> </a:t>
            </a:r>
            <a:r>
              <a:rPr lang="fr-FR" sz="2000" dirty="0" err="1" smtClean="0"/>
              <a:t>heat</a:t>
            </a:r>
            <a:r>
              <a:rPr lang="fr-FR" sz="2000" dirty="0" smtClean="0"/>
              <a:t> </a:t>
            </a:r>
            <a:r>
              <a:rPr lang="fr-FR" sz="2000" dirty="0" err="1" smtClean="0"/>
              <a:t>left</a:t>
            </a:r>
            <a:r>
              <a:rPr lang="fr-FR" sz="2000" dirty="0" smtClean="0"/>
              <a:t> over </a:t>
            </a:r>
            <a:r>
              <a:rPr lang="fr-FR" sz="2000" dirty="0" err="1" smtClean="0"/>
              <a:t>from</a:t>
            </a:r>
            <a:r>
              <a:rPr lang="fr-FR" sz="2000" dirty="0" smtClean="0"/>
              <a:t> the </a:t>
            </a:r>
            <a:r>
              <a:rPr lang="fr-FR" sz="2000" dirty="0" err="1" smtClean="0"/>
              <a:t>Big</a:t>
            </a:r>
            <a:r>
              <a:rPr lang="fr-FR" sz="2000" dirty="0" smtClean="0"/>
              <a:t> Bang, </a:t>
            </a:r>
            <a:r>
              <a:rPr lang="fr-FR" sz="2000" dirty="0" err="1" smtClean="0"/>
              <a:t>called</a:t>
            </a:r>
            <a:r>
              <a:rPr lang="fr-FR" sz="2000" dirty="0" smtClean="0"/>
              <a:t> the “</a:t>
            </a:r>
            <a:r>
              <a:rPr lang="fr-FR" sz="2000" dirty="0" err="1" smtClean="0"/>
              <a:t>cosmic</a:t>
            </a:r>
            <a:r>
              <a:rPr lang="fr-FR" sz="2000" dirty="0" smtClean="0"/>
              <a:t> </a:t>
            </a:r>
            <a:r>
              <a:rPr lang="fr-FR" sz="2000" dirty="0" err="1" smtClean="0"/>
              <a:t>microwave</a:t>
            </a:r>
            <a:r>
              <a:rPr lang="fr-FR" sz="2000" dirty="0" smtClean="0"/>
              <a:t> background radiation”, or CMB. </a:t>
            </a:r>
          </a:p>
          <a:p>
            <a:pPr eaLnBrk="1" hangingPunct="1">
              <a:lnSpc>
                <a:spcPct val="90000"/>
              </a:lnSpc>
              <a:spcBef>
                <a:spcPct val="0"/>
              </a:spcBef>
              <a:buFontTx/>
              <a:buNone/>
            </a:pPr>
            <a:endParaRPr lang="en-US" sz="2000" dirty="0" smtClean="0">
              <a:solidFill>
                <a:srgbClr val="000000"/>
              </a:solidFill>
            </a:endParaRPr>
          </a:p>
          <a:p>
            <a:pPr eaLnBrk="1" hangingPunct="1">
              <a:lnSpc>
                <a:spcPct val="90000"/>
              </a:lnSpc>
              <a:spcBef>
                <a:spcPct val="0"/>
              </a:spcBef>
              <a:buFontTx/>
              <a:buNone/>
            </a:pPr>
            <a:r>
              <a:rPr lang="en-US" sz="2000" dirty="0" smtClean="0">
                <a:solidFill>
                  <a:srgbClr val="000000"/>
                </a:solidFill>
              </a:rPr>
              <a:t>     Some measurements as early as 1940 had found that a radiation field was necessary to explain energy level transitions in interstellar molecules (McKellar 1941) </a:t>
            </a:r>
            <a:endParaRPr lang="en-US" sz="2000" dirty="0" smtClean="0"/>
          </a:p>
          <a:p>
            <a:pPr eaLnBrk="1" hangingPunct="1">
              <a:lnSpc>
                <a:spcPct val="90000"/>
              </a:lnSpc>
            </a:pPr>
            <a:r>
              <a:rPr lang="en-US" sz="2000" dirty="0" smtClean="0"/>
              <a:t>G. </a:t>
            </a:r>
            <a:r>
              <a:rPr lang="en-US" sz="2000" dirty="0" err="1" smtClean="0"/>
              <a:t>Gamov</a:t>
            </a:r>
            <a:r>
              <a:rPr lang="en-US" sz="2000" dirty="0" smtClean="0"/>
              <a:t> (1946) predicted CMB and calculated its temperature, more precise calculations provided </a:t>
            </a:r>
            <a:r>
              <a:rPr lang="fr-FR" sz="2000" dirty="0" smtClean="0"/>
              <a:t>by Ralph </a:t>
            </a:r>
            <a:r>
              <a:rPr lang="fr-FR" sz="2000" dirty="0" err="1" smtClean="0"/>
              <a:t>Alpher</a:t>
            </a:r>
            <a:r>
              <a:rPr lang="fr-FR" sz="2000" dirty="0" smtClean="0"/>
              <a:t> and Robert Herman in 1950</a:t>
            </a:r>
          </a:p>
          <a:p>
            <a:pPr eaLnBrk="1" hangingPunct="1">
              <a:lnSpc>
                <a:spcPct val="90000"/>
              </a:lnSpc>
              <a:buFontTx/>
              <a:buNone/>
            </a:pPr>
            <a:endParaRPr lang="fr-FR" sz="2000" dirty="0" smtClean="0"/>
          </a:p>
          <a:p>
            <a:pPr eaLnBrk="1" hangingPunct="1">
              <a:lnSpc>
                <a:spcPct val="90000"/>
              </a:lnSpc>
            </a:pPr>
            <a:r>
              <a:rPr lang="fr-FR" sz="2000" dirty="0" smtClean="0"/>
              <a:t> </a:t>
            </a:r>
            <a:r>
              <a:rPr lang="en-US" sz="2000" dirty="0" smtClean="0">
                <a:solidFill>
                  <a:srgbClr val="000000"/>
                </a:solidFill>
              </a:rPr>
              <a:t>In 1964, </a:t>
            </a:r>
            <a:r>
              <a:rPr lang="en-US" sz="2000" dirty="0" err="1" smtClean="0">
                <a:solidFill>
                  <a:srgbClr val="000000"/>
                </a:solidFill>
              </a:rPr>
              <a:t>Doroshkevich</a:t>
            </a:r>
            <a:r>
              <a:rPr lang="en-US" sz="2000" dirty="0" smtClean="0">
                <a:solidFill>
                  <a:srgbClr val="000000"/>
                </a:solidFill>
              </a:rPr>
              <a:t> and </a:t>
            </a:r>
            <a:r>
              <a:rPr lang="en-US" sz="2000" dirty="0" err="1" smtClean="0">
                <a:solidFill>
                  <a:srgbClr val="000000"/>
                </a:solidFill>
              </a:rPr>
              <a:t>Novikov</a:t>
            </a:r>
            <a:r>
              <a:rPr lang="en-US" sz="2000" dirty="0" smtClean="0">
                <a:solidFill>
                  <a:srgbClr val="000000"/>
                </a:solidFill>
              </a:rPr>
              <a:t> explicitly suggested a search for the radiation focusing on its blackbody characteristics. </a:t>
            </a:r>
          </a:p>
          <a:p>
            <a:pPr eaLnBrk="1" hangingPunct="1">
              <a:lnSpc>
                <a:spcPct val="90000"/>
              </a:lnSpc>
            </a:pPr>
            <a:endParaRPr lang="en-US" sz="2000" dirty="0" smtClean="0"/>
          </a:p>
          <a:p>
            <a:pPr eaLnBrk="1" hangingPunct="1">
              <a:lnSpc>
                <a:spcPct val="90000"/>
              </a:lnSpc>
            </a:pPr>
            <a:r>
              <a:rPr lang="en-US" sz="2000" dirty="0" smtClean="0"/>
              <a:t>R. </a:t>
            </a:r>
            <a:r>
              <a:rPr lang="en-US" sz="2000" dirty="0" err="1" smtClean="0"/>
              <a:t>Dicke</a:t>
            </a:r>
            <a:r>
              <a:rPr lang="en-US" sz="2000" dirty="0" smtClean="0"/>
              <a:t>, P. Peebles, P. Roll, D. Wilkinson, (1964) Princeton University: </a:t>
            </a:r>
            <a:r>
              <a:rPr lang="fr-FR" sz="2000" dirty="0" err="1" smtClean="0"/>
              <a:t>were</a:t>
            </a:r>
            <a:r>
              <a:rPr lang="fr-FR" sz="2000" dirty="0" smtClean="0"/>
              <a:t> </a:t>
            </a:r>
            <a:r>
              <a:rPr lang="fr-FR" sz="2000" dirty="0" err="1" smtClean="0"/>
              <a:t>devising</a:t>
            </a:r>
            <a:r>
              <a:rPr lang="fr-FR" sz="2000" dirty="0" smtClean="0"/>
              <a:t> an </a:t>
            </a:r>
            <a:r>
              <a:rPr lang="fr-FR" sz="2000" dirty="0" err="1" smtClean="0"/>
              <a:t>experiment</a:t>
            </a:r>
            <a:r>
              <a:rPr lang="fr-FR" sz="2000" dirty="0" smtClean="0"/>
              <a:t> to </a:t>
            </a:r>
            <a:r>
              <a:rPr lang="fr-FR" sz="2000" dirty="0" err="1" smtClean="0"/>
              <a:t>find</a:t>
            </a:r>
            <a:r>
              <a:rPr lang="fr-FR" sz="2000" dirty="0" smtClean="0"/>
              <a:t> the CMB. </a:t>
            </a:r>
          </a:p>
          <a:p>
            <a:pPr eaLnBrk="1" hangingPunct="1">
              <a:lnSpc>
                <a:spcPct val="90000"/>
              </a:lnSpc>
              <a:buNone/>
            </a:pPr>
            <a:r>
              <a:rPr lang="fr-FR" sz="2000" dirty="0" smtClean="0"/>
              <a:t>.</a:t>
            </a:r>
            <a:endParaRPr lang="en-US" sz="2000" dirty="0"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71600" y="838200"/>
            <a:ext cx="6362700" cy="6096000"/>
            <a:chOff x="1056" y="576"/>
            <a:chExt cx="3984" cy="3742"/>
          </a:xfrm>
        </p:grpSpPr>
        <p:graphicFrame>
          <p:nvGraphicFramePr>
            <p:cNvPr id="26638" name="Object 14"/>
            <p:cNvGraphicFramePr>
              <a:graphicFrameLocks noChangeAspect="1"/>
            </p:cNvGraphicFramePr>
            <p:nvPr/>
          </p:nvGraphicFramePr>
          <p:xfrm>
            <a:off x="2496" y="3965"/>
            <a:ext cx="1728" cy="353"/>
          </p:xfrm>
          <a:graphic>
            <a:graphicData uri="http://schemas.openxmlformats.org/presentationml/2006/ole">
              <p:oleObj spid="_x0000_s2421774" name="Equation" r:id="rId3" imgW="1244520" imgH="253800" progId="Equation.DSMT4">
                <p:embed/>
              </p:oleObj>
            </a:graphicData>
          </a:graphic>
        </p:graphicFrame>
        <p:pic>
          <p:nvPicPr>
            <p:cNvPr id="26654" name="Picture 4" descr="sigma_m"/>
            <p:cNvPicPr>
              <a:picLocks noChangeAspect="1" noChangeArrowheads="1"/>
            </p:cNvPicPr>
            <p:nvPr/>
          </p:nvPicPr>
          <p:blipFill>
            <a:blip r:embed="rId4"/>
            <a:srcRect t="2609" r="2609" b="3738"/>
            <a:stretch>
              <a:fillRect/>
            </a:stretch>
          </p:blipFill>
          <p:spPr bwMode="auto">
            <a:xfrm>
              <a:off x="1440" y="576"/>
              <a:ext cx="3600" cy="3462"/>
            </a:xfrm>
            <a:prstGeom prst="rect">
              <a:avLst/>
            </a:prstGeom>
            <a:noFill/>
            <a:ln w="9525">
              <a:noFill/>
              <a:miter lim="800000"/>
              <a:headEnd/>
              <a:tailEnd/>
            </a:ln>
          </p:spPr>
        </p:pic>
        <p:sp>
          <p:nvSpPr>
            <p:cNvPr id="26655" name="Text Box 5"/>
            <p:cNvSpPr txBox="1">
              <a:spLocks noChangeArrowheads="1"/>
            </p:cNvSpPr>
            <p:nvPr/>
          </p:nvSpPr>
          <p:spPr bwMode="auto">
            <a:xfrm rot="-5400000">
              <a:off x="356" y="2094"/>
              <a:ext cx="1725" cy="325"/>
            </a:xfrm>
            <a:prstGeom prst="rect">
              <a:avLst/>
            </a:prstGeom>
            <a:noFill/>
            <a:ln w="9525">
              <a:noFill/>
              <a:miter lim="800000"/>
              <a:headEnd/>
              <a:tailEnd/>
            </a:ln>
          </p:spPr>
          <p:txBody>
            <a:bodyPr wrap="none">
              <a:spAutoFit/>
            </a:bodyPr>
            <a:lstStyle/>
            <a:p>
              <a:r>
                <a:rPr lang="en-US">
                  <a:latin typeface="Times New Roman" pitchFamily="18" charset="0"/>
                </a:rPr>
                <a:t>log</a:t>
              </a:r>
              <a:r>
                <a:rPr lang="en-US" baseline="-25000">
                  <a:latin typeface="Times New Roman" pitchFamily="18" charset="0"/>
                </a:rPr>
                <a:t>10</a:t>
              </a:r>
              <a:r>
                <a:rPr lang="en-US">
                  <a:latin typeface="Times New Roman" pitchFamily="18" charset="0"/>
                </a:rPr>
                <a:t>(</a:t>
              </a:r>
              <a:r>
                <a:rPr lang="en-US" i="1">
                  <a:latin typeface="Symbol" pitchFamily="18" charset="2"/>
                </a:rPr>
                <a:t>s</a:t>
              </a:r>
              <a:r>
                <a:rPr lang="en-US">
                  <a:latin typeface="Times New Roman" pitchFamily="18" charset="0"/>
                </a:rPr>
                <a:t>/picobarns)</a:t>
              </a:r>
            </a:p>
          </p:txBody>
        </p:sp>
      </p:grpSp>
      <p:sp>
        <p:nvSpPr>
          <p:cNvPr id="26640" name="Rectangle 6"/>
          <p:cNvSpPr>
            <a:spLocks noChangeArrowheads="1"/>
          </p:cNvSpPr>
          <p:nvPr/>
        </p:nvSpPr>
        <p:spPr bwMode="auto">
          <a:xfrm>
            <a:off x="6019800" y="990600"/>
            <a:ext cx="990600" cy="5073650"/>
          </a:xfrm>
          <a:prstGeom prst="rect">
            <a:avLst/>
          </a:prstGeom>
          <a:solidFill>
            <a:schemeClr val="accent1">
              <a:alpha val="50195"/>
            </a:schemeClr>
          </a:solidFill>
          <a:ln w="9525">
            <a:noFill/>
            <a:miter lim="800000"/>
            <a:headEnd/>
            <a:tailEnd/>
          </a:ln>
        </p:spPr>
        <p:txBody>
          <a:bodyPr wrap="none" anchor="ctr"/>
          <a:lstStyle/>
          <a:p>
            <a:endParaRPr lang="bg-BG"/>
          </a:p>
        </p:txBody>
      </p:sp>
      <p:sp>
        <p:nvSpPr>
          <p:cNvPr id="548871" name="Rectangle 7"/>
          <p:cNvSpPr>
            <a:spLocks noChangeArrowheads="1"/>
          </p:cNvSpPr>
          <p:nvPr/>
        </p:nvSpPr>
        <p:spPr bwMode="auto">
          <a:xfrm rot="5400000">
            <a:off x="4637882" y="1742281"/>
            <a:ext cx="1295400" cy="1011237"/>
          </a:xfrm>
          <a:prstGeom prst="rect">
            <a:avLst/>
          </a:prstGeom>
          <a:solidFill>
            <a:schemeClr val="accent1">
              <a:alpha val="50000"/>
            </a:schemeClr>
          </a:solidFill>
          <a:ln w="9525">
            <a:noFill/>
            <a:miter lim="800000"/>
            <a:headEnd/>
            <a:tailEnd/>
          </a:ln>
          <a:effectLst/>
        </p:spPr>
        <p:txBody>
          <a:bodyPr rot="10800000" vert="eaVert" wrap="none" anchor="ctr"/>
          <a:lstStyle/>
          <a:p>
            <a:pPr>
              <a:defRPr/>
            </a:pPr>
            <a:endParaRPr lang="en-US">
              <a:effectLst>
                <a:outerShdw blurRad="38100" dist="38100" dir="2700000" algn="tl">
                  <a:srgbClr val="FFFFFF"/>
                </a:outerShdw>
              </a:effectLst>
            </a:endParaRPr>
          </a:p>
        </p:txBody>
      </p:sp>
      <p:sp>
        <p:nvSpPr>
          <p:cNvPr id="548872" name="Text Box 8"/>
          <p:cNvSpPr txBox="1">
            <a:spLocks noChangeArrowheads="1"/>
          </p:cNvSpPr>
          <p:nvPr/>
        </p:nvSpPr>
        <p:spPr bwMode="auto">
          <a:xfrm>
            <a:off x="1038225" y="0"/>
            <a:ext cx="7067550" cy="64135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3600" b="1" i="1" dirty="0">
                <a:effectLst>
                  <a:outerShdw blurRad="38100" dist="38100" dir="2700000" algn="tl">
                    <a:srgbClr val="C0C0C0"/>
                  </a:outerShdw>
                </a:effectLst>
              </a:rPr>
              <a:t>Particle Dark Matter Candidates</a:t>
            </a:r>
          </a:p>
        </p:txBody>
      </p:sp>
      <p:graphicFrame>
        <p:nvGraphicFramePr>
          <p:cNvPr id="26626" name="Object 2"/>
          <p:cNvGraphicFramePr>
            <a:graphicFrameLocks noChangeAspect="1"/>
          </p:cNvGraphicFramePr>
          <p:nvPr/>
        </p:nvGraphicFramePr>
        <p:xfrm>
          <a:off x="4895850" y="622300"/>
          <a:ext cx="742950" cy="404813"/>
        </p:xfrm>
        <a:graphic>
          <a:graphicData uri="http://schemas.openxmlformats.org/presentationml/2006/ole">
            <p:oleObj spid="_x0000_s2421762" name="Equation" r:id="rId5" imgW="419040" imgH="228600" progId="Equation.DSMT4">
              <p:embed/>
            </p:oleObj>
          </a:graphicData>
        </a:graphic>
      </p:graphicFrame>
      <p:graphicFrame>
        <p:nvGraphicFramePr>
          <p:cNvPr id="26627" name="Object 3"/>
          <p:cNvGraphicFramePr>
            <a:graphicFrameLocks noChangeAspect="1"/>
          </p:cNvGraphicFramePr>
          <p:nvPr/>
        </p:nvGraphicFramePr>
        <p:xfrm>
          <a:off x="6757988" y="620713"/>
          <a:ext cx="674687" cy="404812"/>
        </p:xfrm>
        <a:graphic>
          <a:graphicData uri="http://schemas.openxmlformats.org/presentationml/2006/ole">
            <p:oleObj spid="_x0000_s2421763" name="Equation" r:id="rId6" imgW="380880" imgH="228600" progId="Equation.DSMT4">
              <p:embed/>
            </p:oleObj>
          </a:graphicData>
        </a:graphic>
      </p:graphicFrame>
      <p:graphicFrame>
        <p:nvGraphicFramePr>
          <p:cNvPr id="26628" name="Object 4"/>
          <p:cNvGraphicFramePr>
            <a:graphicFrameLocks noChangeAspect="1"/>
          </p:cNvGraphicFramePr>
          <p:nvPr/>
        </p:nvGraphicFramePr>
        <p:xfrm>
          <a:off x="7337425" y="620713"/>
          <a:ext cx="968375" cy="404812"/>
        </p:xfrm>
        <a:graphic>
          <a:graphicData uri="http://schemas.openxmlformats.org/presentationml/2006/ole">
            <p:oleObj spid="_x0000_s2421764" name="Equation" r:id="rId7" imgW="545760" imgH="228600" progId="Equation.DSMT4">
              <p:embed/>
            </p:oleObj>
          </a:graphicData>
        </a:graphic>
      </p:graphicFrame>
      <p:sp>
        <p:nvSpPr>
          <p:cNvPr id="26643" name="Rectangle 12"/>
          <p:cNvSpPr>
            <a:spLocks noChangeArrowheads="1"/>
          </p:cNvSpPr>
          <p:nvPr/>
        </p:nvSpPr>
        <p:spPr bwMode="auto">
          <a:xfrm rot="5400000">
            <a:off x="4381500" y="4732338"/>
            <a:ext cx="304800" cy="1295400"/>
          </a:xfrm>
          <a:prstGeom prst="rect">
            <a:avLst/>
          </a:prstGeom>
          <a:solidFill>
            <a:srgbClr val="0000FF">
              <a:alpha val="50195"/>
            </a:srgbClr>
          </a:solidFill>
          <a:ln w="9525">
            <a:noFill/>
            <a:miter lim="800000"/>
            <a:headEnd/>
            <a:tailEnd/>
          </a:ln>
        </p:spPr>
        <p:txBody>
          <a:bodyPr wrap="none" anchor="ctr"/>
          <a:lstStyle/>
          <a:p>
            <a:endParaRPr lang="bg-BG"/>
          </a:p>
        </p:txBody>
      </p:sp>
      <p:graphicFrame>
        <p:nvGraphicFramePr>
          <p:cNvPr id="26629" name="Object 5"/>
          <p:cNvGraphicFramePr>
            <a:graphicFrameLocks noChangeAspect="1"/>
          </p:cNvGraphicFramePr>
          <p:nvPr/>
        </p:nvGraphicFramePr>
        <p:xfrm>
          <a:off x="6043613" y="609600"/>
          <a:ext cx="427037" cy="427038"/>
        </p:xfrm>
        <a:graphic>
          <a:graphicData uri="http://schemas.openxmlformats.org/presentationml/2006/ole">
            <p:oleObj spid="_x0000_s2421765" name="Equation" r:id="rId8" imgW="241200" imgH="241200" progId="Equation.DSMT4">
              <p:embed/>
            </p:oleObj>
          </a:graphicData>
        </a:graphic>
      </p:graphicFrame>
      <p:graphicFrame>
        <p:nvGraphicFramePr>
          <p:cNvPr id="26630" name="Object 6"/>
          <p:cNvGraphicFramePr>
            <a:graphicFrameLocks noChangeAspect="1"/>
          </p:cNvGraphicFramePr>
          <p:nvPr/>
        </p:nvGraphicFramePr>
        <p:xfrm>
          <a:off x="6423025" y="633413"/>
          <a:ext cx="358775" cy="381000"/>
        </p:xfrm>
        <a:graphic>
          <a:graphicData uri="http://schemas.openxmlformats.org/presentationml/2006/ole">
            <p:oleObj spid="_x0000_s2421766" name="Equation" r:id="rId9" imgW="203040" imgH="215640" progId="Equation.DSMT4">
              <p:embed/>
            </p:oleObj>
          </a:graphicData>
        </a:graphic>
      </p:graphicFrame>
      <p:sp>
        <p:nvSpPr>
          <p:cNvPr id="26644" name="Text Box 15"/>
          <p:cNvSpPr txBox="1">
            <a:spLocks noChangeArrowheads="1"/>
          </p:cNvSpPr>
          <p:nvPr/>
        </p:nvSpPr>
        <p:spPr bwMode="auto">
          <a:xfrm>
            <a:off x="4724400" y="1744663"/>
            <a:ext cx="1100138" cy="1006475"/>
          </a:xfrm>
          <a:prstGeom prst="rect">
            <a:avLst/>
          </a:prstGeom>
          <a:noFill/>
          <a:ln w="9525">
            <a:noFill/>
            <a:miter lim="800000"/>
            <a:headEnd/>
            <a:tailEnd/>
          </a:ln>
        </p:spPr>
        <p:txBody>
          <a:bodyPr>
            <a:spAutoFit/>
          </a:bodyPr>
          <a:lstStyle/>
          <a:p>
            <a:r>
              <a:rPr lang="en-US" sz="2000" b="1"/>
              <a:t>cold</a:t>
            </a:r>
          </a:p>
          <a:p>
            <a:r>
              <a:rPr lang="en-US" sz="2000" b="1"/>
              <a:t>thermal</a:t>
            </a:r>
          </a:p>
          <a:p>
            <a:r>
              <a:rPr lang="en-US" sz="2000" b="1"/>
              <a:t>relics</a:t>
            </a:r>
          </a:p>
        </p:txBody>
      </p:sp>
      <p:sp>
        <p:nvSpPr>
          <p:cNvPr id="26645" name="Text Box 16"/>
          <p:cNvSpPr txBox="1">
            <a:spLocks noChangeArrowheads="1"/>
          </p:cNvSpPr>
          <p:nvPr/>
        </p:nvSpPr>
        <p:spPr bwMode="auto">
          <a:xfrm rot="5400000" flipH="1">
            <a:off x="5868194" y="3123406"/>
            <a:ext cx="1309688" cy="396875"/>
          </a:xfrm>
          <a:prstGeom prst="rect">
            <a:avLst/>
          </a:prstGeom>
          <a:noFill/>
          <a:ln w="9525">
            <a:noFill/>
            <a:miter lim="800000"/>
            <a:headEnd/>
            <a:tailEnd/>
          </a:ln>
        </p:spPr>
        <p:txBody>
          <a:bodyPr wrap="none">
            <a:spAutoFit/>
          </a:bodyPr>
          <a:lstStyle/>
          <a:p>
            <a:r>
              <a:rPr lang="en-US" sz="2000" b="1"/>
              <a:t>wimpzilla</a:t>
            </a:r>
          </a:p>
        </p:txBody>
      </p:sp>
      <p:sp>
        <p:nvSpPr>
          <p:cNvPr id="26646" name="Text Box 17"/>
          <p:cNvSpPr txBox="1">
            <a:spLocks noChangeArrowheads="1"/>
          </p:cNvSpPr>
          <p:nvPr/>
        </p:nvSpPr>
        <p:spPr bwMode="auto">
          <a:xfrm>
            <a:off x="3886200" y="5181600"/>
            <a:ext cx="1255713" cy="396875"/>
          </a:xfrm>
          <a:prstGeom prst="rect">
            <a:avLst/>
          </a:prstGeom>
          <a:noFill/>
          <a:ln w="9525">
            <a:noFill/>
            <a:miter lim="800000"/>
            <a:headEnd/>
            <a:tailEnd/>
          </a:ln>
        </p:spPr>
        <p:txBody>
          <a:bodyPr wrap="none">
            <a:spAutoFit/>
          </a:bodyPr>
          <a:lstStyle/>
          <a:p>
            <a:r>
              <a:rPr lang="en-US" sz="2000" b="1"/>
              <a:t>gravitino</a:t>
            </a:r>
          </a:p>
        </p:txBody>
      </p:sp>
      <p:grpSp>
        <p:nvGrpSpPr>
          <p:cNvPr id="3" name="Group 18"/>
          <p:cNvGrpSpPr>
            <a:grpSpLocks/>
          </p:cNvGrpSpPr>
          <p:nvPr/>
        </p:nvGrpSpPr>
        <p:grpSpPr bwMode="auto">
          <a:xfrm>
            <a:off x="3352800" y="1660525"/>
            <a:ext cx="315913" cy="396875"/>
            <a:chOff x="2112" y="1046"/>
            <a:chExt cx="199" cy="250"/>
          </a:xfrm>
        </p:grpSpPr>
        <p:sp>
          <p:nvSpPr>
            <p:cNvPr id="26652" name="Rectangle 19"/>
            <p:cNvSpPr>
              <a:spLocks noChangeArrowheads="1"/>
            </p:cNvSpPr>
            <p:nvPr/>
          </p:nvSpPr>
          <p:spPr bwMode="auto">
            <a:xfrm rot="5400000">
              <a:off x="2092" y="1099"/>
              <a:ext cx="240" cy="144"/>
            </a:xfrm>
            <a:prstGeom prst="rect">
              <a:avLst/>
            </a:prstGeom>
            <a:solidFill>
              <a:srgbClr val="993366">
                <a:alpha val="50195"/>
              </a:srgbClr>
            </a:solidFill>
            <a:ln w="9525">
              <a:noFill/>
              <a:miter lim="800000"/>
              <a:headEnd/>
              <a:tailEnd/>
            </a:ln>
          </p:spPr>
          <p:txBody>
            <a:bodyPr wrap="none" anchor="ctr"/>
            <a:lstStyle/>
            <a:p>
              <a:endParaRPr lang="bg-BG"/>
            </a:p>
          </p:txBody>
        </p:sp>
        <p:sp>
          <p:nvSpPr>
            <p:cNvPr id="26653" name="Text Box 20"/>
            <p:cNvSpPr txBox="1">
              <a:spLocks noChangeArrowheads="1"/>
            </p:cNvSpPr>
            <p:nvPr/>
          </p:nvSpPr>
          <p:spPr bwMode="auto">
            <a:xfrm>
              <a:off x="2112" y="1046"/>
              <a:ext cx="199" cy="250"/>
            </a:xfrm>
            <a:prstGeom prst="rect">
              <a:avLst/>
            </a:prstGeom>
            <a:noFill/>
            <a:ln w="9525">
              <a:noFill/>
              <a:miter lim="800000"/>
              <a:headEnd/>
              <a:tailEnd/>
            </a:ln>
          </p:spPr>
          <p:txBody>
            <a:bodyPr wrap="none">
              <a:spAutoFit/>
            </a:bodyPr>
            <a:lstStyle/>
            <a:p>
              <a:r>
                <a:rPr lang="en-US" sz="2000" b="1">
                  <a:latin typeface="Symbol" pitchFamily="18" charset="2"/>
                </a:rPr>
                <a:t>n</a:t>
              </a:r>
            </a:p>
          </p:txBody>
        </p:sp>
      </p:grpSp>
      <p:sp>
        <p:nvSpPr>
          <p:cNvPr id="26648" name="Rectangle 21"/>
          <p:cNvSpPr>
            <a:spLocks noChangeArrowheads="1"/>
          </p:cNvSpPr>
          <p:nvPr/>
        </p:nvSpPr>
        <p:spPr bwMode="auto">
          <a:xfrm rot="5400000">
            <a:off x="2700338" y="3124200"/>
            <a:ext cx="762000" cy="762000"/>
          </a:xfrm>
          <a:prstGeom prst="rect">
            <a:avLst/>
          </a:prstGeom>
          <a:solidFill>
            <a:schemeClr val="accent1">
              <a:alpha val="50195"/>
            </a:schemeClr>
          </a:solidFill>
          <a:ln w="9525">
            <a:noFill/>
            <a:miter lim="800000"/>
            <a:headEnd/>
            <a:tailEnd/>
          </a:ln>
        </p:spPr>
        <p:txBody>
          <a:bodyPr wrap="none" anchor="ctr"/>
          <a:lstStyle/>
          <a:p>
            <a:endParaRPr lang="bg-BG"/>
          </a:p>
        </p:txBody>
      </p:sp>
      <p:sp>
        <p:nvSpPr>
          <p:cNvPr id="26649" name="Text Box 22"/>
          <p:cNvSpPr txBox="1">
            <a:spLocks noChangeArrowheads="1"/>
          </p:cNvSpPr>
          <p:nvPr/>
        </p:nvSpPr>
        <p:spPr bwMode="auto">
          <a:xfrm>
            <a:off x="2657475" y="3276600"/>
            <a:ext cx="847725" cy="396875"/>
          </a:xfrm>
          <a:prstGeom prst="rect">
            <a:avLst/>
          </a:prstGeom>
          <a:noFill/>
          <a:ln w="9525">
            <a:noFill/>
            <a:miter lim="800000"/>
            <a:headEnd/>
            <a:tailEnd/>
          </a:ln>
        </p:spPr>
        <p:txBody>
          <a:bodyPr wrap="none">
            <a:spAutoFit/>
          </a:bodyPr>
          <a:lstStyle/>
          <a:p>
            <a:r>
              <a:rPr lang="en-US" sz="2000" b="1"/>
              <a:t>axion</a:t>
            </a:r>
          </a:p>
        </p:txBody>
      </p:sp>
      <p:graphicFrame>
        <p:nvGraphicFramePr>
          <p:cNvPr id="26631" name="Object 7"/>
          <p:cNvGraphicFramePr>
            <a:graphicFrameLocks noChangeAspect="1"/>
          </p:cNvGraphicFramePr>
          <p:nvPr/>
        </p:nvGraphicFramePr>
        <p:xfrm>
          <a:off x="4344988" y="609600"/>
          <a:ext cx="608012" cy="427038"/>
        </p:xfrm>
        <a:graphic>
          <a:graphicData uri="http://schemas.openxmlformats.org/presentationml/2006/ole">
            <p:oleObj spid="_x0000_s2421767" name="Equation" r:id="rId10" imgW="342720" imgH="241200" progId="Equation.DSMT4">
              <p:embed/>
            </p:oleObj>
          </a:graphicData>
        </a:graphic>
      </p:graphicFrame>
      <p:graphicFrame>
        <p:nvGraphicFramePr>
          <p:cNvPr id="26632" name="Object 8"/>
          <p:cNvGraphicFramePr>
            <a:graphicFrameLocks noChangeAspect="1"/>
          </p:cNvGraphicFramePr>
          <p:nvPr/>
        </p:nvGraphicFramePr>
        <p:xfrm>
          <a:off x="0" y="4170363"/>
          <a:ext cx="968375" cy="404812"/>
        </p:xfrm>
        <a:graphic>
          <a:graphicData uri="http://schemas.openxmlformats.org/presentationml/2006/ole">
            <p:oleObj spid="_x0000_s2421768" name="Equation" r:id="rId11" imgW="545760" imgH="228600" progId="Equation.DSMT4">
              <p:embed/>
            </p:oleObj>
          </a:graphicData>
        </a:graphic>
      </p:graphicFrame>
      <p:graphicFrame>
        <p:nvGraphicFramePr>
          <p:cNvPr id="26633" name="Object 9"/>
          <p:cNvGraphicFramePr>
            <a:graphicFrameLocks noChangeAspect="1"/>
          </p:cNvGraphicFramePr>
          <p:nvPr/>
        </p:nvGraphicFramePr>
        <p:xfrm>
          <a:off x="0" y="4619625"/>
          <a:ext cx="901700" cy="404813"/>
        </p:xfrm>
        <a:graphic>
          <a:graphicData uri="http://schemas.openxmlformats.org/presentationml/2006/ole">
            <p:oleObj spid="_x0000_s2421769" name="Equation" r:id="rId12" imgW="507960" imgH="228600" progId="Equation.DSMT4">
              <p:embed/>
            </p:oleObj>
          </a:graphicData>
        </a:graphic>
      </p:graphicFrame>
      <p:sp>
        <p:nvSpPr>
          <p:cNvPr id="548890" name="Text Box 26"/>
          <p:cNvSpPr txBox="1">
            <a:spLocks noChangeArrowheads="1"/>
          </p:cNvSpPr>
          <p:nvPr/>
        </p:nvSpPr>
        <p:spPr bwMode="auto">
          <a:xfrm>
            <a:off x="0" y="2859088"/>
            <a:ext cx="1249363" cy="884237"/>
          </a:xfrm>
          <a:prstGeom prst="rect">
            <a:avLst/>
          </a:prstGeom>
          <a:noFill/>
          <a:ln w="9525">
            <a:noFill/>
            <a:miter lim="800000"/>
            <a:headEnd/>
            <a:tailEnd/>
          </a:ln>
          <a:effectLst/>
        </p:spPr>
        <p:txBody>
          <a:bodyPr wrap="none">
            <a:spAutoFit/>
          </a:bodyPr>
          <a:lstStyle/>
          <a:p>
            <a:pPr>
              <a:defRPr/>
            </a:pPr>
            <a:r>
              <a:rPr lang="en-US" sz="2400" b="1"/>
              <a:t>Other </a:t>
            </a:r>
          </a:p>
          <a:p>
            <a:pPr>
              <a:defRPr/>
            </a:pPr>
            <a:r>
              <a:rPr lang="en-US" sz="2400" b="1"/>
              <a:t>Scales</a:t>
            </a:r>
            <a:r>
              <a:rPr lang="en-US">
                <a:effectLst>
                  <a:outerShdw blurRad="38100" dist="38100" dir="2700000" algn="tl">
                    <a:srgbClr val="C0C0C0"/>
                  </a:outerShdw>
                </a:effectLst>
              </a:rPr>
              <a:t>:</a:t>
            </a:r>
          </a:p>
        </p:txBody>
      </p:sp>
      <p:graphicFrame>
        <p:nvGraphicFramePr>
          <p:cNvPr id="26634" name="Object 10"/>
          <p:cNvGraphicFramePr>
            <a:graphicFrameLocks noChangeAspect="1"/>
          </p:cNvGraphicFramePr>
          <p:nvPr/>
        </p:nvGraphicFramePr>
        <p:xfrm>
          <a:off x="0" y="5067300"/>
          <a:ext cx="1443038" cy="404813"/>
        </p:xfrm>
        <a:graphic>
          <a:graphicData uri="http://schemas.openxmlformats.org/presentationml/2006/ole">
            <p:oleObj spid="_x0000_s2421770" name="Equation" r:id="rId13" imgW="812520" imgH="228600" progId="Equation.DSMT4">
              <p:embed/>
            </p:oleObj>
          </a:graphicData>
        </a:graphic>
      </p:graphicFrame>
      <p:graphicFrame>
        <p:nvGraphicFramePr>
          <p:cNvPr id="26635" name="Object 11"/>
          <p:cNvGraphicFramePr>
            <a:graphicFrameLocks noChangeAspect="1"/>
          </p:cNvGraphicFramePr>
          <p:nvPr/>
        </p:nvGraphicFramePr>
        <p:xfrm>
          <a:off x="0" y="5516563"/>
          <a:ext cx="1892300" cy="427037"/>
        </p:xfrm>
        <a:graphic>
          <a:graphicData uri="http://schemas.openxmlformats.org/presentationml/2006/ole">
            <p:oleObj spid="_x0000_s2421771" name="Equation" r:id="rId14" imgW="1066680" imgH="241200" progId="Equation.DSMT4">
              <p:embed/>
            </p:oleObj>
          </a:graphicData>
        </a:graphic>
      </p:graphicFrame>
      <p:graphicFrame>
        <p:nvGraphicFramePr>
          <p:cNvPr id="26636" name="Object 12"/>
          <p:cNvGraphicFramePr>
            <a:graphicFrameLocks noChangeAspect="1"/>
          </p:cNvGraphicFramePr>
          <p:nvPr/>
        </p:nvGraphicFramePr>
        <p:xfrm>
          <a:off x="0" y="3722688"/>
          <a:ext cx="698500" cy="404812"/>
        </p:xfrm>
        <a:graphic>
          <a:graphicData uri="http://schemas.openxmlformats.org/presentationml/2006/ole">
            <p:oleObj spid="_x0000_s2421772" name="Equation" r:id="rId15" imgW="393480" imgH="228600" progId="Equation.DSMT4">
              <p:embed/>
            </p:oleObj>
          </a:graphicData>
        </a:graphic>
      </p:graphicFrame>
      <p:graphicFrame>
        <p:nvGraphicFramePr>
          <p:cNvPr id="26637" name="Object 13"/>
          <p:cNvGraphicFramePr>
            <a:graphicFrameLocks noChangeAspect="1"/>
          </p:cNvGraphicFramePr>
          <p:nvPr/>
        </p:nvGraphicFramePr>
        <p:xfrm>
          <a:off x="7975600" y="1985963"/>
          <a:ext cx="1092200" cy="446087"/>
        </p:xfrm>
        <a:graphic>
          <a:graphicData uri="http://schemas.openxmlformats.org/presentationml/2006/ole">
            <p:oleObj spid="_x0000_s2421773" name="Equation" r:id="rId16" imgW="558720" imgH="228600" progId="Equation.DSMT4">
              <p:embed/>
            </p:oleObj>
          </a:graphicData>
        </a:graphic>
      </p:graphicFrame>
      <p:sp>
        <p:nvSpPr>
          <p:cNvPr id="26651" name="AutoShape 31"/>
          <p:cNvSpPr>
            <a:spLocks/>
          </p:cNvSpPr>
          <p:nvPr/>
        </p:nvSpPr>
        <p:spPr bwMode="auto">
          <a:xfrm>
            <a:off x="7620000" y="1752600"/>
            <a:ext cx="304800" cy="914400"/>
          </a:xfrm>
          <a:prstGeom prst="rightBrace">
            <a:avLst>
              <a:gd name="adj1" fmla="val 25000"/>
              <a:gd name="adj2" fmla="val 51218"/>
            </a:avLst>
          </a:prstGeom>
          <a:noFill/>
          <a:ln w="38100">
            <a:solidFill>
              <a:schemeClr val="tx1"/>
            </a:solidFill>
            <a:round/>
            <a:headEnd/>
            <a:tailEnd/>
          </a:ln>
        </p:spPr>
        <p:txBody>
          <a:bodyPr wrap="none" anchor="ctr"/>
          <a:lstStyle/>
          <a:p>
            <a:endParaRPr lang="bg-BG"/>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057400" y="457200"/>
            <a:ext cx="5562600" cy="584775"/>
          </a:xfrm>
          <a:prstGeom prst="rect">
            <a:avLst/>
          </a:prstGeom>
          <a:noFill/>
          <a:ln w="9525">
            <a:noFill/>
            <a:miter lim="800000"/>
            <a:headEnd/>
            <a:tailEnd/>
          </a:ln>
          <a:effectLst/>
        </p:spPr>
        <p:txBody>
          <a:bodyPr wrap="square">
            <a:spAutoFit/>
          </a:bodyPr>
          <a:lstStyle/>
          <a:p>
            <a:pPr marL="457200" indent="-457200"/>
            <a:r>
              <a:rPr lang="en-US"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DARK</a:t>
            </a:r>
            <a:r>
              <a:rPr lang="bg-BG"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     </a:t>
            </a:r>
            <a:r>
              <a:rPr lang="en-US"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ENERGY </a:t>
            </a:r>
            <a:r>
              <a:rPr lang="bg-BG"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 </a:t>
            </a:r>
            <a:endParaRPr lang="en-US" sz="3200" b="1" dirty="0">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p:txBody>
      </p:sp>
      <p:sp>
        <p:nvSpPr>
          <p:cNvPr id="3" name="Text Box 7"/>
          <p:cNvSpPr txBox="1">
            <a:spLocks noChangeArrowheads="1"/>
          </p:cNvSpPr>
          <p:nvPr/>
        </p:nvSpPr>
        <p:spPr bwMode="auto">
          <a:xfrm>
            <a:off x="990600" y="1600200"/>
            <a:ext cx="5181600" cy="1815882"/>
          </a:xfrm>
          <a:prstGeom prst="rect">
            <a:avLst/>
          </a:prstGeom>
          <a:noFill/>
          <a:ln w="9525">
            <a:noFill/>
            <a:miter lim="800000"/>
            <a:headEnd/>
            <a:tailEnd/>
          </a:ln>
          <a:effectLst/>
        </p:spPr>
        <p:txBody>
          <a:bodyPr wrap="square">
            <a:spAutoFit/>
          </a:bodyPr>
          <a:lstStyle/>
          <a:p>
            <a:pPr marL="457200" indent="-457200"/>
            <a:r>
              <a:rPr lang="en-US" sz="2800" b="1" dirty="0" smtClean="0">
                <a:latin typeface="Times New Roman" pitchFamily="18" charset="0"/>
                <a:cs typeface="Times New Roman" pitchFamily="18" charset="0"/>
              </a:rPr>
              <a:t>Accelerated Expansion</a:t>
            </a:r>
            <a:endParaRPr lang="bg-BG" sz="2800" b="1" dirty="0" smtClean="0">
              <a:latin typeface="Times New Roman" pitchFamily="18" charset="0"/>
              <a:cs typeface="Times New Roman" pitchFamily="18" charset="0"/>
            </a:endParaRPr>
          </a:p>
          <a:p>
            <a:pPr lvl="1" indent="-457200"/>
            <a:r>
              <a:rPr lang="en-US" sz="2800" b="1" dirty="0" smtClean="0">
                <a:latin typeface="Times New Roman" pitchFamily="18" charset="0"/>
                <a:cs typeface="Times New Roman" pitchFamily="18" charset="0"/>
              </a:rPr>
              <a:t>LSS</a:t>
            </a:r>
            <a:r>
              <a:rPr lang="bg-BG" sz="2800" b="1" dirty="0" smtClean="0">
                <a:latin typeface="Times New Roman" pitchFamily="18" charset="0"/>
                <a:cs typeface="Times New Roman" pitchFamily="18" charset="0"/>
              </a:rPr>
              <a:t> </a:t>
            </a:r>
            <a:r>
              <a:rPr lang="bg-BG" sz="2800" b="1" dirty="0" smtClean="0">
                <a:solidFill>
                  <a:srgbClr val="0000FF"/>
                </a:solidFill>
                <a:latin typeface="Times New Roman" pitchFamily="18" charset="0"/>
                <a:cs typeface="Times New Roman" pitchFamily="18" charset="0"/>
              </a:rPr>
              <a:t>   </a:t>
            </a:r>
            <a:r>
              <a:rPr lang="en-US" b="1" i="1" dirty="0" smtClean="0">
                <a:solidFill>
                  <a:srgbClr val="0000FF"/>
                </a:solidFill>
                <a:latin typeface="Symbol" pitchFamily="18" charset="2"/>
              </a:rPr>
              <a:t>W</a:t>
            </a:r>
            <a:r>
              <a:rPr lang="en-US" b="1" i="1" baseline="-25000" dirty="0" smtClean="0">
                <a:solidFill>
                  <a:srgbClr val="0000FF"/>
                </a:solidFill>
                <a:latin typeface="Symbol" pitchFamily="18" charset="2"/>
              </a:rPr>
              <a:t>M </a:t>
            </a:r>
            <a:r>
              <a:rPr lang="en-US" b="1" i="1" dirty="0" smtClean="0">
                <a:solidFill>
                  <a:srgbClr val="0000FF"/>
                </a:solidFill>
              </a:rPr>
              <a:t>= 0.3</a:t>
            </a:r>
            <a:endParaRPr lang="en-US" sz="2800" b="1" dirty="0" smtClean="0">
              <a:solidFill>
                <a:srgbClr val="0000FF"/>
              </a:solidFill>
              <a:latin typeface="Times New Roman" pitchFamily="18" charset="0"/>
              <a:cs typeface="Times New Roman" pitchFamily="18" charset="0"/>
            </a:endParaRPr>
          </a:p>
          <a:p>
            <a:pPr marL="457200" indent="-457200"/>
            <a:r>
              <a:rPr lang="en-US" sz="2800" b="1" dirty="0" smtClean="0">
                <a:solidFill>
                  <a:srgbClr val="0000FF"/>
                </a:solidFill>
                <a:latin typeface="Times New Roman" pitchFamily="18" charset="0"/>
                <a:cs typeface="Times New Roman" pitchFamily="18" charset="0"/>
              </a:rPr>
              <a:t>Flatness</a:t>
            </a:r>
            <a:r>
              <a:rPr lang="bg-BG" sz="2800" b="1" dirty="0" smtClean="0">
                <a:solidFill>
                  <a:srgbClr val="0000FF"/>
                </a:solidFill>
                <a:latin typeface="Times New Roman" pitchFamily="18" charset="0"/>
                <a:cs typeface="Times New Roman" pitchFamily="18" charset="0"/>
              </a:rPr>
              <a:t> </a:t>
            </a:r>
            <a:endParaRPr lang="en-US" sz="2800" b="1" dirty="0" smtClean="0">
              <a:solidFill>
                <a:srgbClr val="0000FF"/>
              </a:solidFill>
              <a:latin typeface="Times New Roman" pitchFamily="18" charset="0"/>
              <a:cs typeface="Times New Roman" pitchFamily="18" charset="0"/>
            </a:endParaRPr>
          </a:p>
          <a:p>
            <a:pPr marL="457200" indent="-457200"/>
            <a:r>
              <a:rPr lang="bg-BG" sz="2800" b="1" dirty="0" smtClean="0">
                <a:solidFill>
                  <a:srgbClr val="0000FF"/>
                </a:solidFill>
                <a:effectLst/>
                <a:latin typeface="Times New Roman" pitchFamily="18" charset="0"/>
                <a:cs typeface="Times New Roman" pitchFamily="18" charset="0"/>
              </a:rPr>
              <a:t> </a:t>
            </a:r>
            <a:endParaRPr lang="en-US" sz="2800" b="1" dirty="0">
              <a:solidFill>
                <a:srgbClr val="0000FF"/>
              </a:solidFill>
              <a:effectLst/>
              <a:latin typeface="Times New Roman" pitchFamily="18" charset="0"/>
              <a:cs typeface="Times New Roman" pitchFamily="18" charset="0"/>
            </a:endParaRPr>
          </a:p>
        </p:txBody>
      </p:sp>
      <p:sp>
        <p:nvSpPr>
          <p:cNvPr id="4" name="Rectangle 3"/>
          <p:cNvSpPr/>
          <p:nvPr/>
        </p:nvSpPr>
        <p:spPr>
          <a:xfrm>
            <a:off x="4038600" y="2362200"/>
            <a:ext cx="4572000" cy="701731"/>
          </a:xfrm>
          <a:prstGeom prst="rect">
            <a:avLst/>
          </a:prstGeom>
        </p:spPr>
        <p:txBody>
          <a:bodyPr>
            <a:spAutoFit/>
          </a:bodyPr>
          <a:lstStyle/>
          <a:p>
            <a:pPr lvl="1">
              <a:lnSpc>
                <a:spcPct val="40000"/>
              </a:lnSpc>
              <a:spcBef>
                <a:spcPct val="50000"/>
              </a:spcBef>
            </a:pPr>
            <a:r>
              <a:rPr lang="en-US" b="1" i="1" dirty="0" smtClean="0">
                <a:solidFill>
                  <a:srgbClr val="0000FF"/>
                </a:solidFill>
                <a:latin typeface="Symbol" pitchFamily="18" charset="2"/>
              </a:rPr>
              <a:t>W </a:t>
            </a:r>
            <a:r>
              <a:rPr lang="en-US" b="1" i="1" baseline="-25000" dirty="0" smtClean="0">
                <a:solidFill>
                  <a:srgbClr val="0000FF"/>
                </a:solidFill>
                <a:latin typeface="Symbol" pitchFamily="18" charset="2"/>
              </a:rPr>
              <a:t>0 </a:t>
            </a:r>
            <a:r>
              <a:rPr lang="en-US" b="1" i="1" dirty="0" smtClean="0">
                <a:solidFill>
                  <a:srgbClr val="0000FF"/>
                </a:solidFill>
              </a:rPr>
              <a:t>= 1</a:t>
            </a:r>
          </a:p>
          <a:p>
            <a:pPr lvl="1">
              <a:lnSpc>
                <a:spcPct val="40000"/>
              </a:lnSpc>
              <a:spcBef>
                <a:spcPct val="50000"/>
              </a:spcBef>
            </a:pPr>
            <a:r>
              <a:rPr lang="en-US" b="1" i="1" dirty="0" smtClean="0">
                <a:solidFill>
                  <a:srgbClr val="0000FF"/>
                </a:solidFill>
                <a:latin typeface="Symbol" pitchFamily="18" charset="2"/>
              </a:rPr>
              <a:t>W</a:t>
            </a:r>
            <a:r>
              <a:rPr lang="en-US" b="1" i="1" baseline="-25000" dirty="0" smtClean="0">
                <a:solidFill>
                  <a:srgbClr val="0000FF"/>
                </a:solidFill>
                <a:latin typeface="Symbol" pitchFamily="18" charset="2"/>
              </a:rPr>
              <a:t>M </a:t>
            </a:r>
            <a:r>
              <a:rPr lang="en-US" b="1" i="1" dirty="0" smtClean="0">
                <a:solidFill>
                  <a:srgbClr val="0000FF"/>
                </a:solidFill>
              </a:rPr>
              <a:t>= 0.3</a:t>
            </a:r>
          </a:p>
          <a:p>
            <a:pPr lvl="1">
              <a:lnSpc>
                <a:spcPct val="40000"/>
              </a:lnSpc>
              <a:spcBef>
                <a:spcPct val="50000"/>
              </a:spcBef>
            </a:pPr>
            <a:r>
              <a:rPr lang="en-US" b="1" i="1" dirty="0" smtClean="0">
                <a:solidFill>
                  <a:srgbClr val="0000FF"/>
                </a:solidFill>
              </a:rPr>
              <a:t>1 </a:t>
            </a:r>
            <a:r>
              <a:rPr lang="en-US" b="1" i="1" dirty="0" smtClean="0">
                <a:solidFill>
                  <a:srgbClr val="0000FF"/>
                </a:solidFill>
                <a:latin typeface="Symbol" pitchFamily="18" charset="2"/>
              </a:rPr>
              <a:t>-</a:t>
            </a:r>
            <a:r>
              <a:rPr lang="en-US" b="1" i="1" dirty="0" smtClean="0">
                <a:solidFill>
                  <a:srgbClr val="0000FF"/>
                </a:solidFill>
              </a:rPr>
              <a:t> 0.3  =  0.7</a:t>
            </a:r>
            <a:endParaRPr lang="en-US" b="1" i="1" dirty="0">
              <a:solidFill>
                <a:srgbClr val="0000FF"/>
              </a:solidFill>
            </a:endParaRPr>
          </a:p>
        </p:txBody>
      </p:sp>
      <p:graphicFrame>
        <p:nvGraphicFramePr>
          <p:cNvPr id="1431554" name="Object 2"/>
          <p:cNvGraphicFramePr>
            <a:graphicFrameLocks noChangeAspect="1"/>
          </p:cNvGraphicFramePr>
          <p:nvPr/>
        </p:nvGraphicFramePr>
        <p:xfrm>
          <a:off x="3429000" y="3581400"/>
          <a:ext cx="2643187" cy="609600"/>
        </p:xfrm>
        <a:graphic>
          <a:graphicData uri="http://schemas.openxmlformats.org/presentationml/2006/ole">
            <p:oleObj spid="_x0000_s1431554" name="Equation" r:id="rId3" imgW="990360" imgH="228600" progId="Equation.DSMT4">
              <p:embed/>
            </p:oleObj>
          </a:graphicData>
        </a:graphic>
      </p:graphicFrame>
      <p:sp>
        <p:nvSpPr>
          <p:cNvPr id="6" name="Rectangle 5"/>
          <p:cNvSpPr/>
          <p:nvPr/>
        </p:nvSpPr>
        <p:spPr>
          <a:xfrm>
            <a:off x="1295400" y="4876800"/>
            <a:ext cx="7137147" cy="830997"/>
          </a:xfrm>
          <a:prstGeom prst="rect">
            <a:avLst/>
          </a:prstGeom>
        </p:spPr>
        <p:txBody>
          <a:bodyPr wrap="none">
            <a:spAutoFit/>
          </a:bodyPr>
          <a:lstStyle/>
          <a:p>
            <a:r>
              <a:rPr lang="bg-BG" sz="2400" b="1" dirty="0" smtClean="0"/>
              <a:t>Е. Колб:  </a:t>
            </a:r>
            <a:r>
              <a:rPr lang="en-US" sz="2400" b="1" i="1" dirty="0" smtClean="0"/>
              <a:t>The unbearable lightness of nothing!</a:t>
            </a:r>
            <a:endParaRPr lang="bg-BG" sz="2400" b="1" i="1" dirty="0" smtClean="0"/>
          </a:p>
          <a:p>
            <a:r>
              <a:rPr lang="bg-BG" sz="2400" b="1" i="1" dirty="0" smtClean="0"/>
              <a:t>                 Непоносимата лекота на нищото!</a:t>
            </a:r>
            <a:endParaRPr lang="en-US" sz="2400" b="1" i="1" dirty="0"/>
          </a:p>
        </p:txBody>
      </p:sp>
      <p:sp>
        <p:nvSpPr>
          <p:cNvPr id="7" name="Rectangle 6"/>
          <p:cNvSpPr/>
          <p:nvPr/>
        </p:nvSpPr>
        <p:spPr>
          <a:xfrm>
            <a:off x="990600" y="3657600"/>
            <a:ext cx="1774845" cy="461665"/>
          </a:xfrm>
          <a:prstGeom prst="rect">
            <a:avLst/>
          </a:prstGeom>
        </p:spPr>
        <p:txBody>
          <a:bodyPr wrap="none">
            <a:spAutoFit/>
          </a:bodyPr>
          <a:lstStyle/>
          <a:p>
            <a:r>
              <a:rPr lang="en-US" sz="2400" b="1" dirty="0" smtClean="0"/>
              <a:t>DE density</a:t>
            </a:r>
            <a:endParaRPr lang="en-US" sz="2400"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57188" y="0"/>
            <a:ext cx="7772400" cy="1143000"/>
          </a:xfrm>
        </p:spPr>
        <p:txBody>
          <a:bodyPr/>
          <a:lstStyle/>
          <a:p>
            <a:r>
              <a:rPr lang="en-US" dirty="0" smtClean="0"/>
              <a:t>Dark Energy</a:t>
            </a:r>
            <a:endParaRPr lang="fr-FR" dirty="0" smtClean="0"/>
          </a:p>
        </p:txBody>
      </p:sp>
      <p:sp>
        <p:nvSpPr>
          <p:cNvPr id="10244" name="Rectangle 4"/>
          <p:cNvSpPr>
            <a:spLocks noGrp="1" noChangeArrowheads="1"/>
          </p:cNvSpPr>
          <p:nvPr>
            <p:ph type="body" sz="half" idx="2"/>
          </p:nvPr>
        </p:nvSpPr>
        <p:spPr>
          <a:xfrm>
            <a:off x="5181600" y="1295400"/>
            <a:ext cx="4143375" cy="5181600"/>
          </a:xfrm>
        </p:spPr>
        <p:txBody>
          <a:bodyPr/>
          <a:lstStyle/>
          <a:p>
            <a:pPr marL="0" indent="0">
              <a:lnSpc>
                <a:spcPct val="90000"/>
              </a:lnSpc>
              <a:buFontTx/>
              <a:buNone/>
            </a:pPr>
            <a:r>
              <a:rPr lang="fr-FR" sz="1800" dirty="0" smtClean="0"/>
              <a:t>SN I  </a:t>
            </a:r>
            <a:r>
              <a:rPr lang="en-US" sz="1800" dirty="0" smtClean="0"/>
              <a:t>data about accelerated expansion</a:t>
            </a:r>
            <a:r>
              <a:rPr lang="fr-FR" sz="1800" dirty="0" smtClean="0"/>
              <a:t>.</a:t>
            </a:r>
            <a:endParaRPr lang="fr-FR" sz="1800" dirty="0" smtClean="0"/>
          </a:p>
          <a:p>
            <a:pPr marL="0" indent="0">
              <a:lnSpc>
                <a:spcPct val="90000"/>
              </a:lnSpc>
              <a:buFontTx/>
              <a:buNone/>
            </a:pPr>
            <a:endParaRPr lang="bg-BG" sz="1800" dirty="0" smtClean="0"/>
          </a:p>
          <a:p>
            <a:pPr marL="0" indent="0">
              <a:lnSpc>
                <a:spcPct val="90000"/>
              </a:lnSpc>
              <a:buFontTx/>
              <a:buNone/>
            </a:pPr>
            <a:r>
              <a:rPr lang="fr-FR" sz="1800" dirty="0" smtClean="0"/>
              <a:t>The </a:t>
            </a:r>
            <a:r>
              <a:rPr lang="fr-FR" sz="1800" dirty="0" smtClean="0"/>
              <a:t>source of </a:t>
            </a:r>
            <a:r>
              <a:rPr lang="fr-FR" sz="1800" dirty="0" err="1" smtClean="0"/>
              <a:t>this</a:t>
            </a:r>
            <a:r>
              <a:rPr lang="fr-FR" sz="1800" dirty="0" smtClean="0"/>
              <a:t> </a:t>
            </a:r>
            <a:r>
              <a:rPr lang="fr-FR" sz="1800" dirty="0" err="1" smtClean="0"/>
              <a:t>acceleration</a:t>
            </a:r>
            <a:r>
              <a:rPr lang="fr-FR" sz="1800" dirty="0" smtClean="0"/>
              <a:t> </a:t>
            </a:r>
            <a:r>
              <a:rPr lang="fr-FR" sz="1800" dirty="0" err="1" smtClean="0"/>
              <a:t>is</a:t>
            </a:r>
            <a:r>
              <a:rPr lang="fr-FR" sz="1800" dirty="0" smtClean="0"/>
              <a:t> not </a:t>
            </a:r>
            <a:r>
              <a:rPr lang="fr-FR" sz="1800" dirty="0" err="1" smtClean="0"/>
              <a:t>understood</a:t>
            </a:r>
            <a:r>
              <a:rPr lang="fr-FR" sz="1800" dirty="0" smtClean="0"/>
              <a:t> </a:t>
            </a:r>
            <a:r>
              <a:rPr lang="fr-FR" sz="1800" dirty="0" err="1" smtClean="0"/>
              <a:t>yet</a:t>
            </a:r>
            <a:r>
              <a:rPr lang="fr-FR" sz="1800" dirty="0" smtClean="0"/>
              <a:t>. It </a:t>
            </a:r>
            <a:r>
              <a:rPr lang="fr-FR" sz="1800" dirty="0" err="1" smtClean="0"/>
              <a:t>is</a:t>
            </a:r>
            <a:r>
              <a:rPr lang="fr-FR" sz="1800" dirty="0" smtClean="0"/>
              <a:t> </a:t>
            </a:r>
            <a:r>
              <a:rPr lang="fr-FR" sz="1800" dirty="0" err="1" smtClean="0"/>
              <a:t>nicknamed</a:t>
            </a:r>
            <a:r>
              <a:rPr lang="fr-FR" sz="1800" dirty="0" smtClean="0"/>
              <a:t> </a:t>
            </a:r>
            <a:r>
              <a:rPr lang="fr-FR" sz="1800" dirty="0" err="1" smtClean="0"/>
              <a:t>dark</a:t>
            </a:r>
            <a:r>
              <a:rPr lang="fr-FR" sz="1800" dirty="0" smtClean="0"/>
              <a:t> </a:t>
            </a:r>
            <a:r>
              <a:rPr lang="fr-FR" sz="1800" dirty="0" err="1" smtClean="0"/>
              <a:t>energy</a:t>
            </a:r>
            <a:r>
              <a:rPr lang="fr-FR" sz="1800" dirty="0" smtClean="0"/>
              <a:t>. </a:t>
            </a:r>
          </a:p>
          <a:p>
            <a:pPr marL="0" indent="0">
              <a:lnSpc>
                <a:spcPct val="90000"/>
              </a:lnSpc>
              <a:buFontTx/>
              <a:buNone/>
            </a:pPr>
            <a:r>
              <a:rPr lang="fr-FR" sz="1800" dirty="0" err="1" smtClean="0"/>
              <a:t>Whatever</a:t>
            </a:r>
            <a:r>
              <a:rPr lang="fr-FR" sz="1800" dirty="0" smtClean="0"/>
              <a:t> </a:t>
            </a:r>
            <a:r>
              <a:rPr lang="fr-FR" sz="1800" dirty="0" err="1" smtClean="0"/>
              <a:t>it</a:t>
            </a:r>
            <a:r>
              <a:rPr lang="fr-FR" sz="1800" dirty="0" smtClean="0"/>
              <a:t> </a:t>
            </a:r>
            <a:r>
              <a:rPr lang="fr-FR" sz="1800" dirty="0" err="1" smtClean="0"/>
              <a:t>is</a:t>
            </a:r>
            <a:r>
              <a:rPr lang="fr-FR" sz="1800" dirty="0" smtClean="0"/>
              <a:t>, </a:t>
            </a:r>
            <a:r>
              <a:rPr lang="fr-FR" sz="1800" dirty="0" err="1" smtClean="0"/>
              <a:t>it</a:t>
            </a:r>
            <a:r>
              <a:rPr lang="fr-FR" sz="1800" dirty="0" smtClean="0"/>
              <a:t> </a:t>
            </a:r>
            <a:r>
              <a:rPr lang="fr-FR" sz="1800" dirty="0" err="1" smtClean="0"/>
              <a:t>appears</a:t>
            </a:r>
            <a:r>
              <a:rPr lang="fr-FR" sz="1800" dirty="0" smtClean="0"/>
              <a:t> to </a:t>
            </a:r>
            <a:r>
              <a:rPr lang="fr-FR" sz="1800" dirty="0" err="1" smtClean="0"/>
              <a:t>make</a:t>
            </a:r>
            <a:r>
              <a:rPr lang="fr-FR" sz="1800" dirty="0" smtClean="0"/>
              <a:t> up </a:t>
            </a:r>
            <a:r>
              <a:rPr lang="fr-FR" sz="1800" dirty="0" err="1" smtClean="0"/>
              <a:t>most</a:t>
            </a:r>
            <a:r>
              <a:rPr lang="fr-FR" sz="1800" dirty="0" smtClean="0"/>
              <a:t> of the mass of the </a:t>
            </a:r>
            <a:r>
              <a:rPr lang="fr-FR" sz="1800" dirty="0" err="1" smtClean="0"/>
              <a:t>universe</a:t>
            </a:r>
            <a:r>
              <a:rPr lang="fr-FR" sz="1800" dirty="0" smtClean="0"/>
              <a:t> – </a:t>
            </a:r>
            <a:r>
              <a:rPr lang="fr-FR" sz="1800" dirty="0" err="1" smtClean="0"/>
              <a:t>around</a:t>
            </a:r>
            <a:r>
              <a:rPr lang="fr-FR" sz="1800" dirty="0" smtClean="0"/>
              <a:t> 70%.</a:t>
            </a:r>
          </a:p>
          <a:p>
            <a:pPr marL="0" indent="0">
              <a:lnSpc>
                <a:spcPct val="90000"/>
              </a:lnSpc>
              <a:buFontTx/>
              <a:buNone/>
            </a:pPr>
            <a:r>
              <a:rPr lang="en-US" sz="1800" dirty="0" smtClean="0">
                <a:solidFill>
                  <a:srgbClr val="0000CC"/>
                </a:solidFill>
                <a:latin typeface="Times New Roman" pitchFamily="18" charset="0"/>
                <a:cs typeface="Times New Roman" pitchFamily="18" charset="0"/>
              </a:rPr>
              <a:t>CMB</a:t>
            </a:r>
            <a:r>
              <a:rPr lang="bg-BG" sz="1800" dirty="0" smtClean="0">
                <a:solidFill>
                  <a:srgbClr val="0000CC"/>
                </a:solidFill>
                <a:latin typeface="Times New Roman" pitchFamily="18" charset="0"/>
                <a:cs typeface="Times New Roman" pitchFamily="18" charset="0"/>
              </a:rPr>
              <a:t> </a:t>
            </a:r>
            <a:r>
              <a:rPr lang="en-US" sz="1800" dirty="0" smtClean="0">
                <a:solidFill>
                  <a:srgbClr val="0000CC"/>
                </a:solidFill>
                <a:latin typeface="Times New Roman" pitchFamily="18" charset="0"/>
                <a:cs typeface="Times New Roman" pitchFamily="18" charset="0"/>
              </a:rPr>
              <a:t> prefers </a:t>
            </a:r>
            <a:r>
              <a:rPr lang="bg-BG" sz="1800" dirty="0" smtClean="0">
                <a:solidFill>
                  <a:srgbClr val="0000CC"/>
                </a:solidFill>
                <a:latin typeface="Times New Roman" pitchFamily="18" charset="0"/>
                <a:cs typeface="Times New Roman" pitchFamily="18" charset="0"/>
              </a:rPr>
              <a:t> </a:t>
            </a:r>
            <a:r>
              <a:rPr lang="fr-FR" sz="1800" dirty="0" smtClean="0">
                <a:solidFill>
                  <a:srgbClr val="0000CC"/>
                </a:solidFill>
                <a:latin typeface="Times New Roman" pitchFamily="18" charset="0"/>
                <a:cs typeface="Times New Roman" pitchFamily="18" charset="0"/>
              </a:rPr>
              <a:t>“</a:t>
            </a:r>
            <a:r>
              <a:rPr lang="en-US" sz="1800" dirty="0" smtClean="0">
                <a:solidFill>
                  <a:srgbClr val="0000CC"/>
                </a:solidFill>
                <a:latin typeface="Times New Roman" pitchFamily="18" charset="0"/>
                <a:cs typeface="Times New Roman" pitchFamily="18" charset="0"/>
              </a:rPr>
              <a:t>cosmological constant</a:t>
            </a:r>
            <a:r>
              <a:rPr lang="fr-FR" sz="1800" dirty="0" smtClean="0">
                <a:solidFill>
                  <a:srgbClr val="0000CC"/>
                </a:solidFill>
                <a:latin typeface="Times New Roman" pitchFamily="18" charset="0"/>
                <a:cs typeface="Times New Roman" pitchFamily="18" charset="0"/>
              </a:rPr>
              <a:t>“</a:t>
            </a:r>
            <a:r>
              <a:rPr lang="bg-BG" sz="1800" dirty="0" smtClean="0">
                <a:solidFill>
                  <a:srgbClr val="0000CC"/>
                </a:solidFill>
                <a:latin typeface="Times New Roman" pitchFamily="18" charset="0"/>
                <a:cs typeface="Times New Roman" pitchFamily="18" charset="0"/>
              </a:rPr>
              <a:t>, </a:t>
            </a:r>
            <a:r>
              <a:rPr lang="en-US" sz="1800" dirty="0" smtClean="0">
                <a:solidFill>
                  <a:srgbClr val="0000CC"/>
                </a:solidFill>
                <a:latin typeface="Times New Roman" pitchFamily="18" charset="0"/>
                <a:cs typeface="Times New Roman" pitchFamily="18" charset="0"/>
              </a:rPr>
              <a:t> </a:t>
            </a:r>
            <a:r>
              <a:rPr lang="en-US" sz="1800" dirty="0" smtClean="0">
                <a:solidFill>
                  <a:srgbClr val="0000CC"/>
                </a:solidFill>
                <a:latin typeface="Times New Roman" pitchFamily="18" charset="0"/>
                <a:cs typeface="Times New Roman" pitchFamily="18" charset="0"/>
              </a:rPr>
              <a:t>not</a:t>
            </a:r>
            <a:r>
              <a:rPr lang="fr-FR" sz="1800" dirty="0" smtClean="0">
                <a:solidFill>
                  <a:srgbClr val="0000CC"/>
                </a:solidFill>
                <a:latin typeface="Times New Roman" pitchFamily="18" charset="0"/>
                <a:cs typeface="Times New Roman" pitchFamily="18" charset="0"/>
              </a:rPr>
              <a:t> </a:t>
            </a:r>
            <a:r>
              <a:rPr lang="fr-FR" sz="1800" dirty="0" smtClean="0">
                <a:latin typeface="Times New Roman" pitchFamily="18" charset="0"/>
                <a:cs typeface="Times New Roman" pitchFamily="18" charset="0"/>
              </a:rPr>
              <a:t>“</a:t>
            </a:r>
            <a:r>
              <a:rPr lang="fr-FR" sz="1800" dirty="0" smtClean="0">
                <a:latin typeface="Times New Roman" pitchFamily="18" charset="0"/>
                <a:cs typeface="Times New Roman" pitchFamily="18" charset="0"/>
              </a:rPr>
              <a:t>quintessence</a:t>
            </a:r>
            <a:r>
              <a:rPr lang="fr-FR" sz="1800" b="1"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 </a:t>
            </a:r>
            <a:endParaRPr lang="fr-FR" sz="1800" dirty="0" smtClean="0">
              <a:latin typeface="Times New Roman" pitchFamily="18" charset="0"/>
              <a:cs typeface="Times New Roman" pitchFamily="18" charset="0"/>
            </a:endParaRPr>
          </a:p>
          <a:p>
            <a:pPr marL="0" indent="0">
              <a:lnSpc>
                <a:spcPct val="90000"/>
              </a:lnSpc>
              <a:buFontTx/>
              <a:buNone/>
            </a:pPr>
            <a:r>
              <a:rPr lang="fr-FR" sz="2000" dirty="0" smtClean="0"/>
              <a:t>    </a:t>
            </a:r>
            <a:endParaRPr lang="bg-BG" sz="2000" dirty="0" smtClean="0"/>
          </a:p>
          <a:p>
            <a:pPr marL="0" indent="0">
              <a:lnSpc>
                <a:spcPct val="90000"/>
              </a:lnSpc>
              <a:buNone/>
            </a:pPr>
            <a:r>
              <a:rPr lang="fr-FR" sz="1800" b="1" i="1" dirty="0" smtClean="0">
                <a:solidFill>
                  <a:srgbClr val="0000CC"/>
                </a:solidFill>
                <a:latin typeface="Times New Roman" pitchFamily="18" charset="0"/>
                <a:cs typeface="Times New Roman" pitchFamily="18" charset="0"/>
              </a:rPr>
              <a:t>Most of the </a:t>
            </a:r>
            <a:r>
              <a:rPr lang="fr-FR" sz="1800" b="1" i="1" dirty="0" err="1" smtClean="0">
                <a:solidFill>
                  <a:srgbClr val="0000CC"/>
                </a:solidFill>
                <a:latin typeface="Times New Roman" pitchFamily="18" charset="0"/>
                <a:cs typeface="Times New Roman" pitchFamily="18" charset="0"/>
              </a:rPr>
              <a:t>universe</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is</a:t>
            </a:r>
            <a:r>
              <a:rPr lang="fr-FR" sz="1800" b="1" i="1" dirty="0" smtClean="0">
                <a:solidFill>
                  <a:srgbClr val="0000CC"/>
                </a:solidFill>
                <a:latin typeface="Times New Roman" pitchFamily="18" charset="0"/>
                <a:cs typeface="Times New Roman" pitchFamily="18" charset="0"/>
              </a:rPr>
              <a:t> made of </a:t>
            </a:r>
            <a:r>
              <a:rPr lang="fr-FR" sz="1800" b="1" i="1" dirty="0" err="1" smtClean="0">
                <a:solidFill>
                  <a:srgbClr val="0000CC"/>
                </a:solidFill>
                <a:latin typeface="Times New Roman" pitchFamily="18" charset="0"/>
                <a:cs typeface="Times New Roman" pitchFamily="18" charset="0"/>
              </a:rPr>
              <a:t>some</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mysterious</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form</a:t>
            </a:r>
            <a:r>
              <a:rPr lang="fr-FR" sz="1800" b="1" i="1" dirty="0" smtClean="0">
                <a:solidFill>
                  <a:srgbClr val="0000CC"/>
                </a:solidFill>
                <a:latin typeface="Times New Roman" pitchFamily="18" charset="0"/>
                <a:cs typeface="Times New Roman" pitchFamily="18" charset="0"/>
              </a:rPr>
              <a:t> of </a:t>
            </a:r>
            <a:r>
              <a:rPr lang="fr-FR" sz="1800" b="1" i="1" dirty="0" err="1" smtClean="0">
                <a:solidFill>
                  <a:srgbClr val="0000CC"/>
                </a:solidFill>
                <a:latin typeface="Times New Roman" pitchFamily="18" charset="0"/>
                <a:cs typeface="Times New Roman" pitchFamily="18" charset="0"/>
              </a:rPr>
              <a:t>energy</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whose</a:t>
            </a:r>
            <a:r>
              <a:rPr lang="fr-FR" sz="1800" b="1" i="1" dirty="0" smtClean="0">
                <a:solidFill>
                  <a:srgbClr val="0000CC"/>
                </a:solidFill>
                <a:latin typeface="Times New Roman" pitchFamily="18" charset="0"/>
                <a:cs typeface="Times New Roman" pitchFamily="18" charset="0"/>
              </a:rPr>
              <a:t> nature </a:t>
            </a:r>
            <a:r>
              <a:rPr lang="fr-FR" sz="1800" b="1" i="1" dirty="0" err="1" smtClean="0">
                <a:solidFill>
                  <a:srgbClr val="0000CC"/>
                </a:solidFill>
                <a:latin typeface="Times New Roman" pitchFamily="18" charset="0"/>
                <a:cs typeface="Times New Roman" pitchFamily="18" charset="0"/>
              </a:rPr>
              <a:t>is</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completely</a:t>
            </a:r>
            <a:r>
              <a:rPr lang="fr-FR" sz="1800" b="1" i="1" dirty="0" smtClean="0">
                <a:solidFill>
                  <a:srgbClr val="0000CC"/>
                </a:solidFill>
                <a:latin typeface="Times New Roman" pitchFamily="18" charset="0"/>
                <a:cs typeface="Times New Roman" pitchFamily="18" charset="0"/>
              </a:rPr>
              <a:t> </a:t>
            </a:r>
            <a:r>
              <a:rPr lang="fr-FR" sz="1800" b="1" i="1" dirty="0" err="1" smtClean="0">
                <a:solidFill>
                  <a:srgbClr val="0000CC"/>
                </a:solidFill>
                <a:latin typeface="Times New Roman" pitchFamily="18" charset="0"/>
                <a:cs typeface="Times New Roman" pitchFamily="18" charset="0"/>
              </a:rPr>
              <a:t>unknown</a:t>
            </a:r>
            <a:r>
              <a:rPr lang="fr-FR" sz="1800" b="1" i="1" dirty="0" smtClean="0">
                <a:solidFill>
                  <a:srgbClr val="0000CC"/>
                </a:solidFill>
                <a:latin typeface="Times New Roman" pitchFamily="18" charset="0"/>
                <a:cs typeface="Times New Roman" pitchFamily="18" charset="0"/>
              </a:rPr>
              <a:t>…..</a:t>
            </a:r>
            <a:endParaRPr lang="fr-FR" sz="2000" b="1" dirty="0" smtClean="0">
              <a:solidFill>
                <a:srgbClr val="0000CC"/>
              </a:solidFill>
              <a:latin typeface="Times New Roman" pitchFamily="18" charset="0"/>
              <a:cs typeface="Times New Roman" pitchFamily="18" charset="0"/>
            </a:endParaRPr>
          </a:p>
        </p:txBody>
      </p:sp>
      <p:graphicFrame>
        <p:nvGraphicFramePr>
          <p:cNvPr id="10242" name="Object 0"/>
          <p:cNvGraphicFramePr>
            <a:graphicFrameLocks noChangeAspect="1"/>
          </p:cNvGraphicFramePr>
          <p:nvPr>
            <p:ph type="clipArt" sz="half" idx="1"/>
          </p:nvPr>
        </p:nvGraphicFramePr>
        <p:xfrm>
          <a:off x="-152400" y="1371600"/>
          <a:ext cx="5402021" cy="4416425"/>
        </p:xfrm>
        <a:graphic>
          <a:graphicData uri="http://schemas.openxmlformats.org/presentationml/2006/ole">
            <p:oleObj spid="_x0000_s1141762" name="Bitmap Image" r:id="rId3" imgW="6268325" imgH="5125165" progId="PBrush">
              <p:embed/>
            </p:oleObj>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609600" y="228600"/>
            <a:ext cx="7772400" cy="914400"/>
          </a:xfrm>
        </p:spPr>
        <p:txBody>
          <a:bodyPr/>
          <a:lstStyle/>
          <a:p>
            <a:r>
              <a:rPr lang="en-US" sz="3600" b="1" smtClean="0"/>
              <a:t>Supernovas Classification </a:t>
            </a:r>
          </a:p>
        </p:txBody>
      </p:sp>
      <p:graphicFrame>
        <p:nvGraphicFramePr>
          <p:cNvPr id="12290" name="Object 3"/>
          <p:cNvGraphicFramePr>
            <a:graphicFrameLocks noChangeAspect="1"/>
          </p:cNvGraphicFramePr>
          <p:nvPr>
            <p:ph idx="1"/>
          </p:nvPr>
        </p:nvGraphicFramePr>
        <p:xfrm>
          <a:off x="228600" y="1447800"/>
          <a:ext cx="8610600" cy="4130675"/>
        </p:xfrm>
        <a:graphic>
          <a:graphicData uri="http://schemas.openxmlformats.org/presentationml/2006/ole">
            <p:oleObj spid="_x0000_s2993154" name="Bitmap Image" r:id="rId3" imgW="5676190" imgH="2723810" progId="Paint.Picture">
              <p:embed/>
            </p:oleObj>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HST, SN and DE</a:t>
            </a:r>
            <a:endParaRPr lang="bg-BG" dirty="0"/>
          </a:p>
        </p:txBody>
      </p:sp>
      <p:sp>
        <p:nvSpPr>
          <p:cNvPr id="3" name="Content Placeholder 2"/>
          <p:cNvSpPr>
            <a:spLocks noGrp="1"/>
          </p:cNvSpPr>
          <p:nvPr>
            <p:ph idx="1"/>
          </p:nvPr>
        </p:nvSpPr>
        <p:spPr>
          <a:xfrm>
            <a:off x="0" y="5791200"/>
            <a:ext cx="8991600" cy="1219200"/>
          </a:xfrm>
        </p:spPr>
        <p:txBody>
          <a:bodyPr>
            <a:noAutofit/>
          </a:bodyPr>
          <a:lstStyle/>
          <a:p>
            <a:pPr>
              <a:buNone/>
            </a:pPr>
            <a:r>
              <a:rPr lang="en-US" sz="1200" dirty="0" smtClean="0">
                <a:solidFill>
                  <a:schemeClr val="bg1"/>
                </a:solidFill>
                <a:latin typeface="Times New Roman" pitchFamily="18" charset="0"/>
                <a:cs typeface="Times New Roman" pitchFamily="18" charset="0"/>
              </a:rPr>
              <a:t>Snapshots, taken by NASA's Hubble Space Telescope, reveal five supernovae  and their host galaxies.  The supernovae exploded  between 3.5 </a:t>
            </a:r>
          </a:p>
          <a:p>
            <a:pPr>
              <a:buNone/>
            </a:pPr>
            <a:r>
              <a:rPr lang="en-US" sz="1200" dirty="0" smtClean="0">
                <a:solidFill>
                  <a:schemeClr val="bg1"/>
                </a:solidFill>
                <a:latin typeface="Times New Roman" pitchFamily="18" charset="0"/>
                <a:cs typeface="Times New Roman" pitchFamily="18" charset="0"/>
              </a:rPr>
              <a:t>and 10 billion years ago.  Astronomers used the supernovae to measure the expansion rate of the universe and determine how the expansion rate </a:t>
            </a:r>
          </a:p>
          <a:p>
            <a:pPr>
              <a:buNone/>
            </a:pPr>
            <a:r>
              <a:rPr lang="en-US" sz="1200" dirty="0" smtClean="0">
                <a:solidFill>
                  <a:schemeClr val="bg1"/>
                </a:solidFill>
                <a:latin typeface="Times New Roman" pitchFamily="18" charset="0"/>
                <a:cs typeface="Times New Roman" pitchFamily="18" charset="0"/>
              </a:rPr>
              <a:t>is affected by the repulsive push of  dark energy. Supernovae provide reliable measurements because their intrinsic brightness is well </a:t>
            </a:r>
          </a:p>
          <a:p>
            <a:pPr>
              <a:buNone/>
            </a:pPr>
            <a:r>
              <a:rPr lang="en-US" sz="1200" dirty="0" smtClean="0">
                <a:solidFill>
                  <a:schemeClr val="bg1"/>
                </a:solidFill>
                <a:latin typeface="Times New Roman" pitchFamily="18" charset="0"/>
                <a:cs typeface="Times New Roman" pitchFamily="18" charset="0"/>
              </a:rPr>
              <a:t>understood. They are therefore reliable distance markers. </a:t>
            </a:r>
          </a:p>
        </p:txBody>
      </p:sp>
      <p:sp>
        <p:nvSpPr>
          <p:cNvPr id="5" name="Rectangle 4"/>
          <p:cNvSpPr/>
          <p:nvPr/>
        </p:nvSpPr>
        <p:spPr>
          <a:xfrm>
            <a:off x="3200400" y="228600"/>
            <a:ext cx="4800600" cy="584775"/>
          </a:xfrm>
          <a:prstGeom prst="rect">
            <a:avLst/>
          </a:prstGeom>
        </p:spPr>
        <p:txBody>
          <a:bodyPr wrap="square">
            <a:spAutoFit/>
          </a:bodyPr>
          <a:lstStyle/>
          <a:p>
            <a:r>
              <a:rPr lang="en-US" sz="3200" dirty="0" smtClean="0">
                <a:solidFill>
                  <a:schemeClr val="bg1"/>
                </a:solidFill>
                <a:latin typeface="Times New Roman" pitchFamily="18" charset="0"/>
                <a:cs typeface="Times New Roman" pitchFamily="18" charset="0"/>
              </a:rPr>
              <a:t>HST, SN and DE</a:t>
            </a:r>
            <a:endParaRPr lang="bg-BG" sz="3200" dirty="0">
              <a:solidFill>
                <a:schemeClr val="bg1"/>
              </a:solidFill>
              <a:latin typeface="Times New Roman" pitchFamily="18" charset="0"/>
              <a:cs typeface="Times New Roman" pitchFamily="18" charset="0"/>
            </a:endParaRPr>
          </a:p>
        </p:txBody>
      </p:sp>
      <p:sp>
        <p:nvSpPr>
          <p:cNvPr id="6" name="Rectangle 5"/>
          <p:cNvSpPr/>
          <p:nvPr/>
        </p:nvSpPr>
        <p:spPr>
          <a:xfrm>
            <a:off x="304800" y="838200"/>
            <a:ext cx="8305800" cy="646331"/>
          </a:xfrm>
          <a:prstGeom prst="rect">
            <a:avLst/>
          </a:prstGeom>
        </p:spPr>
        <p:txBody>
          <a:bodyPr wrap="square">
            <a:spAutoFit/>
          </a:bodyPr>
          <a:lstStyle/>
          <a:p>
            <a:r>
              <a:rPr lang="en-US" dirty="0" smtClean="0">
                <a:solidFill>
                  <a:schemeClr val="bg1"/>
                </a:solidFill>
              </a:rPr>
              <a:t>Hubble observations show for the first time that dark energy has been a present force for most of the universe's history. </a:t>
            </a:r>
            <a:endParaRPr lang="bg-BG"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endParaRPr lang="bg-BG" smtClean="0"/>
          </a:p>
        </p:txBody>
      </p:sp>
      <p:sp>
        <p:nvSpPr>
          <p:cNvPr id="75779" name="Content Placeholder 2"/>
          <p:cNvSpPr>
            <a:spLocks noGrp="1"/>
          </p:cNvSpPr>
          <p:nvPr>
            <p:ph idx="1"/>
          </p:nvPr>
        </p:nvSpPr>
        <p:spPr>
          <a:xfrm>
            <a:off x="5029200" y="762000"/>
            <a:ext cx="4267200" cy="4525963"/>
          </a:xfrm>
        </p:spPr>
        <p:txBody>
          <a:bodyPr/>
          <a:lstStyle/>
          <a:p>
            <a:pPr>
              <a:buFont typeface="Arial" pitchFamily="34" charset="0"/>
              <a:buNone/>
            </a:pPr>
            <a:endParaRPr lang="en-US" sz="1800" dirty="0" smtClean="0">
              <a:latin typeface="Times New Roman" pitchFamily="18" charset="0"/>
              <a:cs typeface="Times New Roman" pitchFamily="18" charset="0"/>
            </a:endParaRPr>
          </a:p>
          <a:p>
            <a:pPr>
              <a:buFont typeface="Arial" pitchFamily="34" charset="0"/>
              <a:buNone/>
            </a:pPr>
            <a:r>
              <a:rPr lang="bg-BG" sz="1800" dirty="0" smtClean="0">
                <a:latin typeface="Times New Roman" pitchFamily="18" charset="0"/>
                <a:cs typeface="Times New Roman" pitchFamily="18" charset="0"/>
              </a:rPr>
              <a:t>Обичайното вещество гравитира.  </a:t>
            </a:r>
            <a:endParaRPr lang="en-US" sz="1800" dirty="0" smtClean="0">
              <a:latin typeface="Times New Roman" pitchFamily="18" charset="0"/>
              <a:cs typeface="Times New Roman" pitchFamily="18" charset="0"/>
            </a:endParaRPr>
          </a:p>
          <a:p>
            <a:pPr>
              <a:buFont typeface="Arial" pitchFamily="34" charset="0"/>
              <a:buNone/>
            </a:pPr>
            <a:r>
              <a:rPr lang="bg-BG" sz="1800" dirty="0" smtClean="0">
                <a:latin typeface="Times New Roman" pitchFamily="18" charset="0"/>
                <a:cs typeface="Times New Roman" pitchFamily="18" charset="0"/>
              </a:rPr>
              <a:t>Антигравитация изисква   наличие на </a:t>
            </a:r>
          </a:p>
          <a:p>
            <a:pPr>
              <a:buFont typeface="Arial" pitchFamily="34" charset="0"/>
              <a:buNone/>
            </a:pPr>
            <a:r>
              <a:rPr lang="bg-BG" sz="1800" dirty="0" smtClean="0">
                <a:latin typeface="Times New Roman" pitchFamily="18" charset="0"/>
                <a:cs typeface="Times New Roman" pitchFamily="18" charset="0"/>
              </a:rPr>
              <a:t>необичайна среда с Р</a:t>
            </a:r>
            <a:r>
              <a:rPr lang="en-US" sz="1800" dirty="0" smtClean="0">
                <a:latin typeface="Times New Roman" pitchFamily="18" charset="0"/>
                <a:cs typeface="Times New Roman" pitchFamily="18" charset="0"/>
              </a:rPr>
              <a:t> &lt; 0 </a:t>
            </a:r>
            <a:r>
              <a:rPr lang="bg-BG" sz="1800" dirty="0" smtClean="0">
                <a:latin typeface="Times New Roman" pitchFamily="18" charset="0"/>
                <a:cs typeface="Times New Roman" pitchFamily="18" charset="0"/>
              </a:rPr>
              <a:t> и </a:t>
            </a:r>
          </a:p>
          <a:p>
            <a:pPr>
              <a:buFont typeface="Arial" pitchFamily="34" charset="0"/>
              <a:buNone/>
            </a:pPr>
            <a:endParaRPr lang="bg-BG" sz="1800" dirty="0" smtClean="0">
              <a:latin typeface="Times New Roman" pitchFamily="18" charset="0"/>
              <a:cs typeface="Times New Roman" pitchFamily="18" charset="0"/>
            </a:endParaRPr>
          </a:p>
          <a:p>
            <a:endParaRPr lang="bg-BG" sz="1800" dirty="0" smtClean="0">
              <a:latin typeface="Times New Roman" pitchFamily="18" charset="0"/>
              <a:cs typeface="Times New Roman" pitchFamily="18" charset="0"/>
            </a:endParaRPr>
          </a:p>
          <a:p>
            <a:pPr>
              <a:buNone/>
            </a:pPr>
            <a:endParaRPr lang="bg-BG" sz="1800" dirty="0" smtClean="0">
              <a:latin typeface="Times New Roman" pitchFamily="18" charset="0"/>
              <a:cs typeface="Times New Roman" pitchFamily="18" charset="0"/>
            </a:endParaRPr>
          </a:p>
          <a:p>
            <a:pPr>
              <a:buNone/>
            </a:pPr>
            <a:r>
              <a:rPr lang="bg-BG" sz="1800" dirty="0" smtClean="0">
                <a:latin typeface="Times New Roman" pitchFamily="18" charset="0"/>
                <a:cs typeface="Times New Roman" pitchFamily="18" charset="0"/>
              </a:rPr>
              <a:t>Каква е причината за ускорението?</a:t>
            </a:r>
          </a:p>
          <a:p>
            <a:r>
              <a:rPr lang="bg-BG" sz="1800" dirty="0" smtClean="0">
                <a:latin typeface="Times New Roman" pitchFamily="18" charset="0"/>
                <a:cs typeface="Times New Roman" pitchFamily="18" charset="0"/>
              </a:rPr>
              <a:t>космологична константа</a:t>
            </a:r>
          </a:p>
          <a:p>
            <a:r>
              <a:rPr lang="bg-BG" sz="1800" dirty="0" smtClean="0">
                <a:latin typeface="Times New Roman" pitchFamily="18" charset="0"/>
                <a:cs typeface="Times New Roman" pitchFamily="18" charset="0"/>
              </a:rPr>
              <a:t>ненулева енергия на вакуума </a:t>
            </a:r>
          </a:p>
          <a:p>
            <a:r>
              <a:rPr lang="bg-BG" sz="1800" dirty="0" smtClean="0">
                <a:latin typeface="Times New Roman" pitchFamily="18" charset="0"/>
                <a:cs typeface="Times New Roman" pitchFamily="18" charset="0"/>
              </a:rPr>
              <a:t>систематични ефекти</a:t>
            </a:r>
          </a:p>
          <a:p>
            <a:r>
              <a:rPr lang="bg-BG" sz="1800" dirty="0" smtClean="0">
                <a:latin typeface="Times New Roman" pitchFamily="18" charset="0"/>
                <a:cs typeface="Times New Roman" pitchFamily="18" charset="0"/>
              </a:rPr>
              <a:t>...........</a:t>
            </a:r>
          </a:p>
          <a:p>
            <a:pPr>
              <a:buFont typeface="Arial" pitchFamily="34" charset="0"/>
              <a:buNone/>
            </a:pPr>
            <a:endParaRPr lang="bg-BG" sz="1800" dirty="0" smtClean="0">
              <a:latin typeface="Times New Roman" pitchFamily="18" charset="0"/>
              <a:cs typeface="Times New Roman" pitchFamily="18" charset="0"/>
            </a:endParaRPr>
          </a:p>
        </p:txBody>
      </p:sp>
      <p:pic>
        <p:nvPicPr>
          <p:cNvPr id="75780" name="Picture 2"/>
          <p:cNvPicPr>
            <a:picLocks noChangeAspect="1" noChangeArrowheads="1"/>
          </p:cNvPicPr>
          <p:nvPr/>
        </p:nvPicPr>
        <p:blipFill>
          <a:blip r:embed="rId2">
            <a:lum contrast="2000"/>
          </a:blip>
          <a:srcRect l="12004" t="2272" r="13000" b="6516"/>
          <a:stretch>
            <a:fillRect/>
          </a:stretch>
        </p:blipFill>
        <p:spPr bwMode="auto">
          <a:xfrm>
            <a:off x="152400" y="0"/>
            <a:ext cx="4591050" cy="6858000"/>
          </a:xfrm>
          <a:prstGeom prst="rect">
            <a:avLst/>
          </a:prstGeom>
          <a:noFill/>
          <a:ln w="9525">
            <a:noFill/>
            <a:miter lim="800000"/>
            <a:headEnd/>
            <a:tailEnd/>
          </a:ln>
        </p:spPr>
      </p:pic>
      <p:sp>
        <p:nvSpPr>
          <p:cNvPr id="75781" name="Text Placeholder 2"/>
          <p:cNvSpPr txBox="1">
            <a:spLocks/>
          </p:cNvSpPr>
          <p:nvPr/>
        </p:nvSpPr>
        <p:spPr bwMode="auto">
          <a:xfrm>
            <a:off x="5029200" y="2209800"/>
            <a:ext cx="3581400" cy="1219200"/>
          </a:xfrm>
          <a:prstGeom prst="rect">
            <a:avLst/>
          </a:prstGeom>
          <a:noFill/>
          <a:ln w="9525">
            <a:noFill/>
            <a:miter lim="800000"/>
            <a:headEnd/>
            <a:tailEnd/>
          </a:ln>
        </p:spPr>
        <p:txBody>
          <a:bodyPr/>
          <a:lstStyle/>
          <a:p>
            <a:pPr>
              <a:spcBef>
                <a:spcPct val="20000"/>
              </a:spcBef>
            </a:pPr>
            <a:r>
              <a:rPr lang="en-US" sz="2000" i="1">
                <a:latin typeface="Times New Roman" pitchFamily="18" charset="0"/>
                <a:cs typeface="Times New Roman" pitchFamily="18" charset="0"/>
              </a:rPr>
              <a:t>p/</a:t>
            </a:r>
            <a:r>
              <a:rPr lang="en-US" i="1">
                <a:latin typeface="Times New Roman" pitchFamily="18" charset="0"/>
                <a:cs typeface="Times New Roman" pitchFamily="18" charset="0"/>
                <a:sym typeface="MT Symbol" pitchFamily="82" charset="2"/>
              </a:rPr>
              <a:t>  </a:t>
            </a:r>
            <a:r>
              <a:rPr lang="en-US" sz="2000">
                <a:latin typeface="Times New Roman" pitchFamily="18" charset="0"/>
                <a:cs typeface="Times New Roman" pitchFamily="18" charset="0"/>
                <a:sym typeface="MT Symbol" pitchFamily="82" charset="2"/>
              </a:rPr>
              <a:t>= </a:t>
            </a:r>
            <a:r>
              <a:rPr lang="bg-BG" sz="2000">
                <a:latin typeface="Times New Roman" pitchFamily="18" charset="0"/>
                <a:cs typeface="Times New Roman" pitchFamily="18" charset="0"/>
              </a:rPr>
              <a:t>ω</a:t>
            </a:r>
            <a:r>
              <a:rPr lang="en-US" sz="2000">
                <a:latin typeface="Times New Roman" pitchFamily="18" charset="0"/>
                <a:cs typeface="Times New Roman" pitchFamily="18" charset="0"/>
              </a:rPr>
              <a:t> &lt; -1/3 </a:t>
            </a:r>
            <a:r>
              <a:rPr lang="bg-BG" sz="1600">
                <a:latin typeface="Times New Roman" pitchFamily="18" charset="0"/>
                <a:cs typeface="Times New Roman" pitchFamily="18" charset="0"/>
              </a:rPr>
              <a:t>разширение</a:t>
            </a:r>
            <a:r>
              <a:rPr lang="en-US" sz="1600">
                <a:latin typeface="Times New Roman" pitchFamily="18" charset="0"/>
                <a:cs typeface="Times New Roman" pitchFamily="18" charset="0"/>
              </a:rPr>
              <a:t> </a:t>
            </a:r>
            <a:r>
              <a:rPr lang="bg-BG" sz="1600">
                <a:latin typeface="Times New Roman" pitchFamily="18" charset="0"/>
                <a:cs typeface="Times New Roman" pitchFamily="18" charset="0"/>
              </a:rPr>
              <a:t>с</a:t>
            </a:r>
            <a:r>
              <a:rPr lang="en-US" sz="1600">
                <a:latin typeface="Times New Roman" pitchFamily="18" charset="0"/>
                <a:cs typeface="Times New Roman" pitchFamily="18" charset="0"/>
              </a:rPr>
              <a:t> </a:t>
            </a:r>
            <a:r>
              <a:rPr lang="bg-BG" sz="1600">
                <a:latin typeface="Times New Roman" pitchFamily="18" charset="0"/>
                <a:cs typeface="Times New Roman" pitchFamily="18" charset="0"/>
              </a:rPr>
              <a:t>ускорение</a:t>
            </a:r>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9308" name="Picture 12" descr="C:\Documents and Settings\rocky.FNAL\Desktop\pofk.jpg"/>
          <p:cNvPicPr>
            <a:picLocks noChangeAspect="1" noChangeArrowheads="1"/>
          </p:cNvPicPr>
          <p:nvPr/>
        </p:nvPicPr>
        <p:blipFill>
          <a:blip r:embed="rId3" cstate="print"/>
          <a:srcRect/>
          <a:stretch>
            <a:fillRect/>
          </a:stretch>
        </p:blipFill>
        <p:spPr bwMode="auto">
          <a:xfrm>
            <a:off x="685800" y="1762125"/>
            <a:ext cx="7634288" cy="5095875"/>
          </a:xfrm>
          <a:prstGeom prst="rect">
            <a:avLst/>
          </a:prstGeom>
          <a:noFill/>
        </p:spPr>
      </p:pic>
      <p:graphicFrame>
        <p:nvGraphicFramePr>
          <p:cNvPr id="439300" name="Object 4"/>
          <p:cNvGraphicFramePr>
            <a:graphicFrameLocks noChangeAspect="1"/>
          </p:cNvGraphicFramePr>
          <p:nvPr/>
        </p:nvGraphicFramePr>
        <p:xfrm>
          <a:off x="625475" y="304800"/>
          <a:ext cx="7893050" cy="1822450"/>
        </p:xfrm>
        <a:graphic>
          <a:graphicData uri="http://schemas.openxmlformats.org/presentationml/2006/ole">
            <p:oleObj spid="_x0000_s2994178" name="Equation" r:id="rId4" imgW="2920680" imgH="672840" progId="Equation.DSMT4">
              <p:embed/>
            </p:oleObj>
          </a:graphicData>
        </a:graphic>
      </p:graphicFrame>
      <p:sp>
        <p:nvSpPr>
          <p:cNvPr id="439301" name="Line 5"/>
          <p:cNvSpPr>
            <a:spLocks noChangeShapeType="1"/>
          </p:cNvSpPr>
          <p:nvPr/>
        </p:nvSpPr>
        <p:spPr bwMode="auto">
          <a:xfrm>
            <a:off x="5181600" y="914400"/>
            <a:ext cx="3505200" cy="0"/>
          </a:xfrm>
          <a:prstGeom prst="line">
            <a:avLst/>
          </a:prstGeom>
          <a:noFill/>
          <a:ln w="57150" cmpd="thickThin">
            <a:solidFill>
              <a:srgbClr val="0000FF"/>
            </a:solidFill>
            <a:round/>
            <a:headEnd/>
            <a:tailEnd/>
          </a:ln>
          <a:effectLst/>
        </p:spPr>
        <p:txBody>
          <a:bodyPr/>
          <a:lstStyle/>
          <a:p>
            <a:endParaRPr lang="bg-BG"/>
          </a:p>
        </p:txBody>
      </p:sp>
      <p:sp>
        <p:nvSpPr>
          <p:cNvPr id="439302" name="Line 6"/>
          <p:cNvSpPr>
            <a:spLocks noChangeShapeType="1"/>
          </p:cNvSpPr>
          <p:nvPr/>
        </p:nvSpPr>
        <p:spPr bwMode="auto">
          <a:xfrm rot="-5400000">
            <a:off x="5676900" y="1181100"/>
            <a:ext cx="1600200" cy="0"/>
          </a:xfrm>
          <a:prstGeom prst="line">
            <a:avLst/>
          </a:prstGeom>
          <a:noFill/>
          <a:ln w="57150" cmpd="thickThin">
            <a:solidFill>
              <a:srgbClr val="0000FF"/>
            </a:solidFill>
            <a:round/>
            <a:headEnd/>
            <a:tailEnd/>
          </a:ln>
          <a:effectLst/>
        </p:spPr>
        <p:txBody>
          <a:bodyPr/>
          <a:lstStyle/>
          <a:p>
            <a:endParaRPr lang="bg-BG"/>
          </a:p>
        </p:txBody>
      </p:sp>
      <p:sp>
        <p:nvSpPr>
          <p:cNvPr id="439303" name="Line 7"/>
          <p:cNvSpPr>
            <a:spLocks noChangeShapeType="1"/>
          </p:cNvSpPr>
          <p:nvPr/>
        </p:nvSpPr>
        <p:spPr bwMode="auto">
          <a:xfrm rot="-5400000">
            <a:off x="6743700" y="1181100"/>
            <a:ext cx="1600200" cy="0"/>
          </a:xfrm>
          <a:prstGeom prst="line">
            <a:avLst/>
          </a:prstGeom>
          <a:noFill/>
          <a:ln w="57150" cmpd="thickThin">
            <a:solidFill>
              <a:srgbClr val="0000FF"/>
            </a:solidFill>
            <a:round/>
            <a:headEnd/>
            <a:tailEnd/>
          </a:ln>
          <a:effectLst/>
        </p:spPr>
        <p:txBody>
          <a:bodyPr/>
          <a:lstStyle/>
          <a:p>
            <a:endParaRPr lang="bg-BG"/>
          </a:p>
        </p:txBody>
      </p:sp>
      <p:sp>
        <p:nvSpPr>
          <p:cNvPr id="439309" name="Text Box 13"/>
          <p:cNvSpPr txBox="1">
            <a:spLocks noChangeArrowheads="1"/>
          </p:cNvSpPr>
          <p:nvPr/>
        </p:nvSpPr>
        <p:spPr bwMode="auto">
          <a:xfrm>
            <a:off x="6248400" y="2514600"/>
            <a:ext cx="1436688" cy="457200"/>
          </a:xfrm>
          <a:prstGeom prst="rect">
            <a:avLst/>
          </a:prstGeom>
          <a:noFill/>
          <a:ln w="9525">
            <a:noFill/>
            <a:miter lim="800000"/>
            <a:headEnd/>
            <a:tailEnd/>
          </a:ln>
          <a:effectLst/>
        </p:spPr>
        <p:txBody>
          <a:bodyPr wrap="none">
            <a:spAutoFit/>
          </a:bodyPr>
          <a:lstStyle/>
          <a:p>
            <a:r>
              <a:rPr lang="en-US" sz="2400" b="1">
                <a:effectLst/>
              </a:rPr>
              <a:t>2dF data</a:t>
            </a:r>
          </a:p>
        </p:txBody>
      </p:sp>
      <p:sp>
        <p:nvSpPr>
          <p:cNvPr id="439310" name="Line 14"/>
          <p:cNvSpPr>
            <a:spLocks noChangeShapeType="1"/>
          </p:cNvSpPr>
          <p:nvPr/>
        </p:nvSpPr>
        <p:spPr bwMode="auto">
          <a:xfrm>
            <a:off x="2286000" y="2971800"/>
            <a:ext cx="0" cy="762000"/>
          </a:xfrm>
          <a:prstGeom prst="line">
            <a:avLst/>
          </a:prstGeom>
          <a:noFill/>
          <a:ln w="38100">
            <a:solidFill>
              <a:schemeClr val="tx1"/>
            </a:solidFill>
            <a:round/>
            <a:headEnd/>
            <a:tailEnd type="triangle" w="med" len="med"/>
          </a:ln>
          <a:effectLst/>
        </p:spPr>
        <p:txBody>
          <a:bodyPr/>
          <a:lstStyle/>
          <a:p>
            <a:endParaRPr lang="bg-BG"/>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a:stretch>
            <a:fillRect/>
          </a:stretch>
        </p:blipFill>
        <p:spPr bwMode="auto">
          <a:xfrm>
            <a:off x="166688" y="0"/>
            <a:ext cx="8809037" cy="716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5029200" y="381000"/>
            <a:ext cx="3429000" cy="838200"/>
          </a:xfrm>
        </p:spPr>
        <p:txBody>
          <a:bodyPr/>
          <a:lstStyle/>
          <a:p>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bg-BG" sz="2800" dirty="0" smtClean="0"/>
              <a:t/>
            </a:r>
            <a:br>
              <a:rPr lang="bg-BG" sz="2800" dirty="0" smtClean="0"/>
            </a:br>
            <a:r>
              <a:rPr lang="en-US" sz="2800" dirty="0" smtClean="0"/>
              <a:t>Union 300 SN </a:t>
            </a:r>
            <a:r>
              <a:rPr lang="en-US" sz="2800" dirty="0" err="1" smtClean="0"/>
              <a:t>Ia</a:t>
            </a:r>
            <a:r>
              <a:rPr lang="en-US" sz="2800" dirty="0" smtClean="0"/>
              <a:t/>
            </a:r>
            <a:br>
              <a:rPr lang="en-US" sz="2800" dirty="0" smtClean="0"/>
            </a:br>
            <a:r>
              <a:rPr lang="en-US" sz="2800" dirty="0" smtClean="0"/>
              <a:t>&amp;</a:t>
            </a:r>
            <a:br>
              <a:rPr lang="en-US" sz="2800" dirty="0" smtClean="0"/>
            </a:br>
            <a:r>
              <a:rPr lang="en-US" sz="2800" dirty="0" smtClean="0"/>
              <a:t>CMB</a:t>
            </a:r>
            <a:r>
              <a:rPr lang="en-US" sz="2800" dirty="0" smtClean="0"/>
              <a:t/>
            </a:r>
            <a:br>
              <a:rPr lang="en-US" sz="2800" dirty="0" smtClean="0"/>
            </a:br>
            <a:r>
              <a:rPr lang="en-US" sz="2800" dirty="0" smtClean="0"/>
              <a:t>&amp;</a:t>
            </a:r>
            <a:br>
              <a:rPr lang="en-US" sz="2800" dirty="0" smtClean="0"/>
            </a:br>
            <a:r>
              <a:rPr lang="en-US" sz="2800" dirty="0" smtClean="0"/>
              <a:t>BAO</a:t>
            </a:r>
            <a:r>
              <a:rPr lang="en-US" sz="2800" dirty="0" smtClean="0"/>
              <a:t> </a:t>
            </a:r>
            <a:endParaRPr lang="bg-BG" sz="2800" dirty="0" smtClean="0"/>
          </a:p>
        </p:txBody>
      </p:sp>
      <p:pic>
        <p:nvPicPr>
          <p:cNvPr id="76803" name="Picture 2"/>
          <p:cNvPicPr>
            <a:picLocks noChangeAspect="1" noChangeArrowheads="1"/>
          </p:cNvPicPr>
          <p:nvPr/>
        </p:nvPicPr>
        <p:blipFill>
          <a:blip r:embed="rId2"/>
          <a:srcRect/>
          <a:stretch>
            <a:fillRect/>
          </a:stretch>
        </p:blipFill>
        <p:spPr bwMode="auto">
          <a:xfrm>
            <a:off x="457200" y="200025"/>
            <a:ext cx="4267200" cy="6457950"/>
          </a:xfrm>
          <a:prstGeom prst="rect">
            <a:avLst/>
          </a:prstGeom>
          <a:noFill/>
          <a:ln w="9525">
            <a:noFill/>
            <a:miter lim="800000"/>
            <a:headEnd/>
            <a:tailEnd/>
          </a:ln>
        </p:spPr>
      </p:pic>
      <p:sp>
        <p:nvSpPr>
          <p:cNvPr id="4" name="Rectangle 3"/>
          <p:cNvSpPr/>
          <p:nvPr/>
        </p:nvSpPr>
        <p:spPr>
          <a:xfrm>
            <a:off x="4876800" y="304800"/>
            <a:ext cx="4572000" cy="1200329"/>
          </a:xfrm>
          <a:prstGeom prst="rect">
            <a:avLst/>
          </a:prstGeom>
        </p:spPr>
        <p:txBody>
          <a:bodyPr>
            <a:spAutoFit/>
          </a:bodyPr>
          <a:lstStyle/>
          <a:p>
            <a:r>
              <a:rPr lang="en-US" dirty="0" smtClean="0">
                <a:latin typeface="Times New Roman" pitchFamily="18" charset="0"/>
                <a:cs typeface="Times New Roman" pitchFamily="18" charset="0"/>
              </a:rPr>
              <a:t>Combined results </a:t>
            </a:r>
            <a:endParaRPr lang="bg-BG"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o</a:t>
            </a:r>
            <a:r>
              <a:rPr lang="en-US" dirty="0" smtClean="0">
                <a:latin typeface="Times New Roman" pitchFamily="18" charset="0"/>
                <a:cs typeface="Times New Roman" pitchFamily="18" charset="0"/>
              </a:rPr>
              <a:t>f studies of the dynamics</a:t>
            </a:r>
            <a:r>
              <a:rPr lang="bg-B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bg-BG"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CMB</a:t>
            </a:r>
            <a:r>
              <a:rPr lang="bg-B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and structures of the Universe </a:t>
            </a:r>
            <a:r>
              <a:rPr lang="bg-BG" dirty="0" smtClean="0">
                <a:latin typeface="Times New Roman" pitchFamily="18" charset="0"/>
                <a:cs typeface="Times New Roman" pitchFamily="18" charset="0"/>
              </a:rPr>
              <a:t> </a:t>
            </a:r>
            <a:endParaRPr lang="bg-BG"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oint to the </a:t>
            </a:r>
            <a:r>
              <a:rPr lang="en-US" dirty="0" err="1" smtClean="0">
                <a:latin typeface="Times New Roman" pitchFamily="18" charset="0"/>
                <a:cs typeface="Times New Roman" pitchFamily="18" charset="0"/>
              </a:rPr>
              <a:t>existance</a:t>
            </a:r>
            <a:r>
              <a:rPr lang="en-US" dirty="0" smtClean="0">
                <a:latin typeface="Times New Roman" pitchFamily="18" charset="0"/>
                <a:cs typeface="Times New Roman" pitchFamily="18" charset="0"/>
              </a:rPr>
              <a:t> of DE and DM</a:t>
            </a:r>
            <a:r>
              <a:rPr lang="bg-BG" dirty="0" smtClean="0">
                <a:latin typeface="Times New Roman" pitchFamily="18" charset="0"/>
                <a:cs typeface="Times New Roman" pitchFamily="18" charset="0"/>
              </a:rPr>
              <a:t>:</a:t>
            </a:r>
            <a:endParaRPr lang="bg-BG"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4000" dirty="0" smtClean="0">
                <a:latin typeface="Times New Roman" pitchFamily="18" charset="0"/>
                <a:cs typeface="Times New Roman" pitchFamily="18" charset="0"/>
              </a:rPr>
              <a:t>Agreement between independent data</a:t>
            </a:r>
            <a:r>
              <a:rPr lang="bg-BG" sz="4000" dirty="0" smtClean="0">
                <a:latin typeface="Times New Roman" pitchFamily="18" charset="0"/>
                <a:cs typeface="Times New Roman" pitchFamily="18" charset="0"/>
              </a:rPr>
              <a:t> </a:t>
            </a:r>
            <a:endParaRPr lang="bg-BG"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bg-BG"/>
          </a:p>
        </p:txBody>
      </p:sp>
      <p:pic>
        <p:nvPicPr>
          <p:cNvPr id="1321986" name="Picture 2"/>
          <p:cNvPicPr>
            <a:picLocks noChangeAspect="1" noChangeArrowheads="1"/>
          </p:cNvPicPr>
          <p:nvPr/>
        </p:nvPicPr>
        <p:blipFill>
          <a:blip r:embed="rId2" cstate="print"/>
          <a:srcRect/>
          <a:stretch>
            <a:fillRect/>
          </a:stretch>
        </p:blipFill>
        <p:spPr bwMode="auto">
          <a:xfrm>
            <a:off x="533400" y="1600200"/>
            <a:ext cx="7372350" cy="4733925"/>
          </a:xfrm>
          <a:prstGeom prst="rect">
            <a:avLst/>
          </a:prstGeom>
          <a:noFill/>
          <a:ln w="9525">
            <a:noFill/>
            <a:miter lim="800000"/>
            <a:headEnd/>
            <a:tailEnd/>
          </a:ln>
          <a:effectLst/>
        </p:spPr>
      </p:pic>
      <p:pic>
        <p:nvPicPr>
          <p:cNvPr id="1321987" name="Picture 3"/>
          <p:cNvPicPr>
            <a:picLocks noChangeAspect="1" noChangeArrowheads="1"/>
          </p:cNvPicPr>
          <p:nvPr/>
        </p:nvPicPr>
        <p:blipFill>
          <a:blip r:embed="rId3" cstate="print">
            <a:lum bright="-18000"/>
          </a:blip>
          <a:srcRect/>
          <a:stretch>
            <a:fillRect/>
          </a:stretch>
        </p:blipFill>
        <p:spPr bwMode="auto">
          <a:xfrm>
            <a:off x="2743200" y="1066800"/>
            <a:ext cx="3067050" cy="438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fr-FR" smtClean="0"/>
          </a:p>
        </p:txBody>
      </p:sp>
      <p:sp>
        <p:nvSpPr>
          <p:cNvPr id="15363" name="Rectangle 3"/>
          <p:cNvSpPr>
            <a:spLocks noGrp="1" noChangeArrowheads="1"/>
          </p:cNvSpPr>
          <p:nvPr>
            <p:ph type="body" idx="1"/>
          </p:nvPr>
        </p:nvSpPr>
        <p:spPr>
          <a:xfrm>
            <a:off x="714375" y="1981200"/>
            <a:ext cx="7743825" cy="4448175"/>
          </a:xfrm>
        </p:spPr>
        <p:txBody>
          <a:bodyPr/>
          <a:lstStyle/>
          <a:p>
            <a:pPr>
              <a:lnSpc>
                <a:spcPct val="90000"/>
              </a:lnSpc>
              <a:spcBef>
                <a:spcPct val="0"/>
              </a:spcBef>
            </a:pPr>
            <a:r>
              <a:rPr lang="fr-FR" sz="2000" dirty="0" err="1" smtClean="0">
                <a:solidFill>
                  <a:srgbClr val="000000"/>
                </a:solidFill>
              </a:rPr>
              <a:t>Following</a:t>
            </a:r>
            <a:r>
              <a:rPr lang="fr-FR" sz="2000" dirty="0" smtClean="0">
                <a:solidFill>
                  <a:srgbClr val="000000"/>
                </a:solidFill>
              </a:rPr>
              <a:t> 1964 </a:t>
            </a:r>
            <a:r>
              <a:rPr lang="fr-FR" sz="2000" dirty="0" err="1" smtClean="0">
                <a:solidFill>
                  <a:srgbClr val="000000"/>
                </a:solidFill>
              </a:rPr>
              <a:t>discovery</a:t>
            </a:r>
            <a:r>
              <a:rPr lang="fr-FR" sz="2000" dirty="0" smtClean="0">
                <a:solidFill>
                  <a:srgbClr val="000000"/>
                </a:solidFill>
              </a:rPr>
              <a:t>,  </a:t>
            </a:r>
            <a:r>
              <a:rPr lang="fr-FR" sz="2000" dirty="0" err="1" smtClean="0">
                <a:solidFill>
                  <a:srgbClr val="000000"/>
                </a:solidFill>
              </a:rPr>
              <a:t>independent</a:t>
            </a:r>
            <a:r>
              <a:rPr lang="fr-FR" sz="2000" dirty="0" smtClean="0">
                <a:solidFill>
                  <a:srgbClr val="000000"/>
                </a:solidFill>
              </a:rPr>
              <a:t> </a:t>
            </a:r>
            <a:r>
              <a:rPr lang="fr-FR" sz="2000" dirty="0" err="1" smtClean="0">
                <a:solidFill>
                  <a:srgbClr val="000000"/>
                </a:solidFill>
              </a:rPr>
              <a:t>measurements</a:t>
            </a:r>
            <a:r>
              <a:rPr lang="fr-FR" sz="2000" dirty="0" smtClean="0">
                <a:solidFill>
                  <a:srgbClr val="000000"/>
                </a:solidFill>
              </a:rPr>
              <a:t> </a:t>
            </a:r>
            <a:r>
              <a:rPr lang="fr-FR" sz="2000" dirty="0" err="1" smtClean="0">
                <a:solidFill>
                  <a:srgbClr val="000000"/>
                </a:solidFill>
              </a:rPr>
              <a:t>were</a:t>
            </a:r>
            <a:r>
              <a:rPr lang="fr-FR" sz="2000" dirty="0" smtClean="0">
                <a:solidFill>
                  <a:srgbClr val="000000"/>
                </a:solidFill>
              </a:rPr>
              <a:t> made by Wilkinson and </a:t>
            </a:r>
            <a:r>
              <a:rPr lang="fr-FR" sz="2000" dirty="0" err="1" smtClean="0">
                <a:solidFill>
                  <a:srgbClr val="000000"/>
                </a:solidFill>
              </a:rPr>
              <a:t>others</a:t>
            </a:r>
            <a:r>
              <a:rPr lang="fr-FR" sz="2000" dirty="0" smtClean="0">
                <a:solidFill>
                  <a:srgbClr val="000000"/>
                </a:solidFill>
              </a:rPr>
              <a:t>, </a:t>
            </a:r>
            <a:r>
              <a:rPr lang="fr-FR" sz="2000" dirty="0" err="1" smtClean="0">
                <a:solidFill>
                  <a:srgbClr val="000000"/>
                </a:solidFill>
              </a:rPr>
              <a:t>using</a:t>
            </a:r>
            <a:r>
              <a:rPr lang="fr-FR" sz="2000" dirty="0" smtClean="0">
                <a:solidFill>
                  <a:srgbClr val="000000"/>
                </a:solidFill>
              </a:rPr>
              <a:t> </a:t>
            </a:r>
            <a:r>
              <a:rPr lang="fr-FR" sz="2000" dirty="0" err="1" smtClean="0">
                <a:solidFill>
                  <a:srgbClr val="000000"/>
                </a:solidFill>
              </a:rPr>
              <a:t>balloon</a:t>
            </a:r>
            <a:r>
              <a:rPr lang="fr-FR" sz="2000" dirty="0" smtClean="0">
                <a:solidFill>
                  <a:srgbClr val="000000"/>
                </a:solidFill>
              </a:rPr>
              <a:t>-borne, rocket-borne or </a:t>
            </a:r>
            <a:r>
              <a:rPr lang="fr-FR" sz="2000" dirty="0" err="1" smtClean="0">
                <a:solidFill>
                  <a:srgbClr val="000000"/>
                </a:solidFill>
              </a:rPr>
              <a:t>ground</a:t>
            </a:r>
            <a:r>
              <a:rPr lang="fr-FR" sz="2000" dirty="0" smtClean="0">
                <a:solidFill>
                  <a:srgbClr val="000000"/>
                </a:solidFill>
              </a:rPr>
              <a:t> </a:t>
            </a:r>
            <a:r>
              <a:rPr lang="fr-FR" sz="2000" dirty="0" err="1" smtClean="0">
                <a:solidFill>
                  <a:srgbClr val="000000"/>
                </a:solidFill>
              </a:rPr>
              <a:t>based</a:t>
            </a:r>
            <a:r>
              <a:rPr lang="fr-FR" sz="2000" dirty="0" smtClean="0">
                <a:solidFill>
                  <a:srgbClr val="000000"/>
                </a:solidFill>
              </a:rPr>
              <a:t> instruments. </a:t>
            </a:r>
          </a:p>
          <a:p>
            <a:pPr>
              <a:lnSpc>
                <a:spcPct val="90000"/>
              </a:lnSpc>
              <a:spcBef>
                <a:spcPct val="0"/>
              </a:spcBef>
              <a:buFontTx/>
              <a:buNone/>
            </a:pPr>
            <a:endParaRPr lang="fr-FR" sz="2000" dirty="0" smtClean="0">
              <a:solidFill>
                <a:srgbClr val="000000"/>
              </a:solidFill>
            </a:endParaRPr>
          </a:p>
          <a:p>
            <a:pPr>
              <a:lnSpc>
                <a:spcPct val="90000"/>
              </a:lnSpc>
              <a:spcBef>
                <a:spcPct val="0"/>
              </a:spcBef>
              <a:buFontTx/>
              <a:buNone/>
            </a:pPr>
            <a:r>
              <a:rPr lang="fr-FR" sz="2000" i="1" dirty="0" smtClean="0">
                <a:solidFill>
                  <a:schemeClr val="accent2"/>
                </a:solidFill>
              </a:rPr>
              <a:t>    </a:t>
            </a:r>
            <a:r>
              <a:rPr lang="fr-FR" sz="2000" i="1" dirty="0" smtClean="0">
                <a:solidFill>
                  <a:srgbClr val="0000CC"/>
                </a:solidFill>
              </a:rPr>
              <a:t>The </a:t>
            </a:r>
            <a:r>
              <a:rPr lang="fr-FR" sz="2000" i="1" dirty="0" err="1" smtClean="0">
                <a:solidFill>
                  <a:srgbClr val="0000CC"/>
                </a:solidFill>
              </a:rPr>
              <a:t>intensity</a:t>
            </a:r>
            <a:r>
              <a:rPr lang="fr-FR" sz="2000" i="1" dirty="0" smtClean="0">
                <a:solidFill>
                  <a:srgbClr val="0000CC"/>
                </a:solidFill>
              </a:rPr>
              <a:t> of the radiation has </a:t>
            </a:r>
            <a:r>
              <a:rPr lang="fr-FR" sz="2000" i="1" dirty="0" err="1" smtClean="0">
                <a:solidFill>
                  <a:srgbClr val="0000CC"/>
                </a:solidFill>
              </a:rPr>
              <a:t>its</a:t>
            </a:r>
            <a:r>
              <a:rPr lang="fr-FR" sz="2000" i="1" dirty="0" smtClean="0">
                <a:solidFill>
                  <a:srgbClr val="0000CC"/>
                </a:solidFill>
              </a:rPr>
              <a:t> maximum for a </a:t>
            </a:r>
            <a:r>
              <a:rPr lang="fr-FR" sz="2000" i="1" dirty="0" err="1" smtClean="0">
                <a:solidFill>
                  <a:srgbClr val="0000CC"/>
                </a:solidFill>
              </a:rPr>
              <a:t>wavelength</a:t>
            </a:r>
            <a:r>
              <a:rPr lang="fr-FR" sz="2000" i="1" dirty="0" smtClean="0">
                <a:solidFill>
                  <a:srgbClr val="0000CC"/>
                </a:solidFill>
              </a:rPr>
              <a:t> of about 1 mm </a:t>
            </a:r>
            <a:r>
              <a:rPr lang="fr-FR" sz="2000" i="1" dirty="0" err="1" smtClean="0">
                <a:solidFill>
                  <a:srgbClr val="0000CC"/>
                </a:solidFill>
              </a:rPr>
              <a:t>where</a:t>
            </a:r>
            <a:r>
              <a:rPr lang="fr-FR" sz="2000" i="1" dirty="0" smtClean="0">
                <a:solidFill>
                  <a:srgbClr val="0000CC"/>
                </a:solidFill>
              </a:rPr>
              <a:t> the absorption in the </a:t>
            </a:r>
            <a:r>
              <a:rPr lang="fr-FR" sz="2000" i="1" dirty="0" err="1" smtClean="0">
                <a:solidFill>
                  <a:srgbClr val="0000CC"/>
                </a:solidFill>
              </a:rPr>
              <a:t>atmosphere</a:t>
            </a:r>
            <a:r>
              <a:rPr lang="fr-FR" sz="2000" i="1" dirty="0" smtClean="0">
                <a:solidFill>
                  <a:srgbClr val="0000CC"/>
                </a:solidFill>
              </a:rPr>
              <a:t> </a:t>
            </a:r>
            <a:r>
              <a:rPr lang="fr-FR" sz="2000" i="1" dirty="0" err="1" smtClean="0">
                <a:solidFill>
                  <a:srgbClr val="0000CC"/>
                </a:solidFill>
              </a:rPr>
              <a:t>is</a:t>
            </a:r>
            <a:r>
              <a:rPr lang="fr-FR" sz="2000" i="1" dirty="0" smtClean="0">
                <a:solidFill>
                  <a:srgbClr val="0000CC"/>
                </a:solidFill>
              </a:rPr>
              <a:t> </a:t>
            </a:r>
            <a:r>
              <a:rPr lang="fr-FR" sz="2000" i="1" dirty="0" err="1" smtClean="0">
                <a:solidFill>
                  <a:srgbClr val="0000CC"/>
                </a:solidFill>
              </a:rPr>
              <a:t>strong</a:t>
            </a:r>
            <a:r>
              <a:rPr lang="fr-FR" sz="2000" i="1" dirty="0" smtClean="0">
                <a:solidFill>
                  <a:srgbClr val="0000CC"/>
                </a:solidFill>
              </a:rPr>
              <a:t>.</a:t>
            </a:r>
          </a:p>
          <a:p>
            <a:pPr>
              <a:lnSpc>
                <a:spcPct val="90000"/>
              </a:lnSpc>
              <a:spcBef>
                <a:spcPct val="0"/>
              </a:spcBef>
              <a:buFontTx/>
              <a:buNone/>
            </a:pPr>
            <a:r>
              <a:rPr lang="fr-FR" sz="2000" dirty="0" smtClean="0">
                <a:solidFill>
                  <a:srgbClr val="000000"/>
                </a:solidFill>
              </a:rPr>
              <a:t>   </a:t>
            </a:r>
          </a:p>
          <a:p>
            <a:pPr>
              <a:lnSpc>
                <a:spcPct val="90000"/>
              </a:lnSpc>
              <a:spcBef>
                <a:spcPct val="0"/>
              </a:spcBef>
              <a:buFontTx/>
              <a:buNone/>
            </a:pPr>
            <a:r>
              <a:rPr lang="fr-FR" sz="2000" dirty="0" smtClean="0">
                <a:solidFill>
                  <a:srgbClr val="000000"/>
                </a:solidFill>
              </a:rPr>
              <a:t>    </a:t>
            </a:r>
            <a:r>
              <a:rPr lang="fr-FR" sz="2000" dirty="0" err="1" smtClean="0">
                <a:solidFill>
                  <a:srgbClr val="000000"/>
                </a:solidFill>
              </a:rPr>
              <a:t>Although</a:t>
            </a:r>
            <a:r>
              <a:rPr lang="fr-FR" sz="2000" dirty="0" smtClean="0">
                <a:solidFill>
                  <a:srgbClr val="000000"/>
                </a:solidFill>
              </a:rPr>
              <a:t> </a:t>
            </a:r>
            <a:r>
              <a:rPr lang="fr-FR" sz="2000" dirty="0" err="1" smtClean="0">
                <a:solidFill>
                  <a:srgbClr val="000000"/>
                </a:solidFill>
              </a:rPr>
              <a:t>most</a:t>
            </a:r>
            <a:r>
              <a:rPr lang="fr-FR" sz="2000" dirty="0" smtClean="0">
                <a:solidFill>
                  <a:srgbClr val="000000"/>
                </a:solidFill>
              </a:rPr>
              <a:t> </a:t>
            </a:r>
            <a:r>
              <a:rPr lang="fr-FR" sz="2000" dirty="0" err="1" smtClean="0">
                <a:solidFill>
                  <a:srgbClr val="000000"/>
                </a:solidFill>
              </a:rPr>
              <a:t>results</a:t>
            </a:r>
            <a:r>
              <a:rPr lang="fr-FR" sz="2000" dirty="0" smtClean="0">
                <a:solidFill>
                  <a:srgbClr val="000000"/>
                </a:solidFill>
              </a:rPr>
              <a:t> gave support to the </a:t>
            </a:r>
            <a:r>
              <a:rPr lang="fr-FR" sz="2000" dirty="0" err="1" smtClean="0">
                <a:solidFill>
                  <a:srgbClr val="000000"/>
                </a:solidFill>
              </a:rPr>
              <a:t>blackbody</a:t>
            </a:r>
            <a:r>
              <a:rPr lang="fr-FR" sz="2000" dirty="0" smtClean="0">
                <a:solidFill>
                  <a:srgbClr val="000000"/>
                </a:solidFill>
              </a:rPr>
              <a:t> </a:t>
            </a:r>
            <a:r>
              <a:rPr lang="fr-FR" sz="2000" dirty="0" err="1" smtClean="0">
                <a:solidFill>
                  <a:srgbClr val="000000"/>
                </a:solidFill>
              </a:rPr>
              <a:t>form</a:t>
            </a:r>
            <a:r>
              <a:rPr lang="fr-FR" sz="2000" dirty="0" smtClean="0">
                <a:solidFill>
                  <a:srgbClr val="000000"/>
                </a:solidFill>
              </a:rPr>
              <a:t>, few </a:t>
            </a:r>
            <a:r>
              <a:rPr lang="fr-FR" sz="2000" dirty="0" err="1" smtClean="0">
                <a:solidFill>
                  <a:srgbClr val="000000"/>
                </a:solidFill>
              </a:rPr>
              <a:t>measurements</a:t>
            </a:r>
            <a:r>
              <a:rPr lang="fr-FR" sz="2000" dirty="0" smtClean="0">
                <a:solidFill>
                  <a:srgbClr val="000000"/>
                </a:solidFill>
              </a:rPr>
              <a:t> </a:t>
            </a:r>
            <a:r>
              <a:rPr lang="fr-FR" sz="2000" dirty="0" err="1" smtClean="0">
                <a:solidFill>
                  <a:srgbClr val="000000"/>
                </a:solidFill>
              </a:rPr>
              <a:t>were</a:t>
            </a:r>
            <a:r>
              <a:rPr lang="fr-FR" sz="2000" dirty="0" smtClean="0">
                <a:solidFill>
                  <a:srgbClr val="000000"/>
                </a:solidFill>
              </a:rPr>
              <a:t> </a:t>
            </a:r>
            <a:r>
              <a:rPr lang="fr-FR" sz="2000" dirty="0" err="1" smtClean="0">
                <a:solidFill>
                  <a:srgbClr val="000000"/>
                </a:solidFill>
              </a:rPr>
              <a:t>available</a:t>
            </a:r>
            <a:r>
              <a:rPr lang="fr-FR" sz="2000" dirty="0" smtClean="0">
                <a:solidFill>
                  <a:srgbClr val="000000"/>
                </a:solidFill>
              </a:rPr>
              <a:t> on the </a:t>
            </a:r>
            <a:r>
              <a:rPr lang="fr-FR" sz="2000" dirty="0" err="1" smtClean="0">
                <a:solidFill>
                  <a:srgbClr val="000000"/>
                </a:solidFill>
              </a:rPr>
              <a:t>high</a:t>
            </a:r>
            <a:r>
              <a:rPr lang="fr-FR" sz="2000" dirty="0" smtClean="0">
                <a:solidFill>
                  <a:srgbClr val="000000"/>
                </a:solidFill>
              </a:rPr>
              <a:t> </a:t>
            </a:r>
            <a:r>
              <a:rPr lang="fr-FR" sz="2000" dirty="0" err="1" smtClean="0">
                <a:solidFill>
                  <a:srgbClr val="000000"/>
                </a:solidFill>
              </a:rPr>
              <a:t>frequency</a:t>
            </a:r>
            <a:r>
              <a:rPr lang="fr-FR" sz="2000" dirty="0" smtClean="0">
                <a:solidFill>
                  <a:srgbClr val="000000"/>
                </a:solidFill>
              </a:rPr>
              <a:t>. </a:t>
            </a:r>
            <a:r>
              <a:rPr lang="fr-FR" sz="2000" dirty="0" err="1" smtClean="0">
                <a:solidFill>
                  <a:srgbClr val="000000"/>
                </a:solidFill>
              </a:rPr>
              <a:t>Measurements</a:t>
            </a:r>
            <a:r>
              <a:rPr lang="fr-FR" sz="2000" dirty="0" smtClean="0">
                <a:solidFill>
                  <a:srgbClr val="000000"/>
                </a:solidFill>
              </a:rPr>
              <a:t> of the </a:t>
            </a:r>
            <a:r>
              <a:rPr lang="fr-FR" sz="2000" dirty="0" err="1" smtClean="0">
                <a:solidFill>
                  <a:srgbClr val="000000"/>
                </a:solidFill>
              </a:rPr>
              <a:t>high</a:t>
            </a:r>
            <a:r>
              <a:rPr lang="fr-FR" sz="2000" dirty="0" smtClean="0">
                <a:solidFill>
                  <a:srgbClr val="000000"/>
                </a:solidFill>
              </a:rPr>
              <a:t> </a:t>
            </a:r>
            <a:r>
              <a:rPr lang="fr-FR" sz="2000" dirty="0" err="1" smtClean="0">
                <a:solidFill>
                  <a:srgbClr val="000000"/>
                </a:solidFill>
              </a:rPr>
              <a:t>frequency</a:t>
            </a:r>
            <a:r>
              <a:rPr lang="fr-FR" sz="2000" dirty="0" smtClean="0">
                <a:solidFill>
                  <a:srgbClr val="000000"/>
                </a:solidFill>
              </a:rPr>
              <a:t> part of the CMB </a:t>
            </a:r>
            <a:r>
              <a:rPr lang="fr-FR" sz="2000" dirty="0" err="1" smtClean="0">
                <a:solidFill>
                  <a:srgbClr val="000000"/>
                </a:solidFill>
              </a:rPr>
              <a:t>spectrum</a:t>
            </a:r>
            <a:r>
              <a:rPr lang="fr-FR" sz="2000" dirty="0" smtClean="0">
                <a:solidFill>
                  <a:srgbClr val="000000"/>
                </a:solidFill>
              </a:rPr>
              <a:t> (</a:t>
            </a:r>
            <a:r>
              <a:rPr lang="fr-FR" sz="2000" dirty="0" err="1" smtClean="0">
                <a:solidFill>
                  <a:srgbClr val="000000"/>
                </a:solidFill>
              </a:rPr>
              <a:t>wavelengths</a:t>
            </a:r>
            <a:r>
              <a:rPr lang="fr-FR" sz="2000" dirty="0" smtClean="0">
                <a:solidFill>
                  <a:srgbClr val="000000"/>
                </a:solidFill>
              </a:rPr>
              <a:t> </a:t>
            </a:r>
            <a:r>
              <a:rPr lang="fr-FR" sz="2000" dirty="0" err="1" smtClean="0">
                <a:solidFill>
                  <a:srgbClr val="000000"/>
                </a:solidFill>
              </a:rPr>
              <a:t>shorter</a:t>
            </a:r>
            <a:r>
              <a:rPr lang="fr-FR" sz="2000" dirty="0" smtClean="0">
                <a:solidFill>
                  <a:srgbClr val="000000"/>
                </a:solidFill>
              </a:rPr>
              <a:t> </a:t>
            </a:r>
            <a:r>
              <a:rPr lang="fr-FR" sz="2000" dirty="0" err="1" smtClean="0">
                <a:solidFill>
                  <a:srgbClr val="000000"/>
                </a:solidFill>
              </a:rPr>
              <a:t>than</a:t>
            </a:r>
            <a:r>
              <a:rPr lang="fr-FR" sz="2000" dirty="0" smtClean="0">
                <a:solidFill>
                  <a:srgbClr val="000000"/>
                </a:solidFill>
              </a:rPr>
              <a:t> about 1 mm) possible </a:t>
            </a:r>
            <a:r>
              <a:rPr lang="fr-FR" sz="2000" dirty="0" err="1" smtClean="0">
                <a:solidFill>
                  <a:srgbClr val="000000"/>
                </a:solidFill>
              </a:rPr>
              <a:t>from</a:t>
            </a:r>
            <a:r>
              <a:rPr lang="fr-FR" sz="2000" dirty="0" smtClean="0">
                <a:solidFill>
                  <a:srgbClr val="000000"/>
                </a:solidFill>
              </a:rPr>
              <a:t> </a:t>
            </a:r>
            <a:r>
              <a:rPr lang="fr-FR" sz="2000" dirty="0" err="1" smtClean="0">
                <a:solidFill>
                  <a:srgbClr val="000000"/>
                </a:solidFill>
              </a:rPr>
              <a:t>space</a:t>
            </a:r>
            <a:r>
              <a:rPr lang="fr-FR" sz="2000" dirty="0" smtClean="0">
                <a:solidFill>
                  <a:srgbClr val="000000"/>
                </a:solidFill>
              </a:rPr>
              <a:t>. </a:t>
            </a:r>
          </a:p>
          <a:p>
            <a:pPr>
              <a:lnSpc>
                <a:spcPct val="90000"/>
              </a:lnSpc>
              <a:spcBef>
                <a:spcPct val="0"/>
              </a:spcBef>
              <a:buFontTx/>
              <a:buNone/>
            </a:pPr>
            <a:r>
              <a:rPr lang="fr-FR" sz="2000" dirty="0" smtClean="0">
                <a:solidFill>
                  <a:srgbClr val="000000"/>
                </a:solidFill>
              </a:rPr>
              <a:t> </a:t>
            </a:r>
            <a:endParaRPr lang="fr-FR" sz="2000" i="1" dirty="0" smtClean="0">
              <a:solidFill>
                <a:schemeClr val="accent2"/>
              </a:solidFill>
            </a:endParaRPr>
          </a:p>
          <a:p>
            <a:pPr eaLnBrk="1" hangingPunct="1">
              <a:lnSpc>
                <a:spcPct val="90000"/>
              </a:lnSpc>
            </a:pPr>
            <a:r>
              <a:rPr lang="fr-FR" sz="2000" dirty="0" smtClean="0"/>
              <a:t>1992, the </a:t>
            </a:r>
            <a:r>
              <a:rPr lang="fr-FR" sz="2000" dirty="0" err="1" smtClean="0"/>
              <a:t>Cosmic</a:t>
            </a:r>
            <a:r>
              <a:rPr lang="fr-FR" sz="2000" dirty="0" smtClean="0"/>
              <a:t> Background Explorer (</a:t>
            </a:r>
            <a:r>
              <a:rPr lang="fr-FR" sz="2000" b="1" dirty="0" smtClean="0"/>
              <a:t>COBE</a:t>
            </a:r>
            <a:r>
              <a:rPr lang="fr-FR" sz="2000" dirty="0" smtClean="0"/>
              <a:t>)</a:t>
            </a:r>
            <a:r>
              <a:rPr lang="fr-FR" sz="2000" b="1" dirty="0" smtClean="0"/>
              <a:t> </a:t>
            </a:r>
            <a:r>
              <a:rPr lang="fr-FR" sz="2000" dirty="0" smtClean="0"/>
              <a:t>satellite </a:t>
            </a:r>
            <a:r>
              <a:rPr lang="fr-FR" sz="2000" dirty="0" err="1" smtClean="0"/>
              <a:t>detected</a:t>
            </a:r>
            <a:r>
              <a:rPr lang="fr-FR" sz="2000" dirty="0" smtClean="0"/>
              <a:t> </a:t>
            </a:r>
            <a:r>
              <a:rPr lang="fr-FR" sz="2000" dirty="0" err="1" smtClean="0"/>
              <a:t>cosmological</a:t>
            </a:r>
            <a:r>
              <a:rPr lang="fr-FR" sz="2000" dirty="0" smtClean="0"/>
              <a:t> fluctuations in the </a:t>
            </a:r>
            <a:r>
              <a:rPr lang="fr-FR" sz="2000" dirty="0" err="1" smtClean="0"/>
              <a:t>microwave</a:t>
            </a:r>
            <a:r>
              <a:rPr lang="fr-FR" sz="2000" dirty="0" smtClean="0"/>
              <a:t> background </a:t>
            </a:r>
            <a:r>
              <a:rPr lang="fr-FR" sz="2000" dirty="0" err="1" smtClean="0"/>
              <a:t>temperature</a:t>
            </a:r>
            <a:endParaRPr lang="fr-FR" sz="2000" dirty="0" smtClean="0"/>
          </a:p>
          <a:p>
            <a:pPr eaLnBrk="1" hangingPunct="1">
              <a:lnSpc>
                <a:spcPct val="90000"/>
              </a:lnSpc>
              <a:buFontTx/>
              <a:buNone/>
            </a:pPr>
            <a:r>
              <a:rPr lang="fr-FR" sz="2000" dirty="0" smtClean="0"/>
              <a:t>     (</a:t>
            </a:r>
            <a:r>
              <a:rPr lang="fr-FR" sz="2000" dirty="0" err="1" smtClean="0"/>
              <a:t>see</a:t>
            </a:r>
            <a:r>
              <a:rPr lang="fr-FR" sz="2000" dirty="0" smtClean="0"/>
              <a:t> </a:t>
            </a:r>
            <a:r>
              <a:rPr lang="fr-FR" sz="2000" dirty="0" err="1" smtClean="0"/>
              <a:t>however</a:t>
            </a:r>
            <a:r>
              <a:rPr lang="fr-FR" sz="2000" dirty="0" smtClean="0"/>
              <a:t> </a:t>
            </a:r>
            <a:r>
              <a:rPr lang="fr-FR" sz="2000" dirty="0" err="1" smtClean="0"/>
              <a:t>pioneer</a:t>
            </a:r>
            <a:r>
              <a:rPr lang="fr-FR" sz="2000" dirty="0" smtClean="0"/>
              <a:t>  </a:t>
            </a:r>
            <a:r>
              <a:rPr lang="fr-FR" sz="2000" dirty="0" err="1" smtClean="0"/>
              <a:t>Relikt</a:t>
            </a:r>
            <a:r>
              <a:rPr lang="fr-FR" sz="2000" dirty="0" smtClean="0"/>
              <a:t> </a:t>
            </a:r>
            <a:r>
              <a:rPr lang="fr-FR" sz="2000" dirty="0" err="1" smtClean="0"/>
              <a:t>results</a:t>
            </a:r>
            <a:r>
              <a:rPr lang="fr-FR" sz="2000" dirty="0" smtClean="0"/>
              <a:t>)</a:t>
            </a:r>
          </a:p>
          <a:p>
            <a:pPr eaLnBrk="1" hangingPunct="1">
              <a:lnSpc>
                <a:spcPct val="90000"/>
              </a:lnSpc>
            </a:pPr>
            <a:r>
              <a:rPr lang="fr-FR" sz="2000" dirty="0" smtClean="0"/>
              <a:t>WMAP – </a:t>
            </a:r>
            <a:r>
              <a:rPr lang="fr-FR" sz="2000" dirty="0" err="1" smtClean="0"/>
              <a:t>precision</a:t>
            </a:r>
            <a:r>
              <a:rPr lang="fr-FR" sz="2000" dirty="0" smtClean="0"/>
              <a:t> </a:t>
            </a:r>
            <a:r>
              <a:rPr lang="fr-FR" sz="2000" dirty="0" err="1" smtClean="0"/>
              <a:t>cosmology</a:t>
            </a:r>
            <a:endParaRPr lang="fr-FR" sz="2000" dirty="0" smtClean="0"/>
          </a:p>
          <a:p>
            <a:pPr eaLnBrk="1" hangingPunct="1">
              <a:lnSpc>
                <a:spcPct val="90000"/>
              </a:lnSpc>
            </a:pPr>
            <a:endParaRPr lang="fr-FR" sz="2000" dirty="0" smtClean="0">
              <a:solidFill>
                <a:srgbClr val="000000"/>
              </a:solidFill>
            </a:endParaRPr>
          </a:p>
          <a:p>
            <a:pPr>
              <a:lnSpc>
                <a:spcPct val="90000"/>
              </a:lnSpc>
              <a:spcBef>
                <a:spcPct val="0"/>
              </a:spcBef>
            </a:pPr>
            <a:endParaRPr lang="fr-FR" sz="2000" dirty="0" smtClean="0">
              <a:solidFill>
                <a:srgbClr val="000000"/>
              </a:solidFill>
            </a:endParaRPr>
          </a:p>
          <a:p>
            <a:pPr>
              <a:lnSpc>
                <a:spcPct val="90000"/>
              </a:lnSpc>
            </a:pPr>
            <a:endParaRPr lang="fr-FR" sz="2800" dirty="0"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28600" y="0"/>
            <a:ext cx="7772400" cy="1143000"/>
          </a:xfrm>
        </p:spPr>
        <p:txBody>
          <a:bodyPr/>
          <a:lstStyle/>
          <a:p>
            <a:r>
              <a:rPr lang="fr-FR" smtClean="0"/>
              <a:t>Nature of Dark Energy</a:t>
            </a:r>
          </a:p>
        </p:txBody>
      </p:sp>
      <p:sp>
        <p:nvSpPr>
          <p:cNvPr id="57347" name="Rectangle 3"/>
          <p:cNvSpPr>
            <a:spLocks noGrp="1" noChangeArrowheads="1"/>
          </p:cNvSpPr>
          <p:nvPr>
            <p:ph type="body" idx="1"/>
          </p:nvPr>
        </p:nvSpPr>
        <p:spPr>
          <a:xfrm>
            <a:off x="685800" y="914400"/>
            <a:ext cx="7772400" cy="5943600"/>
          </a:xfrm>
        </p:spPr>
        <p:txBody>
          <a:bodyPr/>
          <a:lstStyle/>
          <a:p>
            <a:pPr>
              <a:buFont typeface="Wingdings" pitchFamily="2" charset="2"/>
              <a:buChar char="ü"/>
            </a:pPr>
            <a:r>
              <a:rPr lang="fr-FR" sz="2000" b="1" dirty="0" smtClean="0"/>
              <a:t> </a:t>
            </a:r>
            <a:r>
              <a:rPr lang="fr-FR" sz="2000" b="1" dirty="0" err="1" smtClean="0"/>
              <a:t>cosmological</a:t>
            </a:r>
            <a:r>
              <a:rPr lang="fr-FR" sz="2000" b="1" dirty="0" smtClean="0"/>
              <a:t> </a:t>
            </a:r>
            <a:r>
              <a:rPr lang="fr-FR" sz="2000" b="1" dirty="0" smtClean="0"/>
              <a:t>constant </a:t>
            </a:r>
          </a:p>
          <a:p>
            <a:pPr>
              <a:buFontTx/>
              <a:buNone/>
            </a:pPr>
            <a:endParaRPr lang="fr-FR" sz="2000" b="1" dirty="0" smtClean="0"/>
          </a:p>
          <a:p>
            <a:pPr>
              <a:buFont typeface="Wingdings" pitchFamily="2" charset="2"/>
              <a:buChar char="ü"/>
            </a:pPr>
            <a:r>
              <a:rPr lang="fr-FR" sz="2000" b="1" dirty="0" smtClean="0"/>
              <a:t> </a:t>
            </a:r>
            <a:r>
              <a:rPr lang="fr-FR" sz="2000" b="1" dirty="0" smtClean="0"/>
              <a:t>an </a:t>
            </a:r>
            <a:r>
              <a:rPr lang="fr-FR" sz="2000" b="1" dirty="0" err="1" smtClean="0"/>
              <a:t>energy</a:t>
            </a:r>
            <a:r>
              <a:rPr lang="fr-FR" sz="2000" b="1" dirty="0" smtClean="0"/>
              <a:t> of </a:t>
            </a:r>
            <a:r>
              <a:rPr lang="fr-FR" sz="2000" b="1" dirty="0" err="1" smtClean="0"/>
              <a:t>empty</a:t>
            </a:r>
            <a:r>
              <a:rPr lang="fr-FR" sz="2000" b="1" dirty="0" smtClean="0"/>
              <a:t> </a:t>
            </a:r>
            <a:r>
              <a:rPr lang="fr-FR" sz="2000" b="1" dirty="0" err="1" smtClean="0"/>
              <a:t>space</a:t>
            </a:r>
            <a:endParaRPr lang="fr-FR" sz="2000" b="1" dirty="0" smtClean="0"/>
          </a:p>
          <a:p>
            <a:pPr>
              <a:buFontTx/>
              <a:buNone/>
            </a:pPr>
            <a:r>
              <a:rPr lang="fr-FR" sz="2000" dirty="0" smtClean="0"/>
              <a:t> </a:t>
            </a:r>
            <a:r>
              <a:rPr lang="fr-FR" sz="2000" dirty="0" err="1" smtClean="0"/>
              <a:t>Why</a:t>
            </a:r>
            <a:r>
              <a:rPr lang="fr-FR" sz="2000" dirty="0" smtClean="0"/>
              <a:t> </a:t>
            </a:r>
            <a:r>
              <a:rPr lang="fr-FR" sz="2000" dirty="0" err="1" smtClean="0"/>
              <a:t>space</a:t>
            </a:r>
            <a:r>
              <a:rPr lang="fr-FR" sz="2000" dirty="0" smtClean="0"/>
              <a:t> </a:t>
            </a:r>
            <a:r>
              <a:rPr lang="fr-FR" sz="2000" dirty="0" err="1" smtClean="0"/>
              <a:t>should</a:t>
            </a:r>
            <a:r>
              <a:rPr lang="fr-FR" sz="2000" dirty="0" smtClean="0"/>
              <a:t> </a:t>
            </a:r>
            <a:r>
              <a:rPr lang="fr-FR" sz="2000" dirty="0" err="1" smtClean="0"/>
              <a:t>contain</a:t>
            </a:r>
            <a:r>
              <a:rPr lang="fr-FR" sz="2000" dirty="0" smtClean="0"/>
              <a:t> the </a:t>
            </a:r>
            <a:r>
              <a:rPr lang="fr-FR" sz="2000" dirty="0" err="1" smtClean="0"/>
              <a:t>observed</a:t>
            </a:r>
            <a:r>
              <a:rPr lang="fr-FR" sz="2000" dirty="0" smtClean="0"/>
              <a:t> </a:t>
            </a:r>
            <a:r>
              <a:rPr lang="fr-FR" sz="2000" dirty="0" err="1" smtClean="0"/>
              <a:t>amount</a:t>
            </a:r>
            <a:r>
              <a:rPr lang="fr-FR" sz="2000" dirty="0" smtClean="0"/>
              <a:t> of </a:t>
            </a:r>
            <a:r>
              <a:rPr lang="fr-FR" sz="2000" dirty="0" err="1" smtClean="0"/>
              <a:t>energy</a:t>
            </a:r>
            <a:r>
              <a:rPr lang="fr-FR" sz="2000" dirty="0" smtClean="0"/>
              <a:t> and not, </a:t>
            </a:r>
            <a:r>
              <a:rPr lang="fr-FR" sz="2000" dirty="0" err="1" smtClean="0"/>
              <a:t>say</a:t>
            </a:r>
            <a:r>
              <a:rPr lang="fr-FR" sz="2000" dirty="0" smtClean="0"/>
              <a:t>, </a:t>
            </a:r>
            <a:r>
              <a:rPr lang="fr-FR" sz="2000" dirty="0" err="1" smtClean="0"/>
              <a:t>much</a:t>
            </a:r>
            <a:r>
              <a:rPr lang="fr-FR" sz="2000" dirty="0" smtClean="0"/>
              <a:t> more or </a:t>
            </a:r>
            <a:r>
              <a:rPr lang="fr-FR" sz="2000" dirty="0" err="1" smtClean="0"/>
              <a:t>much</a:t>
            </a:r>
            <a:r>
              <a:rPr lang="fr-FR" sz="2000" dirty="0" smtClean="0"/>
              <a:t> </a:t>
            </a:r>
            <a:r>
              <a:rPr lang="fr-FR" sz="2000" dirty="0" err="1" smtClean="0"/>
              <a:t>less</a:t>
            </a:r>
            <a:r>
              <a:rPr lang="fr-FR" sz="2000" dirty="0" smtClean="0"/>
              <a:t>?  </a:t>
            </a:r>
          </a:p>
          <a:p>
            <a:pPr>
              <a:buFontTx/>
              <a:buNone/>
            </a:pPr>
            <a:endParaRPr lang="fr-FR" sz="2000" b="1" dirty="0" smtClean="0"/>
          </a:p>
          <a:p>
            <a:pPr>
              <a:buFontTx/>
              <a:buNone/>
            </a:pPr>
            <a:endParaRPr lang="fr-FR" sz="2000" b="1" dirty="0" smtClean="0"/>
          </a:p>
          <a:p>
            <a:pPr>
              <a:buFont typeface="Wingdings" pitchFamily="2" charset="2"/>
              <a:buChar char="ü"/>
            </a:pPr>
            <a:r>
              <a:rPr lang="fr-FR" sz="2000" b="1" dirty="0" smtClean="0"/>
              <a:t>quintessence</a:t>
            </a:r>
            <a:r>
              <a:rPr lang="fr-FR" sz="2000" b="1" dirty="0" smtClean="0"/>
              <a:t> </a:t>
            </a:r>
            <a:r>
              <a:rPr lang="fr-FR" sz="2000" dirty="0" smtClean="0"/>
              <a:t>(time </a:t>
            </a:r>
            <a:r>
              <a:rPr lang="fr-FR" sz="2000" dirty="0" err="1" smtClean="0"/>
              <a:t>varying</a:t>
            </a:r>
            <a:r>
              <a:rPr lang="fr-FR" sz="2000" dirty="0" smtClean="0"/>
              <a:t> </a:t>
            </a:r>
            <a:r>
              <a:rPr lang="fr-FR" sz="2000" dirty="0" err="1" smtClean="0"/>
              <a:t>cosmological</a:t>
            </a:r>
            <a:r>
              <a:rPr lang="fr-FR" sz="2000" dirty="0" smtClean="0"/>
              <a:t> constant)</a:t>
            </a:r>
          </a:p>
          <a:p>
            <a:pPr>
              <a:buFontTx/>
              <a:buNone/>
            </a:pPr>
            <a:r>
              <a:rPr lang="fr-FR" sz="2000" dirty="0" smtClean="0"/>
              <a:t>   </a:t>
            </a:r>
            <a:r>
              <a:rPr lang="fr-FR" sz="2000" dirty="0" err="1" smtClean="0"/>
              <a:t>Unlike</a:t>
            </a:r>
            <a:r>
              <a:rPr lang="fr-FR" sz="2000" dirty="0" smtClean="0"/>
              <a:t> the </a:t>
            </a:r>
            <a:r>
              <a:rPr lang="fr-FR" sz="2000" dirty="0" err="1" smtClean="0"/>
              <a:t>energy</a:t>
            </a:r>
            <a:r>
              <a:rPr lang="fr-FR" sz="2000" dirty="0" smtClean="0"/>
              <a:t> of </a:t>
            </a:r>
            <a:r>
              <a:rPr lang="fr-FR" sz="2000" dirty="0" err="1" smtClean="0"/>
              <a:t>space</a:t>
            </a:r>
            <a:r>
              <a:rPr lang="fr-FR" sz="2000" dirty="0" smtClean="0"/>
              <a:t> </a:t>
            </a:r>
            <a:r>
              <a:rPr lang="fr-FR" sz="2000" dirty="0" err="1" smtClean="0"/>
              <a:t>envisioned</a:t>
            </a:r>
            <a:r>
              <a:rPr lang="fr-FR" sz="2000" dirty="0" smtClean="0"/>
              <a:t> by Einstein, quintessence </a:t>
            </a:r>
            <a:r>
              <a:rPr lang="fr-FR" sz="2000" dirty="0" err="1" smtClean="0"/>
              <a:t>would</a:t>
            </a:r>
            <a:r>
              <a:rPr lang="fr-FR" sz="2000" dirty="0" smtClean="0"/>
              <a:t> have the </a:t>
            </a:r>
            <a:r>
              <a:rPr lang="fr-FR" sz="2000" dirty="0" err="1" smtClean="0"/>
              <a:t>property</a:t>
            </a:r>
            <a:r>
              <a:rPr lang="fr-FR" sz="2000" dirty="0" smtClean="0"/>
              <a:t> </a:t>
            </a:r>
            <a:r>
              <a:rPr lang="fr-FR" sz="2000" dirty="0" err="1" smtClean="0"/>
              <a:t>that</a:t>
            </a:r>
            <a:r>
              <a:rPr lang="fr-FR" sz="2000" dirty="0" smtClean="0"/>
              <a:t> </a:t>
            </a:r>
            <a:r>
              <a:rPr lang="fr-FR" sz="2000" dirty="0" err="1" smtClean="0"/>
              <a:t>it</a:t>
            </a:r>
            <a:r>
              <a:rPr lang="fr-FR" sz="2000" dirty="0" smtClean="0"/>
              <a:t> </a:t>
            </a:r>
            <a:r>
              <a:rPr lang="fr-FR" sz="2000" dirty="0" err="1" smtClean="0"/>
              <a:t>could</a:t>
            </a:r>
            <a:r>
              <a:rPr lang="fr-FR" sz="2000" dirty="0" smtClean="0"/>
              <a:t> </a:t>
            </a:r>
            <a:r>
              <a:rPr lang="fr-FR" sz="2000" dirty="0" err="1" smtClean="0"/>
              <a:t>vary</a:t>
            </a:r>
            <a:r>
              <a:rPr lang="fr-FR" sz="2000" dirty="0" smtClean="0"/>
              <a:t> </a:t>
            </a:r>
            <a:r>
              <a:rPr lang="fr-FR" sz="2000" dirty="0" err="1" smtClean="0"/>
              <a:t>from</a:t>
            </a:r>
            <a:r>
              <a:rPr lang="fr-FR" sz="2000" dirty="0" smtClean="0"/>
              <a:t> place to place and moment to moment. </a:t>
            </a:r>
            <a:r>
              <a:rPr lang="fr-FR" sz="2000" dirty="0" err="1" smtClean="0"/>
              <a:t>Existing</a:t>
            </a:r>
            <a:r>
              <a:rPr lang="fr-FR" sz="2000" dirty="0" smtClean="0"/>
              <a:t> </a:t>
            </a:r>
            <a:r>
              <a:rPr lang="fr-FR" sz="2000" dirty="0" err="1" smtClean="0"/>
              <a:t>evidence</a:t>
            </a:r>
            <a:r>
              <a:rPr lang="fr-FR" sz="2000" dirty="0" smtClean="0"/>
              <a:t> tends to </a:t>
            </a:r>
            <a:r>
              <a:rPr lang="fr-FR" sz="2000" dirty="0" err="1" smtClean="0"/>
              <a:t>disfavor</a:t>
            </a:r>
            <a:r>
              <a:rPr lang="fr-FR" sz="2000" dirty="0" smtClean="0"/>
              <a:t> quintessence</a:t>
            </a:r>
            <a:r>
              <a:rPr lang="fr-FR" sz="2000" b="1" dirty="0" smtClean="0"/>
              <a:t>.</a:t>
            </a:r>
            <a:endParaRPr lang="fr-FR" sz="2000" b="1" dirty="0" smtClean="0"/>
          </a:p>
          <a:p>
            <a:pPr>
              <a:buFont typeface="Wingdings" pitchFamily="2" charset="2"/>
              <a:buChar char="ü"/>
            </a:pPr>
            <a:r>
              <a:rPr lang="fr-FR" sz="2000" b="1" dirty="0" smtClean="0"/>
              <a:t> </a:t>
            </a:r>
            <a:r>
              <a:rPr lang="fr-FR" sz="2000" b="1" dirty="0" err="1" smtClean="0"/>
              <a:t>Accelerating</a:t>
            </a:r>
            <a:r>
              <a:rPr lang="fr-FR" sz="2000" b="1" dirty="0" smtClean="0"/>
              <a:t> </a:t>
            </a:r>
            <a:r>
              <a:rPr lang="fr-FR" sz="2000" b="1" dirty="0" err="1" smtClean="0"/>
              <a:t>universe</a:t>
            </a:r>
            <a:r>
              <a:rPr lang="fr-FR" sz="2000" b="1" dirty="0" smtClean="0"/>
              <a:t> </a:t>
            </a:r>
            <a:r>
              <a:rPr lang="fr-FR" sz="2000" b="1" dirty="0" err="1" smtClean="0"/>
              <a:t>signals</a:t>
            </a:r>
            <a:r>
              <a:rPr lang="fr-FR" sz="2000" b="1" dirty="0" smtClean="0"/>
              <a:t> a new aspect of the </a:t>
            </a:r>
            <a:r>
              <a:rPr lang="fr-FR" sz="2000" b="1" dirty="0" err="1" smtClean="0"/>
              <a:t>law</a:t>
            </a:r>
            <a:r>
              <a:rPr lang="fr-FR" sz="2000" b="1" dirty="0" smtClean="0"/>
              <a:t> of </a:t>
            </a:r>
            <a:r>
              <a:rPr lang="fr-FR" sz="2000" b="1" dirty="0" err="1" smtClean="0"/>
              <a:t>gravity</a:t>
            </a:r>
            <a:r>
              <a:rPr lang="fr-FR" sz="2000" dirty="0" smtClean="0"/>
              <a:t>. </a:t>
            </a:r>
          </a:p>
          <a:p>
            <a:pPr>
              <a:buFontTx/>
              <a:buNone/>
            </a:pPr>
            <a:endParaRPr lang="fr-FR" sz="2000" b="1" dirty="0" smtClean="0"/>
          </a:p>
          <a:p>
            <a:pPr>
              <a:buFont typeface="Wingdings" pitchFamily="2" charset="2"/>
              <a:buChar char="ü"/>
            </a:pPr>
            <a:r>
              <a:rPr lang="fr-FR" sz="2000" b="1" dirty="0" smtClean="0"/>
              <a:t>An </a:t>
            </a:r>
            <a:r>
              <a:rPr lang="fr-FR" sz="2000" b="1" dirty="0" err="1" smtClean="0"/>
              <a:t>effect</a:t>
            </a:r>
            <a:r>
              <a:rPr lang="fr-FR" sz="2000" b="1" dirty="0" smtClean="0"/>
              <a:t> of extra dimensions of </a:t>
            </a:r>
            <a:r>
              <a:rPr lang="fr-FR" sz="2000" b="1" dirty="0" err="1" smtClean="0"/>
              <a:t>space</a:t>
            </a:r>
            <a:r>
              <a:rPr lang="fr-FR" sz="2000" dirty="0" smtClean="0"/>
              <a:t> </a:t>
            </a:r>
          </a:p>
          <a:p>
            <a:pPr>
              <a:buFontTx/>
              <a:buNone/>
            </a:pPr>
            <a:r>
              <a:rPr lang="fr-FR" sz="2000" dirty="0" smtClean="0"/>
              <a:t>One of the extra dimensions (</a:t>
            </a:r>
            <a:r>
              <a:rPr lang="fr-FR" sz="2000" dirty="0" err="1" smtClean="0"/>
              <a:t>predicted</a:t>
            </a:r>
            <a:r>
              <a:rPr lang="fr-FR" sz="2000" dirty="0" smtClean="0"/>
              <a:t> by </a:t>
            </a:r>
            <a:r>
              <a:rPr lang="fr-FR" sz="2000" dirty="0" err="1" smtClean="0"/>
              <a:t>supersymmetry</a:t>
            </a:r>
            <a:r>
              <a:rPr lang="fr-FR" sz="2000" dirty="0" smtClean="0"/>
              <a:t>  of </a:t>
            </a:r>
            <a:r>
              <a:rPr lang="fr-FR" sz="2000" dirty="0" err="1" smtClean="0"/>
              <a:t>space</a:t>
            </a:r>
            <a:r>
              <a:rPr lang="fr-FR" sz="2000" dirty="0" smtClean="0"/>
              <a:t> </a:t>
            </a:r>
            <a:r>
              <a:rPr lang="fr-FR" sz="2000" dirty="0" err="1" smtClean="0"/>
              <a:t>can</a:t>
            </a:r>
            <a:r>
              <a:rPr lang="fr-FR" sz="2000" dirty="0" smtClean="0"/>
              <a:t> </a:t>
            </a:r>
            <a:r>
              <a:rPr lang="fr-FR" sz="2000" dirty="0" err="1" smtClean="0"/>
              <a:t>mimic</a:t>
            </a:r>
            <a:r>
              <a:rPr lang="fr-FR" sz="2000" dirty="0" smtClean="0"/>
              <a:t> the </a:t>
            </a:r>
            <a:r>
              <a:rPr lang="fr-FR" sz="2000" dirty="0" err="1" smtClean="0"/>
              <a:t>effect</a:t>
            </a:r>
            <a:r>
              <a:rPr lang="fr-FR" sz="2000" dirty="0" smtClean="0"/>
              <a:t> of a </a:t>
            </a:r>
            <a:r>
              <a:rPr lang="fr-FR" sz="2000" dirty="0" err="1" smtClean="0"/>
              <a:t>dark</a:t>
            </a:r>
            <a:r>
              <a:rPr lang="fr-FR" sz="2000" dirty="0" smtClean="0"/>
              <a:t> </a:t>
            </a:r>
            <a:r>
              <a:rPr lang="fr-FR" sz="2000" dirty="0" err="1" smtClean="0"/>
              <a:t>energy</a:t>
            </a:r>
            <a:r>
              <a:rPr lang="fr-FR" sz="2000" dirty="0" smtClean="0"/>
              <a:t> by </a:t>
            </a:r>
            <a:r>
              <a:rPr lang="fr-FR" sz="2000" dirty="0" err="1" smtClean="0"/>
              <a:t>causing</a:t>
            </a:r>
            <a:r>
              <a:rPr lang="fr-FR" sz="2000" dirty="0" smtClean="0"/>
              <a:t> the expansion of </a:t>
            </a:r>
            <a:r>
              <a:rPr lang="fr-FR" sz="2000" dirty="0" err="1" smtClean="0"/>
              <a:t>our</a:t>
            </a:r>
            <a:r>
              <a:rPr lang="fr-FR" sz="2000" dirty="0" smtClean="0"/>
              <a:t> </a:t>
            </a:r>
            <a:r>
              <a:rPr lang="fr-FR" sz="2000" dirty="0" err="1" smtClean="0"/>
              <a:t>three</a:t>
            </a:r>
            <a:r>
              <a:rPr lang="fr-FR" sz="2000" dirty="0" smtClean="0"/>
              <a:t>-</a:t>
            </a:r>
            <a:r>
              <a:rPr lang="fr-FR" sz="2000" dirty="0" err="1" smtClean="0"/>
              <a:t>dimensional</a:t>
            </a:r>
            <a:r>
              <a:rPr lang="fr-FR" sz="2000" dirty="0" smtClean="0"/>
              <a:t> </a:t>
            </a:r>
            <a:r>
              <a:rPr lang="fr-FR" sz="2000" dirty="0" err="1" smtClean="0"/>
              <a:t>space</a:t>
            </a:r>
            <a:r>
              <a:rPr lang="fr-FR" sz="2000" dirty="0" smtClean="0"/>
              <a:t> to </a:t>
            </a:r>
            <a:r>
              <a:rPr lang="fr-FR" sz="2000" dirty="0" err="1" smtClean="0"/>
              <a:t>accelerate</a:t>
            </a:r>
            <a:r>
              <a:rPr lang="fr-FR" sz="2000" dirty="0" smtClean="0"/>
              <a:t>. </a:t>
            </a:r>
          </a:p>
          <a:p>
            <a:pPr>
              <a:buFontTx/>
              <a:buNone/>
            </a:pPr>
            <a:endParaRPr lang="fr-FR" sz="2000" dirty="0" smtClean="0"/>
          </a:p>
          <a:p>
            <a:pPr>
              <a:buFontTx/>
              <a:buNone/>
            </a:pPr>
            <a:endParaRPr lang="fr-FR" sz="2000" dirty="0" smtClean="0"/>
          </a:p>
        </p:txBody>
      </p:sp>
      <p:pic>
        <p:nvPicPr>
          <p:cNvPr id="57348" name="Picture 12"/>
          <p:cNvPicPr>
            <a:picLocks noChangeAspect="1" noChangeArrowheads="1"/>
          </p:cNvPicPr>
          <p:nvPr/>
        </p:nvPicPr>
        <p:blipFill>
          <a:blip r:embed="rId2"/>
          <a:srcRect/>
          <a:stretch>
            <a:fillRect/>
          </a:stretch>
        </p:blipFill>
        <p:spPr bwMode="auto">
          <a:xfrm>
            <a:off x="3886200" y="914400"/>
            <a:ext cx="1428750" cy="517525"/>
          </a:xfrm>
          <a:prstGeom prst="rect">
            <a:avLst/>
          </a:prstGeom>
          <a:noFill/>
          <a:ln w="9525">
            <a:noFill/>
            <a:miter lim="800000"/>
            <a:headEnd/>
            <a:tailEnd/>
          </a:ln>
        </p:spPr>
      </p:pic>
      <p:pic>
        <p:nvPicPr>
          <p:cNvPr id="57349" name="Picture 6"/>
          <p:cNvPicPr>
            <a:picLocks noChangeAspect="1" noChangeArrowheads="1"/>
          </p:cNvPicPr>
          <p:nvPr/>
        </p:nvPicPr>
        <p:blipFill>
          <a:blip r:embed="rId3"/>
          <a:srcRect/>
          <a:stretch>
            <a:fillRect/>
          </a:stretch>
        </p:blipFill>
        <p:spPr bwMode="auto">
          <a:xfrm>
            <a:off x="6277844" y="457200"/>
            <a:ext cx="2866156" cy="1219200"/>
          </a:xfrm>
          <a:prstGeom prst="rect">
            <a:avLst/>
          </a:prstGeom>
          <a:noFill/>
          <a:ln w="9525">
            <a:noFill/>
            <a:miter lim="800000"/>
            <a:headEnd/>
            <a:tailEnd/>
          </a:ln>
        </p:spPr>
      </p:pic>
      <p:pic>
        <p:nvPicPr>
          <p:cNvPr id="6" name="Picture 1"/>
          <p:cNvPicPr>
            <a:picLocks noChangeAspect="1" noChangeArrowheads="1"/>
          </p:cNvPicPr>
          <p:nvPr/>
        </p:nvPicPr>
        <p:blipFill>
          <a:blip r:embed="rId4" cstate="print">
            <a:lum bright="14000"/>
          </a:blip>
          <a:srcRect/>
          <a:stretch>
            <a:fillRect/>
          </a:stretch>
        </p:blipFill>
        <p:spPr bwMode="auto">
          <a:xfrm>
            <a:off x="2133600" y="2438400"/>
            <a:ext cx="3438525" cy="561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endParaRPr lang="bg-BG" smtClean="0"/>
          </a:p>
        </p:txBody>
      </p:sp>
      <p:sp>
        <p:nvSpPr>
          <p:cNvPr id="115715" name="Content Placeholder 2"/>
          <p:cNvSpPr>
            <a:spLocks noGrp="1"/>
          </p:cNvSpPr>
          <p:nvPr>
            <p:ph idx="1"/>
          </p:nvPr>
        </p:nvSpPr>
        <p:spPr/>
        <p:txBody>
          <a:bodyPr/>
          <a:lstStyle/>
          <a:p>
            <a:endParaRPr lang="bg-BG" smtClean="0"/>
          </a:p>
        </p:txBody>
      </p:sp>
      <p:pic>
        <p:nvPicPr>
          <p:cNvPr id="115716" name="Picture 2"/>
          <p:cNvPicPr>
            <a:picLocks noChangeAspect="1" noChangeArrowheads="1"/>
          </p:cNvPicPr>
          <p:nvPr/>
        </p:nvPicPr>
        <p:blipFill>
          <a:blip r:embed="rId2"/>
          <a:srcRect/>
          <a:stretch>
            <a:fillRect/>
          </a:stretch>
        </p:blipFill>
        <p:spPr bwMode="auto">
          <a:xfrm>
            <a:off x="304800" y="533400"/>
            <a:ext cx="7239000" cy="2665413"/>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Енергия на вакуума</a:t>
            </a:r>
            <a:endParaRPr lang="bg-BG" dirty="0"/>
          </a:p>
        </p:txBody>
      </p:sp>
      <p:pic>
        <p:nvPicPr>
          <p:cNvPr id="3074" name="Picture 2"/>
          <p:cNvPicPr>
            <a:picLocks noGrp="1" noChangeAspect="1" noChangeArrowheads="1"/>
          </p:cNvPicPr>
          <p:nvPr>
            <p:ph idx="1"/>
          </p:nvPr>
        </p:nvPicPr>
        <p:blipFill>
          <a:blip r:embed="rId2"/>
          <a:srcRect/>
          <a:stretch>
            <a:fillRect/>
          </a:stretch>
        </p:blipFill>
        <p:spPr bwMode="auto">
          <a:xfrm>
            <a:off x="1524000" y="1905000"/>
            <a:ext cx="1676400" cy="771525"/>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6553200" y="1371600"/>
            <a:ext cx="1409700" cy="638175"/>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5257800" y="2667000"/>
            <a:ext cx="2190750" cy="657225"/>
          </a:xfrm>
          <a:prstGeom prst="rect">
            <a:avLst/>
          </a:prstGeom>
          <a:noFill/>
          <a:ln w="9525">
            <a:noFill/>
            <a:miter lim="800000"/>
            <a:headEnd/>
            <a:tailEnd/>
          </a:ln>
          <a:effectLst/>
        </p:spPr>
      </p:pic>
      <p:sp>
        <p:nvSpPr>
          <p:cNvPr id="7" name="Rectangle 6"/>
          <p:cNvSpPr/>
          <p:nvPr/>
        </p:nvSpPr>
        <p:spPr>
          <a:xfrm>
            <a:off x="990600" y="1371600"/>
            <a:ext cx="5003549" cy="369332"/>
          </a:xfrm>
          <a:prstGeom prst="rect">
            <a:avLst/>
          </a:prstGeom>
        </p:spPr>
        <p:txBody>
          <a:bodyPr wrap="none">
            <a:spAutoFit/>
          </a:bodyPr>
          <a:lstStyle/>
          <a:p>
            <a:r>
              <a:rPr lang="bg-BG" dirty="0" smtClean="0"/>
              <a:t>За енергията на вакума естественото очакване е </a:t>
            </a:r>
            <a:endParaRPr lang="bg-BG" dirty="0"/>
          </a:p>
        </p:txBody>
      </p:sp>
      <p:sp>
        <p:nvSpPr>
          <p:cNvPr id="8" name="Rectangle 7"/>
          <p:cNvSpPr/>
          <p:nvPr/>
        </p:nvSpPr>
        <p:spPr>
          <a:xfrm>
            <a:off x="990600" y="2743200"/>
            <a:ext cx="2587568" cy="369332"/>
          </a:xfrm>
          <a:prstGeom prst="rect">
            <a:avLst/>
          </a:prstGeom>
        </p:spPr>
        <p:txBody>
          <a:bodyPr wrap="none">
            <a:spAutoFit/>
          </a:bodyPr>
          <a:lstStyle/>
          <a:p>
            <a:r>
              <a:rPr lang="bg-BG" dirty="0" smtClean="0"/>
              <a:t>В действителност обаче </a:t>
            </a:r>
            <a:endParaRPr lang="bg-BG" dirty="0"/>
          </a:p>
        </p:txBody>
      </p:sp>
      <p:sp>
        <p:nvSpPr>
          <p:cNvPr id="9" name="Rectangle 8"/>
          <p:cNvSpPr/>
          <p:nvPr/>
        </p:nvSpPr>
        <p:spPr>
          <a:xfrm>
            <a:off x="914400" y="6019800"/>
            <a:ext cx="8450840" cy="1200329"/>
          </a:xfrm>
          <a:prstGeom prst="rect">
            <a:avLst/>
          </a:prstGeom>
        </p:spPr>
        <p:txBody>
          <a:bodyPr wrap="none">
            <a:spAutoFit/>
          </a:bodyPr>
          <a:lstStyle/>
          <a:p>
            <a:r>
              <a:rPr lang="bg-BG" dirty="0" smtClean="0"/>
              <a:t>Причината за това силно отличие е неизвестна: мулти Вселени с различни  </a:t>
            </a:r>
          </a:p>
          <a:p>
            <a:r>
              <a:rPr lang="bg-BG" dirty="0" smtClean="0"/>
              <a:t>енергии на вакуума, вечната инфлация,  нова симетрия, резултат от </a:t>
            </a:r>
          </a:p>
          <a:p>
            <a:r>
              <a:rPr lang="bg-BG" dirty="0" smtClean="0"/>
              <a:t>допълнително  пространствено измерение, проявяващо се при големи разстояния, </a:t>
            </a:r>
          </a:p>
          <a:p>
            <a:r>
              <a:rPr lang="bg-BG" dirty="0" smtClean="0"/>
              <a:t>модифицирана гравитация (отхвърлена от тестове в слън с-мо) </a:t>
            </a:r>
            <a:endParaRPr lang="bg-BG" dirty="0"/>
          </a:p>
        </p:txBody>
      </p:sp>
      <p:sp>
        <p:nvSpPr>
          <p:cNvPr id="10" name="Rectangle 9"/>
          <p:cNvSpPr/>
          <p:nvPr/>
        </p:nvSpPr>
        <p:spPr>
          <a:xfrm>
            <a:off x="990600" y="3505200"/>
            <a:ext cx="5943600" cy="369332"/>
          </a:xfrm>
          <a:prstGeom prst="rect">
            <a:avLst/>
          </a:prstGeom>
        </p:spPr>
        <p:txBody>
          <a:bodyPr wrap="square">
            <a:spAutoFit/>
          </a:bodyPr>
          <a:lstStyle/>
          <a:p>
            <a:r>
              <a:rPr lang="en-US" dirty="0" smtClean="0"/>
              <a:t>Newton's constant:</a:t>
            </a:r>
            <a:r>
              <a:rPr lang="bg-BG" dirty="0" smtClean="0"/>
              <a:t> </a:t>
            </a:r>
            <a:r>
              <a:rPr lang="de-DE" i="1" dirty="0" smtClean="0"/>
              <a:t>G = (6.67 ± 0.01) x 10-8 cm3 g-1 sec-2</a:t>
            </a:r>
            <a:endParaRPr lang="bg-BG" dirty="0"/>
          </a:p>
        </p:txBody>
      </p:sp>
      <p:sp>
        <p:nvSpPr>
          <p:cNvPr id="11" name="Rectangle 10"/>
          <p:cNvSpPr/>
          <p:nvPr/>
        </p:nvSpPr>
        <p:spPr>
          <a:xfrm>
            <a:off x="1066800" y="3886200"/>
            <a:ext cx="6629400" cy="923330"/>
          </a:xfrm>
          <a:prstGeom prst="rect">
            <a:avLst/>
          </a:prstGeom>
        </p:spPr>
        <p:txBody>
          <a:bodyPr wrap="square">
            <a:spAutoFit/>
          </a:bodyPr>
          <a:lstStyle/>
          <a:p>
            <a:r>
              <a:rPr lang="en-US" dirty="0" smtClean="0"/>
              <a:t>Cosmological constant:</a:t>
            </a:r>
            <a:r>
              <a:rPr lang="bg-BG" dirty="0" smtClean="0"/>
              <a:t> </a:t>
            </a:r>
            <a:r>
              <a:rPr lang="en-US" dirty="0" smtClean="0"/>
              <a:t>L = (1.2 ± 0.2) x 10-55 cm-2</a:t>
            </a:r>
          </a:p>
          <a:p>
            <a:r>
              <a:rPr lang="en-US" dirty="0" smtClean="0"/>
              <a:t>Equivalently (ℏ = </a:t>
            </a:r>
            <a:r>
              <a:rPr lang="en-US" i="1" dirty="0" smtClean="0"/>
              <a:t>c = 1),</a:t>
            </a:r>
          </a:p>
          <a:p>
            <a:r>
              <a:rPr lang="en-US" i="1" dirty="0" err="1" smtClean="0"/>
              <a:t>EPlanck</a:t>
            </a:r>
            <a:r>
              <a:rPr lang="en-US" i="1" dirty="0" smtClean="0"/>
              <a:t> = 1018 </a:t>
            </a:r>
            <a:r>
              <a:rPr lang="en-US" i="1" dirty="0" err="1" smtClean="0"/>
              <a:t>GeV</a:t>
            </a:r>
            <a:r>
              <a:rPr lang="en-US" i="1" dirty="0" smtClean="0"/>
              <a:t> , </a:t>
            </a:r>
            <a:r>
              <a:rPr lang="en-US" i="1" dirty="0" err="1" smtClean="0"/>
              <a:t>Evac</a:t>
            </a:r>
            <a:r>
              <a:rPr lang="en-US" i="1" dirty="0" smtClean="0"/>
              <a:t> = 10-12 </a:t>
            </a:r>
            <a:r>
              <a:rPr lang="en-US" i="1" dirty="0" err="1" smtClean="0"/>
              <a:t>GeV</a:t>
            </a:r>
            <a:r>
              <a:rPr lang="en-US" i="1" dirty="0" smtClean="0"/>
              <a:t> .</a:t>
            </a:r>
            <a:endParaRPr lang="bg-BG" dirty="0"/>
          </a:p>
        </p:txBody>
      </p:sp>
      <p:pic>
        <p:nvPicPr>
          <p:cNvPr id="3077" name="Picture 5"/>
          <p:cNvPicPr>
            <a:picLocks noChangeAspect="1" noChangeArrowheads="1"/>
          </p:cNvPicPr>
          <p:nvPr/>
        </p:nvPicPr>
        <p:blipFill>
          <a:blip r:embed="rId5">
            <a:lum bright="16000" contrast="26000"/>
          </a:blip>
          <a:srcRect/>
          <a:stretch>
            <a:fillRect/>
          </a:stretch>
        </p:blipFill>
        <p:spPr bwMode="auto">
          <a:xfrm>
            <a:off x="990600" y="4800600"/>
            <a:ext cx="5562599" cy="1123217"/>
          </a:xfrm>
          <a:prstGeom prst="rect">
            <a:avLst/>
          </a:prstGeom>
          <a:blipFill>
            <a:blip r:embed="rId6"/>
            <a:tile tx="0" ty="0" sx="100000" sy="100000" flip="none" algn="tl"/>
          </a:blipFill>
          <a:ln w="9525">
            <a:noFill/>
            <a:miter lim="800000"/>
            <a:headEnd/>
            <a:tailEnd/>
          </a:ln>
          <a:effectLst>
            <a:outerShdw blurRad="50800" dist="50800" dir="5400000" algn="ctr" rotWithShape="0">
              <a:schemeClr val="accent1"/>
            </a:outerShdw>
          </a:effec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r>
              <a:rPr lang="bg-BG" dirty="0" smtClean="0"/>
              <a:t>ТЕ е бавно меняща се динамична компонента – скаларно поле квинтесценция</a:t>
            </a:r>
          </a:p>
          <a:p>
            <a:r>
              <a:rPr lang="bg-BG" dirty="0" smtClean="0"/>
              <a:t>Невзаимодействащо и с прецизно фитирана маса</a:t>
            </a:r>
            <a:endParaRPr lang="bg-BG" dirty="0"/>
          </a:p>
        </p:txBody>
      </p:sp>
      <p:pic>
        <p:nvPicPr>
          <p:cNvPr id="4098" name="Picture 2"/>
          <p:cNvPicPr>
            <a:picLocks noChangeAspect="1" noChangeArrowheads="1"/>
          </p:cNvPicPr>
          <p:nvPr/>
        </p:nvPicPr>
        <p:blipFill>
          <a:blip r:embed="rId2"/>
          <a:srcRect/>
          <a:stretch>
            <a:fillRect/>
          </a:stretch>
        </p:blipFill>
        <p:spPr bwMode="auto">
          <a:xfrm>
            <a:off x="762000" y="3810000"/>
            <a:ext cx="4191000" cy="2226703"/>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5410200" y="4648200"/>
            <a:ext cx="3457575" cy="981075"/>
          </a:xfrm>
          <a:prstGeom prst="rect">
            <a:avLst/>
          </a:prstGeom>
          <a:noFill/>
          <a:ln w="9525">
            <a:noFill/>
            <a:miter lim="800000"/>
            <a:headEnd/>
            <a:tailEnd/>
          </a:ln>
          <a:effec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bg-BG" dirty="0" smtClean="0"/>
              <a:t>Енергия на вакуума  </a:t>
            </a:r>
            <a:endParaRPr lang="bg-BG" dirty="0"/>
          </a:p>
        </p:txBody>
      </p:sp>
      <p:graphicFrame>
        <p:nvGraphicFramePr>
          <p:cNvPr id="1598466" name="Object 2"/>
          <p:cNvGraphicFramePr>
            <a:graphicFrameLocks noChangeAspect="1"/>
          </p:cNvGraphicFramePr>
          <p:nvPr/>
        </p:nvGraphicFramePr>
        <p:xfrm>
          <a:off x="1143000" y="1066800"/>
          <a:ext cx="6096000" cy="728662"/>
        </p:xfrm>
        <a:graphic>
          <a:graphicData uri="http://schemas.openxmlformats.org/presentationml/2006/ole">
            <p:oleObj spid="_x0000_s1599490" name="Equation" r:id="rId3" imgW="2476440" imgH="431640" progId="Equation.DSMT4">
              <p:embed/>
            </p:oleObj>
          </a:graphicData>
        </a:graphic>
      </p:graphicFrame>
      <p:graphicFrame>
        <p:nvGraphicFramePr>
          <p:cNvPr id="1598467" name="Object 2"/>
          <p:cNvGraphicFramePr>
            <a:graphicFrameLocks noChangeAspect="1"/>
          </p:cNvGraphicFramePr>
          <p:nvPr/>
        </p:nvGraphicFramePr>
        <p:xfrm>
          <a:off x="5462588" y="2962275"/>
          <a:ext cx="3132137" cy="1543050"/>
        </p:xfrm>
        <a:graphic>
          <a:graphicData uri="http://schemas.openxmlformats.org/presentationml/2006/ole">
            <p:oleObj spid="_x0000_s1599491" name="Equation" r:id="rId4" imgW="2527200" imgH="1244520" progId="Equation.DSMT4">
              <p:embed/>
            </p:oleObj>
          </a:graphicData>
        </a:graphic>
      </p:graphicFrame>
      <p:sp>
        <p:nvSpPr>
          <p:cNvPr id="6" name="Title 1"/>
          <p:cNvSpPr txBox="1">
            <a:spLocks/>
          </p:cNvSpPr>
          <p:nvPr/>
        </p:nvSpPr>
        <p:spPr bwMode="auto">
          <a:xfrm>
            <a:off x="2362200" y="2438400"/>
            <a:ext cx="251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bg-BG" dirty="0" smtClean="0">
                <a:latin typeface="Times New Roman" pitchFamily="18" charset="0"/>
                <a:ea typeface="+mj-ea"/>
                <a:cs typeface="Times New Roman" pitchFamily="18" charset="0"/>
              </a:rPr>
              <a:t>ч</a:t>
            </a:r>
            <a:r>
              <a:rPr kumimoji="0" lang="bg-BG"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естота </a:t>
            </a:r>
          </a:p>
          <a:p>
            <a:pPr marL="0" marR="0" lvl="0" indent="0" algn="ctr" defTabSz="914400" rtl="0" eaLnBrk="0" fontAlgn="base" latinLnBrk="0" hangingPunct="0">
              <a:lnSpc>
                <a:spcPct val="100000"/>
              </a:lnSpc>
              <a:spcBef>
                <a:spcPct val="0"/>
              </a:spcBef>
              <a:spcAft>
                <a:spcPct val="0"/>
              </a:spcAft>
              <a:buClrTx/>
              <a:buSzTx/>
              <a:buFontTx/>
              <a:buNone/>
              <a:tabLst/>
              <a:defRPr/>
            </a:pPr>
            <a:endParaRPr lang="bg-BG" dirty="0" smtClean="0">
              <a:latin typeface="Times New Roman" pitchFamily="18" charset="0"/>
              <a:ea typeface="+mj-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lang="bg-BG" dirty="0" smtClean="0">
                <a:latin typeface="Times New Roman" pitchFamily="18" charset="0"/>
                <a:ea typeface="+mj-ea"/>
                <a:cs typeface="Times New Roman" pitchFamily="18" charset="0"/>
              </a:rPr>
              <a:t>водещ принос</a:t>
            </a:r>
          </a:p>
          <a:p>
            <a:pPr marL="0" marR="0" lvl="0" indent="0" algn="ctr" defTabSz="914400" rtl="0" eaLnBrk="0" fontAlgn="base" latinLnBrk="0" hangingPunct="0">
              <a:lnSpc>
                <a:spcPct val="100000"/>
              </a:lnSpc>
              <a:spcBef>
                <a:spcPct val="0"/>
              </a:spcBef>
              <a:spcAft>
                <a:spcPct val="0"/>
              </a:spcAft>
              <a:buClrTx/>
              <a:buSzTx/>
              <a:buFontTx/>
              <a:buNone/>
              <a:tabLst/>
              <a:defRPr/>
            </a:pPr>
            <a:r>
              <a:rPr lang="bg-BG" dirty="0" smtClean="0">
                <a:latin typeface="Times New Roman" pitchFamily="18" charset="0"/>
                <a:ea typeface="+mj-ea"/>
                <a:cs typeface="Times New Roman" pitchFamily="18" charset="0"/>
              </a:rPr>
              <a:t>ултравиолетов</a:t>
            </a:r>
            <a:r>
              <a:rPr lang="en-US" dirty="0" smtClean="0">
                <a:latin typeface="Times New Roman" pitchFamily="18" charset="0"/>
                <a:ea typeface="+mj-ea"/>
                <a:cs typeface="Times New Roman" pitchFamily="18" charset="0"/>
              </a:rPr>
              <a:t> cut off</a:t>
            </a:r>
            <a:r>
              <a:rPr lang="bg-BG" dirty="0" smtClean="0">
                <a:latin typeface="Times New Roman" pitchFamily="18" charset="0"/>
                <a:ea typeface="+mj-ea"/>
                <a:cs typeface="Times New Roman" pitchFamily="18" charset="0"/>
              </a:rPr>
              <a:t> </a:t>
            </a:r>
            <a:endParaRPr kumimoji="0" lang="bg-BG"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1599492" name="Object 2"/>
          <p:cNvGraphicFramePr>
            <a:graphicFrameLocks noChangeAspect="1"/>
          </p:cNvGraphicFramePr>
          <p:nvPr/>
        </p:nvGraphicFramePr>
        <p:xfrm>
          <a:off x="963613" y="2362200"/>
          <a:ext cx="1387475" cy="1116013"/>
        </p:xfrm>
        <a:graphic>
          <a:graphicData uri="http://schemas.openxmlformats.org/presentationml/2006/ole">
            <p:oleObj spid="_x0000_s1599492" name="Equation" r:id="rId5" imgW="660240" imgH="774360" progId="Equation.DSMT4">
              <p:embed/>
            </p:oleObj>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srcRect/>
          <a:stretch>
            <a:fillRect/>
          </a:stretch>
        </p:blipFill>
        <p:spPr bwMode="auto">
          <a:xfrm>
            <a:off x="914400" y="1143000"/>
            <a:ext cx="6862763" cy="2817813"/>
          </a:xfrm>
          <a:prstGeom prst="rect">
            <a:avLst/>
          </a:prstGeom>
          <a:noFill/>
          <a:ln w="9525">
            <a:noFill/>
            <a:miter lim="800000"/>
            <a:headEnd/>
            <a:tailEnd/>
          </a:ln>
        </p:spPr>
      </p:pic>
      <p:pic>
        <p:nvPicPr>
          <p:cNvPr id="58371" name="Picture 3"/>
          <p:cNvPicPr>
            <a:picLocks noChangeAspect="1" noChangeArrowheads="1"/>
          </p:cNvPicPr>
          <p:nvPr/>
        </p:nvPicPr>
        <p:blipFill>
          <a:blip r:embed="rId3"/>
          <a:srcRect/>
          <a:stretch>
            <a:fillRect/>
          </a:stretch>
        </p:blipFill>
        <p:spPr bwMode="auto">
          <a:xfrm>
            <a:off x="1447800" y="3962400"/>
            <a:ext cx="6324600" cy="2049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p:cNvPicPr>
            <a:picLocks noChangeAspect="1" noChangeArrowheads="1"/>
          </p:cNvPicPr>
          <p:nvPr>
            <p:ph type="title"/>
          </p:nvPr>
        </p:nvPicPr>
        <p:blipFill>
          <a:blip r:embed="rId2"/>
          <a:srcRect/>
          <a:stretch>
            <a:fillRect/>
          </a:stretch>
        </p:blipFill>
        <p:spPr>
          <a:xfrm>
            <a:off x="304800" y="11113"/>
            <a:ext cx="8534400" cy="3573462"/>
          </a:xfrm>
          <a:noFill/>
        </p:spPr>
      </p:pic>
      <p:pic>
        <p:nvPicPr>
          <p:cNvPr id="59395" name="Picture 6"/>
          <p:cNvPicPr>
            <a:picLocks noChangeAspect="1" noChangeArrowheads="1"/>
          </p:cNvPicPr>
          <p:nvPr/>
        </p:nvPicPr>
        <p:blipFill>
          <a:blip r:embed="rId3"/>
          <a:srcRect/>
          <a:stretch>
            <a:fillRect/>
          </a:stretch>
        </p:blipFill>
        <p:spPr bwMode="auto">
          <a:xfrm>
            <a:off x="228600" y="3360738"/>
            <a:ext cx="5638800" cy="3497262"/>
          </a:xfrm>
          <a:prstGeom prst="rect">
            <a:avLst/>
          </a:prstGeom>
          <a:noFill/>
          <a:ln w="9525">
            <a:noFill/>
            <a:miter lim="800000"/>
            <a:headEnd/>
            <a:tailEnd/>
          </a:ln>
        </p:spPr>
      </p:pic>
      <p:pic>
        <p:nvPicPr>
          <p:cNvPr id="59396" name="Picture 7"/>
          <p:cNvPicPr>
            <a:picLocks noChangeAspect="1" noChangeArrowheads="1"/>
          </p:cNvPicPr>
          <p:nvPr/>
        </p:nvPicPr>
        <p:blipFill>
          <a:blip r:embed="rId4"/>
          <a:srcRect/>
          <a:stretch>
            <a:fillRect/>
          </a:stretch>
        </p:blipFill>
        <p:spPr bwMode="auto">
          <a:xfrm>
            <a:off x="4114800" y="4419600"/>
            <a:ext cx="5208588" cy="1608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3"/>
          <p:cNvPicPr>
            <a:picLocks noChangeAspect="1" noChangeArrowheads="1"/>
          </p:cNvPicPr>
          <p:nvPr/>
        </p:nvPicPr>
        <p:blipFill>
          <a:blip r:embed="rId2"/>
          <a:srcRect/>
          <a:stretch>
            <a:fillRect/>
          </a:stretch>
        </p:blipFill>
        <p:spPr bwMode="auto">
          <a:xfrm>
            <a:off x="1295400" y="609600"/>
            <a:ext cx="6540500" cy="4956175"/>
          </a:xfrm>
          <a:prstGeom prst="rect">
            <a:avLst/>
          </a:prstGeom>
          <a:noFill/>
          <a:ln w="9525">
            <a:noFill/>
            <a:miter lim="800000"/>
            <a:headEnd/>
            <a:tailEnd/>
          </a:ln>
        </p:spPr>
      </p:pic>
      <p:pic>
        <p:nvPicPr>
          <p:cNvPr id="60419" name="Picture 4"/>
          <p:cNvPicPr>
            <a:picLocks noChangeAspect="1" noChangeArrowheads="1"/>
          </p:cNvPicPr>
          <p:nvPr/>
        </p:nvPicPr>
        <p:blipFill>
          <a:blip r:embed="rId3"/>
          <a:srcRect/>
          <a:stretch>
            <a:fillRect/>
          </a:stretch>
        </p:blipFill>
        <p:spPr bwMode="auto">
          <a:xfrm>
            <a:off x="1600200" y="5029200"/>
            <a:ext cx="5943600" cy="765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ctrTitle"/>
          </p:nvPr>
        </p:nvSpPr>
        <p:spPr>
          <a:xfrm>
            <a:off x="0" y="0"/>
            <a:ext cx="8001000" cy="838200"/>
          </a:xfrm>
        </p:spPr>
        <p:txBody>
          <a:bodyPr/>
          <a:lstStyle/>
          <a:p>
            <a:pPr>
              <a:defRPr/>
            </a:pPr>
            <a:r>
              <a:rPr lang="bg-BG"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 </a:t>
            </a:r>
            <a:r>
              <a:rPr lang="en-US"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Baryonic Density</a:t>
            </a:r>
            <a:r>
              <a:rPr lang="bg-BG" sz="3200" b="1" dirty="0" smtClean="0">
                <a:effectLst>
                  <a:outerShdw blurRad="60007" dist="310007" dir="7680000" sy="30000" kx="1300200" algn="ctr" rotWithShape="0">
                    <a:prstClr val="black">
                      <a:alpha val="32000"/>
                    </a:prstClr>
                  </a:outerShdw>
                </a:effectLst>
                <a:latin typeface="Times New Roman" pitchFamily="18" charset="0"/>
                <a:cs typeface="Times New Roman" pitchFamily="18" charset="0"/>
              </a:rPr>
              <a:t> </a:t>
            </a:r>
            <a:endParaRPr lang="fr-FR" sz="3200" dirty="0" smtClean="0">
              <a:solidFill>
                <a:srgbClr val="FF0066"/>
              </a:solidFill>
              <a:latin typeface="Tahoma" pitchFamily="34" charset="0"/>
            </a:endParaRPr>
          </a:p>
        </p:txBody>
      </p:sp>
      <p:graphicFrame>
        <p:nvGraphicFramePr>
          <p:cNvPr id="36866" name="Object 2"/>
          <p:cNvGraphicFramePr>
            <a:graphicFrameLocks noChangeAspect="1"/>
          </p:cNvGraphicFramePr>
          <p:nvPr/>
        </p:nvGraphicFramePr>
        <p:xfrm>
          <a:off x="762000" y="849313"/>
          <a:ext cx="4495800" cy="730250"/>
        </p:xfrm>
        <a:graphic>
          <a:graphicData uri="http://schemas.openxmlformats.org/presentationml/2006/ole">
            <p:oleObj spid="_x0000_s2505730" name="Equation" r:id="rId3" imgW="2654280" imgH="431640" progId="Equation.3">
              <p:embed/>
            </p:oleObj>
          </a:graphicData>
        </a:graphic>
      </p:graphicFrame>
      <p:sp>
        <p:nvSpPr>
          <p:cNvPr id="36871" name="Rectangle 8"/>
          <p:cNvSpPr>
            <a:spLocks noChangeArrowheads="1"/>
          </p:cNvSpPr>
          <p:nvPr/>
        </p:nvSpPr>
        <p:spPr bwMode="auto">
          <a:xfrm>
            <a:off x="381000" y="1600200"/>
            <a:ext cx="8302625" cy="904863"/>
          </a:xfrm>
          <a:prstGeom prst="rect">
            <a:avLst/>
          </a:prstGeom>
          <a:noFill/>
          <a:ln w="9525">
            <a:noFill/>
            <a:miter lim="800000"/>
            <a:headEnd/>
            <a:tailEnd/>
          </a:ln>
        </p:spPr>
        <p:txBody>
          <a:bodyPr>
            <a:spAutoFit/>
          </a:bodyPr>
          <a:lstStyle/>
          <a:p>
            <a:pPr>
              <a:spcBef>
                <a:spcPct val="20000"/>
              </a:spcBef>
              <a:buFontTx/>
              <a:buChar char="•"/>
            </a:pPr>
            <a:r>
              <a:rPr lang="fr-CH" sz="2400" dirty="0">
                <a:latin typeface="Tahoma" pitchFamily="34" charset="0"/>
              </a:rPr>
              <a:t> </a:t>
            </a:r>
            <a:r>
              <a:rPr lang="en-US" sz="2400" dirty="0" smtClean="0">
                <a:solidFill>
                  <a:srgbClr val="FF00FF"/>
                </a:solidFill>
                <a:latin typeface="Tahoma" pitchFamily="34" charset="0"/>
              </a:rPr>
              <a:t>BBN</a:t>
            </a:r>
          </a:p>
          <a:p>
            <a:pPr>
              <a:spcBef>
                <a:spcPct val="20000"/>
              </a:spcBef>
            </a:pPr>
            <a:endParaRPr lang="fr-FR" sz="2400" dirty="0">
              <a:solidFill>
                <a:srgbClr val="FF00FF"/>
              </a:solidFill>
              <a:latin typeface="Tahoma" pitchFamily="34" charset="0"/>
            </a:endParaRPr>
          </a:p>
        </p:txBody>
      </p:sp>
      <p:sp>
        <p:nvSpPr>
          <p:cNvPr id="36872" name="Text Box 9"/>
          <p:cNvSpPr txBox="1">
            <a:spLocks noChangeArrowheads="1"/>
          </p:cNvSpPr>
          <p:nvPr/>
        </p:nvSpPr>
        <p:spPr bwMode="auto">
          <a:xfrm>
            <a:off x="714375" y="2857500"/>
            <a:ext cx="4333875" cy="738188"/>
          </a:xfrm>
          <a:prstGeom prst="rect">
            <a:avLst/>
          </a:prstGeom>
          <a:noFill/>
          <a:ln w="9525">
            <a:noFill/>
            <a:miter lim="800000"/>
            <a:headEnd/>
            <a:tailEnd/>
          </a:ln>
        </p:spPr>
        <p:txBody>
          <a:bodyPr>
            <a:spAutoFit/>
          </a:bodyPr>
          <a:lstStyle/>
          <a:p>
            <a:endParaRPr lang="fr-FR">
              <a:latin typeface="Tahoma" pitchFamily="34" charset="0"/>
            </a:endParaRPr>
          </a:p>
          <a:p>
            <a:endParaRPr lang="fr-FR" sz="2400">
              <a:latin typeface="Tahoma" pitchFamily="34" charset="0"/>
            </a:endParaRPr>
          </a:p>
        </p:txBody>
      </p:sp>
      <p:pic>
        <p:nvPicPr>
          <p:cNvPr id="36873" name="Picture 3"/>
          <p:cNvPicPr>
            <a:picLocks noChangeAspect="1" noChangeArrowheads="1"/>
          </p:cNvPicPr>
          <p:nvPr/>
        </p:nvPicPr>
        <p:blipFill>
          <a:blip r:embed="rId4"/>
          <a:srcRect/>
          <a:stretch>
            <a:fillRect/>
          </a:stretch>
        </p:blipFill>
        <p:spPr bwMode="auto">
          <a:xfrm>
            <a:off x="1600200" y="1676400"/>
            <a:ext cx="3440113" cy="457200"/>
          </a:xfrm>
          <a:prstGeom prst="rect">
            <a:avLst/>
          </a:prstGeom>
          <a:noFill/>
          <a:ln w="9525">
            <a:noFill/>
            <a:miter lim="800000"/>
            <a:headEnd/>
            <a:tailEnd/>
          </a:ln>
        </p:spPr>
      </p:pic>
      <p:sp>
        <p:nvSpPr>
          <p:cNvPr id="36874" name="Rectangle 11"/>
          <p:cNvSpPr>
            <a:spLocks noChangeArrowheads="1"/>
          </p:cNvSpPr>
          <p:nvPr/>
        </p:nvSpPr>
        <p:spPr bwMode="auto">
          <a:xfrm>
            <a:off x="457200" y="2895600"/>
            <a:ext cx="5053050" cy="461665"/>
          </a:xfrm>
          <a:prstGeom prst="rect">
            <a:avLst/>
          </a:prstGeom>
          <a:noFill/>
          <a:ln w="9525">
            <a:noFill/>
            <a:miter lim="800000"/>
            <a:headEnd/>
            <a:tailEnd/>
          </a:ln>
        </p:spPr>
        <p:txBody>
          <a:bodyPr wrap="none">
            <a:spAutoFit/>
          </a:bodyPr>
          <a:lstStyle/>
          <a:p>
            <a:pPr eaLnBrk="0" hangingPunct="0">
              <a:spcBef>
                <a:spcPct val="20000"/>
              </a:spcBef>
              <a:buFontTx/>
              <a:buChar char="•"/>
            </a:pPr>
            <a:r>
              <a:rPr lang="bg-BG" sz="2400" dirty="0">
                <a:solidFill>
                  <a:srgbClr val="FF00FF"/>
                </a:solidFill>
                <a:latin typeface="Tahoma" pitchFamily="34" charset="0"/>
              </a:rPr>
              <a:t> </a:t>
            </a:r>
            <a:r>
              <a:rPr lang="fr-FR" sz="2400" dirty="0" smtClean="0">
                <a:solidFill>
                  <a:srgbClr val="FF00FF"/>
                </a:solidFill>
                <a:latin typeface="Tahoma" pitchFamily="34" charset="0"/>
              </a:rPr>
              <a:t> </a:t>
            </a:r>
            <a:r>
              <a:rPr lang="fr-FR" sz="2400" dirty="0">
                <a:solidFill>
                  <a:srgbClr val="FF00FF"/>
                </a:solidFill>
                <a:latin typeface="Tahoma" pitchFamily="34" charset="0"/>
              </a:rPr>
              <a:t>D</a:t>
            </a:r>
            <a:r>
              <a:rPr lang="bg-BG" sz="2400" dirty="0">
                <a:solidFill>
                  <a:srgbClr val="FF00FF"/>
                </a:solidFill>
                <a:latin typeface="Tahoma" pitchFamily="34" charset="0"/>
              </a:rPr>
              <a:t> </a:t>
            </a:r>
            <a:r>
              <a:rPr lang="fr-FR" sz="2400" dirty="0" err="1" smtClean="0">
                <a:solidFill>
                  <a:srgbClr val="FF00FF"/>
                </a:solidFill>
                <a:latin typeface="Tahoma" pitchFamily="34" charset="0"/>
              </a:rPr>
              <a:t>towards</a:t>
            </a:r>
            <a:r>
              <a:rPr lang="fr-FR" sz="2400" dirty="0" smtClean="0">
                <a:solidFill>
                  <a:srgbClr val="FF00FF"/>
                </a:solidFill>
                <a:latin typeface="Tahoma" pitchFamily="34" charset="0"/>
              </a:rPr>
              <a:t>  </a:t>
            </a:r>
            <a:r>
              <a:rPr lang="fr-FR" sz="2400" dirty="0" err="1" smtClean="0">
                <a:solidFill>
                  <a:srgbClr val="FF00FF"/>
                </a:solidFill>
                <a:latin typeface="Tahoma" pitchFamily="34" charset="0"/>
              </a:rPr>
              <a:t>low</a:t>
            </a:r>
            <a:r>
              <a:rPr lang="fr-FR" sz="2400" dirty="0" smtClean="0">
                <a:solidFill>
                  <a:srgbClr val="FF00FF"/>
                </a:solidFill>
                <a:latin typeface="Tahoma" pitchFamily="34" charset="0"/>
              </a:rPr>
              <a:t> Z QAS </a:t>
            </a:r>
            <a:r>
              <a:rPr lang="en-US" sz="2400" dirty="0" smtClean="0">
                <a:solidFill>
                  <a:srgbClr val="FF00FF"/>
                </a:solidFill>
                <a:latin typeface="Tahoma" pitchFamily="34" charset="0"/>
              </a:rPr>
              <a:t>at high </a:t>
            </a:r>
            <a:r>
              <a:rPr lang="fr-FR" sz="2400" dirty="0" smtClean="0">
                <a:solidFill>
                  <a:srgbClr val="FF0000"/>
                </a:solidFill>
                <a:latin typeface="Tahoma" pitchFamily="34" charset="0"/>
              </a:rPr>
              <a:t>z</a:t>
            </a:r>
            <a:r>
              <a:rPr lang="bg-BG" sz="2400" dirty="0" smtClean="0">
                <a:solidFill>
                  <a:srgbClr val="FF00FF"/>
                </a:solidFill>
                <a:latin typeface="Tahoma" pitchFamily="34" charset="0"/>
              </a:rPr>
              <a:t> </a:t>
            </a:r>
            <a:r>
              <a:rPr lang="fr-FR" sz="2400" dirty="0" smtClean="0">
                <a:solidFill>
                  <a:srgbClr val="FF00FF"/>
                </a:solidFill>
                <a:latin typeface="Tahoma" pitchFamily="34" charset="0"/>
              </a:rPr>
              <a:t> </a:t>
            </a:r>
            <a:r>
              <a:rPr lang="bg-BG" sz="2400" dirty="0" smtClean="0">
                <a:solidFill>
                  <a:srgbClr val="FF00FF"/>
                </a:solidFill>
                <a:latin typeface="Tahoma" pitchFamily="34" charset="0"/>
              </a:rPr>
              <a:t> </a:t>
            </a:r>
            <a:endParaRPr lang="fr-FR" sz="2400" dirty="0">
              <a:solidFill>
                <a:srgbClr val="FF00FF"/>
              </a:solidFill>
              <a:latin typeface="Tahoma" pitchFamily="34" charset="0"/>
            </a:endParaRPr>
          </a:p>
        </p:txBody>
      </p:sp>
      <p:graphicFrame>
        <p:nvGraphicFramePr>
          <p:cNvPr id="36867" name="Object 3"/>
          <p:cNvGraphicFramePr>
            <a:graphicFrameLocks noChangeAspect="1"/>
          </p:cNvGraphicFramePr>
          <p:nvPr/>
        </p:nvGraphicFramePr>
        <p:xfrm>
          <a:off x="5562600" y="2895600"/>
          <a:ext cx="2439988" cy="482600"/>
        </p:xfrm>
        <a:graphic>
          <a:graphicData uri="http://schemas.openxmlformats.org/presentationml/2006/ole">
            <p:oleObj spid="_x0000_s2505731" name="Equation" r:id="rId5" imgW="1218960" imgH="241200" progId="Equation.3">
              <p:embed/>
            </p:oleObj>
          </a:graphicData>
        </a:graphic>
      </p:graphicFrame>
      <p:sp>
        <p:nvSpPr>
          <p:cNvPr id="36876" name="Rectangle 14"/>
          <p:cNvSpPr>
            <a:spLocks noChangeArrowheads="1"/>
          </p:cNvSpPr>
          <p:nvPr/>
        </p:nvSpPr>
        <p:spPr bwMode="auto">
          <a:xfrm>
            <a:off x="228600" y="4191000"/>
            <a:ext cx="7772400" cy="533400"/>
          </a:xfrm>
          <a:prstGeom prst="rect">
            <a:avLst/>
          </a:prstGeom>
          <a:noFill/>
          <a:ln w="9525">
            <a:noFill/>
            <a:miter lim="800000"/>
            <a:headEnd/>
            <a:tailEnd/>
          </a:ln>
        </p:spPr>
        <p:txBody>
          <a:bodyPr/>
          <a:lstStyle/>
          <a:p>
            <a:pPr marL="342900" indent="-342900">
              <a:spcBef>
                <a:spcPct val="20000"/>
              </a:spcBef>
              <a:buFontTx/>
              <a:buChar char="•"/>
            </a:pPr>
            <a:r>
              <a:rPr lang="en-US" sz="2400" dirty="0" smtClean="0">
                <a:solidFill>
                  <a:srgbClr val="FF00FF"/>
                </a:solidFill>
                <a:latin typeface="Tahoma" pitchFamily="34" charset="0"/>
              </a:rPr>
              <a:t>CMB</a:t>
            </a:r>
            <a:endParaRPr lang="fr-FR" sz="2400" dirty="0">
              <a:solidFill>
                <a:srgbClr val="FF00FF"/>
              </a:solidFill>
              <a:latin typeface="Tahoma" pitchFamily="34" charset="0"/>
            </a:endParaRPr>
          </a:p>
        </p:txBody>
      </p:sp>
      <p:graphicFrame>
        <p:nvGraphicFramePr>
          <p:cNvPr id="36868" name="Object 4"/>
          <p:cNvGraphicFramePr>
            <a:graphicFrameLocks noChangeAspect="1"/>
          </p:cNvGraphicFramePr>
          <p:nvPr/>
        </p:nvGraphicFramePr>
        <p:xfrm>
          <a:off x="5562600" y="4953000"/>
          <a:ext cx="2897188" cy="482600"/>
        </p:xfrm>
        <a:graphic>
          <a:graphicData uri="http://schemas.openxmlformats.org/presentationml/2006/ole">
            <p:oleObj spid="_x0000_s2505732" name="Equation" r:id="rId6" imgW="1447560" imgH="241200" progId="Equation.3">
              <p:embed/>
            </p:oleObj>
          </a:graphicData>
        </a:graphic>
      </p:graphicFrame>
      <p:pic>
        <p:nvPicPr>
          <p:cNvPr id="36877" name="Picture 16"/>
          <p:cNvPicPr>
            <a:picLocks noChangeAspect="1" noChangeArrowheads="1"/>
          </p:cNvPicPr>
          <p:nvPr/>
        </p:nvPicPr>
        <p:blipFill>
          <a:blip r:embed="rId7"/>
          <a:srcRect/>
          <a:stretch>
            <a:fillRect/>
          </a:stretch>
        </p:blipFill>
        <p:spPr bwMode="auto">
          <a:xfrm>
            <a:off x="6064250" y="3429000"/>
            <a:ext cx="3079750" cy="500063"/>
          </a:xfrm>
          <a:prstGeom prst="rect">
            <a:avLst/>
          </a:prstGeom>
          <a:noFill/>
          <a:ln w="9525">
            <a:noFill/>
            <a:miter lim="800000"/>
            <a:headEnd/>
            <a:tailEnd/>
          </a:ln>
        </p:spPr>
      </p:pic>
      <p:pic>
        <p:nvPicPr>
          <p:cNvPr id="36878" name="Picture 17"/>
          <p:cNvPicPr>
            <a:picLocks noChangeAspect="1" noChangeArrowheads="1"/>
          </p:cNvPicPr>
          <p:nvPr/>
        </p:nvPicPr>
        <p:blipFill>
          <a:blip r:embed="rId8"/>
          <a:srcRect/>
          <a:stretch>
            <a:fillRect/>
          </a:stretch>
        </p:blipFill>
        <p:spPr bwMode="auto">
          <a:xfrm>
            <a:off x="6477000" y="4953000"/>
            <a:ext cx="2019300" cy="460375"/>
          </a:xfrm>
          <a:prstGeom prst="rect">
            <a:avLst/>
          </a:prstGeom>
          <a:noFill/>
          <a:ln w="9525">
            <a:noFill/>
            <a:miter lim="800000"/>
            <a:headEnd/>
            <a:tailEnd/>
          </a:ln>
        </p:spPr>
      </p:pic>
      <p:pic>
        <p:nvPicPr>
          <p:cNvPr id="36879" name="Picture 18"/>
          <p:cNvPicPr>
            <a:picLocks noChangeAspect="1" noChangeArrowheads="1"/>
          </p:cNvPicPr>
          <p:nvPr/>
        </p:nvPicPr>
        <p:blipFill>
          <a:blip r:embed="rId9"/>
          <a:srcRect/>
          <a:stretch>
            <a:fillRect/>
          </a:stretch>
        </p:blipFill>
        <p:spPr bwMode="auto">
          <a:xfrm>
            <a:off x="6477000" y="5486400"/>
            <a:ext cx="1857375" cy="304800"/>
          </a:xfrm>
          <a:prstGeom prst="rect">
            <a:avLst/>
          </a:prstGeom>
          <a:noFill/>
          <a:ln w="9525">
            <a:noFill/>
            <a:miter lim="800000"/>
            <a:headEnd/>
            <a:tailEnd/>
          </a:ln>
        </p:spPr>
      </p:pic>
      <p:sp>
        <p:nvSpPr>
          <p:cNvPr id="36880" name="Text Box 5"/>
          <p:cNvSpPr txBox="1">
            <a:spLocks noChangeArrowheads="1"/>
          </p:cNvSpPr>
          <p:nvPr/>
        </p:nvSpPr>
        <p:spPr bwMode="auto">
          <a:xfrm>
            <a:off x="0" y="5867400"/>
            <a:ext cx="9144000" cy="1107996"/>
          </a:xfrm>
          <a:prstGeom prst="rect">
            <a:avLst/>
          </a:prstGeom>
          <a:noFill/>
          <a:ln w="9525">
            <a:noFill/>
            <a:miter lim="800000"/>
            <a:headEnd/>
            <a:tailEnd/>
          </a:ln>
        </p:spPr>
        <p:txBody>
          <a:bodyPr>
            <a:spAutoFit/>
          </a:bodyPr>
          <a:lstStyle/>
          <a:p>
            <a:r>
              <a:rPr lang="en-US" sz="1600" dirty="0" smtClean="0">
                <a:solidFill>
                  <a:srgbClr val="0000CC"/>
                </a:solidFill>
              </a:rPr>
              <a:t>Baryonic density is</a:t>
            </a:r>
            <a:r>
              <a:rPr lang="bg-BG" sz="1600" dirty="0" smtClean="0">
                <a:solidFill>
                  <a:srgbClr val="0000CC"/>
                </a:solidFill>
              </a:rPr>
              <a:t> </a:t>
            </a:r>
            <a:r>
              <a:rPr lang="bg-BG" sz="1600" dirty="0">
                <a:solidFill>
                  <a:srgbClr val="0000CC"/>
                </a:solidFill>
              </a:rPr>
              <a:t>~</a:t>
            </a:r>
            <a:r>
              <a:rPr lang="fr-CH" sz="1600" dirty="0">
                <a:solidFill>
                  <a:srgbClr val="0000CC"/>
                </a:solidFill>
              </a:rPr>
              <a:t> 0.045 </a:t>
            </a:r>
            <a:r>
              <a:rPr lang="en-US" sz="1600" dirty="0" smtClean="0">
                <a:solidFill>
                  <a:srgbClr val="0000CC"/>
                </a:solidFill>
              </a:rPr>
              <a:t>of the total</a:t>
            </a:r>
            <a:r>
              <a:rPr lang="bg-BG" sz="1600" dirty="0" smtClean="0">
                <a:solidFill>
                  <a:srgbClr val="0000CC"/>
                </a:solidFill>
              </a:rPr>
              <a:t>, </a:t>
            </a:r>
            <a:r>
              <a:rPr lang="en-US" sz="1600" dirty="0" smtClean="0">
                <a:solidFill>
                  <a:srgbClr val="0000CC"/>
                </a:solidFill>
              </a:rPr>
              <a:t>i.e. much bigger than the visible matter</a:t>
            </a:r>
            <a:r>
              <a:rPr lang="fr-CH" sz="1600" dirty="0" smtClean="0">
                <a:solidFill>
                  <a:srgbClr val="0000CC"/>
                </a:solidFill>
              </a:rPr>
              <a:t> </a:t>
            </a:r>
            <a:r>
              <a:rPr lang="fr-CH" sz="1600" dirty="0">
                <a:solidFill>
                  <a:srgbClr val="0000CC"/>
                </a:solidFill>
              </a:rPr>
              <a:t>(0.005), </a:t>
            </a:r>
            <a:endParaRPr lang="bg-BG" sz="1600" dirty="0">
              <a:solidFill>
                <a:srgbClr val="0000CC"/>
              </a:solidFill>
            </a:endParaRPr>
          </a:p>
          <a:p>
            <a:r>
              <a:rPr lang="en-US" sz="1600" dirty="0" smtClean="0">
                <a:solidFill>
                  <a:srgbClr val="0000CC"/>
                </a:solidFill>
              </a:rPr>
              <a:t>c</a:t>
            </a:r>
            <a:r>
              <a:rPr lang="en-US" sz="1600" dirty="0" smtClean="0">
                <a:solidFill>
                  <a:srgbClr val="0000CC"/>
                </a:solidFill>
              </a:rPr>
              <a:t>onsiderably smaller than the density of clustered matter</a:t>
            </a:r>
            <a:r>
              <a:rPr lang="fr-CH" sz="1600" dirty="0" smtClean="0">
                <a:solidFill>
                  <a:srgbClr val="0000CC"/>
                </a:solidFill>
              </a:rPr>
              <a:t> </a:t>
            </a:r>
            <a:r>
              <a:rPr lang="fr-CH" sz="1600" dirty="0">
                <a:solidFill>
                  <a:srgbClr val="0000CC"/>
                </a:solidFill>
              </a:rPr>
              <a:t>(0.3</a:t>
            </a:r>
            <a:r>
              <a:rPr lang="fr-CH" sz="1600" dirty="0" smtClean="0">
                <a:solidFill>
                  <a:srgbClr val="0000CC"/>
                </a:solidFill>
              </a:rPr>
              <a:t>).</a:t>
            </a:r>
            <a:endParaRPr lang="bg-BG" sz="1600" dirty="0" smtClean="0">
              <a:solidFill>
                <a:srgbClr val="0000CC"/>
              </a:solidFill>
            </a:endParaRPr>
          </a:p>
          <a:p>
            <a:r>
              <a:rPr lang="en-US" sz="1600" dirty="0" smtClean="0">
                <a:solidFill>
                  <a:srgbClr val="FF0000"/>
                </a:solidFill>
              </a:rPr>
              <a:t>Why the baryonic component is negligible</a:t>
            </a:r>
            <a:r>
              <a:rPr lang="bg-BG" sz="1600" dirty="0" smtClean="0">
                <a:solidFill>
                  <a:srgbClr val="FF0000"/>
                </a:solidFill>
              </a:rPr>
              <a:t> </a:t>
            </a:r>
            <a:r>
              <a:rPr lang="en-US" sz="1600" dirty="0" smtClean="0">
                <a:solidFill>
                  <a:srgbClr val="FF0000"/>
                </a:solidFill>
              </a:rPr>
              <a:t>constituent of the total density</a:t>
            </a:r>
            <a:r>
              <a:rPr lang="bg-BG" sz="1600" dirty="0" smtClean="0">
                <a:solidFill>
                  <a:srgbClr val="FF0000"/>
                </a:solidFill>
              </a:rPr>
              <a:t> ?</a:t>
            </a:r>
            <a:endParaRPr lang="bg-BG" sz="1600" dirty="0" smtClean="0">
              <a:solidFill>
                <a:srgbClr val="FF0000"/>
              </a:solidFill>
            </a:endParaRPr>
          </a:p>
          <a:p>
            <a:endParaRPr lang="fr-FR" dirty="0">
              <a:latin typeface="Tahoma" pitchFamily="34" charset="0"/>
            </a:endParaRPr>
          </a:p>
        </p:txBody>
      </p:sp>
      <p:sp>
        <p:nvSpPr>
          <p:cNvPr id="20" name="Subtitle 19"/>
          <p:cNvSpPr>
            <a:spLocks noGrp="1"/>
          </p:cNvSpPr>
          <p:nvPr>
            <p:ph type="subTitle" idx="1"/>
          </p:nvPr>
        </p:nvSpPr>
        <p:spPr/>
        <p:txBody>
          <a:bodyPr/>
          <a:lstStyle/>
          <a:p>
            <a:pPr>
              <a:defRPr/>
            </a:pPr>
            <a:endParaRPr lang="bg-BG" dirty="0"/>
          </a:p>
        </p:txBody>
      </p:sp>
      <p:grpSp>
        <p:nvGrpSpPr>
          <p:cNvPr id="2" name="Group 3"/>
          <p:cNvGrpSpPr>
            <a:grpSpLocks/>
          </p:cNvGrpSpPr>
          <p:nvPr/>
        </p:nvGrpSpPr>
        <p:grpSpPr bwMode="auto">
          <a:xfrm>
            <a:off x="5715000" y="609600"/>
            <a:ext cx="2819400" cy="2057400"/>
            <a:chOff x="672" y="528"/>
            <a:chExt cx="4416" cy="3426"/>
          </a:xfrm>
        </p:grpSpPr>
        <p:pic>
          <p:nvPicPr>
            <p:cNvPr id="22" name="Picture 4"/>
            <p:cNvPicPr>
              <a:picLocks noChangeAspect="1" noChangeArrowheads="1"/>
            </p:cNvPicPr>
            <p:nvPr/>
          </p:nvPicPr>
          <p:blipFill>
            <a:blip r:embed="rId10"/>
            <a:srcRect/>
            <a:stretch>
              <a:fillRect/>
            </a:stretch>
          </p:blipFill>
          <p:spPr bwMode="auto">
            <a:xfrm>
              <a:off x="672" y="576"/>
              <a:ext cx="4416" cy="3378"/>
            </a:xfrm>
            <a:prstGeom prst="rect">
              <a:avLst/>
            </a:prstGeom>
            <a:noFill/>
            <a:ln w="19050">
              <a:solidFill>
                <a:srgbClr val="CE1500"/>
              </a:solidFill>
              <a:miter lim="800000"/>
              <a:headEnd/>
              <a:tailEnd/>
            </a:ln>
          </p:spPr>
        </p:pic>
        <p:sp>
          <p:nvSpPr>
            <p:cNvPr id="23" name="Text Box 5"/>
            <p:cNvSpPr txBox="1">
              <a:spLocks noChangeArrowheads="1"/>
            </p:cNvSpPr>
            <p:nvPr/>
          </p:nvSpPr>
          <p:spPr bwMode="auto">
            <a:xfrm>
              <a:off x="792" y="1165"/>
              <a:ext cx="1438" cy="479"/>
            </a:xfrm>
            <a:prstGeom prst="rect">
              <a:avLst/>
            </a:prstGeom>
            <a:noFill/>
            <a:ln w="9525">
              <a:noFill/>
              <a:miter lim="800000"/>
              <a:headEnd/>
              <a:tailEnd/>
            </a:ln>
          </p:spPr>
          <p:txBody>
            <a:bodyPr wrap="none">
              <a:spAutoFit/>
            </a:bodyPr>
            <a:lstStyle/>
            <a:p>
              <a:r>
                <a:rPr lang="bg-BG" sz="2400"/>
                <a:t>Тъмна енергия</a:t>
              </a:r>
              <a:endParaRPr lang="en-US" sz="2400"/>
            </a:p>
            <a:p>
              <a:r>
                <a:rPr lang="en-US" sz="2400"/>
                <a:t>73%</a:t>
              </a:r>
              <a:endParaRPr lang="en-US" sz="2400">
                <a:latin typeface="Times"/>
              </a:endParaRPr>
            </a:p>
          </p:txBody>
        </p:sp>
        <p:sp>
          <p:nvSpPr>
            <p:cNvPr id="24" name="Rectangle 6"/>
            <p:cNvSpPr>
              <a:spLocks noChangeArrowheads="1"/>
            </p:cNvSpPr>
            <p:nvPr/>
          </p:nvSpPr>
          <p:spPr bwMode="auto">
            <a:xfrm>
              <a:off x="1680" y="2160"/>
              <a:ext cx="1588" cy="479"/>
            </a:xfrm>
            <a:prstGeom prst="rect">
              <a:avLst/>
            </a:prstGeom>
            <a:noFill/>
            <a:ln w="9525">
              <a:noFill/>
              <a:miter lim="800000"/>
              <a:headEnd/>
              <a:tailEnd/>
            </a:ln>
          </p:spPr>
          <p:txBody>
            <a:bodyPr wrap="none">
              <a:spAutoFit/>
            </a:bodyPr>
            <a:lstStyle/>
            <a:p>
              <a:r>
                <a:rPr lang="bg-BG" sz="2400">
                  <a:solidFill>
                    <a:schemeClr val="bg1"/>
                  </a:solidFill>
                </a:rPr>
                <a:t>Тъмно вещество</a:t>
              </a:r>
              <a:endParaRPr lang="en-US" sz="2400">
                <a:solidFill>
                  <a:schemeClr val="bg1"/>
                </a:solidFill>
              </a:endParaRPr>
            </a:p>
            <a:p>
              <a:r>
                <a:rPr lang="en-US" sz="2400">
                  <a:solidFill>
                    <a:schemeClr val="bg1"/>
                  </a:solidFill>
                </a:rPr>
                <a:t>2</a:t>
              </a:r>
              <a:r>
                <a:rPr lang="bg-BG" sz="2400">
                  <a:solidFill>
                    <a:schemeClr val="bg1"/>
                  </a:solidFill>
                </a:rPr>
                <a:t>2</a:t>
              </a:r>
              <a:r>
                <a:rPr lang="en-US" sz="2400">
                  <a:solidFill>
                    <a:schemeClr val="bg1"/>
                  </a:solidFill>
                </a:rPr>
                <a:t>%</a:t>
              </a:r>
              <a:endParaRPr lang="en-US" sz="2400"/>
            </a:p>
          </p:txBody>
        </p:sp>
        <p:sp>
          <p:nvSpPr>
            <p:cNvPr id="25" name="Rectangle 7"/>
            <p:cNvSpPr>
              <a:spLocks noChangeArrowheads="1"/>
            </p:cNvSpPr>
            <p:nvPr/>
          </p:nvSpPr>
          <p:spPr bwMode="auto">
            <a:xfrm>
              <a:off x="3623" y="528"/>
              <a:ext cx="996" cy="479"/>
            </a:xfrm>
            <a:prstGeom prst="rect">
              <a:avLst/>
            </a:prstGeom>
            <a:noFill/>
            <a:ln w="9525">
              <a:noFill/>
              <a:miter lim="800000"/>
              <a:headEnd/>
              <a:tailEnd/>
            </a:ln>
          </p:spPr>
          <p:txBody>
            <a:bodyPr wrap="none">
              <a:spAutoFit/>
            </a:bodyPr>
            <a:lstStyle/>
            <a:p>
              <a:pPr algn="ctr"/>
              <a:r>
                <a:rPr lang="en-US" sz="2400">
                  <a:solidFill>
                    <a:srgbClr val="FFFB0C"/>
                  </a:solidFill>
                </a:rPr>
                <a:t>“</a:t>
              </a:r>
              <a:r>
                <a:rPr lang="bg-BG" sz="2400">
                  <a:solidFill>
                    <a:srgbClr val="FFFB0C"/>
                  </a:solidFill>
                </a:rPr>
                <a:t>Бариони</a:t>
              </a:r>
              <a:r>
                <a:rPr lang="en-US" sz="2400">
                  <a:solidFill>
                    <a:srgbClr val="FFFB0C"/>
                  </a:solidFill>
                </a:rPr>
                <a:t>”</a:t>
              </a:r>
            </a:p>
            <a:p>
              <a:pPr algn="ctr"/>
              <a:r>
                <a:rPr lang="bg-BG" sz="2400">
                  <a:solidFill>
                    <a:srgbClr val="FFFB0C"/>
                  </a:solidFill>
                </a:rPr>
                <a:t>5</a:t>
              </a:r>
              <a:r>
                <a:rPr lang="en-US" sz="2400">
                  <a:solidFill>
                    <a:srgbClr val="FFFB0C"/>
                  </a:solidFill>
                </a:rPr>
                <a:t>%</a:t>
              </a:r>
              <a:endParaRPr lang="en-US" sz="2400"/>
            </a:p>
          </p:txBody>
        </p:sp>
      </p:grpSp>
      <p:sp>
        <p:nvSpPr>
          <p:cNvPr id="26" name="Rectangle 25"/>
          <p:cNvSpPr/>
          <p:nvPr/>
        </p:nvSpPr>
        <p:spPr>
          <a:xfrm>
            <a:off x="0" y="2209800"/>
            <a:ext cx="6553200" cy="584775"/>
          </a:xfrm>
          <a:prstGeom prst="rect">
            <a:avLst/>
          </a:prstGeom>
        </p:spPr>
        <p:txBody>
          <a:bodyPr wrap="square">
            <a:spAutoFit/>
          </a:bodyPr>
          <a:lstStyle/>
          <a:p>
            <a:r>
              <a:rPr lang="fr-FR" sz="1600" dirty="0" smtClean="0">
                <a:latin typeface="Times New Roman" pitchFamily="18" charset="0"/>
                <a:cs typeface="Times New Roman" pitchFamily="18" charset="0"/>
              </a:rPr>
              <a:t>Standard </a:t>
            </a:r>
            <a:r>
              <a:rPr lang="fr-FR" sz="1600" dirty="0" err="1" smtClean="0">
                <a:latin typeface="Times New Roman" pitchFamily="18" charset="0"/>
                <a:cs typeface="Times New Roman" pitchFamily="18" charset="0"/>
              </a:rPr>
              <a:t>Big</a:t>
            </a:r>
            <a:r>
              <a:rPr lang="fr-FR" sz="1600" dirty="0" smtClean="0">
                <a:latin typeface="Times New Roman" pitchFamily="18" charset="0"/>
                <a:cs typeface="Times New Roman" pitchFamily="18" charset="0"/>
              </a:rPr>
              <a:t> Bang </a:t>
            </a:r>
            <a:r>
              <a:rPr lang="fr-FR" sz="1600" dirty="0" err="1" smtClean="0">
                <a:latin typeface="Times New Roman" pitchFamily="18" charset="0"/>
                <a:cs typeface="Times New Roman" pitchFamily="18" charset="0"/>
              </a:rPr>
              <a:t>Nucleosynthesis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provides</a:t>
            </a:r>
            <a:r>
              <a:rPr lang="fr-FR"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a </a:t>
            </a:r>
            <a:r>
              <a:rPr lang="fr-FR" sz="1600" dirty="0" smtClean="0">
                <a:latin typeface="Times New Roman" pitchFamily="18" charset="0"/>
                <a:cs typeface="Times New Roman" pitchFamily="18" charset="0"/>
              </a:rPr>
              <a:t>probe of the </a:t>
            </a:r>
            <a:endParaRPr lang="fr-FR" sz="1600" dirty="0" smtClean="0">
              <a:latin typeface="Times New Roman" pitchFamily="18" charset="0"/>
              <a:cs typeface="Times New Roman" pitchFamily="18" charset="0"/>
            </a:endParaRPr>
          </a:p>
          <a:p>
            <a:r>
              <a:rPr lang="fr-FR" sz="1600" dirty="0" err="1" smtClean="0">
                <a:latin typeface="Times New Roman" pitchFamily="18" charset="0"/>
                <a:cs typeface="Times New Roman" pitchFamily="18" charset="0"/>
              </a:rPr>
              <a:t>baryonic</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density</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at</a:t>
            </a:r>
            <a:r>
              <a:rPr lang="fr-FR" sz="1600" dirty="0" smtClean="0">
                <a:latin typeface="Times New Roman" pitchFamily="18" charset="0"/>
                <a:cs typeface="Times New Roman" pitchFamily="18" charset="0"/>
              </a:rPr>
              <a:t> the </a:t>
            </a:r>
            <a:r>
              <a:rPr lang="fr-FR" sz="1600" dirty="0" err="1" smtClean="0">
                <a:latin typeface="Times New Roman" pitchFamily="18" charset="0"/>
                <a:cs typeface="Times New Roman" pitchFamily="18" charset="0"/>
              </a:rPr>
              <a:t>epoch</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when</a:t>
            </a:r>
            <a:r>
              <a:rPr lang="fr-FR"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the </a:t>
            </a:r>
            <a:r>
              <a:rPr lang="fr-FR" sz="1600" dirty="0" err="1" smtClean="0">
                <a:latin typeface="Times New Roman" pitchFamily="18" charset="0"/>
                <a:cs typeface="Times New Roman" pitchFamily="18" charset="0"/>
              </a:rPr>
              <a:t>Universe</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was</a:t>
            </a:r>
            <a:r>
              <a:rPr lang="fr-FR" sz="1600" dirty="0" smtClean="0">
                <a:latin typeface="Times New Roman" pitchFamily="18" charset="0"/>
                <a:cs typeface="Times New Roman" pitchFamily="18" charset="0"/>
              </a:rPr>
              <a:t> few </a:t>
            </a:r>
            <a:r>
              <a:rPr lang="fr-FR" sz="1600" dirty="0" smtClean="0">
                <a:latin typeface="Times New Roman" pitchFamily="18" charset="0"/>
                <a:cs typeface="Times New Roman" pitchFamily="18" charset="0"/>
              </a:rPr>
              <a:t>minutes.</a:t>
            </a:r>
            <a:endParaRPr lang="en-US" sz="1600" dirty="0">
              <a:latin typeface="Times New Roman" pitchFamily="18" charset="0"/>
              <a:cs typeface="Times New Roman" pitchFamily="18" charset="0"/>
            </a:endParaRPr>
          </a:p>
        </p:txBody>
      </p:sp>
      <p:sp>
        <p:nvSpPr>
          <p:cNvPr id="27" name="Rectangle 26"/>
          <p:cNvSpPr/>
          <p:nvPr/>
        </p:nvSpPr>
        <p:spPr>
          <a:xfrm>
            <a:off x="152400" y="3352800"/>
            <a:ext cx="8458200" cy="892552"/>
          </a:xfrm>
          <a:prstGeom prst="rect">
            <a:avLst/>
          </a:prstGeom>
        </p:spPr>
        <p:txBody>
          <a:bodyPr wrap="square">
            <a:spAutoFit/>
          </a:bodyPr>
          <a:lstStyle/>
          <a:p>
            <a:r>
              <a:rPr lang="fr-FR" sz="1600" dirty="0" smtClean="0">
                <a:latin typeface="Times New Roman" pitchFamily="18" charset="0"/>
                <a:cs typeface="Times New Roman" pitchFamily="18" charset="0"/>
              </a:rPr>
              <a:t>The </a:t>
            </a:r>
            <a:r>
              <a:rPr lang="fr-FR" sz="1600" dirty="0" err="1" smtClean="0">
                <a:latin typeface="Times New Roman" pitchFamily="18" charset="0"/>
                <a:cs typeface="Times New Roman" pitchFamily="18" charset="0"/>
              </a:rPr>
              <a:t>recent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deuterium</a:t>
            </a:r>
            <a:r>
              <a:rPr lang="fr-FR" sz="1600" dirty="0" smtClean="0">
                <a:latin typeface="Times New Roman" pitchFamily="18" charset="0"/>
                <a:cs typeface="Times New Roman" pitchFamily="18" charset="0"/>
              </a:rPr>
              <a:t> observations in  </a:t>
            </a:r>
            <a:r>
              <a:rPr lang="fr-FR" sz="1600" dirty="0" err="1" smtClean="0">
                <a:latin typeface="Times New Roman" pitchFamily="18" charset="0"/>
                <a:cs typeface="Times New Roman" pitchFamily="18" charset="0"/>
              </a:rPr>
              <a:t>pristine</a:t>
            </a:r>
            <a:r>
              <a:rPr lang="fr-CH"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enviroments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towards</a:t>
            </a:r>
            <a:r>
              <a:rPr lang="fr-FR" sz="1600" dirty="0" smtClean="0">
                <a:latin typeface="Times New Roman" pitchFamily="18" charset="0"/>
                <a:cs typeface="Times New Roman" pitchFamily="18" charset="0"/>
              </a:rPr>
              <a:t> </a:t>
            </a:r>
            <a:endParaRPr lang="fr-FR" sz="1600" dirty="0" smtClean="0">
              <a:latin typeface="Times New Roman" pitchFamily="18" charset="0"/>
              <a:cs typeface="Times New Roman" pitchFamily="18" charset="0"/>
            </a:endParaRPr>
          </a:p>
          <a:p>
            <a:r>
              <a:rPr lang="fr-FR" sz="1600" dirty="0" smtClean="0">
                <a:latin typeface="Times New Roman" pitchFamily="18" charset="0"/>
                <a:cs typeface="Times New Roman" pitchFamily="18" charset="0"/>
              </a:rPr>
              <a:t>quasars </a:t>
            </a:r>
            <a:r>
              <a:rPr lang="fr-FR" sz="1600" dirty="0" err="1" smtClean="0">
                <a:latin typeface="Times New Roman" pitchFamily="18" charset="0"/>
                <a:cs typeface="Times New Roman" pitchFamily="18" charset="0"/>
              </a:rPr>
              <a:t>at</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high</a:t>
            </a:r>
            <a:r>
              <a:rPr lang="fr-FR"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z </a:t>
            </a:r>
            <a:r>
              <a:rPr lang="fr-FR" sz="1600" dirty="0" smtClean="0">
                <a:latin typeface="Times New Roman" pitchFamily="18" charset="0"/>
                <a:cs typeface="Times New Roman" pitchFamily="18" charset="0"/>
              </a:rPr>
              <a:t>D/H</a:t>
            </a:r>
            <a:r>
              <a:rPr lang="fr-FR" sz="1600" dirty="0" smtClean="0">
                <a:latin typeface="Times New Roman" pitchFamily="18" charset="0"/>
                <a:cs typeface="Times New Roman" pitchFamily="18" charset="0"/>
              </a:rPr>
              <a:t>=(3</a:t>
            </a:r>
            <a:r>
              <a:rPr lang="de-DE" sz="1600" dirty="0" smtClean="0">
                <a:latin typeface="Times New Roman" pitchFamily="18" charset="0"/>
                <a:cs typeface="Times New Roman" pitchFamily="18" charset="0"/>
                <a:sym typeface="Symbol" pitchFamily="18" charset="2"/>
              </a:rPr>
              <a:t>±</a:t>
            </a:r>
            <a:r>
              <a:rPr lang="fr-FR" sz="1600" dirty="0" smtClean="0">
                <a:latin typeface="Times New Roman" pitchFamily="18" charset="0"/>
                <a:cs typeface="Times New Roman" pitchFamily="18" charset="0"/>
              </a:rPr>
              <a:t>0.4)</a:t>
            </a:r>
            <a:r>
              <a:rPr lang="fr-CH"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10</a:t>
            </a:r>
            <a:r>
              <a:rPr lang="fr-CH" sz="1600" baseline="30000" dirty="0" smtClean="0">
                <a:latin typeface="Times New Roman" pitchFamily="18" charset="0"/>
                <a:cs typeface="Times New Roman" pitchFamily="18" charset="0"/>
              </a:rPr>
              <a:t>-5</a:t>
            </a:r>
            <a:r>
              <a:rPr lang="fr-CH"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have </a:t>
            </a:r>
            <a:r>
              <a:rPr lang="fr-FR" sz="1600" dirty="0" err="1" smtClean="0">
                <a:latin typeface="Times New Roman" pitchFamily="18" charset="0"/>
                <a:cs typeface="Times New Roman" pitchFamily="18" charset="0"/>
              </a:rPr>
              <a:t>provided</a:t>
            </a:r>
            <a:r>
              <a:rPr lang="fr-FR"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a </a:t>
            </a:r>
            <a:r>
              <a:rPr lang="fr-FR" sz="1600" dirty="0" err="1" smtClean="0">
                <a:latin typeface="Times New Roman" pitchFamily="18" charset="0"/>
                <a:cs typeface="Times New Roman" pitchFamily="18" charset="0"/>
              </a:rPr>
              <a:t>precise</a:t>
            </a:r>
            <a:r>
              <a:rPr lang="fr-CH" sz="1600" dirty="0" smtClean="0">
                <a:latin typeface="Times New Roman" pitchFamily="18" charset="0"/>
                <a:cs typeface="Times New Roman" pitchFamily="18" charset="0"/>
              </a:rPr>
              <a:t> </a:t>
            </a:r>
          </a:p>
          <a:p>
            <a:r>
              <a:rPr lang="fr-FR" sz="1600" dirty="0" err="1" smtClean="0">
                <a:latin typeface="Times New Roman" pitchFamily="18" charset="0"/>
                <a:cs typeface="Times New Roman" pitchFamily="18" charset="0"/>
              </a:rPr>
              <a:t>d</a:t>
            </a:r>
            <a:r>
              <a:rPr lang="fr-FR" sz="1600" dirty="0" err="1" smtClean="0">
                <a:latin typeface="Times New Roman" pitchFamily="18" charset="0"/>
                <a:cs typeface="Times New Roman" pitchFamily="18" charset="0"/>
              </a:rPr>
              <a:t>etermination</a:t>
            </a:r>
            <a:r>
              <a:rPr lang="fr-FR" sz="1600" dirty="0" smtClean="0">
                <a:latin typeface="Times New Roman" pitchFamily="18" charset="0"/>
                <a:cs typeface="Times New Roman" pitchFamily="18" charset="0"/>
              </a:rPr>
              <a:t> of </a:t>
            </a:r>
            <a:r>
              <a:rPr lang="fr-FR" sz="1600" dirty="0" smtClean="0">
                <a:latin typeface="Times New Roman" pitchFamily="18" charset="0"/>
                <a:cs typeface="Times New Roman" pitchFamily="18" charset="0"/>
              </a:rPr>
              <a:t>the </a:t>
            </a:r>
            <a:r>
              <a:rPr lang="fr-FR" sz="1600" dirty="0" err="1" smtClean="0">
                <a:latin typeface="Times New Roman" pitchFamily="18" charset="0"/>
                <a:cs typeface="Times New Roman" pitchFamily="18" charset="0"/>
              </a:rPr>
              <a:t>baryonic</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density</a:t>
            </a:r>
            <a:r>
              <a:rPr lang="fr-FR" sz="1600" dirty="0" smtClean="0">
                <a:latin typeface="Times New Roman" pitchFamily="18" charset="0"/>
                <a:cs typeface="Times New Roman" pitchFamily="18" charset="0"/>
              </a:rPr>
              <a:t>.</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28" name="Rectangle 27"/>
          <p:cNvSpPr/>
          <p:nvPr/>
        </p:nvSpPr>
        <p:spPr>
          <a:xfrm>
            <a:off x="152400" y="4572000"/>
            <a:ext cx="5334000" cy="1600438"/>
          </a:xfrm>
          <a:prstGeom prst="rect">
            <a:avLst/>
          </a:prstGeom>
        </p:spPr>
        <p:txBody>
          <a:bodyPr wrap="square">
            <a:spAutoFit/>
          </a:bodyPr>
          <a:lstStyle/>
          <a:p>
            <a:r>
              <a:rPr lang="fr-FR" sz="1600" dirty="0" err="1" smtClean="0">
                <a:latin typeface="Times New Roman" pitchFamily="18" charset="0"/>
                <a:cs typeface="Times New Roman" pitchFamily="18" charset="0"/>
              </a:rPr>
              <a:t>Precise</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determination</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corresponding</a:t>
            </a:r>
            <a:r>
              <a:rPr lang="fr-FR" sz="1600" dirty="0" smtClean="0">
                <a:latin typeface="Times New Roman" pitchFamily="18" charset="0"/>
                <a:cs typeface="Times New Roman" pitchFamily="18" charset="0"/>
              </a:rPr>
              <a:t> to the </a:t>
            </a:r>
            <a:r>
              <a:rPr lang="fr-FR" sz="1600" dirty="0" err="1" smtClean="0">
                <a:latin typeface="Times New Roman" pitchFamily="18" charset="0"/>
                <a:cs typeface="Times New Roman" pitchFamily="18" charset="0"/>
              </a:rPr>
              <a:t>epoch</a:t>
            </a:r>
            <a:r>
              <a:rPr lang="fr-FR" sz="1600" dirty="0" smtClean="0">
                <a:latin typeface="Times New Roman" pitchFamily="18" charset="0"/>
                <a:cs typeface="Times New Roman" pitchFamily="18" charset="0"/>
              </a:rPr>
              <a:t>, </a:t>
            </a:r>
          </a:p>
          <a:p>
            <a:r>
              <a:rPr lang="fr-FR" sz="1600" dirty="0" err="1" smtClean="0">
                <a:latin typeface="Times New Roman" pitchFamily="18" charset="0"/>
                <a:cs typeface="Times New Roman" pitchFamily="18" charset="0"/>
              </a:rPr>
              <a:t>when</a:t>
            </a:r>
            <a:r>
              <a:rPr lang="fr-FR" sz="1600" dirty="0" smtClean="0">
                <a:latin typeface="Times New Roman" pitchFamily="18" charset="0"/>
                <a:cs typeface="Times New Roman" pitchFamily="18" charset="0"/>
              </a:rPr>
              <a:t> the </a:t>
            </a:r>
            <a:r>
              <a:rPr lang="fr-FR" sz="1600" dirty="0" err="1" smtClean="0">
                <a:latin typeface="Times New Roman" pitchFamily="18" charset="0"/>
                <a:cs typeface="Times New Roman" pitchFamily="18" charset="0"/>
              </a:rPr>
              <a:t>Universe</a:t>
            </a:r>
            <a:r>
              <a:rPr lang="fr-CH"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was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several</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hundred</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thousands</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years</a:t>
            </a:r>
            <a:r>
              <a:rPr lang="fr-FR" sz="1600" dirty="0" smtClean="0">
                <a:latin typeface="Times New Roman" pitchFamily="18" charset="0"/>
                <a:cs typeface="Times New Roman" pitchFamily="18" charset="0"/>
              </a:rPr>
              <a:t> </a:t>
            </a:r>
          </a:p>
          <a:p>
            <a:r>
              <a:rPr lang="fr-FR" sz="1600" dirty="0" err="1" smtClean="0">
                <a:latin typeface="Times New Roman" pitchFamily="18" charset="0"/>
                <a:cs typeface="Times New Roman" pitchFamily="18" charset="0"/>
              </a:rPr>
              <a:t>old</a:t>
            </a:r>
            <a:r>
              <a:rPr lang="fr-FR" sz="1600" dirty="0" smtClean="0">
                <a:latin typeface="Times New Roman" pitchFamily="18" charset="0"/>
                <a:cs typeface="Times New Roman" pitchFamily="18" charset="0"/>
              </a:rPr>
              <a:t> </a:t>
            </a:r>
            <a:r>
              <a:rPr lang="fr-CH" sz="1600" dirty="0" smtClean="0">
                <a:latin typeface="Times New Roman" pitchFamily="18" charset="0"/>
                <a:cs typeface="Times New Roman" pitchFamily="18" charset="0"/>
              </a:rPr>
              <a:t>z ~ 1000</a:t>
            </a:r>
            <a:r>
              <a:rPr lang="fr-FR" sz="1600" dirty="0" smtClean="0">
                <a:latin typeface="Times New Roman" pitchFamily="18" charset="0"/>
                <a:cs typeface="Times New Roman" pitchFamily="18" charset="0"/>
              </a:rPr>
              <a:t>, </a:t>
            </a:r>
            <a:r>
              <a:rPr lang="fr-FR" sz="1600" dirty="0" err="1" smtClean="0">
                <a:latin typeface="Times New Roman" pitchFamily="18" charset="0"/>
                <a:cs typeface="Times New Roman" pitchFamily="18" charset="0"/>
              </a:rPr>
              <a:t>from</a:t>
            </a:r>
            <a:r>
              <a:rPr lang="fr-FR" sz="1600" dirty="0" smtClean="0">
                <a:latin typeface="Times New Roman" pitchFamily="18" charset="0"/>
                <a:cs typeface="Times New Roman" pitchFamily="18" charset="0"/>
              </a:rPr>
              <a:t> observations of the </a:t>
            </a:r>
            <a:r>
              <a:rPr lang="fr-FR" sz="1600" dirty="0" err="1" smtClean="0">
                <a:latin typeface="Times New Roman" pitchFamily="18" charset="0"/>
                <a:cs typeface="Times New Roman" pitchFamily="18" charset="0"/>
              </a:rPr>
              <a:t>anisotropy</a:t>
            </a:r>
            <a:r>
              <a:rPr lang="fr-FR" sz="1600" dirty="0" smtClean="0">
                <a:latin typeface="Times New Roman" pitchFamily="18" charset="0"/>
                <a:cs typeface="Times New Roman" pitchFamily="18" charset="0"/>
              </a:rPr>
              <a:t> of the </a:t>
            </a:r>
          </a:p>
          <a:p>
            <a:r>
              <a:rPr lang="fr-FR" sz="1600" dirty="0" smtClean="0">
                <a:latin typeface="Times New Roman" pitchFamily="18" charset="0"/>
                <a:cs typeface="Times New Roman" pitchFamily="18" charset="0"/>
              </a:rPr>
              <a:t>CMB</a:t>
            </a:r>
            <a:r>
              <a:rPr lang="fr-CH" sz="1600" dirty="0" smtClean="0">
                <a:latin typeface="Times New Roman" pitchFamily="18" charset="0"/>
                <a:cs typeface="Times New Roman" pitchFamily="18" charset="0"/>
              </a:rPr>
              <a:t> </a:t>
            </a:r>
            <a:r>
              <a:rPr lang="fr-FR" sz="1600" dirty="0" smtClean="0">
                <a:latin typeface="Times New Roman" pitchFamily="18" charset="0"/>
                <a:cs typeface="Times New Roman" pitchFamily="18" charset="0"/>
              </a:rPr>
              <a:t>by DASI, BOOMERANG, MAXIMA and WMAP </a:t>
            </a:r>
            <a:r>
              <a:rPr lang="fr-FR" sz="1600" dirty="0" err="1" smtClean="0">
                <a:latin typeface="Times New Roman" pitchFamily="18" charset="0"/>
                <a:cs typeface="Times New Roman" pitchFamily="18" charset="0"/>
              </a:rPr>
              <a:t>experiments</a:t>
            </a:r>
            <a:r>
              <a:rPr lang="fr-CH" sz="1600" dirty="0" smtClean="0">
                <a:latin typeface="Times New Roman" pitchFamily="18" charset="0"/>
                <a:cs typeface="Times New Roman" pitchFamily="18" charset="0"/>
              </a:rPr>
              <a:t> .</a:t>
            </a:r>
            <a:endParaRPr lang="fr-FR" sz="1600" dirty="0" smtClean="0">
              <a:latin typeface="Times New Roman" pitchFamily="18" charset="0"/>
              <a:cs typeface="Times New Roman" pitchFamily="18" charset="0"/>
            </a:endParaRPr>
          </a:p>
          <a:p>
            <a:endParaRPr lang="fr-FR" dirty="0">
              <a:latin typeface="Tahoma"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381000" y="0"/>
            <a:ext cx="7772400" cy="914400"/>
          </a:xfrm>
        </p:spPr>
        <p:txBody>
          <a:bodyPr/>
          <a:lstStyle/>
          <a:p>
            <a:pPr>
              <a:defRPr/>
            </a:pPr>
            <a:r>
              <a:rPr lang="fr-FR" b="1" dirty="0" err="1" smtClean="0">
                <a:solidFill>
                  <a:srgbClr val="002060"/>
                </a:solidFill>
              </a:rPr>
              <a:t>Antimatter</a:t>
            </a:r>
            <a:r>
              <a:rPr lang="fr-FR" b="1" dirty="0" smtClean="0">
                <a:solidFill>
                  <a:srgbClr val="002060"/>
                </a:solidFill>
              </a:rPr>
              <a:t> in the </a:t>
            </a:r>
            <a:r>
              <a:rPr lang="fr-FR" b="1" dirty="0" err="1" smtClean="0">
                <a:solidFill>
                  <a:srgbClr val="002060"/>
                </a:solidFill>
              </a:rPr>
              <a:t>Universe</a:t>
            </a:r>
            <a:endParaRPr lang="fr-FR" b="1" dirty="0" smtClean="0">
              <a:solidFill>
                <a:srgbClr val="002060"/>
              </a:solidFill>
            </a:endParaRPr>
          </a:p>
        </p:txBody>
      </p:sp>
      <p:sp>
        <p:nvSpPr>
          <p:cNvPr id="14339" name="Rectangle 3"/>
          <p:cNvSpPr>
            <a:spLocks noGrp="1" noChangeArrowheads="1"/>
          </p:cNvSpPr>
          <p:nvPr>
            <p:ph type="body" idx="1"/>
          </p:nvPr>
        </p:nvSpPr>
        <p:spPr>
          <a:xfrm>
            <a:off x="142875" y="990600"/>
            <a:ext cx="8858250" cy="5867400"/>
          </a:xfrm>
        </p:spPr>
        <p:txBody>
          <a:bodyPr/>
          <a:lstStyle/>
          <a:p>
            <a:pPr>
              <a:lnSpc>
                <a:spcPct val="80000"/>
              </a:lnSpc>
              <a:buFontTx/>
              <a:buNone/>
              <a:defRPr/>
            </a:pPr>
            <a:r>
              <a:rPr lang="fr-FR" sz="1800" dirty="0" smtClean="0"/>
              <a:t>Missions for </a:t>
            </a:r>
            <a:r>
              <a:rPr lang="fr-FR" sz="1800" dirty="0" err="1" smtClean="0"/>
              <a:t>search</a:t>
            </a:r>
            <a:r>
              <a:rPr lang="fr-FR" sz="1800" dirty="0" smtClean="0"/>
              <a:t> of </a:t>
            </a:r>
            <a:r>
              <a:rPr lang="fr-FR" sz="1800" dirty="0" err="1" smtClean="0"/>
              <a:t>cosmic</a:t>
            </a:r>
            <a:r>
              <a:rPr lang="fr-FR" sz="1800" dirty="0" smtClean="0"/>
              <a:t>/</a:t>
            </a:r>
            <a:r>
              <a:rPr lang="fr-FR" sz="1800" dirty="0" err="1" smtClean="0"/>
              <a:t>galactic</a:t>
            </a:r>
            <a:r>
              <a:rPr lang="fr-FR" sz="1800" dirty="0" smtClean="0"/>
              <a:t> </a:t>
            </a:r>
            <a:r>
              <a:rPr lang="fr-FR" sz="1800" dirty="0" err="1" smtClean="0"/>
              <a:t>antimatter</a:t>
            </a:r>
            <a:r>
              <a:rPr lang="fr-FR" sz="1800" dirty="0" smtClean="0"/>
              <a:t>: PAMELA, BESS, AMS, AMS 2 (2009), PEBS(2010), </a:t>
            </a:r>
            <a:r>
              <a:rPr lang="fr-FR" sz="1800" dirty="0" err="1" smtClean="0"/>
              <a:t>etc</a:t>
            </a:r>
            <a:endParaRPr lang="en-US" sz="1800" dirty="0" smtClean="0"/>
          </a:p>
          <a:p>
            <a:pPr>
              <a:lnSpc>
                <a:spcPct val="80000"/>
              </a:lnSpc>
              <a:defRPr/>
            </a:pPr>
            <a:r>
              <a:rPr lang="en-US" sz="1800" dirty="0" smtClean="0"/>
              <a:t>The cosmic ray results from search of antiprotons, positrons and </a:t>
            </a:r>
            <a:r>
              <a:rPr lang="en-US" sz="1800" dirty="0" err="1" smtClean="0"/>
              <a:t>antinuclei</a:t>
            </a:r>
            <a:r>
              <a:rPr lang="en-US" sz="1800" dirty="0" smtClean="0"/>
              <a:t> indicate that there is </a:t>
            </a:r>
            <a:r>
              <a:rPr lang="en-US" sz="1800" dirty="0" smtClean="0">
                <a:solidFill>
                  <a:srgbClr val="0000CC"/>
                </a:solidFill>
              </a:rPr>
              <a:t>not significant quantity of antimatter objects within a radius 1 </a:t>
            </a:r>
            <a:r>
              <a:rPr lang="en-US" sz="1800" dirty="0" err="1" smtClean="0">
                <a:solidFill>
                  <a:srgbClr val="0000CC"/>
                </a:solidFill>
              </a:rPr>
              <a:t>Mpc</a:t>
            </a:r>
            <a:r>
              <a:rPr lang="en-US" sz="1800" dirty="0" smtClean="0">
                <a:solidFill>
                  <a:srgbClr val="0000CC"/>
                </a:solidFill>
              </a:rPr>
              <a:t>.</a:t>
            </a:r>
          </a:p>
          <a:p>
            <a:pPr>
              <a:lnSpc>
                <a:spcPct val="80000"/>
              </a:lnSpc>
              <a:buFontTx/>
              <a:buNone/>
              <a:defRPr/>
            </a:pPr>
            <a:r>
              <a:rPr lang="en-US" sz="2000" dirty="0" smtClean="0"/>
              <a:t>BESS 98 </a:t>
            </a:r>
          </a:p>
          <a:p>
            <a:pPr>
              <a:lnSpc>
                <a:spcPct val="80000"/>
              </a:lnSpc>
              <a:buFontTx/>
              <a:buNone/>
              <a:defRPr/>
            </a:pPr>
            <a:endParaRPr lang="en-US" sz="2000" dirty="0" smtClean="0"/>
          </a:p>
          <a:p>
            <a:pPr>
              <a:lnSpc>
                <a:spcPct val="80000"/>
              </a:lnSpc>
              <a:buFontTx/>
              <a:buNone/>
              <a:defRPr/>
            </a:pPr>
            <a:r>
              <a:rPr lang="en-US" sz="2000" dirty="0" smtClean="0"/>
              <a:t>AMS 01</a:t>
            </a:r>
          </a:p>
          <a:p>
            <a:pPr>
              <a:lnSpc>
                <a:spcPct val="80000"/>
              </a:lnSpc>
              <a:buNone/>
              <a:defRPr/>
            </a:pPr>
            <a:r>
              <a:rPr lang="en-US" sz="1800" dirty="0" smtClean="0">
                <a:solidFill>
                  <a:srgbClr val="0000CC"/>
                </a:solidFill>
              </a:rPr>
              <a:t>PAMELA </a:t>
            </a:r>
            <a:r>
              <a:rPr lang="bg-BG" sz="1800" dirty="0" smtClean="0">
                <a:solidFill>
                  <a:srgbClr val="0000CC"/>
                </a:solidFill>
              </a:rPr>
              <a:t>  </a:t>
            </a:r>
            <a:r>
              <a:rPr lang="en-US" sz="1800" dirty="0" smtClean="0">
                <a:solidFill>
                  <a:srgbClr val="0000CC"/>
                </a:solidFill>
              </a:rPr>
              <a:t>antiprotons </a:t>
            </a:r>
            <a:r>
              <a:rPr lang="bg-BG" sz="1800" dirty="0" smtClean="0"/>
              <a:t>  </a:t>
            </a:r>
            <a:r>
              <a:rPr lang="en-US" sz="1800" dirty="0" smtClean="0"/>
              <a:t>secondary origin</a:t>
            </a:r>
            <a:r>
              <a:rPr lang="bg-BG" sz="1800" dirty="0" smtClean="0"/>
              <a:t>, </a:t>
            </a:r>
            <a:r>
              <a:rPr lang="en-US" sz="1800" dirty="0" smtClean="0"/>
              <a:t>positron excess </a:t>
            </a:r>
            <a:r>
              <a:rPr lang="bg-BG" sz="1800" dirty="0" smtClean="0"/>
              <a:t>?</a:t>
            </a:r>
            <a:endParaRPr lang="bg-BG" sz="1800" dirty="0" smtClean="0"/>
          </a:p>
          <a:p>
            <a:pPr>
              <a:lnSpc>
                <a:spcPct val="80000"/>
              </a:lnSpc>
              <a:buNone/>
              <a:defRPr/>
            </a:pPr>
            <a:r>
              <a:rPr lang="en-US" sz="1800" dirty="0" smtClean="0">
                <a:solidFill>
                  <a:srgbClr val="0000CC"/>
                </a:solidFill>
              </a:rPr>
              <a:t>HESS </a:t>
            </a:r>
            <a:r>
              <a:rPr lang="en-US" sz="1800" dirty="0" smtClean="0"/>
              <a:t>positron excess </a:t>
            </a:r>
            <a:endParaRPr lang="bg-BG" sz="1800" dirty="0" smtClean="0"/>
          </a:p>
          <a:p>
            <a:pPr>
              <a:lnSpc>
                <a:spcPct val="80000"/>
              </a:lnSpc>
              <a:buNone/>
              <a:defRPr/>
            </a:pPr>
            <a:endParaRPr lang="en-US" sz="1800" dirty="0" smtClean="0"/>
          </a:p>
          <a:p>
            <a:pPr>
              <a:lnSpc>
                <a:spcPct val="80000"/>
              </a:lnSpc>
              <a:defRPr/>
            </a:pPr>
            <a:r>
              <a:rPr lang="en-US" sz="1800" dirty="0" smtClean="0"/>
              <a:t>Gama </a:t>
            </a:r>
            <a:r>
              <a:rPr lang="en-US" sz="1800" dirty="0" smtClean="0"/>
              <a:t>ray flux measurements  </a:t>
            </a:r>
            <a:r>
              <a:rPr lang="en-US" sz="1800" dirty="0" smtClean="0">
                <a:solidFill>
                  <a:srgbClr val="0000CC"/>
                </a:solidFill>
              </a:rPr>
              <a:t>exclude significant amounts of antimatter </a:t>
            </a:r>
          </a:p>
          <a:p>
            <a:pPr>
              <a:lnSpc>
                <a:spcPct val="80000"/>
              </a:lnSpc>
              <a:buFontTx/>
              <a:buNone/>
              <a:defRPr/>
            </a:pPr>
            <a:r>
              <a:rPr lang="en-US" sz="1800" dirty="0" smtClean="0"/>
              <a:t>up to the distance of </a:t>
            </a:r>
            <a:r>
              <a:rPr lang="en-US" sz="1800" dirty="0" smtClean="0">
                <a:solidFill>
                  <a:srgbClr val="0000CC"/>
                </a:solidFill>
              </a:rPr>
              <a:t>galaxy cluster scales ~ 10 -20 </a:t>
            </a:r>
            <a:r>
              <a:rPr lang="en-US" sz="1800" dirty="0" err="1" smtClean="0">
                <a:solidFill>
                  <a:srgbClr val="0000CC"/>
                </a:solidFill>
              </a:rPr>
              <a:t>Mpc</a:t>
            </a:r>
            <a:r>
              <a:rPr lang="en-US" sz="1800" dirty="0" smtClean="0">
                <a:solidFill>
                  <a:srgbClr val="0000CC"/>
                </a:solidFill>
              </a:rPr>
              <a:t>.</a:t>
            </a:r>
            <a:endParaRPr lang="en-US" sz="1800" dirty="0" smtClean="0">
              <a:solidFill>
                <a:srgbClr val="0000CC"/>
              </a:solidFill>
              <a:cs typeface="Times New Roman" pitchFamily="18" charset="0"/>
            </a:endParaRPr>
          </a:p>
          <a:p>
            <a:pPr>
              <a:lnSpc>
                <a:spcPct val="90000"/>
              </a:lnSpc>
              <a:buFontTx/>
              <a:buNone/>
              <a:defRPr/>
            </a:pPr>
            <a:r>
              <a:rPr lang="en-US" sz="2400" dirty="0" smtClean="0">
                <a:solidFill>
                  <a:schemeClr val="accent2"/>
                </a:solidFill>
                <a:cs typeface="Times New Roman" pitchFamily="18" charset="0"/>
              </a:rPr>
              <a:t>                              </a:t>
            </a:r>
            <a:r>
              <a:rPr lang="en-US" sz="2000" dirty="0" err="1" smtClean="0">
                <a:solidFill>
                  <a:srgbClr val="119F91"/>
                </a:solidFill>
                <a:cs typeface="Times New Roman" pitchFamily="18" charset="0"/>
              </a:rPr>
              <a:t>Steigman</a:t>
            </a:r>
            <a:r>
              <a:rPr lang="en-US" sz="2000" dirty="0" smtClean="0">
                <a:solidFill>
                  <a:srgbClr val="119F91"/>
                </a:solidFill>
                <a:cs typeface="Times New Roman" pitchFamily="18" charset="0"/>
              </a:rPr>
              <a:t> 79, </a:t>
            </a:r>
            <a:r>
              <a:rPr lang="en-US" sz="2000" dirty="0" err="1" smtClean="0">
                <a:solidFill>
                  <a:srgbClr val="119F91"/>
                </a:solidFill>
                <a:cs typeface="Times New Roman" pitchFamily="18" charset="0"/>
              </a:rPr>
              <a:t>Stecker</a:t>
            </a:r>
            <a:r>
              <a:rPr lang="en-US" sz="2000" dirty="0" smtClean="0">
                <a:solidFill>
                  <a:srgbClr val="119F91"/>
                </a:solidFill>
                <a:cs typeface="Times New Roman" pitchFamily="18" charset="0"/>
              </a:rPr>
              <a:t> 85, </a:t>
            </a:r>
            <a:r>
              <a:rPr lang="en-US" sz="2000" dirty="0" err="1" smtClean="0">
                <a:solidFill>
                  <a:srgbClr val="119F91"/>
                </a:solidFill>
                <a:cs typeface="Times New Roman" pitchFamily="18" charset="0"/>
              </a:rPr>
              <a:t>Dolgov</a:t>
            </a:r>
            <a:r>
              <a:rPr lang="en-US" sz="2000" dirty="0" smtClean="0">
                <a:solidFill>
                  <a:srgbClr val="119F91"/>
                </a:solidFill>
                <a:cs typeface="Times New Roman" pitchFamily="18" charset="0"/>
              </a:rPr>
              <a:t> 99</a:t>
            </a:r>
          </a:p>
          <a:p>
            <a:pPr>
              <a:lnSpc>
                <a:spcPct val="90000"/>
              </a:lnSpc>
              <a:buFontTx/>
              <a:buNone/>
              <a:defRPr/>
            </a:pPr>
            <a:r>
              <a:rPr lang="en-US" sz="2000" dirty="0" smtClean="0">
                <a:solidFill>
                  <a:srgbClr val="0000CC"/>
                </a:solidFill>
                <a:cs typeface="Times New Roman" pitchFamily="18" charset="0"/>
              </a:rPr>
              <a:t>CR </a:t>
            </a:r>
            <a:r>
              <a:rPr lang="en-US" sz="2000" dirty="0" smtClean="0">
                <a:solidFill>
                  <a:srgbClr val="0000CC"/>
                </a:solidFill>
                <a:cs typeface="Times New Roman" pitchFamily="18" charset="0"/>
              </a:rPr>
              <a:t>and </a:t>
            </a:r>
            <a:r>
              <a:rPr lang="en-US" sz="2000" dirty="0" err="1" smtClean="0">
                <a:solidFill>
                  <a:srgbClr val="0000CC"/>
                </a:solidFill>
                <a:cs typeface="Times New Roman" pitchFamily="18" charset="0"/>
              </a:rPr>
              <a:t>gama</a:t>
            </a:r>
            <a:r>
              <a:rPr lang="en-US" sz="2000" dirty="0" smtClean="0">
                <a:solidFill>
                  <a:srgbClr val="0000CC"/>
                </a:solidFill>
                <a:cs typeface="Times New Roman" pitchFamily="18" charset="0"/>
              </a:rPr>
              <a:t> ray data do not rule out  antimatter domains </a:t>
            </a:r>
            <a:r>
              <a:rPr lang="fr-FR" sz="2000" dirty="0" smtClean="0">
                <a:solidFill>
                  <a:srgbClr val="0000CC"/>
                </a:solidFill>
                <a:cs typeface="Times New Roman" pitchFamily="18" charset="0"/>
              </a:rPr>
              <a:t>&gt; </a:t>
            </a:r>
            <a:r>
              <a:rPr lang="en-US" sz="2000" dirty="0" smtClean="0">
                <a:solidFill>
                  <a:srgbClr val="0000CC"/>
                </a:solidFill>
                <a:cs typeface="Times New Roman" pitchFamily="18" charset="0"/>
              </a:rPr>
              <a:t>10 -20 </a:t>
            </a:r>
            <a:r>
              <a:rPr lang="en-US" sz="2000" dirty="0" err="1" smtClean="0">
                <a:solidFill>
                  <a:srgbClr val="0000CC"/>
                </a:solidFill>
                <a:cs typeface="Times New Roman" pitchFamily="18" charset="0"/>
              </a:rPr>
              <a:t>Mpc</a:t>
            </a:r>
            <a:r>
              <a:rPr lang="en-US" sz="2000" dirty="0" smtClean="0">
                <a:solidFill>
                  <a:srgbClr val="0000CC"/>
                </a:solidFill>
                <a:cs typeface="Times New Roman" pitchFamily="18" charset="0"/>
              </a:rPr>
              <a:t>, </a:t>
            </a:r>
          </a:p>
          <a:p>
            <a:pPr>
              <a:lnSpc>
                <a:spcPct val="90000"/>
              </a:lnSpc>
              <a:buFontTx/>
              <a:buNone/>
              <a:defRPr/>
            </a:pPr>
            <a:r>
              <a:rPr lang="en-US" sz="2000" dirty="0" smtClean="0">
                <a:solidFill>
                  <a:srgbClr val="0000CC"/>
                </a:solidFill>
                <a:cs typeface="Times New Roman" pitchFamily="18" charset="0"/>
              </a:rPr>
              <a:t>or small ratios of antimatter/matter objects on small scales (stars, globular clusters).</a:t>
            </a:r>
          </a:p>
          <a:p>
            <a:pPr>
              <a:lnSpc>
                <a:spcPct val="90000"/>
              </a:lnSpc>
              <a:buFontTx/>
              <a:buNone/>
              <a:defRPr/>
            </a:pPr>
            <a:r>
              <a:rPr lang="en-US" sz="2000" dirty="0" smtClean="0">
                <a:solidFill>
                  <a:srgbClr val="0000CC"/>
                </a:solidFill>
                <a:cs typeface="Times New Roman" pitchFamily="18" charset="0"/>
              </a:rPr>
              <a:t>S</a:t>
            </a:r>
            <a:r>
              <a:rPr lang="en-US" sz="2000" dirty="0" smtClean="0">
                <a:solidFill>
                  <a:srgbClr val="0000CC"/>
                </a:solidFill>
                <a:cs typeface="Times New Roman" pitchFamily="18" charset="0"/>
              </a:rPr>
              <a:t>ubdominant </a:t>
            </a:r>
            <a:r>
              <a:rPr lang="en-US" sz="2000" dirty="0" smtClean="0">
                <a:solidFill>
                  <a:srgbClr val="0000CC"/>
                </a:solidFill>
                <a:cs typeface="Times New Roman" pitchFamily="18" charset="0"/>
              </a:rPr>
              <a:t>domains of  antimatter allowed within the Galaxy as well.</a:t>
            </a:r>
          </a:p>
          <a:p>
            <a:pPr>
              <a:lnSpc>
                <a:spcPct val="90000"/>
              </a:lnSpc>
              <a:buFontTx/>
              <a:buNone/>
              <a:defRPr/>
            </a:pPr>
            <a:r>
              <a:rPr lang="fr-FR" sz="2000" dirty="0" err="1" smtClean="0">
                <a:solidFill>
                  <a:srgbClr val="0000CC"/>
                </a:solidFill>
                <a:cs typeface="Times New Roman" pitchFamily="18" charset="0"/>
              </a:rPr>
              <a:t>Both</a:t>
            </a:r>
            <a:r>
              <a:rPr lang="fr-FR" sz="2000" dirty="0" smtClean="0">
                <a:solidFill>
                  <a:srgbClr val="0000CC"/>
                </a:solidFill>
                <a:cs typeface="Times New Roman" pitchFamily="18" charset="0"/>
              </a:rPr>
              <a:t>  </a:t>
            </a:r>
            <a:r>
              <a:rPr lang="fr-FR" sz="2000" dirty="0" err="1" smtClean="0">
                <a:solidFill>
                  <a:srgbClr val="0000CC"/>
                </a:solidFill>
                <a:cs typeface="Times New Roman" pitchFamily="18" charset="0"/>
              </a:rPr>
              <a:t>theory</a:t>
            </a:r>
            <a:r>
              <a:rPr lang="fr-FR" sz="2000" dirty="0" smtClean="0">
                <a:solidFill>
                  <a:srgbClr val="0000CC"/>
                </a:solidFill>
                <a:cs typeface="Times New Roman" pitchFamily="18" charset="0"/>
              </a:rPr>
              <a:t> and observations </a:t>
            </a:r>
            <a:r>
              <a:rPr lang="fr-FR" sz="2000" dirty="0" err="1" smtClean="0">
                <a:solidFill>
                  <a:srgbClr val="0000CC"/>
                </a:solidFill>
                <a:cs typeface="Times New Roman" pitchFamily="18" charset="0"/>
              </a:rPr>
              <a:t>allow</a:t>
            </a:r>
            <a:r>
              <a:rPr lang="fr-FR" sz="2000" dirty="0" smtClean="0">
                <a:solidFill>
                  <a:srgbClr val="0000CC"/>
                </a:solidFill>
                <a:cs typeface="Times New Roman" pitchFamily="18" charset="0"/>
              </a:rPr>
              <a:t> </a:t>
            </a:r>
            <a:r>
              <a:rPr lang="fr-FR" sz="2000" dirty="0" err="1" smtClean="0">
                <a:solidFill>
                  <a:srgbClr val="0000CC"/>
                </a:solidFill>
                <a:cs typeface="Times New Roman" pitchFamily="18" charset="0"/>
              </a:rPr>
              <a:t>astronomically</a:t>
            </a:r>
            <a:r>
              <a:rPr lang="fr-FR" sz="2000" dirty="0" smtClean="0">
                <a:solidFill>
                  <a:srgbClr val="0000CC"/>
                </a:solidFill>
                <a:cs typeface="Times New Roman" pitchFamily="18" charset="0"/>
              </a:rPr>
              <a:t> </a:t>
            </a:r>
            <a:r>
              <a:rPr lang="fr-FR" sz="2000" dirty="0" err="1" smtClean="0">
                <a:solidFill>
                  <a:srgbClr val="0000CC"/>
                </a:solidFill>
                <a:cs typeface="Times New Roman" pitchFamily="18" charset="0"/>
              </a:rPr>
              <a:t>significant</a:t>
            </a:r>
            <a:r>
              <a:rPr lang="fr-FR" sz="2000" dirty="0" smtClean="0">
                <a:solidFill>
                  <a:srgbClr val="0000CC"/>
                </a:solidFill>
                <a:cs typeface="Times New Roman" pitchFamily="18" charset="0"/>
              </a:rPr>
              <a:t> </a:t>
            </a:r>
            <a:r>
              <a:rPr lang="fr-FR" sz="2000" dirty="0" err="1" smtClean="0">
                <a:solidFill>
                  <a:srgbClr val="0000CC"/>
                </a:solidFill>
                <a:cs typeface="Times New Roman" pitchFamily="18" charset="0"/>
              </a:rPr>
              <a:t>antimatter</a:t>
            </a:r>
            <a:r>
              <a:rPr lang="fr-FR" sz="2000" dirty="0" smtClean="0">
                <a:solidFill>
                  <a:srgbClr val="0000CC"/>
                </a:solidFill>
                <a:cs typeface="Times New Roman" pitchFamily="18" charset="0"/>
              </a:rPr>
              <a:t> .</a:t>
            </a:r>
          </a:p>
          <a:p>
            <a:pPr>
              <a:lnSpc>
                <a:spcPct val="90000"/>
              </a:lnSpc>
              <a:buFontTx/>
              <a:buNone/>
              <a:defRPr/>
            </a:pPr>
            <a:r>
              <a:rPr lang="en-US" sz="2000" dirty="0" smtClean="0">
                <a:cs typeface="Times New Roman" pitchFamily="18" charset="0"/>
              </a:rPr>
              <a:t>Baryon Asymmetry generation</a:t>
            </a:r>
            <a:r>
              <a:rPr lang="bg-BG" sz="2000" dirty="0" smtClean="0">
                <a:cs typeface="Times New Roman" pitchFamily="18" charset="0"/>
              </a:rPr>
              <a:t>? </a:t>
            </a:r>
            <a:endParaRPr lang="bg-BG" sz="2000" dirty="0" smtClean="0">
              <a:cs typeface="Times New Roman" pitchFamily="18" charset="0"/>
            </a:endParaRPr>
          </a:p>
          <a:p>
            <a:pPr>
              <a:lnSpc>
                <a:spcPct val="90000"/>
              </a:lnSpc>
              <a:buFontTx/>
              <a:buNone/>
              <a:defRPr/>
            </a:pPr>
            <a:r>
              <a:rPr lang="en-US" sz="2000" dirty="0" smtClean="0">
                <a:cs typeface="Times New Roman" pitchFamily="18" charset="0"/>
              </a:rPr>
              <a:t>Models of separation of matter from antimatter domains </a:t>
            </a:r>
            <a:r>
              <a:rPr lang="bg-BG" sz="2000" dirty="0" smtClean="0">
                <a:cs typeface="Times New Roman" pitchFamily="18" charset="0"/>
              </a:rPr>
              <a:t>?</a:t>
            </a:r>
            <a:endParaRPr lang="en-US" sz="2000" dirty="0" smtClean="0">
              <a:cs typeface="Times New Roman" pitchFamily="18" charset="0"/>
            </a:endParaRPr>
          </a:p>
          <a:p>
            <a:pPr>
              <a:lnSpc>
                <a:spcPct val="90000"/>
              </a:lnSpc>
              <a:buFontTx/>
              <a:buNone/>
              <a:defRPr/>
            </a:pPr>
            <a:endParaRPr lang="en-US" sz="2000" dirty="0" smtClean="0">
              <a:solidFill>
                <a:srgbClr val="0000CC"/>
              </a:solidFill>
              <a:cs typeface="Times New Roman" pitchFamily="18" charset="0"/>
            </a:endParaRPr>
          </a:p>
          <a:p>
            <a:pPr>
              <a:lnSpc>
                <a:spcPct val="90000"/>
              </a:lnSpc>
              <a:buFontTx/>
              <a:buNone/>
              <a:defRPr/>
            </a:pPr>
            <a:r>
              <a:rPr lang="en-US" sz="2000" dirty="0" smtClean="0">
                <a:cs typeface="Times New Roman" pitchFamily="18" charset="0"/>
              </a:rPr>
              <a:t>   </a:t>
            </a:r>
            <a:endParaRPr lang="fr-FR" sz="2000" dirty="0" smtClean="0">
              <a:cs typeface="Times New Roman" pitchFamily="18" charset="0"/>
            </a:endParaRPr>
          </a:p>
        </p:txBody>
      </p:sp>
      <p:pic>
        <p:nvPicPr>
          <p:cNvPr id="34820" name="Picture 4"/>
          <p:cNvPicPr>
            <a:picLocks noChangeAspect="1" noChangeArrowheads="1"/>
          </p:cNvPicPr>
          <p:nvPr/>
        </p:nvPicPr>
        <p:blipFill>
          <a:blip r:embed="rId2"/>
          <a:srcRect/>
          <a:stretch>
            <a:fillRect/>
          </a:stretch>
        </p:blipFill>
        <p:spPr bwMode="auto">
          <a:xfrm>
            <a:off x="4857750" y="2000250"/>
            <a:ext cx="3352800" cy="812800"/>
          </a:xfrm>
          <a:prstGeom prst="rect">
            <a:avLst/>
          </a:prstGeom>
          <a:noFill/>
          <a:ln w="9525">
            <a:noFill/>
            <a:miter lim="800000"/>
            <a:headEnd/>
            <a:tailEnd/>
          </a:ln>
        </p:spPr>
      </p:pic>
      <p:pic>
        <p:nvPicPr>
          <p:cNvPr id="34821" name="Picture 5"/>
          <p:cNvPicPr>
            <a:picLocks noChangeAspect="1" noChangeArrowheads="1"/>
          </p:cNvPicPr>
          <p:nvPr/>
        </p:nvPicPr>
        <p:blipFill>
          <a:blip r:embed="rId3"/>
          <a:srcRect/>
          <a:stretch>
            <a:fillRect/>
          </a:stretch>
        </p:blipFill>
        <p:spPr bwMode="auto">
          <a:xfrm>
            <a:off x="1500188" y="2000250"/>
            <a:ext cx="2166937" cy="363538"/>
          </a:xfrm>
          <a:prstGeom prst="rect">
            <a:avLst/>
          </a:prstGeom>
          <a:noFill/>
          <a:ln w="9525">
            <a:noFill/>
            <a:miter lim="800000"/>
            <a:headEnd/>
            <a:tailEnd/>
          </a:ln>
        </p:spPr>
      </p:pic>
      <p:pic>
        <p:nvPicPr>
          <p:cNvPr id="34822" name="Picture 6"/>
          <p:cNvPicPr>
            <a:picLocks noChangeAspect="1" noChangeArrowheads="1"/>
          </p:cNvPicPr>
          <p:nvPr/>
        </p:nvPicPr>
        <p:blipFill>
          <a:blip r:embed="rId4"/>
          <a:srcRect/>
          <a:stretch>
            <a:fillRect/>
          </a:stretch>
        </p:blipFill>
        <p:spPr bwMode="auto">
          <a:xfrm>
            <a:off x="1428750" y="2500313"/>
            <a:ext cx="2540000" cy="409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6"/>
          <p:cNvSpPr>
            <a:spLocks noGrp="1" noChangeArrowheads="1"/>
          </p:cNvSpPr>
          <p:nvPr>
            <p:ph type="title"/>
          </p:nvPr>
        </p:nvSpPr>
        <p:spPr/>
        <p:txBody>
          <a:bodyPr/>
          <a:lstStyle/>
          <a:p>
            <a:pPr eaLnBrk="1" hangingPunct="1"/>
            <a:r>
              <a:rPr lang="fr-FR" smtClean="0"/>
              <a:t>CMB discovery</a:t>
            </a:r>
          </a:p>
        </p:txBody>
      </p:sp>
      <p:pic>
        <p:nvPicPr>
          <p:cNvPr id="16387" name="Picture 1027"/>
          <p:cNvPicPr>
            <a:picLocks noChangeAspect="1" noChangeArrowheads="1"/>
          </p:cNvPicPr>
          <p:nvPr>
            <p:ph type="clipArt" sz="half" idx="1"/>
          </p:nvPr>
        </p:nvPicPr>
        <p:blipFill>
          <a:blip r:embed="rId2"/>
          <a:srcRect/>
          <a:stretch>
            <a:fillRect/>
          </a:stretch>
        </p:blipFill>
        <p:spPr/>
      </p:pic>
      <p:sp>
        <p:nvSpPr>
          <p:cNvPr id="16388" name="Rectangle 1028"/>
          <p:cNvSpPr>
            <a:spLocks noGrp="1" noChangeArrowheads="1"/>
          </p:cNvSpPr>
          <p:nvPr>
            <p:ph type="body" sz="half" idx="2"/>
          </p:nvPr>
        </p:nvSpPr>
        <p:spPr/>
        <p:txBody>
          <a:bodyPr/>
          <a:lstStyle/>
          <a:p>
            <a:pPr eaLnBrk="1" hangingPunct="1"/>
            <a:r>
              <a:rPr lang="en-US" sz="2000" b="1" smtClean="0"/>
              <a:t>A. Penzias, R. Wilson, (1964) Bell Labs, Murray Hill, NJ – first observed CBR (</a:t>
            </a:r>
            <a:r>
              <a:rPr lang="fr-FR" sz="1600" b="1" smtClean="0"/>
              <a:t>the radiation was acting as a source of excess noise in a radio receiver they were building</a:t>
            </a:r>
            <a:r>
              <a:rPr lang="fr-FR" sz="2000" b="1" smtClean="0"/>
              <a:t>).</a:t>
            </a:r>
            <a:r>
              <a:rPr lang="fr-FR" sz="2000" smtClean="0"/>
              <a:t> </a:t>
            </a:r>
          </a:p>
          <a:p>
            <a:pPr eaLnBrk="1" hangingPunct="1">
              <a:buFontTx/>
              <a:buNone/>
            </a:pPr>
            <a:endParaRPr lang="fr-FR" sz="2000" smtClean="0"/>
          </a:p>
          <a:p>
            <a:pPr eaLnBrk="1" hangingPunct="1">
              <a:buFontTx/>
              <a:buNone/>
            </a:pPr>
            <a:r>
              <a:rPr lang="fr-FR" sz="2000" i="1" smtClean="0"/>
              <a:t>    </a:t>
            </a:r>
            <a:r>
              <a:rPr lang="fr-FR" sz="2000" i="1" smtClean="0">
                <a:solidFill>
                  <a:srgbClr val="FF9900"/>
                </a:solidFill>
              </a:rPr>
              <a:t>Penzias and Wilson shared the 1978 Nobel prize in physics for their discovery.</a:t>
            </a:r>
            <a:r>
              <a:rPr lang="fr-FR" sz="2000" smtClean="0">
                <a:solidFill>
                  <a:srgbClr val="FF9900"/>
                </a:solidFill>
              </a:rPr>
              <a:t> </a:t>
            </a:r>
          </a:p>
          <a:p>
            <a:pPr eaLnBrk="1" hangingPunct="1">
              <a:buFontTx/>
              <a:buNone/>
            </a:pPr>
            <a:endParaRPr lang="fr-FR" sz="2800" smtClean="0">
              <a:solidFill>
                <a:srgbClr val="FF9900"/>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796925" y="611188"/>
            <a:ext cx="7548563" cy="563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2"/>
          <p:cNvSpPr>
            <a:spLocks noGrp="1"/>
          </p:cNvSpPr>
          <p:nvPr>
            <p:ph type="dt" sz="quarter" idx="10"/>
          </p:nvPr>
        </p:nvSpPr>
        <p:spPr>
          <a:noFill/>
        </p:spPr>
        <p:txBody>
          <a:bodyPr/>
          <a:lstStyle/>
          <a:p>
            <a:r>
              <a:rPr lang="en-US" smtClean="0"/>
              <a:t>   </a:t>
            </a:r>
          </a:p>
        </p:txBody>
      </p:sp>
      <p:sp>
        <p:nvSpPr>
          <p:cNvPr id="8195" name="Footer Placeholder 3"/>
          <p:cNvSpPr>
            <a:spLocks noGrp="1"/>
          </p:cNvSpPr>
          <p:nvPr>
            <p:ph type="ftr" sz="quarter" idx="11"/>
          </p:nvPr>
        </p:nvSpPr>
        <p:spPr>
          <a:noFill/>
        </p:spPr>
        <p:txBody>
          <a:bodyPr/>
          <a:lstStyle/>
          <a:p>
            <a:r>
              <a:rPr lang="en-US" smtClean="0"/>
              <a:t>          </a:t>
            </a:r>
          </a:p>
        </p:txBody>
      </p:sp>
      <p:sp>
        <p:nvSpPr>
          <p:cNvPr id="8196" name="Slide Number Placeholder 4"/>
          <p:cNvSpPr>
            <a:spLocks noGrp="1"/>
          </p:cNvSpPr>
          <p:nvPr>
            <p:ph type="sldNum" sz="quarter" idx="12"/>
          </p:nvPr>
        </p:nvSpPr>
        <p:spPr>
          <a:noFill/>
        </p:spPr>
        <p:txBody>
          <a:bodyPr/>
          <a:lstStyle/>
          <a:p>
            <a:fld id="{03991827-4E8F-4CCC-98FA-E84DA1D59E66}" type="slidenum">
              <a:rPr lang="en-US" smtClean="0"/>
              <a:pPr/>
              <a:t>81</a:t>
            </a:fld>
            <a:r>
              <a:rPr lang="en-US" smtClean="0"/>
              <a:t>#</a:t>
            </a:r>
          </a:p>
        </p:txBody>
      </p:sp>
      <p:sp>
        <p:nvSpPr>
          <p:cNvPr id="68613" name="Rectangle 2"/>
          <p:cNvSpPr>
            <a:spLocks noGrp="1" noChangeArrowheads="1"/>
          </p:cNvSpPr>
          <p:nvPr>
            <p:ph type="title"/>
          </p:nvPr>
        </p:nvSpPr>
        <p:spPr>
          <a:xfrm>
            <a:off x="685800" y="0"/>
            <a:ext cx="7772400" cy="381000"/>
          </a:xfrm>
          <a:solidFill>
            <a:srgbClr val="C6D9F1"/>
          </a:solidFill>
        </p:spPr>
        <p:txBody>
          <a:bodyPr rtlCol="0">
            <a:normAutofit fontScale="90000"/>
          </a:bodyPr>
          <a:lstStyle/>
          <a:p>
            <a:pPr eaLnBrk="1" fontAlgn="auto" hangingPunct="1">
              <a:spcAft>
                <a:spcPts val="0"/>
              </a:spcAft>
              <a:defRPr/>
            </a:pPr>
            <a:r>
              <a:rPr lang="en-US" sz="2400" dirty="0" smtClean="0">
                <a:latin typeface="Comic Sans MS" charset="0"/>
                <a:ea typeface="Comic Sans MS" charset="0"/>
                <a:cs typeface="Comic Sans MS" charset="0"/>
              </a:rPr>
              <a:t>Results from PAMELA -2</a:t>
            </a:r>
            <a:endParaRPr lang="en-US" sz="2400" dirty="0" smtClean="0"/>
          </a:p>
        </p:txBody>
      </p:sp>
      <p:pic>
        <p:nvPicPr>
          <p:cNvPr id="8198" name="Picture 2"/>
          <p:cNvPicPr>
            <a:picLocks noChangeAspect="1" noChangeArrowheads="1"/>
          </p:cNvPicPr>
          <p:nvPr/>
        </p:nvPicPr>
        <p:blipFill>
          <a:blip r:embed="rId2"/>
          <a:srcRect/>
          <a:stretch>
            <a:fillRect/>
          </a:stretch>
        </p:blipFill>
        <p:spPr bwMode="auto">
          <a:xfrm>
            <a:off x="304800" y="547688"/>
            <a:ext cx="4024313" cy="2901950"/>
          </a:xfrm>
          <a:prstGeom prst="rect">
            <a:avLst/>
          </a:prstGeom>
          <a:noFill/>
          <a:ln w="9525">
            <a:noFill/>
            <a:miter lim="800000"/>
            <a:headEnd/>
            <a:tailEnd/>
          </a:ln>
        </p:spPr>
      </p:pic>
      <p:pic>
        <p:nvPicPr>
          <p:cNvPr id="10" name="Content Placeholder 10" descr="ratio_pamela_models.gif"/>
          <p:cNvPicPr>
            <a:picLocks noChangeAspect="1"/>
          </p:cNvPicPr>
          <p:nvPr/>
        </p:nvPicPr>
        <p:blipFill>
          <a:blip r:embed="rId3"/>
          <a:srcRect/>
          <a:stretch>
            <a:fillRect/>
          </a:stretch>
        </p:blipFill>
        <p:spPr bwMode="auto">
          <a:xfrm>
            <a:off x="4632325" y="392113"/>
            <a:ext cx="4511675" cy="3113087"/>
          </a:xfrm>
          <a:prstGeom prst="rect">
            <a:avLst/>
          </a:prstGeom>
          <a:noFill/>
          <a:ln w="9525">
            <a:noFill/>
            <a:miter lim="800000"/>
            <a:headEnd/>
            <a:tailEnd/>
          </a:ln>
        </p:spPr>
      </p:pic>
      <p:sp>
        <p:nvSpPr>
          <p:cNvPr id="8200" name="Text Box 4"/>
          <p:cNvSpPr txBox="1">
            <a:spLocks noChangeArrowheads="1"/>
          </p:cNvSpPr>
          <p:nvPr/>
        </p:nvSpPr>
        <p:spPr bwMode="auto">
          <a:xfrm rot="-1796322">
            <a:off x="774700" y="1139825"/>
            <a:ext cx="1223963" cy="312738"/>
          </a:xfrm>
          <a:prstGeom prst="rect">
            <a:avLst/>
          </a:prstGeom>
          <a:noFill/>
          <a:ln w="9525">
            <a:noFill/>
            <a:miter lim="800000"/>
            <a:headEnd/>
            <a:tailEnd/>
          </a:ln>
        </p:spPr>
        <p:txBody>
          <a:bodyPr wrap="none">
            <a:spAutoFit/>
          </a:bodyPr>
          <a:lstStyle/>
          <a:p>
            <a:pPr defTabSz="449263">
              <a:lnSpc>
                <a:spcPct val="87000"/>
              </a:lnSpc>
              <a:buClr>
                <a:srgbClr val="000000"/>
              </a:buClr>
              <a:buSzPct val="100000"/>
              <a:buFont typeface="Arial" pitchFamily="34" charset="0"/>
              <a:buNone/>
            </a:pPr>
            <a:r>
              <a:rPr lang="en-US" sz="1600" b="1">
                <a:solidFill>
                  <a:srgbClr val="FF0000"/>
                </a:solidFill>
                <a:latin typeface="Franklin Gothic Medium" pitchFamily="34" charset="0"/>
                <a:ea typeface="MS Gothic" pitchFamily="49" charset="-128"/>
              </a:rPr>
              <a:t>Preliminary</a:t>
            </a:r>
            <a:endParaRPr lang="en-GB" sz="1600" b="1">
              <a:solidFill>
                <a:srgbClr val="FF0000"/>
              </a:solidFill>
              <a:latin typeface="Franklin Gothic Medium" pitchFamily="34" charset="0"/>
              <a:ea typeface="MS Gothic" pitchFamily="49" charset="-128"/>
            </a:endParaRPr>
          </a:p>
        </p:txBody>
      </p:sp>
      <p:pic>
        <p:nvPicPr>
          <p:cNvPr id="8201" name="Picture 11"/>
          <p:cNvPicPr>
            <a:picLocks noChangeAspect="1"/>
          </p:cNvPicPr>
          <p:nvPr/>
        </p:nvPicPr>
        <p:blipFill>
          <a:blip r:embed="rId4"/>
          <a:srcRect/>
          <a:stretch>
            <a:fillRect/>
          </a:stretch>
        </p:blipFill>
        <p:spPr bwMode="auto">
          <a:xfrm>
            <a:off x="2063750" y="3494088"/>
            <a:ext cx="3535363" cy="2651125"/>
          </a:xfrm>
          <a:prstGeom prst="rect">
            <a:avLst/>
          </a:prstGeom>
          <a:noFill/>
          <a:ln w="9525">
            <a:noFill/>
            <a:miter lim="800000"/>
            <a:headEnd/>
            <a:tailEnd/>
          </a:ln>
        </p:spPr>
      </p:pic>
      <p:sp>
        <p:nvSpPr>
          <p:cNvPr id="8202" name="TextBox 12"/>
          <p:cNvSpPr txBox="1">
            <a:spLocks noChangeArrowheads="1"/>
          </p:cNvSpPr>
          <p:nvPr/>
        </p:nvSpPr>
        <p:spPr bwMode="auto">
          <a:xfrm>
            <a:off x="6019800" y="4267200"/>
            <a:ext cx="2990850" cy="646113"/>
          </a:xfrm>
          <a:prstGeom prst="rect">
            <a:avLst/>
          </a:prstGeom>
          <a:solidFill>
            <a:srgbClr val="F2DCDB"/>
          </a:solidFill>
          <a:ln w="9525">
            <a:noFill/>
            <a:miter lim="800000"/>
            <a:headEnd/>
            <a:tailEnd/>
          </a:ln>
        </p:spPr>
        <p:txBody>
          <a:bodyPr>
            <a:spAutoFit/>
          </a:bodyPr>
          <a:lstStyle/>
          <a:p>
            <a:r>
              <a:rPr lang="en-US">
                <a:latin typeface="Comic Sans MS" pitchFamily="66" charset="0"/>
              </a:rPr>
              <a:t>Evidence for Dark Matter</a:t>
            </a:r>
          </a:p>
          <a:p>
            <a:r>
              <a:rPr lang="en-US">
                <a:latin typeface="Comic Sans MS" pitchFamily="66" charset="0"/>
              </a:rPr>
              <a:t>Annihilation?</a:t>
            </a:r>
          </a:p>
        </p:txBody>
      </p:sp>
      <p:sp>
        <p:nvSpPr>
          <p:cNvPr id="8203" name="TextBox 14"/>
          <p:cNvSpPr txBox="1">
            <a:spLocks noChangeArrowheads="1"/>
          </p:cNvSpPr>
          <p:nvPr/>
        </p:nvSpPr>
        <p:spPr bwMode="auto">
          <a:xfrm>
            <a:off x="6781800" y="11113"/>
            <a:ext cx="2362200" cy="369887"/>
          </a:xfrm>
          <a:prstGeom prst="rect">
            <a:avLst/>
          </a:prstGeom>
          <a:noFill/>
          <a:ln w="9525">
            <a:noFill/>
            <a:miter lim="800000"/>
            <a:headEnd/>
            <a:tailEnd/>
          </a:ln>
        </p:spPr>
        <p:txBody>
          <a:bodyPr>
            <a:spAutoFit/>
          </a:bodyPr>
          <a:lstStyle/>
          <a:p>
            <a:r>
              <a:rPr lang="en-US" u="sng">
                <a:solidFill>
                  <a:srgbClr val="FF0000"/>
                </a:solidFill>
                <a:latin typeface="Calibri" pitchFamily="34" charset="0"/>
              </a:rPr>
              <a:t>Emiliano Mocchiutti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796925" y="611188"/>
            <a:ext cx="7548563" cy="5635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700088" y="0"/>
            <a:ext cx="7229475" cy="857250"/>
          </a:xfrm>
        </p:spPr>
        <p:txBody>
          <a:bodyPr/>
          <a:lstStyle/>
          <a:p>
            <a:pPr eaLnBrk="1" hangingPunct="1"/>
            <a:r>
              <a:rPr lang="en-US" sz="3600" smtClean="0">
                <a:solidFill>
                  <a:srgbClr val="00B050"/>
                </a:solidFill>
              </a:rPr>
              <a:t> Matter Content in the Universe</a:t>
            </a:r>
          </a:p>
        </p:txBody>
      </p:sp>
      <p:sp>
        <p:nvSpPr>
          <p:cNvPr id="64515" name="Text Placeholder 2"/>
          <p:cNvSpPr>
            <a:spLocks noGrp="1"/>
          </p:cNvSpPr>
          <p:nvPr>
            <p:ph type="body" sz="half" idx="1"/>
          </p:nvPr>
        </p:nvSpPr>
        <p:spPr>
          <a:xfrm>
            <a:off x="428625" y="785813"/>
            <a:ext cx="8358188" cy="5143500"/>
          </a:xfrm>
        </p:spPr>
        <p:txBody>
          <a:bodyPr/>
          <a:lstStyle/>
          <a:p>
            <a:pPr marL="0" indent="0" eaLnBrk="1" hangingPunct="1">
              <a:buFontTx/>
              <a:buNone/>
            </a:pPr>
            <a:r>
              <a:rPr lang="en-US" sz="1800" smtClean="0"/>
              <a:t>To solve the Friedmann equations, one has to specify the Universe matter content </a:t>
            </a:r>
          </a:p>
          <a:p>
            <a:pPr marL="0" indent="0" eaLnBrk="1" hangingPunct="1">
              <a:buFontTx/>
              <a:buNone/>
            </a:pPr>
            <a:r>
              <a:rPr lang="en-US" sz="1800" smtClean="0"/>
              <a:t>and the equation of state for each of the constituents.  Current observations  point  to at least four components: </a:t>
            </a:r>
          </a:p>
          <a:p>
            <a:pPr marL="0" indent="0" eaLnBrk="1" hangingPunct="1">
              <a:buFontTx/>
              <a:buNone/>
            </a:pPr>
            <a:r>
              <a:rPr lang="en-US" sz="1800" smtClean="0"/>
              <a:t>  </a:t>
            </a:r>
            <a:r>
              <a:rPr lang="en-US" sz="1800" b="1" i="1" smtClean="0"/>
              <a:t>Radiation (relativistic degrees of freedom) ~</a:t>
            </a:r>
            <a:r>
              <a:rPr lang="fr-FR" sz="2000" smtClean="0"/>
              <a:t>0.002</a:t>
            </a:r>
            <a:r>
              <a:rPr lang="bg-BG" sz="2000" smtClean="0"/>
              <a:t>% </a:t>
            </a:r>
            <a:endParaRPr lang="fr-FR" sz="2000" smtClean="0"/>
          </a:p>
          <a:p>
            <a:pPr marL="0" indent="0" eaLnBrk="1" hangingPunct="1">
              <a:buFontTx/>
              <a:buNone/>
            </a:pPr>
            <a:r>
              <a:rPr lang="en-US" sz="1600" smtClean="0"/>
              <a:t>Today this component consists of the photons and neutrino and gives negligible contribution into total energy density. However, it was a major fraction at early times.</a:t>
            </a:r>
          </a:p>
          <a:p>
            <a:pPr marL="0" indent="0" eaLnBrk="1" hangingPunct="1">
              <a:buFontTx/>
              <a:buNone/>
            </a:pPr>
            <a:r>
              <a:rPr lang="en-US" sz="1800" smtClean="0"/>
              <a:t> </a:t>
            </a:r>
            <a:r>
              <a:rPr lang="en-US" sz="1800" b="1" i="1" smtClean="0"/>
              <a:t>Baryonic matter</a:t>
            </a:r>
          </a:p>
          <a:p>
            <a:pPr marL="0" indent="0" eaLnBrk="1" hangingPunct="1">
              <a:buFontTx/>
              <a:buNone/>
            </a:pPr>
            <a:r>
              <a:rPr lang="en-US" sz="1800" b="1" i="1" smtClean="0"/>
              <a:t>Dark matter </a:t>
            </a:r>
          </a:p>
          <a:p>
            <a:pPr marL="0" indent="0" eaLnBrk="1" hangingPunct="1">
              <a:buFontTx/>
              <a:buNone/>
            </a:pPr>
            <a:r>
              <a:rPr lang="en-US" sz="1800" smtClean="0"/>
              <a:t>Was not directly detected yet, but should be there.</a:t>
            </a:r>
          </a:p>
          <a:p>
            <a:pPr marL="0" indent="0" eaLnBrk="1" hangingPunct="1">
              <a:buFontTx/>
              <a:buNone/>
            </a:pPr>
            <a:r>
              <a:rPr lang="en-US" sz="1800" smtClean="0"/>
              <a:t> Constitutes major matter fraction today.</a:t>
            </a:r>
          </a:p>
          <a:p>
            <a:pPr marL="0" indent="0" eaLnBrk="1" hangingPunct="1">
              <a:buFontTx/>
              <a:buNone/>
            </a:pPr>
            <a:r>
              <a:rPr lang="en-US" sz="1800" b="1" i="1" smtClean="0"/>
              <a:t> Dark energy</a:t>
            </a:r>
          </a:p>
          <a:p>
            <a:pPr marL="0" indent="0" eaLnBrk="1" hangingPunct="1">
              <a:buFontTx/>
              <a:buNone/>
            </a:pPr>
            <a:r>
              <a:rPr lang="en-US" sz="1600" smtClean="0"/>
              <a:t> It provides the major fraction of the total energy density. </a:t>
            </a:r>
          </a:p>
          <a:p>
            <a:pPr marL="0" indent="0" eaLnBrk="1" hangingPunct="1">
              <a:buFontTx/>
              <a:buNone/>
            </a:pPr>
            <a:r>
              <a:rPr lang="en-US" sz="1600" smtClean="0"/>
              <a:t>Was not anticipated  and appears as the biggest surprise and </a:t>
            </a:r>
          </a:p>
          <a:p>
            <a:pPr marL="0" indent="0" eaLnBrk="1" hangingPunct="1">
              <a:buFontTx/>
              <a:buNone/>
            </a:pPr>
            <a:r>
              <a:rPr lang="en-US" sz="1600" smtClean="0"/>
              <a:t>challenge for particle physics, though conceptually it can be </a:t>
            </a:r>
          </a:p>
          <a:p>
            <a:pPr marL="0" indent="0" eaLnBrk="1" hangingPunct="1">
              <a:buFontTx/>
              <a:buNone/>
            </a:pPr>
            <a:r>
              <a:rPr lang="en-US" sz="1600" smtClean="0"/>
              <a:t>very simple, being just a `cosmological constant' or vacuum energy.</a:t>
            </a:r>
          </a:p>
          <a:p>
            <a:pPr marL="0" indent="0" eaLnBrk="1" hangingPunct="1">
              <a:buFontTx/>
              <a:buNone/>
            </a:pPr>
            <a:r>
              <a:rPr lang="en-US" sz="1600" smtClean="0"/>
              <a:t> </a:t>
            </a:r>
          </a:p>
        </p:txBody>
      </p:sp>
      <p:pic>
        <p:nvPicPr>
          <p:cNvPr id="64516" name="Picture 1029"/>
          <p:cNvPicPr>
            <a:picLocks noGrp="1" noChangeAspect="1" noChangeArrowheads="1"/>
          </p:cNvPicPr>
          <p:nvPr>
            <p:ph sz="half" idx="2"/>
          </p:nvPr>
        </p:nvPicPr>
        <p:blipFill>
          <a:blip r:embed="rId2"/>
          <a:srcRect/>
          <a:stretch>
            <a:fillRect/>
          </a:stretch>
        </p:blipFill>
        <p:spPr>
          <a:xfrm>
            <a:off x="5643563" y="2571750"/>
            <a:ext cx="3127375" cy="2416175"/>
          </a:xfrm>
          <a:noFill/>
        </p:spPr>
      </p:pic>
      <p:pic>
        <p:nvPicPr>
          <p:cNvPr id="64517" name="Picture 5"/>
          <p:cNvPicPr>
            <a:picLocks noChangeAspect="1" noChangeArrowheads="1"/>
          </p:cNvPicPr>
          <p:nvPr/>
        </p:nvPicPr>
        <p:blipFill>
          <a:blip r:embed="rId3"/>
          <a:srcRect/>
          <a:stretch>
            <a:fillRect/>
          </a:stretch>
        </p:blipFill>
        <p:spPr bwMode="auto">
          <a:xfrm>
            <a:off x="6172200" y="5181600"/>
            <a:ext cx="2238375" cy="247650"/>
          </a:xfrm>
          <a:prstGeom prst="rect">
            <a:avLst/>
          </a:prstGeom>
          <a:noFill/>
          <a:ln w="9525">
            <a:noFill/>
            <a:miter lim="800000"/>
            <a:headEnd/>
            <a:tailEnd/>
          </a:ln>
        </p:spPr>
      </p:pic>
      <p:sp>
        <p:nvSpPr>
          <p:cNvPr id="64518" name="Rectangle 6"/>
          <p:cNvSpPr>
            <a:spLocks noChangeArrowheads="1"/>
          </p:cNvSpPr>
          <p:nvPr/>
        </p:nvSpPr>
        <p:spPr bwMode="auto">
          <a:xfrm>
            <a:off x="1981200" y="3886200"/>
            <a:ext cx="857250" cy="400050"/>
          </a:xfrm>
          <a:prstGeom prst="rect">
            <a:avLst/>
          </a:prstGeom>
          <a:noFill/>
          <a:ln w="9525">
            <a:noFill/>
            <a:miter lim="800000"/>
            <a:headEnd/>
            <a:tailEnd/>
          </a:ln>
        </p:spPr>
        <p:txBody>
          <a:bodyPr wrap="none">
            <a:spAutoFit/>
          </a:bodyPr>
          <a:lstStyle/>
          <a:p>
            <a:r>
              <a:rPr lang="en-US"/>
              <a:t>~</a:t>
            </a:r>
            <a:r>
              <a:rPr lang="bg-BG"/>
              <a:t>7</a:t>
            </a:r>
            <a:r>
              <a:rPr lang="fr-CH"/>
              <a:t>6</a:t>
            </a:r>
            <a:r>
              <a:rPr lang="bg-BG"/>
              <a:t>% </a:t>
            </a:r>
            <a:endParaRPr lang="fr-FR"/>
          </a:p>
        </p:txBody>
      </p:sp>
      <p:sp>
        <p:nvSpPr>
          <p:cNvPr id="64519" name="Rectangle 7"/>
          <p:cNvSpPr>
            <a:spLocks noChangeArrowheads="1"/>
          </p:cNvSpPr>
          <p:nvPr/>
        </p:nvSpPr>
        <p:spPr bwMode="auto">
          <a:xfrm>
            <a:off x="2214563" y="2643188"/>
            <a:ext cx="781050" cy="400050"/>
          </a:xfrm>
          <a:prstGeom prst="rect">
            <a:avLst/>
          </a:prstGeom>
          <a:noFill/>
          <a:ln w="9525">
            <a:noFill/>
            <a:miter lim="800000"/>
            <a:headEnd/>
            <a:tailEnd/>
          </a:ln>
        </p:spPr>
        <p:txBody>
          <a:bodyPr>
            <a:spAutoFit/>
          </a:bodyPr>
          <a:lstStyle/>
          <a:p>
            <a:r>
              <a:rPr lang="fr-CH">
                <a:solidFill>
                  <a:srgbClr val="FF0066"/>
                </a:solidFill>
              </a:rPr>
              <a:t>~4</a:t>
            </a:r>
            <a:r>
              <a:rPr lang="bg-BG">
                <a:solidFill>
                  <a:srgbClr val="FF0066"/>
                </a:solidFill>
              </a:rPr>
              <a:t>% </a:t>
            </a:r>
            <a:endParaRPr lang="fr-FR"/>
          </a:p>
        </p:txBody>
      </p:sp>
      <p:sp>
        <p:nvSpPr>
          <p:cNvPr id="64520" name="Rectangle 8"/>
          <p:cNvSpPr>
            <a:spLocks noChangeArrowheads="1"/>
          </p:cNvSpPr>
          <p:nvPr/>
        </p:nvSpPr>
        <p:spPr bwMode="auto">
          <a:xfrm>
            <a:off x="1905000" y="2895600"/>
            <a:ext cx="838200" cy="396875"/>
          </a:xfrm>
          <a:prstGeom prst="rect">
            <a:avLst/>
          </a:prstGeom>
          <a:noFill/>
          <a:ln w="9525">
            <a:noFill/>
            <a:miter lim="800000"/>
            <a:headEnd/>
            <a:tailEnd/>
          </a:ln>
        </p:spPr>
        <p:txBody>
          <a:bodyPr>
            <a:spAutoFit/>
          </a:bodyPr>
          <a:lstStyle/>
          <a:p>
            <a:r>
              <a:rPr lang="fr-CH"/>
              <a:t>~20</a:t>
            </a:r>
            <a:r>
              <a:rPr lang="bg-BG"/>
              <a:t>%</a:t>
            </a:r>
            <a:r>
              <a:rPr lang="bg-BG">
                <a:solidFill>
                  <a:srgbClr val="FF0066"/>
                </a:solidFill>
              </a:rPr>
              <a:t> </a:t>
            </a:r>
            <a:endParaRPr lang="fr-FR"/>
          </a:p>
        </p:txBody>
      </p:sp>
      <p:pic>
        <p:nvPicPr>
          <p:cNvPr id="64521" name="Picture 9"/>
          <p:cNvPicPr>
            <a:picLocks noChangeAspect="1" noChangeArrowheads="1"/>
          </p:cNvPicPr>
          <p:nvPr/>
        </p:nvPicPr>
        <p:blipFill>
          <a:blip r:embed="rId4"/>
          <a:srcRect/>
          <a:stretch>
            <a:fillRect/>
          </a:stretch>
        </p:blipFill>
        <p:spPr bwMode="auto">
          <a:xfrm>
            <a:off x="3529013" y="3000375"/>
            <a:ext cx="2085975" cy="304800"/>
          </a:xfrm>
          <a:prstGeom prst="rect">
            <a:avLst/>
          </a:prstGeom>
          <a:noFill/>
          <a:ln w="9525">
            <a:noFill/>
            <a:miter lim="800000"/>
            <a:headEnd/>
            <a:tailEnd/>
          </a:ln>
        </p:spPr>
      </p:pic>
      <p:pic>
        <p:nvPicPr>
          <p:cNvPr id="64522" name="Picture 10"/>
          <p:cNvPicPr>
            <a:picLocks noChangeAspect="1" noChangeArrowheads="1"/>
          </p:cNvPicPr>
          <p:nvPr/>
        </p:nvPicPr>
        <p:blipFill>
          <a:blip r:embed="rId5"/>
          <a:srcRect/>
          <a:stretch>
            <a:fillRect/>
          </a:stretch>
        </p:blipFill>
        <p:spPr bwMode="auto">
          <a:xfrm>
            <a:off x="3657600" y="2643188"/>
            <a:ext cx="1828800" cy="323850"/>
          </a:xfrm>
          <a:prstGeom prst="rect">
            <a:avLst/>
          </a:prstGeom>
          <a:noFill/>
          <a:ln w="9525">
            <a:noFill/>
            <a:miter lim="800000"/>
            <a:headEnd/>
            <a:tailEnd/>
          </a:ln>
        </p:spPr>
      </p:pic>
      <p:pic>
        <p:nvPicPr>
          <p:cNvPr id="64523" name="Picture 11"/>
          <p:cNvPicPr>
            <a:picLocks noChangeAspect="1" noChangeArrowheads="1"/>
          </p:cNvPicPr>
          <p:nvPr/>
        </p:nvPicPr>
        <p:blipFill>
          <a:blip r:embed="rId6"/>
          <a:srcRect/>
          <a:stretch>
            <a:fillRect/>
          </a:stretch>
        </p:blipFill>
        <p:spPr bwMode="auto">
          <a:xfrm>
            <a:off x="6019800" y="1676400"/>
            <a:ext cx="2143125" cy="466725"/>
          </a:xfrm>
          <a:prstGeom prst="rect">
            <a:avLst/>
          </a:prstGeom>
          <a:noFill/>
          <a:ln w="9525">
            <a:noFill/>
            <a:miter lim="800000"/>
            <a:headEnd/>
            <a:tailEnd/>
          </a:ln>
        </p:spPr>
      </p:pic>
      <p:pic>
        <p:nvPicPr>
          <p:cNvPr id="64524" name="Picture 12"/>
          <p:cNvPicPr>
            <a:picLocks noChangeAspect="1" noChangeArrowheads="1"/>
          </p:cNvPicPr>
          <p:nvPr/>
        </p:nvPicPr>
        <p:blipFill>
          <a:blip r:embed="rId7"/>
          <a:srcRect/>
          <a:stretch>
            <a:fillRect/>
          </a:stretch>
        </p:blipFill>
        <p:spPr bwMode="auto">
          <a:xfrm>
            <a:off x="6096000" y="1447800"/>
            <a:ext cx="1790700" cy="257175"/>
          </a:xfrm>
          <a:prstGeom prst="rect">
            <a:avLst/>
          </a:prstGeom>
          <a:noFill/>
          <a:ln w="9525">
            <a:noFill/>
            <a:miter lim="800000"/>
            <a:headEnd/>
            <a:tailEnd/>
          </a:ln>
        </p:spPr>
      </p:pic>
      <p:sp>
        <p:nvSpPr>
          <p:cNvPr id="64525" name="Rectangle 12"/>
          <p:cNvSpPr>
            <a:spLocks noChangeArrowheads="1"/>
          </p:cNvSpPr>
          <p:nvPr/>
        </p:nvSpPr>
        <p:spPr bwMode="auto">
          <a:xfrm>
            <a:off x="609600" y="5486400"/>
            <a:ext cx="8153400" cy="728663"/>
          </a:xfrm>
          <a:prstGeom prst="rect">
            <a:avLst/>
          </a:prstGeom>
          <a:noFill/>
          <a:ln w="9525">
            <a:noFill/>
            <a:miter lim="800000"/>
            <a:headEnd/>
            <a:tailEnd/>
          </a:ln>
        </p:spPr>
        <p:txBody>
          <a:bodyPr>
            <a:spAutoFit/>
          </a:bodyPr>
          <a:lstStyle/>
          <a:p>
            <a:pPr>
              <a:lnSpc>
                <a:spcPct val="90000"/>
              </a:lnSpc>
              <a:spcBef>
                <a:spcPct val="50000"/>
              </a:spcBef>
              <a:buFont typeface="Wingdings" pitchFamily="2" charset="2"/>
              <a:buChar char="§"/>
            </a:pPr>
            <a:r>
              <a:rPr lang="fr-CH">
                <a:solidFill>
                  <a:srgbClr val="FF0066"/>
                </a:solidFill>
              </a:rPr>
              <a:t>4</a:t>
            </a:r>
            <a:r>
              <a:rPr lang="bg-BG">
                <a:solidFill>
                  <a:srgbClr val="FF0066"/>
                </a:solidFill>
              </a:rPr>
              <a:t>% - Н+Не,</a:t>
            </a:r>
            <a:r>
              <a:rPr lang="bg-BG"/>
              <a:t> 0.0025% </a:t>
            </a:r>
            <a:r>
              <a:rPr lang="en-US"/>
              <a:t>heavy elements</a:t>
            </a:r>
            <a:r>
              <a:rPr lang="bg-BG"/>
              <a:t>, 0.8% </a:t>
            </a:r>
            <a:r>
              <a:rPr lang="en-US"/>
              <a:t>stars</a:t>
            </a:r>
            <a:r>
              <a:rPr lang="bg-BG"/>
              <a:t>, 0.005% </a:t>
            </a:r>
            <a:r>
              <a:rPr lang="en-US"/>
              <a:t>CMB</a:t>
            </a:r>
            <a:endParaRPr lang="bg-BG"/>
          </a:p>
          <a:p>
            <a:pPr>
              <a:lnSpc>
                <a:spcPct val="90000"/>
              </a:lnSpc>
              <a:spcBef>
                <a:spcPct val="50000"/>
              </a:spcBef>
              <a:buFont typeface="Wingdings" pitchFamily="2" charset="2"/>
              <a:buChar char="§"/>
            </a:pPr>
            <a:r>
              <a:rPr lang="bg-BG"/>
              <a:t>23% - </a:t>
            </a:r>
            <a:r>
              <a:rPr lang="en-US"/>
              <a:t>DM</a:t>
            </a:r>
            <a:r>
              <a:rPr lang="bg-BG"/>
              <a:t>,  7</a:t>
            </a:r>
            <a:r>
              <a:rPr lang="fr-CH"/>
              <a:t>3</a:t>
            </a:r>
            <a:r>
              <a:rPr lang="bg-BG"/>
              <a:t>% </a:t>
            </a:r>
            <a:r>
              <a:rPr lang="en-US"/>
              <a:t> DE</a:t>
            </a:r>
            <a:r>
              <a:rPr lang="bg-BG"/>
              <a:t>, </a:t>
            </a:r>
            <a:r>
              <a:rPr lang="bg-BG">
                <a:solidFill>
                  <a:srgbClr val="C00000"/>
                </a:solidFill>
              </a:rPr>
              <a:t>0.17% </a:t>
            </a:r>
            <a:r>
              <a:rPr lang="en-US">
                <a:solidFill>
                  <a:srgbClr val="C00000"/>
                </a:solidFill>
              </a:rPr>
              <a:t>neutrino</a:t>
            </a:r>
            <a:endParaRPr lang="bg-BG">
              <a:solidFill>
                <a:srgbClr val="C00000"/>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2" descr="BE_CosmosPie-no-bg"/>
          <p:cNvPicPr>
            <a:picLocks noChangeAspect="1" noChangeArrowheads="1"/>
          </p:cNvPicPr>
          <p:nvPr/>
        </p:nvPicPr>
        <p:blipFill>
          <a:blip r:embed="rId4"/>
          <a:srcRect l="1666" b="2275"/>
          <a:stretch>
            <a:fillRect/>
          </a:stretch>
        </p:blipFill>
        <p:spPr bwMode="auto">
          <a:xfrm>
            <a:off x="0" y="117475"/>
            <a:ext cx="9144000" cy="6659563"/>
          </a:xfrm>
          <a:prstGeom prst="rect">
            <a:avLst/>
          </a:prstGeom>
          <a:noFill/>
          <a:ln w="9525">
            <a:noFill/>
            <a:miter lim="800000"/>
            <a:headEnd/>
            <a:tailEnd/>
          </a:ln>
        </p:spPr>
      </p:pic>
      <p:sp>
        <p:nvSpPr>
          <p:cNvPr id="9223" name="Rectangle 3"/>
          <p:cNvSpPr>
            <a:spLocks noChangeArrowheads="1"/>
          </p:cNvSpPr>
          <p:nvPr/>
        </p:nvSpPr>
        <p:spPr bwMode="auto">
          <a:xfrm>
            <a:off x="6400800" y="5410200"/>
            <a:ext cx="533400" cy="533400"/>
          </a:xfrm>
          <a:prstGeom prst="rect">
            <a:avLst/>
          </a:prstGeom>
          <a:solidFill>
            <a:schemeClr val="bg1"/>
          </a:solidFill>
          <a:ln w="9525">
            <a:solidFill>
              <a:schemeClr val="bg1"/>
            </a:solidFill>
            <a:miter lim="800000"/>
            <a:headEnd/>
            <a:tailEnd/>
          </a:ln>
        </p:spPr>
        <p:txBody>
          <a:bodyPr wrap="none" anchor="ctr"/>
          <a:lstStyle/>
          <a:p>
            <a:endParaRPr lang="bg-BG"/>
          </a:p>
        </p:txBody>
      </p:sp>
      <p:graphicFrame>
        <p:nvGraphicFramePr>
          <p:cNvPr id="9218" name="Object 2"/>
          <p:cNvGraphicFramePr>
            <a:graphicFrameLocks noChangeAspect="1"/>
          </p:cNvGraphicFramePr>
          <p:nvPr/>
        </p:nvGraphicFramePr>
        <p:xfrm>
          <a:off x="5257800" y="1143000"/>
          <a:ext cx="277813" cy="304800"/>
        </p:xfrm>
        <a:graphic>
          <a:graphicData uri="http://schemas.openxmlformats.org/presentationml/2006/ole">
            <p:oleObj spid="_x0000_s2416642" name="Equation" r:id="rId5" imgW="126720" imgH="139680" progId="Equation.DSMT4">
              <p:embed/>
            </p:oleObj>
          </a:graphicData>
        </a:graphic>
      </p:graphicFrame>
      <p:graphicFrame>
        <p:nvGraphicFramePr>
          <p:cNvPr id="9219" name="Object 3"/>
          <p:cNvGraphicFramePr>
            <a:graphicFrameLocks noChangeAspect="1"/>
          </p:cNvGraphicFramePr>
          <p:nvPr/>
        </p:nvGraphicFramePr>
        <p:xfrm>
          <a:off x="5284788" y="2009775"/>
          <a:ext cx="277812" cy="304800"/>
        </p:xfrm>
        <a:graphic>
          <a:graphicData uri="http://schemas.openxmlformats.org/presentationml/2006/ole">
            <p:oleObj spid="_x0000_s2416643" name="Equation" r:id="rId6" imgW="126720" imgH="139680" progId="Equation.DSMT4">
              <p:embed/>
            </p:oleObj>
          </a:graphicData>
        </a:graphic>
      </p:graphicFrame>
      <p:graphicFrame>
        <p:nvGraphicFramePr>
          <p:cNvPr id="9220" name="Object 4"/>
          <p:cNvGraphicFramePr>
            <a:graphicFrameLocks noChangeAspect="1"/>
          </p:cNvGraphicFramePr>
          <p:nvPr/>
        </p:nvGraphicFramePr>
        <p:xfrm>
          <a:off x="5943600" y="1143000"/>
          <a:ext cx="277813" cy="304800"/>
        </p:xfrm>
        <a:graphic>
          <a:graphicData uri="http://schemas.openxmlformats.org/presentationml/2006/ole">
            <p:oleObj spid="_x0000_s2416644" name="Equation" r:id="rId7" imgW="126720" imgH="139680" progId="Equation.DSMT4">
              <p:embed/>
            </p:oleObj>
          </a:graphicData>
        </a:graphic>
      </p:graphicFrame>
      <p:sp>
        <p:nvSpPr>
          <p:cNvPr id="9224" name="Text Box 7"/>
          <p:cNvSpPr txBox="1">
            <a:spLocks noChangeArrowheads="1"/>
          </p:cNvSpPr>
          <p:nvPr/>
        </p:nvSpPr>
        <p:spPr bwMode="auto">
          <a:xfrm>
            <a:off x="6400800" y="4876800"/>
            <a:ext cx="2743200" cy="830263"/>
          </a:xfrm>
          <a:prstGeom prst="rect">
            <a:avLst/>
          </a:prstGeom>
          <a:solidFill>
            <a:srgbClr val="FFFFFF"/>
          </a:solidFill>
          <a:ln w="9525">
            <a:noFill/>
            <a:miter lim="800000"/>
            <a:headEnd/>
            <a:tailEnd/>
          </a:ln>
        </p:spPr>
        <p:txBody>
          <a:bodyPr>
            <a:spAutoFit/>
          </a:bodyPr>
          <a:lstStyle/>
          <a:p>
            <a:r>
              <a:rPr lang="en-US" sz="2400" b="1" dirty="0">
                <a:solidFill>
                  <a:srgbClr val="FF3399"/>
                </a:solidFill>
              </a:rPr>
              <a:t>Cold Dark Matter: </a:t>
            </a:r>
          </a:p>
          <a:p>
            <a:r>
              <a:rPr lang="en-US" sz="2400" b="1" dirty="0">
                <a:solidFill>
                  <a:srgbClr val="FF3399"/>
                </a:solidFill>
              </a:rPr>
              <a:t>(CDM) </a:t>
            </a:r>
            <a:r>
              <a:rPr lang="en-US" sz="2400" b="1" dirty="0" smtClean="0">
                <a:solidFill>
                  <a:srgbClr val="FF3399"/>
                </a:solidFill>
              </a:rPr>
              <a:t>22%</a:t>
            </a:r>
            <a:endParaRPr lang="en-US" sz="2400" b="1" dirty="0">
              <a:solidFill>
                <a:srgbClr val="FF3399"/>
              </a:solidFill>
            </a:endParaRPr>
          </a:p>
        </p:txBody>
      </p:sp>
      <p:sp>
        <p:nvSpPr>
          <p:cNvPr id="9225" name="Text Box 8"/>
          <p:cNvSpPr txBox="1">
            <a:spLocks noChangeArrowheads="1"/>
          </p:cNvSpPr>
          <p:nvPr/>
        </p:nvSpPr>
        <p:spPr bwMode="auto">
          <a:xfrm>
            <a:off x="4899025" y="5959475"/>
            <a:ext cx="2720975" cy="830263"/>
          </a:xfrm>
          <a:prstGeom prst="rect">
            <a:avLst/>
          </a:prstGeom>
          <a:solidFill>
            <a:srgbClr val="FFFFFF"/>
          </a:solidFill>
          <a:ln w="9525">
            <a:noFill/>
            <a:miter lim="800000"/>
            <a:headEnd/>
            <a:tailEnd/>
          </a:ln>
        </p:spPr>
        <p:txBody>
          <a:bodyPr>
            <a:spAutoFit/>
          </a:bodyPr>
          <a:lstStyle/>
          <a:p>
            <a:r>
              <a:rPr lang="en-US" sz="2400" b="1">
                <a:solidFill>
                  <a:srgbClr val="3333FF"/>
                </a:solidFill>
              </a:rPr>
              <a:t>Dark Energy (</a:t>
            </a:r>
            <a:r>
              <a:rPr lang="en-US" sz="2400" b="1">
                <a:solidFill>
                  <a:srgbClr val="3333FF"/>
                </a:solidFill>
                <a:latin typeface="Symbol" pitchFamily="18" charset="2"/>
              </a:rPr>
              <a:t>L</a:t>
            </a:r>
            <a:r>
              <a:rPr lang="en-US" sz="2400" b="1">
                <a:solidFill>
                  <a:srgbClr val="3333FF"/>
                </a:solidFill>
              </a:rPr>
              <a:t>): </a:t>
            </a:r>
          </a:p>
          <a:p>
            <a:r>
              <a:rPr lang="en-US" sz="2400" b="1">
                <a:solidFill>
                  <a:srgbClr val="3333FF"/>
                </a:solidFill>
              </a:rPr>
              <a:t>73%</a:t>
            </a:r>
          </a:p>
        </p:txBody>
      </p:sp>
      <p:sp>
        <p:nvSpPr>
          <p:cNvPr id="9226" name="Rectangle 9"/>
          <p:cNvSpPr>
            <a:spLocks noChangeArrowheads="1"/>
          </p:cNvSpPr>
          <p:nvPr/>
        </p:nvSpPr>
        <p:spPr bwMode="auto">
          <a:xfrm>
            <a:off x="7888288" y="2133600"/>
            <a:ext cx="685800" cy="457200"/>
          </a:xfrm>
          <a:prstGeom prst="rect">
            <a:avLst/>
          </a:prstGeom>
          <a:solidFill>
            <a:schemeClr val="bg1"/>
          </a:solidFill>
          <a:ln w="9525">
            <a:noFill/>
            <a:miter lim="800000"/>
            <a:headEnd/>
            <a:tailEnd/>
          </a:ln>
        </p:spPr>
        <p:txBody>
          <a:bodyPr wrap="none" anchor="ctr"/>
          <a:lstStyle/>
          <a:p>
            <a:endParaRPr lang="bg-BG"/>
          </a:p>
        </p:txBody>
      </p:sp>
      <p:sp>
        <p:nvSpPr>
          <p:cNvPr id="9227" name="Text Box 10"/>
          <p:cNvSpPr txBox="1">
            <a:spLocks noChangeArrowheads="1"/>
          </p:cNvSpPr>
          <p:nvPr/>
        </p:nvSpPr>
        <p:spPr bwMode="auto">
          <a:xfrm>
            <a:off x="7924800" y="2286000"/>
            <a:ext cx="1066800" cy="822325"/>
          </a:xfrm>
          <a:prstGeom prst="rect">
            <a:avLst/>
          </a:prstGeom>
          <a:solidFill>
            <a:srgbClr val="FFFFFF"/>
          </a:solidFill>
          <a:ln w="9525">
            <a:noFill/>
            <a:miter lim="800000"/>
            <a:headEnd/>
            <a:tailEnd/>
          </a:ln>
        </p:spPr>
        <p:txBody>
          <a:bodyPr>
            <a:spAutoFit/>
          </a:bodyPr>
          <a:lstStyle/>
          <a:p>
            <a:r>
              <a:rPr lang="en-US" sz="2400" b="1">
                <a:solidFill>
                  <a:srgbClr val="FF6600"/>
                </a:solidFill>
              </a:rPr>
              <a:t>Stars:</a:t>
            </a:r>
          </a:p>
          <a:p>
            <a:r>
              <a:rPr lang="en-US" sz="2400" b="1">
                <a:solidFill>
                  <a:srgbClr val="FF6600"/>
                </a:solidFill>
              </a:rPr>
              <a:t>0.5%</a:t>
            </a:r>
          </a:p>
        </p:txBody>
      </p:sp>
      <p:sp>
        <p:nvSpPr>
          <p:cNvPr id="9228" name="Rectangle 11"/>
          <p:cNvSpPr>
            <a:spLocks noChangeArrowheads="1"/>
          </p:cNvSpPr>
          <p:nvPr/>
        </p:nvSpPr>
        <p:spPr bwMode="auto">
          <a:xfrm>
            <a:off x="7848600" y="3962400"/>
            <a:ext cx="1295400" cy="838200"/>
          </a:xfrm>
          <a:prstGeom prst="rect">
            <a:avLst/>
          </a:prstGeom>
          <a:solidFill>
            <a:schemeClr val="bg1"/>
          </a:solidFill>
          <a:ln w="9525">
            <a:noFill/>
            <a:miter lim="800000"/>
            <a:headEnd/>
            <a:tailEnd/>
          </a:ln>
        </p:spPr>
        <p:txBody>
          <a:bodyPr wrap="none" anchor="ctr"/>
          <a:lstStyle/>
          <a:p>
            <a:endParaRPr lang="bg-BG"/>
          </a:p>
        </p:txBody>
      </p:sp>
      <p:sp>
        <p:nvSpPr>
          <p:cNvPr id="9229" name="Text Box 12"/>
          <p:cNvSpPr txBox="1">
            <a:spLocks noChangeArrowheads="1"/>
          </p:cNvSpPr>
          <p:nvPr/>
        </p:nvSpPr>
        <p:spPr bwMode="auto">
          <a:xfrm>
            <a:off x="7772400" y="3673475"/>
            <a:ext cx="1371600" cy="822325"/>
          </a:xfrm>
          <a:prstGeom prst="rect">
            <a:avLst/>
          </a:prstGeom>
          <a:noFill/>
          <a:ln w="9525">
            <a:noFill/>
            <a:miter lim="800000"/>
            <a:headEnd/>
            <a:tailEnd/>
          </a:ln>
        </p:spPr>
        <p:txBody>
          <a:bodyPr>
            <a:spAutoFit/>
          </a:bodyPr>
          <a:lstStyle/>
          <a:p>
            <a:r>
              <a:rPr lang="en-US" sz="2400" b="1">
                <a:solidFill>
                  <a:srgbClr val="CC0066"/>
                </a:solidFill>
              </a:rPr>
              <a:t>H &amp; He:</a:t>
            </a:r>
          </a:p>
          <a:p>
            <a:r>
              <a:rPr lang="en-US" sz="2400" b="1">
                <a:solidFill>
                  <a:srgbClr val="CC0066"/>
                </a:solidFill>
              </a:rPr>
              <a:t>gas 4%</a:t>
            </a:r>
          </a:p>
        </p:txBody>
      </p:sp>
      <p:sp>
        <p:nvSpPr>
          <p:cNvPr id="9230" name="Rectangle 13"/>
          <p:cNvSpPr>
            <a:spLocks noChangeArrowheads="1"/>
          </p:cNvSpPr>
          <p:nvPr/>
        </p:nvSpPr>
        <p:spPr bwMode="auto">
          <a:xfrm>
            <a:off x="4916488" y="0"/>
            <a:ext cx="1676400" cy="838200"/>
          </a:xfrm>
          <a:prstGeom prst="rect">
            <a:avLst/>
          </a:prstGeom>
          <a:solidFill>
            <a:srgbClr val="FFFFFF"/>
          </a:solidFill>
          <a:ln w="9525">
            <a:solidFill>
              <a:schemeClr val="bg1"/>
            </a:solidFill>
            <a:miter lim="800000"/>
            <a:headEnd/>
            <a:tailEnd/>
          </a:ln>
        </p:spPr>
        <p:txBody>
          <a:bodyPr wrap="none" anchor="ctr"/>
          <a:lstStyle/>
          <a:p>
            <a:endParaRPr lang="bg-BG"/>
          </a:p>
        </p:txBody>
      </p:sp>
      <p:sp>
        <p:nvSpPr>
          <p:cNvPr id="9231" name="Text Box 14"/>
          <p:cNvSpPr txBox="1">
            <a:spLocks noChangeArrowheads="1"/>
          </p:cNvSpPr>
          <p:nvPr/>
        </p:nvSpPr>
        <p:spPr bwMode="auto">
          <a:xfrm>
            <a:off x="4953000" y="76200"/>
            <a:ext cx="4191000" cy="822325"/>
          </a:xfrm>
          <a:prstGeom prst="rect">
            <a:avLst/>
          </a:prstGeom>
          <a:solidFill>
            <a:srgbClr val="FFFFFF"/>
          </a:solidFill>
          <a:ln w="9525">
            <a:noFill/>
            <a:miter lim="800000"/>
            <a:headEnd/>
            <a:tailEnd/>
          </a:ln>
        </p:spPr>
        <p:txBody>
          <a:bodyPr>
            <a:spAutoFit/>
          </a:bodyPr>
          <a:lstStyle/>
          <a:p>
            <a:r>
              <a:rPr lang="en-US" sz="2400" b="1">
                <a:solidFill>
                  <a:srgbClr val="3366FF"/>
                </a:solidFill>
              </a:rPr>
              <a:t>Chemical Elements: </a:t>
            </a:r>
          </a:p>
          <a:p>
            <a:r>
              <a:rPr lang="en-US" sz="2400" b="1">
                <a:solidFill>
                  <a:srgbClr val="3366FF"/>
                </a:solidFill>
              </a:rPr>
              <a:t>(other than H &amp; He)</a:t>
            </a:r>
            <a:r>
              <a:rPr lang="en-US" sz="2400" b="1">
                <a:solidFill>
                  <a:srgbClr val="3366FF"/>
                </a:solidFill>
                <a:latin typeface="Symbol" pitchFamily="18" charset="2"/>
              </a:rPr>
              <a:t> </a:t>
            </a:r>
            <a:r>
              <a:rPr lang="en-US" sz="2400" b="1">
                <a:solidFill>
                  <a:srgbClr val="3366FF"/>
                </a:solidFill>
              </a:rPr>
              <a:t>0.025%</a:t>
            </a:r>
          </a:p>
        </p:txBody>
      </p:sp>
      <p:sp>
        <p:nvSpPr>
          <p:cNvPr id="9232" name="Rectangle 15"/>
          <p:cNvSpPr>
            <a:spLocks noChangeArrowheads="1"/>
          </p:cNvSpPr>
          <p:nvPr/>
        </p:nvSpPr>
        <p:spPr bwMode="auto">
          <a:xfrm>
            <a:off x="6434138" y="990600"/>
            <a:ext cx="533400" cy="533400"/>
          </a:xfrm>
          <a:prstGeom prst="rect">
            <a:avLst/>
          </a:prstGeom>
          <a:solidFill>
            <a:srgbClr val="FFFFFF"/>
          </a:solidFill>
          <a:ln w="9525">
            <a:solidFill>
              <a:schemeClr val="bg1"/>
            </a:solidFill>
            <a:miter lim="800000"/>
            <a:headEnd/>
            <a:tailEnd/>
          </a:ln>
        </p:spPr>
        <p:txBody>
          <a:bodyPr wrap="none" anchor="ctr"/>
          <a:lstStyle/>
          <a:p>
            <a:endParaRPr lang="bg-BG"/>
          </a:p>
        </p:txBody>
      </p:sp>
      <p:sp>
        <p:nvSpPr>
          <p:cNvPr id="9233" name="Text Box 16"/>
          <p:cNvSpPr txBox="1">
            <a:spLocks noChangeArrowheads="1"/>
          </p:cNvSpPr>
          <p:nvPr/>
        </p:nvSpPr>
        <p:spPr bwMode="auto">
          <a:xfrm>
            <a:off x="6553200" y="1127125"/>
            <a:ext cx="2362200" cy="830997"/>
          </a:xfrm>
          <a:prstGeom prst="rect">
            <a:avLst/>
          </a:prstGeom>
          <a:solidFill>
            <a:srgbClr val="FFFFFF"/>
          </a:solidFill>
          <a:ln w="9525">
            <a:noFill/>
            <a:miter lim="800000"/>
            <a:headEnd/>
            <a:tailEnd/>
          </a:ln>
        </p:spPr>
        <p:txBody>
          <a:bodyPr wrap="square">
            <a:spAutoFit/>
          </a:bodyPr>
          <a:lstStyle/>
          <a:p>
            <a:r>
              <a:rPr lang="en-US" sz="2400" b="1" dirty="0">
                <a:solidFill>
                  <a:srgbClr val="008000"/>
                </a:solidFill>
              </a:rPr>
              <a:t>Neutrinos: </a:t>
            </a:r>
          </a:p>
          <a:p>
            <a:r>
              <a:rPr lang="en-US" sz="2400" b="1" dirty="0" smtClean="0">
                <a:solidFill>
                  <a:srgbClr val="008000"/>
                </a:solidFill>
              </a:rPr>
              <a:t>0.1% - 0.5%</a:t>
            </a:r>
            <a:endParaRPr lang="en-US" sz="2400" b="1" dirty="0">
              <a:solidFill>
                <a:srgbClr val="008000"/>
              </a:solidFill>
            </a:endParaRPr>
          </a:p>
        </p:txBody>
      </p:sp>
      <p:sp>
        <p:nvSpPr>
          <p:cNvPr id="9234" name="Text Box 19"/>
          <p:cNvSpPr txBox="1">
            <a:spLocks noChangeArrowheads="1"/>
          </p:cNvSpPr>
          <p:nvPr/>
        </p:nvSpPr>
        <p:spPr bwMode="auto">
          <a:xfrm>
            <a:off x="1524000" y="0"/>
            <a:ext cx="1752600" cy="822325"/>
          </a:xfrm>
          <a:prstGeom prst="rect">
            <a:avLst/>
          </a:prstGeom>
          <a:noFill/>
          <a:ln w="9525">
            <a:noFill/>
            <a:miter lim="800000"/>
            <a:headEnd/>
            <a:tailEnd/>
          </a:ln>
        </p:spPr>
        <p:txBody>
          <a:bodyPr>
            <a:spAutoFit/>
          </a:bodyPr>
          <a:lstStyle/>
          <a:p>
            <a:r>
              <a:rPr lang="en-US" sz="2400" b="1">
                <a:solidFill>
                  <a:srgbClr val="FF0000"/>
                </a:solidFill>
              </a:rPr>
              <a:t>Radiation: </a:t>
            </a:r>
          </a:p>
          <a:p>
            <a:r>
              <a:rPr lang="en-US" sz="2400" b="1">
                <a:solidFill>
                  <a:srgbClr val="FF0000"/>
                </a:solidFill>
              </a:rPr>
              <a:t>0.005%</a:t>
            </a:r>
          </a:p>
        </p:txBody>
      </p:sp>
      <p:grpSp>
        <p:nvGrpSpPr>
          <p:cNvPr id="2" name="Group 20"/>
          <p:cNvGrpSpPr>
            <a:grpSpLocks/>
          </p:cNvGrpSpPr>
          <p:nvPr/>
        </p:nvGrpSpPr>
        <p:grpSpPr bwMode="auto">
          <a:xfrm>
            <a:off x="1409700" y="876300"/>
            <a:ext cx="1676400" cy="914400"/>
            <a:chOff x="888" y="540"/>
            <a:chExt cx="1056" cy="576"/>
          </a:xfrm>
        </p:grpSpPr>
        <p:sp>
          <p:nvSpPr>
            <p:cNvPr id="9239" name="Line 21"/>
            <p:cNvSpPr>
              <a:spLocks noChangeShapeType="1"/>
            </p:cNvSpPr>
            <p:nvPr/>
          </p:nvSpPr>
          <p:spPr bwMode="auto">
            <a:xfrm>
              <a:off x="888" y="540"/>
              <a:ext cx="1056" cy="0"/>
            </a:xfrm>
            <a:prstGeom prst="line">
              <a:avLst/>
            </a:prstGeom>
            <a:noFill/>
            <a:ln w="28575">
              <a:solidFill>
                <a:srgbClr val="FF0000"/>
              </a:solidFill>
              <a:round/>
              <a:headEnd/>
              <a:tailEnd/>
            </a:ln>
          </p:spPr>
          <p:txBody>
            <a:bodyPr>
              <a:spAutoFit/>
            </a:bodyPr>
            <a:lstStyle/>
            <a:p>
              <a:endParaRPr lang="bg-BG"/>
            </a:p>
          </p:txBody>
        </p:sp>
        <p:sp>
          <p:nvSpPr>
            <p:cNvPr id="9240" name="Line 22"/>
            <p:cNvSpPr>
              <a:spLocks noChangeShapeType="1"/>
            </p:cNvSpPr>
            <p:nvPr/>
          </p:nvSpPr>
          <p:spPr bwMode="auto">
            <a:xfrm>
              <a:off x="1944" y="540"/>
              <a:ext cx="0" cy="576"/>
            </a:xfrm>
            <a:prstGeom prst="line">
              <a:avLst/>
            </a:prstGeom>
            <a:noFill/>
            <a:ln w="28575">
              <a:solidFill>
                <a:srgbClr val="FF0000"/>
              </a:solidFill>
              <a:round/>
              <a:headEnd/>
              <a:tailEnd/>
            </a:ln>
          </p:spPr>
          <p:txBody>
            <a:bodyPr wrap="none">
              <a:spAutoFit/>
            </a:bodyPr>
            <a:lstStyle/>
            <a:p>
              <a:endParaRPr lang="bg-BG"/>
            </a:p>
          </p:txBody>
        </p:sp>
      </p:grpSp>
      <p:grpSp>
        <p:nvGrpSpPr>
          <p:cNvPr id="3" name="Group 23"/>
          <p:cNvGrpSpPr>
            <a:grpSpLocks/>
          </p:cNvGrpSpPr>
          <p:nvPr/>
        </p:nvGrpSpPr>
        <p:grpSpPr bwMode="auto">
          <a:xfrm>
            <a:off x="209550" y="152400"/>
            <a:ext cx="1238250" cy="1295400"/>
            <a:chOff x="132" y="96"/>
            <a:chExt cx="780" cy="816"/>
          </a:xfrm>
        </p:grpSpPr>
        <p:sp>
          <p:nvSpPr>
            <p:cNvPr id="565272" name="Rectangle 24"/>
            <p:cNvSpPr>
              <a:spLocks noChangeArrowheads="1"/>
            </p:cNvSpPr>
            <p:nvPr/>
          </p:nvSpPr>
          <p:spPr bwMode="auto">
            <a:xfrm>
              <a:off x="132" y="96"/>
              <a:ext cx="780" cy="816"/>
            </a:xfrm>
            <a:prstGeom prst="rect">
              <a:avLst/>
            </a:prstGeom>
            <a:solidFill>
              <a:schemeClr val="tx1"/>
            </a:solidFill>
            <a:ln w="38100" algn="ctr">
              <a:solidFill>
                <a:srgbClr val="FF0000"/>
              </a:solidFill>
              <a:miter lim="800000"/>
              <a:headEnd/>
              <a:tailEnd/>
            </a:ln>
            <a:effectLst>
              <a:outerShdw dist="107763" dir="2700000" algn="ctr" rotWithShape="0">
                <a:srgbClr val="808080">
                  <a:alpha val="24001"/>
                </a:srgbClr>
              </a:outerShdw>
            </a:effectLst>
          </p:spPr>
          <p:txBody>
            <a:bodyPr anchor="ctr">
              <a:spAutoFit/>
            </a:bodyPr>
            <a:lstStyle/>
            <a:p>
              <a:pPr>
                <a:defRPr/>
              </a:pPr>
              <a:endParaRPr lang="bg-BG"/>
            </a:p>
          </p:txBody>
        </p:sp>
        <p:pic>
          <p:nvPicPr>
            <p:cNvPr id="9238" name="Picture 25" descr="cobe_map"/>
            <p:cNvPicPr>
              <a:picLocks noChangeAspect="1" noChangeArrowheads="1"/>
            </p:cNvPicPr>
            <p:nvPr/>
          </p:nvPicPr>
          <p:blipFill>
            <a:blip r:embed="rId8"/>
            <a:srcRect l="3549" r="3549"/>
            <a:stretch>
              <a:fillRect/>
            </a:stretch>
          </p:blipFill>
          <p:spPr bwMode="auto">
            <a:xfrm>
              <a:off x="162" y="254"/>
              <a:ext cx="720" cy="500"/>
            </a:xfrm>
            <a:prstGeom prst="rect">
              <a:avLst/>
            </a:prstGeom>
            <a:noFill/>
            <a:ln w="38100">
              <a:noFill/>
              <a:miter lim="800000"/>
              <a:headEnd/>
              <a:tailEnd/>
            </a:ln>
          </p:spPr>
        </p:pic>
      </p:gr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457200" y="0"/>
            <a:ext cx="8229600" cy="1143000"/>
          </a:xfrm>
        </p:spPr>
        <p:txBody>
          <a:bodyPr/>
          <a:lstStyle/>
          <a:p>
            <a:r>
              <a:rPr lang="en-US" dirty="0" smtClean="0"/>
              <a:t>Cosmological Parameters</a:t>
            </a:r>
            <a:endParaRPr lang="bg-BG" dirty="0" smtClean="0"/>
          </a:p>
        </p:txBody>
      </p:sp>
      <p:pic>
        <p:nvPicPr>
          <p:cNvPr id="121859" name="Picture 2"/>
          <p:cNvPicPr>
            <a:picLocks noGrp="1" noChangeAspect="1" noChangeArrowheads="1"/>
          </p:cNvPicPr>
          <p:nvPr>
            <p:ph idx="1"/>
          </p:nvPr>
        </p:nvPicPr>
        <p:blipFill>
          <a:blip r:embed="rId2"/>
          <a:srcRect/>
          <a:stretch>
            <a:fillRect/>
          </a:stretch>
        </p:blipFill>
        <p:spPr>
          <a:xfrm>
            <a:off x="1066800" y="1143000"/>
            <a:ext cx="7315200" cy="5566709"/>
          </a:xfrm>
        </p:spPr>
      </p:pic>
      <p:pic>
        <p:nvPicPr>
          <p:cNvPr id="121860" name="Picture 3"/>
          <p:cNvPicPr>
            <a:picLocks noChangeAspect="1" noChangeArrowheads="1"/>
          </p:cNvPicPr>
          <p:nvPr/>
        </p:nvPicPr>
        <p:blipFill>
          <a:blip r:embed="rId3"/>
          <a:srcRect/>
          <a:stretch>
            <a:fillRect/>
          </a:stretch>
        </p:blipFill>
        <p:spPr bwMode="auto">
          <a:xfrm>
            <a:off x="1371600" y="6934200"/>
            <a:ext cx="6296025"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a:srcRect/>
          <a:stretch>
            <a:fillRect/>
          </a:stretch>
        </p:blipFill>
        <p:spPr bwMode="auto">
          <a:xfrm>
            <a:off x="519113" y="490538"/>
            <a:ext cx="8105775" cy="5876925"/>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2"/>
          <a:srcRect/>
          <a:stretch>
            <a:fillRect/>
          </a:stretch>
        </p:blipFill>
        <p:spPr bwMode="auto">
          <a:xfrm>
            <a:off x="-22225" y="1828800"/>
            <a:ext cx="9166225" cy="47244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p:cNvPicPr>
            <a:picLocks noChangeAspect="1" noChangeArrowheads="1"/>
          </p:cNvPicPr>
          <p:nvPr/>
        </p:nvPicPr>
        <p:blipFill>
          <a:blip r:embed="rId2"/>
          <a:srcRect/>
          <a:stretch>
            <a:fillRect/>
          </a:stretch>
        </p:blipFill>
        <p:spPr bwMode="auto">
          <a:xfrm>
            <a:off x="152400" y="1371600"/>
            <a:ext cx="8894763" cy="5310188"/>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0100" y="457200"/>
            <a:ext cx="7543800" cy="4832092"/>
          </a:xfrm>
          <a:prstGeom prst="rect">
            <a:avLst/>
          </a:prstGeom>
        </p:spPr>
        <p:txBody>
          <a:bodyPr wrap="square">
            <a:spAutoFit/>
          </a:bodyPr>
          <a:lstStyle/>
          <a:p>
            <a:pPr>
              <a:spcBef>
                <a:spcPct val="20000"/>
              </a:spcBef>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bg-BG" sz="2000" dirty="0" smtClean="0">
                <a:latin typeface="Times New Roman" pitchFamily="18" charset="0"/>
                <a:sym typeface="Symbol" pitchFamily="18" charset="2"/>
              </a:rPr>
              <a:t>Наред с безпрецедентната точност при определяне на редица характеристики на Вселената, като например плътността на познатото ни барионно вещество, следваща от данните относно КН и КМФ, съвременната космология се сблъсква със  сериозни загадки. Съгласно съвкупност от независими наблюдателни данни от  свръхнови, КМФ, КН и др. 22% от пълната плътност на Вселената представлява тъмно вещество, а 73% е във вид на тъмна енергия. Каква е природата на 95% от материята на Вселената?</a:t>
            </a:r>
          </a:p>
          <a:p>
            <a:pPr>
              <a:spcBef>
                <a:spcPct val="20000"/>
              </a:spcBef>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bg-BG" sz="2000" dirty="0" smtClean="0">
                <a:latin typeface="Times New Roman" pitchFamily="18" charset="0"/>
                <a:sym typeface="Symbol" pitchFamily="18" charset="2"/>
              </a:rPr>
              <a:t>Дали съществува космологична константа или поле отговорни за тъмната енергия, дали нови екзотични физични теории, като суперсиметрията например, ще предложат кандидата за тъмното вещество или тъмното вещество и енергия са сигнатури за необходимост от алтернативна гравитационна теория ? </a:t>
            </a:r>
          </a:p>
          <a:p>
            <a:pPr>
              <a:spcBef>
                <a:spcPct val="20000"/>
              </a:spcBef>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bg-BG" sz="2000" dirty="0" smtClean="0">
                <a:latin typeface="Times New Roman" pitchFamily="18" charset="0"/>
                <a:sym typeface="Symbol" pitchFamily="18" charset="2"/>
              </a:rPr>
              <a:t>Очакваме  бъдещите изследвания и в частност Големия адронен колайдер,  да дадат отговори на част от космологичните загадки.</a:t>
            </a:r>
            <a:endParaRPr lang="fr-FR" sz="2000" dirty="0">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381000"/>
            <a:ext cx="7772400" cy="533400"/>
          </a:xfrm>
        </p:spPr>
        <p:txBody>
          <a:bodyPr/>
          <a:lstStyle/>
          <a:p>
            <a:pPr eaLnBrk="1" hangingPunct="1"/>
            <a:r>
              <a:rPr lang="en-US" sz="3600" b="1" smtClean="0"/>
              <a:t>Measured Plank’s curve</a:t>
            </a:r>
          </a:p>
        </p:txBody>
      </p:sp>
      <p:sp>
        <p:nvSpPr>
          <p:cNvPr id="1028" name="Rectangle 3"/>
          <p:cNvSpPr>
            <a:spLocks noGrp="1" noChangeArrowheads="1"/>
          </p:cNvSpPr>
          <p:nvPr>
            <p:ph type="body" sz="half" idx="1"/>
          </p:nvPr>
        </p:nvSpPr>
        <p:spPr>
          <a:xfrm>
            <a:off x="457200" y="1219200"/>
            <a:ext cx="8001000" cy="1676400"/>
          </a:xfrm>
        </p:spPr>
        <p:txBody>
          <a:bodyPr/>
          <a:lstStyle/>
          <a:p>
            <a:pPr marL="533400" indent="-533400" eaLnBrk="1" hangingPunct="1">
              <a:lnSpc>
                <a:spcPct val="90000"/>
              </a:lnSpc>
              <a:buFontTx/>
              <a:buNone/>
            </a:pPr>
            <a:r>
              <a:rPr lang="en-US" sz="2000" smtClean="0"/>
              <a:t>By A. Penzias, R. Wilson (left);  by COBE  (right)</a:t>
            </a:r>
          </a:p>
          <a:p>
            <a:pPr marL="533400" indent="-533400" eaLnBrk="1" hangingPunct="1">
              <a:lnSpc>
                <a:spcPct val="90000"/>
              </a:lnSpc>
              <a:buFontTx/>
              <a:buNone/>
            </a:pPr>
            <a:endParaRPr lang="fr-FR" sz="2000" smtClean="0"/>
          </a:p>
          <a:p>
            <a:pPr marL="533400" indent="-533400" eaLnBrk="1" hangingPunct="1">
              <a:lnSpc>
                <a:spcPct val="90000"/>
              </a:lnSpc>
              <a:buFontTx/>
              <a:buNone/>
            </a:pPr>
            <a:r>
              <a:rPr lang="fr-FR" sz="2000" smtClean="0"/>
              <a:t>       The FIRAS experiment measured the spectrum at 34 equally spaced points along the blackbody curve. The error bars  are so small that they can not be seen under the predicted curve in the figure!</a:t>
            </a:r>
            <a:r>
              <a:rPr lang="fr-FR" sz="2800" smtClean="0"/>
              <a:t> </a:t>
            </a:r>
            <a:endParaRPr lang="en-US" sz="2800" smtClean="0"/>
          </a:p>
        </p:txBody>
      </p:sp>
      <p:graphicFrame>
        <p:nvGraphicFramePr>
          <p:cNvPr id="1026" name="Object 0"/>
          <p:cNvGraphicFramePr>
            <a:graphicFrameLocks noChangeAspect="1"/>
          </p:cNvGraphicFramePr>
          <p:nvPr/>
        </p:nvGraphicFramePr>
        <p:xfrm>
          <a:off x="304800" y="3200400"/>
          <a:ext cx="8610600" cy="2900363"/>
        </p:xfrm>
        <a:graphic>
          <a:graphicData uri="http://schemas.openxmlformats.org/presentationml/2006/ole">
            <p:oleObj spid="_x0000_s2985986" name="Bitmap Image" r:id="rId3" imgW="13171429" imgH="4352381" progId="Paint.Picture">
              <p:embed/>
            </p:oleObj>
          </a:graphicData>
        </a:graphic>
      </p:graphicFrame>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0" y="0"/>
            <a:ext cx="9144000" cy="6858000"/>
          </a:xfrm>
          <a:prstGeom prst="rect">
            <a:avLst/>
          </a:prstGeom>
          <a:gradFill rotWithShape="1">
            <a:gsLst>
              <a:gs pos="0">
                <a:schemeClr val="bg1"/>
              </a:gs>
              <a:gs pos="100000">
                <a:srgbClr val="00FFFF"/>
              </a:gs>
            </a:gsLst>
            <a:path path="shape">
              <a:fillToRect l="50000" t="50000" r="50000" b="50000"/>
            </a:path>
          </a:gradFill>
          <a:ln w="9525">
            <a:solidFill>
              <a:schemeClr val="tx1"/>
            </a:solidFill>
            <a:miter lim="800000"/>
            <a:headEnd/>
            <a:tailEnd/>
          </a:ln>
        </p:spPr>
        <p:txBody>
          <a:bodyPr wrap="none" anchor="ctr"/>
          <a:lstStyle/>
          <a:p>
            <a:pPr algn="ctr"/>
            <a:endParaRPr lang="bg-BG">
              <a:latin typeface="Calibri" pitchFamily="34" charset="0"/>
            </a:endParaRPr>
          </a:p>
        </p:txBody>
      </p:sp>
      <p:sp>
        <p:nvSpPr>
          <p:cNvPr id="77827" name="Text Box 3"/>
          <p:cNvSpPr txBox="1">
            <a:spLocks noChangeArrowheads="1"/>
          </p:cNvSpPr>
          <p:nvPr/>
        </p:nvSpPr>
        <p:spPr bwMode="auto">
          <a:xfrm>
            <a:off x="1050925" y="955675"/>
            <a:ext cx="260350" cy="457200"/>
          </a:xfrm>
          <a:prstGeom prst="rect">
            <a:avLst/>
          </a:prstGeom>
          <a:noFill/>
          <a:ln w="9525">
            <a:noFill/>
            <a:miter lim="800000"/>
            <a:headEnd/>
            <a:tailEnd/>
          </a:ln>
        </p:spPr>
        <p:txBody>
          <a:bodyPr wrap="none">
            <a:spAutoFit/>
          </a:bodyPr>
          <a:lstStyle/>
          <a:p>
            <a:r>
              <a:rPr lang="en-US" sz="2400">
                <a:latin typeface="Times New Roman" pitchFamily="18" charset="0"/>
              </a:rPr>
              <a:t> </a:t>
            </a:r>
          </a:p>
        </p:txBody>
      </p:sp>
      <p:sp>
        <p:nvSpPr>
          <p:cNvPr id="77828" name="Line 4"/>
          <p:cNvSpPr>
            <a:spLocks noChangeShapeType="1"/>
          </p:cNvSpPr>
          <p:nvPr/>
        </p:nvSpPr>
        <p:spPr bwMode="auto">
          <a:xfrm>
            <a:off x="228600" y="1219200"/>
            <a:ext cx="4267200" cy="0"/>
          </a:xfrm>
          <a:prstGeom prst="line">
            <a:avLst/>
          </a:prstGeom>
          <a:noFill/>
          <a:ln w="28575">
            <a:solidFill>
              <a:schemeClr val="tx1"/>
            </a:solidFill>
            <a:round/>
            <a:headEnd/>
            <a:tailEnd/>
          </a:ln>
          <a:effectLst>
            <a:prstShdw prst="shdw13" dist="53882" dir="13500000">
              <a:schemeClr val="bg2"/>
            </a:prstShdw>
          </a:effectLst>
        </p:spPr>
        <p:txBody>
          <a:bodyPr wrap="none" anchor="ctr"/>
          <a:lstStyle/>
          <a:p>
            <a:endParaRPr lang="bg-BG"/>
          </a:p>
        </p:txBody>
      </p:sp>
      <p:sp>
        <p:nvSpPr>
          <p:cNvPr id="77829" name="WordArt 5"/>
          <p:cNvSpPr>
            <a:spLocks noChangeArrowheads="1" noChangeShapeType="1" noTextEdit="1"/>
          </p:cNvSpPr>
          <p:nvPr/>
        </p:nvSpPr>
        <p:spPr bwMode="auto">
          <a:xfrm>
            <a:off x="152400" y="152400"/>
            <a:ext cx="4343400" cy="12192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chemeClr val="tx2"/>
                </a:solidFill>
                <a:effectLst>
                  <a:prstShdw prst="shdw13" dist="53882" dir="13500000">
                    <a:srgbClr val="868686"/>
                  </a:prstShdw>
                </a:effectLst>
                <a:latin typeface="Arial Black"/>
              </a:rPr>
              <a:t>Summary</a:t>
            </a:r>
            <a:endParaRPr lang="bg-BG" sz="3600" kern="10">
              <a:ln w="9525">
                <a:solidFill>
                  <a:srgbClr val="000000"/>
                </a:solidFill>
                <a:round/>
                <a:headEnd/>
                <a:tailEnd/>
              </a:ln>
              <a:solidFill>
                <a:schemeClr val="tx2"/>
              </a:solidFill>
              <a:effectLst>
                <a:prstShdw prst="shdw13" dist="53882" dir="13500000">
                  <a:srgbClr val="868686"/>
                </a:prstShdw>
              </a:effectLst>
              <a:latin typeface="Arial Black"/>
            </a:endParaRPr>
          </a:p>
        </p:txBody>
      </p:sp>
      <p:sp>
        <p:nvSpPr>
          <p:cNvPr id="251910" name="Text Box 6"/>
          <p:cNvSpPr txBox="1">
            <a:spLocks noChangeArrowheads="1"/>
          </p:cNvSpPr>
          <p:nvPr/>
        </p:nvSpPr>
        <p:spPr bwMode="auto">
          <a:xfrm rot="-170613">
            <a:off x="293688" y="1174750"/>
            <a:ext cx="8551862" cy="830263"/>
          </a:xfrm>
          <a:prstGeom prst="rect">
            <a:avLst/>
          </a:prstGeom>
          <a:solidFill>
            <a:schemeClr val="bg1"/>
          </a:solidFill>
          <a:ln w="9525">
            <a:noFill/>
            <a:miter lim="800000"/>
            <a:headEnd/>
            <a:tailEnd/>
          </a:ln>
        </p:spPr>
        <p:txBody>
          <a:bodyPr>
            <a:spAutoFit/>
          </a:bodyPr>
          <a:lstStyle/>
          <a:p>
            <a:r>
              <a:rPr lang="fr-FR" sz="1600"/>
              <a:t>BBN is the most sensitive cosmological probe of number of neutrino species, of distortions in the energy distribution of neutrinos, lepton asymmetry, neutrino mass differences and mixings, etc. It provides constraints on many neutrino characteristics. </a:t>
            </a:r>
          </a:p>
        </p:txBody>
      </p:sp>
      <p:sp>
        <p:nvSpPr>
          <p:cNvPr id="251912" name="Text Box 8"/>
          <p:cNvSpPr txBox="1">
            <a:spLocks noChangeArrowheads="1"/>
          </p:cNvSpPr>
          <p:nvPr/>
        </p:nvSpPr>
        <p:spPr bwMode="auto">
          <a:xfrm rot="202027">
            <a:off x="541338" y="3259138"/>
            <a:ext cx="7423150" cy="584200"/>
          </a:xfrm>
          <a:prstGeom prst="rect">
            <a:avLst/>
          </a:prstGeom>
          <a:solidFill>
            <a:srgbClr val="00FF00"/>
          </a:solidFill>
          <a:ln w="9525">
            <a:noFill/>
            <a:miter lim="800000"/>
            <a:headEnd/>
            <a:tailEnd/>
          </a:ln>
        </p:spPr>
        <p:txBody>
          <a:bodyPr wrap="none">
            <a:spAutoFit/>
          </a:bodyPr>
          <a:lstStyle/>
          <a:p>
            <a:r>
              <a:rPr lang="fr-FR" sz="1600"/>
              <a:t>BBN constraints on neutrino oscillations parameters depend   nontrivially </a:t>
            </a:r>
          </a:p>
          <a:p>
            <a:r>
              <a:rPr lang="fr-FR" sz="1600"/>
              <a:t>on the population of sterile neutrino and the lepton asymmetry in the Universe. </a:t>
            </a:r>
          </a:p>
        </p:txBody>
      </p:sp>
      <p:sp>
        <p:nvSpPr>
          <p:cNvPr id="251916" name="Text Box 12"/>
          <p:cNvSpPr txBox="1">
            <a:spLocks noChangeArrowheads="1"/>
          </p:cNvSpPr>
          <p:nvPr/>
        </p:nvSpPr>
        <p:spPr bwMode="auto">
          <a:xfrm rot="302547">
            <a:off x="96838" y="4433888"/>
            <a:ext cx="9039225" cy="592137"/>
          </a:xfrm>
          <a:prstGeom prst="rect">
            <a:avLst/>
          </a:prstGeom>
          <a:solidFill>
            <a:srgbClr val="33CCFF"/>
          </a:solidFill>
          <a:ln w="9525">
            <a:noFill/>
            <a:miter lim="800000"/>
            <a:headEnd/>
            <a:tailEnd/>
          </a:ln>
        </p:spPr>
        <p:txBody>
          <a:bodyPr wrap="none">
            <a:spAutoFit/>
          </a:bodyPr>
          <a:lstStyle/>
          <a:p>
            <a:pPr>
              <a:lnSpc>
                <a:spcPct val="90000"/>
              </a:lnSpc>
              <a:defRPr/>
            </a:pPr>
            <a:r>
              <a:rPr lang="fr-FR" dirty="0"/>
              <a:t>CMB+LSS </a:t>
            </a:r>
            <a:r>
              <a:rPr lang="fr-FR" dirty="0" err="1"/>
              <a:t>constraints</a:t>
            </a:r>
            <a:r>
              <a:rPr lang="fr-FR" dirty="0"/>
              <a:t> (sensitive to the total </a:t>
            </a:r>
            <a:r>
              <a:rPr lang="fr-FR" dirty="0" err="1"/>
              <a:t>energy</a:t>
            </a:r>
            <a:r>
              <a:rPr lang="fr-FR" dirty="0"/>
              <a:t> </a:t>
            </a:r>
            <a:r>
              <a:rPr lang="fr-FR" dirty="0" err="1"/>
              <a:t>density</a:t>
            </a:r>
            <a:r>
              <a:rPr lang="fr-FR" dirty="0"/>
              <a:t> </a:t>
            </a:r>
            <a:r>
              <a:rPr lang="fr-FR" dirty="0" err="1"/>
              <a:t>can</a:t>
            </a:r>
            <a:r>
              <a:rPr lang="fr-FR" dirty="0"/>
              <a:t> </a:t>
            </a:r>
            <a:r>
              <a:rPr lang="fr-FR" dirty="0" err="1"/>
              <a:t>be</a:t>
            </a:r>
            <a:r>
              <a:rPr lang="fr-FR" dirty="0"/>
              <a:t> </a:t>
            </a:r>
            <a:r>
              <a:rPr lang="fr-FR" dirty="0" err="1"/>
              <a:t>obtained</a:t>
            </a:r>
            <a:r>
              <a:rPr lang="fr-FR" dirty="0"/>
              <a:t> </a:t>
            </a:r>
            <a:r>
              <a:rPr lang="fr-CH" dirty="0"/>
              <a:t>1&lt;</a:t>
            </a:r>
            <a:r>
              <a:rPr lang="en-US" dirty="0">
                <a:sym typeface="Symbol" pitchFamily="18" charset="2"/>
              </a:rPr>
              <a:t>N</a:t>
            </a:r>
            <a:r>
              <a:rPr lang="en-US" baseline="-25000" dirty="0">
                <a:sym typeface="Symbol" pitchFamily="18" charset="2"/>
              </a:rPr>
              <a:t>s</a:t>
            </a:r>
            <a:r>
              <a:rPr lang="fr-FR" dirty="0">
                <a:sym typeface="Symbol" pitchFamily="18" charset="2"/>
              </a:rPr>
              <a:t>&lt;5 , </a:t>
            </a:r>
          </a:p>
          <a:p>
            <a:pPr>
              <a:lnSpc>
                <a:spcPct val="90000"/>
              </a:lnSpc>
              <a:defRPr/>
            </a:pPr>
            <a:r>
              <a:rPr lang="fr-FR" dirty="0">
                <a:solidFill>
                  <a:schemeClr val="accent4"/>
                </a:solidFill>
                <a:sym typeface="Symbol" pitchFamily="18" charset="2"/>
              </a:rPr>
              <a:t>CMB +LSS </a:t>
            </a:r>
            <a:r>
              <a:rPr lang="fr-FR" dirty="0" err="1">
                <a:solidFill>
                  <a:schemeClr val="accent4"/>
                </a:solidFill>
                <a:sym typeface="Symbol" pitchFamily="18" charset="2"/>
              </a:rPr>
              <a:t>constrains</a:t>
            </a:r>
            <a:r>
              <a:rPr lang="fr-FR" dirty="0">
                <a:solidFill>
                  <a:schemeClr val="accent4"/>
                </a:solidFill>
                <a:sym typeface="Symbol" pitchFamily="18" charset="2"/>
              </a:rPr>
              <a:t> total neutrino mass  &lt; 0.6 eV</a:t>
            </a:r>
          </a:p>
        </p:txBody>
      </p:sp>
      <p:sp>
        <p:nvSpPr>
          <p:cNvPr id="251917" name="Text Box 13"/>
          <p:cNvSpPr txBox="1">
            <a:spLocks noChangeArrowheads="1"/>
          </p:cNvSpPr>
          <p:nvPr/>
        </p:nvSpPr>
        <p:spPr bwMode="auto">
          <a:xfrm>
            <a:off x="1143000" y="2209800"/>
            <a:ext cx="7262813" cy="839788"/>
          </a:xfrm>
          <a:prstGeom prst="rect">
            <a:avLst/>
          </a:prstGeom>
          <a:solidFill>
            <a:srgbClr val="FFFF00"/>
          </a:solidFill>
          <a:ln w="9525" algn="ctr">
            <a:noFill/>
            <a:miter lim="800000"/>
            <a:headEnd/>
            <a:tailEnd/>
          </a:ln>
        </p:spPr>
        <p:txBody>
          <a:bodyPr wrap="none">
            <a:spAutoFit/>
          </a:bodyPr>
          <a:lstStyle/>
          <a:p>
            <a:pPr>
              <a:lnSpc>
                <a:spcPct val="90000"/>
              </a:lnSpc>
            </a:pPr>
            <a:r>
              <a:rPr lang="fr-FR" dirty="0"/>
              <a:t>Active</a:t>
            </a:r>
            <a:r>
              <a:rPr lang="fr-CH" dirty="0"/>
              <a:t>-</a:t>
            </a:r>
            <a:r>
              <a:rPr lang="fr-FR" dirty="0" err="1"/>
              <a:t>sterile</a:t>
            </a:r>
            <a:r>
              <a:rPr lang="fr-FR" dirty="0"/>
              <a:t> oscillations </a:t>
            </a:r>
            <a:r>
              <a:rPr lang="fr-FR" dirty="0" err="1"/>
              <a:t>lead</a:t>
            </a:r>
            <a:r>
              <a:rPr lang="fr-FR" dirty="0"/>
              <a:t> to </a:t>
            </a:r>
            <a:r>
              <a:rPr lang="fr-FR" dirty="0" err="1"/>
              <a:t>additional</a:t>
            </a:r>
            <a:r>
              <a:rPr lang="fr-FR" dirty="0"/>
              <a:t> </a:t>
            </a:r>
            <a:r>
              <a:rPr lang="fr-FR" dirty="0" err="1"/>
              <a:t>species</a:t>
            </a:r>
            <a:r>
              <a:rPr lang="fr-FR" dirty="0"/>
              <a:t> </a:t>
            </a:r>
            <a:r>
              <a:rPr lang="fr-FR" dirty="0" err="1"/>
              <a:t>into</a:t>
            </a:r>
            <a:r>
              <a:rPr lang="fr-FR" dirty="0"/>
              <a:t> </a:t>
            </a:r>
            <a:r>
              <a:rPr lang="fr-FR" dirty="0" err="1"/>
              <a:t>equilibrium</a:t>
            </a:r>
            <a:r>
              <a:rPr lang="fr-FR" dirty="0"/>
              <a:t>, </a:t>
            </a:r>
          </a:p>
          <a:p>
            <a:pPr>
              <a:lnSpc>
                <a:spcPct val="90000"/>
              </a:lnSpc>
            </a:pPr>
            <a:r>
              <a:rPr lang="fr-FR" dirty="0" err="1"/>
              <a:t>distort</a:t>
            </a:r>
            <a:r>
              <a:rPr lang="fr-FR" dirty="0"/>
              <a:t> neutrino </a:t>
            </a:r>
            <a:r>
              <a:rPr lang="fr-FR" dirty="0" err="1"/>
              <a:t>spectrum</a:t>
            </a:r>
            <a:r>
              <a:rPr lang="fr-FR" dirty="0"/>
              <a:t> and neutrino-antineutrino </a:t>
            </a:r>
            <a:r>
              <a:rPr lang="fr-FR" dirty="0" err="1"/>
              <a:t>asymmetry</a:t>
            </a:r>
            <a:r>
              <a:rPr lang="fr-FR" dirty="0"/>
              <a:t>, </a:t>
            </a:r>
            <a:r>
              <a:rPr lang="fr-FR" dirty="0" err="1"/>
              <a:t>thus</a:t>
            </a:r>
            <a:r>
              <a:rPr lang="fr-FR" dirty="0"/>
              <a:t> </a:t>
            </a:r>
          </a:p>
          <a:p>
            <a:pPr>
              <a:lnSpc>
                <a:spcPct val="90000"/>
              </a:lnSpc>
            </a:pPr>
            <a:r>
              <a:rPr lang="fr-FR" dirty="0" err="1"/>
              <a:t>influencing</a:t>
            </a:r>
            <a:r>
              <a:rPr lang="fr-FR" dirty="0"/>
              <a:t>  </a:t>
            </a:r>
            <a:r>
              <a:rPr lang="fr-FR" dirty="0" err="1"/>
              <a:t>Universe</a:t>
            </a:r>
            <a:r>
              <a:rPr lang="fr-FR" dirty="0"/>
              <a:t> </a:t>
            </a:r>
            <a:r>
              <a:rPr lang="fr-FR" dirty="0" err="1"/>
              <a:t>expantion</a:t>
            </a:r>
            <a:r>
              <a:rPr lang="fr-CH" dirty="0"/>
              <a:t>, CMB </a:t>
            </a:r>
            <a:r>
              <a:rPr lang="fr-CH" dirty="0" smtClean="0"/>
              <a:t>and</a:t>
            </a:r>
            <a:r>
              <a:rPr lang="fr-CH" dirty="0" smtClean="0"/>
              <a:t> </a:t>
            </a:r>
            <a:r>
              <a:rPr lang="fr-CH" dirty="0"/>
              <a:t>BBN</a:t>
            </a:r>
            <a:r>
              <a:rPr lang="fr-FR" dirty="0"/>
              <a:t>.</a:t>
            </a:r>
          </a:p>
        </p:txBody>
      </p:sp>
      <p:sp>
        <p:nvSpPr>
          <p:cNvPr id="251914" name="Text Box 10"/>
          <p:cNvSpPr txBox="1">
            <a:spLocks noChangeArrowheads="1"/>
          </p:cNvSpPr>
          <p:nvPr/>
        </p:nvSpPr>
        <p:spPr bwMode="auto">
          <a:xfrm rot="-169553">
            <a:off x="247650" y="5653088"/>
            <a:ext cx="8170863" cy="1004887"/>
          </a:xfrm>
          <a:prstGeom prst="rect">
            <a:avLst/>
          </a:prstGeom>
          <a:solidFill>
            <a:srgbClr val="FF66CC"/>
          </a:solidFill>
          <a:ln w="9525">
            <a:noFill/>
            <a:miter lim="800000"/>
            <a:headEnd/>
            <a:tailEnd/>
          </a:ln>
        </p:spPr>
        <p:txBody>
          <a:bodyPr wrap="none">
            <a:spAutoFit/>
          </a:bodyPr>
          <a:lstStyle/>
          <a:p>
            <a:pPr>
              <a:lnSpc>
                <a:spcPct val="90000"/>
              </a:lnSpc>
            </a:pPr>
            <a:r>
              <a:rPr lang="fr-FR" sz="1600"/>
              <a:t>CMB+LSS  sensitive to the total energy density , they put the most stringent constraints </a:t>
            </a:r>
          </a:p>
          <a:p>
            <a:pPr>
              <a:lnSpc>
                <a:spcPct val="90000"/>
              </a:lnSpc>
            </a:pPr>
            <a:r>
              <a:rPr lang="fr-FR" sz="1600"/>
              <a:t>to the sum of neutrino masses.</a:t>
            </a:r>
          </a:p>
          <a:p>
            <a:pPr>
              <a:lnSpc>
                <a:spcPct val="90000"/>
              </a:lnSpc>
            </a:pPr>
            <a:r>
              <a:rPr lang="fr-FR" sz="1600"/>
              <a:t> These constraints are much stronger than the existing laboratory mass constraints.</a:t>
            </a:r>
          </a:p>
          <a:p>
            <a:pPr>
              <a:buFont typeface="Arial" pitchFamily="34" charset="0"/>
              <a:buNone/>
            </a:pPr>
            <a:r>
              <a:rPr lang="fr-FR" sz="1600"/>
              <a:t>       Future Planck mission will strengthen CMB constraints considerably.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1910"/>
                                        </p:tgtEl>
                                        <p:attrNameLst>
                                          <p:attrName>style.visibility</p:attrName>
                                        </p:attrNameLst>
                                      </p:cBhvr>
                                      <p:to>
                                        <p:strVal val="visible"/>
                                      </p:to>
                                    </p:set>
                                    <p:animEffect transition="in" filter="dissolve">
                                      <p:cBhvr>
                                        <p:cTn id="7" dur="500"/>
                                        <p:tgtEl>
                                          <p:spTgt spid="2519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51917"/>
                                        </p:tgtEl>
                                        <p:attrNameLst>
                                          <p:attrName>style.visibility</p:attrName>
                                        </p:attrNameLst>
                                      </p:cBhvr>
                                      <p:to>
                                        <p:strVal val="visible"/>
                                      </p:to>
                                    </p:set>
                                    <p:anim calcmode="lin" valueType="num">
                                      <p:cBhvr>
                                        <p:cTn id="12" dur="500" fill="hold"/>
                                        <p:tgtEl>
                                          <p:spTgt spid="251917"/>
                                        </p:tgtEl>
                                        <p:attrNameLst>
                                          <p:attrName>ppt_w</p:attrName>
                                        </p:attrNameLst>
                                      </p:cBhvr>
                                      <p:tavLst>
                                        <p:tav tm="0">
                                          <p:val>
                                            <p:fltVal val="0"/>
                                          </p:val>
                                        </p:tav>
                                        <p:tav tm="100000">
                                          <p:val>
                                            <p:strVal val="#ppt_w"/>
                                          </p:val>
                                        </p:tav>
                                      </p:tavLst>
                                    </p:anim>
                                    <p:anim calcmode="lin" valueType="num">
                                      <p:cBhvr>
                                        <p:cTn id="13" dur="500" fill="hold"/>
                                        <p:tgtEl>
                                          <p:spTgt spid="251917"/>
                                        </p:tgtEl>
                                        <p:attrNameLst>
                                          <p:attrName>ppt_h</p:attrName>
                                        </p:attrNameLst>
                                      </p:cBhvr>
                                      <p:tavLst>
                                        <p:tav tm="0">
                                          <p:val>
                                            <p:fltVal val="0"/>
                                          </p:val>
                                        </p:tav>
                                        <p:tav tm="100000">
                                          <p:val>
                                            <p:strVal val="#ppt_h"/>
                                          </p:val>
                                        </p:tav>
                                      </p:tavLst>
                                    </p:anim>
                                    <p:animEffect transition="in" filter="fade">
                                      <p:cBhvr>
                                        <p:cTn id="14" dur="500"/>
                                        <p:tgtEl>
                                          <p:spTgt spid="251917"/>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51912"/>
                                        </p:tgtEl>
                                        <p:attrNameLst>
                                          <p:attrName>style.visibility</p:attrName>
                                        </p:attrNameLst>
                                      </p:cBhvr>
                                      <p:to>
                                        <p:strVal val="visible"/>
                                      </p:to>
                                    </p:set>
                                    <p:animEffect transition="in" filter="dissolve">
                                      <p:cBhvr>
                                        <p:cTn id="19" dur="500"/>
                                        <p:tgtEl>
                                          <p:spTgt spid="251912"/>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251916"/>
                                        </p:tgtEl>
                                        <p:attrNameLst>
                                          <p:attrName>style.visibility</p:attrName>
                                        </p:attrNameLst>
                                      </p:cBhvr>
                                      <p:to>
                                        <p:strVal val="visible"/>
                                      </p:to>
                                    </p:set>
                                    <p:anim calcmode="lin" valueType="num">
                                      <p:cBhvr>
                                        <p:cTn id="24" dur="1000" fill="hold"/>
                                        <p:tgtEl>
                                          <p:spTgt spid="251916"/>
                                        </p:tgtEl>
                                        <p:attrNameLst>
                                          <p:attrName>ppt_w</p:attrName>
                                        </p:attrNameLst>
                                      </p:cBhvr>
                                      <p:tavLst>
                                        <p:tav tm="0">
                                          <p:val>
                                            <p:strVal val="#ppt_w*0.70"/>
                                          </p:val>
                                        </p:tav>
                                        <p:tav tm="100000">
                                          <p:val>
                                            <p:strVal val="#ppt_w"/>
                                          </p:val>
                                        </p:tav>
                                      </p:tavLst>
                                    </p:anim>
                                    <p:anim calcmode="lin" valueType="num">
                                      <p:cBhvr>
                                        <p:cTn id="25" dur="1000" fill="hold"/>
                                        <p:tgtEl>
                                          <p:spTgt spid="251916"/>
                                        </p:tgtEl>
                                        <p:attrNameLst>
                                          <p:attrName>ppt_h</p:attrName>
                                        </p:attrNameLst>
                                      </p:cBhvr>
                                      <p:tavLst>
                                        <p:tav tm="0">
                                          <p:val>
                                            <p:strVal val="#ppt_h"/>
                                          </p:val>
                                        </p:tav>
                                        <p:tav tm="100000">
                                          <p:val>
                                            <p:strVal val="#ppt_h"/>
                                          </p:val>
                                        </p:tav>
                                      </p:tavLst>
                                    </p:anim>
                                    <p:animEffect transition="in" filter="fade">
                                      <p:cBhvr>
                                        <p:cTn id="26" dur="1000"/>
                                        <p:tgtEl>
                                          <p:spTgt spid="25191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51914"/>
                                        </p:tgtEl>
                                        <p:attrNameLst>
                                          <p:attrName>style.visibility</p:attrName>
                                        </p:attrNameLst>
                                      </p:cBhvr>
                                      <p:to>
                                        <p:strVal val="visible"/>
                                      </p:to>
                                    </p:set>
                                    <p:animEffect transition="in" filter="dissolve">
                                      <p:cBhvr>
                                        <p:cTn id="31" dur="500"/>
                                        <p:tgtEl>
                                          <p:spTgt spid="251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10" grpId="0" animBg="1"/>
      <p:bldP spid="251912" grpId="0" animBg="1"/>
      <p:bldP spid="251916" grpId="0" animBg="1"/>
      <p:bldP spid="251917" grpId="0" animBg="1"/>
      <p:bldP spid="251914"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0" y="0"/>
            <a:ext cx="9144000" cy="6840538"/>
          </a:xfrm>
          <a:prstGeom prst="rect">
            <a:avLst/>
          </a:prstGeom>
          <a:gradFill rotWithShape="1">
            <a:gsLst>
              <a:gs pos="0">
                <a:schemeClr val="bg1"/>
              </a:gs>
              <a:gs pos="100000">
                <a:srgbClr val="00FFFF"/>
              </a:gs>
            </a:gsLst>
            <a:path path="shape">
              <a:fillToRect l="50000" t="50000" r="50000" b="50000"/>
            </a:path>
          </a:gradFill>
          <a:ln w="9525">
            <a:solidFill>
              <a:schemeClr val="tx1"/>
            </a:solidFill>
            <a:miter lim="800000"/>
            <a:headEnd/>
            <a:tailEnd/>
          </a:ln>
        </p:spPr>
        <p:txBody>
          <a:bodyPr wrap="none" anchor="ctr"/>
          <a:lstStyle/>
          <a:p>
            <a:pPr algn="ctr"/>
            <a:endParaRPr lang="bg-BG">
              <a:latin typeface="Calibri" pitchFamily="34" charset="0"/>
            </a:endParaRPr>
          </a:p>
        </p:txBody>
      </p:sp>
      <p:sp>
        <p:nvSpPr>
          <p:cNvPr id="124931" name="Text Box 3"/>
          <p:cNvSpPr txBox="1">
            <a:spLocks noChangeArrowheads="1"/>
          </p:cNvSpPr>
          <p:nvPr/>
        </p:nvSpPr>
        <p:spPr bwMode="auto">
          <a:xfrm>
            <a:off x="1050925" y="955675"/>
            <a:ext cx="260350" cy="457200"/>
          </a:xfrm>
          <a:prstGeom prst="rect">
            <a:avLst/>
          </a:prstGeom>
          <a:noFill/>
          <a:ln w="9525">
            <a:noFill/>
            <a:miter lim="800000"/>
            <a:headEnd/>
            <a:tailEnd/>
          </a:ln>
        </p:spPr>
        <p:txBody>
          <a:bodyPr wrap="none">
            <a:spAutoFit/>
          </a:bodyPr>
          <a:lstStyle/>
          <a:p>
            <a:r>
              <a:rPr lang="en-US" sz="2400">
                <a:latin typeface="Times New Roman" pitchFamily="18" charset="0"/>
              </a:rPr>
              <a:t> </a:t>
            </a:r>
          </a:p>
        </p:txBody>
      </p:sp>
      <p:sp>
        <p:nvSpPr>
          <p:cNvPr id="124932" name="Line 4"/>
          <p:cNvSpPr>
            <a:spLocks noChangeShapeType="1"/>
          </p:cNvSpPr>
          <p:nvPr/>
        </p:nvSpPr>
        <p:spPr bwMode="auto">
          <a:xfrm>
            <a:off x="228600" y="1219200"/>
            <a:ext cx="4267200" cy="0"/>
          </a:xfrm>
          <a:prstGeom prst="line">
            <a:avLst/>
          </a:prstGeom>
          <a:noFill/>
          <a:ln w="28575">
            <a:solidFill>
              <a:schemeClr val="tx1"/>
            </a:solidFill>
            <a:round/>
            <a:headEnd/>
            <a:tailEnd/>
          </a:ln>
          <a:effectLst>
            <a:prstShdw prst="shdw13" dist="53882" dir="13500000">
              <a:schemeClr val="bg2"/>
            </a:prstShdw>
          </a:effectLst>
        </p:spPr>
        <p:txBody>
          <a:bodyPr wrap="none" anchor="ctr"/>
          <a:lstStyle/>
          <a:p>
            <a:endParaRPr lang="bg-BG"/>
          </a:p>
        </p:txBody>
      </p:sp>
      <p:sp>
        <p:nvSpPr>
          <p:cNvPr id="124933" name="WordArt 5"/>
          <p:cNvSpPr>
            <a:spLocks noChangeArrowheads="1" noChangeShapeType="1" noTextEdit="1"/>
          </p:cNvSpPr>
          <p:nvPr/>
        </p:nvSpPr>
        <p:spPr bwMode="auto">
          <a:xfrm>
            <a:off x="152400" y="0"/>
            <a:ext cx="8686800" cy="1219200"/>
          </a:xfrm>
          <a:prstGeom prst="rect">
            <a:avLst/>
          </a:prstGeom>
        </p:spPr>
        <p:txBody>
          <a:bodyPr wrap="none" fromWordArt="1">
            <a:prstTxWarp prst="textPlain">
              <a:avLst>
                <a:gd name="adj" fmla="val 50222"/>
              </a:avLst>
            </a:prstTxWarp>
          </a:bodyPr>
          <a:lstStyle/>
          <a:p>
            <a:pPr algn="ctr"/>
            <a:r>
              <a:rPr lang="bg-BG" sz="3600" kern="10">
                <a:ln w="9525">
                  <a:solidFill>
                    <a:srgbClr val="000000"/>
                  </a:solidFill>
                  <a:round/>
                  <a:headEnd/>
                  <a:tailEnd/>
                </a:ln>
                <a:solidFill>
                  <a:schemeClr val="tx2"/>
                </a:solidFill>
                <a:effectLst>
                  <a:prstShdw prst="shdw13" dist="53882" dir="13500000">
                    <a:srgbClr val="868686"/>
                  </a:prstShdw>
                </a:effectLst>
                <a:latin typeface="Arial Black"/>
              </a:rPr>
              <a:t>Какво знаем за Вселената</a:t>
            </a:r>
          </a:p>
        </p:txBody>
      </p:sp>
      <p:sp>
        <p:nvSpPr>
          <p:cNvPr id="251910" name="Text Box 6"/>
          <p:cNvSpPr txBox="1">
            <a:spLocks noChangeArrowheads="1"/>
          </p:cNvSpPr>
          <p:nvPr/>
        </p:nvSpPr>
        <p:spPr bwMode="auto">
          <a:xfrm rot="-170613">
            <a:off x="160338" y="1543050"/>
            <a:ext cx="5864225" cy="461963"/>
          </a:xfrm>
          <a:prstGeom prst="rect">
            <a:avLst/>
          </a:prstGeom>
          <a:solidFill>
            <a:schemeClr val="bg1"/>
          </a:solidFill>
          <a:ln w="9525">
            <a:noFill/>
            <a:miter lim="800000"/>
            <a:headEnd/>
            <a:tailEnd/>
          </a:ln>
        </p:spPr>
        <p:txBody>
          <a:bodyPr>
            <a:spAutoFit/>
          </a:bodyPr>
          <a:lstStyle/>
          <a:p>
            <a:r>
              <a:rPr lang="bg-BG" sz="2400">
                <a:latin typeface="Calibri" pitchFamily="34" charset="0"/>
              </a:rPr>
              <a:t>еднородна и изотропна на големи мащаби </a:t>
            </a:r>
          </a:p>
        </p:txBody>
      </p:sp>
      <p:sp>
        <p:nvSpPr>
          <p:cNvPr id="251912" name="Text Box 8"/>
          <p:cNvSpPr txBox="1">
            <a:spLocks noChangeArrowheads="1"/>
          </p:cNvSpPr>
          <p:nvPr/>
        </p:nvSpPr>
        <p:spPr bwMode="auto">
          <a:xfrm rot="60000">
            <a:off x="389761" y="5709513"/>
            <a:ext cx="8278812" cy="1076325"/>
          </a:xfrm>
          <a:prstGeom prst="rect">
            <a:avLst/>
          </a:prstGeom>
          <a:solidFill>
            <a:srgbClr val="3BCCFF"/>
          </a:solidFill>
          <a:ln w="9525">
            <a:noFill/>
            <a:miter lim="800000"/>
            <a:headEnd/>
            <a:tailEnd/>
          </a:ln>
        </p:spPr>
        <p:txBody>
          <a:bodyPr wrap="none">
            <a:spAutoFit/>
          </a:bodyPr>
          <a:lstStyle/>
          <a:p>
            <a:r>
              <a:rPr lang="bg-BG" sz="1600" dirty="0" smtClean="0">
                <a:latin typeface="Calibri" pitchFamily="34" charset="0"/>
              </a:rPr>
              <a:t>Наблюдателни </a:t>
            </a:r>
            <a:r>
              <a:rPr lang="bg-BG" sz="1600" dirty="0">
                <a:latin typeface="Calibri" pitchFamily="34" charset="0"/>
              </a:rPr>
              <a:t>свидетелства от различни епохи на еволюцията на Вселената: </a:t>
            </a:r>
          </a:p>
          <a:p>
            <a:r>
              <a:rPr lang="bg-BG" sz="1600" dirty="0">
                <a:latin typeface="Calibri" pitchFamily="34" charset="0"/>
              </a:rPr>
              <a:t> обилието на леките елементи от първите минути на Големия Взрив, КМФ от 300 000 г-ни от </a:t>
            </a:r>
          </a:p>
          <a:p>
            <a:r>
              <a:rPr lang="bg-BG" sz="1600" dirty="0">
                <a:latin typeface="Calibri" pitchFamily="34" charset="0"/>
              </a:rPr>
              <a:t>началото, структурите от първите милиард </a:t>
            </a:r>
            <a:r>
              <a:rPr lang="bg-BG" sz="1600" dirty="0" smtClean="0">
                <a:latin typeface="Calibri" pitchFamily="34" charset="0"/>
              </a:rPr>
              <a:t>години, предоставят </a:t>
            </a:r>
            <a:r>
              <a:rPr lang="bg-BG" sz="1600" dirty="0">
                <a:latin typeface="Calibri" pitchFamily="34" charset="0"/>
              </a:rPr>
              <a:t>информация за </a:t>
            </a:r>
          </a:p>
          <a:p>
            <a:r>
              <a:rPr lang="bg-BG" sz="1600" dirty="0">
                <a:latin typeface="Calibri" pitchFamily="34" charset="0"/>
              </a:rPr>
              <a:t>характеристиките на Вселената и поставят ограничения върху физиката отвъд СМ.    </a:t>
            </a:r>
            <a:endParaRPr lang="fr-FR" sz="1600" dirty="0">
              <a:latin typeface="Calibri" pitchFamily="34" charset="0"/>
            </a:endParaRPr>
          </a:p>
        </p:txBody>
      </p:sp>
      <p:sp>
        <p:nvSpPr>
          <p:cNvPr id="251917" name="Text Box 13"/>
          <p:cNvSpPr txBox="1">
            <a:spLocks noChangeArrowheads="1"/>
          </p:cNvSpPr>
          <p:nvPr/>
        </p:nvSpPr>
        <p:spPr bwMode="auto">
          <a:xfrm>
            <a:off x="533400" y="2590800"/>
            <a:ext cx="6076950" cy="425450"/>
          </a:xfrm>
          <a:prstGeom prst="rect">
            <a:avLst/>
          </a:prstGeom>
          <a:solidFill>
            <a:srgbClr val="FFFF00"/>
          </a:solidFill>
          <a:ln w="9525" algn="ctr">
            <a:noFill/>
            <a:miter lim="800000"/>
            <a:headEnd/>
            <a:tailEnd/>
          </a:ln>
        </p:spPr>
        <p:txBody>
          <a:bodyPr wrap="none">
            <a:spAutoFit/>
          </a:bodyPr>
          <a:lstStyle/>
          <a:p>
            <a:pPr>
              <a:lnSpc>
                <a:spcPct val="90000"/>
              </a:lnSpc>
            </a:pPr>
            <a:r>
              <a:rPr lang="bg-BG" sz="2400">
                <a:latin typeface="Calibri" pitchFamily="34" charset="0"/>
              </a:rPr>
              <a:t>разширява се с  ускорение от 5 млрд години</a:t>
            </a:r>
            <a:endParaRPr lang="fr-FR" sz="2400">
              <a:latin typeface="Calibri" pitchFamily="34" charset="0"/>
            </a:endParaRPr>
          </a:p>
        </p:txBody>
      </p:sp>
      <p:sp>
        <p:nvSpPr>
          <p:cNvPr id="11" name="Text Box 13"/>
          <p:cNvSpPr txBox="1">
            <a:spLocks noChangeArrowheads="1"/>
          </p:cNvSpPr>
          <p:nvPr/>
        </p:nvSpPr>
        <p:spPr bwMode="auto">
          <a:xfrm>
            <a:off x="3657600" y="2057400"/>
            <a:ext cx="5029200" cy="425450"/>
          </a:xfrm>
          <a:prstGeom prst="rect">
            <a:avLst/>
          </a:prstGeom>
          <a:solidFill>
            <a:schemeClr val="accent6"/>
          </a:solidFill>
          <a:ln w="9525" algn="ctr">
            <a:noFill/>
            <a:miter lim="800000"/>
            <a:headEnd/>
            <a:tailEnd/>
          </a:ln>
        </p:spPr>
        <p:txBody>
          <a:bodyPr>
            <a:spAutoFit/>
          </a:bodyPr>
          <a:lstStyle/>
          <a:p>
            <a:pPr>
              <a:lnSpc>
                <a:spcPct val="90000"/>
              </a:lnSpc>
              <a:defRPr/>
            </a:pPr>
            <a:r>
              <a:rPr lang="bg-BG" sz="2400" dirty="0">
                <a:latin typeface="Calibri" pitchFamily="34" charset="0"/>
              </a:rPr>
              <a:t>плоска,  с пренебрежима кривина</a:t>
            </a:r>
            <a:endParaRPr lang="fr-FR" sz="2400" dirty="0">
              <a:latin typeface="Calibri" pitchFamily="34" charset="0"/>
            </a:endParaRPr>
          </a:p>
        </p:txBody>
      </p:sp>
      <p:sp>
        <p:nvSpPr>
          <p:cNvPr id="13" name="Text Box 6"/>
          <p:cNvSpPr txBox="1">
            <a:spLocks noChangeArrowheads="1"/>
          </p:cNvSpPr>
          <p:nvPr/>
        </p:nvSpPr>
        <p:spPr bwMode="auto">
          <a:xfrm rot="-180000">
            <a:off x="2836863" y="2976563"/>
            <a:ext cx="6005512" cy="830262"/>
          </a:xfrm>
          <a:prstGeom prst="rect">
            <a:avLst/>
          </a:prstGeom>
          <a:solidFill>
            <a:srgbClr val="FFFF66"/>
          </a:solidFill>
          <a:ln w="9525">
            <a:noFill/>
            <a:miter lim="800000"/>
            <a:headEnd/>
            <a:tailEnd/>
          </a:ln>
        </p:spPr>
        <p:txBody>
          <a:bodyPr>
            <a:spAutoFit/>
          </a:bodyPr>
          <a:lstStyle/>
          <a:p>
            <a:r>
              <a:rPr lang="bg-BG" sz="2400">
                <a:latin typeface="Calibri" pitchFamily="34" charset="0"/>
              </a:rPr>
              <a:t>доминирана от равномерно разпределена </a:t>
            </a:r>
          </a:p>
          <a:p>
            <a:r>
              <a:rPr lang="bg-BG" sz="2400">
                <a:latin typeface="Calibri" pitchFamily="34" charset="0"/>
              </a:rPr>
              <a:t>тъмна енергия ~ 73% с характеристики на </a:t>
            </a:r>
            <a:r>
              <a:rPr lang="bg-BG" sz="2400">
                <a:latin typeface="Calibri" pitchFamily="34" charset="0"/>
                <a:sym typeface="Symbol" pitchFamily="18" charset="2"/>
              </a:rPr>
              <a:t></a:t>
            </a:r>
            <a:r>
              <a:rPr lang="bg-BG" sz="1600">
                <a:latin typeface="Calibri" pitchFamily="34" charset="0"/>
              </a:rPr>
              <a:t>  </a:t>
            </a:r>
            <a:endParaRPr lang="fr-FR" sz="1600">
              <a:latin typeface="Calibri" pitchFamily="34" charset="0"/>
            </a:endParaRPr>
          </a:p>
        </p:txBody>
      </p:sp>
      <p:sp>
        <p:nvSpPr>
          <p:cNvPr id="12" name="Text Box 12"/>
          <p:cNvSpPr txBox="1">
            <a:spLocks noChangeArrowheads="1"/>
          </p:cNvSpPr>
          <p:nvPr/>
        </p:nvSpPr>
        <p:spPr bwMode="auto">
          <a:xfrm rot="300000">
            <a:off x="-28575" y="3843338"/>
            <a:ext cx="5413375" cy="839787"/>
          </a:xfrm>
          <a:prstGeom prst="rect">
            <a:avLst/>
          </a:prstGeom>
          <a:solidFill>
            <a:srgbClr val="66FF66"/>
          </a:solidFill>
          <a:ln w="9525">
            <a:noFill/>
            <a:miter lim="800000"/>
            <a:headEnd/>
            <a:tailEnd/>
          </a:ln>
        </p:spPr>
        <p:txBody>
          <a:bodyPr wrap="none">
            <a:spAutoFit/>
          </a:bodyPr>
          <a:lstStyle/>
          <a:p>
            <a:pPr fontAlgn="auto">
              <a:lnSpc>
                <a:spcPct val="90000"/>
              </a:lnSpc>
              <a:spcBef>
                <a:spcPts val="0"/>
              </a:spcBef>
              <a:spcAft>
                <a:spcPts val="0"/>
              </a:spcAft>
              <a:defRPr/>
            </a:pPr>
            <a:r>
              <a:rPr lang="bg-BG" dirty="0">
                <a:latin typeface="Calibri" pitchFamily="34" charset="0"/>
              </a:rPr>
              <a:t> Веществото е предимно тъмно </a:t>
            </a:r>
          </a:p>
          <a:p>
            <a:pPr fontAlgn="auto">
              <a:lnSpc>
                <a:spcPct val="90000"/>
              </a:lnSpc>
              <a:spcBef>
                <a:spcPts val="0"/>
              </a:spcBef>
              <a:spcAft>
                <a:spcPts val="0"/>
              </a:spcAft>
              <a:defRPr/>
            </a:pPr>
            <a:r>
              <a:rPr lang="bg-BG" dirty="0">
                <a:latin typeface="Calibri" pitchFamily="34" charset="0"/>
              </a:rPr>
              <a:t>и небарионно,  плътността му е подкритична ~ 0.27 , </a:t>
            </a:r>
          </a:p>
          <a:p>
            <a:pPr fontAlgn="auto">
              <a:lnSpc>
                <a:spcPct val="90000"/>
              </a:lnSpc>
              <a:spcBef>
                <a:spcPts val="0"/>
              </a:spcBef>
              <a:spcAft>
                <a:spcPts val="0"/>
              </a:spcAft>
              <a:defRPr/>
            </a:pPr>
            <a:r>
              <a:rPr lang="bg-BG" dirty="0">
                <a:latin typeface="Calibri" pitchFamily="34" charset="0"/>
              </a:rPr>
              <a:t>барионната му компонента съставлява </a:t>
            </a:r>
            <a:r>
              <a:rPr lang="en-US" dirty="0">
                <a:latin typeface="Calibri" pitchFamily="34" charset="0"/>
              </a:rPr>
              <a:t> &lt;5</a:t>
            </a:r>
            <a:r>
              <a:rPr lang="bg-BG" dirty="0">
                <a:latin typeface="Calibri" pitchFamily="34" charset="0"/>
              </a:rPr>
              <a:t>%!</a:t>
            </a:r>
            <a:r>
              <a:rPr lang="bg-BG" dirty="0">
                <a:latin typeface="+mn-lt"/>
                <a:cs typeface="+mn-cs"/>
                <a:sym typeface="Symbol" pitchFamily="18" charset="2"/>
              </a:rPr>
              <a:t>   </a:t>
            </a:r>
            <a:endParaRPr lang="fr-FR" dirty="0">
              <a:latin typeface="+mn-lt"/>
              <a:cs typeface="+mn-cs"/>
              <a:sym typeface="Symbol" pitchFamily="18" charset="2"/>
            </a:endParaRPr>
          </a:p>
        </p:txBody>
      </p:sp>
      <p:sp>
        <p:nvSpPr>
          <p:cNvPr id="14" name="Text Box 6"/>
          <p:cNvSpPr txBox="1">
            <a:spLocks noChangeArrowheads="1"/>
          </p:cNvSpPr>
          <p:nvPr/>
        </p:nvSpPr>
        <p:spPr bwMode="auto">
          <a:xfrm rot="180000">
            <a:off x="5426663" y="4009044"/>
            <a:ext cx="4182543" cy="1015663"/>
          </a:xfrm>
          <a:prstGeom prst="rect">
            <a:avLst/>
          </a:prstGeom>
          <a:solidFill>
            <a:srgbClr val="CC0066"/>
          </a:solidFill>
          <a:ln w="9525">
            <a:noFill/>
            <a:miter lim="800000"/>
            <a:headEnd/>
            <a:tailEnd/>
          </a:ln>
        </p:spPr>
        <p:txBody>
          <a:bodyPr wrap="square">
            <a:spAutoFit/>
          </a:bodyPr>
          <a:lstStyle/>
          <a:p>
            <a:r>
              <a:rPr lang="bg-BG" sz="2400" dirty="0">
                <a:latin typeface="Calibri" pitchFamily="34" charset="0"/>
              </a:rPr>
              <a:t> </a:t>
            </a:r>
            <a:r>
              <a:rPr lang="bg-BG" dirty="0">
                <a:latin typeface="Calibri" pitchFamily="34" charset="0"/>
              </a:rPr>
              <a:t>Леките елементи деутерий, хелий-3</a:t>
            </a:r>
            <a:r>
              <a:rPr lang="bg-BG" dirty="0" smtClean="0">
                <a:latin typeface="Calibri" pitchFamily="34" charset="0"/>
              </a:rPr>
              <a:t>,</a:t>
            </a:r>
          </a:p>
          <a:p>
            <a:r>
              <a:rPr lang="bg-BG" dirty="0" smtClean="0">
                <a:latin typeface="Calibri" pitchFamily="34" charset="0"/>
              </a:rPr>
              <a:t> </a:t>
            </a:r>
            <a:r>
              <a:rPr lang="bg-BG" dirty="0">
                <a:latin typeface="Calibri" pitchFamily="34" charset="0"/>
              </a:rPr>
              <a:t>хелий-4 и литий-7 са </a:t>
            </a:r>
          </a:p>
          <a:p>
            <a:r>
              <a:rPr lang="bg-BG" dirty="0">
                <a:latin typeface="Calibri" pitchFamily="34" charset="0"/>
              </a:rPr>
              <a:t>синтезирани в ранната </a:t>
            </a:r>
            <a:r>
              <a:rPr lang="bg-BG" dirty="0" smtClean="0">
                <a:latin typeface="Calibri" pitchFamily="34" charset="0"/>
              </a:rPr>
              <a:t>Вселена</a:t>
            </a:r>
            <a:r>
              <a:rPr lang="bg-BG" dirty="0">
                <a:latin typeface="Calibri" pitchFamily="34" charset="0"/>
              </a:rPr>
              <a:t>. </a:t>
            </a:r>
          </a:p>
        </p:txBody>
      </p:sp>
      <p:sp>
        <p:nvSpPr>
          <p:cNvPr id="15" name="Text Box 6"/>
          <p:cNvSpPr txBox="1">
            <a:spLocks noChangeArrowheads="1"/>
          </p:cNvSpPr>
          <p:nvPr/>
        </p:nvSpPr>
        <p:spPr bwMode="auto">
          <a:xfrm rot="60000">
            <a:off x="235256" y="4869965"/>
            <a:ext cx="7907338" cy="830997"/>
          </a:xfrm>
          <a:prstGeom prst="rect">
            <a:avLst/>
          </a:prstGeom>
          <a:solidFill>
            <a:srgbClr val="0070C0"/>
          </a:solidFill>
          <a:ln w="9525">
            <a:noFill/>
            <a:miter lim="800000"/>
            <a:headEnd/>
            <a:tailEnd/>
          </a:ln>
        </p:spPr>
        <p:txBody>
          <a:bodyPr>
            <a:spAutoFit/>
          </a:bodyPr>
          <a:lstStyle/>
          <a:p>
            <a:r>
              <a:rPr lang="bg-BG" sz="2400" dirty="0">
                <a:latin typeface="Calibri" pitchFamily="34" charset="0"/>
              </a:rPr>
              <a:t> Днешната Вселена е изпълнена с </a:t>
            </a:r>
            <a:r>
              <a:rPr lang="bg-BG" sz="2400" dirty="0" smtClean="0">
                <a:latin typeface="Calibri" pitchFamily="34" charset="0"/>
              </a:rPr>
              <a:t>реликтови фотони и неутрино. </a:t>
            </a:r>
            <a:endParaRPr lang="bg-BG" sz="24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1910"/>
                                        </p:tgtEl>
                                        <p:attrNameLst>
                                          <p:attrName>style.visibility</p:attrName>
                                        </p:attrNameLst>
                                      </p:cBhvr>
                                      <p:to>
                                        <p:strVal val="visible"/>
                                      </p:to>
                                    </p:set>
                                    <p:animEffect transition="in" filter="dissolve">
                                      <p:cBhvr>
                                        <p:cTn id="7" dur="500"/>
                                        <p:tgtEl>
                                          <p:spTgt spid="2519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251917"/>
                                        </p:tgtEl>
                                        <p:attrNameLst>
                                          <p:attrName>style.visibility</p:attrName>
                                        </p:attrNameLst>
                                      </p:cBhvr>
                                      <p:to>
                                        <p:strVal val="visible"/>
                                      </p:to>
                                    </p:set>
                                    <p:anim calcmode="lin" valueType="num">
                                      <p:cBhvr>
                                        <p:cTn id="19" dur="500" fill="hold"/>
                                        <p:tgtEl>
                                          <p:spTgt spid="251917"/>
                                        </p:tgtEl>
                                        <p:attrNameLst>
                                          <p:attrName>ppt_w</p:attrName>
                                        </p:attrNameLst>
                                      </p:cBhvr>
                                      <p:tavLst>
                                        <p:tav tm="0">
                                          <p:val>
                                            <p:fltVal val="0"/>
                                          </p:val>
                                        </p:tav>
                                        <p:tav tm="100000">
                                          <p:val>
                                            <p:strVal val="#ppt_w"/>
                                          </p:val>
                                        </p:tav>
                                      </p:tavLst>
                                    </p:anim>
                                    <p:anim calcmode="lin" valueType="num">
                                      <p:cBhvr>
                                        <p:cTn id="20" dur="500" fill="hold"/>
                                        <p:tgtEl>
                                          <p:spTgt spid="251917"/>
                                        </p:tgtEl>
                                        <p:attrNameLst>
                                          <p:attrName>ppt_h</p:attrName>
                                        </p:attrNameLst>
                                      </p:cBhvr>
                                      <p:tavLst>
                                        <p:tav tm="0">
                                          <p:val>
                                            <p:fltVal val="0"/>
                                          </p:val>
                                        </p:tav>
                                        <p:tav tm="100000">
                                          <p:val>
                                            <p:strVal val="#ppt_h"/>
                                          </p:val>
                                        </p:tav>
                                      </p:tavLst>
                                    </p:anim>
                                    <p:animEffect transition="in" filter="fade">
                                      <p:cBhvr>
                                        <p:cTn id="21" dur="500"/>
                                        <p:tgtEl>
                                          <p:spTgt spid="25191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dissolv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strVal val="#ppt_w*0.70"/>
                                          </p:val>
                                        </p:tav>
                                        <p:tav tm="100000">
                                          <p:val>
                                            <p:strVal val="#ppt_w"/>
                                          </p:val>
                                        </p:tav>
                                      </p:tavLst>
                                    </p:anim>
                                    <p:anim calcmode="lin" valueType="num">
                                      <p:cBhvr>
                                        <p:cTn id="32" dur="1000" fill="hold"/>
                                        <p:tgtEl>
                                          <p:spTgt spid="12"/>
                                        </p:tgtEl>
                                        <p:attrNameLst>
                                          <p:attrName>ppt_h</p:attrName>
                                        </p:attrNameLst>
                                      </p:cBhvr>
                                      <p:tavLst>
                                        <p:tav tm="0">
                                          <p:val>
                                            <p:strVal val="#ppt_h"/>
                                          </p:val>
                                        </p:tav>
                                        <p:tav tm="100000">
                                          <p:val>
                                            <p:strVal val="#ppt_h"/>
                                          </p:val>
                                        </p:tav>
                                      </p:tavLst>
                                    </p:anim>
                                    <p:animEffect transition="in" filter="fade">
                                      <p:cBhvr>
                                        <p:cTn id="33" dur="10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51912"/>
                                        </p:tgtEl>
                                        <p:attrNameLst>
                                          <p:attrName>style.visibility</p:attrName>
                                        </p:attrNameLst>
                                      </p:cBhvr>
                                      <p:to>
                                        <p:strVal val="visible"/>
                                      </p:to>
                                    </p:set>
                                    <p:animEffect transition="in" filter="dissolve">
                                      <p:cBhvr>
                                        <p:cTn id="38" dur="500"/>
                                        <p:tgtEl>
                                          <p:spTgt spid="251912"/>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dissolve">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dissolve">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10" grpId="0" animBg="1"/>
      <p:bldP spid="251912" grpId="0" animBg="1"/>
      <p:bldP spid="251917" grpId="0" animBg="1"/>
      <p:bldP spid="11" grpId="0" animBg="1"/>
      <p:bldP spid="13" grpId="0" animBg="1"/>
      <p:bldP spid="12" grpId="0" animBg="1"/>
      <p:bldP spid="14" grpId="0" animBg="1"/>
      <p:bldP spid="15"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40"/>
          <p:cNvSpPr>
            <a:spLocks noChangeArrowheads="1"/>
          </p:cNvSpPr>
          <p:nvPr/>
        </p:nvSpPr>
        <p:spPr bwMode="auto">
          <a:xfrm>
            <a:off x="228600" y="706438"/>
            <a:ext cx="2138363" cy="5675312"/>
          </a:xfrm>
          <a:prstGeom prst="rect">
            <a:avLst/>
          </a:prstGeom>
          <a:solidFill>
            <a:srgbClr val="0A0A2F"/>
          </a:solidFill>
          <a:ln w="9525">
            <a:noFill/>
            <a:round/>
            <a:headEnd/>
            <a:tailEnd/>
          </a:ln>
        </p:spPr>
        <p:txBody>
          <a:bodyPr/>
          <a:lstStyle/>
          <a:p>
            <a:pPr defTabSz="457200">
              <a:buClr>
                <a:srgbClr val="000000"/>
              </a:buClr>
              <a:buSzPct val="100000"/>
              <a:buFont typeface="Times New Roman" pitchFamily="18" charset="0"/>
              <a:buNone/>
            </a:pPr>
            <a:endParaRPr lang="bg-BG">
              <a:solidFill>
                <a:schemeClr val="bg1"/>
              </a:solidFill>
              <a:latin typeface="Gulim" pitchFamily="34" charset="-127"/>
              <a:ea typeface="Gulim" pitchFamily="34" charset="-127"/>
            </a:endParaRPr>
          </a:p>
        </p:txBody>
      </p:sp>
      <p:sp>
        <p:nvSpPr>
          <p:cNvPr id="123907" name="Rectangle 6"/>
          <p:cNvSpPr>
            <a:spLocks noChangeArrowheads="1"/>
          </p:cNvSpPr>
          <p:nvPr/>
        </p:nvSpPr>
        <p:spPr bwMode="auto">
          <a:xfrm>
            <a:off x="0" y="0"/>
            <a:ext cx="2960688" cy="579438"/>
          </a:xfrm>
          <a:prstGeom prst="rect">
            <a:avLst/>
          </a:prstGeom>
          <a:solidFill>
            <a:schemeClr val="bg1"/>
          </a:solidFill>
          <a:ln w="9525">
            <a:noFill/>
            <a:round/>
            <a:headEnd/>
            <a:tailEnd/>
          </a:ln>
        </p:spPr>
        <p:txBody>
          <a:bodyPr/>
          <a:lstStyle/>
          <a:p>
            <a:pPr defTabSz="457200">
              <a:buClr>
                <a:srgbClr val="000000"/>
              </a:buClr>
              <a:buSzPct val="100000"/>
              <a:buFont typeface="Times New Roman" pitchFamily="18" charset="0"/>
              <a:buNone/>
            </a:pPr>
            <a:endParaRPr lang="bg-BG">
              <a:solidFill>
                <a:schemeClr val="bg1"/>
              </a:solidFill>
              <a:latin typeface="Gulim" pitchFamily="34" charset="-127"/>
              <a:ea typeface="Gulim" pitchFamily="34" charset="-127"/>
            </a:endParaRPr>
          </a:p>
        </p:txBody>
      </p:sp>
      <p:sp>
        <p:nvSpPr>
          <p:cNvPr id="123908" name="Slide Number Placeholder 3"/>
          <p:cNvSpPr txBox="1">
            <a:spLocks noGrp="1"/>
          </p:cNvSpPr>
          <p:nvPr/>
        </p:nvSpPr>
        <p:spPr bwMode="auto">
          <a:xfrm>
            <a:off x="6597650" y="6383338"/>
            <a:ext cx="2132013" cy="474662"/>
          </a:xfrm>
          <a:prstGeom prst="rect">
            <a:avLst/>
          </a:prstGeom>
          <a:noFill/>
          <a:ln w="9525">
            <a:noFill/>
            <a:round/>
            <a:headEnd/>
            <a:tailEnd/>
          </a:ln>
        </p:spPr>
        <p:txBody>
          <a:bodyPr lIns="90000" tIns="46800" rIns="90000" bIns="46800"/>
          <a:lstStyle/>
          <a:p>
            <a:pPr algn="r" defTabSz="45720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3BD3AA3-665F-4964-ABB8-3FBA8224C170}" type="slidenum">
              <a:rPr lang="en-US" sz="1200" b="1">
                <a:solidFill>
                  <a:srgbClr val="FFFFFF"/>
                </a:solidFill>
                <a:latin typeface="Franklin Gothic Medium" pitchFamily="34" charset="0"/>
                <a:ea typeface="Gulim" pitchFamily="34" charset="-127"/>
              </a:rPr>
              <a:pPr algn="r" defTabSz="45720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92</a:t>
            </a:fld>
            <a:endParaRPr lang="en-US" sz="1200" b="1">
              <a:solidFill>
                <a:srgbClr val="FFFFFF"/>
              </a:solidFill>
              <a:latin typeface="Franklin Gothic Medium" pitchFamily="34" charset="0"/>
              <a:ea typeface="Gulim" pitchFamily="34" charset="-127"/>
            </a:endParaRPr>
          </a:p>
        </p:txBody>
      </p:sp>
      <p:pic>
        <p:nvPicPr>
          <p:cNvPr id="123909" name="Picture 7" descr="universe_original.gif"/>
          <p:cNvPicPr>
            <a:picLocks noChangeAspect="1"/>
          </p:cNvPicPr>
          <p:nvPr/>
        </p:nvPicPr>
        <p:blipFill>
          <a:blip r:embed="rId3"/>
          <a:srcRect/>
          <a:stretch>
            <a:fillRect/>
          </a:stretch>
        </p:blipFill>
        <p:spPr bwMode="auto">
          <a:xfrm>
            <a:off x="1828800" y="685800"/>
            <a:ext cx="6934200" cy="5865812"/>
          </a:xfrm>
          <a:prstGeom prst="rect">
            <a:avLst/>
          </a:prstGeom>
          <a:noFill/>
          <a:ln w="9525">
            <a:noFill/>
            <a:miter lim="800000"/>
            <a:headEnd/>
            <a:tailEnd/>
          </a:ln>
        </p:spPr>
      </p:pic>
      <p:cxnSp>
        <p:nvCxnSpPr>
          <p:cNvPr id="123910" name="Straight Connector 8"/>
          <p:cNvCxnSpPr>
            <a:cxnSpLocks noChangeShapeType="1"/>
          </p:cNvCxnSpPr>
          <p:nvPr/>
        </p:nvCxnSpPr>
        <p:spPr bwMode="auto">
          <a:xfrm>
            <a:off x="2971800" y="3200400"/>
            <a:ext cx="5668963" cy="1588"/>
          </a:xfrm>
          <a:prstGeom prst="line">
            <a:avLst/>
          </a:prstGeom>
          <a:noFill/>
          <a:ln w="50800">
            <a:solidFill>
              <a:schemeClr val="bg1"/>
            </a:solidFill>
            <a:round/>
            <a:headEnd/>
            <a:tailEnd type="triangle" w="lg" len="med"/>
          </a:ln>
        </p:spPr>
      </p:cxnSp>
      <p:sp>
        <p:nvSpPr>
          <p:cNvPr id="123911" name="TextBox 12"/>
          <p:cNvSpPr txBox="1">
            <a:spLocks noChangeArrowheads="1"/>
          </p:cNvSpPr>
          <p:nvPr/>
        </p:nvSpPr>
        <p:spPr bwMode="auto">
          <a:xfrm>
            <a:off x="3236913" y="2865438"/>
            <a:ext cx="882650" cy="646112"/>
          </a:xfrm>
          <a:prstGeom prst="rect">
            <a:avLst/>
          </a:prstGeom>
          <a:noFill/>
          <a:ln w="9525">
            <a:noFill/>
            <a:miter lim="800000"/>
            <a:headEnd/>
            <a:tailEnd/>
          </a:ln>
        </p:spPr>
        <p:txBody>
          <a:bodyPr wrap="none">
            <a:spAutoFit/>
          </a:bodyPr>
          <a:lstStyle/>
          <a:p>
            <a:pPr algn="ctr" defTabSz="457200">
              <a:buClr>
                <a:srgbClr val="000000"/>
              </a:buClr>
              <a:buSzPct val="100000"/>
              <a:buFont typeface="Times New Roman" pitchFamily="18" charset="0"/>
              <a:buNone/>
            </a:pPr>
            <a:r>
              <a:rPr lang="bg-BG" b="1">
                <a:solidFill>
                  <a:schemeClr val="bg1"/>
                </a:solidFill>
              </a:rPr>
              <a:t>Една </a:t>
            </a:r>
            <a:r>
              <a:rPr lang="en-US" b="1">
                <a:solidFill>
                  <a:schemeClr val="bg1"/>
                </a:solidFill>
              </a:rPr>
              <a:t> </a:t>
            </a:r>
            <a:endParaRPr lang="bg-BG" b="1">
              <a:solidFill>
                <a:schemeClr val="bg1"/>
              </a:solidFill>
            </a:endParaRPr>
          </a:p>
          <a:p>
            <a:pPr algn="ctr" defTabSz="457200">
              <a:buClr>
                <a:srgbClr val="000000"/>
              </a:buClr>
              <a:buSzPct val="100000"/>
              <a:buFont typeface="Times New Roman" pitchFamily="18" charset="0"/>
              <a:buNone/>
            </a:pPr>
            <a:r>
              <a:rPr lang="bg-BG" b="1">
                <a:solidFill>
                  <a:schemeClr val="bg1"/>
                </a:solidFill>
              </a:rPr>
              <a:t>сила</a:t>
            </a:r>
            <a:endParaRPr lang="en-US" b="1">
              <a:solidFill>
                <a:schemeClr val="bg1"/>
              </a:solidFill>
            </a:endParaRPr>
          </a:p>
        </p:txBody>
      </p:sp>
      <p:sp>
        <p:nvSpPr>
          <p:cNvPr id="123912" name="TextBox 13"/>
          <p:cNvSpPr txBox="1">
            <a:spLocks noChangeArrowheads="1"/>
          </p:cNvSpPr>
          <p:nvPr/>
        </p:nvSpPr>
        <p:spPr bwMode="auto">
          <a:xfrm>
            <a:off x="7950200" y="2865438"/>
            <a:ext cx="1076325" cy="646112"/>
          </a:xfrm>
          <a:prstGeom prst="rect">
            <a:avLst/>
          </a:prstGeom>
          <a:noFill/>
          <a:ln w="9525">
            <a:noFill/>
            <a:miter lim="800000"/>
            <a:headEnd/>
            <a:tailEnd/>
          </a:ln>
        </p:spPr>
        <p:txBody>
          <a:bodyPr wrap="none">
            <a:spAutoFit/>
          </a:bodyPr>
          <a:lstStyle/>
          <a:p>
            <a:pPr algn="ctr" defTabSz="457200">
              <a:buClr>
                <a:srgbClr val="000000"/>
              </a:buClr>
              <a:buSzPct val="100000"/>
              <a:buFont typeface="Times New Roman" pitchFamily="18" charset="0"/>
              <a:buNone/>
            </a:pPr>
            <a:r>
              <a:rPr lang="bg-BG" b="1">
                <a:solidFill>
                  <a:schemeClr val="bg1"/>
                </a:solidFill>
              </a:rPr>
              <a:t>Четири</a:t>
            </a:r>
            <a:r>
              <a:rPr lang="en-US" b="1">
                <a:solidFill>
                  <a:schemeClr val="bg1"/>
                </a:solidFill>
              </a:rPr>
              <a:t> </a:t>
            </a:r>
          </a:p>
          <a:p>
            <a:pPr algn="ctr" defTabSz="457200">
              <a:buClr>
                <a:srgbClr val="000000"/>
              </a:buClr>
              <a:buSzPct val="100000"/>
              <a:buFont typeface="Times New Roman" pitchFamily="18" charset="0"/>
              <a:buNone/>
            </a:pPr>
            <a:r>
              <a:rPr lang="bg-BG" b="1">
                <a:solidFill>
                  <a:schemeClr val="bg1"/>
                </a:solidFill>
              </a:rPr>
              <a:t>сили</a:t>
            </a:r>
            <a:endParaRPr lang="en-US" b="1">
              <a:solidFill>
                <a:schemeClr val="bg1"/>
              </a:solidFill>
            </a:endParaRPr>
          </a:p>
        </p:txBody>
      </p:sp>
      <p:cxnSp>
        <p:nvCxnSpPr>
          <p:cNvPr id="123913" name="Straight Arrow Connector 19"/>
          <p:cNvCxnSpPr>
            <a:cxnSpLocks noChangeShapeType="1"/>
          </p:cNvCxnSpPr>
          <p:nvPr/>
        </p:nvCxnSpPr>
        <p:spPr bwMode="auto">
          <a:xfrm rot="16200000" flipH="1">
            <a:off x="3676650" y="1885950"/>
            <a:ext cx="914400" cy="342900"/>
          </a:xfrm>
          <a:prstGeom prst="straightConnector1">
            <a:avLst/>
          </a:prstGeom>
          <a:noFill/>
          <a:ln w="50800">
            <a:solidFill>
              <a:srgbClr val="00EE02"/>
            </a:solidFill>
            <a:round/>
            <a:headEnd/>
            <a:tailEnd type="stealth" w="med" len="med"/>
          </a:ln>
        </p:spPr>
      </p:cxnSp>
      <p:sp>
        <p:nvSpPr>
          <p:cNvPr id="25" name="TextBox 24"/>
          <p:cNvSpPr txBox="1"/>
          <p:nvPr/>
        </p:nvSpPr>
        <p:spPr>
          <a:xfrm rot="20471840">
            <a:off x="3438525" y="1384300"/>
            <a:ext cx="654050" cy="641350"/>
          </a:xfrm>
          <a:prstGeom prst="rect">
            <a:avLst/>
          </a:prstGeom>
          <a:noFill/>
        </p:spPr>
        <p:txBody>
          <a:bodyPr wrap="none">
            <a:spAutoFit/>
          </a:bodyPr>
          <a:lstStyle/>
          <a:p>
            <a:pPr defTabSz="457200">
              <a:buClr>
                <a:srgbClr val="000000"/>
              </a:buClr>
              <a:buSzPct val="100000"/>
              <a:buFont typeface="Times New Roman" pitchFamily="1" charset="0"/>
              <a:buNone/>
              <a:defRPr/>
            </a:pPr>
            <a:r>
              <a:rPr lang="en-US" b="1">
                <a:solidFill>
                  <a:srgbClr val="00EE02"/>
                </a:solidFill>
                <a:effectLst>
                  <a:outerShdw blurRad="38100" dist="38100" dir="2700000" algn="tl">
                    <a:srgbClr val="000000"/>
                  </a:outerShdw>
                </a:effectLst>
                <a:latin typeface="Arial" charset="0"/>
                <a:ea typeface="ＭＳ Ｐゴシック" pitchFamily="1" charset="-128"/>
                <a:cs typeface="Arial" charset="0"/>
              </a:rPr>
              <a:t>LHC</a:t>
            </a:r>
          </a:p>
          <a:p>
            <a:pPr defTabSz="457200">
              <a:buClr>
                <a:srgbClr val="000000"/>
              </a:buClr>
              <a:buSzPct val="100000"/>
              <a:buFont typeface="Times New Roman" pitchFamily="1" charset="0"/>
              <a:buNone/>
              <a:defRPr/>
            </a:pPr>
            <a:r>
              <a:rPr lang="en-US" b="1">
                <a:solidFill>
                  <a:srgbClr val="00EE02"/>
                </a:solidFill>
                <a:effectLst>
                  <a:outerShdw blurRad="38100" dist="38100" dir="2700000" algn="tl">
                    <a:srgbClr val="000000"/>
                  </a:outerShdw>
                </a:effectLst>
                <a:latin typeface="Arial" charset="0"/>
                <a:ea typeface="ＭＳ Ｐゴシック" pitchFamily="1" charset="-128"/>
                <a:cs typeface="Arial" charset="0"/>
              </a:rPr>
              <a:t>(pp)</a:t>
            </a:r>
          </a:p>
        </p:txBody>
      </p:sp>
      <p:cxnSp>
        <p:nvCxnSpPr>
          <p:cNvPr id="123915" name="Straight Connector 25"/>
          <p:cNvCxnSpPr>
            <a:cxnSpLocks noChangeShapeType="1"/>
          </p:cNvCxnSpPr>
          <p:nvPr/>
        </p:nvCxnSpPr>
        <p:spPr bwMode="auto">
          <a:xfrm rot="10800000" flipV="1">
            <a:off x="4267200" y="1066800"/>
            <a:ext cx="3162300" cy="1447800"/>
          </a:xfrm>
          <a:prstGeom prst="line">
            <a:avLst/>
          </a:prstGeom>
          <a:noFill/>
          <a:ln w="38100">
            <a:solidFill>
              <a:srgbClr val="1DE1FF"/>
            </a:solidFill>
            <a:round/>
            <a:headEnd/>
            <a:tailEnd type="triangle" w="lg" len="med"/>
          </a:ln>
        </p:spPr>
      </p:cxnSp>
      <p:sp>
        <p:nvSpPr>
          <p:cNvPr id="33" name="TextBox 32"/>
          <p:cNvSpPr txBox="1"/>
          <p:nvPr/>
        </p:nvSpPr>
        <p:spPr>
          <a:xfrm rot="20010164">
            <a:off x="6118225" y="887413"/>
            <a:ext cx="1292225" cy="369887"/>
          </a:xfrm>
          <a:prstGeom prst="rect">
            <a:avLst/>
          </a:prstGeom>
          <a:noFill/>
        </p:spPr>
        <p:txBody>
          <a:bodyPr wrap="none">
            <a:spAutoFit/>
          </a:bodyPr>
          <a:lstStyle/>
          <a:p>
            <a:pPr defTabSz="457200">
              <a:buClr>
                <a:srgbClr val="000000"/>
              </a:buClr>
              <a:buSzPct val="100000"/>
              <a:buFont typeface="Times New Roman" pitchFamily="18" charset="0"/>
              <a:buNone/>
            </a:pPr>
            <a:r>
              <a:rPr lang="bg-BG" b="1">
                <a:solidFill>
                  <a:srgbClr val="1DE1FF"/>
                </a:solidFill>
                <a:effectLst>
                  <a:outerShdw blurRad="38100" dist="38100" dir="2700000" algn="tl">
                    <a:srgbClr val="000000"/>
                  </a:outerShdw>
                </a:effectLst>
                <a:ea typeface="MS PGothic" pitchFamily="34" charset="-128"/>
              </a:rPr>
              <a:t>Колайдер</a:t>
            </a:r>
            <a:endParaRPr lang="en-US" b="1">
              <a:solidFill>
                <a:srgbClr val="1DE1FF"/>
              </a:solidFill>
              <a:effectLst>
                <a:outerShdw blurRad="38100" dist="38100" dir="2700000" algn="tl">
                  <a:srgbClr val="000000"/>
                </a:outerShdw>
              </a:effectLst>
              <a:ea typeface="MS PGothic" pitchFamily="34" charset="-128"/>
            </a:endParaRPr>
          </a:p>
        </p:txBody>
      </p:sp>
      <p:sp>
        <p:nvSpPr>
          <p:cNvPr id="36" name="Arc 35"/>
          <p:cNvSpPr/>
          <p:nvPr/>
        </p:nvSpPr>
        <p:spPr bwMode="auto">
          <a:xfrm>
            <a:off x="7115175" y="788988"/>
            <a:ext cx="982663" cy="4721225"/>
          </a:xfrm>
          <a:prstGeom prst="arc">
            <a:avLst>
              <a:gd name="adj1" fmla="val 16200000"/>
              <a:gd name="adj2" fmla="val 5397945"/>
            </a:avLst>
          </a:prstGeom>
          <a:noFill/>
          <a:ln w="31750" cap="flat" cmpd="sng" algn="ctr">
            <a:solidFill>
              <a:srgbClr val="FFF802"/>
            </a:solidFill>
            <a:prstDash val="dash"/>
            <a:round/>
            <a:headEnd type="none" w="med" len="med"/>
            <a:tailEnd type="none" w="med" len="med"/>
          </a:ln>
          <a:effectLst/>
        </p:spPr>
      </p:sp>
      <p:sp>
        <p:nvSpPr>
          <p:cNvPr id="123918" name="Text Box 7"/>
          <p:cNvSpPr txBox="1">
            <a:spLocks noChangeArrowheads="1"/>
          </p:cNvSpPr>
          <p:nvPr/>
        </p:nvSpPr>
        <p:spPr bwMode="auto">
          <a:xfrm>
            <a:off x="457200" y="1219200"/>
            <a:ext cx="3200400" cy="1325563"/>
          </a:xfrm>
          <a:prstGeom prst="rect">
            <a:avLst/>
          </a:prstGeom>
          <a:noFill/>
          <a:ln w="9525">
            <a:noFill/>
            <a:round/>
            <a:headEnd/>
            <a:tailEnd/>
          </a:ln>
        </p:spPr>
        <p:txBody>
          <a:bodyPr lIns="90000" tIns="46800" rIns="90000" bIns="46800">
            <a:spAutoFit/>
          </a:bodyPr>
          <a:lstStyle/>
          <a:p>
            <a:pPr defTabSz="45720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bg-BG" sz="2000">
                <a:solidFill>
                  <a:srgbClr val="FF17CF"/>
                </a:solidFill>
              </a:rPr>
              <a:t>Произвежда</a:t>
            </a:r>
            <a:r>
              <a:rPr lang="en-US" sz="2000">
                <a:solidFill>
                  <a:srgbClr val="FF17CF"/>
                </a:solidFill>
              </a:rPr>
              <a:t> </a:t>
            </a:r>
            <a:r>
              <a:rPr lang="bg-BG" sz="2000">
                <a:solidFill>
                  <a:srgbClr val="FF17CF"/>
                </a:solidFill>
              </a:rPr>
              <a:t>частици</a:t>
            </a:r>
            <a:r>
              <a:rPr lang="en-US" sz="2000">
                <a:solidFill>
                  <a:srgbClr val="FF17CF"/>
                </a:solidFill>
              </a:rPr>
              <a:t> &amp; a</a:t>
            </a:r>
            <a:r>
              <a:rPr lang="bg-BG" sz="2000">
                <a:solidFill>
                  <a:srgbClr val="FF17CF"/>
                </a:solidFill>
              </a:rPr>
              <a:t>нтичастици, съществували </a:t>
            </a:r>
            <a:r>
              <a:rPr lang="en-US" sz="2000">
                <a:solidFill>
                  <a:srgbClr val="FF17CF"/>
                </a:solidFill>
              </a:rPr>
              <a:t>~ 1 ps </a:t>
            </a:r>
            <a:r>
              <a:rPr lang="bg-BG" sz="2000">
                <a:solidFill>
                  <a:srgbClr val="FF17CF"/>
                </a:solidFill>
              </a:rPr>
              <a:t>след Големия Взрив</a:t>
            </a:r>
            <a:endParaRPr lang="en-US" sz="2000">
              <a:solidFill>
                <a:srgbClr val="FF17CF"/>
              </a:solidFill>
            </a:endParaRPr>
          </a:p>
        </p:txBody>
      </p:sp>
      <p:sp>
        <p:nvSpPr>
          <p:cNvPr id="123919" name="Text Box 7"/>
          <p:cNvSpPr txBox="1">
            <a:spLocks noChangeArrowheads="1"/>
          </p:cNvSpPr>
          <p:nvPr/>
        </p:nvSpPr>
        <p:spPr bwMode="auto">
          <a:xfrm>
            <a:off x="214313" y="4151313"/>
            <a:ext cx="3997325" cy="833437"/>
          </a:xfrm>
          <a:prstGeom prst="rect">
            <a:avLst/>
          </a:prstGeom>
          <a:noFill/>
          <a:ln w="9525">
            <a:noFill/>
            <a:round/>
            <a:headEnd/>
            <a:tailEnd/>
          </a:ln>
        </p:spPr>
        <p:txBody>
          <a:bodyPr lIns="90000" tIns="46800" rIns="90000" bIns="46800">
            <a:spAutoFit/>
          </a:bodyPr>
          <a:lstStyle/>
          <a:p>
            <a:pPr algn="r" defTabSz="457200">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bg-BG" sz="1600">
                <a:solidFill>
                  <a:srgbClr val="00EE02"/>
                </a:solidFill>
              </a:rPr>
              <a:t>Физиката на частиците изследва свойствата на частиците, произведени на ускорители  </a:t>
            </a:r>
            <a:r>
              <a:rPr lang="en-US" sz="1600">
                <a:solidFill>
                  <a:srgbClr val="00EE02"/>
                </a:solidFill>
              </a:rPr>
              <a:t> </a:t>
            </a:r>
          </a:p>
        </p:txBody>
      </p:sp>
      <p:sp>
        <p:nvSpPr>
          <p:cNvPr id="123920" name="Left Bracket 18"/>
          <p:cNvSpPr>
            <a:spLocks/>
          </p:cNvSpPr>
          <p:nvPr/>
        </p:nvSpPr>
        <p:spPr bwMode="auto">
          <a:xfrm rot="-5400000">
            <a:off x="4582319" y="3961607"/>
            <a:ext cx="304800" cy="1046162"/>
          </a:xfrm>
          <a:prstGeom prst="leftBracket">
            <a:avLst>
              <a:gd name="adj" fmla="val 8326"/>
            </a:avLst>
          </a:prstGeom>
          <a:noFill/>
          <a:ln w="38100">
            <a:solidFill>
              <a:srgbClr val="00EE02"/>
            </a:solidFill>
            <a:round/>
            <a:headEnd/>
            <a:tailEnd/>
          </a:ln>
        </p:spPr>
        <p:txBody>
          <a:bodyPr/>
          <a:lstStyle/>
          <a:p>
            <a:pPr defTabSz="457200">
              <a:buClr>
                <a:srgbClr val="000000"/>
              </a:buClr>
              <a:buSzPct val="100000"/>
              <a:buFont typeface="Times New Roman" pitchFamily="18" charset="0"/>
              <a:buNone/>
            </a:pPr>
            <a:endParaRPr lang="bg-BG">
              <a:solidFill>
                <a:schemeClr val="bg1"/>
              </a:solidFill>
              <a:latin typeface="Gulim" pitchFamily="34" charset="-127"/>
              <a:ea typeface="Gulim" pitchFamily="34" charset="-127"/>
            </a:endParaRPr>
          </a:p>
        </p:txBody>
      </p:sp>
      <p:sp>
        <p:nvSpPr>
          <p:cNvPr id="123921" name="Text Box 7"/>
          <p:cNvSpPr txBox="1">
            <a:spLocks noChangeArrowheads="1"/>
          </p:cNvSpPr>
          <p:nvPr/>
        </p:nvSpPr>
        <p:spPr bwMode="auto">
          <a:xfrm>
            <a:off x="4800600" y="5576888"/>
            <a:ext cx="3849688" cy="387350"/>
          </a:xfrm>
          <a:prstGeom prst="rect">
            <a:avLst/>
          </a:prstGeom>
          <a:noFill/>
          <a:ln w="9525">
            <a:noFill/>
            <a:round/>
            <a:headEnd/>
            <a:tailEnd/>
          </a:ln>
        </p:spPr>
        <p:txBody>
          <a:bodyPr lIns="90000" tIns="46800" rIns="90000" bIns="46800">
            <a:spAutoFit/>
          </a:bodyPr>
          <a:lstStyle/>
          <a:p>
            <a:pPr algn="r" defTabSz="457200">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a:solidFill>
                  <a:srgbClr val="FFFF00"/>
                </a:solidFill>
              </a:rPr>
              <a:t>. </a:t>
            </a:r>
          </a:p>
        </p:txBody>
      </p:sp>
      <p:sp>
        <p:nvSpPr>
          <p:cNvPr id="18" name="Text Box 10"/>
          <p:cNvSpPr txBox="1">
            <a:spLocks noChangeArrowheads="1"/>
          </p:cNvSpPr>
          <p:nvPr/>
        </p:nvSpPr>
        <p:spPr bwMode="auto">
          <a:xfrm>
            <a:off x="228600" y="-92724"/>
            <a:ext cx="8610600" cy="757237"/>
          </a:xfrm>
          <a:prstGeom prst="rect">
            <a:avLst/>
          </a:prstGeom>
          <a:solidFill>
            <a:srgbClr val="FF66CC"/>
          </a:solidFill>
          <a:ln w="9525">
            <a:noFill/>
            <a:miter lim="800000"/>
            <a:headEnd/>
            <a:tailEnd/>
          </a:ln>
        </p:spPr>
        <p:txBody>
          <a:bodyPr wrap="square">
            <a:spAutoFit/>
          </a:bodyPr>
          <a:lstStyle/>
          <a:p>
            <a:pPr>
              <a:lnSpc>
                <a:spcPct val="90000"/>
              </a:lnSpc>
            </a:pPr>
            <a:r>
              <a:rPr lang="bg-BG" sz="1600" dirty="0">
                <a:latin typeface="Calibri" pitchFamily="34" charset="0"/>
              </a:rPr>
              <a:t>Бъдещи космични мисии и наземни наблюдения и ескперименти на </a:t>
            </a:r>
            <a:r>
              <a:rPr lang="bg-BG" sz="1600" dirty="0" smtClean="0">
                <a:latin typeface="Calibri" pitchFamily="34" charset="0"/>
              </a:rPr>
              <a:t>ускорители </a:t>
            </a:r>
            <a:r>
              <a:rPr lang="bg-BG" sz="1600" dirty="0">
                <a:latin typeface="Calibri" pitchFamily="34" charset="0"/>
              </a:rPr>
              <a:t>и колайдери да  прецизират знанията за нашата </a:t>
            </a:r>
            <a:r>
              <a:rPr lang="bg-BG" sz="1600" dirty="0" smtClean="0">
                <a:latin typeface="Calibri" pitchFamily="34" charset="0"/>
              </a:rPr>
              <a:t>Вселената </a:t>
            </a:r>
            <a:r>
              <a:rPr lang="bg-BG" sz="1600" dirty="0">
                <a:latin typeface="Calibri" pitchFamily="34" charset="0"/>
              </a:rPr>
              <a:t>и изяснят космологичните загадки -  ТВ, ТЕ, бариогенезис</a:t>
            </a:r>
            <a:r>
              <a:rPr lang="bg-BG" sz="1600" dirty="0" smtClean="0">
                <a:latin typeface="Calibri" pitchFamily="34" charset="0"/>
              </a:rPr>
              <a:t>,</a:t>
            </a:r>
            <a:r>
              <a:rPr lang="en-US" sz="1600" dirty="0" smtClean="0">
                <a:latin typeface="Calibri" pitchFamily="34" charset="0"/>
              </a:rPr>
              <a:t> </a:t>
            </a:r>
            <a:r>
              <a:rPr lang="bg-BG" sz="1600" dirty="0" smtClean="0">
                <a:latin typeface="Calibri" pitchFamily="34" charset="0"/>
              </a:rPr>
              <a:t>инфлация, плоскостност, изотропия, .........</a:t>
            </a:r>
            <a:r>
              <a:rPr lang="fr-FR" sz="1600" dirty="0">
                <a:latin typeface="Calibri" pitchFamily="34" charset="0"/>
              </a:rPr>
              <a:t>. </a:t>
            </a:r>
          </a:p>
        </p:txBody>
      </p:sp>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8589</TotalTime>
  <Words>7332</Words>
  <Application>Microsoft Office PowerPoint</Application>
  <PresentationFormat>On-screen Show (4:3)</PresentationFormat>
  <Paragraphs>743</Paragraphs>
  <Slides>92</Slides>
  <Notes>10</Notes>
  <HiddenSlides>1</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92</vt:i4>
      </vt:variant>
    </vt:vector>
  </HeadingPairs>
  <TitlesOfParts>
    <vt:vector size="98" baseType="lpstr">
      <vt:lpstr>Office Theme</vt:lpstr>
      <vt:lpstr>Equation</vt:lpstr>
      <vt:lpstr>Bitmap Image</vt:lpstr>
      <vt:lpstr>Microsoft Equation 3.0</vt:lpstr>
      <vt:lpstr>MathType 4.0 Equation</vt:lpstr>
      <vt:lpstr>Diapositive Microsoft PowerPoint</vt:lpstr>
      <vt:lpstr>Slide 1</vt:lpstr>
      <vt:lpstr>Slide 2</vt:lpstr>
      <vt:lpstr>Observational Milestones of Hot Big Bang Cosmology </vt:lpstr>
      <vt:lpstr>CMB Formation </vt:lpstr>
      <vt:lpstr>Slide 5</vt:lpstr>
      <vt:lpstr>  The Cosmic Background Radiation   History  </vt:lpstr>
      <vt:lpstr>Slide 7</vt:lpstr>
      <vt:lpstr>CMB discovery</vt:lpstr>
      <vt:lpstr>Measured Plank’s curve</vt:lpstr>
      <vt:lpstr>Slide 10</vt:lpstr>
      <vt:lpstr>Relikt 1</vt:lpstr>
      <vt:lpstr>COBE</vt:lpstr>
      <vt:lpstr>Slide 13</vt:lpstr>
      <vt:lpstr>CMB  is a direct evidence for   an early hot stage of the Universe: </vt:lpstr>
      <vt:lpstr>The results from COBE </vt:lpstr>
      <vt:lpstr>The first FIRAS result (Mather et al. 1990). Data had been accumulated  during   nine minutes in the direction of the northern galactic pole. The small squares show measurements with an error estimate of 1%. T=2.735 ± 0.060 .   </vt:lpstr>
      <vt:lpstr>Properties of the CBR</vt:lpstr>
      <vt:lpstr>Slide 18</vt:lpstr>
      <vt:lpstr>DMR results  </vt:lpstr>
      <vt:lpstr>Slide 20</vt:lpstr>
      <vt:lpstr>2006 Nobel Prize in Physics</vt:lpstr>
      <vt:lpstr>Some CMB  results</vt:lpstr>
      <vt:lpstr>Slide 23</vt:lpstr>
      <vt:lpstr>Slide 24</vt:lpstr>
      <vt:lpstr>Slide 25</vt:lpstr>
      <vt:lpstr>CMB Angular Power Spectrum</vt:lpstr>
      <vt:lpstr>Slide 27</vt:lpstr>
      <vt:lpstr>Температурните вариации са най-силно изразени за мащаби ~ 1 , за  големи мащаби ~ 30  (с) и малки – 0.1  (е) не  така значими.</vt:lpstr>
      <vt:lpstr>Slide 29</vt:lpstr>
      <vt:lpstr>Slide 30</vt:lpstr>
      <vt:lpstr>Slide 31</vt:lpstr>
      <vt:lpstr>Peaks and Matter</vt:lpstr>
      <vt:lpstr>Slide 33</vt:lpstr>
      <vt:lpstr>Slide 34</vt:lpstr>
      <vt:lpstr>Slide 35</vt:lpstr>
      <vt:lpstr>Slide 36</vt:lpstr>
      <vt:lpstr>WMAP 7-year Results </vt:lpstr>
      <vt:lpstr>The Age of the Universe </vt:lpstr>
      <vt:lpstr>Oldest globular clusters age. </vt:lpstr>
      <vt:lpstr>Slide 40</vt:lpstr>
      <vt:lpstr>Slide 41</vt:lpstr>
      <vt:lpstr>Slide 42</vt:lpstr>
      <vt:lpstr>Slide 43</vt:lpstr>
      <vt:lpstr>Slide 44</vt:lpstr>
      <vt:lpstr>Slide 45</vt:lpstr>
      <vt:lpstr>Slide 46</vt:lpstr>
      <vt:lpstr>Скрита маса</vt:lpstr>
      <vt:lpstr>Dark Matter</vt:lpstr>
      <vt:lpstr>Slide 49</vt:lpstr>
      <vt:lpstr>Slide 50</vt:lpstr>
      <vt:lpstr>Slide 51</vt:lpstr>
      <vt:lpstr>A 3D map of DM in the Universe</vt:lpstr>
      <vt:lpstr>Galaxies’ Distribution vers Theoretical Simulations </vt:lpstr>
      <vt:lpstr>Slide 54</vt:lpstr>
      <vt:lpstr>Slide 55</vt:lpstr>
      <vt:lpstr>Slide 56</vt:lpstr>
      <vt:lpstr>BBN constraints </vt:lpstr>
      <vt:lpstr>Dark Matter Candidates</vt:lpstr>
      <vt:lpstr>The role of flavor neutrino </vt:lpstr>
      <vt:lpstr>Slide 60</vt:lpstr>
      <vt:lpstr>Slide 61</vt:lpstr>
      <vt:lpstr>Dark Energy</vt:lpstr>
      <vt:lpstr>Supernovas Classification </vt:lpstr>
      <vt:lpstr>HST, SN and DE</vt:lpstr>
      <vt:lpstr>Slide 65</vt:lpstr>
      <vt:lpstr>Slide 66</vt:lpstr>
      <vt:lpstr>Slide 67</vt:lpstr>
      <vt:lpstr>             Union 300 SN Ia &amp; CMB &amp; BAO </vt:lpstr>
      <vt:lpstr>Agreement between independent data </vt:lpstr>
      <vt:lpstr>Nature of Dark Energy</vt:lpstr>
      <vt:lpstr>Slide 71</vt:lpstr>
      <vt:lpstr>Енергия на вакуума</vt:lpstr>
      <vt:lpstr>Slide 73</vt:lpstr>
      <vt:lpstr>Енергия на вакуума  </vt:lpstr>
      <vt:lpstr>Slide 75</vt:lpstr>
      <vt:lpstr>Slide 76</vt:lpstr>
      <vt:lpstr>Slide 77</vt:lpstr>
      <vt:lpstr> Baryonic Density </vt:lpstr>
      <vt:lpstr>Antimatter in the Universe</vt:lpstr>
      <vt:lpstr>Slide 80</vt:lpstr>
      <vt:lpstr>Results from PAMELA -2</vt:lpstr>
      <vt:lpstr>Slide 82</vt:lpstr>
      <vt:lpstr> Matter Content in the Universe</vt:lpstr>
      <vt:lpstr>Slide 84</vt:lpstr>
      <vt:lpstr>Cosmological Parameters</vt:lpstr>
      <vt:lpstr>Slide 86</vt:lpstr>
      <vt:lpstr>Slide 87</vt:lpstr>
      <vt:lpstr>Slide 88</vt:lpstr>
      <vt:lpstr>Slide 89</vt:lpstr>
      <vt:lpstr>Slide 90</vt:lpstr>
      <vt:lpstr>Slide 91</vt:lpstr>
      <vt:lpstr>Slide 92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misha</dc:creator>
  <cp:lastModifiedBy>misha</cp:lastModifiedBy>
  <cp:revision>787</cp:revision>
  <dcterms:created xsi:type="dcterms:W3CDTF">2006-08-16T00:00:00Z</dcterms:created>
  <dcterms:modified xsi:type="dcterms:W3CDTF">2010-06-19T20:50:04Z</dcterms:modified>
</cp:coreProperties>
</file>