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chool\GEant4\List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chool\GEant4\List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chool\GEant4\List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chool\GEant4\List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chool\GEant4\List1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School\GEant4\List1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Глубина</a:t>
            </a:r>
            <a:r>
              <a:rPr lang="ru-RU" baseline="0" dirty="0"/>
              <a:t> проникновения в </a:t>
            </a:r>
            <a:r>
              <a:rPr lang="en-US" baseline="0" dirty="0"/>
              <a:t>Al</a:t>
            </a:r>
            <a:r>
              <a:rPr lang="ru-RU" baseline="0" dirty="0"/>
              <a:t> при </a:t>
            </a:r>
            <a:r>
              <a:rPr lang="en-US" baseline="0" dirty="0" smtClean="0"/>
              <a:t>N</a:t>
            </a:r>
            <a:r>
              <a:rPr lang="ru-RU" baseline="-25000" dirty="0" smtClean="0"/>
              <a:t>0</a:t>
            </a:r>
            <a:r>
              <a:rPr lang="en-US" baseline="0" dirty="0" smtClean="0"/>
              <a:t>/N=1000</a:t>
            </a:r>
            <a:endParaRPr lang="en-US" baseline="0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/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trendlineLbl>
          </c:trendline>
          <c:xVal>
            <c:numRef>
              <c:f>Лист1!$A$4:$A$14</c:f>
              <c:numCache>
                <c:formatCode>General</c:formatCode>
                <c:ptCount val="11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</c:numCache>
            </c:numRef>
          </c:xVal>
          <c:yVal>
            <c:numRef>
              <c:f>Лист1!$F$16:$F$26</c:f>
              <c:numCache>
                <c:formatCode>General</c:formatCode>
                <c:ptCount val="11"/>
                <c:pt idx="0">
                  <c:v>9.7561034321192674E-2</c:v>
                </c:pt>
                <c:pt idx="1">
                  <c:v>0.73901993145552036</c:v>
                </c:pt>
                <c:pt idx="2">
                  <c:v>2.241433191935077</c:v>
                </c:pt>
                <c:pt idx="3">
                  <c:v>4.483071405073777</c:v>
                </c:pt>
                <c:pt idx="4">
                  <c:v>6.9481695154136256</c:v>
                </c:pt>
                <c:pt idx="5">
                  <c:v>9.1659876244196354</c:v>
                </c:pt>
                <c:pt idx="6">
                  <c:v>11.084404066422927</c:v>
                </c:pt>
                <c:pt idx="7">
                  <c:v>12.680588270506826</c:v>
                </c:pt>
                <c:pt idx="8">
                  <c:v>13.973882719330845</c:v>
                </c:pt>
                <c:pt idx="9">
                  <c:v>15.051408501532213</c:v>
                </c:pt>
                <c:pt idx="10">
                  <c:v>15.96627473940255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BEC-4994-B689-7D5F4CF51C3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4120888"/>
        <c:axId val="444125808"/>
      </c:scatterChart>
      <c:valAx>
        <c:axId val="4441208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dirty="0" smtClean="0"/>
                  <a:t>Начальная</a:t>
                </a:r>
                <a:r>
                  <a:rPr lang="ru-RU" baseline="0" dirty="0" smtClean="0"/>
                  <a:t> э</a:t>
                </a:r>
                <a:r>
                  <a:rPr lang="ru-RU" dirty="0" smtClean="0"/>
                  <a:t>нергия</a:t>
                </a:r>
                <a:r>
                  <a:rPr lang="ru-RU" dirty="0"/>
                  <a:t>, кэВ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44125808"/>
        <c:crosses val="autoZero"/>
        <c:crossBetween val="midCat"/>
      </c:valAx>
      <c:valAx>
        <c:axId val="444125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Глубина проникновения, см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441208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Коэффициент</a:t>
            </a:r>
            <a:r>
              <a:rPr lang="ru-RU" baseline="0" dirty="0" smtClean="0"/>
              <a:t> </a:t>
            </a:r>
            <a:r>
              <a:rPr lang="ru-RU" baseline="0" dirty="0" smtClean="0"/>
              <a:t>поглощения </a:t>
            </a:r>
            <a:r>
              <a:rPr lang="ru-RU" baseline="0" dirty="0" smtClean="0"/>
              <a:t>для </a:t>
            </a:r>
            <a:r>
              <a:rPr lang="en-US" baseline="0" dirty="0" smtClean="0"/>
              <a:t>Al</a:t>
            </a:r>
            <a:r>
              <a:rPr lang="ru-RU" baseline="0" dirty="0" smtClean="0"/>
              <a:t> 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Лист1!$A$4:$A$14</c:f>
              <c:numCache>
                <c:formatCode>General</c:formatCode>
                <c:ptCount val="11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</c:numCache>
            </c:numRef>
          </c:xVal>
          <c:yVal>
            <c:numRef>
              <c:f>Лист1!$F$4:$F$14</c:f>
              <c:numCache>
                <c:formatCode>0.0000</c:formatCode>
                <c:ptCount val="11"/>
                <c:pt idx="0">
                  <c:v>26.223869999999998</c:v>
                </c:pt>
                <c:pt idx="1">
                  <c:v>3.4619200000000001</c:v>
                </c:pt>
                <c:pt idx="2">
                  <c:v>1.1414249999999999</c:v>
                </c:pt>
                <c:pt idx="3">
                  <c:v>0.57068639999999993</c:v>
                </c:pt>
                <c:pt idx="4">
                  <c:v>0.36821609999999999</c:v>
                </c:pt>
                <c:pt idx="5">
                  <c:v>0.27912189999999998</c:v>
                </c:pt>
                <c:pt idx="6">
                  <c:v>0.2308133</c:v>
                </c:pt>
                <c:pt idx="7">
                  <c:v>0.20175940000000001</c:v>
                </c:pt>
                <c:pt idx="8">
                  <c:v>0.18308640000000001</c:v>
                </c:pt>
                <c:pt idx="9">
                  <c:v>0.16997930000000003</c:v>
                </c:pt>
                <c:pt idx="10">
                  <c:v>0.16023950000000001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E9A-4D27-ADD2-9A86FCD5E7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2332992"/>
        <c:axId val="412333320"/>
      </c:scatterChart>
      <c:valAx>
        <c:axId val="4123329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dirty="0" smtClean="0"/>
                  <a:t>Начальная</a:t>
                </a:r>
                <a:r>
                  <a:rPr lang="ru-RU" baseline="0" dirty="0" smtClean="0"/>
                  <a:t> э</a:t>
                </a:r>
                <a:r>
                  <a:rPr lang="ru-RU" dirty="0" smtClean="0"/>
                  <a:t>нерги</a:t>
                </a:r>
                <a:r>
                  <a:rPr lang="ru-RU" baseline="0" dirty="0" smtClean="0"/>
                  <a:t>я</a:t>
                </a:r>
                <a:r>
                  <a:rPr lang="ru-RU" baseline="0" dirty="0"/>
                  <a:t>, кэВ</a:t>
                </a:r>
                <a:endParaRPr lang="ru-RU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2333320"/>
        <c:crosses val="autoZero"/>
        <c:crossBetween val="midCat"/>
      </c:valAx>
      <c:valAx>
        <c:axId val="412333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dirty="0" smtClean="0"/>
                  <a:t>Коэффициент поглощения</a:t>
                </a:r>
                <a:r>
                  <a:rPr lang="ru-RU" dirty="0"/>
                  <a:t>, </a:t>
                </a:r>
                <a:r>
                  <a:rPr lang="ru-RU" dirty="0" err="1"/>
                  <a:t>см</a:t>
                </a:r>
                <a:r>
                  <a:rPr lang="ru-RU" baseline="30000" dirty="0" err="1"/>
                  <a:t>2</a:t>
                </a:r>
                <a:r>
                  <a:rPr lang="ru-RU" baseline="0" dirty="0"/>
                  <a:t>/г</a:t>
                </a:r>
                <a:endParaRPr lang="ru-RU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23329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Проверка</a:t>
            </a:r>
            <a:r>
              <a:rPr lang="ru-RU" baseline="0" dirty="0" smtClean="0"/>
              <a:t> результатов для </a:t>
            </a:r>
            <a:r>
              <a:rPr lang="en-US" baseline="0" dirty="0" smtClean="0"/>
              <a:t>Al</a:t>
            </a:r>
            <a:r>
              <a:rPr lang="ru-RU" baseline="0" dirty="0" smtClean="0"/>
              <a:t> в </a:t>
            </a:r>
            <a:r>
              <a:rPr lang="en-US" baseline="0" dirty="0" err="1" smtClean="0"/>
              <a:t>TestEm5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x"/>
            <c:errBarType val="both"/>
            <c:errValType val="fixedVal"/>
            <c:noEndCap val="0"/>
            <c:val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cust"/>
            <c:noEndCap val="0"/>
            <c:plus>
              <c:numRef>
                <c:f>Лист2!$F$3:$F$13</c:f>
                <c:numCache>
                  <c:formatCode>General</c:formatCode>
                  <c:ptCount val="11"/>
                  <c:pt idx="0">
                    <c:v>2.614E-3</c:v>
                  </c:pt>
                  <c:pt idx="1">
                    <c:v>8.8059999999999996E-3</c:v>
                  </c:pt>
                  <c:pt idx="2">
                    <c:v>2.0579999999999998E-2</c:v>
                  </c:pt>
                  <c:pt idx="3">
                    <c:v>3.6499999999999998E-2</c:v>
                  </c:pt>
                  <c:pt idx="4">
                    <c:v>6.0929999999999998E-2</c:v>
                  </c:pt>
                  <c:pt idx="5">
                    <c:v>8.9709999999999998E-2</c:v>
                  </c:pt>
                  <c:pt idx="6">
                    <c:v>0.1168</c:v>
                  </c:pt>
                  <c:pt idx="7">
                    <c:v>0.1416</c:v>
                  </c:pt>
                  <c:pt idx="8">
                    <c:v>0.16109999999999999</c:v>
                  </c:pt>
                  <c:pt idx="9">
                    <c:v>0.17680000000000001</c:v>
                  </c:pt>
                  <c:pt idx="10">
                    <c:v>0.18930000000000002</c:v>
                  </c:pt>
                </c:numCache>
              </c:numRef>
            </c:plus>
            <c:minus>
              <c:numRef>
                <c:f>Лист2!$F$3:$F$13</c:f>
                <c:numCache>
                  <c:formatCode>General</c:formatCode>
                  <c:ptCount val="11"/>
                  <c:pt idx="0">
                    <c:v>2.614E-3</c:v>
                  </c:pt>
                  <c:pt idx="1">
                    <c:v>8.8059999999999996E-3</c:v>
                  </c:pt>
                  <c:pt idx="2">
                    <c:v>2.0579999999999998E-2</c:v>
                  </c:pt>
                  <c:pt idx="3">
                    <c:v>3.6499999999999998E-2</c:v>
                  </c:pt>
                  <c:pt idx="4">
                    <c:v>6.0929999999999998E-2</c:v>
                  </c:pt>
                  <c:pt idx="5">
                    <c:v>8.9709999999999998E-2</c:v>
                  </c:pt>
                  <c:pt idx="6">
                    <c:v>0.1168</c:v>
                  </c:pt>
                  <c:pt idx="7">
                    <c:v>0.1416</c:v>
                  </c:pt>
                  <c:pt idx="8">
                    <c:v>0.16109999999999999</c:v>
                  </c:pt>
                  <c:pt idx="9">
                    <c:v>0.17680000000000001</c:v>
                  </c:pt>
                  <c:pt idx="10">
                    <c:v>0.18930000000000002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Лист2!$A$3:$A$13</c:f>
              <c:numCache>
                <c:formatCode>General</c:formatCode>
                <c:ptCount val="11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</c:numCache>
            </c:numRef>
          </c:xVal>
          <c:yVal>
            <c:numRef>
              <c:f>Лист2!$C$3:$C$13</c:f>
              <c:numCache>
                <c:formatCode>General</c:formatCode>
                <c:ptCount val="11"/>
                <c:pt idx="0">
                  <c:v>3.5000000000000142E-2</c:v>
                </c:pt>
                <c:pt idx="1">
                  <c:v>0.19999999999999929</c:v>
                </c:pt>
                <c:pt idx="2">
                  <c:v>0.78000000000000114</c:v>
                </c:pt>
                <c:pt idx="3">
                  <c:v>1.9600000000000009</c:v>
                </c:pt>
                <c:pt idx="4">
                  <c:v>4.7299999999999969</c:v>
                </c:pt>
                <c:pt idx="5">
                  <c:v>9.5600000000000023</c:v>
                </c:pt>
                <c:pt idx="6">
                  <c:v>15.82</c:v>
                </c:pt>
                <c:pt idx="7">
                  <c:v>23.869999999999997</c:v>
                </c:pt>
                <c:pt idx="8">
                  <c:v>32.15</c:v>
                </c:pt>
                <c:pt idx="9">
                  <c:v>39.78</c:v>
                </c:pt>
                <c:pt idx="10">
                  <c:v>47.9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2D4-4879-9161-AD8D564312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9115032"/>
        <c:axId val="419114048"/>
      </c:scatterChart>
      <c:valAx>
        <c:axId val="419115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Начальная</a:t>
                </a:r>
                <a:r>
                  <a:rPr lang="ru-RU" baseline="0"/>
                  <a:t> э</a:t>
                </a:r>
                <a:r>
                  <a:rPr lang="ru-RU"/>
                  <a:t>нергия,</a:t>
                </a:r>
                <a:r>
                  <a:rPr lang="ru-RU" baseline="0"/>
                  <a:t> эВ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9114048"/>
        <c:crosses val="autoZero"/>
        <c:crossBetween val="midCat"/>
      </c:valAx>
      <c:valAx>
        <c:axId val="419114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baseline="0" dirty="0"/>
                  <a:t>Потеря </a:t>
                </a:r>
                <a:r>
                  <a:rPr lang="ru-RU" baseline="0" dirty="0" smtClean="0"/>
                  <a:t>энергии (</a:t>
                </a:r>
                <a:r>
                  <a:rPr lang="el-GR" baseline="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Δ</a:t>
                </a:r>
                <a:r>
                  <a:rPr lang="en-US" baseline="0" dirty="0" smtClean="0">
                    <a:latin typeface="Calibri" panose="020F0502020204030204" pitchFamily="34" charset="0"/>
                    <a:cs typeface="Calibri" panose="020F0502020204030204" pitchFamily="34" charset="0"/>
                  </a:rPr>
                  <a:t>E</a:t>
                </a:r>
                <a:r>
                  <a:rPr lang="ru-RU" baseline="0" dirty="0" smtClean="0"/>
                  <a:t>), кэВ</a:t>
                </a:r>
                <a:endParaRPr lang="ru-RU" baseline="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91150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Коэффициент</a:t>
            </a:r>
            <a:r>
              <a:rPr lang="ru-RU" baseline="0" dirty="0" smtClean="0"/>
              <a:t> </a:t>
            </a:r>
            <a:r>
              <a:rPr lang="ru-RU" baseline="0" dirty="0" smtClean="0"/>
              <a:t>поглощения </a:t>
            </a:r>
            <a:r>
              <a:rPr lang="ru-RU" baseline="0" dirty="0" smtClean="0"/>
              <a:t>для </a:t>
            </a:r>
            <a:r>
              <a:rPr lang="en-US" baseline="0" dirty="0" err="1" smtClean="0"/>
              <a:t>Pb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165702731727933"/>
          <c:y val="0.13820468959328577"/>
          <c:w val="0.84473700207549951"/>
          <c:h val="0.68792581851383139"/>
        </c:manualLayout>
      </c:layout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Лист1!$A$4:$A$14</c:f>
              <c:numCache>
                <c:formatCode>General</c:formatCode>
                <c:ptCount val="11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</c:numCache>
            </c:numRef>
          </c:xVal>
          <c:yVal>
            <c:numRef>
              <c:f>Лист1!$K$4:$K$14</c:f>
              <c:numCache>
                <c:formatCode>0.0000</c:formatCode>
                <c:ptCount val="11"/>
                <c:pt idx="0">
                  <c:v>129.86470840000001</c:v>
                </c:pt>
                <c:pt idx="1">
                  <c:v>85.997009600000013</c:v>
                </c:pt>
                <c:pt idx="2">
                  <c:v>30.293484299999999</c:v>
                </c:pt>
                <c:pt idx="3">
                  <c:v>14.323685599999999</c:v>
                </c:pt>
                <c:pt idx="4">
                  <c:v>7.9994578000000001</c:v>
                </c:pt>
                <c:pt idx="5">
                  <c:v>4.9813510000000001</c:v>
                </c:pt>
                <c:pt idx="6">
                  <c:v>3.1420549999999996</c:v>
                </c:pt>
                <c:pt idx="7">
                  <c:v>2.3650259999999999</c:v>
                </c:pt>
                <c:pt idx="8">
                  <c:v>7.1679067999999999</c:v>
                </c:pt>
                <c:pt idx="9">
                  <c:v>5.5433116999999994</c:v>
                </c:pt>
                <c:pt idx="10">
                  <c:v>4.3616233000000006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3D1-4882-BFEC-61B7FB1B9B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4115640"/>
        <c:axId val="444112032"/>
      </c:scatterChart>
      <c:valAx>
        <c:axId val="4441156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dirty="0" smtClean="0"/>
                  <a:t>Начальная</a:t>
                </a:r>
                <a:r>
                  <a:rPr lang="ru-RU" baseline="0" dirty="0" smtClean="0"/>
                  <a:t> э</a:t>
                </a:r>
                <a:r>
                  <a:rPr lang="ru-RU" dirty="0" smtClean="0"/>
                  <a:t>нергия</a:t>
                </a:r>
                <a:r>
                  <a:rPr lang="ru-RU" dirty="0"/>
                  <a:t>, кэВ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44112032"/>
        <c:crosses val="autoZero"/>
        <c:crossBetween val="midCat"/>
      </c:valAx>
      <c:valAx>
        <c:axId val="444112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dirty="0" smtClean="0"/>
                  <a:t>Коэффициент</a:t>
                </a:r>
                <a:r>
                  <a:rPr lang="ru-RU" baseline="0" dirty="0" smtClean="0"/>
                  <a:t> поглощения</a:t>
                </a:r>
                <a:r>
                  <a:rPr lang="ru-RU" baseline="0" dirty="0"/>
                  <a:t>, </a:t>
                </a:r>
                <a:r>
                  <a:rPr lang="ru-RU" baseline="0" dirty="0" err="1"/>
                  <a:t>см</a:t>
                </a:r>
                <a:r>
                  <a:rPr lang="ru-RU" baseline="30000" dirty="0" err="1"/>
                  <a:t>2</a:t>
                </a:r>
                <a:r>
                  <a:rPr lang="ru-RU" baseline="0" dirty="0"/>
                  <a:t>/г</a:t>
                </a:r>
                <a:endParaRPr lang="ru-RU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441156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Глубина</a:t>
            </a:r>
            <a:r>
              <a:rPr lang="ru-RU" baseline="0" dirty="0"/>
              <a:t> проникновения в </a:t>
            </a:r>
            <a:r>
              <a:rPr lang="en-US" baseline="0" dirty="0" err="1"/>
              <a:t>Pb</a:t>
            </a:r>
            <a:r>
              <a:rPr lang="en-US" baseline="0" dirty="0"/>
              <a:t> </a:t>
            </a:r>
            <a:r>
              <a:rPr lang="ru-RU" baseline="0" dirty="0"/>
              <a:t>при </a:t>
            </a:r>
            <a:r>
              <a:rPr lang="en-US" baseline="0" dirty="0" smtClean="0"/>
              <a:t>N</a:t>
            </a:r>
            <a:r>
              <a:rPr lang="ru-RU" baseline="-25000" dirty="0" smtClean="0"/>
              <a:t>0</a:t>
            </a:r>
            <a:r>
              <a:rPr lang="en-US" baseline="0" dirty="0" smtClean="0"/>
              <a:t>/N=1000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Лист1!$A$4:$A$14</c:f>
              <c:numCache>
                <c:formatCode>General</c:formatCode>
                <c:ptCount val="11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</c:numCache>
            </c:numRef>
          </c:xVal>
          <c:yVal>
            <c:numRef>
              <c:f>Лист1!$K$16:$K$26</c:f>
              <c:numCache>
                <c:formatCode>General</c:formatCode>
                <c:ptCount val="11"/>
                <c:pt idx="0">
                  <c:v>1.9700717097244063E-2</c:v>
                </c:pt>
                <c:pt idx="1">
                  <c:v>2.9750195884770559E-2</c:v>
                </c:pt>
                <c:pt idx="2">
                  <c:v>8.4454724843404536E-2</c:v>
                </c:pt>
                <c:pt idx="3">
                  <c:v>0.17861519392079472</c:v>
                </c:pt>
                <c:pt idx="4">
                  <c:v>0.31982516128836819</c:v>
                </c:pt>
                <c:pt idx="5">
                  <c:v>0.51360120599903414</c:v>
                </c:pt>
                <c:pt idx="6">
                  <c:v>0.81425305448329055</c:v>
                </c:pt>
                <c:pt idx="7">
                  <c:v>1.0817757948980244</c:v>
                </c:pt>
                <c:pt idx="8">
                  <c:v>0.35692817338312699</c:v>
                </c:pt>
                <c:pt idx="9">
                  <c:v>0.46153419103322213</c:v>
                </c:pt>
                <c:pt idx="10">
                  <c:v>0.5865769932732372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BA9-4116-9C85-D570D18015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1823384"/>
        <c:axId val="411826336"/>
      </c:scatterChart>
      <c:valAx>
        <c:axId val="4118233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Энергия, кэВ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1826336"/>
        <c:crosses val="autoZero"/>
        <c:crossBetween val="midCat"/>
      </c:valAx>
      <c:valAx>
        <c:axId val="411826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/>
                  <a:t>Глубина</a:t>
                </a:r>
                <a:r>
                  <a:rPr lang="ru-RU" baseline="0"/>
                  <a:t> прохождения, см</a:t>
                </a:r>
                <a:endParaRPr lang="ru-RU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18233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Проверка</a:t>
            </a:r>
            <a:r>
              <a:rPr lang="ru-RU" baseline="0" dirty="0" smtClean="0"/>
              <a:t> результатов для </a:t>
            </a:r>
            <a:r>
              <a:rPr lang="en-US" dirty="0" err="1" smtClean="0"/>
              <a:t>Pb</a:t>
            </a:r>
            <a:r>
              <a:rPr lang="ru-RU" dirty="0" smtClean="0"/>
              <a:t> в </a:t>
            </a:r>
            <a:r>
              <a:rPr lang="en-US" dirty="0" err="1" smtClean="0"/>
              <a:t>TestEm5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x"/>
            <c:errBarType val="both"/>
            <c:errValType val="fixedVal"/>
            <c:noEndCap val="0"/>
            <c:val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cust"/>
            <c:noEndCap val="0"/>
            <c:plus>
              <c:numRef>
                <c:f>Лист2!$M$3:$M$13</c:f>
                <c:numCache>
                  <c:formatCode>General</c:formatCode>
                  <c:ptCount val="11"/>
                  <c:pt idx="0">
                    <c:v>2.4269999999999999E-3</c:v>
                  </c:pt>
                  <c:pt idx="1">
                    <c:v>3.813E-3</c:v>
                  </c:pt>
                  <c:pt idx="2">
                    <c:v>6.4480000000000006E-3</c:v>
                  </c:pt>
                  <c:pt idx="3">
                    <c:v>9.8810000000000009E-3</c:v>
                  </c:pt>
                  <c:pt idx="4">
                    <c:v>1.3859999999999999E-2</c:v>
                  </c:pt>
                  <c:pt idx="5">
                    <c:v>1.7950000000000001E-2</c:v>
                  </c:pt>
                  <c:pt idx="6">
                    <c:v>2.1950000000000001E-2</c:v>
                  </c:pt>
                  <c:pt idx="7">
                    <c:v>2.6030000000000001E-2</c:v>
                  </c:pt>
                  <c:pt idx="8">
                    <c:v>2.1149999999999999E-2</c:v>
                  </c:pt>
                  <c:pt idx="9">
                    <c:v>2.401E-2</c:v>
                  </c:pt>
                  <c:pt idx="10">
                    <c:v>2.5760000000000002E-2</c:v>
                  </c:pt>
                </c:numCache>
              </c:numRef>
            </c:plus>
            <c:minus>
              <c:numRef>
                <c:f>Лист2!$M$3:$M$13</c:f>
                <c:numCache>
                  <c:formatCode>General</c:formatCode>
                  <c:ptCount val="11"/>
                  <c:pt idx="0">
                    <c:v>2.4269999999999999E-3</c:v>
                  </c:pt>
                  <c:pt idx="1">
                    <c:v>3.813E-3</c:v>
                  </c:pt>
                  <c:pt idx="2">
                    <c:v>6.4480000000000006E-3</c:v>
                  </c:pt>
                  <c:pt idx="3">
                    <c:v>9.8810000000000009E-3</c:v>
                  </c:pt>
                  <c:pt idx="4">
                    <c:v>1.3859999999999999E-2</c:v>
                  </c:pt>
                  <c:pt idx="5">
                    <c:v>1.7950000000000001E-2</c:v>
                  </c:pt>
                  <c:pt idx="6">
                    <c:v>2.1950000000000001E-2</c:v>
                  </c:pt>
                  <c:pt idx="7">
                    <c:v>2.6030000000000001E-2</c:v>
                  </c:pt>
                  <c:pt idx="8">
                    <c:v>2.1149999999999999E-2</c:v>
                  </c:pt>
                  <c:pt idx="9">
                    <c:v>2.401E-2</c:v>
                  </c:pt>
                  <c:pt idx="10">
                    <c:v>2.5760000000000002E-2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Лист2!$A$3:$A$13</c:f>
              <c:numCache>
                <c:formatCode>General</c:formatCode>
                <c:ptCount val="11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  <c:pt idx="8">
                  <c:v>90</c:v>
                </c:pt>
                <c:pt idx="9">
                  <c:v>100</c:v>
                </c:pt>
                <c:pt idx="10">
                  <c:v>110</c:v>
                </c:pt>
              </c:numCache>
            </c:numRef>
          </c:xVal>
          <c:yVal>
            <c:numRef>
              <c:f>Лист2!$J$3:$J$13</c:f>
              <c:numCache>
                <c:formatCode>General</c:formatCode>
                <c:ptCount val="11"/>
                <c:pt idx="0">
                  <c:v>2.9999999999999361E-2</c:v>
                </c:pt>
                <c:pt idx="1">
                  <c:v>3.9999999999999147E-2</c:v>
                </c:pt>
                <c:pt idx="2">
                  <c:v>7.0000000000000284E-2</c:v>
                </c:pt>
                <c:pt idx="3">
                  <c:v>0.13000000000000256</c:v>
                </c:pt>
                <c:pt idx="4">
                  <c:v>0.20000000000000284</c:v>
                </c:pt>
                <c:pt idx="5">
                  <c:v>0.28999999999999915</c:v>
                </c:pt>
                <c:pt idx="6">
                  <c:v>0.37999999999999545</c:v>
                </c:pt>
                <c:pt idx="7">
                  <c:v>0.48000000000000398</c:v>
                </c:pt>
                <c:pt idx="8">
                  <c:v>0.31000000000000227</c:v>
                </c:pt>
                <c:pt idx="9">
                  <c:v>0.35999999999999943</c:v>
                </c:pt>
                <c:pt idx="10">
                  <c:v>0.40000000000000568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D7DC-4861-AAA5-A2DA6A09C4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16856424"/>
        <c:axId val="416857080"/>
      </c:scatterChart>
      <c:valAx>
        <c:axId val="4168564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dirty="0"/>
                  <a:t>Начальная</a:t>
                </a:r>
                <a:r>
                  <a:rPr lang="ru-RU" baseline="0" dirty="0"/>
                  <a:t> </a:t>
                </a:r>
                <a:r>
                  <a:rPr lang="ru-RU" baseline="0" dirty="0" smtClean="0"/>
                  <a:t>энергия</a:t>
                </a:r>
                <a:r>
                  <a:rPr lang="en-US" baseline="0" dirty="0" smtClean="0"/>
                  <a:t>, </a:t>
                </a:r>
                <a:r>
                  <a:rPr lang="ru-RU" baseline="0" dirty="0" smtClean="0"/>
                  <a:t>кэВ</a:t>
                </a:r>
                <a:endParaRPr lang="ru-RU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6857080"/>
        <c:crosses val="autoZero"/>
        <c:crossBetween val="midCat"/>
      </c:valAx>
      <c:valAx>
        <c:axId val="416857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baseline="0" dirty="0" smtClean="0"/>
                  <a:t>Потеря энергии, кэВ</a:t>
                </a:r>
                <a:endParaRPr lang="ru-RU" baseline="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168564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68F98-0534-41DD-9FF3-67B2248BB096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A7E6-1535-4DBB-8BFF-B2C017B2AA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701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68F98-0534-41DD-9FF3-67B2248BB096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A7E6-1535-4DBB-8BFF-B2C017B2AA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443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68F98-0534-41DD-9FF3-67B2248BB096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A7E6-1535-4DBB-8BFF-B2C017B2AA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273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68F98-0534-41DD-9FF3-67B2248BB096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A7E6-1535-4DBB-8BFF-B2C017B2AA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063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68F98-0534-41DD-9FF3-67B2248BB096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A7E6-1535-4DBB-8BFF-B2C017B2AA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113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68F98-0534-41DD-9FF3-67B2248BB096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A7E6-1535-4DBB-8BFF-B2C017B2AA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421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68F98-0534-41DD-9FF3-67B2248BB096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A7E6-1535-4DBB-8BFF-B2C017B2AA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915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68F98-0534-41DD-9FF3-67B2248BB096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A7E6-1535-4DBB-8BFF-B2C017B2AA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535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68F98-0534-41DD-9FF3-67B2248BB096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A7E6-1535-4DBB-8BFF-B2C017B2AA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278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68F98-0534-41DD-9FF3-67B2248BB096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A7E6-1535-4DBB-8BFF-B2C017B2AA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270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68F98-0534-41DD-9FF3-67B2248BB096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A7E6-1535-4DBB-8BFF-B2C017B2AA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74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68F98-0534-41DD-9FF3-67B2248BB096}" type="datetimeFigureOut">
              <a:rPr lang="ru-RU" smtClean="0"/>
              <a:t>17.07.2020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6A7E6-1535-4DBB-8BFF-B2C017B2AA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051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02869" y="2473084"/>
            <a:ext cx="78693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Елфимов</a:t>
            </a:r>
            <a:r>
              <a:rPr lang="ru-RU" sz="4800" dirty="0" smtClean="0"/>
              <a:t> Борис </a:t>
            </a:r>
            <a:endParaRPr lang="ru-RU" sz="4800" dirty="0"/>
          </a:p>
        </p:txBody>
      </p:sp>
      <p:sp>
        <p:nvSpPr>
          <p:cNvPr id="2" name="TextBox 1"/>
          <p:cNvSpPr txBox="1"/>
          <p:nvPr/>
        </p:nvSpPr>
        <p:spPr>
          <a:xfrm>
            <a:off x="1648687" y="4862946"/>
            <a:ext cx="8977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/>
                </a:solidFill>
              </a:rPr>
              <a:t>Томский государственный университет, физический факультет</a:t>
            </a:r>
            <a:endParaRPr lang="ru-RU" sz="2400" dirty="0">
              <a:solidFill>
                <a:schemeClr val="accent5"/>
              </a:solidFill>
            </a:endParaRPr>
          </a:p>
        </p:txBody>
      </p:sp>
      <p:pic>
        <p:nvPicPr>
          <p:cNvPr id="1026" name="Picture 2" descr="https://eworld.pro/wp-content/uploads/2018/05/tgulogoti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7450" y="0"/>
            <a:ext cx="211455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1482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96" y="1180920"/>
            <a:ext cx="2857408" cy="1175009"/>
          </a:xfrm>
          <a:prstGeom prst="rect">
            <a:avLst/>
          </a:prstGeom>
        </p:spPr>
      </p:pic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8787850"/>
              </p:ext>
            </p:extLst>
          </p:nvPr>
        </p:nvGraphicFramePr>
        <p:xfrm>
          <a:off x="0" y="3780430"/>
          <a:ext cx="4721038" cy="28326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3855527"/>
              </p:ext>
            </p:extLst>
          </p:nvPr>
        </p:nvGraphicFramePr>
        <p:xfrm>
          <a:off x="-1" y="939618"/>
          <a:ext cx="4734687" cy="2840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727791"/>
              </p:ext>
            </p:extLst>
          </p:nvPr>
        </p:nvGraphicFramePr>
        <p:xfrm>
          <a:off x="7457313" y="939618"/>
          <a:ext cx="4734687" cy="2840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90520" y="354843"/>
            <a:ext cx="8024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Задача 1. </a:t>
            </a:r>
            <a:r>
              <a:rPr lang="en-US" sz="3200" dirty="0" smtClean="0"/>
              <a:t>Al (</a:t>
            </a:r>
            <a:r>
              <a:rPr lang="ru-RU" sz="3200" dirty="0"/>
              <a:t>плотность = </a:t>
            </a:r>
            <a:r>
              <a:rPr lang="ru-RU" sz="3200" dirty="0" smtClean="0"/>
              <a:t>2,7 </a:t>
            </a:r>
            <a:r>
              <a:rPr lang="en-US" sz="3200" dirty="0" smtClean="0"/>
              <a:t>g/</a:t>
            </a:r>
            <a:r>
              <a:rPr lang="en-US" sz="3200" dirty="0" err="1" smtClean="0"/>
              <a:t>cm^3</a:t>
            </a:r>
            <a:r>
              <a:rPr lang="en-US" sz="3200" dirty="0" smtClean="0"/>
              <a:t>)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 flipV="1">
            <a:off x="1487606" y="3016155"/>
            <a:ext cx="4708477" cy="11873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1228299" y="4790364"/>
            <a:ext cx="4967784" cy="12146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646459" y="5389448"/>
                <a:ext cx="3439235" cy="1223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sSub>
                            <m:sSubPr>
                              <m:ctrlPr>
                                <a:rPr lang="ru-RU" sz="3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=0.0</m:t>
                      </m:r>
                      <m:r>
                        <a:rPr lang="ru-RU" sz="3600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6459" y="5389448"/>
                <a:ext cx="3439235" cy="122360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Прямая со стрелкой 13"/>
          <p:cNvCxnSpPr/>
          <p:nvPr/>
        </p:nvCxnSpPr>
        <p:spPr>
          <a:xfrm flipV="1">
            <a:off x="7806519" y="3193576"/>
            <a:ext cx="887105" cy="23610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7124268"/>
              </p:ext>
            </p:extLst>
          </p:nvPr>
        </p:nvGraphicFramePr>
        <p:xfrm>
          <a:off x="6196083" y="3780430"/>
          <a:ext cx="5570618" cy="12122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5019">
                  <a:extLst>
                    <a:ext uri="{9D8B030D-6E8A-4147-A177-3AD203B41FA5}">
                      <a16:colId xmlns:a16="http://schemas.microsoft.com/office/drawing/2014/main" val="1629552557"/>
                    </a:ext>
                  </a:extLst>
                </a:gridCol>
                <a:gridCol w="1153588">
                  <a:extLst>
                    <a:ext uri="{9D8B030D-6E8A-4147-A177-3AD203B41FA5}">
                      <a16:colId xmlns:a16="http://schemas.microsoft.com/office/drawing/2014/main" val="2925982572"/>
                    </a:ext>
                  </a:extLst>
                </a:gridCol>
                <a:gridCol w="1199125">
                  <a:extLst>
                    <a:ext uri="{9D8B030D-6E8A-4147-A177-3AD203B41FA5}">
                      <a16:colId xmlns:a16="http://schemas.microsoft.com/office/drawing/2014/main" val="808920642"/>
                    </a:ext>
                  </a:extLst>
                </a:gridCol>
                <a:gridCol w="971443">
                  <a:extLst>
                    <a:ext uri="{9D8B030D-6E8A-4147-A177-3AD203B41FA5}">
                      <a16:colId xmlns:a16="http://schemas.microsoft.com/office/drawing/2014/main" val="3296164196"/>
                    </a:ext>
                  </a:extLst>
                </a:gridCol>
                <a:gridCol w="971443">
                  <a:extLst>
                    <a:ext uri="{9D8B030D-6E8A-4147-A177-3AD203B41FA5}">
                      <a16:colId xmlns:a16="http://schemas.microsoft.com/office/drawing/2014/main" val="2186809214"/>
                    </a:ext>
                  </a:extLst>
                </a:gridCol>
              </a:tblGrid>
              <a:tr h="306848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 smtClean="0">
                          <a:effectLst/>
                        </a:rPr>
                        <a:t>E = </a:t>
                      </a:r>
                      <a:r>
                        <a:rPr lang="ru-RU" sz="1800" u="none" strike="noStrike" dirty="0" smtClean="0">
                          <a:effectLst/>
                        </a:rPr>
                        <a:t>20</a:t>
                      </a:r>
                      <a:r>
                        <a:rPr lang="en-US" sz="1800" u="none" strike="noStrike" dirty="0" smtClean="0">
                          <a:effectLst/>
                        </a:rPr>
                        <a:t> </a:t>
                      </a:r>
                      <a:r>
                        <a:rPr lang="en-US" sz="1800" u="none" strike="noStrike" dirty="0" err="1" smtClean="0">
                          <a:effectLst/>
                        </a:rPr>
                        <a:t>keV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190" marR="15190" marT="151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photo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190" marR="15190" marT="151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compt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190" marR="15190" marT="151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 dirty="0" err="1">
                          <a:effectLst/>
                        </a:rPr>
                        <a:t>Rayl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190" marR="15190" marT="151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total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190" marR="15190" marT="15190" marB="0" anchor="b"/>
                </a:tc>
                <a:extLst>
                  <a:ext uri="{0D108BD9-81ED-4DB2-BD59-A6C34878D82A}">
                    <a16:rowId xmlns:a16="http://schemas.microsoft.com/office/drawing/2014/main" val="1571542645"/>
                  </a:ext>
                </a:extLst>
              </a:tr>
              <a:tr h="306848">
                <a:tc>
                  <a:txBody>
                    <a:bodyPr/>
                    <a:lstStyle/>
                    <a:p>
                      <a:pPr algn="r" fontAlgn="b"/>
                      <a:r>
                        <a:rPr lang="el-GR" sz="1800" u="none" strike="noStrike">
                          <a:effectLst/>
                        </a:rPr>
                        <a:t>μ, </a:t>
                      </a:r>
                      <a:r>
                        <a:rPr lang="en-US" sz="1800" u="none" strike="noStrike">
                          <a:effectLst/>
                        </a:rPr>
                        <a:t>cm^2/g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190" marR="15190" marT="151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3,111535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190" marR="15190" marT="151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0,14202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190" marR="15190" marT="151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0,208365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190" marR="15190" marT="151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3,4619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190" marR="15190" marT="15190" marB="0" anchor="b"/>
                </a:tc>
                <a:extLst>
                  <a:ext uri="{0D108BD9-81ED-4DB2-BD59-A6C34878D82A}">
                    <a16:rowId xmlns:a16="http://schemas.microsoft.com/office/drawing/2014/main" val="1398821734"/>
                  </a:ext>
                </a:extLst>
              </a:tr>
              <a:tr h="598506"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u="none" strike="noStrike">
                          <a:effectLst/>
                        </a:rPr>
                        <a:t>d, cm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190" marR="15190" marT="151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0,82223979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190" marR="15190" marT="151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18,0145605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190" marR="15190" marT="151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12,27859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190" marR="15190" marT="1519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0,73902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5190" marR="15190" marT="15190" marB="0" anchor="b"/>
                </a:tc>
                <a:extLst>
                  <a:ext uri="{0D108BD9-81ED-4DB2-BD59-A6C34878D82A}">
                    <a16:rowId xmlns:a16="http://schemas.microsoft.com/office/drawing/2014/main" val="34476823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987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96" y="1333179"/>
            <a:ext cx="2487143" cy="1022750"/>
          </a:xfrm>
          <a:prstGeom prst="rect">
            <a:avLst/>
          </a:prstGeom>
        </p:spPr>
      </p:pic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7497772"/>
              </p:ext>
            </p:extLst>
          </p:nvPr>
        </p:nvGraphicFramePr>
        <p:xfrm>
          <a:off x="166977" y="1107717"/>
          <a:ext cx="4759865" cy="285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6871198"/>
              </p:ext>
            </p:extLst>
          </p:nvPr>
        </p:nvGraphicFramePr>
        <p:xfrm>
          <a:off x="166977" y="3963637"/>
          <a:ext cx="4759865" cy="2855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9284332"/>
              </p:ext>
            </p:extLst>
          </p:nvPr>
        </p:nvGraphicFramePr>
        <p:xfrm>
          <a:off x="7154439" y="1001150"/>
          <a:ext cx="4937478" cy="2962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790520" y="354843"/>
            <a:ext cx="8024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Задача 1. </a:t>
            </a:r>
            <a:r>
              <a:rPr lang="en-US" sz="3200" dirty="0" err="1" smtClean="0"/>
              <a:t>Pb</a:t>
            </a:r>
            <a:r>
              <a:rPr lang="en-US" sz="3200" dirty="0" smtClean="0"/>
              <a:t> (</a:t>
            </a:r>
            <a:r>
              <a:rPr lang="ru-RU" sz="3200" dirty="0"/>
              <a:t>плотность = </a:t>
            </a:r>
            <a:r>
              <a:rPr lang="ru-RU" sz="3200" dirty="0" smtClean="0"/>
              <a:t>11,35 </a:t>
            </a:r>
            <a:r>
              <a:rPr lang="en-US" sz="3200" dirty="0"/>
              <a:t>g/</a:t>
            </a:r>
            <a:r>
              <a:rPr lang="en-US" sz="3200" dirty="0" err="1"/>
              <a:t>cm^3</a:t>
            </a:r>
            <a:r>
              <a:rPr lang="en-US" sz="3200" dirty="0" smtClean="0"/>
              <a:t>)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1392072" y="2279176"/>
            <a:ext cx="4410890" cy="26239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1433015" y="5227093"/>
            <a:ext cx="4369947" cy="9962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646459" y="5569386"/>
                <a:ext cx="3439235" cy="12236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sSub>
                            <m:sSubPr>
                              <m:ctrlPr>
                                <a:rPr lang="ru-RU" sz="3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=0.002</m:t>
                      </m:r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6459" y="5569386"/>
                <a:ext cx="3439235" cy="122360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Прямая со стрелкой 12"/>
          <p:cNvCxnSpPr/>
          <p:nvPr/>
        </p:nvCxnSpPr>
        <p:spPr>
          <a:xfrm flipV="1">
            <a:off x="7779224" y="3275463"/>
            <a:ext cx="655092" cy="25794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4547867"/>
              </p:ext>
            </p:extLst>
          </p:nvPr>
        </p:nvGraphicFramePr>
        <p:xfrm>
          <a:off x="5802962" y="4414693"/>
          <a:ext cx="6147817" cy="9769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07129">
                  <a:extLst>
                    <a:ext uri="{9D8B030D-6E8A-4147-A177-3AD203B41FA5}">
                      <a16:colId xmlns:a16="http://schemas.microsoft.com/office/drawing/2014/main" val="2006081174"/>
                    </a:ext>
                  </a:extLst>
                </a:gridCol>
                <a:gridCol w="1273118">
                  <a:extLst>
                    <a:ext uri="{9D8B030D-6E8A-4147-A177-3AD203B41FA5}">
                      <a16:colId xmlns:a16="http://schemas.microsoft.com/office/drawing/2014/main" val="1735256105"/>
                    </a:ext>
                  </a:extLst>
                </a:gridCol>
                <a:gridCol w="1323372">
                  <a:extLst>
                    <a:ext uri="{9D8B030D-6E8A-4147-A177-3AD203B41FA5}">
                      <a16:colId xmlns:a16="http://schemas.microsoft.com/office/drawing/2014/main" val="3682148391"/>
                    </a:ext>
                  </a:extLst>
                </a:gridCol>
                <a:gridCol w="1072099">
                  <a:extLst>
                    <a:ext uri="{9D8B030D-6E8A-4147-A177-3AD203B41FA5}">
                      <a16:colId xmlns:a16="http://schemas.microsoft.com/office/drawing/2014/main" val="2305598132"/>
                    </a:ext>
                  </a:extLst>
                </a:gridCol>
                <a:gridCol w="1072099">
                  <a:extLst>
                    <a:ext uri="{9D8B030D-6E8A-4147-A177-3AD203B41FA5}">
                      <a16:colId xmlns:a16="http://schemas.microsoft.com/office/drawing/2014/main" val="2093968994"/>
                    </a:ext>
                  </a:extLst>
                </a:gridCol>
              </a:tblGrid>
              <a:tr h="285860">
                <a:tc>
                  <a:txBody>
                    <a:bodyPr/>
                    <a:lstStyle/>
                    <a:p>
                      <a:pPr algn="r" fontAlgn="b"/>
                      <a:r>
                        <a:rPr lang="ru-RU" sz="1900" u="none" strike="noStrike" dirty="0" smtClean="0">
                          <a:effectLst/>
                        </a:rPr>
                        <a:t>Е</a:t>
                      </a:r>
                      <a:r>
                        <a:rPr lang="ru-RU" sz="1900" u="none" strike="noStrike" baseline="0" dirty="0" smtClean="0">
                          <a:effectLst/>
                        </a:rPr>
                        <a:t> = </a:t>
                      </a:r>
                      <a:r>
                        <a:rPr lang="ru-RU" sz="1900" u="none" strike="noStrike" dirty="0" smtClean="0">
                          <a:effectLst/>
                        </a:rPr>
                        <a:t>20</a:t>
                      </a:r>
                      <a:r>
                        <a:rPr lang="en-US" sz="19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1900" u="none" strike="noStrike" baseline="0" dirty="0" err="1" smtClean="0">
                          <a:effectLst/>
                        </a:rPr>
                        <a:t>keV</a:t>
                      </a:r>
                      <a:r>
                        <a:rPr lang="ru-RU" sz="1900" u="none" strike="noStrike" dirty="0" smtClean="0">
                          <a:effectLst/>
                        </a:rPr>
                        <a:t> 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765" marR="16765" marT="167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900" u="none" strike="noStrike" dirty="0">
                          <a:effectLst/>
                        </a:rPr>
                        <a:t>photo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765" marR="16765" marT="167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900" u="none" strike="noStrike">
                          <a:effectLst/>
                        </a:rPr>
                        <a:t>compt</a:t>
                      </a:r>
                      <a:endParaRPr lang="en-US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765" marR="16765" marT="167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900" u="none" strike="noStrike" dirty="0" err="1">
                          <a:effectLst/>
                        </a:rPr>
                        <a:t>Rayl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765" marR="16765" marT="167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900" u="none" strike="noStrike">
                          <a:effectLst/>
                        </a:rPr>
                        <a:t>total</a:t>
                      </a:r>
                      <a:endParaRPr lang="en-US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765" marR="16765" marT="167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8264992"/>
                  </a:ext>
                </a:extLst>
              </a:tr>
              <a:tr h="335289">
                <a:tc>
                  <a:txBody>
                    <a:bodyPr/>
                    <a:lstStyle/>
                    <a:p>
                      <a:pPr algn="r" fontAlgn="b"/>
                      <a:r>
                        <a:rPr lang="el-GR" sz="1900" u="none" strike="noStrike" dirty="0">
                          <a:effectLst/>
                        </a:rPr>
                        <a:t>μ, </a:t>
                      </a:r>
                      <a:r>
                        <a:rPr lang="en-US" sz="1900" u="none" strike="noStrike" dirty="0" err="1">
                          <a:effectLst/>
                        </a:rPr>
                        <a:t>cm^2</a:t>
                      </a:r>
                      <a:r>
                        <a:rPr lang="en-US" sz="1900" u="none" strike="noStrike" dirty="0">
                          <a:effectLst/>
                        </a:rPr>
                        <a:t>/g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765" marR="16765" marT="167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900" u="none" strike="noStrike">
                          <a:effectLst/>
                        </a:rPr>
                        <a:t>83,6525</a:t>
                      </a:r>
                      <a:endParaRPr lang="ru-RU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765" marR="16765" marT="167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900" u="none" strike="noStrike">
                          <a:effectLst/>
                        </a:rPr>
                        <a:t>0,0681296</a:t>
                      </a:r>
                      <a:endParaRPr lang="ru-RU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765" marR="16765" marT="167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900" u="none" strike="noStrike">
                          <a:effectLst/>
                        </a:rPr>
                        <a:t>2,27638</a:t>
                      </a:r>
                      <a:endParaRPr lang="ru-RU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765" marR="16765" marT="167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900" u="none" strike="noStrike">
                          <a:effectLst/>
                        </a:rPr>
                        <a:t>85,9970</a:t>
                      </a:r>
                      <a:endParaRPr lang="ru-RU" sz="1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765" marR="16765" marT="167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8583992"/>
                  </a:ext>
                </a:extLst>
              </a:tr>
              <a:tr h="335289">
                <a:tc>
                  <a:txBody>
                    <a:bodyPr/>
                    <a:lstStyle/>
                    <a:p>
                      <a:pPr algn="r" fontAlgn="b"/>
                      <a:r>
                        <a:rPr lang="en-US" sz="1900" u="none" strike="noStrike" dirty="0">
                          <a:effectLst/>
                        </a:rPr>
                        <a:t>d, cm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765" marR="16765" marT="167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900" u="none" strike="noStrike">
                          <a:effectLst/>
                        </a:rPr>
                        <a:t>0,030584</a:t>
                      </a:r>
                      <a:endParaRPr lang="ru-RU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765" marR="16765" marT="167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900" u="none" strike="noStrike">
                          <a:effectLst/>
                        </a:rPr>
                        <a:t>37,552369</a:t>
                      </a:r>
                      <a:endParaRPr lang="ru-RU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765" marR="16765" marT="167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900" u="none" strike="noStrike">
                          <a:effectLst/>
                        </a:rPr>
                        <a:t>1,123902</a:t>
                      </a:r>
                      <a:endParaRPr lang="ru-RU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765" marR="16765" marT="167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900" u="none" strike="noStrike" dirty="0">
                          <a:effectLst/>
                        </a:rPr>
                        <a:t>0,02975</a:t>
                      </a:r>
                      <a:endParaRPr lang="ru-RU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6765" marR="16765" marT="1676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9502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1517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70244" y="491320"/>
            <a:ext cx="6974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Задача</a:t>
            </a:r>
            <a:r>
              <a:rPr lang="ru-RU" sz="2800" dirty="0" smtClean="0"/>
              <a:t> 2.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77672" y="1201003"/>
            <a:ext cx="758989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ru-RU" sz="3200" dirty="0" smtClean="0"/>
              <a:t>Дерево – </a:t>
            </a:r>
            <a:r>
              <a:rPr lang="en-US" sz="3200" dirty="0"/>
              <a:t>AMS = </a:t>
            </a:r>
            <a:r>
              <a:rPr lang="en-US" sz="3200" dirty="0" smtClean="0"/>
              <a:t>0.778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3200" dirty="0" err="1" smtClean="0"/>
              <a:t>Xgboost</a:t>
            </a:r>
            <a:r>
              <a:rPr lang="en-US" sz="3200" dirty="0"/>
              <a:t> – AMS = </a:t>
            </a:r>
            <a:r>
              <a:rPr lang="en-US" sz="3200" dirty="0" smtClean="0"/>
              <a:t>1.590</a:t>
            </a:r>
            <a:endParaRPr lang="en-US" sz="3200" dirty="0"/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3200" dirty="0" err="1" smtClean="0"/>
              <a:t>Lightbm</a:t>
            </a:r>
            <a:r>
              <a:rPr lang="en-US" sz="3200" dirty="0"/>
              <a:t> – AMS = </a:t>
            </a:r>
            <a:r>
              <a:rPr lang="en-US" sz="3200" dirty="0" smtClean="0"/>
              <a:t>1.620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sz="3200" dirty="0" err="1" smtClean="0"/>
              <a:t>Catboost</a:t>
            </a:r>
            <a:r>
              <a:rPr lang="en-US" sz="3200" dirty="0"/>
              <a:t> – AMS = 1.644</a:t>
            </a:r>
          </a:p>
        </p:txBody>
      </p:sp>
    </p:spTree>
    <p:extLst>
      <p:ext uri="{BB962C8B-B14F-4D97-AF65-F5344CB8AC3E}">
        <p14:creationId xmlns:p14="http://schemas.microsoft.com/office/powerpoint/2010/main" val="4785224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181</Words>
  <Application>Microsoft Office PowerPoint</Application>
  <PresentationFormat>Широкоэкранный</PresentationFormat>
  <Paragraphs>59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Борис Елфимов</dc:creator>
  <cp:lastModifiedBy>Борис Елфимов</cp:lastModifiedBy>
  <cp:revision>15</cp:revision>
  <dcterms:created xsi:type="dcterms:W3CDTF">2020-07-15T11:51:32Z</dcterms:created>
  <dcterms:modified xsi:type="dcterms:W3CDTF">2020-07-17T10:45:56Z</dcterms:modified>
</cp:coreProperties>
</file>