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embeddedFontLst>
    <p:embeddedFont>
      <p:font typeface="Raleway"/>
      <p:regular r:id="rId14"/>
      <p:bold r:id="rId15"/>
      <p:italic r:id="rId16"/>
      <p:boldItalic r:id="rId17"/>
    </p:embeddedFont>
    <p:embeddedFont>
      <p:font typeface="La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1E0C3048-7BF8-4590-8949-C214E03A984A}">
  <a:tblStyle styleId="{1E0C3048-7BF8-4590-8949-C214E03A98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Lato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Raleway-bold.fntdata"/><Relationship Id="rId14" Type="http://schemas.openxmlformats.org/officeDocument/2006/relationships/font" Target="fonts/Raleway-regular.fntdata"/><Relationship Id="rId17" Type="http://schemas.openxmlformats.org/officeDocument/2006/relationships/font" Target="fonts/Raleway-boldItalic.fntdata"/><Relationship Id="rId16" Type="http://schemas.openxmlformats.org/officeDocument/2006/relationships/font" Target="fonts/Raleway-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Lato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Lat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8c4946a1a2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8c4946a1a2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8c4946a1a2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8c4946a1a2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8c4946a1a2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8c4946a1a2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8c4946a1a2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8c4946a1a2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8c4946a1a2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8c4946a1a2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8c4946a1a2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8c4946a1a2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Презентация результатов работы в Geant4 и ML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Выполнено Крапивой Артемием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 себе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7650" y="25415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Крапива Артемий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Студент 1-ого курса МФТИ, физтех-школы ЛФИ (бывший ФПФЭ)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Работа в Geant4: TestEm0</a:t>
            </a:r>
            <a:endParaRPr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342875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Input for TestEm0:                                                                                  Aluminium in TestEm0:           Lead in TestEm0:    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/>
              <a:t>/testem/det/setMat Aluminium # (Lead)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/>
              <a:t>/gun/particle gamma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/>
              <a:t>/gun/energy 20 keV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/>
              <a:t>/run/beamOn 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501075"/>
            <a:ext cx="1257300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4">
            <a:alphaModFix/>
          </a:blip>
          <a:srcRect b="0" l="0" r="0" t="2008"/>
          <a:stretch/>
        </p:blipFill>
        <p:spPr>
          <a:xfrm>
            <a:off x="6379400" y="2495750"/>
            <a:ext cx="1228725" cy="180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Работа в Geant4: Оценка толщины</a:t>
            </a:r>
            <a:endParaRPr/>
          </a:p>
        </p:txBody>
      </p:sp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342875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Оценку толщины слоя материала </a:t>
            </a:r>
            <a:r>
              <a:rPr lang="ru"/>
              <a:t>проведем</a:t>
            </a:r>
            <a:r>
              <a:rPr lang="ru"/>
              <a:t> по следующим формулам, где 𝝁 - коэффициент поглощения (g/cm^2), </a:t>
            </a:r>
            <a:r>
              <a:rPr lang="ru"/>
              <a:t>𝛌 - средняя длина свободного пробега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Отсюда </a:t>
            </a:r>
            <a:r>
              <a:rPr lang="ru"/>
              <a:t>расчетная</a:t>
            </a:r>
            <a:r>
              <a:rPr lang="ru"/>
              <a:t> </a:t>
            </a:r>
            <a:r>
              <a:rPr lang="ru"/>
              <a:t>толщина</a:t>
            </a:r>
            <a:r>
              <a:rPr lang="ru"/>
              <a:t> для алюминия = </a:t>
            </a:r>
            <a:r>
              <a:rPr lang="ru" u="sng">
                <a:solidFill>
                  <a:srgbClr val="000000"/>
                </a:solidFill>
              </a:rPr>
              <a:t>7.38 mm</a:t>
            </a:r>
            <a:r>
              <a:rPr lang="ru"/>
              <a:t>, для свинца = </a:t>
            </a:r>
            <a:r>
              <a:rPr lang="ru" u="sng">
                <a:solidFill>
                  <a:srgbClr val="000000"/>
                </a:solidFill>
              </a:rPr>
              <a:t>70.76 um</a:t>
            </a:r>
            <a:endParaRPr u="sng">
              <a:solidFill>
                <a:srgbClr val="000000"/>
              </a:solidFill>
            </a:endParaRPr>
          </a:p>
        </p:txBody>
      </p:sp>
      <p:pic>
        <p:nvPicPr>
          <p:cNvPr descr="{&quot;id&quot;:&quot;2&quot;,&quot;code&quot;:&quot;\\begin{align*}\n{I\\,}&amp;={\\,I_{0\\,}\\exp(-\\mu\\rho L)\\,=\\,I_{0\\,}\\exp(-\\frac{L}{\\lambda})}\\\\\n{L}&amp;={\\,\\lambda\\,\\ln\\frac{I_{0}}{I}=\\lambda\\,\\ln1000}\t\n\\end{align*}&quot;,&quot;font&quot;:{&quot;size&quot;:12.999999728952277,&quot;family&quot;:&quot;Lato&quot;,&quot;color&quot;:&quot;#595959&quot;},&quot;type&quot;:&quot;align*&quot;,&quot;ts&quot;:1594970832868,&quot;cs&quot;:&quot;9O4WOD7+sAwvba7vXRWDiQ==&quot;,&quot;size&quot;:{&quot;width&quot;:302.64397754819373,&quot;height&quot;:87.40620290200542}}" id="108" name="Google Shape;10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0201" y="2699150"/>
            <a:ext cx="3843579" cy="11100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Работа в Geant4: TestEm5</a:t>
            </a:r>
            <a:endParaRPr/>
          </a:p>
        </p:txBody>
      </p:sp>
      <p:sp>
        <p:nvSpPr>
          <p:cNvPr id="114" name="Google Shape;114;p17"/>
          <p:cNvSpPr txBox="1"/>
          <p:nvPr>
            <p:ph idx="1" type="body"/>
          </p:nvPr>
        </p:nvSpPr>
        <p:spPr>
          <a:xfrm>
            <a:off x="4780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Input for TestEm0:                                                                                  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/>
              <a:t>/testem/det/setAbsMat      Aluminium  |   Lead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/>
              <a:t>/testem/det/setAbsThick   7.38 mm       |   70.76 um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/>
              <a:t>/testem/det/setAbsYZ         1 cm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/>
              <a:t>/gun/particle gamma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/>
              <a:t>/gun/energy 20 keV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/>
              <a:t>/run/beamOn 100000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7"/>
          <p:cNvSpPr txBox="1"/>
          <p:nvPr/>
        </p:nvSpPr>
        <p:spPr>
          <a:xfrm>
            <a:off x="5854425" y="2170200"/>
            <a:ext cx="3232200" cy="24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Результаты: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116" name="Google Shape;116;p17"/>
          <p:cNvGraphicFramePr/>
          <p:nvPr/>
        </p:nvGraphicFramePr>
        <p:xfrm>
          <a:off x="4067300" y="2625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{1E0C3048-7BF8-4590-8949-C214E03A984A}</a:tableStyleId>
              </a:tblPr>
              <a:tblGrid>
                <a:gridCol w="1226525"/>
                <a:gridCol w="1011875"/>
                <a:gridCol w="864375"/>
                <a:gridCol w="951550"/>
                <a:gridCol w="9113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Material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Thickness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Energy deposit, keV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Primary Leakage, eV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Absorb. Coeff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Aluminium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7.38 mm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19.83 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163.5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117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14.8 mm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19.99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11.71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2000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Lead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70.76 um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19.90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48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200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descr="{&quot;id&quot;:&quot;3&quot;,&quot;code&quot;:&quot;$I_{0}/I$&quot;,&quot;font&quot;:{&quot;size&quot;:13.999999696512198,&quot;family&quot;:&quot;Arial&quot;,&quot;color&quot;:&quot;#000000&quot;},&quot;type&quot;:&quot;$&quot;,&quot;ts&quot;:1594973125294,&quot;cs&quot;:&quot;CzyhlZOxKypvDMeHV8o+Cw==&quot;,&quot;size&quot;:{&quot;width&quot;:39.94567000021146,&quot;height&quot;:21.87500976202056}}" id="117" name="Google Shape;11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41025" y="3160550"/>
            <a:ext cx="362750" cy="19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Higgs Boson ML Challenge</a:t>
            </a:r>
            <a:endParaRPr/>
          </a:p>
        </p:txBody>
      </p:sp>
      <p:sp>
        <p:nvSpPr>
          <p:cNvPr id="123" name="Google Shape;123;p18"/>
          <p:cNvSpPr txBox="1"/>
          <p:nvPr/>
        </p:nvSpPr>
        <p:spPr>
          <a:xfrm>
            <a:off x="871775" y="1886375"/>
            <a:ext cx="7275900" cy="23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Работа с моделью: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За основу была взята библиотека XGBoost. Использовался классификатор, основанный на бустинге деревьев решений.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Для поиска подходящих коэффициентов использовался RandomizedSearchCV из sklearn. 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Работа с данными: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Все значения -999.0 были заменены на 0.0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Столбцы</a:t>
            </a:r>
            <a:r>
              <a:rPr lang="ru"/>
              <a:t> 'PRI_tau_phi','PRI_lep_phi','PRI_met_phi','PRI_jet_leading_eta', 'PRI_jet_leading_phi', 'PRI_jet_subleading_eta',  'PRI_jet_subleading_phi', 'PRI_jet_all_pt' </a:t>
            </a:r>
            <a:r>
              <a:rPr lang="ru">
                <a:latin typeface="Lato"/>
                <a:ea typeface="Lato"/>
                <a:cs typeface="Lato"/>
                <a:sym typeface="Lato"/>
              </a:rPr>
              <a:t>были удалены из-за высокой корреляции с другими столбцами по Пирсону и по смыслу. Однако этот шаг ухудшил результат по сравнению с предыдущим.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Higgs Boson ML Challenge</a:t>
            </a:r>
            <a:endParaRPr/>
          </a:p>
        </p:txBody>
      </p:sp>
      <p:sp>
        <p:nvSpPr>
          <p:cNvPr id="129" name="Google Shape;129;p19"/>
          <p:cNvSpPr txBox="1"/>
          <p:nvPr/>
        </p:nvSpPr>
        <p:spPr>
          <a:xfrm>
            <a:off x="878500" y="2306850"/>
            <a:ext cx="7275900" cy="23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Lato"/>
                <a:ea typeface="Lato"/>
                <a:cs typeface="Lato"/>
                <a:sym typeface="Lato"/>
              </a:rPr>
              <a:t>Kaggle Public Score: </a:t>
            </a:r>
            <a:r>
              <a:rPr lang="ru" sz="1450">
                <a:highlight>
                  <a:srgbClr val="FFFFFF"/>
                </a:highlight>
              </a:rPr>
              <a:t>2.86392</a:t>
            </a:r>
            <a:endParaRPr sz="145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