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279975" cy="42808525"/>
  <p:notesSz cx="29819600" cy="42341800"/>
  <p:defaultTextStyle>
    <a:defPPr>
      <a:defRPr lang="fr-FR"/>
    </a:defPPr>
    <a:lvl1pPr marL="0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E96F"/>
    <a:srgbClr val="367A4B"/>
    <a:srgbClr val="000099"/>
    <a:srgbClr val="DA98FE"/>
    <a:srgbClr val="7E02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511" autoAdjust="0"/>
  </p:normalViewPr>
  <p:slideViewPr>
    <p:cSldViewPr>
      <p:cViewPr>
        <p:scale>
          <a:sx n="33" d="100"/>
          <a:sy n="33" d="100"/>
        </p:scale>
        <p:origin x="-48" y="6132"/>
      </p:cViewPr>
      <p:guideLst>
        <p:guide orient="horz" pos="13483"/>
        <p:guide pos="95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6" y="6"/>
            <a:ext cx="12922716" cy="2114791"/>
          </a:xfrm>
          <a:prstGeom prst="rect">
            <a:avLst/>
          </a:prstGeom>
        </p:spPr>
        <p:txBody>
          <a:bodyPr vert="horz" lIns="380648" tIns="190324" rIns="380648" bIns="190324" rtlCol="0"/>
          <a:lstStyle>
            <a:lvl1pPr algn="l">
              <a:defRPr sz="50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6890220" y="6"/>
            <a:ext cx="12922716" cy="2114791"/>
          </a:xfrm>
          <a:prstGeom prst="rect">
            <a:avLst/>
          </a:prstGeom>
        </p:spPr>
        <p:txBody>
          <a:bodyPr vert="horz" lIns="380648" tIns="190324" rIns="380648" bIns="190324" rtlCol="0"/>
          <a:lstStyle>
            <a:lvl1pPr algn="r">
              <a:defRPr sz="5000"/>
            </a:lvl1pPr>
          </a:lstStyle>
          <a:p>
            <a:fld id="{00360DBC-13F6-417E-B694-51D7AC022B8D}" type="datetimeFigureOut">
              <a:rPr lang="en-US" smtClean="0"/>
              <a:t>7/21/2020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94813" y="3178175"/>
            <a:ext cx="11229975" cy="15875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380648" tIns="190324" rIns="380648" bIns="1903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980635" y="20110220"/>
            <a:ext cx="23858347" cy="19052826"/>
          </a:xfrm>
          <a:prstGeom prst="rect">
            <a:avLst/>
          </a:prstGeom>
        </p:spPr>
        <p:txBody>
          <a:bodyPr vert="horz" lIns="380648" tIns="190324" rIns="380648" bIns="1903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6" y="40220445"/>
            <a:ext cx="12922716" cy="2114791"/>
          </a:xfrm>
          <a:prstGeom prst="rect">
            <a:avLst/>
          </a:prstGeom>
        </p:spPr>
        <p:txBody>
          <a:bodyPr vert="horz" lIns="380648" tIns="190324" rIns="380648" bIns="190324" rtlCol="0" anchor="b"/>
          <a:lstStyle>
            <a:lvl1pPr algn="l">
              <a:defRPr sz="50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6890220" y="40220445"/>
            <a:ext cx="12922716" cy="2114791"/>
          </a:xfrm>
          <a:prstGeom prst="rect">
            <a:avLst/>
          </a:prstGeom>
        </p:spPr>
        <p:txBody>
          <a:bodyPr vert="horz" lIns="380648" tIns="190324" rIns="380648" bIns="190324" rtlCol="0" anchor="b"/>
          <a:lstStyle>
            <a:lvl1pPr algn="r">
              <a:defRPr sz="5000"/>
            </a:lvl1pPr>
          </a:lstStyle>
          <a:p>
            <a:fld id="{C926B17E-037F-4055-82D2-C9DCAC524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86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6B17E-037F-4055-82D2-C9DCAC5240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2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98" y="13298398"/>
            <a:ext cx="25737979" cy="917608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996" y="24258164"/>
            <a:ext cx="21195983" cy="10939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3D2A-E51F-43FA-9D71-BB239177892B}" type="datetimeFigureOut">
              <a:rPr lang="fr-CH" smtClean="0"/>
              <a:t>21.07.2020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EAE66-EFBC-4B3B-BBAD-1EEEE7389EA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92101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3D2A-E51F-43FA-9D71-BB239177892B}" type="datetimeFigureOut">
              <a:rPr lang="fr-CH" smtClean="0"/>
              <a:t>21.07.2020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EAE66-EFBC-4B3B-BBAD-1EEEE7389EA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49888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952982" y="1714333"/>
            <a:ext cx="6812994" cy="3652597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13999" y="1714333"/>
            <a:ext cx="19934317" cy="3652597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3D2A-E51F-43FA-9D71-BB239177892B}" type="datetimeFigureOut">
              <a:rPr lang="fr-CH" smtClean="0"/>
              <a:t>21.07.2020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EAE66-EFBC-4B3B-BBAD-1EEEE7389EA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86534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3D2A-E51F-43FA-9D71-BB239177892B}" type="datetimeFigureOut">
              <a:rPr lang="fr-CH" smtClean="0"/>
              <a:t>21.07.2020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EAE66-EFBC-4B3B-BBAD-1EEEE7389EA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9950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910" y="27508442"/>
            <a:ext cx="25737979" cy="8502249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910" y="18144085"/>
            <a:ext cx="25737979" cy="9364360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215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43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4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8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3D2A-E51F-43FA-9D71-BB239177892B}" type="datetimeFigureOut">
              <a:rPr lang="fr-CH" smtClean="0"/>
              <a:t>21.07.2020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EAE66-EFBC-4B3B-BBAD-1EEEE7389EA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69594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3999" y="9988663"/>
            <a:ext cx="13373656" cy="28251646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92320" y="9988663"/>
            <a:ext cx="13373656" cy="28251646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3D2A-E51F-43FA-9D71-BB239177892B}" type="datetimeFigureOut">
              <a:rPr lang="fr-CH" smtClean="0"/>
              <a:t>21.07.2020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EAE66-EFBC-4B3B-BBAD-1EEEE7389EA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37014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4001" y="9582373"/>
            <a:ext cx="13378914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4001" y="13575850"/>
            <a:ext cx="13378914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81810" y="9582373"/>
            <a:ext cx="13384168" cy="3993477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81810" y="13575850"/>
            <a:ext cx="13384168" cy="24664452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3D2A-E51F-43FA-9D71-BB239177892B}" type="datetimeFigureOut">
              <a:rPr lang="fr-CH" smtClean="0"/>
              <a:t>21.07.2020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EAE66-EFBC-4B3B-BBAD-1EEEE7389EA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08716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3D2A-E51F-43FA-9D71-BB239177892B}" type="datetimeFigureOut">
              <a:rPr lang="fr-CH" smtClean="0"/>
              <a:t>21.07.2020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EAE66-EFBC-4B3B-BBAD-1EEEE7389EA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6659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3D2A-E51F-43FA-9D71-BB239177892B}" type="datetimeFigureOut">
              <a:rPr lang="fr-CH" smtClean="0"/>
              <a:t>21.07.2020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EAE66-EFBC-4B3B-BBAD-1EEEE7389EA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85857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001" y="1704415"/>
            <a:ext cx="9961904" cy="725366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8629" y="1704417"/>
            <a:ext cx="16927349" cy="36535892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4001" y="8958084"/>
            <a:ext cx="9961904" cy="29282225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3D2A-E51F-43FA-9D71-BB239177892B}" type="datetimeFigureOut">
              <a:rPr lang="fr-CH" smtClean="0"/>
              <a:t>21.07.2020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EAE66-EFBC-4B3B-BBAD-1EEEE7389EA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4866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5087" y="29965970"/>
            <a:ext cx="18167985" cy="3537654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5087" y="3825019"/>
            <a:ext cx="18167985" cy="25685115"/>
          </a:xfrm>
        </p:spPr>
        <p:txBody>
          <a:bodyPr/>
          <a:lstStyle>
            <a:lvl1pPr marL="0" indent="0">
              <a:buNone/>
              <a:defRPr sz="14600"/>
            </a:lvl1pPr>
            <a:lvl2pPr marL="2088215" indent="0">
              <a:buNone/>
              <a:defRPr sz="12800"/>
            </a:lvl2pPr>
            <a:lvl3pPr marL="4176431" indent="0">
              <a:buNone/>
              <a:defRPr sz="11000"/>
            </a:lvl3pPr>
            <a:lvl4pPr marL="6264646" indent="0">
              <a:buNone/>
              <a:defRPr sz="9100"/>
            </a:lvl4pPr>
            <a:lvl5pPr marL="8352861" indent="0">
              <a:buNone/>
              <a:defRPr sz="9100"/>
            </a:lvl5pPr>
            <a:lvl6pPr marL="10441076" indent="0">
              <a:buNone/>
              <a:defRPr sz="9100"/>
            </a:lvl6pPr>
            <a:lvl7pPr marL="12529292" indent="0">
              <a:buNone/>
              <a:defRPr sz="9100"/>
            </a:lvl7pPr>
            <a:lvl8pPr marL="14617507" indent="0">
              <a:buNone/>
              <a:defRPr sz="9100"/>
            </a:lvl8pPr>
            <a:lvl9pPr marL="16705722" indent="0">
              <a:buNone/>
              <a:defRPr sz="91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5087" y="33503624"/>
            <a:ext cx="18167985" cy="5024051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03D2A-E51F-43FA-9D71-BB239177892B}" type="datetimeFigureOut">
              <a:rPr lang="fr-CH" smtClean="0"/>
              <a:t>21.07.2020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EAE66-EFBC-4B3B-BBAD-1EEEE7389EA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810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3999" y="1714326"/>
            <a:ext cx="27251978" cy="7134754"/>
          </a:xfrm>
          <a:prstGeom prst="rect">
            <a:avLst/>
          </a:prstGeom>
        </p:spPr>
        <p:txBody>
          <a:bodyPr vert="horz" lIns="417643" tIns="208822" rIns="417643" bIns="20882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999" y="9988663"/>
            <a:ext cx="27251978" cy="28251646"/>
          </a:xfrm>
          <a:prstGeom prst="rect">
            <a:avLst/>
          </a:prstGeom>
        </p:spPr>
        <p:txBody>
          <a:bodyPr vert="horz" lIns="417643" tIns="208822" rIns="417643" bIns="20882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3999" y="39677166"/>
            <a:ext cx="7065328" cy="2279156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03D2A-E51F-43FA-9D71-BB239177892B}" type="datetimeFigureOut">
              <a:rPr lang="fr-CH" smtClean="0"/>
              <a:t>21.07.2020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5658" y="39677166"/>
            <a:ext cx="9588659" cy="2279156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00649" y="39677166"/>
            <a:ext cx="7065328" cy="2279156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EAE66-EFBC-4B3B-BBAD-1EEEE7389EA8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89372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64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61" indent="-1566161" algn="l" defTabSz="4176431" rtl="0" eaLnBrk="1" latinLnBrk="0" hangingPunct="1">
        <a:spcBef>
          <a:spcPct val="20000"/>
        </a:spcBef>
        <a:buFont typeface="Arial" panose="020B0604020202020204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350" indent="-1305135" algn="l" defTabSz="4176431" rtl="0" eaLnBrk="1" latinLnBrk="0" hangingPunct="1">
        <a:spcBef>
          <a:spcPct val="20000"/>
        </a:spcBef>
        <a:buFont typeface="Arial" panose="020B0604020202020204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538" indent="-1044108" algn="l" defTabSz="4176431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753" indent="-1044108" algn="l" defTabSz="4176431" rtl="0" eaLnBrk="1" latinLnBrk="0" hangingPunct="1">
        <a:spcBef>
          <a:spcPct val="20000"/>
        </a:spcBef>
        <a:buFont typeface="Arial" panose="020B0604020202020204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969" indent="-1044108" algn="l" defTabSz="4176431" rtl="0" eaLnBrk="1" latinLnBrk="0" hangingPunct="1">
        <a:spcBef>
          <a:spcPct val="20000"/>
        </a:spcBef>
        <a:buFont typeface="Arial" panose="020B0604020202020204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184" indent="-1044108" algn="l" defTabSz="4176431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399" indent="-1044108" algn="l" defTabSz="4176431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615" indent="-1044108" algn="l" defTabSz="4176431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830" indent="-1044108" algn="l" defTabSz="4176431" rtl="0" eaLnBrk="1" latinLnBrk="0" hangingPunct="1">
        <a:spcBef>
          <a:spcPct val="20000"/>
        </a:spcBef>
        <a:buFont typeface="Arial" panose="020B0604020202020204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microsoft.com/office/2007/relationships/hdphoto" Target="../media/hdphoto1.wdp"/><Relationship Id="rId18" Type="http://schemas.openxmlformats.org/officeDocument/2006/relationships/image" Target="../media/image14.png"/><Relationship Id="rId26" Type="http://schemas.openxmlformats.org/officeDocument/2006/relationships/image" Target="../media/image22.png"/><Relationship Id="rId3" Type="http://schemas.openxmlformats.org/officeDocument/2006/relationships/image" Target="../media/image1.png"/><Relationship Id="rId21" Type="http://schemas.openxmlformats.org/officeDocument/2006/relationships/image" Target="../media/image17.png"/><Relationship Id="rId34" Type="http://schemas.openxmlformats.org/officeDocument/2006/relationships/image" Target="../media/image30.png"/><Relationship Id="rId7" Type="http://schemas.openxmlformats.org/officeDocument/2006/relationships/image" Target="../media/image5.png"/><Relationship Id="rId12" Type="http://schemas.openxmlformats.org/officeDocument/2006/relationships/image" Target="../media/image9.jpeg"/><Relationship Id="rId17" Type="http://schemas.openxmlformats.org/officeDocument/2006/relationships/image" Target="../media/image13.png"/><Relationship Id="rId25" Type="http://schemas.openxmlformats.org/officeDocument/2006/relationships/image" Target="../media/image21.png"/><Relationship Id="rId3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29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24" Type="http://schemas.openxmlformats.org/officeDocument/2006/relationships/image" Target="../media/image20.png"/><Relationship Id="rId32" Type="http://schemas.openxmlformats.org/officeDocument/2006/relationships/image" Target="../media/image28.jpeg"/><Relationship Id="rId5" Type="http://schemas.openxmlformats.org/officeDocument/2006/relationships/image" Target="../media/image3.png"/><Relationship Id="rId15" Type="http://schemas.openxmlformats.org/officeDocument/2006/relationships/image" Target="../media/image11.png"/><Relationship Id="rId23" Type="http://schemas.openxmlformats.org/officeDocument/2006/relationships/image" Target="../media/image19.png"/><Relationship Id="rId28" Type="http://schemas.openxmlformats.org/officeDocument/2006/relationships/image" Target="../media/image24.png"/><Relationship Id="rId10" Type="http://schemas.openxmlformats.org/officeDocument/2006/relationships/hyperlink" Target="mailto:Alain.Blondel@cern.ch" TargetMode="External"/><Relationship Id="rId19" Type="http://schemas.openxmlformats.org/officeDocument/2006/relationships/image" Target="../media/image15.png"/><Relationship Id="rId31" Type="http://schemas.openxmlformats.org/officeDocument/2006/relationships/image" Target="../media/image2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0.png"/><Relationship Id="rId22" Type="http://schemas.openxmlformats.org/officeDocument/2006/relationships/image" Target="../media/image18.png"/><Relationship Id="rId27" Type="http://schemas.openxmlformats.org/officeDocument/2006/relationships/image" Target="../media/image23.png"/><Relationship Id="rId30" Type="http://schemas.openxmlformats.org/officeDocument/2006/relationships/image" Target="../media/image26.png"/><Relationship Id="rId8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/>
          <p:cNvSpPr/>
          <p:nvPr/>
        </p:nvSpPr>
        <p:spPr>
          <a:xfrm>
            <a:off x="22844843" y="14491494"/>
            <a:ext cx="7184683" cy="108858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8859" y="18087084"/>
            <a:ext cx="6877328" cy="389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6" name="Rectangle 175"/>
          <p:cNvSpPr/>
          <p:nvPr/>
        </p:nvSpPr>
        <p:spPr>
          <a:xfrm>
            <a:off x="22916851" y="30201216"/>
            <a:ext cx="7143309" cy="1222938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/>
          <p:cNvSpPr/>
          <p:nvPr/>
        </p:nvSpPr>
        <p:spPr>
          <a:xfrm>
            <a:off x="22916851" y="25804233"/>
            <a:ext cx="7184683" cy="420013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15028515" y="14491494"/>
            <a:ext cx="7588464" cy="10880759"/>
          </a:xfrm>
          <a:prstGeom prst="rect">
            <a:avLst/>
          </a:prstGeom>
          <a:solidFill>
            <a:srgbClr val="F9E96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5" name="Rectangle 54"/>
          <p:cNvSpPr/>
          <p:nvPr/>
        </p:nvSpPr>
        <p:spPr>
          <a:xfrm>
            <a:off x="441838" y="25817592"/>
            <a:ext cx="14318523" cy="1661300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2" name="Rectangle 51"/>
          <p:cNvSpPr/>
          <p:nvPr/>
        </p:nvSpPr>
        <p:spPr>
          <a:xfrm>
            <a:off x="137088" y="14491494"/>
            <a:ext cx="14794183" cy="191095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3" name="Group 52"/>
          <p:cNvGrpSpPr/>
          <p:nvPr/>
        </p:nvGrpSpPr>
        <p:grpSpPr>
          <a:xfrm>
            <a:off x="441838" y="16435710"/>
            <a:ext cx="6849277" cy="8941663"/>
            <a:chOff x="441838" y="18237651"/>
            <a:chExt cx="6849277" cy="8941663"/>
          </a:xfrm>
        </p:grpSpPr>
        <p:sp>
          <p:nvSpPr>
            <p:cNvPr id="11" name="Rectangle 10"/>
            <p:cNvSpPr/>
            <p:nvPr/>
          </p:nvSpPr>
          <p:spPr>
            <a:xfrm>
              <a:off x="441838" y="18300366"/>
              <a:ext cx="6849277" cy="8878948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endParaRPr lang="fr-CH" sz="2400" b="1" dirty="0">
                <a:solidFill>
                  <a:prstClr val="black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94371" y="18237651"/>
              <a:ext cx="36690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3600" b="1" dirty="0" err="1" smtClean="0">
                  <a:solidFill>
                    <a:srgbClr val="C00000"/>
                  </a:solidFill>
                </a:rPr>
                <a:t>Beam</a:t>
              </a:r>
              <a:r>
                <a:rPr lang="fr-CH" sz="3600" b="1" dirty="0" smtClean="0">
                  <a:solidFill>
                    <a:srgbClr val="C00000"/>
                  </a:solidFill>
                </a:rPr>
                <a:t> </a:t>
              </a:r>
              <a:r>
                <a:rPr lang="fr-CH" sz="3600" b="1" dirty="0" err="1" smtClean="0">
                  <a:solidFill>
                    <a:srgbClr val="C00000"/>
                  </a:solidFill>
                </a:rPr>
                <a:t>polarization</a:t>
              </a:r>
              <a:endParaRPr lang="en-GB" sz="4800" b="1" dirty="0" smtClean="0">
                <a:solidFill>
                  <a:srgbClr val="C00000"/>
                </a:solidFill>
              </a:endParaRPr>
            </a:p>
          </p:txBody>
        </p:sp>
        <p:pic>
          <p:nvPicPr>
            <p:cNvPr id="16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6771" y="20396150"/>
              <a:ext cx="5430288" cy="3387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" name="TextBox 163"/>
            <p:cNvSpPr txBox="1"/>
            <p:nvPr/>
          </p:nvSpPr>
          <p:spPr>
            <a:xfrm>
              <a:off x="3363545" y="21374758"/>
              <a:ext cx="897490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fr-CH" sz="1800" dirty="0" smtClean="0"/>
                <a:t>at the Z</a:t>
              </a:r>
              <a:endParaRPr lang="en-GB" sz="1800" dirty="0"/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730"/>
            <a:stretch/>
          </p:blipFill>
          <p:spPr bwMode="auto">
            <a:xfrm>
              <a:off x="1381861" y="23564502"/>
              <a:ext cx="5405198" cy="35288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TextBox 39"/>
            <p:cNvSpPr txBox="1"/>
            <p:nvPr/>
          </p:nvSpPr>
          <p:spPr>
            <a:xfrm rot="10800000" flipV="1">
              <a:off x="594369" y="18860783"/>
              <a:ext cx="6578533" cy="15841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fr-CH" sz="2400" dirty="0" smtClean="0"/>
                <a:t>In FCC-</a:t>
              </a:r>
              <a:r>
                <a:rPr lang="fr-CH" sz="2400" dirty="0" err="1" smtClean="0"/>
                <a:t>ee</a:t>
              </a:r>
              <a:r>
                <a:rPr lang="fr-CH" sz="2400" dirty="0" smtClean="0"/>
                <a:t> the e+ and e- </a:t>
              </a:r>
              <a:r>
                <a:rPr lang="fr-CH" sz="2400" dirty="0" err="1" smtClean="0"/>
                <a:t>beams</a:t>
              </a:r>
              <a:r>
                <a:rPr lang="fr-CH" sz="2400" dirty="0" smtClean="0"/>
                <a:t> </a:t>
              </a:r>
              <a:r>
                <a:rPr lang="fr-CH" sz="2400" dirty="0" err="1" smtClean="0"/>
                <a:t>polarize</a:t>
              </a:r>
              <a:r>
                <a:rPr lang="fr-CH" sz="2400" dirty="0" smtClean="0"/>
                <a:t> </a:t>
              </a:r>
              <a:r>
                <a:rPr lang="fr-CH" sz="2400" dirty="0" err="1" smtClean="0"/>
                <a:t>naturally</a:t>
              </a:r>
              <a:r>
                <a:rPr lang="fr-CH" sz="2400" dirty="0" smtClean="0"/>
                <a:t> </a:t>
              </a:r>
            </a:p>
            <a:p>
              <a:r>
                <a:rPr lang="fr-CH" sz="2400" dirty="0" err="1" smtClean="0"/>
                <a:t>along</a:t>
              </a:r>
              <a:r>
                <a:rPr lang="fr-CH" sz="2400" dirty="0" smtClean="0"/>
                <a:t> the </a:t>
              </a:r>
              <a:r>
                <a:rPr lang="fr-CH" sz="2400" dirty="0" err="1" smtClean="0"/>
                <a:t>magnetic</a:t>
              </a:r>
              <a:r>
                <a:rPr lang="fr-CH" sz="2400" dirty="0" smtClean="0"/>
                <a:t> </a:t>
              </a:r>
              <a:r>
                <a:rPr lang="fr-CH" sz="2400" dirty="0" err="1" smtClean="0"/>
                <a:t>field</a:t>
              </a:r>
              <a:r>
                <a:rPr lang="fr-CH" sz="2400" dirty="0" smtClean="0"/>
                <a:t> by Sokolov-</a:t>
              </a:r>
              <a:r>
                <a:rPr lang="fr-CH" sz="2400" dirty="0" err="1" smtClean="0"/>
                <a:t>Ternov</a:t>
              </a:r>
              <a:r>
                <a:rPr lang="fr-CH" sz="2400" dirty="0" smtClean="0"/>
                <a:t> </a:t>
              </a:r>
              <a:r>
                <a:rPr lang="fr-CH" sz="2400" dirty="0" err="1" smtClean="0"/>
                <a:t>effect</a:t>
              </a:r>
              <a:r>
                <a:rPr lang="fr-CH" sz="2400" dirty="0" smtClean="0"/>
                <a:t>. </a:t>
              </a:r>
            </a:p>
            <a:p>
              <a:r>
                <a:rPr lang="fr-CH" sz="2400" dirty="0" smtClean="0"/>
                <a:t>Excellent </a:t>
              </a:r>
              <a:r>
                <a:rPr lang="fr-CH" sz="2400" dirty="0" err="1" smtClean="0"/>
                <a:t>levels</a:t>
              </a:r>
              <a:r>
                <a:rPr lang="fr-CH" sz="2400" dirty="0" smtClean="0"/>
                <a:t> of </a:t>
              </a:r>
              <a:r>
                <a:rPr lang="fr-CH" sz="2400" dirty="0" err="1" smtClean="0"/>
                <a:t>asymptotic</a:t>
              </a:r>
              <a:r>
                <a:rPr lang="fr-CH" sz="2400" dirty="0" smtClean="0"/>
                <a:t> </a:t>
              </a:r>
              <a:r>
                <a:rPr lang="fr-CH" sz="2400" dirty="0" err="1" smtClean="0"/>
                <a:t>polarization</a:t>
              </a:r>
              <a:r>
                <a:rPr lang="fr-CH" sz="2400" dirty="0" smtClean="0"/>
                <a:t> are </a:t>
              </a:r>
              <a:r>
                <a:rPr lang="fr-CH" sz="2400" dirty="0" err="1" smtClean="0"/>
                <a:t>expected</a:t>
              </a:r>
              <a:r>
                <a:rPr lang="fr-CH" sz="2400" dirty="0" smtClean="0"/>
                <a:t> in FCC-</a:t>
              </a:r>
              <a:r>
                <a:rPr lang="fr-CH" sz="2400" dirty="0" err="1" smtClean="0"/>
                <a:t>ee</a:t>
              </a:r>
              <a:r>
                <a:rPr lang="fr-CH" sz="2400" dirty="0" smtClean="0"/>
                <a:t> at the Z, and </a:t>
              </a:r>
              <a:r>
                <a:rPr lang="fr-CH" sz="2400" dirty="0" err="1" smtClean="0"/>
                <a:t>sufficient</a:t>
              </a:r>
              <a:r>
                <a:rPr lang="fr-CH" sz="2400" dirty="0" smtClean="0"/>
                <a:t> at the W.  </a:t>
              </a:r>
            </a:p>
            <a:p>
              <a:endParaRPr lang="fr-CH" sz="2400" dirty="0" smtClean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681081" y="16435710"/>
            <a:ext cx="7098866" cy="9145016"/>
            <a:chOff x="7681081" y="18235910"/>
            <a:chExt cx="7098866" cy="9145016"/>
          </a:xfrm>
        </p:grpSpPr>
        <p:sp>
          <p:nvSpPr>
            <p:cNvPr id="175" name="Rectangle 174"/>
            <p:cNvSpPr/>
            <p:nvPr/>
          </p:nvSpPr>
          <p:spPr>
            <a:xfrm>
              <a:off x="7681081" y="18293505"/>
              <a:ext cx="7098866" cy="887894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endParaRPr lang="fr-CH" sz="2400" b="1" dirty="0">
                <a:solidFill>
                  <a:prstClr val="black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693555" y="20271287"/>
              <a:ext cx="7066806" cy="71096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400" dirty="0"/>
                <a:t>It </a:t>
              </a:r>
              <a:r>
                <a:rPr lang="fr-CH" sz="2400" dirty="0" err="1"/>
                <a:t>can</a:t>
              </a:r>
              <a:r>
                <a:rPr lang="fr-CH" sz="2400" dirty="0"/>
                <a:t> </a:t>
              </a:r>
              <a:r>
                <a:rPr lang="fr-CH" sz="2400" dirty="0" err="1"/>
                <a:t>reduced</a:t>
              </a:r>
              <a:r>
                <a:rPr lang="fr-CH" sz="2400" dirty="0"/>
                <a:t> </a:t>
              </a:r>
              <a:r>
                <a:rPr lang="fr-CH" sz="2400" dirty="0" err="1"/>
                <a:t>using</a:t>
              </a:r>
              <a:r>
                <a:rPr lang="fr-CH" sz="2400" dirty="0"/>
                <a:t> </a:t>
              </a:r>
              <a:r>
                <a:rPr lang="fr-CH" sz="2400" dirty="0" err="1"/>
                <a:t>asymmetric</a:t>
              </a:r>
              <a:r>
                <a:rPr lang="fr-CH" sz="2400" dirty="0"/>
                <a:t> </a:t>
              </a:r>
              <a:r>
                <a:rPr lang="fr-CH" sz="2400" b="1" dirty="0" err="1" smtClean="0"/>
                <a:t>Polarization</a:t>
              </a:r>
              <a:r>
                <a:rPr lang="fr-CH" sz="2400" b="1" dirty="0" smtClean="0"/>
                <a:t> </a:t>
              </a:r>
              <a:r>
                <a:rPr lang="fr-CH" sz="2400" b="1" dirty="0" err="1"/>
                <a:t>wigglers</a:t>
              </a:r>
              <a:r>
                <a:rPr lang="fr-CH" sz="2400" b="1" dirty="0"/>
                <a:t> </a:t>
              </a:r>
              <a:r>
                <a:rPr lang="fr-CH" sz="2400" b="1" dirty="0" smtClean="0"/>
                <a:t> </a:t>
              </a:r>
              <a:endParaRPr lang="fr-CH" sz="2400" b="1" dirty="0"/>
            </a:p>
            <a:p>
              <a:r>
                <a:rPr lang="fr-CH" sz="2400" dirty="0" err="1" smtClean="0"/>
                <a:t>placed</a:t>
              </a:r>
              <a:r>
                <a:rPr lang="fr-CH" sz="2400" dirty="0" smtClean="0"/>
                <a:t> in dispersion-free </a:t>
              </a:r>
              <a:r>
                <a:rPr lang="fr-CH" sz="2400" dirty="0" err="1" smtClean="0"/>
                <a:t>regions</a:t>
              </a:r>
              <a:r>
                <a:rPr lang="fr-CH" sz="2400" dirty="0" smtClean="0"/>
                <a:t> (H,F)</a:t>
              </a:r>
            </a:p>
            <a:p>
              <a:endParaRPr lang="fr-CH" sz="2400" dirty="0"/>
            </a:p>
            <a:p>
              <a:endParaRPr lang="fr-CH" sz="2400" dirty="0" smtClean="0"/>
            </a:p>
            <a:p>
              <a:endParaRPr lang="fr-CH" sz="2400" dirty="0"/>
            </a:p>
            <a:p>
              <a:endParaRPr lang="fr-CH" sz="2400" dirty="0" smtClean="0"/>
            </a:p>
            <a:p>
              <a:endParaRPr lang="fr-CH" sz="2400" dirty="0"/>
            </a:p>
            <a:p>
              <a:endParaRPr lang="fr-CH" sz="2400" dirty="0" smtClean="0"/>
            </a:p>
            <a:p>
              <a:r>
                <a:rPr lang="fr-CH" sz="2400" dirty="0" smtClean="0"/>
                <a:t>      </a:t>
              </a:r>
            </a:p>
            <a:p>
              <a:r>
                <a:rPr lang="fr-CH" sz="2400" dirty="0" smtClean="0"/>
                <a:t> </a:t>
              </a:r>
            </a:p>
            <a:p>
              <a:endParaRPr lang="fr-CH" sz="2400" dirty="0"/>
            </a:p>
            <a:p>
              <a:r>
                <a:rPr lang="fr-CH" sz="2400" dirty="0" smtClean="0"/>
                <a:t>8 </a:t>
              </a:r>
              <a:r>
                <a:rPr lang="fr-CH" sz="2400" dirty="0" err="1" smtClean="0"/>
                <a:t>such</a:t>
              </a:r>
              <a:r>
                <a:rPr lang="fr-CH" sz="2400" dirty="0" smtClean="0"/>
                <a:t> </a:t>
              </a:r>
              <a:r>
                <a:rPr lang="fr-CH" sz="2400" dirty="0" err="1" smtClean="0"/>
                <a:t>units</a:t>
              </a:r>
              <a:r>
                <a:rPr lang="fr-CH" sz="2400" dirty="0" smtClean="0"/>
                <a:t> </a:t>
              </a:r>
              <a:r>
                <a:rPr lang="fr-CH" sz="2400" dirty="0"/>
                <a:t>per </a:t>
              </a:r>
              <a:r>
                <a:rPr lang="fr-CH" sz="2400" dirty="0" err="1" smtClean="0"/>
                <a:t>beam</a:t>
              </a:r>
              <a:r>
                <a:rPr lang="fr-CH" sz="2400" dirty="0" smtClean="0"/>
                <a:t> </a:t>
              </a:r>
              <a:r>
                <a:rPr lang="fr-CH" sz="2400" dirty="0" err="1" smtClean="0"/>
                <a:t>with</a:t>
              </a:r>
              <a:r>
                <a:rPr lang="fr-CH" sz="2400" dirty="0" smtClean="0"/>
                <a:t>  </a:t>
              </a:r>
              <a:endParaRPr lang="fr-CH" sz="2800" dirty="0"/>
            </a:p>
            <a:p>
              <a:r>
                <a:rPr lang="fr-CH" sz="2400" dirty="0"/>
                <a:t>      </a:t>
              </a:r>
              <a:endParaRPr lang="fr-CH" sz="2400" dirty="0" smtClean="0"/>
            </a:p>
            <a:p>
              <a:r>
                <a:rPr lang="fr-CH" sz="2400" dirty="0" smtClean="0"/>
                <a:t>    </a:t>
              </a:r>
              <a:r>
                <a:rPr lang="fr-CH" sz="2400" dirty="0"/>
                <a:t>B+=0.7 T  L+ = 43cm L-/L+ = B+/B- = 6 </a:t>
              </a:r>
            </a:p>
            <a:p>
              <a:r>
                <a:rPr lang="fr-CH" sz="2400" dirty="0"/>
                <a:t>         at </a:t>
              </a:r>
              <a:r>
                <a:rPr lang="fr-CH" sz="2400" dirty="0" err="1"/>
                <a:t>Eb</a:t>
              </a:r>
              <a:r>
                <a:rPr lang="fr-CH" sz="2400" dirty="0"/>
                <a:t>= 45.6 </a:t>
              </a:r>
              <a:r>
                <a:rPr lang="fr-CH" sz="2400" dirty="0" err="1"/>
                <a:t>GeV</a:t>
              </a:r>
              <a:r>
                <a:rPr lang="fr-CH" sz="2400" dirty="0"/>
                <a:t>  and B+= 0.67 T </a:t>
              </a:r>
              <a:r>
                <a:rPr lang="fr-CH" sz="2400" dirty="0" smtClean="0"/>
                <a:t> (</a:t>
              </a:r>
              <a:r>
                <a:rPr lang="fr-CH" sz="2400" dirty="0">
                  <a:sym typeface="Symbol"/>
                </a:rPr>
                <a:t>E</a:t>
              </a:r>
              <a:r>
                <a:rPr lang="fr-CH" sz="2400" baseline="-25000" dirty="0">
                  <a:sym typeface="Symbol"/>
                </a:rPr>
                <a:t>crit</a:t>
              </a:r>
              <a:r>
                <a:rPr lang="fr-CH" sz="2400" dirty="0">
                  <a:sym typeface="Symbol"/>
                </a:rPr>
                <a:t>=902 </a:t>
              </a:r>
              <a:r>
                <a:rPr lang="fr-CH" sz="2400" dirty="0" err="1" smtClean="0">
                  <a:sym typeface="Symbol"/>
                </a:rPr>
                <a:t>keV</a:t>
              </a:r>
              <a:r>
                <a:rPr lang="fr-CH" sz="2400" dirty="0" smtClean="0">
                  <a:sym typeface="Symbol"/>
                </a:rPr>
                <a:t>)</a:t>
              </a:r>
              <a:endParaRPr lang="fr-CH" sz="2400" dirty="0" smtClean="0"/>
            </a:p>
            <a:p>
              <a:endParaRPr lang="fr-CH" sz="1400" dirty="0"/>
            </a:p>
            <a:p>
              <a:r>
                <a:rPr lang="fr-CH" sz="2400" dirty="0" err="1" smtClean="0"/>
                <a:t>will</a:t>
              </a:r>
              <a:r>
                <a:rPr lang="fr-CH" sz="2400" dirty="0" smtClean="0"/>
                <a:t> </a:t>
              </a:r>
              <a:r>
                <a:rPr lang="fr-CH" sz="2400" dirty="0" err="1" smtClean="0"/>
                <a:t>provide</a:t>
              </a:r>
              <a:r>
                <a:rPr lang="fr-CH" sz="2400" dirty="0" smtClean="0"/>
                <a:t> a </a:t>
              </a:r>
              <a:r>
                <a:rPr lang="fr-CH" sz="2400" dirty="0" err="1" smtClean="0"/>
                <a:t>polarization</a:t>
              </a:r>
              <a:r>
                <a:rPr lang="fr-CH" sz="2400" dirty="0" smtClean="0"/>
                <a:t> </a:t>
              </a:r>
              <a:r>
                <a:rPr lang="fr-CH" sz="2400" dirty="0" err="1" smtClean="0"/>
                <a:t>level</a:t>
              </a:r>
              <a:r>
                <a:rPr lang="fr-CH" sz="2400" dirty="0" smtClean="0"/>
                <a:t> of  </a:t>
              </a:r>
              <a:r>
                <a:rPr lang="fr-CH" sz="2400" dirty="0"/>
                <a:t>P=10% in 1.8H </a:t>
              </a:r>
              <a:endParaRPr lang="fr-CH" sz="2400" dirty="0" smtClean="0"/>
            </a:p>
            <a:p>
              <a:r>
                <a:rPr lang="fr-CH" sz="2400" dirty="0" err="1" smtClean="0">
                  <a:sym typeface="Symbol"/>
                </a:rPr>
                <a:t>while</a:t>
              </a:r>
              <a:r>
                <a:rPr lang="fr-CH" sz="2400" dirty="0" smtClean="0">
                  <a:sym typeface="Symbol"/>
                </a:rPr>
                <a:t> </a:t>
              </a:r>
              <a:r>
                <a:rPr lang="fr-CH" sz="2400" dirty="0" err="1" smtClean="0">
                  <a:sym typeface="Symbol"/>
                </a:rPr>
                <a:t>increasing</a:t>
              </a:r>
              <a:r>
                <a:rPr lang="fr-CH" sz="2400" dirty="0" smtClean="0">
                  <a:sym typeface="Symbol"/>
                </a:rPr>
                <a:t> the </a:t>
              </a:r>
              <a:r>
                <a:rPr lang="fr-CH" sz="2400" dirty="0" err="1" smtClean="0">
                  <a:sym typeface="Symbol"/>
                </a:rPr>
                <a:t>energy</a:t>
              </a:r>
              <a:r>
                <a:rPr lang="fr-CH" sz="2400" dirty="0" smtClean="0">
                  <a:sym typeface="Symbol"/>
                </a:rPr>
                <a:t> spread </a:t>
              </a:r>
              <a:r>
                <a:rPr lang="fr-CH" sz="2400" dirty="0" err="1" smtClean="0">
                  <a:sym typeface="Symbol"/>
                </a:rPr>
                <a:t>within</a:t>
              </a:r>
              <a:r>
                <a:rPr lang="fr-CH" sz="2400" dirty="0" smtClean="0">
                  <a:sym typeface="Symbol"/>
                </a:rPr>
                <a:t> </a:t>
              </a:r>
            </a:p>
            <a:p>
              <a:r>
                <a:rPr lang="fr-CH" sz="2400" dirty="0" smtClean="0">
                  <a:sym typeface="Symbol"/>
                </a:rPr>
                <a:t>a </a:t>
              </a:r>
              <a:r>
                <a:rPr lang="fr-CH" sz="2400" dirty="0" err="1" smtClean="0">
                  <a:sym typeface="Symbol"/>
                </a:rPr>
                <a:t>reasonable</a:t>
              </a:r>
              <a:r>
                <a:rPr lang="fr-CH" sz="2400" dirty="0" smtClean="0">
                  <a:sym typeface="Symbol"/>
                </a:rPr>
                <a:t> value of </a:t>
              </a:r>
              <a:r>
                <a:rPr lang="fr-CH" sz="2400" baseline="-25000" dirty="0" err="1">
                  <a:sym typeface="Symbol"/>
                </a:rPr>
                <a:t>Eb</a:t>
              </a:r>
              <a:r>
                <a:rPr lang="fr-CH" sz="2400" dirty="0">
                  <a:sym typeface="Symbol"/>
                </a:rPr>
                <a:t> = 60 </a:t>
              </a:r>
              <a:r>
                <a:rPr lang="fr-CH" sz="2400" dirty="0" smtClean="0">
                  <a:sym typeface="Symbol"/>
                </a:rPr>
                <a:t>MeV </a:t>
              </a:r>
              <a:endParaRPr lang="fr-CH" sz="2400" dirty="0"/>
            </a:p>
          </p:txBody>
        </p:sp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89016" y="19234547"/>
              <a:ext cx="3365500" cy="1017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" name="TextBox 41"/>
            <p:cNvSpPr txBox="1"/>
            <p:nvPr/>
          </p:nvSpPr>
          <p:spPr>
            <a:xfrm>
              <a:off x="7914673" y="18235910"/>
              <a:ext cx="611840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3600" b="1" dirty="0" err="1" smtClean="0">
                  <a:solidFill>
                    <a:srgbClr val="C00000"/>
                  </a:solidFill>
                </a:rPr>
                <a:t>Polarization</a:t>
              </a:r>
              <a:r>
                <a:rPr lang="fr-CH" sz="3600" b="1" dirty="0" smtClean="0">
                  <a:solidFill>
                    <a:srgbClr val="C00000"/>
                  </a:solidFill>
                </a:rPr>
                <a:t> </a:t>
              </a:r>
              <a:r>
                <a:rPr lang="fr-CH" sz="3600" b="1" dirty="0" err="1" smtClean="0">
                  <a:solidFill>
                    <a:srgbClr val="C00000"/>
                  </a:solidFill>
                </a:rPr>
                <a:t>Wigglers</a:t>
              </a:r>
              <a:endParaRPr lang="fr-CH" sz="3600" b="1" dirty="0">
                <a:solidFill>
                  <a:srgbClr val="C00000"/>
                </a:solidFill>
              </a:endParaRPr>
            </a:p>
            <a:p>
              <a:r>
                <a:rPr lang="fr-CH" sz="2400" dirty="0"/>
                <a:t>T</a:t>
              </a:r>
              <a:r>
                <a:rPr lang="fr-CH" sz="2400" dirty="0" smtClean="0"/>
                <a:t>he </a:t>
              </a:r>
              <a:r>
                <a:rPr lang="fr-CH" sz="2400" dirty="0" err="1"/>
                <a:t>polarization</a:t>
              </a:r>
              <a:r>
                <a:rPr lang="fr-CH" sz="2400" dirty="0"/>
                <a:t> time </a:t>
              </a:r>
              <a:r>
                <a:rPr lang="fr-CH" sz="2400" dirty="0" smtClean="0"/>
                <a:t> at </a:t>
              </a:r>
              <a:r>
                <a:rPr lang="fr-CH" sz="2400" dirty="0"/>
                <a:t>the Z </a:t>
              </a:r>
              <a:r>
                <a:rPr lang="fr-CH" sz="2400" dirty="0" err="1"/>
                <a:t>is</a:t>
              </a:r>
              <a:r>
                <a:rPr lang="fr-CH" sz="2400" dirty="0"/>
                <a:t> slow, (250 </a:t>
              </a:r>
              <a:r>
                <a:rPr lang="fr-CH" sz="2400" dirty="0" err="1"/>
                <a:t>hrs</a:t>
              </a:r>
              <a:r>
                <a:rPr lang="fr-CH" sz="2400" dirty="0"/>
                <a:t>) </a:t>
              </a:r>
            </a:p>
          </p:txBody>
        </p:sp>
        <p:pic>
          <p:nvPicPr>
            <p:cNvPr id="169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6417" y="21464231"/>
              <a:ext cx="4104456" cy="2422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3" name="Picture 172" descr="layout_c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172136" y="21373017"/>
              <a:ext cx="2607811" cy="2789304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/>
        </p:nvSpPr>
        <p:spPr>
          <a:xfrm>
            <a:off x="13541358" y="3896861"/>
            <a:ext cx="16398666" cy="10513168"/>
          </a:xfrm>
          <a:prstGeom prst="rect">
            <a:avLst/>
          </a:prstGeom>
          <a:solidFill>
            <a:schemeClr val="bg2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fr-CH" b="1" dirty="0" smtClean="0">
              <a:solidFill>
                <a:srgbClr val="367A4B"/>
              </a:solidFill>
            </a:endParaRPr>
          </a:p>
          <a:p>
            <a:endParaRPr lang="fr-CH" b="1" dirty="0">
              <a:solidFill>
                <a:srgbClr val="367A4B"/>
              </a:solidFill>
            </a:endParaRPr>
          </a:p>
          <a:p>
            <a:endParaRPr lang="fr-CH" b="1" dirty="0" smtClean="0">
              <a:solidFill>
                <a:srgbClr val="367A4B"/>
              </a:solidFill>
            </a:endParaRPr>
          </a:p>
          <a:p>
            <a:endParaRPr lang="fr-CH" b="1" dirty="0">
              <a:solidFill>
                <a:srgbClr val="367A4B"/>
              </a:solidFill>
            </a:endParaRPr>
          </a:p>
          <a:p>
            <a:endParaRPr lang="fr-CH" b="1" dirty="0" smtClean="0">
              <a:solidFill>
                <a:srgbClr val="367A4B"/>
              </a:solidFill>
            </a:endParaRPr>
          </a:p>
          <a:p>
            <a:r>
              <a:rPr lang="fr-CH" b="1" dirty="0" smtClean="0">
                <a:solidFill>
                  <a:srgbClr val="367A4B"/>
                </a:solidFill>
              </a:rPr>
              <a:t> </a:t>
            </a:r>
            <a:endParaRPr lang="en-US" b="1" dirty="0">
              <a:solidFill>
                <a:srgbClr val="367A4B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742" y="3917885"/>
            <a:ext cx="12776989" cy="10367191"/>
          </a:xfrm>
          <a:prstGeom prst="rect">
            <a:avLst/>
          </a:prstGeom>
          <a:solidFill>
            <a:schemeClr val="bg2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CH" b="1" dirty="0">
              <a:solidFill>
                <a:srgbClr val="367A4B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88" y="233910"/>
            <a:ext cx="7946115" cy="33123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74586" y="138089"/>
            <a:ext cx="10907217" cy="36009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b="1" dirty="0" err="1" smtClean="0"/>
              <a:t>Beam</a:t>
            </a:r>
            <a:r>
              <a:rPr lang="fr-CH" b="1" dirty="0" smtClean="0"/>
              <a:t> </a:t>
            </a:r>
            <a:r>
              <a:rPr lang="fr-CH" b="1" dirty="0" err="1" smtClean="0"/>
              <a:t>Polarization</a:t>
            </a:r>
            <a:r>
              <a:rPr lang="fr-CH" b="1" dirty="0" smtClean="0"/>
              <a:t> and </a:t>
            </a:r>
          </a:p>
          <a:p>
            <a:pPr algn="ctr"/>
            <a:r>
              <a:rPr lang="fr-CH" b="1" dirty="0" smtClean="0"/>
              <a:t>E</a:t>
            </a:r>
            <a:r>
              <a:rPr lang="fr-CH" b="1" baseline="-25000" dirty="0" smtClean="0"/>
              <a:t>CM </a:t>
            </a:r>
            <a:r>
              <a:rPr lang="fr-CH" b="1" dirty="0"/>
              <a:t>Calibration at </a:t>
            </a:r>
            <a:r>
              <a:rPr lang="fr-CH" b="1" dirty="0" smtClean="0"/>
              <a:t>FCC-</a:t>
            </a:r>
            <a:r>
              <a:rPr lang="fr-CH" b="1" dirty="0" err="1" smtClean="0">
                <a:solidFill>
                  <a:srgbClr val="FF0000"/>
                </a:solidFill>
              </a:rPr>
              <a:t>ee</a:t>
            </a:r>
            <a:endParaRPr lang="fr-CH" b="1" dirty="0" smtClean="0">
              <a:solidFill>
                <a:srgbClr val="FF0000"/>
              </a:solidFill>
            </a:endParaRPr>
          </a:p>
          <a:p>
            <a:pPr algn="ctr"/>
            <a:r>
              <a:rPr lang="en-GB" sz="3200" dirty="0"/>
              <a:t>The FCC-</a:t>
            </a:r>
            <a:r>
              <a:rPr lang="en-GB" sz="3200" dirty="0" err="1"/>
              <a:t>ee</a:t>
            </a:r>
            <a:r>
              <a:rPr lang="en-GB" sz="3200" dirty="0"/>
              <a:t> Energy and Polarization Working </a:t>
            </a:r>
            <a:r>
              <a:rPr lang="en-GB" sz="3200" dirty="0" smtClean="0"/>
              <a:t>Group</a:t>
            </a:r>
          </a:p>
          <a:p>
            <a:pPr algn="ctr"/>
            <a:r>
              <a:rPr lang="fr-CH" sz="3200" dirty="0" smtClean="0">
                <a:hlinkClick r:id="rId10"/>
              </a:rPr>
              <a:t>Alain.Blondel@cern.ch</a:t>
            </a:r>
            <a:r>
              <a:rPr lang="fr-CH" sz="3200" dirty="0" smtClean="0"/>
              <a:t> </a:t>
            </a:r>
            <a:r>
              <a:rPr lang="fr-CH" sz="3200" b="1" dirty="0" smtClean="0"/>
              <a:t> </a:t>
            </a:r>
            <a:r>
              <a:rPr lang="en-GB" sz="3200" b="1" dirty="0" smtClean="0">
                <a:solidFill>
                  <a:srgbClr val="0070C0"/>
                </a:solidFill>
              </a:rPr>
              <a:t>arXiv:1909.12245v1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116651" y="3896861"/>
            <a:ext cx="84015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5400" b="1" dirty="0" err="1" smtClean="0">
                <a:solidFill>
                  <a:srgbClr val="C00000"/>
                </a:solidFill>
              </a:rPr>
              <a:t>Physics</a:t>
            </a:r>
            <a:r>
              <a:rPr lang="fr-CH" sz="5400" b="1" dirty="0" smtClean="0">
                <a:solidFill>
                  <a:srgbClr val="C00000"/>
                </a:solidFill>
              </a:rPr>
              <a:t> </a:t>
            </a:r>
            <a:r>
              <a:rPr lang="fr-CH" sz="5400" b="1" dirty="0" err="1">
                <a:solidFill>
                  <a:srgbClr val="C00000"/>
                </a:solidFill>
              </a:rPr>
              <a:t>p</a:t>
            </a:r>
            <a:r>
              <a:rPr lang="fr-CH" sz="5400" b="1" dirty="0" err="1" smtClean="0">
                <a:solidFill>
                  <a:srgbClr val="C00000"/>
                </a:solidFill>
              </a:rPr>
              <a:t>riorities</a:t>
            </a:r>
            <a:r>
              <a:rPr lang="fr-CH" sz="5400" b="1" dirty="0" smtClean="0">
                <a:solidFill>
                  <a:srgbClr val="C00000"/>
                </a:solidFill>
              </a:rPr>
              <a:t> scan points</a:t>
            </a:r>
            <a:endParaRPr lang="fr-CH" sz="54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641101" y="6777593"/>
            <a:ext cx="2722220" cy="2800767"/>
          </a:xfrm>
          <a:prstGeom prst="rect">
            <a:avLst/>
          </a:prstGeom>
          <a:solidFill>
            <a:srgbClr val="DA98FE"/>
          </a:solidFill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4400" b="1" dirty="0" smtClean="0"/>
              <a:t>5 10</a:t>
            </a:r>
            <a:r>
              <a:rPr lang="fr-CH" sz="4400" b="1" baseline="30000" dirty="0" smtClean="0"/>
              <a:t>12   </a:t>
            </a:r>
            <a:r>
              <a:rPr lang="fr-CH" sz="4400" b="1" dirty="0" smtClean="0"/>
              <a:t>Z</a:t>
            </a:r>
            <a:endParaRPr lang="fr-CH" sz="4400" b="1" dirty="0"/>
          </a:p>
          <a:p>
            <a:r>
              <a:rPr lang="fr-CH" sz="4400" b="1" dirty="0" smtClean="0"/>
              <a:t>3 10</a:t>
            </a:r>
            <a:r>
              <a:rPr lang="fr-CH" sz="4400" b="1" baseline="30000" dirty="0" smtClean="0"/>
              <a:t>8   </a:t>
            </a:r>
            <a:r>
              <a:rPr lang="fr-CH" sz="4400" b="1" dirty="0" smtClean="0"/>
              <a:t>WW</a:t>
            </a:r>
            <a:endParaRPr lang="fr-CH" sz="4400" b="1" dirty="0"/>
          </a:p>
          <a:p>
            <a:r>
              <a:rPr lang="fr-CH" sz="4400" b="1" dirty="0" smtClean="0"/>
              <a:t>10</a:t>
            </a:r>
            <a:r>
              <a:rPr lang="fr-CH" sz="4400" b="1" baseline="30000" dirty="0" smtClean="0"/>
              <a:t>6</a:t>
            </a:r>
            <a:r>
              <a:rPr lang="fr-CH" sz="4400" b="1" dirty="0" smtClean="0"/>
              <a:t>     ZH </a:t>
            </a:r>
            <a:endParaRPr lang="fr-CH" sz="4400" b="1" dirty="0"/>
          </a:p>
          <a:p>
            <a:r>
              <a:rPr lang="fr-CH" sz="4400" b="1" dirty="0"/>
              <a:t>10</a:t>
            </a:r>
            <a:r>
              <a:rPr lang="fr-CH" sz="4400" b="1" baseline="30000" dirty="0"/>
              <a:t>6    </a:t>
            </a:r>
            <a:r>
              <a:rPr lang="fr-CH" sz="4400" b="1" dirty="0">
                <a:sym typeface="Symbol"/>
              </a:rPr>
              <a:t></a:t>
            </a:r>
            <a:r>
              <a:rPr lang="fr-CH" sz="4400" b="1" dirty="0" smtClean="0">
                <a:sym typeface="Symbol"/>
              </a:rPr>
              <a:t>t </a:t>
            </a:r>
            <a:r>
              <a:rPr lang="fr-CH" sz="4400" b="1" dirty="0" err="1" smtClean="0">
                <a:sym typeface="Symbol"/>
              </a:rPr>
              <a:t>t</a:t>
            </a:r>
            <a:endParaRPr lang="fr-CH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0900627" y="10026998"/>
            <a:ext cx="8970809" cy="4280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altLang="fr-FR" sz="2400" dirty="0" smtClean="0">
                <a:solidFill>
                  <a:srgbClr val="000000"/>
                </a:solidFill>
                <a:latin typeface="Arial" charset="0"/>
              </a:rPr>
              <a:t>Scans </a:t>
            </a:r>
            <a:r>
              <a:rPr lang="en-US" altLang="fr-FR" sz="2400" dirty="0">
                <a:solidFill>
                  <a:srgbClr val="000000"/>
                </a:solidFill>
                <a:latin typeface="Arial" charset="0"/>
              </a:rPr>
              <a:t>using the half integer spin </a:t>
            </a:r>
            <a:r>
              <a:rPr lang="en-US" altLang="fr-FR" sz="2400" dirty="0" smtClean="0">
                <a:solidFill>
                  <a:srgbClr val="000000"/>
                </a:solidFill>
                <a:latin typeface="Arial" charset="0"/>
              </a:rPr>
              <a:t>tunes can be used.  </a:t>
            </a:r>
            <a:br>
              <a:rPr lang="en-US" altLang="fr-FR" sz="24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altLang="fr-FR" sz="2400" dirty="0" smtClean="0">
                <a:solidFill>
                  <a:srgbClr val="000000"/>
                </a:solidFill>
                <a:latin typeface="Arial" charset="0"/>
              </a:rPr>
              <a:t>for Z </a:t>
            </a:r>
            <a:r>
              <a:rPr lang="en-US" altLang="fr-FR" sz="2400" dirty="0">
                <a:solidFill>
                  <a:srgbClr val="000000"/>
                </a:solidFill>
                <a:latin typeface="Arial" charset="0"/>
              </a:rPr>
              <a:t>line </a:t>
            </a:r>
            <a:r>
              <a:rPr lang="en-US" altLang="fr-FR" sz="2400" dirty="0" smtClean="0">
                <a:solidFill>
                  <a:srgbClr val="000000"/>
                </a:solidFill>
                <a:latin typeface="Arial" charset="0"/>
              </a:rPr>
              <a:t>shape       </a:t>
            </a:r>
            <a:r>
              <a:rPr lang="en-US" altLang="fr-FR" sz="2400" dirty="0" smtClean="0">
                <a:solidFill>
                  <a:srgbClr val="000000"/>
                </a:solidFill>
                <a:latin typeface="Arial" charset="0"/>
                <a:sym typeface="Symbol"/>
              </a:rPr>
              <a:t>= 99.5, 103.5, 106.5/107.5 </a:t>
            </a:r>
            <a:r>
              <a:rPr lang="en-US" altLang="fr-FR" sz="2400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altLang="fr-FR" sz="24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altLang="fr-FR" sz="2400" dirty="0" smtClean="0">
                <a:solidFill>
                  <a:srgbClr val="000000"/>
                </a:solidFill>
                <a:latin typeface="Arial" charset="0"/>
              </a:rPr>
              <a:t>and W </a:t>
            </a:r>
            <a:r>
              <a:rPr lang="en-US" altLang="fr-FR" sz="2400" dirty="0">
                <a:solidFill>
                  <a:srgbClr val="000000"/>
                </a:solidFill>
                <a:latin typeface="Arial" charset="0"/>
              </a:rPr>
              <a:t>W </a:t>
            </a:r>
            <a:r>
              <a:rPr lang="en-US" altLang="fr-FR" sz="2400" dirty="0" smtClean="0">
                <a:solidFill>
                  <a:srgbClr val="000000"/>
                </a:solidFill>
                <a:latin typeface="Arial" charset="0"/>
              </a:rPr>
              <a:t>threshold </a:t>
            </a:r>
            <a:r>
              <a:rPr lang="en-US" altLang="fr-FR" sz="2400" dirty="0">
                <a:solidFill>
                  <a:srgbClr val="000000"/>
                </a:solidFill>
                <a:latin typeface="Arial" charset="0"/>
                <a:sym typeface="Symbol"/>
              </a:rPr>
              <a:t></a:t>
            </a:r>
            <a:r>
              <a:rPr lang="en-US" altLang="fr-FR" sz="2400" dirty="0" smtClean="0">
                <a:solidFill>
                  <a:srgbClr val="000000"/>
                </a:solidFill>
                <a:latin typeface="Arial" charset="0"/>
                <a:sym typeface="Symbol"/>
              </a:rPr>
              <a:t>= 178.5, 184.5 </a:t>
            </a:r>
            <a:r>
              <a:rPr lang="en-US" altLang="fr-FR" sz="2400" dirty="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altLang="fr-FR" sz="24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altLang="fr-FR" sz="2400" dirty="0" smtClean="0">
                <a:solidFill>
                  <a:srgbClr val="000000"/>
                </a:solidFill>
                <a:latin typeface="Arial" charset="0"/>
              </a:rPr>
              <a:t>In order to avoid extrapolation errors, a set of 200 ‘pilot’ bunches – having no colliding counterpart -- will be stored at the beginning of fills with polarization wigglers ON, for about 1.5  hour to develop about 5-10% transverse polarization, then, after a first energy calibration is performed, the full luminosity run will comprise regular calibrations (1/10 min) on the pilot bunches.    </a:t>
            </a:r>
            <a:endParaRPr lang="en-US" altLang="fr-FR" sz="2400" b="1" dirty="0" smtClean="0">
              <a:solidFill>
                <a:srgbClr val="000000"/>
              </a:solidFill>
              <a:latin typeface="Arial" charset="0"/>
              <a:sym typeface="Wingdings" panose="05000000000000000000" pitchFamily="2" charset="2"/>
            </a:endParaRP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altLang="fr-FR" sz="2400" b="1" dirty="0" smtClean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Goal precisions; uncertainties on </a:t>
            </a:r>
            <a:br>
              <a:rPr lang="en-US" altLang="fr-FR" sz="2400" b="1" dirty="0" smtClean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</a:br>
            <a:r>
              <a:rPr lang="en-US" altLang="fr-FR" sz="2400" b="1" dirty="0" err="1" smtClean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m</a:t>
            </a:r>
            <a:r>
              <a:rPr lang="en-US" altLang="fr-FR" sz="2400" b="1" baseline="-25000" dirty="0" err="1" smtClean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Z</a:t>
            </a:r>
            <a:r>
              <a:rPr lang="en-US" altLang="fr-FR" sz="2400" b="1" baseline="-25000" dirty="0" smtClean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 </a:t>
            </a:r>
            <a:r>
              <a:rPr lang="en-US" altLang="fr-FR" sz="2400" b="1" dirty="0" smtClean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, </a:t>
            </a:r>
            <a:r>
              <a:rPr lang="en-US" altLang="fr-FR" sz="2400" b="1" dirty="0" smtClean="0">
                <a:solidFill>
                  <a:srgbClr val="000000"/>
                </a:solidFill>
                <a:latin typeface="Arial" charset="0"/>
                <a:sym typeface="Symbol"/>
              </a:rPr>
              <a:t></a:t>
            </a:r>
            <a:r>
              <a:rPr lang="en-US" altLang="fr-FR" sz="2400" b="1" baseline="-25000" dirty="0" smtClean="0">
                <a:solidFill>
                  <a:srgbClr val="000000"/>
                </a:solidFill>
                <a:latin typeface="Arial" charset="0"/>
                <a:sym typeface="Symbol"/>
              </a:rPr>
              <a:t>Z</a:t>
            </a:r>
            <a:r>
              <a:rPr lang="en-US" altLang="fr-FR" sz="2400" b="1" dirty="0" smtClean="0">
                <a:solidFill>
                  <a:srgbClr val="000000"/>
                </a:solidFill>
                <a:latin typeface="Arial" charset="0"/>
                <a:sym typeface="Symbol"/>
              </a:rPr>
              <a:t> : </a:t>
            </a:r>
            <a:r>
              <a:rPr lang="en-US" altLang="fr-FR" sz="2400" b="1" dirty="0">
                <a:solidFill>
                  <a:srgbClr val="000000"/>
                </a:solidFill>
                <a:latin typeface="Arial" charset="0"/>
                <a:sym typeface="Symbol"/>
              </a:rPr>
              <a:t> </a:t>
            </a:r>
            <a:r>
              <a:rPr lang="en-US" altLang="fr-FR" sz="2400" b="1" dirty="0" smtClean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100 </a:t>
            </a:r>
            <a:r>
              <a:rPr lang="en-US" altLang="fr-FR" sz="2400" b="1" dirty="0" err="1" smtClean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keV</a:t>
            </a:r>
            <a:r>
              <a:rPr lang="en-US" altLang="fr-FR" sz="2400" b="1" dirty="0" smtClean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 ,   </a:t>
            </a:r>
            <a:r>
              <a:rPr lang="en-US" altLang="fr-FR" sz="2400" b="1" dirty="0" err="1" smtClean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m</a:t>
            </a:r>
            <a:r>
              <a:rPr lang="en-US" altLang="fr-FR" sz="2400" b="1" baseline="-25000" dirty="0" err="1" smtClean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W</a:t>
            </a:r>
            <a:r>
              <a:rPr lang="en-US" altLang="fr-FR" sz="2400" b="1" dirty="0" smtClean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 : </a:t>
            </a:r>
            <a:r>
              <a:rPr lang="en-US" altLang="fr-FR" sz="2400" b="1" dirty="0" smtClean="0">
                <a:solidFill>
                  <a:srgbClr val="000000"/>
                </a:solidFill>
                <a:latin typeface="Arial" charset="0"/>
                <a:sym typeface="Symbol"/>
              </a:rPr>
              <a:t></a:t>
            </a:r>
            <a:r>
              <a:rPr lang="en-US" altLang="fr-FR" sz="2400" b="1" dirty="0" smtClean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300 </a:t>
            </a:r>
            <a:r>
              <a:rPr lang="en-US" altLang="fr-FR" sz="2400" b="1" dirty="0" err="1" smtClean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keV</a:t>
            </a:r>
            <a:r>
              <a:rPr lang="en-US" altLang="fr-FR" sz="2400" b="1" dirty="0" smtClean="0">
                <a:solidFill>
                  <a:srgbClr val="000000"/>
                </a:solidFill>
                <a:latin typeface="Arial" charset="0"/>
                <a:sym typeface="Wingdings" panose="05000000000000000000" pitchFamily="2" charset="2"/>
              </a:rPr>
              <a:t> – or better. 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9360" y="16435710"/>
            <a:ext cx="2238375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F:\_alain\letters\Ruslan\thesis\Kilroy.jpg"/>
          <p:cNvPicPr>
            <a:picLocks noChangeAspect="1" noChangeArrowheads="1"/>
          </p:cNvPicPr>
          <p:nvPr/>
        </p:nvPicPr>
        <p:blipFill rotWithShape="1">
          <a:blip r:embed="rId1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colorTemperature colorTemp="1500"/>
                    </a14:imgEffect>
                    <a14:imgEffect>
                      <a14:saturation sat="14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132"/>
          <a:stretch/>
        </p:blipFill>
        <p:spPr bwMode="auto">
          <a:xfrm>
            <a:off x="137088" y="3939429"/>
            <a:ext cx="3697643" cy="1950001"/>
          </a:xfrm>
          <a:prstGeom prst="rect">
            <a:avLst/>
          </a:prstGeom>
          <a:noFill/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7611" y="0"/>
            <a:ext cx="3894056" cy="3834310"/>
          </a:xfrm>
          <a:prstGeom prst="rect">
            <a:avLst/>
          </a:prstGeom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8343" y="4846395"/>
            <a:ext cx="6877220" cy="513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" name="Picture 149" descr="NewestBaseline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74" y="5562502"/>
            <a:ext cx="8648033" cy="5279204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520" y="5064151"/>
            <a:ext cx="36480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 rot="870556">
            <a:off x="2479327" y="3846068"/>
            <a:ext cx="9324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800" b="1" dirty="0" smtClean="0">
                <a:solidFill>
                  <a:srgbClr val="FF0000"/>
                </a:solidFill>
              </a:rPr>
              <a:t>!</a:t>
            </a:r>
            <a:endParaRPr lang="en-GB" sz="4800" b="1" dirty="0" smtClean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4331" y="10819086"/>
            <a:ext cx="1245738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FCC-</a:t>
            </a:r>
            <a:r>
              <a:rPr lang="fr-CH" sz="2400" dirty="0" err="1" smtClean="0"/>
              <a:t>ee</a:t>
            </a:r>
            <a:r>
              <a:rPr lang="fr-CH" sz="2400" dirty="0" smtClean="0"/>
              <a:t> </a:t>
            </a:r>
            <a:r>
              <a:rPr lang="fr-CH" sz="2400" dirty="0" err="1" smtClean="0"/>
              <a:t>will</a:t>
            </a:r>
            <a:r>
              <a:rPr lang="fr-CH" sz="2400" dirty="0" smtClean="0"/>
              <a:t> </a:t>
            </a:r>
            <a:r>
              <a:rPr lang="fr-CH" sz="2400" dirty="0" err="1" smtClean="0"/>
              <a:t>produce</a:t>
            </a:r>
            <a:r>
              <a:rPr lang="fr-CH" sz="2400" dirty="0" smtClean="0"/>
              <a:t> </a:t>
            </a:r>
            <a:r>
              <a:rPr lang="fr-CH" sz="2400" dirty="0" err="1" smtClean="0"/>
              <a:t>huge</a:t>
            </a:r>
            <a:r>
              <a:rPr lang="fr-CH" sz="2400" dirty="0"/>
              <a:t> </a:t>
            </a:r>
            <a:r>
              <a:rPr lang="fr-CH" sz="2400" dirty="0" err="1" smtClean="0"/>
              <a:t>statistics</a:t>
            </a:r>
            <a:r>
              <a:rPr lang="fr-CH" sz="2400" dirty="0" smtClean="0"/>
              <a:t> of  Z and </a:t>
            </a:r>
            <a:r>
              <a:rPr lang="fr-CH" sz="2400" dirty="0" err="1" smtClean="0"/>
              <a:t>Ws</a:t>
            </a:r>
            <a:r>
              <a:rPr lang="fr-CH" sz="2400" dirty="0" smtClean="0"/>
              <a:t>  and  millions of </a:t>
            </a:r>
            <a:r>
              <a:rPr lang="fr-CH" sz="2400" dirty="0" err="1" smtClean="0"/>
              <a:t>Higgs</a:t>
            </a:r>
            <a:r>
              <a:rPr lang="fr-CH" sz="2400" dirty="0" smtClean="0"/>
              <a:t> and tops. </a:t>
            </a:r>
            <a:r>
              <a:rPr lang="fr-CH" sz="2400" dirty="0"/>
              <a:t/>
            </a:r>
            <a:br>
              <a:rPr lang="fr-CH" sz="2400" dirty="0"/>
            </a:br>
            <a:r>
              <a:rPr lang="fr-CH" sz="2400" dirty="0" smtClean="0"/>
              <a:t>This </a:t>
            </a:r>
            <a:r>
              <a:rPr lang="fr-CH" sz="2400" dirty="0" err="1" smtClean="0"/>
              <a:t>is</a:t>
            </a:r>
            <a:r>
              <a:rPr lang="fr-CH" sz="2400" dirty="0" smtClean="0"/>
              <a:t> an </a:t>
            </a:r>
            <a:r>
              <a:rPr lang="fr-CH" sz="2400" dirty="0" err="1" smtClean="0"/>
              <a:t>opportunity</a:t>
            </a:r>
            <a:r>
              <a:rPr lang="fr-CH" sz="2400" dirty="0" smtClean="0"/>
              <a:t> to </a:t>
            </a:r>
            <a:r>
              <a:rPr lang="fr-CH" sz="2400" dirty="0" err="1" smtClean="0"/>
              <a:t>perform</a:t>
            </a:r>
            <a:r>
              <a:rPr lang="fr-CH" sz="2400" dirty="0" smtClean="0"/>
              <a:t> </a:t>
            </a:r>
            <a:r>
              <a:rPr lang="fr-CH" sz="2400" dirty="0" err="1" smtClean="0"/>
              <a:t>extremely</a:t>
            </a:r>
            <a:r>
              <a:rPr lang="fr-CH" sz="2400" dirty="0" smtClean="0"/>
              <a:t> </a:t>
            </a:r>
            <a:r>
              <a:rPr lang="fr-CH" sz="2400" dirty="0" err="1" smtClean="0"/>
              <a:t>precise</a:t>
            </a:r>
            <a:r>
              <a:rPr lang="fr-CH" sz="2400" dirty="0" smtClean="0"/>
              <a:t>  </a:t>
            </a:r>
            <a:r>
              <a:rPr lang="fr-CH" sz="2400" dirty="0" err="1" smtClean="0"/>
              <a:t>measurements</a:t>
            </a:r>
            <a:r>
              <a:rPr lang="fr-CH" sz="2400" dirty="0" smtClean="0"/>
              <a:t> of </a:t>
            </a:r>
            <a:r>
              <a:rPr lang="fr-CH" sz="2400" dirty="0" err="1" smtClean="0"/>
              <a:t>many</a:t>
            </a:r>
            <a:r>
              <a:rPr lang="fr-CH" sz="2400" dirty="0" smtClean="0"/>
              <a:t> </a:t>
            </a:r>
            <a:r>
              <a:rPr lang="fr-CH" sz="2400" dirty="0" err="1" smtClean="0"/>
              <a:t>electroweak</a:t>
            </a:r>
            <a:r>
              <a:rPr lang="fr-CH" sz="2400" dirty="0"/>
              <a:t> </a:t>
            </a:r>
            <a:r>
              <a:rPr lang="fr-CH" sz="2400" dirty="0" smtClean="0"/>
              <a:t>observables,  </a:t>
            </a:r>
            <a:r>
              <a:rPr lang="fr-CH" sz="2400" dirty="0" err="1" smtClean="0"/>
              <a:t>such</a:t>
            </a:r>
            <a:r>
              <a:rPr lang="fr-CH" sz="2400" dirty="0" smtClean="0"/>
              <a:t> as mass and </a:t>
            </a:r>
            <a:r>
              <a:rPr lang="fr-CH" sz="2400" dirty="0" err="1" smtClean="0"/>
              <a:t>width</a:t>
            </a:r>
            <a:r>
              <a:rPr lang="fr-CH" sz="2400" dirty="0" smtClean="0"/>
              <a:t> of the Z,  Z pole </a:t>
            </a:r>
            <a:r>
              <a:rPr lang="fr-CH" sz="2400" dirty="0" err="1" smtClean="0"/>
              <a:t>asymmetries</a:t>
            </a:r>
            <a:r>
              <a:rPr lang="fr-CH" sz="2400" dirty="0"/>
              <a:t>,</a:t>
            </a:r>
            <a:r>
              <a:rPr lang="fr-CH" sz="2400" dirty="0" smtClean="0"/>
              <a:t>  the W, &amp; top quark masses, and  </a:t>
            </a:r>
            <a:r>
              <a:rPr lang="fr-CH" sz="2400" dirty="0" err="1" smtClean="0"/>
              <a:t>Higgs</a:t>
            </a:r>
            <a:r>
              <a:rPr lang="fr-CH" sz="2400" dirty="0" smtClean="0"/>
              <a:t> mass and </a:t>
            </a:r>
            <a:r>
              <a:rPr lang="fr-CH" sz="2400" dirty="0" err="1" smtClean="0"/>
              <a:t>width</a:t>
            </a:r>
            <a:r>
              <a:rPr lang="fr-CH" sz="2400" dirty="0" smtClean="0"/>
              <a:t>.  </a:t>
            </a:r>
            <a:r>
              <a:rPr lang="fr-CH" sz="2400" dirty="0" err="1" smtClean="0"/>
              <a:t>These</a:t>
            </a:r>
            <a:r>
              <a:rPr lang="fr-CH" sz="2400" dirty="0" smtClean="0"/>
              <a:t> </a:t>
            </a:r>
            <a:r>
              <a:rPr lang="fr-CH" sz="2400" dirty="0" err="1" smtClean="0"/>
              <a:t>quantities</a:t>
            </a:r>
            <a:r>
              <a:rPr lang="fr-CH" sz="2400" dirty="0" smtClean="0"/>
              <a:t> are </a:t>
            </a:r>
            <a:r>
              <a:rPr lang="fr-CH" sz="2400" b="1" dirty="0" smtClean="0"/>
              <a:t>sensitive to  new </a:t>
            </a:r>
            <a:r>
              <a:rPr lang="fr-CH" sz="2400" b="1" dirty="0" err="1" smtClean="0"/>
              <a:t>physics</a:t>
            </a:r>
            <a:r>
              <a:rPr lang="fr-CH" sz="2400" b="1" dirty="0" smtClean="0"/>
              <a:t> up to 10-100 </a:t>
            </a:r>
            <a:r>
              <a:rPr lang="fr-CH" sz="2400" b="1" dirty="0" err="1" smtClean="0"/>
              <a:t>TeV</a:t>
            </a:r>
            <a:r>
              <a:rPr lang="fr-CH" sz="2400" b="1" dirty="0" smtClean="0"/>
              <a:t> </a:t>
            </a:r>
            <a:r>
              <a:rPr lang="fr-CH" sz="2400" dirty="0" smtClean="0"/>
              <a:t>(</a:t>
            </a:r>
            <a:r>
              <a:rPr lang="fr-CH" sz="2400" dirty="0" err="1" smtClean="0"/>
              <a:t>decoupling</a:t>
            </a:r>
            <a:r>
              <a:rPr lang="fr-CH" sz="2400" dirty="0" smtClean="0"/>
              <a:t>) or </a:t>
            </a:r>
            <a:r>
              <a:rPr lang="fr-CH" sz="2400" dirty="0" err="1" smtClean="0"/>
              <a:t>possibly</a:t>
            </a:r>
            <a:r>
              <a:rPr lang="fr-CH" sz="2400" dirty="0" smtClean="0"/>
              <a:t> </a:t>
            </a:r>
            <a:r>
              <a:rPr lang="fr-CH" sz="2400" dirty="0" err="1" smtClean="0"/>
              <a:t>much</a:t>
            </a:r>
            <a:r>
              <a:rPr lang="fr-CH" sz="2400" dirty="0" smtClean="0"/>
              <a:t> more (non </a:t>
            </a:r>
            <a:r>
              <a:rPr lang="fr-CH" sz="2400" dirty="0" err="1" smtClean="0"/>
              <a:t>decoupling</a:t>
            </a:r>
            <a:r>
              <a:rPr lang="fr-CH" sz="2400" dirty="0" smtClean="0"/>
              <a:t>). </a:t>
            </a:r>
          </a:p>
          <a:p>
            <a:r>
              <a:rPr lang="fr-CH" sz="2400" dirty="0" smtClean="0"/>
              <a:t>This </a:t>
            </a:r>
            <a:r>
              <a:rPr lang="fr-CH" sz="2400" dirty="0" err="1" smtClean="0"/>
              <a:t>also</a:t>
            </a:r>
            <a:r>
              <a:rPr lang="fr-CH" sz="2400" dirty="0" smtClean="0"/>
              <a:t> </a:t>
            </a:r>
            <a:r>
              <a:rPr lang="fr-CH" sz="2400" dirty="0" err="1" smtClean="0"/>
              <a:t>enables</a:t>
            </a:r>
            <a:r>
              <a:rPr lang="fr-CH" sz="2400" dirty="0" smtClean="0"/>
              <a:t> to </a:t>
            </a:r>
            <a:r>
              <a:rPr lang="fr-CH" sz="2400" dirty="0" err="1" smtClean="0"/>
              <a:t>perform</a:t>
            </a:r>
            <a:r>
              <a:rPr lang="fr-CH" sz="2400" dirty="0" smtClean="0"/>
              <a:t> </a:t>
            </a:r>
            <a:r>
              <a:rPr lang="fr-CH" sz="2400" dirty="0" err="1"/>
              <a:t>e+e</a:t>
            </a:r>
            <a:r>
              <a:rPr lang="fr-CH" sz="2400" dirty="0"/>
              <a:t>- </a:t>
            </a:r>
            <a:r>
              <a:rPr lang="fr-CH" sz="2400" dirty="0">
                <a:sym typeface="Wingdings" panose="05000000000000000000" pitchFamily="2" charset="2"/>
              </a:rPr>
              <a:t> H s-</a:t>
            </a:r>
            <a:r>
              <a:rPr lang="fr-CH" sz="2400" dirty="0" err="1">
                <a:sym typeface="Wingdings" panose="05000000000000000000" pitchFamily="2" charset="2"/>
              </a:rPr>
              <a:t>channel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smtClean="0">
                <a:sym typeface="Wingdings" panose="05000000000000000000" pitchFamily="2" charset="2"/>
              </a:rPr>
              <a:t>production </a:t>
            </a:r>
            <a:r>
              <a:rPr lang="fr-CH" sz="2400" dirty="0" err="1" smtClean="0">
                <a:sym typeface="Wingdings" panose="05000000000000000000" pitchFamily="2" charset="2"/>
              </a:rPr>
              <a:t>measure</a:t>
            </a:r>
            <a:r>
              <a:rPr lang="fr-CH" sz="2400" dirty="0" smtClean="0">
                <a:sym typeface="Wingdings" panose="05000000000000000000" pitchFamily="2" charset="2"/>
              </a:rPr>
              <a:t> the </a:t>
            </a:r>
            <a:r>
              <a:rPr lang="fr-CH" sz="2400" dirty="0" err="1" smtClean="0">
                <a:sym typeface="Wingdings" panose="05000000000000000000" pitchFamily="2" charset="2"/>
              </a:rPr>
              <a:t>electron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Yukawa</a:t>
            </a:r>
            <a:r>
              <a:rPr lang="fr-CH" sz="2400" dirty="0" smtClean="0">
                <a:sym typeface="Wingdings" panose="05000000000000000000" pitchFamily="2" charset="2"/>
              </a:rPr>
              <a:t> </a:t>
            </a:r>
            <a:r>
              <a:rPr lang="fr-CH" sz="2400" dirty="0" err="1" smtClean="0">
                <a:sym typeface="Wingdings" panose="05000000000000000000" pitchFamily="2" charset="2"/>
              </a:rPr>
              <a:t>couling</a:t>
            </a:r>
            <a:r>
              <a:rPr lang="fr-CH" sz="2400" dirty="0" smtClean="0">
                <a:sym typeface="Wingdings" panose="05000000000000000000" pitchFamily="2" charset="2"/>
              </a:rPr>
              <a:t>.</a:t>
            </a:r>
            <a:r>
              <a:rPr lang="fr-CH" sz="2400" dirty="0" smtClean="0"/>
              <a:t> </a:t>
            </a:r>
          </a:p>
          <a:p>
            <a:r>
              <a:rPr lang="fr-CH" sz="3200" b="1" dirty="0" smtClean="0"/>
              <a:t>This </a:t>
            </a:r>
            <a:r>
              <a:rPr lang="fr-CH" sz="3200" b="1" dirty="0" err="1" smtClean="0"/>
              <a:t>requires</a:t>
            </a:r>
            <a:r>
              <a:rPr lang="fr-CH" sz="3200" b="1" dirty="0" smtClean="0"/>
              <a:t> high </a:t>
            </a:r>
            <a:r>
              <a:rPr lang="fr-CH" sz="3200" b="1" dirty="0" err="1" smtClean="0"/>
              <a:t>luminosity</a:t>
            </a:r>
            <a:r>
              <a:rPr lang="fr-CH" sz="3200" b="1" dirty="0" smtClean="0"/>
              <a:t> and an </a:t>
            </a:r>
            <a:r>
              <a:rPr lang="fr-CH" sz="3200" b="1" dirty="0" err="1" smtClean="0"/>
              <a:t>extremely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precise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knowledge</a:t>
            </a:r>
            <a:r>
              <a:rPr lang="fr-CH" sz="3200" b="1" dirty="0" smtClean="0"/>
              <a:t> of the </a:t>
            </a:r>
            <a:r>
              <a:rPr lang="fr-CH" sz="3200" b="1" dirty="0" err="1" smtClean="0"/>
              <a:t>beam</a:t>
            </a:r>
            <a:r>
              <a:rPr lang="fr-CH" sz="3200" b="1" dirty="0" smtClean="0"/>
              <a:t> </a:t>
            </a:r>
            <a:r>
              <a:rPr lang="fr-CH" sz="3200" b="1" dirty="0" err="1" smtClean="0"/>
              <a:t>energy</a:t>
            </a:r>
            <a:r>
              <a:rPr lang="fr-CH" sz="3200" b="1" dirty="0" smtClean="0"/>
              <a:t>, </a:t>
            </a:r>
            <a:r>
              <a:rPr lang="fr-CH" sz="2800" b="1" u="sng" dirty="0" smtClean="0"/>
              <a:t>UNIQUE TO THE MODERN CIRCULAR e+ e-  and COLLIDERS</a:t>
            </a:r>
            <a:endParaRPr lang="en-GB" sz="2800" b="1" u="sng" dirty="0" smtClean="0"/>
          </a:p>
        </p:txBody>
      </p:sp>
      <p:sp>
        <p:nvSpPr>
          <p:cNvPr id="157" name="TextBox 156"/>
          <p:cNvSpPr txBox="1"/>
          <p:nvPr/>
        </p:nvSpPr>
        <p:spPr>
          <a:xfrm>
            <a:off x="2322563" y="6282582"/>
            <a:ext cx="2186855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fr-CH" sz="3200" b="1" dirty="0" smtClean="0"/>
              <a:t>LEPx10</a:t>
            </a:r>
            <a:r>
              <a:rPr lang="fr-CH" sz="3200" b="1" baseline="30000" dirty="0" smtClean="0"/>
              <a:t>5</a:t>
            </a:r>
            <a:r>
              <a:rPr lang="fr-CH" sz="3200" b="1" dirty="0" smtClean="0"/>
              <a:t>!</a:t>
            </a:r>
            <a:endParaRPr lang="en-GB" sz="3200" b="1" dirty="0"/>
          </a:p>
        </p:txBody>
      </p:sp>
      <p:sp>
        <p:nvSpPr>
          <p:cNvPr id="158" name="TextBox 157"/>
          <p:cNvSpPr txBox="1"/>
          <p:nvPr/>
        </p:nvSpPr>
        <p:spPr>
          <a:xfrm rot="20751685">
            <a:off x="1253207" y="3791594"/>
            <a:ext cx="9324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800" b="1" dirty="0" smtClean="0">
                <a:solidFill>
                  <a:srgbClr val="FF0000"/>
                </a:solidFill>
              </a:rPr>
              <a:t>!</a:t>
            </a:r>
            <a:endParaRPr lang="en-GB" sz="4800" b="1" dirty="0" smtClean="0">
              <a:solidFill>
                <a:srgbClr val="FF000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7540" y="9009804"/>
            <a:ext cx="6988987" cy="5278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3986961" y="3762302"/>
            <a:ext cx="877676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0" b="1" dirty="0" err="1" smtClean="0">
                <a:solidFill>
                  <a:srgbClr val="367A4B"/>
                </a:solidFill>
              </a:rPr>
              <a:t>Electroweak</a:t>
            </a:r>
            <a:r>
              <a:rPr lang="fr-CH" sz="8000" b="1" dirty="0" smtClean="0">
                <a:solidFill>
                  <a:srgbClr val="367A4B"/>
                </a:solidFill>
              </a:rPr>
              <a:t> </a:t>
            </a:r>
            <a:r>
              <a:rPr lang="fr-CH" sz="8000" b="1" dirty="0" err="1" smtClean="0">
                <a:solidFill>
                  <a:srgbClr val="367A4B"/>
                </a:solidFill>
              </a:rPr>
              <a:t>Factory</a:t>
            </a:r>
            <a:endParaRPr lang="en-GB" sz="8000" b="1" dirty="0" smtClean="0">
              <a:solidFill>
                <a:srgbClr val="367A4B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5535" y="3978326"/>
            <a:ext cx="7122513" cy="4691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1" name="Picture 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9298" y="16427238"/>
            <a:ext cx="4185465" cy="65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378347" y="14563502"/>
            <a:ext cx="131570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4400" b="1" dirty="0" err="1" smtClean="0">
                <a:solidFill>
                  <a:srgbClr val="C00000"/>
                </a:solidFill>
              </a:rPr>
              <a:t>Beam</a:t>
            </a:r>
            <a:r>
              <a:rPr lang="fr-CH" sz="4400" b="1" dirty="0" smtClean="0">
                <a:solidFill>
                  <a:srgbClr val="C00000"/>
                </a:solidFill>
              </a:rPr>
              <a:t> </a:t>
            </a:r>
            <a:r>
              <a:rPr lang="fr-CH" sz="4400" b="1" dirty="0" err="1" smtClean="0">
                <a:solidFill>
                  <a:srgbClr val="C00000"/>
                </a:solidFill>
              </a:rPr>
              <a:t>Energy</a:t>
            </a:r>
            <a:r>
              <a:rPr lang="fr-CH" sz="4400" b="1" dirty="0" smtClean="0">
                <a:solidFill>
                  <a:srgbClr val="C00000"/>
                </a:solidFill>
              </a:rPr>
              <a:t> </a:t>
            </a:r>
            <a:r>
              <a:rPr lang="fr-CH" sz="4400" b="1" dirty="0" err="1" smtClean="0">
                <a:solidFill>
                  <a:srgbClr val="C00000"/>
                </a:solidFill>
              </a:rPr>
              <a:t>measurement</a:t>
            </a:r>
            <a:r>
              <a:rPr lang="fr-CH" sz="4400" b="1" dirty="0" smtClean="0">
                <a:solidFill>
                  <a:srgbClr val="C00000"/>
                </a:solidFill>
              </a:rPr>
              <a:t> by </a:t>
            </a:r>
            <a:r>
              <a:rPr lang="fr-CH" sz="4400" b="1" dirty="0" err="1" smtClean="0">
                <a:solidFill>
                  <a:srgbClr val="C00000"/>
                </a:solidFill>
              </a:rPr>
              <a:t>Resonant</a:t>
            </a:r>
            <a:r>
              <a:rPr lang="fr-CH" sz="4400" b="1" dirty="0" smtClean="0">
                <a:solidFill>
                  <a:srgbClr val="C00000"/>
                </a:solidFill>
              </a:rPr>
              <a:t> </a:t>
            </a:r>
            <a:r>
              <a:rPr lang="fr-CH" sz="4400" b="1" dirty="0" err="1" smtClean="0">
                <a:solidFill>
                  <a:srgbClr val="C00000"/>
                </a:solidFill>
              </a:rPr>
              <a:t>depolarization</a:t>
            </a:r>
            <a:endParaRPr lang="en-GB" sz="3600" b="1" dirty="0" smtClean="0">
              <a:solidFill>
                <a:srgbClr val="C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3648" y="15460697"/>
            <a:ext cx="14694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This </a:t>
            </a:r>
            <a:r>
              <a:rPr lang="fr-CH" sz="2400" dirty="0" err="1" smtClean="0"/>
              <a:t>is</a:t>
            </a:r>
            <a:r>
              <a:rPr lang="fr-CH" sz="2400" dirty="0" smtClean="0"/>
              <a:t> a </a:t>
            </a:r>
            <a:r>
              <a:rPr lang="fr-CH" sz="2400" dirty="0" err="1" smtClean="0"/>
              <a:t>well</a:t>
            </a:r>
            <a:r>
              <a:rPr lang="fr-CH" sz="2400" dirty="0" smtClean="0"/>
              <a:t> </a:t>
            </a:r>
            <a:r>
              <a:rPr lang="fr-CH" sz="2400" dirty="0" err="1" smtClean="0"/>
              <a:t>known</a:t>
            </a:r>
            <a:r>
              <a:rPr lang="fr-CH" sz="2400" dirty="0" smtClean="0"/>
              <a:t> </a:t>
            </a:r>
            <a:r>
              <a:rPr lang="fr-CH" sz="2400" dirty="0" err="1" smtClean="0"/>
              <a:t>method</a:t>
            </a:r>
            <a:r>
              <a:rPr lang="fr-CH" sz="2400" dirty="0" smtClean="0"/>
              <a:t>, </a:t>
            </a:r>
            <a:r>
              <a:rPr lang="fr-CH" sz="2400" dirty="0" err="1" smtClean="0"/>
              <a:t>which</a:t>
            </a:r>
            <a:r>
              <a:rPr lang="fr-CH" sz="2400" dirty="0" smtClean="0"/>
              <a:t> has been </a:t>
            </a:r>
            <a:r>
              <a:rPr lang="fr-CH" sz="2400" dirty="0" err="1" smtClean="0"/>
              <a:t>used</a:t>
            </a:r>
            <a:r>
              <a:rPr lang="fr-CH" sz="2400" dirty="0" smtClean="0"/>
              <a:t> to </a:t>
            </a:r>
            <a:r>
              <a:rPr lang="fr-CH" sz="2400" dirty="0" err="1" smtClean="0"/>
              <a:t>measure</a:t>
            </a:r>
            <a:r>
              <a:rPr lang="fr-CH" sz="2400" dirty="0" smtClean="0"/>
              <a:t> </a:t>
            </a:r>
            <a:r>
              <a:rPr lang="fr-CH" sz="2400" dirty="0" err="1" smtClean="0"/>
              <a:t>particle</a:t>
            </a:r>
            <a:r>
              <a:rPr lang="fr-CH" sz="2400" dirty="0" smtClean="0"/>
              <a:t> masses </a:t>
            </a:r>
            <a:r>
              <a:rPr lang="fr-CH" sz="2400" dirty="0" err="1" smtClean="0"/>
              <a:t>such</a:t>
            </a:r>
            <a:r>
              <a:rPr lang="fr-CH" sz="2400" dirty="0" smtClean="0"/>
              <a:t> as the J/</a:t>
            </a:r>
            <a:r>
              <a:rPr lang="fr-CH" sz="2400" dirty="0" smtClean="0">
                <a:sym typeface="Symbol"/>
              </a:rPr>
              <a:t> à </a:t>
            </a:r>
            <a:r>
              <a:rPr lang="fr-CH" sz="2400" dirty="0" err="1" smtClean="0">
                <a:sym typeface="Symbol"/>
              </a:rPr>
              <a:t>Novosibirsk</a:t>
            </a:r>
            <a:r>
              <a:rPr lang="fr-CH" sz="2400" dirty="0" smtClean="0">
                <a:sym typeface="Symbol"/>
              </a:rPr>
              <a:t>, the </a:t>
            </a:r>
          </a:p>
          <a:p>
            <a:r>
              <a:rPr lang="fr-CH" sz="2400" dirty="0" smtClean="0">
                <a:sym typeface="Symbol"/>
              </a:rPr>
              <a:t> mass at IHEP Beijing, the  mass at Doris (DESY), the Z mass at LEP. It </a:t>
            </a:r>
            <a:r>
              <a:rPr lang="fr-CH" sz="2400" dirty="0" err="1" smtClean="0">
                <a:sym typeface="Symbol"/>
              </a:rPr>
              <a:t>requires</a:t>
            </a:r>
            <a:r>
              <a:rPr lang="fr-CH" sz="2400" dirty="0" smtClean="0">
                <a:sym typeface="Symbol"/>
              </a:rPr>
              <a:t> transverse </a:t>
            </a:r>
            <a:r>
              <a:rPr lang="fr-CH" sz="2400" dirty="0" err="1" smtClean="0">
                <a:sym typeface="Symbol"/>
              </a:rPr>
              <a:t>polarization</a:t>
            </a:r>
            <a:r>
              <a:rPr lang="fr-CH" sz="2400" dirty="0">
                <a:sym typeface="Symbol"/>
              </a:rPr>
              <a:t> </a:t>
            </a:r>
            <a:r>
              <a:rPr lang="fr-CH" sz="2400" dirty="0" smtClean="0">
                <a:sym typeface="Symbol"/>
              </a:rPr>
              <a:t>of the </a:t>
            </a:r>
            <a:r>
              <a:rPr lang="fr-CH" sz="2400" dirty="0" err="1" smtClean="0">
                <a:sym typeface="Symbol"/>
              </a:rPr>
              <a:t>beams</a:t>
            </a:r>
            <a:r>
              <a:rPr lang="fr-CH" sz="2400" dirty="0" smtClean="0">
                <a:sym typeface="Symbol"/>
              </a:rPr>
              <a:t> 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5139987" y="14563502"/>
            <a:ext cx="48554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3600" b="1">
                <a:solidFill>
                  <a:srgbClr val="C00000"/>
                </a:solidFill>
              </a:defRPr>
            </a:lvl1pPr>
          </a:lstStyle>
          <a:p>
            <a:r>
              <a:rPr lang="fr-CH" dirty="0" err="1"/>
              <a:t>Resonant</a:t>
            </a:r>
            <a:r>
              <a:rPr lang="fr-CH" dirty="0"/>
              <a:t> </a:t>
            </a:r>
            <a:r>
              <a:rPr lang="fr-CH" dirty="0" err="1"/>
              <a:t>depolarization</a:t>
            </a:r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623068" y="25899382"/>
            <a:ext cx="5304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3600" b="1">
                <a:solidFill>
                  <a:srgbClr val="C00000"/>
                </a:solidFill>
              </a:defRPr>
            </a:lvl1pPr>
          </a:lstStyle>
          <a:p>
            <a:r>
              <a:rPr lang="fr-CH" dirty="0" err="1"/>
              <a:t>Polarization</a:t>
            </a:r>
            <a:r>
              <a:rPr lang="fr-CH" dirty="0"/>
              <a:t> </a:t>
            </a:r>
            <a:r>
              <a:rPr lang="fr-CH" dirty="0" err="1"/>
              <a:t>measurement</a:t>
            </a:r>
            <a:r>
              <a:rPr lang="fr-CH" dirty="0"/>
              <a:t> </a:t>
            </a:r>
            <a:endParaRPr lang="en-GB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25" y="27812974"/>
            <a:ext cx="6369823" cy="36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623068" y="26647160"/>
            <a:ext cx="139408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The </a:t>
            </a:r>
            <a:r>
              <a:rPr lang="fr-CH" sz="2400" dirty="0" err="1" smtClean="0"/>
              <a:t>electron</a:t>
            </a:r>
            <a:r>
              <a:rPr lang="fr-CH" sz="2400" dirty="0" smtClean="0"/>
              <a:t> or positron </a:t>
            </a:r>
            <a:r>
              <a:rPr lang="fr-CH" sz="2400" dirty="0" err="1" smtClean="0"/>
              <a:t>beam</a:t>
            </a:r>
            <a:r>
              <a:rPr lang="fr-CH" sz="2400" dirty="0" smtClean="0"/>
              <a:t> </a:t>
            </a:r>
            <a:r>
              <a:rPr lang="fr-CH" sz="2400" dirty="0" err="1" smtClean="0"/>
              <a:t>polarization</a:t>
            </a:r>
            <a:r>
              <a:rPr lang="fr-CH" sz="2400" dirty="0" smtClean="0"/>
              <a:t> </a:t>
            </a:r>
            <a:r>
              <a:rPr lang="fr-CH" sz="2400" dirty="0" err="1" smtClean="0"/>
              <a:t>can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measured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a </a:t>
            </a:r>
            <a:r>
              <a:rPr lang="fr-CH" sz="2400" dirty="0" err="1" smtClean="0"/>
              <a:t>compton</a:t>
            </a:r>
            <a:r>
              <a:rPr lang="fr-CH" sz="2400" dirty="0" smtClean="0"/>
              <a:t> </a:t>
            </a:r>
            <a:r>
              <a:rPr lang="fr-CH" sz="2400" dirty="0" err="1" smtClean="0"/>
              <a:t>backscattering</a:t>
            </a:r>
            <a:r>
              <a:rPr lang="fr-CH" sz="2400" dirty="0" smtClean="0"/>
              <a:t> </a:t>
            </a:r>
            <a:r>
              <a:rPr lang="fr-CH" sz="2400" dirty="0" err="1" smtClean="0"/>
              <a:t>polarimeter</a:t>
            </a:r>
            <a:r>
              <a:rPr lang="fr-CH" sz="2400" dirty="0" smtClean="0"/>
              <a:t>. This technique </a:t>
            </a:r>
            <a:r>
              <a:rPr lang="fr-CH" sz="2400" dirty="0" err="1" smtClean="0"/>
              <a:t>was</a:t>
            </a:r>
            <a:r>
              <a:rPr lang="fr-CH" sz="2400" dirty="0" smtClean="0"/>
              <a:t> </a:t>
            </a:r>
            <a:r>
              <a:rPr lang="fr-CH" sz="2400" dirty="0" err="1" smtClean="0"/>
              <a:t>already</a:t>
            </a:r>
            <a:r>
              <a:rPr lang="fr-CH" sz="2400" dirty="0" smtClean="0"/>
              <a:t> </a:t>
            </a:r>
            <a:r>
              <a:rPr lang="fr-CH" sz="2400" dirty="0" err="1" smtClean="0"/>
              <a:t>used</a:t>
            </a:r>
            <a:r>
              <a:rPr lang="fr-CH" sz="2400" dirty="0" smtClean="0"/>
              <a:t> at LEP, </a:t>
            </a:r>
            <a:r>
              <a:rPr lang="fr-CH" sz="2400" dirty="0" err="1" smtClean="0"/>
              <a:t>where</a:t>
            </a:r>
            <a:r>
              <a:rPr lang="fr-CH" sz="2400" dirty="0" smtClean="0"/>
              <a:t> </a:t>
            </a:r>
            <a:r>
              <a:rPr lang="fr-CH" sz="2400" dirty="0" err="1" smtClean="0"/>
              <a:t>only</a:t>
            </a:r>
            <a:r>
              <a:rPr lang="fr-CH" sz="2400" dirty="0" smtClean="0"/>
              <a:t> the </a:t>
            </a:r>
            <a:r>
              <a:rPr lang="fr-CH" sz="2400" dirty="0" err="1" smtClean="0"/>
              <a:t>backscattered</a:t>
            </a:r>
            <a:r>
              <a:rPr lang="fr-CH" sz="2400" dirty="0" smtClean="0"/>
              <a:t> photons </a:t>
            </a:r>
            <a:r>
              <a:rPr lang="fr-CH" sz="2400" dirty="0" err="1" smtClean="0"/>
              <a:t>were</a:t>
            </a:r>
            <a:r>
              <a:rPr lang="fr-CH" sz="2400" dirty="0" smtClean="0"/>
              <a:t> </a:t>
            </a:r>
            <a:r>
              <a:rPr lang="fr-CH" sz="2400" dirty="0" err="1" smtClean="0"/>
              <a:t>detected</a:t>
            </a:r>
            <a:r>
              <a:rPr lang="fr-CH" sz="2400" dirty="0" smtClean="0"/>
              <a:t>. The </a:t>
            </a:r>
            <a:r>
              <a:rPr lang="fr-CH" sz="2400" dirty="0"/>
              <a:t>FCC-</a:t>
            </a:r>
            <a:r>
              <a:rPr lang="fr-CH" sz="2400" dirty="0" err="1"/>
              <a:t>ee</a:t>
            </a:r>
            <a:r>
              <a:rPr lang="fr-CH" sz="2400" dirty="0"/>
              <a:t> </a:t>
            </a:r>
            <a:r>
              <a:rPr lang="fr-CH" sz="2400" dirty="0" err="1"/>
              <a:t>polarimeter</a:t>
            </a:r>
            <a:r>
              <a:rPr lang="fr-CH" sz="2400" dirty="0"/>
              <a:t>, </a:t>
            </a:r>
            <a:r>
              <a:rPr lang="fr-CH" sz="2400" dirty="0" err="1"/>
              <a:t>designed</a:t>
            </a:r>
            <a:r>
              <a:rPr lang="fr-CH" sz="2400" dirty="0"/>
              <a:t> by </a:t>
            </a:r>
            <a:r>
              <a:rPr lang="fr-CH" sz="2400" dirty="0" err="1"/>
              <a:t>Muchnoy</a:t>
            </a:r>
            <a:r>
              <a:rPr lang="fr-CH" sz="2400" dirty="0"/>
              <a:t>, </a:t>
            </a:r>
            <a:r>
              <a:rPr lang="fr-CH" sz="2400" dirty="0" smtClean="0"/>
              <a:t>proposes to </a:t>
            </a:r>
            <a:r>
              <a:rPr lang="fr-CH" sz="2400" dirty="0" err="1"/>
              <a:t>make</a:t>
            </a:r>
            <a:r>
              <a:rPr lang="fr-CH" sz="2400" dirty="0"/>
              <a:t> use </a:t>
            </a:r>
            <a:r>
              <a:rPr lang="fr-CH" sz="2400" dirty="0" err="1"/>
              <a:t>also</a:t>
            </a:r>
            <a:r>
              <a:rPr lang="fr-CH" sz="2400" dirty="0"/>
              <a:t> of the </a:t>
            </a:r>
            <a:r>
              <a:rPr lang="fr-CH" sz="2400" dirty="0" err="1"/>
              <a:t>recoil</a:t>
            </a:r>
            <a:r>
              <a:rPr lang="fr-CH" sz="2400" dirty="0"/>
              <a:t> </a:t>
            </a:r>
            <a:r>
              <a:rPr lang="fr-CH" sz="2400" dirty="0" err="1"/>
              <a:t>electron</a:t>
            </a:r>
            <a:r>
              <a:rPr lang="fr-CH" sz="2400" dirty="0"/>
              <a:t> to </a:t>
            </a:r>
            <a:r>
              <a:rPr lang="fr-CH" sz="2400" dirty="0" err="1"/>
              <a:t>increase</a:t>
            </a:r>
            <a:r>
              <a:rPr lang="fr-CH" sz="2400" dirty="0"/>
              <a:t> the </a:t>
            </a:r>
            <a:r>
              <a:rPr lang="fr-CH" sz="2400" dirty="0" err="1"/>
              <a:t>sensitivity</a:t>
            </a:r>
            <a:r>
              <a:rPr lang="fr-CH" sz="2400" dirty="0"/>
              <a:t>. </a:t>
            </a:r>
          </a:p>
          <a:p>
            <a:endParaRPr lang="fr-CH" sz="2400" dirty="0" smtClean="0"/>
          </a:p>
        </p:txBody>
      </p:sp>
      <p:sp>
        <p:nvSpPr>
          <p:cNvPr id="51" name="TextBox 50"/>
          <p:cNvSpPr txBox="1"/>
          <p:nvPr/>
        </p:nvSpPr>
        <p:spPr>
          <a:xfrm>
            <a:off x="699452" y="31697338"/>
            <a:ext cx="140609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The </a:t>
            </a:r>
            <a:r>
              <a:rPr lang="fr-CH" sz="2400" dirty="0" err="1" smtClean="0"/>
              <a:t>polarimeter</a:t>
            </a:r>
            <a:r>
              <a:rPr lang="fr-CH" sz="2400" dirty="0" smtClean="0"/>
              <a:t>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sketched</a:t>
            </a:r>
            <a:r>
              <a:rPr lang="fr-CH" sz="2400" dirty="0" smtClean="0"/>
              <a:t> </a:t>
            </a:r>
            <a:r>
              <a:rPr lang="fr-CH" sz="2400" dirty="0" err="1" smtClean="0"/>
              <a:t>above</a:t>
            </a:r>
            <a:r>
              <a:rPr lang="fr-CH" sz="2400" dirty="0" smtClean="0"/>
              <a:t>. The e-</a:t>
            </a:r>
            <a:r>
              <a:rPr lang="fr-CH" sz="2400" dirty="0" smtClean="0">
                <a:sym typeface="Symbol"/>
              </a:rPr>
              <a:t> IP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situated</a:t>
            </a:r>
            <a:r>
              <a:rPr lang="fr-CH" sz="2400" dirty="0" smtClean="0"/>
              <a:t> </a:t>
            </a:r>
            <a:r>
              <a:rPr lang="fr-CH" sz="2400" dirty="0" err="1" smtClean="0"/>
              <a:t>upstream</a:t>
            </a:r>
            <a:r>
              <a:rPr lang="fr-CH" sz="2400" dirty="0" smtClean="0"/>
              <a:t> of a ring </a:t>
            </a:r>
            <a:r>
              <a:rPr lang="fr-CH" sz="2400" dirty="0" err="1" smtClean="0"/>
              <a:t>magnet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</a:t>
            </a:r>
            <a:r>
              <a:rPr lang="fr-CH" sz="2400" dirty="0" err="1" smtClean="0"/>
              <a:t>suitable</a:t>
            </a:r>
            <a:r>
              <a:rPr lang="fr-CH" sz="2400" dirty="0" smtClean="0"/>
              <a:t> </a:t>
            </a:r>
            <a:r>
              <a:rPr lang="fr-CH" sz="2400" dirty="0" err="1" smtClean="0"/>
              <a:t>optics</a:t>
            </a:r>
            <a:r>
              <a:rPr lang="fr-CH" sz="2400" dirty="0" smtClean="0"/>
              <a:t>, </a:t>
            </a:r>
            <a:r>
              <a:rPr lang="fr-CH" sz="2400" dirty="0" err="1" smtClean="0"/>
              <a:t>so</a:t>
            </a:r>
            <a:r>
              <a:rPr lang="fr-CH" sz="2400" dirty="0" smtClean="0"/>
              <a:t> </a:t>
            </a:r>
            <a:r>
              <a:rPr lang="fr-CH" sz="2400" dirty="0" err="1" smtClean="0"/>
              <a:t>that</a:t>
            </a:r>
            <a:r>
              <a:rPr lang="fr-CH" sz="2400" dirty="0" smtClean="0"/>
              <a:t> the </a:t>
            </a:r>
            <a:r>
              <a:rPr lang="fr-CH" sz="2400" dirty="0" err="1" smtClean="0"/>
              <a:t>backscattered</a:t>
            </a:r>
            <a:r>
              <a:rPr lang="fr-CH" sz="2400" dirty="0" smtClean="0"/>
              <a:t> photon </a:t>
            </a:r>
            <a:r>
              <a:rPr lang="fr-CH" sz="2400" dirty="0" err="1" smtClean="0"/>
              <a:t>beam</a:t>
            </a:r>
            <a:r>
              <a:rPr lang="fr-CH" sz="2400" dirty="0" smtClean="0"/>
              <a:t>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centered</a:t>
            </a:r>
            <a:r>
              <a:rPr lang="fr-CH" sz="2400" dirty="0" smtClean="0"/>
              <a:t> on </a:t>
            </a:r>
            <a:r>
              <a:rPr lang="fr-CH" sz="2400" dirty="0" err="1" smtClean="0"/>
              <a:t>X</a:t>
            </a:r>
            <a:r>
              <a:rPr lang="fr-CH" sz="2400" baseline="-25000" dirty="0" err="1" smtClean="0"/>
              <a:t>o</a:t>
            </a:r>
            <a:r>
              <a:rPr lang="fr-CH" sz="2400" dirty="0" smtClean="0"/>
              <a:t>, in the direction of the original </a:t>
            </a:r>
            <a:r>
              <a:rPr lang="fr-CH" sz="2400" dirty="0" err="1" smtClean="0"/>
              <a:t>beam</a:t>
            </a:r>
            <a:r>
              <a:rPr lang="fr-CH" sz="2400" dirty="0" smtClean="0"/>
              <a:t>,  </a:t>
            </a:r>
            <a:r>
              <a:rPr lang="fr-CH" sz="2400" dirty="0" err="1" smtClean="0"/>
              <a:t>while</a:t>
            </a:r>
            <a:r>
              <a:rPr lang="fr-CH" sz="2400" dirty="0" smtClean="0"/>
              <a:t> the </a:t>
            </a:r>
            <a:r>
              <a:rPr lang="fr-CH" sz="2400" dirty="0" err="1" smtClean="0"/>
              <a:t>recoiling</a:t>
            </a:r>
            <a:r>
              <a:rPr lang="fr-CH" sz="2400" dirty="0" smtClean="0"/>
              <a:t> </a:t>
            </a:r>
            <a:r>
              <a:rPr lang="fr-CH" sz="2400" dirty="0" err="1" smtClean="0"/>
              <a:t>electrons</a:t>
            </a:r>
            <a:r>
              <a:rPr lang="fr-CH" sz="2400" dirty="0" smtClean="0"/>
              <a:t> are </a:t>
            </a:r>
            <a:r>
              <a:rPr lang="fr-CH" sz="2400" dirty="0" err="1" smtClean="0"/>
              <a:t>defelected</a:t>
            </a:r>
            <a:r>
              <a:rPr lang="fr-CH" sz="2400" dirty="0" smtClean="0"/>
              <a:t>  by the </a:t>
            </a:r>
            <a:r>
              <a:rPr lang="fr-CH" sz="2400" dirty="0" err="1" smtClean="0"/>
              <a:t>magnet</a:t>
            </a:r>
            <a:r>
              <a:rPr lang="fr-CH" sz="2400" dirty="0" smtClean="0"/>
              <a:t> and </a:t>
            </a:r>
            <a:r>
              <a:rPr lang="fr-CH" sz="2400" dirty="0" err="1"/>
              <a:t>m</a:t>
            </a:r>
            <a:r>
              <a:rPr lang="fr-CH" sz="2400" dirty="0" err="1" smtClean="0"/>
              <a:t>easured</a:t>
            </a:r>
            <a:r>
              <a:rPr lang="fr-CH" sz="2400" dirty="0" smtClean="0"/>
              <a:t> </a:t>
            </a:r>
            <a:r>
              <a:rPr lang="fr-CH" sz="2400" dirty="0" err="1" smtClean="0"/>
              <a:t>between</a:t>
            </a:r>
            <a:r>
              <a:rPr lang="fr-CH" sz="2400" dirty="0" smtClean="0"/>
              <a:t> X</a:t>
            </a:r>
            <a:r>
              <a:rPr lang="fr-CH" sz="2400" baseline="-25000" dirty="0" smtClean="0"/>
              <a:t>1 </a:t>
            </a:r>
            <a:r>
              <a:rPr lang="fr-CH" sz="2400" dirty="0" smtClean="0"/>
              <a:t>(the </a:t>
            </a:r>
            <a:r>
              <a:rPr lang="fr-CH" sz="2400" dirty="0" err="1" smtClean="0"/>
              <a:t>unscattered</a:t>
            </a:r>
            <a:r>
              <a:rPr lang="fr-CH" sz="2400" dirty="0" smtClean="0"/>
              <a:t> </a:t>
            </a:r>
            <a:r>
              <a:rPr lang="fr-CH" sz="2400" dirty="0" err="1" smtClean="0"/>
              <a:t>beam</a:t>
            </a:r>
            <a:r>
              <a:rPr lang="fr-CH" sz="2400" dirty="0" smtClean="0"/>
              <a:t>) and X</a:t>
            </a:r>
            <a:r>
              <a:rPr lang="fr-CH" sz="2400" baseline="-25000" dirty="0" smtClean="0"/>
              <a:t>2</a:t>
            </a:r>
            <a:r>
              <a:rPr lang="fr-CH" sz="2400" dirty="0" smtClean="0"/>
              <a:t> (for the </a:t>
            </a:r>
            <a:r>
              <a:rPr lang="fr-CH" sz="2400" dirty="0" err="1" smtClean="0"/>
              <a:t>slowest</a:t>
            </a:r>
            <a:r>
              <a:rPr lang="fr-CH" sz="2400" dirty="0" smtClean="0"/>
              <a:t> </a:t>
            </a:r>
            <a:r>
              <a:rPr lang="fr-CH" sz="2400" dirty="0" err="1" smtClean="0"/>
              <a:t>electrons</a:t>
            </a:r>
            <a:r>
              <a:rPr lang="fr-CH" sz="2400" dirty="0" smtClean="0"/>
              <a:t>). </a:t>
            </a:r>
            <a:r>
              <a:rPr lang="fr-CH" sz="2400" dirty="0"/>
              <a:t>For a 45 </a:t>
            </a:r>
            <a:r>
              <a:rPr lang="fr-CH" sz="2400" dirty="0" err="1"/>
              <a:t>GeV</a:t>
            </a:r>
            <a:r>
              <a:rPr lang="fr-CH" sz="2400" dirty="0"/>
              <a:t> </a:t>
            </a:r>
            <a:r>
              <a:rPr lang="fr-CH" sz="2400" dirty="0" err="1"/>
              <a:t>beam</a:t>
            </a:r>
            <a:r>
              <a:rPr lang="fr-CH" sz="2400" dirty="0"/>
              <a:t> and a distance of the </a:t>
            </a:r>
            <a:r>
              <a:rPr lang="fr-CH" sz="2400" dirty="0" err="1"/>
              <a:t>detection</a:t>
            </a:r>
            <a:r>
              <a:rPr lang="fr-CH" sz="2400" dirty="0"/>
              <a:t> plane of 100m </a:t>
            </a:r>
            <a:r>
              <a:rPr lang="fr-CH" sz="2400" dirty="0" err="1"/>
              <a:t>from</a:t>
            </a:r>
            <a:r>
              <a:rPr lang="fr-CH" sz="2400" dirty="0"/>
              <a:t> the e-</a:t>
            </a:r>
            <a:r>
              <a:rPr lang="fr-CH" sz="2400" dirty="0">
                <a:sym typeface="Symbol"/>
              </a:rPr>
              <a:t> </a:t>
            </a:r>
            <a:r>
              <a:rPr lang="fr-CH" sz="2400" dirty="0"/>
              <a:t>IP, X</a:t>
            </a:r>
            <a:r>
              <a:rPr lang="fr-CH" sz="2400" baseline="-25000" dirty="0"/>
              <a:t>2 </a:t>
            </a:r>
            <a:r>
              <a:rPr lang="fr-CH" sz="2400" dirty="0"/>
              <a:t>- </a:t>
            </a:r>
            <a:r>
              <a:rPr lang="fr-CH" sz="2400" dirty="0" err="1"/>
              <a:t>X</a:t>
            </a:r>
            <a:r>
              <a:rPr lang="fr-CH" sz="2400" baseline="-25000" dirty="0" err="1"/>
              <a:t>o</a:t>
            </a:r>
            <a:r>
              <a:rPr lang="fr-CH" sz="2400" baseline="-25000" dirty="0"/>
              <a:t> </a:t>
            </a:r>
            <a:r>
              <a:rPr lang="fr-CH" sz="2400" dirty="0"/>
              <a:t>= 638 </a:t>
            </a:r>
            <a:r>
              <a:rPr lang="fr-CH" sz="2400" dirty="0" err="1"/>
              <a:t>mm.</a:t>
            </a:r>
            <a:r>
              <a:rPr lang="fr-CH" sz="2400" dirty="0"/>
              <a:t> The end point moves by 2.4 microns for a variation of </a:t>
            </a:r>
            <a:r>
              <a:rPr lang="fr-CH" sz="2400" dirty="0" err="1"/>
              <a:t>energy</a:t>
            </a:r>
            <a:r>
              <a:rPr lang="fr-CH" sz="2400" dirty="0"/>
              <a:t> of 10</a:t>
            </a:r>
            <a:r>
              <a:rPr lang="fr-CH" sz="2400" baseline="30000" dirty="0"/>
              <a:t>-5</a:t>
            </a:r>
            <a:r>
              <a:rPr lang="fr-CH" sz="2400" dirty="0"/>
              <a:t>. </a:t>
            </a:r>
            <a:r>
              <a:rPr lang="fr-CH" sz="2400" b="1" dirty="0"/>
              <a:t>The </a:t>
            </a:r>
            <a:r>
              <a:rPr lang="fr-CH" sz="2400" b="1" dirty="0" err="1"/>
              <a:t>polarimeter</a:t>
            </a:r>
            <a:r>
              <a:rPr lang="fr-CH" sz="2400" b="1" dirty="0"/>
              <a:t> </a:t>
            </a:r>
            <a:r>
              <a:rPr lang="fr-CH" sz="2400" b="1" dirty="0" err="1"/>
              <a:t>thus</a:t>
            </a:r>
            <a:r>
              <a:rPr lang="fr-CH" sz="2400" b="1" dirty="0"/>
              <a:t> </a:t>
            </a:r>
            <a:r>
              <a:rPr lang="fr-CH" sz="2400" b="1" dirty="0" err="1"/>
              <a:t>acts</a:t>
            </a:r>
            <a:r>
              <a:rPr lang="fr-CH" sz="2400" b="1" dirty="0"/>
              <a:t> as a </a:t>
            </a:r>
            <a:r>
              <a:rPr lang="fr-CH" sz="2400" b="1" dirty="0" err="1"/>
              <a:t>spectrometer</a:t>
            </a:r>
            <a:r>
              <a:rPr lang="fr-CH" sz="2400" b="1" dirty="0"/>
              <a:t>, capable of </a:t>
            </a:r>
            <a:r>
              <a:rPr lang="fr-CH" sz="2400" b="1" dirty="0" err="1"/>
              <a:t>constantly</a:t>
            </a:r>
            <a:r>
              <a:rPr lang="fr-CH" sz="2400" b="1" dirty="0"/>
              <a:t> monitoring </a:t>
            </a:r>
            <a:r>
              <a:rPr lang="fr-CH" sz="2400" b="1" dirty="0" smtClean="0"/>
              <a:t>the </a:t>
            </a:r>
            <a:r>
              <a:rPr lang="fr-CH" sz="2400" b="1" dirty="0" err="1" smtClean="0"/>
              <a:t>beam</a:t>
            </a:r>
            <a:r>
              <a:rPr lang="fr-CH" sz="2400" b="1" dirty="0" smtClean="0"/>
              <a:t> </a:t>
            </a:r>
            <a:r>
              <a:rPr lang="fr-CH" sz="2400" b="1" dirty="0" err="1"/>
              <a:t>energy</a:t>
            </a:r>
            <a:r>
              <a:rPr lang="fr-CH" sz="2400" b="1" dirty="0"/>
              <a:t> </a:t>
            </a:r>
            <a:r>
              <a:rPr lang="fr-CH" sz="2400" b="1" dirty="0" err="1"/>
              <a:t>with</a:t>
            </a:r>
            <a:r>
              <a:rPr lang="fr-CH" sz="2400" b="1" dirty="0"/>
              <a:t> a </a:t>
            </a:r>
            <a:r>
              <a:rPr lang="fr-CH" sz="2400" b="1" dirty="0" err="1"/>
              <a:t>sensitivity</a:t>
            </a:r>
            <a:r>
              <a:rPr lang="fr-CH" sz="2400" b="1" dirty="0"/>
              <a:t> of </a:t>
            </a:r>
            <a:r>
              <a:rPr lang="fr-CH" sz="2400" b="1" dirty="0" smtClean="0"/>
              <a:t>a few 10</a:t>
            </a:r>
            <a:r>
              <a:rPr lang="fr-CH" sz="2400" b="1" baseline="30000" dirty="0" smtClean="0"/>
              <a:t>-5</a:t>
            </a:r>
            <a:r>
              <a:rPr lang="fr-CH" sz="2400" b="1" dirty="0"/>
              <a:t> </a:t>
            </a:r>
            <a:r>
              <a:rPr lang="fr-CH" sz="2400" b="1" dirty="0" err="1" smtClean="0"/>
              <a:t>every</a:t>
            </a:r>
            <a:r>
              <a:rPr lang="fr-CH" sz="2400" b="1" dirty="0" smtClean="0"/>
              <a:t> second.</a:t>
            </a:r>
            <a:endParaRPr lang="fr-CH" sz="2400" b="1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905" y="28994616"/>
            <a:ext cx="6706977" cy="2495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093" y="34207842"/>
            <a:ext cx="4930129" cy="554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367" y="34207842"/>
            <a:ext cx="4795109" cy="554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TextBox 56"/>
          <p:cNvSpPr txBox="1"/>
          <p:nvPr/>
        </p:nvSpPr>
        <p:spPr>
          <a:xfrm>
            <a:off x="7291115" y="27794287"/>
            <a:ext cx="710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There </a:t>
            </a:r>
            <a:r>
              <a:rPr lang="fr-CH" sz="2400" dirty="0" err="1" smtClean="0"/>
              <a:t>will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two</a:t>
            </a:r>
            <a:r>
              <a:rPr lang="fr-CH" sz="2400" dirty="0" smtClean="0"/>
              <a:t> </a:t>
            </a:r>
            <a:r>
              <a:rPr lang="fr-CH" sz="2400" dirty="0" err="1" smtClean="0"/>
              <a:t>polarimeters</a:t>
            </a:r>
            <a:r>
              <a:rPr lang="fr-CH" sz="2400" dirty="0" smtClean="0"/>
              <a:t>, for e+ and e-,  </a:t>
            </a:r>
            <a:r>
              <a:rPr lang="fr-CH" sz="2400" dirty="0" err="1" smtClean="0"/>
              <a:t>using</a:t>
            </a:r>
            <a:r>
              <a:rPr lang="fr-CH" sz="2400" dirty="0" smtClean="0"/>
              <a:t> the dispersion </a:t>
            </a:r>
            <a:r>
              <a:rPr lang="fr-CH" sz="2400" dirty="0" err="1" smtClean="0"/>
              <a:t>suppressor</a:t>
            </a:r>
            <a:r>
              <a:rPr lang="fr-CH" sz="2400" dirty="0" smtClean="0"/>
              <a:t> </a:t>
            </a:r>
            <a:r>
              <a:rPr lang="fr-CH" sz="2400" dirty="0" err="1" smtClean="0"/>
              <a:t>magnet</a:t>
            </a:r>
            <a:r>
              <a:rPr lang="fr-CH" sz="2400" dirty="0" smtClean="0"/>
              <a:t>, as the </a:t>
            </a:r>
            <a:r>
              <a:rPr lang="fr-CH" sz="2400" dirty="0" err="1" smtClean="0"/>
              <a:t>beam</a:t>
            </a:r>
            <a:r>
              <a:rPr lang="fr-CH" sz="2400" dirty="0" smtClean="0"/>
              <a:t> </a:t>
            </a:r>
            <a:r>
              <a:rPr lang="fr-CH" sz="2400" dirty="0" err="1" smtClean="0"/>
              <a:t>enters</a:t>
            </a:r>
            <a:r>
              <a:rPr lang="fr-CH" sz="2400" dirty="0" smtClean="0"/>
              <a:t> </a:t>
            </a:r>
          </a:p>
          <a:p>
            <a:r>
              <a:rPr lang="fr-CH" sz="2400" dirty="0" smtClean="0"/>
              <a:t>points H and F on the </a:t>
            </a:r>
            <a:r>
              <a:rPr lang="fr-CH" sz="2400" dirty="0" err="1" smtClean="0"/>
              <a:t>locally</a:t>
            </a:r>
            <a:r>
              <a:rPr lang="fr-CH" sz="2400" dirty="0" smtClean="0"/>
              <a:t> </a:t>
            </a:r>
            <a:r>
              <a:rPr lang="fr-CH" sz="2400" dirty="0" err="1" smtClean="0"/>
              <a:t>outer</a:t>
            </a:r>
            <a:r>
              <a:rPr lang="fr-CH" sz="2400" dirty="0" smtClean="0"/>
              <a:t> ring.  </a:t>
            </a:r>
            <a:endParaRPr lang="en-GB" sz="2400" dirty="0" smtClean="0"/>
          </a:p>
        </p:txBody>
      </p:sp>
      <p:sp>
        <p:nvSpPr>
          <p:cNvPr id="58" name="TextBox 57"/>
          <p:cNvSpPr txBox="1"/>
          <p:nvPr/>
        </p:nvSpPr>
        <p:spPr>
          <a:xfrm>
            <a:off x="556831" y="39766302"/>
            <a:ext cx="1453840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The</a:t>
            </a:r>
            <a:r>
              <a:rPr lang="fr-CH" sz="2400" dirty="0" smtClean="0"/>
              <a:t> </a:t>
            </a:r>
            <a:r>
              <a:rPr lang="fr-CH" sz="2400" b="1" dirty="0" err="1" smtClean="0"/>
              <a:t>measurement</a:t>
            </a:r>
            <a:r>
              <a:rPr lang="fr-CH" sz="2400" b="1" dirty="0" smtClean="0"/>
              <a:t> of </a:t>
            </a:r>
            <a:r>
              <a:rPr lang="fr-CH" sz="2400" b="1" dirty="0" err="1" smtClean="0"/>
              <a:t>polarization</a:t>
            </a:r>
            <a:r>
              <a:rPr lang="fr-CH" sz="2400" b="1" dirty="0" smtClean="0"/>
              <a:t> </a:t>
            </a:r>
            <a:r>
              <a:rPr lang="fr-CH" sz="2400" dirty="0" err="1" smtClean="0"/>
              <a:t>will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/>
              <a:t> </a:t>
            </a:r>
            <a:r>
              <a:rPr lang="fr-CH" sz="2400" dirty="0" smtClean="0"/>
              <a:t>made, as </a:t>
            </a:r>
            <a:r>
              <a:rPr lang="fr-CH" sz="2400" dirty="0"/>
              <a:t>in </a:t>
            </a:r>
            <a:r>
              <a:rPr lang="fr-CH" sz="2400" dirty="0" smtClean="0"/>
              <a:t>LEP, by </a:t>
            </a:r>
            <a:r>
              <a:rPr lang="fr-CH" sz="2400" dirty="0" err="1" smtClean="0"/>
              <a:t>observing</a:t>
            </a:r>
            <a:r>
              <a:rPr lang="fr-CH" sz="2400" dirty="0" smtClean="0"/>
              <a:t> changes in the </a:t>
            </a:r>
            <a:r>
              <a:rPr lang="fr-CH" sz="2400" dirty="0" err="1" smtClean="0"/>
              <a:t>recoil</a:t>
            </a:r>
            <a:r>
              <a:rPr lang="fr-CH" sz="2400" dirty="0" smtClean="0"/>
              <a:t> </a:t>
            </a:r>
            <a:r>
              <a:rPr lang="fr-CH" sz="2400" dirty="0" err="1" smtClean="0"/>
              <a:t>electron</a:t>
            </a:r>
            <a:r>
              <a:rPr lang="fr-CH" sz="2400" dirty="0" smtClean="0"/>
              <a:t> and photons, </a:t>
            </a:r>
          </a:p>
          <a:p>
            <a:r>
              <a:rPr lang="fr-CH" sz="2400" dirty="0" err="1" smtClean="0"/>
              <a:t>upon</a:t>
            </a:r>
            <a:r>
              <a:rPr lang="fr-CH" sz="2400" dirty="0" smtClean="0"/>
              <a:t> </a:t>
            </a:r>
            <a:r>
              <a:rPr lang="fr-CH" sz="2400" dirty="0" err="1" smtClean="0"/>
              <a:t>reversing</a:t>
            </a:r>
            <a:r>
              <a:rPr lang="fr-CH" sz="2400" dirty="0" smtClean="0"/>
              <a:t> the </a:t>
            </a:r>
            <a:r>
              <a:rPr lang="fr-CH" sz="2400" dirty="0" err="1" smtClean="0"/>
              <a:t>circular</a:t>
            </a:r>
            <a:r>
              <a:rPr lang="fr-CH" sz="2400" dirty="0" smtClean="0"/>
              <a:t> </a:t>
            </a:r>
            <a:r>
              <a:rPr lang="fr-CH" sz="2400" dirty="0" err="1" smtClean="0"/>
              <a:t>polarization</a:t>
            </a:r>
            <a:r>
              <a:rPr lang="fr-CH" sz="2400" dirty="0" smtClean="0"/>
              <a:t> of the </a:t>
            </a:r>
            <a:r>
              <a:rPr lang="fr-CH" sz="2400" dirty="0" err="1" smtClean="0"/>
              <a:t>incoming</a:t>
            </a:r>
            <a:r>
              <a:rPr lang="fr-CH" sz="2400" dirty="0" smtClean="0"/>
              <a:t> laser </a:t>
            </a:r>
            <a:r>
              <a:rPr lang="fr-CH" sz="2400" dirty="0" err="1" smtClean="0"/>
              <a:t>beam</a:t>
            </a:r>
            <a:r>
              <a:rPr lang="fr-CH" sz="2400" dirty="0" smtClean="0"/>
              <a:t>. The </a:t>
            </a:r>
            <a:r>
              <a:rPr lang="fr-CH" sz="2400" dirty="0" err="1" smtClean="0"/>
              <a:t>beam</a:t>
            </a:r>
            <a:r>
              <a:rPr lang="fr-CH" sz="2400" dirty="0" smtClean="0"/>
              <a:t> spot of the photon </a:t>
            </a:r>
            <a:r>
              <a:rPr lang="fr-CH" sz="2400" dirty="0" err="1" smtClean="0"/>
              <a:t>beam</a:t>
            </a:r>
            <a:r>
              <a:rPr lang="fr-CH" sz="2400" dirty="0" smtClean="0"/>
              <a:t> </a:t>
            </a:r>
            <a:r>
              <a:rPr lang="fr-CH" sz="2400" dirty="0" err="1" smtClean="0"/>
              <a:t>will</a:t>
            </a:r>
            <a:r>
              <a:rPr lang="fr-CH" sz="2400" dirty="0" smtClean="0"/>
              <a:t> move </a:t>
            </a:r>
          </a:p>
          <a:p>
            <a:r>
              <a:rPr lang="fr-CH" sz="2400" dirty="0" smtClean="0"/>
              <a:t>by about </a:t>
            </a:r>
            <a:r>
              <a:rPr lang="fr-CH" sz="2400" dirty="0" smtClean="0">
                <a:sym typeface="Symbol"/>
              </a:rPr>
              <a:t> </a:t>
            </a:r>
            <a:r>
              <a:rPr lang="fr-CH" sz="2400" b="1" i="1" dirty="0" smtClean="0">
                <a:sym typeface="Symbol"/>
              </a:rPr>
              <a:t>P</a:t>
            </a:r>
            <a:r>
              <a:rPr lang="fr-CH" sz="2400" i="1" dirty="0" smtClean="0">
                <a:sym typeface="Symbol"/>
              </a:rPr>
              <a:t> x</a:t>
            </a:r>
            <a:r>
              <a:rPr lang="fr-CH" sz="2400" i="1" dirty="0" smtClean="0"/>
              <a:t>1.4 mm</a:t>
            </a:r>
            <a:r>
              <a:rPr lang="fr-CH" sz="2400" dirty="0" smtClean="0"/>
              <a:t> at a distance of100 m. If the </a:t>
            </a:r>
            <a:r>
              <a:rPr lang="fr-CH" sz="2400" dirty="0" err="1" smtClean="0"/>
              <a:t>polarization</a:t>
            </a:r>
            <a:r>
              <a:rPr lang="fr-CH" sz="2400" dirty="0" smtClean="0"/>
              <a:t>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small</a:t>
            </a:r>
            <a:r>
              <a:rPr lang="fr-CH" sz="2400" dirty="0" smtClean="0"/>
              <a:t> </a:t>
            </a:r>
            <a:r>
              <a:rPr lang="fr-CH" sz="2400" dirty="0" err="1" smtClean="0"/>
              <a:t>this</a:t>
            </a:r>
            <a:r>
              <a:rPr lang="fr-CH" sz="2400" dirty="0" smtClean="0"/>
              <a:t> </a:t>
            </a:r>
            <a:r>
              <a:rPr lang="fr-CH" sz="2400" dirty="0" err="1" smtClean="0"/>
              <a:t>movement</a:t>
            </a:r>
            <a:r>
              <a:rPr lang="fr-CH" sz="2400" dirty="0" smtClean="0"/>
              <a:t> </a:t>
            </a:r>
            <a:r>
              <a:rPr lang="fr-CH" sz="2400" dirty="0" err="1" smtClean="0"/>
              <a:t>can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mistaken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a </a:t>
            </a:r>
          </a:p>
          <a:p>
            <a:r>
              <a:rPr lang="fr-CH" sz="2400" dirty="0" err="1" smtClean="0"/>
              <a:t>movement</a:t>
            </a:r>
            <a:r>
              <a:rPr lang="fr-CH" sz="2400" dirty="0" smtClean="0"/>
              <a:t> of the </a:t>
            </a:r>
            <a:r>
              <a:rPr lang="fr-CH" sz="2400" dirty="0" err="1" smtClean="0"/>
              <a:t>beam</a:t>
            </a:r>
            <a:r>
              <a:rPr lang="fr-CH" sz="2400" dirty="0" smtClean="0"/>
              <a:t>. The change for the </a:t>
            </a:r>
            <a:r>
              <a:rPr lang="fr-CH" sz="2400" dirty="0" err="1" smtClean="0"/>
              <a:t>electron</a:t>
            </a:r>
            <a:r>
              <a:rPr lang="fr-CH" sz="2400" dirty="0" smtClean="0"/>
              <a:t> </a:t>
            </a:r>
            <a:r>
              <a:rPr lang="fr-CH" sz="2400" dirty="0" err="1" smtClean="0"/>
              <a:t>recoil</a:t>
            </a:r>
            <a:r>
              <a:rPr lang="fr-CH" sz="2400" dirty="0" smtClean="0"/>
              <a:t> </a:t>
            </a:r>
            <a:r>
              <a:rPr lang="fr-CH" sz="2400" dirty="0" err="1" smtClean="0"/>
              <a:t>is</a:t>
            </a:r>
            <a:r>
              <a:rPr lang="fr-CH" sz="2400" dirty="0" smtClean="0"/>
              <a:t> more distinctive: the change in the relative </a:t>
            </a:r>
          </a:p>
          <a:p>
            <a:r>
              <a:rPr lang="fr-CH" sz="2400" dirty="0" smtClean="0"/>
              <a:t>population of the </a:t>
            </a:r>
            <a:r>
              <a:rPr lang="fr-CH" sz="2400" dirty="0" err="1" smtClean="0"/>
              <a:t>outer</a:t>
            </a:r>
            <a:r>
              <a:rPr lang="fr-CH" sz="2400" dirty="0" smtClean="0"/>
              <a:t> ring of the </a:t>
            </a:r>
            <a:r>
              <a:rPr lang="fr-CH" sz="2400" dirty="0" err="1" smtClean="0"/>
              <a:t>electron</a:t>
            </a:r>
            <a:r>
              <a:rPr lang="fr-CH" sz="2400" dirty="0" smtClean="0"/>
              <a:t> </a:t>
            </a:r>
            <a:r>
              <a:rPr lang="fr-CH" sz="2400" dirty="0" err="1" smtClean="0"/>
              <a:t>recoil</a:t>
            </a:r>
            <a:r>
              <a:rPr lang="fr-CH" sz="2400" dirty="0" smtClean="0"/>
              <a:t> spot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unmistakable</a:t>
            </a:r>
            <a:r>
              <a:rPr lang="fr-CH" sz="2400" dirty="0" smtClean="0"/>
              <a:t>. </a:t>
            </a:r>
          </a:p>
          <a:p>
            <a:r>
              <a:rPr lang="fr-CH" sz="2400" b="1" dirty="0" smtClean="0"/>
              <a:t>The </a:t>
            </a:r>
            <a:r>
              <a:rPr lang="fr-CH" sz="2400" b="1" dirty="0" err="1" smtClean="0"/>
              <a:t>beam</a:t>
            </a:r>
            <a:r>
              <a:rPr lang="fr-CH" sz="2400" b="1" dirty="0" smtClean="0"/>
              <a:t> </a:t>
            </a:r>
            <a:r>
              <a:rPr lang="fr-CH" sz="2400" b="1" dirty="0" smtClean="0"/>
              <a:t>(transverse or longitudinal) </a:t>
            </a:r>
            <a:r>
              <a:rPr lang="fr-CH" sz="2400" b="1" dirty="0" err="1" smtClean="0"/>
              <a:t>polarization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can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be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measured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with</a:t>
            </a:r>
            <a:r>
              <a:rPr lang="fr-CH" sz="2400" b="1" dirty="0" smtClean="0"/>
              <a:t> a </a:t>
            </a:r>
            <a:r>
              <a:rPr lang="fr-CH" sz="2400" b="1" dirty="0" err="1" smtClean="0"/>
              <a:t>precision</a:t>
            </a:r>
            <a:r>
              <a:rPr lang="fr-CH" sz="2400" b="1" dirty="0" smtClean="0"/>
              <a:t> of </a:t>
            </a:r>
            <a:r>
              <a:rPr lang="fr-CH" sz="2400" b="1" dirty="0" smtClean="0">
                <a:sym typeface="Symbol"/>
              </a:rPr>
              <a:t>1% </a:t>
            </a:r>
            <a:r>
              <a:rPr lang="fr-CH" sz="2400" b="1" dirty="0" err="1" smtClean="0">
                <a:sym typeface="Symbol"/>
              </a:rPr>
              <a:t>every</a:t>
            </a:r>
            <a:r>
              <a:rPr lang="fr-CH" sz="2400" b="1" dirty="0" smtClean="0">
                <a:sym typeface="Symbol"/>
              </a:rPr>
              <a:t> second. </a:t>
            </a:r>
            <a:endParaRPr lang="en-GB" sz="2400" b="1" dirty="0" smtClean="0"/>
          </a:p>
        </p:txBody>
      </p:sp>
      <p:sp>
        <p:nvSpPr>
          <p:cNvPr id="60" name="TextBox 59"/>
          <p:cNvSpPr txBox="1"/>
          <p:nvPr/>
        </p:nvSpPr>
        <p:spPr>
          <a:xfrm>
            <a:off x="15158270" y="15211574"/>
            <a:ext cx="72900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/>
              <a:t>A visible </a:t>
            </a:r>
            <a:r>
              <a:rPr lang="fr-CH" sz="2400" dirty="0" err="1" smtClean="0"/>
              <a:t>depolarization</a:t>
            </a:r>
            <a:r>
              <a:rPr lang="fr-CH" sz="2400" dirty="0" smtClean="0"/>
              <a:t> </a:t>
            </a:r>
            <a:r>
              <a:rPr lang="fr-CH" sz="2400" dirty="0" err="1" smtClean="0"/>
              <a:t>can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realized</a:t>
            </a:r>
            <a:r>
              <a:rPr lang="fr-CH" sz="2400" dirty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a transverse </a:t>
            </a:r>
          </a:p>
          <a:p>
            <a:r>
              <a:rPr lang="fr-CH" sz="2400" dirty="0" smtClean="0"/>
              <a:t>kicker </a:t>
            </a:r>
            <a:r>
              <a:rPr lang="fr-CH" sz="2400" dirty="0" err="1" smtClean="0"/>
              <a:t>excited</a:t>
            </a:r>
            <a:r>
              <a:rPr lang="fr-CH" sz="2400" dirty="0" smtClean="0"/>
              <a:t> at a </a:t>
            </a:r>
            <a:r>
              <a:rPr lang="fr-CH" sz="2400" dirty="0" err="1" smtClean="0"/>
              <a:t>frequency</a:t>
            </a:r>
            <a:r>
              <a:rPr lang="fr-CH" sz="2400" dirty="0"/>
              <a:t> </a:t>
            </a:r>
            <a:r>
              <a:rPr lang="fr-CH" sz="2400" dirty="0" smtClean="0"/>
              <a:t>in </a:t>
            </a:r>
            <a:r>
              <a:rPr lang="fr-CH" sz="2400" dirty="0" err="1" smtClean="0"/>
              <a:t>resoance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the </a:t>
            </a:r>
          </a:p>
          <a:p>
            <a:r>
              <a:rPr lang="fr-CH" sz="2400" dirty="0" smtClean="0"/>
              <a:t>spin </a:t>
            </a:r>
            <a:r>
              <a:rPr lang="fr-CH" sz="2400" dirty="0" err="1" smtClean="0"/>
              <a:t>precession</a:t>
            </a:r>
            <a:r>
              <a:rPr lang="fr-CH" sz="2400" dirty="0" smtClean="0"/>
              <a:t> </a:t>
            </a:r>
            <a:r>
              <a:rPr lang="fr-CH" sz="2400" dirty="0" err="1" smtClean="0"/>
              <a:t>frequency</a:t>
            </a:r>
            <a:r>
              <a:rPr lang="fr-CH" sz="2400" dirty="0" smtClean="0"/>
              <a:t> </a:t>
            </a:r>
            <a:r>
              <a:rPr lang="fr-CH" sz="2400" dirty="0" err="1" smtClean="0"/>
              <a:t>a.k.a</a:t>
            </a:r>
            <a:r>
              <a:rPr lang="fr-CH" sz="2400" dirty="0" smtClean="0"/>
              <a:t>. spin tune </a:t>
            </a:r>
            <a:r>
              <a:rPr lang="fr-CH" sz="2400" dirty="0" smtClean="0">
                <a:sym typeface="Symbol"/>
              </a:rPr>
              <a:t></a:t>
            </a:r>
            <a:r>
              <a:rPr lang="fr-CH" sz="2400" dirty="0" smtClean="0"/>
              <a:t/>
            </a:r>
            <a:br>
              <a:rPr lang="fr-CH" sz="2400" dirty="0" smtClean="0"/>
            </a:br>
            <a:endParaRPr lang="en-GB" sz="2400" dirty="0" smtClean="0"/>
          </a:p>
        </p:txBody>
      </p:sp>
      <p:sp>
        <p:nvSpPr>
          <p:cNvPr id="61" name="TextBox 60"/>
          <p:cNvSpPr txBox="1"/>
          <p:nvPr/>
        </p:nvSpPr>
        <p:spPr>
          <a:xfrm>
            <a:off x="17961880" y="17167889"/>
            <a:ext cx="4115294" cy="83099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2400" dirty="0"/>
              <a:t>T</a:t>
            </a:r>
            <a:r>
              <a:rPr lang="fr-CH" sz="2400" dirty="0" smtClean="0"/>
              <a:t>he spin tune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proportional</a:t>
            </a:r>
            <a:r>
              <a:rPr lang="fr-CH" sz="2400" dirty="0" smtClean="0"/>
              <a:t> to</a:t>
            </a:r>
          </a:p>
          <a:p>
            <a:r>
              <a:rPr lang="fr-CH" sz="2400" dirty="0"/>
              <a:t> </a:t>
            </a:r>
            <a:r>
              <a:rPr lang="fr-CH" sz="2400" dirty="0" smtClean="0"/>
              <a:t> the </a:t>
            </a:r>
            <a:r>
              <a:rPr lang="fr-CH" sz="2400" dirty="0" err="1" smtClean="0"/>
              <a:t>beam</a:t>
            </a:r>
            <a:r>
              <a:rPr lang="fr-CH" sz="2400" dirty="0" smtClean="0"/>
              <a:t> </a:t>
            </a:r>
            <a:r>
              <a:rPr lang="fr-CH" sz="2400" dirty="0" err="1" smtClean="0"/>
              <a:t>energy</a:t>
            </a:r>
            <a:r>
              <a:rPr lang="fr-CH" sz="2400" dirty="0" smtClean="0"/>
              <a:t> </a:t>
            </a:r>
            <a:endParaRPr lang="en-GB" sz="2400" dirty="0" smtClean="0"/>
          </a:p>
        </p:txBody>
      </p:sp>
      <p:sp>
        <p:nvSpPr>
          <p:cNvPr id="62" name="TextBox 61"/>
          <p:cNvSpPr txBox="1"/>
          <p:nvPr/>
        </p:nvSpPr>
        <p:spPr>
          <a:xfrm>
            <a:off x="19203893" y="18163902"/>
            <a:ext cx="35306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/>
              <a:t>T</a:t>
            </a:r>
            <a:r>
              <a:rPr lang="fr-CH" sz="2400" dirty="0" smtClean="0"/>
              <a:t>he </a:t>
            </a:r>
            <a:r>
              <a:rPr lang="fr-CH" sz="2400" dirty="0" err="1" smtClean="0"/>
              <a:t>bunch</a:t>
            </a:r>
            <a:r>
              <a:rPr lang="fr-CH" sz="2400" dirty="0" smtClean="0"/>
              <a:t> </a:t>
            </a:r>
            <a:r>
              <a:rPr lang="fr-CH" sz="2400" dirty="0" err="1" smtClean="0"/>
              <a:t>crossing</a:t>
            </a:r>
            <a:r>
              <a:rPr lang="fr-CH" sz="2400" dirty="0" smtClean="0"/>
              <a:t> rate at </a:t>
            </a:r>
          </a:p>
          <a:p>
            <a:r>
              <a:rPr lang="fr-CH" sz="2400" dirty="0" smtClean="0"/>
              <a:t>the Z </a:t>
            </a:r>
            <a:r>
              <a:rPr lang="fr-CH" sz="2400" dirty="0" err="1" smtClean="0"/>
              <a:t>is</a:t>
            </a:r>
            <a:r>
              <a:rPr lang="fr-CH" sz="2400" dirty="0" smtClean="0"/>
              <a:t>  1/10ns. </a:t>
            </a:r>
          </a:p>
          <a:p>
            <a:r>
              <a:rPr lang="fr-CH" sz="2400" dirty="0" smtClean="0"/>
              <a:t> </a:t>
            </a:r>
            <a:endParaRPr lang="en-GB" sz="2400" dirty="0" smtClean="0"/>
          </a:p>
        </p:txBody>
      </p:sp>
      <p:pic>
        <p:nvPicPr>
          <p:cNvPr id="179" name="Picture 2"/>
          <p:cNvPicPr>
            <a:picLocks noChangeAspect="1" noChangeArrowheads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6" t="33556" r="23046" b="9934"/>
          <a:stretch/>
        </p:blipFill>
        <p:spPr bwMode="auto">
          <a:xfrm>
            <a:off x="15119103" y="18379926"/>
            <a:ext cx="3800103" cy="2907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/>
        </p:nvSpPr>
        <p:spPr>
          <a:xfrm>
            <a:off x="15158271" y="21404262"/>
            <a:ext cx="74587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The </a:t>
            </a:r>
            <a:r>
              <a:rPr lang="fr-CH" sz="2400" dirty="0" err="1" smtClean="0"/>
              <a:t>well</a:t>
            </a:r>
            <a:r>
              <a:rPr lang="fr-CH" sz="2400" dirty="0" smtClean="0"/>
              <a:t> </a:t>
            </a:r>
            <a:r>
              <a:rPr lang="fr-CH" sz="2400" dirty="0" err="1" smtClean="0"/>
              <a:t>known</a:t>
            </a:r>
            <a:r>
              <a:rPr lang="fr-CH" sz="2400" dirty="0" smtClean="0"/>
              <a:t> plot </a:t>
            </a:r>
            <a:r>
              <a:rPr lang="fr-CH" sz="2400" dirty="0" err="1" smtClean="0"/>
              <a:t>shown</a:t>
            </a:r>
            <a:r>
              <a:rPr lang="fr-CH" sz="2400" dirty="0" smtClean="0"/>
              <a:t> in banner of </a:t>
            </a:r>
            <a:r>
              <a:rPr lang="fr-CH" sz="2400" dirty="0" err="1" smtClean="0"/>
              <a:t>this</a:t>
            </a:r>
            <a:r>
              <a:rPr lang="fr-CH" sz="2400" dirty="0" smtClean="0"/>
              <a:t> poster shows the location of the </a:t>
            </a:r>
            <a:r>
              <a:rPr lang="fr-CH" sz="2400" dirty="0" err="1" smtClean="0"/>
              <a:t>resonance</a:t>
            </a:r>
            <a:r>
              <a:rPr lang="fr-CH" sz="2400" dirty="0" smtClean="0"/>
              <a:t> at LEP (in </a:t>
            </a:r>
            <a:r>
              <a:rPr lang="fr-CH" sz="2400" dirty="0" err="1" smtClean="0"/>
              <a:t>that</a:t>
            </a:r>
            <a:r>
              <a:rPr lang="fr-CH" sz="2400" dirty="0" smtClean="0"/>
              <a:t> case </a:t>
            </a:r>
            <a:r>
              <a:rPr lang="fr-CH" sz="2400" dirty="0" smtClean="0">
                <a:sym typeface="Symbol"/>
              </a:rPr>
              <a:t></a:t>
            </a:r>
            <a:r>
              <a:rPr lang="fr-CH" sz="2400" dirty="0" smtClean="0"/>
              <a:t>100keV)</a:t>
            </a:r>
          </a:p>
          <a:p>
            <a:r>
              <a:rPr lang="fr-CH" sz="2400" dirty="0" smtClean="0"/>
              <a:t>The </a:t>
            </a:r>
            <a:r>
              <a:rPr lang="fr-CH" sz="2400" dirty="0" err="1" smtClean="0"/>
              <a:t>process</a:t>
            </a:r>
            <a:r>
              <a:rPr lang="fr-CH" sz="2400" dirty="0" smtClean="0"/>
              <a:t> has been </a:t>
            </a:r>
            <a:r>
              <a:rPr lang="fr-CH" sz="2400" dirty="0" err="1" smtClean="0"/>
              <a:t>simulated</a:t>
            </a:r>
            <a:r>
              <a:rPr lang="fr-CH" sz="2400" dirty="0" smtClean="0"/>
              <a:t> by I. </a:t>
            </a:r>
            <a:r>
              <a:rPr lang="fr-CH" sz="2400" dirty="0" err="1" smtClean="0"/>
              <a:t>Koop</a:t>
            </a:r>
            <a:r>
              <a:rPr lang="fr-CH" sz="2400" dirty="0" smtClean="0"/>
              <a:t> for FCC-Z  </a:t>
            </a:r>
            <a:r>
              <a:rPr lang="fr-CH" sz="2400" dirty="0" err="1" smtClean="0"/>
              <a:t>with</a:t>
            </a:r>
            <a:r>
              <a:rPr lang="fr-CH" sz="2400" dirty="0" smtClean="0"/>
              <a:t> </a:t>
            </a:r>
          </a:p>
          <a:p>
            <a:r>
              <a:rPr lang="fr-CH" sz="2400" dirty="0" smtClean="0"/>
              <a:t>a </a:t>
            </a:r>
            <a:r>
              <a:rPr lang="fr-CH" sz="2400" dirty="0" err="1" smtClean="0"/>
              <a:t>precision</a:t>
            </a:r>
            <a:r>
              <a:rPr lang="fr-CH" sz="2400" dirty="0" smtClean="0"/>
              <a:t> of </a:t>
            </a:r>
            <a:r>
              <a:rPr lang="fr-CH" sz="2400" dirty="0" smtClean="0">
                <a:sym typeface="Symbol"/>
              </a:rPr>
              <a:t>50 </a:t>
            </a:r>
            <a:r>
              <a:rPr lang="fr-CH" sz="2400" dirty="0" err="1" smtClean="0">
                <a:sym typeface="Symbol"/>
              </a:rPr>
              <a:t>keV</a:t>
            </a:r>
            <a:r>
              <a:rPr lang="fr-CH" sz="2400" dirty="0" smtClean="0">
                <a:sym typeface="Symbol"/>
              </a:rPr>
              <a:t> </a:t>
            </a:r>
            <a:r>
              <a:rPr lang="fr-CH" sz="2400" dirty="0" err="1" smtClean="0">
                <a:sym typeface="Symbol"/>
              </a:rPr>
              <a:t>each</a:t>
            </a:r>
            <a:r>
              <a:rPr lang="fr-CH" sz="2400" dirty="0" smtClean="0">
                <a:sym typeface="Symbol"/>
              </a:rPr>
              <a:t> time, 5 X </a:t>
            </a:r>
            <a:r>
              <a:rPr lang="fr-CH" sz="2400" dirty="0" err="1" smtClean="0">
                <a:sym typeface="Symbol"/>
              </a:rPr>
              <a:t>worse</a:t>
            </a:r>
            <a:r>
              <a:rPr lang="fr-CH" sz="2400" dirty="0" smtClean="0">
                <a:sym typeface="Symbol"/>
              </a:rPr>
              <a:t> at W. </a:t>
            </a:r>
            <a:endParaRPr lang="en-GB" sz="2400" dirty="0" smtClean="0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419" y="18717784"/>
            <a:ext cx="3758936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2672" y="22916430"/>
            <a:ext cx="6188075" cy="265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0" name="TextBox 189"/>
          <p:cNvSpPr txBox="1"/>
          <p:nvPr/>
        </p:nvSpPr>
        <p:spPr>
          <a:xfrm>
            <a:off x="23026872" y="14563502"/>
            <a:ext cx="5314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 sz="3600" b="1">
                <a:solidFill>
                  <a:srgbClr val="C00000"/>
                </a:solidFill>
              </a:defRPr>
            </a:lvl1pPr>
          </a:lstStyle>
          <a:p>
            <a:r>
              <a:rPr lang="fr-CH" dirty="0" err="1"/>
              <a:t>B</a:t>
            </a:r>
            <a:r>
              <a:rPr lang="fr-CH" dirty="0" err="1" smtClean="0"/>
              <a:t>eam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uncertainties</a:t>
            </a:r>
            <a:endParaRPr lang="en-GB" dirty="0"/>
          </a:p>
        </p:txBody>
      </p:sp>
      <p:sp>
        <p:nvSpPr>
          <p:cNvPr id="85" name="TextBox 84"/>
          <p:cNvSpPr txBox="1"/>
          <p:nvPr/>
        </p:nvSpPr>
        <p:spPr>
          <a:xfrm>
            <a:off x="23008949" y="15211574"/>
            <a:ext cx="68109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u="sng" dirty="0" err="1" smtClean="0"/>
              <a:t>Absolute</a:t>
            </a:r>
            <a:r>
              <a:rPr lang="fr-CH" sz="2400" u="sng" dirty="0" smtClean="0"/>
              <a:t>:</a:t>
            </a:r>
            <a:r>
              <a:rPr lang="fr-CH" sz="2400" dirty="0" smtClean="0"/>
              <a:t> The </a:t>
            </a:r>
            <a:r>
              <a:rPr lang="fr-CH" sz="2400" dirty="0" err="1" smtClean="0"/>
              <a:t>proportionality</a:t>
            </a:r>
            <a:r>
              <a:rPr lang="fr-CH" sz="2400" dirty="0" smtClean="0"/>
              <a:t> </a:t>
            </a:r>
            <a:r>
              <a:rPr lang="fr-CH" sz="2400" dirty="0" err="1" smtClean="0"/>
              <a:t>between</a:t>
            </a:r>
            <a:r>
              <a:rPr lang="fr-CH" sz="2400" dirty="0" smtClean="0"/>
              <a:t> spin tune and </a:t>
            </a:r>
            <a:r>
              <a:rPr lang="fr-CH" sz="2400" dirty="0" err="1" smtClean="0"/>
              <a:t>beam</a:t>
            </a:r>
            <a:r>
              <a:rPr lang="fr-CH" sz="2400" dirty="0" smtClean="0"/>
              <a:t> </a:t>
            </a:r>
            <a:r>
              <a:rPr lang="fr-CH" sz="2400" dirty="0" err="1" smtClean="0"/>
              <a:t>energy</a:t>
            </a:r>
            <a:r>
              <a:rPr lang="fr-CH" sz="2400" dirty="0"/>
              <a:t>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rigourously</a:t>
            </a:r>
            <a:r>
              <a:rPr lang="fr-CH" sz="2400" dirty="0" smtClean="0"/>
              <a:t> </a:t>
            </a:r>
            <a:r>
              <a:rPr lang="fr-CH" sz="2400" dirty="0" err="1" smtClean="0"/>
              <a:t>true</a:t>
            </a:r>
            <a:r>
              <a:rPr lang="fr-CH" sz="2400" dirty="0" smtClean="0"/>
              <a:t> </a:t>
            </a:r>
            <a:r>
              <a:rPr lang="fr-CH" sz="2400" dirty="0" err="1" smtClean="0"/>
              <a:t>only</a:t>
            </a:r>
            <a:r>
              <a:rPr lang="fr-CH" sz="2400" dirty="0" smtClean="0"/>
              <a:t> if the ring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perfectly</a:t>
            </a:r>
            <a:r>
              <a:rPr lang="fr-CH" sz="2400" dirty="0" smtClean="0"/>
              <a:t> </a:t>
            </a:r>
            <a:r>
              <a:rPr lang="fr-CH" sz="2400" dirty="0" err="1" smtClean="0"/>
              <a:t>planar</a:t>
            </a:r>
            <a:r>
              <a:rPr lang="fr-CH" sz="2400" dirty="0" smtClean="0"/>
              <a:t>.  A certain </a:t>
            </a:r>
            <a:r>
              <a:rPr lang="fr-CH" sz="2400" dirty="0" err="1" smtClean="0"/>
              <a:t>number</a:t>
            </a:r>
            <a:r>
              <a:rPr lang="fr-CH" sz="2400" dirty="0" smtClean="0"/>
              <a:t> of </a:t>
            </a:r>
            <a:r>
              <a:rPr lang="fr-CH" sz="2400" dirty="0" err="1" smtClean="0"/>
              <a:t>effects</a:t>
            </a:r>
            <a:r>
              <a:rPr lang="fr-CH" sz="2400" dirty="0" smtClean="0"/>
              <a:t> </a:t>
            </a:r>
            <a:r>
              <a:rPr lang="fr-CH" sz="2400" dirty="0" err="1" smtClean="0"/>
              <a:t>resulting</a:t>
            </a:r>
            <a:r>
              <a:rPr lang="fr-CH" sz="2400" dirty="0" smtClean="0"/>
              <a:t> </a:t>
            </a:r>
            <a:r>
              <a:rPr lang="fr-CH" sz="2400" dirty="0" err="1" smtClean="0"/>
              <a:t>from</a:t>
            </a:r>
            <a:r>
              <a:rPr lang="fr-CH" sz="2400" dirty="0" smtClean="0"/>
              <a:t> imperfections in the ring </a:t>
            </a:r>
            <a:r>
              <a:rPr lang="fr-CH" sz="2400" dirty="0" err="1" smtClean="0"/>
              <a:t>can</a:t>
            </a:r>
            <a:r>
              <a:rPr lang="fr-CH" sz="2400" dirty="0" smtClean="0"/>
              <a:t> affect </a:t>
            </a:r>
            <a:r>
              <a:rPr lang="fr-CH" sz="2400" dirty="0" err="1" smtClean="0"/>
              <a:t>this</a:t>
            </a:r>
            <a:r>
              <a:rPr lang="fr-CH" sz="2400" dirty="0" smtClean="0"/>
              <a:t> relation and </a:t>
            </a:r>
            <a:r>
              <a:rPr lang="fr-CH" sz="2400" dirty="0" err="1" smtClean="0"/>
              <a:t>bias</a:t>
            </a:r>
            <a:r>
              <a:rPr lang="fr-CH" sz="2400" dirty="0" smtClean="0"/>
              <a:t> the </a:t>
            </a:r>
            <a:r>
              <a:rPr lang="fr-CH" sz="2400" dirty="0" err="1" smtClean="0"/>
              <a:t>beam</a:t>
            </a:r>
            <a:r>
              <a:rPr lang="fr-CH" sz="2400" dirty="0" smtClean="0"/>
              <a:t> </a:t>
            </a:r>
            <a:r>
              <a:rPr lang="fr-CH" sz="2400" dirty="0" err="1" smtClean="0"/>
              <a:t>energy</a:t>
            </a:r>
            <a:r>
              <a:rPr lang="fr-CH" sz="2400" dirty="0"/>
              <a:t> </a:t>
            </a:r>
            <a:r>
              <a:rPr lang="fr-CH" sz="2400" dirty="0" smtClean="0"/>
              <a:t>calibration. </a:t>
            </a:r>
          </a:p>
          <a:p>
            <a:r>
              <a:rPr lang="fr-CH" sz="2400" dirty="0" err="1" smtClean="0"/>
              <a:t>Other</a:t>
            </a:r>
            <a:r>
              <a:rPr lang="fr-CH" sz="2400" dirty="0" smtClean="0"/>
              <a:t> </a:t>
            </a:r>
            <a:r>
              <a:rPr lang="fr-CH" sz="2400" dirty="0" err="1" smtClean="0"/>
              <a:t>effects</a:t>
            </a:r>
            <a:r>
              <a:rPr lang="fr-CH" sz="2400" dirty="0" smtClean="0"/>
              <a:t> </a:t>
            </a:r>
            <a:r>
              <a:rPr lang="fr-CH" sz="2400" dirty="0" err="1" smtClean="0"/>
              <a:t>such</a:t>
            </a:r>
            <a:r>
              <a:rPr lang="fr-CH" sz="2400" dirty="0" smtClean="0"/>
              <a:t> as opposite </a:t>
            </a:r>
            <a:r>
              <a:rPr lang="fr-CH" sz="2400" dirty="0" err="1" smtClean="0"/>
              <a:t>sign</a:t>
            </a:r>
            <a:r>
              <a:rPr lang="fr-CH" sz="2400" dirty="0" smtClean="0"/>
              <a:t> dispersion at the </a:t>
            </a:r>
            <a:r>
              <a:rPr lang="fr-CH" sz="2400" dirty="0" err="1" smtClean="0"/>
              <a:t>IRs</a:t>
            </a:r>
            <a:r>
              <a:rPr lang="fr-CH" sz="2400" dirty="0" smtClean="0"/>
              <a:t> </a:t>
            </a:r>
            <a:r>
              <a:rPr lang="fr-CH" sz="2400" dirty="0" err="1" smtClean="0"/>
              <a:t>also</a:t>
            </a:r>
            <a:r>
              <a:rPr lang="fr-CH" sz="2400" dirty="0" smtClean="0"/>
              <a:t> </a:t>
            </a:r>
            <a:r>
              <a:rPr lang="fr-CH" sz="2400" dirty="0" err="1" smtClean="0"/>
              <a:t>need</a:t>
            </a:r>
            <a:r>
              <a:rPr lang="fr-CH" sz="2400" dirty="0" smtClean="0"/>
              <a:t> to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considered</a:t>
            </a:r>
            <a:r>
              <a:rPr lang="fr-CH" sz="2400" dirty="0" smtClean="0"/>
              <a:t>.  </a:t>
            </a:r>
          </a:p>
        </p:txBody>
      </p:sp>
      <p:sp>
        <p:nvSpPr>
          <p:cNvPr id="89" name="Rectangle 88"/>
          <p:cNvSpPr/>
          <p:nvPr/>
        </p:nvSpPr>
        <p:spPr>
          <a:xfrm>
            <a:off x="15040355" y="25817592"/>
            <a:ext cx="7548240" cy="1661300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TextBox 197"/>
          <p:cNvSpPr txBox="1"/>
          <p:nvPr/>
        </p:nvSpPr>
        <p:spPr>
          <a:xfrm flipH="1">
            <a:off x="15211995" y="25817592"/>
            <a:ext cx="7414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b="1" dirty="0">
                <a:solidFill>
                  <a:srgbClr val="C00000"/>
                </a:solidFill>
              </a:rPr>
              <a:t>From spin tune </a:t>
            </a:r>
            <a:r>
              <a:rPr lang="fr-CH" sz="3600" b="1" dirty="0" smtClean="0">
                <a:solidFill>
                  <a:srgbClr val="C00000"/>
                </a:solidFill>
              </a:rPr>
              <a:t>to E</a:t>
            </a:r>
            <a:r>
              <a:rPr lang="fr-CH" sz="3600" b="1" baseline="-25000" dirty="0" smtClean="0">
                <a:solidFill>
                  <a:srgbClr val="C00000"/>
                </a:solidFill>
              </a:rPr>
              <a:t>CM</a:t>
            </a:r>
            <a:endParaRPr lang="fr-CH" sz="3600" b="1" dirty="0" smtClean="0">
              <a:solidFill>
                <a:srgbClr val="C00000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5266354" y="30909318"/>
            <a:ext cx="7525906" cy="119109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err="1" smtClean="0"/>
              <a:t>energy</a:t>
            </a:r>
            <a:r>
              <a:rPr lang="fr-CH" sz="2400" dirty="0" smtClean="0"/>
              <a:t> E</a:t>
            </a:r>
            <a:r>
              <a:rPr lang="fr-CH" sz="2400" baseline="-25000" dirty="0" smtClean="0"/>
              <a:t>0  </a:t>
            </a:r>
            <a:r>
              <a:rPr lang="fr-CH" sz="2400" dirty="0" err="1" smtClean="0"/>
              <a:t>around</a:t>
            </a:r>
            <a:r>
              <a:rPr lang="fr-CH" sz="2400" dirty="0" smtClean="0"/>
              <a:t> ring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determined</a:t>
            </a:r>
            <a:r>
              <a:rPr lang="fr-CH" sz="2400" dirty="0" smtClean="0"/>
              <a:t> by </a:t>
            </a:r>
            <a:r>
              <a:rPr lang="fr-CH" sz="2400" dirty="0" err="1" smtClean="0"/>
              <a:t>magnetic</a:t>
            </a:r>
            <a:r>
              <a:rPr lang="fr-CH" sz="2400" dirty="0" smtClean="0"/>
              <a:t> </a:t>
            </a:r>
            <a:r>
              <a:rPr lang="fr-CH" sz="2400" dirty="0" err="1"/>
              <a:t>fields</a:t>
            </a:r>
            <a:r>
              <a:rPr lang="fr-CH" sz="2400" dirty="0"/>
              <a:t> </a:t>
            </a:r>
          </a:p>
          <a:p>
            <a:r>
              <a:rPr lang="fr-CH" sz="2400" i="1" dirty="0">
                <a:sym typeface="Wingdings" panose="05000000000000000000" pitchFamily="2" charset="2"/>
              </a:rPr>
              <a:t></a:t>
            </a:r>
            <a:r>
              <a:rPr lang="fr-CH" sz="2400" i="1" dirty="0" err="1"/>
              <a:t>same</a:t>
            </a:r>
            <a:r>
              <a:rPr lang="fr-CH" sz="2400" i="1" dirty="0"/>
              <a:t> for </a:t>
            </a:r>
            <a:r>
              <a:rPr lang="fr-CH" sz="2400" i="1" dirty="0" err="1"/>
              <a:t>colliding</a:t>
            </a:r>
            <a:r>
              <a:rPr lang="fr-CH" sz="2400" i="1" dirty="0"/>
              <a:t> or non-</a:t>
            </a:r>
            <a:r>
              <a:rPr lang="fr-CH" sz="2400" i="1" dirty="0" err="1"/>
              <a:t>colliding</a:t>
            </a:r>
            <a:r>
              <a:rPr lang="fr-CH" sz="2400" i="1" dirty="0"/>
              <a:t> </a:t>
            </a:r>
            <a:r>
              <a:rPr lang="fr-CH" sz="2400" i="1" dirty="0" err="1"/>
              <a:t>beams</a:t>
            </a:r>
            <a:r>
              <a:rPr lang="fr-CH" sz="2400" i="1" dirty="0"/>
              <a:t> </a:t>
            </a:r>
          </a:p>
          <a:p>
            <a:r>
              <a:rPr lang="fr-CH" sz="2400" dirty="0"/>
              <a:t>-- </a:t>
            </a:r>
            <a:r>
              <a:rPr lang="fr-CH" sz="2400" dirty="0" err="1"/>
              <a:t>measured</a:t>
            </a:r>
            <a:r>
              <a:rPr lang="fr-CH" sz="2400" dirty="0"/>
              <a:t> by </a:t>
            </a:r>
            <a:r>
              <a:rPr lang="fr-CH" sz="2400" dirty="0" err="1"/>
              <a:t>resonant</a:t>
            </a:r>
            <a:r>
              <a:rPr lang="fr-CH" sz="2400" dirty="0"/>
              <a:t> </a:t>
            </a:r>
            <a:r>
              <a:rPr lang="fr-CH" sz="2400" dirty="0" err="1"/>
              <a:t>depolarization</a:t>
            </a:r>
            <a:r>
              <a:rPr lang="fr-CH" sz="2400" dirty="0"/>
              <a:t> </a:t>
            </a:r>
          </a:p>
          <a:p>
            <a:r>
              <a:rPr lang="fr-CH" sz="2400" i="1" dirty="0"/>
              <a:t>-- </a:t>
            </a:r>
            <a:r>
              <a:rPr lang="fr-CH" sz="2400" i="1" dirty="0" err="1"/>
              <a:t>can</a:t>
            </a:r>
            <a:r>
              <a:rPr lang="fr-CH" sz="2400" i="1" dirty="0"/>
              <a:t> </a:t>
            </a:r>
            <a:r>
              <a:rPr lang="fr-CH" sz="2400" i="1" dirty="0" err="1"/>
              <a:t>be</a:t>
            </a:r>
            <a:r>
              <a:rPr lang="fr-CH" sz="2400" i="1" dirty="0"/>
              <a:t> </a:t>
            </a:r>
            <a:r>
              <a:rPr lang="fr-CH" sz="2400" i="1" dirty="0" err="1"/>
              <a:t>different</a:t>
            </a:r>
            <a:r>
              <a:rPr lang="fr-CH" sz="2400" i="1" dirty="0"/>
              <a:t> for e</a:t>
            </a:r>
            <a:r>
              <a:rPr lang="fr-CH" sz="2400" i="1" baseline="30000" dirty="0"/>
              <a:t>+</a:t>
            </a:r>
            <a:r>
              <a:rPr lang="fr-CH" sz="2400" i="1" dirty="0"/>
              <a:t> and e</a:t>
            </a:r>
            <a:r>
              <a:rPr lang="fr-CH" sz="2400" i="1" baseline="30000" dirty="0"/>
              <a:t>-    </a:t>
            </a:r>
          </a:p>
          <a:p>
            <a:r>
              <a:rPr lang="fr-CH" sz="2400" dirty="0"/>
              <a:t/>
            </a:r>
            <a:br>
              <a:rPr lang="fr-CH" sz="2400" dirty="0"/>
            </a:br>
            <a:endParaRPr lang="fr-CH" sz="2400" dirty="0" smtClean="0"/>
          </a:p>
          <a:p>
            <a:endParaRPr lang="fr-CH" sz="2400" dirty="0"/>
          </a:p>
          <a:p>
            <a:endParaRPr lang="fr-CH" sz="2400" dirty="0" smtClean="0"/>
          </a:p>
          <a:p>
            <a:endParaRPr lang="fr-CH" sz="2400" dirty="0"/>
          </a:p>
          <a:p>
            <a:endParaRPr lang="fr-CH" sz="2400" dirty="0" smtClean="0"/>
          </a:p>
          <a:p>
            <a:endParaRPr lang="fr-CH" sz="2400" dirty="0"/>
          </a:p>
          <a:p>
            <a:endParaRPr lang="fr-CH" sz="2400" dirty="0" smtClean="0"/>
          </a:p>
          <a:p>
            <a:endParaRPr lang="fr-CH" sz="2400" dirty="0" smtClean="0"/>
          </a:p>
          <a:p>
            <a:r>
              <a:rPr lang="fr-CH" sz="2400" dirty="0" err="1" smtClean="0"/>
              <a:t>Beam</a:t>
            </a:r>
            <a:r>
              <a:rPr lang="fr-CH" sz="2400" dirty="0" smtClean="0"/>
              <a:t> </a:t>
            </a:r>
            <a:r>
              <a:rPr lang="fr-CH" sz="2400" dirty="0" err="1"/>
              <a:t>energy</a:t>
            </a:r>
            <a:r>
              <a:rPr lang="fr-CH" sz="2400" dirty="0"/>
              <a:t> </a:t>
            </a:r>
            <a:r>
              <a:rPr lang="fr-CH" sz="2400" dirty="0" err="1"/>
              <a:t>spectrum</a:t>
            </a:r>
            <a:r>
              <a:rPr lang="fr-CH" sz="2400" dirty="0"/>
              <a:t>  </a:t>
            </a:r>
            <a:r>
              <a:rPr lang="fr-CH" sz="2400" dirty="0" err="1"/>
              <a:t>without</a:t>
            </a:r>
            <a:r>
              <a:rPr lang="fr-CH" sz="2400" dirty="0"/>
              <a:t>/</a:t>
            </a:r>
            <a:r>
              <a:rPr lang="fr-CH" sz="2400" dirty="0" err="1"/>
              <a:t>with</a:t>
            </a:r>
            <a:r>
              <a:rPr lang="fr-CH" sz="2400" dirty="0"/>
              <a:t> </a:t>
            </a:r>
            <a:r>
              <a:rPr lang="fr-CH" sz="2400" dirty="0" err="1" smtClean="0"/>
              <a:t>beamstrahlung</a:t>
            </a:r>
            <a:endParaRPr lang="fr-CH" sz="2400" dirty="0" smtClean="0"/>
          </a:p>
          <a:p>
            <a:endParaRPr lang="fr-CH" sz="2400" dirty="0" smtClean="0"/>
          </a:p>
          <a:p>
            <a:r>
              <a:rPr lang="fr-CH" sz="2400" dirty="0" smtClean="0"/>
              <a:t>--  </a:t>
            </a:r>
            <a:r>
              <a:rPr lang="fr-CH" sz="2400" dirty="0" err="1"/>
              <a:t>layout</a:t>
            </a:r>
            <a:r>
              <a:rPr lang="fr-CH" sz="2400" dirty="0"/>
              <a:t> of </a:t>
            </a:r>
            <a:r>
              <a:rPr lang="fr-CH" sz="2400" dirty="0" err="1"/>
              <a:t>accelerator</a:t>
            </a:r>
            <a:r>
              <a:rPr lang="fr-CH" sz="2400" dirty="0"/>
              <a:t> </a:t>
            </a:r>
            <a:r>
              <a:rPr lang="fr-CH" sz="2400" dirty="0" err="1"/>
              <a:t>with</a:t>
            </a:r>
            <a:r>
              <a:rPr lang="fr-CH" sz="2400" dirty="0"/>
              <a:t> </a:t>
            </a:r>
            <a:r>
              <a:rPr lang="fr-CH" sz="2400" dirty="0" smtClean="0"/>
              <a:t>one RF station </a:t>
            </a:r>
            <a:br>
              <a:rPr lang="fr-CH" sz="2400" dirty="0" smtClean="0"/>
            </a:br>
            <a:r>
              <a:rPr lang="fr-CH" sz="2400" dirty="0" smtClean="0">
                <a:sym typeface="Wingdings" panose="05000000000000000000" pitchFamily="2" charset="2"/>
              </a:rPr>
              <a:t> </a:t>
            </a:r>
            <a:r>
              <a:rPr lang="fr-CH" sz="2400" dirty="0" smtClean="0"/>
              <a:t>  </a:t>
            </a:r>
            <a:r>
              <a:rPr lang="fr-CH" sz="2400" dirty="0"/>
              <a:t>0.5 (E</a:t>
            </a:r>
            <a:r>
              <a:rPr lang="fr-CH" sz="2400" baseline="-25000" dirty="0"/>
              <a:t>CM</a:t>
            </a:r>
            <a:r>
              <a:rPr lang="fr-CH" sz="2400" baseline="30000" dirty="0"/>
              <a:t>A</a:t>
            </a:r>
            <a:r>
              <a:rPr lang="fr-CH" sz="2400" dirty="0"/>
              <a:t>  + E</a:t>
            </a:r>
            <a:r>
              <a:rPr lang="fr-CH" sz="2400" baseline="-25000" dirty="0"/>
              <a:t>CM</a:t>
            </a:r>
            <a:r>
              <a:rPr lang="fr-CH" sz="2400" baseline="30000" dirty="0"/>
              <a:t>G</a:t>
            </a:r>
            <a:r>
              <a:rPr lang="fr-CH" sz="2400" dirty="0"/>
              <a:t> ) = (</a:t>
            </a:r>
            <a:r>
              <a:rPr lang="fr-CH" sz="2400" dirty="0" err="1"/>
              <a:t>E</a:t>
            </a:r>
            <a:r>
              <a:rPr lang="fr-CH" sz="2400" baseline="-25000" dirty="0" err="1"/>
              <a:t>b</a:t>
            </a:r>
            <a:r>
              <a:rPr lang="fr-CH" sz="2400" baseline="30000" dirty="0"/>
              <a:t>+</a:t>
            </a:r>
            <a:r>
              <a:rPr lang="fr-CH" sz="2400" dirty="0"/>
              <a:t> +</a:t>
            </a:r>
            <a:r>
              <a:rPr lang="fr-CH" sz="2400" dirty="0" err="1"/>
              <a:t>E</a:t>
            </a:r>
            <a:r>
              <a:rPr lang="fr-CH" sz="2400" baseline="-25000" dirty="0" err="1"/>
              <a:t>b</a:t>
            </a:r>
            <a:r>
              <a:rPr lang="fr-CH" sz="2400" baseline="30000" dirty="0"/>
              <a:t>-</a:t>
            </a:r>
            <a:r>
              <a:rPr lang="fr-CH" sz="2400" baseline="-25000" dirty="0"/>
              <a:t> </a:t>
            </a:r>
            <a:r>
              <a:rPr lang="fr-CH" sz="2400" dirty="0"/>
              <a:t>) cos(</a:t>
            </a:r>
            <a:r>
              <a:rPr lang="fr-CH" sz="2400" dirty="0">
                <a:sym typeface="Symbol"/>
              </a:rPr>
              <a:t></a:t>
            </a:r>
            <a:r>
              <a:rPr lang="fr-CH" sz="2400" baseline="-25000" dirty="0" err="1">
                <a:sym typeface="Symbol"/>
              </a:rPr>
              <a:t>crossing</a:t>
            </a:r>
            <a:r>
              <a:rPr lang="fr-CH" sz="2400" baseline="-25000" dirty="0">
                <a:sym typeface="Symbol"/>
              </a:rPr>
              <a:t> </a:t>
            </a:r>
            <a:r>
              <a:rPr lang="fr-CH" sz="2400" dirty="0">
                <a:sym typeface="Symbol"/>
              </a:rPr>
              <a:t>/2)</a:t>
            </a:r>
            <a:r>
              <a:rPr lang="fr-CH" sz="2400" dirty="0"/>
              <a:t> </a:t>
            </a:r>
          </a:p>
          <a:p>
            <a:r>
              <a:rPr lang="fr-CH" sz="2400" dirty="0" smtClean="0"/>
              <a:t>-- </a:t>
            </a:r>
            <a:r>
              <a:rPr lang="fr-CH" sz="2400" dirty="0" err="1"/>
              <a:t>E</a:t>
            </a:r>
            <a:r>
              <a:rPr lang="fr-CH" sz="2400" baseline="-25000" dirty="0" err="1"/>
              <a:t>b</a:t>
            </a:r>
            <a:r>
              <a:rPr lang="fr-CH" sz="2400" baseline="30000" dirty="0"/>
              <a:t>+</a:t>
            </a:r>
            <a:r>
              <a:rPr lang="fr-CH" sz="2400" dirty="0"/>
              <a:t> vs </a:t>
            </a:r>
            <a:r>
              <a:rPr lang="fr-CH" sz="2400" dirty="0" err="1"/>
              <a:t>E</a:t>
            </a:r>
            <a:r>
              <a:rPr lang="fr-CH" sz="2400" baseline="-25000" dirty="0" err="1"/>
              <a:t>b</a:t>
            </a:r>
            <a:r>
              <a:rPr lang="fr-CH" sz="2400" baseline="30000" dirty="0"/>
              <a:t>-</a:t>
            </a:r>
            <a:r>
              <a:rPr lang="fr-CH" sz="2400" baseline="-25000" dirty="0"/>
              <a:t> </a:t>
            </a:r>
            <a:r>
              <a:rPr lang="fr-CH" sz="2400" dirty="0" err="1"/>
              <a:t>asymmetries</a:t>
            </a:r>
            <a:r>
              <a:rPr lang="fr-CH" sz="2400" dirty="0"/>
              <a:t> and </a:t>
            </a:r>
            <a:r>
              <a:rPr lang="fr-CH" sz="2400" dirty="0" err="1"/>
              <a:t>energy</a:t>
            </a:r>
            <a:r>
              <a:rPr lang="fr-CH" sz="2400" dirty="0"/>
              <a:t> spread </a:t>
            </a:r>
            <a:r>
              <a:rPr lang="fr-CH" sz="2400" dirty="0" err="1"/>
              <a:t>can</a:t>
            </a:r>
            <a:r>
              <a:rPr lang="fr-CH" sz="2400" dirty="0"/>
              <a:t> </a:t>
            </a:r>
            <a:r>
              <a:rPr lang="fr-CH" sz="2400" dirty="0" err="1"/>
              <a:t>be</a:t>
            </a:r>
            <a:r>
              <a:rPr lang="fr-CH" sz="2400" dirty="0"/>
              <a:t> </a:t>
            </a:r>
            <a:endParaRPr lang="fr-CH" sz="2400" dirty="0" smtClean="0"/>
          </a:p>
          <a:p>
            <a:r>
              <a:rPr lang="fr-CH" sz="2400" dirty="0" err="1" smtClean="0"/>
              <a:t>measured</a:t>
            </a:r>
            <a:r>
              <a:rPr lang="fr-CH" sz="2400" dirty="0" smtClean="0"/>
              <a:t>/</a:t>
            </a:r>
            <a:r>
              <a:rPr lang="fr-CH" sz="2400" dirty="0" err="1" smtClean="0"/>
              <a:t>monitored</a:t>
            </a:r>
            <a:r>
              <a:rPr lang="fr-CH" sz="2400" dirty="0" smtClean="0"/>
              <a:t> </a:t>
            </a:r>
            <a:r>
              <a:rPr lang="fr-CH" sz="2400" dirty="0"/>
              <a:t>in </a:t>
            </a:r>
            <a:r>
              <a:rPr lang="fr-CH" sz="2400" dirty="0" err="1" smtClean="0"/>
              <a:t>expt</a:t>
            </a:r>
            <a:r>
              <a:rPr lang="fr-CH" sz="2400" dirty="0" smtClean="0"/>
              <a:t>, </a:t>
            </a:r>
            <a:r>
              <a:rPr lang="fr-CH" sz="2400" dirty="0" err="1" smtClean="0"/>
              <a:t>using</a:t>
            </a:r>
            <a:r>
              <a:rPr lang="fr-CH" sz="2400" dirty="0" smtClean="0"/>
              <a:t>  </a:t>
            </a:r>
            <a:r>
              <a:rPr lang="fr-CH" sz="2400" dirty="0" err="1"/>
              <a:t>e+e</a:t>
            </a:r>
            <a:r>
              <a:rPr lang="fr-CH" sz="2400" dirty="0"/>
              <a:t>- </a:t>
            </a:r>
            <a:r>
              <a:rPr lang="fr-CH" sz="2400" dirty="0">
                <a:sym typeface="Symbol"/>
              </a:rPr>
              <a:t> + - </a:t>
            </a:r>
            <a:r>
              <a:rPr lang="fr-CH" sz="2400" dirty="0" err="1" smtClean="0">
                <a:sym typeface="Symbol"/>
              </a:rPr>
              <a:t>events</a:t>
            </a:r>
            <a:r>
              <a:rPr lang="fr-CH" sz="2400" dirty="0" smtClean="0">
                <a:sym typeface="Symbol"/>
              </a:rPr>
              <a:t> </a:t>
            </a:r>
          </a:p>
          <a:p>
            <a:r>
              <a:rPr lang="fr-CH" sz="2400" dirty="0" smtClean="0">
                <a:sym typeface="Symbol"/>
              </a:rPr>
              <a:t>longitudinal </a:t>
            </a:r>
            <a:r>
              <a:rPr lang="fr-CH" sz="2400" dirty="0" err="1">
                <a:sym typeface="Symbol"/>
              </a:rPr>
              <a:t>momentum</a:t>
            </a:r>
            <a:r>
              <a:rPr lang="fr-CH" sz="2400" dirty="0">
                <a:sym typeface="Symbol"/>
              </a:rPr>
              <a:t> shift and spread </a:t>
            </a:r>
            <a:r>
              <a:rPr lang="fr-CH" sz="2400" dirty="0" smtClean="0">
                <a:sym typeface="Symbol"/>
              </a:rPr>
              <a:t>(</a:t>
            </a:r>
            <a:r>
              <a:rPr lang="fr-CH" sz="2400" dirty="0" err="1">
                <a:sym typeface="Symbol"/>
              </a:rPr>
              <a:t>Janot</a:t>
            </a:r>
            <a:r>
              <a:rPr lang="fr-CH" sz="2400" dirty="0">
                <a:sym typeface="Symbol"/>
              </a:rPr>
              <a:t>)</a:t>
            </a:r>
          </a:p>
          <a:p>
            <a:endParaRPr lang="fr-CH" sz="2400" dirty="0" smtClean="0"/>
          </a:p>
          <a:p>
            <a:endParaRPr lang="fr-CH" sz="2400" dirty="0"/>
          </a:p>
          <a:p>
            <a:endParaRPr lang="fr-CH" sz="2400" dirty="0" smtClean="0"/>
          </a:p>
          <a:p>
            <a:endParaRPr lang="fr-CH" sz="2400" dirty="0"/>
          </a:p>
          <a:p>
            <a:endParaRPr lang="fr-CH" sz="2400" dirty="0" smtClean="0"/>
          </a:p>
          <a:p>
            <a:endParaRPr lang="fr-CH" sz="2400" dirty="0"/>
          </a:p>
          <a:p>
            <a:endParaRPr lang="fr-CH" sz="2400" dirty="0" smtClean="0"/>
          </a:p>
          <a:p>
            <a:endParaRPr lang="fr-CH" sz="2400" dirty="0"/>
          </a:p>
          <a:p>
            <a:r>
              <a:rPr lang="fr-CH" sz="2400" dirty="0"/>
              <a:t>I</a:t>
            </a:r>
            <a:r>
              <a:rPr lang="fr-CH" sz="2400" dirty="0" smtClean="0"/>
              <a:t>n 5 min at the Z the </a:t>
            </a:r>
            <a:r>
              <a:rPr lang="fr-CH" sz="2400" dirty="0" err="1" smtClean="0"/>
              <a:t>energy</a:t>
            </a:r>
            <a:r>
              <a:rPr lang="fr-CH" sz="2400" dirty="0" smtClean="0"/>
              <a:t> spread and </a:t>
            </a:r>
            <a:r>
              <a:rPr lang="fr-CH" sz="2400" dirty="0"/>
              <a:t>(</a:t>
            </a:r>
            <a:r>
              <a:rPr lang="fr-CH" sz="2400" dirty="0" err="1"/>
              <a:t>E</a:t>
            </a:r>
            <a:r>
              <a:rPr lang="fr-CH" sz="2400" baseline="-25000" dirty="0" err="1"/>
              <a:t>b</a:t>
            </a:r>
            <a:r>
              <a:rPr lang="fr-CH" sz="2400" baseline="30000" dirty="0"/>
              <a:t>+</a:t>
            </a:r>
            <a:r>
              <a:rPr lang="fr-CH" sz="2400" dirty="0"/>
              <a:t> </a:t>
            </a:r>
            <a:r>
              <a:rPr lang="fr-CH" sz="2400" dirty="0" smtClean="0"/>
              <a:t>- </a:t>
            </a:r>
            <a:r>
              <a:rPr lang="fr-CH" sz="2400" dirty="0" err="1" smtClean="0"/>
              <a:t>E</a:t>
            </a:r>
            <a:r>
              <a:rPr lang="fr-CH" sz="2400" baseline="-25000" dirty="0" err="1" smtClean="0"/>
              <a:t>b</a:t>
            </a:r>
            <a:r>
              <a:rPr lang="fr-CH" sz="2400" baseline="30000" dirty="0" smtClean="0"/>
              <a:t>-</a:t>
            </a:r>
            <a:r>
              <a:rPr lang="fr-CH" sz="2400" baseline="-25000" dirty="0" smtClean="0"/>
              <a:t> </a:t>
            </a:r>
            <a:r>
              <a:rPr lang="fr-CH" sz="2400" dirty="0"/>
              <a:t>) </a:t>
            </a:r>
            <a:endParaRPr lang="fr-CH" sz="2400" dirty="0" smtClean="0"/>
          </a:p>
          <a:p>
            <a:r>
              <a:rPr lang="fr-CH" sz="2400" dirty="0" err="1" smtClean="0"/>
              <a:t>can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 </a:t>
            </a:r>
            <a:r>
              <a:rPr lang="fr-CH" sz="2400" dirty="0" err="1" smtClean="0"/>
              <a:t>measured</a:t>
            </a:r>
            <a:r>
              <a:rPr lang="fr-CH" sz="2400" dirty="0" smtClean="0"/>
              <a:t> to </a:t>
            </a:r>
            <a:r>
              <a:rPr lang="fr-CH" sz="2400" dirty="0" smtClean="0">
                <a:sym typeface="Symbol"/>
              </a:rPr>
              <a:t> 40 </a:t>
            </a:r>
            <a:r>
              <a:rPr lang="fr-CH" sz="2400" dirty="0" err="1" smtClean="0">
                <a:sym typeface="Symbol"/>
              </a:rPr>
              <a:t>keV</a:t>
            </a:r>
            <a:r>
              <a:rPr lang="fr-CH" sz="2400" dirty="0" smtClean="0">
                <a:sym typeface="Symbol"/>
              </a:rPr>
              <a:t>. </a:t>
            </a:r>
            <a:endParaRPr lang="fr-CH" sz="2400" dirty="0"/>
          </a:p>
          <a:p>
            <a:endParaRPr lang="fr-CH" sz="2400" dirty="0" smtClean="0"/>
          </a:p>
          <a:p>
            <a:endParaRPr lang="en-GB" sz="2400" dirty="0" smtClean="0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1654" y="32779492"/>
            <a:ext cx="4886156" cy="27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3" name="Picture 2"/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1935" y="38312642"/>
            <a:ext cx="4676041" cy="2749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" name="Picture 3"/>
          <p:cNvPicPr>
            <a:picLocks noChangeAspect="1" noChangeArrowheads="1"/>
          </p:cNvPicPr>
          <p:nvPr/>
        </p:nvPicPr>
        <p:blipFill rotWithShape="1"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4" t="11562" r="30656"/>
          <a:stretch/>
        </p:blipFill>
        <p:spPr bwMode="auto">
          <a:xfrm>
            <a:off x="23420907" y="26438434"/>
            <a:ext cx="5393642" cy="1086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23050629" y="25868758"/>
            <a:ext cx="4883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b="1" dirty="0" smtClean="0">
                <a:solidFill>
                  <a:srgbClr val="C00000"/>
                </a:solidFill>
              </a:rPr>
              <a:t>Opposite </a:t>
            </a:r>
            <a:r>
              <a:rPr lang="fr-CH" sz="3600" b="1" dirty="0" err="1" smtClean="0">
                <a:solidFill>
                  <a:srgbClr val="C00000"/>
                </a:solidFill>
              </a:rPr>
              <a:t>sign</a:t>
            </a:r>
            <a:r>
              <a:rPr lang="fr-CH" sz="3600" b="1" dirty="0" smtClean="0">
                <a:solidFill>
                  <a:srgbClr val="C00000"/>
                </a:solidFill>
              </a:rPr>
              <a:t> dispersion</a:t>
            </a:r>
            <a:endParaRPr lang="en-GB" sz="2400" b="1" dirty="0" smtClean="0">
              <a:solidFill>
                <a:srgbClr val="C00000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3026872" y="27308918"/>
            <a:ext cx="68590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err="1" smtClean="0"/>
              <a:t>Since</a:t>
            </a:r>
            <a:r>
              <a:rPr lang="fr-CH" sz="2400" dirty="0" smtClean="0"/>
              <a:t> the </a:t>
            </a:r>
            <a:r>
              <a:rPr lang="fr-CH" sz="2400" dirty="0" err="1" smtClean="0"/>
              <a:t>two</a:t>
            </a:r>
            <a:r>
              <a:rPr lang="fr-CH" sz="2400" dirty="0" smtClean="0"/>
              <a:t> </a:t>
            </a:r>
            <a:r>
              <a:rPr lang="fr-CH" sz="2400" dirty="0" err="1" smtClean="0"/>
              <a:t>beams</a:t>
            </a:r>
            <a:r>
              <a:rPr lang="fr-CH" sz="2400" dirty="0" smtClean="0"/>
              <a:t> </a:t>
            </a:r>
            <a:r>
              <a:rPr lang="fr-CH" sz="2400" dirty="0" err="1" smtClean="0"/>
              <a:t>circulate</a:t>
            </a:r>
            <a:r>
              <a:rPr lang="fr-CH" sz="2400" dirty="0" smtClean="0"/>
              <a:t> in </a:t>
            </a:r>
            <a:r>
              <a:rPr lang="fr-CH" sz="2400" dirty="0" err="1" smtClean="0"/>
              <a:t>two</a:t>
            </a:r>
            <a:r>
              <a:rPr lang="fr-CH" sz="2400" dirty="0" smtClean="0"/>
              <a:t> </a:t>
            </a:r>
            <a:r>
              <a:rPr lang="fr-CH" sz="2400" dirty="0" err="1" smtClean="0"/>
              <a:t>independent</a:t>
            </a:r>
            <a:r>
              <a:rPr lang="fr-CH" sz="2400" dirty="0" smtClean="0"/>
              <a:t> rings </a:t>
            </a:r>
            <a:r>
              <a:rPr lang="fr-CH" sz="2400" dirty="0" err="1" smtClean="0"/>
              <a:t>it</a:t>
            </a:r>
            <a:r>
              <a:rPr lang="fr-CH" sz="2400" dirty="0" smtClean="0"/>
              <a:t>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unavoidable</a:t>
            </a:r>
            <a:r>
              <a:rPr lang="fr-CH" sz="2400" dirty="0" smtClean="0"/>
              <a:t> </a:t>
            </a:r>
            <a:r>
              <a:rPr lang="fr-CH" sz="2400" dirty="0" err="1" smtClean="0"/>
              <a:t>that</a:t>
            </a:r>
            <a:r>
              <a:rPr lang="fr-CH" sz="2400" dirty="0" smtClean="0"/>
              <a:t> </a:t>
            </a:r>
            <a:r>
              <a:rPr lang="fr-CH" sz="2400" dirty="0" err="1" smtClean="0"/>
              <a:t>there</a:t>
            </a:r>
            <a:r>
              <a:rPr lang="fr-CH" sz="2400" dirty="0" smtClean="0"/>
              <a:t> </a:t>
            </a:r>
            <a:r>
              <a:rPr lang="fr-CH" sz="2400" dirty="0" err="1" smtClean="0"/>
              <a:t>will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a </a:t>
            </a:r>
            <a:r>
              <a:rPr lang="fr-CH" sz="2400" dirty="0" err="1" smtClean="0"/>
              <a:t>residual</a:t>
            </a:r>
            <a:r>
              <a:rPr lang="fr-CH" sz="2400" dirty="0" smtClean="0"/>
              <a:t> opposite </a:t>
            </a:r>
            <a:r>
              <a:rPr lang="fr-CH" sz="2400" dirty="0" err="1" smtClean="0"/>
              <a:t>sign</a:t>
            </a:r>
            <a:r>
              <a:rPr lang="fr-CH" sz="2400" dirty="0" smtClean="0"/>
              <a:t> dispersion in </a:t>
            </a:r>
            <a:r>
              <a:rPr lang="fr-CH" sz="2400" dirty="0" err="1" smtClean="0"/>
              <a:t>both</a:t>
            </a:r>
            <a:r>
              <a:rPr lang="fr-CH" sz="2400" dirty="0" smtClean="0"/>
              <a:t> x and y planes. This </a:t>
            </a:r>
            <a:r>
              <a:rPr lang="fr-CH" sz="2400" dirty="0" err="1" smtClean="0"/>
              <a:t>can</a:t>
            </a:r>
            <a:r>
              <a:rPr lang="fr-CH" sz="2400" dirty="0" smtClean="0"/>
              <a:t> </a:t>
            </a:r>
            <a:r>
              <a:rPr lang="fr-CH" sz="2400" dirty="0" err="1" smtClean="0"/>
              <a:t>bias</a:t>
            </a:r>
            <a:r>
              <a:rPr lang="fr-CH" sz="2400" dirty="0" smtClean="0"/>
              <a:t> the center-of-mass </a:t>
            </a:r>
            <a:r>
              <a:rPr lang="fr-CH" sz="2400" dirty="0" err="1"/>
              <a:t>e</a:t>
            </a:r>
            <a:r>
              <a:rPr lang="fr-CH" sz="2400" dirty="0" err="1" smtClean="0"/>
              <a:t>nergy</a:t>
            </a:r>
            <a:r>
              <a:rPr lang="fr-CH" sz="2400" dirty="0" smtClean="0"/>
              <a:t>, by up to 4 MeV.</a:t>
            </a:r>
            <a:endParaRPr lang="fr-CH" sz="2400" dirty="0"/>
          </a:p>
          <a:p>
            <a:r>
              <a:rPr lang="fr-CH" sz="2400" dirty="0" smtClean="0"/>
              <a:t>This </a:t>
            </a:r>
            <a:r>
              <a:rPr lang="fr-CH" sz="2400" dirty="0" err="1" smtClean="0"/>
              <a:t>requires</a:t>
            </a:r>
            <a:r>
              <a:rPr lang="fr-CH" sz="2400" dirty="0" smtClean="0"/>
              <a:t> </a:t>
            </a:r>
            <a:r>
              <a:rPr lang="fr-CH" sz="2400" dirty="0" err="1" smtClean="0"/>
              <a:t>beam</a:t>
            </a:r>
            <a:r>
              <a:rPr lang="fr-CH" sz="2400" dirty="0" smtClean="0"/>
              <a:t> collision scans </a:t>
            </a:r>
            <a:r>
              <a:rPr lang="en-GB" sz="2400" dirty="0" smtClean="0"/>
              <a:t>every hour to reduce the total error to &lt;40 keV. It is </a:t>
            </a:r>
            <a:r>
              <a:rPr lang="en-GB" sz="2400" dirty="0" smtClean="0"/>
              <a:t>expected to be </a:t>
            </a:r>
            <a:r>
              <a:rPr lang="en-GB" sz="2400" dirty="0" smtClean="0"/>
              <a:t> largely </a:t>
            </a:r>
            <a:r>
              <a:rPr lang="en-GB" sz="2400" dirty="0" smtClean="0"/>
              <a:t>correlated between the scan points .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3060866" y="30117230"/>
            <a:ext cx="6879157" cy="13018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b="1" dirty="0" smtClean="0">
                <a:solidFill>
                  <a:srgbClr val="C00000"/>
                </a:solidFill>
              </a:rPr>
              <a:t>RESULTS and CONCLUSIONS</a:t>
            </a:r>
            <a:r>
              <a:rPr lang="fr-CH" sz="2400" b="1" dirty="0" smtClean="0">
                <a:solidFill>
                  <a:srgbClr val="C00000"/>
                </a:solidFill>
              </a:rPr>
              <a:t> </a:t>
            </a:r>
          </a:p>
          <a:p>
            <a:endParaRPr lang="fr-CH" sz="1100" b="1" dirty="0" smtClean="0">
              <a:solidFill>
                <a:srgbClr val="C00000"/>
              </a:solidFill>
            </a:endParaRPr>
          </a:p>
          <a:p>
            <a:r>
              <a:rPr lang="fr-CH" sz="2400" b="1" dirty="0" smtClean="0">
                <a:solidFill>
                  <a:srgbClr val="C00000"/>
                </a:solidFill>
              </a:rPr>
              <a:t>The impact on the </a:t>
            </a:r>
            <a:r>
              <a:rPr lang="fr-CH" sz="2400" b="1" dirty="0" err="1" smtClean="0">
                <a:solidFill>
                  <a:srgbClr val="C00000"/>
                </a:solidFill>
              </a:rPr>
              <a:t>energy</a:t>
            </a:r>
            <a:r>
              <a:rPr lang="fr-CH" sz="2400" b="1" dirty="0" smtClean="0">
                <a:solidFill>
                  <a:srgbClr val="C00000"/>
                </a:solidFill>
              </a:rPr>
              <a:t> </a:t>
            </a:r>
            <a:r>
              <a:rPr lang="fr-CH" sz="2400" b="1" dirty="0" smtClean="0">
                <a:solidFill>
                  <a:srgbClr val="C00000"/>
                </a:solidFill>
              </a:rPr>
              <a:t>calibration </a:t>
            </a:r>
            <a:r>
              <a:rPr lang="fr-CH" sz="2400" b="1" dirty="0" err="1" smtClean="0">
                <a:solidFill>
                  <a:srgbClr val="C00000"/>
                </a:solidFill>
              </a:rPr>
              <a:t>systematics</a:t>
            </a:r>
            <a:r>
              <a:rPr lang="fr-CH" sz="2400" b="1" dirty="0" smtClean="0">
                <a:solidFill>
                  <a:srgbClr val="C00000"/>
                </a:solidFill>
              </a:rPr>
              <a:t> </a:t>
            </a:r>
            <a:r>
              <a:rPr lang="fr-CH" sz="2400" b="1" dirty="0" smtClean="0">
                <a:solidFill>
                  <a:srgbClr val="C00000"/>
                </a:solidFill>
              </a:rPr>
              <a:t>on the key line </a:t>
            </a:r>
            <a:r>
              <a:rPr lang="fr-CH" sz="2400" b="1" dirty="0" err="1" smtClean="0">
                <a:solidFill>
                  <a:srgbClr val="C00000"/>
                </a:solidFill>
              </a:rPr>
              <a:t>shape</a:t>
            </a:r>
            <a:r>
              <a:rPr lang="fr-CH" sz="2400" b="1" dirty="0" smtClean="0">
                <a:solidFill>
                  <a:srgbClr val="C00000"/>
                </a:solidFill>
              </a:rPr>
              <a:t> </a:t>
            </a:r>
            <a:r>
              <a:rPr lang="fr-CH" sz="2400" b="1" dirty="0" err="1" smtClean="0">
                <a:solidFill>
                  <a:srgbClr val="C00000"/>
                </a:solidFill>
              </a:rPr>
              <a:t>measurements</a:t>
            </a:r>
            <a:r>
              <a:rPr lang="fr-CH" sz="2400" b="1" dirty="0" smtClean="0">
                <a:solidFill>
                  <a:srgbClr val="C00000"/>
                </a:solidFill>
              </a:rPr>
              <a:t> are as </a:t>
            </a:r>
            <a:r>
              <a:rPr lang="fr-CH" sz="2400" b="1" dirty="0" err="1" smtClean="0">
                <a:solidFill>
                  <a:srgbClr val="C00000"/>
                </a:solidFill>
              </a:rPr>
              <a:t>follows</a:t>
            </a:r>
            <a:r>
              <a:rPr lang="fr-CH" sz="2400" b="1" dirty="0" smtClean="0">
                <a:solidFill>
                  <a:srgbClr val="C00000"/>
                </a:solidFill>
              </a:rPr>
              <a:t>. </a:t>
            </a:r>
          </a:p>
          <a:p>
            <a:endParaRPr lang="fr-CH" sz="2400" b="1" dirty="0" smtClean="0">
              <a:solidFill>
                <a:srgbClr val="C00000"/>
              </a:solidFill>
            </a:endParaRPr>
          </a:p>
          <a:p>
            <a:endParaRPr lang="fr-CH" sz="2400" b="1" dirty="0">
              <a:solidFill>
                <a:srgbClr val="C00000"/>
              </a:solidFill>
            </a:endParaRPr>
          </a:p>
          <a:p>
            <a:endParaRPr lang="fr-CH" sz="2400" b="1" dirty="0">
              <a:solidFill>
                <a:srgbClr val="C00000"/>
              </a:solidFill>
            </a:endParaRPr>
          </a:p>
          <a:p>
            <a:endParaRPr lang="fr-CH" sz="2400" b="1" dirty="0" smtClean="0">
              <a:solidFill>
                <a:srgbClr val="C00000"/>
              </a:solidFill>
            </a:endParaRPr>
          </a:p>
          <a:p>
            <a:endParaRPr lang="fr-CH" sz="2400" b="1" dirty="0">
              <a:solidFill>
                <a:srgbClr val="C00000"/>
              </a:solidFill>
            </a:endParaRPr>
          </a:p>
          <a:p>
            <a:endParaRPr lang="fr-CH" sz="2400" b="1" dirty="0" smtClean="0">
              <a:solidFill>
                <a:srgbClr val="C00000"/>
              </a:solidFill>
            </a:endParaRPr>
          </a:p>
          <a:p>
            <a:endParaRPr lang="fr-CH" sz="2400" b="1" dirty="0" smtClean="0">
              <a:solidFill>
                <a:srgbClr val="C00000"/>
              </a:solidFill>
            </a:endParaRPr>
          </a:p>
          <a:p>
            <a:endParaRPr lang="fr-CH" sz="2400" b="1" dirty="0">
              <a:solidFill>
                <a:srgbClr val="C00000"/>
              </a:solidFill>
            </a:endParaRPr>
          </a:p>
          <a:p>
            <a:endParaRPr lang="fr-CH" sz="2400" b="1" dirty="0" smtClean="0">
              <a:solidFill>
                <a:srgbClr val="C00000"/>
              </a:solidFill>
            </a:endParaRPr>
          </a:p>
          <a:p>
            <a:endParaRPr lang="fr-CH" sz="2400" b="1" dirty="0">
              <a:solidFill>
                <a:srgbClr val="C00000"/>
              </a:solidFill>
            </a:endParaRPr>
          </a:p>
          <a:p>
            <a:endParaRPr lang="fr-CH" sz="2400" dirty="0" smtClean="0"/>
          </a:p>
          <a:p>
            <a:endParaRPr lang="fr-CH" sz="2800" b="1" dirty="0" smtClean="0">
              <a:solidFill>
                <a:srgbClr val="FF0000"/>
              </a:solidFill>
            </a:endParaRPr>
          </a:p>
          <a:p>
            <a:r>
              <a:rPr lang="fr-CH" sz="2800" b="1" dirty="0" err="1" smtClean="0">
                <a:solidFill>
                  <a:srgbClr val="FF0000"/>
                </a:solidFill>
              </a:rPr>
              <a:t>We</a:t>
            </a:r>
            <a:r>
              <a:rPr lang="fr-CH" sz="2800" b="1" dirty="0" smtClean="0">
                <a:solidFill>
                  <a:srgbClr val="FF0000"/>
                </a:solidFill>
              </a:rPr>
              <a:t> are </a:t>
            </a:r>
            <a:r>
              <a:rPr lang="fr-CH" sz="2800" b="1" dirty="0" err="1" smtClean="0">
                <a:solidFill>
                  <a:srgbClr val="FF0000"/>
                </a:solidFill>
              </a:rPr>
              <a:t>well</a:t>
            </a:r>
            <a:r>
              <a:rPr lang="fr-CH" sz="2800" b="1" dirty="0" smtClean="0">
                <a:solidFill>
                  <a:srgbClr val="FF0000"/>
                </a:solidFill>
              </a:rPr>
              <a:t> on </a:t>
            </a:r>
            <a:r>
              <a:rPr lang="fr-CH" sz="2800" b="1" dirty="0" err="1" smtClean="0">
                <a:solidFill>
                  <a:srgbClr val="FF0000"/>
                </a:solidFill>
              </a:rPr>
              <a:t>track</a:t>
            </a:r>
            <a:r>
              <a:rPr lang="fr-CH" sz="2800" b="1" dirty="0" smtClean="0">
                <a:solidFill>
                  <a:srgbClr val="FF0000"/>
                </a:solidFill>
              </a:rPr>
              <a:t> to </a:t>
            </a:r>
            <a:r>
              <a:rPr lang="fr-CH" sz="2800" b="1" dirty="0" err="1" smtClean="0">
                <a:solidFill>
                  <a:srgbClr val="FF0000"/>
                </a:solidFill>
              </a:rPr>
              <a:t>achieve</a:t>
            </a:r>
            <a:r>
              <a:rPr lang="fr-CH" sz="2800" b="1" dirty="0" smtClean="0">
                <a:solidFill>
                  <a:srgbClr val="FF0000"/>
                </a:solidFill>
              </a:rPr>
              <a:t> center-of-mass </a:t>
            </a:r>
            <a:r>
              <a:rPr lang="fr-CH" sz="2800" b="1" dirty="0" err="1">
                <a:solidFill>
                  <a:srgbClr val="FF0000"/>
                </a:solidFill>
              </a:rPr>
              <a:t>e</a:t>
            </a:r>
            <a:r>
              <a:rPr lang="fr-CH" sz="2800" b="1" dirty="0" err="1" smtClean="0">
                <a:solidFill>
                  <a:srgbClr val="FF0000"/>
                </a:solidFill>
              </a:rPr>
              <a:t>nergy</a:t>
            </a:r>
            <a:r>
              <a:rPr lang="fr-CH" sz="2800" b="1" dirty="0" smtClean="0">
                <a:solidFill>
                  <a:srgbClr val="FF0000"/>
                </a:solidFill>
              </a:rPr>
              <a:t>  calibration </a:t>
            </a:r>
            <a:r>
              <a:rPr lang="fr-CH" sz="2800" b="1" dirty="0" err="1" smtClean="0">
                <a:solidFill>
                  <a:srgbClr val="FF0000"/>
                </a:solidFill>
              </a:rPr>
              <a:t>systematics</a:t>
            </a:r>
            <a:r>
              <a:rPr lang="fr-CH" sz="2800" b="1" dirty="0" smtClean="0">
                <a:solidFill>
                  <a:srgbClr val="FF0000"/>
                </a:solidFill>
              </a:rPr>
              <a:t> at the </a:t>
            </a:r>
            <a:r>
              <a:rPr lang="fr-CH" sz="2800" b="1" dirty="0" err="1" smtClean="0">
                <a:solidFill>
                  <a:srgbClr val="FF0000"/>
                </a:solidFill>
              </a:rPr>
              <a:t>level</a:t>
            </a:r>
            <a:r>
              <a:rPr lang="fr-CH" sz="2800" b="1" dirty="0" smtClean="0">
                <a:solidFill>
                  <a:srgbClr val="FF0000"/>
                </a:solidFill>
              </a:rPr>
              <a:t> of  100 </a:t>
            </a:r>
            <a:r>
              <a:rPr lang="fr-CH" sz="2800" b="1" dirty="0" err="1" smtClean="0">
                <a:solidFill>
                  <a:srgbClr val="FF0000"/>
                </a:solidFill>
              </a:rPr>
              <a:t>keV</a:t>
            </a:r>
            <a:r>
              <a:rPr lang="fr-CH" sz="2800" b="1" dirty="0" smtClean="0">
                <a:solidFill>
                  <a:srgbClr val="FF0000"/>
                </a:solidFill>
              </a:rPr>
              <a:t> (abs.) 40 </a:t>
            </a:r>
            <a:r>
              <a:rPr lang="fr-CH" sz="2800" b="1" dirty="0" err="1" smtClean="0">
                <a:solidFill>
                  <a:srgbClr val="FF0000"/>
                </a:solidFill>
              </a:rPr>
              <a:t>keV</a:t>
            </a:r>
            <a:r>
              <a:rPr lang="fr-CH" sz="2800" b="1" dirty="0" smtClean="0">
                <a:solidFill>
                  <a:srgbClr val="FF0000"/>
                </a:solidFill>
              </a:rPr>
              <a:t> (</a:t>
            </a:r>
            <a:r>
              <a:rPr lang="fr-CH" sz="2800" b="1" dirty="0" err="1" smtClean="0">
                <a:solidFill>
                  <a:srgbClr val="FF0000"/>
                </a:solidFill>
              </a:rPr>
              <a:t>rel</a:t>
            </a:r>
            <a:r>
              <a:rPr lang="fr-CH" sz="2800" b="1" dirty="0" smtClean="0">
                <a:solidFill>
                  <a:srgbClr val="FF0000"/>
                </a:solidFill>
              </a:rPr>
              <a:t>.) at the Z  and 300 </a:t>
            </a:r>
            <a:r>
              <a:rPr lang="fr-CH" sz="2800" b="1" dirty="0" err="1" smtClean="0">
                <a:solidFill>
                  <a:srgbClr val="FF0000"/>
                </a:solidFill>
              </a:rPr>
              <a:t>keV</a:t>
            </a:r>
            <a:r>
              <a:rPr lang="fr-CH" sz="2800" b="1" dirty="0" smtClean="0">
                <a:solidFill>
                  <a:srgbClr val="FF0000"/>
                </a:solidFill>
              </a:rPr>
              <a:t> at the W</a:t>
            </a:r>
            <a:r>
              <a:rPr lang="fr-CH" sz="2800" b="1" dirty="0">
                <a:solidFill>
                  <a:srgbClr val="FF0000"/>
                </a:solidFill>
              </a:rPr>
              <a:t> </a:t>
            </a:r>
            <a:r>
              <a:rPr lang="fr-CH" sz="2800" b="1" dirty="0" smtClean="0">
                <a:solidFill>
                  <a:srgbClr val="FF0000"/>
                </a:solidFill>
              </a:rPr>
              <a:t>– or </a:t>
            </a:r>
            <a:r>
              <a:rPr lang="fr-CH" sz="2800" b="1" dirty="0" err="1" smtClean="0">
                <a:solidFill>
                  <a:srgbClr val="FF0000"/>
                </a:solidFill>
              </a:rPr>
              <a:t>better</a:t>
            </a:r>
            <a:r>
              <a:rPr lang="fr-CH" sz="2800" b="1" dirty="0" smtClean="0">
                <a:solidFill>
                  <a:srgbClr val="FF0000"/>
                </a:solidFill>
              </a:rPr>
              <a:t>.</a:t>
            </a:r>
          </a:p>
          <a:p>
            <a:endParaRPr lang="fr-CH" sz="900" dirty="0" smtClean="0"/>
          </a:p>
          <a:p>
            <a:r>
              <a:rPr lang="fr-CH" sz="3600" b="1" dirty="0" smtClean="0"/>
              <a:t>There </a:t>
            </a:r>
            <a:r>
              <a:rPr lang="fr-CH" sz="3600" b="1" dirty="0" err="1" smtClean="0"/>
              <a:t>remains</a:t>
            </a:r>
            <a:r>
              <a:rPr lang="fr-CH" sz="3600" b="1" dirty="0" smtClean="0"/>
              <a:t> </a:t>
            </a:r>
            <a:r>
              <a:rPr lang="fr-CH" sz="3600" b="1" dirty="0" err="1" smtClean="0"/>
              <a:t>much</a:t>
            </a:r>
            <a:r>
              <a:rPr lang="fr-CH" sz="3600" b="1" dirty="0" smtClean="0"/>
              <a:t> to do: </a:t>
            </a:r>
          </a:p>
          <a:p>
            <a:r>
              <a:rPr lang="fr-CH" sz="2000" b="1" dirty="0" smtClean="0"/>
              <a:t>-- </a:t>
            </a:r>
            <a:r>
              <a:rPr lang="fr-CH" sz="2000" b="1" dirty="0" err="1" smtClean="0"/>
              <a:t>integration</a:t>
            </a:r>
            <a:r>
              <a:rPr lang="fr-CH" sz="2000" b="1" dirty="0" smtClean="0"/>
              <a:t> of spin code in </a:t>
            </a:r>
            <a:r>
              <a:rPr lang="fr-CH" sz="2000" b="1" dirty="0" err="1" smtClean="0"/>
              <a:t>optics</a:t>
            </a:r>
            <a:r>
              <a:rPr lang="fr-CH" sz="2000" b="1" dirty="0" smtClean="0"/>
              <a:t> codes</a:t>
            </a:r>
          </a:p>
          <a:p>
            <a:r>
              <a:rPr lang="fr-CH" sz="2000" b="1" dirty="0" smtClean="0"/>
              <a:t>-- diagnostics to </a:t>
            </a:r>
            <a:r>
              <a:rPr lang="fr-CH" sz="2000" b="1" dirty="0" err="1" smtClean="0"/>
              <a:t>measure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directly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beam-beam</a:t>
            </a:r>
            <a:r>
              <a:rPr lang="fr-CH" sz="2000" b="1" dirty="0" smtClean="0"/>
              <a:t> offsets and local dispersion to control </a:t>
            </a:r>
            <a:r>
              <a:rPr lang="fr-CH" sz="2000" b="1" dirty="0" err="1"/>
              <a:t>O</a:t>
            </a:r>
            <a:r>
              <a:rPr lang="fr-CH" sz="2000" b="1" dirty="0" err="1" smtClean="0"/>
              <a:t>pp</a:t>
            </a:r>
            <a:r>
              <a:rPr lang="fr-CH" sz="2000" b="1" dirty="0" smtClean="0"/>
              <a:t>. </a:t>
            </a:r>
            <a:r>
              <a:rPr lang="fr-CH" sz="2000" b="1" dirty="0" err="1"/>
              <a:t>S</a:t>
            </a:r>
            <a:r>
              <a:rPr lang="fr-CH" sz="2000" b="1" dirty="0" err="1" smtClean="0"/>
              <a:t>ign</a:t>
            </a:r>
            <a:r>
              <a:rPr lang="fr-CH" sz="2000" b="1" dirty="0" smtClean="0"/>
              <a:t> Vert. Dispersion</a:t>
            </a:r>
          </a:p>
          <a:p>
            <a:r>
              <a:rPr lang="fr-CH" sz="2000" b="1" dirty="0" smtClean="0"/>
              <a:t>-- </a:t>
            </a:r>
            <a:r>
              <a:rPr lang="fr-CH" sz="2000" b="1" dirty="0" err="1" smtClean="0"/>
              <a:t>improve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precision</a:t>
            </a:r>
            <a:r>
              <a:rPr lang="fr-CH" sz="2000" b="1" dirty="0" smtClean="0"/>
              <a:t> at the W </a:t>
            </a:r>
            <a:r>
              <a:rPr lang="fr-CH" sz="2000" b="1" dirty="0" err="1" smtClean="0"/>
              <a:t>threshold</a:t>
            </a:r>
            <a:r>
              <a:rPr lang="fr-CH" sz="2000" b="1" dirty="0" smtClean="0"/>
              <a:t> to match 200keV stat. </a:t>
            </a:r>
          </a:p>
          <a:p>
            <a:r>
              <a:rPr lang="fr-CH" sz="2000" b="1" dirty="0" smtClean="0"/>
              <a:t>-- </a:t>
            </a:r>
            <a:r>
              <a:rPr lang="fr-CH" sz="2000" b="1" dirty="0" err="1" smtClean="0"/>
              <a:t>Wiggler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implementation</a:t>
            </a:r>
            <a:endParaRPr lang="fr-CH" sz="2000" b="1" dirty="0" smtClean="0"/>
          </a:p>
          <a:p>
            <a:r>
              <a:rPr lang="fr-CH" sz="2000" b="1" dirty="0" smtClean="0"/>
              <a:t>-- </a:t>
            </a:r>
            <a:r>
              <a:rPr lang="fr-CH" sz="2000" b="1" dirty="0" err="1" smtClean="0"/>
              <a:t>further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reduction</a:t>
            </a:r>
            <a:r>
              <a:rPr lang="fr-CH" sz="2000" b="1" dirty="0" smtClean="0"/>
              <a:t> of point to point </a:t>
            </a:r>
            <a:r>
              <a:rPr lang="fr-CH" sz="2000" b="1" dirty="0" err="1" smtClean="0"/>
              <a:t>errors</a:t>
            </a:r>
            <a:r>
              <a:rPr lang="fr-CH" sz="2000" b="1" dirty="0" smtClean="0"/>
              <a:t> </a:t>
            </a:r>
          </a:p>
          <a:p>
            <a:r>
              <a:rPr lang="fr-CH" sz="2000" b="1" dirty="0"/>
              <a:t> </a:t>
            </a:r>
            <a:r>
              <a:rPr lang="fr-CH" sz="2000" b="1" dirty="0" smtClean="0"/>
              <a:t>        -- </a:t>
            </a:r>
            <a:r>
              <a:rPr lang="fr-CH" sz="2000" b="1" dirty="0" err="1" smtClean="0"/>
              <a:t>energy</a:t>
            </a:r>
            <a:r>
              <a:rPr lang="fr-CH" sz="2000" b="1" dirty="0" smtClean="0"/>
              <a:t> model, </a:t>
            </a:r>
            <a:r>
              <a:rPr lang="fr-CH" sz="2000" b="1" dirty="0" err="1" smtClean="0"/>
              <a:t>logging</a:t>
            </a:r>
            <a:r>
              <a:rPr lang="fr-CH" sz="2000" b="1" dirty="0" smtClean="0"/>
              <a:t> and diagnostics </a:t>
            </a:r>
          </a:p>
          <a:p>
            <a:r>
              <a:rPr lang="fr-CH" sz="2000" b="1" dirty="0"/>
              <a:t> </a:t>
            </a:r>
            <a:r>
              <a:rPr lang="fr-CH" sz="2000" b="1" dirty="0" smtClean="0"/>
              <a:t>        -- </a:t>
            </a:r>
            <a:r>
              <a:rPr lang="fr-CH" sz="2000" b="1" dirty="0" err="1" smtClean="0"/>
              <a:t>spectrometer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stability</a:t>
            </a:r>
            <a:endParaRPr lang="fr-CH" sz="2000" b="1" dirty="0" smtClean="0"/>
          </a:p>
          <a:p>
            <a:r>
              <a:rPr lang="fr-CH" sz="2000" b="1" dirty="0"/>
              <a:t> </a:t>
            </a:r>
            <a:r>
              <a:rPr lang="fr-CH" sz="2000" b="1" dirty="0" smtClean="0"/>
              <a:t>        -- </a:t>
            </a:r>
            <a:r>
              <a:rPr lang="fr-CH" sz="2000" b="1" dirty="0" err="1" smtClean="0"/>
              <a:t>expt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magnet</a:t>
            </a:r>
            <a:r>
              <a:rPr lang="fr-CH" sz="2000" b="1" dirty="0" smtClean="0"/>
              <a:t> and </a:t>
            </a:r>
            <a:r>
              <a:rPr lang="fr-CH" sz="2000" b="1" dirty="0" err="1" smtClean="0"/>
              <a:t>momentum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scale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stability</a:t>
            </a:r>
            <a:endParaRPr lang="fr-CH" sz="2000" b="1" dirty="0" smtClean="0"/>
          </a:p>
          <a:p>
            <a:endParaRPr lang="fr-CH" sz="2000" b="1" dirty="0" smtClean="0"/>
          </a:p>
          <a:p>
            <a:r>
              <a:rPr lang="fr-CH" sz="2000" b="1" dirty="0" smtClean="0"/>
              <a:t>-- </a:t>
            </a:r>
            <a:r>
              <a:rPr lang="fr-CH" sz="2000" b="1" dirty="0" err="1"/>
              <a:t>automatization</a:t>
            </a:r>
            <a:r>
              <a:rPr lang="fr-CH" sz="2000" b="1" dirty="0"/>
              <a:t> and </a:t>
            </a:r>
            <a:r>
              <a:rPr lang="fr-CH" sz="2000" b="1" dirty="0" err="1"/>
              <a:t>logging</a:t>
            </a:r>
            <a:r>
              <a:rPr lang="fr-CH" sz="2000" b="1" dirty="0"/>
              <a:t> of all </a:t>
            </a:r>
            <a:r>
              <a:rPr lang="fr-CH" sz="2000" b="1" dirty="0" err="1" smtClean="0"/>
              <a:t>procedures</a:t>
            </a:r>
            <a:r>
              <a:rPr lang="fr-CH" sz="2000" b="1" dirty="0" smtClean="0"/>
              <a:t>!</a:t>
            </a:r>
            <a:endParaRPr lang="fr-CH" sz="2000" b="1" dirty="0"/>
          </a:p>
          <a:p>
            <a:pPr algn="ctr"/>
            <a:r>
              <a:rPr lang="fr-CH" sz="4800" b="1" dirty="0" smtClean="0"/>
              <a:t>JOIN US! </a:t>
            </a:r>
            <a:endParaRPr lang="fr-CH" sz="48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5162" y="246708"/>
            <a:ext cx="7023633" cy="224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9079595" y="2492682"/>
            <a:ext cx="7077616" cy="8375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baseline="30000" dirty="0">
                <a:solidFill>
                  <a:schemeClr val="tx1"/>
                </a:solidFill>
              </a:rPr>
              <a:t>1</a:t>
            </a:r>
            <a:r>
              <a:rPr lang="en-GB" sz="1800" dirty="0">
                <a:solidFill>
                  <a:schemeClr val="tx1"/>
                </a:solidFill>
              </a:rPr>
              <a:t>Uni Geneva, </a:t>
            </a:r>
            <a:r>
              <a:rPr lang="en-GB" sz="1800" baseline="30000" dirty="0">
                <a:solidFill>
                  <a:schemeClr val="tx1"/>
                </a:solidFill>
              </a:rPr>
              <a:t>2</a:t>
            </a:r>
            <a:r>
              <a:rPr lang="en-GB" sz="1800" dirty="0">
                <a:solidFill>
                  <a:schemeClr val="tx1"/>
                </a:solidFill>
              </a:rPr>
              <a:t>CERN, </a:t>
            </a:r>
            <a:r>
              <a:rPr lang="en-GB" sz="1800" baseline="30000" dirty="0">
                <a:solidFill>
                  <a:schemeClr val="tx1"/>
                </a:solidFill>
              </a:rPr>
              <a:t>3</a:t>
            </a:r>
            <a:r>
              <a:rPr lang="en-GB" sz="1800" dirty="0">
                <a:solidFill>
                  <a:schemeClr val="tx1"/>
                </a:solidFill>
              </a:rPr>
              <a:t>CNRS/IN2P3 LPNHE Paris, </a:t>
            </a:r>
            <a:r>
              <a:rPr lang="en-GB" sz="1800" baseline="30000" dirty="0">
                <a:solidFill>
                  <a:schemeClr val="tx1"/>
                </a:solidFill>
              </a:rPr>
              <a:t>4</a:t>
            </a:r>
            <a:r>
              <a:rPr lang="en-GB" sz="1800" dirty="0">
                <a:solidFill>
                  <a:schemeClr val="tx1"/>
                </a:solidFill>
              </a:rPr>
              <a:t>DESY,  </a:t>
            </a:r>
            <a:r>
              <a:rPr lang="en-GB" sz="1800" baseline="30000" dirty="0">
                <a:solidFill>
                  <a:schemeClr val="tx1"/>
                </a:solidFill>
              </a:rPr>
              <a:t>5</a:t>
            </a:r>
            <a:r>
              <a:rPr lang="en-GB" sz="1800" dirty="0">
                <a:solidFill>
                  <a:schemeClr val="tx1"/>
                </a:solidFill>
              </a:rPr>
              <a:t>INFN Pisa,  </a:t>
            </a:r>
          </a:p>
          <a:p>
            <a:r>
              <a:rPr lang="en-GB" sz="1800" baseline="30000" dirty="0">
                <a:solidFill>
                  <a:schemeClr val="tx1"/>
                </a:solidFill>
              </a:rPr>
              <a:t>6</a:t>
            </a:r>
            <a:r>
              <a:rPr lang="en-GB" sz="1800" dirty="0">
                <a:solidFill>
                  <a:schemeClr val="tx1"/>
                </a:solidFill>
              </a:rPr>
              <a:t>BINP Novosibirsk, </a:t>
            </a:r>
            <a:r>
              <a:rPr lang="en-GB" sz="1800" baseline="30000" dirty="0">
                <a:solidFill>
                  <a:schemeClr val="tx1"/>
                </a:solidFill>
              </a:rPr>
              <a:t>7</a:t>
            </a:r>
            <a:r>
              <a:rPr lang="en-GB" sz="1800" dirty="0">
                <a:solidFill>
                  <a:schemeClr val="tx1"/>
                </a:solidFill>
              </a:rPr>
              <a:t>Fermilab, </a:t>
            </a:r>
            <a:r>
              <a:rPr lang="en-GB" sz="1800" baseline="30000" dirty="0">
                <a:solidFill>
                  <a:schemeClr val="tx1"/>
                </a:solidFill>
              </a:rPr>
              <a:t>8</a:t>
            </a:r>
            <a:r>
              <a:rPr lang="en-GB" sz="1800" dirty="0">
                <a:solidFill>
                  <a:schemeClr val="tx1"/>
                </a:solidFill>
              </a:rPr>
              <a:t>MIT, </a:t>
            </a:r>
            <a:r>
              <a:rPr lang="en-GB" sz="1800" baseline="30000" dirty="0">
                <a:solidFill>
                  <a:schemeClr val="tx1"/>
                </a:solidFill>
              </a:rPr>
              <a:t>9</a:t>
            </a:r>
            <a:r>
              <a:rPr lang="en-GB" sz="1800" dirty="0">
                <a:solidFill>
                  <a:schemeClr val="tx1"/>
                </a:solidFill>
              </a:rPr>
              <a:t>Wilson Lab, Cornell, </a:t>
            </a:r>
            <a:r>
              <a:rPr lang="en-GB" sz="1800" baseline="30000" dirty="0">
                <a:solidFill>
                  <a:schemeClr val="tx1"/>
                </a:solidFill>
              </a:rPr>
              <a:t>10</a:t>
            </a:r>
            <a:r>
              <a:rPr lang="en-GB" sz="1800" dirty="0">
                <a:solidFill>
                  <a:schemeClr val="tx1"/>
                </a:solidFill>
              </a:rPr>
              <a:t>Uni Oxford</a:t>
            </a:r>
            <a:endParaRPr lang="fr-CH" sz="18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6288301" y="9954990"/>
            <a:ext cx="1011926" cy="3168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23077571" y="21908318"/>
            <a:ext cx="68109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i="1" dirty="0"/>
              <a:t>A </a:t>
            </a:r>
            <a:r>
              <a:rPr lang="fr-CH" sz="2400" i="1" dirty="0" err="1"/>
              <a:t>summary</a:t>
            </a:r>
            <a:r>
              <a:rPr lang="fr-CH" sz="2400" i="1" dirty="0"/>
              <a:t> of possible </a:t>
            </a:r>
            <a:r>
              <a:rPr lang="fr-CH" sz="2400" i="1" dirty="0" err="1"/>
              <a:t>uncertainties</a:t>
            </a:r>
            <a:r>
              <a:rPr lang="fr-CH" sz="2400" i="1" dirty="0"/>
              <a:t> on </a:t>
            </a:r>
            <a:r>
              <a:rPr lang="fr-CH" sz="2400" i="1" dirty="0" smtClean="0"/>
              <a:t> </a:t>
            </a:r>
            <a:r>
              <a:rPr lang="fr-CH" sz="2400" i="1" dirty="0"/>
              <a:t>E</a:t>
            </a:r>
            <a:r>
              <a:rPr lang="fr-CH" sz="2400" i="1" baseline="-25000" dirty="0"/>
              <a:t>CM</a:t>
            </a:r>
            <a:r>
              <a:rPr lang="fr-CH" sz="2400" i="1" dirty="0"/>
              <a:t>.</a:t>
            </a:r>
            <a:endParaRPr lang="en-GB" sz="2400" i="1" dirty="0"/>
          </a:p>
          <a:p>
            <a:endParaRPr lang="fr-CH" sz="2400" u="sng" dirty="0"/>
          </a:p>
          <a:p>
            <a:r>
              <a:rPr lang="fr-CH" sz="2400" u="sng" dirty="0" smtClean="0"/>
              <a:t>Point-to-point (</a:t>
            </a:r>
            <a:r>
              <a:rPr lang="fr-CH" sz="2400" u="sng" dirty="0" err="1" smtClean="0"/>
              <a:t>ptp</a:t>
            </a:r>
            <a:r>
              <a:rPr lang="fr-CH" sz="2400" u="sng" dirty="0" smtClean="0"/>
              <a:t>) </a:t>
            </a:r>
            <a:r>
              <a:rPr lang="fr-CH" sz="2400" dirty="0" smtClean="0"/>
              <a:t>:The Z </a:t>
            </a:r>
            <a:r>
              <a:rPr lang="fr-CH" sz="2400" dirty="0" err="1" smtClean="0"/>
              <a:t>width</a:t>
            </a:r>
            <a:r>
              <a:rPr lang="fr-CH" sz="2400" dirty="0" smtClean="0"/>
              <a:t>, and the A</a:t>
            </a:r>
            <a:r>
              <a:rPr lang="fr-CH" sz="2400" baseline="-25000" dirty="0" smtClean="0"/>
              <a:t>FB </a:t>
            </a:r>
            <a:r>
              <a:rPr lang="fr-CH" sz="2400" dirty="0" smtClean="0"/>
              <a:t> </a:t>
            </a:r>
            <a:r>
              <a:rPr lang="fr-CH" sz="2400" dirty="0" err="1" smtClean="0"/>
              <a:t>depend</a:t>
            </a:r>
            <a:r>
              <a:rPr lang="fr-CH" sz="2400" dirty="0" smtClean="0"/>
              <a:t> on relative </a:t>
            </a:r>
            <a:r>
              <a:rPr lang="fr-CH" sz="2400" dirty="0" err="1" smtClean="0"/>
              <a:t>uncertainties</a:t>
            </a:r>
            <a:r>
              <a:rPr lang="fr-CH" sz="2400" dirty="0" smtClean="0"/>
              <a:t> </a:t>
            </a:r>
            <a:r>
              <a:rPr lang="fr-CH" sz="2400" dirty="0" err="1" smtClean="0"/>
              <a:t>between</a:t>
            </a:r>
            <a:r>
              <a:rPr lang="fr-CH" sz="2400" dirty="0" smtClean="0"/>
              <a:t> the scan points. </a:t>
            </a:r>
            <a:r>
              <a:rPr lang="fr-CH" sz="2400" dirty="0" err="1" smtClean="0"/>
              <a:t>When</a:t>
            </a:r>
            <a:r>
              <a:rPr lang="fr-CH" sz="2400" dirty="0" smtClean="0"/>
              <a:t> </a:t>
            </a:r>
            <a:r>
              <a:rPr lang="fr-CH" sz="2400" dirty="0" err="1" smtClean="0"/>
              <a:t>considering</a:t>
            </a:r>
            <a:r>
              <a:rPr lang="fr-CH" sz="2400" dirty="0" smtClean="0"/>
              <a:t> </a:t>
            </a:r>
            <a:r>
              <a:rPr lang="fr-CH" sz="2400" dirty="0" err="1" smtClean="0"/>
              <a:t>only</a:t>
            </a:r>
            <a:r>
              <a:rPr lang="fr-CH" sz="2400" dirty="0" smtClean="0"/>
              <a:t> </a:t>
            </a:r>
            <a:r>
              <a:rPr lang="fr-CH" sz="2400" dirty="0" err="1" smtClean="0"/>
              <a:t>errors</a:t>
            </a:r>
            <a:r>
              <a:rPr lang="fr-CH" sz="2400" dirty="0" smtClean="0"/>
              <a:t> </a:t>
            </a:r>
            <a:r>
              <a:rPr lang="fr-CH" sz="2400" dirty="0" err="1" smtClean="0"/>
              <a:t>that</a:t>
            </a:r>
            <a:r>
              <a:rPr lang="fr-CH" sz="2400" dirty="0" smtClean="0"/>
              <a:t> </a:t>
            </a:r>
            <a:r>
              <a:rPr lang="fr-CH" sz="2400" dirty="0" err="1" smtClean="0"/>
              <a:t>can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different</a:t>
            </a:r>
            <a:r>
              <a:rPr lang="fr-CH" sz="2400" dirty="0" smtClean="0"/>
              <a:t> </a:t>
            </a:r>
            <a:r>
              <a:rPr lang="fr-CH" sz="2400" dirty="0" err="1" smtClean="0"/>
              <a:t>between</a:t>
            </a:r>
            <a:r>
              <a:rPr lang="fr-CH" sz="2400" dirty="0" smtClean="0"/>
              <a:t> scan points a relative </a:t>
            </a:r>
            <a:r>
              <a:rPr lang="fr-CH" sz="2400" dirty="0" err="1" smtClean="0"/>
              <a:t>error</a:t>
            </a:r>
            <a:r>
              <a:rPr lang="fr-CH" sz="2400" dirty="0" smtClean="0"/>
              <a:t> of ~</a:t>
            </a:r>
            <a:r>
              <a:rPr lang="fr-CH" sz="2400" dirty="0" smtClean="0">
                <a:sym typeface="Symbol"/>
              </a:rPr>
              <a:t></a:t>
            </a:r>
            <a:r>
              <a:rPr lang="fr-CH" sz="2400" dirty="0" smtClean="0"/>
              <a:t>20keV at the Z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inferred</a:t>
            </a:r>
            <a:r>
              <a:rPr lang="fr-CH" sz="2400" dirty="0" smtClean="0"/>
              <a:t>. </a:t>
            </a:r>
            <a:r>
              <a:rPr lang="fr-CH" sz="2400" dirty="0" err="1" smtClean="0"/>
              <a:t>Experimental</a:t>
            </a:r>
            <a:r>
              <a:rPr lang="fr-CH" sz="2400" dirty="0" smtClean="0"/>
              <a:t> </a:t>
            </a:r>
            <a:r>
              <a:rPr lang="fr-CH" sz="2400" dirty="0" err="1" smtClean="0"/>
              <a:t>verification</a:t>
            </a:r>
            <a:r>
              <a:rPr lang="fr-CH" sz="2400" dirty="0" smtClean="0"/>
              <a:t> </a:t>
            </a:r>
            <a:r>
              <a:rPr lang="fr-CH" sz="2400" dirty="0" err="1" smtClean="0"/>
              <a:t>either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the </a:t>
            </a:r>
            <a:r>
              <a:rPr lang="fr-CH" sz="2400" dirty="0" err="1" smtClean="0"/>
              <a:t>polarimeter</a:t>
            </a:r>
            <a:r>
              <a:rPr lang="fr-CH" sz="2400" dirty="0" err="1"/>
              <a:t>-</a:t>
            </a:r>
            <a:r>
              <a:rPr lang="fr-CH" sz="2400" dirty="0" err="1" smtClean="0"/>
              <a:t>spectrometer</a:t>
            </a:r>
            <a:r>
              <a:rPr lang="fr-CH" sz="2400" dirty="0" smtClean="0"/>
              <a:t> or </a:t>
            </a:r>
            <a:r>
              <a:rPr lang="fr-CH" sz="2400" dirty="0" err="1" smtClean="0"/>
              <a:t>using</a:t>
            </a:r>
            <a:r>
              <a:rPr lang="fr-CH" sz="2400" dirty="0" smtClean="0"/>
              <a:t> muon pairs </a:t>
            </a:r>
            <a:r>
              <a:rPr lang="fr-CH" sz="2400" dirty="0" err="1" smtClean="0"/>
              <a:t>can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made at </a:t>
            </a:r>
            <a:r>
              <a:rPr lang="fr-CH" sz="2400" b="1" dirty="0" smtClean="0">
                <a:sym typeface="Symbol"/>
              </a:rPr>
              <a:t>40 </a:t>
            </a:r>
            <a:r>
              <a:rPr lang="fr-CH" sz="2400" b="1" dirty="0" err="1" smtClean="0">
                <a:sym typeface="Symbol"/>
              </a:rPr>
              <a:t>keV</a:t>
            </a:r>
            <a:r>
              <a:rPr lang="fr-CH" sz="2400" b="1" dirty="0" smtClean="0">
                <a:sym typeface="Symbol"/>
              </a:rPr>
              <a:t> </a:t>
            </a:r>
            <a:r>
              <a:rPr lang="fr-CH" sz="2400" dirty="0" smtClean="0">
                <a:sym typeface="Symbol"/>
              </a:rPr>
              <a:t>on a </a:t>
            </a:r>
            <a:r>
              <a:rPr lang="fr-CH" sz="2400" dirty="0" err="1" smtClean="0">
                <a:sym typeface="Symbol"/>
              </a:rPr>
              <a:t>daily</a:t>
            </a:r>
            <a:r>
              <a:rPr lang="fr-CH" sz="2400" dirty="0" smtClean="0">
                <a:sym typeface="Symbol"/>
              </a:rPr>
              <a:t> basis.  </a:t>
            </a:r>
            <a:endParaRPr lang="fr-CH" sz="2400" dirty="0" smtClean="0"/>
          </a:p>
        </p:txBody>
      </p:sp>
      <p:grpSp>
        <p:nvGrpSpPr>
          <p:cNvPr id="80" name="Group 79"/>
          <p:cNvGrpSpPr/>
          <p:nvPr/>
        </p:nvGrpSpPr>
        <p:grpSpPr>
          <a:xfrm>
            <a:off x="18105991" y="26104643"/>
            <a:ext cx="4296862" cy="4588651"/>
            <a:chOff x="5359744" y="2366308"/>
            <a:chExt cx="6208980" cy="6747118"/>
          </a:xfrm>
        </p:grpSpPr>
        <p:grpSp>
          <p:nvGrpSpPr>
            <p:cNvPr id="81" name="Group 241"/>
            <p:cNvGrpSpPr>
              <a:grpSpLocks noChangeAspect="1"/>
            </p:cNvGrpSpPr>
            <p:nvPr/>
          </p:nvGrpSpPr>
          <p:grpSpPr>
            <a:xfrm>
              <a:off x="5359744" y="2866183"/>
              <a:ext cx="6208980" cy="6192931"/>
              <a:chOff x="0" y="-3"/>
              <a:chExt cx="8182126" cy="8160976"/>
            </a:xfrm>
          </p:grpSpPr>
          <p:grpSp>
            <p:nvGrpSpPr>
              <p:cNvPr id="97" name="Group 213"/>
              <p:cNvGrpSpPr/>
              <p:nvPr/>
            </p:nvGrpSpPr>
            <p:grpSpPr>
              <a:xfrm>
                <a:off x="0" y="-3"/>
                <a:ext cx="4200584" cy="8160975"/>
                <a:chOff x="0" y="-2"/>
                <a:chExt cx="4200583" cy="8160973"/>
              </a:xfrm>
            </p:grpSpPr>
            <p:sp>
              <p:nvSpPr>
                <p:cNvPr id="125" name="Shape 187"/>
                <p:cNvSpPr/>
                <p:nvPr/>
              </p:nvSpPr>
              <p:spPr>
                <a:xfrm flipV="1">
                  <a:off x="217840" y="3508400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300"/>
                </a:p>
              </p:txBody>
            </p:sp>
            <p:sp>
              <p:nvSpPr>
                <p:cNvPr id="126" name="Shape 188"/>
                <p:cNvSpPr/>
                <p:nvPr/>
              </p:nvSpPr>
              <p:spPr>
                <a:xfrm>
                  <a:off x="217840" y="4291872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300"/>
                </a:p>
              </p:txBody>
            </p:sp>
            <p:grpSp>
              <p:nvGrpSpPr>
                <p:cNvPr id="127" name="Group 199"/>
                <p:cNvGrpSpPr/>
                <p:nvPr/>
              </p:nvGrpSpPr>
              <p:grpSpPr>
                <a:xfrm>
                  <a:off x="217077" y="-2"/>
                  <a:ext cx="3983506" cy="3525473"/>
                  <a:chOff x="0" y="-1"/>
                  <a:chExt cx="3983505" cy="3525471"/>
                </a:xfrm>
              </p:grpSpPr>
              <p:grpSp>
                <p:nvGrpSpPr>
                  <p:cNvPr id="140" name="Group 192"/>
                  <p:cNvGrpSpPr/>
                  <p:nvPr/>
                </p:nvGrpSpPr>
                <p:grpSpPr>
                  <a:xfrm>
                    <a:off x="0" y="315920"/>
                    <a:ext cx="2339442" cy="3209550"/>
                    <a:chOff x="0" y="0"/>
                    <a:chExt cx="2339441" cy="3209549"/>
                  </a:xfrm>
                </p:grpSpPr>
                <p:sp>
                  <p:nvSpPr>
                    <p:cNvPr id="146" name="Shape 189"/>
                    <p:cNvSpPr/>
                    <p:nvPr/>
                  </p:nvSpPr>
                  <p:spPr>
                    <a:xfrm>
                      <a:off x="0" y="870001"/>
                      <a:ext cx="1041543" cy="233954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06" y="19380"/>
                            <a:pt x="869" y="17174"/>
                            <a:pt x="1983" y="15008"/>
                          </a:cubicBezTo>
                          <a:cubicBezTo>
                            <a:pt x="3148" y="12744"/>
                            <a:pt x="4801" y="10532"/>
                            <a:pt x="7097" y="8445"/>
                          </a:cubicBezTo>
                          <a:cubicBezTo>
                            <a:pt x="9125" y="6602"/>
                            <a:pt x="11638" y="4873"/>
                            <a:pt x="14547" y="3281"/>
                          </a:cubicBezTo>
                          <a:cubicBezTo>
                            <a:pt x="16697" y="2105"/>
                            <a:pt x="19055" y="1008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300"/>
                    </a:p>
                  </p:txBody>
                </p:sp>
                <p:sp>
                  <p:nvSpPr>
                    <p:cNvPr id="147" name="Shape 190"/>
                    <p:cNvSpPr/>
                    <p:nvPr/>
                  </p:nvSpPr>
                  <p:spPr>
                    <a:xfrm>
                      <a:off x="1314709" y="0"/>
                      <a:ext cx="1024733" cy="63122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424" y="18137"/>
                            <a:pt x="4982" y="14932"/>
                            <a:pt x="7660" y="12004"/>
                          </a:cubicBezTo>
                          <a:cubicBezTo>
                            <a:pt x="12034" y="7220"/>
                            <a:pt x="16707" y="3197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300"/>
                    </a:p>
                  </p:txBody>
                </p:sp>
                <p:sp>
                  <p:nvSpPr>
                    <p:cNvPr id="148" name="Shape 191"/>
                    <p:cNvSpPr/>
                    <p:nvPr/>
                  </p:nvSpPr>
                  <p:spPr>
                    <a:xfrm flipV="1">
                      <a:off x="1034004" y="620297"/>
                      <a:ext cx="292697" cy="257129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414141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300"/>
                    </a:p>
                  </p:txBody>
                </p:sp>
              </p:grpSp>
              <p:sp>
                <p:nvSpPr>
                  <p:cNvPr id="141" name="Shape 193"/>
                  <p:cNvSpPr/>
                  <p:nvPr/>
                </p:nvSpPr>
                <p:spPr>
                  <a:xfrm>
                    <a:off x="2333871" y="-1"/>
                    <a:ext cx="1649634" cy="31300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42" name="Shape 194"/>
                  <p:cNvSpPr/>
                  <p:nvPr/>
                </p:nvSpPr>
                <p:spPr>
                  <a:xfrm>
                    <a:off x="107559" y="1256129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43" name="Shape 195"/>
                  <p:cNvSpPr/>
                  <p:nvPr/>
                </p:nvSpPr>
                <p:spPr>
                  <a:xfrm>
                    <a:off x="1382815" y="41223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44" name="Shape 196"/>
                  <p:cNvSpPr/>
                  <p:nvPr/>
                </p:nvSpPr>
                <p:spPr>
                  <a:xfrm flipV="1">
                    <a:off x="1110534" y="1013918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45" name="Shape 197"/>
                  <p:cNvSpPr/>
                  <p:nvPr/>
                </p:nvSpPr>
                <p:spPr>
                  <a:xfrm rot="10800000" flipH="1">
                    <a:off x="2371040" y="5033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</p:grpSp>
            <p:grpSp>
              <p:nvGrpSpPr>
                <p:cNvPr id="128" name="Group 209"/>
                <p:cNvGrpSpPr/>
                <p:nvPr/>
              </p:nvGrpSpPr>
              <p:grpSpPr>
                <a:xfrm>
                  <a:off x="217077" y="4635500"/>
                  <a:ext cx="3983506" cy="3525471"/>
                  <a:chOff x="0" y="0"/>
                  <a:chExt cx="3983505" cy="3525470"/>
                </a:xfrm>
              </p:grpSpPr>
              <p:sp>
                <p:nvSpPr>
                  <p:cNvPr id="132" name="Shape 200"/>
                  <p:cNvSpPr/>
                  <p:nvPr/>
                </p:nvSpPr>
                <p:spPr>
                  <a:xfrm rot="10800000" flipH="1">
                    <a:off x="0" y="0"/>
                    <a:ext cx="1041543" cy="233954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33" name="Shape 201"/>
                  <p:cNvSpPr/>
                  <p:nvPr/>
                </p:nvSpPr>
                <p:spPr>
                  <a:xfrm rot="10800000" flipH="1">
                    <a:off x="1314709" y="2578327"/>
                    <a:ext cx="1024733" cy="63122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34" name="Shape 202"/>
                  <p:cNvSpPr/>
                  <p:nvPr/>
                </p:nvSpPr>
                <p:spPr>
                  <a:xfrm>
                    <a:off x="1034004" y="2332123"/>
                    <a:ext cx="292697" cy="257129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35" name="Shape 203"/>
                  <p:cNvSpPr/>
                  <p:nvPr/>
                </p:nvSpPr>
                <p:spPr>
                  <a:xfrm rot="10800000" flipH="1">
                    <a:off x="2333871" y="3212464"/>
                    <a:ext cx="1649634" cy="3130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36" name="Shape 204"/>
                  <p:cNvSpPr/>
                  <p:nvPr/>
                </p:nvSpPr>
                <p:spPr>
                  <a:xfrm rot="10800000" flipH="1">
                    <a:off x="107559" y="0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37" name="Shape 205"/>
                  <p:cNvSpPr/>
                  <p:nvPr/>
                </p:nvSpPr>
                <p:spPr>
                  <a:xfrm rot="10800000" flipH="1">
                    <a:off x="1382815" y="250095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38" name="Shape 206"/>
                  <p:cNvSpPr/>
                  <p:nvPr/>
                </p:nvSpPr>
                <p:spPr>
                  <a:xfrm>
                    <a:off x="1110534" y="2262139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39" name="Shape 207"/>
                  <p:cNvSpPr/>
                  <p:nvPr/>
                </p:nvSpPr>
                <p:spPr>
                  <a:xfrm>
                    <a:off x="2371040" y="311535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</p:grpSp>
            <p:sp>
              <p:nvSpPr>
                <p:cNvPr id="129" name="Shape 210"/>
                <p:cNvSpPr/>
                <p:nvPr/>
              </p:nvSpPr>
              <p:spPr>
                <a:xfrm>
                  <a:off x="0" y="3844423"/>
                  <a:ext cx="404376" cy="472124"/>
                </a:xfrm>
                <a:prstGeom prst="rect">
                  <a:avLst/>
                </a:prstGeom>
                <a:blipFill rotWithShape="1">
                  <a:blip r:embed="rId32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blurRad="25400" dist="33948" dir="2700000" rotWithShape="0">
                          <a:srgbClr val="3B3936"/>
                        </a:outerShdw>
                      </a:effectLst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300"/>
                </a:p>
              </p:txBody>
            </p:sp>
            <p:sp>
              <p:nvSpPr>
                <p:cNvPr id="130" name="Shape 211"/>
                <p:cNvSpPr/>
                <p:nvPr/>
              </p:nvSpPr>
              <p:spPr>
                <a:xfrm>
                  <a:off x="217840" y="3512819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300"/>
                </a:p>
              </p:txBody>
            </p:sp>
            <p:sp>
              <p:nvSpPr>
                <p:cNvPr id="131" name="Shape 212"/>
                <p:cNvSpPr/>
                <p:nvPr/>
              </p:nvSpPr>
              <p:spPr>
                <a:xfrm flipV="1">
                  <a:off x="217840" y="4291752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300"/>
                </a:p>
              </p:txBody>
            </p:sp>
          </p:grpSp>
          <p:grpSp>
            <p:nvGrpSpPr>
              <p:cNvPr id="98" name="Group 240"/>
              <p:cNvGrpSpPr/>
              <p:nvPr/>
            </p:nvGrpSpPr>
            <p:grpSpPr>
              <a:xfrm rot="10800000">
                <a:off x="4198618" y="-2"/>
                <a:ext cx="3983508" cy="8160975"/>
                <a:chOff x="217077" y="-2"/>
                <a:chExt cx="3983506" cy="8160973"/>
              </a:xfrm>
            </p:grpSpPr>
            <p:sp>
              <p:nvSpPr>
                <p:cNvPr id="99" name="Shape 214"/>
                <p:cNvSpPr/>
                <p:nvPr/>
              </p:nvSpPr>
              <p:spPr>
                <a:xfrm flipV="1">
                  <a:off x="217840" y="3508400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300"/>
                </a:p>
              </p:txBody>
            </p:sp>
            <p:sp>
              <p:nvSpPr>
                <p:cNvPr id="100" name="Shape 215"/>
                <p:cNvSpPr/>
                <p:nvPr/>
              </p:nvSpPr>
              <p:spPr>
                <a:xfrm>
                  <a:off x="217840" y="4291872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300"/>
                </a:p>
              </p:txBody>
            </p:sp>
            <p:grpSp>
              <p:nvGrpSpPr>
                <p:cNvPr id="101" name="Group 226"/>
                <p:cNvGrpSpPr/>
                <p:nvPr/>
              </p:nvGrpSpPr>
              <p:grpSpPr>
                <a:xfrm>
                  <a:off x="217077" y="-2"/>
                  <a:ext cx="3983506" cy="3525473"/>
                  <a:chOff x="0" y="-1"/>
                  <a:chExt cx="3983505" cy="3525471"/>
                </a:xfrm>
              </p:grpSpPr>
              <p:grpSp>
                <p:nvGrpSpPr>
                  <p:cNvPr id="116" name="Group 219"/>
                  <p:cNvGrpSpPr/>
                  <p:nvPr/>
                </p:nvGrpSpPr>
                <p:grpSpPr>
                  <a:xfrm>
                    <a:off x="0" y="315920"/>
                    <a:ext cx="2339442" cy="3209550"/>
                    <a:chOff x="0" y="0"/>
                    <a:chExt cx="2339441" cy="3209549"/>
                  </a:xfrm>
                </p:grpSpPr>
                <p:sp>
                  <p:nvSpPr>
                    <p:cNvPr id="122" name="Shape 216"/>
                    <p:cNvSpPr/>
                    <p:nvPr/>
                  </p:nvSpPr>
                  <p:spPr>
                    <a:xfrm>
                      <a:off x="0" y="870001"/>
                      <a:ext cx="1041543" cy="233954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06" y="19380"/>
                            <a:pt x="869" y="17174"/>
                            <a:pt x="1983" y="15008"/>
                          </a:cubicBezTo>
                          <a:cubicBezTo>
                            <a:pt x="3148" y="12744"/>
                            <a:pt x="4801" y="10532"/>
                            <a:pt x="7097" y="8445"/>
                          </a:cubicBezTo>
                          <a:cubicBezTo>
                            <a:pt x="9125" y="6602"/>
                            <a:pt x="11638" y="4873"/>
                            <a:pt x="14547" y="3281"/>
                          </a:cubicBezTo>
                          <a:cubicBezTo>
                            <a:pt x="16697" y="2105"/>
                            <a:pt x="19055" y="1008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300"/>
                    </a:p>
                  </p:txBody>
                </p:sp>
                <p:sp>
                  <p:nvSpPr>
                    <p:cNvPr id="123" name="Shape 217"/>
                    <p:cNvSpPr/>
                    <p:nvPr/>
                  </p:nvSpPr>
                  <p:spPr>
                    <a:xfrm>
                      <a:off x="1314709" y="0"/>
                      <a:ext cx="1024733" cy="63122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424" y="18137"/>
                            <a:pt x="4982" y="14932"/>
                            <a:pt x="7660" y="12004"/>
                          </a:cubicBezTo>
                          <a:cubicBezTo>
                            <a:pt x="12034" y="7220"/>
                            <a:pt x="16707" y="3197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300"/>
                    </a:p>
                  </p:txBody>
                </p:sp>
                <p:sp>
                  <p:nvSpPr>
                    <p:cNvPr id="124" name="Shape 218"/>
                    <p:cNvSpPr/>
                    <p:nvPr/>
                  </p:nvSpPr>
                  <p:spPr>
                    <a:xfrm flipV="1">
                      <a:off x="1034004" y="620297"/>
                      <a:ext cx="292697" cy="257129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414141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300"/>
                    </a:p>
                  </p:txBody>
                </p:sp>
              </p:grpSp>
              <p:sp>
                <p:nvSpPr>
                  <p:cNvPr id="117" name="Shape 220"/>
                  <p:cNvSpPr/>
                  <p:nvPr/>
                </p:nvSpPr>
                <p:spPr>
                  <a:xfrm>
                    <a:off x="2333871" y="-1"/>
                    <a:ext cx="1649634" cy="31300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18" name="Shape 221"/>
                  <p:cNvSpPr/>
                  <p:nvPr/>
                </p:nvSpPr>
                <p:spPr>
                  <a:xfrm>
                    <a:off x="107559" y="1256129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19" name="Shape 222"/>
                  <p:cNvSpPr/>
                  <p:nvPr/>
                </p:nvSpPr>
                <p:spPr>
                  <a:xfrm>
                    <a:off x="1382815" y="41223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20" name="Shape 223"/>
                  <p:cNvSpPr/>
                  <p:nvPr/>
                </p:nvSpPr>
                <p:spPr>
                  <a:xfrm flipV="1">
                    <a:off x="1110534" y="1013918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21" name="Shape 224"/>
                  <p:cNvSpPr/>
                  <p:nvPr/>
                </p:nvSpPr>
                <p:spPr>
                  <a:xfrm rot="10800000" flipH="1">
                    <a:off x="2371040" y="5033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</p:grpSp>
            <p:grpSp>
              <p:nvGrpSpPr>
                <p:cNvPr id="103" name="Group 236"/>
                <p:cNvGrpSpPr/>
                <p:nvPr/>
              </p:nvGrpSpPr>
              <p:grpSpPr>
                <a:xfrm>
                  <a:off x="217077" y="4635500"/>
                  <a:ext cx="3983506" cy="3525471"/>
                  <a:chOff x="0" y="0"/>
                  <a:chExt cx="3983505" cy="3525470"/>
                </a:xfrm>
              </p:grpSpPr>
              <p:sp>
                <p:nvSpPr>
                  <p:cNvPr id="108" name="Shape 227"/>
                  <p:cNvSpPr/>
                  <p:nvPr/>
                </p:nvSpPr>
                <p:spPr>
                  <a:xfrm rot="10800000" flipH="1">
                    <a:off x="0" y="0"/>
                    <a:ext cx="1041543" cy="233954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09" name="Shape 228"/>
                  <p:cNvSpPr/>
                  <p:nvPr/>
                </p:nvSpPr>
                <p:spPr>
                  <a:xfrm rot="10800000" flipH="1">
                    <a:off x="1314709" y="2578327"/>
                    <a:ext cx="1024733" cy="63122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10" name="Shape 229"/>
                  <p:cNvSpPr/>
                  <p:nvPr/>
                </p:nvSpPr>
                <p:spPr>
                  <a:xfrm>
                    <a:off x="1034004" y="2332123"/>
                    <a:ext cx="292697" cy="257129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11" name="Shape 230"/>
                  <p:cNvSpPr/>
                  <p:nvPr/>
                </p:nvSpPr>
                <p:spPr>
                  <a:xfrm rot="10800000" flipH="1">
                    <a:off x="2333871" y="3212464"/>
                    <a:ext cx="1649634" cy="3130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12" name="Shape 231"/>
                  <p:cNvSpPr/>
                  <p:nvPr/>
                </p:nvSpPr>
                <p:spPr>
                  <a:xfrm rot="10800000" flipH="1">
                    <a:off x="107559" y="0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13" name="Shape 232"/>
                  <p:cNvSpPr/>
                  <p:nvPr/>
                </p:nvSpPr>
                <p:spPr>
                  <a:xfrm rot="10800000" flipH="1">
                    <a:off x="1382815" y="250095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14" name="Shape 233"/>
                  <p:cNvSpPr/>
                  <p:nvPr/>
                </p:nvSpPr>
                <p:spPr>
                  <a:xfrm>
                    <a:off x="1110534" y="2262139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  <p:sp>
                <p:nvSpPr>
                  <p:cNvPr id="115" name="Shape 234"/>
                  <p:cNvSpPr/>
                  <p:nvPr/>
                </p:nvSpPr>
                <p:spPr>
                  <a:xfrm>
                    <a:off x="2371040" y="311535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300"/>
                  </a:p>
                </p:txBody>
              </p:sp>
            </p:grpSp>
            <p:sp>
              <p:nvSpPr>
                <p:cNvPr id="104" name="Shape 238"/>
                <p:cNvSpPr/>
                <p:nvPr/>
              </p:nvSpPr>
              <p:spPr>
                <a:xfrm>
                  <a:off x="217840" y="3512819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300"/>
                </a:p>
              </p:txBody>
            </p:sp>
            <p:sp>
              <p:nvSpPr>
                <p:cNvPr id="107" name="Shape 239"/>
                <p:cNvSpPr/>
                <p:nvPr/>
              </p:nvSpPr>
              <p:spPr>
                <a:xfrm flipV="1">
                  <a:off x="217840" y="4291752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300"/>
                </a:p>
              </p:txBody>
            </p:sp>
          </p:grpSp>
        </p:grpSp>
        <p:sp>
          <p:nvSpPr>
            <p:cNvPr id="82" name="Shape 242"/>
            <p:cNvSpPr/>
            <p:nvPr/>
          </p:nvSpPr>
          <p:spPr>
            <a:xfrm>
              <a:off x="8916949" y="2844384"/>
              <a:ext cx="44755" cy="9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38" h="21600" extrusionOk="0">
                  <a:moveTo>
                    <a:pt x="0" y="0"/>
                  </a:moveTo>
                  <a:cubicBezTo>
                    <a:pt x="12398" y="538"/>
                    <a:pt x="21600" y="6189"/>
                    <a:pt x="20071" y="12370"/>
                  </a:cubicBezTo>
                  <a:cubicBezTo>
                    <a:pt x="18833" y="17379"/>
                    <a:pt x="10642" y="21233"/>
                    <a:pt x="610" y="21600"/>
                  </a:cubicBezTo>
                </a:path>
              </a:pathLst>
            </a:custGeom>
            <a:ln w="25400">
              <a:solidFill>
                <a:srgbClr val="41414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300"/>
            </a:p>
          </p:txBody>
        </p:sp>
        <p:sp>
          <p:nvSpPr>
            <p:cNvPr id="83" name="Shape 246"/>
            <p:cNvSpPr/>
            <p:nvPr/>
          </p:nvSpPr>
          <p:spPr>
            <a:xfrm>
              <a:off x="9051561" y="2514719"/>
              <a:ext cx="1366645" cy="42285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0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lang="en-GB" sz="1400" dirty="0">
                  <a:sym typeface="Symbol"/>
                </a:rPr>
                <a:t>=</a:t>
              </a:r>
              <a:r>
                <a:rPr sz="1400" dirty="0"/>
                <a:t>30 </a:t>
              </a:r>
              <a:r>
                <a:rPr sz="1400" dirty="0" err="1"/>
                <a:t>mrad</a:t>
              </a:r>
              <a:endParaRPr sz="1400" dirty="0"/>
            </a:p>
          </p:txBody>
        </p:sp>
        <p:sp>
          <p:nvSpPr>
            <p:cNvPr id="87" name="Shape 247"/>
            <p:cNvSpPr/>
            <p:nvPr/>
          </p:nvSpPr>
          <p:spPr>
            <a:xfrm>
              <a:off x="8539304" y="2494757"/>
              <a:ext cx="1" cy="373920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300"/>
            </a:p>
          </p:txBody>
        </p:sp>
        <p:sp>
          <p:nvSpPr>
            <p:cNvPr id="88" name="Shape 257"/>
            <p:cNvSpPr/>
            <p:nvPr/>
          </p:nvSpPr>
          <p:spPr>
            <a:xfrm>
              <a:off x="8558906" y="2366308"/>
              <a:ext cx="548974" cy="468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600" b="1" dirty="0"/>
                <a:t>IP</a:t>
              </a:r>
              <a:r>
                <a:rPr lang="fr-CH" sz="1600" b="1" dirty="0"/>
                <a:t>1</a:t>
              </a:r>
              <a:endParaRPr sz="1600" b="1" dirty="0"/>
            </a:p>
          </p:txBody>
        </p:sp>
        <p:sp>
          <p:nvSpPr>
            <p:cNvPr id="90" name="Shape 258"/>
            <p:cNvSpPr/>
            <p:nvPr/>
          </p:nvSpPr>
          <p:spPr>
            <a:xfrm>
              <a:off x="8371145" y="8482488"/>
              <a:ext cx="548974" cy="4681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600" b="1" dirty="0"/>
                <a:t>IP</a:t>
              </a:r>
              <a:r>
                <a:rPr lang="fr-CH" sz="1600" b="1" dirty="0"/>
                <a:t>2</a:t>
              </a:r>
              <a:endParaRPr sz="1600" b="1" dirty="0"/>
            </a:p>
          </p:txBody>
        </p:sp>
        <p:sp>
          <p:nvSpPr>
            <p:cNvPr id="91" name="Shape 260"/>
            <p:cNvSpPr/>
            <p:nvPr/>
          </p:nvSpPr>
          <p:spPr>
            <a:xfrm flipH="1">
              <a:off x="7074338" y="2973754"/>
              <a:ext cx="347333" cy="101632"/>
            </a:xfrm>
            <a:prstGeom prst="line">
              <a:avLst/>
            </a:prstGeom>
            <a:ln w="25400">
              <a:solidFill>
                <a:srgbClr val="FF2700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300"/>
            </a:p>
          </p:txBody>
        </p:sp>
        <p:sp>
          <p:nvSpPr>
            <p:cNvPr id="93" name="Shape 261"/>
            <p:cNvSpPr/>
            <p:nvPr/>
          </p:nvSpPr>
          <p:spPr>
            <a:xfrm>
              <a:off x="9654006" y="2973754"/>
              <a:ext cx="347334" cy="101632"/>
            </a:xfrm>
            <a:prstGeom prst="line">
              <a:avLst/>
            </a:prstGeom>
            <a:ln w="25400">
              <a:solidFill>
                <a:srgbClr val="0433FF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300"/>
            </a:p>
          </p:txBody>
        </p:sp>
        <p:sp>
          <p:nvSpPr>
            <p:cNvPr id="95" name="Shape 262"/>
            <p:cNvSpPr/>
            <p:nvPr/>
          </p:nvSpPr>
          <p:spPr>
            <a:xfrm flipH="1" flipV="1">
              <a:off x="7553634" y="9011793"/>
              <a:ext cx="347333" cy="101633"/>
            </a:xfrm>
            <a:prstGeom prst="line">
              <a:avLst/>
            </a:prstGeom>
            <a:ln w="25400">
              <a:solidFill>
                <a:srgbClr val="0433FF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300"/>
            </a:p>
          </p:txBody>
        </p:sp>
        <p:sp>
          <p:nvSpPr>
            <p:cNvPr id="96" name="Shape 263"/>
            <p:cNvSpPr/>
            <p:nvPr/>
          </p:nvSpPr>
          <p:spPr>
            <a:xfrm flipV="1">
              <a:off x="9269819" y="9003848"/>
              <a:ext cx="347334" cy="101633"/>
            </a:xfrm>
            <a:prstGeom prst="line">
              <a:avLst/>
            </a:prstGeom>
            <a:ln w="25400">
              <a:solidFill>
                <a:srgbClr val="FF2700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300"/>
            </a:p>
          </p:txBody>
        </p:sp>
      </p:grpSp>
      <p:sp>
        <p:nvSpPr>
          <p:cNvPr id="149" name="Shape 262"/>
          <p:cNvSpPr/>
          <p:nvPr/>
        </p:nvSpPr>
        <p:spPr>
          <a:xfrm flipH="1">
            <a:off x="22341951" y="28352616"/>
            <a:ext cx="60900" cy="484298"/>
          </a:xfrm>
          <a:prstGeom prst="line">
            <a:avLst/>
          </a:prstGeom>
          <a:ln w="25400">
            <a:solidFill>
              <a:srgbClr val="0433FF"/>
            </a:solidFill>
            <a:miter lim="400000"/>
            <a:tailEnd type="triangle"/>
          </a:ln>
        </p:spPr>
        <p:txBody>
          <a:bodyPr lIns="35716" tIns="35716" rIns="35716" bIns="35716" anchor="ctr"/>
          <a:lstStyle/>
          <a:p>
            <a:pPr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300"/>
          </a:p>
        </p:txBody>
      </p:sp>
      <p:sp>
        <p:nvSpPr>
          <p:cNvPr id="151" name="Shape 262"/>
          <p:cNvSpPr/>
          <p:nvPr/>
        </p:nvSpPr>
        <p:spPr>
          <a:xfrm flipH="1" flipV="1">
            <a:off x="22351895" y="28326855"/>
            <a:ext cx="60900" cy="484298"/>
          </a:xfrm>
          <a:prstGeom prst="line">
            <a:avLst/>
          </a:prstGeom>
          <a:ln w="25400">
            <a:solidFill>
              <a:srgbClr val="FF0000"/>
            </a:solidFill>
            <a:miter lim="400000"/>
            <a:tailEnd type="triangle"/>
          </a:ln>
        </p:spPr>
        <p:txBody>
          <a:bodyPr lIns="35716" tIns="35716" rIns="35716" bIns="35716" anchor="ctr"/>
          <a:lstStyle/>
          <a:p>
            <a:pPr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300"/>
          </a:p>
        </p:txBody>
      </p:sp>
      <p:sp>
        <p:nvSpPr>
          <p:cNvPr id="152" name="TextBox 151"/>
          <p:cNvSpPr txBox="1"/>
          <p:nvPr/>
        </p:nvSpPr>
        <p:spPr>
          <a:xfrm>
            <a:off x="18710835" y="26392675"/>
            <a:ext cx="784177" cy="1354211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  <a:sym typeface="Symbol"/>
              </a:rPr>
              <a:t></a:t>
            </a:r>
            <a:r>
              <a:rPr lang="en-GB" sz="2400" baseline="-25000" dirty="0" err="1">
                <a:solidFill>
                  <a:srgbClr val="0000FF"/>
                </a:solidFill>
                <a:sym typeface="Symbol"/>
              </a:rPr>
              <a:t>SRi</a:t>
            </a:r>
            <a:r>
              <a:rPr lang="en-GB" baseline="-25000" dirty="0">
                <a:solidFill>
                  <a:srgbClr val="0000FF"/>
                </a:solidFill>
                <a:sym typeface="Symbol"/>
              </a:rPr>
              <a:t>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18179815" y="26743107"/>
            <a:ext cx="606757" cy="369326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sym typeface="Symbol"/>
              </a:rPr>
              <a:t></a:t>
            </a:r>
            <a:r>
              <a:rPr lang="en-GB" sz="1800" baseline="-25000" dirty="0" err="1">
                <a:solidFill>
                  <a:srgbClr val="FF0000"/>
                </a:solidFill>
                <a:sym typeface="Symbol"/>
              </a:rPr>
              <a:t>SRe</a:t>
            </a:r>
            <a:r>
              <a:rPr lang="en-GB" sz="1800" dirty="0">
                <a:solidFill>
                  <a:srgbClr val="FF0000"/>
                </a:solidFill>
                <a:sym typeface="Symbol"/>
              </a:rPr>
              <a:t> 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17694812" y="28351809"/>
            <a:ext cx="570978" cy="400103"/>
          </a:xfrm>
          <a:prstGeom prst="rect">
            <a:avLst/>
          </a:prstGeom>
          <a:noFill/>
        </p:spPr>
        <p:txBody>
          <a:bodyPr wrap="none" lIns="91434" tIns="45717" rIns="91434" bIns="45717" rtlCol="0">
            <a:spAutoFit/>
          </a:bodyPr>
          <a:lstStyle/>
          <a:p>
            <a:r>
              <a:rPr lang="en-GB" sz="2000" dirty="0">
                <a:sym typeface="Symbol"/>
              </a:rPr>
              <a:t></a:t>
            </a:r>
            <a:r>
              <a:rPr lang="en-GB" sz="2000" baseline="-25000" dirty="0">
                <a:sym typeface="Symbol"/>
              </a:rPr>
              <a:t>RF</a:t>
            </a:r>
            <a:r>
              <a:rPr lang="en-GB" sz="2000" dirty="0">
                <a:sym typeface="Symbol"/>
              </a:rPr>
              <a:t> </a:t>
            </a:r>
            <a:endParaRPr lang="en-GB" sz="2000" dirty="0"/>
          </a:p>
        </p:txBody>
      </p:sp>
      <p:sp>
        <p:nvSpPr>
          <p:cNvPr id="155" name="TextBox 154"/>
          <p:cNvSpPr txBox="1"/>
          <p:nvPr/>
        </p:nvSpPr>
        <p:spPr>
          <a:xfrm>
            <a:off x="18672008" y="27505896"/>
            <a:ext cx="3271276" cy="8309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91434" tIns="45717" rIns="91434" bIns="45717" rtlCol="0">
            <a:spAutoFit/>
          </a:bodyPr>
          <a:lstStyle/>
          <a:p>
            <a:r>
              <a:rPr lang="fr-CH" sz="1600" dirty="0">
                <a:solidFill>
                  <a:srgbClr val="FF0000"/>
                </a:solidFill>
              </a:rPr>
              <a:t>E+ </a:t>
            </a:r>
            <a:r>
              <a:rPr lang="fr-CH" sz="1600" dirty="0"/>
              <a:t>= E</a:t>
            </a:r>
            <a:r>
              <a:rPr lang="fr-CH" sz="1600" baseline="-25000" dirty="0"/>
              <a:t>0</a:t>
            </a:r>
            <a:r>
              <a:rPr lang="fr-CH" sz="1600" baseline="30000" dirty="0"/>
              <a:t>+ </a:t>
            </a:r>
            <a:r>
              <a:rPr lang="fr-CH" sz="1600" dirty="0"/>
              <a:t>+</a:t>
            </a:r>
            <a:r>
              <a:rPr lang="en-GB" sz="1600" dirty="0">
                <a:sym typeface="Symbol"/>
              </a:rPr>
              <a:t> 0.5</a:t>
            </a:r>
            <a:r>
              <a:rPr lang="en-GB" sz="1600" baseline="-25000" dirty="0">
                <a:sym typeface="Symbol"/>
              </a:rPr>
              <a:t>RF</a:t>
            </a:r>
            <a:r>
              <a:rPr lang="fr-CH" sz="1600" dirty="0"/>
              <a:t> -</a:t>
            </a:r>
            <a:r>
              <a:rPr lang="en-GB" sz="1600" dirty="0">
                <a:sym typeface="Symbol"/>
              </a:rPr>
              <a:t>2</a:t>
            </a:r>
            <a:r>
              <a:rPr lang="en-GB" sz="1600" baseline="-25000" dirty="0">
                <a:sym typeface="Symbol"/>
              </a:rPr>
              <a:t>SRi </a:t>
            </a:r>
            <a:r>
              <a:rPr lang="en-GB" sz="1600" dirty="0">
                <a:sym typeface="Symbol"/>
              </a:rPr>
              <a:t>- </a:t>
            </a:r>
            <a:r>
              <a:rPr lang="en-GB" sz="1600" baseline="-25000" dirty="0" err="1">
                <a:sym typeface="Symbol"/>
              </a:rPr>
              <a:t>SRe</a:t>
            </a:r>
            <a:r>
              <a:rPr lang="en-GB" sz="1600" dirty="0">
                <a:sym typeface="Symbol"/>
              </a:rPr>
              <a:t> – 1.5</a:t>
            </a:r>
            <a:r>
              <a:rPr lang="en-GB" sz="1600" baseline="-25000" dirty="0">
                <a:sym typeface="Symbol"/>
              </a:rPr>
              <a:t>BS  </a:t>
            </a:r>
          </a:p>
          <a:p>
            <a:r>
              <a:rPr lang="fr-CH" sz="1600" dirty="0">
                <a:solidFill>
                  <a:srgbClr val="0000FF"/>
                </a:solidFill>
              </a:rPr>
              <a:t>E</a:t>
            </a:r>
            <a:r>
              <a:rPr lang="fr-CH" sz="1600" baseline="30000" dirty="0">
                <a:solidFill>
                  <a:srgbClr val="0000FF"/>
                </a:solidFill>
              </a:rPr>
              <a:t>-</a:t>
            </a:r>
            <a:r>
              <a:rPr lang="fr-CH" sz="1600" dirty="0">
                <a:solidFill>
                  <a:srgbClr val="FF0000"/>
                </a:solidFill>
              </a:rPr>
              <a:t> </a:t>
            </a:r>
            <a:r>
              <a:rPr lang="fr-CH" sz="1600" dirty="0"/>
              <a:t>=  E</a:t>
            </a:r>
            <a:r>
              <a:rPr lang="fr-CH" sz="1600" baseline="-25000" dirty="0"/>
              <a:t>0</a:t>
            </a:r>
            <a:r>
              <a:rPr lang="fr-CH" sz="1600" baseline="30000" dirty="0"/>
              <a:t>- </a:t>
            </a:r>
            <a:r>
              <a:rPr lang="fr-CH" sz="1600" dirty="0"/>
              <a:t> -  0.5</a:t>
            </a:r>
            <a:r>
              <a:rPr lang="en-GB" sz="1600" dirty="0">
                <a:sym typeface="Symbol"/>
              </a:rPr>
              <a:t></a:t>
            </a:r>
            <a:r>
              <a:rPr lang="en-GB" sz="1600" baseline="-25000" dirty="0">
                <a:sym typeface="Symbol"/>
              </a:rPr>
              <a:t>RF</a:t>
            </a:r>
            <a:r>
              <a:rPr lang="fr-CH" sz="1600" dirty="0">
                <a:sym typeface="Symbol"/>
              </a:rPr>
              <a:t> </a:t>
            </a:r>
            <a:r>
              <a:rPr lang="fr-CH" sz="1600" dirty="0"/>
              <a:t>- </a:t>
            </a:r>
            <a:r>
              <a:rPr lang="en-GB" sz="1600" dirty="0">
                <a:sym typeface="Symbol"/>
              </a:rPr>
              <a:t></a:t>
            </a:r>
            <a:r>
              <a:rPr lang="en-GB" sz="1600" baseline="-25000" dirty="0" err="1">
                <a:sym typeface="Symbol"/>
              </a:rPr>
              <a:t>SRi</a:t>
            </a:r>
            <a:r>
              <a:rPr lang="en-GB" sz="1600" dirty="0">
                <a:sym typeface="Symbol"/>
              </a:rPr>
              <a:t> – 0.5</a:t>
            </a:r>
            <a:r>
              <a:rPr lang="en-GB" sz="1600" baseline="-25000" dirty="0">
                <a:sym typeface="Symbol"/>
              </a:rPr>
              <a:t>BS</a:t>
            </a:r>
            <a:r>
              <a:rPr lang="fr-CH" sz="1600" dirty="0"/>
              <a:t> </a:t>
            </a:r>
          </a:p>
          <a:p>
            <a:r>
              <a:rPr lang="fr-CH" sz="1600" dirty="0">
                <a:sym typeface="Wingdings" panose="05000000000000000000" pitchFamily="2" charset="2"/>
              </a:rPr>
              <a:t> </a:t>
            </a:r>
            <a:r>
              <a:rPr lang="fr-CH" sz="1600" dirty="0"/>
              <a:t>E</a:t>
            </a:r>
            <a:r>
              <a:rPr lang="fr-CH" sz="1600" baseline="30000" dirty="0"/>
              <a:t>+</a:t>
            </a:r>
            <a:r>
              <a:rPr lang="fr-CH" sz="1600" dirty="0"/>
              <a:t> + E</a:t>
            </a:r>
            <a:r>
              <a:rPr lang="fr-CH" sz="1600" baseline="30000" dirty="0"/>
              <a:t>-</a:t>
            </a:r>
            <a:r>
              <a:rPr lang="fr-CH" sz="1600" dirty="0"/>
              <a:t> = E</a:t>
            </a:r>
            <a:r>
              <a:rPr lang="fr-CH" sz="1600" baseline="-25000" dirty="0"/>
              <a:t>0</a:t>
            </a:r>
            <a:r>
              <a:rPr lang="fr-CH" sz="1600" baseline="30000" dirty="0"/>
              <a:t>-</a:t>
            </a:r>
            <a:r>
              <a:rPr lang="fr-CH" sz="1600" dirty="0"/>
              <a:t>+ E</a:t>
            </a:r>
            <a:r>
              <a:rPr lang="fr-CH" sz="1600" baseline="-25000" dirty="0"/>
              <a:t>0   </a:t>
            </a:r>
            <a:r>
              <a:rPr lang="fr-CH" sz="1600" dirty="0"/>
              <a:t>(+</a:t>
            </a:r>
            <a:r>
              <a:rPr lang="en-GB" sz="1600" dirty="0">
                <a:sym typeface="Symbol"/>
              </a:rPr>
              <a:t> </a:t>
            </a:r>
            <a:r>
              <a:rPr lang="en-GB" sz="1600" baseline="-25000" dirty="0" err="1">
                <a:sym typeface="Symbol"/>
              </a:rPr>
              <a:t>SRe</a:t>
            </a:r>
            <a:r>
              <a:rPr lang="en-GB" sz="1600" baseline="-25000" dirty="0">
                <a:sym typeface="Symbol"/>
              </a:rPr>
              <a:t> </a:t>
            </a:r>
            <a:r>
              <a:rPr lang="en-GB" sz="1600" dirty="0">
                <a:sym typeface="Symbol"/>
              </a:rPr>
              <a:t>- </a:t>
            </a:r>
            <a:r>
              <a:rPr lang="en-GB" sz="1600" baseline="-25000" dirty="0" err="1">
                <a:sym typeface="Symbol"/>
              </a:rPr>
              <a:t>SRi</a:t>
            </a:r>
            <a:r>
              <a:rPr lang="fr-CH" sz="1600" baseline="-25000" dirty="0"/>
              <a:t> </a:t>
            </a:r>
            <a:r>
              <a:rPr lang="fr-CH" sz="1600" dirty="0"/>
              <a:t>)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18366939" y="28361103"/>
            <a:ext cx="1721165" cy="40010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lIns="91434" tIns="45717" rIns="91434" bIns="45717" rtlCol="0">
            <a:spAutoFit/>
          </a:bodyPr>
          <a:lstStyle/>
          <a:p>
            <a:r>
              <a:rPr lang="fr-CH" sz="2000" dirty="0" smtClean="0">
                <a:sym typeface="Wingdings" panose="05000000000000000000" pitchFamily="2" charset="2"/>
              </a:rPr>
              <a:t></a:t>
            </a:r>
            <a:r>
              <a:rPr lang="fr-CH" sz="2000" dirty="0" smtClean="0"/>
              <a:t>E</a:t>
            </a:r>
            <a:r>
              <a:rPr lang="fr-CH" sz="2000" baseline="-25000" dirty="0" smtClean="0"/>
              <a:t>0 </a:t>
            </a:r>
            <a:r>
              <a:rPr lang="fr-CH" sz="2000" dirty="0" smtClean="0"/>
              <a:t> at </a:t>
            </a:r>
            <a:r>
              <a:rPr lang="fr-CH" sz="2000" dirty="0" err="1" smtClean="0"/>
              <a:t>half</a:t>
            </a:r>
            <a:r>
              <a:rPr lang="fr-CH" sz="2000" dirty="0" smtClean="0"/>
              <a:t> RF</a:t>
            </a:r>
            <a:endParaRPr lang="en-GB" sz="2000" baseline="-25000" dirty="0"/>
          </a:p>
        </p:txBody>
      </p:sp>
      <p:sp>
        <p:nvSpPr>
          <p:cNvPr id="159" name="TextBox 158"/>
          <p:cNvSpPr txBox="1"/>
          <p:nvPr/>
        </p:nvSpPr>
        <p:spPr>
          <a:xfrm>
            <a:off x="18677380" y="28766149"/>
            <a:ext cx="3202155" cy="13234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91434" tIns="45717" rIns="91434" bIns="45717" rtlCol="0">
            <a:spAutoFit/>
          </a:bodyPr>
          <a:lstStyle/>
          <a:p>
            <a:r>
              <a:rPr lang="fr-CH" sz="1600" dirty="0"/>
              <a:t>single RF system </a:t>
            </a:r>
            <a:r>
              <a:rPr lang="fr-CH" sz="1600" dirty="0">
                <a:sym typeface="Wingdings" panose="05000000000000000000" pitchFamily="2" charset="2"/>
              </a:rPr>
              <a:t> </a:t>
            </a:r>
            <a:r>
              <a:rPr lang="fr-CH" sz="1600" dirty="0"/>
              <a:t>E</a:t>
            </a:r>
            <a:r>
              <a:rPr lang="fr-CH" sz="1600" baseline="30000" dirty="0"/>
              <a:t>+</a:t>
            </a:r>
            <a:r>
              <a:rPr lang="fr-CH" sz="1600" dirty="0"/>
              <a:t> + E</a:t>
            </a:r>
            <a:r>
              <a:rPr lang="fr-CH" sz="1600" baseline="30000" dirty="0"/>
              <a:t>- </a:t>
            </a:r>
            <a:r>
              <a:rPr lang="fr-CH" sz="1600" dirty="0"/>
              <a:t> constant </a:t>
            </a:r>
          </a:p>
          <a:p>
            <a:r>
              <a:rPr lang="fr-CH" sz="1600" dirty="0"/>
              <a:t>if e+, e- </a:t>
            </a:r>
            <a:r>
              <a:rPr lang="fr-CH" sz="1600" dirty="0" err="1"/>
              <a:t>energy</a:t>
            </a:r>
            <a:r>
              <a:rPr lang="fr-CH" sz="1600" dirty="0"/>
              <a:t> </a:t>
            </a:r>
            <a:r>
              <a:rPr lang="fr-CH" sz="1600" dirty="0" err="1"/>
              <a:t>losses</a:t>
            </a:r>
            <a:r>
              <a:rPr lang="fr-CH" sz="1600" dirty="0"/>
              <a:t> are the </a:t>
            </a:r>
            <a:r>
              <a:rPr lang="fr-CH" sz="1600" dirty="0" err="1"/>
              <a:t>same</a:t>
            </a:r>
            <a:endParaRPr lang="fr-CH" sz="1600" dirty="0"/>
          </a:p>
          <a:p>
            <a:r>
              <a:rPr lang="fr-CH" sz="1600" dirty="0"/>
              <a:t>(</a:t>
            </a:r>
            <a:r>
              <a:rPr lang="fr-CH" sz="1600" dirty="0" err="1"/>
              <a:t>mod</a:t>
            </a:r>
            <a:r>
              <a:rPr lang="fr-CH" sz="1600" dirty="0"/>
              <a:t> </a:t>
            </a:r>
            <a:r>
              <a:rPr lang="fr-CH" sz="1600" dirty="0" err="1"/>
              <a:t>higher</a:t>
            </a:r>
            <a:r>
              <a:rPr lang="fr-CH" sz="1600" dirty="0"/>
              <a:t> </a:t>
            </a:r>
            <a:r>
              <a:rPr lang="fr-CH" sz="1600" dirty="0" err="1"/>
              <a:t>order</a:t>
            </a:r>
            <a:r>
              <a:rPr lang="fr-CH" sz="1600" dirty="0"/>
              <a:t> corrections)</a:t>
            </a:r>
          </a:p>
          <a:p>
            <a:r>
              <a:rPr lang="fr-CH" sz="1600" b="1" dirty="0"/>
              <a:t>cross-</a:t>
            </a:r>
            <a:r>
              <a:rPr lang="fr-CH" sz="1600" b="1" dirty="0" err="1"/>
              <a:t>checks</a:t>
            </a:r>
            <a:r>
              <a:rPr lang="fr-CH" sz="1600" b="1" dirty="0"/>
              <a:t>: </a:t>
            </a:r>
            <a:r>
              <a:rPr lang="fr-CH" sz="1600" dirty="0"/>
              <a:t>E</a:t>
            </a:r>
            <a:r>
              <a:rPr lang="fr-CH" sz="1600" baseline="30000" dirty="0"/>
              <a:t>+</a:t>
            </a:r>
            <a:r>
              <a:rPr lang="fr-CH" sz="1600" dirty="0"/>
              <a:t> - E</a:t>
            </a:r>
            <a:r>
              <a:rPr lang="fr-CH" sz="1600" baseline="30000" dirty="0"/>
              <a:t>-</a:t>
            </a:r>
            <a:r>
              <a:rPr lang="fr-CH" sz="1600" dirty="0"/>
              <a:t> (</a:t>
            </a:r>
            <a:r>
              <a:rPr lang="fr-CH" sz="1600" dirty="0" err="1"/>
              <a:t>boost</a:t>
            </a:r>
            <a:r>
              <a:rPr lang="fr-CH" sz="1600" dirty="0"/>
              <a:t> of CM), </a:t>
            </a:r>
          </a:p>
          <a:p>
            <a:r>
              <a:rPr lang="fr-CH" sz="1600" dirty="0"/>
              <a:t>             + </a:t>
            </a:r>
            <a:r>
              <a:rPr lang="fr-CH" sz="1600" dirty="0" err="1"/>
              <a:t>measured</a:t>
            </a:r>
            <a:r>
              <a:rPr lang="fr-CH" sz="1600" dirty="0"/>
              <a:t> Z masses!</a:t>
            </a:r>
            <a:endParaRPr lang="fr-CH" sz="1600" baseline="-25000" dirty="0"/>
          </a:p>
        </p:txBody>
      </p:sp>
      <p:cxnSp>
        <p:nvCxnSpPr>
          <p:cNvPr id="160" name="Straight Arrow Connector 159"/>
          <p:cNvCxnSpPr>
            <a:stCxn id="155" idx="0"/>
          </p:cNvCxnSpPr>
          <p:nvPr/>
        </p:nvCxnSpPr>
        <p:spPr>
          <a:xfrm flipV="1">
            <a:off x="20307648" y="26650801"/>
            <a:ext cx="19789" cy="8550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1995" y="26444822"/>
            <a:ext cx="3182881" cy="46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309" b="49518"/>
          <a:stretch/>
        </p:blipFill>
        <p:spPr bwMode="auto">
          <a:xfrm>
            <a:off x="15139987" y="28605062"/>
            <a:ext cx="3415126" cy="172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627332"/>
              </p:ext>
            </p:extLst>
          </p:nvPr>
        </p:nvGraphicFramePr>
        <p:xfrm>
          <a:off x="23136934" y="31845422"/>
          <a:ext cx="6892591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5858"/>
                <a:gridCol w="1046716"/>
                <a:gridCol w="1522981"/>
                <a:gridCol w="1477010"/>
                <a:gridCol w="128002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2800" baseline="-25000" dirty="0" err="1" smtClean="0"/>
                        <a:t>Quantity</a:t>
                      </a:r>
                      <a:endParaRPr lang="fr-CH" sz="2800" baseline="-25000" dirty="0" smtClean="0"/>
                    </a:p>
                    <a:p>
                      <a:pPr algn="ctr"/>
                      <a:r>
                        <a:rPr lang="fr-CH" sz="2800" baseline="-25000" dirty="0" smtClean="0"/>
                        <a:t>(unit)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400" dirty="0" smtClean="0"/>
                        <a:t>stat.</a:t>
                      </a:r>
                      <a:r>
                        <a:rPr lang="fr-CH" sz="2400" baseline="0" dirty="0" smtClean="0"/>
                        <a:t> </a:t>
                      </a:r>
                      <a:r>
                        <a:rPr lang="fr-CH" sz="2400" dirty="0" err="1" smtClean="0"/>
                        <a:t>error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ym typeface="Symbol"/>
                        </a:rPr>
                        <a:t>E</a:t>
                      </a:r>
                      <a:r>
                        <a:rPr lang="en-GB" sz="2400" baseline="-25000" dirty="0" smtClean="0">
                          <a:sym typeface="Symbol"/>
                        </a:rPr>
                        <a:t>CM </a:t>
                      </a:r>
                      <a:r>
                        <a:rPr lang="en-GB" sz="2400" baseline="0" dirty="0" smtClean="0">
                          <a:sym typeface="Symbol"/>
                        </a:rPr>
                        <a:t>(abs)</a:t>
                      </a:r>
                    </a:p>
                    <a:p>
                      <a:r>
                        <a:rPr lang="fr-CH" sz="2400" baseline="0" dirty="0" smtClean="0">
                          <a:sym typeface="Symbol"/>
                        </a:rPr>
                        <a:t>  100 </a:t>
                      </a:r>
                      <a:r>
                        <a:rPr lang="fr-CH" sz="2400" baseline="0" dirty="0" err="1" smtClean="0">
                          <a:sym typeface="Symbol"/>
                        </a:rPr>
                        <a:t>keV</a:t>
                      </a:r>
                      <a:endParaRPr lang="en-GB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ym typeface="Symbol"/>
                        </a:rPr>
                        <a:t>E</a:t>
                      </a:r>
                      <a:r>
                        <a:rPr lang="en-GB" sz="2400" baseline="-25000" dirty="0" smtClean="0">
                          <a:sym typeface="Symbol"/>
                        </a:rPr>
                        <a:t>CM </a:t>
                      </a:r>
                      <a:r>
                        <a:rPr lang="en-GB" sz="2400" baseline="0" dirty="0" smtClean="0">
                          <a:sym typeface="Symbol"/>
                        </a:rPr>
                        <a:t>(</a:t>
                      </a:r>
                      <a:r>
                        <a:rPr lang="en-GB" sz="2400" baseline="0" dirty="0" err="1" smtClean="0">
                          <a:sym typeface="Symbol"/>
                        </a:rPr>
                        <a:t>ptp</a:t>
                      </a:r>
                      <a:r>
                        <a:rPr lang="en-GB" sz="2400" baseline="0" dirty="0" smtClean="0">
                          <a:sym typeface="Symbol"/>
                        </a:rPr>
                        <a:t>)</a:t>
                      </a:r>
                    </a:p>
                    <a:p>
                      <a:r>
                        <a:rPr lang="fr-CH" sz="2400" baseline="0" dirty="0" smtClean="0">
                          <a:sym typeface="Symbol"/>
                        </a:rPr>
                        <a:t>  40 </a:t>
                      </a:r>
                      <a:r>
                        <a:rPr lang="fr-CH" sz="2400" baseline="0" dirty="0" err="1" smtClean="0">
                          <a:sym typeface="Symbol"/>
                        </a:rPr>
                        <a:t>keV</a:t>
                      </a:r>
                      <a:endParaRPr lang="en-GB" sz="2400" baseline="-25000" dirty="0" smtClean="0"/>
                    </a:p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400" dirty="0" err="1" smtClean="0"/>
                        <a:t>Energy</a:t>
                      </a:r>
                      <a:endParaRPr lang="fr-CH" sz="2400" dirty="0" smtClean="0"/>
                    </a:p>
                    <a:p>
                      <a:r>
                        <a:rPr lang="fr-CH" sz="2400" dirty="0" smtClean="0"/>
                        <a:t>spread </a:t>
                      </a:r>
                    </a:p>
                    <a:p>
                      <a:r>
                        <a:rPr lang="fr-CH" sz="2400" dirty="0" smtClean="0"/>
                        <a:t>50 </a:t>
                      </a:r>
                      <a:r>
                        <a:rPr lang="fr-CH" sz="2400" dirty="0" err="1" smtClean="0"/>
                        <a:t>keV</a:t>
                      </a:r>
                      <a:endParaRPr lang="fr-CH" sz="2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2800" dirty="0" err="1" smtClean="0"/>
                        <a:t>m</a:t>
                      </a:r>
                      <a:r>
                        <a:rPr lang="fr-CH" sz="2800" baseline="-25000" dirty="0" err="1" smtClean="0"/>
                        <a:t>Z</a:t>
                      </a:r>
                      <a:r>
                        <a:rPr lang="fr-CH" sz="2800" baseline="-25000" dirty="0" smtClean="0"/>
                        <a:t> </a:t>
                      </a:r>
                      <a:r>
                        <a:rPr lang="fr-CH" sz="2400" baseline="0" dirty="0" smtClean="0"/>
                        <a:t>(</a:t>
                      </a:r>
                      <a:r>
                        <a:rPr lang="fr-CH" sz="2400" baseline="0" dirty="0" err="1" smtClean="0"/>
                        <a:t>keV</a:t>
                      </a:r>
                      <a:r>
                        <a:rPr lang="fr-CH" sz="2400" baseline="0" dirty="0" smtClean="0"/>
                        <a:t>)</a:t>
                      </a:r>
                      <a:endParaRPr lang="en-GB" sz="2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800" b="1" dirty="0" smtClean="0"/>
                        <a:t>4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400" dirty="0" smtClean="0"/>
                        <a:t> </a:t>
                      </a:r>
                      <a:r>
                        <a:rPr lang="fr-CH" sz="2400" dirty="0" smtClean="0">
                          <a:sym typeface="Symbol"/>
                        </a:rPr>
                        <a:t>100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400" dirty="0" smtClean="0"/>
                        <a:t>28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400" dirty="0" smtClean="0"/>
                        <a:t>--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ym typeface="Symbol"/>
                        </a:rPr>
                        <a:t></a:t>
                      </a:r>
                      <a:r>
                        <a:rPr lang="en-GB" sz="2400" baseline="-25000" dirty="0" smtClean="0">
                          <a:sym typeface="Symbol"/>
                        </a:rPr>
                        <a:t>Z  </a:t>
                      </a:r>
                      <a:r>
                        <a:rPr lang="en-GB" sz="2400" baseline="0" dirty="0" smtClean="0">
                          <a:sym typeface="Symbol"/>
                        </a:rPr>
                        <a:t>(keV)</a:t>
                      </a:r>
                      <a:endParaRPr lang="en-GB" sz="2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2800" b="1" dirty="0" smtClean="0"/>
                        <a:t>4</a:t>
                      </a:r>
                      <a:endParaRPr lang="en-GB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400" dirty="0" smtClean="0"/>
                        <a:t>2.5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400" dirty="0" smtClean="0"/>
                        <a:t>22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400" dirty="0" smtClean="0"/>
                        <a:t>10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ym typeface="Symbol"/>
                        </a:rPr>
                        <a:t>sin</a:t>
                      </a:r>
                      <a:r>
                        <a:rPr lang="en-GB" sz="2400" baseline="30000" dirty="0" smtClean="0">
                          <a:sym typeface="Symbol"/>
                        </a:rPr>
                        <a:t>2</a:t>
                      </a:r>
                      <a:r>
                        <a:rPr lang="en-GB" sz="2400" dirty="0" smtClean="0">
                          <a:sym typeface="Symbol"/>
                        </a:rPr>
                        <a:t> </a:t>
                      </a:r>
                      <a:r>
                        <a:rPr lang="en-GB" sz="2400" baseline="-25000" dirty="0" err="1" smtClean="0">
                          <a:sym typeface="Symbol"/>
                        </a:rPr>
                        <a:t>W</a:t>
                      </a:r>
                      <a:r>
                        <a:rPr lang="en-GB" sz="2400" baseline="30000" dirty="0" err="1" smtClean="0">
                          <a:sym typeface="Symbol"/>
                        </a:rPr>
                        <a:t>eff</a:t>
                      </a:r>
                      <a:endParaRPr lang="en-GB" sz="2400" baseline="30000" dirty="0" smtClean="0">
                        <a:sym typeface="Symbol"/>
                      </a:endParaRPr>
                    </a:p>
                    <a:p>
                      <a:r>
                        <a:rPr lang="fr-CH" sz="2000" baseline="0" dirty="0" err="1" smtClean="0">
                          <a:sym typeface="Symbol"/>
                        </a:rPr>
                        <a:t>from</a:t>
                      </a:r>
                      <a:r>
                        <a:rPr lang="fr-CH" sz="2400" baseline="0" dirty="0" smtClean="0">
                          <a:sym typeface="Symbol"/>
                        </a:rPr>
                        <a:t> A</a:t>
                      </a:r>
                      <a:r>
                        <a:rPr lang="fr-CH" sz="2400" baseline="-25000" dirty="0" smtClean="0">
                          <a:sym typeface="Symbol"/>
                        </a:rPr>
                        <a:t>FB</a:t>
                      </a:r>
                      <a:r>
                        <a:rPr lang="fr-CH" sz="2400" baseline="30000" dirty="0" smtClean="0">
                          <a:sym typeface="Symbol"/>
                        </a:rPr>
                        <a:t></a:t>
                      </a:r>
                      <a:r>
                        <a:rPr lang="fr-CH" sz="2400" baseline="-25000" dirty="0" smtClean="0">
                          <a:sym typeface="Symbol"/>
                        </a:rPr>
                        <a:t>  </a:t>
                      </a:r>
                      <a:endParaRPr lang="en-GB" sz="2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400" b="1" dirty="0" smtClean="0"/>
                        <a:t>2 10</a:t>
                      </a:r>
                      <a:r>
                        <a:rPr lang="fr-CH" sz="2400" b="1" baseline="30000" dirty="0" smtClean="0"/>
                        <a:t>-6</a:t>
                      </a:r>
                      <a:endParaRPr lang="en-GB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--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400" b="1" dirty="0" smtClean="0"/>
                        <a:t>2.4 10</a:t>
                      </a:r>
                      <a:r>
                        <a:rPr lang="fr-CH" sz="2400" b="1" baseline="30000" dirty="0" smtClean="0"/>
                        <a:t>-6</a:t>
                      </a:r>
                      <a:endParaRPr lang="en-GB" sz="2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176431" rtl="0" eaLnBrk="1" latinLnBrk="0" hangingPunct="1"/>
                      <a:r>
                        <a:rPr lang="fr-C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-- </a:t>
                      </a:r>
                      <a:endParaRPr lang="en-GB" sz="2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>
                          <a:sym typeface="Symbol"/>
                        </a:rPr>
                        <a:t></a:t>
                      </a:r>
                      <a:r>
                        <a:rPr lang="en-GB" sz="2400" baseline="-25000" dirty="0" smtClean="0">
                          <a:sym typeface="Symbol"/>
                        </a:rPr>
                        <a:t>QED</a:t>
                      </a:r>
                      <a:r>
                        <a:rPr lang="en-GB" sz="2400" baseline="0" dirty="0" smtClean="0">
                          <a:sym typeface="Symbol"/>
                        </a:rPr>
                        <a:t>(</a:t>
                      </a:r>
                      <a:r>
                        <a:rPr lang="en-GB" sz="2400" baseline="0" dirty="0" err="1" smtClean="0">
                          <a:sym typeface="Symbol"/>
                        </a:rPr>
                        <a:t>mz</a:t>
                      </a:r>
                      <a:r>
                        <a:rPr lang="en-GB" sz="2400" baseline="0" dirty="0" smtClean="0">
                          <a:sym typeface="Symbol"/>
                        </a:rPr>
                        <a:t>)</a:t>
                      </a:r>
                    </a:p>
                    <a:p>
                      <a:r>
                        <a:rPr lang="fr-CH" sz="800" baseline="0" dirty="0" smtClean="0">
                          <a:sym typeface="Symbol"/>
                        </a:rPr>
                        <a:t>________________________</a:t>
                      </a:r>
                    </a:p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>
                          <a:sym typeface="Symbol"/>
                        </a:rPr>
                        <a:t> </a:t>
                      </a:r>
                      <a:r>
                        <a:rPr lang="en-GB" sz="2400" dirty="0" smtClean="0">
                          <a:sym typeface="Symbol"/>
                        </a:rPr>
                        <a:t></a:t>
                      </a:r>
                      <a:r>
                        <a:rPr lang="en-GB" sz="2400" baseline="-25000" dirty="0" smtClean="0">
                          <a:sym typeface="Symbol"/>
                        </a:rPr>
                        <a:t>QED</a:t>
                      </a:r>
                      <a:r>
                        <a:rPr lang="en-GB" sz="2400" baseline="0" dirty="0" smtClean="0">
                          <a:sym typeface="Symbol"/>
                        </a:rPr>
                        <a:t>(</a:t>
                      </a:r>
                      <a:r>
                        <a:rPr lang="en-GB" sz="2400" baseline="0" dirty="0" err="1" smtClean="0">
                          <a:sym typeface="Symbol"/>
                        </a:rPr>
                        <a:t>mz</a:t>
                      </a:r>
                      <a:r>
                        <a:rPr lang="en-GB" sz="2400" baseline="0" dirty="0" smtClean="0">
                          <a:sym typeface="Symbol"/>
                        </a:rPr>
                        <a:t>)</a:t>
                      </a:r>
                    </a:p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2400" b="1" dirty="0" smtClean="0"/>
                        <a:t>3 10</a:t>
                      </a:r>
                      <a:r>
                        <a:rPr lang="fr-CH" sz="2400" b="1" baseline="30000" dirty="0" smtClean="0"/>
                        <a:t>-5</a:t>
                      </a:r>
                      <a:endParaRPr lang="en-GB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0.1</a:t>
                      </a:r>
                      <a:r>
                        <a:rPr lang="fr-CH" sz="2400" b="1" dirty="0" smtClean="0"/>
                        <a:t> 10</a:t>
                      </a:r>
                      <a:r>
                        <a:rPr lang="fr-CH" sz="2400" b="1" baseline="30000" dirty="0" smtClean="0"/>
                        <a:t>-5</a:t>
                      </a:r>
                      <a:endParaRPr lang="en-GB" sz="2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400" b="1" dirty="0" smtClean="0"/>
                        <a:t>0.9 10</a:t>
                      </a:r>
                      <a:r>
                        <a:rPr lang="fr-CH" sz="2400" b="1" baseline="30000" dirty="0" smtClean="0"/>
                        <a:t>-5</a:t>
                      </a:r>
                      <a:endParaRPr lang="en-GB" sz="2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2400" b="1" dirty="0" smtClean="0"/>
                        <a:t>0.05 10</a:t>
                      </a:r>
                      <a:r>
                        <a:rPr lang="fr-CH" sz="2400" b="1" baseline="30000" dirty="0" smtClean="0"/>
                        <a:t>-5</a:t>
                      </a:r>
                      <a:endParaRPr lang="en-GB" sz="2400" b="1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62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8677</TotalTime>
  <Words>1307</Words>
  <Application>Microsoft Office PowerPoint</Application>
  <PresentationFormat>Custom</PresentationFormat>
  <Paragraphs>194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137</cp:revision>
  <cp:lastPrinted>2020-07-18T14:05:01Z</cp:lastPrinted>
  <dcterms:created xsi:type="dcterms:W3CDTF">2014-06-26T07:04:32Z</dcterms:created>
  <dcterms:modified xsi:type="dcterms:W3CDTF">2020-07-21T07:24:25Z</dcterms:modified>
</cp:coreProperties>
</file>