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45"/>
  </p:notesMasterIdLst>
  <p:handoutMasterIdLst>
    <p:handoutMasterId r:id="rId46"/>
  </p:handoutMasterIdLst>
  <p:sldIdLst>
    <p:sldId id="256" r:id="rId2"/>
    <p:sldId id="317" r:id="rId3"/>
    <p:sldId id="318" r:id="rId4"/>
    <p:sldId id="320" r:id="rId5"/>
    <p:sldId id="286" r:id="rId6"/>
    <p:sldId id="262" r:id="rId7"/>
    <p:sldId id="260" r:id="rId8"/>
    <p:sldId id="259" r:id="rId9"/>
    <p:sldId id="284" r:id="rId10"/>
    <p:sldId id="299" r:id="rId11"/>
    <p:sldId id="324" r:id="rId12"/>
    <p:sldId id="325" r:id="rId13"/>
    <p:sldId id="327" r:id="rId14"/>
    <p:sldId id="326" r:id="rId15"/>
    <p:sldId id="328" r:id="rId16"/>
    <p:sldId id="330" r:id="rId17"/>
    <p:sldId id="331" r:id="rId18"/>
    <p:sldId id="265" r:id="rId19"/>
    <p:sldId id="266" r:id="rId20"/>
    <p:sldId id="321" r:id="rId21"/>
    <p:sldId id="319" r:id="rId22"/>
    <p:sldId id="323" r:id="rId23"/>
    <p:sldId id="334" r:id="rId24"/>
    <p:sldId id="340" r:id="rId25"/>
    <p:sldId id="335" r:id="rId26"/>
    <p:sldId id="258" r:id="rId27"/>
    <p:sldId id="336" r:id="rId28"/>
    <p:sldId id="333" r:id="rId29"/>
    <p:sldId id="332" r:id="rId30"/>
    <p:sldId id="341" r:id="rId31"/>
    <p:sldId id="338" r:id="rId32"/>
    <p:sldId id="339" r:id="rId33"/>
    <p:sldId id="313" r:id="rId34"/>
    <p:sldId id="314" r:id="rId35"/>
    <p:sldId id="304" r:id="rId36"/>
    <p:sldId id="309" r:id="rId37"/>
    <p:sldId id="292" r:id="rId38"/>
    <p:sldId id="310" r:id="rId39"/>
    <p:sldId id="311" r:id="rId40"/>
    <p:sldId id="294" r:id="rId41"/>
    <p:sldId id="337" r:id="rId42"/>
    <p:sldId id="342" r:id="rId43"/>
    <p:sldId id="329" r:id="rId44"/>
  </p:sldIdLst>
  <p:sldSz cx="6859588" cy="5145088"/>
  <p:notesSz cx="7099300" cy="10234613"/>
  <p:defaultTextStyle>
    <a:defPPr>
      <a:defRPr lang="en-GB"/>
    </a:defPPr>
    <a:lvl1pPr algn="l" defTabSz="449263" rtl="0" eaLnBrk="0" fontAlgn="base" hangingPunct="0">
      <a:spcBef>
        <a:spcPct val="0"/>
      </a:spcBef>
      <a:spcAft>
        <a:spcPct val="0"/>
      </a:spcAft>
      <a:buClr>
        <a:srgbClr val="000000"/>
      </a:buClr>
      <a:buSzPct val="100000"/>
      <a:buFont typeface="Times New Roman" charset="0"/>
      <a:defRPr sz="4300" b="1" u="sng" kern="1200">
        <a:solidFill>
          <a:schemeClr val="bg1"/>
        </a:solidFill>
        <a:latin typeface="Garamond" charset="0"/>
        <a:ea typeface="ＭＳ Ｐゴシック" charset="0"/>
        <a:cs typeface="ＭＳ Ｐゴシック" charset="0"/>
      </a:defRPr>
    </a:lvl1pPr>
    <a:lvl2pPr marL="742950" indent="-285750" algn="l" defTabSz="449263" rtl="0" eaLnBrk="0" fontAlgn="base" hangingPunct="0">
      <a:spcBef>
        <a:spcPct val="0"/>
      </a:spcBef>
      <a:spcAft>
        <a:spcPct val="0"/>
      </a:spcAft>
      <a:buClr>
        <a:srgbClr val="000000"/>
      </a:buClr>
      <a:buSzPct val="100000"/>
      <a:buFont typeface="Times New Roman" charset="0"/>
      <a:defRPr sz="4300" b="1" u="sng" kern="1200">
        <a:solidFill>
          <a:schemeClr val="bg1"/>
        </a:solidFill>
        <a:latin typeface="Garamond"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300" b="1" u="sng" kern="1200">
        <a:solidFill>
          <a:schemeClr val="bg1"/>
        </a:solidFill>
        <a:latin typeface="Garamond"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300" b="1" u="sng" kern="1200">
        <a:solidFill>
          <a:schemeClr val="bg1"/>
        </a:solidFill>
        <a:latin typeface="Garamond"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300" b="1" u="sng" kern="1200">
        <a:solidFill>
          <a:schemeClr val="bg1"/>
        </a:solidFill>
        <a:latin typeface="Garamond" charset="0"/>
        <a:ea typeface="ＭＳ Ｐゴシック" charset="0"/>
        <a:cs typeface="ＭＳ Ｐゴシック" charset="0"/>
      </a:defRPr>
    </a:lvl5pPr>
    <a:lvl6pPr marL="2286000" algn="l" defTabSz="457200" rtl="0" eaLnBrk="1" latinLnBrk="0" hangingPunct="1">
      <a:defRPr sz="4300" b="1" u="sng" kern="1200">
        <a:solidFill>
          <a:schemeClr val="bg1"/>
        </a:solidFill>
        <a:latin typeface="Garamond" charset="0"/>
        <a:ea typeface="ＭＳ Ｐゴシック" charset="0"/>
        <a:cs typeface="ＭＳ Ｐゴシック" charset="0"/>
      </a:defRPr>
    </a:lvl6pPr>
    <a:lvl7pPr marL="2743200" algn="l" defTabSz="457200" rtl="0" eaLnBrk="1" latinLnBrk="0" hangingPunct="1">
      <a:defRPr sz="4300" b="1" u="sng" kern="1200">
        <a:solidFill>
          <a:schemeClr val="bg1"/>
        </a:solidFill>
        <a:latin typeface="Garamond" charset="0"/>
        <a:ea typeface="ＭＳ Ｐゴシック" charset="0"/>
        <a:cs typeface="ＭＳ Ｐゴシック" charset="0"/>
      </a:defRPr>
    </a:lvl7pPr>
    <a:lvl8pPr marL="3200400" algn="l" defTabSz="457200" rtl="0" eaLnBrk="1" latinLnBrk="0" hangingPunct="1">
      <a:defRPr sz="4300" b="1" u="sng" kern="1200">
        <a:solidFill>
          <a:schemeClr val="bg1"/>
        </a:solidFill>
        <a:latin typeface="Garamond" charset="0"/>
        <a:ea typeface="ＭＳ Ｐゴシック" charset="0"/>
        <a:cs typeface="ＭＳ Ｐゴシック" charset="0"/>
      </a:defRPr>
    </a:lvl8pPr>
    <a:lvl9pPr marL="3657600" algn="l" defTabSz="457200" rtl="0" eaLnBrk="1" latinLnBrk="0" hangingPunct="1">
      <a:defRPr sz="4300" b="1" u="sng" kern="1200">
        <a:solidFill>
          <a:schemeClr val="bg1"/>
        </a:solidFill>
        <a:latin typeface="Garamond"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216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ovanni Tassielli" initials="GT" lastIdx="1" clrIdx="0">
    <p:extLst>
      <p:ext uri="{19B8F6BF-5375-455C-9EA6-DF929625EA0E}">
        <p15:presenceInfo xmlns:p15="http://schemas.microsoft.com/office/powerpoint/2012/main" userId="299c8083876e9bf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AC0"/>
    <a:srgbClr val="FFFF66"/>
    <a:srgbClr val="FF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3" y="283"/>
      </p:cViewPr>
      <p:guideLst>
        <p:guide orient="horz" pos="2160"/>
        <p:guide pos="2161"/>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201" d="100"/>
        <a:sy n="201" d="100"/>
      </p:scale>
      <p:origin x="0" y="7840"/>
    </p:cViewPr>
  </p:sorterViewPr>
  <p:notesViewPr>
    <p:cSldViewPr>
      <p:cViewPr varScale="1">
        <p:scale>
          <a:sx n="66" d="100"/>
          <a:sy n="66" d="100"/>
        </p:scale>
        <p:origin x="2660" y="89"/>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image" Target="../media/image4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pPr>
              <a:defRPr/>
            </a:pPr>
            <a:fld id="{561D6400-796C-B14B-977D-2FDC11562CBF}" type="datetimeFigureOut">
              <a:rPr lang="en-US"/>
              <a:pPr>
                <a:defRPr/>
              </a:pPr>
              <a:t>7/28/2020</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pPr>
              <a:defRPr/>
            </a:pPr>
            <a:fld id="{3DDB0927-3035-7C49-9FC4-CE65A28D0248}" type="slidenum">
              <a:rPr lang="en-US"/>
              <a:pPr>
                <a:defRPr/>
              </a:pPr>
              <a:t>‹N›</a:t>
            </a:fld>
            <a:endParaRPr lang="en-US"/>
          </a:p>
        </p:txBody>
      </p:sp>
    </p:spTree>
    <p:extLst>
      <p:ext uri="{BB962C8B-B14F-4D97-AF65-F5344CB8AC3E}">
        <p14:creationId xmlns:p14="http://schemas.microsoft.com/office/powerpoint/2010/main" val="23504488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AutoShape 1"/>
          <p:cNvSpPr>
            <a:spLocks noChangeArrowheads="1"/>
          </p:cNvSpPr>
          <p:nvPr/>
        </p:nvSpPr>
        <p:spPr bwMode="auto">
          <a:xfrm>
            <a:off x="0" y="0"/>
            <a:ext cx="7099300" cy="10234613"/>
          </a:xfrm>
          <a:prstGeom prst="roundRect">
            <a:avLst>
              <a:gd name="adj" fmla="val 19"/>
            </a:avLst>
          </a:prstGeom>
          <a:solidFill>
            <a:srgbClr val="FFFFFF"/>
          </a:solidFill>
          <a:ln>
            <a:noFill/>
          </a:ln>
          <a:effectLst/>
          <a:extLst>
            <a:ext uri="{91240B29-F687-4f45-9708-019B960494DF}">
              <a14:hiddenLine xmlns:a14="http://schemas.microsoft.com/office/drawing/2010/main" xmlns="" w="9360" cap="sq">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098" name="AutoShape 2"/>
          <p:cNvSpPr>
            <a:spLocks noChangeArrowheads="1"/>
          </p:cNvSpPr>
          <p:nvPr/>
        </p:nvSpPr>
        <p:spPr bwMode="auto">
          <a:xfrm>
            <a:off x="0" y="0"/>
            <a:ext cx="7099300" cy="10234613"/>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099" name="AutoShape 3"/>
          <p:cNvSpPr>
            <a:spLocks noChangeArrowheads="1"/>
          </p:cNvSpPr>
          <p:nvPr/>
        </p:nvSpPr>
        <p:spPr bwMode="auto">
          <a:xfrm>
            <a:off x="0" y="0"/>
            <a:ext cx="7099300" cy="10234613"/>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100" name="Text Box 4"/>
          <p:cNvSpPr txBox="1">
            <a:spLocks noChangeArrowheads="1"/>
          </p:cNvSpPr>
          <p:nvPr/>
        </p:nvSpPr>
        <p:spPr bwMode="auto">
          <a:xfrm>
            <a:off x="0" y="0"/>
            <a:ext cx="3076575"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101" name="Text Box 5"/>
          <p:cNvSpPr txBox="1">
            <a:spLocks noChangeArrowheads="1"/>
          </p:cNvSpPr>
          <p:nvPr/>
        </p:nvSpPr>
        <p:spPr bwMode="auto">
          <a:xfrm>
            <a:off x="4021138" y="0"/>
            <a:ext cx="3076575"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102" name="Rectangle 6"/>
          <p:cNvSpPr>
            <a:spLocks noGrp="1" noRot="1" noChangeAspect="1" noChangeArrowheads="1"/>
          </p:cNvSpPr>
          <p:nvPr>
            <p:ph type="sldImg"/>
          </p:nvPr>
        </p:nvSpPr>
        <p:spPr bwMode="auto">
          <a:xfrm>
            <a:off x="992188" y="768350"/>
            <a:ext cx="5110162" cy="3832225"/>
          </a:xfrm>
          <a:prstGeom prst="rect">
            <a:avLst/>
          </a:prstGeom>
          <a:noFill/>
          <a:ln w="9360" cap="sq">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4103" name="Rectangle 7"/>
          <p:cNvSpPr>
            <a:spLocks noGrp="1" noChangeArrowheads="1"/>
          </p:cNvSpPr>
          <p:nvPr>
            <p:ph type="body"/>
          </p:nvPr>
        </p:nvSpPr>
        <p:spPr bwMode="auto">
          <a:xfrm>
            <a:off x="709613" y="4860925"/>
            <a:ext cx="5675312" cy="46005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9000" tIns="49680" rIns="99000" bIns="49680" numCol="1" anchor="t" anchorCtr="0" compatLnSpc="1">
            <a:prstTxWarp prst="textNoShape">
              <a:avLst/>
            </a:prstTxWarp>
          </a:bodyPr>
          <a:lstStyle/>
          <a:p>
            <a:pPr lvl="0"/>
            <a:endParaRPr lang="en-US" noProof="0" smtClean="0"/>
          </a:p>
        </p:txBody>
      </p:sp>
      <p:sp>
        <p:nvSpPr>
          <p:cNvPr id="4104" name="Text Box 8"/>
          <p:cNvSpPr txBox="1">
            <a:spLocks noChangeArrowheads="1"/>
          </p:cNvSpPr>
          <p:nvPr/>
        </p:nvSpPr>
        <p:spPr bwMode="auto">
          <a:xfrm>
            <a:off x="0" y="9721850"/>
            <a:ext cx="3076575"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105" name="Rectangle 9"/>
          <p:cNvSpPr>
            <a:spLocks noGrp="1" noChangeArrowheads="1"/>
          </p:cNvSpPr>
          <p:nvPr>
            <p:ph type="sldNum"/>
          </p:nvPr>
        </p:nvSpPr>
        <p:spPr bwMode="auto">
          <a:xfrm>
            <a:off x="4021138" y="9721850"/>
            <a:ext cx="3071812" cy="506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9000" tIns="49680" rIns="99000" bIns="49680" numCol="1" anchor="b" anchorCtr="0" compatLnSpc="1">
            <a:prstTxWarp prst="textNoShape">
              <a:avLst/>
            </a:prstTxWarp>
          </a:bodyPr>
          <a:lstStyle>
            <a:lvl1pPr algn="r" eaLnBrk="1" hangingPunct="1">
              <a:buClrTx/>
              <a:buFontTx/>
              <a:buNone/>
              <a:tabLst>
                <a:tab pos="449263" algn="l"/>
                <a:tab pos="898525" algn="l"/>
                <a:tab pos="1347788" algn="l"/>
                <a:tab pos="1797050" algn="l"/>
                <a:tab pos="2246313" algn="l"/>
                <a:tab pos="2695575" algn="l"/>
              </a:tabLst>
              <a:defRPr sz="1300">
                <a:solidFill>
                  <a:srgbClr val="000000"/>
                </a:solidFill>
                <a:latin typeface="Arial" charset="0"/>
                <a:cs typeface="DejaVu Sans" charset="0"/>
              </a:defRPr>
            </a:lvl1pPr>
          </a:lstStyle>
          <a:p>
            <a:pPr>
              <a:defRPr/>
            </a:pPr>
            <a:fld id="{60EFC4DC-A11F-DD48-8D8E-9FCD1649C188}" type="slidenum">
              <a:rPr lang="it-IT"/>
              <a:pPr>
                <a:defRPr/>
              </a:pPr>
              <a:t>‹N›</a:t>
            </a:fld>
            <a:endParaRPr lang="it-IT"/>
          </a:p>
        </p:txBody>
      </p:sp>
    </p:spTree>
    <p:extLst>
      <p:ext uri="{BB962C8B-B14F-4D97-AF65-F5344CB8AC3E}">
        <p14:creationId xmlns:p14="http://schemas.microsoft.com/office/powerpoint/2010/main" val="2556840571"/>
      </p:ext>
    </p:extLst>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9"/>
          <p:cNvSpPr>
            <a:spLocks noGrp="1" noChangeArrowheads="1"/>
          </p:cNvSpPr>
          <p:nvPr>
            <p:ph type="sldNum" sz="quarter"/>
          </p:nvPr>
        </p:nvSpPr>
        <p:spPr/>
        <p:txBody>
          <a:bodyPr/>
          <a:lstStyle/>
          <a:p>
            <a:pPr>
              <a:defRPr/>
            </a:pPr>
            <a:fld id="{E8275155-93C6-C349-91F8-EFB746CE8F49}" type="slidenum">
              <a:rPr lang="it-IT"/>
              <a:pPr>
                <a:defRPr/>
              </a:pPr>
              <a:t>1</a:t>
            </a:fld>
            <a:endParaRPr lang="it-IT"/>
          </a:p>
        </p:txBody>
      </p:sp>
      <p:sp>
        <p:nvSpPr>
          <p:cNvPr id="32769" name="Text Box 1"/>
          <p:cNvSpPr txBox="1">
            <a:spLocks noGrp="1" noRot="1" noChangeAspect="1" noChangeArrowheads="1"/>
          </p:cNvSpPr>
          <p:nvPr>
            <p:ph type="sldImg"/>
          </p:nvPr>
        </p:nvSpPr>
        <p:spPr>
          <a:xfrm>
            <a:off x="992188" y="768350"/>
            <a:ext cx="5114925"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2770"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2771" name="Text Box 3"/>
          <p:cNvSpPr txBox="1">
            <a:spLocks noChangeArrowheads="1"/>
          </p:cNvSpPr>
          <p:nvPr/>
        </p:nvSpPr>
        <p:spPr bwMode="auto">
          <a:xfrm>
            <a:off x="4021138" y="9721850"/>
            <a:ext cx="3076575" cy="511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9000" tIns="49680" rIns="99000" bIns="4968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r" eaLnBrk="1" hangingPunct="1">
              <a:buClrTx/>
              <a:buFontTx/>
              <a:buNone/>
              <a:defRPr/>
            </a:pPr>
            <a:fld id="{CCC56AE2-5191-894E-B4E3-B0D15F80DCAE}" type="slidenum">
              <a:rPr lang="it-IT" sz="1300" b="0" smtClean="0">
                <a:solidFill>
                  <a:srgbClr val="000000"/>
                </a:solidFill>
                <a:latin typeface="Arial" charset="0"/>
              </a:rPr>
              <a:pPr algn="r" eaLnBrk="1" hangingPunct="1">
                <a:buClrTx/>
                <a:buFontTx/>
                <a:buNone/>
                <a:defRPr/>
              </a:pPr>
              <a:t>1</a:t>
            </a:fld>
            <a:endParaRPr lang="it-IT" sz="1300" b="0" smtClean="0">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10"/>
          <p:cNvSpPr>
            <a:spLocks noGrp="1" noChangeArrowheads="1"/>
          </p:cNvSpPr>
          <p:nvPr>
            <p:ph type="sldNum" sz="quarter"/>
          </p:nvPr>
        </p:nvSpPr>
        <p:spPr/>
        <p:txBody>
          <a:bodyPr/>
          <a:lstStyle/>
          <a:p>
            <a:pPr>
              <a:defRPr/>
            </a:pPr>
            <a:fld id="{CD7B42F0-7BDD-0F4E-B1B5-28111595D9B4}" type="slidenum">
              <a:rPr lang="it-IT"/>
              <a:pPr>
                <a:defRPr/>
              </a:pPr>
              <a:t>30</a:t>
            </a:fld>
            <a:endParaRPr lang="it-IT"/>
          </a:p>
        </p:txBody>
      </p:sp>
      <p:sp>
        <p:nvSpPr>
          <p:cNvPr id="37889" name="Text Box 1"/>
          <p:cNvSpPr txBox="1">
            <a:spLocks noGrp="1" noRot="1" noChangeAspect="1" noChangeArrowheads="1"/>
          </p:cNvSpPr>
          <p:nvPr>
            <p:ph type="sldImg"/>
          </p:nvPr>
        </p:nvSpPr>
        <p:spPr>
          <a:xfrm>
            <a:off x="992188" y="768350"/>
            <a:ext cx="5111750" cy="3833813"/>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7890" name="Text Box 2"/>
          <p:cNvSpPr txBox="1">
            <a:spLocks noChangeArrowheads="1"/>
          </p:cNvSpPr>
          <p:nvPr/>
        </p:nvSpPr>
        <p:spPr bwMode="auto">
          <a:xfrm>
            <a:off x="709613" y="4860925"/>
            <a:ext cx="5676900" cy="46021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933992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EEB9C285-5B0D-AB48-88CD-B9122DCC7A57}" type="slidenum">
              <a:rPr lang="it-IT"/>
              <a:pPr>
                <a:defRPr/>
              </a:pPr>
              <a:t>6</a:t>
            </a:fld>
            <a:endParaRPr lang="it-IT"/>
          </a:p>
        </p:txBody>
      </p:sp>
      <p:sp>
        <p:nvSpPr>
          <p:cNvPr id="38913" name="Text Box 1"/>
          <p:cNvSpPr txBox="1">
            <a:spLocks noGrp="1" noRot="1" noChangeAspect="1" noChangeArrowheads="1"/>
          </p:cNvSpPr>
          <p:nvPr>
            <p:ph type="sldImg"/>
          </p:nvPr>
        </p:nvSpPr>
        <p:spPr>
          <a:xfrm>
            <a:off x="989013" y="766763"/>
            <a:ext cx="5118100" cy="3838575"/>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8914"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2D6BC0A9-A35E-CE41-AAF9-6A1158A7C0F8}" type="slidenum">
              <a:rPr lang="it-IT"/>
              <a:pPr>
                <a:defRPr/>
              </a:pPr>
              <a:t>7</a:t>
            </a:fld>
            <a:endParaRPr lang="it-IT"/>
          </a:p>
        </p:txBody>
      </p:sp>
      <p:sp>
        <p:nvSpPr>
          <p:cNvPr id="36865" name="Text Box 1"/>
          <p:cNvSpPr txBox="1">
            <a:spLocks noGrp="1" noRot="1" noChangeAspect="1" noChangeArrowheads="1"/>
          </p:cNvSpPr>
          <p:nvPr>
            <p:ph type="sldImg"/>
          </p:nvPr>
        </p:nvSpPr>
        <p:spPr>
          <a:xfrm>
            <a:off x="990600" y="768350"/>
            <a:ext cx="5116513"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6866" name="Text Box 2"/>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2BC9560F-7067-FC43-8E80-41A44E3C8967}" type="slidenum">
              <a:rPr lang="it-IT"/>
              <a:pPr>
                <a:defRPr/>
              </a:pPr>
              <a:t>8</a:t>
            </a:fld>
            <a:endParaRPr lang="it-IT"/>
          </a:p>
        </p:txBody>
      </p:sp>
      <p:sp>
        <p:nvSpPr>
          <p:cNvPr id="35841" name="Text Box 1"/>
          <p:cNvSpPr txBox="1">
            <a:spLocks noGrp="1" noRot="1" noChangeAspect="1" noChangeArrowheads="1"/>
          </p:cNvSpPr>
          <p:nvPr>
            <p:ph type="sldImg"/>
          </p:nvPr>
        </p:nvSpPr>
        <p:spPr>
          <a:xfrm>
            <a:off x="992188" y="768350"/>
            <a:ext cx="5114925"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5842"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10"/>
          <p:cNvSpPr>
            <a:spLocks noGrp="1" noChangeArrowheads="1"/>
          </p:cNvSpPr>
          <p:nvPr>
            <p:ph type="sldNum" sz="quarter"/>
          </p:nvPr>
        </p:nvSpPr>
        <p:spPr/>
        <p:txBody>
          <a:bodyPr/>
          <a:lstStyle/>
          <a:p>
            <a:pPr>
              <a:defRPr/>
            </a:pPr>
            <a:fld id="{CD7B42F0-7BDD-0F4E-B1B5-28111595D9B4}" type="slidenum">
              <a:rPr lang="it-IT"/>
              <a:pPr>
                <a:defRPr/>
              </a:pPr>
              <a:t>9</a:t>
            </a:fld>
            <a:endParaRPr lang="it-IT"/>
          </a:p>
        </p:txBody>
      </p:sp>
      <p:sp>
        <p:nvSpPr>
          <p:cNvPr id="37889" name="Text Box 1"/>
          <p:cNvSpPr txBox="1">
            <a:spLocks noGrp="1" noRot="1" noChangeAspect="1" noChangeArrowheads="1"/>
          </p:cNvSpPr>
          <p:nvPr>
            <p:ph type="sldImg"/>
          </p:nvPr>
        </p:nvSpPr>
        <p:spPr>
          <a:xfrm>
            <a:off x="992188" y="768350"/>
            <a:ext cx="5111750" cy="3833813"/>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7890" name="Text Box 2"/>
          <p:cNvSpPr txBox="1">
            <a:spLocks noChangeArrowheads="1"/>
          </p:cNvSpPr>
          <p:nvPr/>
        </p:nvSpPr>
        <p:spPr bwMode="auto">
          <a:xfrm>
            <a:off x="709613" y="4860925"/>
            <a:ext cx="5676900" cy="46021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A95CEFEA-A267-674F-862F-8A4A9F6CCCAA}" type="slidenum">
              <a:rPr lang="it-IT"/>
              <a:pPr>
                <a:defRPr/>
              </a:pPr>
              <a:t>18</a:t>
            </a:fld>
            <a:endParaRPr lang="it-IT"/>
          </a:p>
        </p:txBody>
      </p:sp>
      <p:sp>
        <p:nvSpPr>
          <p:cNvPr id="41985" name="Text Box 1"/>
          <p:cNvSpPr txBox="1">
            <a:spLocks noGrp="1" noRot="1" noChangeAspect="1" noChangeArrowheads="1"/>
          </p:cNvSpPr>
          <p:nvPr>
            <p:ph type="sldImg"/>
          </p:nvPr>
        </p:nvSpPr>
        <p:spPr>
          <a:xfrm>
            <a:off x="992188" y="768350"/>
            <a:ext cx="5114925"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41986"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969F3205-DEAB-8F42-80E1-CAE354C0C862}" type="slidenum">
              <a:rPr lang="it-IT"/>
              <a:pPr>
                <a:defRPr/>
              </a:pPr>
              <a:t>19</a:t>
            </a:fld>
            <a:endParaRPr lang="it-IT"/>
          </a:p>
        </p:txBody>
      </p:sp>
      <p:sp>
        <p:nvSpPr>
          <p:cNvPr id="43009" name="Text Box 1"/>
          <p:cNvSpPr txBox="1">
            <a:spLocks noGrp="1" noRot="1" noChangeAspect="1" noChangeArrowheads="1"/>
          </p:cNvSpPr>
          <p:nvPr>
            <p:ph type="sldImg"/>
          </p:nvPr>
        </p:nvSpPr>
        <p:spPr>
          <a:xfrm>
            <a:off x="992188" y="768350"/>
            <a:ext cx="5114925"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43010"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A48821C1-1B92-EC41-9853-318EDCED17BF}" type="slidenum">
              <a:rPr lang="it-IT"/>
              <a:pPr>
                <a:defRPr/>
              </a:pPr>
              <a:t>26</a:t>
            </a:fld>
            <a:endParaRPr lang="it-IT"/>
          </a:p>
        </p:txBody>
      </p:sp>
      <p:sp>
        <p:nvSpPr>
          <p:cNvPr id="34817" name="Text Box 1"/>
          <p:cNvSpPr txBox="1">
            <a:spLocks noGrp="1" noRot="1" noChangeAspect="1" noChangeArrowheads="1"/>
          </p:cNvSpPr>
          <p:nvPr>
            <p:ph type="sldImg"/>
          </p:nvPr>
        </p:nvSpPr>
        <p:spPr>
          <a:xfrm>
            <a:off x="992188" y="768350"/>
            <a:ext cx="5114925"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4818" name="Text Box 2"/>
          <p:cNvSpPr txBox="1">
            <a:spLocks noChangeArrowheads="1"/>
          </p:cNvSpPr>
          <p:nvPr/>
        </p:nvSpPr>
        <p:spPr bwMode="auto">
          <a:xfrm>
            <a:off x="709613" y="4860925"/>
            <a:ext cx="5680075" cy="4605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9"/>
          <p:cNvSpPr>
            <a:spLocks noGrp="1" noChangeArrowheads="1"/>
          </p:cNvSpPr>
          <p:nvPr>
            <p:ph type="sldNum" sz="quarter"/>
          </p:nvPr>
        </p:nvSpPr>
        <p:spPr/>
        <p:txBody>
          <a:bodyPr/>
          <a:lstStyle/>
          <a:p>
            <a:pPr>
              <a:defRPr/>
            </a:pPr>
            <a:fld id="{2D6BC0A9-A35E-CE41-AAF9-6A1158A7C0F8}" type="slidenum">
              <a:rPr lang="it-IT"/>
              <a:pPr>
                <a:defRPr/>
              </a:pPr>
              <a:t>27</a:t>
            </a:fld>
            <a:endParaRPr lang="it-IT"/>
          </a:p>
        </p:txBody>
      </p:sp>
      <p:sp>
        <p:nvSpPr>
          <p:cNvPr id="36865" name="Text Box 1"/>
          <p:cNvSpPr txBox="1">
            <a:spLocks noGrp="1" noRot="1" noChangeAspect="1" noChangeArrowheads="1"/>
          </p:cNvSpPr>
          <p:nvPr>
            <p:ph type="sldImg"/>
          </p:nvPr>
        </p:nvSpPr>
        <p:spPr>
          <a:xfrm>
            <a:off x="990600" y="768350"/>
            <a:ext cx="5116513" cy="3836988"/>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36866" name="Text Box 2"/>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775307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smtClean="0"/>
              <a:t>Click to edit Master title style</a:t>
            </a:r>
            <a:endParaRPr lang="en-US" dirty="0"/>
          </a:p>
        </p:txBody>
      </p:sp>
      <p:sp>
        <p:nvSpPr>
          <p:cNvPr id="3" name="Content Placeholder 2"/>
          <p:cNvSpPr>
            <a:spLocks noGrp="1"/>
          </p:cNvSpPr>
          <p:nvPr>
            <p:ph idx="1" hasCustomPrompt="1"/>
          </p:nvPr>
        </p:nvSpPr>
        <p:spPr/>
        <p:txBody>
          <a:bodyPr/>
          <a:lstStyle>
            <a:lvl1pPr>
              <a:defRPr sz="1600"/>
            </a:lvl1pPr>
            <a:lvl2pPr>
              <a:defRPr sz="1400"/>
            </a:lvl2pPr>
            <a:lvl3pPr>
              <a:defRPr sz="1200"/>
            </a:lvl3pPr>
            <a:lvl4pPr>
              <a:defRPr sz="1100"/>
            </a:lvl4pPr>
            <a:lvl5pP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dt" idx="10"/>
          </p:nvPr>
        </p:nvSpPr>
        <p:spPr>
          <a:ln/>
        </p:spPr>
        <p:txBody>
          <a:bodyPr/>
          <a:lstStyle>
            <a:lvl1pPr>
              <a:defRPr/>
            </a:lvl1pPr>
          </a:lstStyle>
          <a:p>
            <a:pPr>
              <a:defRPr/>
            </a:pPr>
            <a:r>
              <a:rPr lang="en-US" smtClean="0"/>
              <a:t>07/30/2020</a:t>
            </a:r>
            <a:endParaRPr lang="it-IT"/>
          </a:p>
        </p:txBody>
      </p:sp>
      <p:sp>
        <p:nvSpPr>
          <p:cNvPr id="5" name="Rectangle 4"/>
          <p:cNvSpPr>
            <a:spLocks noGrp="1" noChangeArrowheads="1"/>
          </p:cNvSpPr>
          <p:nvPr>
            <p:ph type="ftr" idx="11"/>
          </p:nvPr>
        </p:nvSpPr>
        <p:spPr>
          <a:ln/>
        </p:spPr>
        <p:txBody>
          <a:bodyPr/>
          <a:lstStyle>
            <a:lvl1pPr>
              <a:defRPr/>
            </a:lvl1pPr>
          </a:lstStyle>
          <a:p>
            <a:pPr>
              <a:defRPr/>
            </a:pPr>
            <a:r>
              <a:rPr lang="it-IT" smtClean="0"/>
              <a:t>G.F. Tassielli - ICHEP2020 - Virtual (Prague)</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B8EECDC5-A419-2B49-B70B-D91EA33F7C86}" type="slidenum">
              <a:rPr lang="it-IT" smtClean="0"/>
              <a:pPr>
                <a:defRPr/>
              </a:pPr>
              <a:t>‹N›</a:t>
            </a:fld>
            <a:r>
              <a:rPr lang="it-IT" dirty="0" smtClean="0"/>
              <a:t>/18</a:t>
            </a:r>
            <a:endParaRPr lang="it-IT" dirty="0"/>
          </a:p>
        </p:txBody>
      </p:sp>
    </p:spTree>
    <p:extLst>
      <p:ext uri="{BB962C8B-B14F-4D97-AF65-F5344CB8AC3E}">
        <p14:creationId xmlns:p14="http://schemas.microsoft.com/office/powerpoint/2010/main" val="6664645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07/30/2020</a:t>
            </a:r>
            <a:endParaRPr lang="it-IT"/>
          </a:p>
        </p:txBody>
      </p:sp>
      <p:sp>
        <p:nvSpPr>
          <p:cNvPr id="3" name="Rectangle 4"/>
          <p:cNvSpPr>
            <a:spLocks noGrp="1" noChangeArrowheads="1"/>
          </p:cNvSpPr>
          <p:nvPr>
            <p:ph type="ftr" idx="11"/>
          </p:nvPr>
        </p:nvSpPr>
        <p:spPr>
          <a:ln/>
        </p:spPr>
        <p:txBody>
          <a:bodyPr/>
          <a:lstStyle>
            <a:lvl1pPr>
              <a:defRPr/>
            </a:lvl1pPr>
          </a:lstStyle>
          <a:p>
            <a:pPr>
              <a:defRPr/>
            </a:pPr>
            <a:r>
              <a:rPr lang="it-IT" smtClean="0"/>
              <a:t>G.F. Tassielli - ICHEP2020 - Virtual (Prague)</a:t>
            </a:r>
            <a:endParaRPr lang="en-US"/>
          </a:p>
        </p:txBody>
      </p:sp>
      <p:sp>
        <p:nvSpPr>
          <p:cNvPr id="4" name="Rectangle 5"/>
          <p:cNvSpPr>
            <a:spLocks noGrp="1" noChangeArrowheads="1"/>
          </p:cNvSpPr>
          <p:nvPr>
            <p:ph type="sldNum" idx="12"/>
          </p:nvPr>
        </p:nvSpPr>
        <p:spPr>
          <a:ln/>
        </p:spPr>
        <p:txBody>
          <a:bodyPr/>
          <a:lstStyle>
            <a:lvl1pPr>
              <a:defRPr/>
            </a:lvl1pPr>
          </a:lstStyle>
          <a:p>
            <a:pPr>
              <a:defRPr/>
            </a:pPr>
            <a:fld id="{77DA7F4B-CAEE-B84E-A4EE-45C88F7DB478}" type="slidenum">
              <a:rPr lang="it-IT" smtClean="0"/>
              <a:pPr>
                <a:defRPr/>
              </a:pPr>
              <a:t>‹N›</a:t>
            </a:fld>
            <a:r>
              <a:rPr lang="it-IT" dirty="0" smtClean="0"/>
              <a:t>/18</a:t>
            </a:r>
            <a:endParaRPr lang="it-IT" dirty="0"/>
          </a:p>
        </p:txBody>
      </p:sp>
    </p:spTree>
    <p:extLst>
      <p:ext uri="{BB962C8B-B14F-4D97-AF65-F5344CB8AC3E}">
        <p14:creationId xmlns:p14="http://schemas.microsoft.com/office/powerpoint/2010/main" val="2711398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342980" y="207963"/>
            <a:ext cx="6171247" cy="4810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p>
            <a:pPr lvl="0"/>
            <a:r>
              <a:rPr lang="en-GB" dirty="0"/>
              <a:t>Click to edit the title text format</a:t>
            </a:r>
          </a:p>
        </p:txBody>
      </p:sp>
      <p:sp>
        <p:nvSpPr>
          <p:cNvPr id="2050" name="Rectangle 2"/>
          <p:cNvSpPr>
            <a:spLocks noGrp="1" noChangeArrowheads="1"/>
          </p:cNvSpPr>
          <p:nvPr>
            <p:ph type="body" idx="1"/>
          </p:nvPr>
        </p:nvSpPr>
        <p:spPr bwMode="auto">
          <a:xfrm>
            <a:off x="342980" y="809626"/>
            <a:ext cx="6171247" cy="37750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p:txBody>
      </p:sp>
      <p:sp>
        <p:nvSpPr>
          <p:cNvPr id="2051" name="Rectangle 3"/>
          <p:cNvSpPr>
            <a:spLocks noGrp="1" noChangeArrowheads="1"/>
          </p:cNvSpPr>
          <p:nvPr>
            <p:ph type="dt"/>
          </p:nvPr>
        </p:nvSpPr>
        <p:spPr bwMode="auto">
          <a:xfrm>
            <a:off x="513279" y="4778376"/>
            <a:ext cx="1346908" cy="2651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eaLnBrk="1" hangingPunct="1">
              <a:buClrTx/>
              <a:buFontTx/>
              <a:buNone/>
              <a:tabLst>
                <a:tab pos="337037" algn="l"/>
                <a:tab pos="674073" algn="l"/>
                <a:tab pos="1011111" algn="l"/>
                <a:tab pos="1348147" algn="l"/>
              </a:tabLst>
              <a:defRPr sz="900" b="0" i="0" u="none" smtClean="0">
                <a:solidFill>
                  <a:srgbClr val="000000"/>
                </a:solidFill>
                <a:latin typeface="Garamond"/>
                <a:cs typeface="DejaVu Sans" charset="0"/>
              </a:defRPr>
            </a:lvl1pPr>
          </a:lstStyle>
          <a:p>
            <a:pPr>
              <a:defRPr/>
            </a:pPr>
            <a:r>
              <a:rPr lang="en-US" smtClean="0"/>
              <a:t>07/30/2020</a:t>
            </a:r>
            <a:endParaRPr lang="it-IT" dirty="0"/>
          </a:p>
        </p:txBody>
      </p:sp>
      <p:sp>
        <p:nvSpPr>
          <p:cNvPr id="2052" name="Rectangle 4"/>
          <p:cNvSpPr>
            <a:spLocks noGrp="1" noChangeArrowheads="1"/>
          </p:cNvSpPr>
          <p:nvPr>
            <p:ph type="ftr"/>
          </p:nvPr>
        </p:nvSpPr>
        <p:spPr bwMode="auto">
          <a:xfrm>
            <a:off x="1943550" y="4778376"/>
            <a:ext cx="2831962" cy="2651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ctr" eaLnBrk="1" hangingPunct="1">
              <a:buClrTx/>
              <a:buFontTx/>
              <a:buNone/>
              <a:tabLst>
                <a:tab pos="337037" algn="l"/>
                <a:tab pos="674073" algn="l"/>
                <a:tab pos="1011111" algn="l"/>
                <a:tab pos="1348147" algn="l"/>
                <a:tab pos="1685184" algn="l"/>
                <a:tab pos="2022220" algn="l"/>
                <a:tab pos="2359257" algn="l"/>
                <a:tab pos="2696294" algn="l"/>
              </a:tabLst>
              <a:defRPr sz="900" b="0" i="0" u="none">
                <a:solidFill>
                  <a:srgbClr val="000000"/>
                </a:solidFill>
                <a:latin typeface="Garamond"/>
                <a:cs typeface="DejaVu Sans" charset="0"/>
              </a:defRPr>
            </a:lvl1pPr>
          </a:lstStyle>
          <a:p>
            <a:pPr>
              <a:defRPr/>
            </a:pPr>
            <a:r>
              <a:rPr lang="it-IT" smtClean="0"/>
              <a:t>G.F. Tassielli - ICHEP2020 - Virtual (Prague)</a:t>
            </a:r>
            <a:endParaRPr lang="en-US" dirty="0"/>
          </a:p>
        </p:txBody>
      </p:sp>
      <p:sp>
        <p:nvSpPr>
          <p:cNvPr id="2053" name="Rectangle 5"/>
          <p:cNvSpPr>
            <a:spLocks noGrp="1" noChangeArrowheads="1"/>
          </p:cNvSpPr>
          <p:nvPr>
            <p:ph type="sldNum"/>
          </p:nvPr>
        </p:nvSpPr>
        <p:spPr bwMode="auto">
          <a:xfrm>
            <a:off x="4913657" y="4778376"/>
            <a:ext cx="1346909" cy="2651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eaLnBrk="1" hangingPunct="1">
              <a:buClrTx/>
              <a:buFontTx/>
              <a:buNone/>
              <a:tabLst>
                <a:tab pos="337037" algn="l"/>
                <a:tab pos="674073" algn="l"/>
                <a:tab pos="1011111" algn="l"/>
                <a:tab pos="1348147" algn="l"/>
              </a:tabLst>
              <a:defRPr sz="900" b="0" i="0" u="none">
                <a:solidFill>
                  <a:srgbClr val="000000"/>
                </a:solidFill>
                <a:latin typeface="Garamond"/>
                <a:cs typeface="DejaVu Sans" charset="0"/>
              </a:defRPr>
            </a:lvl1pPr>
          </a:lstStyle>
          <a:p>
            <a:pPr>
              <a:defRPr/>
            </a:pPr>
            <a:fld id="{C0D5B88F-7327-E646-8867-0F497DBCC5C8}" type="slidenum">
              <a:rPr lang="it-IT" smtClean="0"/>
              <a:pPr>
                <a:defRPr/>
              </a:pPr>
              <a:t>‹N›</a:t>
            </a:fld>
            <a:r>
              <a:rPr lang="it-IT" dirty="0" smtClean="0"/>
              <a:t>/18	</a:t>
            </a:r>
            <a:endParaRPr lang="it-IT" dirty="0"/>
          </a:p>
        </p:txBody>
      </p:sp>
      <p:sp>
        <p:nvSpPr>
          <p:cNvPr id="2054" name="Freeform 6"/>
          <p:cNvSpPr>
            <a:spLocks noChangeArrowheads="1"/>
          </p:cNvSpPr>
          <p:nvPr/>
        </p:nvSpPr>
        <p:spPr bwMode="auto">
          <a:xfrm>
            <a:off x="297725" y="196850"/>
            <a:ext cx="6174820" cy="457200"/>
          </a:xfrm>
          <a:custGeom>
            <a:avLst/>
            <a:gdLst>
              <a:gd name="G0" fmla="+- 1000 0 0"/>
              <a:gd name="G1" fmla="+- 1 0 0"/>
              <a:gd name="G2" fmla="*/ 1 16385 2"/>
              <a:gd name="T0" fmla="*/ 0 w 1000"/>
              <a:gd name="T1" fmla="*/ 609600 h 1000"/>
              <a:gd name="T2" fmla="*/ 0 w 1000"/>
              <a:gd name="T3" fmla="*/ 0 h 1000"/>
              <a:gd name="T4" fmla="*/ 82296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80" cap="flat">
            <a:solidFill>
              <a:srgbClr val="CC99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3226"/>
          </a:p>
        </p:txBody>
      </p:sp>
      <p:sp>
        <p:nvSpPr>
          <p:cNvPr id="2055" name="Line 7"/>
          <p:cNvSpPr>
            <a:spLocks noChangeShapeType="1"/>
          </p:cNvSpPr>
          <p:nvPr/>
        </p:nvSpPr>
        <p:spPr bwMode="auto">
          <a:xfrm>
            <a:off x="342980" y="4724400"/>
            <a:ext cx="6174820" cy="1588"/>
          </a:xfrm>
          <a:prstGeom prst="line">
            <a:avLst/>
          </a:prstGeom>
          <a:noFill/>
          <a:ln w="19080" cap="sq">
            <a:solidFill>
              <a:srgbClr val="CC99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sz="3226"/>
          </a:p>
        </p:txBody>
      </p:sp>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4910" y="4759326"/>
            <a:ext cx="440633" cy="4048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759326"/>
            <a:ext cx="345361" cy="339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702" r:id="rId1"/>
    <p:sldLayoutId id="2147483703" r:id="rId2"/>
  </p:sldLayoutIdLst>
  <p:timing>
    <p:tnLst>
      <p:par>
        <p:cTn id="1" dur="indefinite" restart="never" nodeType="tmRoot"/>
      </p:par>
    </p:tnLst>
  </p:timing>
  <p:hf hdr="0"/>
  <p:txStyles>
    <p:title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p:titleStyle>
    <p:bodyStyle>
      <a:lvl1pPr marL="257244" indent="-257244" algn="l" defTabSz="337037" rtl="0" eaLnBrk="0" fontAlgn="base" hangingPunct="0">
        <a:spcBef>
          <a:spcPts val="338"/>
        </a:spcBef>
        <a:spcAft>
          <a:spcPct val="0"/>
        </a:spcAft>
        <a:buClr>
          <a:srgbClr val="000000"/>
        </a:buClr>
        <a:buSzPct val="100000"/>
        <a:buFont typeface="Times New Roman" charset="0"/>
        <a:defRPr sz="1600">
          <a:solidFill>
            <a:srgbClr val="000000"/>
          </a:solidFill>
          <a:latin typeface="Garamond"/>
          <a:ea typeface="+mn-ea"/>
          <a:cs typeface="+mn-cs"/>
        </a:defRPr>
      </a:lvl1pPr>
      <a:lvl2pPr marL="557361" indent="-214370" algn="l" defTabSz="337037" rtl="0" eaLnBrk="0" fontAlgn="base" hangingPunct="0">
        <a:spcBef>
          <a:spcPts val="300"/>
        </a:spcBef>
        <a:spcAft>
          <a:spcPct val="0"/>
        </a:spcAft>
        <a:buClr>
          <a:srgbClr val="000000"/>
        </a:buClr>
        <a:buSzPct val="100000"/>
        <a:buFont typeface="Times New Roman" charset="0"/>
        <a:defRPr sz="1400">
          <a:solidFill>
            <a:srgbClr val="000000"/>
          </a:solidFill>
          <a:latin typeface="Garamond"/>
          <a:ea typeface="+mn-ea"/>
          <a:cs typeface="+mn-cs"/>
        </a:defRPr>
      </a:lvl2pPr>
      <a:lvl3pPr marL="857479" indent="-171496" algn="l" defTabSz="337037" rtl="0" eaLnBrk="0" fontAlgn="base" hangingPunct="0">
        <a:spcBef>
          <a:spcPts val="263"/>
        </a:spcBef>
        <a:spcAft>
          <a:spcPct val="0"/>
        </a:spcAft>
        <a:buClr>
          <a:srgbClr val="000000"/>
        </a:buClr>
        <a:buSzPct val="100000"/>
        <a:buFont typeface="Times New Roman" charset="0"/>
        <a:defRPr sz="1200">
          <a:solidFill>
            <a:srgbClr val="000000"/>
          </a:solidFill>
          <a:latin typeface="Garamond"/>
          <a:ea typeface="+mn-ea"/>
          <a:cs typeface="+mn-cs"/>
        </a:defRPr>
      </a:lvl3pPr>
      <a:lvl4pPr marL="1200470" indent="-171496" algn="l" defTabSz="337037" rtl="0" eaLnBrk="0" fontAlgn="base" hangingPunct="0">
        <a:spcBef>
          <a:spcPts val="225"/>
        </a:spcBef>
        <a:spcAft>
          <a:spcPct val="0"/>
        </a:spcAft>
        <a:buClr>
          <a:srgbClr val="000000"/>
        </a:buClr>
        <a:buSzPct val="100000"/>
        <a:buFont typeface="Times New Roman" charset="0"/>
        <a:defRPr sz="1100">
          <a:solidFill>
            <a:srgbClr val="000000"/>
          </a:solidFill>
          <a:latin typeface="Garamond"/>
          <a:ea typeface="+mn-ea"/>
          <a:cs typeface="+mn-cs"/>
        </a:defRPr>
      </a:lvl4pPr>
      <a:lvl5pPr marL="1543461" indent="-171496" algn="l" defTabSz="337037" rtl="0" eaLnBrk="0" fontAlgn="base" hangingPunct="0">
        <a:spcBef>
          <a:spcPts val="225"/>
        </a:spcBef>
        <a:spcAft>
          <a:spcPct val="0"/>
        </a:spcAft>
        <a:buClr>
          <a:srgbClr val="000000"/>
        </a:buClr>
        <a:buSzPct val="100000"/>
        <a:buFont typeface="Times New Roman" charset="0"/>
        <a:defRPr sz="1000">
          <a:solidFill>
            <a:srgbClr val="000000"/>
          </a:solidFill>
          <a:latin typeface="Garamond"/>
          <a:ea typeface="+mn-ea"/>
          <a:cs typeface="+mn-cs"/>
        </a:defRPr>
      </a:lvl5pPr>
      <a:lvl6pPr marL="1886453"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6pPr>
      <a:lvl7pPr marL="2229444"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7pPr>
      <a:lvl8pPr marL="2572436"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8pPr>
      <a:lvl9pPr marL="2915427"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9pPr>
    </p:bodyStyle>
    <p:otherStyle>
      <a:defPPr>
        <a:defRPr lang="en-US"/>
      </a:defPPr>
      <a:lvl1pPr marL="0" algn="l" defTabSz="342991" rtl="0" eaLnBrk="1" latinLnBrk="0" hangingPunct="1">
        <a:defRPr sz="1350" kern="1200">
          <a:solidFill>
            <a:schemeClr val="tx1"/>
          </a:solidFill>
          <a:latin typeface="+mn-lt"/>
          <a:ea typeface="+mn-ea"/>
          <a:cs typeface="+mn-cs"/>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8.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g"/><Relationship Id="rId1" Type="http://schemas.openxmlformats.org/officeDocument/2006/relationships/slideLayout" Target="../slideLayouts/slideLayout2.xml"/><Relationship Id="rId4" Type="http://schemas.openxmlformats.org/officeDocument/2006/relationships/image" Target="../media/image41.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xml"/><Relationship Id="rId7" Type="http://schemas.openxmlformats.org/officeDocument/2006/relationships/image" Target="../media/image17.png"/><Relationship Id="rId12" Type="http://schemas.openxmlformats.org/officeDocument/2006/relationships/image" Target="../media/image18.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9.emf"/><Relationship Id="rId11" Type="http://schemas.openxmlformats.org/officeDocument/2006/relationships/image" Target="../media/image51.emf"/><Relationship Id="rId5" Type="http://schemas.openxmlformats.org/officeDocument/2006/relationships/oleObject" Target="../embeddings/oleObject2.bin"/><Relationship Id="rId10" Type="http://schemas.openxmlformats.org/officeDocument/2006/relationships/oleObject" Target="../embeddings/oleObject4.bin"/><Relationship Id="rId4" Type="http://schemas.openxmlformats.org/officeDocument/2006/relationships/image" Target="../media/image16.png"/><Relationship Id="rId9" Type="http://schemas.openxmlformats.org/officeDocument/2006/relationships/image" Target="../media/image50.emf"/></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image" Target="../media/image62.png"/><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64.png"/><Relationship Id="rId5" Type="http://schemas.openxmlformats.org/officeDocument/2006/relationships/image" Target="../media/image24.png"/><Relationship Id="rId10" Type="http://schemas.openxmlformats.org/officeDocument/2006/relationships/image" Target="../media/image61.wmf"/><Relationship Id="rId4" Type="http://schemas.openxmlformats.org/officeDocument/2006/relationships/image" Target="../media/image63.png"/><Relationship Id="rId9" Type="http://schemas.openxmlformats.org/officeDocument/2006/relationships/oleObject" Target="../embeddings/oleObject6.bin"/></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5" Type="http://schemas.openxmlformats.org/officeDocument/2006/relationships/image" Target="../media/image68.png"/><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png"/></Relationships>
</file>

<file path=ppt/slides/_rels/slide4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8.png"/><Relationship Id="rId5" Type="http://schemas.openxmlformats.org/officeDocument/2006/relationships/image" Target="../media/image28.wmf"/><Relationship Id="rId4" Type="http://schemas.openxmlformats.org/officeDocument/2006/relationships/oleObject" Target="../embeddings/oleObject7.bin"/></Relationships>
</file>

<file path=ppt/slides/_rels/slide4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 Id="rId9" Type="http://schemas.openxmlformats.org/officeDocument/2006/relationships/image" Target="../media/image8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itolo 2"/>
          <p:cNvSpPr>
            <a:spLocks noGrp="1"/>
          </p:cNvSpPr>
          <p:nvPr>
            <p:ph type="title"/>
          </p:nvPr>
        </p:nvSpPr>
        <p:spPr>
          <a:xfrm>
            <a:off x="343574" y="484312"/>
            <a:ext cx="6171247" cy="996429"/>
          </a:xfrm>
        </p:spPr>
        <p:txBody>
          <a:bodyPr/>
          <a:lstStyle/>
          <a:p>
            <a:pPr algn="ctr"/>
            <a:r>
              <a:rPr lang="en-US" sz="2400" dirty="0" smtClean="0"/>
              <a:t>A </a:t>
            </a:r>
            <a:r>
              <a:rPr lang="en-US" sz="2400" dirty="0"/>
              <a:t>proposal of a drift chamber for the IDEA </a:t>
            </a:r>
            <a:r>
              <a:rPr lang="en-US" sz="2400" dirty="0" smtClean="0"/>
              <a:t>detector concept </a:t>
            </a:r>
            <a:r>
              <a:rPr lang="en-US" sz="2400" dirty="0"/>
              <a:t>for a future </a:t>
            </a:r>
            <a:r>
              <a:rPr lang="en-US" sz="2400" dirty="0" err="1" smtClean="0"/>
              <a:t>e</a:t>
            </a:r>
            <a:r>
              <a:rPr lang="en-US" sz="2400" baseline="30000" dirty="0" err="1" smtClean="0"/>
              <a:t>+</a:t>
            </a:r>
            <a:r>
              <a:rPr lang="en-US" sz="2400" dirty="0" err="1" smtClean="0"/>
              <a:t>e</a:t>
            </a:r>
            <a:r>
              <a:rPr lang="en-US" sz="2400" baseline="30000" dirty="0" smtClean="0"/>
              <a:t>-</a:t>
            </a:r>
            <a:r>
              <a:rPr lang="en-US" sz="2400" dirty="0" smtClean="0"/>
              <a:t> </a:t>
            </a:r>
            <a:r>
              <a:rPr lang="en-US" sz="2400" dirty="0"/>
              <a:t>collider</a:t>
            </a:r>
            <a:br>
              <a:rPr lang="en-US" sz="2400" dirty="0"/>
            </a:br>
            <a:endParaRPr lang="en-US" sz="2400" dirty="0"/>
          </a:p>
        </p:txBody>
      </p:sp>
      <p:sp>
        <p:nvSpPr>
          <p:cNvPr id="5122" name="Text Box 2"/>
          <p:cNvSpPr txBox="1">
            <a:spLocks noChangeArrowheads="1"/>
          </p:cNvSpPr>
          <p:nvPr/>
        </p:nvSpPr>
        <p:spPr bwMode="auto">
          <a:xfrm>
            <a:off x="-1191" y="4444752"/>
            <a:ext cx="6860779" cy="28803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9pPr>
          </a:lstStyle>
          <a:p>
            <a:pPr algn="ctr" eaLnBrk="1" hangingPunct="1">
              <a:lnSpc>
                <a:spcPct val="90000"/>
              </a:lnSpc>
              <a:spcBef>
                <a:spcPts val="75"/>
              </a:spcBef>
              <a:buClrTx/>
              <a:buSzPct val="65000"/>
              <a:defRPr/>
            </a:pPr>
            <a:r>
              <a:rPr lang="en-US" sz="1125" b="0" u="none" dirty="0" err="1">
                <a:solidFill>
                  <a:srgbClr val="3B812F"/>
                </a:solidFill>
                <a:latin typeface="Arial" charset="0"/>
              </a:rPr>
              <a:t>Tassielli</a:t>
            </a:r>
            <a:r>
              <a:rPr lang="en-US" sz="1125" b="0" u="none" dirty="0">
                <a:solidFill>
                  <a:srgbClr val="3B812F"/>
                </a:solidFill>
                <a:latin typeface="Arial" charset="0"/>
              </a:rPr>
              <a:t> G.F.</a:t>
            </a:r>
            <a:r>
              <a:rPr lang="en-US" sz="1125" b="0" u="none" baseline="30000" dirty="0">
                <a:solidFill>
                  <a:srgbClr val="3B812F"/>
                </a:solidFill>
                <a:latin typeface="Arial" charset="0"/>
              </a:rPr>
              <a:t>  </a:t>
            </a:r>
            <a:r>
              <a:rPr lang="en-US" sz="1125" b="0" u="none" dirty="0">
                <a:solidFill>
                  <a:srgbClr val="3B812F"/>
                </a:solidFill>
                <a:latin typeface="Arial" charset="0"/>
              </a:rPr>
              <a:t>- </a:t>
            </a:r>
            <a:r>
              <a:rPr lang="en-US" sz="825" b="0" i="1" u="none" dirty="0">
                <a:solidFill>
                  <a:srgbClr val="3B812F"/>
                </a:solidFill>
                <a:latin typeface="Arial" charset="0"/>
              </a:rPr>
              <a:t>INFN</a:t>
            </a:r>
            <a:r>
              <a:rPr lang="en-US" sz="825" b="0" u="none" dirty="0">
                <a:solidFill>
                  <a:srgbClr val="3B812F"/>
                </a:solidFill>
                <a:latin typeface="Arial" charset="0"/>
              </a:rPr>
              <a:t> Lecce &amp; Mathematics and Physics Dept., </a:t>
            </a:r>
            <a:r>
              <a:rPr lang="en-US" sz="825" b="0" i="1" u="none" dirty="0">
                <a:solidFill>
                  <a:srgbClr val="3B812F"/>
                </a:solidFill>
                <a:latin typeface="Arial" charset="0"/>
              </a:rPr>
              <a:t>University of </a:t>
            </a:r>
            <a:r>
              <a:rPr lang="en-US" sz="825" b="0" i="1" u="none" dirty="0" smtClean="0">
                <a:solidFill>
                  <a:srgbClr val="3B812F"/>
                </a:solidFill>
                <a:latin typeface="Arial" charset="0"/>
              </a:rPr>
              <a:t>Salento</a:t>
            </a:r>
            <a:endParaRPr lang="en-US" sz="300" b="0" u="none" dirty="0">
              <a:solidFill>
                <a:srgbClr val="3B812F"/>
              </a:solidFill>
              <a:latin typeface="Arial" charset="0"/>
            </a:endParaRPr>
          </a:p>
        </p:txBody>
      </p:sp>
      <p:sp>
        <p:nvSpPr>
          <p:cNvPr id="11" name="Segnaposto piè di pagina 10"/>
          <p:cNvSpPr>
            <a:spLocks noGrp="1"/>
          </p:cNvSpPr>
          <p:nvPr>
            <p:ph type="ftr" idx="11"/>
          </p:nvPr>
        </p:nvSpPr>
        <p:spPr/>
        <p:txBody>
          <a:bodyPr/>
          <a:lstStyle/>
          <a:p>
            <a:pPr>
              <a:defRPr/>
            </a:pPr>
            <a:r>
              <a:rPr lang="it-IT" smtClean="0"/>
              <a:t>G.F. Tassielli - ICHEP2020 - Virtual (Prague)</a:t>
            </a:r>
            <a:endParaRPr lang="en-US"/>
          </a:p>
        </p:txBody>
      </p:sp>
      <p:pic>
        <p:nvPicPr>
          <p:cNvPr id="7"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1763" t="5241" r="4389" b="3465"/>
          <a:stretch/>
        </p:blipFill>
        <p:spPr>
          <a:xfrm>
            <a:off x="2424662" y="1419660"/>
            <a:ext cx="3237380" cy="3025092"/>
          </a:xfrm>
          <a:prstGeom prst="rect">
            <a:avLst/>
          </a:prstGeom>
        </p:spPr>
      </p:pic>
      <p:sp>
        <p:nvSpPr>
          <p:cNvPr id="2" name="Rettangolo 1"/>
          <p:cNvSpPr/>
          <p:nvPr/>
        </p:nvSpPr>
        <p:spPr>
          <a:xfrm>
            <a:off x="318538" y="1927374"/>
            <a:ext cx="1904600" cy="1077218"/>
          </a:xfrm>
          <a:prstGeom prst="rect">
            <a:avLst/>
          </a:prstGeom>
        </p:spPr>
        <p:txBody>
          <a:bodyPr wrap="square">
            <a:spAutoFit/>
          </a:bodyPr>
          <a:lstStyle/>
          <a:p>
            <a:r>
              <a:rPr lang="en-US" sz="1600" b="0" u="none" dirty="0" smtClean="0">
                <a:solidFill>
                  <a:srgbClr val="000000"/>
                </a:solidFill>
                <a:latin typeface="Garamond"/>
                <a:cs typeface="Garamond"/>
              </a:rPr>
              <a:t>Innovative</a:t>
            </a:r>
            <a:br>
              <a:rPr lang="en-US" sz="1600" b="0" u="none" dirty="0" smtClean="0">
                <a:solidFill>
                  <a:srgbClr val="000000"/>
                </a:solidFill>
                <a:latin typeface="Garamond"/>
                <a:cs typeface="Garamond"/>
              </a:rPr>
            </a:br>
            <a:r>
              <a:rPr lang="en-US" sz="1600" b="0" u="none" dirty="0" smtClean="0">
                <a:solidFill>
                  <a:srgbClr val="000000"/>
                </a:solidFill>
                <a:latin typeface="Garamond"/>
                <a:cs typeface="Garamond"/>
              </a:rPr>
              <a:t>Detector </a:t>
            </a:r>
            <a:r>
              <a:rPr lang="en-US" sz="1600" b="0" u="none" dirty="0">
                <a:solidFill>
                  <a:srgbClr val="000000"/>
                </a:solidFill>
                <a:latin typeface="Garamond"/>
                <a:cs typeface="Garamond"/>
              </a:rPr>
              <a:t>for Electron-positron Accelerators</a:t>
            </a:r>
            <a:endParaRPr lang="en-US" sz="1600" dirty="0"/>
          </a:p>
        </p:txBody>
      </p:sp>
      <p:sp>
        <p:nvSpPr>
          <p:cNvPr id="4" name="Segnaposto data 3"/>
          <p:cNvSpPr>
            <a:spLocks noGrp="1"/>
          </p:cNvSpPr>
          <p:nvPr>
            <p:ph type="dt" idx="10"/>
          </p:nvPr>
        </p:nvSpPr>
        <p:spPr/>
        <p:txBody>
          <a:bodyPr/>
          <a:lstStyle/>
          <a:p>
            <a:pPr>
              <a:defRPr/>
            </a:pPr>
            <a:r>
              <a:rPr lang="en-US" smtClean="0"/>
              <a:t>07/30/2020</a:t>
            </a:r>
            <a:endParaRPr lang="it-IT"/>
          </a:p>
        </p:txBody>
      </p:sp>
      <p:sp>
        <p:nvSpPr>
          <p:cNvPr id="6" name="Segnaposto numero diapositiva 5"/>
          <p:cNvSpPr>
            <a:spLocks noGrp="1"/>
          </p:cNvSpPr>
          <p:nvPr>
            <p:ph type="sldNum" idx="12"/>
          </p:nvPr>
        </p:nvSpPr>
        <p:spPr/>
        <p:txBody>
          <a:bodyPr/>
          <a:lstStyle/>
          <a:p>
            <a:pPr>
              <a:defRPr/>
            </a:pPr>
            <a:fld id="{B8EECDC5-A419-2B49-B70B-D91EA33F7C86}" type="slidenum">
              <a:rPr lang="it-IT" smtClean="0"/>
              <a:pPr>
                <a:defRPr/>
              </a:pPr>
              <a:t>1</a:t>
            </a:fld>
            <a:r>
              <a:rPr lang="it-IT" smtClean="0"/>
              <a:t>/18</a:t>
            </a:r>
            <a:endParaRPr lang="it-IT" dirty="0"/>
          </a:p>
        </p:txBody>
      </p:sp>
      <p:sp>
        <p:nvSpPr>
          <p:cNvPr id="9" name="CasellaDiTesto 8"/>
          <p:cNvSpPr txBox="1"/>
          <p:nvPr/>
        </p:nvSpPr>
        <p:spPr>
          <a:xfrm>
            <a:off x="318538" y="3342273"/>
            <a:ext cx="2031136" cy="830997"/>
          </a:xfrm>
          <a:prstGeom prst="rect">
            <a:avLst/>
          </a:prstGeom>
          <a:noFill/>
        </p:spPr>
        <p:txBody>
          <a:bodyPr wrap="square" rtlCol="0">
            <a:spAutoFit/>
          </a:bodyPr>
          <a:lstStyle/>
          <a:p>
            <a:r>
              <a:rPr lang="en-US" sz="1200" b="0" u="none" dirty="0" smtClean="0">
                <a:solidFill>
                  <a:schemeClr val="tx1"/>
                </a:solidFill>
              </a:rPr>
              <a:t>More details in F. </a:t>
            </a:r>
            <a:r>
              <a:rPr lang="en-US" sz="1200" b="0" u="none" dirty="0" err="1" smtClean="0">
                <a:solidFill>
                  <a:schemeClr val="tx1"/>
                </a:solidFill>
              </a:rPr>
              <a:t>Bedeschi</a:t>
            </a:r>
            <a:r>
              <a:rPr lang="en-US" sz="1200" b="0" u="none" dirty="0" smtClean="0">
                <a:solidFill>
                  <a:schemeClr val="tx1"/>
                </a:solidFill>
              </a:rPr>
              <a:t>: </a:t>
            </a:r>
            <a:br>
              <a:rPr lang="en-US" sz="1200" b="0" u="none" dirty="0" smtClean="0">
                <a:solidFill>
                  <a:schemeClr val="tx1"/>
                </a:solidFill>
              </a:rPr>
            </a:br>
            <a:r>
              <a:rPr lang="en-US" sz="1200" b="0" u="none" dirty="0" smtClean="0">
                <a:solidFill>
                  <a:schemeClr val="tx1"/>
                </a:solidFill>
              </a:rPr>
              <a:t>"</a:t>
            </a:r>
            <a:r>
              <a:rPr lang="pt-BR" sz="1200" b="0" u="none" dirty="0" smtClean="0">
                <a:solidFill>
                  <a:schemeClr val="tx1"/>
                </a:solidFill>
              </a:rPr>
              <a:t>A </a:t>
            </a:r>
            <a:r>
              <a:rPr lang="pt-BR" sz="1200" b="0" u="none" dirty="0">
                <a:solidFill>
                  <a:schemeClr val="tx1"/>
                </a:solidFill>
              </a:rPr>
              <a:t>detector concept proposal for a circular e+e- collider</a:t>
            </a:r>
            <a:r>
              <a:rPr lang="en-US" sz="1200" b="0" u="none" dirty="0">
                <a:solidFill>
                  <a:schemeClr val="tx1"/>
                </a:solidFill>
              </a:rPr>
              <a:t>", </a:t>
            </a:r>
            <a:r>
              <a:rPr lang="en-US" sz="1200" b="0" u="none" dirty="0" smtClean="0">
                <a:solidFill>
                  <a:schemeClr val="tx1"/>
                </a:solidFill>
              </a:rPr>
              <a:t/>
            </a:r>
            <a:br>
              <a:rPr lang="en-US" sz="1200" b="0" u="none" dirty="0" smtClean="0">
                <a:solidFill>
                  <a:schemeClr val="tx1"/>
                </a:solidFill>
              </a:rPr>
            </a:br>
            <a:r>
              <a:rPr lang="en-US" sz="1200" b="0" u="none" dirty="0" smtClean="0">
                <a:solidFill>
                  <a:schemeClr val="tx1"/>
                </a:solidFill>
              </a:rPr>
              <a:t>Talk at this conference</a:t>
            </a:r>
            <a:endParaRPr lang="en-US" sz="1200" b="0" u="none"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p:cNvPicPr>
          <p:nvPr/>
        </p:nvPicPr>
        <p:blipFill>
          <a:blip r:embed="rId2"/>
          <a:stretch>
            <a:fillRect/>
          </a:stretch>
        </p:blipFill>
        <p:spPr>
          <a:xfrm>
            <a:off x="2728325" y="499896"/>
            <a:ext cx="4121325" cy="2819400"/>
          </a:xfrm>
          <a:prstGeom prst="rect">
            <a:avLst/>
          </a:prstGeom>
          <a:noFill/>
          <a:ln>
            <a:noFill/>
          </a:ln>
        </p:spPr>
      </p:pic>
      <p:sp>
        <p:nvSpPr>
          <p:cNvPr id="13" name="TextBox 17"/>
          <p:cNvSpPr txBox="1"/>
          <p:nvPr/>
        </p:nvSpPr>
        <p:spPr>
          <a:xfrm>
            <a:off x="4797946" y="894230"/>
            <a:ext cx="724878" cy="307777"/>
          </a:xfrm>
          <a:prstGeom prst="rect">
            <a:avLst/>
          </a:prstGeom>
          <a:noFill/>
        </p:spPr>
        <p:txBody>
          <a:bodyPr wrap="none" rtlCol="0">
            <a:spAutoFit/>
          </a:bodyPr>
          <a:lstStyle/>
          <a:p>
            <a:r>
              <a:rPr lang="en-US" sz="1400" u="none" dirty="0" smtClean="0">
                <a:solidFill>
                  <a:srgbClr val="0070C0"/>
                </a:solidFill>
              </a:rPr>
              <a:t>dN/dx</a:t>
            </a:r>
            <a:endParaRPr lang="en-US" sz="1400" u="none" dirty="0">
              <a:solidFill>
                <a:srgbClr val="0070C0"/>
              </a:solidFill>
            </a:endParaRPr>
          </a:p>
        </p:txBody>
      </p:sp>
      <p:sp>
        <p:nvSpPr>
          <p:cNvPr id="14" name="TextBox 48"/>
          <p:cNvSpPr txBox="1"/>
          <p:nvPr/>
        </p:nvSpPr>
        <p:spPr>
          <a:xfrm>
            <a:off x="5073955" y="1276400"/>
            <a:ext cx="625492" cy="276999"/>
          </a:xfrm>
          <a:prstGeom prst="rect">
            <a:avLst/>
          </a:prstGeom>
          <a:noFill/>
        </p:spPr>
        <p:txBody>
          <a:bodyPr wrap="none" rtlCol="0">
            <a:spAutoFit/>
          </a:bodyPr>
          <a:lstStyle/>
          <a:p>
            <a:r>
              <a:rPr lang="en-US" sz="1200" u="none" dirty="0" smtClean="0">
                <a:solidFill>
                  <a:srgbClr val="0070C0"/>
                </a:solidFill>
              </a:rPr>
              <a:t>dE/dx</a:t>
            </a:r>
            <a:endParaRPr lang="en-US" sz="1200" u="none" dirty="0">
              <a:solidFill>
                <a:srgbClr val="0070C0"/>
              </a:solidFill>
            </a:endParaRPr>
          </a:p>
        </p:txBody>
      </p:sp>
      <p:grpSp>
        <p:nvGrpSpPr>
          <p:cNvPr id="38" name="Gruppo 37"/>
          <p:cNvGrpSpPr/>
          <p:nvPr/>
        </p:nvGrpSpPr>
        <p:grpSpPr>
          <a:xfrm>
            <a:off x="5801105" y="1012905"/>
            <a:ext cx="991422" cy="811219"/>
            <a:chOff x="5806058" y="1113252"/>
            <a:chExt cx="991422" cy="811219"/>
          </a:xfrm>
        </p:grpSpPr>
        <p:sp>
          <p:nvSpPr>
            <p:cNvPr id="10" name="Rectangle 16"/>
            <p:cNvSpPr/>
            <p:nvPr/>
          </p:nvSpPr>
          <p:spPr bwMode="auto">
            <a:xfrm>
              <a:off x="5806880" y="1113252"/>
              <a:ext cx="990600" cy="811219"/>
            </a:xfrm>
            <a:prstGeom prst="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cxnSp>
          <p:nvCxnSpPr>
            <p:cNvPr id="15" name="Straight Connector 49"/>
            <p:cNvCxnSpPr/>
            <p:nvPr/>
          </p:nvCxnSpPr>
          <p:spPr bwMode="auto">
            <a:xfrm>
              <a:off x="5806880" y="1265652"/>
              <a:ext cx="282648"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6" name="TextBox 50"/>
            <p:cNvSpPr txBox="1"/>
            <p:nvPr/>
          </p:nvSpPr>
          <p:spPr>
            <a:xfrm>
              <a:off x="6212858" y="1113252"/>
              <a:ext cx="423514" cy="276999"/>
            </a:xfrm>
            <a:prstGeom prst="rect">
              <a:avLst/>
            </a:prstGeom>
            <a:noFill/>
          </p:spPr>
          <p:txBody>
            <a:bodyPr wrap="none" rtlCol="0">
              <a:spAutoFit/>
            </a:bodyPr>
            <a:lstStyle/>
            <a:p>
              <a:r>
                <a:rPr lang="en-US" sz="1200" u="none" dirty="0" smtClean="0">
                  <a:solidFill>
                    <a:schemeClr val="tx1"/>
                  </a:solidFill>
                </a:rPr>
                <a:t>e/μ</a:t>
              </a:r>
              <a:endParaRPr lang="en-US" sz="1200" u="none" dirty="0">
                <a:solidFill>
                  <a:schemeClr val="tx1"/>
                </a:solidFill>
              </a:endParaRPr>
            </a:p>
          </p:txBody>
        </p:sp>
        <p:cxnSp>
          <p:nvCxnSpPr>
            <p:cNvPr id="17" name="Straight Connector 51"/>
            <p:cNvCxnSpPr/>
            <p:nvPr/>
          </p:nvCxnSpPr>
          <p:spPr bwMode="auto">
            <a:xfrm>
              <a:off x="5806058" y="1418052"/>
              <a:ext cx="282648" cy="0"/>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8" name="TextBox 52"/>
            <p:cNvSpPr txBox="1"/>
            <p:nvPr/>
          </p:nvSpPr>
          <p:spPr>
            <a:xfrm>
              <a:off x="6212858" y="1265652"/>
              <a:ext cx="434734" cy="276999"/>
            </a:xfrm>
            <a:prstGeom prst="rect">
              <a:avLst/>
            </a:prstGeom>
            <a:noFill/>
            <a:ln>
              <a:noFill/>
            </a:ln>
          </p:spPr>
          <p:txBody>
            <a:bodyPr wrap="none" rtlCol="0">
              <a:spAutoFit/>
            </a:bodyPr>
            <a:lstStyle/>
            <a:p>
              <a:r>
                <a:rPr lang="en-US" sz="1200" u="none" dirty="0" smtClean="0">
                  <a:solidFill>
                    <a:srgbClr val="FF0000"/>
                  </a:solidFill>
                </a:rPr>
                <a:t>μ/π</a:t>
              </a:r>
              <a:endParaRPr lang="en-US" sz="1200" u="none" dirty="0">
                <a:solidFill>
                  <a:srgbClr val="FF0000"/>
                </a:solidFill>
              </a:endParaRPr>
            </a:p>
          </p:txBody>
        </p:sp>
        <p:cxnSp>
          <p:nvCxnSpPr>
            <p:cNvPr id="19" name="Straight Connector 53"/>
            <p:cNvCxnSpPr/>
            <p:nvPr/>
          </p:nvCxnSpPr>
          <p:spPr bwMode="auto">
            <a:xfrm>
              <a:off x="5806058" y="1570452"/>
              <a:ext cx="282648" cy="0"/>
            </a:xfrm>
            <a:prstGeom prst="line">
              <a:avLst/>
            </a:prstGeom>
            <a:solidFill>
              <a:schemeClr val="accent1"/>
            </a:solidFill>
            <a:ln w="12700" cap="flat" cmpd="sng" algn="ctr">
              <a:solidFill>
                <a:srgbClr val="3366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0" name="TextBox 54"/>
            <p:cNvSpPr txBox="1"/>
            <p:nvPr/>
          </p:nvSpPr>
          <p:spPr>
            <a:xfrm>
              <a:off x="6212858" y="1418052"/>
              <a:ext cx="457176" cy="276999"/>
            </a:xfrm>
            <a:prstGeom prst="rect">
              <a:avLst/>
            </a:prstGeom>
            <a:noFill/>
            <a:ln>
              <a:noFill/>
            </a:ln>
          </p:spPr>
          <p:txBody>
            <a:bodyPr wrap="none" rtlCol="0">
              <a:spAutoFit/>
            </a:bodyPr>
            <a:lstStyle/>
            <a:p>
              <a:r>
                <a:rPr lang="en-US" sz="1200" u="none" dirty="0" smtClean="0">
                  <a:solidFill>
                    <a:srgbClr val="3366FF"/>
                  </a:solidFill>
                </a:rPr>
                <a:t>K/π</a:t>
              </a:r>
              <a:endParaRPr lang="en-US" sz="1200" u="none" dirty="0">
                <a:solidFill>
                  <a:srgbClr val="3366FF"/>
                </a:solidFill>
              </a:endParaRPr>
            </a:p>
          </p:txBody>
        </p:sp>
        <p:cxnSp>
          <p:nvCxnSpPr>
            <p:cNvPr id="21" name="Straight Connector 55"/>
            <p:cNvCxnSpPr/>
            <p:nvPr/>
          </p:nvCxnSpPr>
          <p:spPr bwMode="auto">
            <a:xfrm>
              <a:off x="5806058" y="1722852"/>
              <a:ext cx="282648" cy="0"/>
            </a:xfrm>
            <a:prstGeom prst="line">
              <a:avLst/>
            </a:prstGeom>
            <a:solidFill>
              <a:schemeClr val="accent1"/>
            </a:solidFill>
            <a:ln w="12700" cap="flat" cmpd="sng" algn="ctr">
              <a:solidFill>
                <a:srgbClr val="008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2" name="TextBox 56"/>
            <p:cNvSpPr txBox="1"/>
            <p:nvPr/>
          </p:nvSpPr>
          <p:spPr>
            <a:xfrm>
              <a:off x="6212858" y="1570452"/>
              <a:ext cx="458780" cy="276999"/>
            </a:xfrm>
            <a:prstGeom prst="rect">
              <a:avLst/>
            </a:prstGeom>
            <a:noFill/>
            <a:ln>
              <a:noFill/>
            </a:ln>
          </p:spPr>
          <p:txBody>
            <a:bodyPr wrap="none" rtlCol="0">
              <a:spAutoFit/>
            </a:bodyPr>
            <a:lstStyle/>
            <a:p>
              <a:r>
                <a:rPr lang="en-US" sz="1200" u="none" dirty="0" smtClean="0">
                  <a:solidFill>
                    <a:srgbClr val="008000"/>
                  </a:solidFill>
                </a:rPr>
                <a:t>K/p</a:t>
              </a:r>
              <a:endParaRPr lang="en-US" sz="1200" u="none" dirty="0">
                <a:solidFill>
                  <a:srgbClr val="008000"/>
                </a:solidFill>
              </a:endParaRPr>
            </a:p>
          </p:txBody>
        </p:sp>
      </p:grpSp>
      <p:sp>
        <p:nvSpPr>
          <p:cNvPr id="23" name="Rectangle 28"/>
          <p:cNvSpPr/>
          <p:nvPr/>
        </p:nvSpPr>
        <p:spPr bwMode="auto">
          <a:xfrm>
            <a:off x="3956562" y="2293696"/>
            <a:ext cx="126774" cy="511713"/>
          </a:xfrm>
          <a:prstGeom prst="rect">
            <a:avLst/>
          </a:prstGeom>
          <a:solidFill>
            <a:srgbClr val="FFFF00">
              <a:alpha val="52000"/>
            </a:srgbClr>
          </a:solidFill>
          <a:ln w="9525" cap="flat" cmpd="sng" algn="ctr">
            <a:solidFill>
              <a:srgbClr val="003E65"/>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cxnSp>
        <p:nvCxnSpPr>
          <p:cNvPr id="24" name="Straight Connector 21"/>
          <p:cNvCxnSpPr/>
          <p:nvPr/>
        </p:nvCxnSpPr>
        <p:spPr bwMode="auto">
          <a:xfrm>
            <a:off x="3148389" y="2293696"/>
            <a:ext cx="3440016" cy="0"/>
          </a:xfrm>
          <a:prstGeom prst="line">
            <a:avLst/>
          </a:prstGeom>
          <a:solidFill>
            <a:schemeClr val="accent1"/>
          </a:solidFill>
          <a:ln w="28575" cap="flat" cmpd="sng" algn="ctr">
            <a:solidFill>
              <a:srgbClr val="CC66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2048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3079" y="2945495"/>
            <a:ext cx="2559245" cy="16684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96839" y="2140496"/>
            <a:ext cx="250930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i="1" u="none" dirty="0">
                <a:solidFill>
                  <a:schemeClr val="tx1"/>
                </a:solidFill>
              </a:rPr>
              <a:t>analytic </a:t>
            </a:r>
            <a:r>
              <a:rPr lang="en-US" sz="1200" b="0" i="1" u="none" dirty="0" smtClean="0">
                <a:solidFill>
                  <a:schemeClr val="tx1"/>
                </a:solidFill>
              </a:rPr>
              <a:t>evaluation, </a:t>
            </a:r>
            <a:r>
              <a:rPr lang="en-US" sz="1200" b="0" i="1" u="none" dirty="0">
                <a:solidFill>
                  <a:schemeClr val="tx1"/>
                </a:solidFill>
              </a:rPr>
              <a:t>t</a:t>
            </a:r>
            <a:r>
              <a:rPr lang="en-US" sz="1200" b="0" i="1" u="none" dirty="0" smtClean="0">
                <a:solidFill>
                  <a:schemeClr val="tx1"/>
                </a:solidFill>
              </a:rPr>
              <a:t>o </a:t>
            </a:r>
            <a:r>
              <a:rPr lang="en-US" sz="1200" b="0" i="1" u="none" dirty="0">
                <a:solidFill>
                  <a:schemeClr val="tx1"/>
                </a:solidFill>
              </a:rPr>
              <a:t>be checked with detailed simulations and test </a:t>
            </a:r>
            <a:r>
              <a:rPr lang="en-US" sz="1200" b="0" i="1" u="none" dirty="0" smtClean="0">
                <a:solidFill>
                  <a:schemeClr val="tx1"/>
                </a:solidFill>
              </a:rPr>
              <a:t>beams</a:t>
            </a:r>
            <a:endParaRPr lang="en-US" sz="1200" b="0" i="1" u="none" dirty="0">
              <a:solidFill>
                <a:schemeClr val="tx1"/>
              </a:solidFill>
            </a:endParaRPr>
          </a:p>
        </p:txBody>
      </p:sp>
      <p:sp>
        <p:nvSpPr>
          <p:cNvPr id="2" name="Titolo 1"/>
          <p:cNvSpPr>
            <a:spLocks noGrp="1"/>
          </p:cNvSpPr>
          <p:nvPr>
            <p:ph type="title"/>
          </p:nvPr>
        </p:nvSpPr>
        <p:spPr/>
        <p:txBody>
          <a:bodyPr/>
          <a:lstStyle/>
          <a:p>
            <a:r>
              <a:rPr lang="en-US" dirty="0"/>
              <a:t>Cluster Counting/Timing and </a:t>
            </a:r>
            <a:r>
              <a:rPr lang="en-US" dirty="0" err="1"/>
              <a:t>P.Id</a:t>
            </a:r>
            <a:r>
              <a:rPr lang="en-US" dirty="0"/>
              <a:t>. expected </a:t>
            </a:r>
            <a:r>
              <a:rPr lang="en-US" dirty="0" smtClean="0"/>
              <a:t>performance</a:t>
            </a:r>
            <a:endParaRPr lang="en-US" dirty="0"/>
          </a:p>
        </p:txBody>
      </p:sp>
      <p:sp>
        <p:nvSpPr>
          <p:cNvPr id="4" name="Segnaposto piè di pagina 3"/>
          <p:cNvSpPr>
            <a:spLocks noGrp="1"/>
          </p:cNvSpPr>
          <p:nvPr>
            <p:ph type="ftr" idx="11"/>
          </p:nvPr>
        </p:nvSpPr>
        <p:spPr/>
        <p:txBody>
          <a:bodyPr/>
          <a:lstStyle/>
          <a:p>
            <a:pPr>
              <a:defRPr/>
            </a:pPr>
            <a:r>
              <a:rPr lang="it-IT" smtClean="0"/>
              <a:t>G.F. Tassielli - ICHEP2020 - Virtual (Prague)</a:t>
            </a:r>
            <a:endParaRPr lang="en-US"/>
          </a:p>
        </p:txBody>
      </p:sp>
      <p:sp>
        <p:nvSpPr>
          <p:cNvPr id="35" name="Rettangolo 34"/>
          <p:cNvSpPr/>
          <p:nvPr/>
        </p:nvSpPr>
        <p:spPr>
          <a:xfrm>
            <a:off x="50490" y="848103"/>
            <a:ext cx="2879219" cy="1005403"/>
          </a:xfrm>
          <a:prstGeom prst="rect">
            <a:avLst/>
          </a:prstGeom>
        </p:spPr>
        <p:txBody>
          <a:bodyPr wrap="square">
            <a:spAutoFit/>
          </a:bodyPr>
          <a:lstStyle/>
          <a:p>
            <a:pPr marL="252413" indent="-252413">
              <a:spcBef>
                <a:spcPts val="375"/>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400" b="0" u="none" dirty="0" smtClean="0">
                <a:solidFill>
                  <a:srgbClr val="000000"/>
                </a:solidFill>
              </a:rPr>
              <a:t>Expected excellent K/</a:t>
            </a:r>
            <a:r>
              <a:rPr lang="el-GR" sz="1400" b="0" u="none" dirty="0" smtClean="0">
                <a:solidFill>
                  <a:srgbClr val="000000"/>
                </a:solidFill>
              </a:rPr>
              <a:t>π</a:t>
            </a:r>
            <a:r>
              <a:rPr lang="en-US" sz="1400" b="0" u="none" dirty="0" smtClean="0">
                <a:solidFill>
                  <a:srgbClr val="000000"/>
                </a:solidFill>
              </a:rPr>
              <a:t> separation over the entire range </a:t>
            </a:r>
            <a:r>
              <a:rPr lang="en-US" sz="1400" b="0" u="none" dirty="0">
                <a:solidFill>
                  <a:srgbClr val="000000"/>
                </a:solidFill>
              </a:rPr>
              <a:t>except </a:t>
            </a:r>
            <a:r>
              <a:rPr lang="en-US" sz="1400" b="0" u="none" dirty="0" smtClean="0">
                <a:solidFill>
                  <a:srgbClr val="000000"/>
                </a:solidFill>
              </a:rPr>
              <a:t>0.85&lt;p&lt;1.05 </a:t>
            </a:r>
            <a:r>
              <a:rPr lang="en-US" sz="1400" b="0" u="none" dirty="0">
                <a:solidFill>
                  <a:srgbClr val="000000"/>
                </a:solidFill>
              </a:rPr>
              <a:t>GeV (blue lines)</a:t>
            </a:r>
          </a:p>
          <a:p>
            <a:pPr marL="252413" indent="-252413">
              <a:spcBef>
                <a:spcPts val="375"/>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400" b="0" u="none" dirty="0">
                <a:solidFill>
                  <a:srgbClr val="000000"/>
                </a:solidFill>
              </a:rPr>
              <a:t>Could recover with timing layer</a:t>
            </a:r>
          </a:p>
        </p:txBody>
      </p:sp>
      <p:cxnSp>
        <p:nvCxnSpPr>
          <p:cNvPr id="40" name="Connettore 2 39"/>
          <p:cNvCxnSpPr>
            <a:stCxn id="13" idx="2"/>
          </p:cNvCxnSpPr>
          <p:nvPr/>
        </p:nvCxnSpPr>
        <p:spPr bwMode="auto">
          <a:xfrm flipH="1">
            <a:off x="4610910" y="1202007"/>
            <a:ext cx="549475" cy="261155"/>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2" name="Connettore 2 41"/>
          <p:cNvCxnSpPr>
            <a:stCxn id="14" idx="2"/>
          </p:cNvCxnSpPr>
          <p:nvPr/>
        </p:nvCxnSpPr>
        <p:spPr bwMode="auto">
          <a:xfrm flipH="1">
            <a:off x="4492645" y="1553399"/>
            <a:ext cx="894056" cy="516760"/>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Segnaposto data 4"/>
          <p:cNvSpPr>
            <a:spLocks noGrp="1"/>
          </p:cNvSpPr>
          <p:nvPr>
            <p:ph type="dt" idx="10"/>
          </p:nvPr>
        </p:nvSpPr>
        <p:spPr/>
        <p:txBody>
          <a:bodyPr/>
          <a:lstStyle/>
          <a:p>
            <a:pPr>
              <a:defRPr/>
            </a:pPr>
            <a:r>
              <a:rPr lang="en-US" smtClean="0"/>
              <a:t>07/30/2020</a:t>
            </a:r>
            <a:endParaRPr lang="it-IT"/>
          </a:p>
        </p:txBody>
      </p:sp>
      <p:sp>
        <p:nvSpPr>
          <p:cNvPr id="3" name="Segnaposto numero diapositiva 2"/>
          <p:cNvSpPr>
            <a:spLocks noGrp="1"/>
          </p:cNvSpPr>
          <p:nvPr>
            <p:ph type="sldNum" idx="12"/>
          </p:nvPr>
        </p:nvSpPr>
        <p:spPr/>
        <p:txBody>
          <a:bodyPr/>
          <a:lstStyle/>
          <a:p>
            <a:pPr>
              <a:defRPr/>
            </a:pPr>
            <a:fld id="{B8EECDC5-A419-2B49-B70B-D91EA33F7C86}" type="slidenum">
              <a:rPr lang="it-IT" smtClean="0"/>
              <a:pPr>
                <a:defRPr/>
              </a:pPr>
              <a:t>10</a:t>
            </a:fld>
            <a:r>
              <a:rPr lang="it-IT" smtClean="0"/>
              <a:t>/18</a:t>
            </a:r>
            <a:endParaRPr lang="it-IT" dirty="0"/>
          </a:p>
        </p:txBody>
      </p:sp>
      <p:grpSp>
        <p:nvGrpSpPr>
          <p:cNvPr id="8" name="Gruppo 7"/>
          <p:cNvGrpSpPr/>
          <p:nvPr/>
        </p:nvGrpSpPr>
        <p:grpSpPr>
          <a:xfrm>
            <a:off x="3544775" y="3436809"/>
            <a:ext cx="3058360" cy="1185052"/>
            <a:chOff x="3544775" y="3436809"/>
            <a:chExt cx="3058360" cy="1185052"/>
          </a:xfrm>
        </p:grpSpPr>
        <p:grpSp>
          <p:nvGrpSpPr>
            <p:cNvPr id="25" name="Gruppo 24"/>
            <p:cNvGrpSpPr/>
            <p:nvPr/>
          </p:nvGrpSpPr>
          <p:grpSpPr>
            <a:xfrm>
              <a:off x="3544775" y="3436809"/>
              <a:ext cx="3058360" cy="1185052"/>
              <a:chOff x="272587" y="3367654"/>
              <a:chExt cx="3058360" cy="1185052"/>
            </a:xfrm>
          </p:grpSpPr>
          <p:grpSp>
            <p:nvGrpSpPr>
              <p:cNvPr id="27" name="Group 68"/>
              <p:cNvGrpSpPr/>
              <p:nvPr/>
            </p:nvGrpSpPr>
            <p:grpSpPr>
              <a:xfrm>
                <a:off x="272587" y="3367654"/>
                <a:ext cx="3058360" cy="1185052"/>
                <a:chOff x="4648200" y="3409950"/>
                <a:chExt cx="3175200" cy="1254125"/>
              </a:xfrm>
            </p:grpSpPr>
            <p:pic>
              <p:nvPicPr>
                <p:cNvPr id="29" name="Picture 58"/>
                <p:cNvPicPr>
                  <a:picLocks noChangeAspect="1"/>
                </p:cNvPicPr>
                <p:nvPr/>
              </p:nvPicPr>
              <p:blipFill rotWithShape="1">
                <a:blip r:embed="rId4"/>
                <a:srcRect l="12764" t="4261" r="896" b="36018"/>
                <a:stretch/>
              </p:blipFill>
              <p:spPr>
                <a:xfrm>
                  <a:off x="4648200" y="3409950"/>
                  <a:ext cx="3175200" cy="1245750"/>
                </a:xfrm>
                <a:prstGeom prst="rect">
                  <a:avLst/>
                </a:prstGeom>
              </p:spPr>
            </p:pic>
            <p:sp>
              <p:nvSpPr>
                <p:cNvPr id="30" name="TextBox 62"/>
                <p:cNvSpPr txBox="1"/>
                <p:nvPr/>
              </p:nvSpPr>
              <p:spPr>
                <a:xfrm>
                  <a:off x="6681836" y="3846106"/>
                  <a:ext cx="522223" cy="325716"/>
                </a:xfrm>
                <a:prstGeom prst="rect">
                  <a:avLst/>
                </a:prstGeom>
                <a:solidFill>
                  <a:srgbClr val="FFFFFF"/>
                </a:solidFill>
              </p:spPr>
              <p:txBody>
                <a:bodyPr wrap="square" rtlCol="0">
                  <a:spAutoFit/>
                </a:bodyPr>
                <a:lstStyle/>
                <a:p>
                  <a:r>
                    <a:rPr lang="en-US" sz="1400" u="none" dirty="0" smtClean="0">
                      <a:solidFill>
                        <a:srgbClr val="CC66FF"/>
                      </a:solidFill>
                    </a:rPr>
                    <a:t>3σ</a:t>
                  </a:r>
                  <a:endParaRPr lang="en-US" sz="1400" u="none" dirty="0">
                    <a:solidFill>
                      <a:srgbClr val="CC66FF"/>
                    </a:solidFill>
                  </a:endParaRPr>
                </a:p>
              </p:txBody>
            </p:sp>
            <p:sp>
              <p:nvSpPr>
                <p:cNvPr id="32" name="Rectangle 64"/>
                <p:cNvSpPr/>
                <p:nvPr/>
              </p:nvSpPr>
              <p:spPr bwMode="auto">
                <a:xfrm>
                  <a:off x="5119570" y="3911601"/>
                  <a:ext cx="77904" cy="752474"/>
                </a:xfrm>
                <a:prstGeom prst="rect">
                  <a:avLst/>
                </a:prstGeom>
                <a:solidFill>
                  <a:srgbClr val="FFFF00">
                    <a:alpha val="52000"/>
                  </a:srgbClr>
                </a:solidFill>
                <a:ln w="9525" cap="flat" cmpd="sng" algn="ctr">
                  <a:solidFill>
                    <a:srgbClr val="003E65"/>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cxnSp>
              <p:nvCxnSpPr>
                <p:cNvPr id="33" name="Straight Connector 60"/>
                <p:cNvCxnSpPr/>
                <p:nvPr/>
              </p:nvCxnSpPr>
              <p:spPr bwMode="auto">
                <a:xfrm>
                  <a:off x="4956175" y="3911600"/>
                  <a:ext cx="2339975" cy="0"/>
                </a:xfrm>
                <a:prstGeom prst="line">
                  <a:avLst/>
                </a:prstGeom>
                <a:solidFill>
                  <a:schemeClr val="accent1"/>
                </a:solidFill>
                <a:ln w="19050" cap="flat" cmpd="sng" algn="ctr">
                  <a:solidFill>
                    <a:srgbClr val="CC66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28" name="Oval 71"/>
              <p:cNvSpPr/>
              <p:nvPr/>
            </p:nvSpPr>
            <p:spPr bwMode="auto">
              <a:xfrm>
                <a:off x="2682142" y="3885314"/>
                <a:ext cx="533400" cy="258954"/>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p:txBody>
          </p:sp>
        </p:grpSp>
        <p:sp>
          <p:nvSpPr>
            <p:cNvPr id="6" name="CasellaDiTesto 5"/>
            <p:cNvSpPr txBox="1"/>
            <p:nvPr/>
          </p:nvSpPr>
          <p:spPr>
            <a:xfrm>
              <a:off x="4620065" y="3442360"/>
              <a:ext cx="1325556" cy="430887"/>
            </a:xfrm>
            <a:prstGeom prst="rect">
              <a:avLst/>
            </a:prstGeom>
            <a:solidFill>
              <a:schemeClr val="bg1"/>
            </a:solidFill>
          </p:spPr>
          <p:txBody>
            <a:bodyPr wrap="square" rtlCol="0">
              <a:spAutoFit/>
            </a:bodyPr>
            <a:lstStyle/>
            <a:p>
              <a:r>
                <a:rPr lang="en-US" sz="1100" b="0" u="none" dirty="0" smtClean="0">
                  <a:solidFill>
                    <a:schemeClr val="tx1"/>
                  </a:solidFill>
                </a:rPr>
                <a:t>N</a:t>
              </a:r>
              <a:r>
                <a:rPr lang="el-GR" sz="1100" b="0" u="none" dirty="0" smtClean="0">
                  <a:solidFill>
                    <a:schemeClr val="tx1"/>
                  </a:solidFill>
                </a:rPr>
                <a:t>σ</a:t>
              </a:r>
              <a:r>
                <a:rPr lang="en-US" sz="1100" b="0" u="none" dirty="0" smtClean="0">
                  <a:solidFill>
                    <a:schemeClr val="tx1"/>
                  </a:solidFill>
                </a:rPr>
                <a:t> K/</a:t>
              </a:r>
              <a:r>
                <a:rPr lang="el-GR" sz="1100" b="0" u="none" dirty="0" smtClean="0">
                  <a:solidFill>
                    <a:schemeClr val="tx1"/>
                  </a:solidFill>
                </a:rPr>
                <a:t>π</a:t>
              </a:r>
              <a:r>
                <a:rPr lang="en-US" sz="1100" b="0" u="none" dirty="0" smtClean="0">
                  <a:solidFill>
                    <a:schemeClr val="tx1"/>
                  </a:solidFill>
                </a:rPr>
                <a:t> </a:t>
              </a:r>
              <a:r>
                <a:rPr lang="en-US" sz="1100" b="0" u="none" dirty="0">
                  <a:solidFill>
                    <a:schemeClr val="tx1"/>
                  </a:solidFill>
                </a:rPr>
                <a:t>separation with TOF over 2 </a:t>
              </a:r>
              <a:r>
                <a:rPr lang="en-US" sz="1100" b="0" u="none" dirty="0" smtClean="0">
                  <a:solidFill>
                    <a:schemeClr val="tx1"/>
                  </a:solidFill>
                </a:rPr>
                <a:t>m</a:t>
              </a:r>
              <a:endParaRPr lang="en-US" sz="1100" b="0" u="none" dirty="0">
                <a:solidFill>
                  <a:schemeClr val="tx1"/>
                </a:solidFill>
              </a:endParaRPr>
            </a:p>
          </p:txBody>
        </p:sp>
      </p:grpSp>
      <p:cxnSp>
        <p:nvCxnSpPr>
          <p:cNvPr id="7" name="Connettore 2 6"/>
          <p:cNvCxnSpPr>
            <a:stCxn id="23" idx="2"/>
            <a:endCxn id="32" idx="0"/>
          </p:cNvCxnSpPr>
          <p:nvPr/>
        </p:nvCxnSpPr>
        <p:spPr bwMode="auto">
          <a:xfrm>
            <a:off x="4019949" y="2805409"/>
            <a:ext cx="16370" cy="1105422"/>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81618" y="844352"/>
            <a:ext cx="4184280" cy="34563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252413" indent="-252413">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1pPr>
            <a:lvl2pPr marL="552450" indent="-211138">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2pPr>
            <a:lvl3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3pPr>
            <a:lvl4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4pPr>
            <a:lvl5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9pPr>
          </a:lstStyle>
          <a:p>
            <a:pPr>
              <a:spcBef>
                <a:spcPts val="338"/>
              </a:spcBef>
              <a:buClr>
                <a:srgbClr val="CC9900"/>
              </a:buClr>
              <a:buSzPct val="65000"/>
              <a:buFont typeface="Wingdings" charset="0"/>
              <a:buChar char=""/>
              <a:defRPr/>
            </a:pPr>
            <a:r>
              <a:rPr lang="en-GB" sz="1400" b="0" u="none" dirty="0" smtClean="0">
                <a:solidFill>
                  <a:srgbClr val="000000"/>
                </a:solidFill>
                <a:latin typeface="Garamond"/>
                <a:cs typeface="Garamond"/>
              </a:rPr>
              <a:t>A full geant4 simulation of the IDEA tracking system was developed to test the tracking performance</a:t>
            </a:r>
            <a:br>
              <a:rPr lang="en-GB" sz="1400" b="0" u="none" dirty="0" smtClean="0">
                <a:solidFill>
                  <a:srgbClr val="000000"/>
                </a:solidFill>
                <a:latin typeface="Garamond"/>
                <a:cs typeface="Garamond"/>
              </a:rPr>
            </a:br>
            <a:endParaRPr lang="en-GB" sz="11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GB" sz="1400" b="0" u="none" dirty="0" smtClean="0">
                <a:solidFill>
                  <a:srgbClr val="000000"/>
                </a:solidFill>
                <a:latin typeface="Garamond"/>
                <a:cs typeface="Garamond"/>
              </a:rPr>
              <a:t>The DCH is simulated at a good level of geometry </a:t>
            </a:r>
            <a:br>
              <a:rPr lang="en-GB" sz="1400" b="0" u="none" dirty="0" smtClean="0">
                <a:solidFill>
                  <a:srgbClr val="000000"/>
                </a:solidFill>
                <a:latin typeface="Garamond"/>
                <a:cs typeface="Garamond"/>
              </a:rPr>
            </a:br>
            <a:r>
              <a:rPr lang="en-GB" sz="1400" b="0" u="none" dirty="0" smtClean="0">
                <a:solidFill>
                  <a:srgbClr val="000000"/>
                </a:solidFill>
                <a:latin typeface="Garamond"/>
                <a:cs typeface="Garamond"/>
              </a:rPr>
              <a:t>details, including detailed description of the endcaps;</a:t>
            </a:r>
            <a:br>
              <a:rPr lang="en-GB" sz="1400" b="0" u="none" dirty="0" smtClean="0">
                <a:solidFill>
                  <a:srgbClr val="000000"/>
                </a:solidFill>
                <a:latin typeface="Garamond"/>
                <a:cs typeface="Garamond"/>
              </a:rPr>
            </a:br>
            <a:endParaRPr lang="en-GB" sz="14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GB" sz="1400" b="0" u="none" dirty="0" smtClean="0">
                <a:solidFill>
                  <a:srgbClr val="000000"/>
                </a:solidFill>
                <a:latin typeface="Garamond"/>
                <a:cs typeface="Garamond"/>
              </a:rPr>
              <a:t>SVX and Si wrapper are simulated as simple </a:t>
            </a:r>
            <a:br>
              <a:rPr lang="en-GB" sz="1400" b="0" u="none" dirty="0" smtClean="0">
                <a:solidFill>
                  <a:srgbClr val="000000"/>
                </a:solidFill>
                <a:latin typeface="Garamond"/>
                <a:cs typeface="Garamond"/>
              </a:rPr>
            </a:br>
            <a:r>
              <a:rPr lang="en-GB" sz="1400" b="0" u="none" dirty="0" smtClean="0">
                <a:solidFill>
                  <a:srgbClr val="000000"/>
                </a:solidFill>
                <a:latin typeface="Garamond"/>
                <a:cs typeface="Garamond"/>
              </a:rPr>
              <a:t>layer or overall equivalent material;</a:t>
            </a:r>
            <a:br>
              <a:rPr lang="en-GB" sz="1400" b="0" u="none" dirty="0" smtClean="0">
                <a:solidFill>
                  <a:srgbClr val="000000"/>
                </a:solidFill>
                <a:latin typeface="Garamond"/>
                <a:cs typeface="Garamond"/>
              </a:rPr>
            </a:br>
            <a:endParaRPr lang="en-GB" sz="14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GB" sz="1400" b="0" u="none" dirty="0" smtClean="0">
                <a:solidFill>
                  <a:srgbClr val="000000"/>
                </a:solidFill>
                <a:latin typeface="Garamond"/>
                <a:cs typeface="Garamond"/>
              </a:rPr>
              <a:t>KF with simple track selection criteria was used: </a:t>
            </a:r>
            <a:r>
              <a:rPr lang="en-GB" sz="1400" b="0" i="1" u="none" dirty="0" smtClean="0">
                <a:solidFill>
                  <a:srgbClr val="000000"/>
                </a:solidFill>
                <a:latin typeface="Garamond"/>
                <a:cs typeface="Garamond"/>
              </a:rPr>
              <a:t>only a quality cut on Chi2/</a:t>
            </a:r>
            <a:r>
              <a:rPr lang="en-GB" sz="1400" b="0" i="1" u="none" dirty="0" err="1" smtClean="0">
                <a:solidFill>
                  <a:srgbClr val="000000"/>
                </a:solidFill>
                <a:latin typeface="Garamond"/>
                <a:cs typeface="Garamond"/>
              </a:rPr>
              <a:t>nDof</a:t>
            </a:r>
            <a:r>
              <a:rPr lang="en-GB" sz="1400" b="0" i="1" u="none" dirty="0" smtClean="0">
                <a:solidFill>
                  <a:srgbClr val="000000"/>
                </a:solidFill>
                <a:latin typeface="Garamond"/>
                <a:cs typeface="Garamond"/>
              </a:rPr>
              <a:t> &lt; 25 was applied</a:t>
            </a:r>
            <a:r>
              <a:rPr lang="en-GB" sz="1400" b="0" u="none" dirty="0" smtClean="0">
                <a:solidFill>
                  <a:srgbClr val="000000"/>
                </a:solidFill>
                <a:latin typeface="Garamond"/>
                <a:cs typeface="Garamond"/>
              </a:rPr>
              <a:t>;</a:t>
            </a:r>
            <a:br>
              <a:rPr lang="en-GB" sz="1400" b="0" u="none" dirty="0" smtClean="0">
                <a:solidFill>
                  <a:srgbClr val="000000"/>
                </a:solidFill>
                <a:latin typeface="Garamond"/>
                <a:cs typeface="Garamond"/>
              </a:rPr>
            </a:br>
            <a:endParaRPr lang="en-GB" sz="14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GB" sz="1400" b="0" u="none" dirty="0" smtClean="0">
                <a:solidFill>
                  <a:srgbClr val="000000"/>
                </a:solidFill>
                <a:latin typeface="Garamond"/>
                <a:cs typeface="Garamond"/>
              </a:rPr>
              <a:t>A preliminary SVX and DCH description inside the FCC-</a:t>
            </a:r>
            <a:r>
              <a:rPr lang="en-GB" sz="1400" b="0" u="none" dirty="0" err="1" smtClean="0">
                <a:solidFill>
                  <a:srgbClr val="000000"/>
                </a:solidFill>
                <a:latin typeface="Garamond"/>
                <a:cs typeface="Garamond"/>
              </a:rPr>
              <a:t>sw</a:t>
            </a:r>
            <a:r>
              <a:rPr lang="en-GB" sz="1400" b="0" u="none" dirty="0" smtClean="0">
                <a:solidFill>
                  <a:srgbClr val="000000"/>
                </a:solidFill>
                <a:latin typeface="Garamond"/>
                <a:cs typeface="Garamond"/>
              </a:rPr>
              <a:t> was implemented</a:t>
            </a:r>
            <a:endParaRPr lang="en-GB" sz="1400" b="0" u="none" dirty="0">
              <a:solidFill>
                <a:srgbClr val="000000"/>
              </a:solidFill>
              <a:latin typeface="Garamond"/>
              <a:cs typeface="Garamond"/>
            </a:endParaRPr>
          </a:p>
        </p:txBody>
      </p:sp>
      <p:pic>
        <p:nvPicPr>
          <p:cNvPr id="8" name="Picture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28880" y="2428528"/>
            <a:ext cx="2258833" cy="1664404"/>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Titolo 1"/>
          <p:cNvSpPr>
            <a:spLocks noGrp="1"/>
          </p:cNvSpPr>
          <p:nvPr>
            <p:ph type="title"/>
          </p:nvPr>
        </p:nvSpPr>
        <p:spPr/>
        <p:txBody>
          <a:bodyPr/>
          <a:lstStyle/>
          <a:p>
            <a:r>
              <a:rPr lang="en-GB" dirty="0" smtClean="0"/>
              <a:t>Expected simulated performance</a:t>
            </a:r>
            <a:endParaRPr lang="en-US" dirty="0"/>
          </a:p>
        </p:txBody>
      </p:sp>
      <p:sp>
        <p:nvSpPr>
          <p:cNvPr id="5" name="Segnaposto piè di pagina 4"/>
          <p:cNvSpPr>
            <a:spLocks noGrp="1"/>
          </p:cNvSpPr>
          <p:nvPr>
            <p:ph type="ftr" idx="11"/>
          </p:nvPr>
        </p:nvSpPr>
        <p:spPr/>
        <p:txBody>
          <a:bodyPr/>
          <a:lstStyle/>
          <a:p>
            <a:pPr>
              <a:defRPr/>
            </a:pPr>
            <a:r>
              <a:rPr lang="it-IT" smtClean="0"/>
              <a:t>G.F. Tassielli - ICHEP2020 - Virtual (Prague)</a:t>
            </a:r>
            <a:endParaRPr lang="en-US"/>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259770" y="604474"/>
            <a:ext cx="2482392" cy="1824054"/>
          </a:xfrm>
          <a:prstGeom prst="rect">
            <a:avLst/>
          </a:prstGeom>
          <a:noFill/>
          <a:ln>
            <a:noFill/>
          </a:ln>
          <a:effectLst/>
          <a:extLst>
            <a:ext uri="{909E8E84-426E-40dd-AFC4-6F175D3DCCD1}">
              <a14:hiddenFill xmlns="" xmlns:a14="http://schemas.microsoft.com/office/drawing/2010/main">
                <a:blipFill dpi="0" rotWithShape="0">
                  <a:blip/>
                  <a:srcRect l="22865" t="13976" r="23807" b="14020"/>
                  <a:stretch>
                    <a:fillRect/>
                  </a:stretch>
                </a:blip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Segnaposto data 5"/>
          <p:cNvSpPr>
            <a:spLocks noGrp="1"/>
          </p:cNvSpPr>
          <p:nvPr>
            <p:ph type="dt" idx="10"/>
          </p:nvPr>
        </p:nvSpPr>
        <p:spPr/>
        <p:txBody>
          <a:bodyPr/>
          <a:lstStyle/>
          <a:p>
            <a:pPr>
              <a:defRPr/>
            </a:pPr>
            <a:r>
              <a:rPr lang="en-US" smtClean="0"/>
              <a:t>07/30/2020</a:t>
            </a:r>
            <a:endParaRPr lang="it-IT"/>
          </a:p>
        </p:txBody>
      </p:sp>
      <p:sp>
        <p:nvSpPr>
          <p:cNvPr id="3" name="Segnaposto numero diapositiva 2"/>
          <p:cNvSpPr>
            <a:spLocks noGrp="1"/>
          </p:cNvSpPr>
          <p:nvPr>
            <p:ph type="sldNum" idx="12"/>
          </p:nvPr>
        </p:nvSpPr>
        <p:spPr/>
        <p:txBody>
          <a:bodyPr/>
          <a:lstStyle/>
          <a:p>
            <a:pPr>
              <a:defRPr/>
            </a:pPr>
            <a:fld id="{B8EECDC5-A419-2B49-B70B-D91EA33F7C86}" type="slidenum">
              <a:rPr lang="it-IT" smtClean="0"/>
              <a:pPr>
                <a:defRPr/>
              </a:pPr>
              <a:t>11</a:t>
            </a:fld>
            <a:r>
              <a:rPr lang="it-IT" smtClean="0"/>
              <a:t>/18</a:t>
            </a:r>
            <a:endParaRPr lang="it-IT" dirty="0"/>
          </a:p>
        </p:txBody>
      </p:sp>
      <p:sp>
        <p:nvSpPr>
          <p:cNvPr id="9" name="CasellaDiTesto 8"/>
          <p:cNvSpPr txBox="1"/>
          <p:nvPr/>
        </p:nvSpPr>
        <p:spPr>
          <a:xfrm>
            <a:off x="217190" y="4129287"/>
            <a:ext cx="6452964" cy="577081"/>
          </a:xfrm>
          <a:prstGeom prst="rect">
            <a:avLst/>
          </a:prstGeom>
          <a:noFill/>
        </p:spPr>
        <p:txBody>
          <a:bodyPr wrap="square" rtlCol="0">
            <a:spAutoFit/>
          </a:bodyPr>
          <a:lstStyle/>
          <a:p>
            <a:r>
              <a:rPr lang="en-US" sz="1050" b="0" u="none" dirty="0" smtClean="0">
                <a:solidFill>
                  <a:schemeClr val="tx1"/>
                </a:solidFill>
              </a:rPr>
              <a:t>More details in: G. Tassielli: "Tracking </a:t>
            </a:r>
            <a:r>
              <a:rPr lang="en-US" sz="1050" b="0" u="none" dirty="0">
                <a:solidFill>
                  <a:schemeClr val="tx1"/>
                </a:solidFill>
              </a:rPr>
              <a:t>performance with the updated geometry of the IDEA detector ", </a:t>
            </a:r>
            <a:r>
              <a:rPr lang="en-US" sz="1050" b="0" u="none" dirty="0" smtClean="0">
                <a:solidFill>
                  <a:schemeClr val="tx1"/>
                </a:solidFill>
              </a:rPr>
              <a:t>11</a:t>
            </a:r>
            <a:r>
              <a:rPr lang="en-US" sz="1050" b="0" u="none" baseline="30000" dirty="0" smtClean="0">
                <a:solidFill>
                  <a:schemeClr val="tx1"/>
                </a:solidFill>
              </a:rPr>
              <a:t>th</a:t>
            </a:r>
            <a:r>
              <a:rPr lang="en-US" sz="1050" b="0" u="none" dirty="0" smtClean="0">
                <a:solidFill>
                  <a:schemeClr val="tx1"/>
                </a:solidFill>
              </a:rPr>
              <a:t> FCC-</a:t>
            </a:r>
            <a:r>
              <a:rPr lang="en-US" sz="1050" b="0" u="none" dirty="0" err="1" smtClean="0">
                <a:solidFill>
                  <a:schemeClr val="tx1"/>
                </a:solidFill>
              </a:rPr>
              <a:t>ee</a:t>
            </a:r>
            <a:r>
              <a:rPr lang="en-US" sz="1050" b="0" u="none" dirty="0" smtClean="0">
                <a:solidFill>
                  <a:schemeClr val="tx1"/>
                </a:solidFill>
              </a:rPr>
              <a:t> workshop, CERN, January </a:t>
            </a:r>
            <a:r>
              <a:rPr lang="en-US" sz="1050" b="0" u="none" dirty="0">
                <a:solidFill>
                  <a:schemeClr val="tx1"/>
                </a:solidFill>
              </a:rPr>
              <a:t>2019" </a:t>
            </a:r>
          </a:p>
          <a:p>
            <a:r>
              <a:rPr lang="en-GB" sz="1050" b="0" u="none" dirty="0">
                <a:solidFill>
                  <a:srgbClr val="000000"/>
                </a:solidFill>
                <a:latin typeface="Garamond"/>
                <a:cs typeface="Garamond"/>
              </a:rPr>
              <a:t>N. A. </a:t>
            </a:r>
            <a:r>
              <a:rPr lang="en-US" sz="1050" b="0" u="none" dirty="0" smtClean="0">
                <a:solidFill>
                  <a:srgbClr val="000000"/>
                </a:solidFill>
              </a:rPr>
              <a:t>Tehrani: “</a:t>
            </a:r>
            <a:r>
              <a:rPr lang="en-US" sz="1050" b="0" u="none" dirty="0" smtClean="0">
                <a:solidFill>
                  <a:schemeClr val="tx1"/>
                </a:solidFill>
              </a:rPr>
              <a:t>Simulation </a:t>
            </a:r>
            <a:r>
              <a:rPr lang="en-US" sz="1050" b="0" u="none" dirty="0">
                <a:solidFill>
                  <a:schemeClr val="tx1"/>
                </a:solidFill>
              </a:rPr>
              <a:t>and tracking studies for a drift chamber at the FCC-</a:t>
            </a:r>
            <a:r>
              <a:rPr lang="en-US" sz="1050" b="0" u="none" dirty="0" err="1">
                <a:solidFill>
                  <a:schemeClr val="tx1"/>
                </a:solidFill>
              </a:rPr>
              <a:t>ee</a:t>
            </a:r>
            <a:r>
              <a:rPr lang="en-US" sz="1050" b="0" u="none" dirty="0">
                <a:solidFill>
                  <a:schemeClr val="tx1"/>
                </a:solidFill>
              </a:rPr>
              <a:t> </a:t>
            </a:r>
            <a:r>
              <a:rPr lang="en-US" sz="1050" b="0" u="none" dirty="0" smtClean="0">
                <a:solidFill>
                  <a:schemeClr val="tx1"/>
                </a:solidFill>
              </a:rPr>
              <a:t>experiment”, CERN-ACC-2019-0043</a:t>
            </a:r>
            <a:endParaRPr lang="en-US" sz="1050" b="0" u="none" dirty="0">
              <a:solidFill>
                <a:schemeClr val="tx1"/>
              </a:solidFill>
            </a:endParaRPr>
          </a:p>
        </p:txBody>
      </p:sp>
    </p:spTree>
    <p:extLst>
      <p:ext uri="{BB962C8B-B14F-4D97-AF65-F5344CB8AC3E}">
        <p14:creationId xmlns:p14="http://schemas.microsoft.com/office/powerpoint/2010/main" val="3335248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magin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948" y="723520"/>
            <a:ext cx="3089104" cy="2097758"/>
          </a:xfrm>
          <a:prstGeom prst="rect">
            <a:avLst/>
          </a:prstGeom>
        </p:spPr>
      </p:pic>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a:t>Expected simulated performance</a:t>
            </a:r>
            <a:r>
              <a:rPr lang="en-GB" b="0" u="none" kern="0" dirty="0" smtClean="0"/>
              <a:t/>
            </a:r>
            <a:br>
              <a:rPr lang="en-GB" b="0" u="none" kern="0" dirty="0" smtClean="0"/>
            </a:br>
            <a:endParaRPr lang="en-US" b="0" u="none" kern="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450" y="2748789"/>
            <a:ext cx="3124200" cy="1911987"/>
          </a:xfrm>
          <a:prstGeom prst="rect">
            <a:avLst/>
          </a:prstGeom>
          <a:solidFill>
            <a:srgbClr val="FFFFFF"/>
          </a:solidFill>
          <a:ln>
            <a:noFill/>
          </a:ln>
          <a:effectLst/>
          <a:extLst/>
        </p:spPr>
      </p:pic>
      <p:sp>
        <p:nvSpPr>
          <p:cNvPr id="10" name="TextBox 7"/>
          <p:cNvSpPr txBox="1"/>
          <p:nvPr/>
        </p:nvSpPr>
        <p:spPr>
          <a:xfrm>
            <a:off x="1143188" y="3294751"/>
            <a:ext cx="2033596" cy="892552"/>
          </a:xfrm>
          <a:prstGeom prst="rect">
            <a:avLst/>
          </a:prstGeom>
          <a:solidFill>
            <a:srgbClr val="FFFFFF"/>
          </a:solidFill>
        </p:spPr>
        <p:txBody>
          <a:bodyPr wrap="square" rtlCol="0">
            <a:spAutoFit/>
          </a:bodyPr>
          <a:lstStyle/>
          <a:p>
            <a:r>
              <a:rPr lang="en-US" sz="1400" b="0" u="none" dirty="0" smtClean="0">
                <a:solidFill>
                  <a:schemeClr val="tx1"/>
                </a:solidFill>
                <a:latin typeface="+mj-lt"/>
              </a:rPr>
              <a:t>Single track efficiency</a:t>
            </a:r>
            <a:r>
              <a:rPr lang="en-US" sz="1400" b="1" u="none" dirty="0" smtClean="0">
                <a:solidFill>
                  <a:schemeClr val="tx1"/>
                </a:solidFill>
                <a:latin typeface="+mj-lt"/>
              </a:rPr>
              <a:t> </a:t>
            </a:r>
            <a:br>
              <a:rPr lang="en-US" sz="1400" b="1" u="none" dirty="0" smtClean="0">
                <a:solidFill>
                  <a:schemeClr val="tx1"/>
                </a:solidFill>
                <a:latin typeface="+mj-lt"/>
              </a:rPr>
            </a:br>
            <a:r>
              <a:rPr lang="en-US" sz="1400" b="0" u="none" dirty="0" smtClean="0">
                <a:solidFill>
                  <a:srgbClr val="000000"/>
                </a:solidFill>
                <a:latin typeface="+mj-lt"/>
                <a:cs typeface="Garamond"/>
              </a:rPr>
              <a:t>&gt; </a:t>
            </a:r>
            <a:r>
              <a:rPr lang="en-US" sz="1400" b="0" u="none" dirty="0">
                <a:solidFill>
                  <a:srgbClr val="000000"/>
                </a:solidFill>
                <a:latin typeface="+mj-lt"/>
                <a:cs typeface="Garamond"/>
              </a:rPr>
              <a:t>99.5</a:t>
            </a:r>
            <a:r>
              <a:rPr lang="en-US" sz="1400" b="0" u="none" dirty="0" smtClean="0">
                <a:solidFill>
                  <a:srgbClr val="000000"/>
                </a:solidFill>
                <a:latin typeface="+mj-lt"/>
                <a:cs typeface="Garamond"/>
              </a:rPr>
              <a:t>%</a:t>
            </a:r>
            <a:br>
              <a:rPr lang="en-US" sz="1400" b="0" u="none" dirty="0" smtClean="0">
                <a:solidFill>
                  <a:srgbClr val="000000"/>
                </a:solidFill>
                <a:latin typeface="+mj-lt"/>
                <a:cs typeface="Garamond"/>
              </a:rPr>
            </a:br>
            <a:r>
              <a:rPr lang="en-US" sz="1200" b="0" u="none" dirty="0" smtClean="0">
                <a:solidFill>
                  <a:srgbClr val="000000"/>
                </a:solidFill>
                <a:latin typeface="+mj-lt"/>
                <a:cs typeface="Garamond"/>
              </a:rPr>
              <a:t>(defined as reconstructed track with &gt;60% good hits)</a:t>
            </a:r>
            <a:endParaRPr lang="en-US" sz="1200" b="0" u="none" dirty="0">
              <a:solidFill>
                <a:srgbClr val="000000"/>
              </a:solidFill>
              <a:latin typeface="+mj-lt"/>
              <a:cs typeface="Garamond"/>
            </a:endParaRPr>
          </a:p>
        </p:txBody>
      </p:sp>
      <p:grpSp>
        <p:nvGrpSpPr>
          <p:cNvPr id="16" name="Gruppo 15"/>
          <p:cNvGrpSpPr/>
          <p:nvPr/>
        </p:nvGrpSpPr>
        <p:grpSpPr>
          <a:xfrm>
            <a:off x="3660619" y="2815972"/>
            <a:ext cx="3122416" cy="1847532"/>
            <a:chOff x="3660619" y="2815972"/>
            <a:chExt cx="3122416" cy="1847532"/>
          </a:xfrm>
        </p:grpSpPr>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619" y="2815972"/>
              <a:ext cx="3122416" cy="1847532"/>
            </a:xfrm>
            <a:prstGeom prst="rect">
              <a:avLst/>
            </a:prstGeom>
            <a:solidFill>
              <a:srgbClr val="FFFFFF"/>
            </a:solidFill>
            <a:ln>
              <a:noFill/>
            </a:ln>
            <a:effectLst/>
            <a:extLst/>
          </p:spPr>
        </p:pic>
        <p:sp>
          <p:nvSpPr>
            <p:cNvPr id="14" name="CasellaDiTesto 13"/>
            <p:cNvSpPr txBox="1"/>
            <p:nvPr/>
          </p:nvSpPr>
          <p:spPr>
            <a:xfrm>
              <a:off x="4278265" y="3441576"/>
              <a:ext cx="1887124" cy="461665"/>
            </a:xfrm>
            <a:prstGeom prst="rect">
              <a:avLst/>
            </a:prstGeom>
            <a:solidFill>
              <a:srgbClr val="FFFFFF"/>
            </a:solidFill>
          </p:spPr>
          <p:txBody>
            <a:bodyPr wrap="square" rtlCol="0">
              <a:spAutoFit/>
            </a:bodyPr>
            <a:lstStyle/>
            <a:p>
              <a:r>
                <a:rPr lang="en-US" sz="1200" b="0" u="none" dirty="0" smtClean="0">
                  <a:solidFill>
                    <a:schemeClr val="tx1"/>
                  </a:solidFill>
                </a:rPr>
                <a:t>Si-Wrapper not yet included in the PR algorithm</a:t>
              </a:r>
              <a:endParaRPr lang="en-US" sz="1200" b="0" u="none" dirty="0">
                <a:solidFill>
                  <a:schemeClr val="tx1"/>
                </a:solidFill>
              </a:endParaRPr>
            </a:p>
          </p:txBody>
        </p:sp>
      </p:grpSp>
      <p:grpSp>
        <p:nvGrpSpPr>
          <p:cNvPr id="17" name="Gruppo 16"/>
          <p:cNvGrpSpPr/>
          <p:nvPr/>
        </p:nvGrpSpPr>
        <p:grpSpPr>
          <a:xfrm>
            <a:off x="3717826" y="769691"/>
            <a:ext cx="2853608" cy="1935728"/>
            <a:chOff x="3645818" y="769691"/>
            <a:chExt cx="2853608" cy="1935728"/>
          </a:xfrm>
        </p:grpSpPr>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645818" y="769691"/>
              <a:ext cx="2853608" cy="193572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5" name="TextBox 5"/>
            <p:cNvSpPr txBox="1">
              <a:spLocks noChangeArrowheads="1"/>
            </p:cNvSpPr>
            <p:nvPr/>
          </p:nvSpPr>
          <p:spPr bwMode="auto">
            <a:xfrm>
              <a:off x="3933850" y="1981009"/>
              <a:ext cx="223651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200" u="none" dirty="0" smtClean="0">
                  <a:solidFill>
                    <a:schemeClr val="tx1"/>
                  </a:solidFill>
                </a:rPr>
                <a:t>&gt;100 </a:t>
              </a:r>
              <a:r>
                <a:rPr lang="en-US" sz="1200" u="none" dirty="0">
                  <a:solidFill>
                    <a:schemeClr val="tx1"/>
                  </a:solidFill>
                </a:rPr>
                <a:t>Hits per tracks </a:t>
              </a:r>
              <a:r>
                <a:rPr lang="en-US" sz="1200" u="none" dirty="0" smtClean="0">
                  <a:solidFill>
                    <a:schemeClr val="tx1"/>
                  </a:solidFill>
                </a:rPr>
                <a:t> |</a:t>
              </a:r>
              <a:r>
                <a:rPr lang="en-US" sz="1200" u="none" dirty="0" smtClean="0">
                  <a:solidFill>
                    <a:schemeClr val="tx1"/>
                  </a:solidFill>
                  <a:cs typeface="Lucida Grande" charset="0"/>
                </a:rPr>
                <a:t>ϑ|&lt;45</a:t>
              </a:r>
              <a:r>
                <a:rPr lang="en-US" sz="1200" u="none" dirty="0">
                  <a:solidFill>
                    <a:schemeClr val="tx1"/>
                  </a:solidFill>
                  <a:cs typeface="Lucida Grande" charset="0"/>
                </a:rPr>
                <a:t>°</a:t>
              </a:r>
            </a:p>
            <a:p>
              <a:r>
                <a:rPr lang="en-US" sz="1200" u="none" dirty="0" smtClean="0">
                  <a:solidFill>
                    <a:schemeClr val="tx1"/>
                  </a:solidFill>
                </a:rPr>
                <a:t>&gt; 60 </a:t>
              </a:r>
              <a:r>
                <a:rPr lang="en-US" sz="1200" u="none" dirty="0">
                  <a:solidFill>
                    <a:schemeClr val="tx1"/>
                  </a:solidFill>
                </a:rPr>
                <a:t>Hits per </a:t>
              </a:r>
              <a:r>
                <a:rPr lang="en-US" sz="1200" u="none" dirty="0" smtClean="0">
                  <a:solidFill>
                    <a:schemeClr val="tx1"/>
                  </a:solidFill>
                </a:rPr>
                <a:t>tracks  |</a:t>
              </a:r>
              <a:r>
                <a:rPr lang="en-US" sz="1200" u="none" dirty="0" smtClean="0">
                  <a:solidFill>
                    <a:schemeClr val="tx1"/>
                  </a:solidFill>
                  <a:cs typeface="Lucida Grande" charset="0"/>
                </a:rPr>
                <a:t>ϑ|&lt;25</a:t>
              </a:r>
              <a:r>
                <a:rPr lang="en-US" sz="1200" u="none" dirty="0">
                  <a:solidFill>
                    <a:schemeClr val="tx1"/>
                  </a:solidFill>
                  <a:cs typeface="Lucida Grande" charset="0"/>
                </a:rPr>
                <a:t>°</a:t>
              </a:r>
            </a:p>
          </p:txBody>
        </p:sp>
      </p:grpSp>
      <p:sp>
        <p:nvSpPr>
          <p:cNvPr id="20" name="TextBox 11"/>
          <p:cNvSpPr txBox="1">
            <a:spLocks noChangeArrowheads="1"/>
          </p:cNvSpPr>
          <p:nvPr/>
        </p:nvSpPr>
        <p:spPr bwMode="auto">
          <a:xfrm rot="16200000">
            <a:off x="138120" y="1390025"/>
            <a:ext cx="638850" cy="307777"/>
          </a:xfrm>
          <a:prstGeom prst="rect">
            <a:avLst/>
          </a:prstGeom>
          <a:solidFill>
            <a:srgbClr val="FFFFFF"/>
          </a:solidFill>
          <a:ln w="9525">
            <a:solidFill>
              <a:srgbClr val="FF0000"/>
            </a:solidFill>
            <a:miter lim="800000"/>
            <a:headEnd/>
            <a:tailEnd/>
          </a:ln>
        </p:spPr>
        <p:txBody>
          <a:bodyPr wrap="square">
            <a:spAutoFit/>
          </a:bodyPr>
          <a:lstStyle/>
          <a:p>
            <a:r>
              <a:rPr lang="el-GR" sz="1400" b="0" u="none" dirty="0" smtClean="0">
                <a:solidFill>
                  <a:srgbClr val="FF0000"/>
                </a:solidFill>
              </a:rPr>
              <a:t>σ</a:t>
            </a:r>
            <a:r>
              <a:rPr lang="en-US" sz="1400" b="0" u="none" dirty="0" err="1" smtClean="0">
                <a:solidFill>
                  <a:srgbClr val="FF0000"/>
                </a:solidFill>
              </a:rPr>
              <a:t>p</a:t>
            </a:r>
            <a:r>
              <a:rPr lang="en-US" sz="1400" b="0" u="none" baseline="-25000" dirty="0" err="1" smtClean="0">
                <a:solidFill>
                  <a:srgbClr val="FF0000"/>
                </a:solidFill>
              </a:rPr>
              <a:t>t</a:t>
            </a:r>
            <a:r>
              <a:rPr lang="en-US" sz="1400" b="0" u="none" baseline="-25000" dirty="0" smtClean="0">
                <a:solidFill>
                  <a:srgbClr val="FF0000"/>
                </a:solidFill>
              </a:rPr>
              <a:t>/</a:t>
            </a:r>
            <a:r>
              <a:rPr lang="en-US" sz="1400" b="0" u="none" dirty="0" err="1" smtClean="0">
                <a:solidFill>
                  <a:srgbClr val="FF0000"/>
                </a:solidFill>
              </a:rPr>
              <a:t>p</a:t>
            </a:r>
            <a:r>
              <a:rPr lang="en-US" sz="1400" b="0" u="none" baseline="-25000" dirty="0" err="1" smtClean="0">
                <a:solidFill>
                  <a:srgbClr val="FF0000"/>
                </a:solidFill>
              </a:rPr>
              <a:t>t</a:t>
            </a:r>
            <a:endParaRPr lang="en-US" sz="1400" b="0" u="none" baseline="-25000" dirty="0">
              <a:solidFill>
                <a:srgbClr val="FF0000"/>
              </a:solidFill>
            </a:endParaRPr>
          </a:p>
        </p:txBody>
      </p:sp>
      <p:sp>
        <p:nvSpPr>
          <p:cNvPr id="24" name="CasellaDiTesto 23"/>
          <p:cNvSpPr txBox="1"/>
          <p:nvPr/>
        </p:nvSpPr>
        <p:spPr>
          <a:xfrm>
            <a:off x="3685848" y="240159"/>
            <a:ext cx="3056314" cy="523220"/>
          </a:xfrm>
          <a:prstGeom prst="rect">
            <a:avLst/>
          </a:prstGeom>
          <a:noFill/>
        </p:spPr>
        <p:txBody>
          <a:bodyPr wrap="square" rtlCol="0">
            <a:spAutoFit/>
          </a:bodyPr>
          <a:lstStyle/>
          <a:p>
            <a:r>
              <a:rPr lang="en-GB" sz="1400" b="0" u="none" dirty="0" smtClean="0">
                <a:solidFill>
                  <a:schemeClr val="tx1"/>
                </a:solidFill>
              </a:rPr>
              <a:t>assumed: </a:t>
            </a:r>
            <a:r>
              <a:rPr lang="en-GB" sz="1400" b="0" u="none" dirty="0" err="1" smtClean="0">
                <a:solidFill>
                  <a:schemeClr val="tx1"/>
                </a:solidFill>
              </a:rPr>
              <a:t>σ</a:t>
            </a:r>
            <a:r>
              <a:rPr lang="en-GB" sz="1400" b="0" u="none" baseline="-25000" dirty="0" err="1" smtClean="0">
                <a:solidFill>
                  <a:schemeClr val="tx1"/>
                </a:solidFill>
              </a:rPr>
              <a:t>d</a:t>
            </a:r>
            <a:r>
              <a:rPr lang="en-GB" sz="1400" b="0" u="none" dirty="0" smtClean="0">
                <a:solidFill>
                  <a:schemeClr val="tx1"/>
                </a:solidFill>
              </a:rPr>
              <a:t> = 100 µm and </a:t>
            </a:r>
            <a:br>
              <a:rPr lang="en-GB" sz="1400" b="0" u="none" dirty="0" smtClean="0">
                <a:solidFill>
                  <a:schemeClr val="tx1"/>
                </a:solidFill>
              </a:rPr>
            </a:br>
            <a:r>
              <a:rPr lang="en-GB" sz="1400" b="0" u="none" dirty="0" smtClean="0">
                <a:solidFill>
                  <a:schemeClr val="tx1"/>
                </a:solidFill>
              </a:rPr>
              <a:t>(conservative for Si) </a:t>
            </a:r>
            <a:r>
              <a:rPr lang="en-GB" sz="1400" b="0" u="none" dirty="0" err="1" smtClean="0">
                <a:solidFill>
                  <a:schemeClr val="tx1"/>
                </a:solidFill>
              </a:rPr>
              <a:t>σ</a:t>
            </a:r>
            <a:r>
              <a:rPr lang="en-GB" sz="1400" b="0" u="none" baseline="-25000" dirty="0" err="1" smtClean="0">
                <a:solidFill>
                  <a:schemeClr val="tx1"/>
                </a:solidFill>
              </a:rPr>
              <a:t>Si</a:t>
            </a:r>
            <a:r>
              <a:rPr lang="en-GB" sz="1400" b="0" u="none" dirty="0" smtClean="0">
                <a:solidFill>
                  <a:schemeClr val="tx1"/>
                </a:solidFill>
              </a:rPr>
              <a:t> = pitch/√12 µm </a:t>
            </a:r>
            <a:endParaRPr lang="en-GB" sz="1400" b="0" u="none" baseline="-25000" dirty="0">
              <a:solidFill>
                <a:schemeClr val="tx1"/>
              </a:solidFill>
            </a:endParaRPr>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12</a:t>
            </a:fld>
            <a:r>
              <a:rPr lang="it-IT" smtClean="0"/>
              <a:t>/18</a:t>
            </a:r>
            <a:endParaRPr lang="it-IT" dirty="0"/>
          </a:p>
        </p:txBody>
      </p:sp>
    </p:spTree>
    <p:extLst>
      <p:ext uri="{BB962C8B-B14F-4D97-AF65-F5344CB8AC3E}">
        <p14:creationId xmlns:p14="http://schemas.microsoft.com/office/powerpoint/2010/main" val="489020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a:t>
            </a:r>
            <a:r>
              <a:rPr lang="en-GB" b="0" u="none" kern="0" dirty="0"/>
              <a:t>simulated performance</a:t>
            </a:r>
            <a:r>
              <a:rPr lang="en-GB" b="0" u="none" kern="0" dirty="0" smtClean="0"/>
              <a:t/>
            </a:r>
            <a:br>
              <a:rPr lang="en-GB" b="0" u="none" kern="0" dirty="0" smtClean="0"/>
            </a:br>
            <a:endParaRPr lang="en-US" b="0" u="none" kern="0" dirty="0"/>
          </a:p>
        </p:txBody>
      </p:sp>
      <p:sp>
        <p:nvSpPr>
          <p:cNvPr id="11" name="CasellaDiTesto 10"/>
          <p:cNvSpPr txBox="1"/>
          <p:nvPr/>
        </p:nvSpPr>
        <p:spPr>
          <a:xfrm>
            <a:off x="289788" y="680591"/>
            <a:ext cx="6524381" cy="523220"/>
          </a:xfrm>
          <a:prstGeom prst="rect">
            <a:avLst/>
          </a:prstGeom>
          <a:noFill/>
        </p:spPr>
        <p:txBody>
          <a:bodyPr wrap="square" rtlCol="0">
            <a:spAutoFit/>
          </a:bodyPr>
          <a:lstStyle/>
          <a:p>
            <a:r>
              <a:rPr lang="en-US" sz="1400" b="0" u="none" dirty="0" smtClean="0">
                <a:solidFill>
                  <a:schemeClr val="tx1"/>
                </a:solidFill>
              </a:rPr>
              <a:t>Transparency </a:t>
            </a:r>
            <a:r>
              <a:rPr lang="en-US" sz="1400" b="0" u="none" dirty="0">
                <a:solidFill>
                  <a:schemeClr val="tx1"/>
                </a:solidFill>
              </a:rPr>
              <a:t>more relevant than asymptotic </a:t>
            </a:r>
            <a:r>
              <a:rPr lang="en-US" sz="1400" b="0" u="none" dirty="0" smtClean="0">
                <a:solidFill>
                  <a:schemeClr val="tx1"/>
                </a:solidFill>
              </a:rPr>
              <a:t>resolution, the particle range is far from the asymptotic limit where MS is negligible.</a:t>
            </a:r>
            <a:endParaRPr lang="en-GB" sz="1400" u="none" dirty="0">
              <a:solidFill>
                <a:schemeClr val="tx1"/>
              </a:solidFill>
            </a:endParaRPr>
          </a:p>
        </p:txBody>
      </p:sp>
      <p:pic>
        <p:nvPicPr>
          <p:cNvPr id="19" name="Immagine 18"/>
          <p:cNvPicPr>
            <a:picLocks noChangeAspect="1"/>
          </p:cNvPicPr>
          <p:nvPr/>
        </p:nvPicPr>
        <p:blipFill rotWithShape="1">
          <a:blip r:embed="rId3">
            <a:extLst>
              <a:ext uri="{28A0092B-C50C-407E-A947-70E740481C1C}">
                <a14:useLocalDpi xmlns:a14="http://schemas.microsoft.com/office/drawing/2010/main" val="0"/>
              </a:ext>
            </a:extLst>
          </a:blip>
          <a:srcRect l="1805"/>
          <a:stretch/>
        </p:blipFill>
        <p:spPr>
          <a:xfrm>
            <a:off x="1528956" y="1303794"/>
            <a:ext cx="3917062" cy="2708910"/>
          </a:xfrm>
          <a:prstGeom prst="rect">
            <a:avLst/>
          </a:prstGeom>
        </p:spPr>
      </p:pic>
      <p:sp>
        <p:nvSpPr>
          <p:cNvPr id="5" name="Segnaposto data 4"/>
          <p:cNvSpPr>
            <a:spLocks noGrp="1"/>
          </p:cNvSpPr>
          <p:nvPr>
            <p:ph type="dt" idx="10"/>
          </p:nvPr>
        </p:nvSpPr>
        <p:spPr/>
        <p:txBody>
          <a:bodyPr/>
          <a:lstStyle/>
          <a:p>
            <a:pPr>
              <a:defRPr/>
            </a:pPr>
            <a:r>
              <a:rPr lang="en-US" smtClean="0"/>
              <a:t>07/30/2020</a:t>
            </a:r>
            <a:endParaRPr lang="it-IT"/>
          </a:p>
        </p:txBody>
      </p:sp>
      <p:sp>
        <p:nvSpPr>
          <p:cNvPr id="12" name="Segnaposto numero diapositiva 11"/>
          <p:cNvSpPr>
            <a:spLocks noGrp="1"/>
          </p:cNvSpPr>
          <p:nvPr>
            <p:ph type="sldNum" idx="12"/>
          </p:nvPr>
        </p:nvSpPr>
        <p:spPr/>
        <p:txBody>
          <a:bodyPr/>
          <a:lstStyle/>
          <a:p>
            <a:pPr>
              <a:defRPr/>
            </a:pPr>
            <a:fld id="{77DA7F4B-CAEE-B84E-A4EE-45C88F7DB478}" type="slidenum">
              <a:rPr lang="it-IT" smtClean="0"/>
              <a:pPr>
                <a:defRPr/>
              </a:pPr>
              <a:t>13</a:t>
            </a:fld>
            <a:r>
              <a:rPr lang="it-IT" smtClean="0"/>
              <a:t>/18</a:t>
            </a:r>
            <a:endParaRPr lang="it-IT" dirty="0"/>
          </a:p>
        </p:txBody>
      </p:sp>
      <p:graphicFrame>
        <p:nvGraphicFramePr>
          <p:cNvPr id="13" name="Object 7"/>
          <p:cNvGraphicFramePr>
            <a:graphicFrameLocks noChangeAspect="1"/>
          </p:cNvGraphicFramePr>
          <p:nvPr>
            <p:extLst>
              <p:ext uri="{D42A27DB-BD31-4B8C-83A1-F6EECF244321}">
                <p14:modId xmlns:p14="http://schemas.microsoft.com/office/powerpoint/2010/main" val="1489340291"/>
              </p:ext>
            </p:extLst>
          </p:nvPr>
        </p:nvGraphicFramePr>
        <p:xfrm>
          <a:off x="2838009" y="3315069"/>
          <a:ext cx="1462087" cy="387350"/>
        </p:xfrm>
        <a:graphic>
          <a:graphicData uri="http://schemas.openxmlformats.org/presentationml/2006/ole">
            <mc:AlternateContent xmlns:mc="http://schemas.openxmlformats.org/markup-compatibility/2006">
              <mc:Choice xmlns:v="urn:schemas-microsoft-com:vml" Requires="v">
                <p:oleObj spid="_x0000_s29710" name="Equation" r:id="rId4" imgW="1473120" imgH="457200" progId="Equation.3">
                  <p:embed/>
                </p:oleObj>
              </mc:Choice>
              <mc:Fallback>
                <p:oleObj name="Equation" r:id="rId4" imgW="1473120" imgH="457200" progId="Equation.3">
                  <p:embed/>
                  <p:pic>
                    <p:nvPicPr>
                      <p:cNvPr id="19" name="Object 7"/>
                      <p:cNvPicPr>
                        <a:picLocks noChangeAspect="1" noChangeArrowheads="1"/>
                      </p:cNvPicPr>
                      <p:nvPr/>
                    </p:nvPicPr>
                    <p:blipFill>
                      <a:blip r:embed="rId5"/>
                      <a:srcRect/>
                      <a:stretch>
                        <a:fillRect/>
                      </a:stretch>
                    </p:blipFill>
                    <p:spPr bwMode="auto">
                      <a:xfrm>
                        <a:off x="2838009" y="3315069"/>
                        <a:ext cx="1462087" cy="387350"/>
                      </a:xfrm>
                      <a:prstGeom prst="rect">
                        <a:avLst/>
                      </a:prstGeom>
                      <a:solidFill>
                        <a:schemeClr val="bg1"/>
                      </a:solid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4" name="Oval 13"/>
          <p:cNvSpPr>
            <a:spLocks noChangeArrowheads="1"/>
          </p:cNvSpPr>
          <p:nvPr/>
        </p:nvSpPr>
        <p:spPr bwMode="auto">
          <a:xfrm>
            <a:off x="4796873" y="3182451"/>
            <a:ext cx="323925" cy="323925"/>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3226"/>
          </a:p>
        </p:txBody>
      </p:sp>
      <p:cxnSp>
        <p:nvCxnSpPr>
          <p:cNvPr id="15" name="Straight Connector 19"/>
          <p:cNvCxnSpPr>
            <a:stCxn id="13" idx="3"/>
            <a:endCxn id="14" idx="3"/>
          </p:cNvCxnSpPr>
          <p:nvPr/>
        </p:nvCxnSpPr>
        <p:spPr bwMode="auto">
          <a:xfrm flipV="1">
            <a:off x="4300096" y="3458938"/>
            <a:ext cx="544215" cy="49806"/>
          </a:xfrm>
          <a:prstGeom prst="line">
            <a:avLst/>
          </a:prstGeom>
          <a:solidFill>
            <a:srgbClr val="00B8FF"/>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7" name="CasellaDiTesto 26"/>
          <p:cNvSpPr txBox="1"/>
          <p:nvPr/>
        </p:nvSpPr>
        <p:spPr>
          <a:xfrm>
            <a:off x="289787" y="4095745"/>
            <a:ext cx="6524381" cy="276999"/>
          </a:xfrm>
          <a:prstGeom prst="rect">
            <a:avLst/>
          </a:prstGeom>
          <a:noFill/>
        </p:spPr>
        <p:txBody>
          <a:bodyPr wrap="square" rtlCol="0">
            <a:spAutoFit/>
          </a:bodyPr>
          <a:lstStyle/>
          <a:p>
            <a:r>
              <a:rPr lang="en-US" sz="1200" b="0" u="none" dirty="0" smtClean="0">
                <a:solidFill>
                  <a:schemeClr val="tx1"/>
                </a:solidFill>
              </a:rPr>
              <a:t>CLD: a detector concept for FCC-</a:t>
            </a:r>
            <a:r>
              <a:rPr lang="en-US" sz="1200" b="0" u="none" dirty="0" err="1" smtClean="0">
                <a:solidFill>
                  <a:schemeClr val="tx1"/>
                </a:solidFill>
              </a:rPr>
              <a:t>ee</a:t>
            </a:r>
            <a:r>
              <a:rPr lang="en-US" sz="1200" b="0" u="none" dirty="0" smtClean="0">
                <a:solidFill>
                  <a:schemeClr val="tx1"/>
                </a:solidFill>
              </a:rPr>
              <a:t> with a full Si-tracker system, inspired by CLIC detector.</a:t>
            </a:r>
            <a:endParaRPr lang="en-GB" sz="1200" u="none" dirty="0">
              <a:solidFill>
                <a:schemeClr val="tx1"/>
              </a:solidFill>
            </a:endParaRPr>
          </a:p>
        </p:txBody>
      </p:sp>
    </p:spTree>
    <p:extLst>
      <p:ext uri="{BB962C8B-B14F-4D97-AF65-F5344CB8AC3E}">
        <p14:creationId xmlns:p14="http://schemas.microsoft.com/office/powerpoint/2010/main" val="1654252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a:t>
            </a:r>
            <a:r>
              <a:rPr lang="en-GB" b="0" u="none" kern="0" dirty="0"/>
              <a:t>simulated performance</a:t>
            </a:r>
            <a:r>
              <a:rPr lang="en-GB" b="0" u="none" kern="0" dirty="0" smtClean="0"/>
              <a:t/>
            </a:r>
            <a:br>
              <a:rPr lang="en-GB" b="0" u="none" kern="0" dirty="0" smtClean="0"/>
            </a:br>
            <a:endParaRPr lang="en-US" b="0" u="none" kern="0" dirty="0"/>
          </a:p>
        </p:txBody>
      </p:sp>
      <p:sp>
        <p:nvSpPr>
          <p:cNvPr id="11" name="CasellaDiTesto 10"/>
          <p:cNvSpPr txBox="1"/>
          <p:nvPr/>
        </p:nvSpPr>
        <p:spPr>
          <a:xfrm>
            <a:off x="4316577" y="1057050"/>
            <a:ext cx="2543012" cy="939430"/>
          </a:xfrm>
          <a:prstGeom prst="rect">
            <a:avLst/>
          </a:prstGeom>
          <a:noFill/>
        </p:spPr>
        <p:txBody>
          <a:bodyPr wrap="square" rtlCol="0">
            <a:spAutoFit/>
          </a:bodyPr>
          <a:lstStyle/>
          <a:p>
            <a:r>
              <a:rPr lang="en-GB" sz="1100" u="none" dirty="0">
                <a:solidFill>
                  <a:schemeClr val="tx1"/>
                </a:solidFill>
              </a:rPr>
              <a:t>black </a:t>
            </a:r>
            <a:r>
              <a:rPr lang="en-GB" sz="1100" u="none" dirty="0" smtClean="0">
                <a:solidFill>
                  <a:schemeClr val="tx1"/>
                </a:solidFill>
              </a:rPr>
              <a:t>point</a:t>
            </a:r>
            <a:r>
              <a:rPr lang="en-GB" sz="1100" b="0" u="none" dirty="0" smtClean="0">
                <a:solidFill>
                  <a:schemeClr val="tx1"/>
                </a:solidFill>
              </a:rPr>
              <a:t>: Full simulation</a:t>
            </a:r>
          </a:p>
          <a:p>
            <a:r>
              <a:rPr lang="en-GB" sz="1100" u="none" dirty="0">
                <a:solidFill>
                  <a:srgbClr val="FF0000"/>
                </a:solidFill>
              </a:rPr>
              <a:t>red </a:t>
            </a:r>
            <a:r>
              <a:rPr lang="en-GB" sz="1100" u="none" dirty="0" smtClean="0">
                <a:solidFill>
                  <a:srgbClr val="FF0000"/>
                </a:solidFill>
              </a:rPr>
              <a:t>line</a:t>
            </a:r>
            <a:r>
              <a:rPr lang="en-GB" sz="1100" b="0" u="none" dirty="0" smtClean="0">
                <a:solidFill>
                  <a:schemeClr val="tx1"/>
                </a:solidFill>
              </a:rPr>
              <a:t>: analytic model</a:t>
            </a:r>
            <a:r>
              <a:rPr lang="en-GB" sz="1100" b="0" u="none" dirty="0">
                <a:solidFill>
                  <a:schemeClr val="tx1"/>
                </a:solidFill>
              </a:rPr>
              <a:t> </a:t>
            </a:r>
            <a:r>
              <a:rPr lang="en-GB" sz="1100" b="0" u="none" dirty="0" smtClean="0">
                <a:solidFill>
                  <a:schemeClr val="tx1"/>
                </a:solidFill>
              </a:rPr>
              <a:t>with sale resolution as Full sim.</a:t>
            </a:r>
            <a:endParaRPr lang="en-GB" sz="1100" u="none" dirty="0" smtClean="0">
              <a:solidFill>
                <a:srgbClr val="FF0000"/>
              </a:solidFill>
            </a:endParaRPr>
          </a:p>
          <a:p>
            <a:r>
              <a:rPr lang="en-GB" sz="1100" u="none" dirty="0" smtClean="0">
                <a:solidFill>
                  <a:schemeClr val="accent2"/>
                </a:solidFill>
              </a:rPr>
              <a:t>blue line</a:t>
            </a:r>
            <a:r>
              <a:rPr lang="en-GB" sz="1100" b="0" u="none" dirty="0" smtClean="0">
                <a:solidFill>
                  <a:schemeClr val="tx1"/>
                </a:solidFill>
              </a:rPr>
              <a:t>: analytic model with improved Si resolutions*</a:t>
            </a:r>
            <a:endParaRPr lang="en-GB" sz="1100" u="none" dirty="0" smtClean="0">
              <a:solidFill>
                <a:srgbClr val="FF0000"/>
              </a:solidFill>
            </a:endParaRPr>
          </a:p>
        </p:txBody>
      </p:sp>
      <p:sp>
        <p:nvSpPr>
          <p:cNvPr id="12" name="CasellaDiTesto 11"/>
          <p:cNvSpPr txBox="1"/>
          <p:nvPr/>
        </p:nvSpPr>
        <p:spPr>
          <a:xfrm>
            <a:off x="1125538" y="4239545"/>
            <a:ext cx="4968552" cy="472321"/>
          </a:xfrm>
          <a:prstGeom prst="rect">
            <a:avLst/>
          </a:prstGeom>
          <a:noFill/>
        </p:spPr>
        <p:txBody>
          <a:bodyPr wrap="square" rtlCol="0">
            <a:spAutoFit/>
          </a:bodyPr>
          <a:lstStyle/>
          <a:p>
            <a:r>
              <a:rPr lang="en-US" sz="1200" b="0" u="none" dirty="0" smtClean="0">
                <a:solidFill>
                  <a:schemeClr val="tx1"/>
                </a:solidFill>
              </a:rPr>
              <a:t>More details in F. </a:t>
            </a:r>
            <a:r>
              <a:rPr lang="en-US" sz="1200" b="0" u="none" dirty="0" err="1" smtClean="0">
                <a:solidFill>
                  <a:schemeClr val="tx1"/>
                </a:solidFill>
              </a:rPr>
              <a:t>Bedeschi</a:t>
            </a:r>
            <a:r>
              <a:rPr lang="en-US" sz="1200" b="0" u="none" dirty="0" smtClean="0">
                <a:solidFill>
                  <a:schemeClr val="tx1"/>
                </a:solidFill>
              </a:rPr>
              <a:t>: "</a:t>
            </a:r>
            <a:r>
              <a:rPr lang="en-US" sz="1200" b="0" u="none" dirty="0">
                <a:solidFill>
                  <a:schemeClr val="tx1"/>
                </a:solidFill>
              </a:rPr>
              <a:t>Fast Simulation Tracking", </a:t>
            </a:r>
            <a:r>
              <a:rPr lang="en-US" sz="1200" b="0" u="none" dirty="0" smtClean="0">
                <a:solidFill>
                  <a:schemeClr val="tx1"/>
                </a:solidFill>
              </a:rPr>
              <a:t/>
            </a:r>
            <a:br>
              <a:rPr lang="en-US" sz="1200" b="0" u="none" dirty="0" smtClean="0">
                <a:solidFill>
                  <a:schemeClr val="tx1"/>
                </a:solidFill>
              </a:rPr>
            </a:br>
            <a:r>
              <a:rPr lang="en-US" sz="1200" b="0" u="none" dirty="0" smtClean="0">
                <a:solidFill>
                  <a:schemeClr val="tx1"/>
                </a:solidFill>
              </a:rPr>
              <a:t>Workshop </a:t>
            </a:r>
            <a:r>
              <a:rPr lang="en-US" sz="1200" b="0" u="none" dirty="0">
                <a:solidFill>
                  <a:schemeClr val="tx1"/>
                </a:solidFill>
              </a:rPr>
              <a:t>on the Circular Electron-Positron Collider, Oxford, UK, April 2019"</a:t>
            </a:r>
          </a:p>
        </p:txBody>
      </p:sp>
      <p:sp>
        <p:nvSpPr>
          <p:cNvPr id="17" name="CasellaDiTesto 16"/>
          <p:cNvSpPr txBox="1"/>
          <p:nvPr/>
        </p:nvSpPr>
        <p:spPr>
          <a:xfrm>
            <a:off x="4509914" y="2140496"/>
            <a:ext cx="1673808" cy="769441"/>
          </a:xfrm>
          <a:prstGeom prst="rect">
            <a:avLst/>
          </a:prstGeom>
          <a:noFill/>
        </p:spPr>
        <p:txBody>
          <a:bodyPr wrap="square" rtlCol="0">
            <a:spAutoFit/>
          </a:bodyPr>
          <a:lstStyle/>
          <a:p>
            <a:r>
              <a:rPr lang="en-GB" sz="1100" b="0" u="none" dirty="0" smtClean="0">
                <a:solidFill>
                  <a:schemeClr val="tx1"/>
                </a:solidFill>
                <a:latin typeface="+mj-lt"/>
              </a:rPr>
              <a:t>* Vertex: </a:t>
            </a:r>
          </a:p>
          <a:p>
            <a:pPr marL="228600" indent="-228600">
              <a:buFont typeface="Arial" panose="020B0604020202020204" pitchFamily="34" charset="0"/>
              <a:buChar char="•"/>
            </a:pPr>
            <a:r>
              <a:rPr lang="en-GB" sz="1100" b="0" u="none" dirty="0" smtClean="0">
                <a:solidFill>
                  <a:schemeClr val="tx1"/>
                </a:solidFill>
                <a:latin typeface="+mj-lt"/>
              </a:rPr>
              <a:t>inner 3x3 µm</a:t>
            </a:r>
          </a:p>
          <a:p>
            <a:pPr marL="228600" indent="-228600">
              <a:buFont typeface="Arial" panose="020B0604020202020204" pitchFamily="34" charset="0"/>
              <a:buChar char="•"/>
            </a:pPr>
            <a:r>
              <a:rPr lang="en-GB" sz="1100" b="0" u="none" dirty="0" smtClean="0">
                <a:solidFill>
                  <a:schemeClr val="tx1"/>
                </a:solidFill>
                <a:latin typeface="+mj-lt"/>
              </a:rPr>
              <a:t>outer/forward 7x7 µm</a:t>
            </a:r>
            <a:endParaRPr lang="en-GB" sz="1100" b="0" u="none" baseline="-25000" dirty="0">
              <a:solidFill>
                <a:schemeClr val="tx1"/>
              </a:solidFill>
              <a:latin typeface="+mj-lt"/>
            </a:endParaRPr>
          </a:p>
          <a:p>
            <a:r>
              <a:rPr lang="en-GB" sz="1100" b="0" u="none" dirty="0" smtClean="0">
                <a:solidFill>
                  <a:schemeClr val="tx1"/>
                </a:solidFill>
                <a:latin typeface="+mj-lt"/>
              </a:rPr>
              <a:t>Si wrapper: 7x90 </a:t>
            </a:r>
            <a:r>
              <a:rPr lang="en-GB" sz="1100" b="0" u="none" dirty="0">
                <a:solidFill>
                  <a:schemeClr val="tx1"/>
                </a:solidFill>
                <a:latin typeface="+mj-lt"/>
              </a:rPr>
              <a:t>µm</a:t>
            </a:r>
            <a:endParaRPr lang="en-GB" sz="1100" b="0" u="none" dirty="0" smtClean="0">
              <a:solidFill>
                <a:schemeClr val="tx1"/>
              </a:solidFill>
              <a:latin typeface="+mj-lt"/>
            </a:endParaRPr>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2" name="CasellaDiTesto 1"/>
          <p:cNvSpPr txBox="1"/>
          <p:nvPr/>
        </p:nvSpPr>
        <p:spPr>
          <a:xfrm>
            <a:off x="4342485" y="454695"/>
            <a:ext cx="2171742" cy="461665"/>
          </a:xfrm>
          <a:prstGeom prst="rect">
            <a:avLst/>
          </a:prstGeom>
          <a:noFill/>
        </p:spPr>
        <p:txBody>
          <a:bodyPr wrap="square" rtlCol="0">
            <a:spAutoFit/>
          </a:bodyPr>
          <a:lstStyle/>
          <a:p>
            <a:r>
              <a:rPr lang="en-GB" sz="1200" b="0" u="none" dirty="0" smtClean="0">
                <a:solidFill>
                  <a:schemeClr val="tx1"/>
                </a:solidFill>
              </a:rPr>
              <a:t>Analytic model to evaluate full covariance matrix</a:t>
            </a:r>
            <a:endParaRPr lang="en-GB" sz="1200" b="0" u="none" dirty="0">
              <a:solidFill>
                <a:schemeClr val="tx1"/>
              </a:solidFill>
            </a:endParaRPr>
          </a:p>
        </p:txBody>
      </p:sp>
      <p:sp>
        <p:nvSpPr>
          <p:cNvPr id="7" name="Segnaposto numero diapositiva 6"/>
          <p:cNvSpPr>
            <a:spLocks noGrp="1"/>
          </p:cNvSpPr>
          <p:nvPr>
            <p:ph type="sldNum" idx="12"/>
          </p:nvPr>
        </p:nvSpPr>
        <p:spPr/>
        <p:txBody>
          <a:bodyPr/>
          <a:lstStyle/>
          <a:p>
            <a:pPr>
              <a:defRPr/>
            </a:pPr>
            <a:fld id="{77DA7F4B-CAEE-B84E-A4EE-45C88F7DB478}" type="slidenum">
              <a:rPr lang="it-IT" smtClean="0"/>
              <a:pPr>
                <a:defRPr/>
              </a:pPr>
              <a:t>14</a:t>
            </a:fld>
            <a:r>
              <a:rPr lang="it-IT" dirty="0" smtClean="0"/>
              <a:t>/18</a:t>
            </a:r>
            <a:endParaRPr lang="it-IT" dirty="0"/>
          </a:p>
        </p:txBody>
      </p:sp>
      <p:grpSp>
        <p:nvGrpSpPr>
          <p:cNvPr id="8" name="Gruppo 7"/>
          <p:cNvGrpSpPr/>
          <p:nvPr/>
        </p:nvGrpSpPr>
        <p:grpSpPr>
          <a:xfrm>
            <a:off x="342980" y="625002"/>
            <a:ext cx="3887219" cy="3561282"/>
            <a:chOff x="342980" y="625002"/>
            <a:chExt cx="3887219" cy="3561282"/>
          </a:xfrm>
        </p:grpSpPr>
        <p:grpSp>
          <p:nvGrpSpPr>
            <p:cNvPr id="18" name="Gruppo 17"/>
            <p:cNvGrpSpPr/>
            <p:nvPr/>
          </p:nvGrpSpPr>
          <p:grpSpPr>
            <a:xfrm>
              <a:off x="342980" y="625002"/>
              <a:ext cx="3887219" cy="3551934"/>
              <a:chOff x="262655" y="1223091"/>
              <a:chExt cx="3186022" cy="3024336"/>
            </a:xfrm>
          </p:grpSpPr>
          <p:grpSp>
            <p:nvGrpSpPr>
              <p:cNvPr id="10" name="Gruppo 9"/>
              <p:cNvGrpSpPr/>
              <p:nvPr/>
            </p:nvGrpSpPr>
            <p:grpSpPr>
              <a:xfrm>
                <a:off x="262655" y="1223091"/>
                <a:ext cx="3186022" cy="3024336"/>
                <a:chOff x="262655" y="1223091"/>
                <a:chExt cx="3186022" cy="3024336"/>
              </a:xfrm>
            </p:grpSpPr>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655" y="1223091"/>
                  <a:ext cx="3186022" cy="3024336"/>
                </a:xfrm>
                <a:prstGeom prst="rect">
                  <a:avLst/>
                </a:prstGeom>
              </p:spPr>
            </p:pic>
            <p:pic>
              <p:nvPicPr>
                <p:cNvPr id="9" name="Immagine 8"/>
                <p:cNvPicPr>
                  <a:picLocks noChangeAspect="1"/>
                </p:cNvPicPr>
                <p:nvPr/>
              </p:nvPicPr>
              <p:blipFill rotWithShape="1">
                <a:blip r:embed="rId3">
                  <a:extLst>
                    <a:ext uri="{28A0092B-C50C-407E-A947-70E740481C1C}">
                      <a14:useLocalDpi xmlns:a14="http://schemas.microsoft.com/office/drawing/2010/main" val="0"/>
                    </a:ext>
                  </a:extLst>
                </a:blip>
                <a:srcRect l="2187" t="1657" r="1519" b="555"/>
                <a:stretch/>
              </p:blipFill>
              <p:spPr>
                <a:xfrm>
                  <a:off x="333451" y="1276400"/>
                  <a:ext cx="2952328" cy="2880320"/>
                </a:xfrm>
                <a:prstGeom prst="rect">
                  <a:avLst/>
                </a:prstGeom>
              </p:spPr>
            </p:pic>
          </p:grpSp>
          <p:sp>
            <p:nvSpPr>
              <p:cNvPr id="14" name="CasellaDiTesto 13"/>
              <p:cNvSpPr txBox="1"/>
              <p:nvPr/>
            </p:nvSpPr>
            <p:spPr>
              <a:xfrm>
                <a:off x="1683402" y="2617998"/>
                <a:ext cx="342006" cy="262060"/>
              </a:xfrm>
              <a:prstGeom prst="rect">
                <a:avLst/>
              </a:prstGeom>
              <a:solidFill>
                <a:schemeClr val="bg1"/>
              </a:solidFill>
              <a:ln>
                <a:solidFill>
                  <a:srgbClr val="FF0000"/>
                </a:solidFill>
              </a:ln>
            </p:spPr>
            <p:txBody>
              <a:bodyPr wrap="square" rtlCol="0">
                <a:spAutoFit/>
              </a:bodyPr>
              <a:lstStyle/>
              <a:p>
                <a:r>
                  <a:rPr lang="it-IT" sz="1400" u="none" dirty="0" smtClean="0">
                    <a:solidFill>
                      <a:srgbClr val="FF0000"/>
                    </a:solidFill>
                  </a:rPr>
                  <a:t>90</a:t>
                </a:r>
                <a:r>
                  <a:rPr lang="it-IT" sz="1400" u="none" baseline="30000" dirty="0" smtClean="0">
                    <a:solidFill>
                      <a:srgbClr val="FF0000"/>
                    </a:solidFill>
                  </a:rPr>
                  <a:t>o</a:t>
                </a:r>
                <a:endParaRPr lang="en-US" sz="1400" u="none" baseline="30000" dirty="0">
                  <a:solidFill>
                    <a:srgbClr val="FF0000"/>
                  </a:solidFill>
                </a:endParaRPr>
              </a:p>
            </p:txBody>
          </p:sp>
        </p:grpSp>
        <p:sp>
          <p:nvSpPr>
            <p:cNvPr id="6" name="CasellaDiTesto 5"/>
            <p:cNvSpPr txBox="1"/>
            <p:nvPr/>
          </p:nvSpPr>
          <p:spPr>
            <a:xfrm>
              <a:off x="1569081" y="2196000"/>
              <a:ext cx="582211" cy="215444"/>
            </a:xfrm>
            <a:prstGeom prst="rect">
              <a:avLst/>
            </a:prstGeom>
            <a:noFill/>
          </p:spPr>
          <p:txBody>
            <a:bodyPr wrap="none" rtlCol="0">
              <a:spAutoFit/>
            </a:bodyPr>
            <a:lstStyle/>
            <a:p>
              <a:r>
                <a:rPr lang="it-IT" sz="800" b="0" u="none" dirty="0">
                  <a:solidFill>
                    <a:schemeClr val="bg2"/>
                  </a:solidFill>
                </a:rPr>
                <a:t>p</a:t>
              </a:r>
              <a:r>
                <a:rPr lang="it-IT" sz="800" b="0" u="none" dirty="0" smtClean="0">
                  <a:solidFill>
                    <a:schemeClr val="bg2"/>
                  </a:solidFill>
                </a:rPr>
                <a:t> [</a:t>
              </a:r>
              <a:r>
                <a:rPr lang="it-IT" sz="800" b="0" u="none" dirty="0" err="1" smtClean="0">
                  <a:solidFill>
                    <a:schemeClr val="bg2"/>
                  </a:solidFill>
                </a:rPr>
                <a:t>Gev</a:t>
              </a:r>
              <a:r>
                <a:rPr lang="it-IT" sz="800" b="0" u="none" dirty="0" smtClean="0">
                  <a:solidFill>
                    <a:schemeClr val="bg2"/>
                  </a:solidFill>
                </a:rPr>
                <a:t>/c]</a:t>
              </a:r>
              <a:endParaRPr lang="en-US" sz="800" b="0" u="none" dirty="0">
                <a:solidFill>
                  <a:schemeClr val="bg2"/>
                </a:solidFill>
              </a:endParaRPr>
            </a:p>
          </p:txBody>
        </p:sp>
        <p:sp>
          <p:nvSpPr>
            <p:cNvPr id="16" name="CasellaDiTesto 15"/>
            <p:cNvSpPr txBox="1"/>
            <p:nvPr/>
          </p:nvSpPr>
          <p:spPr>
            <a:xfrm>
              <a:off x="3495655" y="2196000"/>
              <a:ext cx="582211" cy="215444"/>
            </a:xfrm>
            <a:prstGeom prst="rect">
              <a:avLst/>
            </a:prstGeom>
            <a:noFill/>
          </p:spPr>
          <p:txBody>
            <a:bodyPr wrap="none" rtlCol="0">
              <a:spAutoFit/>
            </a:bodyPr>
            <a:lstStyle/>
            <a:p>
              <a:r>
                <a:rPr lang="it-IT" sz="800" b="0" u="none" dirty="0">
                  <a:solidFill>
                    <a:schemeClr val="bg2"/>
                  </a:solidFill>
                </a:rPr>
                <a:t>p</a:t>
              </a:r>
              <a:r>
                <a:rPr lang="it-IT" sz="800" b="0" u="none" dirty="0" smtClean="0">
                  <a:solidFill>
                    <a:schemeClr val="bg2"/>
                  </a:solidFill>
                </a:rPr>
                <a:t> [</a:t>
              </a:r>
              <a:r>
                <a:rPr lang="it-IT" sz="800" b="0" u="none" dirty="0" err="1" smtClean="0">
                  <a:solidFill>
                    <a:schemeClr val="bg2"/>
                  </a:solidFill>
                </a:rPr>
                <a:t>Gev</a:t>
              </a:r>
              <a:r>
                <a:rPr lang="it-IT" sz="800" b="0" u="none" dirty="0" smtClean="0">
                  <a:solidFill>
                    <a:schemeClr val="bg2"/>
                  </a:solidFill>
                </a:rPr>
                <a:t>/c]</a:t>
              </a:r>
              <a:endParaRPr lang="en-US" sz="800" b="0" u="none" dirty="0">
                <a:solidFill>
                  <a:schemeClr val="bg2"/>
                </a:solidFill>
              </a:endParaRPr>
            </a:p>
          </p:txBody>
        </p:sp>
        <p:sp>
          <p:nvSpPr>
            <p:cNvPr id="19" name="CasellaDiTesto 18"/>
            <p:cNvSpPr txBox="1"/>
            <p:nvPr/>
          </p:nvSpPr>
          <p:spPr>
            <a:xfrm>
              <a:off x="1569081" y="3970840"/>
              <a:ext cx="582211" cy="215444"/>
            </a:xfrm>
            <a:prstGeom prst="rect">
              <a:avLst/>
            </a:prstGeom>
            <a:noFill/>
          </p:spPr>
          <p:txBody>
            <a:bodyPr wrap="none" rtlCol="0">
              <a:spAutoFit/>
            </a:bodyPr>
            <a:lstStyle/>
            <a:p>
              <a:r>
                <a:rPr lang="it-IT" sz="800" b="0" u="none" dirty="0">
                  <a:solidFill>
                    <a:schemeClr val="bg2"/>
                  </a:solidFill>
                </a:rPr>
                <a:t>p</a:t>
              </a:r>
              <a:r>
                <a:rPr lang="it-IT" sz="800" b="0" u="none" dirty="0" smtClean="0">
                  <a:solidFill>
                    <a:schemeClr val="bg2"/>
                  </a:solidFill>
                </a:rPr>
                <a:t> [</a:t>
              </a:r>
              <a:r>
                <a:rPr lang="it-IT" sz="800" b="0" u="none" dirty="0" err="1" smtClean="0">
                  <a:solidFill>
                    <a:schemeClr val="bg2"/>
                  </a:solidFill>
                </a:rPr>
                <a:t>Gev</a:t>
              </a:r>
              <a:r>
                <a:rPr lang="it-IT" sz="800" b="0" u="none" dirty="0" smtClean="0">
                  <a:solidFill>
                    <a:schemeClr val="bg2"/>
                  </a:solidFill>
                </a:rPr>
                <a:t>/c]</a:t>
              </a:r>
              <a:endParaRPr lang="en-US" sz="800" b="0" u="none" dirty="0">
                <a:solidFill>
                  <a:schemeClr val="bg2"/>
                </a:solidFill>
              </a:endParaRPr>
            </a:p>
          </p:txBody>
        </p:sp>
        <p:sp>
          <p:nvSpPr>
            <p:cNvPr id="20" name="CasellaDiTesto 19"/>
            <p:cNvSpPr txBox="1"/>
            <p:nvPr/>
          </p:nvSpPr>
          <p:spPr>
            <a:xfrm>
              <a:off x="3495655" y="3970840"/>
              <a:ext cx="582211" cy="215444"/>
            </a:xfrm>
            <a:prstGeom prst="rect">
              <a:avLst/>
            </a:prstGeom>
            <a:noFill/>
          </p:spPr>
          <p:txBody>
            <a:bodyPr wrap="none" rtlCol="0">
              <a:spAutoFit/>
            </a:bodyPr>
            <a:lstStyle/>
            <a:p>
              <a:r>
                <a:rPr lang="it-IT" sz="800" b="0" u="none" dirty="0">
                  <a:solidFill>
                    <a:schemeClr val="bg2"/>
                  </a:solidFill>
                </a:rPr>
                <a:t>p</a:t>
              </a:r>
              <a:r>
                <a:rPr lang="it-IT" sz="800" b="0" u="none" dirty="0" smtClean="0">
                  <a:solidFill>
                    <a:schemeClr val="bg2"/>
                  </a:solidFill>
                </a:rPr>
                <a:t> [</a:t>
              </a:r>
              <a:r>
                <a:rPr lang="it-IT" sz="800" b="0" u="none" dirty="0" err="1" smtClean="0">
                  <a:solidFill>
                    <a:schemeClr val="bg2"/>
                  </a:solidFill>
                </a:rPr>
                <a:t>Gev</a:t>
              </a:r>
              <a:r>
                <a:rPr lang="it-IT" sz="800" b="0" u="none" dirty="0" smtClean="0">
                  <a:solidFill>
                    <a:schemeClr val="bg2"/>
                  </a:solidFill>
                </a:rPr>
                <a:t>/c]</a:t>
              </a:r>
              <a:endParaRPr lang="en-US" sz="800" b="0" u="none" dirty="0">
                <a:solidFill>
                  <a:schemeClr val="bg2"/>
                </a:solidFill>
              </a:endParaRPr>
            </a:p>
          </p:txBody>
        </p:sp>
      </p:grpSp>
    </p:spTree>
    <p:extLst>
      <p:ext uri="{BB962C8B-B14F-4D97-AF65-F5344CB8AC3E}">
        <p14:creationId xmlns:p14="http://schemas.microsoft.com/office/powerpoint/2010/main" val="3465112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a:t>
            </a:r>
            <a:r>
              <a:rPr lang="en-GB" b="0" u="none" kern="0" dirty="0"/>
              <a:t>simulated performance</a:t>
            </a:r>
            <a:endParaRPr lang="en-US" b="0" u="none" kern="0" dirty="0"/>
          </a:p>
        </p:txBody>
      </p:sp>
      <p:sp>
        <p:nvSpPr>
          <p:cNvPr id="11" name="CasellaDiTesto 10"/>
          <p:cNvSpPr txBox="1"/>
          <p:nvPr/>
        </p:nvSpPr>
        <p:spPr>
          <a:xfrm>
            <a:off x="289789" y="680591"/>
            <a:ext cx="4432532" cy="307777"/>
          </a:xfrm>
          <a:prstGeom prst="rect">
            <a:avLst/>
          </a:prstGeom>
          <a:noFill/>
        </p:spPr>
        <p:txBody>
          <a:bodyPr wrap="square" rtlCol="0">
            <a:spAutoFit/>
          </a:bodyPr>
          <a:lstStyle/>
          <a:p>
            <a:r>
              <a:rPr lang="en-US" sz="1400" b="0" u="none" dirty="0" smtClean="0">
                <a:solidFill>
                  <a:schemeClr val="tx1"/>
                </a:solidFill>
              </a:rPr>
              <a:t>Transparency </a:t>
            </a:r>
            <a:r>
              <a:rPr lang="en-US" sz="1400" b="0" u="none" dirty="0">
                <a:solidFill>
                  <a:schemeClr val="tx1"/>
                </a:solidFill>
              </a:rPr>
              <a:t>more relevant than asymptotic resolution</a:t>
            </a:r>
            <a:endParaRPr lang="en-GB" sz="1400" u="none" dirty="0">
              <a:solidFill>
                <a:schemeClr val="tx1"/>
              </a:solidFill>
            </a:endParaRPr>
          </a:p>
        </p:txBody>
      </p:sp>
      <p:grpSp>
        <p:nvGrpSpPr>
          <p:cNvPr id="13" name="Gruppo 12"/>
          <p:cNvGrpSpPr/>
          <p:nvPr/>
        </p:nvGrpSpPr>
        <p:grpSpPr>
          <a:xfrm>
            <a:off x="21626" y="1284529"/>
            <a:ext cx="3812541" cy="2376314"/>
            <a:chOff x="21626" y="1276350"/>
            <a:chExt cx="3812541" cy="2376314"/>
          </a:xfrm>
        </p:grpSpPr>
        <p:pic>
          <p:nvPicPr>
            <p:cNvPr id="8" name="Picture 3"/>
            <p:cNvPicPr>
              <a:picLocks noChangeAspect="1"/>
            </p:cNvPicPr>
            <p:nvPr/>
          </p:nvPicPr>
          <p:blipFill rotWithShape="1">
            <a:blip r:embed="rId2"/>
            <a:srcRect l="1985" r="844"/>
            <a:stretch/>
          </p:blipFill>
          <p:spPr>
            <a:xfrm>
              <a:off x="21626" y="1276350"/>
              <a:ext cx="3812541" cy="2376314"/>
            </a:xfrm>
            <a:prstGeom prst="rect">
              <a:avLst/>
            </a:prstGeom>
          </p:spPr>
        </p:pic>
        <p:pic>
          <p:nvPicPr>
            <p:cNvPr id="9" name="Picture 4"/>
            <p:cNvPicPr>
              <a:picLocks noChangeAspect="1"/>
            </p:cNvPicPr>
            <p:nvPr/>
          </p:nvPicPr>
          <p:blipFill>
            <a:blip r:embed="rId3"/>
            <a:stretch>
              <a:fillRect/>
            </a:stretch>
          </p:blipFill>
          <p:spPr>
            <a:xfrm>
              <a:off x="1913785" y="2075207"/>
              <a:ext cx="1193914" cy="840685"/>
            </a:xfrm>
            <a:prstGeom prst="rect">
              <a:avLst/>
            </a:prstGeom>
          </p:spPr>
        </p:pic>
      </p:grpSp>
      <p:grpSp>
        <p:nvGrpSpPr>
          <p:cNvPr id="6" name="Gruppo 5"/>
          <p:cNvGrpSpPr/>
          <p:nvPr/>
        </p:nvGrpSpPr>
        <p:grpSpPr>
          <a:xfrm>
            <a:off x="3826381" y="1284529"/>
            <a:ext cx="2987790" cy="2251944"/>
            <a:chOff x="3826381" y="1319365"/>
            <a:chExt cx="2987790" cy="2251944"/>
          </a:xfrm>
        </p:grpSpPr>
        <p:pic>
          <p:nvPicPr>
            <p:cNvPr id="10" name="Picture 5"/>
            <p:cNvPicPr>
              <a:picLocks noChangeAspect="1"/>
            </p:cNvPicPr>
            <p:nvPr/>
          </p:nvPicPr>
          <p:blipFill rotWithShape="1">
            <a:blip r:embed="rId4"/>
            <a:srcRect l="3563" r="2001"/>
            <a:stretch/>
          </p:blipFill>
          <p:spPr>
            <a:xfrm>
              <a:off x="3826381" y="1319365"/>
              <a:ext cx="2987790" cy="2251944"/>
            </a:xfrm>
            <a:prstGeom prst="rect">
              <a:avLst/>
            </a:prstGeom>
          </p:spPr>
        </p:pic>
        <p:pic>
          <p:nvPicPr>
            <p:cNvPr id="12" name="Picture 7"/>
            <p:cNvPicPr>
              <a:picLocks noChangeAspect="1"/>
            </p:cNvPicPr>
            <p:nvPr/>
          </p:nvPicPr>
          <p:blipFill>
            <a:blip r:embed="rId5"/>
            <a:stretch>
              <a:fillRect/>
            </a:stretch>
          </p:blipFill>
          <p:spPr>
            <a:xfrm>
              <a:off x="5410556" y="2118222"/>
              <a:ext cx="1053376" cy="802804"/>
            </a:xfrm>
            <a:prstGeom prst="rect">
              <a:avLst/>
            </a:prstGeom>
          </p:spPr>
        </p:pic>
      </p:grpSp>
      <p:sp>
        <p:nvSpPr>
          <p:cNvPr id="15" name="CasellaDiTesto 14"/>
          <p:cNvSpPr txBox="1"/>
          <p:nvPr/>
        </p:nvSpPr>
        <p:spPr>
          <a:xfrm>
            <a:off x="1865807" y="4391770"/>
            <a:ext cx="3580211" cy="307777"/>
          </a:xfrm>
          <a:prstGeom prst="rect">
            <a:avLst/>
          </a:prstGeom>
          <a:noFill/>
        </p:spPr>
        <p:txBody>
          <a:bodyPr wrap="none" rtlCol="0">
            <a:spAutoFit/>
          </a:bodyPr>
          <a:lstStyle/>
          <a:p>
            <a:r>
              <a:rPr lang="en-GB" sz="1400" b="0" u="none" dirty="0" smtClean="0">
                <a:solidFill>
                  <a:schemeClr val="tx1"/>
                </a:solidFill>
              </a:rPr>
              <a:t>DELPHES model prepared but under validation</a:t>
            </a:r>
            <a:endParaRPr lang="en-GB" sz="1400" b="0" u="none" dirty="0">
              <a:solidFill>
                <a:schemeClr val="tx1"/>
              </a:solidFill>
            </a:endParaRPr>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15</a:t>
            </a:fld>
            <a:r>
              <a:rPr lang="it-IT" smtClean="0"/>
              <a:t>/18</a:t>
            </a:r>
            <a:endParaRPr lang="it-IT" dirty="0"/>
          </a:p>
        </p:txBody>
      </p:sp>
      <p:sp>
        <p:nvSpPr>
          <p:cNvPr id="14" name="CasellaDiTesto 13"/>
          <p:cNvSpPr txBox="1"/>
          <p:nvPr/>
        </p:nvSpPr>
        <p:spPr>
          <a:xfrm>
            <a:off x="177169" y="3637580"/>
            <a:ext cx="6564993" cy="738664"/>
          </a:xfrm>
          <a:prstGeom prst="rect">
            <a:avLst/>
          </a:prstGeom>
          <a:noFill/>
        </p:spPr>
        <p:txBody>
          <a:bodyPr wrap="square" rtlCol="0">
            <a:spAutoFit/>
          </a:bodyPr>
          <a:lstStyle/>
          <a:p>
            <a:r>
              <a:rPr lang="en-GB" sz="1400" b="0" u="none" dirty="0" smtClean="0">
                <a:solidFill>
                  <a:schemeClr val="tx1"/>
                </a:solidFill>
              </a:rPr>
              <a:t>Beam only: assuming 0.136% beam spread and an ideal detector.</a:t>
            </a:r>
          </a:p>
          <a:p>
            <a:r>
              <a:rPr lang="en-GB" sz="1400" b="0" i="1" u="none" dirty="0" smtClean="0">
                <a:solidFill>
                  <a:schemeClr val="tx1"/>
                </a:solidFill>
              </a:rPr>
              <a:t>Event generate with Pythia8: </a:t>
            </a:r>
            <a:r>
              <a:rPr lang="en-GB" sz="1400" b="0" i="1" u="none" dirty="0" err="1" smtClean="0">
                <a:solidFill>
                  <a:schemeClr val="tx1"/>
                </a:solidFill>
              </a:rPr>
              <a:t>e+e</a:t>
            </a:r>
            <a:r>
              <a:rPr lang="en-GB" sz="1400" b="0" i="1" u="none" dirty="0" smtClean="0">
                <a:solidFill>
                  <a:schemeClr val="tx1"/>
                </a:solidFill>
              </a:rPr>
              <a:t>- → ZH. </a:t>
            </a:r>
            <a:br>
              <a:rPr lang="en-GB" sz="1400" b="0" i="1" u="none" dirty="0" smtClean="0">
                <a:solidFill>
                  <a:schemeClr val="tx1"/>
                </a:solidFill>
              </a:rPr>
            </a:br>
            <a:r>
              <a:rPr lang="en-GB" sz="1400" b="0" i="1" u="none" dirty="0" smtClean="0">
                <a:solidFill>
                  <a:schemeClr val="tx1"/>
                </a:solidFill>
              </a:rPr>
              <a:t>First case Z decay forced to µ+</a:t>
            </a:r>
            <a:r>
              <a:rPr lang="en-GB" sz="1400" b="0" i="1" u="none" dirty="0">
                <a:solidFill>
                  <a:schemeClr val="tx1"/>
                </a:solidFill>
              </a:rPr>
              <a:t>µ</a:t>
            </a:r>
            <a:r>
              <a:rPr lang="en-GB" sz="1400" b="0" i="1" u="none" dirty="0" smtClean="0">
                <a:solidFill>
                  <a:schemeClr val="tx1"/>
                </a:solidFill>
              </a:rPr>
              <a:t>-, second case H decay forced to µ+</a:t>
            </a:r>
            <a:r>
              <a:rPr lang="en-GB" sz="1400" b="0" i="1" u="none" dirty="0">
                <a:solidFill>
                  <a:schemeClr val="tx1"/>
                </a:solidFill>
              </a:rPr>
              <a:t>µ</a:t>
            </a:r>
            <a:r>
              <a:rPr lang="en-GB" sz="1400" b="0" i="1" u="none" dirty="0" smtClean="0">
                <a:solidFill>
                  <a:schemeClr val="tx1"/>
                </a:solidFill>
              </a:rPr>
              <a:t>-.</a:t>
            </a:r>
            <a:endParaRPr lang="en-GB" sz="1400" b="0" i="1" u="none" dirty="0">
              <a:solidFill>
                <a:schemeClr val="tx1"/>
              </a:solidFill>
            </a:endParaRPr>
          </a:p>
        </p:txBody>
      </p:sp>
      <p:sp>
        <p:nvSpPr>
          <p:cNvPr id="16" name="CasellaDiTesto 15"/>
          <p:cNvSpPr txBox="1"/>
          <p:nvPr/>
        </p:nvSpPr>
        <p:spPr>
          <a:xfrm>
            <a:off x="2718098" y="1005795"/>
            <a:ext cx="1766381" cy="307777"/>
          </a:xfrm>
          <a:prstGeom prst="rect">
            <a:avLst/>
          </a:prstGeom>
          <a:noFill/>
        </p:spPr>
        <p:txBody>
          <a:bodyPr wrap="none" rtlCol="0">
            <a:spAutoFit/>
          </a:bodyPr>
          <a:lstStyle/>
          <a:p>
            <a:r>
              <a:rPr lang="en-GB" sz="1400" b="0" u="none" dirty="0" smtClean="0">
                <a:solidFill>
                  <a:schemeClr val="tx1"/>
                </a:solidFill>
              </a:rPr>
              <a:t>Fast simulation studies</a:t>
            </a:r>
            <a:endParaRPr lang="en-GB" sz="1400" b="0" u="none" dirty="0">
              <a:solidFill>
                <a:schemeClr val="tx1"/>
              </a:solidFill>
            </a:endParaRPr>
          </a:p>
        </p:txBody>
      </p:sp>
    </p:spTree>
    <p:extLst>
      <p:ext uri="{BB962C8B-B14F-4D97-AF65-F5344CB8AC3E}">
        <p14:creationId xmlns:p14="http://schemas.microsoft.com/office/powerpoint/2010/main" val="3576695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pic>
        <p:nvPicPr>
          <p:cNvPr id="4" name="Picture 5"/>
          <p:cNvPicPr>
            <a:picLocks noChangeAspect="1"/>
          </p:cNvPicPr>
          <p:nvPr/>
        </p:nvPicPr>
        <p:blipFill>
          <a:blip r:embed="rId2"/>
          <a:stretch>
            <a:fillRect/>
          </a:stretch>
        </p:blipFill>
        <p:spPr>
          <a:xfrm>
            <a:off x="1931199" y="2386052"/>
            <a:ext cx="2794739" cy="2317183"/>
          </a:xfrm>
          <a:prstGeom prst="rect">
            <a:avLst/>
          </a:prstGeom>
        </p:spPr>
      </p:pic>
      <p:pic>
        <p:nvPicPr>
          <p:cNvPr id="5" name="Picture 7"/>
          <p:cNvPicPr>
            <a:picLocks noChangeAspect="1"/>
          </p:cNvPicPr>
          <p:nvPr/>
        </p:nvPicPr>
        <p:blipFill>
          <a:blip r:embed="rId3"/>
          <a:stretch>
            <a:fillRect/>
          </a:stretch>
        </p:blipFill>
        <p:spPr>
          <a:xfrm>
            <a:off x="2925738" y="1204392"/>
            <a:ext cx="3422949" cy="1194587"/>
          </a:xfrm>
          <a:prstGeom prst="rect">
            <a:avLst/>
          </a:prstGeom>
        </p:spPr>
      </p:pic>
      <p:pic>
        <p:nvPicPr>
          <p:cNvPr id="6" name="Picture 18"/>
          <p:cNvPicPr>
            <a:picLocks noChangeAspect="1"/>
          </p:cNvPicPr>
          <p:nvPr/>
        </p:nvPicPr>
        <p:blipFill>
          <a:blip r:embed="rId4"/>
          <a:stretch>
            <a:fillRect/>
          </a:stretch>
        </p:blipFill>
        <p:spPr>
          <a:xfrm>
            <a:off x="728842" y="1276232"/>
            <a:ext cx="1803030" cy="1065282"/>
          </a:xfrm>
          <a:prstGeom prst="rect">
            <a:avLst/>
          </a:prstGeom>
        </p:spPr>
      </p:pic>
      <p:sp>
        <p:nvSpPr>
          <p:cNvPr id="7"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a:t>
            </a:r>
            <a:r>
              <a:rPr lang="en-GB" b="0" u="none" kern="0" dirty="0"/>
              <a:t>simulated performance</a:t>
            </a:r>
            <a:endParaRPr lang="en-US" b="0" u="none" kern="0" dirty="0"/>
          </a:p>
        </p:txBody>
      </p:sp>
      <p:sp>
        <p:nvSpPr>
          <p:cNvPr id="8" name="CasellaDiTesto 7"/>
          <p:cNvSpPr txBox="1"/>
          <p:nvPr/>
        </p:nvSpPr>
        <p:spPr>
          <a:xfrm>
            <a:off x="315605" y="628328"/>
            <a:ext cx="6198621" cy="523220"/>
          </a:xfrm>
          <a:prstGeom prst="rect">
            <a:avLst/>
          </a:prstGeom>
          <a:noFill/>
        </p:spPr>
        <p:txBody>
          <a:bodyPr wrap="square" rtlCol="0">
            <a:spAutoFit/>
          </a:bodyPr>
          <a:lstStyle/>
          <a:p>
            <a:r>
              <a:rPr lang="en-GB" sz="1400" b="0" u="none" dirty="0" smtClean="0">
                <a:solidFill>
                  <a:schemeClr val="tx1"/>
                </a:solidFill>
              </a:rPr>
              <a:t>Preliminary study of the machine background induced occupancy on the DCH, </a:t>
            </a:r>
            <a:r>
              <a:rPr lang="en-GB" sz="1400" b="0" u="none" dirty="0" smtClean="0">
                <a:solidFill>
                  <a:schemeClr val="tx1"/>
                </a:solidFill>
              </a:rPr>
              <a:t>indicate that, it </a:t>
            </a:r>
            <a:r>
              <a:rPr lang="en-GB" sz="1400" b="0" u="none" dirty="0" smtClean="0">
                <a:solidFill>
                  <a:schemeClr val="tx1"/>
                </a:solidFill>
              </a:rPr>
              <a:t>will be not an issue</a:t>
            </a:r>
            <a:endParaRPr lang="en-GB" sz="1400" u="none" dirty="0">
              <a:solidFill>
                <a:schemeClr val="tx1"/>
              </a:solidFill>
            </a:endParaRPr>
          </a:p>
        </p:txBody>
      </p:sp>
      <p:sp>
        <p:nvSpPr>
          <p:cNvPr id="10" name="Segnaposto data 9"/>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16</a:t>
            </a:fld>
            <a:r>
              <a:rPr lang="it-IT" smtClean="0"/>
              <a:t>/18</a:t>
            </a:r>
            <a:endParaRPr lang="it-IT" dirty="0"/>
          </a:p>
        </p:txBody>
      </p:sp>
    </p:spTree>
    <p:extLst>
      <p:ext uri="{BB962C8B-B14F-4D97-AF65-F5344CB8AC3E}">
        <p14:creationId xmlns:p14="http://schemas.microsoft.com/office/powerpoint/2010/main" val="926964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magine 19"/>
          <p:cNvPicPr>
            <a:picLocks noChangeAspect="1"/>
          </p:cNvPicPr>
          <p:nvPr/>
        </p:nvPicPr>
        <p:blipFill rotWithShape="1">
          <a:blip r:embed="rId2">
            <a:extLst>
              <a:ext uri="{28A0092B-C50C-407E-A947-70E740481C1C}">
                <a14:useLocalDpi xmlns:a14="http://schemas.microsoft.com/office/drawing/2010/main" val="0"/>
              </a:ext>
            </a:extLst>
          </a:blip>
          <a:srcRect l="10338" t="11013" r="5793" b="11860"/>
          <a:stretch/>
        </p:blipFill>
        <p:spPr>
          <a:xfrm>
            <a:off x="4295635" y="349159"/>
            <a:ext cx="2448272" cy="1584177"/>
          </a:xfrm>
          <a:prstGeom prst="rect">
            <a:avLst/>
          </a:prstGeom>
        </p:spPr>
      </p:pic>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a:t>Ongoing R&amp;D</a:t>
            </a:r>
          </a:p>
        </p:txBody>
      </p:sp>
      <p:pic>
        <p:nvPicPr>
          <p:cNvPr id="15" name="Picture 18"/>
          <p:cNvPicPr>
            <a:picLocks noChangeAspect="1"/>
          </p:cNvPicPr>
          <p:nvPr/>
        </p:nvPicPr>
        <p:blipFill>
          <a:blip r:embed="rId3"/>
          <a:stretch>
            <a:fillRect/>
          </a:stretch>
        </p:blipFill>
        <p:spPr>
          <a:xfrm>
            <a:off x="2634617" y="2074532"/>
            <a:ext cx="4132641" cy="2613288"/>
          </a:xfrm>
          <a:prstGeom prst="rect">
            <a:avLst/>
          </a:prstGeom>
        </p:spPr>
      </p:pic>
      <p:pic>
        <p:nvPicPr>
          <p:cNvPr id="19" name="Immagin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3599" y="631058"/>
            <a:ext cx="1729937" cy="1298470"/>
          </a:xfrm>
          <a:prstGeom prst="rect">
            <a:avLst/>
          </a:prstGeom>
        </p:spPr>
      </p:pic>
      <p:sp>
        <p:nvSpPr>
          <p:cNvPr id="21" name="CasellaDiTesto 20"/>
          <p:cNvSpPr txBox="1"/>
          <p:nvPr/>
        </p:nvSpPr>
        <p:spPr>
          <a:xfrm>
            <a:off x="2637706" y="336220"/>
            <a:ext cx="2122825" cy="307777"/>
          </a:xfrm>
          <a:prstGeom prst="rect">
            <a:avLst/>
          </a:prstGeom>
          <a:noFill/>
        </p:spPr>
        <p:txBody>
          <a:bodyPr wrap="none" rtlCol="0">
            <a:spAutoFit/>
          </a:bodyPr>
          <a:lstStyle/>
          <a:p>
            <a:r>
              <a:rPr lang="en-GB" sz="1400" u="none" dirty="0" smtClean="0">
                <a:solidFill>
                  <a:schemeClr val="tx1"/>
                </a:solidFill>
              </a:rPr>
              <a:t>35 µm C wire – Cu coated</a:t>
            </a:r>
            <a:endParaRPr lang="en-GB" sz="1400" u="none" dirty="0">
              <a:solidFill>
                <a:schemeClr val="tx1"/>
              </a:solidFill>
            </a:endParaRPr>
          </a:p>
        </p:txBody>
      </p:sp>
      <p:sp>
        <p:nvSpPr>
          <p:cNvPr id="22" name="Rettangolo 21"/>
          <p:cNvSpPr/>
          <p:nvPr/>
        </p:nvSpPr>
        <p:spPr>
          <a:xfrm>
            <a:off x="45418" y="997231"/>
            <a:ext cx="2587835" cy="2367401"/>
          </a:xfrm>
          <a:prstGeom prst="rect">
            <a:avLst/>
          </a:prstGeom>
          <a:noFill/>
          <a:ln>
            <a:noFill/>
          </a:ln>
          <a:effectLst/>
        </p:spPr>
        <p:txBody>
          <a:bodyPr/>
          <a:lstStyle/>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400" b="0" u="none" dirty="0" smtClean="0">
                <a:solidFill>
                  <a:srgbClr val="000000"/>
                </a:solidFill>
                <a:latin typeface="Garamond"/>
                <a:cs typeface="Garamond"/>
              </a:rPr>
              <a:t>Mechanics design</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400" b="0" u="none" dirty="0" smtClean="0">
                <a:solidFill>
                  <a:srgbClr val="000000"/>
                </a:solidFill>
                <a:latin typeface="Garamond"/>
                <a:cs typeface="Garamond"/>
              </a:rPr>
              <a:t>Light mechanics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400" b="0" u="none" dirty="0" smtClean="0">
                <a:solidFill>
                  <a:srgbClr val="000000"/>
                </a:solidFill>
                <a:latin typeface="Garamond"/>
                <a:cs typeface="Garamond"/>
              </a:rPr>
              <a:t>new wires:</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300" b="0" u="none" dirty="0">
                <a:solidFill>
                  <a:srgbClr val="000000"/>
                </a:solidFill>
                <a:latin typeface="Garamond"/>
                <a:cs typeface="Garamond"/>
              </a:rPr>
              <a:t>n</a:t>
            </a:r>
            <a:r>
              <a:rPr lang="en-GB" sz="1300" b="0" u="none" dirty="0" smtClean="0">
                <a:solidFill>
                  <a:srgbClr val="000000"/>
                </a:solidFill>
                <a:latin typeface="Garamond"/>
                <a:cs typeface="Garamond"/>
              </a:rPr>
              <a:t>ew metallic alloys</a:t>
            </a:r>
            <a:endParaRPr lang="en-GB" sz="1300" b="0" u="none" dirty="0" smtClean="0">
              <a:solidFill>
                <a:srgbClr val="000000"/>
              </a:solidFill>
              <a:latin typeface="Garamond"/>
              <a:cs typeface="Garamond"/>
            </a:endParaRP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300" b="0" u="none" dirty="0" smtClean="0">
                <a:solidFill>
                  <a:srgbClr val="000000"/>
                </a:solidFill>
                <a:latin typeface="Garamond"/>
                <a:cs typeface="Garamond"/>
              </a:rPr>
              <a:t>new technology </a:t>
            </a:r>
            <a:r>
              <a:rPr lang="en-GB" sz="1300" b="0" u="none" dirty="0" smtClean="0">
                <a:solidFill>
                  <a:srgbClr val="000000"/>
                </a:solidFill>
                <a:latin typeface="Garamond"/>
                <a:cs typeface="Garamond"/>
              </a:rPr>
              <a:t/>
            </a:r>
            <a:br>
              <a:rPr lang="en-GB" sz="1300" b="0" u="none" dirty="0" smtClean="0">
                <a:solidFill>
                  <a:srgbClr val="000000"/>
                </a:solidFill>
                <a:latin typeface="Garamond"/>
                <a:cs typeface="Garamond"/>
              </a:rPr>
            </a:br>
            <a:r>
              <a:rPr lang="en-GB" sz="1300" b="0" u="none" dirty="0" smtClean="0">
                <a:solidFill>
                  <a:srgbClr val="000000"/>
                </a:solidFill>
                <a:latin typeface="Garamond"/>
                <a:cs typeface="Garamond"/>
              </a:rPr>
              <a:t>(</a:t>
            </a:r>
            <a:r>
              <a:rPr lang="en-GB" sz="1300" b="0" u="none" dirty="0" smtClean="0">
                <a:solidFill>
                  <a:srgbClr val="000000"/>
                </a:solidFill>
                <a:latin typeface="Garamond"/>
                <a:cs typeface="Garamond"/>
              </a:rPr>
              <a:t>e.g. </a:t>
            </a:r>
            <a:r>
              <a:rPr lang="en-GB" sz="1300" b="0" u="none" dirty="0" smtClean="0">
                <a:solidFill>
                  <a:srgbClr val="000000"/>
                </a:solidFill>
                <a:latin typeface="Garamond"/>
                <a:cs typeface="Garamond"/>
              </a:rPr>
              <a:t>Carbon monofilaments)</a:t>
            </a:r>
            <a:endParaRPr lang="en-GB" sz="1300" b="0" u="none" dirty="0" smtClean="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400" b="0" u="none" dirty="0" smtClean="0">
                <a:solidFill>
                  <a:srgbClr val="000000"/>
                </a:solidFill>
                <a:latin typeface="Garamond"/>
                <a:cs typeface="Garamond"/>
              </a:rPr>
              <a:t>Cluster Counting:</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300" b="0" u="none" dirty="0" smtClean="0">
                <a:solidFill>
                  <a:srgbClr val="000000"/>
                </a:solidFill>
                <a:latin typeface="Garamond"/>
                <a:cs typeface="Garamond"/>
              </a:rPr>
              <a:t>simulations – tests</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GB" sz="1300" b="0" u="none" dirty="0" smtClean="0">
                <a:solidFill>
                  <a:srgbClr val="000000"/>
                </a:solidFill>
                <a:latin typeface="Garamond"/>
                <a:cs typeface="Garamond"/>
              </a:rPr>
              <a:t>electronics for online Cluster measurements</a:t>
            </a:r>
          </a:p>
          <a:p>
            <a:pPr indent="-401638">
              <a:spcBef>
                <a:spcPts val="300"/>
              </a:spcBef>
              <a:buClr>
                <a:srgbClr val="3B812F"/>
              </a:buClr>
              <a:buSzPct val="60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endParaRPr lang="en-GB" sz="1300" b="0" u="none" dirty="0">
              <a:solidFill>
                <a:srgbClr val="000000"/>
              </a:solidFill>
              <a:latin typeface="Garamond"/>
              <a:cs typeface="Garamond"/>
            </a:endParaRPr>
          </a:p>
        </p:txBody>
      </p:sp>
      <p:sp>
        <p:nvSpPr>
          <p:cNvPr id="5" name="Rettangolo 4"/>
          <p:cNvSpPr/>
          <p:nvPr/>
        </p:nvSpPr>
        <p:spPr>
          <a:xfrm>
            <a:off x="4423536" y="1273089"/>
            <a:ext cx="2320371" cy="646331"/>
          </a:xfrm>
          <a:prstGeom prst="rect">
            <a:avLst/>
          </a:prstGeom>
          <a:solidFill>
            <a:schemeClr val="bg1">
              <a:alpha val="60000"/>
            </a:schemeClr>
          </a:solidFill>
        </p:spPr>
        <p:txBody>
          <a:bodyPr wrap="square">
            <a:spAutoFit/>
          </a:bodyPr>
          <a:lstStyle/>
          <a:p>
            <a:r>
              <a:rPr lang="en-US" sz="1200" b="0" u="none" dirty="0">
                <a:solidFill>
                  <a:srgbClr val="FF0000"/>
                </a:solidFill>
                <a:latin typeface="+mj-lt"/>
              </a:rPr>
              <a:t>Cylindrical magnetron completed at </a:t>
            </a:r>
            <a:r>
              <a:rPr lang="en-US" sz="1200" b="0" u="none" dirty="0" smtClean="0">
                <a:solidFill>
                  <a:srgbClr val="FF0000"/>
                </a:solidFill>
                <a:latin typeface="+mj-lt"/>
              </a:rPr>
              <a:t>BINP. The </a:t>
            </a:r>
            <a:r>
              <a:rPr lang="en-US" sz="1200" b="0" u="none" dirty="0">
                <a:solidFill>
                  <a:srgbClr val="FF0000"/>
                </a:solidFill>
                <a:latin typeface="+mj-lt"/>
              </a:rPr>
              <a:t>wire transport system in production</a:t>
            </a:r>
            <a:endParaRPr lang="en-US" sz="1200" dirty="0">
              <a:latin typeface="+mj-lt"/>
            </a:endParaRPr>
          </a:p>
        </p:txBody>
      </p:sp>
      <p:sp>
        <p:nvSpPr>
          <p:cNvPr id="6" name="Segnaposto data 5"/>
          <p:cNvSpPr>
            <a:spLocks noGrp="1"/>
          </p:cNvSpPr>
          <p:nvPr>
            <p:ph type="dt" idx="10"/>
          </p:nvPr>
        </p:nvSpPr>
        <p:spPr/>
        <p:txBody>
          <a:bodyPr/>
          <a:lstStyle/>
          <a:p>
            <a:pPr>
              <a:defRPr/>
            </a:pPr>
            <a:r>
              <a:rPr lang="en-US" smtClean="0"/>
              <a:t>07/30/2020</a:t>
            </a:r>
            <a:endParaRPr lang="it-IT"/>
          </a:p>
        </p:txBody>
      </p:sp>
      <p:sp>
        <p:nvSpPr>
          <p:cNvPr id="8" name="Rectangle 1"/>
          <p:cNvSpPr>
            <a:spLocks noChangeArrowheads="1"/>
          </p:cNvSpPr>
          <p:nvPr/>
        </p:nvSpPr>
        <p:spPr bwMode="auto">
          <a:xfrm>
            <a:off x="105764" y="3768657"/>
            <a:ext cx="2527489" cy="809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158700" bIns="39675" numCol="1" anchor="ctr" anchorCtr="0" compatLnSpc="1">
            <a:prstTxWarp prst="textNoShape">
              <a:avLst/>
            </a:prstTxWarp>
            <a:spAutoFit/>
          </a:bodyPr>
          <a:lstStyle>
            <a:lvl1pPr>
              <a:defRPr>
                <a:solidFill>
                  <a:schemeClr val="tx1"/>
                </a:solidFill>
                <a:latin typeface="Arial" panose="020B0604020202020204" pitchFamily="34" charset="0"/>
              </a:defRPr>
            </a:lvl1pPr>
            <a:lvl2pPr marL="457200">
              <a:defRPr>
                <a:solidFill>
                  <a:schemeClr val="tx1"/>
                </a:solidFill>
                <a:latin typeface="Arial" panose="020B0604020202020204" pitchFamily="34" charset="0"/>
              </a:defRPr>
            </a:lvl2pPr>
            <a:lvl3pPr marL="914400">
              <a:defRPr>
                <a:solidFill>
                  <a:schemeClr val="tx1"/>
                </a:solidFill>
                <a:latin typeface="Arial" panose="020B0604020202020204" pitchFamily="34" charset="0"/>
              </a:defRPr>
            </a:lvl3pPr>
            <a:lvl4pPr marL="1371600">
              <a:defRPr>
                <a:solidFill>
                  <a:schemeClr val="tx1"/>
                </a:solidFill>
                <a:latin typeface="Arial" panose="020B0604020202020204" pitchFamily="34" charset="0"/>
              </a:defRPr>
            </a:lvl4pPr>
            <a:lvl5pPr marL="182880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effectLst/>
                <a:latin typeface="+mj-lt"/>
              </a:rPr>
              <a:t>“Application of the Cluster Counting/Timing techniques to improve the …”</a:t>
            </a:r>
          </a:p>
          <a:p>
            <a:pPr lvl="0" defTabSz="914400">
              <a:buClrTx/>
              <a:buSzTx/>
            </a:pPr>
            <a:r>
              <a:rPr lang="en-US" altLang="en-US" sz="1000" b="0" u="none" dirty="0" smtClean="0">
                <a:latin typeface="+mj-lt"/>
              </a:rPr>
              <a:t>JINST Volume </a:t>
            </a:r>
            <a:r>
              <a:rPr lang="en-US" altLang="en-US" sz="1000" b="0" u="none" dirty="0">
                <a:latin typeface="+mj-lt"/>
              </a:rPr>
              <a:t>12, July </a:t>
            </a:r>
            <a:r>
              <a:rPr lang="en-US" altLang="en-US" sz="1000" b="0" u="none" dirty="0" smtClean="0">
                <a:latin typeface="+mj-lt"/>
              </a:rPr>
              <a:t>2017</a:t>
            </a:r>
          </a:p>
          <a:p>
            <a:pPr lvl="0" defTabSz="914400">
              <a:buClrTx/>
              <a:buSzTx/>
            </a:pPr>
            <a:r>
              <a:rPr lang="en-US" sz="1000" b="0" u="none" dirty="0">
                <a:latin typeface="+mj-lt"/>
              </a:rPr>
              <a:t>https://doi.org/10.1088/1748-0221/12/07/C07021</a:t>
            </a:r>
            <a:endParaRPr kumimoji="0" lang="en-US" altLang="en-US" sz="1000" b="0" i="0" u="none" strike="noStrike" cap="none" normalizeH="0" baseline="0" dirty="0" smtClean="0">
              <a:ln>
                <a:noFill/>
              </a:ln>
              <a:effectLst/>
              <a:latin typeface="+mj-lt"/>
            </a:endParaRPr>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17</a:t>
            </a:fld>
            <a:r>
              <a:rPr lang="it-IT" smtClean="0"/>
              <a:t>/18</a:t>
            </a:r>
            <a:endParaRPr lang="it-IT" dirty="0"/>
          </a:p>
        </p:txBody>
      </p:sp>
    </p:spTree>
    <p:extLst>
      <p:ext uri="{BB962C8B-B14F-4D97-AF65-F5344CB8AC3E}">
        <p14:creationId xmlns:p14="http://schemas.microsoft.com/office/powerpoint/2010/main" val="4064887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Summary</a:t>
            </a:r>
          </a:p>
        </p:txBody>
      </p:sp>
      <p:sp>
        <p:nvSpPr>
          <p:cNvPr id="7" name="Rectangle 2"/>
          <p:cNvSpPr>
            <a:spLocks noChangeArrowheads="1"/>
          </p:cNvSpPr>
          <p:nvPr/>
        </p:nvSpPr>
        <p:spPr bwMode="auto">
          <a:xfrm>
            <a:off x="261442" y="837681"/>
            <a:ext cx="6466076" cy="303100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lstStyle/>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smtClean="0">
                <a:solidFill>
                  <a:srgbClr val="000000"/>
                </a:solidFill>
                <a:latin typeface="Garamond"/>
                <a:cs typeface="Garamond"/>
              </a:rPr>
              <a:t>The central tracker of the IDEA concept is based on a full-stereo, high resolution, ultra-light Drift Chamber</a:t>
            </a:r>
          </a:p>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smtClean="0">
                <a:solidFill>
                  <a:srgbClr val="000000"/>
                </a:solidFill>
                <a:latin typeface="Garamond"/>
                <a:cs typeface="Garamond"/>
              </a:rPr>
              <a:t>The Drift Chamber construction is feasible by adopting the MEG-II Drift Chamber construction technique</a:t>
            </a:r>
          </a:p>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smtClean="0">
                <a:solidFill>
                  <a:srgbClr val="000000"/>
                </a:solidFill>
                <a:latin typeface="Garamond"/>
                <a:cs typeface="Garamond"/>
              </a:rPr>
              <a:t>The </a:t>
            </a:r>
            <a:r>
              <a:rPr lang="en-GB" sz="1400" b="0" u="none" dirty="0">
                <a:solidFill>
                  <a:srgbClr val="000000"/>
                </a:solidFill>
                <a:latin typeface="Garamond"/>
                <a:cs typeface="Garamond"/>
              </a:rPr>
              <a:t>IDEA tracking system </a:t>
            </a:r>
            <a:r>
              <a:rPr lang="en-GB" sz="1400" b="0" u="none" dirty="0" smtClean="0">
                <a:solidFill>
                  <a:srgbClr val="000000"/>
                </a:solidFill>
                <a:latin typeface="Garamond"/>
                <a:cs typeface="Garamond"/>
              </a:rPr>
              <a:t>is completed by:</a:t>
            </a:r>
            <a:endParaRPr lang="en-GB" sz="1400" b="0" u="none" dirty="0">
              <a:solidFill>
                <a:srgbClr val="000000"/>
              </a:solidFill>
              <a:latin typeface="Garamond"/>
              <a:cs typeface="Garamond"/>
            </a:endParaRPr>
          </a:p>
          <a:p>
            <a:pPr marL="501387" lvl="1" indent="-244144">
              <a:lnSpc>
                <a:spcPct val="90000"/>
              </a:lnSpc>
              <a:spcBef>
                <a:spcPts val="338"/>
              </a:spcBef>
              <a:buClr>
                <a:srgbClr val="3B812F"/>
              </a:buClr>
              <a:buSzPct val="60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200" b="0" u="none" dirty="0" smtClean="0">
                <a:solidFill>
                  <a:srgbClr val="000000"/>
                </a:solidFill>
                <a:latin typeface="Garamond"/>
                <a:cs typeface="Garamond"/>
              </a:rPr>
              <a:t>MAPS </a:t>
            </a:r>
            <a:r>
              <a:rPr lang="en-GB" sz="1200" b="0" u="none" dirty="0">
                <a:solidFill>
                  <a:srgbClr val="000000"/>
                </a:solidFill>
                <a:latin typeface="Garamond"/>
                <a:cs typeface="Garamond"/>
              </a:rPr>
              <a:t>Si detectors as inner vertex </a:t>
            </a:r>
            <a:r>
              <a:rPr lang="en-GB" sz="1200" b="0" u="none" dirty="0" smtClean="0">
                <a:solidFill>
                  <a:srgbClr val="000000"/>
                </a:solidFill>
                <a:latin typeface="Garamond"/>
                <a:cs typeface="Garamond"/>
              </a:rPr>
              <a:t>tracker;</a:t>
            </a:r>
          </a:p>
          <a:p>
            <a:pPr marL="501387" lvl="1" indent="-244144">
              <a:lnSpc>
                <a:spcPct val="90000"/>
              </a:lnSpc>
              <a:spcBef>
                <a:spcPts val="338"/>
              </a:spcBef>
              <a:buClr>
                <a:srgbClr val="3B812F"/>
              </a:buClr>
              <a:buSzPct val="60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200" b="0" u="none" dirty="0" smtClean="0">
                <a:solidFill>
                  <a:srgbClr val="000000"/>
                </a:solidFill>
                <a:latin typeface="Garamond"/>
                <a:cs typeface="Garamond"/>
              </a:rPr>
              <a:t>Si detectors wrapped around the Drift Chamber to improve the asymptotic resolution;</a:t>
            </a:r>
            <a:endParaRPr lang="en-GB" sz="1400" b="0" u="none" dirty="0" smtClean="0">
              <a:solidFill>
                <a:srgbClr val="000000"/>
              </a:solidFill>
              <a:latin typeface="Garamond"/>
              <a:cs typeface="Garamond"/>
            </a:endParaRPr>
          </a:p>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smtClean="0">
                <a:solidFill>
                  <a:srgbClr val="000000"/>
                </a:solidFill>
                <a:latin typeface="Garamond"/>
                <a:cs typeface="Garamond"/>
              </a:rPr>
              <a:t>Full simulations and full covariance matrix analytic calculations show that the IDEA tracking can meet the FCC-</a:t>
            </a:r>
            <a:r>
              <a:rPr lang="en-GB" sz="1400" b="0" u="none" dirty="0" err="1" smtClean="0">
                <a:solidFill>
                  <a:srgbClr val="000000"/>
                </a:solidFill>
                <a:latin typeface="Garamond"/>
                <a:cs typeface="Garamond"/>
              </a:rPr>
              <a:t>ee</a:t>
            </a:r>
            <a:r>
              <a:rPr lang="en-GB" sz="1400" b="0" u="none" dirty="0" smtClean="0">
                <a:solidFill>
                  <a:srgbClr val="000000"/>
                </a:solidFill>
                <a:latin typeface="Garamond"/>
                <a:cs typeface="Garamond"/>
              </a:rPr>
              <a:t> goals</a:t>
            </a:r>
          </a:p>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a:solidFill>
                  <a:srgbClr val="000000"/>
                </a:solidFill>
                <a:latin typeface="Garamond"/>
                <a:cs typeface="Garamond"/>
              </a:rPr>
              <a:t>The Cluster Counting technique provides major improvements in PID performance over traditional </a:t>
            </a:r>
            <a:r>
              <a:rPr lang="en-GB" sz="1400" b="0" u="none" dirty="0" err="1">
                <a:solidFill>
                  <a:srgbClr val="000000"/>
                </a:solidFill>
                <a:latin typeface="Garamond"/>
                <a:cs typeface="Garamond"/>
              </a:rPr>
              <a:t>dE</a:t>
            </a:r>
            <a:r>
              <a:rPr lang="en-GB" sz="1400" b="0" u="none" dirty="0">
                <a:solidFill>
                  <a:srgbClr val="000000"/>
                </a:solidFill>
                <a:latin typeface="Garamond"/>
                <a:cs typeface="Garamond"/>
              </a:rPr>
              <a:t>/dx </a:t>
            </a:r>
            <a:r>
              <a:rPr lang="en-GB" sz="1400" b="0" u="none" dirty="0" smtClean="0">
                <a:solidFill>
                  <a:srgbClr val="000000"/>
                </a:solidFill>
                <a:latin typeface="Garamond"/>
                <a:cs typeface="Garamond"/>
              </a:rPr>
              <a:t>approaches, but more studies are on going.</a:t>
            </a:r>
          </a:p>
          <a:p>
            <a:pPr marL="256053" indent="-25605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GB" sz="1400" b="0" u="none" dirty="0" smtClean="0">
                <a:solidFill>
                  <a:srgbClr val="000000"/>
                </a:solidFill>
                <a:latin typeface="Garamond"/>
                <a:cs typeface="Garamond"/>
              </a:rPr>
              <a:t>The IDEA tracking system is very light, providing excellent resolution over the momentum range of interest.</a:t>
            </a:r>
          </a:p>
        </p:txBody>
      </p:sp>
      <p:sp>
        <p:nvSpPr>
          <p:cNvPr id="31751" name="TextBox 1"/>
          <p:cNvSpPr txBox="1">
            <a:spLocks noChangeArrowheads="1"/>
          </p:cNvSpPr>
          <p:nvPr/>
        </p:nvSpPr>
        <p:spPr bwMode="auto">
          <a:xfrm>
            <a:off x="2293950" y="4208983"/>
            <a:ext cx="213116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400" u="none" dirty="0">
                <a:solidFill>
                  <a:srgbClr val="000000"/>
                </a:solidFill>
                <a:cs typeface="Garamond" charset="0"/>
              </a:rPr>
              <a:t>Thanks for your attention</a:t>
            </a:r>
          </a:p>
        </p:txBody>
      </p:sp>
      <p:sp>
        <p:nvSpPr>
          <p:cNvPr id="9" name="Segnaposto piè di pagina 8"/>
          <p:cNvSpPr>
            <a:spLocks noGrp="1"/>
          </p:cNvSpPr>
          <p:nvPr>
            <p:ph type="ftr" idx="11"/>
          </p:nvPr>
        </p:nvSpPr>
        <p:spPr/>
        <p:txBody>
          <a:bodyPr/>
          <a:lstStyle/>
          <a:p>
            <a:pPr>
              <a:defRPr/>
            </a:pPr>
            <a:r>
              <a:rPr lang="it-IT" smtClean="0"/>
              <a:t>G.F. Tassielli - ICHEP2020 - Virtual (Prague)</a:t>
            </a:r>
            <a:endParaRPr lang="en-US"/>
          </a:p>
        </p:txBody>
      </p:sp>
      <p:sp>
        <p:nvSpPr>
          <p:cNvPr id="2" name="Segnaposto data 1"/>
          <p:cNvSpPr>
            <a:spLocks noGrp="1"/>
          </p:cNvSpPr>
          <p:nvPr>
            <p:ph type="dt" idx="10"/>
          </p:nvPr>
        </p:nvSpPr>
        <p:spPr/>
        <p:txBody>
          <a:bodyPr/>
          <a:lstStyle/>
          <a:p>
            <a:pPr>
              <a:defRPr/>
            </a:pPr>
            <a:r>
              <a:rPr lang="en-US" smtClean="0"/>
              <a:t>07/30/2020</a:t>
            </a:r>
            <a:endParaRPr lang="it-IT"/>
          </a:p>
        </p:txBody>
      </p:sp>
      <p:sp>
        <p:nvSpPr>
          <p:cNvPr id="5" name="Segnaposto numero diapositiva 4"/>
          <p:cNvSpPr>
            <a:spLocks noGrp="1"/>
          </p:cNvSpPr>
          <p:nvPr>
            <p:ph type="sldNum" idx="12"/>
          </p:nvPr>
        </p:nvSpPr>
        <p:spPr/>
        <p:txBody>
          <a:bodyPr/>
          <a:lstStyle/>
          <a:p>
            <a:pPr>
              <a:defRPr/>
            </a:pPr>
            <a:fld id="{B8EECDC5-A419-2B49-B70B-D91EA33F7C86}" type="slidenum">
              <a:rPr lang="it-IT" smtClean="0"/>
              <a:pPr>
                <a:defRPr/>
              </a:pPr>
              <a:t>18</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2565200" y="2149179"/>
            <a:ext cx="1682743" cy="42396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a:buClrTx/>
              <a:buFontTx/>
              <a:buNone/>
              <a:defRPr/>
            </a:pPr>
            <a:r>
              <a:rPr lang="it-IT" sz="2400" b="0" u="none" dirty="0"/>
              <a:t>Backup</a:t>
            </a:r>
          </a:p>
        </p:txBody>
      </p:sp>
      <p:sp>
        <p:nvSpPr>
          <p:cNvPr id="8" name="Segnaposto piè di pagina 7"/>
          <p:cNvSpPr>
            <a:spLocks noGrp="1"/>
          </p:cNvSpPr>
          <p:nvPr>
            <p:ph type="ftr" idx="11"/>
          </p:nvPr>
        </p:nvSpPr>
        <p:spPr/>
        <p:txBody>
          <a:bodyPr/>
          <a:lstStyle/>
          <a:p>
            <a:pPr>
              <a:defRPr/>
            </a:pPr>
            <a:r>
              <a:rPr lang="it-IT" smtClean="0"/>
              <a:t>G.F. Tassielli - ICHEP2020 - Virtual (Prague)</a:t>
            </a:r>
            <a:endParaRPr lang="en-US"/>
          </a:p>
        </p:txBody>
      </p:sp>
      <p:sp>
        <p:nvSpPr>
          <p:cNvPr id="2" name="Segnaposto data 1"/>
          <p:cNvSpPr>
            <a:spLocks noGrp="1"/>
          </p:cNvSpPr>
          <p:nvPr>
            <p:ph type="dt" idx="10"/>
          </p:nvPr>
        </p:nvSpPr>
        <p:spPr/>
        <p:txBody>
          <a:bodyPr/>
          <a:lstStyle/>
          <a:p>
            <a:pPr>
              <a:defRPr/>
            </a:pPr>
            <a:r>
              <a:rPr lang="en-US" smtClean="0"/>
              <a:t>07/30/2020</a:t>
            </a:r>
            <a:endParaRPr lang="it-IT"/>
          </a:p>
        </p:txBody>
      </p:sp>
      <p:sp>
        <p:nvSpPr>
          <p:cNvPr id="4" name="Segnaposto numero diapositiva 3"/>
          <p:cNvSpPr>
            <a:spLocks noGrp="1"/>
          </p:cNvSpPr>
          <p:nvPr>
            <p:ph type="sldNum" idx="12"/>
          </p:nvPr>
        </p:nvSpPr>
        <p:spPr/>
        <p:txBody>
          <a:bodyPr/>
          <a:lstStyle/>
          <a:p>
            <a:pPr>
              <a:defRPr/>
            </a:pPr>
            <a:fld id="{B8EECDC5-A419-2B49-B70B-D91EA33F7C86}" type="slidenum">
              <a:rPr lang="it-IT" smtClean="0"/>
              <a:pPr>
                <a:defRPr/>
              </a:pPr>
              <a:t>19</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Outline</a:t>
            </a:r>
            <a:endParaRPr lang="en-GB" b="0" u="none" kern="0" dirty="0"/>
          </a:p>
        </p:txBody>
      </p:sp>
      <p:sp>
        <p:nvSpPr>
          <p:cNvPr id="5" name="Text Box 2"/>
          <p:cNvSpPr txBox="1">
            <a:spLocks noChangeArrowheads="1"/>
          </p:cNvSpPr>
          <p:nvPr/>
        </p:nvSpPr>
        <p:spPr bwMode="auto">
          <a:xfrm>
            <a:off x="189434" y="844352"/>
            <a:ext cx="6211738" cy="335301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252413" indent="-252413">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1pPr>
            <a:lvl2pPr marL="552450" indent="-211138">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2pPr>
            <a:lvl3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3pPr>
            <a:lvl4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4pPr>
            <a:lvl5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9pPr>
          </a:lstStyle>
          <a:p>
            <a:pPr>
              <a:spcBef>
                <a:spcPts val="338"/>
              </a:spcBef>
              <a:buClr>
                <a:srgbClr val="CC9900"/>
              </a:buClr>
              <a:buSzPct val="65000"/>
              <a:buFont typeface="Wingdings" charset="0"/>
              <a:buChar char=""/>
              <a:defRPr/>
            </a:pPr>
            <a:r>
              <a:rPr lang="en-GB" sz="1600" b="0" u="none" dirty="0" smtClean="0">
                <a:solidFill>
                  <a:schemeClr val="tx1"/>
                </a:solidFill>
                <a:latin typeface="Garamond"/>
                <a:cs typeface="Garamond"/>
              </a:rPr>
              <a:t>FCC-</a:t>
            </a:r>
            <a:r>
              <a:rPr lang="en-GB" sz="1600" b="0" u="none" dirty="0" err="1" smtClean="0">
                <a:solidFill>
                  <a:schemeClr val="tx1"/>
                </a:solidFill>
                <a:latin typeface="Garamond"/>
                <a:cs typeface="Garamond"/>
              </a:rPr>
              <a:t>ee</a:t>
            </a:r>
            <a:endParaRPr lang="en-GB" sz="1600" b="0" u="none" dirty="0">
              <a:solidFill>
                <a:schemeClr val="tx1"/>
              </a:solidFill>
              <a:latin typeface="Garamond"/>
              <a:cs typeface="Garamond"/>
            </a:endParaRPr>
          </a:p>
          <a:p>
            <a:pPr>
              <a:spcBef>
                <a:spcPts val="338"/>
              </a:spcBef>
              <a:buClr>
                <a:srgbClr val="CC9900"/>
              </a:buClr>
              <a:buSzPct val="65000"/>
              <a:buFont typeface="Wingdings" charset="0"/>
              <a:buChar char=""/>
              <a:defRPr/>
            </a:pPr>
            <a:r>
              <a:rPr lang="en-GB" sz="1600" b="0" u="none" dirty="0" smtClean="0">
                <a:solidFill>
                  <a:srgbClr val="000000"/>
                </a:solidFill>
                <a:latin typeface="Garamond"/>
                <a:cs typeface="Garamond"/>
              </a:rPr>
              <a:t>Tracking requirements</a:t>
            </a:r>
            <a:endParaRPr lang="en-GB" sz="1600" b="0" u="none" dirty="0">
              <a:solidFill>
                <a:srgbClr val="000000"/>
              </a:solidFill>
              <a:latin typeface="Garamond"/>
              <a:cs typeface="Garamond"/>
            </a:endParaRPr>
          </a:p>
          <a:p>
            <a:pPr>
              <a:spcBef>
                <a:spcPts val="338"/>
              </a:spcBef>
              <a:buClr>
                <a:srgbClr val="CC9900"/>
              </a:buClr>
              <a:buSzPct val="65000"/>
              <a:buFont typeface="Wingdings" charset="0"/>
              <a:buChar char=""/>
              <a:defRPr/>
            </a:pPr>
            <a:r>
              <a:rPr lang="en-GB" sz="1600" b="0" u="none" dirty="0" smtClean="0">
                <a:solidFill>
                  <a:srgbClr val="000000"/>
                </a:solidFill>
                <a:latin typeface="Garamond"/>
                <a:cs typeface="Garamond"/>
              </a:rPr>
              <a:t>The IDEA tracking system</a:t>
            </a:r>
          </a:p>
          <a:p>
            <a:pPr>
              <a:spcBef>
                <a:spcPts val="338"/>
              </a:spcBef>
              <a:buClr>
                <a:srgbClr val="CC9900"/>
              </a:buClr>
              <a:buSzPct val="65000"/>
              <a:buFont typeface="Wingdings" charset="0"/>
              <a:buChar char=""/>
              <a:defRPr/>
            </a:pPr>
            <a:r>
              <a:rPr lang="en-GB" sz="1600" b="0" u="none" dirty="0" smtClean="0">
                <a:solidFill>
                  <a:srgbClr val="000000"/>
                </a:solidFill>
                <a:latin typeface="Garamond"/>
                <a:cs typeface="Garamond"/>
              </a:rPr>
              <a:t>The IDEA drift chamber</a:t>
            </a:r>
          </a:p>
          <a:p>
            <a:pPr lvl="1">
              <a:spcBef>
                <a:spcPts val="400"/>
              </a:spcBef>
              <a:buClr>
                <a:srgbClr val="3B812F"/>
              </a:buClr>
              <a:buSzPct val="60000"/>
              <a:buFont typeface="Wingdings" charset="0"/>
              <a:buChar char=""/>
              <a:defRPr/>
            </a:pPr>
            <a:r>
              <a:rPr lang="en-US" sz="1400" b="0" u="none" dirty="0" smtClean="0">
                <a:solidFill>
                  <a:srgbClr val="000000"/>
                </a:solidFill>
                <a:latin typeface="Garamond"/>
                <a:cs typeface="Garamond"/>
              </a:rPr>
              <a:t>Novel </a:t>
            </a:r>
            <a:r>
              <a:rPr lang="en-US" sz="1400" b="0" u="none" dirty="0">
                <a:solidFill>
                  <a:srgbClr val="000000"/>
                </a:solidFill>
                <a:latin typeface="Garamond"/>
                <a:cs typeface="Garamond"/>
              </a:rPr>
              <a:t>approach at construction technique of high granularity and high transparency Drift </a:t>
            </a:r>
            <a:r>
              <a:rPr lang="en-US" sz="1400" b="0" u="none" dirty="0" smtClean="0">
                <a:solidFill>
                  <a:srgbClr val="000000"/>
                </a:solidFill>
                <a:latin typeface="Garamond"/>
                <a:cs typeface="Garamond"/>
              </a:rPr>
              <a:t>Chambers</a:t>
            </a:r>
            <a:endParaRPr lang="en-US" sz="1400" b="0" u="none" dirty="0">
              <a:solidFill>
                <a:srgbClr val="000000"/>
              </a:solidFill>
              <a:latin typeface="Garamond"/>
              <a:cs typeface="Garamond"/>
            </a:endParaRPr>
          </a:p>
          <a:p>
            <a:pPr lvl="1">
              <a:spcBef>
                <a:spcPts val="400"/>
              </a:spcBef>
              <a:buClr>
                <a:srgbClr val="3B812F"/>
              </a:buClr>
              <a:buSzPct val="60000"/>
              <a:buFont typeface="Wingdings" charset="0"/>
              <a:buChar char=""/>
              <a:defRPr/>
            </a:pPr>
            <a:r>
              <a:rPr lang="en-US" sz="1400" b="0" u="none" dirty="0" smtClean="0">
                <a:solidFill>
                  <a:srgbClr val="000000"/>
                </a:solidFill>
                <a:latin typeface="Garamond"/>
                <a:cs typeface="Garamond"/>
              </a:rPr>
              <a:t>Cluster </a:t>
            </a:r>
            <a:r>
              <a:rPr lang="en-US" sz="1400" b="0" u="none" dirty="0">
                <a:solidFill>
                  <a:srgbClr val="000000"/>
                </a:solidFill>
                <a:latin typeface="Garamond"/>
                <a:cs typeface="Garamond"/>
              </a:rPr>
              <a:t>Counting/Timing and </a:t>
            </a:r>
            <a:r>
              <a:rPr lang="en-US" sz="1400" b="0" u="none" dirty="0" err="1">
                <a:solidFill>
                  <a:srgbClr val="000000"/>
                </a:solidFill>
                <a:latin typeface="Garamond"/>
                <a:cs typeface="Garamond"/>
              </a:rPr>
              <a:t>P.Id</a:t>
            </a:r>
            <a:r>
              <a:rPr lang="en-US" sz="1400" b="0" u="none" dirty="0">
                <a:solidFill>
                  <a:srgbClr val="000000"/>
                </a:solidFill>
                <a:latin typeface="Garamond"/>
                <a:cs typeface="Garamond"/>
              </a:rPr>
              <a:t>. expected performance</a:t>
            </a:r>
          </a:p>
          <a:p>
            <a:pPr>
              <a:spcBef>
                <a:spcPts val="338"/>
              </a:spcBef>
              <a:buClr>
                <a:srgbClr val="CC9900"/>
              </a:buClr>
              <a:buSzPct val="65000"/>
              <a:buFont typeface="Wingdings" charset="0"/>
              <a:buChar char=""/>
              <a:defRPr/>
            </a:pPr>
            <a:r>
              <a:rPr lang="en-GB" sz="1600" b="0" u="none" smtClean="0">
                <a:solidFill>
                  <a:srgbClr val="000000"/>
                </a:solidFill>
                <a:latin typeface="Garamond"/>
                <a:cs typeface="Garamond"/>
              </a:rPr>
              <a:t>Expected simulated performance</a:t>
            </a:r>
            <a:endParaRPr lang="en-GB" sz="16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GB" sz="1600" b="0" u="none" dirty="0" smtClean="0">
                <a:solidFill>
                  <a:srgbClr val="000000"/>
                </a:solidFill>
                <a:latin typeface="Garamond"/>
                <a:cs typeface="Garamond"/>
              </a:rPr>
              <a:t>Ongoing R&amp;D</a:t>
            </a:r>
          </a:p>
          <a:p>
            <a:pPr>
              <a:spcBef>
                <a:spcPts val="338"/>
              </a:spcBef>
              <a:buClr>
                <a:srgbClr val="CC9900"/>
              </a:buClr>
              <a:buSzPct val="65000"/>
              <a:buFont typeface="Wingdings" charset="0"/>
              <a:buChar char=""/>
              <a:defRPr/>
            </a:pPr>
            <a:r>
              <a:rPr lang="en-GB" sz="1600" b="0" u="none" dirty="0" smtClean="0">
                <a:solidFill>
                  <a:srgbClr val="000000"/>
                </a:solidFill>
                <a:latin typeface="Garamond"/>
                <a:cs typeface="Garamond"/>
              </a:rPr>
              <a:t>Summary</a:t>
            </a:r>
          </a:p>
        </p:txBody>
      </p:sp>
      <p:sp>
        <p:nvSpPr>
          <p:cNvPr id="6" name="Segnaposto data 5"/>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a:t>
            </a:fld>
            <a:r>
              <a:rPr lang="it-IT" smtClean="0"/>
              <a:t>/18</a:t>
            </a:r>
            <a:endParaRPr lang="it-IT" dirty="0"/>
          </a:p>
        </p:txBody>
      </p:sp>
    </p:spTree>
    <p:extLst>
      <p:ext uri="{BB962C8B-B14F-4D97-AF65-F5344CB8AC3E}">
        <p14:creationId xmlns:p14="http://schemas.microsoft.com/office/powerpoint/2010/main" val="694897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2"/>
            <a:ext cx="6171247" cy="564381"/>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The </a:t>
            </a:r>
            <a:r>
              <a:rPr lang="en-US" b="0" u="none" dirty="0" smtClean="0"/>
              <a:t>Innovative </a:t>
            </a:r>
            <a:r>
              <a:rPr lang="en-US" b="0" u="none" dirty="0"/>
              <a:t>Detector for Electron-positron </a:t>
            </a:r>
            <a:r>
              <a:rPr lang="en-US" b="0" u="none" dirty="0" smtClean="0"/>
              <a:t>Accelerators</a:t>
            </a:r>
            <a:endParaRPr lang="en-GB" b="0" u="none" kern="0" dirty="0"/>
          </a:p>
        </p:txBody>
      </p:sp>
      <p:pic>
        <p:nvPicPr>
          <p:cNvPr id="6"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1763" t="5241" r="4389" b="3465"/>
          <a:stretch/>
        </p:blipFill>
        <p:spPr>
          <a:xfrm>
            <a:off x="3273598" y="988368"/>
            <a:ext cx="3468564" cy="3241116"/>
          </a:xfrm>
          <a:prstGeom prst="rect">
            <a:avLst/>
          </a:prstGeom>
        </p:spPr>
      </p:pic>
      <p:sp>
        <p:nvSpPr>
          <p:cNvPr id="7" name="TextBox 8"/>
          <p:cNvSpPr txBox="1"/>
          <p:nvPr/>
        </p:nvSpPr>
        <p:spPr>
          <a:xfrm>
            <a:off x="4302403" y="603066"/>
            <a:ext cx="1446230" cy="338553"/>
          </a:xfrm>
          <a:prstGeom prst="rect">
            <a:avLst/>
          </a:prstGeom>
          <a:solidFill>
            <a:schemeClr val="bg1"/>
          </a:solidFill>
        </p:spPr>
        <p:txBody>
          <a:bodyPr wrap="none" rtlCol="0">
            <a:spAutoFit/>
          </a:bodyPr>
          <a:lstStyle/>
          <a:p>
            <a:r>
              <a:rPr lang="en-US" sz="1600" b="1" u="none" dirty="0" smtClean="0">
                <a:solidFill>
                  <a:schemeClr val="tx1"/>
                </a:solidFill>
              </a:rPr>
              <a:t>IDEA concept</a:t>
            </a:r>
            <a:endParaRPr lang="it-IT" sz="1600" b="1" u="none" dirty="0">
              <a:solidFill>
                <a:schemeClr val="tx1"/>
              </a:solidFill>
            </a:endParaRPr>
          </a:p>
        </p:txBody>
      </p:sp>
      <p:sp>
        <p:nvSpPr>
          <p:cNvPr id="8" name="Content Placeholder 2"/>
          <p:cNvSpPr txBox="1">
            <a:spLocks/>
          </p:cNvSpPr>
          <p:nvPr/>
        </p:nvSpPr>
        <p:spPr>
          <a:xfrm>
            <a:off x="335825" y="556320"/>
            <a:ext cx="3670033" cy="3960440"/>
          </a:xfrm>
          <a:prstGeom prst="rect">
            <a:avLst/>
          </a:prstGeom>
          <a:noFill/>
          <a:ln>
            <a:noFill/>
          </a:ln>
          <a:effectLst/>
        </p:spPr>
        <p:txBody>
          <a:bodyPr/>
          <a:lstStyle>
            <a:defPPr>
              <a:defRPr lang="en-GB"/>
            </a:defPPr>
            <a:lvl1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1400" b="0" u="none">
                <a:solidFill>
                  <a:srgbClr val="000000"/>
                </a:solidFill>
                <a:latin typeface="Garamond"/>
                <a:cs typeface="Garamond"/>
              </a:defRPr>
            </a:lvl1pPr>
            <a:lvl2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1300" b="0" u="none">
                <a:solidFill>
                  <a:srgbClr val="000000"/>
                </a:solidFill>
                <a:latin typeface="Garamond"/>
                <a:cs typeface="Garamond"/>
              </a:defRPr>
            </a:lvl2pPr>
          </a:lstStyle>
          <a:p>
            <a:r>
              <a:rPr lang="it-IT" sz="1200" dirty="0" err="1" smtClean="0"/>
              <a:t>Beam</a:t>
            </a:r>
            <a:r>
              <a:rPr lang="it-IT" sz="1200" dirty="0" smtClean="0"/>
              <a:t> pipe:</a:t>
            </a:r>
          </a:p>
          <a:p>
            <a:pPr lvl="1"/>
            <a:r>
              <a:rPr lang="it-IT" sz="1200" dirty="0" smtClean="0"/>
              <a:t>r</a:t>
            </a:r>
            <a:r>
              <a:rPr lang="en-US" sz="1200" dirty="0"/>
              <a:t> ~ </a:t>
            </a:r>
            <a:r>
              <a:rPr lang="it-IT" sz="1200" dirty="0" smtClean="0"/>
              <a:t>1.5 cm, 0.47% X0 </a:t>
            </a:r>
            <a:r>
              <a:rPr lang="en-US" sz="1200" dirty="0"/>
              <a:t>@ 90º</a:t>
            </a:r>
            <a:endParaRPr lang="en-US" sz="1200" dirty="0" smtClean="0"/>
          </a:p>
          <a:p>
            <a:r>
              <a:rPr lang="en-US" sz="1200" dirty="0" smtClean="0"/>
              <a:t>Si </a:t>
            </a:r>
            <a:r>
              <a:rPr lang="en-US" sz="1200" dirty="0"/>
              <a:t>pixel vertex detector</a:t>
            </a:r>
          </a:p>
          <a:p>
            <a:pPr lvl="1"/>
            <a:r>
              <a:rPr lang="en-US" sz="1200" dirty="0" smtClean="0"/>
              <a:t>MAPS layers </a:t>
            </a:r>
            <a:r>
              <a:rPr lang="en-US" sz="1200" dirty="0"/>
              <a:t>(ALICE </a:t>
            </a:r>
            <a:r>
              <a:rPr lang="en-US" sz="1200" dirty="0" smtClean="0"/>
              <a:t>ITS upgrade </a:t>
            </a:r>
            <a:r>
              <a:rPr lang="en-US" sz="1200" dirty="0"/>
              <a:t>based)</a:t>
            </a:r>
            <a:r>
              <a:rPr lang="en-US" sz="1200" dirty="0" smtClean="0"/>
              <a:t>, </a:t>
            </a:r>
            <a:br>
              <a:rPr lang="en-US" sz="1200" dirty="0" smtClean="0"/>
            </a:br>
            <a:r>
              <a:rPr lang="en-US" sz="1200" dirty="0" smtClean="0"/>
              <a:t>r=1.7 - 3.4 cm</a:t>
            </a:r>
            <a:endParaRPr lang="en-US" sz="1200" dirty="0"/>
          </a:p>
          <a:p>
            <a:r>
              <a:rPr lang="en-US" sz="1200" dirty="0" smtClean="0"/>
              <a:t>Drift </a:t>
            </a:r>
            <a:r>
              <a:rPr lang="en-US" sz="1200" dirty="0"/>
              <a:t>chamber (112 layers)</a:t>
            </a:r>
          </a:p>
          <a:p>
            <a:pPr lvl="1"/>
            <a:r>
              <a:rPr lang="en-US" sz="1200" dirty="0"/>
              <a:t>4m long, r = 35 </a:t>
            </a:r>
            <a:r>
              <a:rPr lang="en-US" sz="1200" dirty="0" smtClean="0"/>
              <a:t>- </a:t>
            </a:r>
            <a:r>
              <a:rPr lang="en-US" sz="1200" dirty="0"/>
              <a:t>200 cm</a:t>
            </a:r>
          </a:p>
          <a:p>
            <a:r>
              <a:rPr lang="en-US" sz="1200" dirty="0"/>
              <a:t>Si wrapper: µ-</a:t>
            </a:r>
            <a:r>
              <a:rPr lang="en-US" sz="1200" dirty="0" smtClean="0"/>
              <a:t>strips</a:t>
            </a:r>
            <a:endParaRPr lang="en-US" sz="1200" dirty="0"/>
          </a:p>
          <a:p>
            <a:r>
              <a:rPr lang="en-US" sz="1200" dirty="0" smtClean="0"/>
              <a:t>Superconducting solenoid</a:t>
            </a:r>
            <a:r>
              <a:rPr lang="en-US" sz="1200" dirty="0"/>
              <a:t>: </a:t>
            </a:r>
          </a:p>
          <a:p>
            <a:pPr lvl="1"/>
            <a:r>
              <a:rPr lang="en-US" sz="1200" dirty="0" smtClean="0"/>
              <a:t>2 T, length = </a:t>
            </a:r>
            <a:r>
              <a:rPr lang="en-US" sz="1200" dirty="0"/>
              <a:t>5 m, r = 2.1-2.4</a:t>
            </a:r>
          </a:p>
          <a:p>
            <a:pPr lvl="1"/>
            <a:r>
              <a:rPr lang="en-US" sz="1200" dirty="0" smtClean="0"/>
              <a:t>0.74 </a:t>
            </a:r>
            <a:r>
              <a:rPr lang="en-US" sz="1200" dirty="0"/>
              <a:t>X</a:t>
            </a:r>
            <a:r>
              <a:rPr lang="en-US" sz="1200" baseline="-25000" dirty="0"/>
              <a:t>0</a:t>
            </a:r>
            <a:r>
              <a:rPr lang="en-US" sz="1200" dirty="0"/>
              <a:t>, 0.16 </a:t>
            </a:r>
            <a:r>
              <a:rPr lang="el-GR" sz="1200" dirty="0" smtClean="0"/>
              <a:t>λ</a:t>
            </a:r>
            <a:r>
              <a:rPr lang="it-IT" sz="1200" dirty="0" smtClean="0"/>
              <a:t> </a:t>
            </a:r>
            <a:r>
              <a:rPr lang="en-US" sz="1200" dirty="0" smtClean="0"/>
              <a:t>@ </a:t>
            </a:r>
            <a:r>
              <a:rPr lang="en-US" sz="1200" dirty="0"/>
              <a:t>90º</a:t>
            </a:r>
          </a:p>
          <a:p>
            <a:r>
              <a:rPr lang="en-US" sz="1200" dirty="0" smtClean="0"/>
              <a:t>Pre-shower:</a:t>
            </a:r>
          </a:p>
          <a:p>
            <a:pPr lvl="1"/>
            <a:r>
              <a:rPr lang="en-US" sz="1200" dirty="0" smtClean="0"/>
              <a:t>2 layers of µ-</a:t>
            </a:r>
            <a:r>
              <a:rPr lang="en-US" sz="1200" dirty="0" err="1" smtClean="0"/>
              <a:t>Rwell</a:t>
            </a:r>
            <a:r>
              <a:rPr lang="en-US" sz="1200" dirty="0" smtClean="0"/>
              <a:t> each one behind an </a:t>
            </a:r>
            <a:br>
              <a:rPr lang="en-US" sz="1200" dirty="0" smtClean="0"/>
            </a:br>
            <a:r>
              <a:rPr lang="en-US" sz="1200" dirty="0" smtClean="0"/>
              <a:t>absorber layer of 1 </a:t>
            </a:r>
            <a:r>
              <a:rPr lang="en-US" sz="1200" dirty="0"/>
              <a:t>X</a:t>
            </a:r>
            <a:r>
              <a:rPr lang="en-US" sz="1200" baseline="-25000" dirty="0"/>
              <a:t>0</a:t>
            </a:r>
            <a:endParaRPr lang="en-US" sz="1200" dirty="0"/>
          </a:p>
          <a:p>
            <a:r>
              <a:rPr lang="en-US" sz="1200" dirty="0"/>
              <a:t>Dual Readout </a:t>
            </a:r>
            <a:r>
              <a:rPr lang="en-US" sz="1200" dirty="0" smtClean="0"/>
              <a:t>fiber calorimeter</a:t>
            </a:r>
            <a:endParaRPr lang="en-US" sz="1200" dirty="0"/>
          </a:p>
          <a:p>
            <a:pPr lvl="1"/>
            <a:r>
              <a:rPr lang="en-US" sz="1200" dirty="0"/>
              <a:t>2m deep/8 </a:t>
            </a:r>
            <a:r>
              <a:rPr lang="el-GR" sz="1200" dirty="0"/>
              <a:t>λ</a:t>
            </a:r>
            <a:endParaRPr lang="en-US" sz="1200" dirty="0"/>
          </a:p>
          <a:p>
            <a:r>
              <a:rPr lang="en-US" sz="1200" dirty="0"/>
              <a:t>Muon chambers</a:t>
            </a:r>
          </a:p>
          <a:p>
            <a:pPr lvl="1"/>
            <a:r>
              <a:rPr lang="en-US" sz="1200" dirty="0" smtClean="0"/>
              <a:t>µ-</a:t>
            </a:r>
            <a:r>
              <a:rPr lang="en-US" sz="1200" dirty="0" err="1" smtClean="0"/>
              <a:t>Rwell</a:t>
            </a:r>
            <a:r>
              <a:rPr lang="en-US" sz="1200" dirty="0" smtClean="0"/>
              <a:t> embedded in the magnet return yoke</a:t>
            </a:r>
            <a:endParaRPr lang="en-US" sz="1200" dirty="0"/>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20</a:t>
            </a:fld>
            <a:r>
              <a:rPr lang="it-IT" smtClean="0"/>
              <a:t>/18</a:t>
            </a:r>
            <a:endParaRPr lang="it-IT" dirty="0"/>
          </a:p>
        </p:txBody>
      </p:sp>
    </p:spTree>
    <p:extLst>
      <p:ext uri="{BB962C8B-B14F-4D97-AF65-F5344CB8AC3E}">
        <p14:creationId xmlns:p14="http://schemas.microsoft.com/office/powerpoint/2010/main" val="274336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Challenges</a:t>
            </a:r>
            <a:endParaRPr lang="en-GB" b="0" u="none" kern="0" dirty="0"/>
          </a:p>
        </p:txBody>
      </p:sp>
      <p:sp>
        <p:nvSpPr>
          <p:cNvPr id="6" name="Rettangolo 5"/>
          <p:cNvSpPr/>
          <p:nvPr/>
        </p:nvSpPr>
        <p:spPr>
          <a:xfrm>
            <a:off x="280584" y="760983"/>
            <a:ext cx="6389570" cy="3611761"/>
          </a:xfrm>
          <a:prstGeom prst="rect">
            <a:avLst/>
          </a:prstGeom>
          <a:noFill/>
          <a:ln>
            <a:noFill/>
          </a:ln>
          <a:effectLst/>
        </p:spPr>
        <p:txBody>
          <a:bodyPr/>
          <a:lstStyle/>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Extremely </a:t>
            </a:r>
            <a:r>
              <a:rPr lang="en-US" sz="1400" b="0" u="none" dirty="0">
                <a:solidFill>
                  <a:srgbClr val="000000"/>
                </a:solidFill>
                <a:latin typeface="Garamond"/>
                <a:cs typeface="Garamond"/>
              </a:rPr>
              <a:t>high </a:t>
            </a:r>
            <a:r>
              <a:rPr lang="en-US" sz="1400" b="0" u="none" dirty="0" smtClean="0">
                <a:solidFill>
                  <a:srgbClr val="000000"/>
                </a:solidFill>
                <a:latin typeface="Garamond"/>
                <a:cs typeface="Garamond"/>
              </a:rPr>
              <a:t>luminosities:</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	large </a:t>
            </a:r>
            <a:r>
              <a:rPr lang="en-US" sz="1400" b="0" u="none" dirty="0">
                <a:solidFill>
                  <a:srgbClr val="000000"/>
                </a:solidFill>
                <a:latin typeface="Garamond"/>
                <a:cs typeface="Garamond"/>
              </a:rPr>
              <a:t>statistics (high statistical precision) </a:t>
            </a:r>
            <a:r>
              <a:rPr lang="en-US" sz="1400" b="0" u="none" dirty="0" smtClean="0">
                <a:solidFill>
                  <a:srgbClr val="000000"/>
                </a:solidFill>
                <a:latin typeface="Garamond"/>
                <a:cs typeface="Garamond"/>
              </a:rPr>
              <a:t>- </a:t>
            </a:r>
            <a:r>
              <a:rPr lang="en-US" sz="1400" b="0" u="none" dirty="0">
                <a:solidFill>
                  <a:srgbClr val="000000"/>
                </a:solidFill>
                <a:latin typeface="Garamond"/>
                <a:cs typeface="Garamond"/>
              </a:rPr>
              <a:t>control of systematics (@10</a:t>
            </a:r>
            <a:r>
              <a:rPr lang="en-US" sz="1400" b="0" u="none" baseline="30000" dirty="0">
                <a:solidFill>
                  <a:srgbClr val="000000"/>
                </a:solidFill>
                <a:latin typeface="Garamond"/>
                <a:cs typeface="Garamond"/>
              </a:rPr>
              <a:t>-5</a:t>
            </a:r>
            <a:r>
              <a:rPr lang="en-US" sz="1400" b="0" u="none" dirty="0">
                <a:solidFill>
                  <a:srgbClr val="000000"/>
                </a:solidFill>
                <a:latin typeface="Garamond"/>
                <a:cs typeface="Garamond"/>
              </a:rPr>
              <a:t> </a:t>
            </a:r>
            <a:r>
              <a:rPr lang="en-US" sz="1400" b="0" u="none" dirty="0" smtClean="0">
                <a:solidFill>
                  <a:srgbClr val="000000"/>
                </a:solidFill>
                <a:latin typeface="Garamond"/>
                <a:cs typeface="Garamond"/>
              </a:rPr>
              <a:t>level)</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a:solidFill>
                  <a:srgbClr val="000000"/>
                </a:solidFill>
                <a:latin typeface="Garamond"/>
                <a:cs typeface="Garamond"/>
              </a:rPr>
              <a:t>Large beam crossing angle (30mrad)</a:t>
            </a:r>
            <a:br>
              <a:rPr lang="en-US" sz="1400" b="0" u="none" dirty="0">
                <a:solidFill>
                  <a:srgbClr val="000000"/>
                </a:solidFill>
                <a:latin typeface="Garamond"/>
                <a:cs typeface="Garamond"/>
              </a:rPr>
            </a:br>
            <a:r>
              <a:rPr lang="en-US" sz="1400" b="0" u="none" dirty="0">
                <a:solidFill>
                  <a:srgbClr val="000000"/>
                </a:solidFill>
                <a:latin typeface="Garamond"/>
                <a:cs typeface="Garamond"/>
              </a:rPr>
              <a:t>	very complex MDI</a:t>
            </a:r>
            <a:br>
              <a:rPr lang="en-US" sz="1400" b="0" u="none" dirty="0">
                <a:solidFill>
                  <a:srgbClr val="000000"/>
                </a:solidFill>
                <a:latin typeface="Garamond"/>
                <a:cs typeface="Garamond"/>
              </a:rPr>
            </a:br>
            <a:r>
              <a:rPr lang="en-US" sz="1400" b="0" u="none" dirty="0">
                <a:solidFill>
                  <a:srgbClr val="000000"/>
                </a:solidFill>
                <a:latin typeface="Garamond"/>
                <a:cs typeface="Garamond"/>
              </a:rPr>
              <a:t>	emittance blow-up with detector solenoid field (&lt; 2T)</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Physics </a:t>
            </a:r>
            <a:r>
              <a:rPr lang="en-US" sz="1400" b="0" u="none" dirty="0">
                <a:solidFill>
                  <a:srgbClr val="000000"/>
                </a:solidFill>
                <a:latin typeface="Garamond"/>
                <a:cs typeface="Garamond"/>
              </a:rPr>
              <a:t>event rates up to 100 kHz (at Z </a:t>
            </a:r>
            <a:r>
              <a:rPr lang="en-US" sz="1400" b="0" u="none" dirty="0" smtClean="0">
                <a:solidFill>
                  <a:srgbClr val="000000"/>
                </a:solidFill>
                <a:latin typeface="Garamond"/>
                <a:cs typeface="Garamond"/>
              </a:rPr>
              <a:t>pole)</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	strong </a:t>
            </a:r>
            <a:r>
              <a:rPr lang="en-US" sz="1400" b="0" u="none" dirty="0">
                <a:solidFill>
                  <a:srgbClr val="000000"/>
                </a:solidFill>
                <a:latin typeface="Garamond"/>
                <a:cs typeface="Garamond"/>
              </a:rPr>
              <a:t>requirements on </a:t>
            </a:r>
            <a:r>
              <a:rPr lang="en-US" sz="1400" b="0" u="none" dirty="0" smtClean="0">
                <a:solidFill>
                  <a:srgbClr val="000000"/>
                </a:solidFill>
                <a:latin typeface="Garamond"/>
                <a:cs typeface="Garamond"/>
              </a:rPr>
              <a:t>sub-detectors and DAQ systems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Bunch </a:t>
            </a:r>
            <a:r>
              <a:rPr lang="en-US" sz="1400" b="0" u="none" dirty="0">
                <a:solidFill>
                  <a:srgbClr val="000000"/>
                </a:solidFill>
                <a:latin typeface="Garamond"/>
                <a:cs typeface="Garamond"/>
              </a:rPr>
              <a:t>spacing down to 20 ns (at Z pole</a:t>
            </a:r>
            <a:r>
              <a:rPr lang="en-US" sz="1400" b="0" u="none" dirty="0" smtClean="0">
                <a:solidFill>
                  <a:srgbClr val="000000"/>
                </a:solidFill>
                <a:latin typeface="Garamond"/>
                <a:cs typeface="Garamond"/>
              </a:rPr>
              <a:t>)</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	"</a:t>
            </a:r>
            <a:r>
              <a:rPr lang="en-US" sz="1400" b="0" u="none" dirty="0">
                <a:solidFill>
                  <a:srgbClr val="000000"/>
                </a:solidFill>
                <a:latin typeface="Garamond"/>
                <a:cs typeface="Garamond"/>
              </a:rPr>
              <a:t>continuous" beams (no power pulsing</a:t>
            </a:r>
            <a:r>
              <a:rPr lang="en-US" sz="1400" b="0" u="none" dirty="0" smtClean="0">
                <a:solidFill>
                  <a:srgbClr val="000000"/>
                </a:solidFill>
                <a:latin typeface="Garamond"/>
                <a:cs typeface="Garamond"/>
              </a:rPr>
              <a:t>)</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More </a:t>
            </a:r>
            <a:r>
              <a:rPr lang="en-US" sz="1400" b="0" u="none" dirty="0">
                <a:solidFill>
                  <a:srgbClr val="000000"/>
                </a:solidFill>
                <a:latin typeface="Garamond"/>
                <a:cs typeface="Garamond"/>
              </a:rPr>
              <a:t>physics challenges at Z </a:t>
            </a:r>
            <a:r>
              <a:rPr lang="en-US" sz="1400" b="0" u="none" dirty="0" smtClean="0">
                <a:solidFill>
                  <a:srgbClr val="000000"/>
                </a:solidFill>
                <a:latin typeface="Garamond"/>
                <a:cs typeface="Garamond"/>
              </a:rPr>
              <a:t>pole:</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300" b="0" u="none" dirty="0">
                <a:solidFill>
                  <a:srgbClr val="000000"/>
                </a:solidFill>
                <a:latin typeface="Garamond"/>
                <a:cs typeface="Garamond"/>
              </a:rPr>
              <a:t>luminosity measurement at 10</a:t>
            </a:r>
            <a:r>
              <a:rPr lang="en-US" sz="1300" b="0" u="none" baseline="30000" dirty="0">
                <a:solidFill>
                  <a:srgbClr val="000000"/>
                </a:solidFill>
                <a:latin typeface="Garamond"/>
                <a:cs typeface="Garamond"/>
              </a:rPr>
              <a:t>-5</a:t>
            </a:r>
            <a:r>
              <a:rPr lang="en-US" sz="1300" b="0" u="none" dirty="0">
                <a:solidFill>
                  <a:srgbClr val="000000"/>
                </a:solidFill>
                <a:latin typeface="Garamond"/>
                <a:cs typeface="Garamond"/>
              </a:rPr>
              <a:t> </a:t>
            </a:r>
            <a:r>
              <a:rPr lang="en-US" sz="1300" b="0" u="none" dirty="0" smtClean="0">
                <a:solidFill>
                  <a:srgbClr val="000000"/>
                </a:solidFill>
                <a:latin typeface="Garamond"/>
                <a:cs typeface="Garamond"/>
              </a:rPr>
              <a:t>- </a:t>
            </a:r>
            <a:r>
              <a:rPr lang="en-US" sz="1300" b="0" u="none" dirty="0" err="1">
                <a:solidFill>
                  <a:srgbClr val="000000"/>
                </a:solidFill>
                <a:latin typeface="Garamond"/>
                <a:cs typeface="Garamond"/>
              </a:rPr>
              <a:t>luminometer</a:t>
            </a:r>
            <a:r>
              <a:rPr lang="en-US" sz="1300" b="0" u="none" dirty="0">
                <a:solidFill>
                  <a:srgbClr val="000000"/>
                </a:solidFill>
                <a:latin typeface="Garamond"/>
                <a:cs typeface="Garamond"/>
              </a:rPr>
              <a:t> acceptance ≈1-2 </a:t>
            </a:r>
            <a:r>
              <a:rPr lang="en-US" sz="1300" b="0" u="none" dirty="0" err="1">
                <a:solidFill>
                  <a:srgbClr val="000000"/>
                </a:solidFill>
                <a:latin typeface="Garamond"/>
                <a:cs typeface="Garamond"/>
              </a:rPr>
              <a:t>μm</a:t>
            </a:r>
            <a:endParaRPr lang="en-US" sz="1300" b="0" u="none" dirty="0">
              <a:solidFill>
                <a:srgbClr val="000000"/>
              </a:solidFill>
              <a:latin typeface="Garamond"/>
              <a:cs typeface="Garamond"/>
            </a:endParaRP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300" b="0" u="none" dirty="0">
                <a:solidFill>
                  <a:srgbClr val="000000"/>
                </a:solidFill>
                <a:latin typeface="Garamond"/>
                <a:cs typeface="Garamond"/>
              </a:rPr>
              <a:t>detector acceptance definition at &lt;10</a:t>
            </a:r>
            <a:r>
              <a:rPr lang="en-US" sz="1300" b="0" u="none" baseline="30000" dirty="0">
                <a:solidFill>
                  <a:srgbClr val="000000"/>
                </a:solidFill>
                <a:latin typeface="Garamond"/>
                <a:cs typeface="Garamond"/>
              </a:rPr>
              <a:t>-5</a:t>
            </a:r>
            <a:r>
              <a:rPr lang="en-US" sz="1300" b="0" u="none" dirty="0">
                <a:solidFill>
                  <a:srgbClr val="000000"/>
                </a:solidFill>
                <a:latin typeface="Garamond"/>
                <a:cs typeface="Garamond"/>
              </a:rPr>
              <a:t> </a:t>
            </a:r>
            <a:r>
              <a:rPr lang="en-US" sz="1300" b="0" u="none" dirty="0" smtClean="0">
                <a:solidFill>
                  <a:srgbClr val="000000"/>
                </a:solidFill>
                <a:latin typeface="Garamond"/>
                <a:cs typeface="Garamond"/>
              </a:rPr>
              <a:t>- </a:t>
            </a:r>
            <a:r>
              <a:rPr lang="en-US" sz="1300" b="0" u="none" dirty="0">
                <a:solidFill>
                  <a:srgbClr val="000000"/>
                </a:solidFill>
                <a:latin typeface="Garamond"/>
                <a:cs typeface="Garamond"/>
              </a:rPr>
              <a:t>detector </a:t>
            </a:r>
            <a:r>
              <a:rPr lang="en-US" sz="1300" b="0" u="none" dirty="0" err="1">
                <a:solidFill>
                  <a:srgbClr val="000000"/>
                </a:solidFill>
                <a:latin typeface="Garamond"/>
                <a:cs typeface="Garamond"/>
              </a:rPr>
              <a:t>hermeticity</a:t>
            </a:r>
            <a:r>
              <a:rPr lang="en-US" sz="1300" b="0" u="none" dirty="0">
                <a:solidFill>
                  <a:srgbClr val="000000"/>
                </a:solidFill>
                <a:latin typeface="Garamond"/>
                <a:cs typeface="Garamond"/>
              </a:rPr>
              <a:t> (no cracks!)</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300" b="0" u="none" dirty="0">
                <a:solidFill>
                  <a:srgbClr val="000000"/>
                </a:solidFill>
                <a:latin typeface="Garamond"/>
                <a:cs typeface="Garamond"/>
              </a:rPr>
              <a:t>stability of momentum measurement </a:t>
            </a:r>
            <a:r>
              <a:rPr lang="en-US" sz="1300" b="0" u="none" dirty="0" smtClean="0">
                <a:solidFill>
                  <a:srgbClr val="000000"/>
                </a:solidFill>
                <a:latin typeface="Garamond"/>
                <a:cs typeface="Garamond"/>
              </a:rPr>
              <a:t>- </a:t>
            </a:r>
            <a:r>
              <a:rPr lang="en-US" sz="1300" b="0" u="none" dirty="0">
                <a:solidFill>
                  <a:srgbClr val="000000"/>
                </a:solidFill>
                <a:latin typeface="Garamond"/>
                <a:cs typeface="Garamond"/>
              </a:rPr>
              <a:t>stability of magnetic field </a:t>
            </a:r>
            <a:r>
              <a:rPr lang="en-US" sz="1300" b="0" u="none" dirty="0" err="1">
                <a:solidFill>
                  <a:srgbClr val="000000"/>
                </a:solidFill>
                <a:latin typeface="Garamond"/>
                <a:cs typeface="Garamond"/>
              </a:rPr>
              <a:t>wrt</a:t>
            </a:r>
            <a:r>
              <a:rPr lang="en-US" sz="1300" b="0" u="none" dirty="0">
                <a:solidFill>
                  <a:srgbClr val="000000"/>
                </a:solidFill>
                <a:latin typeface="Garamond"/>
                <a:cs typeface="Garamond"/>
              </a:rPr>
              <a:t> </a:t>
            </a:r>
            <a:r>
              <a:rPr lang="en-US" sz="1300" b="0" u="none" dirty="0" err="1">
                <a:solidFill>
                  <a:srgbClr val="000000"/>
                </a:solidFill>
                <a:latin typeface="Garamond"/>
                <a:cs typeface="Garamond"/>
              </a:rPr>
              <a:t>E</a:t>
            </a:r>
            <a:r>
              <a:rPr lang="en-US" sz="1300" b="0" u="none" baseline="-25000" dirty="0" err="1">
                <a:solidFill>
                  <a:srgbClr val="000000"/>
                </a:solidFill>
                <a:latin typeface="Garamond"/>
                <a:cs typeface="Garamond"/>
              </a:rPr>
              <a:t>cm</a:t>
            </a:r>
            <a:r>
              <a:rPr lang="en-US" sz="1300" b="0" u="none" dirty="0">
                <a:solidFill>
                  <a:srgbClr val="000000"/>
                </a:solidFill>
                <a:latin typeface="Garamond"/>
                <a:cs typeface="Garamond"/>
              </a:rPr>
              <a:t> (10</a:t>
            </a:r>
            <a:r>
              <a:rPr lang="en-US" sz="1300" b="0" u="none" baseline="30000" dirty="0">
                <a:solidFill>
                  <a:srgbClr val="000000"/>
                </a:solidFill>
                <a:latin typeface="Garamond"/>
                <a:cs typeface="Garamond"/>
              </a:rPr>
              <a:t>-6</a:t>
            </a:r>
            <a:r>
              <a:rPr lang="en-US" sz="1300" b="0" u="none" dirty="0">
                <a:solidFill>
                  <a:srgbClr val="000000"/>
                </a:solidFill>
                <a:latin typeface="Garamond"/>
                <a:cs typeface="Garamond"/>
              </a:rPr>
              <a:t>)</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300" b="0" u="none" dirty="0">
                <a:solidFill>
                  <a:srgbClr val="000000"/>
                </a:solidFill>
                <a:latin typeface="Garamond"/>
                <a:cs typeface="Garamond"/>
              </a:rPr>
              <a:t>b/c/g jets separation </a:t>
            </a:r>
            <a:r>
              <a:rPr lang="en-US" sz="1300" b="0" u="none" dirty="0" smtClean="0">
                <a:solidFill>
                  <a:srgbClr val="000000"/>
                </a:solidFill>
                <a:latin typeface="Garamond"/>
                <a:cs typeface="Garamond"/>
              </a:rPr>
              <a:t>- </a:t>
            </a:r>
            <a:r>
              <a:rPr lang="en-US" sz="1300" b="0" u="none" dirty="0">
                <a:solidFill>
                  <a:srgbClr val="000000"/>
                </a:solidFill>
                <a:latin typeface="Garamond"/>
                <a:cs typeface="Garamond"/>
              </a:rPr>
              <a:t>flavor and τ physics </a:t>
            </a:r>
            <a:r>
              <a:rPr lang="en-US" sz="1300" b="0" u="none" dirty="0" smtClean="0">
                <a:solidFill>
                  <a:srgbClr val="000000"/>
                </a:solidFill>
                <a:latin typeface="Garamond"/>
                <a:cs typeface="Garamond"/>
              </a:rPr>
              <a:t>- </a:t>
            </a:r>
            <a:r>
              <a:rPr lang="en-US" sz="1300" b="0" u="none" dirty="0">
                <a:solidFill>
                  <a:srgbClr val="000000"/>
                </a:solidFill>
                <a:latin typeface="Garamond"/>
                <a:cs typeface="Garamond"/>
              </a:rPr>
              <a:t>vertex detector precision</a:t>
            </a:r>
          </a:p>
          <a:p>
            <a:pPr marL="552450" lvl="1" indent="-211138">
              <a:spcBef>
                <a:spcPts val="300"/>
              </a:spcBef>
              <a:buClr>
                <a:srgbClr val="3B812F"/>
              </a:buClr>
              <a:buSzPct val="60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a:pPr>
            <a:r>
              <a:rPr lang="en-US" sz="1300" b="0" u="none" dirty="0">
                <a:solidFill>
                  <a:srgbClr val="000000"/>
                </a:solidFill>
                <a:latin typeface="Garamond"/>
                <a:cs typeface="Garamond"/>
              </a:rPr>
              <a:t>particle identification (preserving </a:t>
            </a:r>
            <a:r>
              <a:rPr lang="en-US" sz="1300" b="0" u="none" dirty="0" err="1">
                <a:solidFill>
                  <a:srgbClr val="000000"/>
                </a:solidFill>
                <a:latin typeface="Garamond"/>
                <a:cs typeface="Garamond"/>
              </a:rPr>
              <a:t>hermeticity</a:t>
            </a:r>
            <a:r>
              <a:rPr lang="en-US" sz="1300" b="0" u="none" dirty="0">
                <a:solidFill>
                  <a:srgbClr val="000000"/>
                </a:solidFill>
                <a:latin typeface="Garamond"/>
                <a:cs typeface="Garamond"/>
              </a:rPr>
              <a:t>) </a:t>
            </a:r>
            <a:r>
              <a:rPr lang="en-US" sz="1300" b="0" u="none" dirty="0" smtClean="0">
                <a:solidFill>
                  <a:srgbClr val="000000"/>
                </a:solidFill>
                <a:latin typeface="Garamond"/>
                <a:cs typeface="Garamond"/>
              </a:rPr>
              <a:t>- </a:t>
            </a:r>
            <a:r>
              <a:rPr lang="en-US" sz="1300" b="0" u="none" dirty="0">
                <a:solidFill>
                  <a:srgbClr val="000000"/>
                </a:solidFill>
                <a:latin typeface="Garamond"/>
                <a:cs typeface="Garamond"/>
              </a:rPr>
              <a:t>flavor physics (and rare processes)</a:t>
            </a:r>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21</a:t>
            </a:fld>
            <a:r>
              <a:rPr lang="it-IT" smtClean="0"/>
              <a:t>/18</a:t>
            </a:r>
            <a:endParaRPr lang="it-IT" dirty="0"/>
          </a:p>
        </p:txBody>
      </p:sp>
    </p:spTree>
    <p:extLst>
      <p:ext uri="{BB962C8B-B14F-4D97-AF65-F5344CB8AC3E}">
        <p14:creationId xmlns:p14="http://schemas.microsoft.com/office/powerpoint/2010/main" val="1148590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pic>
        <p:nvPicPr>
          <p:cNvPr id="4" name="Immagine 3"/>
          <p:cNvPicPr>
            <a:picLocks noChangeAspect="1"/>
          </p:cNvPicPr>
          <p:nvPr/>
        </p:nvPicPr>
        <p:blipFill>
          <a:blip r:embed="rId2"/>
          <a:stretch>
            <a:fillRect/>
          </a:stretch>
        </p:blipFill>
        <p:spPr>
          <a:xfrm>
            <a:off x="497802" y="268288"/>
            <a:ext cx="5723458" cy="4294064"/>
          </a:xfrm>
          <a:prstGeom prst="rect">
            <a:avLst/>
          </a:prstGeom>
        </p:spPr>
      </p:pic>
      <p:sp>
        <p:nvSpPr>
          <p:cNvPr id="5" name="CasellaDiTesto 4"/>
          <p:cNvSpPr txBox="1"/>
          <p:nvPr/>
        </p:nvSpPr>
        <p:spPr>
          <a:xfrm>
            <a:off x="261442" y="3508648"/>
            <a:ext cx="6444393" cy="469359"/>
          </a:xfrm>
          <a:prstGeom prst="rect">
            <a:avLst/>
          </a:prstGeom>
          <a:noFill/>
        </p:spPr>
        <p:txBody>
          <a:bodyPr wrap="none" rtlCol="0">
            <a:spAutoFit/>
          </a:bodyPr>
          <a:lstStyle/>
          <a:p>
            <a:r>
              <a:rPr lang="it-IT" sz="1400" u="none" dirty="0" smtClean="0">
                <a:solidFill>
                  <a:srgbClr val="FF0000"/>
                </a:solidFill>
              </a:rPr>
              <a:t>For more </a:t>
            </a:r>
            <a:r>
              <a:rPr lang="it-IT" sz="1400" u="none" dirty="0" err="1" smtClean="0">
                <a:solidFill>
                  <a:srgbClr val="FF0000"/>
                </a:solidFill>
              </a:rPr>
              <a:t>details</a:t>
            </a:r>
            <a:r>
              <a:rPr lang="it-IT" sz="1400" u="none" dirty="0" smtClean="0">
                <a:solidFill>
                  <a:srgbClr val="FF0000"/>
                </a:solidFill>
              </a:rPr>
              <a:t>, </a:t>
            </a:r>
            <a:r>
              <a:rPr lang="it-IT" sz="1400" u="none" dirty="0" err="1" smtClean="0">
                <a:solidFill>
                  <a:srgbClr val="FF0000"/>
                </a:solidFill>
              </a:rPr>
              <a:t>see</a:t>
            </a:r>
            <a:r>
              <a:rPr lang="it-IT" sz="1400" u="none" dirty="0" smtClean="0">
                <a:solidFill>
                  <a:srgbClr val="FF0000"/>
                </a:solidFill>
              </a:rPr>
              <a:t> G. Wilkinson talk </a:t>
            </a:r>
            <a:r>
              <a:rPr lang="it-IT" sz="1400" u="none" dirty="0" err="1" smtClean="0">
                <a:solidFill>
                  <a:srgbClr val="FF0000"/>
                </a:solidFill>
              </a:rPr>
              <a:t>at</a:t>
            </a:r>
            <a:r>
              <a:rPr lang="it-IT" sz="1400" u="none" dirty="0" smtClean="0">
                <a:solidFill>
                  <a:srgbClr val="FF0000"/>
                </a:solidFill>
              </a:rPr>
              <a:t> FCC France workshop on </a:t>
            </a:r>
            <a:r>
              <a:rPr lang="it-IT" sz="1400" u="none" dirty="0" err="1" smtClean="0">
                <a:solidFill>
                  <a:srgbClr val="FF0000"/>
                </a:solidFill>
              </a:rPr>
              <a:t>May</a:t>
            </a:r>
            <a:r>
              <a:rPr lang="it-IT" sz="1400" u="none" dirty="0" smtClean="0">
                <a:solidFill>
                  <a:srgbClr val="FF0000"/>
                </a:solidFill>
              </a:rPr>
              <a:t> 20:</a:t>
            </a:r>
          </a:p>
          <a:p>
            <a:r>
              <a:rPr lang="it-IT" sz="1000" u="none" dirty="0">
                <a:solidFill>
                  <a:srgbClr val="FF0000"/>
                </a:solidFill>
              </a:rPr>
              <a:t>https://</a:t>
            </a:r>
            <a:r>
              <a:rPr lang="it-IT" sz="1000" u="none" dirty="0" smtClean="0">
                <a:solidFill>
                  <a:srgbClr val="FF0000"/>
                </a:solidFill>
              </a:rPr>
              <a:t>indico.in2p3.fr/event/20792/contributions/81820/attachments/58703/78917/FCCee_PID_France.pdf</a:t>
            </a:r>
          </a:p>
        </p:txBody>
      </p:sp>
      <p:sp>
        <p:nvSpPr>
          <p:cNvPr id="6" name="Segnaposto data 5"/>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22</a:t>
            </a:fld>
            <a:r>
              <a:rPr lang="it-IT" smtClean="0"/>
              <a:t>/18</a:t>
            </a:r>
            <a:endParaRPr lang="it-IT" dirty="0"/>
          </a:p>
        </p:txBody>
      </p:sp>
    </p:spTree>
    <p:extLst>
      <p:ext uri="{BB962C8B-B14F-4D97-AF65-F5344CB8AC3E}">
        <p14:creationId xmlns:p14="http://schemas.microsoft.com/office/powerpoint/2010/main" val="21829653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Tracking requirements</a:t>
            </a:r>
            <a:endParaRPr lang="en-GB" b="0" u="none" kern="0" dirty="0"/>
          </a:p>
        </p:txBody>
      </p:sp>
      <p:sp>
        <p:nvSpPr>
          <p:cNvPr id="5" name="Rettangolo 4"/>
          <p:cNvSpPr/>
          <p:nvPr/>
        </p:nvSpPr>
        <p:spPr>
          <a:xfrm>
            <a:off x="230248" y="3580656"/>
            <a:ext cx="6583922" cy="1080120"/>
          </a:xfrm>
          <a:prstGeom prst="rect">
            <a:avLst/>
          </a:prstGeom>
          <a:noFill/>
          <a:ln>
            <a:noFill/>
          </a:ln>
          <a:effectLst/>
        </p:spPr>
        <p:txBody>
          <a:bodyPr/>
          <a:lstStyle/>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da-DK" sz="1400" b="0" u="none" dirty="0" smtClean="0">
                <a:solidFill>
                  <a:srgbClr val="000000"/>
                </a:solidFill>
                <a:latin typeface="Garamond"/>
                <a:cs typeface="Garamond"/>
              </a:rPr>
              <a:t>in numbers: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da-DK" sz="1400" u="none" dirty="0" smtClean="0">
                <a:solidFill>
                  <a:srgbClr val="000000"/>
                </a:solidFill>
                <a:latin typeface="Garamond"/>
                <a:cs typeface="Garamond"/>
              </a:rPr>
              <a:t>σ(1/p</a:t>
            </a:r>
            <a:r>
              <a:rPr lang="da-DK" sz="1400" u="none" baseline="-25000" dirty="0" smtClean="0">
                <a:solidFill>
                  <a:srgbClr val="000000"/>
                </a:solidFill>
                <a:latin typeface="Garamond"/>
                <a:cs typeface="Garamond"/>
              </a:rPr>
              <a:t>T</a:t>
            </a:r>
            <a:r>
              <a:rPr lang="da-DK" sz="1400" u="none" dirty="0" smtClean="0">
                <a:solidFill>
                  <a:srgbClr val="000000"/>
                </a:solidFill>
                <a:latin typeface="Garamond"/>
                <a:cs typeface="Garamond"/>
              </a:rPr>
              <a:t>)  ≲  3·10</a:t>
            </a:r>
            <a:r>
              <a:rPr lang="da-DK" sz="1400" u="none" baseline="30000" dirty="0" smtClean="0">
                <a:solidFill>
                  <a:srgbClr val="000000"/>
                </a:solidFill>
                <a:latin typeface="Garamond"/>
                <a:cs typeface="Garamond"/>
              </a:rPr>
              <a:t>-5</a:t>
            </a:r>
            <a:r>
              <a:rPr lang="da-DK" sz="1400" u="none" dirty="0" smtClean="0">
                <a:solidFill>
                  <a:srgbClr val="000000"/>
                </a:solidFill>
                <a:latin typeface="Garamond"/>
                <a:cs typeface="Garamond"/>
              </a:rPr>
              <a:t> GeV</a:t>
            </a:r>
            <a:r>
              <a:rPr lang="da-DK" sz="1400" u="none" baseline="30000" dirty="0" smtClean="0">
                <a:solidFill>
                  <a:srgbClr val="000000"/>
                </a:solidFill>
                <a:latin typeface="Garamond"/>
                <a:cs typeface="Garamond"/>
              </a:rPr>
              <a:t>-1</a:t>
            </a:r>
            <a:r>
              <a:rPr lang="da-DK" sz="1400" u="none" dirty="0" smtClean="0">
                <a:solidFill>
                  <a:srgbClr val="000000"/>
                </a:solidFill>
                <a:latin typeface="Garamond"/>
                <a:cs typeface="Garamond"/>
              </a:rPr>
              <a:t>   (</a:t>
            </a:r>
            <a:r>
              <a:rPr lang="da-DK" sz="1400" u="none" dirty="0">
                <a:solidFill>
                  <a:srgbClr val="000000"/>
                </a:solidFill>
                <a:latin typeface="Garamond"/>
                <a:cs typeface="Garamond"/>
              </a:rPr>
              <a:t>p</a:t>
            </a:r>
            <a:r>
              <a:rPr lang="da-DK" sz="1400" u="none" baseline="-25000" dirty="0">
                <a:solidFill>
                  <a:srgbClr val="000000"/>
                </a:solidFill>
                <a:latin typeface="Garamond"/>
                <a:cs typeface="Garamond"/>
              </a:rPr>
              <a:t>T</a:t>
            </a:r>
            <a:r>
              <a:rPr lang="da-DK" sz="1400" u="none" dirty="0">
                <a:solidFill>
                  <a:srgbClr val="000000"/>
                </a:solidFill>
                <a:latin typeface="Garamond"/>
                <a:cs typeface="Garamond"/>
              </a:rPr>
              <a:t> ≳ 100 GeV at 90</a:t>
            </a:r>
            <a:r>
              <a:rPr lang="da-DK" sz="1400" u="none" baseline="30000" dirty="0">
                <a:solidFill>
                  <a:srgbClr val="000000"/>
                </a:solidFill>
                <a:latin typeface="Garamond"/>
                <a:cs typeface="Garamond"/>
              </a:rPr>
              <a:t>∘</a:t>
            </a:r>
            <a:r>
              <a:rPr lang="da-DK" sz="1400" u="none" dirty="0" smtClean="0">
                <a:solidFill>
                  <a:srgbClr val="000000"/>
                </a:solidFill>
                <a:latin typeface="Garamond"/>
                <a:cs typeface="Garamond"/>
              </a:rPr>
              <a:t>)  ≃  </a:t>
            </a:r>
            <a:r>
              <a:rPr lang="en-US" sz="1400" u="none" dirty="0" smtClean="0">
                <a:solidFill>
                  <a:schemeClr val="tx1"/>
                </a:solidFill>
              </a:rPr>
              <a:t>2</a:t>
            </a:r>
            <a:r>
              <a:rPr lang="da-DK" sz="1400" u="none" dirty="0">
                <a:solidFill>
                  <a:srgbClr val="000000"/>
                </a:solidFill>
                <a:latin typeface="Garamond"/>
                <a:cs typeface="Garamond"/>
              </a:rPr>
              <a:t>·</a:t>
            </a:r>
            <a:r>
              <a:rPr lang="en-US" sz="1400" u="none" dirty="0" smtClean="0">
                <a:solidFill>
                  <a:schemeClr val="tx1"/>
                </a:solidFill>
              </a:rPr>
              <a:t>10</a:t>
            </a:r>
            <a:r>
              <a:rPr lang="en-US" sz="1400" u="none" baseline="30000" dirty="0">
                <a:solidFill>
                  <a:schemeClr val="tx1"/>
                </a:solidFill>
              </a:rPr>
              <a:t>−</a:t>
            </a:r>
            <a:r>
              <a:rPr lang="en-US" sz="1400" u="none" baseline="30000" dirty="0" smtClean="0">
                <a:solidFill>
                  <a:schemeClr val="tx1"/>
                </a:solidFill>
              </a:rPr>
              <a:t>5</a:t>
            </a:r>
            <a:r>
              <a:rPr lang="en-US" sz="1400" u="none" dirty="0">
                <a:solidFill>
                  <a:schemeClr val="tx1"/>
                </a:solidFill>
              </a:rPr>
              <a:t> </a:t>
            </a:r>
            <a:r>
              <a:rPr lang="en-US" sz="1100" u="none" dirty="0" smtClean="0">
                <a:solidFill>
                  <a:schemeClr val="tx1"/>
                </a:solidFill>
              </a:rPr>
              <a:t>⊕</a:t>
            </a:r>
            <a:r>
              <a:rPr lang="en-US" sz="1400" u="none" dirty="0" smtClean="0">
                <a:solidFill>
                  <a:schemeClr val="tx1"/>
                </a:solidFill>
              </a:rPr>
              <a:t> 1</a:t>
            </a:r>
            <a:r>
              <a:rPr lang="da-DK" sz="1400" u="none" dirty="0">
                <a:solidFill>
                  <a:srgbClr val="000000"/>
                </a:solidFill>
                <a:latin typeface="Garamond"/>
                <a:cs typeface="Garamond"/>
              </a:rPr>
              <a:t>·</a:t>
            </a:r>
            <a:r>
              <a:rPr lang="en-US" sz="1400" u="none" dirty="0" smtClean="0">
                <a:solidFill>
                  <a:schemeClr val="tx1"/>
                </a:solidFill>
              </a:rPr>
              <a:t>10</a:t>
            </a:r>
            <a:r>
              <a:rPr lang="en-US" sz="1400" u="none" baseline="30000" dirty="0">
                <a:solidFill>
                  <a:schemeClr val="tx1"/>
                </a:solidFill>
              </a:rPr>
              <a:t>−3</a:t>
            </a:r>
            <a:r>
              <a:rPr lang="en-US" sz="1400" u="none" dirty="0">
                <a:solidFill>
                  <a:schemeClr val="tx1"/>
                </a:solidFill>
              </a:rPr>
              <a:t>/(</a:t>
            </a:r>
            <a:r>
              <a:rPr lang="en-US" sz="1400" u="none" dirty="0" smtClean="0">
                <a:solidFill>
                  <a:schemeClr val="tx1"/>
                </a:solidFill>
              </a:rPr>
              <a:t>p sin </a:t>
            </a:r>
            <a:r>
              <a:rPr lang="el-GR" sz="1400" u="none" dirty="0" smtClean="0">
                <a:solidFill>
                  <a:schemeClr val="tx1"/>
                </a:solidFill>
              </a:rPr>
              <a:t>θ)</a:t>
            </a:r>
            <a:r>
              <a:rPr lang="da-DK" sz="1400" u="none" dirty="0">
                <a:solidFill>
                  <a:srgbClr val="000000"/>
                </a:solidFill>
                <a:latin typeface="Garamond"/>
                <a:cs typeface="Garamond"/>
              </a:rPr>
              <a:t> GeV</a:t>
            </a:r>
            <a:r>
              <a:rPr lang="da-DK" sz="1400" u="none" baseline="30000" dirty="0">
                <a:solidFill>
                  <a:srgbClr val="000000"/>
                </a:solidFill>
                <a:latin typeface="Garamond"/>
                <a:cs typeface="Garamond"/>
              </a:rPr>
              <a:t>-1</a:t>
            </a:r>
            <a:endParaRPr lang="da-DK" sz="1400" u="none" dirty="0">
              <a:solidFill>
                <a:schemeClr val="tx1"/>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da-DK" sz="1400" u="none" dirty="0">
                <a:solidFill>
                  <a:srgbClr val="000000"/>
                </a:solidFill>
                <a:latin typeface="Garamond"/>
                <a:cs typeface="Garamond"/>
              </a:rPr>
              <a:t>σ(d</a:t>
            </a:r>
            <a:r>
              <a:rPr lang="da-DK" sz="1400" u="none" baseline="-25000" dirty="0">
                <a:solidFill>
                  <a:srgbClr val="000000"/>
                </a:solidFill>
                <a:latin typeface="Garamond"/>
                <a:cs typeface="Garamond"/>
              </a:rPr>
              <a:t>0</a:t>
            </a:r>
            <a:r>
              <a:rPr lang="da-DK" sz="1400" u="none" dirty="0" smtClean="0">
                <a:solidFill>
                  <a:srgbClr val="000000"/>
                </a:solidFill>
                <a:latin typeface="Garamond"/>
                <a:cs typeface="Garamond"/>
              </a:rPr>
              <a:t>)      ≃  2/5/20 </a:t>
            </a:r>
            <a:r>
              <a:rPr lang="da-DK" sz="1400" u="none" dirty="0">
                <a:solidFill>
                  <a:srgbClr val="000000"/>
                </a:solidFill>
                <a:latin typeface="Garamond"/>
                <a:cs typeface="Garamond"/>
              </a:rPr>
              <a:t>μm </a:t>
            </a:r>
            <a:r>
              <a:rPr lang="da-DK" sz="1400" u="none" dirty="0" smtClean="0">
                <a:solidFill>
                  <a:srgbClr val="000000"/>
                </a:solidFill>
                <a:latin typeface="Garamond"/>
                <a:cs typeface="Garamond"/>
              </a:rPr>
              <a:t>   (</a:t>
            </a:r>
            <a:r>
              <a:rPr lang="da-DK" sz="1400" u="none" dirty="0">
                <a:solidFill>
                  <a:srgbClr val="000000"/>
                </a:solidFill>
                <a:latin typeface="Garamond"/>
                <a:cs typeface="Garamond"/>
              </a:rPr>
              <a:t>100/10/1 GeV at 90</a:t>
            </a:r>
            <a:r>
              <a:rPr lang="da-DK" sz="1400" u="none" baseline="30000" dirty="0">
                <a:solidFill>
                  <a:srgbClr val="000000"/>
                </a:solidFill>
                <a:latin typeface="Garamond"/>
                <a:cs typeface="Garamond"/>
              </a:rPr>
              <a:t>∘</a:t>
            </a:r>
            <a:r>
              <a:rPr lang="da-DK" sz="1400" u="none" dirty="0" smtClean="0">
                <a:solidFill>
                  <a:srgbClr val="000000"/>
                </a:solidFill>
                <a:latin typeface="Garamond"/>
                <a:cs typeface="Garamond"/>
              </a:rPr>
              <a:t>)  </a:t>
            </a:r>
            <a:r>
              <a:rPr lang="en-US" sz="1400" u="none" dirty="0" smtClean="0">
                <a:solidFill>
                  <a:schemeClr val="tx1"/>
                </a:solidFill>
              </a:rPr>
              <a:t>≃  5 </a:t>
            </a:r>
            <a:r>
              <a:rPr lang="en-US" sz="1100" u="none" dirty="0">
                <a:solidFill>
                  <a:schemeClr val="tx1"/>
                </a:solidFill>
              </a:rPr>
              <a:t>⊕</a:t>
            </a:r>
            <a:r>
              <a:rPr lang="en-US" sz="1400" u="none" dirty="0" smtClean="0">
                <a:solidFill>
                  <a:schemeClr val="tx1"/>
                </a:solidFill>
              </a:rPr>
              <a:t> </a:t>
            </a:r>
            <a:r>
              <a:rPr lang="en-US" sz="1400" u="none" dirty="0">
                <a:solidFill>
                  <a:schemeClr val="tx1"/>
                </a:solidFill>
              </a:rPr>
              <a:t>10/(p </a:t>
            </a:r>
            <a:r>
              <a:rPr lang="en-US" sz="1400" u="none" dirty="0" smtClean="0">
                <a:solidFill>
                  <a:schemeClr val="tx1"/>
                </a:solidFill>
              </a:rPr>
              <a:t>sin</a:t>
            </a:r>
            <a:r>
              <a:rPr lang="en-US" sz="1400" u="none" baseline="30000" dirty="0" smtClean="0">
                <a:solidFill>
                  <a:schemeClr val="tx1"/>
                </a:solidFill>
              </a:rPr>
              <a:t>3/2 </a:t>
            </a:r>
            <a:r>
              <a:rPr lang="el-GR" sz="1400" u="none" dirty="0" smtClean="0">
                <a:solidFill>
                  <a:schemeClr val="tx1"/>
                </a:solidFill>
              </a:rPr>
              <a:t>θ</a:t>
            </a:r>
            <a:r>
              <a:rPr lang="el-GR" sz="1400" i="1" u="none" dirty="0" smtClean="0">
                <a:solidFill>
                  <a:schemeClr val="tx1"/>
                </a:solidFill>
              </a:rPr>
              <a:t> </a:t>
            </a:r>
            <a:r>
              <a:rPr lang="el-GR" sz="1400" u="none" dirty="0" smtClean="0">
                <a:solidFill>
                  <a:schemeClr val="tx1"/>
                </a:solidFill>
              </a:rPr>
              <a:t>)</a:t>
            </a:r>
            <a:r>
              <a:rPr lang="it-IT" sz="1400" u="none" dirty="0" smtClean="0">
                <a:solidFill>
                  <a:schemeClr val="tx1"/>
                </a:solidFill>
              </a:rPr>
              <a:t> </a:t>
            </a:r>
            <a:r>
              <a:rPr lang="el-GR" sz="1400" u="none" dirty="0" smtClean="0">
                <a:solidFill>
                  <a:schemeClr val="tx1"/>
                </a:solidFill>
              </a:rPr>
              <a:t>μ</a:t>
            </a:r>
            <a:r>
              <a:rPr lang="en-US" sz="1400" u="none" dirty="0">
                <a:solidFill>
                  <a:schemeClr val="tx1"/>
                </a:solidFill>
              </a:rPr>
              <a:t>m</a:t>
            </a:r>
            <a:endParaRPr lang="da-DK" sz="1400" u="none" dirty="0">
              <a:solidFill>
                <a:schemeClr val="tx1"/>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l-GR" sz="1400" u="none" dirty="0">
                <a:solidFill>
                  <a:srgbClr val="000000"/>
                </a:solidFill>
                <a:latin typeface="Garamond"/>
                <a:cs typeface="Garamond"/>
              </a:rPr>
              <a:t>σ(θ, φ) </a:t>
            </a:r>
            <a:r>
              <a:rPr lang="it-IT" sz="1400" u="none" dirty="0" smtClean="0">
                <a:solidFill>
                  <a:srgbClr val="000000"/>
                </a:solidFill>
                <a:latin typeface="Garamond"/>
                <a:cs typeface="Garamond"/>
              </a:rPr>
              <a:t>   </a:t>
            </a:r>
            <a:r>
              <a:rPr lang="el-GR" sz="1400" u="none" dirty="0" smtClean="0">
                <a:solidFill>
                  <a:srgbClr val="000000"/>
                </a:solidFill>
                <a:latin typeface="Garamond"/>
                <a:cs typeface="Garamond"/>
              </a:rPr>
              <a:t>~ </a:t>
            </a:r>
            <a:r>
              <a:rPr lang="it-IT" sz="1400" u="none" dirty="0" smtClean="0">
                <a:solidFill>
                  <a:srgbClr val="000000"/>
                </a:solidFill>
                <a:latin typeface="Garamond"/>
                <a:cs typeface="Garamond"/>
              </a:rPr>
              <a:t> </a:t>
            </a:r>
            <a:r>
              <a:rPr lang="el-GR" sz="1400" u="none" dirty="0" smtClean="0">
                <a:solidFill>
                  <a:srgbClr val="000000"/>
                </a:solidFill>
                <a:latin typeface="Garamond"/>
                <a:cs typeface="Garamond"/>
              </a:rPr>
              <a:t>0.1 </a:t>
            </a:r>
            <a:r>
              <a:rPr lang="en-US" sz="1400" u="none" dirty="0" err="1">
                <a:solidFill>
                  <a:srgbClr val="000000"/>
                </a:solidFill>
                <a:latin typeface="Garamond"/>
                <a:cs typeface="Garamond"/>
              </a:rPr>
              <a:t>mrad</a:t>
            </a:r>
            <a:r>
              <a:rPr lang="en-US" sz="1400" u="none" dirty="0">
                <a:solidFill>
                  <a:srgbClr val="000000"/>
                </a:solidFill>
                <a:latin typeface="Garamond"/>
                <a:cs typeface="Garamond"/>
              </a:rPr>
              <a:t> </a:t>
            </a:r>
            <a:r>
              <a:rPr lang="en-US" sz="1400" u="none" dirty="0" smtClean="0">
                <a:solidFill>
                  <a:srgbClr val="000000"/>
                </a:solidFill>
                <a:latin typeface="Garamond"/>
                <a:cs typeface="Garamond"/>
              </a:rPr>
              <a:t>       (45 </a:t>
            </a:r>
            <a:r>
              <a:rPr lang="en-US" sz="1400" u="none" dirty="0">
                <a:solidFill>
                  <a:srgbClr val="000000"/>
                </a:solidFill>
                <a:latin typeface="Garamond"/>
                <a:cs typeface="Garamond"/>
              </a:rPr>
              <a:t>GeV </a:t>
            </a:r>
            <a:r>
              <a:rPr lang="en-US" sz="1400" u="none" dirty="0" smtClean="0">
                <a:solidFill>
                  <a:srgbClr val="000000"/>
                </a:solidFill>
                <a:latin typeface="Garamond"/>
                <a:cs typeface="Garamond"/>
              </a:rPr>
              <a:t>muons)</a:t>
            </a:r>
            <a:endParaRPr lang="en-US" sz="1400" u="none" dirty="0">
              <a:solidFill>
                <a:srgbClr val="000000"/>
              </a:solidFill>
              <a:latin typeface="Garamond"/>
              <a:cs typeface="Garamond"/>
            </a:endParaRPr>
          </a:p>
        </p:txBody>
      </p:sp>
      <p:sp>
        <p:nvSpPr>
          <p:cNvPr id="6" name="Rettangolo 5"/>
          <p:cNvSpPr/>
          <p:nvPr/>
        </p:nvSpPr>
        <p:spPr>
          <a:xfrm>
            <a:off x="235166" y="904999"/>
            <a:ext cx="5930932" cy="2747665"/>
          </a:xfrm>
          <a:prstGeom prst="rect">
            <a:avLst/>
          </a:prstGeom>
          <a:noFill/>
          <a:ln>
            <a:noFill/>
          </a:ln>
          <a:effectLst/>
        </p:spPr>
        <p:txBody>
          <a:bodyPr/>
          <a:lstStyle/>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Central tracker system:</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state-of-the-art </a:t>
            </a:r>
            <a:r>
              <a:rPr lang="en-US" sz="1400" b="0" u="none" dirty="0">
                <a:solidFill>
                  <a:srgbClr val="000000"/>
                </a:solidFill>
                <a:latin typeface="Garamond"/>
                <a:cs typeface="Garamond"/>
              </a:rPr>
              <a:t>momentum and angular </a:t>
            </a:r>
            <a:r>
              <a:rPr lang="en-US" sz="1400" b="0" u="none" dirty="0" smtClean="0">
                <a:solidFill>
                  <a:srgbClr val="000000"/>
                </a:solidFill>
                <a:latin typeface="Garamond"/>
                <a:cs typeface="Garamond"/>
              </a:rPr>
              <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resolution for </a:t>
            </a:r>
            <a:r>
              <a:rPr lang="en-US" sz="1400" b="0" u="none" dirty="0">
                <a:solidFill>
                  <a:srgbClr val="000000"/>
                </a:solidFill>
                <a:latin typeface="Garamond"/>
                <a:cs typeface="Garamond"/>
              </a:rPr>
              <a:t>charged </a:t>
            </a:r>
            <a:r>
              <a:rPr lang="en-US" sz="1400" b="0" u="none" dirty="0" smtClean="0">
                <a:solidFill>
                  <a:srgbClr val="000000"/>
                </a:solidFill>
                <a:latin typeface="Garamond"/>
                <a:cs typeface="Garamond"/>
              </a:rPr>
              <a:t>particles;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a:solidFill>
                  <a:srgbClr val="000000"/>
                </a:solidFill>
                <a:latin typeface="Garamond"/>
                <a:cs typeface="Garamond"/>
              </a:rPr>
              <a:t>B field limited to ~ 2 T to boost luminosity at Z pole. Large tracking radius needed to recover momentum resolution.</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a:solidFill>
                  <a:srgbClr val="000000"/>
                </a:solidFill>
                <a:latin typeface="Garamond"/>
                <a:cs typeface="Garamond"/>
              </a:rPr>
              <a:t>High transparency required given typical momenta in Z, H decays</a:t>
            </a:r>
            <a:r>
              <a:rPr lang="en-US" sz="1400" b="0" u="none" dirty="0" smtClean="0">
                <a:solidFill>
                  <a:srgbClr val="000000"/>
                </a:solidFill>
                <a:latin typeface="Garamond"/>
                <a:cs typeface="Garamond"/>
              </a:rPr>
              <a:t>.</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Particle </a:t>
            </a:r>
            <a:r>
              <a:rPr lang="en-US" sz="1400" b="0" u="none" dirty="0">
                <a:solidFill>
                  <a:srgbClr val="000000"/>
                </a:solidFill>
                <a:latin typeface="Garamond"/>
                <a:cs typeface="Garamond"/>
              </a:rPr>
              <a:t>ID is a valuable additional </a:t>
            </a:r>
            <a:r>
              <a:rPr lang="en-US" sz="1400" b="0" u="none" dirty="0" smtClean="0">
                <a:solidFill>
                  <a:srgbClr val="000000"/>
                </a:solidFill>
                <a:latin typeface="Garamond"/>
                <a:cs typeface="Garamond"/>
              </a:rPr>
              <a:t>ability.</a:t>
            </a:r>
            <a:endParaRPr lang="en-US" sz="1400" b="0" u="none" dirty="0">
              <a:solidFill>
                <a:srgbClr val="000000"/>
              </a:solidFill>
              <a:latin typeface="Garamond"/>
              <a:cs typeface="Garamond"/>
            </a:endParaRPr>
          </a:p>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err="1" smtClean="0">
                <a:solidFill>
                  <a:srgbClr val="000000"/>
                </a:solidFill>
                <a:latin typeface="Garamond"/>
                <a:cs typeface="Garamond"/>
              </a:rPr>
              <a:t>Vertexing</a:t>
            </a:r>
            <a:r>
              <a:rPr lang="en-US" sz="1400" b="0" u="none" dirty="0" smtClean="0">
                <a:solidFill>
                  <a:srgbClr val="000000"/>
                </a:solidFill>
                <a:latin typeface="Garamond"/>
                <a:cs typeface="Garamond"/>
              </a:rPr>
              <a:t>:</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excellent </a:t>
            </a:r>
            <a:r>
              <a:rPr lang="en-US" sz="1400" b="0" u="none" dirty="0">
                <a:solidFill>
                  <a:srgbClr val="000000"/>
                </a:solidFill>
                <a:latin typeface="Garamond"/>
                <a:cs typeface="Garamond"/>
              </a:rPr>
              <a:t>b- and c-tagging capabilities : few </a:t>
            </a:r>
            <a:r>
              <a:rPr lang="en-US" sz="1400" b="0" u="none" dirty="0" err="1">
                <a:solidFill>
                  <a:srgbClr val="000000"/>
                </a:solidFill>
                <a:latin typeface="Garamond"/>
                <a:cs typeface="Garamond"/>
              </a:rPr>
              <a:t>μm</a:t>
            </a:r>
            <a:r>
              <a:rPr lang="en-US" sz="1400" b="0" u="none" dirty="0">
                <a:solidFill>
                  <a:srgbClr val="000000"/>
                </a:solidFill>
                <a:latin typeface="Garamond"/>
                <a:cs typeface="Garamond"/>
              </a:rPr>
              <a:t> precision for charged particle </a:t>
            </a:r>
            <a:r>
              <a:rPr lang="en-US" sz="1400" b="0" u="none" dirty="0" smtClean="0">
                <a:solidFill>
                  <a:srgbClr val="000000"/>
                </a:solidFill>
                <a:latin typeface="Garamond"/>
                <a:cs typeface="Garamond"/>
              </a:rPr>
              <a:t>origin;</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small </a:t>
            </a:r>
            <a:r>
              <a:rPr lang="en-US" sz="1400" b="0" u="none" dirty="0">
                <a:solidFill>
                  <a:srgbClr val="000000"/>
                </a:solidFill>
                <a:latin typeface="Garamond"/>
                <a:cs typeface="Garamond"/>
              </a:rPr>
              <a:t>pitch, thin layers, limited cooling, first layer as close as possible from </a:t>
            </a:r>
            <a:r>
              <a:rPr lang="en-US" sz="1400" b="0" u="none" dirty="0" smtClean="0">
                <a:solidFill>
                  <a:srgbClr val="000000"/>
                </a:solidFill>
                <a:latin typeface="Garamond"/>
                <a:cs typeface="Garamond"/>
              </a:rPr>
              <a:t>IP.</a:t>
            </a:r>
            <a:endParaRPr lang="en-US" sz="1400" b="0" u="none" dirty="0">
              <a:solidFill>
                <a:srgbClr val="000000"/>
              </a:solidFill>
              <a:latin typeface="Garamond"/>
              <a:cs typeface="Garamond"/>
            </a:endParaRPr>
          </a:p>
        </p:txBody>
      </p:sp>
      <p:pic>
        <p:nvPicPr>
          <p:cNvPr id="14" name="Immagine 13"/>
          <p:cNvPicPr>
            <a:picLocks noChangeAspect="1"/>
          </p:cNvPicPr>
          <p:nvPr/>
        </p:nvPicPr>
        <p:blipFill rotWithShape="1">
          <a:blip r:embed="rId2"/>
          <a:srcRect r="2695"/>
          <a:stretch/>
        </p:blipFill>
        <p:spPr>
          <a:xfrm>
            <a:off x="3509607" y="320200"/>
            <a:ext cx="3190691" cy="1296144"/>
          </a:xfrm>
          <a:prstGeom prst="rect">
            <a:avLst/>
          </a:prstGeom>
        </p:spPr>
      </p:pic>
      <p:sp>
        <p:nvSpPr>
          <p:cNvPr id="7" name="Segnaposto data 6"/>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23</a:t>
            </a:fld>
            <a:r>
              <a:rPr lang="it-IT" smtClean="0"/>
              <a:t>/18</a:t>
            </a:r>
            <a:endParaRPr lang="it-IT" dirty="0"/>
          </a:p>
        </p:txBody>
      </p:sp>
    </p:spTree>
    <p:extLst>
      <p:ext uri="{BB962C8B-B14F-4D97-AF65-F5344CB8AC3E}">
        <p14:creationId xmlns:p14="http://schemas.microsoft.com/office/powerpoint/2010/main" val="2158339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7"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performance</a:t>
            </a:r>
            <a:endParaRPr lang="en-US" b="0" u="none" kern="0" dirty="0"/>
          </a:p>
        </p:txBody>
      </p:sp>
      <p:sp>
        <p:nvSpPr>
          <p:cNvPr id="8" name="CasellaDiTesto 7"/>
          <p:cNvSpPr txBox="1"/>
          <p:nvPr/>
        </p:nvSpPr>
        <p:spPr>
          <a:xfrm>
            <a:off x="315606" y="671882"/>
            <a:ext cx="4432532" cy="307777"/>
          </a:xfrm>
          <a:prstGeom prst="rect">
            <a:avLst/>
          </a:prstGeom>
          <a:noFill/>
        </p:spPr>
        <p:txBody>
          <a:bodyPr wrap="square" rtlCol="0">
            <a:spAutoFit/>
          </a:bodyPr>
          <a:lstStyle/>
          <a:p>
            <a:r>
              <a:rPr lang="en-GB" sz="1400" b="0" u="none" dirty="0" smtClean="0">
                <a:solidFill>
                  <a:schemeClr val="tx1"/>
                </a:solidFill>
              </a:rPr>
              <a:t>Machine background will be not an issue</a:t>
            </a:r>
            <a:endParaRPr lang="en-GB" sz="1400" u="none" dirty="0">
              <a:solidFill>
                <a:schemeClr val="tx1"/>
              </a:solidFill>
            </a:endParaRPr>
          </a:p>
        </p:txBody>
      </p:sp>
      <p:sp>
        <p:nvSpPr>
          <p:cNvPr id="9" name="Rettangolo 8"/>
          <p:cNvSpPr/>
          <p:nvPr/>
        </p:nvSpPr>
        <p:spPr>
          <a:xfrm>
            <a:off x="300920" y="987895"/>
            <a:ext cx="6369234" cy="2448745"/>
          </a:xfrm>
          <a:prstGeom prst="rect">
            <a:avLst/>
          </a:prstGeom>
        </p:spPr>
        <p:txBody>
          <a:bodyPr wrap="square">
            <a:spAutoFit/>
          </a:bodyPr>
          <a:lstStyle/>
          <a:p>
            <a:pPr marL="285750" indent="-285750">
              <a:buFont typeface="Arial" panose="020B0604020202020204" pitchFamily="34" charset="0"/>
              <a:buChar char="•"/>
            </a:pPr>
            <a:r>
              <a:rPr lang="en-US" sz="1400" b="0" u="none" dirty="0" smtClean="0">
                <a:solidFill>
                  <a:schemeClr val="tx1"/>
                </a:solidFill>
                <a:latin typeface="+mj-lt"/>
              </a:rPr>
              <a:t>average machine background occupancy </a:t>
            </a:r>
            <a:r>
              <a:rPr lang="en-US" sz="1400" b="0" u="none" dirty="0">
                <a:solidFill>
                  <a:schemeClr val="tx1"/>
                </a:solidFill>
                <a:latin typeface="+mj-lt"/>
              </a:rPr>
              <a:t>of the </a:t>
            </a:r>
            <a:r>
              <a:rPr lang="en-US" sz="1400" b="0" u="none" dirty="0" smtClean="0">
                <a:solidFill>
                  <a:schemeClr val="tx1"/>
                </a:solidFill>
                <a:latin typeface="+mj-lt"/>
              </a:rPr>
              <a:t>DCH is ~ </a:t>
            </a:r>
            <a:r>
              <a:rPr lang="en-US" sz="1400" b="0" u="none" dirty="0">
                <a:solidFill>
                  <a:schemeClr val="tx1"/>
                </a:solidFill>
                <a:latin typeface="+mj-lt"/>
              </a:rPr>
              <a:t>0.3% (3%) per bunch </a:t>
            </a:r>
            <a:r>
              <a:rPr lang="en-US" sz="1400" b="0" u="none" dirty="0" smtClean="0">
                <a:solidFill>
                  <a:schemeClr val="tx1"/>
                </a:solidFill>
                <a:latin typeface="+mj-lt"/>
              </a:rPr>
              <a:t>crossing at </a:t>
            </a:r>
            <a:r>
              <a:rPr lang="en-US" sz="1400" b="0" u="none" dirty="0">
                <a:solidFill>
                  <a:schemeClr val="tx1"/>
                </a:solidFill>
                <a:latin typeface="+mj-lt"/>
              </a:rPr>
              <a:t>91:2 (365) GeV, </a:t>
            </a:r>
            <a:r>
              <a:rPr lang="en-US" sz="1400" b="0" u="none" dirty="0" smtClean="0">
                <a:solidFill>
                  <a:schemeClr val="tx1"/>
                </a:solidFill>
                <a:latin typeface="+mj-lt"/>
              </a:rPr>
              <a:t>in the innermost layers.</a:t>
            </a:r>
          </a:p>
          <a:p>
            <a:pPr marL="285750" indent="-285750">
              <a:buFont typeface="Arial" panose="020B0604020202020204" pitchFamily="34" charset="0"/>
              <a:buChar char="•"/>
            </a:pPr>
            <a:r>
              <a:rPr lang="en-GB" sz="1400" b="0" u="none" dirty="0">
                <a:solidFill>
                  <a:schemeClr val="tx1"/>
                </a:solidFill>
                <a:latin typeface="+mj-lt"/>
              </a:rPr>
              <a:t>The maximum drift time (400ns) will impose an overlap of some (20 at Z pole) bunch crossings bringing the hit occupancy </a:t>
            </a:r>
            <a:r>
              <a:rPr lang="en-GB" sz="1400" b="0" u="none" dirty="0" smtClean="0">
                <a:solidFill>
                  <a:schemeClr val="tx1"/>
                </a:solidFill>
                <a:latin typeface="+mj-lt"/>
              </a:rPr>
              <a:t>to</a:t>
            </a:r>
            <a:r>
              <a:rPr lang="en-US" sz="1400" b="0" u="none" dirty="0" smtClean="0">
                <a:solidFill>
                  <a:schemeClr val="tx1"/>
                </a:solidFill>
                <a:latin typeface="+mj-lt"/>
              </a:rPr>
              <a:t> ~ </a:t>
            </a:r>
            <a:r>
              <a:rPr lang="en-US" sz="1400" b="0" u="none" dirty="0">
                <a:solidFill>
                  <a:schemeClr val="tx1"/>
                </a:solidFill>
                <a:latin typeface="+mj-lt"/>
              </a:rPr>
              <a:t>10% in the inner-most drift cells. Based </a:t>
            </a:r>
            <a:r>
              <a:rPr lang="en-US" sz="1400" b="0" u="none" dirty="0" smtClean="0">
                <a:solidFill>
                  <a:schemeClr val="tx1"/>
                </a:solidFill>
                <a:latin typeface="+mj-lt"/>
              </a:rPr>
              <a:t>on</a:t>
            </a:r>
            <a:r>
              <a:rPr lang="en-US" sz="1400" b="0" u="none" dirty="0">
                <a:solidFill>
                  <a:schemeClr val="tx1"/>
                </a:solidFill>
                <a:latin typeface="+mj-lt"/>
              </a:rPr>
              <a:t> </a:t>
            </a:r>
            <a:r>
              <a:rPr lang="en-US" sz="1400" b="0" u="none" dirty="0" smtClean="0">
                <a:solidFill>
                  <a:schemeClr val="tx1"/>
                </a:solidFill>
                <a:latin typeface="+mj-lt"/>
              </a:rPr>
              <a:t>MEG-II experience, </a:t>
            </a:r>
            <a:r>
              <a:rPr lang="en-US" sz="1400" b="0" u="none" dirty="0">
                <a:solidFill>
                  <a:schemeClr val="tx1"/>
                </a:solidFill>
                <a:latin typeface="+mj-lt"/>
              </a:rPr>
              <a:t>this occupancy, which allows over 100 hits to be recorded </a:t>
            </a:r>
            <a:r>
              <a:rPr lang="en-US" sz="1400" b="0" u="none" dirty="0" smtClean="0">
                <a:solidFill>
                  <a:schemeClr val="tx1"/>
                </a:solidFill>
                <a:latin typeface="+mj-lt"/>
              </a:rPr>
              <a:t>per track </a:t>
            </a:r>
            <a:r>
              <a:rPr lang="en-US" sz="1400" b="0" u="none" dirty="0">
                <a:solidFill>
                  <a:schemeClr val="tx1"/>
                </a:solidFill>
                <a:latin typeface="+mj-lt"/>
              </a:rPr>
              <a:t>on average in the DCH, is deemed </a:t>
            </a:r>
            <a:r>
              <a:rPr lang="en-US" sz="1400" b="0" u="none" dirty="0" smtClean="0">
                <a:solidFill>
                  <a:schemeClr val="tx1"/>
                </a:solidFill>
                <a:latin typeface="+mj-lt"/>
              </a:rPr>
              <a:t>manageable.</a:t>
            </a:r>
          </a:p>
          <a:p>
            <a:pPr marL="285750" indent="-285750">
              <a:buFont typeface="Arial" panose="020B0604020202020204" pitchFamily="34" charset="0"/>
              <a:buChar char="•"/>
            </a:pPr>
            <a:r>
              <a:rPr lang="en-US" sz="1400" b="0" u="none" dirty="0" smtClean="0">
                <a:solidFill>
                  <a:schemeClr val="tx1"/>
                </a:solidFill>
                <a:latin typeface="+mj-lt"/>
              </a:rPr>
              <a:t>However, signals </a:t>
            </a:r>
            <a:r>
              <a:rPr lang="en-US" sz="1400" b="0" u="none" dirty="0">
                <a:solidFill>
                  <a:schemeClr val="tx1"/>
                </a:solidFill>
                <a:latin typeface="+mj-lt"/>
              </a:rPr>
              <a:t>from photons </a:t>
            </a:r>
            <a:r>
              <a:rPr lang="en-US" sz="1400" b="0" u="none" dirty="0" smtClean="0">
                <a:solidFill>
                  <a:schemeClr val="tx1"/>
                </a:solidFill>
                <a:latin typeface="+mj-lt"/>
              </a:rPr>
              <a:t>can therefore </a:t>
            </a:r>
            <a:r>
              <a:rPr lang="en-US" sz="1400" b="0" u="none" dirty="0">
                <a:solidFill>
                  <a:schemeClr val="tx1"/>
                </a:solidFill>
                <a:latin typeface="+mj-lt"/>
              </a:rPr>
              <a:t>be </a:t>
            </a:r>
            <a:r>
              <a:rPr lang="en-US" sz="1400" b="0" u="none" dirty="0" smtClean="0">
                <a:solidFill>
                  <a:schemeClr val="tx1"/>
                </a:solidFill>
                <a:latin typeface="+mj-lt"/>
              </a:rPr>
              <a:t>effectively </a:t>
            </a:r>
            <a:r>
              <a:rPr lang="en-US" sz="1400" b="0" u="none" dirty="0">
                <a:solidFill>
                  <a:schemeClr val="tx1"/>
                </a:solidFill>
                <a:latin typeface="+mj-lt"/>
              </a:rPr>
              <a:t>suppressed at </a:t>
            </a:r>
            <a:r>
              <a:rPr lang="en-US" sz="1400" b="0" u="none" dirty="0" smtClean="0">
                <a:solidFill>
                  <a:schemeClr val="tx1"/>
                </a:solidFill>
                <a:latin typeface="+mj-lt"/>
              </a:rPr>
              <a:t>the </a:t>
            </a:r>
            <a:r>
              <a:rPr lang="en-US" sz="1400" b="0" u="none" dirty="0">
                <a:solidFill>
                  <a:schemeClr val="tx1"/>
                </a:solidFill>
                <a:latin typeface="+mj-lt"/>
              </a:rPr>
              <a:t>data acquisition level by requiring that </a:t>
            </a:r>
            <a:r>
              <a:rPr lang="en-US" sz="1400" b="0" u="none" dirty="0" smtClean="0">
                <a:solidFill>
                  <a:schemeClr val="tx1"/>
                </a:solidFill>
                <a:latin typeface="+mj-lt"/>
              </a:rPr>
              <a:t>at least </a:t>
            </a:r>
            <a:r>
              <a:rPr lang="en-US" sz="1400" b="0" u="none" dirty="0">
                <a:solidFill>
                  <a:schemeClr val="tx1"/>
                </a:solidFill>
                <a:latin typeface="+mj-lt"/>
              </a:rPr>
              <a:t>three </a:t>
            </a:r>
            <a:r>
              <a:rPr lang="en-US" sz="1400" b="0" u="none" dirty="0" smtClean="0">
                <a:solidFill>
                  <a:schemeClr val="tx1"/>
                </a:solidFill>
                <a:latin typeface="+mj-lt"/>
              </a:rPr>
              <a:t>ionization </a:t>
            </a:r>
            <a:r>
              <a:rPr lang="en-US" sz="1400" b="0" u="none" dirty="0">
                <a:solidFill>
                  <a:schemeClr val="tx1"/>
                </a:solidFill>
                <a:latin typeface="+mj-lt"/>
              </a:rPr>
              <a:t>clusters appear within a time window of 50 </a:t>
            </a:r>
            <a:r>
              <a:rPr lang="en-US" sz="1400" b="0" u="none" dirty="0" smtClean="0">
                <a:solidFill>
                  <a:schemeClr val="tx1"/>
                </a:solidFill>
                <a:latin typeface="+mj-lt"/>
              </a:rPr>
              <a:t>ns.</a:t>
            </a:r>
          </a:p>
          <a:p>
            <a:pPr marL="285750" indent="-285750">
              <a:buFont typeface="Arial" panose="020B0604020202020204" pitchFamily="34" charset="0"/>
              <a:buChar char="•"/>
            </a:pPr>
            <a:r>
              <a:rPr lang="en-US" sz="1400" b="0" u="none" dirty="0" smtClean="0">
                <a:solidFill>
                  <a:schemeClr val="tx1"/>
                </a:solidFill>
                <a:latin typeface="+mj-lt"/>
              </a:rPr>
              <a:t>In addition, cluster signals separated by more </a:t>
            </a:r>
            <a:r>
              <a:rPr lang="en-US" sz="1400" b="0" u="none" dirty="0">
                <a:solidFill>
                  <a:schemeClr val="tx1"/>
                </a:solidFill>
                <a:latin typeface="+mj-lt"/>
              </a:rPr>
              <a:t>than 100 ns </a:t>
            </a:r>
            <a:r>
              <a:rPr lang="en-US" sz="1400" b="0" u="none" dirty="0" smtClean="0">
                <a:solidFill>
                  <a:schemeClr val="tx1"/>
                </a:solidFill>
                <a:latin typeface="+mj-lt"/>
              </a:rPr>
              <a:t>are not from the same  signals, this effectively bring the BXs</a:t>
            </a:r>
            <a:r>
              <a:rPr lang="en-US" sz="1400" b="0" u="none" dirty="0">
                <a:solidFill>
                  <a:schemeClr val="tx1"/>
                </a:solidFill>
              </a:rPr>
              <a:t> pile-up</a:t>
            </a:r>
            <a:r>
              <a:rPr lang="en-US" sz="1400" b="0" u="none" dirty="0" smtClean="0">
                <a:solidFill>
                  <a:schemeClr val="tx1"/>
                </a:solidFill>
                <a:latin typeface="+mj-lt"/>
              </a:rPr>
              <a:t> from 20 to 4</a:t>
            </a:r>
            <a:endParaRPr lang="en-GB" sz="1400" dirty="0">
              <a:solidFill>
                <a:schemeClr val="tx1"/>
              </a:solidFill>
              <a:latin typeface="+mj-lt"/>
            </a:endParaRPr>
          </a:p>
        </p:txBody>
      </p:sp>
      <p:sp>
        <p:nvSpPr>
          <p:cNvPr id="10" name="Segnaposto data 9"/>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24</a:t>
            </a:fld>
            <a:r>
              <a:rPr lang="it-IT" smtClean="0"/>
              <a:t>/18</a:t>
            </a:r>
            <a:endParaRPr lang="it-IT" dirty="0"/>
          </a:p>
        </p:txBody>
      </p:sp>
    </p:spTree>
    <p:extLst>
      <p:ext uri="{BB962C8B-B14F-4D97-AF65-F5344CB8AC3E}">
        <p14:creationId xmlns:p14="http://schemas.microsoft.com/office/powerpoint/2010/main" val="39786317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grpSp>
        <p:nvGrpSpPr>
          <p:cNvPr id="4" name="Gruppo 3"/>
          <p:cNvGrpSpPr/>
          <p:nvPr/>
        </p:nvGrpSpPr>
        <p:grpSpPr>
          <a:xfrm>
            <a:off x="39073" y="700336"/>
            <a:ext cx="4540251" cy="3790950"/>
            <a:chOff x="0" y="798513"/>
            <a:chExt cx="4540251" cy="3790950"/>
          </a:xfrm>
        </p:grpSpPr>
        <p:sp>
          <p:nvSpPr>
            <p:cNvPr id="5" name="Text Box 2"/>
            <p:cNvSpPr txBox="1">
              <a:spLocks noChangeArrowheads="1"/>
            </p:cNvSpPr>
            <p:nvPr/>
          </p:nvSpPr>
          <p:spPr bwMode="auto">
            <a:xfrm>
              <a:off x="1649413" y="830263"/>
              <a:ext cx="2743200" cy="495300"/>
            </a:xfrm>
            <a:prstGeom prst="rect">
              <a:avLst/>
            </a:prstGeom>
            <a:noFill/>
            <a:ln w="28440" cap="sq">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300" b="0" u="none" dirty="0" smtClean="0">
                  <a:solidFill>
                    <a:srgbClr val="000000"/>
                  </a:solidFill>
                  <a:latin typeface="Calibri" charset="0"/>
                </a:rPr>
                <a:t>0.016 X</a:t>
              </a:r>
              <a:r>
                <a:rPr lang="en-US" sz="1300" b="0" u="none" baseline="-25000" dirty="0" smtClean="0">
                  <a:solidFill>
                    <a:srgbClr val="000000"/>
                  </a:solidFill>
                  <a:latin typeface="Calibri" charset="0"/>
                </a:rPr>
                <a:t>0</a:t>
              </a:r>
              <a:r>
                <a:rPr lang="en-US" sz="1300" b="0" u="none" dirty="0" smtClean="0">
                  <a:solidFill>
                    <a:srgbClr val="000000"/>
                  </a:solidFill>
                  <a:latin typeface="Calibri" charset="0"/>
                </a:rPr>
                <a:t> </a:t>
              </a:r>
              <a:r>
                <a:rPr lang="en-US" sz="1200" b="0" u="none" dirty="0" smtClean="0">
                  <a:solidFill>
                    <a:srgbClr val="008000"/>
                  </a:solidFill>
                  <a:latin typeface="Calibri" charset="0"/>
                </a:rPr>
                <a:t>to barrel calorimeter   </a:t>
              </a:r>
            </a:p>
            <a:p>
              <a:pPr algn="ctr" eaLnBrk="1" hangingPunct="1">
                <a:buClrTx/>
                <a:buFontTx/>
                <a:buNone/>
                <a:defRPr/>
              </a:pPr>
              <a:r>
                <a:rPr lang="en-US" sz="1300" b="0" u="none" dirty="0" smtClean="0">
                  <a:solidFill>
                    <a:srgbClr val="000000"/>
                  </a:solidFill>
                  <a:latin typeface="Calibri" charset="0"/>
                </a:rPr>
                <a:t>   0.050 X</a:t>
              </a:r>
              <a:r>
                <a:rPr lang="en-US" sz="1300" b="0" u="none" baseline="-25000" dirty="0" smtClean="0">
                  <a:solidFill>
                    <a:srgbClr val="000000"/>
                  </a:solidFill>
                  <a:latin typeface="Calibri" charset="0"/>
                </a:rPr>
                <a:t>0</a:t>
              </a:r>
              <a:r>
                <a:rPr lang="en-US" sz="1300" b="0" u="none" dirty="0" smtClean="0">
                  <a:solidFill>
                    <a:srgbClr val="000000"/>
                  </a:solidFill>
                  <a:latin typeface="Calibri" charset="0"/>
                </a:rPr>
                <a:t> </a:t>
              </a:r>
              <a:r>
                <a:rPr lang="en-US" sz="1200" b="0" u="none" dirty="0" smtClean="0">
                  <a:solidFill>
                    <a:srgbClr val="008000"/>
                  </a:solidFill>
                  <a:latin typeface="Calibri" charset="0"/>
                </a:rPr>
                <a:t>to end-cap calorimeter</a:t>
              </a:r>
            </a:p>
          </p:txBody>
        </p:sp>
        <p:sp>
          <p:nvSpPr>
            <p:cNvPr id="6" name="Text Box 3"/>
            <p:cNvSpPr txBox="1">
              <a:spLocks noChangeArrowheads="1"/>
            </p:cNvSpPr>
            <p:nvPr/>
          </p:nvSpPr>
          <p:spPr bwMode="auto">
            <a:xfrm>
              <a:off x="57150" y="798513"/>
              <a:ext cx="1671638" cy="673100"/>
            </a:xfrm>
            <a:prstGeom prst="rect">
              <a:avLst/>
            </a:prstGeom>
            <a:noFill/>
            <a:ln w="28440" cap="sq">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200" b="0" u="none" dirty="0" smtClean="0">
                  <a:solidFill>
                    <a:srgbClr val="FF0000"/>
                  </a:solidFill>
                  <a:latin typeface="Calibri" charset="0"/>
                </a:rPr>
                <a:t>tracking efficiency </a:t>
              </a:r>
              <a:r>
                <a:rPr lang="en-US" sz="1300" b="0" u="none" dirty="0" err="1" smtClean="0">
                  <a:solidFill>
                    <a:srgbClr val="000000"/>
                  </a:solidFill>
                  <a:latin typeface="Calibri" charset="0"/>
                </a:rPr>
                <a:t>ε</a:t>
              </a:r>
              <a:r>
                <a:rPr lang="en-US" sz="1300" b="0" u="none" dirty="0" smtClean="0">
                  <a:solidFill>
                    <a:srgbClr val="000000"/>
                  </a:solidFill>
                  <a:latin typeface="Calibri" charset="0"/>
                </a:rPr>
                <a:t> ≈ 1</a:t>
              </a:r>
            </a:p>
            <a:p>
              <a:pPr algn="ctr" eaLnBrk="1" hangingPunct="1">
                <a:buClrTx/>
                <a:buFontTx/>
                <a:buNone/>
                <a:defRPr/>
              </a:pPr>
              <a:r>
                <a:rPr lang="en-US" sz="1200" b="0" u="none" dirty="0" smtClean="0">
                  <a:solidFill>
                    <a:srgbClr val="FF0000"/>
                  </a:solidFill>
                  <a:latin typeface="Calibri" charset="0"/>
                </a:rPr>
                <a:t>for </a:t>
              </a:r>
              <a:r>
                <a:rPr lang="en-US" sz="1200" b="0" u="none" dirty="0" err="1" smtClean="0">
                  <a:solidFill>
                    <a:srgbClr val="FF0000"/>
                  </a:solidFill>
                  <a:latin typeface="Calibri" charset="0"/>
                </a:rPr>
                <a:t>ϑ</a:t>
              </a:r>
              <a:r>
                <a:rPr lang="en-US" sz="1200" b="0" u="none" dirty="0" smtClean="0">
                  <a:solidFill>
                    <a:srgbClr val="FF0000"/>
                  </a:solidFill>
                  <a:latin typeface="Calibri" charset="0"/>
                </a:rPr>
                <a:t> &gt; 14° (260 </a:t>
              </a:r>
              <a:r>
                <a:rPr lang="en-US" sz="1200" b="0" u="none" dirty="0" err="1" smtClean="0">
                  <a:solidFill>
                    <a:srgbClr val="FF0000"/>
                  </a:solidFill>
                  <a:latin typeface="Calibri" charset="0"/>
                </a:rPr>
                <a:t>mrad</a:t>
              </a:r>
              <a:r>
                <a:rPr lang="en-US" sz="1200" b="0" u="none" dirty="0" smtClean="0">
                  <a:solidFill>
                    <a:srgbClr val="FF0000"/>
                  </a:solidFill>
                  <a:latin typeface="Calibri" charset="0"/>
                </a:rPr>
                <a:t>)</a:t>
              </a:r>
            </a:p>
            <a:p>
              <a:pPr algn="ctr" eaLnBrk="1" hangingPunct="1">
                <a:buClrTx/>
                <a:buFontTx/>
                <a:buNone/>
                <a:defRPr/>
              </a:pPr>
              <a:r>
                <a:rPr lang="en-US" sz="1300" b="0" u="none" dirty="0" smtClean="0">
                  <a:solidFill>
                    <a:srgbClr val="000000"/>
                  </a:solidFill>
                  <a:latin typeface="Calibri" charset="0"/>
                </a:rPr>
                <a:t>97% solid angle</a:t>
              </a:r>
            </a:p>
          </p:txBody>
        </p:sp>
        <p:sp>
          <p:nvSpPr>
            <p:cNvPr id="7" name="Text Box 5"/>
            <p:cNvSpPr txBox="1">
              <a:spLocks noChangeArrowheads="1"/>
            </p:cNvSpPr>
            <p:nvPr/>
          </p:nvSpPr>
          <p:spPr bwMode="auto">
            <a:xfrm>
              <a:off x="0" y="2555875"/>
              <a:ext cx="989013" cy="309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400" b="0" u="none" dirty="0" smtClean="0">
                  <a:solidFill>
                    <a:srgbClr val="000000"/>
                  </a:solidFill>
                  <a:latin typeface="Calibri" charset="0"/>
                </a:rPr>
                <a:t>Front Plate</a:t>
              </a:r>
            </a:p>
          </p:txBody>
        </p:sp>
        <p:sp>
          <p:nvSpPr>
            <p:cNvPr id="8" name="Line 6"/>
            <p:cNvSpPr>
              <a:spLocks noChangeShapeType="1"/>
            </p:cNvSpPr>
            <p:nvPr/>
          </p:nvSpPr>
          <p:spPr bwMode="auto">
            <a:xfrm>
              <a:off x="2143125" y="1797050"/>
              <a:ext cx="0" cy="2789238"/>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9" name="Text Box 7"/>
            <p:cNvSpPr txBox="1">
              <a:spLocks noChangeArrowheads="1"/>
            </p:cNvSpPr>
            <p:nvPr/>
          </p:nvSpPr>
          <p:spPr bwMode="auto">
            <a:xfrm>
              <a:off x="3675063" y="2789238"/>
              <a:ext cx="865188"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00" b="0" u="none" dirty="0" smtClean="0">
                  <a:solidFill>
                    <a:srgbClr val="3366FF"/>
                  </a:solidFill>
                  <a:latin typeface="Calibri" charset="0"/>
                </a:rPr>
                <a:t>r = 0.35 m</a:t>
              </a:r>
            </a:p>
          </p:txBody>
        </p:sp>
        <p:sp>
          <p:nvSpPr>
            <p:cNvPr id="10" name="Text Box 8"/>
            <p:cNvSpPr txBox="1">
              <a:spLocks noChangeArrowheads="1"/>
            </p:cNvSpPr>
            <p:nvPr/>
          </p:nvSpPr>
          <p:spPr bwMode="auto">
            <a:xfrm>
              <a:off x="3656013" y="2041525"/>
              <a:ext cx="865188"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00" b="0" u="none" dirty="0" smtClean="0">
                  <a:solidFill>
                    <a:srgbClr val="3366FF"/>
                  </a:solidFill>
                  <a:latin typeface="Calibri" charset="0"/>
                </a:rPr>
                <a:t>r = 2.00 m</a:t>
              </a:r>
            </a:p>
          </p:txBody>
        </p:sp>
        <p:sp>
          <p:nvSpPr>
            <p:cNvPr id="11" name="Line 9"/>
            <p:cNvSpPr>
              <a:spLocks noChangeShapeType="1"/>
            </p:cNvSpPr>
            <p:nvPr/>
          </p:nvSpPr>
          <p:spPr bwMode="auto">
            <a:xfrm>
              <a:off x="3122613" y="3346450"/>
              <a:ext cx="0" cy="1027113"/>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2" name="Text Box 10"/>
            <p:cNvSpPr txBox="1">
              <a:spLocks noChangeArrowheads="1"/>
            </p:cNvSpPr>
            <p:nvPr/>
          </p:nvSpPr>
          <p:spPr bwMode="auto">
            <a:xfrm>
              <a:off x="2724150" y="4294188"/>
              <a:ext cx="873125"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00" b="0" u="none" dirty="0" smtClean="0">
                  <a:solidFill>
                    <a:srgbClr val="3366FF"/>
                  </a:solidFill>
                  <a:latin typeface="Calibri" charset="0"/>
                </a:rPr>
                <a:t>z = 2.00 m</a:t>
              </a:r>
            </a:p>
          </p:txBody>
        </p:sp>
        <p:sp>
          <p:nvSpPr>
            <p:cNvPr id="13" name="Line 11"/>
            <p:cNvSpPr>
              <a:spLocks noChangeShapeType="1"/>
            </p:cNvSpPr>
            <p:nvPr/>
          </p:nvSpPr>
          <p:spPr bwMode="auto">
            <a:xfrm>
              <a:off x="1166813" y="2070100"/>
              <a:ext cx="0" cy="244475"/>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 name="Line 12"/>
            <p:cNvSpPr>
              <a:spLocks noChangeShapeType="1"/>
            </p:cNvSpPr>
            <p:nvPr/>
          </p:nvSpPr>
          <p:spPr bwMode="auto">
            <a:xfrm>
              <a:off x="1014413" y="2070100"/>
              <a:ext cx="0" cy="244475"/>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5" name="Text Box 13"/>
            <p:cNvSpPr txBox="1">
              <a:spLocks noChangeArrowheads="1"/>
            </p:cNvSpPr>
            <p:nvPr/>
          </p:nvSpPr>
          <p:spPr bwMode="auto">
            <a:xfrm>
              <a:off x="717550" y="1614488"/>
              <a:ext cx="746125" cy="4953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300" b="0" u="none" dirty="0" smtClean="0">
                  <a:solidFill>
                    <a:srgbClr val="3366FF"/>
                  </a:solidFill>
                  <a:latin typeface="Calibri" charset="0"/>
                </a:rPr>
                <a:t>0.20 m</a:t>
              </a:r>
            </a:p>
            <a:p>
              <a:pPr algn="ctr" eaLnBrk="1" hangingPunct="1">
                <a:buClrTx/>
                <a:buFontTx/>
                <a:buNone/>
                <a:defRPr/>
              </a:pPr>
              <a:r>
                <a:rPr lang="en-US" sz="1300" b="0" u="none" dirty="0" smtClean="0">
                  <a:solidFill>
                    <a:srgbClr val="3366FF"/>
                  </a:solidFill>
                  <a:latin typeface="Calibri" charset="0"/>
                </a:rPr>
                <a:t>0.045 X</a:t>
              </a:r>
              <a:r>
                <a:rPr lang="en-US" sz="1300" b="0" u="none" baseline="-25000" dirty="0" smtClean="0">
                  <a:solidFill>
                    <a:srgbClr val="3366FF"/>
                  </a:solidFill>
                  <a:latin typeface="Calibri" charset="0"/>
                </a:rPr>
                <a:t>0</a:t>
              </a:r>
            </a:p>
          </p:txBody>
        </p:sp>
        <p:sp>
          <p:nvSpPr>
            <p:cNvPr id="16" name="Rectangle 14"/>
            <p:cNvSpPr>
              <a:spLocks noChangeArrowheads="1"/>
            </p:cNvSpPr>
            <p:nvPr/>
          </p:nvSpPr>
          <p:spPr bwMode="auto">
            <a:xfrm>
              <a:off x="2713561" y="1694956"/>
              <a:ext cx="560388" cy="96838"/>
            </a:xfrm>
            <a:prstGeom prst="rect">
              <a:avLst/>
            </a:prstGeom>
            <a:solidFill>
              <a:srgbClr val="FF6600"/>
            </a:solidFill>
            <a:ln w="28440" cap="sq">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17" name="Text Box 15"/>
            <p:cNvSpPr txBox="1">
              <a:spLocks noChangeArrowheads="1"/>
            </p:cNvSpPr>
            <p:nvPr/>
          </p:nvSpPr>
          <p:spPr bwMode="auto">
            <a:xfrm>
              <a:off x="3203848" y="1564432"/>
              <a:ext cx="1224136" cy="33996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lnSpc>
                  <a:spcPct val="70000"/>
                </a:lnSpc>
                <a:buClrTx/>
                <a:buFontTx/>
                <a:buNone/>
                <a:defRPr/>
              </a:pPr>
              <a:r>
                <a:rPr lang="en-US" sz="1100" b="0" u="none" dirty="0" smtClean="0">
                  <a:solidFill>
                    <a:srgbClr val="3366FF"/>
                  </a:solidFill>
                  <a:latin typeface="Calibri" charset="0"/>
                </a:rPr>
                <a:t>service area</a:t>
              </a:r>
              <a:br>
                <a:rPr lang="en-US" sz="1100" b="0" u="none" dirty="0" smtClean="0">
                  <a:solidFill>
                    <a:srgbClr val="3366FF"/>
                  </a:solidFill>
                  <a:latin typeface="Calibri" charset="0"/>
                </a:rPr>
              </a:br>
              <a:r>
                <a:rPr lang="en-US" sz="1100" b="0" u="none" dirty="0" smtClean="0">
                  <a:solidFill>
                    <a:srgbClr val="3366FF"/>
                  </a:solidFill>
                  <a:latin typeface="Calibri" charset="0"/>
                </a:rPr>
                <a:t>(F.E.E. included)</a:t>
              </a:r>
            </a:p>
          </p:txBody>
        </p:sp>
        <p:sp>
          <p:nvSpPr>
            <p:cNvPr id="18" name="Text Box 16"/>
            <p:cNvSpPr txBox="1">
              <a:spLocks noChangeArrowheads="1"/>
            </p:cNvSpPr>
            <p:nvPr/>
          </p:nvSpPr>
          <p:spPr bwMode="auto">
            <a:xfrm>
              <a:off x="1398588" y="4113213"/>
              <a:ext cx="1366838" cy="2476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lnSpc>
                  <a:spcPct val="80000"/>
                </a:lnSpc>
                <a:buClrTx/>
                <a:buFontTx/>
                <a:buNone/>
                <a:defRPr/>
              </a:pPr>
              <a:r>
                <a:rPr lang="en-US" sz="1200" b="0" u="none" dirty="0" smtClean="0">
                  <a:solidFill>
                    <a:srgbClr val="008000"/>
                  </a:solidFill>
                  <a:latin typeface="Calibri" charset="0"/>
                </a:rPr>
                <a:t>outer wall 0.012 X</a:t>
              </a:r>
              <a:r>
                <a:rPr lang="en-US" sz="1200" b="0" u="none" baseline="-25000" dirty="0" smtClean="0">
                  <a:solidFill>
                    <a:srgbClr val="008000"/>
                  </a:solidFill>
                  <a:latin typeface="Calibri" charset="0"/>
                </a:rPr>
                <a:t>0</a:t>
              </a:r>
            </a:p>
          </p:txBody>
        </p:sp>
        <p:sp>
          <p:nvSpPr>
            <p:cNvPr id="19" name="Text Box 17"/>
            <p:cNvSpPr txBox="1">
              <a:spLocks noChangeArrowheads="1"/>
            </p:cNvSpPr>
            <p:nvPr/>
          </p:nvSpPr>
          <p:spPr bwMode="auto">
            <a:xfrm>
              <a:off x="3754438" y="3068638"/>
              <a:ext cx="582613" cy="309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400" b="0" u="none" smtClean="0">
                  <a:solidFill>
                    <a:srgbClr val="3366FF"/>
                  </a:solidFill>
                  <a:latin typeface="Calibri" charset="0"/>
                </a:rPr>
                <a:t>z-axis</a:t>
              </a:r>
            </a:p>
          </p:txBody>
        </p:sp>
        <p:sp>
          <p:nvSpPr>
            <p:cNvPr id="20" name="Text Box 18"/>
            <p:cNvSpPr txBox="1">
              <a:spLocks noChangeArrowheads="1"/>
            </p:cNvSpPr>
            <p:nvPr/>
          </p:nvSpPr>
          <p:spPr bwMode="auto">
            <a:xfrm>
              <a:off x="3916363" y="2478088"/>
              <a:ext cx="582613"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00" b="0" u="none" dirty="0" err="1" smtClean="0">
                  <a:solidFill>
                    <a:srgbClr val="FF0080"/>
                  </a:solidFill>
                  <a:latin typeface="Calibri" charset="0"/>
                </a:rPr>
                <a:t>ϑ</a:t>
              </a:r>
              <a:r>
                <a:rPr lang="en-US" sz="1300" b="0" u="none" dirty="0" smtClean="0">
                  <a:solidFill>
                    <a:srgbClr val="FF0080"/>
                  </a:solidFill>
                  <a:latin typeface="Calibri" charset="0"/>
                </a:rPr>
                <a:t>=14°</a:t>
              </a:r>
            </a:p>
          </p:txBody>
        </p:sp>
        <p:sp>
          <p:nvSpPr>
            <p:cNvPr id="21" name="Text Box 19"/>
            <p:cNvSpPr txBox="1">
              <a:spLocks noChangeArrowheads="1"/>
            </p:cNvSpPr>
            <p:nvPr/>
          </p:nvSpPr>
          <p:spPr bwMode="auto">
            <a:xfrm>
              <a:off x="1475656" y="1741703"/>
              <a:ext cx="698500" cy="279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200" b="0" u="none" dirty="0" smtClean="0">
                  <a:solidFill>
                    <a:srgbClr val="008000"/>
                  </a:solidFill>
                  <a:latin typeface="Calibri" charset="0"/>
                </a:rPr>
                <a:t>0.016 X</a:t>
              </a:r>
              <a:r>
                <a:rPr lang="en-US" sz="1200" b="0" u="none" baseline="-25000" dirty="0" smtClean="0">
                  <a:solidFill>
                    <a:srgbClr val="008000"/>
                  </a:solidFill>
                  <a:latin typeface="Calibri" charset="0"/>
                </a:rPr>
                <a:t>0</a:t>
              </a:r>
            </a:p>
          </p:txBody>
        </p:sp>
        <p:sp>
          <p:nvSpPr>
            <p:cNvPr id="22" name="Text Box 20"/>
            <p:cNvSpPr txBox="1">
              <a:spLocks noChangeArrowheads="1"/>
            </p:cNvSpPr>
            <p:nvPr/>
          </p:nvSpPr>
          <p:spPr bwMode="auto">
            <a:xfrm>
              <a:off x="71438" y="2216150"/>
              <a:ext cx="746125" cy="295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00" b="0" u="none" dirty="0" smtClean="0">
                  <a:solidFill>
                    <a:srgbClr val="008000"/>
                  </a:solidFill>
                  <a:latin typeface="Calibri" charset="0"/>
                </a:rPr>
                <a:t>0.050 X</a:t>
              </a:r>
              <a:r>
                <a:rPr lang="en-US" sz="1300" b="0" u="none" baseline="-25000" dirty="0" smtClean="0">
                  <a:solidFill>
                    <a:srgbClr val="008000"/>
                  </a:solidFill>
                  <a:latin typeface="Calibri" charset="0"/>
                </a:rPr>
                <a:t>0</a:t>
              </a:r>
            </a:p>
          </p:txBody>
        </p:sp>
        <p:sp>
          <p:nvSpPr>
            <p:cNvPr id="23" name="Line 21"/>
            <p:cNvSpPr>
              <a:spLocks noChangeShapeType="1"/>
            </p:cNvSpPr>
            <p:nvPr/>
          </p:nvSpPr>
          <p:spPr bwMode="auto">
            <a:xfrm flipH="1">
              <a:off x="261938" y="3116263"/>
              <a:ext cx="4011613"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4" name="Line 23"/>
            <p:cNvSpPr>
              <a:spLocks noChangeShapeType="1"/>
            </p:cNvSpPr>
            <p:nvPr/>
          </p:nvSpPr>
          <p:spPr bwMode="auto">
            <a:xfrm flipH="1">
              <a:off x="1579563" y="2935290"/>
              <a:ext cx="2101850"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5" name="Rectangle 24"/>
            <p:cNvSpPr>
              <a:spLocks noChangeArrowheads="1"/>
            </p:cNvSpPr>
            <p:nvPr/>
          </p:nvSpPr>
          <p:spPr bwMode="auto">
            <a:xfrm>
              <a:off x="1014413" y="2228852"/>
              <a:ext cx="2268538" cy="696913"/>
            </a:xfrm>
            <a:prstGeom prst="rect">
              <a:avLst/>
            </a:prstGeom>
            <a:solidFill>
              <a:srgbClr val="FF6600"/>
            </a:solidFill>
            <a:ln w="28440" cap="sq">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6" name="Rectangle 25"/>
            <p:cNvSpPr>
              <a:spLocks noChangeArrowheads="1"/>
            </p:cNvSpPr>
            <p:nvPr/>
          </p:nvSpPr>
          <p:spPr bwMode="auto">
            <a:xfrm>
              <a:off x="1166813" y="2241552"/>
              <a:ext cx="1965325" cy="681038"/>
            </a:xfrm>
            <a:prstGeom prst="rect">
              <a:avLst/>
            </a:prstGeom>
            <a:solidFill>
              <a:srgbClr val="FFFAC0"/>
            </a:solidFill>
            <a:ln w="28440" cap="sq">
              <a:solidFill>
                <a:srgbClr val="000000"/>
              </a:solidFill>
              <a:miter lim="800000"/>
              <a:headEnd/>
              <a:tailEnd/>
            </a:ln>
            <a:effectLst/>
            <a:extLst/>
          </p:spPr>
          <p:txBody>
            <a:bodyPr wrap="none" anchor="ctr"/>
            <a:lstStyle/>
            <a:p>
              <a:pPr>
                <a:defRPr/>
              </a:pPr>
              <a:endParaRPr lang="en-US" dirty="0"/>
            </a:p>
          </p:txBody>
        </p:sp>
        <p:sp>
          <p:nvSpPr>
            <p:cNvPr id="27" name="Line 26"/>
            <p:cNvSpPr>
              <a:spLocks noChangeShapeType="1"/>
            </p:cNvSpPr>
            <p:nvPr/>
          </p:nvSpPr>
          <p:spPr bwMode="auto">
            <a:xfrm flipH="1">
              <a:off x="1549400" y="2225677"/>
              <a:ext cx="2132013"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grpSp>
          <p:nvGrpSpPr>
            <p:cNvPr id="28" name="Group 27"/>
            <p:cNvGrpSpPr>
              <a:grpSpLocks/>
            </p:cNvGrpSpPr>
            <p:nvPr/>
          </p:nvGrpSpPr>
          <p:grpSpPr bwMode="auto">
            <a:xfrm>
              <a:off x="1158875" y="2312943"/>
              <a:ext cx="1966913" cy="85725"/>
              <a:chOff x="730" y="1588"/>
              <a:chExt cx="1239" cy="54"/>
            </a:xfrm>
          </p:grpSpPr>
          <p:sp>
            <p:nvSpPr>
              <p:cNvPr id="43" name="Line 28"/>
              <p:cNvSpPr>
                <a:spLocks noChangeShapeType="1"/>
              </p:cNvSpPr>
              <p:nvPr/>
            </p:nvSpPr>
            <p:spPr bwMode="auto">
              <a:xfrm flipH="1">
                <a:off x="736" y="1606"/>
                <a:ext cx="1231"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44" name="Line 29"/>
              <p:cNvSpPr>
                <a:spLocks noChangeShapeType="1"/>
              </p:cNvSpPr>
              <p:nvPr/>
            </p:nvSpPr>
            <p:spPr bwMode="auto">
              <a:xfrm flipH="1">
                <a:off x="729" y="1588"/>
                <a:ext cx="1241"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45" name="Line 30"/>
              <p:cNvSpPr>
                <a:spLocks noChangeShapeType="1"/>
              </p:cNvSpPr>
              <p:nvPr/>
            </p:nvSpPr>
            <p:spPr bwMode="auto">
              <a:xfrm flipH="1">
                <a:off x="733" y="1623"/>
                <a:ext cx="1231"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46" name="Line 31"/>
              <p:cNvSpPr>
                <a:spLocks noChangeShapeType="1"/>
              </p:cNvSpPr>
              <p:nvPr/>
            </p:nvSpPr>
            <p:spPr bwMode="auto">
              <a:xfrm flipH="1">
                <a:off x="733" y="1643"/>
                <a:ext cx="1234" cy="0"/>
              </a:xfrm>
              <a:prstGeom prst="line">
                <a:avLst/>
              </a:prstGeom>
              <a:noFill/>
              <a:ln w="648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grpSp>
        <p:sp>
          <p:nvSpPr>
            <p:cNvPr id="29" name="Line 32"/>
            <p:cNvSpPr>
              <a:spLocks noChangeShapeType="1"/>
            </p:cNvSpPr>
            <p:nvPr/>
          </p:nvSpPr>
          <p:spPr bwMode="auto">
            <a:xfrm>
              <a:off x="3125788" y="2243140"/>
              <a:ext cx="146050" cy="0"/>
            </a:xfrm>
            <a:prstGeom prst="line">
              <a:avLst/>
            </a:prstGeom>
            <a:noFill/>
            <a:ln w="2556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0" name="Line 33"/>
            <p:cNvSpPr>
              <a:spLocks noChangeShapeType="1"/>
            </p:cNvSpPr>
            <p:nvPr/>
          </p:nvSpPr>
          <p:spPr bwMode="auto">
            <a:xfrm>
              <a:off x="1009650" y="2244727"/>
              <a:ext cx="146050" cy="0"/>
            </a:xfrm>
            <a:prstGeom prst="line">
              <a:avLst/>
            </a:prstGeom>
            <a:noFill/>
            <a:ln w="2556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1" name="Rectangle 35"/>
            <p:cNvSpPr>
              <a:spLocks noChangeArrowheads="1"/>
            </p:cNvSpPr>
            <p:nvPr/>
          </p:nvSpPr>
          <p:spPr bwMode="auto">
            <a:xfrm>
              <a:off x="1014413" y="3305175"/>
              <a:ext cx="2268538" cy="715963"/>
            </a:xfrm>
            <a:prstGeom prst="rect">
              <a:avLst/>
            </a:prstGeom>
            <a:solidFill>
              <a:srgbClr val="FF6600"/>
            </a:solidFill>
            <a:ln w="28440" cap="sq">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2" name="Rectangle 36"/>
            <p:cNvSpPr>
              <a:spLocks noChangeArrowheads="1"/>
            </p:cNvSpPr>
            <p:nvPr/>
          </p:nvSpPr>
          <p:spPr bwMode="auto">
            <a:xfrm>
              <a:off x="1158876" y="3309938"/>
              <a:ext cx="1966913" cy="696913"/>
            </a:xfrm>
            <a:prstGeom prst="rect">
              <a:avLst/>
            </a:prstGeom>
            <a:solidFill>
              <a:srgbClr val="FFFAC0"/>
            </a:solidFill>
            <a:ln w="28440" cap="sq">
              <a:solidFill>
                <a:srgbClr val="000000"/>
              </a:solidFill>
              <a:miter lim="800000"/>
              <a:headEnd/>
              <a:tailEnd/>
            </a:ln>
            <a:effectLst/>
            <a:extLst/>
          </p:spPr>
          <p:txBody>
            <a:bodyPr wrap="none" anchor="ctr"/>
            <a:lstStyle/>
            <a:p>
              <a:pPr>
                <a:defRPr/>
              </a:pPr>
              <a:endParaRPr lang="en-US"/>
            </a:p>
          </p:txBody>
        </p:sp>
        <p:sp>
          <p:nvSpPr>
            <p:cNvPr id="33" name="Line 37"/>
            <p:cNvSpPr>
              <a:spLocks noChangeShapeType="1"/>
            </p:cNvSpPr>
            <p:nvPr/>
          </p:nvSpPr>
          <p:spPr bwMode="auto">
            <a:xfrm>
              <a:off x="1014413" y="4010025"/>
              <a:ext cx="146050" cy="0"/>
            </a:xfrm>
            <a:prstGeom prst="line">
              <a:avLst/>
            </a:prstGeom>
            <a:noFill/>
            <a:ln w="2556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4" name="Line 38"/>
            <p:cNvSpPr>
              <a:spLocks noChangeShapeType="1"/>
            </p:cNvSpPr>
            <p:nvPr/>
          </p:nvSpPr>
          <p:spPr bwMode="auto">
            <a:xfrm>
              <a:off x="3127376" y="4010025"/>
              <a:ext cx="144463" cy="0"/>
            </a:xfrm>
            <a:prstGeom prst="line">
              <a:avLst/>
            </a:prstGeom>
            <a:noFill/>
            <a:ln w="25560" cap="sq">
              <a:solidFill>
                <a:srgbClr val="0000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5" name="Line 39"/>
            <p:cNvSpPr>
              <a:spLocks noChangeShapeType="1"/>
            </p:cNvSpPr>
            <p:nvPr/>
          </p:nvSpPr>
          <p:spPr bwMode="auto">
            <a:xfrm>
              <a:off x="757238" y="2427288"/>
              <a:ext cx="1384300" cy="688975"/>
            </a:xfrm>
            <a:prstGeom prst="line">
              <a:avLst/>
            </a:prstGeom>
            <a:noFill/>
            <a:ln w="28440" cap="sq">
              <a:solidFill>
                <a:srgbClr val="008000"/>
              </a:solidFill>
              <a:miter lim="800000"/>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6" name="Line 40"/>
            <p:cNvSpPr>
              <a:spLocks noChangeShapeType="1"/>
            </p:cNvSpPr>
            <p:nvPr/>
          </p:nvSpPr>
          <p:spPr bwMode="auto">
            <a:xfrm flipH="1">
              <a:off x="2143125" y="2716213"/>
              <a:ext cx="1816100" cy="398463"/>
            </a:xfrm>
            <a:prstGeom prst="line">
              <a:avLst/>
            </a:prstGeom>
            <a:noFill/>
            <a:ln w="28440" cap="sq">
              <a:solidFill>
                <a:srgbClr val="FF0080"/>
              </a:solidFill>
              <a:miter lim="800000"/>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7" name="Line 46"/>
            <p:cNvSpPr>
              <a:spLocks noChangeShapeType="1"/>
            </p:cNvSpPr>
            <p:nvPr/>
          </p:nvSpPr>
          <p:spPr bwMode="auto">
            <a:xfrm>
              <a:off x="1887538" y="2009775"/>
              <a:ext cx="254000" cy="1106488"/>
            </a:xfrm>
            <a:prstGeom prst="line">
              <a:avLst/>
            </a:prstGeom>
            <a:noFill/>
            <a:ln w="28440" cap="sq">
              <a:solidFill>
                <a:srgbClr val="008000"/>
              </a:solidFill>
              <a:miter lim="800000"/>
              <a:headEnd type="triangle"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8" name="Text Box 47"/>
            <p:cNvSpPr txBox="1">
              <a:spLocks noChangeArrowheads="1"/>
            </p:cNvSpPr>
            <p:nvPr/>
          </p:nvSpPr>
          <p:spPr bwMode="auto">
            <a:xfrm>
              <a:off x="1313011" y="2356520"/>
              <a:ext cx="1674813" cy="525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GB" sz="1400" b="0" u="none" dirty="0" smtClean="0">
                  <a:solidFill>
                    <a:schemeClr val="tx1"/>
                  </a:solidFill>
                  <a:latin typeface="Calibri" charset="0"/>
                </a:rPr>
                <a:t>112 layers</a:t>
              </a:r>
            </a:p>
            <a:p>
              <a:pPr algn="ctr" eaLnBrk="1" hangingPunct="1">
                <a:buClrTx/>
                <a:buFontTx/>
                <a:buNone/>
                <a:defRPr/>
              </a:pPr>
              <a:r>
                <a:rPr lang="en-GB" sz="1400" b="0" u="none" dirty="0" smtClean="0">
                  <a:solidFill>
                    <a:schemeClr val="tx1"/>
                  </a:solidFill>
                  <a:latin typeface="Calibri" charset="0"/>
                </a:rPr>
                <a:t>12-15 mm cell width</a:t>
              </a:r>
            </a:p>
          </p:txBody>
        </p:sp>
        <p:sp>
          <p:nvSpPr>
            <p:cNvPr id="39" name="Text Box 48"/>
            <p:cNvSpPr txBox="1">
              <a:spLocks noChangeArrowheads="1"/>
            </p:cNvSpPr>
            <p:nvPr/>
          </p:nvSpPr>
          <p:spPr bwMode="auto">
            <a:xfrm>
              <a:off x="42863" y="2987675"/>
              <a:ext cx="1428750" cy="247650"/>
            </a:xfrm>
            <a:prstGeom prst="rect">
              <a:avLst/>
            </a:prstGeom>
            <a:solidFill>
              <a:srgbClr val="FFFFFF"/>
            </a:solidFill>
            <a:ln>
              <a:noFill/>
            </a:ln>
            <a:effectLst/>
            <a:extLs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lnSpc>
                  <a:spcPct val="80000"/>
                </a:lnSpc>
                <a:buClrTx/>
                <a:buFontTx/>
                <a:buNone/>
                <a:defRPr/>
              </a:pPr>
              <a:r>
                <a:rPr lang="en-US" sz="1200" b="0" u="none" dirty="0" smtClean="0">
                  <a:solidFill>
                    <a:srgbClr val="008000"/>
                  </a:solidFill>
                  <a:latin typeface="Calibri" charset="0"/>
                </a:rPr>
                <a:t>inner wall 0.0008 X</a:t>
              </a:r>
              <a:r>
                <a:rPr lang="en-US" sz="1200" b="0" u="none" baseline="-25000" dirty="0" smtClean="0">
                  <a:solidFill>
                    <a:srgbClr val="008000"/>
                  </a:solidFill>
                  <a:latin typeface="Calibri" charset="0"/>
                </a:rPr>
                <a:t>0</a:t>
              </a:r>
            </a:p>
          </p:txBody>
        </p:sp>
        <p:sp>
          <p:nvSpPr>
            <p:cNvPr id="40" name="Text Box 49"/>
            <p:cNvSpPr txBox="1">
              <a:spLocks noChangeArrowheads="1"/>
            </p:cNvSpPr>
            <p:nvPr/>
          </p:nvSpPr>
          <p:spPr bwMode="auto">
            <a:xfrm>
              <a:off x="1308100" y="3262313"/>
              <a:ext cx="1781175" cy="787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GB" sz="1400" b="0" u="none" dirty="0" smtClean="0">
                  <a:solidFill>
                    <a:srgbClr val="000000"/>
                  </a:solidFill>
                  <a:latin typeface="Calibri" charset="0"/>
                </a:rPr>
                <a:t>            </a:t>
              </a:r>
              <a:r>
                <a:rPr lang="en-GB" sz="1100" b="0" u="none" dirty="0" smtClean="0">
                  <a:solidFill>
                    <a:srgbClr val="000000"/>
                  </a:solidFill>
                  <a:latin typeface="Calibri" charset="0"/>
                </a:rPr>
                <a:t>56,000 cells</a:t>
              </a:r>
            </a:p>
            <a:p>
              <a:pPr eaLnBrk="1" hangingPunct="1">
                <a:buClrTx/>
                <a:buFontTx/>
                <a:buNone/>
                <a:defRPr/>
              </a:pPr>
              <a:r>
                <a:rPr lang="en-GB" sz="1100" b="0" u="none" dirty="0" smtClean="0">
                  <a:solidFill>
                    <a:srgbClr val="000000"/>
                  </a:solidFill>
                  <a:latin typeface="Calibri" charset="0"/>
                </a:rPr>
                <a:t>            340,000 wires</a:t>
              </a:r>
            </a:p>
            <a:p>
              <a:pPr eaLnBrk="1" hangingPunct="1">
                <a:buClrTx/>
                <a:buFontTx/>
                <a:buNone/>
                <a:defRPr/>
              </a:pPr>
              <a:r>
                <a:rPr lang="en-GB" sz="1400" b="0" u="none" dirty="0" smtClean="0">
                  <a:solidFill>
                    <a:srgbClr val="000000"/>
                  </a:solidFill>
                  <a:latin typeface="Calibri" charset="0"/>
                </a:rPr>
                <a:t>(0.0013+0.0007 X</a:t>
              </a:r>
              <a:r>
                <a:rPr lang="en-GB" sz="1400" b="0" u="none" baseline="-25000" dirty="0" smtClean="0">
                  <a:solidFill>
                    <a:srgbClr val="000000"/>
                  </a:solidFill>
                  <a:latin typeface="Calibri" charset="0"/>
                </a:rPr>
                <a:t>0</a:t>
              </a:r>
              <a:r>
                <a:rPr lang="en-GB" sz="1400" b="0" u="none" dirty="0" smtClean="0">
                  <a:solidFill>
                    <a:srgbClr val="000000"/>
                  </a:solidFill>
                  <a:latin typeface="Calibri" charset="0"/>
                </a:rPr>
                <a:t>/m)</a:t>
              </a:r>
            </a:p>
            <a:p>
              <a:pPr eaLnBrk="1" hangingPunct="1">
                <a:lnSpc>
                  <a:spcPct val="60000"/>
                </a:lnSpc>
                <a:buClrTx/>
                <a:buFontTx/>
                <a:buNone/>
                <a:defRPr/>
              </a:pPr>
              <a:r>
                <a:rPr lang="en-GB" sz="800" b="0" u="none" dirty="0" smtClean="0">
                  <a:solidFill>
                    <a:srgbClr val="000000"/>
                  </a:solidFill>
                  <a:latin typeface="Calibri" charset="0"/>
                </a:rPr>
                <a:t>      wires             gas</a:t>
              </a:r>
            </a:p>
          </p:txBody>
        </p:sp>
        <p:sp>
          <p:nvSpPr>
            <p:cNvPr id="41" name="Rectangle 50"/>
            <p:cNvSpPr>
              <a:spLocks noChangeArrowheads="1"/>
            </p:cNvSpPr>
            <p:nvPr/>
          </p:nvSpPr>
          <p:spPr bwMode="auto">
            <a:xfrm>
              <a:off x="2713561" y="1923556"/>
              <a:ext cx="560388" cy="96838"/>
            </a:xfrm>
            <a:prstGeom prst="rect">
              <a:avLst/>
            </a:prstGeom>
            <a:solidFill>
              <a:srgbClr val="FFFAC0"/>
            </a:solidFill>
            <a:ln w="28440" cap="sq">
              <a:solidFill>
                <a:srgbClr val="000000"/>
              </a:solidFill>
              <a:miter lim="800000"/>
              <a:headEnd/>
              <a:tailEnd/>
            </a:ln>
            <a:effectLst/>
            <a:extLst/>
          </p:spPr>
          <p:txBody>
            <a:bodyPr wrap="none" anchor="ctr"/>
            <a:lstStyle/>
            <a:p>
              <a:pPr>
                <a:defRPr/>
              </a:pPr>
              <a:endParaRPr lang="en-US"/>
            </a:p>
          </p:txBody>
        </p:sp>
        <p:sp>
          <p:nvSpPr>
            <p:cNvPr id="42" name="Text Box 51"/>
            <p:cNvSpPr txBox="1">
              <a:spLocks noChangeArrowheads="1"/>
            </p:cNvSpPr>
            <p:nvPr/>
          </p:nvSpPr>
          <p:spPr bwMode="auto">
            <a:xfrm>
              <a:off x="3285334" y="1793381"/>
              <a:ext cx="1008112" cy="2637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100" b="0" u="none" dirty="0" smtClean="0">
                  <a:solidFill>
                    <a:srgbClr val="3366FF"/>
                  </a:solidFill>
                  <a:latin typeface="Calibri" charset="0"/>
                </a:rPr>
                <a:t>active area</a:t>
              </a:r>
            </a:p>
          </p:txBody>
        </p:sp>
      </p:grpSp>
      <p:sp>
        <p:nvSpPr>
          <p:cNvPr id="106" name="Text Box 110"/>
          <p:cNvSpPr txBox="1">
            <a:spLocks noChangeArrowheads="1"/>
          </p:cNvSpPr>
          <p:nvPr/>
        </p:nvSpPr>
        <p:spPr bwMode="auto">
          <a:xfrm>
            <a:off x="4504711" y="882182"/>
            <a:ext cx="2354877" cy="349056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250825" indent="-250825">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1pPr>
            <a:lvl2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2pPr>
            <a:lvl3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3pPr>
            <a:lvl4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4pPr>
            <a:lvl5pPr>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0825" algn="l"/>
                <a:tab pos="698500" algn="l"/>
                <a:tab pos="1147763" algn="l"/>
                <a:tab pos="1597025" algn="l"/>
                <a:tab pos="2046288" algn="l"/>
                <a:tab pos="2495550" algn="l"/>
                <a:tab pos="2944813" algn="l"/>
                <a:tab pos="3394075" algn="l"/>
                <a:tab pos="3843338" algn="l"/>
                <a:tab pos="4292600" algn="l"/>
                <a:tab pos="4741863" algn="l"/>
                <a:tab pos="5191125" algn="l"/>
                <a:tab pos="5640388" algn="l"/>
                <a:tab pos="6089650" algn="l"/>
                <a:tab pos="6538913" algn="l"/>
                <a:tab pos="6988175" algn="l"/>
                <a:tab pos="7437438" algn="l"/>
                <a:tab pos="7886700" algn="l"/>
                <a:tab pos="8335963" algn="l"/>
                <a:tab pos="8785225" algn="l"/>
                <a:tab pos="9234488" algn="l"/>
              </a:tabLst>
              <a:defRPr sz="4300" b="1" u="sng">
                <a:solidFill>
                  <a:srgbClr val="006633"/>
                </a:solidFill>
                <a:latin typeface="Garamond" charset="0"/>
                <a:ea typeface="ＭＳ Ｐゴシック" charset="0"/>
                <a:cs typeface="ＭＳ Ｐゴシック" charset="0"/>
              </a:defRPr>
            </a:lvl9pPr>
          </a:lstStyle>
          <a:p>
            <a:pPr>
              <a:spcBef>
                <a:spcPts val="338"/>
              </a:spcBef>
              <a:buClr>
                <a:srgbClr val="CC9900"/>
              </a:buClr>
              <a:buSzPct val="65000"/>
              <a:buFont typeface="Wingdings" charset="0"/>
              <a:buChar char=""/>
              <a:defRPr/>
            </a:pPr>
            <a:r>
              <a:rPr lang="en-GB" sz="1400" u="none" dirty="0" smtClean="0">
                <a:solidFill>
                  <a:srgbClr val="000000"/>
                </a:solidFill>
              </a:rPr>
              <a:t>He based gas mixture</a:t>
            </a:r>
            <a:r>
              <a:rPr lang="en-GB" sz="1400" b="0" u="none" dirty="0" smtClean="0">
                <a:solidFill>
                  <a:srgbClr val="000000"/>
                </a:solidFill>
              </a:rPr>
              <a:t/>
            </a:r>
            <a:br>
              <a:rPr lang="en-GB" sz="1400" b="0" u="none" dirty="0" smtClean="0">
                <a:solidFill>
                  <a:srgbClr val="000000"/>
                </a:solidFill>
              </a:rPr>
            </a:br>
            <a:r>
              <a:rPr lang="en-GB" sz="1400" b="0" u="none" dirty="0" smtClean="0">
                <a:solidFill>
                  <a:srgbClr val="000000"/>
                </a:solidFill>
              </a:rPr>
              <a:t>(90% He – 10% i-C</a:t>
            </a:r>
            <a:r>
              <a:rPr lang="en-GB" sz="1400" b="0" u="none" baseline="-25000" dirty="0" smtClean="0">
                <a:solidFill>
                  <a:srgbClr val="000000"/>
                </a:solidFill>
              </a:rPr>
              <a:t>4</a:t>
            </a:r>
            <a:r>
              <a:rPr lang="en-GB" sz="1400" b="0" u="none" dirty="0" smtClean="0">
                <a:solidFill>
                  <a:srgbClr val="000000"/>
                </a:solidFill>
              </a:rPr>
              <a:t>H</a:t>
            </a:r>
            <a:r>
              <a:rPr lang="en-GB" sz="1400" b="0" u="none" baseline="-25000" dirty="0" smtClean="0">
                <a:solidFill>
                  <a:srgbClr val="000000"/>
                </a:solidFill>
              </a:rPr>
              <a:t>10</a:t>
            </a:r>
            <a:r>
              <a:rPr lang="en-GB" sz="1400" b="0" u="none" dirty="0" smtClean="0">
                <a:solidFill>
                  <a:srgbClr val="000000"/>
                </a:solidFill>
              </a:rPr>
              <a:t>)</a:t>
            </a:r>
          </a:p>
          <a:p>
            <a:pPr>
              <a:spcBef>
                <a:spcPts val="338"/>
              </a:spcBef>
              <a:buClr>
                <a:srgbClr val="CC9900"/>
              </a:buClr>
              <a:buSzPct val="65000"/>
              <a:buFont typeface="Wingdings" charset="0"/>
              <a:buChar char=""/>
              <a:defRPr/>
            </a:pPr>
            <a:r>
              <a:rPr lang="en-GB" sz="1400" u="none" dirty="0" smtClean="0">
                <a:solidFill>
                  <a:srgbClr val="000000"/>
                </a:solidFill>
              </a:rPr>
              <a:t>Full stereo configuration </a:t>
            </a:r>
            <a:r>
              <a:rPr lang="en-GB" sz="1400" b="0" u="none" dirty="0" smtClean="0">
                <a:solidFill>
                  <a:srgbClr val="000000"/>
                </a:solidFill>
              </a:rPr>
              <a:t>with alternating sign stereo angles ranging from 50 to 250 </a:t>
            </a:r>
            <a:r>
              <a:rPr lang="en-GB" sz="1400" b="0" u="none" dirty="0" err="1" smtClean="0">
                <a:solidFill>
                  <a:srgbClr val="000000"/>
                </a:solidFill>
              </a:rPr>
              <a:t>mrad</a:t>
            </a:r>
            <a:endParaRPr lang="en-GB" sz="1400" b="0" u="none" dirty="0" smtClean="0">
              <a:solidFill>
                <a:srgbClr val="000000"/>
              </a:solidFill>
              <a:latin typeface="+mj-lt"/>
            </a:endParaRPr>
          </a:p>
          <a:p>
            <a:pPr>
              <a:spcBef>
                <a:spcPts val="338"/>
              </a:spcBef>
              <a:buClr>
                <a:srgbClr val="CC9900"/>
              </a:buClr>
              <a:buSzPct val="65000"/>
              <a:buFont typeface="Wingdings" charset="0"/>
              <a:buChar char=""/>
              <a:defRPr/>
            </a:pPr>
            <a:r>
              <a:rPr lang="en-GB" sz="1400" b="0" u="none" dirty="0" smtClean="0">
                <a:solidFill>
                  <a:srgbClr val="000000"/>
                </a:solidFill>
                <a:latin typeface="+mj-lt"/>
              </a:rPr>
              <a:t>12÷14.5 mm wide square cells 5 : 1  field to sense wires ratio</a:t>
            </a:r>
          </a:p>
          <a:p>
            <a:pPr>
              <a:spcBef>
                <a:spcPts val="338"/>
              </a:spcBef>
              <a:buClr>
                <a:srgbClr val="CC9900"/>
              </a:buClr>
              <a:buSzPct val="65000"/>
              <a:buFont typeface="Wingdings" charset="0"/>
              <a:buChar char=""/>
              <a:defRPr/>
            </a:pPr>
            <a:r>
              <a:rPr lang="en-GB" sz="1400" b="0" u="none" dirty="0" smtClean="0">
                <a:solidFill>
                  <a:srgbClr val="000000"/>
                </a:solidFill>
                <a:latin typeface="+mj-lt"/>
              </a:rPr>
              <a:t>56,448 cells</a:t>
            </a:r>
          </a:p>
          <a:p>
            <a:pPr>
              <a:spcBef>
                <a:spcPts val="338"/>
              </a:spcBef>
              <a:buClr>
                <a:srgbClr val="CC9900"/>
              </a:buClr>
              <a:buSzPct val="65000"/>
              <a:buFont typeface="Wingdings" charset="0"/>
              <a:buChar char=""/>
              <a:defRPr/>
            </a:pPr>
            <a:r>
              <a:rPr lang="en-GB" sz="1400" b="0" u="none" dirty="0" smtClean="0">
                <a:solidFill>
                  <a:srgbClr val="000000"/>
                </a:solidFill>
                <a:latin typeface="+mj-lt"/>
              </a:rPr>
              <a:t>14 co-axial super-layers, 8 layers each (112 total) in 24 equal azimuthal (15</a:t>
            </a:r>
            <a:r>
              <a:rPr lang="en-GB" sz="1400" b="0" u="none" baseline="30000" dirty="0" smtClean="0">
                <a:solidFill>
                  <a:srgbClr val="000000"/>
                </a:solidFill>
                <a:latin typeface="+mj-lt"/>
              </a:rPr>
              <a:t>o</a:t>
            </a:r>
            <a:r>
              <a:rPr lang="en-GB" sz="1400" b="0" u="none" dirty="0" smtClean="0">
                <a:solidFill>
                  <a:srgbClr val="000000"/>
                </a:solidFill>
                <a:latin typeface="+mj-lt"/>
              </a:rPr>
              <a:t>) sectors </a:t>
            </a:r>
            <a:br>
              <a:rPr lang="en-GB" sz="1400" b="0" u="none" dirty="0" smtClean="0">
                <a:solidFill>
                  <a:srgbClr val="000000"/>
                </a:solidFill>
                <a:latin typeface="+mj-lt"/>
              </a:rPr>
            </a:br>
            <a:r>
              <a:rPr lang="en-GB" sz="1400" b="0" u="none" dirty="0" smtClean="0">
                <a:solidFill>
                  <a:srgbClr val="000000"/>
                </a:solidFill>
                <a:latin typeface="+mj-lt"/>
              </a:rPr>
              <a:t>(N</a:t>
            </a:r>
            <a:r>
              <a:rPr lang="en-GB" sz="1400" b="0" u="none" baseline="-25000" dirty="0" smtClean="0">
                <a:solidFill>
                  <a:srgbClr val="000000"/>
                </a:solidFill>
                <a:latin typeface="+mj-lt"/>
              </a:rPr>
              <a:t>i</a:t>
            </a:r>
            <a:r>
              <a:rPr lang="en-GB" sz="1400" b="0" u="none" dirty="0" smtClean="0">
                <a:solidFill>
                  <a:srgbClr val="000000"/>
                </a:solidFill>
                <a:latin typeface="+mj-lt"/>
              </a:rPr>
              <a:t> = 192 + (</a:t>
            </a:r>
            <a:r>
              <a:rPr lang="en-GB" sz="1400" b="0" u="none" dirty="0" err="1" smtClean="0">
                <a:solidFill>
                  <a:srgbClr val="000000"/>
                </a:solidFill>
                <a:latin typeface="+mj-lt"/>
              </a:rPr>
              <a:t>i</a:t>
            </a:r>
            <a:r>
              <a:rPr lang="en-GB" sz="1400" b="0" u="none" dirty="0" smtClean="0">
                <a:solidFill>
                  <a:srgbClr val="000000"/>
                </a:solidFill>
                <a:latin typeface="+mj-lt"/>
              </a:rPr>
              <a:t> − 1) × 48)</a:t>
            </a:r>
            <a:endParaRPr lang="en-GB" sz="1400" b="0" u="none" dirty="0">
              <a:solidFill>
                <a:srgbClr val="000000"/>
              </a:solidFill>
              <a:latin typeface="+mj-lt"/>
            </a:endParaRPr>
          </a:p>
        </p:txBody>
      </p:sp>
      <p:sp>
        <p:nvSpPr>
          <p:cNvPr id="108"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The </a:t>
            </a:r>
            <a:r>
              <a:rPr lang="en-GB" b="0" u="none" kern="0" dirty="0"/>
              <a:t>IDEA drift </a:t>
            </a:r>
            <a:r>
              <a:rPr lang="en-GB" b="0" u="none" kern="0" dirty="0" smtClean="0"/>
              <a:t>chamber</a:t>
            </a:r>
            <a:endParaRPr lang="en-GB" b="0" u="none" kern="0" dirty="0"/>
          </a:p>
        </p:txBody>
      </p:sp>
      <p:sp>
        <p:nvSpPr>
          <p:cNvPr id="47" name="Segnaposto data 46"/>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25</a:t>
            </a:fld>
            <a:r>
              <a:rPr lang="it-IT" smtClean="0"/>
              <a:t>/18</a:t>
            </a:r>
            <a:endParaRPr lang="it-IT" dirty="0"/>
          </a:p>
        </p:txBody>
      </p:sp>
    </p:spTree>
    <p:extLst>
      <p:ext uri="{BB962C8B-B14F-4D97-AF65-F5344CB8AC3E}">
        <p14:creationId xmlns:p14="http://schemas.microsoft.com/office/powerpoint/2010/main" val="6629704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342981" y="207963"/>
            <a:ext cx="6153354" cy="657133"/>
          </a:xfrm>
        </p:spPr>
        <p:txBody>
          <a:bodyPr/>
          <a:lstStyle/>
          <a:p>
            <a:pPr>
              <a:buClrTx/>
              <a:tabLst>
                <a:tab pos="0" algn="l"/>
                <a:tab pos="335846" algn="l"/>
                <a:tab pos="672883" algn="l"/>
                <a:tab pos="1009919" algn="l"/>
                <a:tab pos="1346956" algn="l"/>
                <a:tab pos="1683993" algn="l"/>
                <a:tab pos="2021030" algn="l"/>
                <a:tab pos="2358066" algn="l"/>
                <a:tab pos="2695103" algn="l"/>
                <a:tab pos="3032140" algn="l"/>
                <a:tab pos="3369177" algn="l"/>
                <a:tab pos="3706213" algn="l"/>
                <a:tab pos="4043250" algn="l"/>
                <a:tab pos="4380287" algn="l"/>
                <a:tab pos="4717324" algn="l"/>
                <a:tab pos="5054360" algn="l"/>
                <a:tab pos="5391397" algn="l"/>
                <a:tab pos="5728433" algn="l"/>
                <a:tab pos="6065471" algn="l"/>
                <a:tab pos="6402507" algn="l"/>
                <a:tab pos="6739544" algn="l"/>
              </a:tabLst>
              <a:defRPr/>
            </a:pPr>
            <a:r>
              <a:rPr lang="en-US" sz="1800" dirty="0"/>
              <a:t>Novel approach at construction technique of high granularity and high transparency Drift Chambers (</a:t>
            </a:r>
            <a:r>
              <a:rPr lang="en-US" sz="1400" dirty="0"/>
              <a:t>From KLOE DCH to IDEA DCH</a:t>
            </a:r>
            <a:r>
              <a:rPr lang="en-US" sz="1800" dirty="0"/>
              <a:t>)</a:t>
            </a:r>
          </a:p>
        </p:txBody>
      </p:sp>
      <p:sp>
        <p:nvSpPr>
          <p:cNvPr id="7170" name="Rectangle 2"/>
          <p:cNvSpPr>
            <a:spLocks noGrp="1" noChangeArrowheads="1"/>
          </p:cNvSpPr>
          <p:nvPr>
            <p:ph idx="1"/>
          </p:nvPr>
        </p:nvSpPr>
        <p:spPr>
          <a:xfrm>
            <a:off x="189434" y="913516"/>
            <a:ext cx="3698218" cy="2092407"/>
          </a:xfrm>
        </p:spPr>
        <p:txBody>
          <a:bodyPr/>
          <a:lstStyle/>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sz="1300" dirty="0"/>
              <a:t>Ancestor chamber: </a:t>
            </a:r>
            <a:r>
              <a:rPr lang="en-US" sz="1300" b="1" dirty="0"/>
              <a:t>KLOE</a:t>
            </a:r>
            <a:r>
              <a:rPr lang="en-US" sz="1300" dirty="0"/>
              <a:t> at INFN LNF </a:t>
            </a:r>
            <a:r>
              <a:rPr lang="en-US" sz="1300" dirty="0" err="1"/>
              <a:t>Daϕne</a:t>
            </a:r>
            <a:r>
              <a:rPr lang="en-US" sz="1300" dirty="0"/>
              <a:t> φ factory (commissioned in 1998 and </a:t>
            </a:r>
            <a:r>
              <a:rPr lang="en-US" sz="1300" dirty="0" smtClean="0"/>
              <a:t>operated for over 20 years)</a:t>
            </a:r>
            <a:endParaRPr lang="en-US" sz="1300" dirty="0"/>
          </a:p>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sz="1300" b="1" dirty="0" err="1"/>
              <a:t>CluCou</a:t>
            </a:r>
            <a:r>
              <a:rPr lang="en-US" sz="1300" dirty="0"/>
              <a:t> Chamber proposed for the </a:t>
            </a:r>
            <a:r>
              <a:rPr lang="en-US" sz="1300" b="1" dirty="0"/>
              <a:t>4</a:t>
            </a:r>
            <a:r>
              <a:rPr lang="en-US" sz="1300" b="1" baseline="30000" dirty="0"/>
              <a:t>th</a:t>
            </a:r>
            <a:r>
              <a:rPr lang="en-US" sz="1300" b="1" dirty="0"/>
              <a:t>-Concept </a:t>
            </a:r>
            <a:r>
              <a:rPr lang="en-US" sz="1300" dirty="0"/>
              <a:t>at ILC (2009)</a:t>
            </a:r>
          </a:p>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sz="1300" b="1" dirty="0"/>
              <a:t>I-tracker </a:t>
            </a:r>
            <a:r>
              <a:rPr lang="en-US" sz="1300" dirty="0"/>
              <a:t>chamber proposed for the </a:t>
            </a:r>
            <a:r>
              <a:rPr lang="en-US" sz="1300" b="1" dirty="0"/>
              <a:t>Mu2e experiment</a:t>
            </a:r>
            <a:r>
              <a:rPr lang="en-US" sz="1300" dirty="0"/>
              <a:t> at </a:t>
            </a:r>
            <a:r>
              <a:rPr lang="en-US" sz="1300" dirty="0" err="1"/>
              <a:t>Fermilab</a:t>
            </a:r>
            <a:r>
              <a:rPr lang="en-US" sz="1300" dirty="0"/>
              <a:t> (2012)</a:t>
            </a:r>
          </a:p>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sz="1300" b="1" dirty="0"/>
              <a:t>DCH </a:t>
            </a:r>
            <a:r>
              <a:rPr lang="en-US" sz="1300" dirty="0"/>
              <a:t>for the </a:t>
            </a:r>
            <a:r>
              <a:rPr lang="en-US" sz="1300" b="1" dirty="0"/>
              <a:t>MEG-II upgrade </a:t>
            </a:r>
            <a:r>
              <a:rPr lang="en-US" sz="1300" dirty="0"/>
              <a:t>at PSI (under commissioning)</a:t>
            </a:r>
          </a:p>
        </p:txBody>
      </p:sp>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4899"/>
          <a:stretch/>
        </p:blipFill>
        <p:spPr bwMode="auto">
          <a:xfrm>
            <a:off x="2133650" y="3256046"/>
            <a:ext cx="2905834" cy="1425310"/>
          </a:xfrm>
          <a:prstGeom prst="rect">
            <a:avLst/>
          </a:prstGeom>
          <a:noFill/>
          <a:ln>
            <a:noFill/>
          </a:ln>
          <a:effectLst/>
          <a:extLst>
            <a:ext uri="{909E8E84-426E-40dd-AFC4-6F175D3DCCD1}">
              <a14:hiddenFill xmlns:a14="http://schemas.microsoft.com/office/drawing/2010/main" xmlns="">
                <a:blipFill dpi="0" rotWithShape="0">
                  <a:blip/>
                  <a:srcRect l="4980"/>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7173" name="Text Box 5"/>
          <p:cNvSpPr txBox="1">
            <a:spLocks noChangeArrowheads="1"/>
          </p:cNvSpPr>
          <p:nvPr/>
        </p:nvSpPr>
        <p:spPr bwMode="auto">
          <a:xfrm>
            <a:off x="404907" y="2608692"/>
            <a:ext cx="138144" cy="56091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3226"/>
          </a:p>
        </p:txBody>
      </p:sp>
      <p:grpSp>
        <p:nvGrpSpPr>
          <p:cNvPr id="2" name="Gruppo 1"/>
          <p:cNvGrpSpPr/>
          <p:nvPr/>
        </p:nvGrpSpPr>
        <p:grpSpPr>
          <a:xfrm>
            <a:off x="92307" y="3005923"/>
            <a:ext cx="1962807" cy="1652439"/>
            <a:chOff x="292783" y="3210000"/>
            <a:chExt cx="1962807" cy="1652439"/>
          </a:xfrm>
        </p:grpSpPr>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10849" y="3245617"/>
              <a:ext cx="1944741" cy="1616822"/>
            </a:xfrm>
            <a:prstGeom prst="rect">
              <a:avLst/>
            </a:prstGeom>
            <a:noFill/>
            <a:ln>
              <a:noFill/>
            </a:ln>
            <a:effectLst/>
            <a:extLst>
              <a:ext uri="{909E8E84-426E-40dd-AFC4-6F175D3DCCD1}">
                <a14:hiddenFill xmlns:a14="http://schemas.microsoft.com/office/drawing/2010/main" xmlns="">
                  <a:blipFill dpi="0" rotWithShape="0">
                    <a:blip/>
                    <a:srcRect l="11429" r="9843"/>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7174" name="Text Box 6"/>
            <p:cNvSpPr txBox="1">
              <a:spLocks noChangeArrowheads="1"/>
            </p:cNvSpPr>
            <p:nvPr/>
          </p:nvSpPr>
          <p:spPr bwMode="auto">
            <a:xfrm>
              <a:off x="292783" y="3210000"/>
              <a:ext cx="836012" cy="227462"/>
            </a:xfrm>
            <a:prstGeom prst="rect">
              <a:avLst/>
            </a:prstGeom>
            <a:solidFill>
              <a:srgbClr val="FFFFFF"/>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buClrTx/>
                <a:buFontTx/>
                <a:buNone/>
                <a:defRPr/>
              </a:pPr>
              <a:r>
                <a:rPr lang="it-IT" sz="1050" u="none" dirty="0">
                  <a:solidFill>
                    <a:srgbClr val="FF3333"/>
                  </a:solidFill>
                  <a:latin typeface="Garamond"/>
                  <a:cs typeface="Garamond"/>
                </a:rPr>
                <a:t>KLOE DCH</a:t>
              </a:r>
            </a:p>
          </p:txBody>
        </p:sp>
      </p:grpSp>
      <p:sp>
        <p:nvSpPr>
          <p:cNvPr id="7175" name="Text Box 7"/>
          <p:cNvSpPr txBox="1">
            <a:spLocks noChangeArrowheads="1"/>
          </p:cNvSpPr>
          <p:nvPr/>
        </p:nvSpPr>
        <p:spPr bwMode="auto">
          <a:xfrm>
            <a:off x="4807777" y="2446618"/>
            <a:ext cx="890794" cy="2274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buClrTx/>
              <a:buFontTx/>
              <a:buNone/>
              <a:defRPr/>
            </a:pPr>
            <a:r>
              <a:rPr lang="it-IT" sz="1050" b="0" u="none" dirty="0">
                <a:solidFill>
                  <a:srgbClr val="FF3333"/>
                </a:solidFill>
                <a:latin typeface="+mj-lt"/>
              </a:rPr>
              <a:t>MEG-II DCH</a:t>
            </a:r>
          </a:p>
        </p:txBody>
      </p:sp>
      <p:graphicFrame>
        <p:nvGraphicFramePr>
          <p:cNvPr id="7176" name="Group 8"/>
          <p:cNvGraphicFramePr>
            <a:graphicFrameLocks noGrp="1"/>
          </p:cNvGraphicFramePr>
          <p:nvPr>
            <p:extLst>
              <p:ext uri="{D42A27DB-BD31-4B8C-83A1-F6EECF244321}">
                <p14:modId xmlns:p14="http://schemas.microsoft.com/office/powerpoint/2010/main" val="4073253079"/>
              </p:ext>
            </p:extLst>
          </p:nvPr>
        </p:nvGraphicFramePr>
        <p:xfrm>
          <a:off x="3887652" y="770352"/>
          <a:ext cx="2940412" cy="2189492"/>
        </p:xfrm>
        <a:graphic>
          <a:graphicData uri="http://schemas.openxmlformats.org/drawingml/2006/table">
            <a:tbl>
              <a:tblPr/>
              <a:tblGrid>
                <a:gridCol w="864096">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1068204">
                  <a:extLst>
                    <a:ext uri="{9D8B030D-6E8A-4147-A177-3AD203B41FA5}">
                      <a16:colId xmlns:a16="http://schemas.microsoft.com/office/drawing/2014/main" val="20002"/>
                    </a:ext>
                  </a:extLst>
                </a:gridCol>
              </a:tblGrid>
              <a:tr h="248057">
                <a:tc>
                  <a:txBody>
                    <a:bodyPr/>
                    <a:lstStyle/>
                    <a:p>
                      <a:pPr marL="0" marR="0" lvl="0" indent="0" algn="l" defTabSz="449263" rtl="0" eaLnBrk="0" fontAlgn="base" latinLnBrk="0" hangingPunct="0">
                        <a:lnSpc>
                          <a:spcPct val="96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it-IT" sz="1100" b="0" i="0" u="none" strike="noStrike" kern="1200" cap="none" normalizeH="0" baseline="0" dirty="0">
                        <a:ln>
                          <a:noFill/>
                        </a:ln>
                        <a:solidFill>
                          <a:srgbClr val="FF3333"/>
                        </a:solidFill>
                        <a:effectLst/>
                        <a:latin typeface="Arial" charset="0"/>
                        <a:ea typeface="ＭＳ Ｐゴシック" charset="0"/>
                        <a:cs typeface="Source Han Sans CN Regular" charset="0"/>
                      </a:endParaRPr>
                    </a:p>
                  </a:txBody>
                  <a:tcPr marL="67519" marR="67519" marT="59621"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1100" b="0" i="0" u="none" strike="noStrike" cap="none" normalizeH="0" baseline="0" dirty="0">
                          <a:ln>
                            <a:noFill/>
                          </a:ln>
                          <a:solidFill>
                            <a:srgbClr val="FF3333"/>
                          </a:solidFill>
                          <a:effectLst/>
                          <a:latin typeface="Arial" charset="0"/>
                          <a:ea typeface="ＭＳ Ｐゴシック" charset="0"/>
                          <a:cs typeface="Source Han Sans CN Regular" charset="0"/>
                        </a:rPr>
                        <a:t>KLOE</a:t>
                      </a:r>
                    </a:p>
                  </a:txBody>
                  <a:tcPr marL="67519" marR="67519" marT="61925"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1100" b="0" i="0" u="none" strike="noStrike" cap="none" normalizeH="0" baseline="0" dirty="0">
                          <a:ln>
                            <a:noFill/>
                          </a:ln>
                          <a:solidFill>
                            <a:srgbClr val="FF3333"/>
                          </a:solidFill>
                          <a:effectLst/>
                          <a:latin typeface="Arial" charset="0"/>
                          <a:ea typeface="ＭＳ Ｐゴシック" charset="0"/>
                          <a:cs typeface="Source Han Sans CN Regular" charset="0"/>
                        </a:rPr>
                        <a:t>MEG-II</a:t>
                      </a:r>
                    </a:p>
                  </a:txBody>
                  <a:tcPr marL="67519" marR="67519" marT="61925"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extLst>
                  <a:ext uri="{0D108BD9-81ED-4DB2-BD59-A6C34878D82A}">
                    <a16:rowId xmlns:a16="http://schemas.microsoft.com/office/drawing/2014/main" val="10000"/>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dirty="0">
                          <a:ln>
                            <a:noFill/>
                          </a:ln>
                          <a:solidFill>
                            <a:srgbClr val="000000"/>
                          </a:solidFill>
                          <a:effectLst/>
                          <a:latin typeface="Arial" charset="0"/>
                          <a:ea typeface="ＭＳ Ｐゴシック" charset="0"/>
                          <a:cs typeface="Source Han Sans CN Regular" charset="0"/>
                        </a:rPr>
                        <a:t>stereo</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Fully</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 (~ 80 </a:t>
                      </a: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mrad</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Fully</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 (~120 </a:t>
                      </a: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mrad</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0001"/>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dirty="0" err="1">
                          <a:ln>
                            <a:noFill/>
                          </a:ln>
                          <a:solidFill>
                            <a:srgbClr val="000000"/>
                          </a:solidFill>
                          <a:effectLst/>
                          <a:latin typeface="Arial" charset="0"/>
                          <a:ea typeface="ＭＳ Ｐゴシック" charset="0"/>
                          <a:cs typeface="Source Han Sans CN Regular" charset="0"/>
                        </a:rPr>
                        <a:t>diameter</a:t>
                      </a:r>
                      <a:endParaRPr kumimoji="0" lang="it-IT" sz="800" b="0" i="0" u="none" strike="noStrike" cap="none" normalizeH="0" baseline="0" dirty="0">
                        <a:ln>
                          <a:noFill/>
                        </a:ln>
                        <a:solidFill>
                          <a:srgbClr val="000000"/>
                        </a:solidFill>
                        <a:effectLst/>
                        <a:latin typeface="Arial" charset="0"/>
                        <a:ea typeface="ＭＳ Ｐゴシック" charset="0"/>
                        <a:cs typeface="Source Han Sans CN Regular" charset="0"/>
                      </a:endParaRP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4 m</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0.6 m</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2"/>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dirty="0" err="1">
                          <a:ln>
                            <a:noFill/>
                          </a:ln>
                          <a:solidFill>
                            <a:srgbClr val="000000"/>
                          </a:solidFill>
                          <a:effectLst/>
                          <a:latin typeface="Arial" charset="0"/>
                          <a:ea typeface="ＭＳ Ｐゴシック" charset="0"/>
                          <a:cs typeface="Source Han Sans CN Regular" charset="0"/>
                        </a:rPr>
                        <a:t>length</a:t>
                      </a:r>
                      <a:endParaRPr kumimoji="0" lang="it-IT" sz="800" b="0" i="0" u="none" strike="noStrike" cap="none" normalizeH="0" baseline="0" dirty="0">
                        <a:ln>
                          <a:noFill/>
                        </a:ln>
                        <a:solidFill>
                          <a:srgbClr val="000000"/>
                        </a:solidFill>
                        <a:effectLst/>
                        <a:latin typeface="Arial" charset="0"/>
                        <a:ea typeface="ＭＳ Ｐゴシック" charset="0"/>
                        <a:cs typeface="Source Han Sans CN Regular" charset="0"/>
                      </a:endParaRP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3.3 m</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a:ln>
                            <a:noFill/>
                          </a:ln>
                          <a:solidFill>
                            <a:srgbClr val="000000"/>
                          </a:solidFill>
                          <a:effectLst/>
                          <a:latin typeface="Arial" charset="0"/>
                          <a:ea typeface="ＭＳ Ｐゴシック" charset="0"/>
                          <a:cs typeface="Source Han Sans CN Regular" charset="0"/>
                        </a:rPr>
                        <a:t>2.0 m</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0003"/>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structure</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C-</a:t>
                      </a: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fiber</a:t>
                      </a:r>
                      <a:endPar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endParaRP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C-</a:t>
                      </a: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fiber</a:t>
                      </a:r>
                      <a:endPar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endParaRP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4"/>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Gas (He-iC</a:t>
                      </a:r>
                      <a:r>
                        <a:rPr kumimoji="0" lang="it-IT" sz="800" b="0" i="0" u="none" strike="noStrike" cap="none" normalizeH="0" baseline="-33000">
                          <a:ln>
                            <a:noFill/>
                          </a:ln>
                          <a:solidFill>
                            <a:srgbClr val="000000"/>
                          </a:solidFill>
                          <a:effectLst/>
                          <a:latin typeface="Arial" charset="0"/>
                          <a:ea typeface="ＭＳ Ｐゴシック" charset="0"/>
                          <a:cs typeface="Source Han Sans CN Regular" charset="0"/>
                        </a:rPr>
                        <a:t>4</a:t>
                      </a: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H</a:t>
                      </a:r>
                      <a:r>
                        <a:rPr kumimoji="0" lang="it-IT" sz="800" b="0" i="0" u="none" strike="noStrike" cap="none" normalizeH="0" baseline="-33000">
                          <a:ln>
                            <a:noFill/>
                          </a:ln>
                          <a:solidFill>
                            <a:srgbClr val="000000"/>
                          </a:solidFill>
                          <a:effectLst/>
                          <a:latin typeface="Arial" charset="0"/>
                          <a:ea typeface="ＭＳ Ｐゴシック" charset="0"/>
                          <a:cs typeface="Source Han Sans CN Regular" charset="0"/>
                        </a:rPr>
                        <a:t>10</a:t>
                      </a: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90% - 10%</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85% - 15%</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0005"/>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Sense wires</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12000</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2000</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6"/>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Total wires</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a:ln>
                            <a:noFill/>
                          </a:ln>
                          <a:solidFill>
                            <a:srgbClr val="000000"/>
                          </a:solidFill>
                          <a:effectLst/>
                          <a:latin typeface="Arial" charset="0"/>
                          <a:ea typeface="ＭＳ Ｐゴシック" charset="0"/>
                          <a:cs typeface="Source Han Sans CN Regular" charset="0"/>
                        </a:rPr>
                        <a:t>52000</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12000</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0007"/>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Weaker wire</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a:ln>
                            <a:noFill/>
                          </a:ln>
                          <a:solidFill>
                            <a:srgbClr val="000000"/>
                          </a:solidFill>
                          <a:effectLst/>
                          <a:latin typeface="Arial" charset="0"/>
                          <a:ea typeface="ＭＳ Ｐゴシック" charset="0"/>
                          <a:cs typeface="Source Han Sans CN Regular" charset="0"/>
                        </a:rPr>
                        <a:t>80 </a:t>
                      </a:r>
                      <a:r>
                        <a:rPr kumimoji="0" lang="it-IT" sz="800" b="1" i="0" u="none" strike="noStrike" cap="none" normalizeH="0" baseline="0">
                          <a:ln>
                            <a:noFill/>
                          </a:ln>
                          <a:solidFill>
                            <a:srgbClr val="000000"/>
                          </a:solidFill>
                          <a:effectLst/>
                          <a:latin typeface="Arial" charset="0"/>
                          <a:ea typeface="ＭＳ Ｐゴシック" charset="0"/>
                          <a:cs typeface="Arial" charset="0"/>
                        </a:rPr>
                        <a:t>µm Al</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FF0000"/>
                          </a:solidFill>
                          <a:effectLst/>
                          <a:latin typeface="Arial" charset="0"/>
                          <a:ea typeface="ＭＳ Ｐゴシック" charset="0"/>
                          <a:cs typeface="Source Han Sans CN Regular" charset="0"/>
                        </a:rPr>
                        <a:t>40 </a:t>
                      </a:r>
                      <a:r>
                        <a:rPr kumimoji="0" lang="it-IT" sz="800" b="1" i="0" u="none" strike="noStrike" cap="none" normalizeH="0" baseline="0" dirty="0">
                          <a:ln>
                            <a:noFill/>
                          </a:ln>
                          <a:solidFill>
                            <a:srgbClr val="FF0000"/>
                          </a:solidFill>
                          <a:effectLst/>
                          <a:latin typeface="Arial" charset="0"/>
                          <a:ea typeface="ＭＳ Ｐゴシック" charset="0"/>
                          <a:cs typeface="Arial" charset="0"/>
                        </a:rPr>
                        <a:t>µm</a:t>
                      </a:r>
                      <a:r>
                        <a:rPr kumimoji="0" lang="it-IT" sz="800" b="1" i="0" u="none" strike="noStrike" cap="none" normalizeH="0" baseline="0" dirty="0">
                          <a:ln>
                            <a:noFill/>
                          </a:ln>
                          <a:solidFill>
                            <a:srgbClr val="000000"/>
                          </a:solidFill>
                          <a:effectLst/>
                          <a:latin typeface="Arial" charset="0"/>
                          <a:ea typeface="ＭＳ Ｐゴシック" charset="0"/>
                          <a:cs typeface="Arial" charset="0"/>
                        </a:rPr>
                        <a:t> Al</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8"/>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dirty="0" err="1">
                          <a:ln>
                            <a:noFill/>
                          </a:ln>
                          <a:solidFill>
                            <a:srgbClr val="000000"/>
                          </a:solidFill>
                          <a:effectLst/>
                          <a:latin typeface="Arial" charset="0"/>
                          <a:ea typeface="ＭＳ Ｐゴシック" charset="0"/>
                          <a:cs typeface="Source Han Sans CN Regular" charset="0"/>
                        </a:rPr>
                        <a:t>cell</a:t>
                      </a:r>
                      <a:r>
                        <a:rPr kumimoji="0" lang="it-IT" sz="800" b="0" i="0" u="none" strike="noStrike" cap="none" normalizeH="0" baseline="0" dirty="0">
                          <a:ln>
                            <a:noFill/>
                          </a:ln>
                          <a:solidFill>
                            <a:srgbClr val="000000"/>
                          </a:solidFill>
                          <a:effectLst/>
                          <a:latin typeface="Arial" charset="0"/>
                          <a:ea typeface="ＭＳ Ｐゴシック" charset="0"/>
                          <a:cs typeface="Source Han Sans CN Regular" charset="0"/>
                        </a:rPr>
                        <a:t> </a:t>
                      </a:r>
                      <a:r>
                        <a:rPr kumimoji="0" lang="it-IT" sz="800" b="0" i="0" u="none" strike="noStrike" cap="none" normalizeH="0" baseline="0" dirty="0" err="1">
                          <a:ln>
                            <a:noFill/>
                          </a:ln>
                          <a:solidFill>
                            <a:srgbClr val="000000"/>
                          </a:solidFill>
                          <a:effectLst/>
                          <a:latin typeface="Arial" charset="0"/>
                          <a:ea typeface="ＭＳ Ｐゴシック" charset="0"/>
                          <a:cs typeface="Source Han Sans CN Regular" charset="0"/>
                        </a:rPr>
                        <a:t>size</a:t>
                      </a:r>
                      <a:endParaRPr kumimoji="0" lang="it-IT" sz="800" b="0" i="0" u="none" strike="noStrike" cap="none" normalizeH="0" baseline="0" dirty="0">
                        <a:ln>
                          <a:noFill/>
                        </a:ln>
                        <a:solidFill>
                          <a:srgbClr val="000000"/>
                        </a:solidFill>
                        <a:effectLst/>
                        <a:latin typeface="Arial" charset="0"/>
                        <a:ea typeface="ＭＳ Ｐゴシック" charset="0"/>
                        <a:cs typeface="Source Han Sans CN Regular" charset="0"/>
                      </a:endParaRP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a:ln>
                            <a:noFill/>
                          </a:ln>
                          <a:solidFill>
                            <a:srgbClr val="000000"/>
                          </a:solidFill>
                          <a:effectLst/>
                          <a:latin typeface="Arial" charset="0"/>
                          <a:ea typeface="ＭＳ Ｐゴシック" charset="0"/>
                          <a:cs typeface="Source Han Sans CN Regular" charset="0"/>
                        </a:rPr>
                        <a:t>2x2 - 3x3 cm</a:t>
                      </a:r>
                      <a:r>
                        <a:rPr kumimoji="0" lang="it-IT" sz="800" b="1" i="0" u="none" strike="noStrike" cap="none" normalizeH="0" baseline="33000">
                          <a:ln>
                            <a:noFill/>
                          </a:ln>
                          <a:solidFill>
                            <a:srgbClr val="000000"/>
                          </a:solidFill>
                          <a:effectLst/>
                          <a:latin typeface="Arial" charset="0"/>
                          <a:ea typeface="ＭＳ Ｐゴシック" charset="0"/>
                          <a:cs typeface="Source Han Sans CN Regular" charset="0"/>
                        </a:rPr>
                        <a:t>2</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FF0000"/>
                          </a:solidFill>
                          <a:effectLst/>
                          <a:latin typeface="Arial" charset="0"/>
                          <a:ea typeface="ＭＳ Ｐゴシック" charset="0"/>
                          <a:cs typeface="Source Han Sans CN Regular" charset="0"/>
                        </a:rPr>
                        <a:t>0.7x0.7 - 1x1</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 cm</a:t>
                      </a:r>
                      <a:r>
                        <a:rPr kumimoji="0" lang="it-IT" sz="800" b="1" i="0" u="none" strike="noStrike" cap="none" normalizeH="0" baseline="33000" dirty="0">
                          <a:ln>
                            <a:noFill/>
                          </a:ln>
                          <a:solidFill>
                            <a:srgbClr val="000000"/>
                          </a:solidFill>
                          <a:effectLst/>
                          <a:latin typeface="Arial" charset="0"/>
                          <a:ea typeface="ＭＳ Ｐゴシック" charset="0"/>
                          <a:cs typeface="Source Han Sans CN Regular" charset="0"/>
                        </a:rPr>
                        <a:t>2</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0009"/>
                  </a:ext>
                </a:extLst>
              </a:tr>
              <a:tr h="187639">
                <a:tc>
                  <a:txBody>
                    <a:bodyPr/>
                    <a:lstStyle/>
                    <a:p>
                      <a:pPr marL="0" marR="0" lvl="0" indent="0" algn="l"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0" i="0" u="none" strike="noStrike" cap="none" normalizeH="0" baseline="0">
                          <a:ln>
                            <a:noFill/>
                          </a:ln>
                          <a:solidFill>
                            <a:srgbClr val="000000"/>
                          </a:solidFill>
                          <a:effectLst/>
                          <a:latin typeface="Arial" charset="0"/>
                          <a:ea typeface="ＭＳ Ｐゴシック" charset="0"/>
                          <a:cs typeface="Source Han Sans CN Regular" charset="0"/>
                        </a:rPr>
                        <a:t>Wire density</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a:ln>
                            <a:noFill/>
                          </a:ln>
                          <a:solidFill>
                            <a:srgbClr val="000000"/>
                          </a:solidFill>
                          <a:effectLst/>
                          <a:latin typeface="Arial" charset="0"/>
                          <a:ea typeface="ＭＳ Ｐゴシック" charset="0"/>
                          <a:cs typeface="Source Han Sans CN Regular" charset="0"/>
                        </a:rPr>
                        <a:t>~0.4 wires/cm</a:t>
                      </a:r>
                      <a:r>
                        <a:rPr kumimoji="0" lang="it-IT" sz="800" b="1" i="0" u="none" strike="noStrike" cap="none" normalizeH="0" baseline="33000">
                          <a:ln>
                            <a:noFill/>
                          </a:ln>
                          <a:solidFill>
                            <a:srgbClr val="000000"/>
                          </a:solidFill>
                          <a:effectLst/>
                          <a:latin typeface="Arial" charset="0"/>
                          <a:ea typeface="ＭＳ Ｐゴシック" charset="0"/>
                          <a:cs typeface="Source Han Sans CN Regular" charset="0"/>
                        </a:rPr>
                        <a:t>2</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449263" rtl="0" eaLnBrk="1" fontAlgn="base" latinLnBrk="0" hangingPunct="0">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a:t>
                      </a:r>
                      <a:r>
                        <a:rPr kumimoji="0" lang="it-IT" sz="800" b="1" i="0" u="none" strike="noStrike" cap="none" normalizeH="0" baseline="0" dirty="0">
                          <a:ln>
                            <a:noFill/>
                          </a:ln>
                          <a:solidFill>
                            <a:srgbClr val="FF3333"/>
                          </a:solidFill>
                          <a:effectLst/>
                          <a:latin typeface="Arial" charset="0"/>
                          <a:ea typeface="ＭＳ Ｐゴシック" charset="0"/>
                          <a:cs typeface="Source Han Sans CN Regular" charset="0"/>
                        </a:rPr>
                        <a:t>12</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 </a:t>
                      </a:r>
                      <a:r>
                        <a:rPr kumimoji="0" lang="it-IT" sz="800" b="1" i="0" u="none" strike="noStrike" cap="none" normalizeH="0" baseline="0" dirty="0" err="1">
                          <a:ln>
                            <a:noFill/>
                          </a:ln>
                          <a:solidFill>
                            <a:srgbClr val="000000"/>
                          </a:solidFill>
                          <a:effectLst/>
                          <a:latin typeface="Arial" charset="0"/>
                          <a:ea typeface="ＭＳ Ｐゴシック" charset="0"/>
                          <a:cs typeface="Source Han Sans CN Regular" charset="0"/>
                        </a:rPr>
                        <a:t>wires</a:t>
                      </a:r>
                      <a:r>
                        <a:rPr kumimoji="0" lang="it-IT" sz="800" b="1" i="0" u="none" strike="noStrike" cap="none" normalizeH="0" baseline="0" dirty="0">
                          <a:ln>
                            <a:noFill/>
                          </a:ln>
                          <a:solidFill>
                            <a:srgbClr val="000000"/>
                          </a:solidFill>
                          <a:effectLst/>
                          <a:latin typeface="Arial" charset="0"/>
                          <a:ea typeface="ＭＳ Ｐゴシック" charset="0"/>
                          <a:cs typeface="Source Han Sans CN Regular" charset="0"/>
                        </a:rPr>
                        <a:t>/cm</a:t>
                      </a:r>
                      <a:r>
                        <a:rPr kumimoji="0" lang="it-IT" sz="800" b="1" i="0" u="none" strike="noStrike" cap="none" normalizeH="0" baseline="33000" dirty="0">
                          <a:ln>
                            <a:noFill/>
                          </a:ln>
                          <a:solidFill>
                            <a:srgbClr val="000000"/>
                          </a:solidFill>
                          <a:effectLst/>
                          <a:latin typeface="Arial" charset="0"/>
                          <a:ea typeface="ＭＳ Ｐゴシック" charset="0"/>
                          <a:cs typeface="Source Han Sans CN Regular" charset="0"/>
                        </a:rPr>
                        <a:t>2</a:t>
                      </a:r>
                    </a:p>
                  </a:txBody>
                  <a:tcPr marL="67519" marR="67519" marT="52217" marB="35122"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10"/>
                  </a:ext>
                </a:extLst>
              </a:tr>
            </a:tbl>
          </a:graphicData>
        </a:graphic>
      </p:graphicFrame>
      <p:sp>
        <p:nvSpPr>
          <p:cNvPr id="7290" name="Text Box 122"/>
          <p:cNvSpPr txBox="1">
            <a:spLocks noChangeArrowheads="1"/>
          </p:cNvSpPr>
          <p:nvPr/>
        </p:nvSpPr>
        <p:spPr bwMode="auto">
          <a:xfrm>
            <a:off x="2070878" y="2966404"/>
            <a:ext cx="3471475" cy="330328"/>
          </a:xfrm>
          <a:prstGeom prst="rect">
            <a:avLst/>
          </a:prstGeom>
          <a:solidFill>
            <a:schemeClr val="bg1"/>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000" u="none" dirty="0" smtClean="0">
                <a:solidFill>
                  <a:srgbClr val="FF0000"/>
                </a:solidFill>
                <a:latin typeface="+mj-lt"/>
              </a:rPr>
              <a:t>MEG-II: High </a:t>
            </a:r>
            <a:r>
              <a:rPr lang="en-US" sz="1000" u="none" dirty="0">
                <a:solidFill>
                  <a:srgbClr val="FF0000"/>
                </a:solidFill>
                <a:latin typeface="+mj-lt"/>
              </a:rPr>
              <a:t>wire densities prevent the use of feed-through, </a:t>
            </a:r>
            <a:r>
              <a:rPr lang="en-US" sz="1000" u="none" dirty="0" smtClean="0">
                <a:solidFill>
                  <a:srgbClr val="FF0000"/>
                </a:solidFill>
                <a:latin typeface="+mj-lt"/>
              </a:rPr>
              <a:t>needing </a:t>
            </a:r>
            <a:r>
              <a:rPr lang="en-US" sz="1000" u="none" dirty="0">
                <a:solidFill>
                  <a:srgbClr val="FF0000"/>
                </a:solidFill>
                <a:latin typeface="+mj-lt"/>
              </a:rPr>
              <a:t>novel approaches to the wiring procedures</a:t>
            </a:r>
          </a:p>
        </p:txBody>
      </p:sp>
      <p:pic>
        <p:nvPicPr>
          <p:cNvPr id="7291" name="Picture 12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127591" y="3245608"/>
            <a:ext cx="1491178" cy="1446186"/>
          </a:xfrm>
          <a:prstGeom prst="rect">
            <a:avLst/>
          </a:prstGeom>
          <a:noFill/>
          <a:ln>
            <a:noFill/>
          </a:ln>
          <a:effectLst/>
          <a:extLst>
            <a:ext uri="{909E8E84-426E-40dd-AFC4-6F175D3DCCD1}">
              <a14:hiddenFill xmlns:a14="http://schemas.microsoft.com/office/drawing/2010/main" xmlns="">
                <a:blipFill dpi="0" rotWithShape="0">
                  <a:blip/>
                  <a:srcRect r="-18"/>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Segnaposto piè di pagina 5"/>
          <p:cNvSpPr>
            <a:spLocks noGrp="1"/>
          </p:cNvSpPr>
          <p:nvPr>
            <p:ph type="ftr" idx="11"/>
          </p:nvPr>
        </p:nvSpPr>
        <p:spPr/>
        <p:txBody>
          <a:bodyPr/>
          <a:lstStyle/>
          <a:p>
            <a:pPr>
              <a:defRPr/>
            </a:pPr>
            <a:r>
              <a:rPr lang="it-IT" smtClean="0"/>
              <a:t>G.F. Tassielli - ICHEP2020 - Virtual (Prague)</a:t>
            </a:r>
            <a:endParaRPr lang="en-US"/>
          </a:p>
        </p:txBody>
      </p:sp>
      <p:sp>
        <p:nvSpPr>
          <p:cNvPr id="3" name="Segnaposto data 2"/>
          <p:cNvSpPr>
            <a:spLocks noGrp="1"/>
          </p:cNvSpPr>
          <p:nvPr>
            <p:ph type="dt" idx="10"/>
          </p:nvPr>
        </p:nvSpPr>
        <p:spPr/>
        <p:txBody>
          <a:bodyPr/>
          <a:lstStyle/>
          <a:p>
            <a:pPr>
              <a:defRPr/>
            </a:pPr>
            <a:r>
              <a:rPr lang="en-US" smtClean="0"/>
              <a:t>07/30/2020</a:t>
            </a:r>
            <a:endParaRPr lang="it-IT"/>
          </a:p>
        </p:txBody>
      </p:sp>
      <p:sp>
        <p:nvSpPr>
          <p:cNvPr id="5" name="Segnaposto numero diapositiva 4"/>
          <p:cNvSpPr>
            <a:spLocks noGrp="1"/>
          </p:cNvSpPr>
          <p:nvPr>
            <p:ph type="sldNum" idx="12"/>
          </p:nvPr>
        </p:nvSpPr>
        <p:spPr/>
        <p:txBody>
          <a:bodyPr/>
          <a:lstStyle/>
          <a:p>
            <a:pPr>
              <a:defRPr/>
            </a:pPr>
            <a:fld id="{B8EECDC5-A419-2B49-B70B-D91EA33F7C86}" type="slidenum">
              <a:rPr lang="it-IT" smtClean="0"/>
              <a:pPr>
                <a:defRPr/>
              </a:pPr>
              <a:t>26</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3"/>
            <a:ext cx="6171247" cy="708398"/>
          </a:xfrm>
        </p:spPr>
        <p:txBody>
          <a:bodyPr/>
          <a:lstStyle/>
          <a:p>
            <a:r>
              <a:rPr lang="en-US" sz="1800" dirty="0"/>
              <a:t>Novel approach at construction technique of high granularity and high transparency Drift </a:t>
            </a:r>
            <a:r>
              <a:rPr lang="en-US" sz="1800" dirty="0" smtClean="0"/>
              <a:t>Chambers</a:t>
            </a:r>
            <a:endParaRPr lang="en-US" sz="1800" dirty="0"/>
          </a:p>
        </p:txBody>
      </p:sp>
      <p:sp>
        <p:nvSpPr>
          <p:cNvPr id="7" name="Segnaposto piè di pagina 6"/>
          <p:cNvSpPr>
            <a:spLocks noGrp="1"/>
          </p:cNvSpPr>
          <p:nvPr>
            <p:ph type="ftr" idx="11"/>
          </p:nvPr>
        </p:nvSpPr>
        <p:spPr/>
        <p:txBody>
          <a:bodyPr/>
          <a:lstStyle/>
          <a:p>
            <a:pPr>
              <a:defRPr/>
            </a:pPr>
            <a:r>
              <a:rPr lang="it-IT" smtClean="0"/>
              <a:t>G.F. Tassielli - ICHEP2020 - Virtual (Prague)</a:t>
            </a:r>
            <a:endParaRPr lang="en-US"/>
          </a:p>
        </p:txBody>
      </p:sp>
      <p:grpSp>
        <p:nvGrpSpPr>
          <p:cNvPr id="21" name="Gruppo 20"/>
          <p:cNvGrpSpPr/>
          <p:nvPr/>
        </p:nvGrpSpPr>
        <p:grpSpPr>
          <a:xfrm>
            <a:off x="4095032" y="700336"/>
            <a:ext cx="2764556" cy="1915685"/>
            <a:chOff x="4095032" y="772344"/>
            <a:chExt cx="2764556" cy="1915685"/>
          </a:xfrm>
        </p:grpSpPr>
        <p:pic>
          <p:nvPicPr>
            <p:cNvPr id="8" name="Picture 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95032" y="772344"/>
              <a:ext cx="2764556" cy="1915685"/>
            </a:xfrm>
            <a:prstGeom prst="rect">
              <a:avLst/>
            </a:prstGeom>
            <a:noFill/>
            <a:ln>
              <a:noFill/>
            </a:ln>
            <a:effectLst/>
            <a:extLst>
              <a:ext uri="{909E8E84-426E-40dd-AFC4-6F175D3DCCD1}">
                <a14:hiddenFill xmlns:a14="http://schemas.microsoft.com/office/drawing/2010/main" xmlns="">
                  <a:blipFill dpi="0" rotWithShape="0">
                    <a:blip/>
                    <a:srcRect l="7053" r="14059"/>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CasellaDiTesto 1"/>
            <p:cNvSpPr txBox="1"/>
            <p:nvPr/>
          </p:nvSpPr>
          <p:spPr>
            <a:xfrm>
              <a:off x="5229994" y="772344"/>
              <a:ext cx="806054" cy="276999"/>
            </a:xfrm>
            <a:prstGeom prst="rect">
              <a:avLst/>
            </a:prstGeom>
            <a:noFill/>
          </p:spPr>
          <p:txBody>
            <a:bodyPr wrap="none" rtlCol="0">
              <a:spAutoFit/>
            </a:bodyPr>
            <a:lstStyle/>
            <a:p>
              <a:r>
                <a:rPr lang="en-GB" sz="1200" u="none" dirty="0" smtClean="0">
                  <a:solidFill>
                    <a:schemeClr val="tx1"/>
                  </a:solidFill>
                </a:rPr>
                <a:t>wire cage</a:t>
              </a:r>
              <a:endParaRPr lang="en-GB" sz="1200" u="none" dirty="0">
                <a:solidFill>
                  <a:schemeClr val="tx1"/>
                </a:solidFill>
              </a:endParaRPr>
            </a:p>
          </p:txBody>
        </p:sp>
        <p:sp>
          <p:nvSpPr>
            <p:cNvPr id="9" name="CasellaDiTesto 8"/>
            <p:cNvSpPr txBox="1"/>
            <p:nvPr/>
          </p:nvSpPr>
          <p:spPr>
            <a:xfrm>
              <a:off x="5954156" y="2283564"/>
              <a:ext cx="824841" cy="276999"/>
            </a:xfrm>
            <a:prstGeom prst="rect">
              <a:avLst/>
            </a:prstGeom>
            <a:noFill/>
          </p:spPr>
          <p:txBody>
            <a:bodyPr wrap="none" rtlCol="0">
              <a:spAutoFit/>
            </a:bodyPr>
            <a:lstStyle/>
            <a:p>
              <a:r>
                <a:rPr lang="it-IT" sz="1200" u="none" dirty="0" smtClean="0">
                  <a:solidFill>
                    <a:srgbClr val="0070C0"/>
                  </a:solidFill>
                </a:rPr>
                <a:t>gas vessel</a:t>
              </a:r>
              <a:endParaRPr lang="en-US" sz="1200" u="none" dirty="0">
                <a:solidFill>
                  <a:srgbClr val="0070C0"/>
                </a:solidFill>
              </a:endParaRPr>
            </a:p>
          </p:txBody>
        </p:sp>
        <p:cxnSp>
          <p:nvCxnSpPr>
            <p:cNvPr id="6" name="Connettore 2 5"/>
            <p:cNvCxnSpPr/>
            <p:nvPr/>
          </p:nvCxnSpPr>
          <p:spPr bwMode="auto">
            <a:xfrm>
              <a:off x="5477310" y="988368"/>
              <a:ext cx="0" cy="288032"/>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Connettore 2 11"/>
            <p:cNvCxnSpPr/>
            <p:nvPr/>
          </p:nvCxnSpPr>
          <p:spPr bwMode="auto">
            <a:xfrm>
              <a:off x="5477310" y="988368"/>
              <a:ext cx="147181" cy="22705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Connettore 2 16"/>
            <p:cNvCxnSpPr>
              <a:stCxn id="9" idx="0"/>
            </p:cNvCxnSpPr>
            <p:nvPr/>
          </p:nvCxnSpPr>
          <p:spPr bwMode="auto">
            <a:xfrm flipH="1" flipV="1">
              <a:off x="6166098" y="2139548"/>
              <a:ext cx="200479" cy="144016"/>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Connettore 2 18"/>
            <p:cNvCxnSpPr/>
            <p:nvPr/>
          </p:nvCxnSpPr>
          <p:spPr bwMode="auto">
            <a:xfrm flipH="1" flipV="1">
              <a:off x="4775512" y="2380362"/>
              <a:ext cx="1174562" cy="48166"/>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5" name="Segnaposto data 4"/>
          <p:cNvSpPr>
            <a:spLocks noGrp="1"/>
          </p:cNvSpPr>
          <p:nvPr>
            <p:ph type="dt" idx="10"/>
          </p:nvPr>
        </p:nvSpPr>
        <p:spPr/>
        <p:txBody>
          <a:bodyPr/>
          <a:lstStyle/>
          <a:p>
            <a:pPr>
              <a:defRPr/>
            </a:pPr>
            <a:r>
              <a:rPr lang="en-US" smtClean="0"/>
              <a:t>07/30/2020</a:t>
            </a:r>
            <a:endParaRPr lang="it-IT"/>
          </a:p>
        </p:txBody>
      </p:sp>
      <p:sp>
        <p:nvSpPr>
          <p:cNvPr id="9219" name="Text Box 3"/>
          <p:cNvSpPr txBox="1">
            <a:spLocks noChangeArrowheads="1"/>
          </p:cNvSpPr>
          <p:nvPr/>
        </p:nvSpPr>
        <p:spPr bwMode="auto">
          <a:xfrm>
            <a:off x="261442" y="844352"/>
            <a:ext cx="4490373" cy="4962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9pPr>
          </a:lstStyle>
          <a:p>
            <a:pPr>
              <a:buClrTx/>
              <a:buFontTx/>
              <a:buNone/>
              <a:defRPr/>
            </a:pPr>
            <a:r>
              <a:rPr lang="en-GB" sz="1600" b="0" u="none" dirty="0">
                <a:solidFill>
                  <a:srgbClr val="000000"/>
                </a:solidFill>
              </a:rPr>
              <a:t>Based on the MEG-II DCH new construction technique the </a:t>
            </a:r>
            <a:r>
              <a:rPr lang="en-GB" sz="1600" b="0" u="none" dirty="0">
                <a:solidFill>
                  <a:srgbClr val="FF3333"/>
                </a:solidFill>
              </a:rPr>
              <a:t>IDEA DCH</a:t>
            </a:r>
            <a:r>
              <a:rPr lang="en-GB" sz="1600" b="0" u="none" dirty="0">
                <a:solidFill>
                  <a:srgbClr val="000000"/>
                </a:solidFill>
              </a:rPr>
              <a:t> can meet these </a:t>
            </a:r>
            <a:r>
              <a:rPr lang="en-GB" sz="1600" b="0" u="none" dirty="0" smtClean="0">
                <a:solidFill>
                  <a:srgbClr val="000000"/>
                </a:solidFill>
              </a:rPr>
              <a:t>goals:</a:t>
            </a:r>
            <a:endParaRPr lang="en-GB" sz="1600" b="0" u="none" dirty="0">
              <a:solidFill>
                <a:srgbClr val="000000"/>
              </a:solidFill>
            </a:endParaRPr>
          </a:p>
        </p:txBody>
      </p:sp>
      <p:sp>
        <p:nvSpPr>
          <p:cNvPr id="9218" name="Text Box 2"/>
          <p:cNvSpPr txBox="1">
            <a:spLocks noChangeArrowheads="1"/>
          </p:cNvSpPr>
          <p:nvPr/>
        </p:nvSpPr>
        <p:spPr bwMode="auto">
          <a:xfrm>
            <a:off x="20656" y="1348408"/>
            <a:ext cx="6677750" cy="328595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252413" indent="-252413">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1pPr>
            <a:lvl2pPr marL="739775" indent="-282575">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2pPr>
            <a:lvl3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3pPr>
            <a:lvl4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4pPr>
            <a:lvl5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9pPr>
          </a:lstStyle>
          <a:p>
            <a:pPr>
              <a:spcBef>
                <a:spcPts val="338"/>
              </a:spcBef>
              <a:buClr>
                <a:srgbClr val="CC9900"/>
              </a:buClr>
              <a:buSzPct val="65000"/>
              <a:buFont typeface="Wingdings" charset="0"/>
              <a:buChar char=""/>
              <a:defRPr/>
            </a:pPr>
            <a:r>
              <a:rPr lang="en-US" sz="1400" b="0" u="none" dirty="0">
                <a:solidFill>
                  <a:srgbClr val="000000"/>
                </a:solidFill>
                <a:latin typeface="Garamond"/>
                <a:cs typeface="Garamond"/>
              </a:rPr>
              <a:t>Gas containment – wire support functions separation: </a:t>
            </a:r>
          </a:p>
          <a:p>
            <a:pPr marL="342991" lvl="1" indent="0">
              <a:spcBef>
                <a:spcPts val="338"/>
              </a:spcBef>
              <a:defRPr/>
            </a:pPr>
            <a:r>
              <a:rPr lang="en-US" sz="1400" b="0" u="none" dirty="0">
                <a:solidFill>
                  <a:srgbClr val="000000"/>
                </a:solidFill>
                <a:latin typeface="Garamond"/>
                <a:cs typeface="Garamond"/>
              </a:rPr>
              <a:t>allows to reduce material to </a:t>
            </a:r>
            <a:r>
              <a:rPr lang="en-US" sz="1400" b="0" u="none" dirty="0">
                <a:solidFill>
                  <a:srgbClr val="FF0000"/>
                </a:solidFill>
                <a:latin typeface="Garamond"/>
                <a:cs typeface="Garamond"/>
              </a:rPr>
              <a:t>≈ 10</a:t>
            </a:r>
            <a:r>
              <a:rPr lang="en-US" sz="1400" b="0" u="none" baseline="33000" dirty="0">
                <a:solidFill>
                  <a:srgbClr val="FF0000"/>
                </a:solidFill>
                <a:latin typeface="Garamond"/>
                <a:cs typeface="Garamond"/>
              </a:rPr>
              <a:t>-3</a:t>
            </a:r>
            <a:r>
              <a:rPr lang="en-US" sz="1400" b="0" u="none" dirty="0">
                <a:solidFill>
                  <a:srgbClr val="FF0000"/>
                </a:solidFill>
                <a:latin typeface="Garamond"/>
                <a:cs typeface="Garamond"/>
              </a:rPr>
              <a:t> X</a:t>
            </a:r>
            <a:r>
              <a:rPr lang="en-US" sz="1400" b="0" u="none" baseline="-33000" dirty="0">
                <a:solidFill>
                  <a:srgbClr val="FF0000"/>
                </a:solidFill>
                <a:latin typeface="Garamond"/>
                <a:cs typeface="Garamond"/>
              </a:rPr>
              <a:t>0</a:t>
            </a:r>
            <a:r>
              <a:rPr lang="en-US" sz="1400" b="0" u="none" dirty="0">
                <a:solidFill>
                  <a:srgbClr val="FF0000"/>
                </a:solidFill>
                <a:latin typeface="Garamond"/>
                <a:cs typeface="Garamond"/>
              </a:rPr>
              <a:t> for the inner </a:t>
            </a:r>
            <a:r>
              <a:rPr lang="en-US" sz="1400" b="0" u="none" dirty="0" smtClean="0">
                <a:solidFill>
                  <a:srgbClr val="FF0000"/>
                </a:solidFill>
                <a:latin typeface="Garamond"/>
                <a:cs typeface="Garamond"/>
              </a:rPr>
              <a:t/>
            </a:r>
            <a:br>
              <a:rPr lang="en-US" sz="1400" b="0" u="none" dirty="0" smtClean="0">
                <a:solidFill>
                  <a:srgbClr val="FF0000"/>
                </a:solidFill>
                <a:latin typeface="Garamond"/>
                <a:cs typeface="Garamond"/>
              </a:rPr>
            </a:br>
            <a:r>
              <a:rPr lang="en-US" sz="1400" b="0" u="none" dirty="0" smtClean="0">
                <a:solidFill>
                  <a:srgbClr val="FF0000"/>
                </a:solidFill>
                <a:latin typeface="Garamond"/>
                <a:cs typeface="Garamond"/>
              </a:rPr>
              <a:t>cylinder</a:t>
            </a:r>
            <a:r>
              <a:rPr lang="en-US" sz="1400" b="0" u="none" dirty="0" smtClean="0">
                <a:solidFill>
                  <a:srgbClr val="000000"/>
                </a:solidFill>
                <a:latin typeface="Garamond"/>
                <a:cs typeface="Garamond"/>
              </a:rPr>
              <a:t> </a:t>
            </a:r>
            <a:r>
              <a:rPr lang="en-US" sz="1400" b="0" u="none" dirty="0">
                <a:solidFill>
                  <a:srgbClr val="000000"/>
                </a:solidFill>
                <a:latin typeface="Garamond"/>
                <a:cs typeface="Garamond"/>
              </a:rPr>
              <a:t>and to a </a:t>
            </a:r>
            <a:r>
              <a:rPr lang="en-US" sz="1400" b="0" u="none" dirty="0">
                <a:solidFill>
                  <a:srgbClr val="FF0000"/>
                </a:solidFill>
                <a:latin typeface="Garamond"/>
                <a:cs typeface="Garamond"/>
              </a:rPr>
              <a:t>few x 10</a:t>
            </a:r>
            <a:r>
              <a:rPr lang="en-US" sz="1400" b="0" u="none" baseline="33000" dirty="0">
                <a:solidFill>
                  <a:srgbClr val="FF0000"/>
                </a:solidFill>
                <a:latin typeface="Garamond"/>
                <a:cs typeface="Garamond"/>
              </a:rPr>
              <a:t>-2</a:t>
            </a:r>
            <a:r>
              <a:rPr lang="en-US" sz="1400" b="0" u="none" dirty="0">
                <a:solidFill>
                  <a:srgbClr val="FF0000"/>
                </a:solidFill>
                <a:latin typeface="Garamond"/>
                <a:cs typeface="Garamond"/>
              </a:rPr>
              <a:t> X</a:t>
            </a:r>
            <a:r>
              <a:rPr lang="en-US" sz="1400" b="0" u="none" baseline="-33000" dirty="0">
                <a:solidFill>
                  <a:srgbClr val="FF0000"/>
                </a:solidFill>
                <a:latin typeface="Garamond"/>
                <a:cs typeface="Garamond"/>
              </a:rPr>
              <a:t>0</a:t>
            </a:r>
            <a:r>
              <a:rPr lang="en-US" sz="1400" b="0" u="none" dirty="0">
                <a:solidFill>
                  <a:srgbClr val="FF0000"/>
                </a:solidFill>
                <a:latin typeface="Garamond"/>
                <a:cs typeface="Garamond"/>
              </a:rPr>
              <a:t> for the end-plates</a:t>
            </a:r>
            <a:r>
              <a:rPr lang="en-US" sz="1400" b="0" u="none" dirty="0">
                <a:solidFill>
                  <a:srgbClr val="000000"/>
                </a:solidFill>
                <a:latin typeface="Garamond"/>
                <a:cs typeface="Garamond"/>
              </a:rPr>
              <a:t>, </a:t>
            </a:r>
            <a:r>
              <a:rPr lang="en-US" sz="1400" b="0" u="none" dirty="0" smtClean="0">
                <a:solidFill>
                  <a:srgbClr val="000000"/>
                </a:solidFill>
                <a:latin typeface="Garamond"/>
                <a:cs typeface="Garamond"/>
              </a:rPr>
              <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including </a:t>
            </a:r>
            <a:r>
              <a:rPr lang="en-US" sz="1400" b="0" u="none" dirty="0">
                <a:solidFill>
                  <a:srgbClr val="000000"/>
                </a:solidFill>
                <a:latin typeface="Garamond"/>
                <a:cs typeface="Garamond"/>
              </a:rPr>
              <a:t>FEE, HV supply and signal cables </a:t>
            </a:r>
            <a:endParaRPr lang="en-US" sz="14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US" sz="1400" b="0" u="none" dirty="0" smtClean="0">
                <a:solidFill>
                  <a:srgbClr val="000000"/>
                </a:solidFill>
                <a:latin typeface="Garamond"/>
                <a:cs typeface="Garamond"/>
              </a:rPr>
              <a:t>Feed-through-less wiring:</a:t>
            </a:r>
          </a:p>
          <a:p>
            <a:pPr marL="342991" lvl="1" indent="0">
              <a:spcBef>
                <a:spcPts val="338"/>
              </a:spcBef>
              <a:defRPr/>
            </a:pPr>
            <a:r>
              <a:rPr lang="en-US" sz="1400" b="0" u="none" dirty="0" smtClean="0">
                <a:solidFill>
                  <a:srgbClr val="000000"/>
                </a:solidFill>
                <a:latin typeface="Garamond"/>
                <a:cs typeface="Garamond"/>
              </a:rPr>
              <a:t>allows </a:t>
            </a:r>
            <a:r>
              <a:rPr lang="en-US" sz="1400" b="0" u="none" dirty="0">
                <a:solidFill>
                  <a:srgbClr val="000000"/>
                </a:solidFill>
                <a:latin typeface="Garamond"/>
                <a:cs typeface="Garamond"/>
              </a:rPr>
              <a:t>to increase chamber granularity and field/sense wire ratio to reduce multiple scattering and total tension on end plates due to wires by using thinner wires</a:t>
            </a:r>
          </a:p>
          <a:p>
            <a:pPr>
              <a:spcBef>
                <a:spcPts val="338"/>
              </a:spcBef>
              <a:buClr>
                <a:srgbClr val="CC9900"/>
              </a:buClr>
              <a:buSzPct val="65000"/>
              <a:buFont typeface="Wingdings" charset="0"/>
              <a:buChar char=""/>
              <a:defRPr/>
            </a:pPr>
            <a:r>
              <a:rPr lang="en-US" sz="1400" b="0" u="none" dirty="0">
                <a:solidFill>
                  <a:srgbClr val="000000"/>
                </a:solidFill>
                <a:latin typeface="Garamond"/>
                <a:cs typeface="Garamond"/>
              </a:rPr>
              <a:t>Cluster timing:</a:t>
            </a:r>
          </a:p>
          <a:p>
            <a:pPr marL="342991" lvl="1" indent="0">
              <a:spcBef>
                <a:spcPts val="338"/>
              </a:spcBef>
              <a:defRPr/>
            </a:pPr>
            <a:r>
              <a:rPr lang="en-US" sz="1400" b="0" u="none" dirty="0">
                <a:solidFill>
                  <a:srgbClr val="000000"/>
                </a:solidFill>
                <a:latin typeface="Garamond"/>
                <a:cs typeface="Garamond"/>
              </a:rPr>
              <a:t>allows to reach </a:t>
            </a:r>
            <a:r>
              <a:rPr lang="en-US" sz="1400" b="0" u="none" dirty="0">
                <a:solidFill>
                  <a:srgbClr val="FF0000"/>
                </a:solidFill>
                <a:latin typeface="Garamond"/>
                <a:cs typeface="Garamond"/>
              </a:rPr>
              <a:t>spatial resolution &lt; 100 </a:t>
            </a:r>
            <a:r>
              <a:rPr lang="en-US" sz="1100" b="0" u="none" dirty="0" err="1">
                <a:solidFill>
                  <a:srgbClr val="FF0000"/>
                </a:solidFill>
                <a:latin typeface="Lucida Grande"/>
                <a:ea typeface="Lucida Grande"/>
                <a:cs typeface="Lucida Grande"/>
              </a:rPr>
              <a:t>μ</a:t>
            </a:r>
            <a:r>
              <a:rPr lang="en-US" sz="1400" b="0" u="none" dirty="0" err="1">
                <a:solidFill>
                  <a:srgbClr val="FF0000"/>
                </a:solidFill>
                <a:latin typeface="Garamond"/>
                <a:cs typeface="Garamond"/>
              </a:rPr>
              <a:t>m</a:t>
            </a:r>
            <a:r>
              <a:rPr lang="en-US" sz="1400" b="0" u="none" dirty="0">
                <a:solidFill>
                  <a:srgbClr val="FF0000"/>
                </a:solidFill>
                <a:latin typeface="Garamond"/>
                <a:cs typeface="Garamond"/>
              </a:rPr>
              <a:t> for 8 mm drift cells</a:t>
            </a:r>
            <a:r>
              <a:rPr lang="en-US" sz="1400" b="0" u="none" dirty="0">
                <a:solidFill>
                  <a:srgbClr val="000000"/>
                </a:solidFill>
                <a:latin typeface="Garamond"/>
                <a:cs typeface="Garamond"/>
              </a:rPr>
              <a:t> in He based gas mixtures (such a technique is going to be implemented in the MEG-II drift chamber under </a:t>
            </a:r>
            <a:r>
              <a:rPr lang="en-US" sz="1400" b="0" u="none" dirty="0" smtClean="0">
                <a:solidFill>
                  <a:srgbClr val="000000"/>
                </a:solidFill>
                <a:latin typeface="Garamond"/>
                <a:cs typeface="Garamond"/>
              </a:rPr>
              <a:t>commissioning)</a:t>
            </a:r>
            <a:endParaRPr lang="en-US" sz="1400" b="0" u="none" dirty="0">
              <a:solidFill>
                <a:srgbClr val="000000"/>
              </a:solidFill>
              <a:latin typeface="Garamond"/>
              <a:cs typeface="Garamond"/>
            </a:endParaRPr>
          </a:p>
          <a:p>
            <a:pPr>
              <a:spcBef>
                <a:spcPts val="338"/>
              </a:spcBef>
              <a:buClr>
                <a:srgbClr val="CC9900"/>
              </a:buClr>
              <a:buSzPct val="65000"/>
              <a:buFont typeface="Wingdings" charset="0"/>
              <a:buChar char=""/>
              <a:defRPr/>
            </a:pPr>
            <a:r>
              <a:rPr lang="en-US" sz="1400" b="0" u="none" dirty="0">
                <a:solidFill>
                  <a:srgbClr val="000000"/>
                </a:solidFill>
                <a:latin typeface="Garamond"/>
                <a:cs typeface="Garamond"/>
              </a:rPr>
              <a:t>Cluster counting:</a:t>
            </a:r>
          </a:p>
          <a:p>
            <a:pPr marL="342991" lvl="1" indent="0">
              <a:spcBef>
                <a:spcPts val="338"/>
              </a:spcBef>
              <a:defRPr/>
            </a:pPr>
            <a:r>
              <a:rPr lang="en-US" sz="1400" b="0" u="none" dirty="0">
                <a:solidFill>
                  <a:srgbClr val="000000"/>
                </a:solidFill>
                <a:latin typeface="Garamond"/>
                <a:cs typeface="Garamond"/>
              </a:rPr>
              <a:t>allows to reach </a:t>
            </a:r>
            <a:r>
              <a:rPr lang="en-US" sz="1400" b="0" u="none" dirty="0" err="1">
                <a:solidFill>
                  <a:srgbClr val="FF0000"/>
                </a:solidFill>
                <a:latin typeface="Garamond"/>
                <a:cs typeface="Garamond"/>
              </a:rPr>
              <a:t>dN</a:t>
            </a:r>
            <a:r>
              <a:rPr lang="en-US" sz="1400" b="0" u="none" baseline="-33000" dirty="0" err="1">
                <a:solidFill>
                  <a:srgbClr val="FF0000"/>
                </a:solidFill>
                <a:latin typeface="Garamond"/>
                <a:cs typeface="Garamond"/>
              </a:rPr>
              <a:t>cl</a:t>
            </a:r>
            <a:r>
              <a:rPr lang="en-US" sz="1400" b="0" u="none" dirty="0">
                <a:solidFill>
                  <a:srgbClr val="FF0000"/>
                </a:solidFill>
                <a:latin typeface="Garamond"/>
                <a:cs typeface="Garamond"/>
              </a:rPr>
              <a:t>/dx resolution &lt; 3%</a:t>
            </a:r>
            <a:r>
              <a:rPr lang="en-US" sz="1400" b="0" u="none" dirty="0">
                <a:solidFill>
                  <a:srgbClr val="000000"/>
                </a:solidFill>
                <a:latin typeface="Garamond"/>
                <a:cs typeface="Garamond"/>
              </a:rPr>
              <a:t> for particle identification (a factor 2 better than </a:t>
            </a:r>
            <a:r>
              <a:rPr lang="en-US" sz="1400" b="0" u="none" dirty="0" err="1">
                <a:solidFill>
                  <a:srgbClr val="000000"/>
                </a:solidFill>
                <a:latin typeface="Garamond"/>
                <a:cs typeface="Garamond"/>
              </a:rPr>
              <a:t>dE</a:t>
            </a:r>
            <a:r>
              <a:rPr lang="en-US" sz="1400" b="0" u="none" dirty="0">
                <a:solidFill>
                  <a:srgbClr val="000000"/>
                </a:solidFill>
                <a:latin typeface="Garamond"/>
                <a:cs typeface="Garamond"/>
              </a:rPr>
              <a:t>/dx as measured in a beam test) </a:t>
            </a:r>
          </a:p>
        </p:txBody>
      </p:sp>
      <p:sp>
        <p:nvSpPr>
          <p:cNvPr id="4" name="Segnaposto numero diapositiva 3"/>
          <p:cNvSpPr>
            <a:spLocks noGrp="1"/>
          </p:cNvSpPr>
          <p:nvPr>
            <p:ph type="sldNum" idx="12"/>
          </p:nvPr>
        </p:nvSpPr>
        <p:spPr/>
        <p:txBody>
          <a:bodyPr/>
          <a:lstStyle/>
          <a:p>
            <a:pPr>
              <a:defRPr/>
            </a:pPr>
            <a:fld id="{B8EECDC5-A419-2B49-B70B-D91EA33F7C86}" type="slidenum">
              <a:rPr lang="it-IT" smtClean="0"/>
              <a:pPr>
                <a:defRPr/>
              </a:pPr>
              <a:t>27</a:t>
            </a:fld>
            <a:r>
              <a:rPr lang="it-IT" smtClean="0"/>
              <a:t>/18</a:t>
            </a:r>
            <a:endParaRPr lang="it-IT" dirty="0"/>
          </a:p>
        </p:txBody>
      </p:sp>
    </p:spTree>
    <p:extLst>
      <p:ext uri="{BB962C8B-B14F-4D97-AF65-F5344CB8AC3E}">
        <p14:creationId xmlns:p14="http://schemas.microsoft.com/office/powerpoint/2010/main" val="210474869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5" name="Titolo 2"/>
          <p:cNvSpPr txBox="1">
            <a:spLocks/>
          </p:cNvSpPr>
          <p:nvPr/>
        </p:nvSpPr>
        <p:spPr>
          <a:xfrm>
            <a:off x="342980" y="207962"/>
            <a:ext cx="6171247" cy="417827"/>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pPr marL="0" lvl="1" indent="0"/>
            <a:r>
              <a:rPr lang="en-US" sz="1800" b="0" u="none" kern="0" dirty="0" smtClean="0"/>
              <a:t>The MEG-II </a:t>
            </a:r>
            <a:r>
              <a:rPr lang="en-US" sz="1800" b="0" u="none" kern="0" dirty="0"/>
              <a:t>Drift </a:t>
            </a:r>
            <a:r>
              <a:rPr lang="en-US" sz="1800" b="0" u="none" kern="0" dirty="0" smtClean="0"/>
              <a:t>Chamber</a:t>
            </a:r>
            <a:r>
              <a:rPr lang="it-IT" sz="1800" b="0" u="none" kern="0" dirty="0" smtClean="0"/>
              <a:t>: </a:t>
            </a:r>
            <a:r>
              <a:rPr lang="it-IT" altLang="en-US" sz="1800" b="0" u="none" kern="0" dirty="0" err="1" smtClean="0"/>
              <a:t>Wiring</a:t>
            </a:r>
            <a:r>
              <a:rPr lang="it-IT" altLang="en-US" sz="1800" b="0" u="none" kern="0" dirty="0" smtClean="0"/>
              <a:t> </a:t>
            </a:r>
            <a:r>
              <a:rPr lang="it-IT" altLang="en-US" sz="1800" b="0" u="none" kern="0" dirty="0"/>
              <a:t>procedure</a:t>
            </a:r>
            <a:endParaRPr lang="en-US" sz="1800" b="0" u="none" kern="0" dirty="0"/>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426" y="772344"/>
            <a:ext cx="6692970" cy="3096344"/>
          </a:xfrm>
          <a:prstGeom prst="rect">
            <a:avLst/>
          </a:prstGeom>
        </p:spPr>
      </p:pic>
      <p:sp>
        <p:nvSpPr>
          <p:cNvPr id="6" name="Segnaposto numero diapositiva 5"/>
          <p:cNvSpPr>
            <a:spLocks noGrp="1"/>
          </p:cNvSpPr>
          <p:nvPr>
            <p:ph type="sldNum" idx="12"/>
          </p:nvPr>
        </p:nvSpPr>
        <p:spPr/>
        <p:txBody>
          <a:bodyPr/>
          <a:lstStyle/>
          <a:p>
            <a:pPr>
              <a:defRPr/>
            </a:pPr>
            <a:fld id="{77DA7F4B-CAEE-B84E-A4EE-45C88F7DB478}" type="slidenum">
              <a:rPr lang="it-IT" smtClean="0"/>
              <a:pPr>
                <a:defRPr/>
              </a:pPr>
              <a:t>28</a:t>
            </a:fld>
            <a:r>
              <a:rPr lang="it-IT" smtClean="0"/>
              <a:t>/18</a:t>
            </a:r>
            <a:endParaRPr lang="it-IT" dirty="0"/>
          </a:p>
        </p:txBody>
      </p:sp>
    </p:spTree>
    <p:extLst>
      <p:ext uri="{BB962C8B-B14F-4D97-AF65-F5344CB8AC3E}">
        <p14:creationId xmlns:p14="http://schemas.microsoft.com/office/powerpoint/2010/main" val="13714361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5" name="Segnaposto contenuto 1"/>
          <p:cNvSpPr txBox="1">
            <a:spLocks/>
          </p:cNvSpPr>
          <p:nvPr/>
        </p:nvSpPr>
        <p:spPr>
          <a:xfrm>
            <a:off x="106098" y="679670"/>
            <a:ext cx="6506865" cy="1558701"/>
          </a:xfrm>
          <a:prstGeom prst="rect">
            <a:avLst/>
          </a:prstGeom>
        </p:spPr>
        <p:txBody>
          <a:bodyPr rtlCol="0">
            <a:noAutofit/>
          </a:bodyPr>
          <a:lstStyle>
            <a:lvl1pPr marL="257244" indent="-257244" algn="l" defTabSz="337037" rtl="0" eaLnBrk="0" fontAlgn="base" hangingPunct="0">
              <a:spcBef>
                <a:spcPts val="338"/>
              </a:spcBef>
              <a:spcAft>
                <a:spcPct val="0"/>
              </a:spcAft>
              <a:buClr>
                <a:srgbClr val="000000"/>
              </a:buClr>
              <a:buSzPct val="100000"/>
              <a:buFont typeface="Times New Roman" charset="0"/>
              <a:defRPr sz="1600">
                <a:solidFill>
                  <a:srgbClr val="000000"/>
                </a:solidFill>
                <a:latin typeface="Garamond"/>
                <a:ea typeface="+mn-ea"/>
                <a:cs typeface="+mn-cs"/>
              </a:defRPr>
            </a:lvl1pPr>
            <a:lvl2pPr marL="557361" indent="-214370" algn="l" defTabSz="337037" rtl="0" eaLnBrk="0" fontAlgn="base" hangingPunct="0">
              <a:spcBef>
                <a:spcPts val="300"/>
              </a:spcBef>
              <a:spcAft>
                <a:spcPct val="0"/>
              </a:spcAft>
              <a:buClr>
                <a:srgbClr val="000000"/>
              </a:buClr>
              <a:buSzPct val="100000"/>
              <a:buFont typeface="Times New Roman" charset="0"/>
              <a:defRPr sz="1400">
                <a:solidFill>
                  <a:srgbClr val="000000"/>
                </a:solidFill>
                <a:latin typeface="Garamond"/>
                <a:ea typeface="+mn-ea"/>
                <a:cs typeface="+mn-cs"/>
              </a:defRPr>
            </a:lvl2pPr>
            <a:lvl3pPr marL="857479" indent="-171496" algn="l" defTabSz="337037" rtl="0" eaLnBrk="0" fontAlgn="base" hangingPunct="0">
              <a:spcBef>
                <a:spcPts val="263"/>
              </a:spcBef>
              <a:spcAft>
                <a:spcPct val="0"/>
              </a:spcAft>
              <a:buClr>
                <a:srgbClr val="000000"/>
              </a:buClr>
              <a:buSzPct val="100000"/>
              <a:buFont typeface="Times New Roman" charset="0"/>
              <a:defRPr sz="1200">
                <a:solidFill>
                  <a:srgbClr val="000000"/>
                </a:solidFill>
                <a:latin typeface="Garamond"/>
                <a:ea typeface="+mn-ea"/>
                <a:cs typeface="+mn-cs"/>
              </a:defRPr>
            </a:lvl3pPr>
            <a:lvl4pPr marL="1200470" indent="-171496" algn="l" defTabSz="337037" rtl="0" eaLnBrk="0" fontAlgn="base" hangingPunct="0">
              <a:spcBef>
                <a:spcPts val="225"/>
              </a:spcBef>
              <a:spcAft>
                <a:spcPct val="0"/>
              </a:spcAft>
              <a:buClr>
                <a:srgbClr val="000000"/>
              </a:buClr>
              <a:buSzPct val="100000"/>
              <a:buFont typeface="Times New Roman" charset="0"/>
              <a:defRPr sz="1100">
                <a:solidFill>
                  <a:srgbClr val="000000"/>
                </a:solidFill>
                <a:latin typeface="Garamond"/>
                <a:ea typeface="+mn-ea"/>
                <a:cs typeface="+mn-cs"/>
              </a:defRPr>
            </a:lvl4pPr>
            <a:lvl5pPr marL="1543461" indent="-171496" algn="l" defTabSz="337037" rtl="0" eaLnBrk="0" fontAlgn="base" hangingPunct="0">
              <a:spcBef>
                <a:spcPts val="225"/>
              </a:spcBef>
              <a:spcAft>
                <a:spcPct val="0"/>
              </a:spcAft>
              <a:buClr>
                <a:srgbClr val="000000"/>
              </a:buClr>
              <a:buSzPct val="100000"/>
              <a:buFont typeface="Times New Roman" charset="0"/>
              <a:defRPr sz="1000">
                <a:solidFill>
                  <a:srgbClr val="000000"/>
                </a:solidFill>
                <a:latin typeface="Garamond"/>
                <a:ea typeface="+mn-ea"/>
                <a:cs typeface="+mn-cs"/>
              </a:defRPr>
            </a:lvl5pPr>
            <a:lvl6pPr marL="1886453"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6pPr>
            <a:lvl7pPr marL="2229444"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7pPr>
            <a:lvl8pPr marL="2572436"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8pPr>
            <a:lvl9pPr marL="2915427"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9pPr>
          </a:lstStyle>
          <a:p>
            <a:pPr marL="0" indent="0" defTabSz="449263">
              <a:lnSpc>
                <a:spcPct val="90000"/>
              </a:lnSpc>
              <a:spcBef>
                <a:spcPts val="375"/>
              </a:spcBef>
              <a:buClr>
                <a:srgbClr val="CC9900"/>
              </a:buClr>
              <a:buSzPct val="65000"/>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it-IT" sz="1400" b="0" u="none" dirty="0">
                <a:ea typeface="ＭＳ Ｐゴシック" charset="0"/>
                <a:cs typeface="Garamond"/>
              </a:rPr>
              <a:t>Procedure:</a:t>
            </a:r>
          </a:p>
          <a:p>
            <a:pPr marL="256053" lvl="1" indent="-256053" defTabSz="44926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US" b="0" u="none" dirty="0">
                <a:ea typeface="ＭＳ Ｐゴシック" charset="0"/>
                <a:cs typeface="Garamond"/>
              </a:rPr>
              <a:t>The mounting arm (with the multi-wire layer) is then placed next to the end plates for the engagement procedure</a:t>
            </a:r>
          </a:p>
          <a:p>
            <a:pPr marL="256053" lvl="1" indent="-256053" defTabSz="44926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US" b="0" u="none" dirty="0">
                <a:ea typeface="ＭＳ Ｐゴシック" charset="0"/>
                <a:cs typeface="Garamond"/>
              </a:rPr>
              <a:t>The mounting arm is fixed to a support structure to prevent damaging the wires</a:t>
            </a:r>
          </a:p>
          <a:p>
            <a:pPr marL="256053" lvl="1" indent="-256053" defTabSz="44926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US" b="0" u="none" dirty="0">
                <a:ea typeface="ＭＳ Ｐゴシック" charset="0"/>
                <a:cs typeface="Garamond"/>
              </a:rPr>
              <a:t>This structure transfers the multi-layer wire on the end plates between two spokes</a:t>
            </a:r>
          </a:p>
          <a:p>
            <a:pPr marL="256053" lvl="1" indent="-256053" defTabSz="449263">
              <a:lnSpc>
                <a:spcPct val="90000"/>
              </a:lnSpc>
              <a:spcBef>
                <a:spcPts val="375"/>
              </a:spcBef>
              <a:buClr>
                <a:srgbClr val="CC9900"/>
              </a:buClr>
              <a:buSzPct val="65000"/>
              <a:buFont typeface="Wingdings" charset="0"/>
              <a:buChar char=""/>
              <a:tabLst>
                <a:tab pos="256053" algn="l"/>
                <a:tab pos="942036" algn="l"/>
                <a:tab pos="1628019" algn="l"/>
                <a:tab pos="2314002" algn="l"/>
                <a:tab pos="2999985" algn="l"/>
                <a:tab pos="3685967" algn="l"/>
                <a:tab pos="4371950" algn="l"/>
                <a:tab pos="5057933" algn="l"/>
                <a:tab pos="5743916" algn="l"/>
                <a:tab pos="6429899" algn="l"/>
                <a:tab pos="7115882" algn="l"/>
                <a:tab pos="7801865" algn="l"/>
              </a:tabLst>
              <a:defRPr/>
            </a:pPr>
            <a:r>
              <a:rPr lang="en-US" b="0" u="none" dirty="0">
                <a:ea typeface="ＭＳ Ｐゴシック" charset="0"/>
                <a:cs typeface="Garamond"/>
              </a:rPr>
              <a:t>Spacers, to separate the successive layer, are pressed and glued in position</a:t>
            </a:r>
          </a:p>
        </p:txBody>
      </p:sp>
      <p:pic>
        <p:nvPicPr>
          <p:cNvPr id="6" name="Immagin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97" y="2356520"/>
            <a:ext cx="3251963" cy="1838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010" y="2339547"/>
            <a:ext cx="1321364" cy="233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473" y="2359178"/>
            <a:ext cx="1736179" cy="784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8"/>
          <p:cNvSpPr txBox="1"/>
          <p:nvPr/>
        </p:nvSpPr>
        <p:spPr>
          <a:xfrm>
            <a:off x="3550883" y="2931316"/>
            <a:ext cx="69758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eaLnBrk="1" fontAlgn="auto" hangingPunct="1">
              <a:spcBef>
                <a:spcPts val="0"/>
              </a:spcBef>
              <a:spcAft>
                <a:spcPts val="0"/>
              </a:spcAft>
              <a:defRPr/>
            </a:pPr>
            <a:r>
              <a:rPr lang="it-IT" sz="1400" b="0" u="none" dirty="0" err="1">
                <a:solidFill>
                  <a:srgbClr val="FF0000"/>
                </a:solidFill>
                <a:latin typeface="+mj-lt"/>
              </a:rPr>
              <a:t>Spacer</a:t>
            </a:r>
            <a:endParaRPr lang="it-IT" sz="1400" b="0" u="none" dirty="0">
              <a:solidFill>
                <a:srgbClr val="FF0000"/>
              </a:solidFill>
              <a:latin typeface="+mj-lt"/>
            </a:endParaRPr>
          </a:p>
        </p:txBody>
      </p:sp>
      <p:cxnSp>
        <p:nvCxnSpPr>
          <p:cNvPr id="10" name="Connettore 2 9"/>
          <p:cNvCxnSpPr/>
          <p:nvPr/>
        </p:nvCxnSpPr>
        <p:spPr>
          <a:xfrm flipV="1">
            <a:off x="4900806" y="2751187"/>
            <a:ext cx="1337300" cy="111671"/>
          </a:xfrm>
          <a:prstGeom prst="straightConnector1">
            <a:avLst/>
          </a:prstGeom>
          <a:ln w="19050" cap="sq">
            <a:solidFill>
              <a:srgbClr val="FF0000"/>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535288" y="3617911"/>
            <a:ext cx="1687149" cy="74119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defPPr>
              <a:defRPr lang="de-DE"/>
            </a:defPPr>
            <a:lvl1pPr eaLnBrk="1" fontAlgn="auto" hangingPunct="1">
              <a:spcBef>
                <a:spcPts val="0"/>
              </a:spcBef>
              <a:spcAft>
                <a:spcPts val="0"/>
              </a:spcAft>
              <a:defRPr sz="2000">
                <a:solidFill>
                  <a:srgbClr val="FF0000"/>
                </a:solidFill>
              </a:defRPr>
            </a:lvl1pPr>
          </a:lstStyle>
          <a:p>
            <a:pPr>
              <a:defRPr/>
            </a:pPr>
            <a:r>
              <a:rPr lang="en-US" altLang="en-US" sz="1400" b="0" u="none" dirty="0" smtClean="0">
                <a:latin typeface="+mj-lt"/>
              </a:rPr>
              <a:t>Spoke used as reference for the alignment of the </a:t>
            </a:r>
            <a:r>
              <a:rPr lang="en-US" altLang="en-US" sz="1400" b="0" u="none" dirty="0" err="1" smtClean="0">
                <a:latin typeface="+mj-lt"/>
              </a:rPr>
              <a:t>pcb</a:t>
            </a:r>
            <a:endParaRPr lang="en-US" altLang="en-US" sz="1400" b="0" u="none" dirty="0">
              <a:latin typeface="+mj-lt"/>
            </a:endParaRPr>
          </a:p>
        </p:txBody>
      </p:sp>
      <p:cxnSp>
        <p:nvCxnSpPr>
          <p:cNvPr id="12" name="Connettore 2 11"/>
          <p:cNvCxnSpPr/>
          <p:nvPr/>
        </p:nvCxnSpPr>
        <p:spPr>
          <a:xfrm flipH="1" flipV="1">
            <a:off x="2890926" y="3409786"/>
            <a:ext cx="644843" cy="441094"/>
          </a:xfrm>
          <a:prstGeom prst="straightConnector1">
            <a:avLst/>
          </a:prstGeom>
          <a:ln w="19050" cap="sq">
            <a:solidFill>
              <a:srgbClr val="FF0000"/>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0" name="Titolo 2"/>
          <p:cNvSpPr txBox="1">
            <a:spLocks/>
          </p:cNvSpPr>
          <p:nvPr/>
        </p:nvSpPr>
        <p:spPr>
          <a:xfrm>
            <a:off x="342980" y="207962"/>
            <a:ext cx="6171247" cy="417827"/>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pPr marL="0" lvl="1" indent="0"/>
            <a:r>
              <a:rPr lang="en-US" sz="1800" b="0" u="none" kern="0" dirty="0" smtClean="0"/>
              <a:t>The MEG-II </a:t>
            </a:r>
            <a:r>
              <a:rPr lang="en-US" sz="1800" b="0" u="none" kern="0" dirty="0"/>
              <a:t>Drift </a:t>
            </a:r>
            <a:r>
              <a:rPr lang="en-US" sz="1800" b="0" u="none" kern="0" dirty="0" smtClean="0"/>
              <a:t>Chamber</a:t>
            </a:r>
            <a:r>
              <a:rPr lang="it-IT" sz="1800" b="0" u="none" kern="0" dirty="0" smtClean="0"/>
              <a:t>: </a:t>
            </a:r>
            <a:r>
              <a:rPr lang="it-IT" altLang="en-US" sz="1800" b="0" u="none" kern="0" dirty="0" err="1" smtClean="0"/>
              <a:t>Assembling</a:t>
            </a:r>
            <a:endParaRPr lang="en-US" sz="1800" b="0" u="none" kern="0" dirty="0"/>
          </a:p>
        </p:txBody>
      </p:sp>
      <p:sp>
        <p:nvSpPr>
          <p:cNvPr id="13" name="Segnaposto numero diapositiva 12"/>
          <p:cNvSpPr>
            <a:spLocks noGrp="1"/>
          </p:cNvSpPr>
          <p:nvPr>
            <p:ph type="sldNum" idx="12"/>
          </p:nvPr>
        </p:nvSpPr>
        <p:spPr/>
        <p:txBody>
          <a:bodyPr/>
          <a:lstStyle/>
          <a:p>
            <a:pPr>
              <a:defRPr/>
            </a:pPr>
            <a:fld id="{77DA7F4B-CAEE-B84E-A4EE-45C88F7DB478}" type="slidenum">
              <a:rPr lang="it-IT" smtClean="0"/>
              <a:pPr>
                <a:defRPr/>
              </a:pPr>
              <a:t>29</a:t>
            </a:fld>
            <a:r>
              <a:rPr lang="it-IT" smtClean="0"/>
              <a:t>/18</a:t>
            </a:r>
            <a:endParaRPr lang="it-IT" dirty="0"/>
          </a:p>
        </p:txBody>
      </p:sp>
    </p:spTree>
    <p:extLst>
      <p:ext uri="{BB962C8B-B14F-4D97-AF65-F5344CB8AC3E}">
        <p14:creationId xmlns:p14="http://schemas.microsoft.com/office/powerpoint/2010/main" val="1066189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1368" y="1157960"/>
            <a:ext cx="3256778" cy="2124639"/>
          </a:xfrm>
          <a:prstGeom prst="rect">
            <a:avLst/>
          </a:prstGeom>
        </p:spPr>
      </p:pic>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l="11533" t="8824" r="5879" b="5883"/>
          <a:stretch/>
        </p:blipFill>
        <p:spPr>
          <a:xfrm>
            <a:off x="192872" y="1156846"/>
            <a:ext cx="3012830" cy="1487706"/>
          </a:xfrm>
          <a:prstGeom prst="rect">
            <a:avLst/>
          </a:prstGeom>
        </p:spPr>
      </p:pic>
      <p:sp>
        <p:nvSpPr>
          <p:cNvPr id="5" name="Rettangolo 4"/>
          <p:cNvSpPr/>
          <p:nvPr/>
        </p:nvSpPr>
        <p:spPr>
          <a:xfrm>
            <a:off x="229050" y="654783"/>
            <a:ext cx="6498972" cy="611569"/>
          </a:xfrm>
          <a:prstGeom prst="rect">
            <a:avLst/>
          </a:prstGeom>
          <a:noFill/>
          <a:ln>
            <a:noFill/>
          </a:ln>
          <a:effectLst/>
        </p:spPr>
        <p:txBody>
          <a:bodyPr/>
          <a:lstStyle/>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FCC-</a:t>
            </a:r>
            <a:r>
              <a:rPr lang="en-US" sz="1400" b="0" u="none" dirty="0" err="1" smtClean="0">
                <a:solidFill>
                  <a:srgbClr val="000000"/>
                </a:solidFill>
                <a:latin typeface="Garamond"/>
                <a:cs typeface="Garamond"/>
              </a:rPr>
              <a:t>ee</a:t>
            </a:r>
            <a:r>
              <a:rPr lang="en-US" sz="1400" b="0" u="none" dirty="0" smtClean="0">
                <a:solidFill>
                  <a:srgbClr val="000000"/>
                </a:solidFill>
                <a:latin typeface="Garamond"/>
                <a:cs typeface="Garamond"/>
              </a:rPr>
              <a:t>: high-luminosity </a:t>
            </a:r>
            <a:r>
              <a:rPr lang="en-US" sz="1400" b="0" u="none" dirty="0">
                <a:solidFill>
                  <a:srgbClr val="000000"/>
                </a:solidFill>
                <a:latin typeface="Garamond"/>
                <a:cs typeface="Garamond"/>
              </a:rPr>
              <a:t>circular electron-positron </a:t>
            </a:r>
            <a:r>
              <a:rPr lang="en-US" sz="1400" b="0" u="none" dirty="0" smtClean="0">
                <a:solidFill>
                  <a:srgbClr val="000000"/>
                </a:solidFill>
                <a:latin typeface="Garamond"/>
                <a:cs typeface="Garamond"/>
              </a:rPr>
              <a:t>collider allowing </a:t>
            </a:r>
            <a:r>
              <a:rPr lang="en-US" sz="1400" b="0" u="none" dirty="0">
                <a:solidFill>
                  <a:srgbClr val="000000"/>
                </a:solidFill>
                <a:latin typeface="Garamond"/>
                <a:cs typeface="Garamond"/>
              </a:rPr>
              <a:t>for high-precision measurements of the properties of the Z, the W, the top quark and the Higgs boson</a:t>
            </a:r>
            <a:r>
              <a:rPr lang="en-US" sz="1400" b="0" u="none" dirty="0" smtClean="0">
                <a:solidFill>
                  <a:srgbClr val="000000"/>
                </a:solidFill>
                <a:latin typeface="Garamond"/>
                <a:cs typeface="Garamond"/>
              </a:rPr>
              <a:t>.</a:t>
            </a:r>
          </a:p>
        </p:txBody>
      </p:sp>
      <p:sp>
        <p:nvSpPr>
          <p:cNvPr id="6"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FCC-</a:t>
            </a:r>
            <a:r>
              <a:rPr lang="en-GB" b="0" u="none" kern="0" dirty="0" err="1" smtClean="0"/>
              <a:t>ee</a:t>
            </a:r>
            <a:endParaRPr lang="en-US" b="0" u="none" kern="0" dirty="0"/>
          </a:p>
        </p:txBody>
      </p:sp>
      <mc:AlternateContent xmlns:mc="http://schemas.openxmlformats.org/markup-compatibility/2006" xmlns:a14="http://schemas.microsoft.com/office/drawing/2010/main">
        <mc:Choice Requires="a14">
          <p:graphicFrame>
            <p:nvGraphicFramePr>
              <p:cNvPr id="9" name="Tabella 8"/>
              <p:cNvGraphicFramePr>
                <a:graphicFrameLocks noGrp="1"/>
              </p:cNvGraphicFramePr>
              <p:nvPr>
                <p:extLst>
                  <p:ext uri="{D42A27DB-BD31-4B8C-83A1-F6EECF244321}">
                    <p14:modId xmlns:p14="http://schemas.microsoft.com/office/powerpoint/2010/main" val="1087160669"/>
                  </p:ext>
                </p:extLst>
              </p:nvPr>
            </p:nvGraphicFramePr>
            <p:xfrm>
              <a:off x="513280" y="3322768"/>
              <a:ext cx="5580810" cy="1368616"/>
            </p:xfrm>
            <a:graphic>
              <a:graphicData uri="http://schemas.openxmlformats.org/drawingml/2006/table">
                <a:tbl>
                  <a:tblPr firstRow="1" bandRow="1">
                    <a:tableStyleId>{5C22544A-7EE6-4342-B048-85BDC9FD1C3A}</a:tableStyleId>
                  </a:tblPr>
                  <a:tblGrid>
                    <a:gridCol w="1608228">
                      <a:extLst>
                        <a:ext uri="{9D8B030D-6E8A-4147-A177-3AD203B41FA5}">
                          <a16:colId xmlns:a16="http://schemas.microsoft.com/office/drawing/2014/main" val="2302925169"/>
                        </a:ext>
                      </a:extLst>
                    </a:gridCol>
                    <a:gridCol w="759677">
                      <a:extLst>
                        <a:ext uri="{9D8B030D-6E8A-4147-A177-3AD203B41FA5}">
                          <a16:colId xmlns:a16="http://schemas.microsoft.com/office/drawing/2014/main" val="479752923"/>
                        </a:ext>
                      </a:extLst>
                    </a:gridCol>
                    <a:gridCol w="789299">
                      <a:extLst>
                        <a:ext uri="{9D8B030D-6E8A-4147-A177-3AD203B41FA5}">
                          <a16:colId xmlns:a16="http://schemas.microsoft.com/office/drawing/2014/main" val="2201269245"/>
                        </a:ext>
                      </a:extLst>
                    </a:gridCol>
                    <a:gridCol w="789299">
                      <a:extLst>
                        <a:ext uri="{9D8B030D-6E8A-4147-A177-3AD203B41FA5}">
                          <a16:colId xmlns:a16="http://schemas.microsoft.com/office/drawing/2014/main" val="334014835"/>
                        </a:ext>
                      </a:extLst>
                    </a:gridCol>
                    <a:gridCol w="827665">
                      <a:extLst>
                        <a:ext uri="{9D8B030D-6E8A-4147-A177-3AD203B41FA5}">
                          <a16:colId xmlns:a16="http://schemas.microsoft.com/office/drawing/2014/main" val="48336075"/>
                        </a:ext>
                      </a:extLst>
                    </a:gridCol>
                    <a:gridCol w="806642">
                      <a:extLst>
                        <a:ext uri="{9D8B030D-6E8A-4147-A177-3AD203B41FA5}">
                          <a16:colId xmlns:a16="http://schemas.microsoft.com/office/drawing/2014/main" val="900752041"/>
                        </a:ext>
                      </a:extLst>
                    </a:gridCol>
                  </a:tblGrid>
                  <a:tr h="247193">
                    <a:tc>
                      <a:txBody>
                        <a:bodyPr/>
                        <a:lstStyle/>
                        <a:p>
                          <a:pPr algn="ctr"/>
                          <a:endParaRPr lang="en-US" sz="1100" dirty="0">
                            <a:solidFill>
                              <a:schemeClr val="tx1"/>
                            </a:solidFill>
                          </a:endParaRPr>
                        </a:p>
                      </a:txBody>
                      <a:tcPr/>
                    </a:tc>
                    <a:tc>
                      <a:txBody>
                        <a:bodyPr/>
                        <a:lstStyle/>
                        <a:p>
                          <a:pPr algn="ctr"/>
                          <a:r>
                            <a:rPr lang="it-IT" sz="1100" dirty="0" smtClean="0">
                              <a:solidFill>
                                <a:schemeClr val="tx1"/>
                              </a:solidFill>
                            </a:rPr>
                            <a:t>Z</a:t>
                          </a:r>
                          <a:endParaRPr lang="en-US" sz="1100" dirty="0">
                            <a:solidFill>
                              <a:schemeClr val="tx1"/>
                            </a:solidFill>
                          </a:endParaRPr>
                        </a:p>
                      </a:txBody>
                      <a:tcPr/>
                    </a:tc>
                    <a:tc>
                      <a:txBody>
                        <a:bodyPr/>
                        <a:lstStyle/>
                        <a:p>
                          <a:pPr algn="ctr"/>
                          <a:r>
                            <a:rPr lang="it-IT" sz="1100" dirty="0" smtClean="0">
                              <a:solidFill>
                                <a:schemeClr val="tx1"/>
                              </a:solidFill>
                            </a:rPr>
                            <a:t>WW</a:t>
                          </a:r>
                          <a:endParaRPr lang="en-US" sz="1100" dirty="0">
                            <a:solidFill>
                              <a:schemeClr val="tx1"/>
                            </a:solidFill>
                          </a:endParaRPr>
                        </a:p>
                      </a:txBody>
                      <a:tcPr/>
                    </a:tc>
                    <a:tc>
                      <a:txBody>
                        <a:bodyPr/>
                        <a:lstStyle/>
                        <a:p>
                          <a:pPr algn="ctr"/>
                          <a:r>
                            <a:rPr lang="it-IT" sz="1100" dirty="0" smtClean="0">
                              <a:solidFill>
                                <a:schemeClr val="tx1"/>
                              </a:solidFill>
                            </a:rPr>
                            <a:t>ZH</a:t>
                          </a:r>
                          <a:endParaRPr lang="en-US" sz="1100" dirty="0">
                            <a:solidFill>
                              <a:schemeClr val="tx1"/>
                            </a:solidFill>
                          </a:endParaRPr>
                        </a:p>
                      </a:txBody>
                      <a:tcPr/>
                    </a:tc>
                    <a:tc gridSpan="2">
                      <a:txBody>
                        <a:bodyPr/>
                        <a:lstStyle/>
                        <a:p>
                          <a:pPr algn="ctr"/>
                          <a14:m>
                            <m:oMathPara xmlns:m="http://schemas.openxmlformats.org/officeDocument/2006/math">
                              <m:oMathParaPr>
                                <m:jc m:val="centerGroup"/>
                              </m:oMathParaPr>
                              <m:oMath xmlns:m="http://schemas.openxmlformats.org/officeDocument/2006/math">
                                <m:r>
                                  <a:rPr lang="it-IT" sz="1100" b="1" i="1" dirty="0" smtClean="0">
                                    <a:solidFill>
                                      <a:schemeClr val="tx1"/>
                                    </a:solidFill>
                                    <a:latin typeface="Cambria Math" panose="02040503050406030204" pitchFamily="18" charset="0"/>
                                  </a:rPr>
                                  <m:t>𝒕</m:t>
                                </m:r>
                                <m:bar>
                                  <m:barPr>
                                    <m:pos m:val="top"/>
                                    <m:ctrlPr>
                                      <a:rPr lang="it-IT" sz="1100" i="1" dirty="0" smtClean="0">
                                        <a:solidFill>
                                          <a:schemeClr val="tx1"/>
                                        </a:solidFill>
                                        <a:latin typeface="Cambria Math" panose="02040503050406030204" pitchFamily="18" charset="0"/>
                                      </a:rPr>
                                    </m:ctrlPr>
                                  </m:barPr>
                                  <m:e>
                                    <m:r>
                                      <a:rPr lang="it-IT" sz="1100" b="1" i="1" dirty="0" smtClean="0">
                                        <a:solidFill>
                                          <a:schemeClr val="tx1"/>
                                        </a:solidFill>
                                        <a:latin typeface="Cambria Math" panose="02040503050406030204" pitchFamily="18" charset="0"/>
                                      </a:rPr>
                                      <m:t>𝒕</m:t>
                                    </m:r>
                                  </m:e>
                                </m:bar>
                              </m:oMath>
                            </m:oMathPara>
                          </a14:m>
                          <a:endParaRPr lang="en-US" sz="1100" dirty="0">
                            <a:solidFill>
                              <a:schemeClr val="tx1"/>
                            </a:solidFill>
                          </a:endParaRPr>
                        </a:p>
                      </a:txBody>
                      <a:tcPr/>
                    </a:tc>
                    <a:tc hMerge="1">
                      <a:txBody>
                        <a:bodyPr/>
                        <a:lstStyle/>
                        <a:p>
                          <a:endParaRPr lang="en-US" dirty="0"/>
                        </a:p>
                      </a:txBody>
                      <a:tcPr/>
                    </a:tc>
                    <a:extLst>
                      <a:ext uri="{0D108BD9-81ED-4DB2-BD59-A6C34878D82A}">
                        <a16:rowId xmlns:a16="http://schemas.microsoft.com/office/drawing/2014/main" val="2114441086"/>
                      </a:ext>
                    </a:extLst>
                  </a:tr>
                  <a:tr h="253545">
                    <a:tc>
                      <a:txBody>
                        <a:bodyPr/>
                        <a:lstStyle/>
                        <a:p>
                          <a:pPr algn="ctr"/>
                          <a14:m>
                            <m:oMathPara xmlns:m="http://schemas.openxmlformats.org/officeDocument/2006/math">
                              <m:oMathParaPr>
                                <m:jc m:val="centerGroup"/>
                              </m:oMathParaPr>
                              <m:oMath xmlns:m="http://schemas.openxmlformats.org/officeDocument/2006/math">
                                <m:rad>
                                  <m:radPr>
                                    <m:degHide m:val="on"/>
                                    <m:ctrlPr>
                                      <a:rPr lang="en-US" sz="1200" i="1" smtClean="0">
                                        <a:solidFill>
                                          <a:schemeClr val="tx1"/>
                                        </a:solidFill>
                                        <a:latin typeface="Cambria Math" panose="02040503050406030204" pitchFamily="18" charset="0"/>
                                      </a:rPr>
                                    </m:ctrlPr>
                                  </m:radPr>
                                  <m:deg/>
                                  <m:e>
                                    <m:r>
                                      <a:rPr lang="it-IT" sz="1200" b="0" i="1" smtClean="0">
                                        <a:solidFill>
                                          <a:schemeClr val="tx1"/>
                                        </a:solidFill>
                                        <a:latin typeface="Cambria Math" panose="02040503050406030204" pitchFamily="18" charset="0"/>
                                      </a:rPr>
                                      <m:t>𝑠</m:t>
                                    </m:r>
                                  </m:e>
                                </m:rad>
                              </m:oMath>
                            </m:oMathPara>
                          </a14:m>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91.2</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161</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240</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350</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365</a:t>
                          </a:r>
                          <a:endParaRPr lang="en-US" sz="1200" dirty="0">
                            <a:solidFill>
                              <a:schemeClr val="tx1"/>
                            </a:solidFill>
                            <a:latin typeface="+mj-lt"/>
                          </a:endParaRPr>
                        </a:p>
                      </a:txBody>
                      <a:tcPr/>
                    </a:tc>
                    <a:extLst>
                      <a:ext uri="{0D108BD9-81ED-4DB2-BD59-A6C34878D82A}">
                        <a16:rowId xmlns:a16="http://schemas.microsoft.com/office/drawing/2014/main" val="4157981051"/>
                      </a:ext>
                    </a:extLst>
                  </a:tr>
                  <a:tr h="251738">
                    <a:tc>
                      <a:txBody>
                        <a:bodyPr/>
                        <a:lstStyle/>
                        <a:p>
                          <a:r>
                            <a:rPr lang="en-US" sz="1200" b="0" i="0" u="none" strike="noStrike" kern="1200" baseline="0" dirty="0" smtClean="0">
                              <a:solidFill>
                                <a:schemeClr val="dk1"/>
                              </a:solidFill>
                              <a:latin typeface="+mj-lt"/>
                              <a:ea typeface="+mn-ea"/>
                              <a:cs typeface="+mn-cs"/>
                            </a:rPr>
                            <a:t>Ave. bunch </a:t>
                          </a:r>
                          <a:r>
                            <a:rPr lang="en-US" sz="1200" b="0" i="0" u="none" strike="noStrike" kern="1200" baseline="0" dirty="0" err="1" smtClean="0">
                              <a:solidFill>
                                <a:schemeClr val="dk1"/>
                              </a:solidFill>
                              <a:latin typeface="+mj-lt"/>
                              <a:ea typeface="+mn-ea"/>
                              <a:cs typeface="+mn-cs"/>
                            </a:rPr>
                            <a:t>spac</a:t>
                          </a:r>
                          <a:r>
                            <a:rPr lang="en-US" sz="1200" b="0" i="0" u="none" strike="noStrike" kern="1200" baseline="0" dirty="0" smtClean="0">
                              <a:solidFill>
                                <a:schemeClr val="dk1"/>
                              </a:solidFill>
                              <a:latin typeface="+mj-lt"/>
                              <a:ea typeface="+mn-ea"/>
                              <a:cs typeface="+mn-cs"/>
                            </a:rPr>
                            <a:t>. (ns)</a:t>
                          </a:r>
                          <a:endParaRPr lang="en-US" sz="1200" dirty="0">
                            <a:solidFill>
                              <a:schemeClr val="tx1"/>
                            </a:solidFill>
                            <a:latin typeface="+mj-lt"/>
                          </a:endParaRPr>
                        </a:p>
                      </a:txBody>
                      <a:tcPr/>
                    </a:tc>
                    <a:tc>
                      <a:txBody>
                        <a:bodyPr/>
                        <a:lstStyle/>
                        <a:p>
                          <a:pPr algn="ctr"/>
                          <a:r>
                            <a:rPr lang="it-IT" sz="1200" b="1" dirty="0" smtClean="0">
                              <a:solidFill>
                                <a:schemeClr val="tx1"/>
                              </a:solidFill>
                              <a:latin typeface="+mj-lt"/>
                            </a:rPr>
                            <a:t>19.6</a:t>
                          </a:r>
                          <a:endParaRPr lang="en-US" sz="1200" b="1" dirty="0">
                            <a:solidFill>
                              <a:schemeClr val="tx1"/>
                            </a:solidFill>
                            <a:latin typeface="+mj-lt"/>
                          </a:endParaRPr>
                        </a:p>
                      </a:txBody>
                      <a:tcPr/>
                    </a:tc>
                    <a:tc>
                      <a:txBody>
                        <a:bodyPr/>
                        <a:lstStyle/>
                        <a:p>
                          <a:pPr algn="ctr"/>
                          <a:r>
                            <a:rPr lang="it-IT" sz="1200" dirty="0" smtClean="0">
                              <a:solidFill>
                                <a:schemeClr val="tx1"/>
                              </a:solidFill>
                              <a:latin typeface="+mj-lt"/>
                            </a:rPr>
                            <a:t>163</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994</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2763</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3396</a:t>
                          </a:r>
                          <a:endParaRPr lang="en-US" sz="1200" dirty="0">
                            <a:solidFill>
                              <a:schemeClr val="tx1"/>
                            </a:solidFill>
                            <a:latin typeface="+mj-lt"/>
                          </a:endParaRPr>
                        </a:p>
                      </a:txBody>
                      <a:tcPr/>
                    </a:tc>
                    <a:extLst>
                      <a:ext uri="{0D108BD9-81ED-4DB2-BD59-A6C34878D82A}">
                        <a16:rowId xmlns:a16="http://schemas.microsoft.com/office/drawing/2014/main" val="2185845667"/>
                      </a:ext>
                    </a:extLst>
                  </a:tr>
                  <a:tr h="251738">
                    <a:tc>
                      <a:txBody>
                        <a:bodyPr/>
                        <a:lstStyle/>
                        <a:p>
                          <a:pPr algn="ctr"/>
                          <a:r>
                            <a:rPr lang="en-US" sz="1200" b="1" i="0" u="none" strike="noStrike" kern="1200" baseline="0" dirty="0" smtClean="0">
                              <a:solidFill>
                                <a:schemeClr val="dk1"/>
                              </a:solidFill>
                              <a:latin typeface="+mj-lt"/>
                              <a:ea typeface="+mn-ea"/>
                              <a:cs typeface="+mn-cs"/>
                            </a:rPr>
                            <a:t>Events produced</a:t>
                          </a:r>
                          <a:endParaRPr lang="en-US" sz="1200" b="1" i="0" u="none" strike="noStrike" kern="1200" baseline="0" dirty="0">
                            <a:solidFill>
                              <a:schemeClr val="dk1"/>
                            </a:solidFill>
                            <a:latin typeface="+mj-lt"/>
                            <a:ea typeface="+mn-ea"/>
                            <a:cs typeface="+mn-cs"/>
                          </a:endParaRPr>
                        </a:p>
                      </a:txBody>
                      <a:tcPr/>
                    </a:tc>
                    <a:tc>
                      <a:txBody>
                        <a:bodyPr/>
                        <a:lstStyle/>
                        <a:p>
                          <a:pPr algn="ctr"/>
                          <a:r>
                            <a:rPr lang="en-US" sz="1200" b="1" u="none" dirty="0" smtClean="0">
                              <a:solidFill>
                                <a:srgbClr val="000000"/>
                              </a:solidFill>
                              <a:latin typeface="+mj-lt"/>
                              <a:cs typeface="Garamond"/>
                            </a:rPr>
                            <a:t>5·10</a:t>
                          </a:r>
                          <a:r>
                            <a:rPr lang="en-US" sz="1200" b="1" u="none" baseline="30000" dirty="0" smtClean="0">
                              <a:solidFill>
                                <a:srgbClr val="000000"/>
                              </a:solidFill>
                              <a:latin typeface="+mj-lt"/>
                              <a:cs typeface="Garamond"/>
                            </a:rPr>
                            <a:t>12</a:t>
                          </a:r>
                          <a:endParaRPr lang="en-US" sz="1200" b="1" dirty="0">
                            <a:solidFill>
                              <a:schemeClr val="tx1"/>
                            </a:solidFill>
                            <a:latin typeface="+mj-lt"/>
                          </a:endParaRPr>
                        </a:p>
                      </a:txBody>
                      <a:tcPr/>
                    </a:tc>
                    <a:tc>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8</a:t>
                          </a:r>
                          <a:endParaRPr lang="en-US" sz="1200" b="1" dirty="0">
                            <a:solidFill>
                              <a:schemeClr val="tx1"/>
                            </a:solidFill>
                            <a:latin typeface="+mj-lt"/>
                          </a:endParaRPr>
                        </a:p>
                      </a:txBody>
                      <a:tcPr/>
                    </a:tc>
                    <a:tc>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6</a:t>
                          </a:r>
                          <a:endParaRPr lang="en-US" sz="1200" b="1" dirty="0">
                            <a:solidFill>
                              <a:schemeClr val="tx1"/>
                            </a:solidFill>
                            <a:latin typeface="+mj-lt"/>
                          </a:endParaRPr>
                        </a:p>
                      </a:txBody>
                      <a:tcPr/>
                    </a:tc>
                    <a:tc gridSpan="2">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6</a:t>
                          </a:r>
                          <a:endParaRPr lang="en-US" sz="1200" b="1" dirty="0">
                            <a:solidFill>
                              <a:schemeClr val="tx1"/>
                            </a:solidFill>
                            <a:latin typeface="+mj-lt"/>
                          </a:endParaRPr>
                        </a:p>
                      </a:txBody>
                      <a:tcPr/>
                    </a:tc>
                    <a:tc hMerge="1">
                      <a:txBody>
                        <a:bodyPr/>
                        <a:lstStyle/>
                        <a:p>
                          <a:pPr algn="ctr"/>
                          <a:endParaRPr lang="en-US" sz="1100" dirty="0">
                            <a:solidFill>
                              <a:schemeClr val="tx1"/>
                            </a:solidFill>
                          </a:endParaRPr>
                        </a:p>
                      </a:txBody>
                      <a:tcPr/>
                    </a:tc>
                    <a:extLst>
                      <a:ext uri="{0D108BD9-81ED-4DB2-BD59-A6C34878D82A}">
                        <a16:rowId xmlns:a16="http://schemas.microsoft.com/office/drawing/2014/main" val="3639961111"/>
                      </a:ext>
                    </a:extLst>
                  </a:tr>
                  <a:tr h="251738">
                    <a:tc>
                      <a:txBody>
                        <a:bodyPr/>
                        <a:lstStyle/>
                        <a:p>
                          <a:pPr algn="ctr"/>
                          <a:r>
                            <a:rPr lang="en-US" sz="1200" b="0" i="0" u="none" strike="noStrike" kern="1200" baseline="0" dirty="0" smtClean="0">
                              <a:solidFill>
                                <a:schemeClr val="dk1"/>
                              </a:solidFill>
                              <a:latin typeface="+mj-lt"/>
                              <a:ea typeface="+mn-ea"/>
                              <a:cs typeface="+mn-cs"/>
                            </a:rPr>
                            <a:t>Running time (years)</a:t>
                          </a:r>
                          <a:endParaRPr lang="en-US" sz="1200" b="0" i="0" u="none" strike="noStrike" kern="1200" baseline="0" dirty="0">
                            <a:solidFill>
                              <a:schemeClr val="dk1"/>
                            </a:solidFill>
                            <a:latin typeface="+mj-lt"/>
                            <a:ea typeface="+mn-ea"/>
                            <a:cs typeface="+mn-cs"/>
                          </a:endParaRPr>
                        </a:p>
                      </a:txBody>
                      <a:tcPr/>
                    </a:tc>
                    <a:tc>
                      <a:txBody>
                        <a:bodyPr/>
                        <a:lstStyle/>
                        <a:p>
                          <a:pPr algn="ctr"/>
                          <a:r>
                            <a:rPr lang="it-IT" sz="1200" dirty="0" smtClean="0">
                              <a:solidFill>
                                <a:schemeClr val="tx1"/>
                              </a:solidFill>
                              <a:latin typeface="+mj-lt"/>
                            </a:rPr>
                            <a:t>4</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1</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a:t>
                          </a:r>
                          <a:endParaRPr lang="en-US" sz="1200" dirty="0">
                            <a:solidFill>
                              <a:schemeClr val="tx1"/>
                            </a:solidFill>
                            <a:latin typeface="+mj-lt"/>
                          </a:endParaRPr>
                        </a:p>
                      </a:txBody>
                      <a:tcPr/>
                    </a:tc>
                    <a:tc gridSpan="2">
                      <a:txBody>
                        <a:bodyPr/>
                        <a:lstStyle/>
                        <a:p>
                          <a:pPr marL="0" algn="ctr" defTabSz="342991" rtl="0" eaLnBrk="1" latinLnBrk="0" hangingPunct="1"/>
                          <a:r>
                            <a:rPr lang="it-IT" sz="1200" kern="1200" dirty="0" smtClean="0">
                              <a:solidFill>
                                <a:schemeClr val="tx1"/>
                              </a:solidFill>
                              <a:latin typeface="+mj-lt"/>
                              <a:ea typeface="+mn-ea"/>
                              <a:cs typeface="+mn-cs"/>
                            </a:rPr>
                            <a:t>5</a:t>
                          </a:r>
                          <a:endParaRPr lang="en-US" sz="1200" kern="1200" dirty="0">
                            <a:solidFill>
                              <a:schemeClr val="tx1"/>
                            </a:solidFill>
                            <a:latin typeface="+mj-lt"/>
                            <a:ea typeface="+mn-ea"/>
                            <a:cs typeface="+mn-cs"/>
                          </a:endParaRPr>
                        </a:p>
                      </a:txBody>
                      <a:tcPr/>
                    </a:tc>
                    <a:tc hMerge="1">
                      <a:txBody>
                        <a:bodyPr/>
                        <a:lstStyle/>
                        <a:p>
                          <a:endParaRPr lang="en-US" dirty="0"/>
                        </a:p>
                      </a:txBody>
                      <a:tcPr/>
                    </a:tc>
                    <a:extLst>
                      <a:ext uri="{0D108BD9-81ED-4DB2-BD59-A6C34878D82A}">
                        <a16:rowId xmlns:a16="http://schemas.microsoft.com/office/drawing/2014/main" val="3335311873"/>
                      </a:ext>
                    </a:extLst>
                  </a:tr>
                </a:tbl>
              </a:graphicData>
            </a:graphic>
          </p:graphicFrame>
        </mc:Choice>
        <mc:Fallback xmlns="">
          <p:graphicFrame>
            <p:nvGraphicFramePr>
              <p:cNvPr id="9" name="Tabella 8"/>
              <p:cNvGraphicFramePr>
                <a:graphicFrameLocks noGrp="1"/>
              </p:cNvGraphicFramePr>
              <p:nvPr>
                <p:extLst>
                  <p:ext uri="{D42A27DB-BD31-4B8C-83A1-F6EECF244321}">
                    <p14:modId xmlns:p14="http://schemas.microsoft.com/office/powerpoint/2010/main" val="1087160669"/>
                  </p:ext>
                </p:extLst>
              </p:nvPr>
            </p:nvGraphicFramePr>
            <p:xfrm>
              <a:off x="513280" y="3322768"/>
              <a:ext cx="5580810" cy="1368616"/>
            </p:xfrm>
            <a:graphic>
              <a:graphicData uri="http://schemas.openxmlformats.org/drawingml/2006/table">
                <a:tbl>
                  <a:tblPr firstRow="1" bandRow="1">
                    <a:tableStyleId>{5C22544A-7EE6-4342-B048-85BDC9FD1C3A}</a:tableStyleId>
                  </a:tblPr>
                  <a:tblGrid>
                    <a:gridCol w="1608228">
                      <a:extLst>
                        <a:ext uri="{9D8B030D-6E8A-4147-A177-3AD203B41FA5}">
                          <a16:colId xmlns:a16="http://schemas.microsoft.com/office/drawing/2014/main" val="2302925169"/>
                        </a:ext>
                      </a:extLst>
                    </a:gridCol>
                    <a:gridCol w="759677">
                      <a:extLst>
                        <a:ext uri="{9D8B030D-6E8A-4147-A177-3AD203B41FA5}">
                          <a16:colId xmlns:a16="http://schemas.microsoft.com/office/drawing/2014/main" val="479752923"/>
                        </a:ext>
                      </a:extLst>
                    </a:gridCol>
                    <a:gridCol w="789299">
                      <a:extLst>
                        <a:ext uri="{9D8B030D-6E8A-4147-A177-3AD203B41FA5}">
                          <a16:colId xmlns:a16="http://schemas.microsoft.com/office/drawing/2014/main" val="2201269245"/>
                        </a:ext>
                      </a:extLst>
                    </a:gridCol>
                    <a:gridCol w="789299">
                      <a:extLst>
                        <a:ext uri="{9D8B030D-6E8A-4147-A177-3AD203B41FA5}">
                          <a16:colId xmlns:a16="http://schemas.microsoft.com/office/drawing/2014/main" val="334014835"/>
                        </a:ext>
                      </a:extLst>
                    </a:gridCol>
                    <a:gridCol w="827665">
                      <a:extLst>
                        <a:ext uri="{9D8B030D-6E8A-4147-A177-3AD203B41FA5}">
                          <a16:colId xmlns:a16="http://schemas.microsoft.com/office/drawing/2014/main" val="48336075"/>
                        </a:ext>
                      </a:extLst>
                    </a:gridCol>
                    <a:gridCol w="806642">
                      <a:extLst>
                        <a:ext uri="{9D8B030D-6E8A-4147-A177-3AD203B41FA5}">
                          <a16:colId xmlns:a16="http://schemas.microsoft.com/office/drawing/2014/main" val="900752041"/>
                        </a:ext>
                      </a:extLst>
                    </a:gridCol>
                  </a:tblGrid>
                  <a:tr h="269367">
                    <a:tc>
                      <a:txBody>
                        <a:bodyPr/>
                        <a:lstStyle/>
                        <a:p>
                          <a:pPr algn="ctr"/>
                          <a:endParaRPr lang="en-US" sz="1100" dirty="0">
                            <a:solidFill>
                              <a:schemeClr val="tx1"/>
                            </a:solidFill>
                          </a:endParaRPr>
                        </a:p>
                      </a:txBody>
                      <a:tcPr/>
                    </a:tc>
                    <a:tc>
                      <a:txBody>
                        <a:bodyPr/>
                        <a:lstStyle/>
                        <a:p>
                          <a:pPr algn="ctr"/>
                          <a:r>
                            <a:rPr lang="it-IT" sz="1100" dirty="0" smtClean="0">
                              <a:solidFill>
                                <a:schemeClr val="tx1"/>
                              </a:solidFill>
                            </a:rPr>
                            <a:t>Z</a:t>
                          </a:r>
                          <a:endParaRPr lang="en-US" sz="1100" dirty="0">
                            <a:solidFill>
                              <a:schemeClr val="tx1"/>
                            </a:solidFill>
                          </a:endParaRPr>
                        </a:p>
                      </a:txBody>
                      <a:tcPr/>
                    </a:tc>
                    <a:tc>
                      <a:txBody>
                        <a:bodyPr/>
                        <a:lstStyle/>
                        <a:p>
                          <a:pPr algn="ctr"/>
                          <a:r>
                            <a:rPr lang="it-IT" sz="1100" dirty="0" smtClean="0">
                              <a:solidFill>
                                <a:schemeClr val="tx1"/>
                              </a:solidFill>
                            </a:rPr>
                            <a:t>WW</a:t>
                          </a:r>
                          <a:endParaRPr lang="en-US" sz="1100" dirty="0">
                            <a:solidFill>
                              <a:schemeClr val="tx1"/>
                            </a:solidFill>
                          </a:endParaRPr>
                        </a:p>
                      </a:txBody>
                      <a:tcPr/>
                    </a:tc>
                    <a:tc>
                      <a:txBody>
                        <a:bodyPr/>
                        <a:lstStyle/>
                        <a:p>
                          <a:pPr algn="ctr"/>
                          <a:r>
                            <a:rPr lang="it-IT" sz="1100" dirty="0" smtClean="0">
                              <a:solidFill>
                                <a:schemeClr val="tx1"/>
                              </a:solidFill>
                            </a:rPr>
                            <a:t>ZH</a:t>
                          </a:r>
                          <a:endParaRPr lang="en-US" sz="1100" dirty="0">
                            <a:solidFill>
                              <a:schemeClr val="tx1"/>
                            </a:solidFill>
                          </a:endParaRPr>
                        </a:p>
                      </a:txBody>
                      <a:tcPr/>
                    </a:tc>
                    <a:tc gridSpan="2">
                      <a:txBody>
                        <a:bodyPr/>
                        <a:lstStyle/>
                        <a:p>
                          <a:endParaRPr lang="en-US"/>
                        </a:p>
                      </a:txBody>
                      <a:tcPr>
                        <a:blipFill>
                          <a:blip r:embed="rId4"/>
                          <a:stretch>
                            <a:fillRect l="-242164" t="-2273" r="-1493" b="-429545"/>
                          </a:stretch>
                        </a:blipFill>
                      </a:tcPr>
                    </a:tc>
                    <a:tc hMerge="1">
                      <a:txBody>
                        <a:bodyPr/>
                        <a:lstStyle/>
                        <a:p>
                          <a:endParaRPr lang="en-US" dirty="0"/>
                        </a:p>
                      </a:txBody>
                      <a:tcPr/>
                    </a:tc>
                    <a:extLst>
                      <a:ext uri="{0D108BD9-81ED-4DB2-BD59-A6C34878D82A}">
                        <a16:rowId xmlns:a16="http://schemas.microsoft.com/office/drawing/2014/main" val="2114441086"/>
                      </a:ext>
                    </a:extLst>
                  </a:tr>
                  <a:tr h="276289">
                    <a:tc>
                      <a:txBody>
                        <a:bodyPr/>
                        <a:lstStyle/>
                        <a:p>
                          <a:endParaRPr lang="en-US"/>
                        </a:p>
                      </a:txBody>
                      <a:tcPr>
                        <a:blipFill>
                          <a:blip r:embed="rId4"/>
                          <a:stretch>
                            <a:fillRect l="-379" t="-97826" r="-248485" b="-310870"/>
                          </a:stretch>
                        </a:blipFill>
                      </a:tcPr>
                    </a:tc>
                    <a:tc>
                      <a:txBody>
                        <a:bodyPr/>
                        <a:lstStyle/>
                        <a:p>
                          <a:pPr algn="ctr"/>
                          <a:r>
                            <a:rPr lang="it-IT" sz="1200" dirty="0" smtClean="0">
                              <a:solidFill>
                                <a:schemeClr val="tx1"/>
                              </a:solidFill>
                              <a:latin typeface="+mj-lt"/>
                            </a:rPr>
                            <a:t>91.2</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161</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240</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350</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365</a:t>
                          </a:r>
                          <a:endParaRPr lang="en-US" sz="1200" dirty="0">
                            <a:solidFill>
                              <a:schemeClr val="tx1"/>
                            </a:solidFill>
                            <a:latin typeface="+mj-lt"/>
                          </a:endParaRPr>
                        </a:p>
                      </a:txBody>
                      <a:tcPr/>
                    </a:tc>
                    <a:extLst>
                      <a:ext uri="{0D108BD9-81ED-4DB2-BD59-A6C34878D82A}">
                        <a16:rowId xmlns:a16="http://schemas.microsoft.com/office/drawing/2014/main" val="4157981051"/>
                      </a:ext>
                    </a:extLst>
                  </a:tr>
                  <a:tr h="274320">
                    <a:tc>
                      <a:txBody>
                        <a:bodyPr/>
                        <a:lstStyle/>
                        <a:p>
                          <a:r>
                            <a:rPr lang="en-US" sz="1200" b="0" i="0" u="none" strike="noStrike" kern="1200" baseline="0" dirty="0" smtClean="0">
                              <a:solidFill>
                                <a:schemeClr val="dk1"/>
                              </a:solidFill>
                              <a:latin typeface="+mj-lt"/>
                              <a:ea typeface="+mn-ea"/>
                              <a:cs typeface="+mn-cs"/>
                            </a:rPr>
                            <a:t>Ave. bunch </a:t>
                          </a:r>
                          <a:r>
                            <a:rPr lang="en-US" sz="1200" b="0" i="0" u="none" strike="noStrike" kern="1200" baseline="0" dirty="0" err="1" smtClean="0">
                              <a:solidFill>
                                <a:schemeClr val="dk1"/>
                              </a:solidFill>
                              <a:latin typeface="+mj-lt"/>
                              <a:ea typeface="+mn-ea"/>
                              <a:cs typeface="+mn-cs"/>
                            </a:rPr>
                            <a:t>spac</a:t>
                          </a:r>
                          <a:r>
                            <a:rPr lang="en-US" sz="1200" b="0" i="0" u="none" strike="noStrike" kern="1200" baseline="0" dirty="0" smtClean="0">
                              <a:solidFill>
                                <a:schemeClr val="dk1"/>
                              </a:solidFill>
                              <a:latin typeface="+mj-lt"/>
                              <a:ea typeface="+mn-ea"/>
                              <a:cs typeface="+mn-cs"/>
                            </a:rPr>
                            <a:t>. (ns)</a:t>
                          </a:r>
                          <a:endParaRPr lang="en-US" sz="1200" dirty="0">
                            <a:solidFill>
                              <a:schemeClr val="tx1"/>
                            </a:solidFill>
                            <a:latin typeface="+mj-lt"/>
                          </a:endParaRPr>
                        </a:p>
                      </a:txBody>
                      <a:tcPr/>
                    </a:tc>
                    <a:tc>
                      <a:txBody>
                        <a:bodyPr/>
                        <a:lstStyle/>
                        <a:p>
                          <a:pPr algn="ctr"/>
                          <a:r>
                            <a:rPr lang="it-IT" sz="1200" b="1" dirty="0" smtClean="0">
                              <a:solidFill>
                                <a:schemeClr val="tx1"/>
                              </a:solidFill>
                              <a:latin typeface="+mj-lt"/>
                            </a:rPr>
                            <a:t>19.6</a:t>
                          </a:r>
                          <a:endParaRPr lang="en-US" sz="1200" b="1" dirty="0">
                            <a:solidFill>
                              <a:schemeClr val="tx1"/>
                            </a:solidFill>
                            <a:latin typeface="+mj-lt"/>
                          </a:endParaRPr>
                        </a:p>
                      </a:txBody>
                      <a:tcPr/>
                    </a:tc>
                    <a:tc>
                      <a:txBody>
                        <a:bodyPr/>
                        <a:lstStyle/>
                        <a:p>
                          <a:pPr algn="ctr"/>
                          <a:r>
                            <a:rPr lang="it-IT" sz="1200" dirty="0" smtClean="0">
                              <a:solidFill>
                                <a:schemeClr val="tx1"/>
                              </a:solidFill>
                              <a:latin typeface="+mj-lt"/>
                            </a:rPr>
                            <a:t>163</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994</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2763</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3396</a:t>
                          </a:r>
                          <a:endParaRPr lang="en-US" sz="1200" dirty="0">
                            <a:solidFill>
                              <a:schemeClr val="tx1"/>
                            </a:solidFill>
                            <a:latin typeface="+mj-lt"/>
                          </a:endParaRPr>
                        </a:p>
                      </a:txBody>
                      <a:tcPr/>
                    </a:tc>
                    <a:extLst>
                      <a:ext uri="{0D108BD9-81ED-4DB2-BD59-A6C34878D82A}">
                        <a16:rowId xmlns:a16="http://schemas.microsoft.com/office/drawing/2014/main" val="2185845667"/>
                      </a:ext>
                    </a:extLst>
                  </a:tr>
                  <a:tr h="274320">
                    <a:tc>
                      <a:txBody>
                        <a:bodyPr/>
                        <a:lstStyle/>
                        <a:p>
                          <a:pPr algn="ctr"/>
                          <a:r>
                            <a:rPr lang="en-US" sz="1200" b="1" i="0" u="none" strike="noStrike" kern="1200" baseline="0" dirty="0" smtClean="0">
                              <a:solidFill>
                                <a:schemeClr val="dk1"/>
                              </a:solidFill>
                              <a:latin typeface="+mj-lt"/>
                              <a:ea typeface="+mn-ea"/>
                              <a:cs typeface="+mn-cs"/>
                            </a:rPr>
                            <a:t>Events produced</a:t>
                          </a:r>
                          <a:endParaRPr lang="en-US" sz="1200" b="1" i="0" u="none" strike="noStrike" kern="1200" baseline="0" dirty="0">
                            <a:solidFill>
                              <a:schemeClr val="dk1"/>
                            </a:solidFill>
                            <a:latin typeface="+mj-lt"/>
                            <a:ea typeface="+mn-ea"/>
                            <a:cs typeface="+mn-cs"/>
                          </a:endParaRPr>
                        </a:p>
                      </a:txBody>
                      <a:tcPr/>
                    </a:tc>
                    <a:tc>
                      <a:txBody>
                        <a:bodyPr/>
                        <a:lstStyle/>
                        <a:p>
                          <a:pPr algn="ctr"/>
                          <a:r>
                            <a:rPr lang="en-US" sz="1200" b="1" u="none" dirty="0" smtClean="0">
                              <a:solidFill>
                                <a:srgbClr val="000000"/>
                              </a:solidFill>
                              <a:latin typeface="+mj-lt"/>
                              <a:cs typeface="Garamond"/>
                            </a:rPr>
                            <a:t>5·10</a:t>
                          </a:r>
                          <a:r>
                            <a:rPr lang="en-US" sz="1200" b="1" u="none" baseline="30000" dirty="0" smtClean="0">
                              <a:solidFill>
                                <a:srgbClr val="000000"/>
                              </a:solidFill>
                              <a:latin typeface="+mj-lt"/>
                              <a:cs typeface="Garamond"/>
                            </a:rPr>
                            <a:t>12</a:t>
                          </a:r>
                          <a:endParaRPr lang="en-US" sz="1200" b="1" dirty="0">
                            <a:solidFill>
                              <a:schemeClr val="tx1"/>
                            </a:solidFill>
                            <a:latin typeface="+mj-lt"/>
                          </a:endParaRPr>
                        </a:p>
                      </a:txBody>
                      <a:tcPr/>
                    </a:tc>
                    <a:tc>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8</a:t>
                          </a:r>
                          <a:endParaRPr lang="en-US" sz="1200" b="1" dirty="0">
                            <a:solidFill>
                              <a:schemeClr val="tx1"/>
                            </a:solidFill>
                            <a:latin typeface="+mj-lt"/>
                          </a:endParaRPr>
                        </a:p>
                      </a:txBody>
                      <a:tcPr/>
                    </a:tc>
                    <a:tc>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6</a:t>
                          </a:r>
                          <a:endParaRPr lang="en-US" sz="1200" b="1" dirty="0">
                            <a:solidFill>
                              <a:schemeClr val="tx1"/>
                            </a:solidFill>
                            <a:latin typeface="+mj-lt"/>
                          </a:endParaRPr>
                        </a:p>
                      </a:txBody>
                      <a:tcPr/>
                    </a:tc>
                    <a:tc gridSpan="2">
                      <a:txBody>
                        <a:bodyPr/>
                        <a:lstStyle/>
                        <a:p>
                          <a:pPr algn="ctr"/>
                          <a:r>
                            <a:rPr lang="en-US" sz="1200" b="1" u="none" dirty="0" smtClean="0">
                              <a:solidFill>
                                <a:srgbClr val="000000"/>
                              </a:solidFill>
                              <a:latin typeface="+mj-lt"/>
                              <a:cs typeface="Garamond"/>
                            </a:rPr>
                            <a:t>10</a:t>
                          </a:r>
                          <a:r>
                            <a:rPr lang="en-US" sz="1200" b="1" u="none" baseline="30000" dirty="0" smtClean="0">
                              <a:solidFill>
                                <a:srgbClr val="000000"/>
                              </a:solidFill>
                              <a:latin typeface="+mj-lt"/>
                              <a:cs typeface="Garamond"/>
                            </a:rPr>
                            <a:t>6</a:t>
                          </a:r>
                          <a:endParaRPr lang="en-US" sz="1200" b="1" dirty="0">
                            <a:solidFill>
                              <a:schemeClr val="tx1"/>
                            </a:solidFill>
                            <a:latin typeface="+mj-lt"/>
                          </a:endParaRPr>
                        </a:p>
                      </a:txBody>
                      <a:tcPr/>
                    </a:tc>
                    <a:tc hMerge="1">
                      <a:txBody>
                        <a:bodyPr/>
                        <a:lstStyle/>
                        <a:p>
                          <a:pPr algn="ctr"/>
                          <a:endParaRPr lang="en-US" sz="1100" dirty="0">
                            <a:solidFill>
                              <a:schemeClr val="tx1"/>
                            </a:solidFill>
                          </a:endParaRPr>
                        </a:p>
                      </a:txBody>
                      <a:tcPr/>
                    </a:tc>
                    <a:extLst>
                      <a:ext uri="{0D108BD9-81ED-4DB2-BD59-A6C34878D82A}">
                        <a16:rowId xmlns:a16="http://schemas.microsoft.com/office/drawing/2014/main" val="3639961111"/>
                      </a:ext>
                    </a:extLst>
                  </a:tr>
                  <a:tr h="274320">
                    <a:tc>
                      <a:txBody>
                        <a:bodyPr/>
                        <a:lstStyle/>
                        <a:p>
                          <a:pPr algn="ctr"/>
                          <a:r>
                            <a:rPr lang="en-US" sz="1200" b="0" i="0" u="none" strike="noStrike" kern="1200" baseline="0" dirty="0" smtClean="0">
                              <a:solidFill>
                                <a:schemeClr val="dk1"/>
                              </a:solidFill>
                              <a:latin typeface="+mj-lt"/>
                              <a:ea typeface="+mn-ea"/>
                              <a:cs typeface="+mn-cs"/>
                            </a:rPr>
                            <a:t>Running time (years)</a:t>
                          </a:r>
                          <a:endParaRPr lang="en-US" sz="1200" b="0" i="0" u="none" strike="noStrike" kern="1200" baseline="0" dirty="0">
                            <a:solidFill>
                              <a:schemeClr val="dk1"/>
                            </a:solidFill>
                            <a:latin typeface="+mj-lt"/>
                            <a:ea typeface="+mn-ea"/>
                            <a:cs typeface="+mn-cs"/>
                          </a:endParaRPr>
                        </a:p>
                      </a:txBody>
                      <a:tcPr/>
                    </a:tc>
                    <a:tc>
                      <a:txBody>
                        <a:bodyPr/>
                        <a:lstStyle/>
                        <a:p>
                          <a:pPr algn="ctr"/>
                          <a:r>
                            <a:rPr lang="it-IT" sz="1200" dirty="0" smtClean="0">
                              <a:solidFill>
                                <a:schemeClr val="tx1"/>
                              </a:solidFill>
                              <a:latin typeface="+mj-lt"/>
                            </a:rPr>
                            <a:t>4</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1</a:t>
                          </a:r>
                          <a:endParaRPr lang="en-US" sz="1200" dirty="0">
                            <a:solidFill>
                              <a:schemeClr val="tx1"/>
                            </a:solidFill>
                            <a:latin typeface="+mj-lt"/>
                          </a:endParaRPr>
                        </a:p>
                      </a:txBody>
                      <a:tcPr/>
                    </a:tc>
                    <a:tc>
                      <a:txBody>
                        <a:bodyPr/>
                        <a:lstStyle/>
                        <a:p>
                          <a:pPr algn="ctr"/>
                          <a:r>
                            <a:rPr lang="it-IT" sz="1200" dirty="0" smtClean="0">
                              <a:solidFill>
                                <a:schemeClr val="tx1"/>
                              </a:solidFill>
                              <a:latin typeface="+mj-lt"/>
                            </a:rPr>
                            <a:t>3</a:t>
                          </a:r>
                          <a:endParaRPr lang="en-US" sz="1200" dirty="0">
                            <a:solidFill>
                              <a:schemeClr val="tx1"/>
                            </a:solidFill>
                            <a:latin typeface="+mj-lt"/>
                          </a:endParaRPr>
                        </a:p>
                      </a:txBody>
                      <a:tcPr/>
                    </a:tc>
                    <a:tc gridSpan="2">
                      <a:txBody>
                        <a:bodyPr/>
                        <a:lstStyle/>
                        <a:p>
                          <a:pPr marL="0" algn="ctr" defTabSz="342991" rtl="0" eaLnBrk="1" latinLnBrk="0" hangingPunct="1"/>
                          <a:r>
                            <a:rPr lang="it-IT" sz="1200" kern="1200" dirty="0" smtClean="0">
                              <a:solidFill>
                                <a:schemeClr val="tx1"/>
                              </a:solidFill>
                              <a:latin typeface="+mj-lt"/>
                              <a:ea typeface="+mn-ea"/>
                              <a:cs typeface="+mn-cs"/>
                            </a:rPr>
                            <a:t>5</a:t>
                          </a:r>
                          <a:endParaRPr lang="en-US" sz="1200" kern="1200" dirty="0">
                            <a:solidFill>
                              <a:schemeClr val="tx1"/>
                            </a:solidFill>
                            <a:latin typeface="+mj-lt"/>
                            <a:ea typeface="+mn-ea"/>
                            <a:cs typeface="+mn-cs"/>
                          </a:endParaRPr>
                        </a:p>
                      </a:txBody>
                      <a:tcPr/>
                    </a:tc>
                    <a:tc hMerge="1">
                      <a:txBody>
                        <a:bodyPr/>
                        <a:lstStyle/>
                        <a:p>
                          <a:endParaRPr lang="en-US" dirty="0"/>
                        </a:p>
                      </a:txBody>
                      <a:tcPr/>
                    </a:tc>
                    <a:extLst>
                      <a:ext uri="{0D108BD9-81ED-4DB2-BD59-A6C34878D82A}">
                        <a16:rowId xmlns:a16="http://schemas.microsoft.com/office/drawing/2014/main" val="3335311873"/>
                      </a:ext>
                    </a:extLst>
                  </a:tr>
                </a:tbl>
              </a:graphicData>
            </a:graphic>
          </p:graphicFrame>
        </mc:Fallback>
      </mc:AlternateContent>
      <p:sp>
        <p:nvSpPr>
          <p:cNvPr id="7" name="Segnaposto data 6"/>
          <p:cNvSpPr>
            <a:spLocks noGrp="1"/>
          </p:cNvSpPr>
          <p:nvPr>
            <p:ph type="dt" idx="10"/>
          </p:nvPr>
        </p:nvSpPr>
        <p:spPr/>
        <p:txBody>
          <a:bodyPr/>
          <a:lstStyle/>
          <a:p>
            <a:pPr>
              <a:defRPr/>
            </a:pPr>
            <a:r>
              <a:rPr lang="en-US" smtClean="0"/>
              <a:t>07/30/2020</a:t>
            </a:r>
            <a:endParaRPr lang="it-IT"/>
          </a:p>
        </p:txBody>
      </p:sp>
      <p:sp>
        <p:nvSpPr>
          <p:cNvPr id="2" name="CasellaDiTesto 1"/>
          <p:cNvSpPr txBox="1"/>
          <p:nvPr/>
        </p:nvSpPr>
        <p:spPr>
          <a:xfrm>
            <a:off x="425028" y="2734612"/>
            <a:ext cx="2879643" cy="553998"/>
          </a:xfrm>
          <a:prstGeom prst="rect">
            <a:avLst/>
          </a:prstGeom>
          <a:noFill/>
        </p:spPr>
        <p:txBody>
          <a:bodyPr wrap="square" rtlCol="0">
            <a:spAutoFit/>
          </a:bodyPr>
          <a:lstStyle/>
          <a:p>
            <a:r>
              <a:rPr lang="en-US" sz="1000" b="0" u="none" dirty="0" smtClean="0">
                <a:solidFill>
                  <a:schemeClr val="tx1"/>
                </a:solidFill>
              </a:rPr>
              <a:t>“FCC-</a:t>
            </a:r>
            <a:r>
              <a:rPr lang="en-US" sz="1000" b="0" u="none" dirty="0" err="1" smtClean="0">
                <a:solidFill>
                  <a:schemeClr val="tx1"/>
                </a:solidFill>
              </a:rPr>
              <a:t>ee</a:t>
            </a:r>
            <a:r>
              <a:rPr lang="en-US" sz="1000" b="0" u="none" dirty="0">
                <a:solidFill>
                  <a:schemeClr val="tx1"/>
                </a:solidFill>
              </a:rPr>
              <a:t>: The Lepton </a:t>
            </a:r>
            <a:r>
              <a:rPr lang="en-US" sz="1000" b="0" u="none" dirty="0" smtClean="0">
                <a:solidFill>
                  <a:schemeClr val="tx1"/>
                </a:solidFill>
              </a:rPr>
              <a:t>Collider”</a:t>
            </a:r>
          </a:p>
          <a:p>
            <a:r>
              <a:rPr lang="en-US" sz="1000" b="0" u="none" dirty="0" smtClean="0">
                <a:solidFill>
                  <a:schemeClr val="tx1"/>
                </a:solidFill>
              </a:rPr>
              <a:t>Eur</a:t>
            </a:r>
            <a:r>
              <a:rPr lang="en-US" sz="1000" b="0" u="none" dirty="0">
                <a:solidFill>
                  <a:schemeClr val="tx1"/>
                </a:solidFill>
              </a:rPr>
              <a:t>. Phys. J. Special Topics 228, </a:t>
            </a:r>
            <a:r>
              <a:rPr lang="en-US" sz="1000" b="0" u="none" dirty="0" smtClean="0">
                <a:solidFill>
                  <a:schemeClr val="tx1"/>
                </a:solidFill>
              </a:rPr>
              <a:t>261-623 </a:t>
            </a:r>
            <a:r>
              <a:rPr lang="en-US" sz="1000" b="0" u="none" dirty="0">
                <a:solidFill>
                  <a:schemeClr val="tx1"/>
                </a:solidFill>
              </a:rPr>
              <a:t>(2019</a:t>
            </a:r>
            <a:r>
              <a:rPr lang="en-US" sz="1000" b="0" u="none" dirty="0" smtClean="0">
                <a:solidFill>
                  <a:schemeClr val="tx1"/>
                </a:solidFill>
              </a:rPr>
              <a:t>)</a:t>
            </a:r>
          </a:p>
          <a:p>
            <a:r>
              <a:rPr lang="en-US" sz="1000" b="0" u="none" dirty="0">
                <a:solidFill>
                  <a:schemeClr val="tx1"/>
                </a:solidFill>
              </a:rPr>
              <a:t>https://doi.org/10.1140/epjst/e2019-900045-4</a:t>
            </a:r>
          </a:p>
        </p:txBody>
      </p:sp>
      <p:sp>
        <p:nvSpPr>
          <p:cNvPr id="11" name="Segnaposto numero diapositiva 10"/>
          <p:cNvSpPr>
            <a:spLocks noGrp="1"/>
          </p:cNvSpPr>
          <p:nvPr>
            <p:ph type="sldNum" idx="12"/>
          </p:nvPr>
        </p:nvSpPr>
        <p:spPr/>
        <p:txBody>
          <a:bodyPr/>
          <a:lstStyle/>
          <a:p>
            <a:pPr>
              <a:defRPr/>
            </a:pPr>
            <a:fld id="{77DA7F4B-CAEE-B84E-A4EE-45C88F7DB478}" type="slidenum">
              <a:rPr lang="it-IT" smtClean="0"/>
              <a:pPr>
                <a:defRPr/>
              </a:pPr>
              <a:t>3</a:t>
            </a:fld>
            <a:r>
              <a:rPr lang="it-IT" smtClean="0"/>
              <a:t>/18</a:t>
            </a:r>
            <a:endParaRPr lang="it-IT" dirty="0"/>
          </a:p>
        </p:txBody>
      </p:sp>
    </p:spTree>
    <p:extLst>
      <p:ext uri="{BB962C8B-B14F-4D97-AF65-F5344CB8AC3E}">
        <p14:creationId xmlns:p14="http://schemas.microsoft.com/office/powerpoint/2010/main" val="6134654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1762" y="730201"/>
            <a:ext cx="1088483" cy="100427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267" name="Text Box 3"/>
          <p:cNvSpPr txBox="1">
            <a:spLocks noChangeArrowheads="1"/>
          </p:cNvSpPr>
          <p:nvPr/>
        </p:nvSpPr>
        <p:spPr bwMode="auto">
          <a:xfrm>
            <a:off x="208268" y="737508"/>
            <a:ext cx="3010737" cy="97977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buClrTx/>
              <a:buFontTx/>
              <a:buNone/>
              <a:defRPr/>
            </a:pPr>
            <a:r>
              <a:rPr lang="en-US" sz="1200" b="0" u="none" dirty="0">
                <a:solidFill>
                  <a:srgbClr val="000000"/>
                </a:solidFill>
              </a:rPr>
              <a:t>From the ordered sequence of the electrons arrival times, considering the average time separation between clusters and their time spread due to diffusion, reconstruct the most probable sequence of clusters drift times:</a:t>
            </a:r>
          </a:p>
        </p:txBody>
      </p:sp>
      <p:graphicFrame>
        <p:nvGraphicFramePr>
          <p:cNvPr id="18436" name="Object 4"/>
          <p:cNvGraphicFramePr>
            <a:graphicFrameLocks noChangeAspect="1"/>
          </p:cNvGraphicFramePr>
          <p:nvPr>
            <p:extLst>
              <p:ext uri="{D42A27DB-BD31-4B8C-83A1-F6EECF244321}">
                <p14:modId xmlns:p14="http://schemas.microsoft.com/office/powerpoint/2010/main" val="3784293024"/>
              </p:ext>
            </p:extLst>
          </p:nvPr>
        </p:nvGraphicFramePr>
        <p:xfrm>
          <a:off x="1296890" y="1745620"/>
          <a:ext cx="1024175" cy="202453"/>
        </p:xfrm>
        <a:graphic>
          <a:graphicData uri="http://schemas.openxmlformats.org/presentationml/2006/ole">
            <mc:AlternateContent xmlns:mc="http://schemas.openxmlformats.org/markup-compatibility/2006">
              <mc:Choice xmlns:v="urn:schemas-microsoft-com:vml" Requires="v">
                <p:oleObj spid="_x0000_s28716" r:id="rId5" imgW="1689100" imgH="444500" progId="">
                  <p:embed/>
                </p:oleObj>
              </mc:Choice>
              <mc:Fallback>
                <p:oleObj r:id="rId5" imgW="1689100" imgH="444500" progId="">
                  <p:embed/>
                  <p:pic>
                    <p:nvPicPr>
                      <p:cNvPr id="18436"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6890" y="1745620"/>
                        <a:ext cx="1024175" cy="202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pic>
        <p:nvPicPr>
          <p:cNvPr id="11269" name="Picture 5"/>
          <p:cNvPicPr>
            <a:picLocks noChangeAspect="1" noChangeArrowheads="1"/>
          </p:cNvPicPr>
          <p:nvPr/>
        </p:nvPicPr>
        <p:blipFill>
          <a:blip r:embed="rId7">
            <a:extLst>
              <a:ext uri="{28A0092B-C50C-407E-A947-70E740481C1C}">
                <a14:useLocalDpi xmlns:a14="http://schemas.microsoft.com/office/drawing/2010/main" val="0"/>
              </a:ext>
            </a:extLst>
          </a:blip>
          <a:srcRect l="24434" r="33260"/>
          <a:stretch>
            <a:fillRect/>
          </a:stretch>
        </p:blipFill>
        <p:spPr bwMode="auto">
          <a:xfrm>
            <a:off x="4293890" y="593492"/>
            <a:ext cx="1457662" cy="1287364"/>
          </a:xfrm>
          <a:prstGeom prst="rect">
            <a:avLst/>
          </a:prstGeom>
          <a:solidFill>
            <a:srgbClr val="FFFFFF"/>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270" name="Text Box 6"/>
          <p:cNvSpPr txBox="1">
            <a:spLocks noChangeArrowheads="1"/>
          </p:cNvSpPr>
          <p:nvPr/>
        </p:nvSpPr>
        <p:spPr bwMode="auto">
          <a:xfrm>
            <a:off x="4908366" y="678220"/>
            <a:ext cx="769572" cy="347901"/>
          </a:xfrm>
          <a:prstGeom prst="rect">
            <a:avLst/>
          </a:prstGeom>
          <a:solidFill>
            <a:srgbClr val="FFFFFF"/>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900" b="0" u="none" dirty="0">
                <a:solidFill>
                  <a:srgbClr val="0000FF"/>
                </a:solidFill>
                <a:latin typeface="Calibri" charset="0"/>
              </a:rPr>
              <a:t>acquired </a:t>
            </a:r>
          </a:p>
          <a:p>
            <a:pPr algn="ctr" eaLnBrk="1" hangingPunct="1">
              <a:buClrTx/>
              <a:buFontTx/>
              <a:buNone/>
              <a:defRPr/>
            </a:pPr>
            <a:r>
              <a:rPr lang="en-US" sz="900" b="0" u="none" dirty="0">
                <a:solidFill>
                  <a:srgbClr val="0000FF"/>
                </a:solidFill>
                <a:latin typeface="Calibri" charset="0"/>
              </a:rPr>
              <a:t>signal</a:t>
            </a:r>
          </a:p>
        </p:txBody>
      </p:sp>
      <p:sp>
        <p:nvSpPr>
          <p:cNvPr id="11271" name="Text Box 7"/>
          <p:cNvSpPr txBox="1">
            <a:spLocks noChangeArrowheads="1"/>
          </p:cNvSpPr>
          <p:nvPr/>
        </p:nvSpPr>
        <p:spPr bwMode="auto">
          <a:xfrm>
            <a:off x="220912" y="2889039"/>
            <a:ext cx="3280890" cy="154822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200" b="0" u="none" dirty="0">
                <a:solidFill>
                  <a:srgbClr val="000000"/>
                </a:solidFill>
                <a:latin typeface="Garamond"/>
                <a:cs typeface="Garamond"/>
              </a:rPr>
              <a:t>truncated mean cut (70-80%) reduces the amount of collected </a:t>
            </a:r>
            <a:r>
              <a:rPr lang="en-US" sz="1200" b="0" u="none" dirty="0" smtClean="0">
                <a:solidFill>
                  <a:srgbClr val="000000"/>
                </a:solidFill>
                <a:latin typeface="Garamond"/>
                <a:cs typeface="Garamond"/>
              </a:rPr>
              <a:t>information </a:t>
            </a:r>
            <a:r>
              <a:rPr lang="en-US" sz="1200" b="0" u="none" dirty="0">
                <a:solidFill>
                  <a:srgbClr val="000000"/>
                </a:solidFill>
                <a:latin typeface="Garamond"/>
                <a:cs typeface="Garamond"/>
              </a:rPr>
              <a:t>n = 112 and a 2m track  at 1 </a:t>
            </a:r>
            <a:r>
              <a:rPr lang="en-US" sz="1200" b="0" u="none" dirty="0" err="1">
                <a:solidFill>
                  <a:srgbClr val="000000"/>
                </a:solidFill>
                <a:latin typeface="Garamond"/>
                <a:cs typeface="Garamond"/>
              </a:rPr>
              <a:t>atm</a:t>
            </a:r>
            <a:r>
              <a:rPr lang="en-US" sz="1200" b="0" u="none" dirty="0">
                <a:solidFill>
                  <a:srgbClr val="000000"/>
                </a:solidFill>
                <a:latin typeface="Garamond"/>
                <a:cs typeface="Garamond"/>
              </a:rPr>
              <a:t> give </a:t>
            </a:r>
          </a:p>
          <a:p>
            <a:pPr eaLnBrk="1" hangingPunct="1">
              <a:buClrTx/>
              <a:buFontTx/>
              <a:buNone/>
              <a:defRPr/>
            </a:pPr>
            <a:r>
              <a:rPr lang="en-US" sz="1200" b="0" u="none" dirty="0">
                <a:solidFill>
                  <a:srgbClr val="000000"/>
                </a:solidFill>
                <a:latin typeface="Garamond"/>
                <a:cs typeface="Garamond"/>
              </a:rPr>
              <a:t>                          </a:t>
            </a:r>
            <a:r>
              <a:rPr lang="en-US" sz="1200" u="none" dirty="0" err="1">
                <a:solidFill>
                  <a:srgbClr val="000000"/>
                </a:solidFill>
                <a:latin typeface="Garamond"/>
                <a:cs typeface="Garamond"/>
              </a:rPr>
              <a:t>σ</a:t>
            </a:r>
            <a:r>
              <a:rPr lang="en-US" sz="1200" u="none" dirty="0">
                <a:solidFill>
                  <a:srgbClr val="000000"/>
                </a:solidFill>
                <a:latin typeface="Garamond"/>
                <a:cs typeface="Garamond"/>
              </a:rPr>
              <a:t> ≈ 4.3%</a:t>
            </a:r>
          </a:p>
          <a:p>
            <a:pPr eaLnBrk="1" hangingPunct="1">
              <a:buClrTx/>
              <a:buFontTx/>
              <a:buNone/>
              <a:defRPr/>
            </a:pPr>
            <a:r>
              <a:rPr lang="en-US" sz="1200" b="0" u="none" dirty="0">
                <a:solidFill>
                  <a:srgbClr val="000000"/>
                </a:solidFill>
                <a:latin typeface="Garamond"/>
                <a:cs typeface="Garamond"/>
              </a:rPr>
              <a:t>Increasing P to 2 </a:t>
            </a:r>
            <a:r>
              <a:rPr lang="en-US" sz="1200" b="0" u="none" dirty="0" err="1">
                <a:solidFill>
                  <a:srgbClr val="000000"/>
                </a:solidFill>
                <a:latin typeface="Garamond"/>
                <a:cs typeface="Garamond"/>
              </a:rPr>
              <a:t>atm</a:t>
            </a:r>
            <a:r>
              <a:rPr lang="en-US" sz="1200" b="0" u="none" dirty="0">
                <a:solidFill>
                  <a:srgbClr val="000000"/>
                </a:solidFill>
                <a:latin typeface="Garamond"/>
                <a:cs typeface="Garamond"/>
              </a:rPr>
              <a:t> improves resolution by 20% (σ ≈3.4%) but </a:t>
            </a:r>
            <a:r>
              <a:rPr lang="en-US" sz="1200" b="0" u="none" dirty="0" smtClean="0">
                <a:solidFill>
                  <a:srgbClr val="000000"/>
                </a:solidFill>
                <a:latin typeface="Garamond"/>
                <a:cs typeface="Garamond"/>
              </a:rPr>
              <a:t>at </a:t>
            </a:r>
            <a:r>
              <a:rPr lang="en-US" sz="1200" b="0" u="none" dirty="0">
                <a:solidFill>
                  <a:srgbClr val="000000"/>
                </a:solidFill>
                <a:latin typeface="Garamond"/>
                <a:cs typeface="Garamond"/>
              </a:rPr>
              <a:t>a considerable cost of multiple scattering contribution to </a:t>
            </a:r>
            <a:r>
              <a:rPr lang="en-US" sz="1200" b="0" u="none" dirty="0" smtClean="0">
                <a:solidFill>
                  <a:srgbClr val="000000"/>
                </a:solidFill>
                <a:latin typeface="Garamond"/>
                <a:cs typeface="Garamond"/>
              </a:rPr>
              <a:t>momentum </a:t>
            </a:r>
            <a:r>
              <a:rPr lang="en-US" sz="1200" b="0" u="none" dirty="0">
                <a:solidFill>
                  <a:srgbClr val="000000"/>
                </a:solidFill>
                <a:latin typeface="Garamond"/>
                <a:cs typeface="Garamond"/>
              </a:rPr>
              <a:t>and angular resolutions.</a:t>
            </a:r>
          </a:p>
        </p:txBody>
      </p:sp>
      <p:sp>
        <p:nvSpPr>
          <p:cNvPr id="11272" name="Text Box 8"/>
          <p:cNvSpPr txBox="1">
            <a:spLocks noChangeArrowheads="1"/>
          </p:cNvSpPr>
          <p:nvPr/>
        </p:nvSpPr>
        <p:spPr bwMode="auto">
          <a:xfrm>
            <a:off x="3666188" y="2889039"/>
            <a:ext cx="2935570" cy="157900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200" b="0" i="1" u="none" dirty="0" err="1">
                <a:solidFill>
                  <a:srgbClr val="000000"/>
                </a:solidFill>
                <a:latin typeface="Garamond"/>
                <a:cs typeface="Garamond"/>
              </a:rPr>
              <a:t>δ</a:t>
            </a:r>
            <a:r>
              <a:rPr lang="en-US" sz="1200" b="0" i="1" u="none" baseline="-25000" dirty="0" err="1">
                <a:solidFill>
                  <a:srgbClr val="000000"/>
                </a:solidFill>
                <a:latin typeface="Garamond"/>
                <a:cs typeface="Garamond"/>
              </a:rPr>
              <a:t>cl</a:t>
            </a:r>
            <a:r>
              <a:rPr lang="en-US" sz="1200" b="0" i="1" u="none" baseline="-25000" dirty="0">
                <a:solidFill>
                  <a:srgbClr val="000000"/>
                </a:solidFill>
                <a:latin typeface="Garamond"/>
                <a:cs typeface="Garamond"/>
              </a:rPr>
              <a:t> </a:t>
            </a:r>
            <a:r>
              <a:rPr lang="en-US" sz="1200" b="0" u="none" dirty="0">
                <a:solidFill>
                  <a:srgbClr val="000000"/>
                </a:solidFill>
                <a:latin typeface="Garamond"/>
                <a:cs typeface="Garamond"/>
              </a:rPr>
              <a:t>= 12.5/cm for He/iC</a:t>
            </a:r>
            <a:r>
              <a:rPr lang="en-US" sz="1200" b="0" u="none" baseline="-25000" dirty="0">
                <a:solidFill>
                  <a:srgbClr val="000000"/>
                </a:solidFill>
                <a:latin typeface="Garamond"/>
                <a:cs typeface="Garamond"/>
              </a:rPr>
              <a:t>4</a:t>
            </a:r>
            <a:r>
              <a:rPr lang="en-US" sz="1200" b="0" u="none" dirty="0">
                <a:solidFill>
                  <a:srgbClr val="000000"/>
                </a:solidFill>
                <a:latin typeface="Garamond"/>
                <a:cs typeface="Garamond"/>
              </a:rPr>
              <a:t>H</a:t>
            </a:r>
            <a:r>
              <a:rPr lang="en-US" sz="1200" b="0" u="none" baseline="-25000" dirty="0">
                <a:solidFill>
                  <a:srgbClr val="000000"/>
                </a:solidFill>
                <a:latin typeface="Garamond"/>
                <a:cs typeface="Garamond"/>
              </a:rPr>
              <a:t>10</a:t>
            </a:r>
            <a:r>
              <a:rPr lang="en-US" sz="1200" b="0" u="none" dirty="0">
                <a:solidFill>
                  <a:srgbClr val="000000"/>
                </a:solidFill>
                <a:latin typeface="Garamond"/>
                <a:cs typeface="Garamond"/>
              </a:rPr>
              <a:t>=90/10 and a 2m track give  </a:t>
            </a:r>
          </a:p>
          <a:p>
            <a:pPr eaLnBrk="1" hangingPunct="1">
              <a:buClrTx/>
              <a:buFontTx/>
              <a:buNone/>
              <a:defRPr/>
            </a:pPr>
            <a:r>
              <a:rPr lang="en-US" sz="1200" b="0" u="none" dirty="0">
                <a:solidFill>
                  <a:srgbClr val="000000"/>
                </a:solidFill>
                <a:latin typeface="Garamond"/>
                <a:cs typeface="Garamond"/>
              </a:rPr>
              <a:t>                      </a:t>
            </a:r>
            <a:r>
              <a:rPr lang="en-US" sz="1200" u="none" dirty="0" err="1">
                <a:solidFill>
                  <a:srgbClr val="000000"/>
                </a:solidFill>
                <a:latin typeface="Garamond"/>
                <a:cs typeface="Garamond"/>
              </a:rPr>
              <a:t>σ</a:t>
            </a:r>
            <a:r>
              <a:rPr lang="en-US" sz="1200" u="none" dirty="0">
                <a:solidFill>
                  <a:srgbClr val="000000"/>
                </a:solidFill>
                <a:latin typeface="Garamond"/>
                <a:cs typeface="Garamond"/>
              </a:rPr>
              <a:t> ≈ 2.0%</a:t>
            </a:r>
          </a:p>
          <a:p>
            <a:pPr eaLnBrk="1" hangingPunct="1">
              <a:buClrTx/>
              <a:buFontTx/>
              <a:buNone/>
              <a:defRPr/>
            </a:pPr>
            <a:r>
              <a:rPr lang="en-US" sz="1200" b="0" u="none" dirty="0">
                <a:solidFill>
                  <a:srgbClr val="000000"/>
                </a:solidFill>
                <a:latin typeface="Garamond"/>
                <a:cs typeface="Garamond"/>
              </a:rPr>
              <a:t>A small increment of iC</a:t>
            </a:r>
            <a:r>
              <a:rPr lang="en-US" sz="1200" b="0" u="none" baseline="-25000" dirty="0">
                <a:solidFill>
                  <a:srgbClr val="000000"/>
                </a:solidFill>
                <a:latin typeface="Garamond"/>
                <a:cs typeface="Garamond"/>
              </a:rPr>
              <a:t>4</a:t>
            </a:r>
            <a:r>
              <a:rPr lang="en-US" sz="1200" b="0" u="none" dirty="0">
                <a:solidFill>
                  <a:srgbClr val="000000"/>
                </a:solidFill>
                <a:latin typeface="Garamond"/>
                <a:cs typeface="Garamond"/>
              </a:rPr>
              <a:t>H</a:t>
            </a:r>
            <a:r>
              <a:rPr lang="en-US" sz="1200" b="0" u="none" baseline="-25000" dirty="0">
                <a:solidFill>
                  <a:srgbClr val="000000"/>
                </a:solidFill>
                <a:latin typeface="Garamond"/>
                <a:cs typeface="Garamond"/>
              </a:rPr>
              <a:t>10</a:t>
            </a:r>
            <a:r>
              <a:rPr lang="en-US" sz="1200" b="0" u="none" dirty="0">
                <a:solidFill>
                  <a:srgbClr val="000000"/>
                </a:solidFill>
                <a:latin typeface="Garamond"/>
                <a:cs typeface="Garamond"/>
              </a:rPr>
              <a:t> from 10% to 20% (</a:t>
            </a:r>
            <a:r>
              <a:rPr lang="en-US" sz="1200" b="0" i="1" u="none" dirty="0" err="1">
                <a:solidFill>
                  <a:srgbClr val="000000"/>
                </a:solidFill>
                <a:latin typeface="Garamond"/>
                <a:cs typeface="Garamond"/>
              </a:rPr>
              <a:t>δ</a:t>
            </a:r>
            <a:r>
              <a:rPr lang="en-US" sz="1200" b="0" i="1" u="none" baseline="-25000" dirty="0" err="1">
                <a:solidFill>
                  <a:srgbClr val="000000"/>
                </a:solidFill>
                <a:latin typeface="Garamond"/>
                <a:cs typeface="Garamond"/>
              </a:rPr>
              <a:t>cl</a:t>
            </a:r>
            <a:r>
              <a:rPr lang="en-US" sz="1200" b="0" i="1" u="none" baseline="-25000" dirty="0">
                <a:solidFill>
                  <a:srgbClr val="000000"/>
                </a:solidFill>
                <a:latin typeface="Garamond"/>
                <a:cs typeface="Garamond"/>
              </a:rPr>
              <a:t>  </a:t>
            </a:r>
            <a:r>
              <a:rPr lang="en-US" sz="1200" b="0" u="none" dirty="0">
                <a:solidFill>
                  <a:srgbClr val="000000"/>
                </a:solidFill>
                <a:latin typeface="Garamond"/>
                <a:cs typeface="Garamond"/>
              </a:rPr>
              <a:t>= 20/cm) improves resolution by 20% (</a:t>
            </a:r>
            <a:r>
              <a:rPr lang="en-US" sz="1200" b="0" u="none" dirty="0" err="1">
                <a:solidFill>
                  <a:srgbClr val="000000"/>
                </a:solidFill>
                <a:latin typeface="Garamond"/>
                <a:cs typeface="Garamond"/>
              </a:rPr>
              <a:t>σ</a:t>
            </a:r>
            <a:r>
              <a:rPr lang="en-US" sz="1200" b="0" u="none" dirty="0">
                <a:solidFill>
                  <a:srgbClr val="000000"/>
                </a:solidFill>
                <a:latin typeface="Garamond"/>
                <a:cs typeface="Garamond"/>
              </a:rPr>
              <a:t> ≈1.6%) at only a reasonable cost of multiple scattering contribution to momentum and angular resolutions. </a:t>
            </a:r>
          </a:p>
        </p:txBody>
      </p:sp>
      <p:sp>
        <p:nvSpPr>
          <p:cNvPr id="11275" name="Text Box 11"/>
          <p:cNvSpPr txBox="1">
            <a:spLocks noChangeArrowheads="1"/>
          </p:cNvSpPr>
          <p:nvPr/>
        </p:nvSpPr>
        <p:spPr bwMode="auto">
          <a:xfrm>
            <a:off x="398952" y="2653511"/>
            <a:ext cx="2820053" cy="209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900" b="0" u="none" dirty="0">
                <a:solidFill>
                  <a:srgbClr val="000000"/>
                </a:solidFill>
                <a:latin typeface="Garamond"/>
                <a:cs typeface="Garamond"/>
              </a:rPr>
              <a:t>                   from </a:t>
            </a:r>
            <a:r>
              <a:rPr lang="en-US" sz="900" b="0" i="1" u="none" dirty="0" err="1">
                <a:solidFill>
                  <a:srgbClr val="000000"/>
                </a:solidFill>
                <a:latin typeface="Garamond"/>
                <a:cs typeface="Garamond"/>
              </a:rPr>
              <a:t>Walenta</a:t>
            </a:r>
            <a:r>
              <a:rPr lang="en-US" sz="900" b="0" i="1" u="none" dirty="0">
                <a:solidFill>
                  <a:srgbClr val="000000"/>
                </a:solidFill>
                <a:latin typeface="Garamond"/>
                <a:cs typeface="Garamond"/>
              </a:rPr>
              <a:t> parameterization (1980)</a:t>
            </a:r>
          </a:p>
        </p:txBody>
      </p:sp>
      <p:sp>
        <p:nvSpPr>
          <p:cNvPr id="11276" name="Text Box 12"/>
          <p:cNvSpPr txBox="1">
            <a:spLocks noChangeArrowheads="1"/>
          </p:cNvSpPr>
          <p:nvPr/>
        </p:nvSpPr>
        <p:spPr bwMode="auto">
          <a:xfrm>
            <a:off x="4149874" y="2653511"/>
            <a:ext cx="1608906" cy="209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900" b="0" u="none" dirty="0">
                <a:solidFill>
                  <a:srgbClr val="000000"/>
                </a:solidFill>
                <a:latin typeface="Garamond"/>
                <a:cs typeface="Garamond"/>
              </a:rPr>
              <a:t>    from </a:t>
            </a:r>
            <a:r>
              <a:rPr lang="en-US" sz="900" b="0" i="1" u="none" dirty="0">
                <a:solidFill>
                  <a:srgbClr val="000000"/>
                </a:solidFill>
                <a:latin typeface="Garamond"/>
                <a:ea typeface="宋体" charset="0"/>
                <a:cs typeface="Garamond"/>
              </a:rPr>
              <a:t>Poisson distribution</a:t>
            </a:r>
          </a:p>
        </p:txBody>
      </p:sp>
      <p:sp>
        <p:nvSpPr>
          <p:cNvPr id="11277" name="Text Box 13"/>
          <p:cNvSpPr txBox="1">
            <a:spLocks noChangeArrowheads="1"/>
          </p:cNvSpPr>
          <p:nvPr/>
        </p:nvSpPr>
        <p:spPr bwMode="auto">
          <a:xfrm>
            <a:off x="1355245" y="1861423"/>
            <a:ext cx="4146716" cy="27865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50" b="0" i="1" u="none" dirty="0">
                <a:solidFill>
                  <a:srgbClr val="FF6600"/>
                </a:solidFill>
                <a:latin typeface="Calibri" charset="0"/>
              </a:rPr>
              <a:t>   </a:t>
            </a:r>
            <a:r>
              <a:rPr lang="en-US" sz="1350" b="0" i="1" u="none" dirty="0" err="1">
                <a:solidFill>
                  <a:srgbClr val="FF6600"/>
                </a:solidFill>
                <a:latin typeface="Calibri" charset="0"/>
              </a:rPr>
              <a:t>dE</a:t>
            </a:r>
            <a:r>
              <a:rPr lang="en-US" sz="1350" b="0" i="1" u="none" dirty="0">
                <a:solidFill>
                  <a:srgbClr val="FF6600"/>
                </a:solidFill>
                <a:latin typeface="Calibri" charset="0"/>
              </a:rPr>
              <a:t>/dx 				                 </a:t>
            </a:r>
            <a:r>
              <a:rPr lang="en-US" sz="1350" b="0" i="1" u="none" dirty="0" err="1" smtClean="0">
                <a:solidFill>
                  <a:srgbClr val="008000"/>
                </a:solidFill>
                <a:latin typeface="Calibri" charset="0"/>
              </a:rPr>
              <a:t>dN</a:t>
            </a:r>
            <a:r>
              <a:rPr lang="en-US" sz="1350" b="0" i="1" u="none" baseline="-25000" dirty="0" err="1" smtClean="0">
                <a:solidFill>
                  <a:srgbClr val="008000"/>
                </a:solidFill>
                <a:latin typeface="Calibri" charset="0"/>
              </a:rPr>
              <a:t>cl</a:t>
            </a:r>
            <a:r>
              <a:rPr lang="en-US" sz="1350" b="0" i="1" u="none" dirty="0" smtClean="0">
                <a:solidFill>
                  <a:srgbClr val="008000"/>
                </a:solidFill>
                <a:latin typeface="Calibri" charset="0"/>
              </a:rPr>
              <a:t>/dx</a:t>
            </a:r>
            <a:endParaRPr lang="en-US" sz="1350" b="0" i="1" u="none" dirty="0">
              <a:solidFill>
                <a:srgbClr val="008000"/>
              </a:solidFill>
              <a:latin typeface="Calibri" charset="0"/>
            </a:endParaRPr>
          </a:p>
        </p:txBody>
      </p:sp>
      <p:graphicFrame>
        <p:nvGraphicFramePr>
          <p:cNvPr id="18444" name="Object 7"/>
          <p:cNvGraphicFramePr>
            <a:graphicFrameLocks noChangeAspect="1"/>
          </p:cNvGraphicFramePr>
          <p:nvPr>
            <p:extLst>
              <p:ext uri="{D42A27DB-BD31-4B8C-83A1-F6EECF244321}">
                <p14:modId xmlns:p14="http://schemas.microsoft.com/office/powerpoint/2010/main" val="2480465451"/>
              </p:ext>
            </p:extLst>
          </p:nvPr>
        </p:nvGraphicFramePr>
        <p:xfrm>
          <a:off x="4186016" y="2221463"/>
          <a:ext cx="1485053" cy="412052"/>
        </p:xfrm>
        <a:graphic>
          <a:graphicData uri="http://schemas.openxmlformats.org/presentationml/2006/ole">
            <mc:AlternateContent xmlns:mc="http://schemas.openxmlformats.org/markup-compatibility/2006">
              <mc:Choice xmlns:v="urn:schemas-microsoft-com:vml" Requires="v">
                <p:oleObj spid="_x0000_s28717" name="Equation" r:id="rId8" imgW="2654300" imgH="736600" progId="Equation.3">
                  <p:embed/>
                </p:oleObj>
              </mc:Choice>
              <mc:Fallback>
                <p:oleObj name="Equation" r:id="rId8" imgW="2654300" imgH="736600" progId="Equation.3">
                  <p:embed/>
                  <p:pic>
                    <p:nvPicPr>
                      <p:cNvPr id="18444"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86016" y="2221463"/>
                        <a:ext cx="1485053" cy="412052"/>
                      </a:xfrm>
                      <a:prstGeom prst="rect">
                        <a:avLst/>
                      </a:prstGeom>
                      <a:solidFill>
                        <a:srgbClr val="CCFFCC"/>
                      </a:solidFill>
                      <a:ln w="9525">
                        <a:solidFill>
                          <a:srgbClr val="000000"/>
                        </a:solidFill>
                        <a:miter lim="800000"/>
                        <a:headEnd/>
                        <a:tailEnd/>
                      </a:ln>
                    </p:spPr>
                  </p:pic>
                </p:oleObj>
              </mc:Fallback>
            </mc:AlternateContent>
          </a:graphicData>
        </a:graphic>
      </p:graphicFrame>
      <p:graphicFrame>
        <p:nvGraphicFramePr>
          <p:cNvPr id="18445" name="Object 12"/>
          <p:cNvGraphicFramePr>
            <a:graphicFrameLocks noChangeAspect="1"/>
          </p:cNvGraphicFramePr>
          <p:nvPr>
            <p:extLst>
              <p:ext uri="{D42A27DB-BD31-4B8C-83A1-F6EECF244321}">
                <p14:modId xmlns:p14="http://schemas.microsoft.com/office/powerpoint/2010/main" val="3816564968"/>
              </p:ext>
            </p:extLst>
          </p:nvPr>
        </p:nvGraphicFramePr>
        <p:xfrm>
          <a:off x="513279" y="2221463"/>
          <a:ext cx="2647372" cy="403715"/>
        </p:xfrm>
        <a:graphic>
          <a:graphicData uri="http://schemas.openxmlformats.org/presentationml/2006/ole">
            <mc:AlternateContent xmlns:mc="http://schemas.openxmlformats.org/markup-compatibility/2006">
              <mc:Choice xmlns:v="urn:schemas-microsoft-com:vml" Requires="v">
                <p:oleObj spid="_x0000_s28718" name="Equation" r:id="rId10" imgW="4660900" imgH="711200" progId="Equation.3">
                  <p:embed/>
                </p:oleObj>
              </mc:Choice>
              <mc:Fallback>
                <p:oleObj name="Equation" r:id="rId10" imgW="4660900" imgH="711200" progId="Equation.3">
                  <p:embed/>
                  <p:pic>
                    <p:nvPicPr>
                      <p:cNvPr id="18445"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3279" y="2221463"/>
                        <a:ext cx="2647372" cy="403715"/>
                      </a:xfrm>
                      <a:prstGeom prst="rect">
                        <a:avLst/>
                      </a:prstGeom>
                      <a:solidFill>
                        <a:srgbClr val="CCFFCC"/>
                      </a:solidFill>
                      <a:ln w="9525">
                        <a:solidFill>
                          <a:srgbClr val="000000"/>
                        </a:solidFill>
                        <a:miter lim="800000"/>
                        <a:headEnd/>
                        <a:tailEnd/>
                      </a:ln>
                    </p:spPr>
                  </p:pic>
                </p:oleObj>
              </mc:Fallback>
            </mc:AlternateContent>
          </a:graphicData>
        </a:graphic>
      </p:graphicFrame>
      <p:sp>
        <p:nvSpPr>
          <p:cNvPr id="2" name="Titolo 1"/>
          <p:cNvSpPr>
            <a:spLocks noGrp="1"/>
          </p:cNvSpPr>
          <p:nvPr>
            <p:ph type="title"/>
          </p:nvPr>
        </p:nvSpPr>
        <p:spPr/>
        <p:txBody>
          <a:bodyPr/>
          <a:lstStyle/>
          <a:p>
            <a:r>
              <a:rPr lang="en-US" dirty="0"/>
              <a:t>Cluster Counting/Timing and </a:t>
            </a:r>
            <a:r>
              <a:rPr lang="en-US" dirty="0" err="1"/>
              <a:t>P.Id</a:t>
            </a:r>
            <a:r>
              <a:rPr lang="en-US" dirty="0"/>
              <a:t>. expected </a:t>
            </a:r>
            <a:r>
              <a:rPr lang="en-US" dirty="0" smtClean="0"/>
              <a:t>performance</a:t>
            </a:r>
            <a:endParaRPr lang="en-US" dirty="0"/>
          </a:p>
        </p:txBody>
      </p:sp>
      <p:sp>
        <p:nvSpPr>
          <p:cNvPr id="7" name="Segnaposto piè di pagina 6"/>
          <p:cNvSpPr>
            <a:spLocks noGrp="1"/>
          </p:cNvSpPr>
          <p:nvPr>
            <p:ph type="ftr" idx="11"/>
          </p:nvPr>
        </p:nvSpPr>
        <p:spPr/>
        <p:txBody>
          <a:bodyPr/>
          <a:lstStyle/>
          <a:p>
            <a:pPr>
              <a:defRPr/>
            </a:pPr>
            <a:r>
              <a:rPr lang="it-IT" smtClean="0"/>
              <a:t>G.F. Tassielli - ICHEP2020 - Virtual (Prague)</a:t>
            </a:r>
            <a:endParaRPr lang="en-US"/>
          </a:p>
        </p:txBody>
      </p:sp>
      <p:pic>
        <p:nvPicPr>
          <p:cNvPr id="4" name="Immagine 3"/>
          <p:cNvPicPr>
            <a:picLocks noChangeAspect="1"/>
          </p:cNvPicPr>
          <p:nvPr/>
        </p:nvPicPr>
        <p:blipFill>
          <a:blip r:embed="rId12"/>
          <a:stretch>
            <a:fillRect/>
          </a:stretch>
        </p:blipFill>
        <p:spPr>
          <a:xfrm>
            <a:off x="5847089" y="569445"/>
            <a:ext cx="843398" cy="1238740"/>
          </a:xfrm>
          <a:prstGeom prst="rect">
            <a:avLst/>
          </a:prstGeom>
        </p:spPr>
      </p:pic>
      <p:sp>
        <p:nvSpPr>
          <p:cNvPr id="18" name="Text Box 6"/>
          <p:cNvSpPr txBox="1">
            <a:spLocks noChangeArrowheads="1"/>
          </p:cNvSpPr>
          <p:nvPr/>
        </p:nvSpPr>
        <p:spPr bwMode="auto">
          <a:xfrm>
            <a:off x="6094145" y="702556"/>
            <a:ext cx="636611" cy="347901"/>
          </a:xfrm>
          <a:prstGeom prst="rect">
            <a:avLst/>
          </a:prstGeom>
          <a:solidFill>
            <a:srgbClr val="FFFFFF"/>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900" u="none" dirty="0" smtClean="0">
                <a:solidFill>
                  <a:srgbClr val="0000FF"/>
                </a:solidFill>
                <a:latin typeface="Calibri" charset="0"/>
              </a:rPr>
              <a:t>identified peaks</a:t>
            </a:r>
            <a:endParaRPr lang="en-US" sz="900" u="none" dirty="0">
              <a:solidFill>
                <a:srgbClr val="0000FF"/>
              </a:solidFill>
              <a:latin typeface="Calibri" charset="0"/>
            </a:endParaRPr>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3" name="Rettangolo 2"/>
          <p:cNvSpPr/>
          <p:nvPr/>
        </p:nvSpPr>
        <p:spPr>
          <a:xfrm>
            <a:off x="264505" y="4446487"/>
            <a:ext cx="6249721" cy="276999"/>
          </a:xfrm>
          <a:prstGeom prst="rect">
            <a:avLst/>
          </a:prstGeom>
        </p:spPr>
        <p:txBody>
          <a:bodyPr wrap="square">
            <a:spAutoFit/>
          </a:bodyPr>
          <a:lstStyle/>
          <a:p>
            <a:r>
              <a:rPr lang="en-US" sz="1200" b="0" i="1" u="none" dirty="0" smtClean="0">
                <a:solidFill>
                  <a:srgbClr val="000000"/>
                </a:solidFill>
                <a:latin typeface="+mj-lt"/>
                <a:cs typeface="Garamond"/>
              </a:rPr>
              <a:t>Moreover, C.C. allows can improve the </a:t>
            </a:r>
            <a:r>
              <a:rPr lang="en-US" sz="1200" b="0" i="1" u="none" dirty="0" smtClean="0">
                <a:solidFill>
                  <a:srgbClr val="FF0000"/>
                </a:solidFill>
                <a:latin typeface="+mj-lt"/>
                <a:cs typeface="Garamond"/>
              </a:rPr>
              <a:t>spatial </a:t>
            </a:r>
            <a:r>
              <a:rPr lang="en-US" sz="1200" b="0" i="1" u="none" dirty="0">
                <a:solidFill>
                  <a:srgbClr val="FF0000"/>
                </a:solidFill>
                <a:latin typeface="+mj-lt"/>
                <a:cs typeface="Garamond"/>
              </a:rPr>
              <a:t>resolution &lt; 100 </a:t>
            </a:r>
            <a:r>
              <a:rPr lang="en-US" sz="1200" b="0" i="1" u="none" dirty="0" err="1">
                <a:solidFill>
                  <a:srgbClr val="FF0000"/>
                </a:solidFill>
                <a:latin typeface="+mj-lt"/>
                <a:ea typeface="Lucida Grande"/>
                <a:cs typeface="Lucida Grande"/>
              </a:rPr>
              <a:t>μ</a:t>
            </a:r>
            <a:r>
              <a:rPr lang="en-US" sz="1200" b="0" i="1" u="none" dirty="0" err="1">
                <a:solidFill>
                  <a:srgbClr val="FF0000"/>
                </a:solidFill>
                <a:latin typeface="+mj-lt"/>
                <a:cs typeface="Garamond"/>
              </a:rPr>
              <a:t>m</a:t>
            </a:r>
            <a:r>
              <a:rPr lang="en-US" sz="1200" b="0" i="1" u="none" dirty="0">
                <a:solidFill>
                  <a:srgbClr val="FF0000"/>
                </a:solidFill>
                <a:latin typeface="+mj-lt"/>
                <a:cs typeface="Garamond"/>
              </a:rPr>
              <a:t> for 8 mm drift cells</a:t>
            </a:r>
            <a:r>
              <a:rPr lang="en-US" sz="1200" b="0" i="1" u="none" dirty="0">
                <a:solidFill>
                  <a:srgbClr val="000000"/>
                </a:solidFill>
                <a:latin typeface="+mj-lt"/>
                <a:cs typeface="Garamond"/>
              </a:rPr>
              <a:t> in He </a:t>
            </a:r>
            <a:r>
              <a:rPr lang="en-US" sz="1200" b="0" i="1" u="none" dirty="0" smtClean="0">
                <a:solidFill>
                  <a:srgbClr val="000000"/>
                </a:solidFill>
                <a:latin typeface="+mj-lt"/>
                <a:cs typeface="Garamond"/>
              </a:rPr>
              <a:t>based gas mixtures </a:t>
            </a:r>
            <a:endParaRPr lang="en-US" sz="1200" i="1" dirty="0">
              <a:latin typeface="+mj-lt"/>
            </a:endParaRPr>
          </a:p>
        </p:txBody>
      </p:sp>
      <p:sp>
        <p:nvSpPr>
          <p:cNvPr id="8" name="Segnaposto numero diapositiva 7"/>
          <p:cNvSpPr>
            <a:spLocks noGrp="1"/>
          </p:cNvSpPr>
          <p:nvPr>
            <p:ph type="sldNum" idx="12"/>
          </p:nvPr>
        </p:nvSpPr>
        <p:spPr/>
        <p:txBody>
          <a:bodyPr/>
          <a:lstStyle/>
          <a:p>
            <a:pPr>
              <a:defRPr/>
            </a:pPr>
            <a:fld id="{B8EECDC5-A419-2B49-B70B-D91EA33F7C86}" type="slidenum">
              <a:rPr lang="it-IT" smtClean="0"/>
              <a:pPr>
                <a:defRPr/>
              </a:pPr>
              <a:t>30</a:t>
            </a:fld>
            <a:r>
              <a:rPr lang="it-IT" smtClean="0"/>
              <a:t>/18</a:t>
            </a:r>
            <a:endParaRPr lang="it-IT" dirty="0"/>
          </a:p>
        </p:txBody>
      </p:sp>
    </p:spTree>
    <p:extLst>
      <p:ext uri="{BB962C8B-B14F-4D97-AF65-F5344CB8AC3E}">
        <p14:creationId xmlns:p14="http://schemas.microsoft.com/office/powerpoint/2010/main" val="53791830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AnchoringSuppo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458" y="3040450"/>
            <a:ext cx="2100183" cy="167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Segnaposto numero diapositiva 3"/>
          <p:cNvSpPr>
            <a:spLocks noGrp="1"/>
          </p:cNvSpPr>
          <p:nvPr>
            <p:ph type="sldNum" idx="12"/>
          </p:nvPr>
        </p:nvSpPr>
        <p:spPr/>
        <p:txBody>
          <a:bodyPr/>
          <a:lstStyle/>
          <a:p>
            <a:pPr>
              <a:defRPr/>
            </a:pPr>
            <a:fld id="{77DA7F4B-CAEE-B84E-A4EE-45C88F7DB478}" type="slidenum">
              <a:rPr lang="it-IT" smtClean="0"/>
              <a:pPr>
                <a:defRPr/>
              </a:pPr>
              <a:t>31</a:t>
            </a:fld>
            <a:r>
              <a:rPr lang="it-IT" smtClean="0"/>
              <a:t>/18</a:t>
            </a:r>
            <a:endParaRPr lang="it-IT" dirty="0"/>
          </a:p>
        </p:txBody>
      </p:sp>
      <p:sp>
        <p:nvSpPr>
          <p:cNvPr id="5" name="Rectangle 3"/>
          <p:cNvSpPr txBox="1">
            <a:spLocks noChangeArrowheads="1"/>
          </p:cNvSpPr>
          <p:nvPr/>
        </p:nvSpPr>
        <p:spPr bwMode="auto">
          <a:xfrm>
            <a:off x="283468" y="615537"/>
            <a:ext cx="5162550" cy="2533071"/>
          </a:xfrm>
          <a:prstGeom prst="rect">
            <a:avLst/>
          </a:prstGeom>
          <a:noFill/>
          <a:ln>
            <a:noFill/>
          </a:ln>
          <a:effectLst/>
          <a:extLst>
            <a:ext uri="{91240B29-F687-4F45-9708-019B960494DF}">
              <a14:hiddenLine xmlns:a14="http://schemas.microsoft.com/office/drawing/2010/main" w="9525" cap="flat" cmpd="sng">
                <a:solidFill>
                  <a:srgbClr val="000000"/>
                </a:solidFill>
                <a:prstDash val="solid"/>
                <a:miter lim="800000"/>
                <a:headEnd/>
                <a:tailEnd/>
              </a14:hiddenLine>
            </a:ext>
            <a:ext uri="{AF507438-7753-43E0-B8FC-AC1667EBCBE1}">
              <a14:hiddenEffects xmlns:a14="http://schemas.microsoft.com/office/drawing/2010/main">
                <a:effectLst>
                  <a:outerShdw blurRad="63500" dist="35921" dir="2700000" algn="ctr" rotWithShape="0">
                    <a:srgbClr val="808080"/>
                  </a:outerShdw>
                </a:effectLst>
              </a14:hiddenEffects>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marL="257244" indent="-257244" algn="l" defTabSz="337037" rtl="0" eaLnBrk="0" fontAlgn="base" hangingPunct="0">
              <a:spcBef>
                <a:spcPts val="338"/>
              </a:spcBef>
              <a:spcAft>
                <a:spcPct val="0"/>
              </a:spcAft>
              <a:buClr>
                <a:srgbClr val="000000"/>
              </a:buClr>
              <a:buSzPct val="100000"/>
              <a:buFont typeface="Times New Roman" charset="0"/>
              <a:defRPr sz="1600">
                <a:solidFill>
                  <a:srgbClr val="000000"/>
                </a:solidFill>
                <a:latin typeface="Garamond"/>
                <a:ea typeface="+mn-ea"/>
                <a:cs typeface="+mn-cs"/>
              </a:defRPr>
            </a:lvl1pPr>
            <a:lvl2pPr marL="557361" indent="-214370" algn="l" defTabSz="337037" rtl="0" eaLnBrk="0" fontAlgn="base" hangingPunct="0">
              <a:spcBef>
                <a:spcPts val="300"/>
              </a:spcBef>
              <a:spcAft>
                <a:spcPct val="0"/>
              </a:spcAft>
              <a:buClr>
                <a:srgbClr val="000000"/>
              </a:buClr>
              <a:buSzPct val="100000"/>
              <a:buFont typeface="Times New Roman" charset="0"/>
              <a:defRPr sz="1400">
                <a:solidFill>
                  <a:srgbClr val="000000"/>
                </a:solidFill>
                <a:latin typeface="Garamond"/>
                <a:ea typeface="+mn-ea"/>
                <a:cs typeface="+mn-cs"/>
              </a:defRPr>
            </a:lvl2pPr>
            <a:lvl3pPr marL="857479" indent="-171496" algn="l" defTabSz="337037" rtl="0" eaLnBrk="0" fontAlgn="base" hangingPunct="0">
              <a:spcBef>
                <a:spcPts val="263"/>
              </a:spcBef>
              <a:spcAft>
                <a:spcPct val="0"/>
              </a:spcAft>
              <a:buClr>
                <a:srgbClr val="000000"/>
              </a:buClr>
              <a:buSzPct val="100000"/>
              <a:buFont typeface="Times New Roman" charset="0"/>
              <a:defRPr sz="1200">
                <a:solidFill>
                  <a:srgbClr val="000000"/>
                </a:solidFill>
                <a:latin typeface="Garamond"/>
                <a:ea typeface="+mn-ea"/>
                <a:cs typeface="+mn-cs"/>
              </a:defRPr>
            </a:lvl3pPr>
            <a:lvl4pPr marL="1200470" indent="-171496" algn="l" defTabSz="337037" rtl="0" eaLnBrk="0" fontAlgn="base" hangingPunct="0">
              <a:spcBef>
                <a:spcPts val="225"/>
              </a:spcBef>
              <a:spcAft>
                <a:spcPct val="0"/>
              </a:spcAft>
              <a:buClr>
                <a:srgbClr val="000000"/>
              </a:buClr>
              <a:buSzPct val="100000"/>
              <a:buFont typeface="Times New Roman" charset="0"/>
              <a:defRPr sz="1100">
                <a:solidFill>
                  <a:srgbClr val="000000"/>
                </a:solidFill>
                <a:latin typeface="Garamond"/>
                <a:ea typeface="+mn-ea"/>
                <a:cs typeface="+mn-cs"/>
              </a:defRPr>
            </a:lvl4pPr>
            <a:lvl5pPr marL="1543461" indent="-171496" algn="l" defTabSz="337037" rtl="0" eaLnBrk="0" fontAlgn="base" hangingPunct="0">
              <a:spcBef>
                <a:spcPts val="225"/>
              </a:spcBef>
              <a:spcAft>
                <a:spcPct val="0"/>
              </a:spcAft>
              <a:buClr>
                <a:srgbClr val="000000"/>
              </a:buClr>
              <a:buSzPct val="100000"/>
              <a:buFont typeface="Times New Roman" charset="0"/>
              <a:defRPr sz="1000">
                <a:solidFill>
                  <a:srgbClr val="000000"/>
                </a:solidFill>
                <a:latin typeface="Garamond"/>
                <a:ea typeface="+mn-ea"/>
                <a:cs typeface="+mn-cs"/>
              </a:defRPr>
            </a:lvl5pPr>
            <a:lvl6pPr marL="1886453"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6pPr>
            <a:lvl7pPr marL="2229444"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7pPr>
            <a:lvl8pPr marL="2572436"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8pPr>
            <a:lvl9pPr marL="2915427"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9pPr>
          </a:lstStyle>
          <a:p>
            <a:pPr>
              <a:lnSpc>
                <a:spcPct val="80000"/>
              </a:lnSpc>
            </a:pPr>
            <a:r>
              <a:rPr lang="en-US" altLang="en-US" sz="1400" b="0" u="none" kern="0" dirty="0" smtClean="0">
                <a:ea typeface="ＭＳ Ｐゴシック" panose="020B0600070205080204" pitchFamily="34" charset="-128"/>
              </a:rPr>
              <a:t>Electronics boards: 12 cm x 6 cm x 3mm G10 (FR4);</a:t>
            </a:r>
            <a:br>
              <a:rPr lang="en-US" altLang="en-US" sz="1400" b="0" u="none" kern="0" dirty="0" smtClean="0">
                <a:ea typeface="ＭＳ Ｐゴシック" panose="020B0600070205080204" pitchFamily="34" charset="-128"/>
              </a:rPr>
            </a:br>
            <a:endParaRPr lang="en-US" altLang="en-US" sz="1400" b="0" u="none" kern="0" dirty="0" smtClean="0">
              <a:ea typeface="ＭＳ Ｐゴシック" panose="020B0600070205080204" pitchFamily="34" charset="-128"/>
            </a:endParaRPr>
          </a:p>
          <a:p>
            <a:pPr>
              <a:lnSpc>
                <a:spcPct val="80000"/>
              </a:lnSpc>
            </a:pPr>
            <a:r>
              <a:rPr lang="en-US" altLang="en-US" sz="1400" b="0" u="none" kern="0" dirty="0" smtClean="0">
                <a:ea typeface="ＭＳ Ｐゴシック" panose="020B0600070205080204" pitchFamily="34" charset="-128"/>
              </a:rPr>
              <a:t>signal cables:</a:t>
            </a:r>
            <a:br>
              <a:rPr lang="en-US" altLang="en-US" sz="1400" b="0" u="none" kern="0" dirty="0" smtClean="0">
                <a:ea typeface="ＭＳ Ｐゴシック" panose="020B0600070205080204" pitchFamily="34" charset="-128"/>
              </a:rPr>
            </a:br>
            <a:r>
              <a:rPr lang="en-US" altLang="en-US" sz="1400" b="0" u="none" kern="0" dirty="0" smtClean="0">
                <a:ea typeface="ＭＳ Ｐゴシック" panose="020B0600070205080204" pitchFamily="34" charset="-128"/>
              </a:rPr>
              <a:t>2.032 cm x 25 </a:t>
            </a:r>
            <a:r>
              <a:rPr lang="en-US" altLang="en-US" sz="1400" b="0" u="none" kern="0" dirty="0" smtClean="0">
                <a:ea typeface="ＭＳ Ｐゴシック" panose="020B0600070205080204" pitchFamily="34" charset="-128"/>
                <a:cs typeface="Times New Roman" panose="02020603050405020304" pitchFamily="18" charset="0"/>
              </a:rPr>
              <a:t>µm </a:t>
            </a:r>
            <a:r>
              <a:rPr lang="en-US" altLang="en-US" sz="1400" b="0" u="none" kern="0" dirty="0" err="1" smtClean="0">
                <a:ea typeface="ＭＳ Ｐゴシック" panose="020B0600070205080204" pitchFamily="34" charset="-128"/>
                <a:cs typeface="Times New Roman" panose="02020603050405020304" pitchFamily="18" charset="0"/>
              </a:rPr>
              <a:t>Kapton</a:t>
            </a:r>
            <a:r>
              <a:rPr lang="en-US" altLang="en-US" sz="1400" b="0" u="none" kern="0" dirty="0" smtClean="0">
                <a:ea typeface="ＭＳ Ｐゴシック" panose="020B0600070205080204" pitchFamily="34" charset="-128"/>
                <a:cs typeface="Times New Roman" panose="02020603050405020304" pitchFamily="18" charset="0"/>
              </a:rPr>
              <a:t/>
            </a:r>
            <a:br>
              <a:rPr lang="en-US" altLang="en-US" sz="1400" b="0" u="none" kern="0" dirty="0" smtClean="0">
                <a:ea typeface="ＭＳ Ｐゴシック" panose="020B0600070205080204" pitchFamily="34" charset="-128"/>
                <a:cs typeface="Times New Roman" panose="02020603050405020304" pitchFamily="18" charset="0"/>
              </a:rPr>
            </a:br>
            <a:r>
              <a:rPr lang="en-US" altLang="en-US" sz="1400" b="0" u="none" kern="0" dirty="0" smtClean="0">
                <a:ea typeface="ＭＳ Ｐゴシック" panose="020B0600070205080204" pitchFamily="34" charset="-128"/>
                <a:cs typeface="Times New Roman" panose="02020603050405020304" pitchFamily="18" charset="0"/>
              </a:rPr>
              <a:t>+ 40 µm 16 pairs of Copper wires;</a:t>
            </a:r>
            <a:br>
              <a:rPr lang="en-US" altLang="en-US" sz="1400" b="0" u="none" kern="0" dirty="0" smtClean="0">
                <a:ea typeface="ＭＳ Ｐゴシック" panose="020B0600070205080204" pitchFamily="34" charset="-128"/>
                <a:cs typeface="Times New Roman" panose="02020603050405020304" pitchFamily="18" charset="0"/>
              </a:rPr>
            </a:br>
            <a:endParaRPr lang="en-US" altLang="en-US" sz="1400" b="0" u="none" kern="0" dirty="0" smtClean="0">
              <a:ea typeface="ＭＳ Ｐゴシック" panose="020B0600070205080204" pitchFamily="34" charset="-128"/>
              <a:cs typeface="Times New Roman" panose="02020603050405020304" pitchFamily="18" charset="0"/>
            </a:endParaRPr>
          </a:p>
          <a:p>
            <a:pPr>
              <a:lnSpc>
                <a:spcPct val="80000"/>
              </a:lnSpc>
            </a:pPr>
            <a:r>
              <a:rPr lang="en-US" altLang="en-US" sz="1400" b="0" u="none" kern="0" dirty="0" smtClean="0">
                <a:ea typeface="ＭＳ Ｐゴシック" panose="020B0600070205080204" pitchFamily="34" charset="-128"/>
                <a:cs typeface="Times New Roman" panose="02020603050405020304" pitchFamily="18" charset="0"/>
              </a:rPr>
              <a:t>HV cables:</a:t>
            </a:r>
            <a:br>
              <a:rPr lang="en-US" altLang="en-US" sz="1400" b="0" u="none" kern="0" dirty="0" smtClean="0">
                <a:ea typeface="ＭＳ Ｐゴシック" panose="020B0600070205080204" pitchFamily="34" charset="-128"/>
                <a:cs typeface="Times New Roman" panose="02020603050405020304" pitchFamily="18" charset="0"/>
              </a:rPr>
            </a:br>
            <a:r>
              <a:rPr lang="en-US" altLang="en-US" sz="1400" b="0" u="none" kern="0" dirty="0" smtClean="0">
                <a:ea typeface="ＭＳ Ｐゴシック" panose="020B0600070205080204" pitchFamily="34" charset="-128"/>
                <a:cs typeface="Times New Roman" panose="02020603050405020304" pitchFamily="18" charset="0"/>
              </a:rPr>
              <a:t>500 µm Copper wire </a:t>
            </a:r>
            <a:br>
              <a:rPr lang="en-US" altLang="en-US" sz="1400" b="0" u="none" kern="0" dirty="0" smtClean="0">
                <a:ea typeface="ＭＳ Ｐゴシック" panose="020B0600070205080204" pitchFamily="34" charset="-128"/>
                <a:cs typeface="Times New Roman" panose="02020603050405020304" pitchFamily="18" charset="0"/>
              </a:rPr>
            </a:br>
            <a:r>
              <a:rPr lang="en-US" altLang="en-US" sz="1400" b="0" u="none" kern="0" dirty="0" smtClean="0">
                <a:ea typeface="ＭＳ Ｐゴシック" panose="020B0600070205080204" pitchFamily="34" charset="-128"/>
                <a:cs typeface="Times New Roman" panose="02020603050405020304" pitchFamily="18" charset="0"/>
              </a:rPr>
              <a:t>+ 500 µm Teflon insulation;</a:t>
            </a:r>
            <a:br>
              <a:rPr lang="en-US" altLang="en-US" sz="1400" b="0" u="none" kern="0" dirty="0" smtClean="0">
                <a:ea typeface="ＭＳ Ｐゴシック" panose="020B0600070205080204" pitchFamily="34" charset="-128"/>
                <a:cs typeface="Times New Roman" panose="02020603050405020304" pitchFamily="18" charset="0"/>
              </a:rPr>
            </a:br>
            <a:endParaRPr lang="en-US" altLang="en-US" sz="1400" b="0" u="none" kern="0" dirty="0" smtClean="0">
              <a:ea typeface="ＭＳ Ｐゴシック" panose="020B0600070205080204" pitchFamily="34" charset="-128"/>
              <a:cs typeface="Times New Roman" panose="02020603050405020304" pitchFamily="18" charset="0"/>
            </a:endParaRPr>
          </a:p>
          <a:p>
            <a:pPr>
              <a:lnSpc>
                <a:spcPct val="80000"/>
              </a:lnSpc>
            </a:pPr>
            <a:r>
              <a:rPr lang="en-US" altLang="en-US" sz="1400" b="0" u="none" kern="0" dirty="0" smtClean="0">
                <a:ea typeface="ＭＳ Ｐゴシック" panose="020B0600070205080204" pitchFamily="34" charset="-128"/>
                <a:cs typeface="Times New Roman" panose="02020603050405020304" pitchFamily="18" charset="0"/>
              </a:rPr>
              <a:t>Wire anchoring (see next slide);</a:t>
            </a:r>
            <a:br>
              <a:rPr lang="en-US" altLang="en-US" sz="1400" b="0" u="none" kern="0" dirty="0" smtClean="0">
                <a:ea typeface="ＭＳ Ｐゴシック" panose="020B0600070205080204" pitchFamily="34" charset="-128"/>
                <a:cs typeface="Times New Roman" panose="02020603050405020304" pitchFamily="18" charset="0"/>
              </a:rPr>
            </a:br>
            <a:endParaRPr lang="en-US" altLang="en-US" sz="1400" b="0" u="none" kern="0" dirty="0" smtClean="0">
              <a:ea typeface="ＭＳ Ｐゴシック" panose="020B0600070205080204" pitchFamily="34" charset="-128"/>
              <a:cs typeface="Times New Roman" panose="02020603050405020304" pitchFamily="18" charset="0"/>
            </a:endParaRPr>
          </a:p>
          <a:p>
            <a:pPr>
              <a:lnSpc>
                <a:spcPct val="80000"/>
              </a:lnSpc>
            </a:pPr>
            <a:r>
              <a:rPr lang="en-US" altLang="en-US" sz="1400" b="0" u="none" kern="0" dirty="0" smtClean="0">
                <a:ea typeface="ＭＳ Ｐゴシック" panose="020B0600070205080204" pitchFamily="34" charset="-128"/>
                <a:cs typeface="Times New Roman" panose="02020603050405020304" pitchFamily="18" charset="0"/>
              </a:rPr>
              <a:t>Carbon fiber wire support.</a:t>
            </a:r>
          </a:p>
        </p:txBody>
      </p:sp>
      <p:sp>
        <p:nvSpPr>
          <p:cNvPr id="7" name="Line 13"/>
          <p:cNvSpPr>
            <a:spLocks noChangeShapeType="1"/>
          </p:cNvSpPr>
          <p:nvPr/>
        </p:nvSpPr>
        <p:spPr bwMode="auto">
          <a:xfrm>
            <a:off x="801358" y="3049416"/>
            <a:ext cx="504056" cy="324182"/>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pic>
        <p:nvPicPr>
          <p:cNvPr id="8" name="Picture 6" descr="DwnStrmView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7586" y="1131577"/>
            <a:ext cx="2730425" cy="2089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9"/>
          <p:cNvSpPr>
            <a:spLocks noChangeShapeType="1"/>
          </p:cNvSpPr>
          <p:nvPr/>
        </p:nvSpPr>
        <p:spPr bwMode="auto">
          <a:xfrm>
            <a:off x="3285778" y="844352"/>
            <a:ext cx="868434" cy="457297"/>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0" name="Line 10"/>
          <p:cNvSpPr>
            <a:spLocks noChangeShapeType="1"/>
          </p:cNvSpPr>
          <p:nvPr/>
        </p:nvSpPr>
        <p:spPr bwMode="auto">
          <a:xfrm>
            <a:off x="2709714" y="1323807"/>
            <a:ext cx="1656183" cy="601332"/>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1" name="Line 11"/>
          <p:cNvSpPr>
            <a:spLocks noChangeShapeType="1"/>
          </p:cNvSpPr>
          <p:nvPr/>
        </p:nvSpPr>
        <p:spPr bwMode="auto">
          <a:xfrm>
            <a:off x="2205658" y="1986217"/>
            <a:ext cx="2232248" cy="391823"/>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2" name="Line 12"/>
          <p:cNvSpPr>
            <a:spLocks noChangeShapeType="1"/>
          </p:cNvSpPr>
          <p:nvPr/>
        </p:nvSpPr>
        <p:spPr bwMode="auto">
          <a:xfrm>
            <a:off x="2606246" y="2646964"/>
            <a:ext cx="1831660" cy="241309"/>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3" name="Line 14"/>
          <p:cNvSpPr>
            <a:spLocks noChangeShapeType="1"/>
          </p:cNvSpPr>
          <p:nvPr/>
        </p:nvSpPr>
        <p:spPr bwMode="auto">
          <a:xfrm flipV="1">
            <a:off x="2606246" y="3064499"/>
            <a:ext cx="2740870" cy="744856"/>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4" name="Text Box 16"/>
          <p:cNvSpPr txBox="1">
            <a:spLocks noChangeArrowheads="1"/>
          </p:cNvSpPr>
          <p:nvPr/>
        </p:nvSpPr>
        <p:spPr bwMode="auto">
          <a:xfrm>
            <a:off x="3572544" y="3957388"/>
            <a:ext cx="3115467" cy="427502"/>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squar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200" b="0" u="none" smtClean="0">
                <a:solidFill>
                  <a:srgbClr val="0000FF"/>
                </a:solidFill>
                <a:latin typeface="+mj-lt"/>
              </a:rPr>
              <a:t>Connecting ring is described as a circular layer: 0.5 cm x 1.5 cm Carbon fiber</a:t>
            </a:r>
            <a:endParaRPr lang="en-US" sz="2000" b="0" u="none" smtClean="0">
              <a:solidFill>
                <a:srgbClr val="0000FF"/>
              </a:solidFill>
              <a:latin typeface="+mj-lt"/>
            </a:endParaRPr>
          </a:p>
        </p:txBody>
      </p:sp>
      <p:sp>
        <p:nvSpPr>
          <p:cNvPr id="15" name="Line 17"/>
          <p:cNvSpPr>
            <a:spLocks noChangeShapeType="1"/>
          </p:cNvSpPr>
          <p:nvPr/>
        </p:nvSpPr>
        <p:spPr bwMode="auto">
          <a:xfrm flipV="1">
            <a:off x="5681673" y="3152916"/>
            <a:ext cx="0" cy="804471"/>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6" name="Titolo 2"/>
          <p:cNvSpPr txBox="1">
            <a:spLocks/>
          </p:cNvSpPr>
          <p:nvPr/>
        </p:nvSpPr>
        <p:spPr>
          <a:xfrm>
            <a:off x="342980" y="207963"/>
            <a:ext cx="6171247" cy="407573"/>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US" altLang="en-US" b="0" u="none" kern="0" dirty="0" smtClean="0"/>
              <a:t>IDEA </a:t>
            </a:r>
            <a:r>
              <a:rPr lang="en-US" altLang="en-US" b="0" u="none" kern="0" dirty="0"/>
              <a:t>DCH geometry </a:t>
            </a:r>
            <a:r>
              <a:rPr lang="en-US" altLang="en-US" b="0" u="none" kern="0" dirty="0" smtClean="0"/>
              <a:t>(simulation)</a:t>
            </a:r>
            <a:endParaRPr lang="en-US" b="0" u="none" kern="0" dirty="0"/>
          </a:p>
        </p:txBody>
      </p:sp>
    </p:spTree>
    <p:extLst>
      <p:ext uri="{BB962C8B-B14F-4D97-AF65-F5344CB8AC3E}">
        <p14:creationId xmlns:p14="http://schemas.microsoft.com/office/powerpoint/2010/main" val="7143901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Segnaposto numero diapositiva 3"/>
          <p:cNvSpPr>
            <a:spLocks noGrp="1"/>
          </p:cNvSpPr>
          <p:nvPr>
            <p:ph type="sldNum" idx="12"/>
          </p:nvPr>
        </p:nvSpPr>
        <p:spPr/>
        <p:txBody>
          <a:bodyPr/>
          <a:lstStyle/>
          <a:p>
            <a:pPr>
              <a:defRPr/>
            </a:pPr>
            <a:fld id="{77DA7F4B-CAEE-B84E-A4EE-45C88F7DB478}" type="slidenum">
              <a:rPr lang="it-IT" smtClean="0"/>
              <a:pPr>
                <a:defRPr/>
              </a:pPr>
              <a:t>32</a:t>
            </a:fld>
            <a:r>
              <a:rPr lang="it-IT" smtClean="0"/>
              <a:t>/18</a:t>
            </a:r>
            <a:endParaRPr lang="it-IT" dirty="0"/>
          </a:p>
        </p:txBody>
      </p:sp>
      <p:sp>
        <p:nvSpPr>
          <p:cNvPr id="5" name="Rectangle 3"/>
          <p:cNvSpPr txBox="1">
            <a:spLocks noChangeArrowheads="1"/>
          </p:cNvSpPr>
          <p:nvPr/>
        </p:nvSpPr>
        <p:spPr bwMode="auto">
          <a:xfrm>
            <a:off x="261442" y="729472"/>
            <a:ext cx="2956024" cy="25495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257244" indent="-257244" algn="l" defTabSz="337037" rtl="0" eaLnBrk="0" fontAlgn="base" hangingPunct="0">
              <a:spcBef>
                <a:spcPts val="338"/>
              </a:spcBef>
              <a:spcAft>
                <a:spcPct val="0"/>
              </a:spcAft>
              <a:buClr>
                <a:srgbClr val="000000"/>
              </a:buClr>
              <a:buSzPct val="100000"/>
              <a:buFont typeface="Times New Roman" charset="0"/>
              <a:defRPr sz="1600">
                <a:solidFill>
                  <a:srgbClr val="000000"/>
                </a:solidFill>
                <a:latin typeface="Garamond"/>
                <a:ea typeface="+mn-ea"/>
                <a:cs typeface="+mn-cs"/>
              </a:defRPr>
            </a:lvl1pPr>
            <a:lvl2pPr marL="557361" indent="-214370" algn="l" defTabSz="337037" rtl="0" eaLnBrk="0" fontAlgn="base" hangingPunct="0">
              <a:spcBef>
                <a:spcPts val="300"/>
              </a:spcBef>
              <a:spcAft>
                <a:spcPct val="0"/>
              </a:spcAft>
              <a:buClr>
                <a:srgbClr val="000000"/>
              </a:buClr>
              <a:buSzPct val="100000"/>
              <a:buFont typeface="Times New Roman" charset="0"/>
              <a:defRPr sz="1400">
                <a:solidFill>
                  <a:srgbClr val="000000"/>
                </a:solidFill>
                <a:latin typeface="Garamond"/>
                <a:ea typeface="+mn-ea"/>
                <a:cs typeface="+mn-cs"/>
              </a:defRPr>
            </a:lvl2pPr>
            <a:lvl3pPr marL="857479" indent="-171496" algn="l" defTabSz="337037" rtl="0" eaLnBrk="0" fontAlgn="base" hangingPunct="0">
              <a:spcBef>
                <a:spcPts val="263"/>
              </a:spcBef>
              <a:spcAft>
                <a:spcPct val="0"/>
              </a:spcAft>
              <a:buClr>
                <a:srgbClr val="000000"/>
              </a:buClr>
              <a:buSzPct val="100000"/>
              <a:buFont typeface="Times New Roman" charset="0"/>
              <a:defRPr sz="1200">
                <a:solidFill>
                  <a:srgbClr val="000000"/>
                </a:solidFill>
                <a:latin typeface="Garamond"/>
                <a:ea typeface="+mn-ea"/>
                <a:cs typeface="+mn-cs"/>
              </a:defRPr>
            </a:lvl3pPr>
            <a:lvl4pPr marL="1200470" indent="-171496" algn="l" defTabSz="337037" rtl="0" eaLnBrk="0" fontAlgn="base" hangingPunct="0">
              <a:spcBef>
                <a:spcPts val="225"/>
              </a:spcBef>
              <a:spcAft>
                <a:spcPct val="0"/>
              </a:spcAft>
              <a:buClr>
                <a:srgbClr val="000000"/>
              </a:buClr>
              <a:buSzPct val="100000"/>
              <a:buFont typeface="Times New Roman" charset="0"/>
              <a:defRPr sz="1100">
                <a:solidFill>
                  <a:srgbClr val="000000"/>
                </a:solidFill>
                <a:latin typeface="Garamond"/>
                <a:ea typeface="+mn-ea"/>
                <a:cs typeface="+mn-cs"/>
              </a:defRPr>
            </a:lvl4pPr>
            <a:lvl5pPr marL="1543461" indent="-171496" algn="l" defTabSz="337037" rtl="0" eaLnBrk="0" fontAlgn="base" hangingPunct="0">
              <a:spcBef>
                <a:spcPts val="225"/>
              </a:spcBef>
              <a:spcAft>
                <a:spcPct val="0"/>
              </a:spcAft>
              <a:buClr>
                <a:srgbClr val="000000"/>
              </a:buClr>
              <a:buSzPct val="100000"/>
              <a:buFont typeface="Times New Roman" charset="0"/>
              <a:defRPr sz="1000">
                <a:solidFill>
                  <a:srgbClr val="000000"/>
                </a:solidFill>
                <a:latin typeface="Garamond"/>
                <a:ea typeface="+mn-ea"/>
                <a:cs typeface="+mn-cs"/>
              </a:defRPr>
            </a:lvl5pPr>
            <a:lvl6pPr marL="1886453"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6pPr>
            <a:lvl7pPr marL="2229444"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7pPr>
            <a:lvl8pPr marL="2572436"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8pPr>
            <a:lvl9pPr marL="2915427"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9pPr>
          </a:lstStyle>
          <a:p>
            <a:pPr marL="354013" indent="-354013" defTabSz="473075" eaLnBrk="1">
              <a:buFont typeface="Wingdings" panose="05000000000000000000" pitchFamily="2" charset="2"/>
              <a:buNone/>
            </a:pPr>
            <a:r>
              <a:rPr lang="en-US" altLang="en-US" sz="1400" b="0" u="none" kern="0" smtClean="0">
                <a:ea typeface="ＭＳ Ｐゴシック" panose="020B0600070205080204" pitchFamily="34" charset="-128"/>
              </a:rPr>
              <a:t>The wire anchoring system:</a:t>
            </a:r>
            <a:endParaRPr lang="it-IT" altLang="en-US" sz="1400" b="0" u="none" kern="0" smtClean="0">
              <a:ea typeface="ＭＳ Ｐゴシック" panose="020B0600070205080204" pitchFamily="34" charset="-128"/>
            </a:endParaRPr>
          </a:p>
        </p:txBody>
      </p:sp>
      <p:pic>
        <p:nvPicPr>
          <p:cNvPr id="6" name="Picture 4" descr="DwnStrm_LayerSupport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4360" y="542068"/>
            <a:ext cx="2441483" cy="194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DwnStrmView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242" y="2854882"/>
            <a:ext cx="2197738" cy="175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7"/>
          <p:cNvSpPr txBox="1">
            <a:spLocks noChangeArrowheads="1"/>
          </p:cNvSpPr>
          <p:nvPr/>
        </p:nvSpPr>
        <p:spPr bwMode="auto">
          <a:xfrm>
            <a:off x="4601630" y="469460"/>
            <a:ext cx="691690" cy="24116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100" b="0" u="none" smtClean="0">
                <a:solidFill>
                  <a:srgbClr val="0000FF"/>
                </a:solidFill>
                <a:latin typeface="+mj-lt"/>
              </a:rPr>
              <a:t>FWboard</a:t>
            </a:r>
            <a:endParaRPr lang="it-IT" sz="1100" b="0" u="none" smtClean="0">
              <a:solidFill>
                <a:srgbClr val="0000FF"/>
              </a:solidFill>
              <a:latin typeface="+mj-lt"/>
            </a:endParaRPr>
          </a:p>
        </p:txBody>
      </p:sp>
      <p:sp>
        <p:nvSpPr>
          <p:cNvPr id="10" name="Line 8"/>
          <p:cNvSpPr>
            <a:spLocks noChangeShapeType="1"/>
          </p:cNvSpPr>
          <p:nvPr/>
        </p:nvSpPr>
        <p:spPr bwMode="auto">
          <a:xfrm>
            <a:off x="4947475" y="694063"/>
            <a:ext cx="0" cy="244506"/>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1" name="Text Box 9"/>
          <p:cNvSpPr txBox="1">
            <a:spLocks noChangeArrowheads="1"/>
          </p:cNvSpPr>
          <p:nvPr/>
        </p:nvSpPr>
        <p:spPr bwMode="auto">
          <a:xfrm>
            <a:off x="5183637" y="2488558"/>
            <a:ext cx="691690" cy="24116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100" b="0" u="none" dirty="0" err="1" smtClean="0">
                <a:solidFill>
                  <a:srgbClr val="0000FF"/>
                </a:solidFill>
                <a:latin typeface="+mj-lt"/>
              </a:rPr>
              <a:t>FWboard</a:t>
            </a:r>
            <a:endParaRPr lang="it-IT" sz="1100" b="0" u="none" dirty="0" smtClean="0">
              <a:solidFill>
                <a:srgbClr val="0000FF"/>
              </a:solidFill>
              <a:latin typeface="+mj-lt"/>
            </a:endParaRPr>
          </a:p>
        </p:txBody>
      </p:sp>
      <p:sp>
        <p:nvSpPr>
          <p:cNvPr id="12" name="Line 10"/>
          <p:cNvSpPr>
            <a:spLocks noChangeShapeType="1"/>
          </p:cNvSpPr>
          <p:nvPr/>
        </p:nvSpPr>
        <p:spPr bwMode="auto">
          <a:xfrm flipV="1">
            <a:off x="5529482" y="2254113"/>
            <a:ext cx="7938" cy="232578"/>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3" name="Text Box 11"/>
          <p:cNvSpPr txBox="1">
            <a:spLocks noChangeArrowheads="1"/>
          </p:cNvSpPr>
          <p:nvPr/>
        </p:nvSpPr>
        <p:spPr bwMode="auto">
          <a:xfrm>
            <a:off x="6319501" y="1191975"/>
            <a:ext cx="529787" cy="24116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100" b="0" u="none" dirty="0" smtClean="0">
                <a:solidFill>
                  <a:srgbClr val="0000FF"/>
                </a:solidFill>
                <a:latin typeface="+mj-lt"/>
              </a:rPr>
              <a:t>Spacer</a:t>
            </a:r>
            <a:endParaRPr lang="it-IT" sz="1100" b="0" u="none" dirty="0" smtClean="0">
              <a:solidFill>
                <a:srgbClr val="0000FF"/>
              </a:solidFill>
              <a:latin typeface="+mj-lt"/>
            </a:endParaRPr>
          </a:p>
        </p:txBody>
      </p:sp>
      <p:sp>
        <p:nvSpPr>
          <p:cNvPr id="14" name="Line 12"/>
          <p:cNvSpPr>
            <a:spLocks noChangeShapeType="1"/>
          </p:cNvSpPr>
          <p:nvPr/>
        </p:nvSpPr>
        <p:spPr bwMode="auto">
          <a:xfrm flipH="1" flipV="1">
            <a:off x="5977588" y="1322478"/>
            <a:ext cx="378254" cy="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5" name="Text Box 13"/>
          <p:cNvSpPr txBox="1">
            <a:spLocks noChangeArrowheads="1"/>
          </p:cNvSpPr>
          <p:nvPr/>
        </p:nvSpPr>
        <p:spPr bwMode="auto">
          <a:xfrm>
            <a:off x="6329801" y="1834346"/>
            <a:ext cx="529787" cy="24116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100" b="0" u="none" dirty="0" smtClean="0">
                <a:solidFill>
                  <a:srgbClr val="0000FF"/>
                </a:solidFill>
                <a:latin typeface="+mj-lt"/>
              </a:rPr>
              <a:t>Spacer</a:t>
            </a:r>
            <a:endParaRPr lang="it-IT" sz="1100" b="0" u="none" dirty="0" smtClean="0">
              <a:solidFill>
                <a:srgbClr val="0000FF"/>
              </a:solidFill>
              <a:latin typeface="+mj-lt"/>
            </a:endParaRPr>
          </a:p>
        </p:txBody>
      </p:sp>
      <p:sp>
        <p:nvSpPr>
          <p:cNvPr id="16" name="Line 14"/>
          <p:cNvSpPr>
            <a:spLocks noChangeShapeType="1"/>
          </p:cNvSpPr>
          <p:nvPr/>
        </p:nvSpPr>
        <p:spPr bwMode="auto">
          <a:xfrm flipH="1">
            <a:off x="6044944" y="1954930"/>
            <a:ext cx="341445" cy="0"/>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7" name="Text Box 15"/>
          <p:cNvSpPr txBox="1">
            <a:spLocks noChangeArrowheads="1"/>
          </p:cNvSpPr>
          <p:nvPr/>
        </p:nvSpPr>
        <p:spPr bwMode="auto">
          <a:xfrm>
            <a:off x="6238345" y="1488267"/>
            <a:ext cx="678866" cy="241169"/>
          </a:xfrm>
          <a:prstGeom prst="rect">
            <a:avLst/>
          </a:prstGeom>
          <a:noFill/>
          <a:ln>
            <a:noFill/>
          </a:ln>
          <a:effectLst/>
          <a:extLst>
            <a:ext uri="{909E8E84-426E-40dd-AFC4-6F175D3DCCD1}">
              <a14:hiddenFill xmlns:a14="http://schemas.microsoft.com/office/drawing/2010/main" xmlns="">
                <a:solidFill>
                  <a:srgbClr val="00B8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lIns="82944" tIns="41472" rIns="82944" bIns="41472">
            <a:spAutoFit/>
          </a:bodyPr>
          <a:lstStyle>
            <a:lvl1pPr defTabSz="414338">
              <a:defRPr sz="2400">
                <a:solidFill>
                  <a:schemeClr val="tx1"/>
                </a:solidFill>
                <a:latin typeface="Arial" charset="0"/>
                <a:ea typeface="ＭＳ Ｐゴシック" charset="0"/>
                <a:cs typeface="ＭＳ Ｐゴシック" charset="0"/>
              </a:defRPr>
            </a:lvl1pPr>
            <a:lvl2pPr marL="650875" indent="-250825" defTabSz="414338">
              <a:defRPr sz="2400">
                <a:solidFill>
                  <a:schemeClr val="tx1"/>
                </a:solidFill>
                <a:latin typeface="Arial" charset="0"/>
                <a:ea typeface="ＭＳ Ｐゴシック" charset="0"/>
              </a:defRPr>
            </a:lvl2pPr>
            <a:lvl3pPr marL="1001713" indent="-200025" defTabSz="414338">
              <a:defRPr sz="2400">
                <a:solidFill>
                  <a:schemeClr val="tx1"/>
                </a:solidFill>
                <a:latin typeface="Arial" charset="0"/>
                <a:ea typeface="ＭＳ Ｐゴシック" charset="0"/>
              </a:defRPr>
            </a:lvl3pPr>
            <a:lvl4pPr marL="1403350" indent="-201613" defTabSz="414338">
              <a:defRPr sz="2400">
                <a:solidFill>
                  <a:schemeClr val="tx1"/>
                </a:solidFill>
                <a:latin typeface="Arial" charset="0"/>
                <a:ea typeface="ＭＳ Ｐゴシック" charset="0"/>
              </a:defRPr>
            </a:lvl4pPr>
            <a:lvl5pPr marL="1803400" indent="-200025" defTabSz="414338">
              <a:defRPr sz="2400">
                <a:solidFill>
                  <a:schemeClr val="tx1"/>
                </a:solidFill>
                <a:latin typeface="Arial" charset="0"/>
                <a:ea typeface="ＭＳ Ｐゴシック" charset="0"/>
              </a:defRPr>
            </a:lvl5pPr>
            <a:lvl6pPr marL="2260600" indent="-200025" defTabSz="414338" eaLnBrk="0" fontAlgn="base" hangingPunct="0">
              <a:spcBef>
                <a:spcPct val="0"/>
              </a:spcBef>
              <a:spcAft>
                <a:spcPct val="0"/>
              </a:spcAft>
              <a:defRPr sz="2400">
                <a:solidFill>
                  <a:schemeClr val="tx1"/>
                </a:solidFill>
                <a:latin typeface="Arial" charset="0"/>
                <a:ea typeface="ＭＳ Ｐゴシック" charset="0"/>
              </a:defRPr>
            </a:lvl6pPr>
            <a:lvl7pPr marL="2717800" indent="-200025" defTabSz="414338" eaLnBrk="0" fontAlgn="base" hangingPunct="0">
              <a:spcBef>
                <a:spcPct val="0"/>
              </a:spcBef>
              <a:spcAft>
                <a:spcPct val="0"/>
              </a:spcAft>
              <a:defRPr sz="2400">
                <a:solidFill>
                  <a:schemeClr val="tx1"/>
                </a:solidFill>
                <a:latin typeface="Arial" charset="0"/>
                <a:ea typeface="ＭＳ Ｐゴシック" charset="0"/>
              </a:defRPr>
            </a:lvl7pPr>
            <a:lvl8pPr marL="3175000" indent="-200025" defTabSz="414338" eaLnBrk="0" fontAlgn="base" hangingPunct="0">
              <a:spcBef>
                <a:spcPct val="0"/>
              </a:spcBef>
              <a:spcAft>
                <a:spcPct val="0"/>
              </a:spcAft>
              <a:defRPr sz="2400">
                <a:solidFill>
                  <a:schemeClr val="tx1"/>
                </a:solidFill>
                <a:latin typeface="Arial" charset="0"/>
                <a:ea typeface="ＭＳ Ｐゴシック" charset="0"/>
              </a:defRPr>
            </a:lvl8pPr>
            <a:lvl9pPr marL="3632200" indent="-200025" defTabSz="414338" eaLnBrk="0" fontAlgn="base" hangingPunct="0">
              <a:spcBef>
                <a:spcPct val="0"/>
              </a:spcBef>
              <a:spcAft>
                <a:spcPct val="0"/>
              </a:spcAft>
              <a:defRPr sz="2400">
                <a:solidFill>
                  <a:schemeClr val="tx1"/>
                </a:solidFill>
                <a:latin typeface="Arial" charset="0"/>
                <a:ea typeface="ＭＳ Ｐゴシック" charset="0"/>
              </a:defRPr>
            </a:lvl9pPr>
          </a:lstStyle>
          <a:p>
            <a:pPr eaLnBrk="1">
              <a:lnSpc>
                <a:spcPct val="93000"/>
              </a:lnSpc>
              <a:buClr>
                <a:srgbClr val="000000"/>
              </a:buClr>
              <a:buSzPct val="100000"/>
              <a:buFont typeface="Times New Roman" charset="0"/>
              <a:buNone/>
              <a:defRPr/>
            </a:pPr>
            <a:r>
              <a:rPr lang="en-US" sz="1100" b="0" u="none" dirty="0" err="1" smtClean="0">
                <a:solidFill>
                  <a:srgbClr val="0000FF"/>
                </a:solidFill>
                <a:latin typeface="+mj-lt"/>
              </a:rPr>
              <a:t>SWboard</a:t>
            </a:r>
            <a:endParaRPr lang="it-IT" sz="1100" b="0" u="none" dirty="0" smtClean="0">
              <a:solidFill>
                <a:srgbClr val="0000FF"/>
              </a:solidFill>
              <a:latin typeface="+mj-lt"/>
            </a:endParaRPr>
          </a:p>
        </p:txBody>
      </p:sp>
      <p:sp>
        <p:nvSpPr>
          <p:cNvPr id="18" name="Line 16"/>
          <p:cNvSpPr>
            <a:spLocks noChangeShapeType="1"/>
          </p:cNvSpPr>
          <p:nvPr/>
        </p:nvSpPr>
        <p:spPr bwMode="auto">
          <a:xfrm flipH="1">
            <a:off x="5734049" y="1677017"/>
            <a:ext cx="621793" cy="47205"/>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19" name="Line 17"/>
          <p:cNvSpPr>
            <a:spLocks noChangeShapeType="1"/>
          </p:cNvSpPr>
          <p:nvPr/>
        </p:nvSpPr>
        <p:spPr bwMode="auto">
          <a:xfrm flipV="1">
            <a:off x="3730892" y="1654901"/>
            <a:ext cx="1232857" cy="729042"/>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20" name="Line 18"/>
          <p:cNvSpPr>
            <a:spLocks noChangeShapeType="1"/>
          </p:cNvSpPr>
          <p:nvPr/>
        </p:nvSpPr>
        <p:spPr bwMode="auto">
          <a:xfrm flipV="1">
            <a:off x="3730892" y="3103437"/>
            <a:ext cx="932728" cy="56635"/>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21" name="Line 19"/>
          <p:cNvSpPr>
            <a:spLocks noChangeShapeType="1"/>
          </p:cNvSpPr>
          <p:nvPr/>
        </p:nvSpPr>
        <p:spPr bwMode="auto">
          <a:xfrm flipV="1">
            <a:off x="3645817" y="1608876"/>
            <a:ext cx="1761828" cy="1107621"/>
          </a:xfrm>
          <a:prstGeom prst="line">
            <a:avLst/>
          </a:prstGeom>
          <a:noFill/>
          <a:ln w="1587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defTabSz="457200" eaLnBrk="1">
              <a:lnSpc>
                <a:spcPct val="102000"/>
              </a:lnSpc>
              <a:spcAft>
                <a:spcPts val="1475"/>
              </a:spcAft>
              <a:buClr>
                <a:srgbClr val="000000"/>
              </a:buClr>
              <a:buSzPct val="100000"/>
              <a:buFont typeface="Times New Roman" charset="0"/>
              <a:buNone/>
              <a:defRPr/>
            </a:pPr>
            <a:endParaRPr lang="en-US" sz="2100" b="0" u="sng">
              <a:solidFill>
                <a:schemeClr val="accent2"/>
              </a:solidFill>
              <a:latin typeface="Times New Roman" charset="0"/>
              <a:ea typeface="ＭＳ Ｐゴシック" charset="0"/>
            </a:endParaRPr>
          </a:p>
        </p:txBody>
      </p:sp>
      <p:sp>
        <p:nvSpPr>
          <p:cNvPr id="22" name="Rectangle 2"/>
          <p:cNvSpPr txBox="1">
            <a:spLocks noChangeArrowheads="1"/>
          </p:cNvSpPr>
          <p:nvPr/>
        </p:nvSpPr>
        <p:spPr>
          <a:xfrm>
            <a:off x="173515" y="986454"/>
            <a:ext cx="3680142" cy="3458298"/>
          </a:xfrm>
          <a:prstGeom prst="rect">
            <a:avLst/>
          </a:prstGeom>
        </p:spPr>
        <p:txBody>
          <a:bodyPr/>
          <a:lstStyle>
            <a:lvl1pPr marL="257244" indent="-257244" algn="l" defTabSz="337037" rtl="0" eaLnBrk="0" fontAlgn="base" hangingPunct="0">
              <a:spcBef>
                <a:spcPts val="338"/>
              </a:spcBef>
              <a:spcAft>
                <a:spcPct val="0"/>
              </a:spcAft>
              <a:buClr>
                <a:srgbClr val="000000"/>
              </a:buClr>
              <a:buSzPct val="100000"/>
              <a:buFont typeface="Times New Roman" charset="0"/>
              <a:defRPr sz="1600">
                <a:solidFill>
                  <a:srgbClr val="000000"/>
                </a:solidFill>
                <a:latin typeface="Garamond"/>
                <a:ea typeface="+mn-ea"/>
                <a:cs typeface="+mn-cs"/>
              </a:defRPr>
            </a:lvl1pPr>
            <a:lvl2pPr marL="557361" indent="-214370" algn="l" defTabSz="337037" rtl="0" eaLnBrk="0" fontAlgn="base" hangingPunct="0">
              <a:spcBef>
                <a:spcPts val="300"/>
              </a:spcBef>
              <a:spcAft>
                <a:spcPct val="0"/>
              </a:spcAft>
              <a:buClr>
                <a:srgbClr val="000000"/>
              </a:buClr>
              <a:buSzPct val="100000"/>
              <a:buFont typeface="Times New Roman" charset="0"/>
              <a:defRPr sz="1400">
                <a:solidFill>
                  <a:srgbClr val="000000"/>
                </a:solidFill>
                <a:latin typeface="Garamond"/>
                <a:ea typeface="+mn-ea"/>
                <a:cs typeface="+mn-cs"/>
              </a:defRPr>
            </a:lvl2pPr>
            <a:lvl3pPr marL="857479" indent="-171496" algn="l" defTabSz="337037" rtl="0" eaLnBrk="0" fontAlgn="base" hangingPunct="0">
              <a:spcBef>
                <a:spcPts val="263"/>
              </a:spcBef>
              <a:spcAft>
                <a:spcPct val="0"/>
              </a:spcAft>
              <a:buClr>
                <a:srgbClr val="000000"/>
              </a:buClr>
              <a:buSzPct val="100000"/>
              <a:buFont typeface="Times New Roman" charset="0"/>
              <a:defRPr sz="1200">
                <a:solidFill>
                  <a:srgbClr val="000000"/>
                </a:solidFill>
                <a:latin typeface="Garamond"/>
                <a:ea typeface="+mn-ea"/>
                <a:cs typeface="+mn-cs"/>
              </a:defRPr>
            </a:lvl3pPr>
            <a:lvl4pPr marL="1200470" indent="-171496" algn="l" defTabSz="337037" rtl="0" eaLnBrk="0" fontAlgn="base" hangingPunct="0">
              <a:spcBef>
                <a:spcPts val="225"/>
              </a:spcBef>
              <a:spcAft>
                <a:spcPct val="0"/>
              </a:spcAft>
              <a:buClr>
                <a:srgbClr val="000000"/>
              </a:buClr>
              <a:buSzPct val="100000"/>
              <a:buFont typeface="Times New Roman" charset="0"/>
              <a:defRPr sz="1100">
                <a:solidFill>
                  <a:srgbClr val="000000"/>
                </a:solidFill>
                <a:latin typeface="Garamond"/>
                <a:ea typeface="+mn-ea"/>
                <a:cs typeface="+mn-cs"/>
              </a:defRPr>
            </a:lvl4pPr>
            <a:lvl5pPr marL="1543461" indent="-171496" algn="l" defTabSz="337037" rtl="0" eaLnBrk="0" fontAlgn="base" hangingPunct="0">
              <a:spcBef>
                <a:spcPts val="225"/>
              </a:spcBef>
              <a:spcAft>
                <a:spcPct val="0"/>
              </a:spcAft>
              <a:buClr>
                <a:srgbClr val="000000"/>
              </a:buClr>
              <a:buSzPct val="100000"/>
              <a:buFont typeface="Times New Roman" charset="0"/>
              <a:defRPr sz="1000">
                <a:solidFill>
                  <a:srgbClr val="000000"/>
                </a:solidFill>
                <a:latin typeface="Garamond"/>
                <a:ea typeface="+mn-ea"/>
                <a:cs typeface="+mn-cs"/>
              </a:defRPr>
            </a:lvl5pPr>
            <a:lvl6pPr marL="1886453"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6pPr>
            <a:lvl7pPr marL="2229444"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7pPr>
            <a:lvl8pPr marL="2572436"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8pPr>
            <a:lvl9pPr marL="2915427" indent="-171496" algn="l" defTabSz="337037" rtl="0" eaLnBrk="0" fontAlgn="base" hangingPunct="0">
              <a:spcBef>
                <a:spcPts val="225"/>
              </a:spcBef>
              <a:spcAft>
                <a:spcPct val="0"/>
              </a:spcAft>
              <a:buClr>
                <a:srgbClr val="000000"/>
              </a:buClr>
              <a:buSzPct val="100000"/>
              <a:buFont typeface="Times New Roman" charset="0"/>
              <a:defRPr sz="900">
                <a:solidFill>
                  <a:srgbClr val="000000"/>
                </a:solidFill>
                <a:latin typeface="+mn-lt"/>
                <a:ea typeface="+mn-ea"/>
                <a:cs typeface="+mn-cs"/>
              </a:defRPr>
            </a:lvl9pPr>
          </a:lstStyle>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altLang="en-US" sz="1300" b="0" u="none" kern="0" dirty="0" smtClean="0"/>
              <a:t>Field </a:t>
            </a:r>
            <a:r>
              <a:rPr lang="en-US" altLang="en-US" sz="1300" b="0" u="none" kern="0" dirty="0"/>
              <a:t>wire board: 4 mm x 200 µm G10(FR4</a:t>
            </a:r>
            <a:r>
              <a:rPr lang="en-US" altLang="en-US" sz="1300" b="0" u="none" kern="0" dirty="0" smtClean="0"/>
              <a:t>);</a:t>
            </a:r>
            <a:endParaRPr lang="en-US" sz="1300" b="0" u="none" kern="0" dirty="0" smtClean="0"/>
          </a:p>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altLang="en-US" sz="1300" b="0" u="none" kern="0" dirty="0" smtClean="0"/>
              <a:t>Spacer</a:t>
            </a:r>
            <a:r>
              <a:rPr lang="en-US" altLang="en-US" sz="1300" b="0" u="none" kern="0" dirty="0"/>
              <a:t>: made of polycarbonate, </a:t>
            </a:r>
            <a:br>
              <a:rPr lang="en-US" altLang="en-US" sz="1300" b="0" u="none" kern="0" dirty="0"/>
            </a:br>
            <a:r>
              <a:rPr lang="en-US" altLang="en-US" sz="1300" b="0" u="none" kern="0" dirty="0"/>
              <a:t>instead of holes it is drawn with spokes but with the same area ratio</a:t>
            </a:r>
            <a:r>
              <a:rPr lang="en-US" altLang="en-US" sz="1300" b="0" u="none" kern="0" dirty="0" smtClean="0"/>
              <a:t>.</a:t>
            </a:r>
            <a:endParaRPr lang="en-US" sz="1300" b="0" u="none" kern="0" dirty="0" smtClean="0"/>
          </a:p>
          <a:p>
            <a:pPr marL="253671" indent="-253671" eaLnBrk="1" hangingPunct="1">
              <a:spcBef>
                <a:spcPts val="263"/>
              </a:spcBef>
              <a:buClr>
                <a:srgbClr val="CC9900"/>
              </a:buClr>
              <a:buSzPct val="65000"/>
              <a:buFont typeface="Wingdings" charset="0"/>
              <a:buChar char=""/>
              <a:tabLst>
                <a:tab pos="253671" algn="l"/>
                <a:tab pos="332273" algn="l"/>
                <a:tab pos="669310" algn="l"/>
                <a:tab pos="1006347" algn="l"/>
                <a:tab pos="1343383" algn="l"/>
                <a:tab pos="1680420" algn="l"/>
                <a:tab pos="2017457" algn="l"/>
                <a:tab pos="2354494" algn="l"/>
                <a:tab pos="2691530" algn="l"/>
                <a:tab pos="3028567" algn="l"/>
                <a:tab pos="3365604" algn="l"/>
                <a:tab pos="3702641" algn="l"/>
                <a:tab pos="4039677" algn="l"/>
                <a:tab pos="4376714" algn="l"/>
                <a:tab pos="4713750" algn="l"/>
                <a:tab pos="5050788" algn="l"/>
                <a:tab pos="5387824" algn="l"/>
                <a:tab pos="5724861" algn="l"/>
                <a:tab pos="6061897" algn="l"/>
                <a:tab pos="6398934" algn="l"/>
                <a:tab pos="6735971" algn="l"/>
                <a:tab pos="6740735" algn="l"/>
              </a:tabLst>
              <a:defRPr/>
            </a:pPr>
            <a:r>
              <a:rPr lang="en-US" altLang="en-US" sz="1300" b="0" u="none" kern="0" dirty="0" smtClean="0"/>
              <a:t>Sense </a:t>
            </a:r>
            <a:r>
              <a:rPr lang="en-US" altLang="en-US" sz="1300" b="0" u="none" kern="0" dirty="0"/>
              <a:t>wire board: 1 cm x 200 µm G10(FR4) plus components:</a:t>
            </a:r>
            <a:br>
              <a:rPr lang="en-US" altLang="en-US" sz="1300" b="0" u="none" kern="0" dirty="0"/>
            </a:br>
            <a:r>
              <a:rPr lang="en-US" altLang="en-US" sz="1300" b="0" u="none" kern="0" dirty="0"/>
              <a:t>1) termination resistance: 1.6 mm x 800 µm x 450 </a:t>
            </a:r>
            <a:r>
              <a:rPr lang="en-US" altLang="en-US" sz="1300" b="0" u="none" kern="0" dirty="0" smtClean="0"/>
              <a:t>µm</a:t>
            </a:r>
            <a:r>
              <a:rPr lang="en-US" altLang="en-US" sz="1300" b="0" u="none" kern="0" dirty="0"/>
              <a:t> </a:t>
            </a:r>
            <a:r>
              <a:rPr lang="en-US" altLang="en-US" sz="1300" b="0" u="none" kern="0" dirty="0" smtClean="0"/>
              <a:t>Aluminum</a:t>
            </a:r>
            <a:r>
              <a:rPr lang="en-US" altLang="en-US" sz="1300" b="0" u="none" kern="0" dirty="0"/>
              <a:t>;</a:t>
            </a:r>
            <a:br>
              <a:rPr lang="en-US" altLang="en-US" sz="1300" b="0" u="none" kern="0" dirty="0"/>
            </a:br>
            <a:r>
              <a:rPr lang="en-US" altLang="en-US" sz="1300" b="0" u="none" kern="0" dirty="0"/>
              <a:t>2) HV Capacitance: 3.17 mm x 1.57 mm x 1.7 mm</a:t>
            </a:r>
            <a:br>
              <a:rPr lang="en-US" altLang="en-US" sz="1300" b="0" u="none" kern="0" dirty="0"/>
            </a:br>
            <a:r>
              <a:rPr lang="en-US" altLang="en-US" sz="1300" b="0" u="none" kern="0" dirty="0"/>
              <a:t>    Aluminum;</a:t>
            </a:r>
            <a:br>
              <a:rPr lang="en-US" altLang="en-US" sz="1300" b="0" u="none" kern="0" dirty="0"/>
            </a:br>
            <a:r>
              <a:rPr lang="en-US" altLang="en-US" sz="1300" b="0" u="none" kern="0" dirty="0"/>
              <a:t>3) HV resistance (only downstream): 5 mm x 2.5 mm x </a:t>
            </a:r>
            <a:r>
              <a:rPr lang="en-US" altLang="en-US" sz="1300" b="0" u="none" kern="0" dirty="0" smtClean="0"/>
              <a:t>550 µm </a:t>
            </a:r>
            <a:r>
              <a:rPr lang="en-US" altLang="en-US" sz="1300" b="0" u="none" kern="0" dirty="0"/>
              <a:t>Aluminum</a:t>
            </a:r>
            <a:r>
              <a:rPr lang="en-US" altLang="en-US" sz="1300" b="0" u="none" kern="0" dirty="0" smtClean="0"/>
              <a:t>.</a:t>
            </a:r>
            <a:endParaRPr lang="en-US" altLang="en-US" sz="1300" b="0" u="none" kern="0" dirty="0"/>
          </a:p>
        </p:txBody>
      </p:sp>
      <p:sp>
        <p:nvSpPr>
          <p:cNvPr id="23" name="Titolo 2"/>
          <p:cNvSpPr txBox="1">
            <a:spLocks/>
          </p:cNvSpPr>
          <p:nvPr/>
        </p:nvSpPr>
        <p:spPr>
          <a:xfrm>
            <a:off x="342980" y="207963"/>
            <a:ext cx="6171247" cy="407573"/>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US" altLang="en-US" b="0" u="none" kern="0" dirty="0" smtClean="0"/>
              <a:t>IDEA </a:t>
            </a:r>
            <a:r>
              <a:rPr lang="en-US" altLang="en-US" b="0" u="none" kern="0" dirty="0"/>
              <a:t>DCH geometry </a:t>
            </a:r>
            <a:r>
              <a:rPr lang="en-US" altLang="en-US" b="0" u="none" kern="0" dirty="0" smtClean="0"/>
              <a:t>(simulation)</a:t>
            </a:r>
            <a:endParaRPr lang="en-US" b="0" u="none" kern="0" dirty="0"/>
          </a:p>
        </p:txBody>
      </p:sp>
    </p:spTree>
    <p:extLst>
      <p:ext uri="{BB962C8B-B14F-4D97-AF65-F5344CB8AC3E}">
        <p14:creationId xmlns:p14="http://schemas.microsoft.com/office/powerpoint/2010/main" val="2785521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graphicFrame>
        <p:nvGraphicFramePr>
          <p:cNvPr id="5" name="Group 112"/>
          <p:cNvGraphicFramePr>
            <a:graphicFrameLocks/>
          </p:cNvGraphicFramePr>
          <p:nvPr>
            <p:extLst>
              <p:ext uri="{D42A27DB-BD31-4B8C-83A1-F6EECF244321}">
                <p14:modId xmlns:p14="http://schemas.microsoft.com/office/powerpoint/2010/main" val="529525378"/>
              </p:ext>
            </p:extLst>
          </p:nvPr>
        </p:nvGraphicFramePr>
        <p:xfrm>
          <a:off x="981522" y="1060376"/>
          <a:ext cx="5141217" cy="1434247"/>
        </p:xfrm>
        <a:graphic>
          <a:graphicData uri="http://schemas.openxmlformats.org/drawingml/2006/table">
            <a:tbl>
              <a:tblPr>
                <a:tableStyleId>{08FB837D-C827-4EFA-A057-4D05807E0F7C}</a:tableStyleId>
              </a:tblPr>
              <a:tblGrid>
                <a:gridCol w="533400">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638923">
                  <a:extLst>
                    <a:ext uri="{9D8B030D-6E8A-4147-A177-3AD203B41FA5}">
                      <a16:colId xmlns:a16="http://schemas.microsoft.com/office/drawing/2014/main" val="20002"/>
                    </a:ext>
                  </a:extLst>
                </a:gridCol>
                <a:gridCol w="844693">
                  <a:extLst>
                    <a:ext uri="{9D8B030D-6E8A-4147-A177-3AD203B41FA5}">
                      <a16:colId xmlns:a16="http://schemas.microsoft.com/office/drawing/2014/main" val="20003"/>
                    </a:ext>
                  </a:extLst>
                </a:gridCol>
                <a:gridCol w="4572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617198">
                  <a:extLst>
                    <a:ext uri="{9D8B030D-6E8A-4147-A177-3AD203B41FA5}">
                      <a16:colId xmlns:a16="http://schemas.microsoft.com/office/drawing/2014/main" val="20006"/>
                    </a:ext>
                  </a:extLst>
                </a:gridCol>
                <a:gridCol w="754403">
                  <a:extLst>
                    <a:ext uri="{9D8B030D-6E8A-4147-A177-3AD203B41FA5}">
                      <a16:colId xmlns:a16="http://schemas.microsoft.com/office/drawing/2014/main" val="20007"/>
                    </a:ext>
                  </a:extLst>
                </a:gridCol>
              </a:tblGrid>
              <a:tr h="343427">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Layer </a:t>
                      </a: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R</a:t>
                      </a:r>
                      <a:r>
                        <a:rPr kumimoji="0" lang="en-US" sz="900" u="none" strike="noStrike" cap="none" normalizeH="0" baseline="-25000" dirty="0" smtClean="0">
                          <a:ln>
                            <a:noFill/>
                          </a:ln>
                          <a:effectLst/>
                        </a:rPr>
                        <a:t> </a:t>
                      </a:r>
                      <a:r>
                        <a:rPr kumimoji="0" lang="en-US" sz="900" u="none" strike="noStrike" cap="none" normalizeH="0" baseline="0" dirty="0" smtClean="0">
                          <a:ln>
                            <a:noFill/>
                          </a:ln>
                          <a:effectLst/>
                        </a:rPr>
                        <a:t>[mm]</a:t>
                      </a:r>
                      <a:endParaRPr kumimoji="0" lang="en-US" sz="4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L</a:t>
                      </a:r>
                      <a:endParaRPr kumimoji="0" lang="en-US" sz="400" u="none" strike="noStrike" cap="none" normalizeH="0" baseline="0" dirty="0" smtClean="0">
                        <a:ln>
                          <a:noFill/>
                        </a:ln>
                        <a:effectLst/>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[mm]</a:t>
                      </a:r>
                      <a:endParaRPr kumimoji="0" lang="en-US" sz="4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Si eq. thick.</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[μm]</a:t>
                      </a:r>
                      <a:endParaRPr kumimoji="0" lang="en-US" sz="4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horzOverflow="overflow"/>
                </a:tc>
                <a:tc>
                  <a:txBody>
                    <a:bodyPr/>
                    <a:lstStyle/>
                    <a:p>
                      <a:pPr algn="ctr"/>
                      <a:r>
                        <a:rPr lang="en-US" sz="900" dirty="0" smtClean="0"/>
                        <a:t>X</a:t>
                      </a:r>
                      <a:r>
                        <a:rPr lang="en-US" sz="900" baseline="-25000" dirty="0" smtClean="0"/>
                        <a:t>0</a:t>
                      </a:r>
                    </a:p>
                    <a:p>
                      <a:pPr algn="ctr"/>
                      <a:r>
                        <a:rPr kumimoji="0" lang="en-US" sz="900" u="none" strike="noStrike" cap="none" normalizeH="0" baseline="0" dirty="0" smtClean="0">
                          <a:ln>
                            <a:noFill/>
                          </a:ln>
                          <a:effectLst/>
                        </a:rPr>
                        <a:t>[%]</a:t>
                      </a: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pixel size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[mm</a:t>
                      </a:r>
                      <a:r>
                        <a:rPr kumimoji="0" lang="en-US" sz="900" u="none" strike="noStrike" cap="none" normalizeH="0" baseline="30000" dirty="0" smtClean="0">
                          <a:ln>
                            <a:noFill/>
                          </a:ln>
                          <a:effectLst/>
                        </a:rPr>
                        <a:t>2</a:t>
                      </a:r>
                      <a:r>
                        <a:rPr kumimoji="0" lang="en-US" sz="900" u="none" strike="noStrike" cap="none" normalizeH="0" baseline="0" dirty="0" smtClean="0">
                          <a:ln>
                            <a:noFill/>
                          </a:ln>
                          <a:effectLst/>
                        </a:rPr>
                        <a:t>]</a:t>
                      </a:r>
                      <a:endParaRPr kumimoji="0" lang="en-US" sz="9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area</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[cm</a:t>
                      </a:r>
                      <a:r>
                        <a:rPr kumimoji="0" lang="en-US" sz="900" u="none" strike="noStrike" cap="none" normalizeH="0" baseline="30000" dirty="0" smtClean="0">
                          <a:ln>
                            <a:noFill/>
                          </a:ln>
                          <a:effectLst/>
                        </a:rPr>
                        <a:t>2</a:t>
                      </a:r>
                      <a:r>
                        <a:rPr kumimoji="0" lang="en-US" sz="900" u="none" strike="noStrike" cap="none" normalizeH="0" baseline="0" dirty="0" smtClean="0">
                          <a:ln>
                            <a:noFill/>
                          </a:ln>
                          <a:effectLst/>
                        </a:rPr>
                        <a:t>]</a:t>
                      </a:r>
                      <a:endParaRPr kumimoji="0" lang="en-US" sz="9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 of</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channels</a:t>
                      </a:r>
                      <a:endParaRPr kumimoji="0" lang="en-US" sz="900" b="0" i="0" u="none" strike="noStrike" cap="none" normalizeH="0" baseline="0" dirty="0" smtClean="0">
                        <a:ln>
                          <a:noFill/>
                        </a:ln>
                        <a:solidFill>
                          <a:srgbClr val="333333"/>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0"/>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1</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17</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±110   </a:t>
                      </a:r>
                      <a:endParaRPr kumimoji="0" lang="en-US" sz="900" b="1"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0.02×0.02</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235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60M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1"/>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2</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23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±150  </a:t>
                      </a:r>
                      <a:endParaRPr kumimoji="0" lang="en-US" sz="900" b="1"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0.02×0.02</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434</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110M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2"/>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31</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0.02×0.02</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780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3"/>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4</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320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±2110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450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0.5</a:t>
                      </a:r>
                      <a:endParaRPr kumimoji="0" lang="en-US" sz="900" b="0" i="0" u="none" strike="noStrike" cap="none" normalizeH="0" baseline="0" dirty="0" smtClean="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0.05×1.0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85K</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170M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4"/>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340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±2245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450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0.05×1.0</a:t>
                      </a:r>
                      <a:endParaRPr kumimoji="0" lang="en-US" sz="900" b="0" i="0" u="none" strike="noStrike" cap="none" normalizeH="0" baseline="0" dirty="0" smtClean="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96K</a:t>
                      </a:r>
                      <a:endParaRPr kumimoji="0" lang="en-US" sz="900" b="0" i="0" u="none" strike="noStrike" cap="none" normalizeH="0" baseline="0" dirty="0" smtClean="0">
                        <a:ln>
                          <a:noFill/>
                        </a:ln>
                        <a:solidFill>
                          <a:srgbClr val="00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190M</a:t>
                      </a:r>
                      <a:endParaRPr kumimoji="0" lang="en-US" sz="900" b="0" i="0" u="none" strike="noStrike" cap="none" normalizeH="0" baseline="0" dirty="0" smtClean="0">
                        <a:ln>
                          <a:noFill/>
                        </a:ln>
                        <a:solidFill>
                          <a:srgbClr val="00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5"/>
                  </a:ext>
                </a:extLst>
              </a:tr>
            </a:tbl>
          </a:graphicData>
        </a:graphic>
      </p:graphicFrame>
      <p:graphicFrame>
        <p:nvGraphicFramePr>
          <p:cNvPr id="6" name="Group 114"/>
          <p:cNvGraphicFramePr>
            <a:graphicFrameLocks/>
          </p:cNvGraphicFramePr>
          <p:nvPr>
            <p:extLst>
              <p:ext uri="{D42A27DB-BD31-4B8C-83A1-F6EECF244321}">
                <p14:modId xmlns:p14="http://schemas.microsoft.com/office/powerpoint/2010/main" val="2497921052"/>
              </p:ext>
            </p:extLst>
          </p:nvPr>
        </p:nvGraphicFramePr>
        <p:xfrm>
          <a:off x="981523" y="2647023"/>
          <a:ext cx="5143501" cy="1555563"/>
        </p:xfrm>
        <a:graphic>
          <a:graphicData uri="http://schemas.openxmlformats.org/drawingml/2006/table">
            <a:tbl>
              <a:tblPr>
                <a:tableStyleId>{08FB837D-C827-4EFA-A057-4D05807E0F7C}</a:tableStyleId>
              </a:tblPr>
              <a:tblGrid>
                <a:gridCol w="533399">
                  <a:extLst>
                    <a:ext uri="{9D8B030D-6E8A-4147-A177-3AD203B41FA5}">
                      <a16:colId xmlns:a16="http://schemas.microsoft.com/office/drawing/2014/main" val="20000"/>
                    </a:ext>
                  </a:extLst>
                </a:gridCol>
                <a:gridCol w="5715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571500">
                  <a:extLst>
                    <a:ext uri="{9D8B030D-6E8A-4147-A177-3AD203B41FA5}">
                      <a16:colId xmlns:a16="http://schemas.microsoft.com/office/drawing/2014/main" val="20003"/>
                    </a:ext>
                  </a:extLst>
                </a:gridCol>
                <a:gridCol w="7239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457200">
                  <a:extLst>
                    <a:ext uri="{9D8B030D-6E8A-4147-A177-3AD203B41FA5}">
                      <a16:colId xmlns:a16="http://schemas.microsoft.com/office/drawing/2014/main" val="20007"/>
                    </a:ext>
                  </a:extLst>
                </a:gridCol>
                <a:gridCol w="685802">
                  <a:extLst>
                    <a:ext uri="{9D8B030D-6E8A-4147-A177-3AD203B41FA5}">
                      <a16:colId xmlns:a16="http://schemas.microsoft.com/office/drawing/2014/main" val="20008"/>
                    </a:ext>
                  </a:extLst>
                </a:gridCol>
              </a:tblGrid>
              <a:tr h="13286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Disks </a:t>
                      </a: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1" marR="91441" marT="34297" marB="34297"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R</a:t>
                      </a:r>
                      <a:r>
                        <a:rPr kumimoji="0" lang="en-US" sz="900" u="none" strike="noStrike" cap="none" normalizeH="0" baseline="-25000" dirty="0" smtClean="0">
                          <a:ln>
                            <a:noFill/>
                          </a:ln>
                          <a:effectLst/>
                        </a:rPr>
                        <a:t>in </a:t>
                      </a:r>
                      <a:r>
                        <a:rPr kumimoji="0" lang="en-US" sz="900" u="none" strike="noStrike" cap="none" normalizeH="0" baseline="0" dirty="0" smtClean="0">
                          <a:ln>
                            <a:noFill/>
                          </a:ln>
                          <a:effectLst/>
                        </a:rPr>
                        <a:t>[mm]</a:t>
                      </a:r>
                      <a:endParaRPr kumimoji="0" lang="en-US" sz="400" b="1" i="0" u="none" strike="noStrike" cap="none" normalizeH="0" baseline="0" dirty="0">
                        <a:ln>
                          <a:noFill/>
                        </a:ln>
                        <a:solidFill>
                          <a:schemeClr val="tx1"/>
                        </a:solidFill>
                        <a:effectLst/>
                        <a:latin typeface="Arial" charset="0"/>
                        <a:ea typeface="ＭＳ Ｐゴシック" charset="0"/>
                      </a:endParaRPr>
                    </a:p>
                  </a:txBody>
                  <a:tcPr marL="91441" marR="91441" marT="34297" marB="34297"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R</a:t>
                      </a:r>
                      <a:r>
                        <a:rPr kumimoji="0" lang="en-US" sz="900" u="none" strike="noStrike" cap="none" normalizeH="0" baseline="-25000" dirty="0" smtClean="0">
                          <a:ln>
                            <a:noFill/>
                          </a:ln>
                          <a:effectLst/>
                        </a:rPr>
                        <a:t>out </a:t>
                      </a:r>
                      <a:r>
                        <a:rPr kumimoji="0" lang="en-US" sz="900" u="none" strike="noStrike" cap="none" normalizeH="0" baseline="0" dirty="0" smtClean="0">
                          <a:ln>
                            <a:noFill/>
                          </a:ln>
                          <a:effectLst/>
                        </a:rPr>
                        <a:t>[mm]</a:t>
                      </a:r>
                      <a:endParaRPr kumimoji="0" lang="en-US" sz="400" b="1" i="0" u="none" strike="noStrike" cap="none" normalizeH="0" baseline="0" dirty="0">
                        <a:ln>
                          <a:noFill/>
                        </a:ln>
                        <a:solidFill>
                          <a:schemeClr val="tx1"/>
                        </a:solidFill>
                        <a:effectLst/>
                        <a:latin typeface="Arial" charset="0"/>
                        <a:ea typeface="ＭＳ Ｐゴシック" charset="0"/>
                      </a:endParaRPr>
                    </a:p>
                  </a:txBody>
                  <a:tcPr marL="91441" marR="91441" marT="34297" marB="34297"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z</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[mm]</a:t>
                      </a:r>
                      <a:endParaRPr kumimoji="0" lang="en-US" sz="400" b="1" i="0" u="none" strike="noStrike" cap="none" normalizeH="0" baseline="0" dirty="0" smtClean="0">
                        <a:ln>
                          <a:noFill/>
                        </a:ln>
                        <a:solidFill>
                          <a:schemeClr val="tx1"/>
                        </a:solidFill>
                        <a:effectLst/>
                        <a:latin typeface="Arial" charset="0"/>
                        <a:ea typeface="ＭＳ Ｐゴシック" charset="0"/>
                      </a:endParaRPr>
                    </a:p>
                  </a:txBody>
                  <a:tcPr marL="91441" marR="91441" marT="34297" marB="34297"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Si eq. thick.</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[μm]</a:t>
                      </a:r>
                      <a:endParaRPr kumimoji="0" lang="en-US" sz="400" b="1" i="0" u="none" strike="noStrike" cap="none" normalizeH="0" baseline="0" dirty="0" smtClean="0">
                        <a:ln>
                          <a:noFill/>
                        </a:ln>
                        <a:solidFill>
                          <a:schemeClr val="tx1"/>
                        </a:solidFill>
                        <a:effectLst/>
                        <a:latin typeface="Arial" charset="0"/>
                        <a:ea typeface="ＭＳ Ｐゴシック" charset="0"/>
                      </a:endParaRPr>
                    </a:p>
                  </a:txBody>
                  <a:tcPr marL="91441" marR="91441" marT="34297" marB="34297" horzOverflow="overflow"/>
                </a:tc>
                <a:tc>
                  <a:txBody>
                    <a:bodyPr/>
                    <a:lstStyle/>
                    <a:p>
                      <a:pPr algn="ctr"/>
                      <a:r>
                        <a:rPr lang="en-US" sz="900" dirty="0" smtClean="0"/>
                        <a:t>X</a:t>
                      </a:r>
                      <a:r>
                        <a:rPr lang="en-US" sz="900" baseline="-25000" dirty="0" smtClean="0"/>
                        <a:t>0</a:t>
                      </a:r>
                    </a:p>
                    <a:p>
                      <a:pPr algn="ctr"/>
                      <a:r>
                        <a:rPr kumimoji="0" lang="en-US" sz="900" u="none" strike="noStrike" cap="none" normalizeH="0" baseline="0" dirty="0" smtClean="0">
                          <a:ln>
                            <a:noFill/>
                          </a:ln>
                          <a:effectLst/>
                        </a:rPr>
                        <a:t>[%]</a:t>
                      </a: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pixel size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[mm</a:t>
                      </a:r>
                      <a:r>
                        <a:rPr kumimoji="0" lang="en-US" sz="900" u="none" strike="noStrike" cap="none" normalizeH="0" baseline="30000" dirty="0" smtClean="0">
                          <a:ln>
                            <a:noFill/>
                          </a:ln>
                          <a:effectLst/>
                        </a:rPr>
                        <a:t>2</a:t>
                      </a:r>
                      <a:r>
                        <a:rPr kumimoji="0" lang="en-US" sz="900" u="none" strike="noStrike" cap="none" normalizeH="0" baseline="0" dirty="0" smtClean="0">
                          <a:ln>
                            <a:noFill/>
                          </a:ln>
                          <a:effectLst/>
                        </a:rPr>
                        <a:t>]</a:t>
                      </a:r>
                      <a:endParaRPr kumimoji="0" lang="en-US" sz="900" b="1" i="0" u="none" strike="noStrike" cap="none" normalizeH="0" baseline="0" dirty="0" smtClean="0">
                        <a:ln>
                          <a:noFill/>
                        </a:ln>
                        <a:solidFill>
                          <a:schemeClr val="tx1"/>
                        </a:solidFill>
                        <a:effectLst/>
                        <a:latin typeface="Arial" charset="0"/>
                        <a:ea typeface="ＭＳ Ｐゴシック" charset="0"/>
                      </a:endParaRPr>
                    </a:p>
                  </a:txBody>
                  <a:tcPr marL="91441" marR="91441" marT="34297" marB="34297"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area</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[cm</a:t>
                      </a:r>
                      <a:r>
                        <a:rPr kumimoji="0" lang="en-US" sz="900" u="none" strike="noStrike" cap="none" normalizeH="0" baseline="30000" dirty="0" smtClean="0">
                          <a:ln>
                            <a:noFill/>
                          </a:ln>
                          <a:effectLst/>
                        </a:rPr>
                        <a:t>2</a:t>
                      </a:r>
                      <a:r>
                        <a:rPr kumimoji="0" lang="en-US" sz="900" u="none" strike="noStrike" cap="none" normalizeH="0" baseline="0" dirty="0" smtClean="0">
                          <a:ln>
                            <a:noFill/>
                          </a:ln>
                          <a:effectLst/>
                        </a:rPr>
                        <a:t>]</a:t>
                      </a:r>
                      <a:endParaRPr kumimoji="0" lang="en-US" sz="9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 of</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channels</a:t>
                      </a:r>
                      <a:endParaRPr kumimoji="0" lang="en-US" sz="900" b="0" i="0" u="none" strike="noStrike" cap="none" normalizeH="0" baseline="0" dirty="0" smtClean="0">
                        <a:ln>
                          <a:noFill/>
                        </a:ln>
                        <a:solidFill>
                          <a:srgbClr val="333333"/>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0"/>
                  </a:ext>
                </a:extLst>
              </a:tr>
              <a:tr h="284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1</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62 </a:t>
                      </a:r>
                      <a:endParaRPr kumimoji="0" lang="en-US" sz="900" b="1" i="0" u="none" strike="sng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0.05×0.05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5.4K</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220M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extLst>
                  <a:ext uri="{0D108BD9-81ED-4DB2-BD59-A6C34878D82A}">
                    <a16:rowId xmlns:a16="http://schemas.microsoft.com/office/drawing/2014/main" val="10001"/>
                  </a:ext>
                </a:extLst>
              </a:tr>
              <a:tr h="2637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2</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65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±420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0.05×0.05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5.4K</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220M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extLst>
                  <a:ext uri="{0D108BD9-81ED-4DB2-BD59-A6C34878D82A}">
                    <a16:rowId xmlns:a16="http://schemas.microsoft.com/office/drawing/2014/main" val="10002"/>
                  </a:ext>
                </a:extLst>
              </a:tr>
              <a:tr h="2637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138</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±900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0.3</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0.05×0.05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4.4K</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180M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extLst>
                  <a:ext uri="{0D108BD9-81ED-4DB2-BD59-A6C34878D82A}">
                    <a16:rowId xmlns:a16="http://schemas.microsoft.com/office/drawing/2014/main" val="10003"/>
                  </a:ext>
                </a:extLst>
              </a:tr>
              <a:tr h="2637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a:ln>
                            <a:noFill/>
                          </a:ln>
                          <a:effectLst/>
                        </a:rPr>
                        <a:t>4</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141</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±920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300</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900" u="none" strike="noStrike" cap="none" normalizeH="0" baseline="0" dirty="0" smtClean="0">
                          <a:ln>
                            <a:noFill/>
                          </a:ln>
                          <a:effectLst/>
                        </a:rPr>
                        <a:t>0.3</a:t>
                      </a:r>
                      <a:endParaRPr kumimoji="0" lang="en-US" sz="900" b="0" i="0" u="none" strike="noStrike" cap="none" normalizeH="0" baseline="0" dirty="0" smtClean="0">
                        <a:ln>
                          <a:noFill/>
                        </a:ln>
                        <a:solidFill>
                          <a:srgbClr val="00FF00"/>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0.05×0.05</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4.4K</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180M</a:t>
                      </a:r>
                      <a:endParaRPr kumimoji="0" lang="en-US" sz="900" b="0" i="0" u="none" strike="noStrike" cap="none" normalizeH="0" baseline="0" dirty="0">
                        <a:ln>
                          <a:noFill/>
                        </a:ln>
                        <a:solidFill>
                          <a:srgbClr val="00FF00"/>
                        </a:solidFill>
                        <a:effectLst/>
                        <a:latin typeface="Arial" charset="0"/>
                        <a:ea typeface="ＭＳ Ｐゴシック" charset="0"/>
                      </a:endParaRPr>
                    </a:p>
                  </a:txBody>
                  <a:tcPr marL="91441" marR="91441" marT="34297" marB="34297" anchor="ctr" horzOverflow="overflow"/>
                </a:tc>
                <a:extLst>
                  <a:ext uri="{0D108BD9-81ED-4DB2-BD59-A6C34878D82A}">
                    <a16:rowId xmlns:a16="http://schemas.microsoft.com/office/drawing/2014/main" val="10004"/>
                  </a:ext>
                </a:extLst>
              </a:tr>
            </a:tbl>
          </a:graphicData>
        </a:graphic>
      </p:graphicFrame>
      <p:sp>
        <p:nvSpPr>
          <p:cNvPr id="7"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US" b="0" u="none" kern="0" dirty="0" smtClean="0"/>
              <a:t>IDEA tacking system – ly1 - SVX</a:t>
            </a:r>
            <a:endParaRPr lang="en-US" b="0" u="none" kern="0" dirty="0"/>
          </a:p>
        </p:txBody>
      </p:sp>
      <p:sp>
        <p:nvSpPr>
          <p:cNvPr id="4" name="Segnaposto data 3"/>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33</a:t>
            </a:fld>
            <a:r>
              <a:rPr lang="it-IT" smtClean="0"/>
              <a:t>/18</a:t>
            </a:r>
            <a:endParaRPr lang="it-IT" dirty="0"/>
          </a:p>
        </p:txBody>
      </p:sp>
    </p:spTree>
    <p:extLst>
      <p:ext uri="{BB962C8B-B14F-4D97-AF65-F5344CB8AC3E}">
        <p14:creationId xmlns:p14="http://schemas.microsoft.com/office/powerpoint/2010/main" val="7717421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7"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US" b="0" u="none" kern="0" dirty="0" smtClean="0"/>
              <a:t>IDEA tacking system – ly1 - DCH</a:t>
            </a:r>
            <a:endParaRPr lang="en-US" b="0" u="none" kern="0" dirty="0"/>
          </a:p>
        </p:txBody>
      </p:sp>
      <p:graphicFrame>
        <p:nvGraphicFramePr>
          <p:cNvPr id="9" name="Group 112"/>
          <p:cNvGraphicFramePr>
            <a:graphicFrameLocks/>
          </p:cNvGraphicFramePr>
          <p:nvPr>
            <p:extLst>
              <p:ext uri="{D42A27DB-BD31-4B8C-83A1-F6EECF244321}">
                <p14:modId xmlns:p14="http://schemas.microsoft.com/office/powerpoint/2010/main" val="2954199509"/>
              </p:ext>
            </p:extLst>
          </p:nvPr>
        </p:nvGraphicFramePr>
        <p:xfrm>
          <a:off x="60226" y="1792789"/>
          <a:ext cx="3657600" cy="779755"/>
        </p:xfrm>
        <a:graphic>
          <a:graphicData uri="http://schemas.openxmlformats.org/drawingml/2006/table">
            <a:tbl>
              <a:tblPr>
                <a:tableStyleId>{08FB837D-C827-4EFA-A057-4D05807E0F7C}</a:tableStyleId>
              </a:tblPr>
              <a:tblGrid>
                <a:gridCol w="1066800">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334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gridCol w="4572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tblGrid>
              <a:tr h="343427">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inner</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wall</a:t>
                      </a: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gas</a:t>
                      </a:r>
                      <a:endParaRPr kumimoji="0" lang="en-US" sz="400" b="1" i="0" u="none" strike="noStrike" cap="none" normalizeH="0" baseline="0" dirty="0">
                        <a:ln>
                          <a:noFill/>
                        </a:ln>
                        <a:solidFill>
                          <a:schemeClr val="tx1"/>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wires</a:t>
                      </a:r>
                      <a:endParaRPr kumimoji="0" lang="en-US" sz="4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anchor="ctr" horzOverflow="overflow"/>
                </a:tc>
                <a:tc>
                  <a:txBody>
                    <a:bodyPr/>
                    <a:lstStyle/>
                    <a:p>
                      <a:pPr algn="ctr"/>
                      <a:r>
                        <a:rPr lang="en-US" sz="900" dirty="0" smtClean="0"/>
                        <a:t>outer</a:t>
                      </a:r>
                    </a:p>
                    <a:p>
                      <a:pPr algn="ctr"/>
                      <a:r>
                        <a:rPr lang="en-US" sz="900" dirty="0" smtClean="0"/>
                        <a:t>wall</a:t>
                      </a: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service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area</a:t>
                      </a:r>
                      <a:endParaRPr kumimoji="0" lang="en-US" sz="900" b="1" i="0" u="none" strike="noStrike" cap="none" normalizeH="0" baseline="0" dirty="0" smtClean="0">
                        <a:ln>
                          <a:noFill/>
                        </a:ln>
                        <a:solidFill>
                          <a:schemeClr val="tx1"/>
                        </a:solidFill>
                        <a:effectLst/>
                        <a:latin typeface="Arial" charset="0"/>
                        <a:ea typeface="ＭＳ Ｐゴシック" charset="0"/>
                      </a:endParaRPr>
                    </a:p>
                  </a:txBody>
                  <a:tcPr marL="91443" marR="91443" marT="34301" marB="34301" anchor="ctr" horzOverflow="overflow"/>
                </a:tc>
                <a:extLst>
                  <a:ext uri="{0D108BD9-81ED-4DB2-BD59-A6C34878D82A}">
                    <a16:rowId xmlns:a16="http://schemas.microsoft.com/office/drawing/2014/main" val="10000"/>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thickness [mm]</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0.2</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1000</a:t>
                      </a:r>
                      <a:endParaRPr kumimoji="0" lang="en-US" sz="900" b="1"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1000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250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1"/>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X</a:t>
                      </a:r>
                      <a:r>
                        <a:rPr kumimoji="0" lang="en-US" sz="900" u="none" strike="noStrike" cap="none" normalizeH="0" baseline="-25000" dirty="0" smtClean="0">
                          <a:ln>
                            <a:noFill/>
                          </a:ln>
                          <a:effectLst/>
                        </a:rPr>
                        <a:t>0 </a:t>
                      </a:r>
                      <a:r>
                        <a:rPr kumimoji="0" lang="en-US" sz="900" u="none" strike="noStrike" cap="none" normalizeH="0" baseline="0" dirty="0" smtClean="0">
                          <a:ln>
                            <a:noFill/>
                          </a:ln>
                          <a:effectLst/>
                        </a:rPr>
                        <a:t>[%]</a:t>
                      </a:r>
                      <a:endParaRPr kumimoji="0" lang="en-US" sz="900" b="0" i="0" u="none" strike="noStrike" cap="none" normalizeH="0" baseline="-2500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0.08</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0.07</a:t>
                      </a:r>
                      <a:endParaRPr kumimoji="0" lang="en-US" sz="900" b="1"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0.13</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1.2</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4.5</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2"/>
                  </a:ext>
                </a:extLst>
              </a:tr>
            </a:tbl>
          </a:graphicData>
        </a:graphic>
      </p:graphicFrame>
      <p:graphicFrame>
        <p:nvGraphicFramePr>
          <p:cNvPr id="10" name="Group 112"/>
          <p:cNvGraphicFramePr>
            <a:graphicFrameLocks/>
          </p:cNvGraphicFramePr>
          <p:nvPr>
            <p:extLst>
              <p:ext uri="{D42A27DB-BD31-4B8C-83A1-F6EECF244321}">
                <p14:modId xmlns:p14="http://schemas.microsoft.com/office/powerpoint/2010/main" val="1280805613"/>
              </p:ext>
            </p:extLst>
          </p:nvPr>
        </p:nvGraphicFramePr>
        <p:xfrm>
          <a:off x="287685" y="916360"/>
          <a:ext cx="3202683" cy="779755"/>
        </p:xfrm>
        <a:graphic>
          <a:graphicData uri="http://schemas.openxmlformats.org/drawingml/2006/table">
            <a:tbl>
              <a:tblPr>
                <a:tableStyleId>{08FB837D-C827-4EFA-A057-4D05807E0F7C}</a:tableStyleId>
              </a:tblPr>
              <a:tblGrid>
                <a:gridCol w="1075765">
                  <a:extLst>
                    <a:ext uri="{9D8B030D-6E8A-4147-A177-3AD203B41FA5}">
                      <a16:colId xmlns:a16="http://schemas.microsoft.com/office/drawing/2014/main" val="20000"/>
                    </a:ext>
                  </a:extLst>
                </a:gridCol>
                <a:gridCol w="537882">
                  <a:extLst>
                    <a:ext uri="{9D8B030D-6E8A-4147-A177-3AD203B41FA5}">
                      <a16:colId xmlns:a16="http://schemas.microsoft.com/office/drawing/2014/main" val="20001"/>
                    </a:ext>
                  </a:extLst>
                </a:gridCol>
                <a:gridCol w="537882">
                  <a:extLst>
                    <a:ext uri="{9D8B030D-6E8A-4147-A177-3AD203B41FA5}">
                      <a16:colId xmlns:a16="http://schemas.microsoft.com/office/drawing/2014/main" val="20002"/>
                    </a:ext>
                  </a:extLst>
                </a:gridCol>
                <a:gridCol w="1051154">
                  <a:extLst>
                    <a:ext uri="{9D8B030D-6E8A-4147-A177-3AD203B41FA5}">
                      <a16:colId xmlns:a16="http://schemas.microsoft.com/office/drawing/2014/main" val="20003"/>
                    </a:ext>
                  </a:extLst>
                </a:gridCol>
              </a:tblGrid>
              <a:tr h="343427">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tx1"/>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R</a:t>
                      </a:r>
                      <a:r>
                        <a:rPr kumimoji="0" lang="en-US" sz="900" u="none" strike="noStrike" cap="none" normalizeH="0" baseline="-25000" dirty="0" smtClean="0">
                          <a:ln>
                            <a:noFill/>
                          </a:ln>
                          <a:effectLst/>
                        </a:rPr>
                        <a:t>in</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[mm]</a:t>
                      </a: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R</a:t>
                      </a:r>
                      <a:r>
                        <a:rPr kumimoji="0" lang="en-US" sz="900" u="none" strike="noStrike" cap="none" normalizeH="0" baseline="-25000" dirty="0" smtClean="0">
                          <a:ln>
                            <a:noFill/>
                          </a:ln>
                          <a:effectLst/>
                        </a:rPr>
                        <a:t>out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[mm]</a:t>
                      </a: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z</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[mm]</a:t>
                      </a:r>
                      <a:endParaRPr kumimoji="0" lang="en-US" sz="400" b="0" i="0" u="none" strike="noStrike" cap="none" normalizeH="0" baseline="0" dirty="0" smtClean="0">
                        <a:ln>
                          <a:noFill/>
                        </a:ln>
                        <a:solidFill>
                          <a:srgbClr val="333333"/>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0"/>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drift chamber</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350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2000</a:t>
                      </a:r>
                      <a:endParaRPr kumimoji="0" lang="en-US" sz="900" b="1"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1"/>
                  </a:ext>
                </a:extLst>
              </a:tr>
              <a:tr h="21816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service area</a:t>
                      </a:r>
                      <a:endParaRPr kumimoji="0" lang="en-US" sz="900" b="0" i="0" u="none" strike="noStrike" cap="none" normalizeH="0" baseline="-2500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350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2000</a:t>
                      </a:r>
                      <a:endParaRPr kumimoji="0" lang="en-US" sz="900" b="1"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900" u="none" strike="noStrike" cap="none" normalizeH="0" baseline="0" dirty="0" smtClean="0">
                          <a:ln>
                            <a:noFill/>
                          </a:ln>
                          <a:effectLst/>
                        </a:rPr>
                        <a:t>±(2000÷2250)</a:t>
                      </a:r>
                      <a:endParaRPr kumimoji="0" lang="en-US" sz="900" b="0" i="0" u="none" strike="noStrike" cap="none" normalizeH="0" baseline="0" dirty="0">
                        <a:ln>
                          <a:noFill/>
                        </a:ln>
                        <a:solidFill>
                          <a:srgbClr val="FFFF00"/>
                        </a:solidFill>
                        <a:effectLst/>
                        <a:latin typeface="Arial" charset="0"/>
                        <a:ea typeface="ＭＳ Ｐゴシック" charset="0"/>
                      </a:endParaRPr>
                    </a:p>
                  </a:txBody>
                  <a:tcPr marL="91443" marR="91443" marT="34301" marB="34301" horzOverflow="overflow"/>
                </a:tc>
                <a:extLst>
                  <a:ext uri="{0D108BD9-81ED-4DB2-BD59-A6C34878D82A}">
                    <a16:rowId xmlns:a16="http://schemas.microsoft.com/office/drawing/2014/main" val="10002"/>
                  </a:ext>
                </a:extLst>
              </a:tr>
            </a:tbl>
          </a:graphicData>
        </a:graphic>
      </p:graphicFrame>
      <p:graphicFrame>
        <p:nvGraphicFramePr>
          <p:cNvPr id="11" name="Table 1"/>
          <p:cNvGraphicFramePr>
            <a:graphicFrameLocks noGrp="1"/>
          </p:cNvGraphicFramePr>
          <p:nvPr>
            <p:extLst>
              <p:ext uri="{D42A27DB-BD31-4B8C-83A1-F6EECF244321}">
                <p14:modId xmlns:p14="http://schemas.microsoft.com/office/powerpoint/2010/main" val="3411460493"/>
              </p:ext>
            </p:extLst>
          </p:nvPr>
        </p:nvGraphicFramePr>
        <p:xfrm>
          <a:off x="1066403" y="2737189"/>
          <a:ext cx="4724400" cy="1600158"/>
        </p:xfrm>
        <a:graphic>
          <a:graphicData uri="http://schemas.openxmlformats.org/drawingml/2006/table">
            <a:tbl>
              <a:tblPr firstRow="1" bandRow="1">
                <a:tableStyleId>{2D5ABB26-0587-4C30-8999-92F81FD0307C}</a:tableStyleId>
              </a:tblPr>
              <a:tblGrid>
                <a:gridCol w="1574800">
                  <a:extLst>
                    <a:ext uri="{9D8B030D-6E8A-4147-A177-3AD203B41FA5}">
                      <a16:colId xmlns:a16="http://schemas.microsoft.com/office/drawing/2014/main" val="20000"/>
                    </a:ext>
                  </a:extLst>
                </a:gridCol>
                <a:gridCol w="964565">
                  <a:extLst>
                    <a:ext uri="{9D8B030D-6E8A-4147-A177-3AD203B41FA5}">
                      <a16:colId xmlns:a16="http://schemas.microsoft.com/office/drawing/2014/main" val="20001"/>
                    </a:ext>
                  </a:extLst>
                </a:gridCol>
                <a:gridCol w="2185035">
                  <a:extLst>
                    <a:ext uri="{9D8B030D-6E8A-4147-A177-3AD203B41FA5}">
                      <a16:colId xmlns:a16="http://schemas.microsoft.com/office/drawing/2014/main" val="20002"/>
                    </a:ext>
                  </a:extLst>
                </a:gridCol>
              </a:tblGrid>
              <a:tr h="266693">
                <a:tc>
                  <a:txBody>
                    <a:bodyPr/>
                    <a:lstStyle/>
                    <a:p>
                      <a:pPr algn="ctr"/>
                      <a:r>
                        <a:rPr lang="en-US" sz="900" dirty="0" smtClean="0">
                          <a:solidFill>
                            <a:srgbClr val="003366"/>
                          </a:solidFill>
                        </a:rPr>
                        <a:t># of layers</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112</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b="0" dirty="0" smtClean="0">
                          <a:solidFill>
                            <a:srgbClr val="003366"/>
                          </a:solidFill>
                        </a:rPr>
                        <a:t>min 11.8 mm  –  max 14.9 mm</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66693">
                <a:tc>
                  <a:txBody>
                    <a:bodyPr/>
                    <a:lstStyle/>
                    <a:p>
                      <a:pPr algn="ctr"/>
                      <a:r>
                        <a:rPr lang="en-US" sz="900" dirty="0" smtClean="0">
                          <a:solidFill>
                            <a:srgbClr val="003366"/>
                          </a:solidFill>
                        </a:rPr>
                        <a:t># of cells</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56448</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b="0" dirty="0" smtClean="0">
                          <a:solidFill>
                            <a:srgbClr val="003366"/>
                          </a:solidFill>
                        </a:rPr>
                        <a:t>192 at 1</a:t>
                      </a:r>
                      <a:r>
                        <a:rPr lang="en-US" sz="900" b="0" baseline="30000" dirty="0" smtClean="0">
                          <a:solidFill>
                            <a:srgbClr val="003366"/>
                          </a:solidFill>
                        </a:rPr>
                        <a:t>st </a:t>
                      </a:r>
                      <a:r>
                        <a:rPr lang="en-US" sz="900" b="0" dirty="0" smtClean="0">
                          <a:solidFill>
                            <a:srgbClr val="003366"/>
                          </a:solidFill>
                        </a:rPr>
                        <a:t> –  816 at last layer</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66693">
                <a:tc>
                  <a:txBody>
                    <a:bodyPr/>
                    <a:lstStyle/>
                    <a:p>
                      <a:pPr algn="ctr"/>
                      <a:r>
                        <a:rPr lang="en-US" sz="900" dirty="0" smtClean="0">
                          <a:solidFill>
                            <a:srgbClr val="003366"/>
                          </a:solidFill>
                        </a:rPr>
                        <a:t>average cell size</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13.9 mm</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b="0" dirty="0" smtClean="0">
                          <a:solidFill>
                            <a:srgbClr val="003366"/>
                          </a:solidFill>
                        </a:rPr>
                        <a:t>min 11.8 mm  –  max 14.9 mm</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66693">
                <a:tc>
                  <a:txBody>
                    <a:bodyPr/>
                    <a:lstStyle/>
                    <a:p>
                      <a:pPr algn="ctr"/>
                      <a:r>
                        <a:rPr lang="en-US" sz="900" dirty="0" smtClean="0">
                          <a:solidFill>
                            <a:srgbClr val="003366"/>
                          </a:solidFill>
                        </a:rPr>
                        <a:t>average stereo angle</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134 mrad</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b="0" dirty="0" smtClean="0">
                          <a:solidFill>
                            <a:srgbClr val="003366"/>
                          </a:solidFill>
                        </a:rPr>
                        <a:t>min 43 mrad  –  max 223 mrad</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66693">
                <a:tc>
                  <a:txBody>
                    <a:bodyPr/>
                    <a:lstStyle/>
                    <a:p>
                      <a:pPr algn="ctr"/>
                      <a:r>
                        <a:rPr lang="en-US" sz="900" dirty="0" smtClean="0">
                          <a:solidFill>
                            <a:srgbClr val="003366"/>
                          </a:solidFill>
                        </a:rPr>
                        <a:t>transverse resolution</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00" dirty="0" smtClean="0">
                          <a:solidFill>
                            <a:srgbClr val="003366"/>
                          </a:solidFill>
                        </a:rPr>
                        <a:t>100 μm</a:t>
                      </a:r>
                      <a:endParaRPr lang="en-US" sz="900" b="0" dirty="0" smtClean="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80 μm with cluster timing</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66693">
                <a:tc>
                  <a:txBody>
                    <a:bodyPr/>
                    <a:lstStyle/>
                    <a:p>
                      <a:pPr algn="ctr"/>
                      <a:r>
                        <a:rPr lang="en-US" sz="900" dirty="0" smtClean="0">
                          <a:solidFill>
                            <a:srgbClr val="003366"/>
                          </a:solidFill>
                        </a:rPr>
                        <a:t>longitudinal resolution</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00" dirty="0" smtClean="0">
                          <a:solidFill>
                            <a:srgbClr val="003366"/>
                          </a:solidFill>
                        </a:rPr>
                        <a:t>750 μm</a:t>
                      </a:r>
                      <a:endParaRPr lang="en-US" sz="900" b="0" dirty="0" smtClean="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600 μm with cluster timing</a:t>
                      </a:r>
                      <a:endParaRPr lang="en-US" sz="900" b="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aphicFrame>
        <p:nvGraphicFramePr>
          <p:cNvPr id="12" name="Table 4"/>
          <p:cNvGraphicFramePr>
            <a:graphicFrameLocks noGrp="1"/>
          </p:cNvGraphicFramePr>
          <p:nvPr>
            <p:extLst>
              <p:ext uri="{D42A27DB-BD31-4B8C-83A1-F6EECF244321}">
                <p14:modId xmlns:p14="http://schemas.microsoft.com/office/powerpoint/2010/main" val="1604582753"/>
              </p:ext>
            </p:extLst>
          </p:nvPr>
        </p:nvGraphicFramePr>
        <p:xfrm>
          <a:off x="3789834" y="1056478"/>
          <a:ext cx="3024336" cy="99822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890890">
                  <a:extLst>
                    <a:ext uri="{9D8B030D-6E8A-4147-A177-3AD203B41FA5}">
                      <a16:colId xmlns:a16="http://schemas.microsoft.com/office/drawing/2014/main" val="20001"/>
                    </a:ext>
                  </a:extLst>
                </a:gridCol>
                <a:gridCol w="1125334">
                  <a:extLst>
                    <a:ext uri="{9D8B030D-6E8A-4147-A177-3AD203B41FA5}">
                      <a16:colId xmlns:a16="http://schemas.microsoft.com/office/drawing/2014/main" val="20002"/>
                    </a:ext>
                  </a:extLst>
                </a:gridCol>
              </a:tblGrid>
              <a:tr h="266700">
                <a:tc>
                  <a:txBody>
                    <a:bodyPr/>
                    <a:lstStyle/>
                    <a:p>
                      <a:pPr algn="ctr"/>
                      <a:r>
                        <a:rPr lang="en-US" sz="900" dirty="0" smtClean="0">
                          <a:solidFill>
                            <a:srgbClr val="003366"/>
                          </a:solidFill>
                        </a:rPr>
                        <a:t>active volume</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50 m</a:t>
                      </a:r>
                      <a:r>
                        <a:rPr lang="en-US" sz="900" baseline="30000" dirty="0" smtClean="0">
                          <a:solidFill>
                            <a:srgbClr val="003366"/>
                          </a:solidFill>
                        </a:rPr>
                        <a:t>3</a:t>
                      </a:r>
                      <a:endParaRPr lang="en-US" sz="900" baseline="300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66700">
                <a:tc>
                  <a:txBody>
                    <a:bodyPr/>
                    <a:lstStyle/>
                    <a:p>
                      <a:pPr algn="ctr"/>
                      <a:r>
                        <a:rPr lang="en-US" sz="900" dirty="0" smtClean="0">
                          <a:solidFill>
                            <a:srgbClr val="003366"/>
                          </a:solidFill>
                        </a:rPr>
                        <a:t>readout channels</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112,896</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r.o. from both ends</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66700">
                <a:tc>
                  <a:txBody>
                    <a:bodyPr/>
                    <a:lstStyle/>
                    <a:p>
                      <a:pPr algn="ctr"/>
                      <a:r>
                        <a:rPr lang="en-US" sz="900" dirty="0" smtClean="0">
                          <a:solidFill>
                            <a:srgbClr val="003366"/>
                          </a:solidFill>
                        </a:rPr>
                        <a:t>max drift time</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400 ns</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tc>
                  <a:txBody>
                    <a:bodyPr/>
                    <a:lstStyle/>
                    <a:p>
                      <a:pPr algn="ctr"/>
                      <a:r>
                        <a:rPr lang="en-US" sz="900" dirty="0" smtClean="0">
                          <a:solidFill>
                            <a:srgbClr val="003366"/>
                          </a:solidFill>
                        </a:rPr>
                        <a:t>800 × 8 bit at 2 GHz</a:t>
                      </a:r>
                      <a:endParaRPr lang="en-US" sz="900" dirty="0">
                        <a:solidFill>
                          <a:srgbClr val="003366"/>
                        </a:solidFill>
                      </a:endParaRPr>
                    </a:p>
                  </a:txBody>
                  <a:tcPr anchor="ct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
        <p:nvSpPr>
          <p:cNvPr id="4" name="Segnaposto data 3"/>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34</a:t>
            </a:fld>
            <a:r>
              <a:rPr lang="it-IT" smtClean="0"/>
              <a:t>/18</a:t>
            </a:r>
            <a:endParaRPr lang="it-IT" dirty="0"/>
          </a:p>
        </p:txBody>
      </p:sp>
    </p:spTree>
    <p:extLst>
      <p:ext uri="{BB962C8B-B14F-4D97-AF65-F5344CB8AC3E}">
        <p14:creationId xmlns:p14="http://schemas.microsoft.com/office/powerpoint/2010/main" val="8138037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631924612"/>
              </p:ext>
            </p:extLst>
          </p:nvPr>
        </p:nvGraphicFramePr>
        <p:xfrm>
          <a:off x="1161018" y="916360"/>
          <a:ext cx="3834811" cy="3360660"/>
        </p:xfrm>
        <a:graphic>
          <a:graphicData uri="http://schemas.openxmlformats.org/drawingml/2006/table">
            <a:tbl>
              <a:tblPr firstRow="1" bandRow="1">
                <a:tableStyleId>{9D7B26C5-4107-4FEC-AEDC-1716B250A1EF}</a:tableStyleId>
              </a:tblPr>
              <a:tblGrid>
                <a:gridCol w="1201449">
                  <a:extLst>
                    <a:ext uri="{9D8B030D-6E8A-4147-A177-3AD203B41FA5}">
                      <a16:colId xmlns:a16="http://schemas.microsoft.com/office/drawing/2014/main" val="20000"/>
                    </a:ext>
                  </a:extLst>
                </a:gridCol>
                <a:gridCol w="675687">
                  <a:extLst>
                    <a:ext uri="{9D8B030D-6E8A-4147-A177-3AD203B41FA5}">
                      <a16:colId xmlns:a16="http://schemas.microsoft.com/office/drawing/2014/main" val="20001"/>
                    </a:ext>
                  </a:extLst>
                </a:gridCol>
                <a:gridCol w="711882">
                  <a:extLst>
                    <a:ext uri="{9D8B030D-6E8A-4147-A177-3AD203B41FA5}">
                      <a16:colId xmlns:a16="http://schemas.microsoft.com/office/drawing/2014/main" val="20002"/>
                    </a:ext>
                  </a:extLst>
                </a:gridCol>
                <a:gridCol w="711882">
                  <a:extLst>
                    <a:ext uri="{9D8B030D-6E8A-4147-A177-3AD203B41FA5}">
                      <a16:colId xmlns:a16="http://schemas.microsoft.com/office/drawing/2014/main" val="20003"/>
                    </a:ext>
                  </a:extLst>
                </a:gridCol>
                <a:gridCol w="533911">
                  <a:extLst>
                    <a:ext uri="{9D8B030D-6E8A-4147-A177-3AD203B41FA5}">
                      <a16:colId xmlns:a16="http://schemas.microsoft.com/office/drawing/2014/main" val="20004"/>
                    </a:ext>
                  </a:extLst>
                </a:gridCol>
              </a:tblGrid>
              <a:tr h="251518">
                <a:tc>
                  <a:txBody>
                    <a:bodyPr/>
                    <a:lstStyle/>
                    <a:p>
                      <a:endParaRPr lang="en-US" sz="1400" dirty="0">
                        <a:solidFill>
                          <a:srgbClr val="FF0000"/>
                        </a:solidFill>
                        <a:latin typeface="Garamond"/>
                        <a:cs typeface="Garamond"/>
                      </a:endParaRPr>
                    </a:p>
                  </a:txBody>
                  <a:tcPr marL="68585" marR="68585" marT="34298" marB="34298"/>
                </a:tc>
                <a:tc>
                  <a:txBody>
                    <a:bodyPr/>
                    <a:lstStyle/>
                    <a:p>
                      <a:pPr algn="ctr"/>
                      <a:r>
                        <a:rPr lang="en-US" sz="1000" baseline="0" dirty="0" smtClean="0">
                          <a:solidFill>
                            <a:srgbClr val="FF0000"/>
                          </a:solidFill>
                          <a:latin typeface="Garamond"/>
                          <a:cs typeface="Garamond"/>
                        </a:rPr>
                        <a:t>Base Line</a:t>
                      </a:r>
                      <a:endParaRPr lang="en-US" sz="1000" baseline="0" dirty="0">
                        <a:solidFill>
                          <a:srgbClr val="FF0000"/>
                        </a:solidFill>
                        <a:latin typeface="Garamond"/>
                        <a:cs typeface="Garamond"/>
                      </a:endParaRPr>
                    </a:p>
                  </a:txBody>
                  <a:tcPr marL="68585" marR="68585" marT="34298" marB="34298"/>
                </a:tc>
                <a:tc>
                  <a:txBody>
                    <a:bodyPr/>
                    <a:lstStyle/>
                    <a:p>
                      <a:pPr algn="ctr"/>
                      <a:r>
                        <a:rPr lang="en-US" sz="1000" baseline="0" dirty="0" smtClean="0">
                          <a:solidFill>
                            <a:srgbClr val="FF0000"/>
                          </a:solidFill>
                          <a:latin typeface="Garamond"/>
                          <a:cs typeface="Garamond"/>
                        </a:rPr>
                        <a:t>Option 1</a:t>
                      </a:r>
                      <a:endParaRPr lang="en-US" sz="1000" baseline="0" dirty="0">
                        <a:solidFill>
                          <a:srgbClr val="FF0000"/>
                        </a:solidFill>
                        <a:latin typeface="Garamond"/>
                        <a:cs typeface="Garamond"/>
                      </a:endParaRPr>
                    </a:p>
                  </a:txBody>
                  <a:tcPr marL="68585" marR="68585" marT="34298" marB="34298"/>
                </a:tc>
                <a:tc>
                  <a:txBody>
                    <a:bodyPr/>
                    <a:lstStyle/>
                    <a:p>
                      <a:pPr algn="ctr"/>
                      <a:r>
                        <a:rPr lang="en-US" sz="1000" baseline="0" dirty="0" smtClean="0">
                          <a:solidFill>
                            <a:srgbClr val="FF0000"/>
                          </a:solidFill>
                          <a:latin typeface="Garamond"/>
                          <a:cs typeface="Garamond"/>
                        </a:rPr>
                        <a:t>Option 2</a:t>
                      </a:r>
                      <a:endParaRPr lang="en-US" sz="1000" baseline="-25000" dirty="0">
                        <a:solidFill>
                          <a:srgbClr val="FF0000"/>
                        </a:solidFill>
                        <a:latin typeface="Garamond"/>
                        <a:cs typeface="Garamond"/>
                      </a:endParaRPr>
                    </a:p>
                  </a:txBody>
                  <a:tcPr marL="68585" marR="68585" marT="34298" marB="34298"/>
                </a:tc>
                <a:tc>
                  <a:txBody>
                    <a:bodyPr/>
                    <a:lstStyle/>
                    <a:p>
                      <a:pPr algn="ctr"/>
                      <a:endParaRPr lang="en-US" sz="1400" dirty="0">
                        <a:solidFill>
                          <a:srgbClr val="FF0000"/>
                        </a:solidFill>
                        <a:latin typeface="Garamond"/>
                        <a:cs typeface="Garamond"/>
                      </a:endParaRPr>
                    </a:p>
                  </a:txBody>
                  <a:tcPr marL="68585" marR="68585" marT="34298" marB="34298"/>
                </a:tc>
                <a:extLst>
                  <a:ext uri="{0D108BD9-81ED-4DB2-BD59-A6C34878D82A}">
                    <a16:rowId xmlns:a16="http://schemas.microsoft.com/office/drawing/2014/main" val="10000"/>
                  </a:ext>
                </a:extLst>
              </a:tr>
              <a:tr h="188639">
                <a:tc>
                  <a:txBody>
                    <a:bodyPr/>
                    <a:lstStyle/>
                    <a:p>
                      <a:endParaRPr lang="en-US" sz="900" dirty="0">
                        <a:latin typeface="Garamond"/>
                        <a:cs typeface="Garamond"/>
                      </a:endParaRPr>
                    </a:p>
                  </a:txBody>
                  <a:tcPr marL="68585" marR="68585" marT="34298" marB="34298"/>
                </a:tc>
                <a:tc>
                  <a:txBody>
                    <a:bodyPr/>
                    <a:lstStyle/>
                    <a:p>
                      <a:pPr algn="ctr"/>
                      <a:r>
                        <a:rPr lang="en-US" sz="900" dirty="0" smtClean="0">
                          <a:latin typeface="Garamond"/>
                          <a:cs typeface="Garamond"/>
                        </a:rPr>
                        <a:t>value</a:t>
                      </a:r>
                      <a:endParaRPr lang="en-US" sz="900" baseline="-25000" dirty="0">
                        <a:latin typeface="Garamond"/>
                        <a:cs typeface="Garamond"/>
                      </a:endParaRPr>
                    </a:p>
                  </a:txBody>
                  <a:tcPr marL="68585" marR="68585" marT="34298" marB="34298"/>
                </a:tc>
                <a:tc>
                  <a:txBody>
                    <a:bodyPr/>
                    <a:lstStyle/>
                    <a:p>
                      <a:pPr algn="ctr"/>
                      <a:r>
                        <a:rPr lang="en-US" sz="900" baseline="0" dirty="0" smtClean="0">
                          <a:latin typeface="Garamond"/>
                          <a:cs typeface="Garamond"/>
                        </a:rPr>
                        <a:t>value</a:t>
                      </a:r>
                      <a:endParaRPr lang="en-US" sz="900" baseline="0" dirty="0">
                        <a:latin typeface="Garamond"/>
                        <a:cs typeface="Garamond"/>
                      </a:endParaRPr>
                    </a:p>
                  </a:txBody>
                  <a:tcPr marL="68585" marR="68585" marT="34298" marB="34298"/>
                </a:tc>
                <a:tc>
                  <a:txBody>
                    <a:bodyPr/>
                    <a:lstStyle/>
                    <a:p>
                      <a:pPr algn="ctr"/>
                      <a:r>
                        <a:rPr lang="en-US" sz="900" baseline="0" dirty="0" smtClean="0">
                          <a:latin typeface="Garamond"/>
                          <a:cs typeface="Garamond"/>
                        </a:rPr>
                        <a:t>value</a:t>
                      </a:r>
                      <a:endParaRPr lang="en-US" sz="900" baseline="0" dirty="0">
                        <a:latin typeface="Garamond"/>
                        <a:cs typeface="Garamond"/>
                      </a:endParaRPr>
                    </a:p>
                  </a:txBody>
                  <a:tcPr marL="68585" marR="68585" marT="34298" marB="34298"/>
                </a:tc>
                <a:tc>
                  <a:txBody>
                    <a:bodyPr/>
                    <a:lstStyle/>
                    <a:p>
                      <a:pPr algn="ctr"/>
                      <a:r>
                        <a:rPr lang="en-US" sz="900" dirty="0" smtClean="0">
                          <a:latin typeface="Garamond"/>
                          <a:cs typeface="Garamond"/>
                        </a:rPr>
                        <a:t>dim.</a:t>
                      </a:r>
                      <a:endParaRPr lang="en-US" sz="900" dirty="0">
                        <a:latin typeface="Garamond"/>
                        <a:cs typeface="Garamond"/>
                      </a:endParaRPr>
                    </a:p>
                  </a:txBody>
                  <a:tcPr marL="68585" marR="68585" marT="34298" marB="34298"/>
                </a:tc>
                <a:extLst>
                  <a:ext uri="{0D108BD9-81ED-4DB2-BD59-A6C34878D82A}">
                    <a16:rowId xmlns:a16="http://schemas.microsoft.com/office/drawing/2014/main" val="10001"/>
                  </a:ext>
                </a:extLst>
              </a:tr>
              <a:tr h="205788">
                <a:tc>
                  <a:txBody>
                    <a:bodyPr/>
                    <a:lstStyle/>
                    <a:p>
                      <a:r>
                        <a:rPr lang="en-US" sz="1000" dirty="0" err="1" smtClean="0">
                          <a:latin typeface="Garamond"/>
                          <a:cs typeface="Garamond"/>
                        </a:rPr>
                        <a:t>R</a:t>
                      </a:r>
                      <a:r>
                        <a:rPr lang="en-US" sz="1000" baseline="-25000" dirty="0" err="1" smtClean="0">
                          <a:latin typeface="Garamond"/>
                          <a:cs typeface="Garamond"/>
                        </a:rPr>
                        <a:t>in</a:t>
                      </a:r>
                      <a:endParaRPr lang="en-US" sz="1000" baseline="-25000" dirty="0">
                        <a:latin typeface="Garamond"/>
                        <a:cs typeface="Garamond"/>
                      </a:endParaRPr>
                    </a:p>
                  </a:txBody>
                  <a:tcPr marL="68585" marR="68585" marT="34298" marB="34298"/>
                </a:tc>
                <a:tc>
                  <a:txBody>
                    <a:bodyPr/>
                    <a:lstStyle/>
                    <a:p>
                      <a:pPr algn="ctr"/>
                      <a:r>
                        <a:rPr lang="en-US" sz="1000" dirty="0" smtClean="0">
                          <a:latin typeface="Garamond"/>
                          <a:cs typeface="Garamond"/>
                        </a:rPr>
                        <a:t>345</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200</a:t>
                      </a:r>
                      <a:r>
                        <a:rPr lang="en-US" sz="1000" dirty="0" smtClean="0">
                          <a:latin typeface="Garamond"/>
                          <a:cs typeface="Garamond"/>
                        </a:rPr>
                        <a:t>*</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250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02"/>
                  </a:ext>
                </a:extLst>
              </a:tr>
              <a:tr h="205788">
                <a:tc>
                  <a:txBody>
                    <a:bodyPr/>
                    <a:lstStyle/>
                    <a:p>
                      <a:r>
                        <a:rPr lang="en-US" sz="1000" dirty="0" smtClean="0">
                          <a:latin typeface="Garamond"/>
                          <a:cs typeface="Garamond"/>
                        </a:rPr>
                        <a:t>R</a:t>
                      </a:r>
                      <a:r>
                        <a:rPr lang="en-US" sz="1000" baseline="-25000" dirty="0" smtClean="0">
                          <a:latin typeface="Garamond"/>
                          <a:cs typeface="Garamond"/>
                        </a:rPr>
                        <a:t>out</a:t>
                      </a:r>
                      <a:endParaRPr lang="en-US" sz="1000" baseline="-25000" dirty="0">
                        <a:latin typeface="Garamond"/>
                        <a:cs typeface="Garamond"/>
                      </a:endParaRPr>
                    </a:p>
                  </a:txBody>
                  <a:tcPr marL="68585" marR="68585" marT="34298" marB="34298"/>
                </a:tc>
                <a:tc>
                  <a:txBody>
                    <a:bodyPr/>
                    <a:lstStyle/>
                    <a:p>
                      <a:pPr algn="ctr"/>
                      <a:r>
                        <a:rPr lang="en-US" sz="1000" dirty="0" smtClean="0">
                          <a:latin typeface="Garamond"/>
                          <a:cs typeface="Garamond"/>
                        </a:rPr>
                        <a:t>2000</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2150</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solidFill>
                            <a:schemeClr val="tx1"/>
                          </a:solidFill>
                          <a:latin typeface="Garamond"/>
                          <a:cs typeface="Garamond"/>
                        </a:rPr>
                        <a:t>2000</a:t>
                      </a:r>
                      <a:endParaRPr lang="en-US" sz="1000" dirty="0">
                        <a:solidFill>
                          <a:schemeClr val="tx1"/>
                        </a:solidFill>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03"/>
                  </a:ext>
                </a:extLst>
              </a:tr>
              <a:tr h="205788">
                <a:tc>
                  <a:txBody>
                    <a:bodyPr/>
                    <a:lstStyle/>
                    <a:p>
                      <a:r>
                        <a:rPr lang="en-US" sz="1000" dirty="0" smtClean="0">
                          <a:latin typeface="Garamond"/>
                          <a:cs typeface="Garamond"/>
                        </a:rPr>
                        <a:t>active area </a:t>
                      </a:r>
                      <a:r>
                        <a:rPr lang="en-US" sz="1000" baseline="0" dirty="0" smtClean="0">
                          <a:latin typeface="Garamond"/>
                          <a:cs typeface="Garamond"/>
                        </a:rPr>
                        <a:t>length</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4000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4000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4000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04"/>
                  </a:ext>
                </a:extLst>
              </a:tr>
              <a:tr h="205788">
                <a:tc>
                  <a:txBody>
                    <a:bodyPr/>
                    <a:lstStyle/>
                    <a:p>
                      <a:r>
                        <a:rPr lang="en-US" sz="1000" dirty="0" smtClean="0">
                          <a:latin typeface="Garamond"/>
                          <a:cs typeface="Garamond"/>
                        </a:rPr>
                        <a:t>total</a:t>
                      </a:r>
                      <a:r>
                        <a:rPr lang="en-US" sz="1000" baseline="0" dirty="0" smtClean="0">
                          <a:latin typeface="Garamond"/>
                          <a:cs typeface="Garamond"/>
                        </a:rPr>
                        <a:t> length</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4500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4500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4500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05"/>
                  </a:ext>
                </a:extLst>
              </a:tr>
              <a:tr h="205788">
                <a:tc>
                  <a:txBody>
                    <a:bodyPr/>
                    <a:lstStyle/>
                    <a:p>
                      <a:r>
                        <a:rPr lang="en-US" sz="1000" dirty="0" smtClean="0">
                          <a:latin typeface="Garamond"/>
                          <a:cs typeface="Garamond"/>
                        </a:rPr>
                        <a:t>total cells</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56448</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34560</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52704</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latin typeface="Garamond"/>
                          <a:cs typeface="Garamond"/>
                        </a:rPr>
                        <a:t>n.</a:t>
                      </a:r>
                      <a:endParaRPr lang="en-US" sz="1000" dirty="0">
                        <a:latin typeface="Garamond"/>
                        <a:cs typeface="Garamond"/>
                      </a:endParaRPr>
                    </a:p>
                  </a:txBody>
                  <a:tcPr marL="68585" marR="68585" marT="34298" marB="34298"/>
                </a:tc>
                <a:extLst>
                  <a:ext uri="{0D108BD9-81ED-4DB2-BD59-A6C34878D82A}">
                    <a16:rowId xmlns:a16="http://schemas.microsoft.com/office/drawing/2014/main" val="10006"/>
                  </a:ext>
                </a:extLst>
              </a:tr>
              <a:tr h="205788">
                <a:tc>
                  <a:txBody>
                    <a:bodyPr/>
                    <a:lstStyle/>
                    <a:p>
                      <a:r>
                        <a:rPr lang="en-US" sz="1000" dirty="0" smtClean="0">
                          <a:latin typeface="Garamond"/>
                          <a:cs typeface="Garamond"/>
                        </a:rPr>
                        <a:t>layers</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112</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96</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latin typeface="Garamond"/>
                          <a:cs typeface="Garamond"/>
                        </a:rPr>
                        <a:t>112</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n.</a:t>
                      </a:r>
                      <a:endParaRPr lang="en-US" sz="1000" dirty="0">
                        <a:latin typeface="Garamond"/>
                        <a:cs typeface="Garamond"/>
                      </a:endParaRPr>
                    </a:p>
                  </a:txBody>
                  <a:tcPr marL="68585" marR="68585" marT="34298" marB="34298"/>
                </a:tc>
                <a:extLst>
                  <a:ext uri="{0D108BD9-81ED-4DB2-BD59-A6C34878D82A}">
                    <a16:rowId xmlns:a16="http://schemas.microsoft.com/office/drawing/2014/main" val="10007"/>
                  </a:ext>
                </a:extLst>
              </a:tr>
              <a:tr h="205788">
                <a:tc>
                  <a:txBody>
                    <a:bodyPr/>
                    <a:lstStyle/>
                    <a:p>
                      <a:r>
                        <a:rPr lang="en-US" sz="1000" dirty="0" err="1" smtClean="0">
                          <a:latin typeface="Garamond"/>
                          <a:cs typeface="Garamond"/>
                        </a:rPr>
                        <a:t>Super</a:t>
                      </a:r>
                      <a:r>
                        <a:rPr lang="en-US" sz="1000" baseline="0" dirty="0" err="1" smtClean="0">
                          <a:latin typeface="Garamond"/>
                          <a:cs typeface="Garamond"/>
                        </a:rPr>
                        <a:t>layers</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14</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12</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latin typeface="Garamond"/>
                          <a:cs typeface="Garamond"/>
                        </a:rPr>
                        <a:t>14</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n.</a:t>
                      </a:r>
                      <a:endParaRPr lang="en-US" sz="1000" dirty="0">
                        <a:latin typeface="Garamond"/>
                        <a:cs typeface="Garamond"/>
                      </a:endParaRPr>
                    </a:p>
                  </a:txBody>
                  <a:tcPr marL="68585" marR="68585" marT="34298" marB="34298"/>
                </a:tc>
                <a:extLst>
                  <a:ext uri="{0D108BD9-81ED-4DB2-BD59-A6C34878D82A}">
                    <a16:rowId xmlns:a16="http://schemas.microsoft.com/office/drawing/2014/main" val="10008"/>
                  </a:ext>
                </a:extLst>
              </a:tr>
              <a:tr h="205788">
                <a:tc>
                  <a:txBody>
                    <a:bodyPr/>
                    <a:lstStyle/>
                    <a:p>
                      <a:r>
                        <a:rPr lang="en-US" sz="1000" dirty="0" smtClean="0">
                          <a:latin typeface="Garamond"/>
                          <a:cs typeface="Garamond"/>
                        </a:rPr>
                        <a:t>Layers</a:t>
                      </a:r>
                      <a:r>
                        <a:rPr lang="en-US" sz="1000" baseline="0" dirty="0" smtClean="0">
                          <a:latin typeface="Garamond"/>
                          <a:cs typeface="Garamond"/>
                        </a:rPr>
                        <a:t> per </a:t>
                      </a:r>
                      <a:r>
                        <a:rPr lang="en-US" sz="1000" baseline="0" dirty="0" err="1" smtClean="0">
                          <a:latin typeface="Garamond"/>
                          <a:cs typeface="Garamond"/>
                        </a:rPr>
                        <a:t>Superlay</a:t>
                      </a:r>
                      <a:r>
                        <a:rPr lang="en-US" sz="1000" baseline="0" dirty="0" smtClean="0">
                          <a:latin typeface="Garamond"/>
                          <a:cs typeface="Garamond"/>
                        </a:rPr>
                        <a:t>.</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8</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8</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8</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n.</a:t>
                      </a:r>
                      <a:endParaRPr lang="en-US" sz="1000" dirty="0">
                        <a:latin typeface="Garamond"/>
                        <a:cs typeface="Garamond"/>
                      </a:endParaRPr>
                    </a:p>
                  </a:txBody>
                  <a:tcPr marL="68585" marR="68585" marT="34298" marB="34298"/>
                </a:tc>
                <a:extLst>
                  <a:ext uri="{0D108BD9-81ED-4DB2-BD59-A6C34878D82A}">
                    <a16:rowId xmlns:a16="http://schemas.microsoft.com/office/drawing/2014/main" val="10009"/>
                  </a:ext>
                </a:extLst>
              </a:tr>
              <a:tr h="205788">
                <a:tc>
                  <a:txBody>
                    <a:bodyPr/>
                    <a:lstStyle/>
                    <a:p>
                      <a:r>
                        <a:rPr lang="en-US" sz="1000" dirty="0" smtClean="0">
                          <a:latin typeface="Garamond"/>
                          <a:cs typeface="Garamond"/>
                        </a:rPr>
                        <a:t>phi sector</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12</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12</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12</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n.</a:t>
                      </a:r>
                      <a:endParaRPr lang="en-US" sz="1000" dirty="0">
                        <a:latin typeface="Garamond"/>
                        <a:cs typeface="Garamond"/>
                      </a:endParaRPr>
                    </a:p>
                  </a:txBody>
                  <a:tcPr marL="68585" marR="68585" marT="34298" marB="34298"/>
                </a:tc>
                <a:extLst>
                  <a:ext uri="{0D108BD9-81ED-4DB2-BD59-A6C34878D82A}">
                    <a16:rowId xmlns:a16="http://schemas.microsoft.com/office/drawing/2014/main" val="10010"/>
                  </a:ext>
                </a:extLst>
              </a:tr>
              <a:tr h="205788">
                <a:tc>
                  <a:txBody>
                    <a:bodyPr/>
                    <a:lstStyle/>
                    <a:p>
                      <a:r>
                        <a:rPr lang="en-US" sz="1000" dirty="0" smtClean="0">
                          <a:latin typeface="Garamond"/>
                          <a:cs typeface="Garamond"/>
                        </a:rPr>
                        <a:t>smaller cell </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11.85</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14.2</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latin typeface="Garamond"/>
                          <a:cs typeface="Garamond"/>
                        </a:rPr>
                        <a:t>11.65</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11"/>
                  </a:ext>
                </a:extLst>
              </a:tr>
              <a:tr h="205788">
                <a:tc>
                  <a:txBody>
                    <a:bodyPr/>
                    <a:lstStyle/>
                    <a:p>
                      <a:r>
                        <a:rPr lang="en-US" sz="1000" dirty="0" smtClean="0">
                          <a:latin typeface="Garamond"/>
                          <a:cs typeface="Garamond"/>
                        </a:rPr>
                        <a:t>larger cell</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14.7</a:t>
                      </a:r>
                      <a:endParaRPr lang="en-US" sz="1000" dirty="0">
                        <a:latin typeface="Garamond"/>
                        <a:cs typeface="Garamond"/>
                      </a:endParaRPr>
                    </a:p>
                  </a:txBody>
                  <a:tcPr marL="68585" marR="68585" marT="34298" marB="34298"/>
                </a:tc>
                <a:tc>
                  <a:txBody>
                    <a:bodyPr/>
                    <a:lstStyle/>
                    <a:p>
                      <a:pPr algn="ctr"/>
                      <a:r>
                        <a:rPr lang="en-US" sz="1000" dirty="0" smtClean="0">
                          <a:solidFill>
                            <a:srgbClr val="FF6600"/>
                          </a:solidFill>
                          <a:latin typeface="Garamond"/>
                          <a:cs typeface="Garamond"/>
                        </a:rPr>
                        <a:t>22.5</a:t>
                      </a:r>
                      <a:endParaRPr lang="en-US" sz="1000" dirty="0">
                        <a:solidFill>
                          <a:srgbClr val="FF6600"/>
                        </a:solidFill>
                        <a:latin typeface="Garamond"/>
                        <a:cs typeface="Garamond"/>
                      </a:endParaRPr>
                    </a:p>
                  </a:txBody>
                  <a:tcPr marL="68585" marR="68585" marT="34298" marB="34298"/>
                </a:tc>
                <a:tc>
                  <a:txBody>
                    <a:bodyPr/>
                    <a:lstStyle/>
                    <a:p>
                      <a:pPr algn="ctr"/>
                      <a:r>
                        <a:rPr lang="en-US" sz="1000" dirty="0" smtClean="0">
                          <a:latin typeface="Garamond"/>
                          <a:cs typeface="Garamond"/>
                        </a:rPr>
                        <a:t>15.25</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mm</a:t>
                      </a:r>
                      <a:endParaRPr lang="en-US" sz="1000" dirty="0">
                        <a:latin typeface="Garamond"/>
                        <a:cs typeface="Garamond"/>
                      </a:endParaRPr>
                    </a:p>
                  </a:txBody>
                  <a:tcPr marL="68585" marR="68585" marT="34298" marB="34298"/>
                </a:tc>
                <a:extLst>
                  <a:ext uri="{0D108BD9-81ED-4DB2-BD59-A6C34878D82A}">
                    <a16:rowId xmlns:a16="http://schemas.microsoft.com/office/drawing/2014/main" val="10012"/>
                  </a:ext>
                </a:extLst>
              </a:tr>
              <a:tr h="205788">
                <a:tc>
                  <a:txBody>
                    <a:bodyPr/>
                    <a:lstStyle/>
                    <a:p>
                      <a:r>
                        <a:rPr lang="en-US" sz="1000" dirty="0" smtClean="0">
                          <a:latin typeface="Garamond"/>
                          <a:cs typeface="Garamond"/>
                        </a:rPr>
                        <a:t>min.</a:t>
                      </a:r>
                      <a:r>
                        <a:rPr lang="en-US" sz="1000" baseline="0" dirty="0" smtClean="0">
                          <a:latin typeface="Garamond"/>
                          <a:cs typeface="Garamond"/>
                        </a:rPr>
                        <a:t> stereo angle</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48</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25</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35</a:t>
                      </a:r>
                      <a:endParaRPr lang="en-US" sz="1000" dirty="0">
                        <a:latin typeface="Garamond"/>
                        <a:cs typeface="Garamond"/>
                      </a:endParaRPr>
                    </a:p>
                  </a:txBody>
                  <a:tcPr marL="68585" marR="68585" marT="34298" marB="34298"/>
                </a:tc>
                <a:tc>
                  <a:txBody>
                    <a:bodyPr/>
                    <a:lstStyle/>
                    <a:p>
                      <a:pPr algn="ctr"/>
                      <a:r>
                        <a:rPr lang="en-US" sz="1000" dirty="0" err="1" smtClean="0">
                          <a:latin typeface="Garamond"/>
                          <a:cs typeface="Garamond"/>
                        </a:rPr>
                        <a:t>mrad</a:t>
                      </a:r>
                      <a:endParaRPr lang="en-US" sz="1000" dirty="0">
                        <a:latin typeface="Garamond"/>
                        <a:cs typeface="Garamond"/>
                      </a:endParaRPr>
                    </a:p>
                  </a:txBody>
                  <a:tcPr marL="68585" marR="68585" marT="34298" marB="34298"/>
                </a:tc>
                <a:extLst>
                  <a:ext uri="{0D108BD9-81ED-4DB2-BD59-A6C34878D82A}">
                    <a16:rowId xmlns:a16="http://schemas.microsoft.com/office/drawing/2014/main" val="10013"/>
                  </a:ext>
                </a:extLst>
              </a:tr>
              <a:tr h="205788">
                <a:tc>
                  <a:txBody>
                    <a:bodyPr/>
                    <a:lstStyle/>
                    <a:p>
                      <a:r>
                        <a:rPr lang="en-US" sz="1000" dirty="0" smtClean="0">
                          <a:latin typeface="Garamond"/>
                          <a:cs typeface="Garamond"/>
                        </a:rPr>
                        <a:t>max. stereo angle</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250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240</a:t>
                      </a:r>
                      <a:endParaRPr lang="en-US" sz="1000" dirty="0">
                        <a:latin typeface="Garamond"/>
                        <a:cs typeface="Garamond"/>
                      </a:endParaRPr>
                    </a:p>
                  </a:txBody>
                  <a:tcPr marL="68585" marR="68585" marT="34298" marB="34298"/>
                </a:tc>
                <a:tc>
                  <a:txBody>
                    <a:bodyPr/>
                    <a:lstStyle/>
                    <a:p>
                      <a:pPr algn="ctr"/>
                      <a:r>
                        <a:rPr lang="en-US" sz="1000" dirty="0" smtClean="0">
                          <a:latin typeface="Garamond"/>
                          <a:cs typeface="Garamond"/>
                        </a:rPr>
                        <a:t>245</a:t>
                      </a:r>
                      <a:endParaRPr lang="en-US" sz="1000" dirty="0">
                        <a:latin typeface="Garamond"/>
                        <a:cs typeface="Garamond"/>
                      </a:endParaRPr>
                    </a:p>
                  </a:txBody>
                  <a:tcPr marL="68585" marR="68585" marT="34298" marB="34298"/>
                </a:tc>
                <a:tc>
                  <a:txBody>
                    <a:bodyPr/>
                    <a:lstStyle/>
                    <a:p>
                      <a:pPr algn="ctr"/>
                      <a:r>
                        <a:rPr lang="en-US" sz="1000" dirty="0" err="1" smtClean="0">
                          <a:latin typeface="Garamond"/>
                          <a:cs typeface="Garamond"/>
                        </a:rPr>
                        <a:t>mrad</a:t>
                      </a:r>
                      <a:endParaRPr lang="en-US" sz="1000" dirty="0">
                        <a:latin typeface="Garamond"/>
                        <a:cs typeface="Garamond"/>
                      </a:endParaRPr>
                    </a:p>
                  </a:txBody>
                  <a:tcPr marL="68585" marR="68585" marT="34298" marB="34298"/>
                </a:tc>
                <a:extLst>
                  <a:ext uri="{0D108BD9-81ED-4DB2-BD59-A6C34878D82A}">
                    <a16:rowId xmlns:a16="http://schemas.microsoft.com/office/drawing/2014/main" val="10014"/>
                  </a:ext>
                </a:extLst>
              </a:tr>
            </a:tbl>
          </a:graphicData>
        </a:graphic>
      </p:graphicFrame>
      <p:sp>
        <p:nvSpPr>
          <p:cNvPr id="10" name="TextBox 9"/>
          <p:cNvSpPr txBox="1"/>
          <p:nvPr/>
        </p:nvSpPr>
        <p:spPr>
          <a:xfrm>
            <a:off x="5104200" y="1653765"/>
            <a:ext cx="1567225" cy="861774"/>
          </a:xfrm>
          <a:prstGeom prst="rect">
            <a:avLst/>
          </a:prstGeom>
          <a:noFill/>
        </p:spPr>
        <p:txBody>
          <a:bodyPr>
            <a:spAutoFit/>
          </a:bodyPr>
          <a:lstStyle/>
          <a:p>
            <a:pPr marL="65502" indent="-65502">
              <a:defRPr/>
            </a:pPr>
            <a:r>
              <a:rPr lang="en-US" sz="1000" b="0" u="none" dirty="0">
                <a:solidFill>
                  <a:schemeClr val="tx1"/>
                </a:solidFill>
              </a:rPr>
              <a:t>* not over the entire length, to avoid overlap with beam pipe etc.</a:t>
            </a:r>
          </a:p>
          <a:p>
            <a:pPr marL="65502">
              <a:defRPr/>
            </a:pPr>
            <a:r>
              <a:rPr lang="en-US" sz="1000" b="0" u="none" dirty="0">
                <a:solidFill>
                  <a:schemeClr val="tx1"/>
                </a:solidFill>
              </a:rPr>
              <a:t>A possible construction strategy is available.</a:t>
            </a:r>
          </a:p>
        </p:txBody>
      </p:sp>
      <p:sp>
        <p:nvSpPr>
          <p:cNvPr id="21571" name="TextBox 10"/>
          <p:cNvSpPr txBox="1">
            <a:spLocks noChangeArrowheads="1"/>
          </p:cNvSpPr>
          <p:nvPr/>
        </p:nvSpPr>
        <p:spPr bwMode="auto">
          <a:xfrm>
            <a:off x="63809" y="2141657"/>
            <a:ext cx="1133737"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100" u="none" dirty="0">
                <a:solidFill>
                  <a:schemeClr val="tx1"/>
                </a:solidFill>
              </a:rPr>
              <a:t>Geometry is not yet optimized:</a:t>
            </a:r>
          </a:p>
        </p:txBody>
      </p:sp>
      <p:sp>
        <p:nvSpPr>
          <p:cNvPr id="2" name="Titolo 1"/>
          <p:cNvSpPr>
            <a:spLocks noGrp="1"/>
          </p:cNvSpPr>
          <p:nvPr>
            <p:ph type="title"/>
          </p:nvPr>
        </p:nvSpPr>
        <p:spPr/>
        <p:txBody>
          <a:bodyPr/>
          <a:lstStyle/>
          <a:p>
            <a:r>
              <a:rPr lang="en-US" dirty="0"/>
              <a:t>IDEA </a:t>
            </a:r>
            <a:r>
              <a:rPr lang="en-US" dirty="0" smtClean="0"/>
              <a:t>tacking </a:t>
            </a:r>
            <a:r>
              <a:rPr lang="en-US" dirty="0"/>
              <a:t>system </a:t>
            </a:r>
            <a:r>
              <a:rPr lang="en-US" dirty="0" smtClean="0"/>
              <a:t>– tentative layout</a:t>
            </a:r>
            <a:endParaRPr lang="en-US" dirty="0"/>
          </a:p>
        </p:txBody>
      </p:sp>
      <p:sp>
        <p:nvSpPr>
          <p:cNvPr id="4" name="Segnaposto piè di pagina 3"/>
          <p:cNvSpPr>
            <a:spLocks noGrp="1"/>
          </p:cNvSpPr>
          <p:nvPr>
            <p:ph type="ftr" idx="11"/>
          </p:nvPr>
        </p:nvSpPr>
        <p:spPr/>
        <p:txBody>
          <a:bodyPr/>
          <a:lstStyle/>
          <a:p>
            <a:pPr>
              <a:defRPr/>
            </a:pPr>
            <a:r>
              <a:rPr lang="it-IT" smtClean="0"/>
              <a:t>G.F. Tassielli - ICHEP2020 - Virtual (Prague)</a:t>
            </a:r>
            <a:endParaRPr lang="en-US"/>
          </a:p>
        </p:txBody>
      </p:sp>
      <p:sp>
        <p:nvSpPr>
          <p:cNvPr id="5" name="Segnaposto data 4"/>
          <p:cNvSpPr>
            <a:spLocks noGrp="1"/>
          </p:cNvSpPr>
          <p:nvPr>
            <p:ph type="dt" idx="10"/>
          </p:nvPr>
        </p:nvSpPr>
        <p:spPr/>
        <p:txBody>
          <a:bodyPr/>
          <a:lstStyle/>
          <a:p>
            <a:pPr>
              <a:defRPr/>
            </a:pPr>
            <a:r>
              <a:rPr lang="en-US" smtClean="0"/>
              <a:t>07/30/2020</a:t>
            </a:r>
            <a:endParaRPr lang="it-IT"/>
          </a:p>
        </p:txBody>
      </p:sp>
      <p:sp>
        <p:nvSpPr>
          <p:cNvPr id="3" name="Segnaposto numero diapositiva 2"/>
          <p:cNvSpPr>
            <a:spLocks noGrp="1"/>
          </p:cNvSpPr>
          <p:nvPr>
            <p:ph type="sldNum" idx="12"/>
          </p:nvPr>
        </p:nvSpPr>
        <p:spPr/>
        <p:txBody>
          <a:bodyPr/>
          <a:lstStyle/>
          <a:p>
            <a:pPr>
              <a:defRPr/>
            </a:pPr>
            <a:fld id="{B8EECDC5-A419-2B49-B70B-D91EA33F7C86}" type="slidenum">
              <a:rPr lang="it-IT" smtClean="0"/>
              <a:pPr>
                <a:defRPr/>
              </a:pPr>
              <a:t>35</a:t>
            </a:fld>
            <a:r>
              <a:rPr lang="it-IT" smtClean="0"/>
              <a:t>/18</a:t>
            </a:r>
            <a:endParaRPr lang="it-IT" dirty="0"/>
          </a:p>
        </p:txBody>
      </p:sp>
    </p:spTree>
    <p:extLst>
      <p:ext uri="{BB962C8B-B14F-4D97-AF65-F5344CB8AC3E}">
        <p14:creationId xmlns:p14="http://schemas.microsoft.com/office/powerpoint/2010/main" val="28379531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2"/>
            <a:ext cx="6171247" cy="404475"/>
          </a:xfrm>
        </p:spPr>
        <p:txBody>
          <a:bodyPr/>
          <a:lstStyle/>
          <a:p>
            <a:pPr lvl="1"/>
            <a:r>
              <a:rPr lang="en-US" sz="1800" dirty="0" smtClean="0"/>
              <a:t>IDEA – </a:t>
            </a:r>
            <a:r>
              <a:rPr lang="en-US" sz="1800" dirty="0"/>
              <a:t>layout </a:t>
            </a:r>
            <a:r>
              <a:rPr lang="en-US" sz="1800" dirty="0" smtClean="0"/>
              <a:t>v1 – </a:t>
            </a:r>
            <a:r>
              <a:rPr lang="en-US" sz="1800" dirty="0"/>
              <a:t>Expected tracking </a:t>
            </a:r>
            <a:r>
              <a:rPr lang="en-US" sz="1800" dirty="0" smtClean="0"/>
              <a:t>performance</a:t>
            </a:r>
            <a:endParaRPr lang="en-US" sz="1800"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873" y="904880"/>
            <a:ext cx="2659380" cy="1805940"/>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9169" y="904880"/>
            <a:ext cx="2659380" cy="1805940"/>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446" y="2638812"/>
            <a:ext cx="2659380" cy="1805940"/>
          </a:xfrm>
          <a:prstGeom prst="rect">
            <a:avLst/>
          </a:prstGeom>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2742" y="2638812"/>
            <a:ext cx="2659380" cy="1805940"/>
          </a:xfrm>
          <a:prstGeom prst="rect">
            <a:avLst/>
          </a:prstGeom>
        </p:spPr>
      </p:pic>
      <p:sp>
        <p:nvSpPr>
          <p:cNvPr id="22" name="TextBox 12"/>
          <p:cNvSpPr txBox="1">
            <a:spLocks noChangeArrowheads="1"/>
          </p:cNvSpPr>
          <p:nvPr/>
        </p:nvSpPr>
        <p:spPr bwMode="auto">
          <a:xfrm>
            <a:off x="1954913" y="639361"/>
            <a:ext cx="79335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BARREL:</a:t>
            </a:r>
            <a:endParaRPr lang="en-US" sz="1200" b="0" u="none" dirty="0">
              <a:solidFill>
                <a:schemeClr val="tx1"/>
              </a:solidFill>
            </a:endParaRPr>
          </a:p>
        </p:txBody>
      </p:sp>
      <p:sp>
        <p:nvSpPr>
          <p:cNvPr id="23" name="TextBox 12"/>
          <p:cNvSpPr txBox="1">
            <a:spLocks noChangeArrowheads="1"/>
          </p:cNvSpPr>
          <p:nvPr/>
        </p:nvSpPr>
        <p:spPr bwMode="auto">
          <a:xfrm>
            <a:off x="4605757" y="637649"/>
            <a:ext cx="100811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FORWARD:</a:t>
            </a:r>
            <a:endParaRPr lang="en-US" sz="1200" b="0" u="none" dirty="0">
              <a:solidFill>
                <a:schemeClr val="tx1"/>
              </a:solidFill>
            </a:endParaRPr>
          </a:p>
        </p:txBody>
      </p:sp>
      <p:sp>
        <p:nvSpPr>
          <p:cNvPr id="2" name="CasellaDiTesto 1"/>
          <p:cNvSpPr txBox="1"/>
          <p:nvPr/>
        </p:nvSpPr>
        <p:spPr>
          <a:xfrm>
            <a:off x="1341562" y="3065499"/>
            <a:ext cx="864096" cy="461665"/>
          </a:xfrm>
          <a:prstGeom prst="rect">
            <a:avLst/>
          </a:prstGeom>
          <a:noFill/>
        </p:spPr>
        <p:txBody>
          <a:bodyPr wrap="square" rtlCol="0">
            <a:spAutoFit/>
          </a:bodyPr>
          <a:lstStyle/>
          <a:p>
            <a:r>
              <a:rPr lang="en-US" sz="1200" b="0" u="none" dirty="0" smtClean="0">
                <a:solidFill>
                  <a:schemeClr val="tx1"/>
                </a:solidFill>
              </a:rPr>
              <a:t>&gt; 100 Hits per track</a:t>
            </a:r>
            <a:endParaRPr lang="en-US" sz="1200" b="0" u="none" dirty="0">
              <a:solidFill>
                <a:schemeClr val="tx1"/>
              </a:solidFill>
            </a:endParaRPr>
          </a:p>
        </p:txBody>
      </p:sp>
      <p:sp>
        <p:nvSpPr>
          <p:cNvPr id="18" name="CasellaDiTesto 17"/>
          <p:cNvSpPr txBox="1"/>
          <p:nvPr/>
        </p:nvSpPr>
        <p:spPr>
          <a:xfrm>
            <a:off x="4653930" y="2990985"/>
            <a:ext cx="1128077" cy="461665"/>
          </a:xfrm>
          <a:prstGeom prst="rect">
            <a:avLst/>
          </a:prstGeom>
          <a:noFill/>
        </p:spPr>
        <p:txBody>
          <a:bodyPr wrap="square" rtlCol="0">
            <a:spAutoFit/>
          </a:bodyPr>
          <a:lstStyle/>
          <a:p>
            <a:r>
              <a:rPr lang="en-US" sz="1200" b="0" u="none" dirty="0">
                <a:solidFill>
                  <a:schemeClr val="tx1"/>
                </a:solidFill>
              </a:rPr>
              <a:t>a</a:t>
            </a:r>
            <a:r>
              <a:rPr lang="en-US" sz="1200" b="0" u="none" dirty="0" smtClean="0">
                <a:solidFill>
                  <a:schemeClr val="tx1"/>
                </a:solidFill>
              </a:rPr>
              <a:t>t 10 </a:t>
            </a:r>
            <a:r>
              <a:rPr lang="en-US" sz="1200" b="0" u="none" dirty="0" err="1" smtClean="0">
                <a:solidFill>
                  <a:schemeClr val="tx1"/>
                </a:solidFill>
              </a:rPr>
              <a:t>deg</a:t>
            </a:r>
            <a:r>
              <a:rPr lang="en-US" sz="1200" b="0" u="none" dirty="0" smtClean="0">
                <a:solidFill>
                  <a:schemeClr val="tx1"/>
                </a:solidFill>
              </a:rPr>
              <a:t> </a:t>
            </a:r>
            <a:br>
              <a:rPr lang="en-US" sz="1200" b="0" u="none" dirty="0" smtClean="0">
                <a:solidFill>
                  <a:schemeClr val="tx1"/>
                </a:solidFill>
              </a:rPr>
            </a:br>
            <a:r>
              <a:rPr lang="en-US" sz="1200" b="0" u="none" dirty="0" smtClean="0">
                <a:solidFill>
                  <a:schemeClr val="tx1"/>
                </a:solidFill>
              </a:rPr>
              <a:t>no hits in DCH</a:t>
            </a:r>
            <a:endParaRPr lang="en-US" sz="1200" b="0" u="none" dirty="0">
              <a:solidFill>
                <a:schemeClr val="tx1"/>
              </a:solidFill>
            </a:endParaRPr>
          </a:p>
        </p:txBody>
      </p:sp>
      <p:sp>
        <p:nvSpPr>
          <p:cNvPr id="19" name="TextBox 11"/>
          <p:cNvSpPr txBox="1">
            <a:spLocks noChangeArrowheads="1"/>
          </p:cNvSpPr>
          <p:nvPr/>
        </p:nvSpPr>
        <p:spPr bwMode="auto">
          <a:xfrm>
            <a:off x="209906" y="1620000"/>
            <a:ext cx="699608" cy="261610"/>
          </a:xfrm>
          <a:prstGeom prst="rect">
            <a:avLst/>
          </a:prstGeom>
          <a:solidFill>
            <a:srgbClr val="FFFFFF"/>
          </a:solidFill>
          <a:ln w="9525">
            <a:solidFill>
              <a:srgbClr val="FF0000"/>
            </a:solidFill>
            <a:miter lim="800000"/>
            <a:headEnd/>
            <a:tailEnd/>
          </a:ln>
        </p:spPr>
        <p:txBody>
          <a:bodyPr wrap="square">
            <a:spAutoFit/>
          </a:bodyPr>
          <a:lstStyle/>
          <a:p>
            <a:r>
              <a:rPr lang="en-US" sz="1100" b="0" u="none" dirty="0" smtClean="0">
                <a:solidFill>
                  <a:srgbClr val="FF0000"/>
                </a:solidFill>
              </a:rPr>
              <a:t>χ</a:t>
            </a:r>
            <a:r>
              <a:rPr lang="en-US" sz="1100" b="0" u="none" baseline="30000" dirty="0" smtClean="0">
                <a:solidFill>
                  <a:srgbClr val="FF0000"/>
                </a:solidFill>
              </a:rPr>
              <a:t>2</a:t>
            </a:r>
            <a:r>
              <a:rPr lang="en-US" sz="1100" b="0" u="none" dirty="0" smtClean="0">
                <a:solidFill>
                  <a:srgbClr val="FF0000"/>
                </a:solidFill>
              </a:rPr>
              <a:t> /</a:t>
            </a:r>
            <a:r>
              <a:rPr lang="en-US" sz="1100" b="0" u="none" dirty="0" err="1" smtClean="0">
                <a:solidFill>
                  <a:srgbClr val="FF0000"/>
                </a:solidFill>
              </a:rPr>
              <a:t>ndof</a:t>
            </a:r>
            <a:endParaRPr lang="en-US" sz="1100" b="0" u="none" dirty="0">
              <a:solidFill>
                <a:srgbClr val="FF0000"/>
              </a:solidFill>
            </a:endParaRPr>
          </a:p>
        </p:txBody>
      </p:sp>
      <p:sp>
        <p:nvSpPr>
          <p:cNvPr id="27" name="TextBox 10"/>
          <p:cNvSpPr txBox="1">
            <a:spLocks noChangeArrowheads="1"/>
          </p:cNvSpPr>
          <p:nvPr/>
        </p:nvSpPr>
        <p:spPr bwMode="auto">
          <a:xfrm>
            <a:off x="117426" y="3240000"/>
            <a:ext cx="910827" cy="461665"/>
          </a:xfrm>
          <a:prstGeom prst="rect">
            <a:avLst/>
          </a:prstGeom>
          <a:solidFill>
            <a:srgbClr val="FFFFFF"/>
          </a:solidFill>
          <a:ln w="9525">
            <a:solidFill>
              <a:srgbClr val="FF0000"/>
            </a:solidFill>
            <a:miter lim="800000"/>
            <a:headEnd/>
            <a:tailEnd/>
          </a:ln>
        </p:spPr>
        <p:txBody>
          <a:bodyPr wrap="none">
            <a:spAutoFit/>
          </a:bodyPr>
          <a:lstStyle/>
          <a:p>
            <a:r>
              <a:rPr lang="it-IT" sz="1200" b="0" u="none" dirty="0" smtClean="0">
                <a:solidFill>
                  <a:srgbClr val="FF0000"/>
                </a:solidFill>
              </a:rPr>
              <a:t>N </a:t>
            </a:r>
            <a:r>
              <a:rPr lang="it-IT" sz="1200" b="0" u="none" dirty="0" err="1" smtClean="0">
                <a:solidFill>
                  <a:srgbClr val="FF0000"/>
                </a:solidFill>
              </a:rPr>
              <a:t>hits</a:t>
            </a:r>
            <a:r>
              <a:rPr lang="it-IT" sz="1200" b="0" u="none" dirty="0" smtClean="0">
                <a:solidFill>
                  <a:srgbClr val="FF0000"/>
                </a:solidFill>
              </a:rPr>
              <a:t> </a:t>
            </a:r>
            <a:r>
              <a:rPr lang="it-IT" sz="1200" b="0" u="none" dirty="0" err="1" smtClean="0">
                <a:solidFill>
                  <a:srgbClr val="FF0000"/>
                </a:solidFill>
              </a:rPr>
              <a:t>fitted</a:t>
            </a:r>
            <a:r>
              <a:rPr lang="it-IT" sz="1200" b="0" u="none" dirty="0" smtClean="0">
                <a:solidFill>
                  <a:srgbClr val="FF0000"/>
                </a:solidFill>
              </a:rPr>
              <a:t/>
            </a:r>
            <a:br>
              <a:rPr lang="it-IT" sz="1200" b="0" u="none" dirty="0" smtClean="0">
                <a:solidFill>
                  <a:srgbClr val="FF0000"/>
                </a:solidFill>
              </a:rPr>
            </a:br>
            <a:r>
              <a:rPr lang="it-IT" sz="1200" b="0" u="none" dirty="0" smtClean="0">
                <a:solidFill>
                  <a:srgbClr val="FF0000"/>
                </a:solidFill>
              </a:rPr>
              <a:t>(DCH)</a:t>
            </a:r>
            <a:endParaRPr lang="en-US" sz="1200" b="0" u="none" dirty="0">
              <a:solidFill>
                <a:srgbClr val="FF0000"/>
              </a:solidFill>
            </a:endParaRPr>
          </a:p>
        </p:txBody>
      </p:sp>
      <p:sp>
        <p:nvSpPr>
          <p:cNvPr id="6" name="Segnaposto piè di pagina 5"/>
          <p:cNvSpPr>
            <a:spLocks noGrp="1"/>
          </p:cNvSpPr>
          <p:nvPr>
            <p:ph type="ftr" idx="11"/>
          </p:nvPr>
        </p:nvSpPr>
        <p:spPr/>
        <p:txBody>
          <a:bodyPr/>
          <a:lstStyle/>
          <a:p>
            <a:pPr>
              <a:defRPr/>
            </a:pPr>
            <a:r>
              <a:rPr lang="it-IT" smtClean="0"/>
              <a:t>G.F. Tassielli - ICHEP2020 - Virtual (Prague)</a:t>
            </a:r>
            <a:endParaRPr lang="en-US"/>
          </a:p>
        </p:txBody>
      </p:sp>
      <p:sp>
        <p:nvSpPr>
          <p:cNvPr id="7" name="Segnaposto data 6"/>
          <p:cNvSpPr>
            <a:spLocks noGrp="1"/>
          </p:cNvSpPr>
          <p:nvPr>
            <p:ph type="dt" idx="10"/>
          </p:nvPr>
        </p:nvSpPr>
        <p:spPr/>
        <p:txBody>
          <a:bodyPr/>
          <a:lstStyle/>
          <a:p>
            <a:pPr>
              <a:defRPr/>
            </a:pPr>
            <a:r>
              <a:rPr lang="en-US" smtClean="0"/>
              <a:t>07/30/2020</a:t>
            </a:r>
            <a:endParaRPr lang="it-IT"/>
          </a:p>
        </p:txBody>
      </p:sp>
      <p:sp>
        <p:nvSpPr>
          <p:cNvPr id="5" name="Segnaposto numero diapositiva 4"/>
          <p:cNvSpPr>
            <a:spLocks noGrp="1"/>
          </p:cNvSpPr>
          <p:nvPr>
            <p:ph type="sldNum" idx="12"/>
          </p:nvPr>
        </p:nvSpPr>
        <p:spPr/>
        <p:txBody>
          <a:bodyPr/>
          <a:lstStyle/>
          <a:p>
            <a:pPr>
              <a:defRPr/>
            </a:pPr>
            <a:fld id="{B8EECDC5-A419-2B49-B70B-D91EA33F7C86}" type="slidenum">
              <a:rPr lang="it-IT" smtClean="0"/>
              <a:pPr>
                <a:defRPr/>
              </a:pPr>
              <a:t>36</a:t>
            </a:fld>
            <a:r>
              <a:rPr lang="it-IT" smtClean="0"/>
              <a:t>/18</a:t>
            </a:r>
            <a:endParaRPr lang="it-IT" dirty="0"/>
          </a:p>
        </p:txBody>
      </p:sp>
    </p:spTree>
    <p:extLst>
      <p:ext uri="{BB962C8B-B14F-4D97-AF65-F5344CB8AC3E}">
        <p14:creationId xmlns:p14="http://schemas.microsoft.com/office/powerpoint/2010/main" val="18809758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2"/>
            <a:ext cx="6171247" cy="404475"/>
          </a:xfrm>
        </p:spPr>
        <p:txBody>
          <a:bodyPr/>
          <a:lstStyle/>
          <a:p>
            <a:pPr lvl="1"/>
            <a:r>
              <a:rPr lang="en-US" sz="1800" dirty="0" smtClean="0"/>
              <a:t>IDEA – </a:t>
            </a:r>
            <a:r>
              <a:rPr lang="en-US" sz="1800" dirty="0"/>
              <a:t>layout </a:t>
            </a:r>
            <a:r>
              <a:rPr lang="en-US" sz="1800" dirty="0" smtClean="0"/>
              <a:t>v1 – </a:t>
            </a:r>
            <a:r>
              <a:rPr lang="en-US" sz="1800" dirty="0"/>
              <a:t>Expected tracking </a:t>
            </a:r>
            <a:r>
              <a:rPr lang="en-US" sz="1800" dirty="0" smtClean="0"/>
              <a:t>performance</a:t>
            </a:r>
            <a:endParaRPr lang="en-US" sz="1800"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698" y="904880"/>
            <a:ext cx="2659380" cy="1805940"/>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9169" y="904880"/>
            <a:ext cx="2659380" cy="1805940"/>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4271" y="2638812"/>
            <a:ext cx="2659380" cy="1805940"/>
          </a:xfrm>
          <a:prstGeom prst="rect">
            <a:avLst/>
          </a:prstGeom>
        </p:spPr>
      </p:pic>
      <p:pic>
        <p:nvPicPr>
          <p:cNvPr id="13" name="Immagin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2742" y="2638812"/>
            <a:ext cx="2659380" cy="1805940"/>
          </a:xfrm>
          <a:prstGeom prst="rect">
            <a:avLst/>
          </a:prstGeom>
        </p:spPr>
      </p:pic>
      <p:sp>
        <p:nvSpPr>
          <p:cNvPr id="22" name="TextBox 12"/>
          <p:cNvSpPr txBox="1">
            <a:spLocks noChangeArrowheads="1"/>
          </p:cNvSpPr>
          <p:nvPr/>
        </p:nvSpPr>
        <p:spPr bwMode="auto">
          <a:xfrm>
            <a:off x="1954913" y="639361"/>
            <a:ext cx="79335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BARREL:</a:t>
            </a:r>
            <a:endParaRPr lang="en-US" sz="1200" b="0" u="none" dirty="0">
              <a:solidFill>
                <a:schemeClr val="tx1"/>
              </a:solidFill>
            </a:endParaRPr>
          </a:p>
        </p:txBody>
      </p:sp>
      <p:sp>
        <p:nvSpPr>
          <p:cNvPr id="23" name="TextBox 12"/>
          <p:cNvSpPr txBox="1">
            <a:spLocks noChangeArrowheads="1"/>
          </p:cNvSpPr>
          <p:nvPr/>
        </p:nvSpPr>
        <p:spPr bwMode="auto">
          <a:xfrm>
            <a:off x="4605757" y="637649"/>
            <a:ext cx="100811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FORWARD:</a:t>
            </a:r>
            <a:endParaRPr lang="en-US" sz="1200" b="0" u="none" dirty="0">
              <a:solidFill>
                <a:schemeClr val="tx1"/>
              </a:solidFill>
            </a:endParaRPr>
          </a:p>
        </p:txBody>
      </p:sp>
      <p:graphicFrame>
        <p:nvGraphicFramePr>
          <p:cNvPr id="24" name="Object 7"/>
          <p:cNvGraphicFramePr>
            <a:graphicFrameLocks noChangeAspect="1"/>
          </p:cNvGraphicFramePr>
          <p:nvPr>
            <p:extLst>
              <p:ext uri="{D42A27DB-BD31-4B8C-83A1-F6EECF244321}">
                <p14:modId xmlns:p14="http://schemas.microsoft.com/office/powerpoint/2010/main" val="1128915769"/>
              </p:ext>
            </p:extLst>
          </p:nvPr>
        </p:nvGraphicFramePr>
        <p:xfrm>
          <a:off x="261938" y="3598863"/>
          <a:ext cx="844550" cy="387350"/>
        </p:xfrm>
        <a:graphic>
          <a:graphicData uri="http://schemas.openxmlformats.org/presentationml/2006/ole">
            <mc:AlternateContent xmlns:mc="http://schemas.openxmlformats.org/markup-compatibility/2006">
              <mc:Choice xmlns:v="urn:schemas-microsoft-com:vml" Requires="v">
                <p:oleObj spid="_x0000_s26956" name="Equation" r:id="rId7" imgW="850680" imgH="457200" progId="Equation.3">
                  <p:embed/>
                </p:oleObj>
              </mc:Choice>
              <mc:Fallback>
                <p:oleObj name="Equation" r:id="rId7" imgW="850680" imgH="457200" progId="Equation.3">
                  <p:embed/>
                  <p:pic>
                    <p:nvPicPr>
                      <p:cNvPr id="25607" name="Object 7"/>
                      <p:cNvPicPr>
                        <a:picLocks noChangeAspect="1" noChangeArrowheads="1"/>
                      </p:cNvPicPr>
                      <p:nvPr/>
                    </p:nvPicPr>
                    <p:blipFill>
                      <a:blip r:embed="rId8"/>
                      <a:srcRect/>
                      <a:stretch>
                        <a:fillRect/>
                      </a:stretch>
                    </p:blipFill>
                    <p:spPr bwMode="auto">
                      <a:xfrm>
                        <a:off x="261938" y="3598863"/>
                        <a:ext cx="844550" cy="3873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5" name="Oval 13"/>
          <p:cNvSpPr>
            <a:spLocks noChangeArrowheads="1"/>
          </p:cNvSpPr>
          <p:nvPr/>
        </p:nvSpPr>
        <p:spPr bwMode="auto">
          <a:xfrm>
            <a:off x="3319066" y="2987125"/>
            <a:ext cx="323925" cy="323925"/>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3226"/>
          </a:p>
        </p:txBody>
      </p:sp>
      <p:cxnSp>
        <p:nvCxnSpPr>
          <p:cNvPr id="26" name="Straight Connector 19"/>
          <p:cNvCxnSpPr>
            <a:endCxn id="25" idx="3"/>
          </p:cNvCxnSpPr>
          <p:nvPr/>
        </p:nvCxnSpPr>
        <p:spPr bwMode="auto">
          <a:xfrm flipV="1">
            <a:off x="1106186" y="3263612"/>
            <a:ext cx="2260318" cy="381062"/>
          </a:xfrm>
          <a:prstGeom prst="line">
            <a:avLst/>
          </a:prstGeom>
          <a:solidFill>
            <a:srgbClr val="00B8FF"/>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4" name="TextBox 10"/>
          <p:cNvSpPr txBox="1">
            <a:spLocks noChangeArrowheads="1"/>
          </p:cNvSpPr>
          <p:nvPr/>
        </p:nvSpPr>
        <p:spPr bwMode="auto">
          <a:xfrm>
            <a:off x="452031" y="1620000"/>
            <a:ext cx="263214" cy="276999"/>
          </a:xfrm>
          <a:prstGeom prst="rect">
            <a:avLst/>
          </a:prstGeom>
          <a:solidFill>
            <a:srgbClr val="FFFFFF"/>
          </a:solidFill>
          <a:ln w="9525">
            <a:solidFill>
              <a:srgbClr val="FF0000"/>
            </a:solidFill>
            <a:miter lim="800000"/>
            <a:headEnd/>
            <a:tailEnd/>
          </a:ln>
        </p:spPr>
        <p:txBody>
          <a:bodyPr wrap="none">
            <a:spAutoFit/>
          </a:bodyPr>
          <a:lstStyle/>
          <a:p>
            <a:r>
              <a:rPr lang="en-US" sz="1200" b="0" u="none" dirty="0">
                <a:solidFill>
                  <a:srgbClr val="FF0000"/>
                </a:solidFill>
              </a:rPr>
              <a:t>p</a:t>
            </a:r>
          </a:p>
        </p:txBody>
      </p:sp>
      <p:sp>
        <p:nvSpPr>
          <p:cNvPr id="35" name="TextBox 11"/>
          <p:cNvSpPr txBox="1">
            <a:spLocks noChangeArrowheads="1"/>
          </p:cNvSpPr>
          <p:nvPr/>
        </p:nvSpPr>
        <p:spPr bwMode="auto">
          <a:xfrm>
            <a:off x="452031" y="3240000"/>
            <a:ext cx="293670" cy="276999"/>
          </a:xfrm>
          <a:prstGeom prst="rect">
            <a:avLst/>
          </a:prstGeom>
          <a:solidFill>
            <a:srgbClr val="FFFFFF"/>
          </a:solidFill>
          <a:ln w="9525">
            <a:solidFill>
              <a:srgbClr val="FF0000"/>
            </a:solidFill>
            <a:miter lim="800000"/>
            <a:headEnd/>
            <a:tailEnd/>
          </a:ln>
        </p:spPr>
        <p:txBody>
          <a:bodyPr wrap="none">
            <a:spAutoFit/>
          </a:bodyPr>
          <a:lstStyle/>
          <a:p>
            <a:r>
              <a:rPr lang="en-US" sz="1200" b="0" u="none" dirty="0" err="1">
                <a:solidFill>
                  <a:srgbClr val="FF0000"/>
                </a:solidFill>
              </a:rPr>
              <a:t>p</a:t>
            </a:r>
            <a:r>
              <a:rPr lang="en-US" sz="1200" b="0" u="none" baseline="-25000" dirty="0" err="1">
                <a:solidFill>
                  <a:srgbClr val="FF0000"/>
                </a:solidFill>
              </a:rPr>
              <a:t>t</a:t>
            </a:r>
            <a:endParaRPr lang="en-US" sz="1200" b="0" u="none" baseline="-25000" dirty="0">
              <a:solidFill>
                <a:srgbClr val="FF0000"/>
              </a:solidFill>
            </a:endParaRPr>
          </a:p>
        </p:txBody>
      </p:sp>
      <p:sp>
        <p:nvSpPr>
          <p:cNvPr id="29" name="Segnaposto piè di pagina 28"/>
          <p:cNvSpPr>
            <a:spLocks noGrp="1"/>
          </p:cNvSpPr>
          <p:nvPr>
            <p:ph type="ftr" idx="11"/>
          </p:nvPr>
        </p:nvSpPr>
        <p:spPr/>
        <p:txBody>
          <a:bodyPr/>
          <a:lstStyle/>
          <a:p>
            <a:pPr>
              <a:defRPr/>
            </a:pPr>
            <a:r>
              <a:rPr lang="it-IT" smtClean="0"/>
              <a:t>G.F. Tassielli - ICHEP2020 - Virtual (Prague)</a:t>
            </a:r>
            <a:endParaRPr lang="en-US"/>
          </a:p>
        </p:txBody>
      </p:sp>
      <p:graphicFrame>
        <p:nvGraphicFramePr>
          <p:cNvPr id="17" name="Object 7"/>
          <p:cNvGraphicFramePr>
            <a:graphicFrameLocks noChangeAspect="1"/>
          </p:cNvGraphicFramePr>
          <p:nvPr>
            <p:extLst>
              <p:ext uri="{D42A27DB-BD31-4B8C-83A1-F6EECF244321}">
                <p14:modId xmlns:p14="http://schemas.microsoft.com/office/powerpoint/2010/main" val="3095231708"/>
              </p:ext>
            </p:extLst>
          </p:nvPr>
        </p:nvGraphicFramePr>
        <p:xfrm>
          <a:off x="262815" y="4088229"/>
          <a:ext cx="844744" cy="388123"/>
        </p:xfrm>
        <a:graphic>
          <a:graphicData uri="http://schemas.openxmlformats.org/presentationml/2006/ole">
            <mc:AlternateContent xmlns:mc="http://schemas.openxmlformats.org/markup-compatibility/2006">
              <mc:Choice xmlns:v="urn:schemas-microsoft-com:vml" Requires="v">
                <p:oleObj spid="_x0000_s26957" name="Equation" r:id="rId9" imgW="850680" imgH="457200" progId="Equation.3">
                  <p:embed/>
                </p:oleObj>
              </mc:Choice>
              <mc:Fallback>
                <p:oleObj name="Equation" r:id="rId9" imgW="850680" imgH="457200" progId="Equation.3">
                  <p:embed/>
                  <p:pic>
                    <p:nvPicPr>
                      <p:cNvPr id="24" name="Object 7"/>
                      <p:cNvPicPr>
                        <a:picLocks noChangeAspect="1" noChangeArrowheads="1"/>
                      </p:cNvPicPr>
                      <p:nvPr/>
                    </p:nvPicPr>
                    <p:blipFill>
                      <a:blip r:embed="rId10"/>
                      <a:srcRect/>
                      <a:stretch>
                        <a:fillRect/>
                      </a:stretch>
                    </p:blipFill>
                    <p:spPr bwMode="auto">
                      <a:xfrm>
                        <a:off x="262815" y="4088229"/>
                        <a:ext cx="844744" cy="38812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6" name="Connettore 2 5"/>
          <p:cNvCxnSpPr>
            <a:stCxn id="17" idx="3"/>
          </p:cNvCxnSpPr>
          <p:nvPr/>
        </p:nvCxnSpPr>
        <p:spPr bwMode="auto">
          <a:xfrm flipV="1">
            <a:off x="1107559" y="3485077"/>
            <a:ext cx="2048571" cy="79721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 name="Segnaposto data 1"/>
          <p:cNvSpPr>
            <a:spLocks noGrp="1"/>
          </p:cNvSpPr>
          <p:nvPr>
            <p:ph type="dt" idx="10"/>
          </p:nvPr>
        </p:nvSpPr>
        <p:spPr/>
        <p:txBody>
          <a:bodyPr/>
          <a:lstStyle/>
          <a:p>
            <a:pPr>
              <a:defRPr/>
            </a:pPr>
            <a:r>
              <a:rPr lang="en-US" smtClean="0"/>
              <a:t>07/30/2020</a:t>
            </a:r>
            <a:endParaRPr lang="it-IT"/>
          </a:p>
        </p:txBody>
      </p:sp>
      <p:sp>
        <p:nvSpPr>
          <p:cNvPr id="7" name="Segnaposto numero diapositiva 6"/>
          <p:cNvSpPr>
            <a:spLocks noGrp="1"/>
          </p:cNvSpPr>
          <p:nvPr>
            <p:ph type="sldNum" idx="12"/>
          </p:nvPr>
        </p:nvSpPr>
        <p:spPr/>
        <p:txBody>
          <a:bodyPr/>
          <a:lstStyle/>
          <a:p>
            <a:pPr>
              <a:defRPr/>
            </a:pPr>
            <a:fld id="{B8EECDC5-A419-2B49-B70B-D91EA33F7C86}" type="slidenum">
              <a:rPr lang="it-IT" smtClean="0"/>
              <a:pPr>
                <a:defRPr/>
              </a:pPr>
              <a:t>37</a:t>
            </a:fld>
            <a:r>
              <a:rPr lang="it-IT" smtClean="0"/>
              <a:t>/18</a:t>
            </a:r>
            <a:endParaRPr lang="it-IT"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2"/>
            <a:ext cx="6171247" cy="404475"/>
          </a:xfrm>
        </p:spPr>
        <p:txBody>
          <a:bodyPr/>
          <a:lstStyle/>
          <a:p>
            <a:pPr lvl="1"/>
            <a:r>
              <a:rPr lang="en-US" sz="1800" dirty="0" smtClean="0"/>
              <a:t>IDEA – </a:t>
            </a:r>
            <a:r>
              <a:rPr lang="en-US" sz="1800" dirty="0"/>
              <a:t>layout </a:t>
            </a:r>
            <a:r>
              <a:rPr lang="en-US" sz="1800" dirty="0" smtClean="0"/>
              <a:t>v1 – </a:t>
            </a:r>
            <a:r>
              <a:rPr lang="en-US" sz="1800" dirty="0"/>
              <a:t>Expected tracking </a:t>
            </a:r>
            <a:r>
              <a:rPr lang="en-US" sz="1800" dirty="0" smtClean="0"/>
              <a:t>performance</a:t>
            </a:r>
            <a:endParaRPr lang="en-US" sz="1800"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873" y="904880"/>
            <a:ext cx="2659380" cy="1805940"/>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9169" y="904880"/>
            <a:ext cx="2659380" cy="1805940"/>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446" y="2638812"/>
            <a:ext cx="2659380" cy="1805940"/>
          </a:xfrm>
          <a:prstGeom prst="rect">
            <a:avLst/>
          </a:prstGeom>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2742" y="2638812"/>
            <a:ext cx="2659380" cy="1805940"/>
          </a:xfrm>
          <a:prstGeom prst="rect">
            <a:avLst/>
          </a:prstGeom>
        </p:spPr>
      </p:pic>
      <p:sp>
        <p:nvSpPr>
          <p:cNvPr id="22" name="TextBox 12"/>
          <p:cNvSpPr txBox="1">
            <a:spLocks noChangeArrowheads="1"/>
          </p:cNvSpPr>
          <p:nvPr/>
        </p:nvSpPr>
        <p:spPr bwMode="auto">
          <a:xfrm>
            <a:off x="1954913" y="639361"/>
            <a:ext cx="79335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BARREL:</a:t>
            </a:r>
            <a:endParaRPr lang="en-US" sz="1200" b="0" u="none" dirty="0">
              <a:solidFill>
                <a:schemeClr val="tx1"/>
              </a:solidFill>
            </a:endParaRPr>
          </a:p>
        </p:txBody>
      </p:sp>
      <p:sp>
        <p:nvSpPr>
          <p:cNvPr id="23" name="TextBox 12"/>
          <p:cNvSpPr txBox="1">
            <a:spLocks noChangeArrowheads="1"/>
          </p:cNvSpPr>
          <p:nvPr/>
        </p:nvSpPr>
        <p:spPr bwMode="auto">
          <a:xfrm>
            <a:off x="4605757" y="637649"/>
            <a:ext cx="100811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FORWARD:</a:t>
            </a:r>
            <a:endParaRPr lang="en-US" sz="1200" b="0" u="none" dirty="0">
              <a:solidFill>
                <a:schemeClr val="tx1"/>
              </a:solidFill>
            </a:endParaRPr>
          </a:p>
        </p:txBody>
      </p:sp>
      <p:sp>
        <p:nvSpPr>
          <p:cNvPr id="17" name="TextBox 11"/>
          <p:cNvSpPr txBox="1">
            <a:spLocks noChangeArrowheads="1"/>
          </p:cNvSpPr>
          <p:nvPr/>
        </p:nvSpPr>
        <p:spPr bwMode="auto">
          <a:xfrm>
            <a:off x="26430" y="1620000"/>
            <a:ext cx="1150644" cy="261610"/>
          </a:xfrm>
          <a:prstGeom prst="rect">
            <a:avLst/>
          </a:prstGeom>
          <a:solidFill>
            <a:srgbClr val="FFFFFF"/>
          </a:solidFill>
          <a:ln w="9525">
            <a:solidFill>
              <a:srgbClr val="FF0000"/>
            </a:solidFill>
            <a:miter lim="800000"/>
            <a:headEnd/>
            <a:tailEnd/>
          </a:ln>
        </p:spPr>
        <p:txBody>
          <a:bodyPr wrap="square">
            <a:spAutoFit/>
          </a:bodyPr>
          <a:lstStyle/>
          <a:p>
            <a:r>
              <a:rPr lang="en-US" sz="1100" b="0" u="none">
                <a:solidFill>
                  <a:srgbClr val="FF0000"/>
                </a:solidFill>
              </a:rPr>
              <a:t>impact parameter</a:t>
            </a:r>
          </a:p>
        </p:txBody>
      </p:sp>
      <p:sp>
        <p:nvSpPr>
          <p:cNvPr id="19" name="TextBox 10"/>
          <p:cNvSpPr txBox="1">
            <a:spLocks noChangeArrowheads="1"/>
          </p:cNvSpPr>
          <p:nvPr/>
        </p:nvSpPr>
        <p:spPr bwMode="auto">
          <a:xfrm>
            <a:off x="372338" y="3240000"/>
            <a:ext cx="285656" cy="276999"/>
          </a:xfrm>
          <a:prstGeom prst="rect">
            <a:avLst/>
          </a:prstGeom>
          <a:solidFill>
            <a:srgbClr val="FFFFFF"/>
          </a:solidFill>
          <a:ln w="9525">
            <a:solidFill>
              <a:srgbClr val="FF0000"/>
            </a:solidFill>
            <a:miter lim="800000"/>
            <a:headEnd/>
            <a:tailEnd/>
          </a:ln>
        </p:spPr>
        <p:txBody>
          <a:bodyPr wrap="none">
            <a:spAutoFit/>
          </a:bodyPr>
          <a:lstStyle/>
          <a:p>
            <a:r>
              <a:rPr lang="en-US" sz="1200" b="0" u="none">
                <a:solidFill>
                  <a:srgbClr val="FF0000"/>
                </a:solidFill>
              </a:rPr>
              <a:t>Z</a:t>
            </a:r>
          </a:p>
        </p:txBody>
      </p:sp>
      <p:sp>
        <p:nvSpPr>
          <p:cNvPr id="5" name="Segnaposto piè di pagina 4"/>
          <p:cNvSpPr>
            <a:spLocks noGrp="1"/>
          </p:cNvSpPr>
          <p:nvPr>
            <p:ph type="ftr" idx="11"/>
          </p:nvPr>
        </p:nvSpPr>
        <p:spPr/>
        <p:txBody>
          <a:bodyPr/>
          <a:lstStyle/>
          <a:p>
            <a:pPr>
              <a:defRPr/>
            </a:pPr>
            <a:r>
              <a:rPr lang="it-IT" smtClean="0"/>
              <a:t>G.F. Tassielli - ICHEP2020 - Virtual (Prague)</a:t>
            </a:r>
            <a:endParaRPr lang="en-US"/>
          </a:p>
        </p:txBody>
      </p:sp>
      <p:sp>
        <p:nvSpPr>
          <p:cNvPr id="6" name="Segnaposto data 5"/>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B8EECDC5-A419-2B49-B70B-D91EA33F7C86}" type="slidenum">
              <a:rPr lang="it-IT" smtClean="0"/>
              <a:pPr>
                <a:defRPr/>
              </a:pPr>
              <a:t>38</a:t>
            </a:fld>
            <a:r>
              <a:rPr lang="it-IT" smtClean="0"/>
              <a:t>/18</a:t>
            </a:r>
            <a:endParaRPr lang="it-IT" dirty="0"/>
          </a:p>
        </p:txBody>
      </p:sp>
    </p:spTree>
    <p:extLst>
      <p:ext uri="{BB962C8B-B14F-4D97-AF65-F5344CB8AC3E}">
        <p14:creationId xmlns:p14="http://schemas.microsoft.com/office/powerpoint/2010/main" val="13392009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2"/>
            <a:ext cx="6171247" cy="404475"/>
          </a:xfrm>
        </p:spPr>
        <p:txBody>
          <a:bodyPr/>
          <a:lstStyle/>
          <a:p>
            <a:pPr lvl="1"/>
            <a:r>
              <a:rPr lang="en-US" sz="1800" dirty="0" smtClean="0"/>
              <a:t>IDEA – </a:t>
            </a:r>
            <a:r>
              <a:rPr lang="en-US" sz="1800" dirty="0"/>
              <a:t>layout </a:t>
            </a:r>
            <a:r>
              <a:rPr lang="en-US" sz="1800" dirty="0" smtClean="0"/>
              <a:t>v1 – </a:t>
            </a:r>
            <a:r>
              <a:rPr lang="en-US" sz="1800" dirty="0"/>
              <a:t>Expected tracking </a:t>
            </a:r>
            <a:r>
              <a:rPr lang="en-US" sz="1800" dirty="0" smtClean="0"/>
              <a:t>performance</a:t>
            </a:r>
            <a:endParaRPr lang="en-US" sz="1800"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873" y="904880"/>
            <a:ext cx="2659380" cy="1805940"/>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9169" y="904880"/>
            <a:ext cx="2659380" cy="1805940"/>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446" y="2638812"/>
            <a:ext cx="2659380" cy="1805940"/>
          </a:xfrm>
          <a:prstGeom prst="rect">
            <a:avLst/>
          </a:prstGeom>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2742" y="2638812"/>
            <a:ext cx="2659380" cy="1805940"/>
          </a:xfrm>
          <a:prstGeom prst="rect">
            <a:avLst/>
          </a:prstGeom>
        </p:spPr>
      </p:pic>
      <p:sp>
        <p:nvSpPr>
          <p:cNvPr id="22" name="TextBox 12"/>
          <p:cNvSpPr txBox="1">
            <a:spLocks noChangeArrowheads="1"/>
          </p:cNvSpPr>
          <p:nvPr/>
        </p:nvSpPr>
        <p:spPr bwMode="auto">
          <a:xfrm>
            <a:off x="1954913" y="639361"/>
            <a:ext cx="79335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BARREL:</a:t>
            </a:r>
            <a:endParaRPr lang="en-US" sz="1200" b="0" u="none" dirty="0">
              <a:solidFill>
                <a:schemeClr val="tx1"/>
              </a:solidFill>
            </a:endParaRPr>
          </a:p>
        </p:txBody>
      </p:sp>
      <p:sp>
        <p:nvSpPr>
          <p:cNvPr id="23" name="TextBox 12"/>
          <p:cNvSpPr txBox="1">
            <a:spLocks noChangeArrowheads="1"/>
          </p:cNvSpPr>
          <p:nvPr/>
        </p:nvSpPr>
        <p:spPr bwMode="auto">
          <a:xfrm>
            <a:off x="4605757" y="637649"/>
            <a:ext cx="100811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200" b="0" u="none" dirty="0" smtClean="0">
                <a:solidFill>
                  <a:schemeClr val="tx1"/>
                </a:solidFill>
              </a:rPr>
              <a:t>FORWARD:</a:t>
            </a:r>
            <a:endParaRPr lang="en-US" sz="1200" b="0" u="none" dirty="0">
              <a:solidFill>
                <a:schemeClr val="tx1"/>
              </a:solidFill>
            </a:endParaRPr>
          </a:p>
        </p:txBody>
      </p:sp>
      <p:sp>
        <p:nvSpPr>
          <p:cNvPr id="17" name="TextBox 11"/>
          <p:cNvSpPr txBox="1">
            <a:spLocks noChangeArrowheads="1"/>
          </p:cNvSpPr>
          <p:nvPr/>
        </p:nvSpPr>
        <p:spPr bwMode="auto">
          <a:xfrm>
            <a:off x="333450" y="1620000"/>
            <a:ext cx="483584" cy="261610"/>
          </a:xfrm>
          <a:prstGeom prst="rect">
            <a:avLst/>
          </a:prstGeom>
          <a:solidFill>
            <a:srgbClr val="FFFFFF"/>
          </a:solidFill>
          <a:ln w="9525">
            <a:solidFill>
              <a:srgbClr val="FF0000"/>
            </a:solidFill>
            <a:miter lim="800000"/>
            <a:headEnd/>
            <a:tailEnd/>
          </a:ln>
        </p:spPr>
        <p:txBody>
          <a:bodyPr wrap="square">
            <a:spAutoFit/>
          </a:bodyPr>
          <a:lstStyle/>
          <a:p>
            <a:r>
              <a:rPr lang="en-US" sz="1100" b="0" u="none" dirty="0" smtClean="0">
                <a:solidFill>
                  <a:srgbClr val="FF0000"/>
                </a:solidFill>
              </a:rPr>
              <a:t>theta</a:t>
            </a:r>
            <a:endParaRPr lang="en-US" sz="1100" b="0" u="none" dirty="0">
              <a:solidFill>
                <a:srgbClr val="FF0000"/>
              </a:solidFill>
            </a:endParaRPr>
          </a:p>
        </p:txBody>
      </p:sp>
      <p:sp>
        <p:nvSpPr>
          <p:cNvPr id="19" name="TextBox 10"/>
          <p:cNvSpPr txBox="1">
            <a:spLocks noChangeArrowheads="1"/>
          </p:cNvSpPr>
          <p:nvPr/>
        </p:nvSpPr>
        <p:spPr bwMode="auto">
          <a:xfrm>
            <a:off x="372338" y="3240000"/>
            <a:ext cx="377026" cy="276999"/>
          </a:xfrm>
          <a:prstGeom prst="rect">
            <a:avLst/>
          </a:prstGeom>
          <a:solidFill>
            <a:srgbClr val="FFFFFF"/>
          </a:solidFill>
          <a:ln w="9525">
            <a:solidFill>
              <a:srgbClr val="FF0000"/>
            </a:solidFill>
            <a:miter lim="800000"/>
            <a:headEnd/>
            <a:tailEnd/>
          </a:ln>
        </p:spPr>
        <p:txBody>
          <a:bodyPr wrap="none">
            <a:spAutoFit/>
          </a:bodyPr>
          <a:lstStyle/>
          <a:p>
            <a:r>
              <a:rPr lang="it-IT" sz="1200" b="0" u="none" dirty="0" err="1" smtClean="0">
                <a:solidFill>
                  <a:srgbClr val="FF0000"/>
                </a:solidFill>
              </a:rPr>
              <a:t>phi</a:t>
            </a:r>
            <a:endParaRPr lang="en-US" sz="1200" b="0" u="none" dirty="0">
              <a:solidFill>
                <a:srgbClr val="FF0000"/>
              </a:solidFill>
            </a:endParaRPr>
          </a:p>
        </p:txBody>
      </p:sp>
      <p:sp>
        <p:nvSpPr>
          <p:cNvPr id="5" name="Segnaposto piè di pagina 4"/>
          <p:cNvSpPr>
            <a:spLocks noGrp="1"/>
          </p:cNvSpPr>
          <p:nvPr>
            <p:ph type="ftr" idx="11"/>
          </p:nvPr>
        </p:nvSpPr>
        <p:spPr/>
        <p:txBody>
          <a:bodyPr/>
          <a:lstStyle/>
          <a:p>
            <a:pPr>
              <a:defRPr/>
            </a:pPr>
            <a:r>
              <a:rPr lang="it-IT" smtClean="0"/>
              <a:t>G.F. Tassielli - ICHEP2020 - Virtual (Prague)</a:t>
            </a:r>
            <a:endParaRPr lang="en-US"/>
          </a:p>
        </p:txBody>
      </p:sp>
      <p:sp>
        <p:nvSpPr>
          <p:cNvPr id="6" name="Segnaposto data 5"/>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B8EECDC5-A419-2B49-B70B-D91EA33F7C86}" type="slidenum">
              <a:rPr lang="it-IT" smtClean="0"/>
              <a:pPr>
                <a:defRPr/>
              </a:pPr>
              <a:t>39</a:t>
            </a:fld>
            <a:r>
              <a:rPr lang="it-IT" smtClean="0"/>
              <a:t>/18</a:t>
            </a:r>
            <a:endParaRPr lang="it-IT" dirty="0"/>
          </a:p>
        </p:txBody>
      </p:sp>
    </p:spTree>
    <p:extLst>
      <p:ext uri="{BB962C8B-B14F-4D97-AF65-F5344CB8AC3E}">
        <p14:creationId xmlns:p14="http://schemas.microsoft.com/office/powerpoint/2010/main" val="2371300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Tracking requirements</a:t>
            </a:r>
            <a:endParaRPr lang="en-GB" b="0" u="none" kern="0" dirty="0"/>
          </a:p>
        </p:txBody>
      </p:sp>
      <p:sp>
        <p:nvSpPr>
          <p:cNvPr id="6" name="Rettangolo 5"/>
          <p:cNvSpPr/>
          <p:nvPr/>
        </p:nvSpPr>
        <p:spPr>
          <a:xfrm>
            <a:off x="189434" y="750953"/>
            <a:ext cx="6408712" cy="2541671"/>
          </a:xfrm>
          <a:prstGeom prst="rect">
            <a:avLst/>
          </a:prstGeom>
          <a:noFill/>
          <a:ln>
            <a:noFill/>
          </a:ln>
          <a:effectLst/>
        </p:spPr>
        <p:txBody>
          <a:bodyPr/>
          <a:lstStyle/>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Central tracker system:</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state-of-the-art </a:t>
            </a:r>
            <a:r>
              <a:rPr lang="en-US" sz="1400" b="0" u="none" dirty="0">
                <a:solidFill>
                  <a:srgbClr val="000000"/>
                </a:solidFill>
                <a:latin typeface="Garamond"/>
                <a:cs typeface="Garamond"/>
              </a:rPr>
              <a:t>momentum and angular </a:t>
            </a:r>
            <a:r>
              <a:rPr lang="en-US" sz="1400" b="0" u="none" dirty="0" smtClean="0">
                <a:solidFill>
                  <a:srgbClr val="000000"/>
                </a:solidFill>
                <a:latin typeface="Garamond"/>
                <a:cs typeface="Garamond"/>
              </a:rPr>
              <a:t>resolution for </a:t>
            </a:r>
            <a:r>
              <a:rPr lang="en-US" sz="1400" b="0" u="none" dirty="0">
                <a:solidFill>
                  <a:srgbClr val="000000"/>
                </a:solidFill>
                <a:latin typeface="Garamond"/>
                <a:cs typeface="Garamond"/>
              </a:rPr>
              <a:t>charged </a:t>
            </a:r>
            <a:r>
              <a:rPr lang="en-US" sz="1400" b="0" u="none" dirty="0" smtClean="0">
                <a:solidFill>
                  <a:srgbClr val="000000"/>
                </a:solidFill>
                <a:latin typeface="Garamond"/>
                <a:cs typeface="Garamond"/>
              </a:rPr>
              <a:t>particles;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a:solidFill>
                  <a:srgbClr val="000000"/>
                </a:solidFill>
                <a:latin typeface="Garamond"/>
                <a:cs typeface="Garamond"/>
              </a:rPr>
              <a:t>B field limited to ~ 2 T to </a:t>
            </a:r>
            <a:r>
              <a:rPr lang="en-US" sz="1400" b="0" u="none" dirty="0" smtClean="0">
                <a:solidFill>
                  <a:srgbClr val="000000"/>
                </a:solidFill>
                <a:latin typeface="Garamond"/>
                <a:cs typeface="Garamond"/>
              </a:rPr>
              <a:t>contain the vertical emittance </a:t>
            </a:r>
            <a:r>
              <a:rPr lang="en-US" sz="1400" b="0" u="none" dirty="0">
                <a:solidFill>
                  <a:srgbClr val="000000"/>
                </a:solidFill>
                <a:latin typeface="Garamond"/>
                <a:cs typeface="Garamond"/>
              </a:rPr>
              <a:t>at Z pole. Large tracking radius needed to recover momentum resolution.</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a:solidFill>
                  <a:srgbClr val="000000"/>
                </a:solidFill>
                <a:latin typeface="Garamond"/>
                <a:cs typeface="Garamond"/>
              </a:rPr>
              <a:t>High transparency required given typical momenta in Z, H </a:t>
            </a:r>
            <a:r>
              <a:rPr lang="en-US" sz="1400" b="0" u="none" dirty="0" smtClean="0">
                <a:solidFill>
                  <a:srgbClr val="000000"/>
                </a:solidFill>
                <a:latin typeface="Garamond"/>
                <a:cs typeface="Garamond"/>
              </a:rPr>
              <a:t>decays (far form the asymptotic limit where the Multiple Scattering contribution is negligible).</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Particle </a:t>
            </a:r>
            <a:r>
              <a:rPr lang="en-US" sz="1400" b="0" u="none" dirty="0">
                <a:solidFill>
                  <a:srgbClr val="000000"/>
                </a:solidFill>
                <a:latin typeface="Garamond"/>
                <a:cs typeface="Garamond"/>
              </a:rPr>
              <a:t>ID is a valuable additional </a:t>
            </a:r>
            <a:r>
              <a:rPr lang="en-US" sz="1400" b="0" u="none" dirty="0" smtClean="0">
                <a:solidFill>
                  <a:srgbClr val="000000"/>
                </a:solidFill>
                <a:latin typeface="Garamond"/>
                <a:cs typeface="Garamond"/>
              </a:rPr>
              <a:t>ability.</a:t>
            </a:r>
            <a:endParaRPr lang="en-US" sz="1400" b="0" u="none" dirty="0">
              <a:solidFill>
                <a:srgbClr val="000000"/>
              </a:solidFill>
              <a:latin typeface="Garamond"/>
              <a:cs typeface="Garamond"/>
            </a:endParaRPr>
          </a:p>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err="1" smtClean="0">
                <a:solidFill>
                  <a:srgbClr val="000000"/>
                </a:solidFill>
                <a:latin typeface="Garamond"/>
                <a:cs typeface="Garamond"/>
              </a:rPr>
              <a:t>Vertexing</a:t>
            </a:r>
            <a:r>
              <a:rPr lang="en-US" sz="1400" b="0" u="none" dirty="0" smtClean="0">
                <a:solidFill>
                  <a:srgbClr val="000000"/>
                </a:solidFill>
                <a:latin typeface="Garamond"/>
                <a:cs typeface="Garamond"/>
              </a:rPr>
              <a:t>:</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excellent </a:t>
            </a:r>
            <a:r>
              <a:rPr lang="en-US" sz="1400" b="0" u="none" dirty="0">
                <a:solidFill>
                  <a:srgbClr val="000000"/>
                </a:solidFill>
                <a:latin typeface="Garamond"/>
                <a:cs typeface="Garamond"/>
              </a:rPr>
              <a:t>b- and c-tagging capabilities : few </a:t>
            </a:r>
            <a:r>
              <a:rPr lang="en-US" sz="1400" b="0" u="none" dirty="0" err="1">
                <a:solidFill>
                  <a:srgbClr val="000000"/>
                </a:solidFill>
                <a:latin typeface="Garamond"/>
                <a:cs typeface="Garamond"/>
              </a:rPr>
              <a:t>μm</a:t>
            </a:r>
            <a:r>
              <a:rPr lang="en-US" sz="1400" b="0" u="none" dirty="0">
                <a:solidFill>
                  <a:srgbClr val="000000"/>
                </a:solidFill>
                <a:latin typeface="Garamond"/>
                <a:cs typeface="Garamond"/>
              </a:rPr>
              <a:t> precision for charged particle </a:t>
            </a:r>
            <a:r>
              <a:rPr lang="en-US" sz="1400" b="0" u="none" dirty="0" smtClean="0">
                <a:solidFill>
                  <a:srgbClr val="000000"/>
                </a:solidFill>
                <a:latin typeface="Garamond"/>
                <a:cs typeface="Garamond"/>
              </a:rPr>
              <a:t>origin;</a:t>
            </a:r>
            <a:endParaRPr lang="en-US" sz="1400" b="0" u="none" dirty="0">
              <a:solidFill>
                <a:srgbClr val="000000"/>
              </a:solidFill>
              <a:latin typeface="Garamond"/>
              <a:cs typeface="Garamond"/>
            </a:endParaRP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US" sz="1400" b="0" u="none" dirty="0" smtClean="0">
                <a:solidFill>
                  <a:srgbClr val="000000"/>
                </a:solidFill>
                <a:latin typeface="Garamond"/>
                <a:cs typeface="Garamond"/>
              </a:rPr>
              <a:t>small </a:t>
            </a:r>
            <a:r>
              <a:rPr lang="en-US" sz="1400" b="0" u="none" dirty="0">
                <a:solidFill>
                  <a:srgbClr val="000000"/>
                </a:solidFill>
                <a:latin typeface="Garamond"/>
                <a:cs typeface="Garamond"/>
              </a:rPr>
              <a:t>pitch, thin layers, limited cooling, first layer as close as possible </a:t>
            </a:r>
            <a:r>
              <a:rPr lang="en-US" sz="1400" b="0" u="none" dirty="0" smtClean="0">
                <a:solidFill>
                  <a:srgbClr val="000000"/>
                </a:solidFill>
                <a:latin typeface="Garamond"/>
                <a:cs typeface="Garamond"/>
              </a:rPr>
              <a:t>to </a:t>
            </a:r>
            <a:r>
              <a:rPr lang="en-US" sz="1400" b="0" u="none" dirty="0" smtClean="0">
                <a:solidFill>
                  <a:srgbClr val="000000"/>
                </a:solidFill>
                <a:latin typeface="Garamond"/>
                <a:cs typeface="Garamond"/>
              </a:rPr>
              <a:t>IP.</a:t>
            </a:r>
            <a:endParaRPr lang="en-US" sz="1400" b="0" u="none" dirty="0">
              <a:solidFill>
                <a:srgbClr val="000000"/>
              </a:solidFill>
              <a:latin typeface="Garamond"/>
              <a:cs typeface="Garamond"/>
            </a:endParaRPr>
          </a:p>
        </p:txBody>
      </p:sp>
      <p:sp>
        <p:nvSpPr>
          <p:cNvPr id="7" name="Segnaposto data 6"/>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4</a:t>
            </a:fld>
            <a:r>
              <a:rPr lang="it-IT" smtClean="0"/>
              <a:t>/18</a:t>
            </a:r>
            <a:endParaRPr lang="it-IT" dirty="0"/>
          </a:p>
        </p:txBody>
      </p:sp>
      <p:sp>
        <p:nvSpPr>
          <p:cNvPr id="5" name="Rettangolo 4"/>
          <p:cNvSpPr/>
          <p:nvPr/>
        </p:nvSpPr>
        <p:spPr>
          <a:xfrm>
            <a:off x="189434" y="3508648"/>
            <a:ext cx="4824536" cy="777136"/>
          </a:xfrm>
          <a:prstGeom prst="rect">
            <a:avLst/>
          </a:prstGeom>
        </p:spPr>
        <p:txBody>
          <a:bodyPr wrap="square">
            <a:spAutoFit/>
          </a:bodyPr>
          <a:lstStyle/>
          <a:p>
            <a:pPr>
              <a:spcBef>
                <a:spcPts val="338"/>
              </a:spcBef>
              <a:buClr>
                <a:srgbClr val="CC9900"/>
              </a:buClr>
              <a:buSzPct val="6500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GB" sz="1400" b="0" u="none" dirty="0" smtClean="0">
                <a:solidFill>
                  <a:srgbClr val="000000"/>
                </a:solidFill>
                <a:latin typeface="Garamond"/>
                <a:cs typeface="Garamond"/>
              </a:rPr>
              <a:t>Challenges:</a:t>
            </a:r>
          </a:p>
          <a:p>
            <a:pPr marL="252413" indent="-252413">
              <a:spcBef>
                <a:spcPts val="338"/>
              </a:spcBef>
              <a:buClr>
                <a:srgbClr val="CC9900"/>
              </a:buClr>
              <a:buSzPct val="65000"/>
              <a:buFont typeface="Wingdings" charset="0"/>
              <a:buChar cha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pPr>
            <a:r>
              <a:rPr lang="en-GB" sz="1400" b="0" u="none" dirty="0" smtClean="0">
                <a:solidFill>
                  <a:srgbClr val="000000"/>
                </a:solidFill>
                <a:latin typeface="Garamond"/>
                <a:cs typeface="Garamond"/>
              </a:rPr>
              <a:t>Physics event rates up to 100 kHz (at Z pole)</a:t>
            </a:r>
            <a:br>
              <a:rPr lang="en-GB" sz="1400" b="0" u="none" dirty="0" smtClean="0">
                <a:solidFill>
                  <a:srgbClr val="000000"/>
                </a:solidFill>
                <a:latin typeface="Garamond"/>
                <a:cs typeface="Garamond"/>
              </a:rPr>
            </a:br>
            <a:r>
              <a:rPr lang="en-GB" sz="1400" b="0" u="none" dirty="0" smtClean="0">
                <a:solidFill>
                  <a:srgbClr val="000000"/>
                </a:solidFill>
                <a:latin typeface="Garamond"/>
                <a:cs typeface="Garamond"/>
              </a:rPr>
              <a:t>strong requirements on sub-detectors and DAQ systems</a:t>
            </a:r>
            <a:endParaRPr lang="en-GB" sz="1400" b="0" u="none" dirty="0">
              <a:solidFill>
                <a:srgbClr val="000000"/>
              </a:solidFill>
              <a:latin typeface="Garamond"/>
              <a:cs typeface="Garamond"/>
            </a:endParaRPr>
          </a:p>
        </p:txBody>
      </p:sp>
    </p:spTree>
    <p:extLst>
      <p:ext uri="{BB962C8B-B14F-4D97-AF65-F5344CB8AC3E}">
        <p14:creationId xmlns:p14="http://schemas.microsoft.com/office/powerpoint/2010/main" val="25111239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t="8335"/>
          <a:stretch/>
        </p:blipFill>
        <p:spPr bwMode="auto">
          <a:xfrm>
            <a:off x="3708465" y="1098805"/>
            <a:ext cx="2630700" cy="1636297"/>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7"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t="7020" r="848"/>
          <a:stretch/>
        </p:blipFill>
        <p:spPr bwMode="auto">
          <a:xfrm>
            <a:off x="3728711" y="2704139"/>
            <a:ext cx="2596163" cy="165058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5"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7863"/>
          <a:stretch/>
        </p:blipFill>
        <p:spPr bwMode="auto">
          <a:xfrm>
            <a:off x="1240919" y="1084514"/>
            <a:ext cx="2628318" cy="164225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6"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t="7484"/>
          <a:stretch/>
        </p:blipFill>
        <p:spPr bwMode="auto">
          <a:xfrm>
            <a:off x="1240918" y="2704139"/>
            <a:ext cx="2621173" cy="164344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7654" name="TextBox 8"/>
          <p:cNvSpPr txBox="1">
            <a:spLocks noChangeArrowheads="1"/>
          </p:cNvSpPr>
          <p:nvPr/>
        </p:nvSpPr>
        <p:spPr bwMode="auto">
          <a:xfrm>
            <a:off x="2125758" y="2781547"/>
            <a:ext cx="377026" cy="276999"/>
          </a:xfrm>
          <a:prstGeom prst="rect">
            <a:avLst/>
          </a:prstGeom>
          <a:solidFill>
            <a:srgbClr val="FFFFFF"/>
          </a:solidFill>
          <a:ln w="9525">
            <a:solidFill>
              <a:srgbClr val="FF0000"/>
            </a:solidFill>
            <a:miter lim="800000"/>
            <a:headEnd/>
            <a:tailEnd/>
          </a:ln>
        </p:spPr>
        <p:txBody>
          <a:bodyPr wrap="none">
            <a:spAutoFit/>
          </a:bodyPr>
          <a:lstStyle/>
          <a:p>
            <a:r>
              <a:rPr lang="en-US" sz="1200" b="0" u="none">
                <a:solidFill>
                  <a:srgbClr val="FF0000"/>
                </a:solidFill>
              </a:rPr>
              <a:t>phi</a:t>
            </a:r>
          </a:p>
        </p:txBody>
      </p:sp>
      <p:sp>
        <p:nvSpPr>
          <p:cNvPr id="27655" name="TextBox 9"/>
          <p:cNvSpPr txBox="1">
            <a:spLocks noChangeArrowheads="1"/>
          </p:cNvSpPr>
          <p:nvPr/>
        </p:nvSpPr>
        <p:spPr bwMode="auto">
          <a:xfrm>
            <a:off x="4624268" y="2775593"/>
            <a:ext cx="479618" cy="276999"/>
          </a:xfrm>
          <a:prstGeom prst="rect">
            <a:avLst/>
          </a:prstGeom>
          <a:solidFill>
            <a:srgbClr val="FFFFFF"/>
          </a:solidFill>
          <a:ln w="9525">
            <a:solidFill>
              <a:srgbClr val="FF0000"/>
            </a:solidFill>
            <a:miter lim="800000"/>
            <a:headEnd/>
            <a:tailEnd/>
          </a:ln>
        </p:spPr>
        <p:txBody>
          <a:bodyPr wrap="none">
            <a:spAutoFit/>
          </a:bodyPr>
          <a:lstStyle/>
          <a:p>
            <a:r>
              <a:rPr lang="en-US" sz="1200" b="0" u="none">
                <a:solidFill>
                  <a:srgbClr val="FF0000"/>
                </a:solidFill>
              </a:rPr>
              <a:t>theta</a:t>
            </a:r>
          </a:p>
        </p:txBody>
      </p:sp>
      <p:sp>
        <p:nvSpPr>
          <p:cNvPr id="27656" name="TextBox 10"/>
          <p:cNvSpPr txBox="1">
            <a:spLocks noChangeArrowheads="1"/>
          </p:cNvSpPr>
          <p:nvPr/>
        </p:nvSpPr>
        <p:spPr bwMode="auto">
          <a:xfrm>
            <a:off x="2200785" y="1152395"/>
            <a:ext cx="263214" cy="276999"/>
          </a:xfrm>
          <a:prstGeom prst="rect">
            <a:avLst/>
          </a:prstGeom>
          <a:solidFill>
            <a:srgbClr val="FFFFFF"/>
          </a:solidFill>
          <a:ln w="9525">
            <a:solidFill>
              <a:srgbClr val="FF0000"/>
            </a:solidFill>
            <a:miter lim="800000"/>
            <a:headEnd/>
            <a:tailEnd/>
          </a:ln>
        </p:spPr>
        <p:txBody>
          <a:bodyPr wrap="none">
            <a:spAutoFit/>
          </a:bodyPr>
          <a:lstStyle/>
          <a:p>
            <a:r>
              <a:rPr lang="en-US" sz="1200" b="0" u="none">
                <a:solidFill>
                  <a:srgbClr val="FF0000"/>
                </a:solidFill>
              </a:rPr>
              <a:t>p</a:t>
            </a:r>
          </a:p>
        </p:txBody>
      </p:sp>
      <p:sp>
        <p:nvSpPr>
          <p:cNvPr id="27657" name="TextBox 11"/>
          <p:cNvSpPr txBox="1">
            <a:spLocks noChangeArrowheads="1"/>
          </p:cNvSpPr>
          <p:nvPr/>
        </p:nvSpPr>
        <p:spPr bwMode="auto">
          <a:xfrm>
            <a:off x="4732640" y="1154777"/>
            <a:ext cx="293670" cy="276999"/>
          </a:xfrm>
          <a:prstGeom prst="rect">
            <a:avLst/>
          </a:prstGeom>
          <a:solidFill>
            <a:srgbClr val="FFFFFF"/>
          </a:solidFill>
          <a:ln w="9525">
            <a:solidFill>
              <a:srgbClr val="FF0000"/>
            </a:solidFill>
            <a:miter lim="800000"/>
            <a:headEnd/>
            <a:tailEnd/>
          </a:ln>
        </p:spPr>
        <p:txBody>
          <a:bodyPr wrap="none">
            <a:spAutoFit/>
          </a:bodyPr>
          <a:lstStyle/>
          <a:p>
            <a:r>
              <a:rPr lang="en-US" sz="1200" b="0" u="none" dirty="0" err="1">
                <a:solidFill>
                  <a:srgbClr val="FF0000"/>
                </a:solidFill>
              </a:rPr>
              <a:t>p</a:t>
            </a:r>
            <a:r>
              <a:rPr lang="en-US" sz="1200" b="0" u="none" baseline="-25000" dirty="0" err="1">
                <a:solidFill>
                  <a:srgbClr val="FF0000"/>
                </a:solidFill>
              </a:rPr>
              <a:t>t</a:t>
            </a:r>
            <a:endParaRPr lang="en-US" sz="1200" b="0" u="none" baseline="-25000" dirty="0">
              <a:solidFill>
                <a:srgbClr val="FF0000"/>
              </a:solidFill>
            </a:endParaRPr>
          </a:p>
        </p:txBody>
      </p:sp>
      <p:sp>
        <p:nvSpPr>
          <p:cNvPr id="27658" name="TextBox 12"/>
          <p:cNvSpPr txBox="1">
            <a:spLocks noChangeArrowheads="1"/>
          </p:cNvSpPr>
          <p:nvPr/>
        </p:nvSpPr>
        <p:spPr bwMode="auto">
          <a:xfrm>
            <a:off x="188163" y="1585883"/>
            <a:ext cx="10265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0" u="none">
                <a:solidFill>
                  <a:schemeClr val="tx1"/>
                </a:solidFill>
              </a:rPr>
              <a:t>momentum resolution:</a:t>
            </a:r>
          </a:p>
        </p:txBody>
      </p:sp>
      <p:sp>
        <p:nvSpPr>
          <p:cNvPr id="27659" name="TextBox 13"/>
          <p:cNvSpPr txBox="1">
            <a:spLocks noChangeArrowheads="1"/>
          </p:cNvSpPr>
          <p:nvPr/>
        </p:nvSpPr>
        <p:spPr bwMode="auto">
          <a:xfrm>
            <a:off x="188163" y="3166208"/>
            <a:ext cx="10265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0" u="none">
                <a:solidFill>
                  <a:schemeClr val="tx1"/>
                </a:solidFill>
              </a:rPr>
              <a:t>angular vertex resolution:</a:t>
            </a:r>
          </a:p>
        </p:txBody>
      </p:sp>
      <p:sp>
        <p:nvSpPr>
          <p:cNvPr id="27660" name="TextBox 10"/>
          <p:cNvSpPr txBox="1">
            <a:spLocks noChangeArrowheads="1"/>
          </p:cNvSpPr>
          <p:nvPr/>
        </p:nvSpPr>
        <p:spPr bwMode="auto">
          <a:xfrm>
            <a:off x="139116" y="1167877"/>
            <a:ext cx="113043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200" b="0" u="none" dirty="0">
                <a:solidFill>
                  <a:srgbClr val="FF0000"/>
                </a:solidFill>
              </a:rPr>
              <a:t>base line option</a:t>
            </a:r>
          </a:p>
        </p:txBody>
      </p:sp>
      <p:sp>
        <p:nvSpPr>
          <p:cNvPr id="3" name="Titolo 2"/>
          <p:cNvSpPr>
            <a:spLocks noGrp="1"/>
          </p:cNvSpPr>
          <p:nvPr>
            <p:ph type="title"/>
          </p:nvPr>
        </p:nvSpPr>
        <p:spPr>
          <a:xfrm>
            <a:off x="342980" y="207962"/>
            <a:ext cx="6171247" cy="588353"/>
          </a:xfrm>
        </p:spPr>
        <p:txBody>
          <a:bodyPr/>
          <a:lstStyle/>
          <a:p>
            <a:pPr lvl="1"/>
            <a:r>
              <a:rPr lang="en-US" sz="1800" dirty="0"/>
              <a:t>IDEA tracking system – Expected tracking performance </a:t>
            </a:r>
            <a:r>
              <a:rPr lang="en-US" sz="1800" dirty="0" smtClean="0"/>
              <a:t/>
            </a:r>
            <a:br>
              <a:rPr lang="en-US" sz="1800" dirty="0" smtClean="0"/>
            </a:br>
            <a:r>
              <a:rPr lang="en-US" sz="1800" dirty="0" smtClean="0"/>
              <a:t>(</a:t>
            </a:r>
            <a:r>
              <a:rPr lang="en-US" sz="1600" dirty="0"/>
              <a:t>single muon as function of </a:t>
            </a:r>
            <a:r>
              <a:rPr lang="en-US" sz="1600" dirty="0">
                <a:latin typeface="Lucida Grande"/>
                <a:ea typeface="Lucida Grande"/>
                <a:cs typeface="Lucida Grande"/>
              </a:rPr>
              <a:t>ϑ</a:t>
            </a:r>
            <a:r>
              <a:rPr lang="en-US" sz="1800" dirty="0" smtClean="0"/>
              <a:t>)</a:t>
            </a:r>
            <a:endParaRPr lang="en-US" sz="1800" dirty="0"/>
          </a:p>
        </p:txBody>
      </p:sp>
      <p:sp>
        <p:nvSpPr>
          <p:cNvPr id="8" name="Segnaposto piè di pagina 7"/>
          <p:cNvSpPr>
            <a:spLocks noGrp="1"/>
          </p:cNvSpPr>
          <p:nvPr>
            <p:ph type="ftr" idx="11"/>
          </p:nvPr>
        </p:nvSpPr>
        <p:spPr/>
        <p:txBody>
          <a:bodyPr/>
          <a:lstStyle/>
          <a:p>
            <a:pPr>
              <a:defRPr/>
            </a:pPr>
            <a:r>
              <a:rPr lang="it-IT" smtClean="0"/>
              <a:t>G.F. Tassielli - ICHEP2020 - Virtual (Prague)</a:t>
            </a:r>
            <a:endParaRPr lang="en-US"/>
          </a:p>
        </p:txBody>
      </p:sp>
      <p:sp>
        <p:nvSpPr>
          <p:cNvPr id="9" name="Segnaposto data 8"/>
          <p:cNvSpPr>
            <a:spLocks noGrp="1"/>
          </p:cNvSpPr>
          <p:nvPr>
            <p:ph type="dt" idx="10"/>
          </p:nvPr>
        </p:nvSpPr>
        <p:spPr/>
        <p:txBody>
          <a:bodyPr/>
          <a:lstStyle/>
          <a:p>
            <a:pPr>
              <a:defRPr/>
            </a:pPr>
            <a:r>
              <a:rPr lang="en-US" smtClean="0"/>
              <a:t>07/30/2020</a:t>
            </a:r>
            <a:endParaRPr lang="it-IT"/>
          </a:p>
        </p:txBody>
      </p:sp>
      <p:sp>
        <p:nvSpPr>
          <p:cNvPr id="4" name="Segnaposto numero diapositiva 3"/>
          <p:cNvSpPr>
            <a:spLocks noGrp="1"/>
          </p:cNvSpPr>
          <p:nvPr>
            <p:ph type="sldNum" idx="12"/>
          </p:nvPr>
        </p:nvSpPr>
        <p:spPr/>
        <p:txBody>
          <a:bodyPr/>
          <a:lstStyle/>
          <a:p>
            <a:pPr>
              <a:defRPr/>
            </a:pPr>
            <a:fld id="{B8EECDC5-A419-2B49-B70B-D91EA33F7C86}" type="slidenum">
              <a:rPr lang="it-IT" smtClean="0"/>
              <a:pPr>
                <a:defRPr/>
              </a:pPr>
              <a:t>40</a:t>
            </a:fld>
            <a:r>
              <a:rPr lang="it-IT" smtClean="0"/>
              <a:t>/18</a:t>
            </a:r>
            <a:endParaRPr lang="it-IT"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Segnaposto numero diapositiva 3"/>
          <p:cNvSpPr>
            <a:spLocks noGrp="1"/>
          </p:cNvSpPr>
          <p:nvPr>
            <p:ph type="sldNum" idx="12"/>
          </p:nvPr>
        </p:nvSpPr>
        <p:spPr/>
        <p:txBody>
          <a:bodyPr/>
          <a:lstStyle/>
          <a:p>
            <a:pPr>
              <a:defRPr/>
            </a:pPr>
            <a:fld id="{77DA7F4B-CAEE-B84E-A4EE-45C88F7DB478}" type="slidenum">
              <a:rPr lang="it-IT" smtClean="0"/>
              <a:pPr>
                <a:defRPr/>
              </a:pPr>
              <a:t>41</a:t>
            </a:fld>
            <a:r>
              <a:rPr lang="it-IT" smtClean="0"/>
              <a:t>/18</a:t>
            </a:r>
            <a:endParaRPr lang="it-IT" dirty="0"/>
          </a:p>
        </p:txBody>
      </p:sp>
      <p:sp>
        <p:nvSpPr>
          <p:cNvPr id="6" name="Titolo 2"/>
          <p:cNvSpPr txBox="1">
            <a:spLocks/>
          </p:cNvSpPr>
          <p:nvPr/>
        </p:nvSpPr>
        <p:spPr>
          <a:xfrm>
            <a:off x="342980" y="207962"/>
            <a:ext cx="6171247" cy="588353"/>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pPr marL="0" lvl="1" indent="0"/>
            <a:r>
              <a:rPr lang="en-US" sz="1800" b="0" u="none" kern="0" dirty="0" smtClean="0"/>
              <a:t>IDEA tracking system – Expected tracking performance </a:t>
            </a:r>
            <a:br>
              <a:rPr lang="en-US" sz="1800" b="0" u="none" kern="0" dirty="0" smtClean="0"/>
            </a:br>
            <a:r>
              <a:rPr lang="en-US" sz="1800" b="0" u="none" kern="0" dirty="0" smtClean="0"/>
              <a:t>(</a:t>
            </a:r>
            <a:r>
              <a:rPr lang="en-US" sz="1600" b="0" u="none" kern="0" dirty="0" smtClean="0"/>
              <a:t>single </a:t>
            </a:r>
            <a:r>
              <a:rPr lang="it-IT" altLang="en-US" sz="1600" b="0" u="none" kern="0" dirty="0" err="1" smtClean="0"/>
              <a:t>pi</a:t>
            </a:r>
            <a:r>
              <a:rPr lang="it-IT" altLang="en-US" sz="1600" b="0" u="none" kern="0" dirty="0"/>
              <a:t>+ </a:t>
            </a:r>
            <a:r>
              <a:rPr lang="en-US" altLang="en-US" sz="1600" b="0" u="none" kern="0" dirty="0"/>
              <a:t>at fixed </a:t>
            </a:r>
            <a:r>
              <a:rPr lang="el-GR" altLang="en-US" sz="1600" b="0" u="none" kern="0" dirty="0"/>
              <a:t>θ</a:t>
            </a:r>
            <a:r>
              <a:rPr lang="en-US" altLang="en-US" sz="1600" b="0" u="none" kern="0" dirty="0"/>
              <a:t>=65deg</a:t>
            </a:r>
            <a:r>
              <a:rPr lang="en-US" sz="1800" b="0" u="none" kern="0" dirty="0" smtClean="0"/>
              <a:t>)</a:t>
            </a:r>
            <a:endParaRPr lang="en-US" sz="1800" b="0" u="none" kern="0" dirty="0"/>
          </a:p>
        </p:txBody>
      </p:sp>
      <p:sp>
        <p:nvSpPr>
          <p:cNvPr id="7" name="CasellaDiTesto 6"/>
          <p:cNvSpPr txBox="1"/>
          <p:nvPr/>
        </p:nvSpPr>
        <p:spPr>
          <a:xfrm>
            <a:off x="1653566" y="853317"/>
            <a:ext cx="3581686" cy="461665"/>
          </a:xfrm>
          <a:prstGeom prst="rect">
            <a:avLst/>
          </a:prstGeom>
          <a:noFill/>
        </p:spPr>
        <p:txBody>
          <a:bodyPr wrap="none" rtlCol="0">
            <a:spAutoFit/>
          </a:bodyPr>
          <a:lstStyle/>
          <a:p>
            <a:r>
              <a:rPr lang="en-GB" sz="1200" b="0" u="none" dirty="0" smtClean="0">
                <a:solidFill>
                  <a:schemeClr val="tx1"/>
                </a:solidFill>
              </a:rPr>
              <a:t>Note: DCH layout differs a bit from the final IDEA one,</a:t>
            </a:r>
            <a:br>
              <a:rPr lang="en-GB" sz="1200" b="0" u="none" dirty="0" smtClean="0">
                <a:solidFill>
                  <a:schemeClr val="tx1"/>
                </a:solidFill>
              </a:rPr>
            </a:br>
            <a:r>
              <a:rPr lang="en-GB" sz="1200" b="0" u="none" dirty="0" smtClean="0">
                <a:solidFill>
                  <a:schemeClr val="tx1"/>
                </a:solidFill>
              </a:rPr>
              <a:t>only to compare the relative effects</a:t>
            </a:r>
            <a:endParaRPr lang="en-GB" sz="1200" b="0" u="none" dirty="0">
              <a:solidFill>
                <a:schemeClr val="tx1"/>
              </a:solidFill>
            </a:endParaRPr>
          </a:p>
        </p:txBody>
      </p:sp>
      <p:grpSp>
        <p:nvGrpSpPr>
          <p:cNvPr id="9" name="Gruppo 8"/>
          <p:cNvGrpSpPr/>
          <p:nvPr/>
        </p:nvGrpSpPr>
        <p:grpSpPr>
          <a:xfrm>
            <a:off x="1701602" y="1276400"/>
            <a:ext cx="3456383" cy="3147276"/>
            <a:chOff x="1557586" y="1248421"/>
            <a:chExt cx="3456383" cy="3147276"/>
          </a:xfrm>
        </p:grpSpPr>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9192" r="67593"/>
            <a:stretch/>
          </p:blipFill>
          <p:spPr bwMode="auto">
            <a:xfrm>
              <a:off x="1557586" y="1248421"/>
              <a:ext cx="3456383" cy="3147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8" name="Rettangolo 7"/>
            <p:cNvSpPr/>
            <p:nvPr/>
          </p:nvSpPr>
          <p:spPr bwMode="auto">
            <a:xfrm>
              <a:off x="3185064" y="1248611"/>
              <a:ext cx="1554126" cy="45719"/>
            </a:xfrm>
            <a:prstGeom prst="rect">
              <a:avLst/>
            </a:prstGeom>
            <a:solidFill>
              <a:schemeClr val="bg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4300" b="1" i="0" u="sng" strike="noStrike" cap="none" normalizeH="0" baseline="0">
                <a:ln>
                  <a:noFill/>
                </a:ln>
                <a:solidFill>
                  <a:schemeClr val="bg1"/>
                </a:solidFill>
                <a:effectLst/>
                <a:latin typeface="Garamond" charset="0"/>
                <a:ea typeface="ＭＳ Ｐゴシック" charset="0"/>
                <a:cs typeface="ＭＳ Ｐゴシック" charset="0"/>
              </a:endParaRPr>
            </a:p>
          </p:txBody>
        </p:sp>
      </p:grpSp>
    </p:spTree>
    <p:extLst>
      <p:ext uri="{BB962C8B-B14F-4D97-AF65-F5344CB8AC3E}">
        <p14:creationId xmlns:p14="http://schemas.microsoft.com/office/powerpoint/2010/main" val="33277616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sp>
        <p:nvSpPr>
          <p:cNvPr id="4"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Expected performance</a:t>
            </a:r>
            <a:br>
              <a:rPr lang="en-GB" b="0" u="none" kern="0" dirty="0" smtClean="0"/>
            </a:br>
            <a:endParaRPr lang="en-US" b="0" u="none" kern="0" dirty="0"/>
          </a:p>
        </p:txBody>
      </p:sp>
      <p:sp>
        <p:nvSpPr>
          <p:cNvPr id="11" name="CasellaDiTesto 10"/>
          <p:cNvSpPr txBox="1"/>
          <p:nvPr/>
        </p:nvSpPr>
        <p:spPr>
          <a:xfrm>
            <a:off x="289788" y="680591"/>
            <a:ext cx="6524381" cy="307777"/>
          </a:xfrm>
          <a:prstGeom prst="rect">
            <a:avLst/>
          </a:prstGeom>
          <a:noFill/>
        </p:spPr>
        <p:txBody>
          <a:bodyPr wrap="square" rtlCol="0">
            <a:spAutoFit/>
          </a:bodyPr>
          <a:lstStyle/>
          <a:p>
            <a:r>
              <a:rPr lang="en-US" sz="1400" b="0" u="none" dirty="0" smtClean="0">
                <a:solidFill>
                  <a:schemeClr val="tx1"/>
                </a:solidFill>
              </a:rPr>
              <a:t>Transparency </a:t>
            </a:r>
            <a:r>
              <a:rPr lang="en-US" sz="1400" b="0" u="none" dirty="0">
                <a:solidFill>
                  <a:schemeClr val="tx1"/>
                </a:solidFill>
              </a:rPr>
              <a:t>more relevant than asymptotic </a:t>
            </a:r>
            <a:r>
              <a:rPr lang="en-US" sz="1400" b="0" u="none" dirty="0" smtClean="0">
                <a:solidFill>
                  <a:schemeClr val="tx1"/>
                </a:solidFill>
              </a:rPr>
              <a:t>resolution</a:t>
            </a:r>
            <a:endParaRPr lang="en-GB" sz="1400" u="none" dirty="0">
              <a:solidFill>
                <a:schemeClr val="tx1"/>
              </a:solidFill>
            </a:endParaRPr>
          </a:p>
        </p:txBody>
      </p:sp>
      <p:pic>
        <p:nvPicPr>
          <p:cNvPr id="19" name="Immagine 18"/>
          <p:cNvPicPr>
            <a:picLocks noChangeAspect="1"/>
          </p:cNvPicPr>
          <p:nvPr/>
        </p:nvPicPr>
        <p:blipFill rotWithShape="1">
          <a:blip r:embed="rId3">
            <a:extLst>
              <a:ext uri="{28A0092B-C50C-407E-A947-70E740481C1C}">
                <a14:useLocalDpi xmlns:a14="http://schemas.microsoft.com/office/drawing/2010/main" val="0"/>
              </a:ext>
            </a:extLst>
          </a:blip>
          <a:srcRect l="1805"/>
          <a:stretch/>
        </p:blipFill>
        <p:spPr>
          <a:xfrm>
            <a:off x="45418" y="1398055"/>
            <a:ext cx="3917062" cy="2708910"/>
          </a:xfrm>
          <a:prstGeom prst="rect">
            <a:avLst/>
          </a:prstGeom>
        </p:spPr>
      </p:pic>
      <p:sp>
        <p:nvSpPr>
          <p:cNvPr id="5" name="Segnaposto data 4"/>
          <p:cNvSpPr>
            <a:spLocks noGrp="1"/>
          </p:cNvSpPr>
          <p:nvPr>
            <p:ph type="dt" idx="10"/>
          </p:nvPr>
        </p:nvSpPr>
        <p:spPr/>
        <p:txBody>
          <a:bodyPr/>
          <a:lstStyle/>
          <a:p>
            <a:pPr>
              <a:defRPr/>
            </a:pPr>
            <a:r>
              <a:rPr lang="en-US" smtClean="0"/>
              <a:t>07/30/2020</a:t>
            </a:r>
            <a:endParaRPr lang="it-IT"/>
          </a:p>
        </p:txBody>
      </p:sp>
      <p:sp>
        <p:nvSpPr>
          <p:cNvPr id="12" name="Segnaposto numero diapositiva 11"/>
          <p:cNvSpPr>
            <a:spLocks noGrp="1"/>
          </p:cNvSpPr>
          <p:nvPr>
            <p:ph type="sldNum" idx="12"/>
          </p:nvPr>
        </p:nvSpPr>
        <p:spPr/>
        <p:txBody>
          <a:bodyPr/>
          <a:lstStyle/>
          <a:p>
            <a:pPr>
              <a:defRPr/>
            </a:pPr>
            <a:fld id="{77DA7F4B-CAEE-B84E-A4EE-45C88F7DB478}" type="slidenum">
              <a:rPr lang="it-IT" smtClean="0"/>
              <a:pPr>
                <a:defRPr/>
              </a:pPr>
              <a:t>42</a:t>
            </a:fld>
            <a:r>
              <a:rPr lang="it-IT" smtClean="0"/>
              <a:t>/18</a:t>
            </a:r>
            <a:endParaRPr lang="it-IT" dirty="0"/>
          </a:p>
        </p:txBody>
      </p:sp>
      <p:graphicFrame>
        <p:nvGraphicFramePr>
          <p:cNvPr id="13" name="Object 7"/>
          <p:cNvGraphicFramePr>
            <a:graphicFrameLocks noChangeAspect="1"/>
          </p:cNvGraphicFramePr>
          <p:nvPr>
            <p:extLst>
              <p:ext uri="{D42A27DB-BD31-4B8C-83A1-F6EECF244321}">
                <p14:modId xmlns:p14="http://schemas.microsoft.com/office/powerpoint/2010/main" val="1160968116"/>
              </p:ext>
            </p:extLst>
          </p:nvPr>
        </p:nvGraphicFramePr>
        <p:xfrm>
          <a:off x="1354471" y="3409330"/>
          <a:ext cx="1462087" cy="387350"/>
        </p:xfrm>
        <a:graphic>
          <a:graphicData uri="http://schemas.openxmlformats.org/presentationml/2006/ole">
            <mc:AlternateContent xmlns:mc="http://schemas.openxmlformats.org/markup-compatibility/2006">
              <mc:Choice xmlns:v="urn:schemas-microsoft-com:vml" Requires="v">
                <p:oleObj spid="_x0000_s30730" name="Equation" r:id="rId4" imgW="1473120" imgH="457200" progId="Equation.3">
                  <p:embed/>
                </p:oleObj>
              </mc:Choice>
              <mc:Fallback>
                <p:oleObj name="Equation" r:id="rId4" imgW="1473120" imgH="457200" progId="Equation.3">
                  <p:embed/>
                  <p:pic>
                    <p:nvPicPr>
                      <p:cNvPr id="13" name="Object 7"/>
                      <p:cNvPicPr>
                        <a:picLocks noChangeAspect="1" noChangeArrowheads="1"/>
                      </p:cNvPicPr>
                      <p:nvPr/>
                    </p:nvPicPr>
                    <p:blipFill>
                      <a:blip r:embed="rId5"/>
                      <a:srcRect/>
                      <a:stretch>
                        <a:fillRect/>
                      </a:stretch>
                    </p:blipFill>
                    <p:spPr bwMode="auto">
                      <a:xfrm>
                        <a:off x="1354471" y="3409330"/>
                        <a:ext cx="1462087" cy="387350"/>
                      </a:xfrm>
                      <a:prstGeom prst="rect">
                        <a:avLst/>
                      </a:prstGeom>
                      <a:solidFill>
                        <a:schemeClr val="bg1"/>
                      </a:solid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4" name="Oval 13"/>
          <p:cNvSpPr>
            <a:spLocks noChangeArrowheads="1"/>
          </p:cNvSpPr>
          <p:nvPr/>
        </p:nvSpPr>
        <p:spPr bwMode="auto">
          <a:xfrm>
            <a:off x="3313335" y="3276712"/>
            <a:ext cx="323925" cy="323925"/>
          </a:xfrm>
          <a:prstGeom prst="ellipse">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3226"/>
          </a:p>
        </p:txBody>
      </p:sp>
      <p:cxnSp>
        <p:nvCxnSpPr>
          <p:cNvPr id="15" name="Straight Connector 19"/>
          <p:cNvCxnSpPr>
            <a:stCxn id="13" idx="3"/>
            <a:endCxn id="14" idx="3"/>
          </p:cNvCxnSpPr>
          <p:nvPr/>
        </p:nvCxnSpPr>
        <p:spPr bwMode="auto">
          <a:xfrm flipV="1">
            <a:off x="2816558" y="3553199"/>
            <a:ext cx="544215" cy="49806"/>
          </a:xfrm>
          <a:prstGeom prst="line">
            <a:avLst/>
          </a:prstGeom>
          <a:solidFill>
            <a:srgbClr val="00B8FF"/>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2" name="Gruppo 21"/>
          <p:cNvGrpSpPr/>
          <p:nvPr/>
        </p:nvGrpSpPr>
        <p:grpSpPr>
          <a:xfrm>
            <a:off x="3901555" y="1334021"/>
            <a:ext cx="2773923" cy="2684688"/>
            <a:chOff x="3762857" y="1193393"/>
            <a:chExt cx="3051313" cy="2953159"/>
          </a:xfrm>
        </p:grpSpPr>
        <p:grpSp>
          <p:nvGrpSpPr>
            <p:cNvPr id="23" name="Gruppo 22"/>
            <p:cNvGrpSpPr/>
            <p:nvPr/>
          </p:nvGrpSpPr>
          <p:grpSpPr>
            <a:xfrm>
              <a:off x="3762857" y="1193393"/>
              <a:ext cx="3051313" cy="2953159"/>
              <a:chOff x="3762857" y="1193393"/>
              <a:chExt cx="3051313" cy="2953159"/>
            </a:xfrm>
          </p:grpSpPr>
          <p:pic>
            <p:nvPicPr>
              <p:cNvPr id="25" name="Immagine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2857" y="1193393"/>
                <a:ext cx="3051313" cy="2953159"/>
              </a:xfrm>
              <a:prstGeom prst="rect">
                <a:avLst/>
              </a:prstGeom>
            </p:spPr>
          </p:pic>
          <p:sp>
            <p:nvSpPr>
              <p:cNvPr id="26" name="Rettangolo 25"/>
              <p:cNvSpPr/>
              <p:nvPr/>
            </p:nvSpPr>
            <p:spPr bwMode="auto">
              <a:xfrm>
                <a:off x="4957076" y="1785755"/>
                <a:ext cx="576064" cy="100932"/>
              </a:xfrm>
              <a:prstGeom prst="rect">
                <a:avLst/>
              </a:prstGeom>
              <a:solidFill>
                <a:schemeClr val="bg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4300" b="1" i="0" u="sng" strike="noStrike" cap="none" normalizeH="0" baseline="0">
                  <a:ln>
                    <a:noFill/>
                  </a:ln>
                  <a:solidFill>
                    <a:schemeClr val="bg1"/>
                  </a:solidFill>
                  <a:effectLst/>
                  <a:latin typeface="Garamond" charset="0"/>
                  <a:ea typeface="ＭＳ Ｐゴシック" charset="0"/>
                  <a:cs typeface="ＭＳ Ｐゴシック" charset="0"/>
                </a:endParaRPr>
              </a:p>
            </p:txBody>
          </p:sp>
        </p:grpSp>
        <p:sp>
          <p:nvSpPr>
            <p:cNvPr id="24" name="CasellaDiTesto 23"/>
            <p:cNvSpPr txBox="1"/>
            <p:nvPr/>
          </p:nvSpPr>
          <p:spPr>
            <a:xfrm>
              <a:off x="4869954" y="1726926"/>
              <a:ext cx="569387" cy="215444"/>
            </a:xfrm>
            <a:prstGeom prst="rect">
              <a:avLst/>
            </a:prstGeom>
            <a:noFill/>
          </p:spPr>
          <p:txBody>
            <a:bodyPr wrap="none" rtlCol="0">
              <a:spAutoFit/>
            </a:bodyPr>
            <a:lstStyle/>
            <a:p>
              <a:r>
                <a:rPr lang="en-GB" sz="800" b="0" u="none" dirty="0" smtClean="0">
                  <a:solidFill>
                    <a:schemeClr val="bg2">
                      <a:lumMod val="50000"/>
                    </a:schemeClr>
                  </a:solidFill>
                </a:rPr>
                <a:t>low Si res</a:t>
              </a:r>
              <a:endParaRPr lang="en-GB" sz="800" b="0" u="none" dirty="0">
                <a:solidFill>
                  <a:schemeClr val="bg2">
                    <a:lumMod val="50000"/>
                  </a:schemeClr>
                </a:solidFill>
              </a:endParaRPr>
            </a:p>
          </p:txBody>
        </p:sp>
      </p:grpSp>
    </p:spTree>
    <p:extLst>
      <p:ext uri="{BB962C8B-B14F-4D97-AF65-F5344CB8AC3E}">
        <p14:creationId xmlns:p14="http://schemas.microsoft.com/office/powerpoint/2010/main" val="1893973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idx="11"/>
          </p:nvPr>
        </p:nvSpPr>
        <p:spPr/>
        <p:txBody>
          <a:bodyPr/>
          <a:lstStyle/>
          <a:p>
            <a:pPr>
              <a:defRPr/>
            </a:pPr>
            <a:r>
              <a:rPr lang="it-IT" smtClean="0"/>
              <a:t>G.F. Tassielli - ICHEP2020 - Virtual (Prague)</a:t>
            </a:r>
            <a:endParaRPr lang="en-US"/>
          </a:p>
        </p:txBody>
      </p:sp>
      <p:grpSp>
        <p:nvGrpSpPr>
          <p:cNvPr id="4" name="Group 13"/>
          <p:cNvGrpSpPr/>
          <p:nvPr/>
        </p:nvGrpSpPr>
        <p:grpSpPr>
          <a:xfrm>
            <a:off x="551385" y="1236431"/>
            <a:ext cx="1608132" cy="977083"/>
            <a:chOff x="4125572" y="2202201"/>
            <a:chExt cx="5485779" cy="3332072"/>
          </a:xfrm>
        </p:grpSpPr>
        <p:pic>
          <p:nvPicPr>
            <p:cNvPr id="5"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25572" y="2202201"/>
              <a:ext cx="4907461" cy="3332072"/>
            </a:xfrm>
            <a:prstGeom prst="rect">
              <a:avLst/>
            </a:prstGeom>
          </p:spPr>
        </p:pic>
        <p:sp>
          <p:nvSpPr>
            <p:cNvPr id="6" name="Rettangolo 4"/>
            <p:cNvSpPr/>
            <p:nvPr/>
          </p:nvSpPr>
          <p:spPr>
            <a:xfrm>
              <a:off x="5968247" y="3248052"/>
              <a:ext cx="3643104" cy="1385455"/>
            </a:xfrm>
            <a:prstGeom prst="rect">
              <a:avLst/>
            </a:prstGeom>
          </p:spPr>
          <p:txBody>
            <a:bodyPr wrap="square">
              <a:spAutoFit/>
            </a:bodyPr>
            <a:lstStyle/>
            <a:p>
              <a:pPr marL="11909" algn="ctr">
                <a:lnSpc>
                  <a:spcPct val="120000"/>
                </a:lnSpc>
                <a:tabLst>
                  <a:tab pos="4641103" algn="r"/>
                </a:tabLst>
              </a:pPr>
              <a:r>
                <a:rPr lang="en-GB" sz="900" dirty="0">
                  <a:solidFill>
                    <a:srgbClr val="CC0409"/>
                  </a:solidFill>
                  <a:latin typeface="Times New Roman"/>
                  <a:cs typeface="Times New Roman"/>
                </a:rPr>
                <a:t>σ = 106 μm</a:t>
              </a:r>
            </a:p>
            <a:p>
              <a:pPr marL="11909" algn="ctr">
                <a:lnSpc>
                  <a:spcPct val="120000"/>
                </a:lnSpc>
                <a:tabLst>
                  <a:tab pos="4641103" algn="r"/>
                </a:tabLst>
              </a:pPr>
              <a:r>
                <a:rPr lang="en-GB" sz="800" dirty="0">
                  <a:solidFill>
                    <a:srgbClr val="CC0409"/>
                  </a:solidFill>
                  <a:latin typeface="Times New Roman"/>
                  <a:cs typeface="Times New Roman"/>
                </a:rPr>
                <a:t>(He/iC</a:t>
              </a:r>
              <a:r>
                <a:rPr lang="en-GB" sz="800" baseline="-25000" dirty="0">
                  <a:solidFill>
                    <a:srgbClr val="CC0409"/>
                  </a:solidFill>
                  <a:latin typeface="Times New Roman"/>
                  <a:cs typeface="Times New Roman"/>
                </a:rPr>
                <a:t>4</a:t>
              </a:r>
              <a:r>
                <a:rPr lang="en-GB" sz="800" dirty="0">
                  <a:solidFill>
                    <a:srgbClr val="CC0409"/>
                  </a:solidFill>
                  <a:latin typeface="Times New Roman"/>
                  <a:cs typeface="Times New Roman"/>
                </a:rPr>
                <a:t>H</a:t>
              </a:r>
              <a:r>
                <a:rPr lang="en-GB" sz="800" baseline="-25000" dirty="0">
                  <a:solidFill>
                    <a:srgbClr val="CC0409"/>
                  </a:solidFill>
                  <a:latin typeface="Times New Roman"/>
                  <a:cs typeface="Times New Roman"/>
                </a:rPr>
                <a:t>10</a:t>
              </a:r>
              <a:r>
                <a:rPr lang="en-GB" sz="800" dirty="0">
                  <a:solidFill>
                    <a:srgbClr val="CC0409"/>
                  </a:solidFill>
                  <a:latin typeface="Times New Roman"/>
                  <a:cs typeface="Times New Roman"/>
                </a:rPr>
                <a:t> = 85/15)</a:t>
              </a:r>
            </a:p>
          </p:txBody>
        </p:sp>
        <p:sp>
          <p:nvSpPr>
            <p:cNvPr id="7" name="Rectangle 16"/>
            <p:cNvSpPr/>
            <p:nvPr/>
          </p:nvSpPr>
          <p:spPr>
            <a:xfrm>
              <a:off x="6192326" y="4128463"/>
              <a:ext cx="2783368" cy="669113"/>
            </a:xfrm>
            <a:prstGeom prst="rect">
              <a:avLst/>
            </a:prstGeom>
          </p:spPr>
          <p:txBody>
            <a:bodyPr wrap="square">
              <a:spAutoFit/>
            </a:bodyPr>
            <a:lstStyle/>
            <a:p>
              <a:r>
                <a:rPr lang="en-US" sz="675" dirty="0"/>
                <a:t>arXiv:1605.07970</a:t>
              </a:r>
            </a:p>
          </p:txBody>
        </p:sp>
      </p:grpSp>
      <p:grpSp>
        <p:nvGrpSpPr>
          <p:cNvPr id="8" name="Group 6"/>
          <p:cNvGrpSpPr/>
          <p:nvPr/>
        </p:nvGrpSpPr>
        <p:grpSpPr>
          <a:xfrm>
            <a:off x="546855" y="2309171"/>
            <a:ext cx="1448518" cy="1917700"/>
            <a:chOff x="3711457" y="416461"/>
            <a:chExt cx="3287356" cy="4350802"/>
          </a:xfrm>
        </p:grpSpPr>
        <p:pic>
          <p:nvPicPr>
            <p:cNvPr id="9"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1457" y="416461"/>
              <a:ext cx="3287058" cy="2229155"/>
            </a:xfrm>
            <a:prstGeom prst="rect">
              <a:avLst/>
            </a:prstGeom>
            <a:solidFill>
              <a:srgbClr val="FFFFFF"/>
            </a:solidFill>
          </p:spPr>
        </p:pic>
        <p:pic>
          <p:nvPicPr>
            <p:cNvPr id="10" name="Picture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1753" y="2538108"/>
              <a:ext cx="3287060" cy="2229155"/>
            </a:xfrm>
            <a:prstGeom prst="rect">
              <a:avLst/>
            </a:prstGeom>
            <a:solidFill>
              <a:srgbClr val="FFFFFF"/>
            </a:solidFill>
          </p:spPr>
        </p:pic>
      </p:grpSp>
      <p:sp>
        <p:nvSpPr>
          <p:cNvPr id="11" name="TextBox 19"/>
          <p:cNvSpPr txBox="1"/>
          <p:nvPr/>
        </p:nvSpPr>
        <p:spPr>
          <a:xfrm>
            <a:off x="341087" y="1036192"/>
            <a:ext cx="1871025" cy="230832"/>
          </a:xfrm>
          <a:prstGeom prst="rect">
            <a:avLst/>
          </a:prstGeom>
          <a:noFill/>
        </p:spPr>
        <p:txBody>
          <a:bodyPr wrap="none" rtlCol="0">
            <a:spAutoFit/>
          </a:bodyPr>
          <a:lstStyle/>
          <a:p>
            <a:pPr algn="ctr"/>
            <a:r>
              <a:rPr lang="en-US" sz="900" dirty="0">
                <a:latin typeface="Arial"/>
                <a:cs typeface="Arial"/>
              </a:rPr>
              <a:t>spatial resolution on 7 mm cell</a:t>
            </a:r>
          </a:p>
        </p:txBody>
      </p:sp>
      <p:grpSp>
        <p:nvGrpSpPr>
          <p:cNvPr id="12" name="Group 27"/>
          <p:cNvGrpSpPr/>
          <p:nvPr/>
        </p:nvGrpSpPr>
        <p:grpSpPr>
          <a:xfrm>
            <a:off x="2314557" y="1092607"/>
            <a:ext cx="1940855" cy="3148518"/>
            <a:chOff x="5652555" y="1588126"/>
            <a:chExt cx="3123892" cy="5066114"/>
          </a:xfrm>
        </p:grpSpPr>
        <p:pic>
          <p:nvPicPr>
            <p:cNvPr id="13" name="Picture 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52556" y="1588126"/>
              <a:ext cx="3123891" cy="1671152"/>
            </a:xfrm>
            <a:prstGeom prst="rect">
              <a:avLst/>
            </a:prstGeom>
          </p:spPr>
        </p:pic>
        <p:pic>
          <p:nvPicPr>
            <p:cNvPr id="14" name="Picture 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52555" y="3285469"/>
              <a:ext cx="3123891" cy="1675158"/>
            </a:xfrm>
            <a:prstGeom prst="rect">
              <a:avLst/>
            </a:prstGeom>
          </p:spPr>
        </p:pic>
        <p:pic>
          <p:nvPicPr>
            <p:cNvPr id="15" name="Picture 3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52556" y="4981227"/>
              <a:ext cx="3123891" cy="1673013"/>
            </a:xfrm>
            <a:prstGeom prst="rect">
              <a:avLst/>
            </a:prstGeom>
          </p:spPr>
        </p:pic>
      </p:grpSp>
      <p:sp>
        <p:nvSpPr>
          <p:cNvPr id="16" name="TextBox 28"/>
          <p:cNvSpPr txBox="1"/>
          <p:nvPr/>
        </p:nvSpPr>
        <p:spPr>
          <a:xfrm>
            <a:off x="2306936" y="1048188"/>
            <a:ext cx="1972291" cy="323165"/>
          </a:xfrm>
          <a:prstGeom prst="rect">
            <a:avLst/>
          </a:prstGeom>
          <a:noFill/>
        </p:spPr>
        <p:txBody>
          <a:bodyPr wrap="square" rtlCol="0">
            <a:spAutoFit/>
          </a:bodyPr>
          <a:lstStyle/>
          <a:p>
            <a:pPr algn="ctr"/>
            <a:r>
              <a:rPr lang="en-US" sz="750" dirty="0">
                <a:latin typeface="Arial"/>
                <a:cs typeface="Arial"/>
              </a:rPr>
              <a:t>hits in 250 ns window</a:t>
            </a:r>
          </a:p>
          <a:p>
            <a:pPr algn="ctr"/>
            <a:r>
              <a:rPr lang="en-US" sz="750" dirty="0">
                <a:latin typeface="Arial"/>
                <a:cs typeface="Arial"/>
              </a:rPr>
              <a:t>both views</a:t>
            </a:r>
          </a:p>
        </p:txBody>
      </p:sp>
      <p:sp>
        <p:nvSpPr>
          <p:cNvPr id="17" name="TextBox 29"/>
          <p:cNvSpPr txBox="1"/>
          <p:nvPr/>
        </p:nvSpPr>
        <p:spPr>
          <a:xfrm>
            <a:off x="2619360" y="2147482"/>
            <a:ext cx="1402948" cy="207749"/>
          </a:xfrm>
          <a:prstGeom prst="rect">
            <a:avLst/>
          </a:prstGeom>
          <a:noFill/>
        </p:spPr>
        <p:txBody>
          <a:bodyPr wrap="none" rtlCol="0">
            <a:spAutoFit/>
          </a:bodyPr>
          <a:lstStyle/>
          <a:p>
            <a:pPr algn="ctr"/>
            <a:r>
              <a:rPr lang="en-US" sz="750" dirty="0">
                <a:solidFill>
                  <a:srgbClr val="FFFFFF"/>
                </a:solidFill>
                <a:latin typeface="Arial"/>
                <a:cs typeface="Arial"/>
              </a:rPr>
              <a:t>segment fit + turn merging</a:t>
            </a:r>
          </a:p>
        </p:txBody>
      </p:sp>
      <p:sp>
        <p:nvSpPr>
          <p:cNvPr id="18" name="TextBox 30"/>
          <p:cNvSpPr txBox="1"/>
          <p:nvPr/>
        </p:nvSpPr>
        <p:spPr>
          <a:xfrm>
            <a:off x="2260380" y="3158072"/>
            <a:ext cx="2056973" cy="323165"/>
          </a:xfrm>
          <a:prstGeom prst="rect">
            <a:avLst/>
          </a:prstGeom>
          <a:noFill/>
        </p:spPr>
        <p:txBody>
          <a:bodyPr wrap="none" rtlCol="0">
            <a:spAutoFit/>
          </a:bodyPr>
          <a:lstStyle/>
          <a:p>
            <a:pPr algn="ctr"/>
            <a:r>
              <a:rPr lang="en-US" sz="750" dirty="0">
                <a:solidFill>
                  <a:srgbClr val="FFFFFF"/>
                </a:solidFill>
                <a:latin typeface="Arial"/>
                <a:cs typeface="Arial"/>
              </a:rPr>
              <a:t>discard short segments and isolated hits</a:t>
            </a:r>
          </a:p>
          <a:p>
            <a:pPr algn="ctr"/>
            <a:r>
              <a:rPr lang="en-US" sz="750" dirty="0">
                <a:solidFill>
                  <a:srgbClr val="FFFFFF"/>
                </a:solidFill>
                <a:latin typeface="Arial"/>
                <a:cs typeface="Arial"/>
              </a:rPr>
              <a:t>full track fit</a:t>
            </a:r>
          </a:p>
        </p:txBody>
      </p:sp>
      <p:grpSp>
        <p:nvGrpSpPr>
          <p:cNvPr id="19" name="Group 37"/>
          <p:cNvGrpSpPr/>
          <p:nvPr/>
        </p:nvGrpSpPr>
        <p:grpSpPr>
          <a:xfrm>
            <a:off x="4289742" y="2137785"/>
            <a:ext cx="1952088" cy="2097532"/>
            <a:chOff x="5931691" y="1781899"/>
            <a:chExt cx="2480235" cy="2664208"/>
          </a:xfrm>
        </p:grpSpPr>
        <p:pic>
          <p:nvPicPr>
            <p:cNvPr id="20" name="Picture 3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31691" y="1781899"/>
              <a:ext cx="2480235" cy="1324274"/>
            </a:xfrm>
            <a:prstGeom prst="rect">
              <a:avLst/>
            </a:prstGeom>
          </p:spPr>
        </p:pic>
        <p:pic>
          <p:nvPicPr>
            <p:cNvPr id="21" name="Picture 3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931691" y="3116333"/>
              <a:ext cx="2480235" cy="1329774"/>
            </a:xfrm>
            <a:prstGeom prst="rect">
              <a:avLst/>
            </a:prstGeom>
          </p:spPr>
        </p:pic>
        <p:sp>
          <p:nvSpPr>
            <p:cNvPr id="22" name="TextBox 33"/>
            <p:cNvSpPr txBox="1"/>
            <p:nvPr/>
          </p:nvSpPr>
          <p:spPr>
            <a:xfrm>
              <a:off x="6902724" y="2985529"/>
              <a:ext cx="554391" cy="263875"/>
            </a:xfrm>
            <a:prstGeom prst="rect">
              <a:avLst/>
            </a:prstGeom>
            <a:noFill/>
          </p:spPr>
          <p:txBody>
            <a:bodyPr wrap="none" rtlCol="0">
              <a:spAutoFit/>
            </a:bodyPr>
            <a:lstStyle/>
            <a:p>
              <a:pPr algn="ctr"/>
              <a:r>
                <a:rPr lang="en-US" sz="750" dirty="0">
                  <a:solidFill>
                    <a:srgbClr val="FFFFFF"/>
                  </a:solidFill>
                  <a:latin typeface="Arial"/>
                  <a:cs typeface="Arial"/>
                </a:rPr>
                <a:t>zoom</a:t>
              </a:r>
              <a:endParaRPr lang="en-US" sz="825" dirty="0">
                <a:solidFill>
                  <a:srgbClr val="FFFFFF"/>
                </a:solidFill>
                <a:latin typeface="Arial"/>
                <a:cs typeface="Arial"/>
              </a:endParaRPr>
            </a:p>
          </p:txBody>
        </p:sp>
      </p:grpSp>
      <p:sp>
        <p:nvSpPr>
          <p:cNvPr id="23" name="TextBox 38"/>
          <p:cNvSpPr txBox="1"/>
          <p:nvPr/>
        </p:nvSpPr>
        <p:spPr>
          <a:xfrm>
            <a:off x="4400390" y="1168848"/>
            <a:ext cx="1569661" cy="923330"/>
          </a:xfrm>
          <a:prstGeom prst="rect">
            <a:avLst/>
          </a:prstGeom>
          <a:noFill/>
        </p:spPr>
        <p:txBody>
          <a:bodyPr wrap="none" rtlCol="0">
            <a:spAutoFit/>
          </a:bodyPr>
          <a:lstStyle/>
          <a:p>
            <a:pPr algn="ctr"/>
            <a:r>
              <a:rPr lang="en-US" sz="1800" dirty="0">
                <a:solidFill>
                  <a:srgbClr val="FFFF00"/>
                </a:solidFill>
                <a:latin typeface="Arial"/>
                <a:cs typeface="Arial"/>
              </a:rPr>
              <a:t>3D </a:t>
            </a:r>
          </a:p>
          <a:p>
            <a:pPr algn="ctr"/>
            <a:r>
              <a:rPr lang="en-US" sz="1800" dirty="0">
                <a:solidFill>
                  <a:srgbClr val="FFFF00"/>
                </a:solidFill>
                <a:latin typeface="Arial"/>
                <a:cs typeface="Arial"/>
              </a:rPr>
              <a:t>track finding</a:t>
            </a:r>
          </a:p>
          <a:p>
            <a:pPr algn="ctr"/>
            <a:r>
              <a:rPr lang="en-US" sz="1800" dirty="0">
                <a:solidFill>
                  <a:srgbClr val="FFFF00"/>
                </a:solidFill>
                <a:latin typeface="Arial"/>
                <a:cs typeface="Arial"/>
              </a:rPr>
              <a:t>and fit</a:t>
            </a:r>
          </a:p>
        </p:txBody>
      </p:sp>
      <p:sp>
        <p:nvSpPr>
          <p:cNvPr id="24" name="TextBox 39"/>
          <p:cNvSpPr txBox="1"/>
          <p:nvPr/>
        </p:nvSpPr>
        <p:spPr>
          <a:xfrm>
            <a:off x="6241830" y="3244328"/>
            <a:ext cx="526205" cy="369332"/>
          </a:xfrm>
          <a:prstGeom prst="rect">
            <a:avLst/>
          </a:prstGeom>
          <a:noFill/>
        </p:spPr>
        <p:txBody>
          <a:bodyPr wrap="square" rtlCol="0">
            <a:spAutoFit/>
          </a:bodyPr>
          <a:lstStyle/>
          <a:p>
            <a:pPr algn="ctr"/>
            <a:r>
              <a:rPr lang="en-US" sz="900" dirty="0">
                <a:solidFill>
                  <a:srgbClr val="00FFFF"/>
                </a:solidFill>
                <a:latin typeface="Arial"/>
                <a:cs typeface="Arial"/>
              </a:rPr>
              <a:t>signal</a:t>
            </a:r>
          </a:p>
          <a:p>
            <a:pPr algn="ctr"/>
            <a:r>
              <a:rPr lang="en-US" sz="900" dirty="0">
                <a:solidFill>
                  <a:srgbClr val="00FFFF"/>
                </a:solidFill>
                <a:latin typeface="Arial"/>
                <a:cs typeface="Arial"/>
              </a:rPr>
              <a:t>track</a:t>
            </a:r>
          </a:p>
        </p:txBody>
      </p:sp>
      <p:sp>
        <p:nvSpPr>
          <p:cNvPr id="25" name="TextBox 40"/>
          <p:cNvSpPr txBox="1"/>
          <p:nvPr/>
        </p:nvSpPr>
        <p:spPr>
          <a:xfrm>
            <a:off x="6225717" y="3632371"/>
            <a:ext cx="582211" cy="369332"/>
          </a:xfrm>
          <a:prstGeom prst="rect">
            <a:avLst/>
          </a:prstGeom>
          <a:noFill/>
        </p:spPr>
        <p:txBody>
          <a:bodyPr wrap="none" rtlCol="0">
            <a:spAutoFit/>
          </a:bodyPr>
          <a:lstStyle/>
          <a:p>
            <a:pPr algn="ctr"/>
            <a:r>
              <a:rPr lang="en-US" sz="900" dirty="0">
                <a:solidFill>
                  <a:srgbClr val="FF00FF"/>
                </a:solidFill>
                <a:latin typeface="Arial"/>
                <a:cs typeface="Arial"/>
              </a:rPr>
              <a:t>michel </a:t>
            </a:r>
          </a:p>
          <a:p>
            <a:pPr algn="ctr"/>
            <a:r>
              <a:rPr lang="en-US" sz="900" dirty="0">
                <a:solidFill>
                  <a:srgbClr val="FF00FF"/>
                </a:solidFill>
                <a:latin typeface="Arial"/>
                <a:cs typeface="Arial"/>
              </a:rPr>
              <a:t>tracks</a:t>
            </a:r>
          </a:p>
        </p:txBody>
      </p:sp>
      <p:sp>
        <p:nvSpPr>
          <p:cNvPr id="26" name="Titolo 2"/>
          <p:cNvSpPr txBox="1">
            <a:spLocks/>
          </p:cNvSpPr>
          <p:nvPr/>
        </p:nvSpPr>
        <p:spPr>
          <a:xfrm>
            <a:off x="342980" y="207962"/>
            <a:ext cx="6171247" cy="417827"/>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pPr marL="0" lvl="1" indent="0"/>
            <a:r>
              <a:rPr lang="en-US" sz="1800" b="0" u="none" kern="0" dirty="0" smtClean="0"/>
              <a:t>The MEG-II </a:t>
            </a:r>
            <a:r>
              <a:rPr lang="en-US" sz="1800" b="0" u="none" kern="0" dirty="0"/>
              <a:t>Drift Chamber Performance</a:t>
            </a:r>
          </a:p>
        </p:txBody>
      </p:sp>
      <p:sp>
        <p:nvSpPr>
          <p:cNvPr id="27" name="Segnaposto data 26"/>
          <p:cNvSpPr>
            <a:spLocks noGrp="1"/>
          </p:cNvSpPr>
          <p:nvPr>
            <p:ph type="dt" idx="10"/>
          </p:nvPr>
        </p:nvSpPr>
        <p:spPr/>
        <p:txBody>
          <a:bodyPr/>
          <a:lstStyle/>
          <a:p>
            <a:pPr>
              <a:defRPr/>
            </a:pPr>
            <a:r>
              <a:rPr lang="en-US" smtClean="0"/>
              <a:t>07/30/2020</a:t>
            </a:r>
            <a:endParaRPr lang="it-IT"/>
          </a:p>
        </p:txBody>
      </p:sp>
      <p:sp>
        <p:nvSpPr>
          <p:cNvPr id="2" name="Segnaposto numero diapositiva 1"/>
          <p:cNvSpPr>
            <a:spLocks noGrp="1"/>
          </p:cNvSpPr>
          <p:nvPr>
            <p:ph type="sldNum" idx="12"/>
          </p:nvPr>
        </p:nvSpPr>
        <p:spPr/>
        <p:txBody>
          <a:bodyPr/>
          <a:lstStyle/>
          <a:p>
            <a:pPr>
              <a:defRPr/>
            </a:pPr>
            <a:fld id="{77DA7F4B-CAEE-B84E-A4EE-45C88F7DB478}" type="slidenum">
              <a:rPr lang="it-IT" smtClean="0"/>
              <a:pPr>
                <a:defRPr/>
              </a:pPr>
              <a:t>43</a:t>
            </a:fld>
            <a:r>
              <a:rPr lang="it-IT" smtClean="0"/>
              <a:t>/18</a:t>
            </a:r>
            <a:endParaRPr lang="it-IT" dirty="0"/>
          </a:p>
        </p:txBody>
      </p:sp>
    </p:spTree>
    <p:extLst>
      <p:ext uri="{BB962C8B-B14F-4D97-AF65-F5344CB8AC3E}">
        <p14:creationId xmlns:p14="http://schemas.microsoft.com/office/powerpoint/2010/main" val="2533581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o 9"/>
          <p:cNvGrpSpPr/>
          <p:nvPr/>
        </p:nvGrpSpPr>
        <p:grpSpPr>
          <a:xfrm>
            <a:off x="22748" y="607978"/>
            <a:ext cx="3936393" cy="2813421"/>
            <a:chOff x="22748" y="988368"/>
            <a:chExt cx="3458779" cy="2433031"/>
          </a:xfrm>
        </p:grpSpPr>
        <p:pic>
          <p:nvPicPr>
            <p:cNvPr id="3" name="Immagine 2"/>
            <p:cNvPicPr>
              <a:picLocks noChangeAspect="1"/>
            </p:cNvPicPr>
            <p:nvPr/>
          </p:nvPicPr>
          <p:blipFill rotWithShape="1">
            <a:blip r:embed="rId2">
              <a:extLst>
                <a:ext uri="{28A0092B-C50C-407E-A947-70E740481C1C}">
                  <a14:useLocalDpi xmlns:a14="http://schemas.microsoft.com/office/drawing/2010/main" val="0"/>
                </a:ext>
              </a:extLst>
            </a:blip>
            <a:srcRect l="1" t="50158" r="42553" b="-1"/>
            <a:stretch/>
          </p:blipFill>
          <p:spPr>
            <a:xfrm>
              <a:off x="22748" y="988368"/>
              <a:ext cx="3407046" cy="2433031"/>
            </a:xfrm>
            <a:prstGeom prst="rect">
              <a:avLst/>
            </a:prstGeom>
          </p:spPr>
        </p:pic>
        <p:cxnSp>
          <p:nvCxnSpPr>
            <p:cNvPr id="12" name="Connettore diritto 11"/>
            <p:cNvCxnSpPr/>
            <p:nvPr/>
          </p:nvCxnSpPr>
          <p:spPr bwMode="auto">
            <a:xfrm flipV="1">
              <a:off x="461268" y="2829039"/>
              <a:ext cx="2441800" cy="348955"/>
            </a:xfrm>
            <a:prstGeom prst="line">
              <a:avLst/>
            </a:prstGeom>
            <a:solidFill>
              <a:srgbClr val="00B8FF"/>
            </a:solidFill>
            <a:ln w="9525"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2" name="Connettore diritto 31"/>
            <p:cNvCxnSpPr/>
            <p:nvPr/>
          </p:nvCxnSpPr>
          <p:spPr bwMode="auto">
            <a:xfrm flipV="1">
              <a:off x="420025" y="2932585"/>
              <a:ext cx="2483043" cy="255023"/>
            </a:xfrm>
            <a:prstGeom prst="line">
              <a:avLst/>
            </a:prstGeom>
            <a:solidFill>
              <a:srgbClr val="00B8FF"/>
            </a:solidFill>
            <a:ln w="9525"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CasellaDiTesto 10"/>
            <p:cNvSpPr txBox="1"/>
            <p:nvPr/>
          </p:nvSpPr>
          <p:spPr>
            <a:xfrm rot="21347375">
              <a:off x="2822372" y="2889566"/>
              <a:ext cx="659155" cy="246221"/>
            </a:xfrm>
            <a:prstGeom prst="rect">
              <a:avLst/>
            </a:prstGeom>
            <a:noFill/>
          </p:spPr>
          <p:txBody>
            <a:bodyPr wrap="none" rtlCol="0">
              <a:spAutoFit/>
            </a:bodyPr>
            <a:lstStyle/>
            <a:p>
              <a:r>
                <a:rPr lang="it-IT" sz="1000" b="0" u="none" dirty="0">
                  <a:solidFill>
                    <a:srgbClr val="FF0000"/>
                  </a:solidFill>
                </a:rPr>
                <a:t>100 </a:t>
              </a:r>
              <a:r>
                <a:rPr lang="it-IT" sz="1000" b="0" u="none" dirty="0" err="1">
                  <a:solidFill>
                    <a:srgbClr val="FF0000"/>
                  </a:solidFill>
                </a:rPr>
                <a:t>mrad</a:t>
              </a:r>
              <a:endParaRPr lang="en-US" sz="1000" b="0" u="none" dirty="0">
                <a:solidFill>
                  <a:srgbClr val="FF0000"/>
                </a:solidFill>
              </a:endParaRPr>
            </a:p>
          </p:txBody>
        </p:sp>
      </p:grpSp>
      <p:sp>
        <p:nvSpPr>
          <p:cNvPr id="2" name="Titolo 1"/>
          <p:cNvSpPr>
            <a:spLocks noGrp="1"/>
          </p:cNvSpPr>
          <p:nvPr>
            <p:ph type="title"/>
          </p:nvPr>
        </p:nvSpPr>
        <p:spPr/>
        <p:txBody>
          <a:bodyPr/>
          <a:lstStyle/>
          <a:p>
            <a:r>
              <a:rPr lang="en-US" dirty="0" smtClean="0"/>
              <a:t>The IDEA tracking system</a:t>
            </a:r>
            <a:endParaRPr lang="en-US" dirty="0"/>
          </a:p>
        </p:txBody>
      </p:sp>
      <p:sp>
        <p:nvSpPr>
          <p:cNvPr id="16" name="CasellaDiTesto 15"/>
          <p:cNvSpPr txBox="1"/>
          <p:nvPr/>
        </p:nvSpPr>
        <p:spPr>
          <a:xfrm>
            <a:off x="4069278" y="916360"/>
            <a:ext cx="2312844" cy="646331"/>
          </a:xfrm>
          <a:prstGeom prst="rect">
            <a:avLst/>
          </a:prstGeom>
          <a:noFill/>
        </p:spPr>
        <p:txBody>
          <a:bodyPr wrap="square">
            <a:spAutoFit/>
          </a:bodyPr>
          <a:lstStyle>
            <a:defPPr>
              <a:defRPr lang="en-GB"/>
            </a:defPPr>
            <a:lvl1pPr marL="65502" indent="-65502">
              <a:defRPr sz="1000" b="0" u="none">
                <a:solidFill>
                  <a:schemeClr val="tx1"/>
                </a:solidFill>
              </a:defRPr>
            </a:lvl1pPr>
          </a:lstStyle>
          <a:p>
            <a:pPr marL="0" indent="0"/>
            <a:r>
              <a:rPr lang="en-US" sz="1200" b="1" dirty="0" smtClean="0"/>
              <a:t>Si Wrapper</a:t>
            </a:r>
            <a:r>
              <a:rPr lang="en-US" sz="1200" dirty="0" smtClean="0"/>
              <a:t>:</a:t>
            </a:r>
            <a:br>
              <a:rPr lang="en-US" sz="1200" dirty="0" smtClean="0"/>
            </a:br>
            <a:r>
              <a:rPr lang="en-US" sz="1200" dirty="0" smtClean="0"/>
              <a:t>2 layers of µ-strips (50 </a:t>
            </a:r>
            <a:r>
              <a:rPr lang="en-US" sz="1200" dirty="0"/>
              <a:t>µm </a:t>
            </a:r>
            <a:r>
              <a:rPr lang="en-US" sz="1200" dirty="0" smtClean="0"/>
              <a:t>x 1 mm)</a:t>
            </a:r>
            <a:br>
              <a:rPr lang="en-US" sz="1200" dirty="0" smtClean="0"/>
            </a:br>
            <a:r>
              <a:rPr lang="en-US" sz="1200" i="1" dirty="0"/>
              <a:t>both barrel and forward </a:t>
            </a:r>
            <a:r>
              <a:rPr lang="en-US" sz="1200" i="1" dirty="0" smtClean="0"/>
              <a:t>regions</a:t>
            </a:r>
            <a:endParaRPr lang="en-US" sz="1200" i="1" dirty="0"/>
          </a:p>
        </p:txBody>
      </p:sp>
      <p:sp>
        <p:nvSpPr>
          <p:cNvPr id="17" name="Connettore diritto 16"/>
          <p:cNvSpPr/>
          <p:nvPr/>
        </p:nvSpPr>
        <p:spPr>
          <a:xfrm flipH="1" flipV="1">
            <a:off x="2853729" y="1188688"/>
            <a:ext cx="1249522" cy="0"/>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
        <p:nvSpPr>
          <p:cNvPr id="23" name="Connettore diritto 22"/>
          <p:cNvSpPr/>
          <p:nvPr/>
        </p:nvSpPr>
        <p:spPr>
          <a:xfrm flipH="1" flipV="1">
            <a:off x="432444" y="2932582"/>
            <a:ext cx="1" cy="1163159"/>
          </a:xfrm>
          <a:prstGeom prst="line">
            <a:avLst/>
          </a:prstGeom>
          <a:noFill/>
          <a:ln w="0">
            <a:solidFill>
              <a:srgbClr val="000000"/>
            </a:solidFill>
            <a:prstDash val="dash"/>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
        <p:nvSpPr>
          <p:cNvPr id="24" name="Connettore diritto 23"/>
          <p:cNvSpPr/>
          <p:nvPr/>
        </p:nvSpPr>
        <p:spPr>
          <a:xfrm flipH="1" flipV="1">
            <a:off x="2087660" y="1831294"/>
            <a:ext cx="2015591" cy="10542"/>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
        <p:nvSpPr>
          <p:cNvPr id="27" name="Segnaposto piè di pagina 26"/>
          <p:cNvSpPr>
            <a:spLocks noGrp="1"/>
          </p:cNvSpPr>
          <p:nvPr>
            <p:ph type="ftr" idx="11"/>
          </p:nvPr>
        </p:nvSpPr>
        <p:spPr/>
        <p:txBody>
          <a:bodyPr/>
          <a:lstStyle/>
          <a:p>
            <a:pPr>
              <a:defRPr/>
            </a:pPr>
            <a:r>
              <a:rPr lang="it-IT" smtClean="0"/>
              <a:t>G.F. Tassielli - ICHEP2020 - Virtual (Prague)</a:t>
            </a:r>
            <a:endParaRPr lang="en-US"/>
          </a:p>
        </p:txBody>
      </p:sp>
      <p:sp>
        <p:nvSpPr>
          <p:cNvPr id="30" name="Connettore diritto 29"/>
          <p:cNvSpPr/>
          <p:nvPr/>
        </p:nvSpPr>
        <p:spPr>
          <a:xfrm flipV="1">
            <a:off x="432446" y="3094018"/>
            <a:ext cx="261644" cy="1278724"/>
          </a:xfrm>
          <a:prstGeom prst="line">
            <a:avLst/>
          </a:prstGeom>
          <a:noFill/>
          <a:ln w="0">
            <a:solidFill>
              <a:srgbClr val="000000"/>
            </a:solidFill>
            <a:prstDash val="dash"/>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
        <p:nvSpPr>
          <p:cNvPr id="31" name="Connettore diritto 30"/>
          <p:cNvSpPr/>
          <p:nvPr/>
        </p:nvSpPr>
        <p:spPr>
          <a:xfrm flipH="1" flipV="1">
            <a:off x="337830" y="3151053"/>
            <a:ext cx="5149" cy="663446"/>
          </a:xfrm>
          <a:prstGeom prst="line">
            <a:avLst/>
          </a:prstGeom>
          <a:noFill/>
          <a:ln w="0">
            <a:solidFill>
              <a:srgbClr val="000000"/>
            </a:solidFill>
            <a:prstDash val="dash"/>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grpSp>
        <p:nvGrpSpPr>
          <p:cNvPr id="7" name="Gruppo 6"/>
          <p:cNvGrpSpPr/>
          <p:nvPr/>
        </p:nvGrpSpPr>
        <p:grpSpPr>
          <a:xfrm>
            <a:off x="4076222" y="2285175"/>
            <a:ext cx="2651154" cy="2437218"/>
            <a:chOff x="4044681" y="2332492"/>
            <a:chExt cx="2494013" cy="2348865"/>
          </a:xfrm>
        </p:grpSpPr>
        <p:pic>
          <p:nvPicPr>
            <p:cNvPr id="4" name="Immagine 3"/>
            <p:cNvPicPr>
              <a:picLocks noChangeAspect="1"/>
            </p:cNvPicPr>
            <p:nvPr/>
          </p:nvPicPr>
          <p:blipFill>
            <a:blip r:embed="rId3"/>
            <a:stretch>
              <a:fillRect/>
            </a:stretch>
          </p:blipFill>
          <p:spPr>
            <a:xfrm>
              <a:off x="4272696" y="2332492"/>
              <a:ext cx="2265998" cy="2348865"/>
            </a:xfrm>
            <a:prstGeom prst="rect">
              <a:avLst/>
            </a:prstGeom>
          </p:spPr>
        </p:pic>
        <p:sp>
          <p:nvSpPr>
            <p:cNvPr id="5" name="Rettangolo 4"/>
            <p:cNvSpPr/>
            <p:nvPr/>
          </p:nvSpPr>
          <p:spPr>
            <a:xfrm>
              <a:off x="4572643" y="3201452"/>
              <a:ext cx="1867105" cy="523220"/>
            </a:xfrm>
            <a:prstGeom prst="rect">
              <a:avLst/>
            </a:prstGeom>
          </p:spPr>
          <p:txBody>
            <a:bodyPr wrap="square">
              <a:spAutoFit/>
            </a:bodyPr>
            <a:lstStyle/>
            <a:p>
              <a:r>
                <a:rPr lang="en-US" sz="1400" b="0" u="none" dirty="0" smtClean="0">
                  <a:solidFill>
                    <a:schemeClr val="tx1"/>
                  </a:solidFill>
                  <a:latin typeface="+mj-lt"/>
                </a:rPr>
                <a:t>~   5</a:t>
              </a:r>
              <a:r>
                <a:rPr lang="en-US" sz="1400" b="0" u="none" dirty="0">
                  <a:solidFill>
                    <a:schemeClr val="tx1"/>
                  </a:solidFill>
                  <a:latin typeface="+mj-lt"/>
                </a:rPr>
                <a:t>% X</a:t>
              </a:r>
              <a:r>
                <a:rPr lang="en-US" sz="1400" b="0" u="none" baseline="-25000" dirty="0">
                  <a:solidFill>
                    <a:schemeClr val="tx1"/>
                  </a:solidFill>
                  <a:latin typeface="+mj-lt"/>
                </a:rPr>
                <a:t>0</a:t>
              </a:r>
              <a:r>
                <a:rPr lang="en-US" sz="1400" b="0" u="none" dirty="0">
                  <a:solidFill>
                    <a:schemeClr val="tx1"/>
                  </a:solidFill>
                  <a:latin typeface="+mj-lt"/>
                </a:rPr>
                <a:t> </a:t>
              </a:r>
              <a:r>
                <a:rPr lang="en-US" sz="1400" b="0" u="none" dirty="0" smtClean="0">
                  <a:solidFill>
                    <a:schemeClr val="tx1"/>
                  </a:solidFill>
                  <a:latin typeface="+mj-lt"/>
                </a:rPr>
                <a:t>- barrel</a:t>
              </a:r>
              <a:endParaRPr lang="en-US" sz="1400" b="0" u="none" dirty="0">
                <a:solidFill>
                  <a:schemeClr val="tx1"/>
                </a:solidFill>
                <a:latin typeface="+mj-lt"/>
              </a:endParaRPr>
            </a:p>
            <a:p>
              <a:r>
                <a:rPr lang="en-US" sz="1400" b="0" u="none" dirty="0">
                  <a:solidFill>
                    <a:schemeClr val="tx1"/>
                  </a:solidFill>
                  <a:latin typeface="+mj-lt"/>
                </a:rPr>
                <a:t>&lt; 15% X</a:t>
              </a:r>
              <a:r>
                <a:rPr lang="en-US" sz="1400" b="0" u="none" baseline="-25000" dirty="0">
                  <a:solidFill>
                    <a:schemeClr val="tx1"/>
                  </a:solidFill>
                  <a:latin typeface="+mj-lt"/>
                </a:rPr>
                <a:t>0</a:t>
              </a:r>
              <a:r>
                <a:rPr lang="en-US" sz="1400" b="0" u="none" dirty="0">
                  <a:solidFill>
                    <a:schemeClr val="tx1"/>
                  </a:solidFill>
                  <a:latin typeface="+mj-lt"/>
                </a:rPr>
                <a:t> </a:t>
              </a:r>
              <a:r>
                <a:rPr lang="en-US" sz="1400" b="0" u="none" dirty="0" smtClean="0">
                  <a:solidFill>
                    <a:schemeClr val="tx1"/>
                  </a:solidFill>
                  <a:latin typeface="+mj-lt"/>
                </a:rPr>
                <a:t>- forward</a:t>
              </a:r>
              <a:endParaRPr lang="en-US" sz="1400" dirty="0">
                <a:solidFill>
                  <a:schemeClr val="tx1"/>
                </a:solidFill>
                <a:latin typeface="+mj-lt"/>
              </a:endParaRPr>
            </a:p>
          </p:txBody>
        </p:sp>
        <p:sp>
          <p:nvSpPr>
            <p:cNvPr id="6" name="Rettangolo 5"/>
            <p:cNvSpPr/>
            <p:nvPr/>
          </p:nvSpPr>
          <p:spPr>
            <a:xfrm rot="16200000">
              <a:off x="3936478" y="2644827"/>
              <a:ext cx="478016" cy="261610"/>
            </a:xfrm>
            <a:prstGeom prst="rect">
              <a:avLst/>
            </a:prstGeom>
          </p:spPr>
          <p:txBody>
            <a:bodyPr wrap="none">
              <a:spAutoFit/>
            </a:bodyPr>
            <a:lstStyle/>
            <a:p>
              <a:r>
                <a:rPr lang="en-US" sz="1050" b="0" u="none" dirty="0">
                  <a:solidFill>
                    <a:schemeClr val="tx1"/>
                  </a:solidFill>
                </a:rPr>
                <a:t>% X</a:t>
              </a:r>
              <a:r>
                <a:rPr lang="en-US" sz="1050" b="0" u="none" baseline="-25000" dirty="0">
                  <a:solidFill>
                    <a:schemeClr val="tx1"/>
                  </a:solidFill>
                </a:rPr>
                <a:t>0</a:t>
              </a:r>
              <a:endParaRPr lang="en-US" sz="1050" baseline="-25000" dirty="0"/>
            </a:p>
          </p:txBody>
        </p:sp>
      </p:grpSp>
      <p:sp>
        <p:nvSpPr>
          <p:cNvPr id="22" name="CasellaDiTesto 21"/>
          <p:cNvSpPr txBox="1"/>
          <p:nvPr/>
        </p:nvSpPr>
        <p:spPr>
          <a:xfrm>
            <a:off x="200968" y="3580656"/>
            <a:ext cx="3672408" cy="276999"/>
          </a:xfrm>
          <a:prstGeom prst="rect">
            <a:avLst/>
          </a:prstGeom>
          <a:noFill/>
        </p:spPr>
        <p:txBody>
          <a:bodyPr wrap="square">
            <a:spAutoFit/>
          </a:bodyPr>
          <a:lstStyle>
            <a:defPPr>
              <a:defRPr lang="en-GB"/>
            </a:defPPr>
            <a:lvl1pPr marL="65502" indent="-65502">
              <a:defRPr sz="1200" b="0" u="none">
                <a:solidFill>
                  <a:schemeClr val="tx1"/>
                </a:solidFill>
              </a:defRPr>
            </a:lvl1pPr>
          </a:lstStyle>
          <a:p>
            <a:pPr marL="65502" lvl="1" indent="-65502" algn="ctr"/>
            <a:r>
              <a:rPr lang="en-GB" sz="1200" u="none" dirty="0" smtClean="0">
                <a:solidFill>
                  <a:schemeClr val="tx1"/>
                </a:solidFill>
              </a:rPr>
              <a:t>Vertex</a:t>
            </a:r>
            <a:r>
              <a:rPr lang="en-GB" sz="1200" b="0" u="none" dirty="0" smtClean="0">
                <a:solidFill>
                  <a:schemeClr val="tx1"/>
                </a:solidFill>
              </a:rPr>
              <a:t>:</a:t>
            </a:r>
            <a:endParaRPr lang="en-GB" sz="1200" b="0" u="none" dirty="0" smtClean="0"/>
          </a:p>
        </p:txBody>
      </p:sp>
      <p:sp>
        <p:nvSpPr>
          <p:cNvPr id="28" name="CasellaDiTesto 27"/>
          <p:cNvSpPr txBox="1"/>
          <p:nvPr/>
        </p:nvSpPr>
        <p:spPr>
          <a:xfrm>
            <a:off x="200968" y="3731066"/>
            <a:ext cx="3672408" cy="276999"/>
          </a:xfrm>
          <a:prstGeom prst="rect">
            <a:avLst/>
          </a:prstGeom>
          <a:noFill/>
        </p:spPr>
        <p:txBody>
          <a:bodyPr wrap="square">
            <a:spAutoFit/>
          </a:bodyPr>
          <a:lstStyle>
            <a:defPPr>
              <a:defRPr lang="en-GB"/>
            </a:defPPr>
            <a:lvl1pPr marL="65502" indent="-65502">
              <a:defRPr sz="1200" b="0" u="none">
                <a:solidFill>
                  <a:schemeClr val="tx1"/>
                </a:solidFill>
              </a:defRPr>
            </a:lvl1pPr>
          </a:lstStyle>
          <a:p>
            <a:pPr marL="0" indent="0"/>
            <a:r>
              <a:rPr lang="en-US" b="1" i="1" dirty="0" smtClean="0">
                <a:solidFill>
                  <a:srgbClr val="FF0000"/>
                </a:solidFill>
              </a:rPr>
              <a:t>inner</a:t>
            </a:r>
            <a:r>
              <a:rPr lang="en-US" dirty="0" smtClean="0"/>
              <a:t>: 3 </a:t>
            </a:r>
            <a:r>
              <a:rPr lang="en-US" dirty="0"/>
              <a:t>single Si pixel </a:t>
            </a:r>
            <a:r>
              <a:rPr lang="en-US" dirty="0" smtClean="0"/>
              <a:t>(20 </a:t>
            </a:r>
            <a:r>
              <a:rPr lang="en-US" dirty="0"/>
              <a:t>µm x 20 µm</a:t>
            </a:r>
            <a:r>
              <a:rPr lang="en-US" dirty="0" smtClean="0"/>
              <a:t>) layers </a:t>
            </a:r>
            <a:r>
              <a:rPr lang="en-US" dirty="0"/>
              <a:t>of </a:t>
            </a:r>
            <a:r>
              <a:rPr lang="en-US" dirty="0" smtClean="0"/>
              <a:t>0.3% X</a:t>
            </a:r>
            <a:r>
              <a:rPr lang="en-US" baseline="-25000" dirty="0" smtClean="0"/>
              <a:t>0</a:t>
            </a:r>
            <a:endParaRPr lang="en-US" dirty="0"/>
          </a:p>
        </p:txBody>
      </p:sp>
      <p:sp>
        <p:nvSpPr>
          <p:cNvPr id="29" name="CasellaDiTesto 28"/>
          <p:cNvSpPr txBox="1"/>
          <p:nvPr/>
        </p:nvSpPr>
        <p:spPr>
          <a:xfrm>
            <a:off x="200968" y="4311769"/>
            <a:ext cx="3804890" cy="276999"/>
          </a:xfrm>
          <a:prstGeom prst="rect">
            <a:avLst/>
          </a:prstGeom>
          <a:noFill/>
        </p:spPr>
        <p:txBody>
          <a:bodyPr wrap="square">
            <a:spAutoFit/>
          </a:bodyPr>
          <a:lstStyle>
            <a:defPPr>
              <a:defRPr lang="en-GB"/>
            </a:defPPr>
            <a:lvl1pPr marL="65502" indent="-65502">
              <a:defRPr sz="1200" b="0" u="none">
                <a:solidFill>
                  <a:schemeClr val="tx1"/>
                </a:solidFill>
              </a:defRPr>
            </a:lvl1pPr>
          </a:lstStyle>
          <a:p>
            <a:pPr marL="0" indent="0"/>
            <a:r>
              <a:rPr lang="en-US" b="1" i="1" dirty="0" smtClean="0">
                <a:solidFill>
                  <a:srgbClr val="FF0000"/>
                </a:solidFill>
              </a:rPr>
              <a:t>forward</a:t>
            </a:r>
            <a:r>
              <a:rPr lang="en-US" dirty="0" smtClean="0"/>
              <a:t>: 4 single Si</a:t>
            </a:r>
            <a:r>
              <a:rPr lang="en-US" dirty="0"/>
              <a:t> pixel</a:t>
            </a:r>
            <a:r>
              <a:rPr lang="en-US" dirty="0" smtClean="0"/>
              <a:t> (</a:t>
            </a:r>
            <a:r>
              <a:rPr lang="en-US" dirty="0"/>
              <a:t>50 µm x 50 µm</a:t>
            </a:r>
            <a:r>
              <a:rPr lang="en-US" dirty="0" smtClean="0"/>
              <a:t>) layers of 0.3% X</a:t>
            </a:r>
            <a:r>
              <a:rPr lang="en-US" baseline="-25000" dirty="0" smtClean="0"/>
              <a:t>0</a:t>
            </a:r>
            <a:endParaRPr lang="en-US" baseline="-25000" dirty="0"/>
          </a:p>
        </p:txBody>
      </p:sp>
      <p:sp>
        <p:nvSpPr>
          <p:cNvPr id="14" name="Rettangolo 13"/>
          <p:cNvSpPr/>
          <p:nvPr/>
        </p:nvSpPr>
        <p:spPr>
          <a:xfrm>
            <a:off x="4079518" y="412304"/>
            <a:ext cx="2399811" cy="461665"/>
          </a:xfrm>
          <a:prstGeom prst="rect">
            <a:avLst/>
          </a:prstGeom>
        </p:spPr>
        <p:txBody>
          <a:bodyPr wrap="square">
            <a:spAutoFit/>
          </a:bodyPr>
          <a:lstStyle/>
          <a:p>
            <a:r>
              <a:rPr lang="en-US" sz="1200" u="none" dirty="0" smtClean="0">
                <a:solidFill>
                  <a:schemeClr val="tx1"/>
                </a:solidFill>
              </a:rPr>
              <a:t>Solenoid</a:t>
            </a:r>
            <a:r>
              <a:rPr lang="en-US" sz="1200" b="0" u="none" dirty="0">
                <a:solidFill>
                  <a:schemeClr val="tx1"/>
                </a:solidFill>
              </a:rPr>
              <a:t>: </a:t>
            </a:r>
            <a:r>
              <a:rPr lang="en-US" sz="1200" b="0" u="none" dirty="0" smtClean="0">
                <a:solidFill>
                  <a:schemeClr val="tx1"/>
                </a:solidFill>
              </a:rPr>
              <a:t>2 </a:t>
            </a:r>
            <a:r>
              <a:rPr lang="en-US" sz="1200" b="0" u="none" dirty="0">
                <a:solidFill>
                  <a:schemeClr val="tx1"/>
                </a:solidFill>
              </a:rPr>
              <a:t>T, </a:t>
            </a:r>
            <a:r>
              <a:rPr lang="en-US" sz="1200" b="0" u="none" dirty="0" smtClean="0">
                <a:solidFill>
                  <a:schemeClr val="tx1"/>
                </a:solidFill>
              </a:rPr>
              <a:t>length </a:t>
            </a:r>
            <a:r>
              <a:rPr lang="en-US" sz="1200" b="0" u="none" dirty="0">
                <a:solidFill>
                  <a:schemeClr val="tx1"/>
                </a:solidFill>
              </a:rPr>
              <a:t>= 5 m, </a:t>
            </a:r>
            <a:r>
              <a:rPr lang="en-US" sz="1200" b="0" u="none" dirty="0" smtClean="0">
                <a:solidFill>
                  <a:schemeClr val="tx1"/>
                </a:solidFill>
              </a:rPr>
              <a:t/>
            </a:r>
            <a:br>
              <a:rPr lang="en-US" sz="1200" b="0" u="none" dirty="0" smtClean="0">
                <a:solidFill>
                  <a:schemeClr val="tx1"/>
                </a:solidFill>
              </a:rPr>
            </a:br>
            <a:r>
              <a:rPr lang="en-US" sz="1200" b="0" u="none" dirty="0" smtClean="0">
                <a:solidFill>
                  <a:schemeClr val="tx1"/>
                </a:solidFill>
              </a:rPr>
              <a:t>r </a:t>
            </a:r>
            <a:r>
              <a:rPr lang="en-US" sz="1200" b="0" u="none" dirty="0">
                <a:solidFill>
                  <a:schemeClr val="tx1"/>
                </a:solidFill>
              </a:rPr>
              <a:t>= </a:t>
            </a:r>
            <a:r>
              <a:rPr lang="en-US" sz="1200" b="0" u="none" dirty="0" smtClean="0">
                <a:solidFill>
                  <a:schemeClr val="tx1"/>
                </a:solidFill>
              </a:rPr>
              <a:t>2.1-2.4 m, 0.74 </a:t>
            </a:r>
            <a:r>
              <a:rPr lang="en-US" sz="1200" b="0" u="none" dirty="0">
                <a:solidFill>
                  <a:schemeClr val="tx1"/>
                </a:solidFill>
              </a:rPr>
              <a:t>X</a:t>
            </a:r>
            <a:r>
              <a:rPr lang="en-US" sz="1200" b="0" u="none" baseline="-25000" dirty="0">
                <a:solidFill>
                  <a:schemeClr val="tx1"/>
                </a:solidFill>
              </a:rPr>
              <a:t>0</a:t>
            </a:r>
            <a:r>
              <a:rPr lang="en-US" sz="1200" b="0" u="none" dirty="0">
                <a:solidFill>
                  <a:schemeClr val="tx1"/>
                </a:solidFill>
              </a:rPr>
              <a:t>, 0.16 </a:t>
            </a:r>
            <a:r>
              <a:rPr lang="el-GR" sz="1200" b="0" u="none" dirty="0">
                <a:solidFill>
                  <a:schemeClr val="tx1"/>
                </a:solidFill>
              </a:rPr>
              <a:t>λ</a:t>
            </a:r>
            <a:r>
              <a:rPr lang="it-IT" sz="1200" b="0" u="none" dirty="0">
                <a:solidFill>
                  <a:schemeClr val="tx1"/>
                </a:solidFill>
              </a:rPr>
              <a:t> </a:t>
            </a:r>
            <a:r>
              <a:rPr lang="en-US" sz="1200" b="0" u="none" dirty="0">
                <a:solidFill>
                  <a:schemeClr val="tx1"/>
                </a:solidFill>
              </a:rPr>
              <a:t>@ </a:t>
            </a:r>
            <a:r>
              <a:rPr lang="en-US" sz="1200" b="0" u="none" dirty="0" smtClean="0">
                <a:solidFill>
                  <a:schemeClr val="tx1"/>
                </a:solidFill>
              </a:rPr>
              <a:t>90º</a:t>
            </a:r>
            <a:endParaRPr lang="en-US" sz="1200" b="0" u="none" dirty="0">
              <a:solidFill>
                <a:schemeClr val="tx1"/>
              </a:solidFill>
            </a:endParaRPr>
          </a:p>
        </p:txBody>
      </p:sp>
      <p:sp>
        <p:nvSpPr>
          <p:cNvPr id="37" name="CasellaDiTesto 36"/>
          <p:cNvSpPr txBox="1"/>
          <p:nvPr/>
        </p:nvSpPr>
        <p:spPr>
          <a:xfrm>
            <a:off x="188036" y="4023737"/>
            <a:ext cx="3672408" cy="276999"/>
          </a:xfrm>
          <a:prstGeom prst="rect">
            <a:avLst/>
          </a:prstGeom>
          <a:noFill/>
        </p:spPr>
        <p:txBody>
          <a:bodyPr wrap="square">
            <a:spAutoFit/>
          </a:bodyPr>
          <a:lstStyle>
            <a:defPPr>
              <a:defRPr lang="en-GB"/>
            </a:defPPr>
            <a:lvl1pPr marL="65502" indent="-65502">
              <a:defRPr sz="1200" b="0" u="none">
                <a:solidFill>
                  <a:schemeClr val="tx1"/>
                </a:solidFill>
              </a:defRPr>
            </a:lvl1pPr>
          </a:lstStyle>
          <a:p>
            <a:pPr marL="0" indent="0"/>
            <a:r>
              <a:rPr lang="en-US" b="1" i="1" dirty="0" smtClean="0">
                <a:solidFill>
                  <a:srgbClr val="FF0000"/>
                </a:solidFill>
              </a:rPr>
              <a:t>outer</a:t>
            </a:r>
            <a:r>
              <a:rPr lang="en-US" dirty="0" smtClean="0"/>
              <a:t>: 2 </a:t>
            </a:r>
            <a:r>
              <a:rPr lang="en-US" dirty="0"/>
              <a:t>single Si pixel </a:t>
            </a:r>
            <a:r>
              <a:rPr lang="en-US" dirty="0" smtClean="0"/>
              <a:t>(50 µm </a:t>
            </a:r>
            <a:r>
              <a:rPr lang="en-US" dirty="0"/>
              <a:t>x </a:t>
            </a:r>
            <a:r>
              <a:rPr lang="en-US" dirty="0" smtClean="0"/>
              <a:t>50 </a:t>
            </a:r>
            <a:r>
              <a:rPr lang="en-US" dirty="0"/>
              <a:t>µ</a:t>
            </a:r>
            <a:r>
              <a:rPr lang="en-US" dirty="0" smtClean="0"/>
              <a:t>m) </a:t>
            </a:r>
            <a:r>
              <a:rPr lang="en-US" dirty="0"/>
              <a:t>layers of </a:t>
            </a:r>
            <a:r>
              <a:rPr lang="en-US" dirty="0" smtClean="0"/>
              <a:t>0.5% X</a:t>
            </a:r>
            <a:r>
              <a:rPr lang="en-US" baseline="-25000" dirty="0" smtClean="0"/>
              <a:t>0</a:t>
            </a:r>
            <a:endParaRPr lang="en-US" dirty="0"/>
          </a:p>
        </p:txBody>
      </p:sp>
      <p:sp>
        <p:nvSpPr>
          <p:cNvPr id="8" name="Segnaposto data 7"/>
          <p:cNvSpPr>
            <a:spLocks noGrp="1"/>
          </p:cNvSpPr>
          <p:nvPr>
            <p:ph type="dt" idx="10"/>
          </p:nvPr>
        </p:nvSpPr>
        <p:spPr/>
        <p:txBody>
          <a:bodyPr/>
          <a:lstStyle/>
          <a:p>
            <a:pPr>
              <a:defRPr/>
            </a:pPr>
            <a:r>
              <a:rPr lang="en-US" smtClean="0"/>
              <a:t>07/30/2020</a:t>
            </a:r>
            <a:endParaRPr lang="it-IT"/>
          </a:p>
        </p:txBody>
      </p:sp>
      <p:sp>
        <p:nvSpPr>
          <p:cNvPr id="33" name="Connettore diritto 32"/>
          <p:cNvSpPr/>
          <p:nvPr/>
        </p:nvSpPr>
        <p:spPr>
          <a:xfrm flipH="1">
            <a:off x="2719059" y="589918"/>
            <a:ext cx="1384192" cy="326442"/>
          </a:xfrm>
          <a:prstGeom prst="line">
            <a:avLst/>
          </a:prstGeom>
          <a:noFill/>
          <a:ln w="0">
            <a:solidFill>
              <a:srgbClr val="000000"/>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
        <p:nvSpPr>
          <p:cNvPr id="35" name="CasellaDiTesto 34"/>
          <p:cNvSpPr txBox="1"/>
          <p:nvPr/>
        </p:nvSpPr>
        <p:spPr>
          <a:xfrm>
            <a:off x="998486" y="3277092"/>
            <a:ext cx="1008412" cy="276999"/>
          </a:xfrm>
          <a:prstGeom prst="rect">
            <a:avLst/>
          </a:prstGeom>
          <a:noFill/>
        </p:spPr>
        <p:txBody>
          <a:bodyPr wrap="square">
            <a:spAutoFit/>
          </a:bodyPr>
          <a:lstStyle>
            <a:defPPr>
              <a:defRPr lang="en-GB"/>
            </a:defPPr>
            <a:lvl1pPr marL="65502" indent="-65502">
              <a:defRPr sz="1200" b="0" u="none">
                <a:solidFill>
                  <a:schemeClr val="tx1"/>
                </a:solidFill>
              </a:defRPr>
            </a:lvl1pPr>
          </a:lstStyle>
          <a:p>
            <a:pPr marL="0" indent="0"/>
            <a:r>
              <a:rPr lang="en-US" dirty="0" err="1" smtClean="0">
                <a:solidFill>
                  <a:schemeClr val="tx1">
                    <a:lumMod val="50000"/>
                    <a:lumOff val="50000"/>
                  </a:schemeClr>
                </a:solidFill>
              </a:rPr>
              <a:t>Luminometer</a:t>
            </a:r>
            <a:endParaRPr lang="en-US" dirty="0">
              <a:solidFill>
                <a:schemeClr val="tx1">
                  <a:lumMod val="50000"/>
                  <a:lumOff val="50000"/>
                </a:schemeClr>
              </a:solidFill>
            </a:endParaRPr>
          </a:p>
        </p:txBody>
      </p:sp>
      <p:cxnSp>
        <p:nvCxnSpPr>
          <p:cNvPr id="20" name="Connettore 2 19"/>
          <p:cNvCxnSpPr/>
          <p:nvPr/>
        </p:nvCxnSpPr>
        <p:spPr bwMode="auto">
          <a:xfrm flipV="1">
            <a:off x="1502692" y="3111436"/>
            <a:ext cx="0" cy="183074"/>
          </a:xfrm>
          <a:prstGeom prst="straightConnector1">
            <a:avLst/>
          </a:prstGeom>
          <a:solidFill>
            <a:srgbClr val="00B8FF"/>
          </a:solidFill>
          <a:ln w="9525" cap="flat" cmpd="sng" algn="ctr">
            <a:solidFill>
              <a:schemeClr val="tx1">
                <a:lumMod val="50000"/>
                <a:lumOff val="50000"/>
              </a:schemeClr>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5" name="CasellaDiTesto 24"/>
          <p:cNvSpPr txBox="1"/>
          <p:nvPr/>
        </p:nvSpPr>
        <p:spPr>
          <a:xfrm>
            <a:off x="4103252" y="1615658"/>
            <a:ext cx="2665688" cy="646331"/>
          </a:xfrm>
          <a:prstGeom prst="rect">
            <a:avLst/>
          </a:prstGeom>
          <a:noFill/>
        </p:spPr>
        <p:txBody>
          <a:bodyPr wrap="square">
            <a:spAutoFit/>
          </a:bodyPr>
          <a:lstStyle>
            <a:defPPr>
              <a:defRPr lang="en-GB"/>
            </a:defPPr>
            <a:lvl1pPr marL="65502" indent="-65502">
              <a:defRPr sz="1000" b="0" u="none">
                <a:solidFill>
                  <a:schemeClr val="tx1"/>
                </a:solidFill>
              </a:defRPr>
            </a:lvl1pPr>
          </a:lstStyle>
          <a:p>
            <a:pPr marL="0" indent="0"/>
            <a:r>
              <a:rPr lang="en-US" sz="1200" b="1" dirty="0" smtClean="0"/>
              <a:t>DCH</a:t>
            </a:r>
            <a:r>
              <a:rPr lang="en-US" sz="1200" dirty="0" smtClean="0"/>
              <a:t>: 56448 (~1.2 cm) cells</a:t>
            </a:r>
            <a:br>
              <a:rPr lang="en-US" sz="1200" dirty="0" smtClean="0"/>
            </a:br>
            <a:r>
              <a:rPr lang="en-GB" sz="1200" dirty="0" smtClean="0">
                <a:solidFill>
                  <a:srgbClr val="000000"/>
                </a:solidFill>
              </a:rPr>
              <a:t>He </a:t>
            </a:r>
            <a:r>
              <a:rPr lang="en-GB" sz="1200" dirty="0">
                <a:solidFill>
                  <a:srgbClr val="000000"/>
                </a:solidFill>
              </a:rPr>
              <a:t>based gas </a:t>
            </a:r>
            <a:r>
              <a:rPr lang="en-GB" sz="1200" dirty="0" smtClean="0">
                <a:solidFill>
                  <a:srgbClr val="000000"/>
                </a:solidFill>
              </a:rPr>
              <a:t>mixture </a:t>
            </a:r>
            <a:br>
              <a:rPr lang="en-GB" sz="1200" dirty="0" smtClean="0">
                <a:solidFill>
                  <a:srgbClr val="000000"/>
                </a:solidFill>
              </a:rPr>
            </a:br>
            <a:r>
              <a:rPr lang="en-GB" sz="1200" dirty="0" smtClean="0">
                <a:solidFill>
                  <a:srgbClr val="000000"/>
                </a:solidFill>
              </a:rPr>
              <a:t>(90</a:t>
            </a:r>
            <a:r>
              <a:rPr lang="en-GB" sz="1200" dirty="0">
                <a:solidFill>
                  <a:srgbClr val="000000"/>
                </a:solidFill>
              </a:rPr>
              <a:t>% He – 10% i-C</a:t>
            </a:r>
            <a:r>
              <a:rPr lang="en-GB" sz="1200" baseline="-25000" dirty="0">
                <a:solidFill>
                  <a:srgbClr val="000000"/>
                </a:solidFill>
              </a:rPr>
              <a:t>4</a:t>
            </a:r>
            <a:r>
              <a:rPr lang="en-GB" sz="1200" dirty="0">
                <a:solidFill>
                  <a:srgbClr val="000000"/>
                </a:solidFill>
              </a:rPr>
              <a:t>H</a:t>
            </a:r>
            <a:r>
              <a:rPr lang="en-GB" sz="1200" baseline="-25000" dirty="0">
                <a:solidFill>
                  <a:srgbClr val="000000"/>
                </a:solidFill>
              </a:rPr>
              <a:t>10</a:t>
            </a:r>
            <a:r>
              <a:rPr lang="en-GB" sz="1200" dirty="0" smtClean="0">
                <a:solidFill>
                  <a:srgbClr val="000000"/>
                </a:solidFill>
              </a:rPr>
              <a:t>)</a:t>
            </a:r>
            <a:endParaRPr lang="en-GB" sz="1200" dirty="0">
              <a:solidFill>
                <a:srgbClr val="000000"/>
              </a:solidFill>
            </a:endParaRPr>
          </a:p>
        </p:txBody>
      </p:sp>
      <p:sp>
        <p:nvSpPr>
          <p:cNvPr id="26" name="Segnaposto numero diapositiva 25"/>
          <p:cNvSpPr>
            <a:spLocks noGrp="1"/>
          </p:cNvSpPr>
          <p:nvPr>
            <p:ph type="sldNum" idx="12"/>
          </p:nvPr>
        </p:nvSpPr>
        <p:spPr/>
        <p:txBody>
          <a:bodyPr/>
          <a:lstStyle/>
          <a:p>
            <a:pPr>
              <a:defRPr/>
            </a:pPr>
            <a:fld id="{B8EECDC5-A419-2B49-B70B-D91EA33F7C86}" type="slidenum">
              <a:rPr lang="it-IT" smtClean="0"/>
              <a:pPr>
                <a:defRPr/>
              </a:pPr>
              <a:t>5</a:t>
            </a:fld>
            <a:r>
              <a:rPr lang="it-IT" smtClean="0"/>
              <a:t>/18</a:t>
            </a:r>
            <a:endParaRPr lang="it-IT" dirty="0"/>
          </a:p>
        </p:txBody>
      </p:sp>
      <p:sp>
        <p:nvSpPr>
          <p:cNvPr id="34" name="Connettore diritto 33"/>
          <p:cNvSpPr/>
          <p:nvPr/>
        </p:nvSpPr>
        <p:spPr>
          <a:xfrm flipV="1">
            <a:off x="434059" y="2992982"/>
            <a:ext cx="667711" cy="1379759"/>
          </a:xfrm>
          <a:prstGeom prst="line">
            <a:avLst/>
          </a:prstGeom>
          <a:noFill/>
          <a:ln w="0">
            <a:solidFill>
              <a:srgbClr val="000000"/>
            </a:solidFill>
            <a:prstDash val="dash"/>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US" sz="1800" b="0" i="0" u="none" strike="noStrike" kern="1200" cap="none">
              <a:ln>
                <a:noFill/>
              </a:ln>
              <a:latin typeface="Liberation Sans" pitchFamily="18"/>
              <a:ea typeface="Source Han Sans CN Regular" pitchFamily="2"/>
              <a:cs typeface="Lohit Devanagari" pitchFamily="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egnaposto piè di pagina 6"/>
          <p:cNvSpPr>
            <a:spLocks noGrp="1"/>
          </p:cNvSpPr>
          <p:nvPr>
            <p:ph type="ftr" idx="11"/>
          </p:nvPr>
        </p:nvSpPr>
        <p:spPr/>
        <p:txBody>
          <a:bodyPr/>
          <a:lstStyle/>
          <a:p>
            <a:pPr>
              <a:defRPr/>
            </a:pPr>
            <a:r>
              <a:rPr lang="it-IT" smtClean="0"/>
              <a:t>G.F. Tassielli - ICHEP2020 - Virtual (Prague)</a:t>
            </a:r>
            <a:endParaRPr lang="en-US"/>
          </a:p>
        </p:txBody>
      </p:sp>
      <p:sp>
        <p:nvSpPr>
          <p:cNvPr id="118" name="TextBox 4"/>
          <p:cNvSpPr txBox="1"/>
          <p:nvPr/>
        </p:nvSpPr>
        <p:spPr>
          <a:xfrm>
            <a:off x="1089551" y="2784445"/>
            <a:ext cx="4678103" cy="954107"/>
          </a:xfrm>
          <a:prstGeom prst="rect">
            <a:avLst/>
          </a:prstGeom>
          <a:noFill/>
          <a:ln w="12700">
            <a:solidFill>
              <a:schemeClr val="tx1"/>
            </a:solidFill>
          </a:ln>
          <a:effectLst/>
        </p:spPr>
        <p:style>
          <a:lnRef idx="1">
            <a:schemeClr val="accent2"/>
          </a:lnRef>
          <a:fillRef idx="3">
            <a:schemeClr val="accent2"/>
          </a:fillRef>
          <a:effectRef idx="2">
            <a:schemeClr val="accent2"/>
          </a:effectRef>
          <a:fontRef idx="minor">
            <a:schemeClr val="lt1"/>
          </a:fontRef>
        </p:style>
        <p:txBody>
          <a:bodyPr wrap="square">
            <a:spAutoFit/>
          </a:bodyPr>
          <a:lstStyle/>
          <a:p>
            <a:pPr eaLnBrk="1" fontAlgn="auto" hangingPunct="1">
              <a:spcBef>
                <a:spcPts val="0"/>
              </a:spcBef>
              <a:spcAft>
                <a:spcPts val="0"/>
              </a:spcAft>
              <a:defRPr/>
            </a:pPr>
            <a:r>
              <a:rPr lang="en-US" sz="1400" b="0" u="none" dirty="0">
                <a:solidFill>
                  <a:schemeClr val="tx1"/>
                </a:solidFill>
                <a:latin typeface="+mj-lt"/>
              </a:rPr>
              <a:t>sense wires:         20 </a:t>
            </a:r>
            <a:r>
              <a:rPr lang="en-US" sz="1400" b="0" u="none" dirty="0">
                <a:solidFill>
                  <a:schemeClr val="tx1"/>
                </a:solidFill>
                <a:latin typeface="+mj-lt"/>
                <a:cs typeface="Symbol" charset="2"/>
              </a:rPr>
              <a:t>m</a:t>
            </a:r>
            <a:r>
              <a:rPr lang="en-US" sz="1400" b="0" u="none" dirty="0">
                <a:solidFill>
                  <a:schemeClr val="tx1"/>
                </a:solidFill>
                <a:latin typeface="+mj-lt"/>
              </a:rPr>
              <a:t>m diameter W(Au) </a:t>
            </a:r>
            <a:r>
              <a:rPr lang="en-US" sz="1400" b="0" u="none" dirty="0" smtClean="0">
                <a:solidFill>
                  <a:schemeClr val="tx1"/>
                </a:solidFill>
                <a:latin typeface="+mj-lt"/>
              </a:rPr>
              <a:t> </a:t>
            </a:r>
            <a:r>
              <a:rPr lang="en-US" sz="1400" b="0" u="none" dirty="0">
                <a:solidFill>
                  <a:schemeClr val="tx1"/>
                </a:solidFill>
                <a:latin typeface="+mj-lt"/>
              </a:rPr>
              <a:t>=&gt;  </a:t>
            </a:r>
            <a:r>
              <a:rPr lang="en-US" sz="1400" b="0" u="none" dirty="0" smtClean="0">
                <a:solidFill>
                  <a:schemeClr val="tx1"/>
                </a:solidFill>
                <a:latin typeface="+mj-lt"/>
              </a:rPr>
              <a:t>  56448 </a:t>
            </a:r>
            <a:r>
              <a:rPr lang="en-US" sz="1400" b="0" u="none" dirty="0">
                <a:solidFill>
                  <a:schemeClr val="tx1"/>
                </a:solidFill>
                <a:latin typeface="+mj-lt"/>
              </a:rPr>
              <a:t>wires</a:t>
            </a:r>
          </a:p>
          <a:p>
            <a:pPr eaLnBrk="1" fontAlgn="auto" hangingPunct="1">
              <a:spcBef>
                <a:spcPts val="0"/>
              </a:spcBef>
              <a:spcAft>
                <a:spcPts val="0"/>
              </a:spcAft>
              <a:defRPr/>
            </a:pPr>
            <a:r>
              <a:rPr lang="en-US" sz="1400" b="0" u="none" dirty="0">
                <a:solidFill>
                  <a:schemeClr val="tx1"/>
                </a:solidFill>
                <a:latin typeface="+mj-lt"/>
              </a:rPr>
              <a:t>field wires:       </a:t>
            </a:r>
            <a:r>
              <a:rPr lang="en-US" sz="1400" b="0" u="none" dirty="0" smtClean="0">
                <a:solidFill>
                  <a:schemeClr val="tx1"/>
                </a:solidFill>
                <a:latin typeface="+mj-lt"/>
              </a:rPr>
              <a:t>    40 </a:t>
            </a:r>
            <a:r>
              <a:rPr lang="en-US" sz="1400" b="0" u="none" dirty="0">
                <a:solidFill>
                  <a:schemeClr val="tx1"/>
                </a:solidFill>
                <a:latin typeface="+mj-lt"/>
                <a:cs typeface="Symbol" charset="2"/>
              </a:rPr>
              <a:t>m</a:t>
            </a:r>
            <a:r>
              <a:rPr lang="en-US" sz="1400" b="0" u="none" dirty="0">
                <a:solidFill>
                  <a:schemeClr val="tx1"/>
                </a:solidFill>
                <a:latin typeface="+mj-lt"/>
              </a:rPr>
              <a:t>m diameter Al(Ag)  </a:t>
            </a:r>
            <a:r>
              <a:rPr lang="en-US" sz="1400" b="0" u="none" dirty="0" smtClean="0">
                <a:solidFill>
                  <a:schemeClr val="tx1"/>
                </a:solidFill>
                <a:latin typeface="+mj-lt"/>
              </a:rPr>
              <a:t>=&gt;  229056 </a:t>
            </a:r>
            <a:r>
              <a:rPr lang="en-US" sz="1400" b="0" u="none" dirty="0">
                <a:solidFill>
                  <a:schemeClr val="tx1"/>
                </a:solidFill>
                <a:latin typeface="+mj-lt"/>
              </a:rPr>
              <a:t>wires</a:t>
            </a:r>
          </a:p>
          <a:p>
            <a:pPr eaLnBrk="1" fontAlgn="auto" hangingPunct="1">
              <a:spcBef>
                <a:spcPts val="0"/>
              </a:spcBef>
              <a:spcAft>
                <a:spcPts val="0"/>
              </a:spcAft>
              <a:defRPr/>
            </a:pPr>
            <a:r>
              <a:rPr lang="en-US" sz="1400" b="0" u="none" dirty="0">
                <a:solidFill>
                  <a:schemeClr val="tx1"/>
                </a:solidFill>
                <a:latin typeface="+mj-lt"/>
              </a:rPr>
              <a:t>f. and g. wires:     </a:t>
            </a:r>
            <a:r>
              <a:rPr lang="en-US" sz="1400" b="0" u="none" dirty="0" smtClean="0">
                <a:solidFill>
                  <a:schemeClr val="tx1"/>
                </a:solidFill>
                <a:latin typeface="+mj-lt"/>
              </a:rPr>
              <a:t>50 </a:t>
            </a:r>
            <a:r>
              <a:rPr lang="en-US" sz="1400" b="0" u="none" dirty="0">
                <a:solidFill>
                  <a:schemeClr val="tx1"/>
                </a:solidFill>
                <a:latin typeface="+mj-lt"/>
                <a:cs typeface="Symbol" charset="2"/>
              </a:rPr>
              <a:t>m</a:t>
            </a:r>
            <a:r>
              <a:rPr lang="en-US" sz="1400" b="0" u="none" dirty="0">
                <a:solidFill>
                  <a:schemeClr val="tx1"/>
                </a:solidFill>
                <a:latin typeface="+mj-lt"/>
              </a:rPr>
              <a:t>m diameter Al(Ag) </a:t>
            </a:r>
            <a:r>
              <a:rPr lang="en-US" sz="1400" b="0" u="none" dirty="0" smtClean="0">
                <a:solidFill>
                  <a:schemeClr val="tx1"/>
                </a:solidFill>
                <a:latin typeface="+mj-lt"/>
              </a:rPr>
              <a:t> </a:t>
            </a:r>
            <a:r>
              <a:rPr lang="en-US" sz="1400" b="0" u="none" dirty="0">
                <a:solidFill>
                  <a:schemeClr val="tx1"/>
                </a:solidFill>
                <a:latin typeface="+mj-lt"/>
              </a:rPr>
              <a:t>=&gt;  </a:t>
            </a:r>
            <a:r>
              <a:rPr lang="en-US" sz="1400" b="0" u="none" dirty="0" smtClean="0">
                <a:solidFill>
                  <a:schemeClr val="tx1"/>
                </a:solidFill>
                <a:latin typeface="+mj-lt"/>
              </a:rPr>
              <a:t>  58464 </a:t>
            </a:r>
            <a:r>
              <a:rPr lang="en-US" sz="1400" b="0" u="none" dirty="0">
                <a:solidFill>
                  <a:schemeClr val="tx1"/>
                </a:solidFill>
                <a:latin typeface="+mj-lt"/>
              </a:rPr>
              <a:t>wires </a:t>
            </a:r>
          </a:p>
          <a:p>
            <a:pPr algn="ctr" eaLnBrk="1" fontAlgn="auto" hangingPunct="1">
              <a:spcBef>
                <a:spcPts val="0"/>
              </a:spcBef>
              <a:spcAft>
                <a:spcPts val="0"/>
              </a:spcAft>
              <a:defRPr/>
            </a:pPr>
            <a:r>
              <a:rPr lang="en-US" sz="1400" u="none" dirty="0" smtClean="0">
                <a:solidFill>
                  <a:schemeClr val="tx1"/>
                </a:solidFill>
                <a:latin typeface="+mj-lt"/>
              </a:rPr>
              <a:t>343968 </a:t>
            </a:r>
            <a:r>
              <a:rPr lang="en-US" sz="1400" u="none" dirty="0">
                <a:solidFill>
                  <a:schemeClr val="tx1"/>
                </a:solidFill>
                <a:latin typeface="+mj-lt"/>
              </a:rPr>
              <a:t>wires in total</a:t>
            </a:r>
          </a:p>
        </p:txBody>
      </p:sp>
      <p:grpSp>
        <p:nvGrpSpPr>
          <p:cNvPr id="6" name="Gruppo 5"/>
          <p:cNvGrpSpPr/>
          <p:nvPr/>
        </p:nvGrpSpPr>
        <p:grpSpPr>
          <a:xfrm>
            <a:off x="157118" y="556320"/>
            <a:ext cx="5892389" cy="2166599"/>
            <a:chOff x="272614" y="821698"/>
            <a:chExt cx="4841377" cy="1597962"/>
          </a:xfrm>
        </p:grpSpPr>
        <p:grpSp>
          <p:nvGrpSpPr>
            <p:cNvPr id="120" name="Group 43"/>
            <p:cNvGrpSpPr>
              <a:grpSpLocks/>
            </p:cNvGrpSpPr>
            <p:nvPr/>
          </p:nvGrpSpPr>
          <p:grpSpPr bwMode="auto">
            <a:xfrm>
              <a:off x="272614" y="821698"/>
              <a:ext cx="4841377" cy="1597962"/>
              <a:chOff x="2200" y="527"/>
              <a:chExt cx="3848" cy="1257"/>
            </a:xfrm>
          </p:grpSpPr>
          <p:pic>
            <p:nvPicPr>
              <p:cNvPr id="121" name="Picture 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0" y="527"/>
                <a:ext cx="3538" cy="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 name="Text Box 41"/>
              <p:cNvSpPr txBox="1">
                <a:spLocks noChangeArrowheads="1"/>
              </p:cNvSpPr>
              <p:nvPr/>
            </p:nvSpPr>
            <p:spPr bwMode="auto">
              <a:xfrm>
                <a:off x="2597" y="1480"/>
                <a:ext cx="3451" cy="30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it-IT" sz="1400" b="0" u="none" dirty="0">
                    <a:latin typeface="+mj-lt"/>
                    <a:ea typeface="ＭＳ Ｐゴシック" panose="020B0600070205080204" pitchFamily="34" charset="-128"/>
                  </a:rPr>
                  <a:t>The wire net created by the combination of + and – orientation generates a more uniform equipotential </a:t>
                </a:r>
                <a:r>
                  <a:rPr lang="en-US" altLang="it-IT" sz="1400" b="0" u="none" dirty="0" smtClean="0">
                    <a:latin typeface="+mj-lt"/>
                    <a:ea typeface="ＭＳ Ｐゴシック" panose="020B0600070205080204" pitchFamily="34" charset="-128"/>
                  </a:rPr>
                  <a:t>surface</a:t>
                </a:r>
                <a:endParaRPr lang="en-US" altLang="it-IT" sz="1400" b="0" u="none" dirty="0">
                  <a:latin typeface="+mj-lt"/>
                  <a:ea typeface="ＭＳ Ｐゴシック" panose="020B0600070205080204" pitchFamily="34" charset="-128"/>
                </a:endParaRPr>
              </a:p>
            </p:txBody>
          </p:sp>
          <p:sp>
            <p:nvSpPr>
              <p:cNvPr id="123" name="Line 42"/>
              <p:cNvSpPr>
                <a:spLocks noChangeShapeType="1"/>
              </p:cNvSpPr>
              <p:nvPr/>
            </p:nvSpPr>
            <p:spPr bwMode="auto">
              <a:xfrm flipV="1">
                <a:off x="3833" y="832"/>
                <a:ext cx="363" cy="635"/>
              </a:xfrm>
              <a:prstGeom prst="line">
                <a:avLst/>
              </a:prstGeom>
              <a:noFill/>
              <a:ln w="9525">
                <a:solidFill>
                  <a:schemeClr val="tx1"/>
                </a:solidFill>
                <a:round/>
                <a:headEnd/>
                <a:tailEnd type="triangle" w="med" len="med"/>
              </a:ln>
              <a:effectLst/>
            </p:spPr>
            <p:txBody>
              <a:bodyPr anchor="ctr"/>
              <a:lstStyle/>
              <a:p>
                <a:pPr eaLnBrk="1" fontAlgn="auto" hangingPunct="1">
                  <a:spcBef>
                    <a:spcPts val="0"/>
                  </a:spcBef>
                  <a:spcAft>
                    <a:spcPts val="0"/>
                  </a:spcAft>
                  <a:defRPr/>
                </a:pPr>
                <a:endParaRPr lang="en-US">
                  <a:effectLst>
                    <a:outerShdw blurRad="38100" dist="38100" dir="2700000" algn="tl">
                      <a:srgbClr val="000000">
                        <a:alpha val="43137"/>
                      </a:srgbClr>
                    </a:outerShdw>
                  </a:effectLst>
                  <a:latin typeface="Garamond" charset="0"/>
                  <a:ea typeface="ＭＳ Ｐゴシック" charset="0"/>
                  <a:cs typeface="ＭＳ Ｐゴシック" charset="0"/>
                </a:endParaRPr>
              </a:p>
            </p:txBody>
          </p:sp>
        </p:grpSp>
        <p:cxnSp>
          <p:nvCxnSpPr>
            <p:cNvPr id="124" name="Connettore 2 123"/>
            <p:cNvCxnSpPr/>
            <p:nvPr/>
          </p:nvCxnSpPr>
          <p:spPr>
            <a:xfrm flipH="1">
              <a:off x="3555337" y="1092893"/>
              <a:ext cx="1" cy="239233"/>
            </a:xfrm>
            <a:prstGeom prst="straightConnector1">
              <a:avLst/>
            </a:prstGeom>
            <a:ln w="12700" cap="sq">
              <a:solidFill>
                <a:schemeClr val="tx1"/>
              </a:solidFill>
              <a:round/>
              <a:headEnd type="triangle" w="med" len="med"/>
              <a:tailEnd type="triangle"/>
            </a:ln>
          </p:spPr>
          <p:style>
            <a:lnRef idx="1">
              <a:schemeClr val="accent1"/>
            </a:lnRef>
            <a:fillRef idx="0">
              <a:schemeClr val="accent1"/>
            </a:fillRef>
            <a:effectRef idx="0">
              <a:schemeClr val="accent1"/>
            </a:effectRef>
            <a:fontRef idx="minor">
              <a:schemeClr val="tx1"/>
            </a:fontRef>
          </p:style>
        </p:cxnSp>
      </p:grpSp>
      <p:cxnSp>
        <p:nvCxnSpPr>
          <p:cNvPr id="125" name="Connettore 2 124"/>
          <p:cNvCxnSpPr>
            <a:stCxn id="119" idx="1"/>
          </p:cNvCxnSpPr>
          <p:nvPr/>
        </p:nvCxnSpPr>
        <p:spPr>
          <a:xfrm flipH="1" flipV="1">
            <a:off x="4152486" y="1112422"/>
            <a:ext cx="1136252" cy="236612"/>
          </a:xfrm>
          <a:prstGeom prst="straightConnector1">
            <a:avLst/>
          </a:prstGeom>
          <a:ln w="12700" cap="sq">
            <a:solidFill>
              <a:schemeClr val="tx1"/>
            </a:solidFill>
            <a:roun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9" name="Content Placeholder 6"/>
          <p:cNvSpPr txBox="1">
            <a:spLocks/>
          </p:cNvSpPr>
          <p:nvPr/>
        </p:nvSpPr>
        <p:spPr>
          <a:xfrm>
            <a:off x="5288738" y="1210534"/>
            <a:ext cx="1511064" cy="276999"/>
          </a:xfrm>
          <a:prstGeom prst="rect">
            <a:avLst/>
          </a:prstGeom>
          <a:noFill/>
          <a:ln w="12700">
            <a:solidFill>
              <a:schemeClr val="tx1"/>
            </a:solidFill>
          </a:ln>
          <a:effectLst/>
        </p:spPr>
        <p:style>
          <a:lnRef idx="1">
            <a:schemeClr val="accent2"/>
          </a:lnRef>
          <a:fillRef idx="3">
            <a:schemeClr val="accent2"/>
          </a:fillRef>
          <a:effectRef idx="2">
            <a:schemeClr val="accent2"/>
          </a:effectRef>
          <a:fontRef idx="minor">
            <a:schemeClr val="lt1"/>
          </a:fontRef>
        </p:style>
        <p:txBody>
          <a:bodyPr wrap="square">
            <a:spAutoFit/>
          </a:bodyPr>
          <a:lstStyle>
            <a:defPPr>
              <a:defRPr lang="de-DE"/>
            </a:defPPr>
            <a:lvl1pPr eaLnBrk="1" fontAlgn="auto" hangingPunct="1">
              <a:spcBef>
                <a:spcPts val="0"/>
              </a:spcBef>
              <a:spcAft>
                <a:spcPts val="0"/>
              </a:spcAft>
              <a:defRPr sz="2000">
                <a:solidFill>
                  <a:schemeClr val="tx1"/>
                </a:solidFill>
              </a:defRPr>
            </a:lvl1pPr>
          </a:lstStyle>
          <a:p>
            <a:pPr>
              <a:defRPr/>
            </a:pPr>
            <a:r>
              <a:rPr lang="en-US" altLang="en-US" sz="1200" b="0" u="none" dirty="0" smtClean="0">
                <a:latin typeface="+mj-lt"/>
              </a:rPr>
              <a:t>(12÷14.5 mm at z=0)</a:t>
            </a:r>
          </a:p>
        </p:txBody>
      </p:sp>
      <p:sp>
        <p:nvSpPr>
          <p:cNvPr id="126" name="TextBox 66"/>
          <p:cNvSpPr txBox="1"/>
          <p:nvPr/>
        </p:nvSpPr>
        <p:spPr>
          <a:xfrm>
            <a:off x="261442" y="3753135"/>
            <a:ext cx="6357109" cy="646331"/>
          </a:xfrm>
          <a:prstGeom prst="rect">
            <a:avLst/>
          </a:prstGeom>
          <a:noFill/>
        </p:spPr>
        <p:txBody>
          <a:bodyPr wrap="square">
            <a:spAutoFit/>
          </a:bodyPr>
          <a:lstStyle/>
          <a:p>
            <a:pPr algn="ctr" eaLnBrk="1" fontAlgn="auto" hangingPunct="1">
              <a:spcBef>
                <a:spcPts val="0"/>
              </a:spcBef>
              <a:spcAft>
                <a:spcPts val="0"/>
              </a:spcAft>
              <a:defRPr/>
            </a:pPr>
            <a:r>
              <a:rPr lang="en-US" sz="1200" b="1" u="none" dirty="0">
                <a:solidFill>
                  <a:srgbClr val="FF0000"/>
                </a:solidFill>
                <a:latin typeface="+mj-lt"/>
              </a:rPr>
              <a:t>High wire </a:t>
            </a:r>
            <a:r>
              <a:rPr lang="en-US" sz="1200" b="1" u="none" dirty="0" smtClean="0">
                <a:solidFill>
                  <a:srgbClr val="FF0000"/>
                </a:solidFill>
                <a:latin typeface="+mj-lt"/>
              </a:rPr>
              <a:t>number requires </a:t>
            </a:r>
            <a:r>
              <a:rPr lang="en-US" sz="1200" u="none" dirty="0" smtClean="0">
                <a:solidFill>
                  <a:srgbClr val="FF0000"/>
                </a:solidFill>
                <a:latin typeface="+mj-lt"/>
              </a:rPr>
              <a:t>a non standard wiring </a:t>
            </a:r>
            <a:r>
              <a:rPr lang="en-US" sz="1200" b="1" u="none" dirty="0" smtClean="0">
                <a:solidFill>
                  <a:srgbClr val="FF0000"/>
                </a:solidFill>
                <a:latin typeface="+mj-lt"/>
              </a:rPr>
              <a:t>procedure </a:t>
            </a:r>
            <a:r>
              <a:rPr lang="en-US" sz="1200" b="1" u="none" dirty="0">
                <a:solidFill>
                  <a:srgbClr val="FF0000"/>
                </a:solidFill>
                <a:latin typeface="+mj-lt"/>
              </a:rPr>
              <a:t>and </a:t>
            </a:r>
            <a:r>
              <a:rPr lang="en-US" sz="1200" b="1" u="none" dirty="0" smtClean="0">
                <a:solidFill>
                  <a:srgbClr val="FF0000"/>
                </a:solidFill>
                <a:latin typeface="+mj-lt"/>
              </a:rPr>
              <a:t>needs a </a:t>
            </a:r>
            <a:r>
              <a:rPr lang="en-US" sz="1200" b="1" u="none" dirty="0">
                <a:solidFill>
                  <a:srgbClr val="FF0000"/>
                </a:solidFill>
                <a:latin typeface="+mj-lt"/>
              </a:rPr>
              <a:t>feed-through-less </a:t>
            </a:r>
            <a:r>
              <a:rPr lang="en-US" sz="1200" b="1" u="none" dirty="0" smtClean="0">
                <a:solidFill>
                  <a:srgbClr val="FF0000"/>
                </a:solidFill>
                <a:latin typeface="+mj-lt"/>
              </a:rPr>
              <a:t>wiring system</a:t>
            </a:r>
            <a:r>
              <a:rPr lang="en-US" sz="1200" u="none" dirty="0" smtClean="0">
                <a:solidFill>
                  <a:srgbClr val="FF0000"/>
                </a:solidFill>
                <a:latin typeface="+mj-lt"/>
              </a:rPr>
              <a:t>. </a:t>
            </a:r>
            <a:r>
              <a:rPr lang="en-US" sz="1200" u="none" dirty="0" smtClean="0">
                <a:solidFill>
                  <a:srgbClr val="FF0000"/>
                </a:solidFill>
                <a:latin typeface="+mj-lt"/>
              </a:rPr>
              <a:t>The novel wiring procedure developed and used for the construction of the ultra-light MEG-II drift chamber must be used.</a:t>
            </a:r>
            <a:endParaRPr lang="en-US" sz="1200" b="1" u="none" dirty="0">
              <a:solidFill>
                <a:srgbClr val="FF0000"/>
              </a:solidFill>
              <a:latin typeface="+mj-lt"/>
              <a:cs typeface="Chalkboard"/>
            </a:endParaRPr>
          </a:p>
        </p:txBody>
      </p:sp>
      <p:sp>
        <p:nvSpPr>
          <p:cNvPr id="127" name="Titolo 1"/>
          <p:cNvSpPr txBox="1">
            <a:spLocks/>
          </p:cNvSpPr>
          <p:nvPr/>
        </p:nvSpPr>
        <p:spPr>
          <a:xfrm>
            <a:off x="342980" y="207963"/>
            <a:ext cx="6171247" cy="481012"/>
          </a:xfrm>
          <a:prstGeom prst="rect">
            <a:avLst/>
          </a:prstGeom>
        </p:spPr>
        <p:txBody>
          <a:bodyPr/>
          <a:lstStyle>
            <a:lvl1pPr algn="l" defTabSz="337037" rtl="0" eaLnBrk="0" fontAlgn="base" hangingPunct="0">
              <a:spcBef>
                <a:spcPct val="0"/>
              </a:spcBef>
              <a:spcAft>
                <a:spcPct val="0"/>
              </a:spcAft>
              <a:buClr>
                <a:srgbClr val="000000"/>
              </a:buClr>
              <a:buSzPct val="100000"/>
              <a:buFont typeface="Times New Roman" charset="0"/>
              <a:defRPr sz="1800">
                <a:solidFill>
                  <a:srgbClr val="006633"/>
                </a:solidFill>
                <a:latin typeface="+mj-lt"/>
                <a:ea typeface="+mj-ea"/>
                <a:cs typeface="+mj-cs"/>
              </a:defRPr>
            </a:lvl1pPr>
            <a:lvl2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2pPr>
            <a:lvl3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3pPr>
            <a:lvl4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4pPr>
            <a:lvl5pPr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5pPr>
            <a:lvl6pPr marL="1886453"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6pPr>
            <a:lvl7pPr marL="2229444"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7pPr>
            <a:lvl8pPr marL="2572436"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8pPr>
            <a:lvl9pPr marL="2915427" indent="-171496" algn="l" defTabSz="337037" rtl="0" eaLnBrk="0" fontAlgn="base" hangingPunct="0">
              <a:spcBef>
                <a:spcPct val="0"/>
              </a:spcBef>
              <a:spcAft>
                <a:spcPct val="0"/>
              </a:spcAft>
              <a:buClr>
                <a:srgbClr val="000000"/>
              </a:buClr>
              <a:buSzPct val="100000"/>
              <a:buFont typeface="Times New Roman" charset="0"/>
              <a:defRPr sz="2101">
                <a:solidFill>
                  <a:srgbClr val="006633"/>
                </a:solidFill>
                <a:latin typeface="Garamond" charset="0"/>
                <a:ea typeface="ＭＳ Ｐゴシック" charset="0"/>
                <a:cs typeface="ＭＳ Ｐゴシック" charset="0"/>
              </a:defRPr>
            </a:lvl9pPr>
          </a:lstStyle>
          <a:p>
            <a:r>
              <a:rPr lang="en-GB" b="0" u="none" kern="0" dirty="0" smtClean="0"/>
              <a:t>The </a:t>
            </a:r>
            <a:r>
              <a:rPr lang="en-GB" b="0" u="none" kern="0" dirty="0"/>
              <a:t>IDEA drift </a:t>
            </a:r>
            <a:r>
              <a:rPr lang="en-GB" b="0" u="none" kern="0" dirty="0" smtClean="0"/>
              <a:t>chamber</a:t>
            </a:r>
            <a:endParaRPr lang="en-GB" b="0" u="none" kern="0" dirty="0"/>
          </a:p>
        </p:txBody>
      </p:sp>
      <p:sp>
        <p:nvSpPr>
          <p:cNvPr id="2" name="Segnaposto data 1"/>
          <p:cNvSpPr>
            <a:spLocks noGrp="1"/>
          </p:cNvSpPr>
          <p:nvPr>
            <p:ph type="dt" idx="10"/>
          </p:nvPr>
        </p:nvSpPr>
        <p:spPr/>
        <p:txBody>
          <a:bodyPr/>
          <a:lstStyle/>
          <a:p>
            <a:pPr>
              <a:defRPr/>
            </a:pPr>
            <a:r>
              <a:rPr lang="en-US" smtClean="0"/>
              <a:t>07/30/2020</a:t>
            </a:r>
            <a:endParaRPr lang="it-IT"/>
          </a:p>
        </p:txBody>
      </p:sp>
      <p:sp>
        <p:nvSpPr>
          <p:cNvPr id="3" name="Segnaposto numero diapositiva 2"/>
          <p:cNvSpPr>
            <a:spLocks noGrp="1"/>
          </p:cNvSpPr>
          <p:nvPr>
            <p:ph type="sldNum" idx="12"/>
          </p:nvPr>
        </p:nvSpPr>
        <p:spPr/>
        <p:txBody>
          <a:bodyPr/>
          <a:lstStyle/>
          <a:p>
            <a:pPr>
              <a:defRPr/>
            </a:pPr>
            <a:fld id="{B8EECDC5-A419-2B49-B70B-D91EA33F7C86}" type="slidenum">
              <a:rPr lang="it-IT" smtClean="0"/>
              <a:pPr>
                <a:defRPr/>
              </a:pPr>
              <a:t>6</a:t>
            </a:fld>
            <a:r>
              <a:rPr lang="it-IT" smtClean="0"/>
              <a:t>/18</a:t>
            </a:r>
            <a:endParaRPr lang="it-IT" dirty="0"/>
          </a:p>
        </p:txBody>
      </p:sp>
      <p:sp>
        <p:nvSpPr>
          <p:cNvPr id="16" name="TextBox 66"/>
          <p:cNvSpPr txBox="1"/>
          <p:nvPr/>
        </p:nvSpPr>
        <p:spPr>
          <a:xfrm>
            <a:off x="261441" y="4313927"/>
            <a:ext cx="6408713" cy="400110"/>
          </a:xfrm>
          <a:prstGeom prst="rect">
            <a:avLst/>
          </a:prstGeom>
          <a:noFill/>
        </p:spPr>
        <p:txBody>
          <a:bodyPr wrap="square">
            <a:spAutoFit/>
          </a:bodyPr>
          <a:lstStyle/>
          <a:p>
            <a:r>
              <a:rPr lang="en-US" sz="1000" b="0" u="none" dirty="0" smtClean="0">
                <a:solidFill>
                  <a:schemeClr val="tx1"/>
                </a:solidFill>
                <a:latin typeface="+mj-lt"/>
              </a:rPr>
              <a:t>MEG-II: muon to e-gamma search experiment at Paul </a:t>
            </a:r>
            <a:r>
              <a:rPr lang="en-US" sz="1000" b="0" u="none" dirty="0" err="1" smtClean="0">
                <a:solidFill>
                  <a:schemeClr val="tx1"/>
                </a:solidFill>
                <a:latin typeface="+mj-lt"/>
              </a:rPr>
              <a:t>Scherrer</a:t>
            </a:r>
            <a:r>
              <a:rPr lang="en-US" sz="1000" b="0" u="none" dirty="0" smtClean="0">
                <a:solidFill>
                  <a:schemeClr val="tx1"/>
                </a:solidFill>
                <a:latin typeface="+mj-lt"/>
              </a:rPr>
              <a:t> </a:t>
            </a:r>
            <a:r>
              <a:rPr lang="en-US" sz="1000" b="0" u="none" dirty="0" err="1" smtClean="0">
                <a:solidFill>
                  <a:schemeClr val="tx1"/>
                </a:solidFill>
                <a:latin typeface="+mj-lt"/>
              </a:rPr>
              <a:t>Institut</a:t>
            </a:r>
            <a:r>
              <a:rPr lang="en-US" sz="1000" b="0" u="none" dirty="0" smtClean="0">
                <a:solidFill>
                  <a:schemeClr val="tx1"/>
                </a:solidFill>
                <a:latin typeface="+mj-lt"/>
              </a:rPr>
              <a:t>   -   “</a:t>
            </a:r>
            <a:r>
              <a:rPr lang="en-US" sz="1000" b="0" u="none" dirty="0">
                <a:solidFill>
                  <a:schemeClr val="tx1"/>
                </a:solidFill>
                <a:latin typeface="+mj-lt"/>
              </a:rPr>
              <a:t>The design of the MEG II experiment”, Eur. Phys. J. C (2018) </a:t>
            </a:r>
            <a:r>
              <a:rPr lang="en-US" sz="1000" b="0" u="none" dirty="0" smtClean="0">
                <a:solidFill>
                  <a:schemeClr val="tx1"/>
                </a:solidFill>
                <a:latin typeface="+mj-lt"/>
              </a:rPr>
              <a:t>78:380   -   https</a:t>
            </a:r>
            <a:r>
              <a:rPr lang="en-US" sz="1000" b="0" u="none" dirty="0">
                <a:solidFill>
                  <a:schemeClr val="tx1"/>
                </a:solidFill>
                <a:latin typeface="+mj-lt"/>
              </a:rPr>
              <a:t>://</a:t>
            </a:r>
            <a:r>
              <a:rPr lang="en-US" sz="1000" b="0" u="none" dirty="0" smtClean="0">
                <a:solidFill>
                  <a:schemeClr val="tx1"/>
                </a:solidFill>
                <a:latin typeface="+mj-lt"/>
              </a:rPr>
              <a:t>doi.org/10.1140/epjc/s10052-018-5845-6</a:t>
            </a:r>
            <a:endParaRPr lang="en-US" sz="1000" b="0" u="none" dirty="0">
              <a:solidFill>
                <a:schemeClr val="tx1"/>
              </a:solidFill>
              <a:latin typeface="+mj-lt"/>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itolo 2"/>
          <p:cNvSpPr>
            <a:spLocks noGrp="1"/>
          </p:cNvSpPr>
          <p:nvPr>
            <p:ph type="title"/>
          </p:nvPr>
        </p:nvSpPr>
        <p:spPr>
          <a:xfrm>
            <a:off x="342980" y="207963"/>
            <a:ext cx="6171247" cy="708398"/>
          </a:xfrm>
        </p:spPr>
        <p:txBody>
          <a:bodyPr/>
          <a:lstStyle/>
          <a:p>
            <a:r>
              <a:rPr lang="en-US" sz="1800" dirty="0"/>
              <a:t>Novel approach at construction technique of high granularity and high transparency Drift </a:t>
            </a:r>
            <a:r>
              <a:rPr lang="en-US" sz="1800" dirty="0" smtClean="0"/>
              <a:t>Chambers</a:t>
            </a:r>
            <a:endParaRPr lang="en-US" sz="1800" dirty="0"/>
          </a:p>
        </p:txBody>
      </p:sp>
      <p:sp>
        <p:nvSpPr>
          <p:cNvPr id="7" name="Segnaposto piè di pagina 6"/>
          <p:cNvSpPr>
            <a:spLocks noGrp="1"/>
          </p:cNvSpPr>
          <p:nvPr>
            <p:ph type="ftr" idx="11"/>
          </p:nvPr>
        </p:nvSpPr>
        <p:spPr/>
        <p:txBody>
          <a:bodyPr/>
          <a:lstStyle/>
          <a:p>
            <a:pPr>
              <a:defRPr/>
            </a:pPr>
            <a:r>
              <a:rPr lang="it-IT" smtClean="0"/>
              <a:t>G.F. Tassielli - ICHEP2020 - Virtual (Prague)</a:t>
            </a:r>
            <a:endParaRPr lang="en-US"/>
          </a:p>
        </p:txBody>
      </p:sp>
      <p:grpSp>
        <p:nvGrpSpPr>
          <p:cNvPr id="21" name="Gruppo 20"/>
          <p:cNvGrpSpPr/>
          <p:nvPr/>
        </p:nvGrpSpPr>
        <p:grpSpPr>
          <a:xfrm>
            <a:off x="4095032" y="700336"/>
            <a:ext cx="2764556" cy="1915685"/>
            <a:chOff x="4095032" y="772344"/>
            <a:chExt cx="2764556" cy="1915685"/>
          </a:xfrm>
        </p:grpSpPr>
        <p:pic>
          <p:nvPicPr>
            <p:cNvPr id="8" name="Picture 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95032" y="772344"/>
              <a:ext cx="2764556" cy="1915685"/>
            </a:xfrm>
            <a:prstGeom prst="rect">
              <a:avLst/>
            </a:prstGeom>
            <a:noFill/>
            <a:ln>
              <a:noFill/>
            </a:ln>
            <a:effectLst/>
            <a:extLst>
              <a:ext uri="{909E8E84-426E-40dd-AFC4-6F175D3DCCD1}">
                <a14:hiddenFill xmlns:a14="http://schemas.microsoft.com/office/drawing/2010/main" xmlns="">
                  <a:blipFill dpi="0" rotWithShape="0">
                    <a:blip/>
                    <a:srcRect l="7053" r="14059"/>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CasellaDiTesto 1"/>
            <p:cNvSpPr txBox="1"/>
            <p:nvPr/>
          </p:nvSpPr>
          <p:spPr>
            <a:xfrm>
              <a:off x="5229994" y="772344"/>
              <a:ext cx="806054" cy="276999"/>
            </a:xfrm>
            <a:prstGeom prst="rect">
              <a:avLst/>
            </a:prstGeom>
            <a:noFill/>
          </p:spPr>
          <p:txBody>
            <a:bodyPr wrap="none" rtlCol="0">
              <a:spAutoFit/>
            </a:bodyPr>
            <a:lstStyle/>
            <a:p>
              <a:r>
                <a:rPr lang="en-GB" sz="1200" u="none" dirty="0" smtClean="0">
                  <a:solidFill>
                    <a:schemeClr val="tx1"/>
                  </a:solidFill>
                </a:rPr>
                <a:t>wire cage</a:t>
              </a:r>
              <a:endParaRPr lang="en-GB" sz="1200" u="none" dirty="0">
                <a:solidFill>
                  <a:schemeClr val="tx1"/>
                </a:solidFill>
              </a:endParaRPr>
            </a:p>
          </p:txBody>
        </p:sp>
        <p:sp>
          <p:nvSpPr>
            <p:cNvPr id="9" name="CasellaDiTesto 8"/>
            <p:cNvSpPr txBox="1"/>
            <p:nvPr/>
          </p:nvSpPr>
          <p:spPr>
            <a:xfrm>
              <a:off x="5954156" y="2283564"/>
              <a:ext cx="824841" cy="276999"/>
            </a:xfrm>
            <a:prstGeom prst="rect">
              <a:avLst/>
            </a:prstGeom>
            <a:noFill/>
          </p:spPr>
          <p:txBody>
            <a:bodyPr wrap="none" rtlCol="0">
              <a:spAutoFit/>
            </a:bodyPr>
            <a:lstStyle/>
            <a:p>
              <a:r>
                <a:rPr lang="it-IT" sz="1200" u="none" dirty="0" smtClean="0">
                  <a:solidFill>
                    <a:srgbClr val="0070C0"/>
                  </a:solidFill>
                </a:rPr>
                <a:t>gas vessel</a:t>
              </a:r>
              <a:endParaRPr lang="en-US" sz="1200" u="none" dirty="0">
                <a:solidFill>
                  <a:srgbClr val="0070C0"/>
                </a:solidFill>
              </a:endParaRPr>
            </a:p>
          </p:txBody>
        </p:sp>
        <p:cxnSp>
          <p:nvCxnSpPr>
            <p:cNvPr id="6" name="Connettore 2 5"/>
            <p:cNvCxnSpPr/>
            <p:nvPr/>
          </p:nvCxnSpPr>
          <p:spPr bwMode="auto">
            <a:xfrm>
              <a:off x="5477310" y="988368"/>
              <a:ext cx="0" cy="288032"/>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Connettore 2 11"/>
            <p:cNvCxnSpPr/>
            <p:nvPr/>
          </p:nvCxnSpPr>
          <p:spPr bwMode="auto">
            <a:xfrm>
              <a:off x="5477310" y="988368"/>
              <a:ext cx="147181" cy="22705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Connettore 2 16"/>
            <p:cNvCxnSpPr>
              <a:stCxn id="9" idx="0"/>
            </p:cNvCxnSpPr>
            <p:nvPr/>
          </p:nvCxnSpPr>
          <p:spPr bwMode="auto">
            <a:xfrm flipH="1" flipV="1">
              <a:off x="6166098" y="2139548"/>
              <a:ext cx="200479" cy="144016"/>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Connettore 2 18"/>
            <p:cNvCxnSpPr/>
            <p:nvPr/>
          </p:nvCxnSpPr>
          <p:spPr bwMode="auto">
            <a:xfrm flipH="1" flipV="1">
              <a:off x="4775512" y="2380362"/>
              <a:ext cx="1174562" cy="48166"/>
            </a:xfrm>
            <a:prstGeom prst="straightConnector1">
              <a:avLst/>
            </a:prstGeom>
            <a:solidFill>
              <a:srgbClr val="00B8FF"/>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5" name="Segnaposto data 4"/>
          <p:cNvSpPr>
            <a:spLocks noGrp="1"/>
          </p:cNvSpPr>
          <p:nvPr>
            <p:ph type="dt" idx="10"/>
          </p:nvPr>
        </p:nvSpPr>
        <p:spPr/>
        <p:txBody>
          <a:bodyPr/>
          <a:lstStyle/>
          <a:p>
            <a:pPr>
              <a:defRPr/>
            </a:pPr>
            <a:r>
              <a:rPr lang="en-US" smtClean="0"/>
              <a:t>07/30/2020</a:t>
            </a:r>
            <a:endParaRPr lang="it-IT"/>
          </a:p>
        </p:txBody>
      </p:sp>
      <p:sp>
        <p:nvSpPr>
          <p:cNvPr id="9219" name="Text Box 3"/>
          <p:cNvSpPr txBox="1">
            <a:spLocks noChangeArrowheads="1"/>
          </p:cNvSpPr>
          <p:nvPr/>
        </p:nvSpPr>
        <p:spPr bwMode="auto">
          <a:xfrm>
            <a:off x="261442" y="956574"/>
            <a:ext cx="4490373" cy="4962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8985250" algn="l"/>
              </a:tabLst>
              <a:defRPr sz="4300" b="1" u="sng">
                <a:solidFill>
                  <a:srgbClr val="006633"/>
                </a:solidFill>
                <a:latin typeface="Garamond" charset="0"/>
                <a:ea typeface="ＭＳ Ｐゴシック" charset="0"/>
                <a:cs typeface="ＭＳ Ｐゴシック" charset="0"/>
              </a:defRPr>
            </a:lvl9pPr>
          </a:lstStyle>
          <a:p>
            <a:pPr>
              <a:buClrTx/>
              <a:buFontTx/>
              <a:buNone/>
              <a:defRPr/>
            </a:pPr>
            <a:r>
              <a:rPr lang="en-GB" sz="1600" b="0" u="none" dirty="0">
                <a:solidFill>
                  <a:srgbClr val="000000"/>
                </a:solidFill>
              </a:rPr>
              <a:t>Based on the MEG-II DCH new construction technique the </a:t>
            </a:r>
            <a:r>
              <a:rPr lang="en-GB" sz="1600" b="0" u="none" dirty="0">
                <a:solidFill>
                  <a:srgbClr val="FF3333"/>
                </a:solidFill>
              </a:rPr>
              <a:t>IDEA DCH</a:t>
            </a:r>
            <a:r>
              <a:rPr lang="en-GB" sz="1600" b="0" u="none" dirty="0">
                <a:solidFill>
                  <a:srgbClr val="000000"/>
                </a:solidFill>
              </a:rPr>
              <a:t> can meet these </a:t>
            </a:r>
            <a:r>
              <a:rPr lang="en-GB" sz="1600" b="0" u="none" dirty="0" smtClean="0">
                <a:solidFill>
                  <a:srgbClr val="000000"/>
                </a:solidFill>
              </a:rPr>
              <a:t>goals:</a:t>
            </a:r>
            <a:endParaRPr lang="en-GB" sz="1600" b="0" u="none" dirty="0">
              <a:solidFill>
                <a:srgbClr val="000000"/>
              </a:solidFill>
            </a:endParaRPr>
          </a:p>
        </p:txBody>
      </p:sp>
      <p:sp>
        <p:nvSpPr>
          <p:cNvPr id="9218" name="Text Box 2"/>
          <p:cNvSpPr txBox="1">
            <a:spLocks noChangeArrowheads="1"/>
          </p:cNvSpPr>
          <p:nvPr/>
        </p:nvSpPr>
        <p:spPr bwMode="auto">
          <a:xfrm>
            <a:off x="20656" y="1460630"/>
            <a:ext cx="6677750" cy="17599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252413" indent="-252413">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1pPr>
            <a:lvl2pPr marL="739775" indent="-282575">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2pPr>
            <a:lvl3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3pPr>
            <a:lvl4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4pPr>
            <a:lvl5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9pPr>
          </a:lstStyle>
          <a:p>
            <a:pPr>
              <a:spcBef>
                <a:spcPts val="338"/>
              </a:spcBef>
              <a:buClr>
                <a:srgbClr val="CC9900"/>
              </a:buClr>
              <a:buSzPct val="65000"/>
              <a:buFont typeface="Wingdings" charset="0"/>
              <a:buChar char=""/>
              <a:defRPr/>
            </a:pPr>
            <a:r>
              <a:rPr lang="en-US" sz="1400" b="0" u="none" dirty="0">
                <a:solidFill>
                  <a:srgbClr val="000000"/>
                </a:solidFill>
                <a:latin typeface="Garamond"/>
                <a:cs typeface="Garamond"/>
              </a:rPr>
              <a:t>Gas containment – wire support functions separation: </a:t>
            </a:r>
          </a:p>
          <a:p>
            <a:pPr marL="342991" lvl="1" indent="0">
              <a:spcBef>
                <a:spcPts val="338"/>
              </a:spcBef>
              <a:defRPr/>
            </a:pPr>
            <a:r>
              <a:rPr lang="en-US" sz="1400" b="0" u="none" dirty="0">
                <a:solidFill>
                  <a:srgbClr val="000000"/>
                </a:solidFill>
                <a:latin typeface="Garamond"/>
                <a:cs typeface="Garamond"/>
              </a:rPr>
              <a:t>allows to reduce material to </a:t>
            </a:r>
            <a:r>
              <a:rPr lang="en-US" sz="1400" b="0" u="none" dirty="0">
                <a:solidFill>
                  <a:srgbClr val="FF0000"/>
                </a:solidFill>
                <a:latin typeface="Garamond"/>
                <a:cs typeface="Garamond"/>
              </a:rPr>
              <a:t>≈ 10</a:t>
            </a:r>
            <a:r>
              <a:rPr lang="en-US" sz="1400" b="0" u="none" baseline="33000" dirty="0">
                <a:solidFill>
                  <a:srgbClr val="FF0000"/>
                </a:solidFill>
                <a:latin typeface="Garamond"/>
                <a:cs typeface="Garamond"/>
              </a:rPr>
              <a:t>-3</a:t>
            </a:r>
            <a:r>
              <a:rPr lang="en-US" sz="1400" b="0" u="none" dirty="0">
                <a:solidFill>
                  <a:srgbClr val="FF0000"/>
                </a:solidFill>
                <a:latin typeface="Garamond"/>
                <a:cs typeface="Garamond"/>
              </a:rPr>
              <a:t> X</a:t>
            </a:r>
            <a:r>
              <a:rPr lang="en-US" sz="1400" b="0" u="none" baseline="-33000" dirty="0">
                <a:solidFill>
                  <a:srgbClr val="FF0000"/>
                </a:solidFill>
                <a:latin typeface="Garamond"/>
                <a:cs typeface="Garamond"/>
              </a:rPr>
              <a:t>0</a:t>
            </a:r>
            <a:r>
              <a:rPr lang="en-US" sz="1400" b="0" u="none" dirty="0">
                <a:solidFill>
                  <a:srgbClr val="FF0000"/>
                </a:solidFill>
                <a:latin typeface="Garamond"/>
                <a:cs typeface="Garamond"/>
              </a:rPr>
              <a:t> for the inner </a:t>
            </a:r>
            <a:r>
              <a:rPr lang="en-US" sz="1400" b="0" u="none" dirty="0" smtClean="0">
                <a:solidFill>
                  <a:srgbClr val="FF0000"/>
                </a:solidFill>
                <a:latin typeface="Garamond"/>
                <a:cs typeface="Garamond"/>
              </a:rPr>
              <a:t/>
            </a:r>
            <a:br>
              <a:rPr lang="en-US" sz="1400" b="0" u="none" dirty="0" smtClean="0">
                <a:solidFill>
                  <a:srgbClr val="FF0000"/>
                </a:solidFill>
                <a:latin typeface="Garamond"/>
                <a:cs typeface="Garamond"/>
              </a:rPr>
            </a:br>
            <a:r>
              <a:rPr lang="en-US" sz="1400" b="0" u="none" dirty="0" smtClean="0">
                <a:solidFill>
                  <a:srgbClr val="FF0000"/>
                </a:solidFill>
                <a:latin typeface="Garamond"/>
                <a:cs typeface="Garamond"/>
              </a:rPr>
              <a:t>cylinder</a:t>
            </a:r>
            <a:r>
              <a:rPr lang="en-US" sz="1400" b="0" u="none" dirty="0" smtClean="0">
                <a:solidFill>
                  <a:srgbClr val="000000"/>
                </a:solidFill>
                <a:latin typeface="Garamond"/>
                <a:cs typeface="Garamond"/>
              </a:rPr>
              <a:t> </a:t>
            </a:r>
            <a:r>
              <a:rPr lang="en-US" sz="1400" b="0" u="none" dirty="0">
                <a:solidFill>
                  <a:srgbClr val="000000"/>
                </a:solidFill>
                <a:latin typeface="Garamond"/>
                <a:cs typeface="Garamond"/>
              </a:rPr>
              <a:t>and to a </a:t>
            </a:r>
            <a:r>
              <a:rPr lang="en-US" sz="1400" b="0" u="none" dirty="0">
                <a:solidFill>
                  <a:srgbClr val="FF0000"/>
                </a:solidFill>
                <a:latin typeface="Garamond"/>
                <a:cs typeface="Garamond"/>
              </a:rPr>
              <a:t>few x 10</a:t>
            </a:r>
            <a:r>
              <a:rPr lang="en-US" sz="1400" b="0" u="none" baseline="33000" dirty="0">
                <a:solidFill>
                  <a:srgbClr val="FF0000"/>
                </a:solidFill>
                <a:latin typeface="Garamond"/>
                <a:cs typeface="Garamond"/>
              </a:rPr>
              <a:t>-2</a:t>
            </a:r>
            <a:r>
              <a:rPr lang="en-US" sz="1400" b="0" u="none" dirty="0">
                <a:solidFill>
                  <a:srgbClr val="FF0000"/>
                </a:solidFill>
                <a:latin typeface="Garamond"/>
                <a:cs typeface="Garamond"/>
              </a:rPr>
              <a:t> X</a:t>
            </a:r>
            <a:r>
              <a:rPr lang="en-US" sz="1400" b="0" u="none" baseline="-33000" dirty="0">
                <a:solidFill>
                  <a:srgbClr val="FF0000"/>
                </a:solidFill>
                <a:latin typeface="Garamond"/>
                <a:cs typeface="Garamond"/>
              </a:rPr>
              <a:t>0</a:t>
            </a:r>
            <a:r>
              <a:rPr lang="en-US" sz="1400" b="0" u="none" dirty="0">
                <a:solidFill>
                  <a:srgbClr val="FF0000"/>
                </a:solidFill>
                <a:latin typeface="Garamond"/>
                <a:cs typeface="Garamond"/>
              </a:rPr>
              <a:t> for the end-plates</a:t>
            </a:r>
            <a:r>
              <a:rPr lang="en-US" sz="1400" b="0" u="none" dirty="0">
                <a:solidFill>
                  <a:srgbClr val="000000"/>
                </a:solidFill>
                <a:latin typeface="Garamond"/>
                <a:cs typeface="Garamond"/>
              </a:rPr>
              <a:t>, </a:t>
            </a:r>
            <a:r>
              <a:rPr lang="en-US" sz="1400" b="0" u="none" dirty="0" smtClean="0">
                <a:solidFill>
                  <a:srgbClr val="000000"/>
                </a:solidFill>
                <a:latin typeface="Garamond"/>
                <a:cs typeface="Garamond"/>
              </a:rPr>
              <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including </a:t>
            </a:r>
            <a:r>
              <a:rPr lang="en-US" sz="1400" b="0" u="none" dirty="0">
                <a:solidFill>
                  <a:srgbClr val="000000"/>
                </a:solidFill>
                <a:latin typeface="Garamond"/>
                <a:cs typeface="Garamond"/>
              </a:rPr>
              <a:t>FEE, HV supply and signal cables </a:t>
            </a:r>
            <a:endParaRPr lang="en-US" sz="1400" b="0" u="none" dirty="0" smtClean="0">
              <a:solidFill>
                <a:srgbClr val="000000"/>
              </a:solidFill>
              <a:latin typeface="Garamond"/>
              <a:cs typeface="Garamond"/>
            </a:endParaRPr>
          </a:p>
          <a:p>
            <a:pPr>
              <a:spcBef>
                <a:spcPts val="338"/>
              </a:spcBef>
              <a:buClr>
                <a:srgbClr val="CC9900"/>
              </a:buClr>
              <a:buSzPct val="65000"/>
              <a:buFont typeface="Wingdings" charset="0"/>
              <a:buChar char=""/>
              <a:defRPr/>
            </a:pPr>
            <a:r>
              <a:rPr lang="en-US" sz="1400" b="0" u="none" dirty="0" smtClean="0">
                <a:solidFill>
                  <a:srgbClr val="000000"/>
                </a:solidFill>
                <a:latin typeface="Garamond"/>
                <a:cs typeface="Garamond"/>
              </a:rPr>
              <a:t>Feed-through-less wiring:</a:t>
            </a:r>
          </a:p>
          <a:p>
            <a:pPr marL="342991" lvl="1" indent="0">
              <a:spcBef>
                <a:spcPts val="338"/>
              </a:spcBef>
              <a:defRPr/>
            </a:pPr>
            <a:r>
              <a:rPr lang="en-US" sz="1400" b="0" u="none" dirty="0" smtClean="0">
                <a:solidFill>
                  <a:srgbClr val="000000"/>
                </a:solidFill>
                <a:latin typeface="Garamond"/>
                <a:cs typeface="Garamond"/>
              </a:rPr>
              <a:t>allows </a:t>
            </a:r>
            <a:r>
              <a:rPr lang="en-US" sz="1400" b="0" u="none" dirty="0">
                <a:solidFill>
                  <a:srgbClr val="000000"/>
                </a:solidFill>
                <a:latin typeface="Garamond"/>
                <a:cs typeface="Garamond"/>
              </a:rPr>
              <a:t>to increase chamber granularity and field/sense wire ratio to reduce multiple scattering and total tension on end plates due to wires by using thinner </a:t>
            </a:r>
            <a:r>
              <a:rPr lang="en-US" sz="1400" b="0" u="none" dirty="0" smtClean="0">
                <a:solidFill>
                  <a:srgbClr val="000000"/>
                </a:solidFill>
                <a:latin typeface="Garamond"/>
                <a:cs typeface="Garamond"/>
              </a:rPr>
              <a:t>wires</a:t>
            </a:r>
            <a:endParaRPr lang="en-US" sz="1400" b="0" u="none" dirty="0">
              <a:solidFill>
                <a:srgbClr val="000000"/>
              </a:solidFill>
              <a:latin typeface="Garamond"/>
              <a:cs typeface="Garamond"/>
            </a:endParaRPr>
          </a:p>
        </p:txBody>
      </p:sp>
      <p:pic>
        <p:nvPicPr>
          <p:cNvPr id="1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786" r="6826"/>
          <a:stretch/>
        </p:blipFill>
        <p:spPr bwMode="auto">
          <a:xfrm>
            <a:off x="317170" y="3239481"/>
            <a:ext cx="4688091" cy="1449922"/>
          </a:xfrm>
          <a:prstGeom prst="rect">
            <a:avLst/>
          </a:prstGeom>
          <a:noFill/>
          <a:ln>
            <a:noFill/>
          </a:ln>
          <a:effectLst/>
          <a:extLst>
            <a:ext uri="{909E8E84-426E-40dd-AFC4-6F175D3DCCD1}">
              <a14:hiddenFill xmlns:a14="http://schemas.microsoft.com/office/drawing/2010/main" xmlns="">
                <a:blipFill dpi="0" rotWithShape="0">
                  <a:blip/>
                  <a:srcRect l="4980"/>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0" name="Picture 12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080841" y="3239481"/>
            <a:ext cx="1491178" cy="1446186"/>
          </a:xfrm>
          <a:prstGeom prst="rect">
            <a:avLst/>
          </a:prstGeom>
          <a:noFill/>
          <a:ln>
            <a:noFill/>
          </a:ln>
          <a:effectLst/>
          <a:extLst>
            <a:ext uri="{909E8E84-426E-40dd-AFC4-6F175D3DCCD1}">
              <a14:hiddenFill xmlns:a14="http://schemas.microsoft.com/office/drawing/2010/main" xmlns="">
                <a:blipFill dpi="0" rotWithShape="0">
                  <a:blip/>
                  <a:srcRect r="-18"/>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4" name="Segnaposto numero diapositiva 3"/>
          <p:cNvSpPr>
            <a:spLocks noGrp="1"/>
          </p:cNvSpPr>
          <p:nvPr>
            <p:ph type="sldNum" idx="12"/>
          </p:nvPr>
        </p:nvSpPr>
        <p:spPr/>
        <p:txBody>
          <a:bodyPr/>
          <a:lstStyle/>
          <a:p>
            <a:pPr>
              <a:defRPr/>
            </a:pPr>
            <a:fld id="{B8EECDC5-A419-2B49-B70B-D91EA33F7C86}" type="slidenum">
              <a:rPr lang="it-IT" smtClean="0"/>
              <a:pPr>
                <a:defRPr/>
              </a:pPr>
              <a:t>7</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uppo 3"/>
          <p:cNvGrpSpPr/>
          <p:nvPr/>
        </p:nvGrpSpPr>
        <p:grpSpPr>
          <a:xfrm>
            <a:off x="4499124" y="844352"/>
            <a:ext cx="2275273" cy="1589717"/>
            <a:chOff x="4390396" y="2641500"/>
            <a:chExt cx="2275273" cy="1589717"/>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90396" y="2670052"/>
              <a:ext cx="2275273" cy="1561165"/>
            </a:xfrm>
            <a:prstGeom prst="rect">
              <a:avLst/>
            </a:prstGeom>
            <a:noFill/>
            <a:ln>
              <a:noFill/>
            </a:ln>
            <a:effectLst/>
            <a:extLst>
              <a:ext uri="{909E8E84-426E-40dd-AFC4-6F175D3DCCD1}">
                <a14:hiddenFill xmlns:a14="http://schemas.microsoft.com/office/drawing/2010/main" xmlns="">
                  <a:blipFill dpi="0" rotWithShape="0">
                    <a:blip/>
                    <a:srcRect l="366" r="28870" b="11710"/>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4" name="TextBox 4"/>
            <p:cNvSpPr txBox="1"/>
            <p:nvPr/>
          </p:nvSpPr>
          <p:spPr>
            <a:xfrm>
              <a:off x="5033555" y="2823199"/>
              <a:ext cx="854721" cy="253916"/>
            </a:xfrm>
            <a:prstGeom prst="rect">
              <a:avLst/>
            </a:prstGeom>
            <a:noFill/>
          </p:spPr>
          <p:txBody>
            <a:bodyPr wrap="none">
              <a:spAutoFit/>
            </a:bodyPr>
            <a:lstStyle/>
            <a:p>
              <a:pPr defTabSz="457200" eaLnBrk="1" fontAlgn="auto" hangingPunct="1">
                <a:spcBef>
                  <a:spcPts val="0"/>
                </a:spcBef>
                <a:spcAft>
                  <a:spcPts val="0"/>
                </a:spcAft>
                <a:defRPr/>
              </a:pPr>
              <a:r>
                <a:rPr lang="en-US" sz="1050" u="none" dirty="0">
                  <a:solidFill>
                    <a:srgbClr val="FF0000"/>
                  </a:solidFill>
                  <a:latin typeface="+mj-lt"/>
                </a:rPr>
                <a:t>peek spacer</a:t>
              </a:r>
            </a:p>
          </p:txBody>
        </p:sp>
        <p:sp>
          <p:nvSpPr>
            <p:cNvPr id="15" name="TextBox 12"/>
            <p:cNvSpPr txBox="1">
              <a:spLocks noChangeArrowheads="1"/>
            </p:cNvSpPr>
            <p:nvPr/>
          </p:nvSpPr>
          <p:spPr bwMode="auto">
            <a:xfrm>
              <a:off x="4850813" y="3006959"/>
              <a:ext cx="10374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Arial" panose="020B0604020202020204" pitchFamily="34" charset="0"/>
                </a:defRPr>
              </a:lvl1pPr>
              <a:lvl2pPr marL="742950" indent="-285750" defTabSz="457200">
                <a:defRPr>
                  <a:solidFill>
                    <a:schemeClr val="tx1"/>
                  </a:solidFill>
                  <a:latin typeface="Arial" panose="020B0604020202020204" pitchFamily="34" charset="0"/>
                </a:defRPr>
              </a:lvl2pPr>
              <a:lvl3pPr marL="1143000" indent="-228600" defTabSz="457200">
                <a:defRPr>
                  <a:solidFill>
                    <a:schemeClr val="tx1"/>
                  </a:solidFill>
                  <a:latin typeface="Arial" panose="020B0604020202020204" pitchFamily="34" charset="0"/>
                </a:defRPr>
              </a:lvl3pPr>
              <a:lvl4pPr marL="1600200" indent="-228600" defTabSz="457200">
                <a:defRPr>
                  <a:solidFill>
                    <a:schemeClr val="tx1"/>
                  </a:solidFill>
                  <a:latin typeface="Arial" panose="020B0604020202020204" pitchFamily="34" charset="0"/>
                </a:defRPr>
              </a:lvl4pPr>
              <a:lvl5pPr marL="2057400" indent="-228600" defTabSz="4572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it-IT" sz="1050" u="none" dirty="0">
                  <a:solidFill>
                    <a:srgbClr val="00B050"/>
                  </a:solidFill>
                  <a:latin typeface="+mj-lt"/>
                  <a:ea typeface="ＭＳ Ｐゴシック" panose="020B0600070205080204" pitchFamily="34" charset="-128"/>
                </a:rPr>
                <a:t>wire PC board</a:t>
              </a:r>
            </a:p>
          </p:txBody>
        </p:sp>
        <p:sp>
          <p:nvSpPr>
            <p:cNvPr id="16" name="TextBox 197"/>
            <p:cNvSpPr txBox="1">
              <a:spLocks noChangeArrowheads="1"/>
            </p:cNvSpPr>
            <p:nvPr/>
          </p:nvSpPr>
          <p:spPr bwMode="auto">
            <a:xfrm>
              <a:off x="4582149" y="3276496"/>
              <a:ext cx="5373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Arial" panose="020B0604020202020204" pitchFamily="34" charset="0"/>
                </a:defRPr>
              </a:lvl1pPr>
              <a:lvl2pPr marL="742950" indent="-285750" defTabSz="457200">
                <a:defRPr>
                  <a:solidFill>
                    <a:schemeClr val="tx1"/>
                  </a:solidFill>
                  <a:latin typeface="Arial" panose="020B0604020202020204" pitchFamily="34" charset="0"/>
                </a:defRPr>
              </a:lvl2pPr>
              <a:lvl3pPr marL="1143000" indent="-228600" defTabSz="457200">
                <a:defRPr>
                  <a:solidFill>
                    <a:schemeClr val="tx1"/>
                  </a:solidFill>
                  <a:latin typeface="Arial" panose="020B0604020202020204" pitchFamily="34" charset="0"/>
                </a:defRPr>
              </a:lvl3pPr>
              <a:lvl4pPr marL="1600200" indent="-228600" defTabSz="457200">
                <a:defRPr>
                  <a:solidFill>
                    <a:schemeClr val="tx1"/>
                  </a:solidFill>
                  <a:latin typeface="Arial" panose="020B0604020202020204" pitchFamily="34" charset="0"/>
                </a:defRPr>
              </a:lvl4pPr>
              <a:lvl5pPr marL="2057400" indent="-228600" defTabSz="4572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it-IT" sz="1050" u="none" dirty="0">
                  <a:solidFill>
                    <a:srgbClr val="1F407A"/>
                  </a:solidFill>
                  <a:latin typeface="+mj-lt"/>
                  <a:ea typeface="ＭＳ Ｐゴシック" panose="020B0600070205080204" pitchFamily="34" charset="-128"/>
                </a:rPr>
                <a:t>spoke</a:t>
              </a:r>
            </a:p>
          </p:txBody>
        </p:sp>
        <p:sp>
          <p:nvSpPr>
            <p:cNvPr id="17" name="TextBox 12"/>
            <p:cNvSpPr txBox="1">
              <a:spLocks noChangeArrowheads="1"/>
            </p:cNvSpPr>
            <p:nvPr/>
          </p:nvSpPr>
          <p:spPr bwMode="auto">
            <a:xfrm>
              <a:off x="5019931" y="2641500"/>
              <a:ext cx="10374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Arial" panose="020B0604020202020204" pitchFamily="34" charset="0"/>
                </a:defRPr>
              </a:lvl1pPr>
              <a:lvl2pPr marL="742950" indent="-285750" defTabSz="457200">
                <a:defRPr>
                  <a:solidFill>
                    <a:schemeClr val="tx1"/>
                  </a:solidFill>
                  <a:latin typeface="Arial" panose="020B0604020202020204" pitchFamily="34" charset="0"/>
                </a:defRPr>
              </a:lvl2pPr>
              <a:lvl3pPr marL="1143000" indent="-228600" defTabSz="457200">
                <a:defRPr>
                  <a:solidFill>
                    <a:schemeClr val="tx1"/>
                  </a:solidFill>
                  <a:latin typeface="Arial" panose="020B0604020202020204" pitchFamily="34" charset="0"/>
                </a:defRPr>
              </a:lvl3pPr>
              <a:lvl4pPr marL="1600200" indent="-228600" defTabSz="457200">
                <a:defRPr>
                  <a:solidFill>
                    <a:schemeClr val="tx1"/>
                  </a:solidFill>
                  <a:latin typeface="Arial" panose="020B0604020202020204" pitchFamily="34" charset="0"/>
                </a:defRPr>
              </a:lvl4pPr>
              <a:lvl5pPr marL="2057400" indent="-228600" defTabSz="4572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it-IT" sz="1050" u="none" dirty="0">
                  <a:solidFill>
                    <a:srgbClr val="00B050"/>
                  </a:solidFill>
                  <a:latin typeface="+mj-lt"/>
                  <a:ea typeface="ＭＳ Ｐゴシック" panose="020B0600070205080204" pitchFamily="34" charset="-128"/>
                </a:rPr>
                <a:t>wire PC board</a:t>
              </a:r>
            </a:p>
          </p:txBody>
        </p:sp>
      </p:grpSp>
      <p:sp>
        <p:nvSpPr>
          <p:cNvPr id="3" name="Titolo 2"/>
          <p:cNvSpPr>
            <a:spLocks noGrp="1"/>
          </p:cNvSpPr>
          <p:nvPr>
            <p:ph type="title"/>
          </p:nvPr>
        </p:nvSpPr>
        <p:spPr>
          <a:xfrm>
            <a:off x="342980" y="207962"/>
            <a:ext cx="6247464" cy="643593"/>
          </a:xfrm>
        </p:spPr>
        <p:txBody>
          <a:bodyPr/>
          <a:lstStyle/>
          <a:p>
            <a:r>
              <a:rPr lang="en-US" dirty="0"/>
              <a:t>Novel approach at construction technique of high granularity and high transparency Drift </a:t>
            </a:r>
            <a:r>
              <a:rPr lang="en-US" dirty="0" smtClean="0"/>
              <a:t>Chambers</a:t>
            </a:r>
            <a:endParaRPr lang="en-US" dirty="0"/>
          </a:p>
        </p:txBody>
      </p:sp>
      <p:sp>
        <p:nvSpPr>
          <p:cNvPr id="8195" name="Text Box 3"/>
          <p:cNvSpPr txBox="1">
            <a:spLocks noChangeArrowheads="1"/>
          </p:cNvSpPr>
          <p:nvPr/>
        </p:nvSpPr>
        <p:spPr bwMode="auto">
          <a:xfrm>
            <a:off x="53990" y="1204392"/>
            <a:ext cx="4455924" cy="332395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lstStyle>
            <a:lvl1pPr marL="252413" indent="-252413">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1pPr>
            <a:lvl2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2pPr>
            <a:lvl3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3pPr>
            <a:lvl4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4pPr>
            <a:lvl5pPr>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252413" algn="l"/>
                <a:tab pos="700088" algn="l"/>
                <a:tab pos="1149350" algn="l"/>
                <a:tab pos="1598613" algn="l"/>
                <a:tab pos="2047875" algn="l"/>
                <a:tab pos="2497138" algn="l"/>
                <a:tab pos="2946400" algn="l"/>
                <a:tab pos="3395663" algn="l"/>
                <a:tab pos="3844925" algn="l"/>
                <a:tab pos="4294188" algn="l"/>
                <a:tab pos="4743450" algn="l"/>
                <a:tab pos="5192713" algn="l"/>
                <a:tab pos="5641975" algn="l"/>
                <a:tab pos="6091238" algn="l"/>
                <a:tab pos="6540500" algn="l"/>
                <a:tab pos="6989763" algn="l"/>
                <a:tab pos="7439025" algn="l"/>
                <a:tab pos="7888288" algn="l"/>
                <a:tab pos="8337550" algn="l"/>
                <a:tab pos="8786813" algn="l"/>
                <a:tab pos="9236075" algn="l"/>
              </a:tabLst>
              <a:defRPr sz="4300" b="1" u="sng">
                <a:solidFill>
                  <a:srgbClr val="006633"/>
                </a:solidFill>
                <a:latin typeface="Garamond" charset="0"/>
                <a:ea typeface="ＭＳ Ｐゴシック" charset="0"/>
                <a:cs typeface="ＭＳ Ｐゴシック" charset="0"/>
              </a:defRPr>
            </a:lvl9pPr>
          </a:lstStyle>
          <a:p>
            <a:pPr>
              <a:spcBef>
                <a:spcPts val="375"/>
              </a:spcBef>
              <a:buClr>
                <a:srgbClr val="CC9900"/>
              </a:buClr>
              <a:buSzPct val="65000"/>
              <a:buFont typeface="Wingdings" charset="0"/>
              <a:buChar char=""/>
              <a:defRPr/>
            </a:pPr>
            <a:r>
              <a:rPr lang="en-US" sz="1400" b="0" u="none" dirty="0" smtClean="0">
                <a:solidFill>
                  <a:srgbClr val="000000"/>
                </a:solidFill>
              </a:rPr>
              <a:t>end</a:t>
            </a:r>
            <a:r>
              <a:rPr lang="en-US" sz="1400" b="0" u="none" dirty="0" smtClean="0">
                <a:solidFill>
                  <a:srgbClr val="000000"/>
                </a:solidFill>
                <a:latin typeface="Garamond"/>
                <a:cs typeface="Garamond"/>
              </a:rPr>
              <a:t>-plat</a:t>
            </a:r>
            <a:r>
              <a:rPr lang="en-US" sz="1400" b="0" u="none" dirty="0" smtClean="0">
                <a:solidFill>
                  <a:srgbClr val="000000"/>
                </a:solidFill>
              </a:rPr>
              <a:t>es </a:t>
            </a:r>
            <a:r>
              <a:rPr lang="en-US" sz="1400" b="0" u="none" dirty="0">
                <a:solidFill>
                  <a:srgbClr val="000000"/>
                </a:solidFill>
              </a:rPr>
              <a:t>numerically machined from solid </a:t>
            </a:r>
            <a:r>
              <a:rPr lang="en-US" sz="1400" b="0" u="none" dirty="0" smtClean="0">
                <a:solidFill>
                  <a:srgbClr val="000000"/>
                </a:solidFill>
              </a:rPr>
              <a:t>Aluminum </a:t>
            </a:r>
            <a:r>
              <a:rPr lang="en-US" sz="1400" b="0" u="none" dirty="0">
                <a:solidFill>
                  <a:srgbClr val="000000"/>
                </a:solidFill>
                <a:latin typeface="Garamond"/>
                <a:cs typeface="Garamond"/>
              </a:rPr>
              <a:t>(mechanical support only</a:t>
            </a:r>
            <a:r>
              <a:rPr lang="en-US" sz="1400" b="0" u="none" dirty="0" smtClean="0">
                <a:solidFill>
                  <a:srgbClr val="000000"/>
                </a:solidFill>
                <a:latin typeface="Garamond"/>
                <a:cs typeface="Garamond"/>
              </a:rPr>
              <a:t>);</a:t>
            </a: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Field</a:t>
            </a:r>
            <a:r>
              <a:rPr lang="en-US" sz="1400" b="0" u="none" dirty="0">
                <a:solidFill>
                  <a:srgbClr val="000000"/>
                </a:solidFill>
                <a:latin typeface="Garamond"/>
                <a:cs typeface="Garamond"/>
              </a:rPr>
              <a:t>, Sense and Guard wires placed azimuthally </a:t>
            </a:r>
            <a:r>
              <a:rPr lang="en-US" sz="1400" b="0" u="none" dirty="0" smtClean="0">
                <a:solidFill>
                  <a:srgbClr val="000000"/>
                </a:solidFill>
                <a:latin typeface="Garamond"/>
                <a:cs typeface="Garamond"/>
              </a:rPr>
              <a:t>by a Wiring </a:t>
            </a:r>
            <a:r>
              <a:rPr lang="en-US" sz="1400" b="0" u="none" dirty="0">
                <a:solidFill>
                  <a:srgbClr val="000000"/>
                </a:solidFill>
                <a:latin typeface="Garamond"/>
                <a:cs typeface="Garamond"/>
              </a:rPr>
              <a:t>Robot with better than one </a:t>
            </a:r>
            <a:r>
              <a:rPr lang="en-US" sz="1400" b="0" u="none" dirty="0" smtClean="0">
                <a:solidFill>
                  <a:srgbClr val="000000"/>
                </a:solidFill>
                <a:latin typeface="Garamond"/>
                <a:cs typeface="Garamond"/>
              </a:rPr>
              <a:t>wire </a:t>
            </a:r>
            <a:r>
              <a:rPr lang="en-US" sz="1400" b="0" u="none" dirty="0">
                <a:solidFill>
                  <a:srgbClr val="000000"/>
                </a:solidFill>
                <a:latin typeface="Garamond"/>
                <a:cs typeface="Garamond"/>
              </a:rPr>
              <a:t>diameter </a:t>
            </a:r>
            <a:r>
              <a:rPr lang="en-US" sz="1400" b="0" u="none" dirty="0" smtClean="0">
                <a:solidFill>
                  <a:srgbClr val="000000"/>
                </a:solidFill>
                <a:latin typeface="Garamond"/>
                <a:cs typeface="Garamond"/>
              </a:rPr>
              <a:t>accuracy;</a:t>
            </a: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wire </a:t>
            </a:r>
            <a:r>
              <a:rPr lang="en-US" sz="1400" b="0" u="none" dirty="0">
                <a:solidFill>
                  <a:srgbClr val="000000"/>
                </a:solidFill>
                <a:latin typeface="Garamond"/>
                <a:cs typeface="Garamond"/>
              </a:rPr>
              <a:t>PC board layers (</a:t>
            </a:r>
            <a:r>
              <a:rPr lang="en-US" sz="1400" b="0" u="none" dirty="0">
                <a:solidFill>
                  <a:srgbClr val="006600"/>
                </a:solidFill>
                <a:latin typeface="Garamond"/>
                <a:cs typeface="Garamond"/>
              </a:rPr>
              <a:t>green</a:t>
            </a:r>
            <a:r>
              <a:rPr lang="en-US" sz="1400" b="0" u="none" dirty="0">
                <a:solidFill>
                  <a:srgbClr val="000000"/>
                </a:solidFill>
                <a:latin typeface="Garamond"/>
                <a:cs typeface="Garamond"/>
              </a:rPr>
              <a:t>) radially spaced by </a:t>
            </a:r>
            <a:r>
              <a:rPr lang="en-US" sz="1400" b="0" u="none" dirty="0" smtClean="0">
                <a:solidFill>
                  <a:srgbClr val="000000"/>
                </a:solidFill>
                <a:latin typeface="Garamond"/>
                <a:cs typeface="Garamond"/>
              </a:rPr>
              <a:t>numerically </a:t>
            </a:r>
            <a:r>
              <a:rPr lang="en-US" sz="1400" b="0" u="none" dirty="0">
                <a:solidFill>
                  <a:srgbClr val="000000"/>
                </a:solidFill>
                <a:latin typeface="Garamond"/>
                <a:cs typeface="Garamond"/>
              </a:rPr>
              <a:t>machined peek spacers (</a:t>
            </a:r>
            <a:r>
              <a:rPr lang="en-US" sz="1400" b="0" u="none" dirty="0">
                <a:solidFill>
                  <a:srgbClr val="FF0000"/>
                </a:solidFill>
                <a:latin typeface="Garamond"/>
                <a:cs typeface="Garamond"/>
              </a:rPr>
              <a:t>red</a:t>
            </a:r>
            <a:r>
              <a:rPr lang="en-US" sz="1400" b="0" u="none" dirty="0">
                <a:solidFill>
                  <a:srgbClr val="000000"/>
                </a:solidFill>
                <a:latin typeface="Garamond"/>
                <a:cs typeface="Garamond"/>
              </a:rPr>
              <a:t>) (</a:t>
            </a:r>
            <a:r>
              <a:rPr lang="en-US" sz="1400" b="0" i="1" u="none" dirty="0">
                <a:solidFill>
                  <a:srgbClr val="000000"/>
                </a:solidFill>
                <a:latin typeface="Garamond"/>
                <a:cs typeface="Garamond"/>
              </a:rPr>
              <a:t>accuracy &lt; 20 µm</a:t>
            </a:r>
            <a:r>
              <a:rPr lang="en-US" sz="1400" b="0" u="none" dirty="0" smtClean="0">
                <a:solidFill>
                  <a:srgbClr val="000000"/>
                </a:solidFill>
                <a:latin typeface="Garamond"/>
                <a:cs typeface="Garamond"/>
              </a:rPr>
              <a:t>);</a:t>
            </a: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wire </a:t>
            </a:r>
            <a:r>
              <a:rPr lang="en-US" sz="1400" b="0" u="none" dirty="0">
                <a:solidFill>
                  <a:srgbClr val="000000"/>
                </a:solidFill>
                <a:latin typeface="Garamond"/>
                <a:cs typeface="Garamond"/>
              </a:rPr>
              <a:t>tension defined by homogeneous winding and </a:t>
            </a:r>
            <a:br>
              <a:rPr lang="en-US" sz="1400" b="0" u="none" dirty="0">
                <a:solidFill>
                  <a:srgbClr val="000000"/>
                </a:solidFill>
                <a:latin typeface="Garamond"/>
                <a:cs typeface="Garamond"/>
              </a:rPr>
            </a:br>
            <a:r>
              <a:rPr lang="en-US" sz="1400" b="0" u="none" dirty="0">
                <a:solidFill>
                  <a:srgbClr val="000000"/>
                </a:solidFill>
                <a:latin typeface="Garamond"/>
                <a:cs typeface="Garamond"/>
              </a:rPr>
              <a:t>wire elongation (</a:t>
            </a:r>
            <a:r>
              <a:rPr lang="en-US" sz="1400" b="0" i="1" u="none" dirty="0">
                <a:solidFill>
                  <a:srgbClr val="000000"/>
                </a:solidFill>
                <a:latin typeface="Garamond"/>
                <a:cs typeface="Garamond"/>
              </a:rPr>
              <a:t>ΔL = 100μm corresponds to ≈ 0.5 g</a:t>
            </a:r>
            <a:r>
              <a:rPr lang="en-US" sz="1400" b="0" u="none" dirty="0">
                <a:solidFill>
                  <a:srgbClr val="000000"/>
                </a:solidFill>
                <a:latin typeface="Garamond"/>
                <a:cs typeface="Garamond"/>
              </a:rPr>
              <a:t>); </a:t>
            </a:r>
            <a:endParaRPr lang="en-US" sz="1400" b="0" u="none" dirty="0" smtClean="0">
              <a:solidFill>
                <a:srgbClr val="000000"/>
              </a:solidFill>
              <a:latin typeface="Garamond"/>
              <a:cs typeface="Garamond"/>
            </a:endParaRP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Drift </a:t>
            </a:r>
            <a:r>
              <a:rPr lang="en-US" sz="1400" b="0" u="none" dirty="0">
                <a:solidFill>
                  <a:srgbClr val="000000"/>
                </a:solidFill>
                <a:latin typeface="Garamond"/>
                <a:cs typeface="Garamond"/>
              </a:rPr>
              <a:t>Chamber assembly done on a 3D </a:t>
            </a:r>
            <a:r>
              <a:rPr lang="en-US" sz="1400" b="0" u="none" dirty="0" smtClean="0">
                <a:solidFill>
                  <a:srgbClr val="000000"/>
                </a:solidFill>
                <a:latin typeface="Garamond"/>
                <a:cs typeface="Garamond"/>
              </a:rPr>
              <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digital </a:t>
            </a:r>
            <a:r>
              <a:rPr lang="en-US" sz="1400" b="0" u="none" dirty="0">
                <a:solidFill>
                  <a:srgbClr val="000000"/>
                </a:solidFill>
                <a:latin typeface="Garamond"/>
                <a:cs typeface="Garamond"/>
              </a:rPr>
              <a:t>measuring </a:t>
            </a:r>
            <a:r>
              <a:rPr lang="en-US" sz="1400" b="0" u="none" dirty="0" smtClean="0">
                <a:solidFill>
                  <a:srgbClr val="000000"/>
                </a:solidFill>
                <a:latin typeface="Garamond"/>
                <a:cs typeface="Garamond"/>
              </a:rPr>
              <a:t>table;</a:t>
            </a: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build </a:t>
            </a:r>
            <a:r>
              <a:rPr lang="en-US" sz="1400" b="0" u="none" dirty="0">
                <a:solidFill>
                  <a:srgbClr val="000000"/>
                </a:solidFill>
                <a:latin typeface="Garamond"/>
                <a:cs typeface="Garamond"/>
              </a:rPr>
              <a:t>up of layers continuously checked </a:t>
            </a:r>
            <a:r>
              <a:rPr lang="en-US" sz="1400" b="0" u="none" dirty="0" smtClean="0">
                <a:solidFill>
                  <a:srgbClr val="000000"/>
                </a:solidFill>
                <a:latin typeface="Garamond"/>
                <a:cs typeface="Garamond"/>
              </a:rPr>
              <a:t/>
            </a:r>
            <a:br>
              <a:rPr lang="en-US" sz="1400" b="0" u="none" dirty="0" smtClean="0">
                <a:solidFill>
                  <a:srgbClr val="000000"/>
                </a:solidFill>
                <a:latin typeface="Garamond"/>
                <a:cs typeface="Garamond"/>
              </a:rPr>
            </a:br>
            <a:r>
              <a:rPr lang="en-US" sz="1400" b="0" u="none" dirty="0" smtClean="0">
                <a:solidFill>
                  <a:srgbClr val="000000"/>
                </a:solidFill>
                <a:latin typeface="Garamond"/>
                <a:cs typeface="Garamond"/>
              </a:rPr>
              <a:t>and </a:t>
            </a:r>
            <a:r>
              <a:rPr lang="en-US" sz="1400" b="0" u="none" dirty="0">
                <a:solidFill>
                  <a:srgbClr val="000000"/>
                </a:solidFill>
                <a:latin typeface="Garamond"/>
                <a:cs typeface="Garamond"/>
              </a:rPr>
              <a:t>corrected </a:t>
            </a:r>
            <a:r>
              <a:rPr lang="en-US" sz="1400" b="0" u="none" dirty="0" smtClean="0">
                <a:solidFill>
                  <a:srgbClr val="000000"/>
                </a:solidFill>
                <a:latin typeface="Garamond"/>
                <a:cs typeface="Garamond"/>
              </a:rPr>
              <a:t>during assembly;</a:t>
            </a:r>
          </a:p>
          <a:p>
            <a:pPr>
              <a:spcBef>
                <a:spcPts val="375"/>
              </a:spcBef>
              <a:buClr>
                <a:srgbClr val="CC9900"/>
              </a:buClr>
              <a:buSzPct val="65000"/>
              <a:buFont typeface="Wingdings" charset="0"/>
              <a:buChar char=""/>
              <a:defRPr/>
            </a:pPr>
            <a:r>
              <a:rPr lang="en-US" sz="1400" b="0" u="none" dirty="0" smtClean="0">
                <a:solidFill>
                  <a:srgbClr val="000000"/>
                </a:solidFill>
                <a:latin typeface="Garamond"/>
                <a:cs typeface="Garamond"/>
              </a:rPr>
              <a:t>End-plate </a:t>
            </a:r>
            <a:r>
              <a:rPr lang="en-US" sz="1400" b="0" u="none" dirty="0">
                <a:solidFill>
                  <a:srgbClr val="000000"/>
                </a:solidFill>
                <a:latin typeface="Garamond"/>
                <a:cs typeface="Garamond"/>
              </a:rPr>
              <a:t>gas sealing </a:t>
            </a:r>
            <a:r>
              <a:rPr lang="en-US" sz="1400" b="0" u="none" dirty="0" smtClean="0">
                <a:solidFill>
                  <a:srgbClr val="000000"/>
                </a:solidFill>
                <a:latin typeface="Garamond"/>
                <a:cs typeface="Garamond"/>
              </a:rPr>
              <a:t>done </a:t>
            </a:r>
            <a:r>
              <a:rPr lang="en-US" sz="1400" b="0" u="none" dirty="0">
                <a:solidFill>
                  <a:srgbClr val="000000"/>
                </a:solidFill>
                <a:latin typeface="Garamond"/>
                <a:cs typeface="Garamond"/>
              </a:rPr>
              <a:t>with </a:t>
            </a:r>
            <a:r>
              <a:rPr lang="en-US" sz="1400" b="0" u="none" dirty="0" smtClean="0">
                <a:solidFill>
                  <a:srgbClr val="000000"/>
                </a:solidFill>
                <a:latin typeface="Garamond"/>
                <a:cs typeface="Garamond"/>
              </a:rPr>
              <a:t>glue.</a:t>
            </a:r>
            <a:endParaRPr lang="en-US" sz="1400" b="0" u="none" dirty="0">
              <a:solidFill>
                <a:srgbClr val="000000"/>
              </a:solidFill>
              <a:latin typeface="Garamond"/>
              <a:cs typeface="Garamond"/>
            </a:endParaRPr>
          </a:p>
        </p:txBody>
      </p:sp>
      <p:sp>
        <p:nvSpPr>
          <p:cNvPr id="8201" name="Text Box 9"/>
          <p:cNvSpPr txBox="1">
            <a:spLocks noChangeArrowheads="1"/>
          </p:cNvSpPr>
          <p:nvPr/>
        </p:nvSpPr>
        <p:spPr bwMode="auto">
          <a:xfrm>
            <a:off x="788805" y="871837"/>
            <a:ext cx="2806567" cy="33865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lgn="ctr">
              <a:buClrTx/>
              <a:buFontTx/>
              <a:buNone/>
              <a:defRPr/>
            </a:pPr>
            <a:r>
              <a:rPr lang="en-US" sz="1400" b="0" u="none" dirty="0">
                <a:solidFill>
                  <a:srgbClr val="FF0000"/>
                </a:solidFill>
                <a:latin typeface="Garamond"/>
                <a:cs typeface="Garamond"/>
              </a:rPr>
              <a:t>The solution adopted for MEG II:</a:t>
            </a:r>
          </a:p>
        </p:txBody>
      </p:sp>
      <p:sp>
        <p:nvSpPr>
          <p:cNvPr id="8" name="Segnaposto piè di pagina 7"/>
          <p:cNvSpPr>
            <a:spLocks noGrp="1"/>
          </p:cNvSpPr>
          <p:nvPr>
            <p:ph type="ftr" idx="11"/>
          </p:nvPr>
        </p:nvSpPr>
        <p:spPr/>
        <p:txBody>
          <a:bodyPr/>
          <a:lstStyle/>
          <a:p>
            <a:pPr>
              <a:defRPr/>
            </a:pPr>
            <a:r>
              <a:rPr lang="it-IT" smtClean="0"/>
              <a:t>G.F. Tassielli - ICHEP2020 - Virtual (Prague)</a:t>
            </a:r>
            <a:endParaRPr lang="en-US"/>
          </a:p>
        </p:txBody>
      </p:sp>
      <p:pic>
        <p:nvPicPr>
          <p:cNvPr id="19" name="Picture 6" descr="SS_005"/>
          <p:cNvPicPr>
            <a:picLocks noChangeAspect="1" noChangeArrowheads="1"/>
          </p:cNvPicPr>
          <p:nvPr/>
        </p:nvPicPr>
        <p:blipFill>
          <a:blip r:embed="rId4">
            <a:extLst>
              <a:ext uri="{28A0092B-C50C-407E-A947-70E740481C1C}">
                <a14:useLocalDpi xmlns:a14="http://schemas.microsoft.com/office/drawing/2010/main" val="0"/>
              </a:ext>
            </a:extLst>
          </a:blip>
          <a:srcRect r="44199"/>
          <a:stretch>
            <a:fillRect/>
          </a:stretch>
        </p:blipFill>
        <p:spPr bwMode="auto">
          <a:xfrm>
            <a:off x="5521488" y="3276259"/>
            <a:ext cx="1285847" cy="1384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6"/>
          <p:cNvSpPr txBox="1">
            <a:spLocks/>
          </p:cNvSpPr>
          <p:nvPr/>
        </p:nvSpPr>
        <p:spPr>
          <a:xfrm>
            <a:off x="4426837" y="2572544"/>
            <a:ext cx="2368861" cy="646331"/>
          </a:xfrm>
          <a:prstGeom prst="rect">
            <a:avLst/>
          </a:prstGeom>
          <a:noFill/>
          <a:ln w="12700">
            <a:solidFill>
              <a:schemeClr val="tx1"/>
            </a:solidFill>
          </a:ln>
          <a:effectLst/>
        </p:spPr>
        <p:style>
          <a:lnRef idx="1">
            <a:schemeClr val="accent2"/>
          </a:lnRef>
          <a:fillRef idx="3">
            <a:schemeClr val="accent2"/>
          </a:fillRef>
          <a:effectRef idx="2">
            <a:schemeClr val="accent2"/>
          </a:effectRef>
          <a:fontRef idx="minor">
            <a:schemeClr val="lt1"/>
          </a:fontRef>
        </p:style>
        <p:txBody>
          <a:bodyPr wrap="square">
            <a:spAutoFit/>
          </a:bodyPr>
          <a:lstStyle>
            <a:defPPr>
              <a:defRPr lang="de-DE"/>
            </a:defPPr>
            <a:lvl1pPr eaLnBrk="1" fontAlgn="auto" hangingPunct="1">
              <a:spcBef>
                <a:spcPts val="0"/>
              </a:spcBef>
              <a:spcAft>
                <a:spcPts val="0"/>
              </a:spcAft>
              <a:defRPr sz="2000">
                <a:solidFill>
                  <a:schemeClr val="tx1"/>
                </a:solidFill>
              </a:defRPr>
            </a:lvl1pPr>
          </a:lstStyle>
          <a:p>
            <a:pPr>
              <a:defRPr/>
            </a:pPr>
            <a:r>
              <a:rPr lang="en-US" altLang="en-US" sz="1200" u="none" dirty="0" smtClean="0">
                <a:solidFill>
                  <a:srgbClr val="FF0000"/>
                </a:solidFill>
                <a:latin typeface="+mj-lt"/>
              </a:rPr>
              <a:t>(</a:t>
            </a:r>
            <a:r>
              <a:rPr lang="en-US" altLang="en-US" sz="1200" b="1" u="none" dirty="0" smtClean="0">
                <a:solidFill>
                  <a:srgbClr val="FF0000"/>
                </a:solidFill>
                <a:latin typeface="+mj-lt"/>
                <a:cs typeface="Arial" panose="020B0604020202020204" pitchFamily="34" charset="0"/>
              </a:rPr>
              <a:t>~ </a:t>
            </a:r>
            <a:r>
              <a:rPr lang="en-US" altLang="en-US" sz="1200" b="1" u="none" dirty="0" smtClean="0">
                <a:solidFill>
                  <a:srgbClr val="FF0000"/>
                </a:solidFill>
                <a:latin typeface="+mj-lt"/>
              </a:rPr>
              <a:t>12 wires/cm</a:t>
            </a:r>
            <a:r>
              <a:rPr lang="en-US" altLang="en-US" sz="1200" b="1" u="none" baseline="30000" dirty="0" smtClean="0">
                <a:solidFill>
                  <a:srgbClr val="FF0000"/>
                </a:solidFill>
                <a:latin typeface="+mj-lt"/>
              </a:rPr>
              <a:t>2</a:t>
            </a:r>
            <a:r>
              <a:rPr lang="en-US" altLang="en-US" sz="1200" u="none" dirty="0" smtClean="0">
                <a:solidFill>
                  <a:srgbClr val="FF0000"/>
                </a:solidFill>
                <a:latin typeface="+mj-lt"/>
              </a:rPr>
              <a:t>) impossible to be built with a conventional technique based on feedthrough:</a:t>
            </a:r>
          </a:p>
        </p:txBody>
      </p:sp>
      <p:pic>
        <p:nvPicPr>
          <p:cNvPr id="21"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66564" y="3274160"/>
            <a:ext cx="1462192" cy="1386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egnaposto data 1"/>
          <p:cNvSpPr>
            <a:spLocks noGrp="1"/>
          </p:cNvSpPr>
          <p:nvPr>
            <p:ph type="dt" idx="10"/>
          </p:nvPr>
        </p:nvSpPr>
        <p:spPr/>
        <p:txBody>
          <a:bodyPr/>
          <a:lstStyle/>
          <a:p>
            <a:pPr>
              <a:defRPr/>
            </a:pPr>
            <a:r>
              <a:rPr lang="en-US" smtClean="0"/>
              <a:t>07/30/2020</a:t>
            </a:r>
            <a:endParaRPr lang="it-IT"/>
          </a:p>
        </p:txBody>
      </p:sp>
      <p:sp>
        <p:nvSpPr>
          <p:cNvPr id="6" name="Segnaposto numero diapositiva 5"/>
          <p:cNvSpPr>
            <a:spLocks noGrp="1"/>
          </p:cNvSpPr>
          <p:nvPr>
            <p:ph type="sldNum" idx="12"/>
          </p:nvPr>
        </p:nvSpPr>
        <p:spPr/>
        <p:txBody>
          <a:bodyPr/>
          <a:lstStyle/>
          <a:p>
            <a:pPr>
              <a:defRPr/>
            </a:pPr>
            <a:fld id="{B8EECDC5-A419-2B49-B70B-D91EA33F7C86}" type="slidenum">
              <a:rPr lang="it-IT" smtClean="0"/>
              <a:pPr>
                <a:defRPr/>
              </a:pPr>
              <a:t>8</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841" y="1682664"/>
            <a:ext cx="1639833" cy="151296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267" name="Text Box 3"/>
          <p:cNvSpPr txBox="1">
            <a:spLocks noChangeArrowheads="1"/>
          </p:cNvSpPr>
          <p:nvPr/>
        </p:nvSpPr>
        <p:spPr bwMode="auto">
          <a:xfrm>
            <a:off x="225686" y="700336"/>
            <a:ext cx="6461886" cy="83563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3758" rIns="67516" bIns="3375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300" b="1" u="sng">
                <a:solidFill>
                  <a:srgbClr val="006633"/>
                </a:solidFill>
                <a:latin typeface="Garamond" charset="0"/>
                <a:ea typeface="ＭＳ Ｐゴシック" charset="0"/>
                <a:cs typeface="ＭＳ Ｐゴシック" charset="0"/>
              </a:defRPr>
            </a:lvl9pPr>
          </a:lstStyle>
          <a:p>
            <a:pPr>
              <a:buClrTx/>
              <a:defRPr/>
            </a:pPr>
            <a:r>
              <a:rPr lang="en-US" sz="1200" b="0" u="none" dirty="0" smtClean="0">
                <a:solidFill>
                  <a:srgbClr val="000000"/>
                </a:solidFill>
              </a:rPr>
              <a:t>In </a:t>
            </a:r>
            <a:r>
              <a:rPr lang="en-US" sz="1200" b="0" u="none" dirty="0">
                <a:solidFill>
                  <a:srgbClr val="000000"/>
                </a:solidFill>
              </a:rPr>
              <a:t>He based gas mixtures the signals from each ionization act can be spread in time to few ns. With the help of a fast read-out electronics they can be efficiently </a:t>
            </a:r>
            <a:r>
              <a:rPr lang="en-US" sz="1200" b="0" u="none" dirty="0" smtClean="0">
                <a:solidFill>
                  <a:srgbClr val="000000"/>
                </a:solidFill>
              </a:rPr>
              <a:t>identify.</a:t>
            </a:r>
            <a:br>
              <a:rPr lang="en-US" sz="1200" b="0" u="none" dirty="0" smtClean="0">
                <a:solidFill>
                  <a:srgbClr val="000000"/>
                </a:solidFill>
              </a:rPr>
            </a:br>
            <a:r>
              <a:rPr lang="en-US" sz="1200" b="0" u="none" dirty="0" smtClean="0">
                <a:solidFill>
                  <a:schemeClr val="tx1"/>
                </a:solidFill>
              </a:rPr>
              <a:t>Counting </a:t>
            </a:r>
            <a:r>
              <a:rPr lang="en-US" sz="1200" b="0" u="none" dirty="0">
                <a:solidFill>
                  <a:schemeClr val="tx1"/>
                </a:solidFill>
              </a:rPr>
              <a:t>the number of ionization acts per unit length (</a:t>
            </a:r>
            <a:r>
              <a:rPr lang="en-US" sz="1200" b="0" u="none" dirty="0" err="1">
                <a:solidFill>
                  <a:schemeClr val="tx1"/>
                </a:solidFill>
              </a:rPr>
              <a:t>dN</a:t>
            </a:r>
            <a:r>
              <a:rPr lang="en-US" sz="1200" b="0" u="none" dirty="0">
                <a:solidFill>
                  <a:schemeClr val="tx1"/>
                </a:solidFill>
              </a:rPr>
              <a:t>/dx) is possible to identify the particles (</a:t>
            </a:r>
            <a:r>
              <a:rPr lang="en-US" sz="1200" b="0" u="none" dirty="0" err="1">
                <a:solidFill>
                  <a:schemeClr val="tx1"/>
                </a:solidFill>
              </a:rPr>
              <a:t>P.Id</a:t>
            </a:r>
            <a:r>
              <a:rPr lang="en-US" sz="1200" b="0" u="none" dirty="0">
                <a:solidFill>
                  <a:schemeClr val="tx1"/>
                </a:solidFill>
              </a:rPr>
              <a:t>.) with a better resolution </a:t>
            </a:r>
            <a:r>
              <a:rPr lang="en-US" sz="1200" b="0" u="none" dirty="0" smtClean="0">
                <a:solidFill>
                  <a:schemeClr val="tx1"/>
                </a:solidFill>
              </a:rPr>
              <a:t>than </a:t>
            </a:r>
            <a:r>
              <a:rPr lang="en-US" sz="1200" b="0" u="none" dirty="0" err="1" smtClean="0">
                <a:solidFill>
                  <a:schemeClr val="tx1"/>
                </a:solidFill>
              </a:rPr>
              <a:t>dE</a:t>
            </a:r>
            <a:r>
              <a:rPr lang="en-US" sz="1200" b="0" u="none" dirty="0" smtClean="0">
                <a:solidFill>
                  <a:schemeClr val="tx1"/>
                </a:solidFill>
              </a:rPr>
              <a:t>/dx method.</a:t>
            </a:r>
            <a:endParaRPr lang="en-US" sz="1200" b="0" u="none" dirty="0">
              <a:solidFill>
                <a:schemeClr val="tx1"/>
              </a:solidFill>
            </a:endParaRPr>
          </a:p>
        </p:txBody>
      </p:sp>
      <p:sp>
        <p:nvSpPr>
          <p:cNvPr id="11271" name="Text Box 7"/>
          <p:cNvSpPr txBox="1">
            <a:spLocks noChangeArrowheads="1"/>
          </p:cNvSpPr>
          <p:nvPr/>
        </p:nvSpPr>
        <p:spPr bwMode="auto">
          <a:xfrm>
            <a:off x="229536" y="3586410"/>
            <a:ext cx="3280890" cy="6249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200" b="0" u="none" dirty="0">
                <a:solidFill>
                  <a:srgbClr val="000000"/>
                </a:solidFill>
                <a:latin typeface="Garamond"/>
                <a:cs typeface="Garamond"/>
              </a:rPr>
              <a:t>truncated mean cut (70-80%) reduces the amount of collected </a:t>
            </a:r>
            <a:r>
              <a:rPr lang="en-US" sz="1200" b="0" u="none" dirty="0" smtClean="0">
                <a:solidFill>
                  <a:srgbClr val="000000"/>
                </a:solidFill>
                <a:latin typeface="Garamond"/>
                <a:cs typeface="Garamond"/>
              </a:rPr>
              <a:t>information. </a:t>
            </a:r>
            <a:r>
              <a:rPr lang="en-US" sz="1200" b="0" u="none" dirty="0">
                <a:solidFill>
                  <a:srgbClr val="000000"/>
                </a:solidFill>
                <a:latin typeface="Garamond"/>
                <a:cs typeface="Garamond"/>
              </a:rPr>
              <a:t>n = 112 and a 2m track  at 1 </a:t>
            </a:r>
            <a:r>
              <a:rPr lang="en-US" sz="1200" b="0" u="none" dirty="0" err="1">
                <a:solidFill>
                  <a:srgbClr val="000000"/>
                </a:solidFill>
                <a:latin typeface="Garamond"/>
                <a:cs typeface="Garamond"/>
              </a:rPr>
              <a:t>atm</a:t>
            </a:r>
            <a:r>
              <a:rPr lang="en-US" sz="1200" b="0" u="none" dirty="0">
                <a:solidFill>
                  <a:srgbClr val="000000"/>
                </a:solidFill>
                <a:latin typeface="Garamond"/>
                <a:cs typeface="Garamond"/>
              </a:rPr>
              <a:t> </a:t>
            </a:r>
            <a:r>
              <a:rPr lang="en-US" sz="1200" b="0" u="none" dirty="0" smtClean="0">
                <a:solidFill>
                  <a:srgbClr val="000000"/>
                </a:solidFill>
                <a:latin typeface="Garamond"/>
                <a:cs typeface="Garamond"/>
              </a:rPr>
              <a:t>give                  </a:t>
            </a:r>
            <a:r>
              <a:rPr lang="en-US" sz="1200" u="none" dirty="0" smtClean="0">
                <a:solidFill>
                  <a:srgbClr val="000000"/>
                </a:solidFill>
                <a:latin typeface="Garamond"/>
                <a:cs typeface="Garamond"/>
              </a:rPr>
              <a:t>σ </a:t>
            </a:r>
            <a:r>
              <a:rPr lang="en-US" sz="1200" u="none" dirty="0">
                <a:solidFill>
                  <a:srgbClr val="000000"/>
                </a:solidFill>
                <a:latin typeface="Garamond"/>
                <a:cs typeface="Garamond"/>
              </a:rPr>
              <a:t>≈ 4.3</a:t>
            </a:r>
            <a:r>
              <a:rPr lang="en-US" sz="1200" u="none" dirty="0" smtClean="0">
                <a:solidFill>
                  <a:srgbClr val="000000"/>
                </a:solidFill>
                <a:latin typeface="Garamond"/>
                <a:cs typeface="Garamond"/>
              </a:rPr>
              <a:t>%</a:t>
            </a:r>
            <a:endParaRPr lang="en-US" sz="1200" u="none" dirty="0">
              <a:solidFill>
                <a:srgbClr val="000000"/>
              </a:solidFill>
              <a:latin typeface="Garamond"/>
              <a:cs typeface="Garamond"/>
            </a:endParaRPr>
          </a:p>
        </p:txBody>
      </p:sp>
      <p:sp>
        <p:nvSpPr>
          <p:cNvPr id="11272" name="Text Box 8"/>
          <p:cNvSpPr txBox="1">
            <a:spLocks noChangeArrowheads="1"/>
          </p:cNvSpPr>
          <p:nvPr/>
        </p:nvSpPr>
        <p:spPr bwMode="auto">
          <a:xfrm>
            <a:off x="3674812" y="3586410"/>
            <a:ext cx="2935570" cy="6249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200" b="0" i="1" u="none" dirty="0" err="1">
                <a:solidFill>
                  <a:srgbClr val="000000"/>
                </a:solidFill>
                <a:latin typeface="Garamond"/>
                <a:cs typeface="Garamond"/>
              </a:rPr>
              <a:t>δ</a:t>
            </a:r>
            <a:r>
              <a:rPr lang="en-US" sz="1200" b="0" i="1" u="none" baseline="-25000" dirty="0" err="1">
                <a:solidFill>
                  <a:srgbClr val="000000"/>
                </a:solidFill>
                <a:latin typeface="Garamond"/>
                <a:cs typeface="Garamond"/>
              </a:rPr>
              <a:t>cl</a:t>
            </a:r>
            <a:r>
              <a:rPr lang="en-US" sz="1200" b="0" i="1" u="none" baseline="-25000" dirty="0">
                <a:solidFill>
                  <a:srgbClr val="000000"/>
                </a:solidFill>
                <a:latin typeface="Garamond"/>
                <a:cs typeface="Garamond"/>
              </a:rPr>
              <a:t> </a:t>
            </a:r>
            <a:r>
              <a:rPr lang="en-US" sz="1200" b="0" u="none" dirty="0">
                <a:solidFill>
                  <a:srgbClr val="000000"/>
                </a:solidFill>
                <a:latin typeface="Garamond"/>
                <a:cs typeface="Garamond"/>
              </a:rPr>
              <a:t>= 12.5/cm for He/iC</a:t>
            </a:r>
            <a:r>
              <a:rPr lang="en-US" sz="1200" b="0" u="none" baseline="-25000" dirty="0">
                <a:solidFill>
                  <a:srgbClr val="000000"/>
                </a:solidFill>
                <a:latin typeface="Garamond"/>
                <a:cs typeface="Garamond"/>
              </a:rPr>
              <a:t>4</a:t>
            </a:r>
            <a:r>
              <a:rPr lang="en-US" sz="1200" b="0" u="none" dirty="0">
                <a:solidFill>
                  <a:srgbClr val="000000"/>
                </a:solidFill>
                <a:latin typeface="Garamond"/>
                <a:cs typeface="Garamond"/>
              </a:rPr>
              <a:t>H</a:t>
            </a:r>
            <a:r>
              <a:rPr lang="en-US" sz="1200" b="0" u="none" baseline="-25000" dirty="0">
                <a:solidFill>
                  <a:srgbClr val="000000"/>
                </a:solidFill>
                <a:latin typeface="Garamond"/>
                <a:cs typeface="Garamond"/>
              </a:rPr>
              <a:t>10</a:t>
            </a:r>
            <a:r>
              <a:rPr lang="en-US" sz="1200" b="0" u="none" dirty="0">
                <a:solidFill>
                  <a:srgbClr val="000000"/>
                </a:solidFill>
                <a:latin typeface="Garamond"/>
                <a:cs typeface="Garamond"/>
              </a:rPr>
              <a:t>=90/10 and a 2m track give  </a:t>
            </a:r>
          </a:p>
          <a:p>
            <a:pPr eaLnBrk="1" hangingPunct="1">
              <a:buClrTx/>
              <a:buFontTx/>
              <a:buNone/>
              <a:defRPr/>
            </a:pPr>
            <a:r>
              <a:rPr lang="en-US" sz="1200" b="0" u="none" dirty="0">
                <a:solidFill>
                  <a:srgbClr val="000000"/>
                </a:solidFill>
                <a:latin typeface="Garamond"/>
                <a:cs typeface="Garamond"/>
              </a:rPr>
              <a:t>                  </a:t>
            </a:r>
            <a:r>
              <a:rPr lang="en-US" sz="1200" b="0" u="none" dirty="0" smtClean="0">
                <a:solidFill>
                  <a:srgbClr val="000000"/>
                </a:solidFill>
                <a:latin typeface="Garamond"/>
                <a:cs typeface="Garamond"/>
              </a:rPr>
              <a:t>    </a:t>
            </a:r>
            <a:r>
              <a:rPr lang="en-US" sz="1200" u="none" dirty="0">
                <a:solidFill>
                  <a:srgbClr val="000000"/>
                </a:solidFill>
                <a:latin typeface="Garamond"/>
                <a:cs typeface="Garamond"/>
              </a:rPr>
              <a:t>σ ≈ 2.0</a:t>
            </a:r>
            <a:r>
              <a:rPr lang="en-US" sz="1200" u="none" dirty="0" smtClean="0">
                <a:solidFill>
                  <a:srgbClr val="000000"/>
                </a:solidFill>
                <a:latin typeface="Garamond"/>
                <a:cs typeface="Garamond"/>
              </a:rPr>
              <a:t>%</a:t>
            </a:r>
            <a:endParaRPr lang="en-US" sz="1200" u="none" dirty="0">
              <a:solidFill>
                <a:srgbClr val="000000"/>
              </a:solidFill>
              <a:latin typeface="Garamond"/>
              <a:cs typeface="Garamond"/>
            </a:endParaRPr>
          </a:p>
        </p:txBody>
      </p:sp>
      <p:sp>
        <p:nvSpPr>
          <p:cNvPr id="11277" name="Text Box 13"/>
          <p:cNvSpPr txBox="1">
            <a:spLocks noChangeArrowheads="1"/>
          </p:cNvSpPr>
          <p:nvPr/>
        </p:nvSpPr>
        <p:spPr bwMode="auto">
          <a:xfrm>
            <a:off x="1355245" y="3314333"/>
            <a:ext cx="4146716" cy="27865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eaLnBrk="1" hangingPunct="1">
              <a:buClrTx/>
              <a:buFontTx/>
              <a:buNone/>
              <a:defRPr/>
            </a:pPr>
            <a:r>
              <a:rPr lang="en-US" sz="1350" b="0" i="1" u="none" dirty="0">
                <a:solidFill>
                  <a:srgbClr val="FF6600"/>
                </a:solidFill>
                <a:latin typeface="Calibri" charset="0"/>
              </a:rPr>
              <a:t>   </a:t>
            </a:r>
            <a:r>
              <a:rPr lang="en-US" sz="1350" b="0" i="1" u="none" dirty="0" err="1">
                <a:solidFill>
                  <a:srgbClr val="FF6600"/>
                </a:solidFill>
                <a:latin typeface="Calibri" charset="0"/>
              </a:rPr>
              <a:t>dE</a:t>
            </a:r>
            <a:r>
              <a:rPr lang="en-US" sz="1350" b="0" i="1" u="none" dirty="0">
                <a:solidFill>
                  <a:srgbClr val="FF6600"/>
                </a:solidFill>
                <a:latin typeface="Calibri" charset="0"/>
              </a:rPr>
              <a:t>/dx 				                 </a:t>
            </a:r>
            <a:r>
              <a:rPr lang="en-US" sz="1350" b="0" i="1" u="none" dirty="0" err="1" smtClean="0">
                <a:solidFill>
                  <a:srgbClr val="008000"/>
                </a:solidFill>
                <a:latin typeface="Calibri" charset="0"/>
              </a:rPr>
              <a:t>dN</a:t>
            </a:r>
            <a:r>
              <a:rPr lang="en-US" sz="1350" b="0" i="1" u="none" baseline="-25000" dirty="0" err="1" smtClean="0">
                <a:solidFill>
                  <a:srgbClr val="008000"/>
                </a:solidFill>
                <a:latin typeface="Calibri" charset="0"/>
              </a:rPr>
              <a:t>cl</a:t>
            </a:r>
            <a:r>
              <a:rPr lang="en-US" sz="1350" b="0" i="1" u="none" dirty="0" smtClean="0">
                <a:solidFill>
                  <a:srgbClr val="008000"/>
                </a:solidFill>
                <a:latin typeface="Calibri" charset="0"/>
              </a:rPr>
              <a:t>/dx</a:t>
            </a:r>
            <a:endParaRPr lang="en-US" sz="1350" b="0" i="1" u="none" dirty="0">
              <a:solidFill>
                <a:srgbClr val="008000"/>
              </a:solidFill>
              <a:latin typeface="Calibri" charset="0"/>
            </a:endParaRPr>
          </a:p>
        </p:txBody>
      </p:sp>
      <p:sp>
        <p:nvSpPr>
          <p:cNvPr id="2" name="Titolo 1"/>
          <p:cNvSpPr>
            <a:spLocks noGrp="1"/>
          </p:cNvSpPr>
          <p:nvPr>
            <p:ph type="title"/>
          </p:nvPr>
        </p:nvSpPr>
        <p:spPr/>
        <p:txBody>
          <a:bodyPr/>
          <a:lstStyle/>
          <a:p>
            <a:r>
              <a:rPr lang="en-US" dirty="0"/>
              <a:t>Cluster Counting/Timing and </a:t>
            </a:r>
            <a:r>
              <a:rPr lang="en-US" dirty="0" err="1"/>
              <a:t>P.Id</a:t>
            </a:r>
            <a:r>
              <a:rPr lang="en-US" dirty="0"/>
              <a:t>. expected </a:t>
            </a:r>
            <a:r>
              <a:rPr lang="en-US" dirty="0" smtClean="0"/>
              <a:t>performance</a:t>
            </a:r>
            <a:endParaRPr lang="en-US" dirty="0"/>
          </a:p>
        </p:txBody>
      </p:sp>
      <p:sp>
        <p:nvSpPr>
          <p:cNvPr id="7" name="Segnaposto piè di pagina 6"/>
          <p:cNvSpPr>
            <a:spLocks noGrp="1"/>
          </p:cNvSpPr>
          <p:nvPr>
            <p:ph type="ftr" idx="11"/>
          </p:nvPr>
        </p:nvSpPr>
        <p:spPr/>
        <p:txBody>
          <a:bodyPr/>
          <a:lstStyle/>
          <a:p>
            <a:pPr>
              <a:defRPr/>
            </a:pPr>
            <a:r>
              <a:rPr lang="it-IT" smtClean="0"/>
              <a:t>G.F. Tassielli - ICHEP2020 - Virtual (Prague)</a:t>
            </a:r>
            <a:endParaRPr lang="en-US"/>
          </a:p>
        </p:txBody>
      </p:sp>
      <p:grpSp>
        <p:nvGrpSpPr>
          <p:cNvPr id="6" name="Gruppo 5"/>
          <p:cNvGrpSpPr/>
          <p:nvPr/>
        </p:nvGrpSpPr>
        <p:grpSpPr>
          <a:xfrm>
            <a:off x="2772036" y="1492424"/>
            <a:ext cx="3250046" cy="1784475"/>
            <a:chOff x="2484004" y="1302184"/>
            <a:chExt cx="3250046" cy="1784475"/>
          </a:xfrm>
        </p:grpSpPr>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l="24434" r="33260"/>
            <a:stretch>
              <a:fillRect/>
            </a:stretch>
          </p:blipFill>
          <p:spPr bwMode="auto">
            <a:xfrm>
              <a:off x="2484004" y="1315291"/>
              <a:ext cx="2005692" cy="1771368"/>
            </a:xfrm>
            <a:prstGeom prst="rect">
              <a:avLst/>
            </a:prstGeom>
            <a:solidFill>
              <a:srgbClr val="FFFFFF"/>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1270" name="Text Box 6"/>
            <p:cNvSpPr txBox="1">
              <a:spLocks noChangeArrowheads="1"/>
            </p:cNvSpPr>
            <p:nvPr/>
          </p:nvSpPr>
          <p:spPr bwMode="auto">
            <a:xfrm>
              <a:off x="3261032" y="1447080"/>
              <a:ext cx="1104866" cy="240179"/>
            </a:xfrm>
            <a:prstGeom prst="rect">
              <a:avLst/>
            </a:prstGeom>
            <a:solidFill>
              <a:srgbClr val="FFFFFF"/>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100" b="0" u="none" dirty="0">
                  <a:solidFill>
                    <a:srgbClr val="0000FF"/>
                  </a:solidFill>
                  <a:latin typeface="+mj-lt"/>
                </a:rPr>
                <a:t>acquired </a:t>
              </a:r>
              <a:r>
                <a:rPr lang="en-US" sz="1100" b="0" u="none" dirty="0" smtClean="0">
                  <a:solidFill>
                    <a:srgbClr val="0000FF"/>
                  </a:solidFill>
                  <a:latin typeface="+mj-lt"/>
                </a:rPr>
                <a:t>signal</a:t>
              </a:r>
              <a:endParaRPr lang="en-US" sz="1100" b="0" u="none" dirty="0">
                <a:solidFill>
                  <a:srgbClr val="0000FF"/>
                </a:solidFill>
                <a:latin typeface="+mj-lt"/>
              </a:endParaRPr>
            </a:p>
          </p:txBody>
        </p:sp>
        <p:pic>
          <p:nvPicPr>
            <p:cNvPr id="4" name="Immagine 3"/>
            <p:cNvPicPr>
              <a:picLocks noChangeAspect="1"/>
            </p:cNvPicPr>
            <p:nvPr/>
          </p:nvPicPr>
          <p:blipFill>
            <a:blip r:embed="rId5"/>
            <a:stretch>
              <a:fillRect/>
            </a:stretch>
          </p:blipFill>
          <p:spPr>
            <a:xfrm>
              <a:off x="4599227" y="1302184"/>
              <a:ext cx="1134823" cy="1666771"/>
            </a:xfrm>
            <a:prstGeom prst="rect">
              <a:avLst/>
            </a:prstGeom>
          </p:spPr>
        </p:pic>
        <p:sp>
          <p:nvSpPr>
            <p:cNvPr id="18" name="Text Box 6"/>
            <p:cNvSpPr txBox="1">
              <a:spLocks noChangeArrowheads="1"/>
            </p:cNvSpPr>
            <p:nvPr/>
          </p:nvSpPr>
          <p:spPr bwMode="auto">
            <a:xfrm>
              <a:off x="4909999" y="1447298"/>
              <a:ext cx="680035" cy="409456"/>
            </a:xfrm>
            <a:prstGeom prst="rect">
              <a:avLst/>
            </a:prstGeom>
            <a:solidFill>
              <a:srgbClr val="FFFFFF"/>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67516" tIns="35108" rIns="67516" bIns="35108">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4300" b="1" u="sng">
                  <a:solidFill>
                    <a:srgbClr val="006633"/>
                  </a:solidFill>
                  <a:latin typeface="Garamond" charset="0"/>
                  <a:ea typeface="ＭＳ Ｐゴシック" charset="0"/>
                  <a:cs typeface="ＭＳ Ｐゴシック" charset="0"/>
                </a:defRPr>
              </a:lvl9pPr>
            </a:lstStyle>
            <a:p>
              <a:pPr algn="ctr" eaLnBrk="1" hangingPunct="1">
                <a:buClrTx/>
                <a:buFontTx/>
                <a:buNone/>
                <a:defRPr/>
              </a:pPr>
              <a:r>
                <a:rPr lang="en-US" sz="1100" b="0" u="none" dirty="0" smtClean="0">
                  <a:solidFill>
                    <a:srgbClr val="0000FF"/>
                  </a:solidFill>
                  <a:latin typeface="+mj-lt"/>
                </a:rPr>
                <a:t>identified peaks</a:t>
              </a:r>
              <a:endParaRPr lang="en-US" sz="1100" b="0" u="none" dirty="0">
                <a:solidFill>
                  <a:srgbClr val="0000FF"/>
                </a:solidFill>
                <a:latin typeface="+mj-lt"/>
              </a:endParaRPr>
            </a:p>
          </p:txBody>
        </p:sp>
      </p:grpSp>
      <p:sp>
        <p:nvSpPr>
          <p:cNvPr id="5" name="Segnaposto data 4"/>
          <p:cNvSpPr>
            <a:spLocks noGrp="1"/>
          </p:cNvSpPr>
          <p:nvPr>
            <p:ph type="dt" idx="10"/>
          </p:nvPr>
        </p:nvSpPr>
        <p:spPr/>
        <p:txBody>
          <a:bodyPr/>
          <a:lstStyle/>
          <a:p>
            <a:pPr>
              <a:defRPr/>
            </a:pPr>
            <a:r>
              <a:rPr lang="en-US" smtClean="0"/>
              <a:t>07/30/2020</a:t>
            </a:r>
            <a:endParaRPr lang="it-IT"/>
          </a:p>
        </p:txBody>
      </p:sp>
      <p:sp>
        <p:nvSpPr>
          <p:cNvPr id="3" name="Rettangolo 2"/>
          <p:cNvSpPr/>
          <p:nvPr/>
        </p:nvSpPr>
        <p:spPr>
          <a:xfrm>
            <a:off x="264505" y="4372744"/>
            <a:ext cx="6249721" cy="276999"/>
          </a:xfrm>
          <a:prstGeom prst="rect">
            <a:avLst/>
          </a:prstGeom>
        </p:spPr>
        <p:txBody>
          <a:bodyPr wrap="square">
            <a:spAutoFit/>
          </a:bodyPr>
          <a:lstStyle/>
          <a:p>
            <a:r>
              <a:rPr lang="en-US" sz="1200" b="0" i="1" u="none" dirty="0" smtClean="0">
                <a:solidFill>
                  <a:srgbClr val="000000"/>
                </a:solidFill>
                <a:latin typeface="+mj-lt"/>
                <a:cs typeface="Garamond"/>
              </a:rPr>
              <a:t>Moreover, C.C. may improve the </a:t>
            </a:r>
            <a:r>
              <a:rPr lang="en-US" sz="1200" b="0" i="1" u="none" dirty="0" smtClean="0">
                <a:solidFill>
                  <a:srgbClr val="FF0000"/>
                </a:solidFill>
                <a:latin typeface="+mj-lt"/>
                <a:cs typeface="Garamond"/>
              </a:rPr>
              <a:t>spatial </a:t>
            </a:r>
            <a:r>
              <a:rPr lang="en-US" sz="1200" b="0" i="1" u="none" dirty="0">
                <a:solidFill>
                  <a:srgbClr val="FF0000"/>
                </a:solidFill>
                <a:latin typeface="+mj-lt"/>
                <a:cs typeface="Garamond"/>
              </a:rPr>
              <a:t>resolution &lt; 100 </a:t>
            </a:r>
            <a:r>
              <a:rPr lang="en-US" sz="1200" b="0" i="1" u="none" dirty="0" err="1">
                <a:solidFill>
                  <a:srgbClr val="FF0000"/>
                </a:solidFill>
                <a:latin typeface="+mj-lt"/>
                <a:ea typeface="Lucida Grande"/>
                <a:cs typeface="Lucida Grande"/>
              </a:rPr>
              <a:t>μ</a:t>
            </a:r>
            <a:r>
              <a:rPr lang="en-US" sz="1200" b="0" i="1" u="none" dirty="0" err="1">
                <a:solidFill>
                  <a:srgbClr val="FF0000"/>
                </a:solidFill>
                <a:latin typeface="+mj-lt"/>
                <a:cs typeface="Garamond"/>
              </a:rPr>
              <a:t>m</a:t>
            </a:r>
            <a:r>
              <a:rPr lang="en-US" sz="1200" b="0" i="1" u="none" dirty="0">
                <a:solidFill>
                  <a:srgbClr val="FF0000"/>
                </a:solidFill>
                <a:latin typeface="+mj-lt"/>
                <a:cs typeface="Garamond"/>
              </a:rPr>
              <a:t> for 8 mm drift cells</a:t>
            </a:r>
            <a:r>
              <a:rPr lang="en-US" sz="1200" b="0" i="1" u="none" dirty="0">
                <a:solidFill>
                  <a:srgbClr val="000000"/>
                </a:solidFill>
                <a:latin typeface="+mj-lt"/>
                <a:cs typeface="Garamond"/>
              </a:rPr>
              <a:t> in He </a:t>
            </a:r>
            <a:r>
              <a:rPr lang="en-US" sz="1200" b="0" i="1" u="none" dirty="0" smtClean="0">
                <a:solidFill>
                  <a:srgbClr val="000000"/>
                </a:solidFill>
                <a:latin typeface="+mj-lt"/>
                <a:cs typeface="Garamond"/>
              </a:rPr>
              <a:t>based gas mixtures </a:t>
            </a:r>
            <a:endParaRPr lang="en-US" sz="1200" i="1" dirty="0">
              <a:latin typeface="+mj-lt"/>
            </a:endParaRPr>
          </a:p>
        </p:txBody>
      </p:sp>
      <p:sp>
        <p:nvSpPr>
          <p:cNvPr id="8" name="Segnaposto numero diapositiva 7"/>
          <p:cNvSpPr>
            <a:spLocks noGrp="1"/>
          </p:cNvSpPr>
          <p:nvPr>
            <p:ph type="sldNum" idx="12"/>
          </p:nvPr>
        </p:nvSpPr>
        <p:spPr/>
        <p:txBody>
          <a:bodyPr/>
          <a:lstStyle/>
          <a:p>
            <a:pPr>
              <a:defRPr/>
            </a:pPr>
            <a:fld id="{B8EECDC5-A419-2B49-B70B-D91EA33F7C86}" type="slidenum">
              <a:rPr lang="it-IT" smtClean="0"/>
              <a:pPr>
                <a:defRPr/>
              </a:pPr>
              <a:t>9</a:t>
            </a:fld>
            <a:r>
              <a:rPr lang="it-IT" smtClean="0"/>
              <a:t>/18</a:t>
            </a: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aramond"/>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4300" b="1" i="0" u="sng" strike="noStrike" cap="none" normalizeH="0" baseline="0">
            <a:ln>
              <a:noFill/>
            </a:ln>
            <a:solidFill>
              <a:schemeClr val="bg1"/>
            </a:solidFill>
            <a:effectLst/>
            <a:latin typeface="Garamond"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4300" b="1" i="0" u="sng" strike="noStrike" cap="none" normalizeH="0" baseline="0">
            <a:ln>
              <a:noFill/>
            </a:ln>
            <a:solidFill>
              <a:schemeClr val="bg1"/>
            </a:solidFill>
            <a:effectLst/>
            <a:latin typeface="Garamond"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16599</TotalTime>
  <Words>3432</Words>
  <Application>Microsoft Office PowerPoint</Application>
  <PresentationFormat>Personalizzato</PresentationFormat>
  <Paragraphs>797</Paragraphs>
  <Slides>43</Slides>
  <Notes>10</Notes>
  <HiddenSlides>0</HiddenSlides>
  <MMClips>0</MMClips>
  <ScaleCrop>false</ScaleCrop>
  <HeadingPairs>
    <vt:vector size="8" baseType="variant">
      <vt:variant>
        <vt:lpstr>Caratteri utilizzati</vt:lpstr>
      </vt:variant>
      <vt:variant>
        <vt:i4>15</vt:i4>
      </vt:variant>
      <vt:variant>
        <vt:lpstr>Tema</vt:lpstr>
      </vt:variant>
      <vt:variant>
        <vt:i4>1</vt:i4>
      </vt:variant>
      <vt:variant>
        <vt:lpstr>Server OLE incorporati</vt:lpstr>
      </vt:variant>
      <vt:variant>
        <vt:i4>1</vt:i4>
      </vt:variant>
      <vt:variant>
        <vt:lpstr>Titoli diapositive</vt:lpstr>
      </vt:variant>
      <vt:variant>
        <vt:i4>43</vt:i4>
      </vt:variant>
    </vt:vector>
  </HeadingPairs>
  <TitlesOfParts>
    <vt:vector size="60" baseType="lpstr">
      <vt:lpstr>ＭＳ Ｐゴシック</vt:lpstr>
      <vt:lpstr>宋体</vt:lpstr>
      <vt:lpstr>Arial</vt:lpstr>
      <vt:lpstr>Calibri</vt:lpstr>
      <vt:lpstr>Cambria Math</vt:lpstr>
      <vt:lpstr>Chalkboard</vt:lpstr>
      <vt:lpstr>DejaVu Sans</vt:lpstr>
      <vt:lpstr>Garamond</vt:lpstr>
      <vt:lpstr>Liberation Sans</vt:lpstr>
      <vt:lpstr>Lohit Devanagari</vt:lpstr>
      <vt:lpstr>Lucida Grande</vt:lpstr>
      <vt:lpstr>Source Han Sans CN Regular</vt:lpstr>
      <vt:lpstr>Symbol</vt:lpstr>
      <vt:lpstr>Times New Roman</vt:lpstr>
      <vt:lpstr>Wingdings</vt:lpstr>
      <vt:lpstr>1_Office Theme</vt:lpstr>
      <vt:lpstr>Equation</vt:lpstr>
      <vt:lpstr>A proposal of a drift chamber for the IDEA detector concept for a future e+e- collider </vt:lpstr>
      <vt:lpstr>Presentazione standard di PowerPoint</vt:lpstr>
      <vt:lpstr>Presentazione standard di PowerPoint</vt:lpstr>
      <vt:lpstr>Presentazione standard di PowerPoint</vt:lpstr>
      <vt:lpstr>The IDEA tracking system</vt:lpstr>
      <vt:lpstr>Presentazione standard di PowerPoint</vt:lpstr>
      <vt:lpstr>Novel approach at construction technique of high granularity and high transparency Drift Chambers</vt:lpstr>
      <vt:lpstr>Novel approach at construction technique of high granularity and high transparency Drift Chambers</vt:lpstr>
      <vt:lpstr>Cluster Counting/Timing and P.Id. expected performance</vt:lpstr>
      <vt:lpstr>Cluster Counting/Timing and P.Id. expected performance</vt:lpstr>
      <vt:lpstr>Expected simulated performance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Summary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Novel approach at construction technique of high granularity and high transparency Drift Chambers (From KLOE DCH to IDEA DCH)</vt:lpstr>
      <vt:lpstr>Novel approach at construction technique of high granularity and high transparency Drift Chambers</vt:lpstr>
      <vt:lpstr>Presentazione standard di PowerPoint</vt:lpstr>
      <vt:lpstr>Presentazione standard di PowerPoint</vt:lpstr>
      <vt:lpstr>Cluster Counting/Timing and P.Id. expected performance</vt:lpstr>
      <vt:lpstr>Presentazione standard di PowerPoint</vt:lpstr>
      <vt:lpstr>Presentazione standard di PowerPoint</vt:lpstr>
      <vt:lpstr>Presentazione standard di PowerPoint</vt:lpstr>
      <vt:lpstr>Presentazione standard di PowerPoint</vt:lpstr>
      <vt:lpstr>IDEA tacking system – tentative layout</vt:lpstr>
      <vt:lpstr>IDEA – layout v1 – Expected tracking performance</vt:lpstr>
      <vt:lpstr>IDEA – layout v1 – Expected tracking performance</vt:lpstr>
      <vt:lpstr>IDEA – layout v1 – Expected tracking performance</vt:lpstr>
      <vt:lpstr>IDEA – layout v1 – Expected tracking performance</vt:lpstr>
      <vt:lpstr>IDEA tracking system – Expected tracking performance  (single muon as function of ϑ)</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search for charged lepton flavor violation in muon to electron conversion, the Mu2e Experiment at Fermilab.</dc:title>
  <dc:subject/>
  <dc:creator>aa bb</dc:creator>
  <cp:keywords/>
  <dc:description/>
  <cp:lastModifiedBy>Giovanni Tassielli</cp:lastModifiedBy>
  <cp:revision>640</cp:revision>
  <cp:lastPrinted>2018-04-10T00:09:42Z</cp:lastPrinted>
  <dcterms:created xsi:type="dcterms:W3CDTF">2014-07-23T15:07:22Z</dcterms:created>
  <dcterms:modified xsi:type="dcterms:W3CDTF">2020-07-28T09:48:50Z</dcterms:modified>
</cp:coreProperties>
</file>