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67275" cy="42794238"/>
  <p:notesSz cx="7010400" cy="9296400"/>
  <p:defaultTextStyle>
    <a:defPPr>
      <a:defRPr lang="en-US"/>
    </a:defPPr>
    <a:lvl1pPr marL="0" algn="l" defTabSz="4174919" rtl="0" eaLnBrk="1" latinLnBrk="0" hangingPunct="1">
      <a:defRPr sz="8200" kern="1200">
        <a:solidFill>
          <a:schemeClr val="tx1"/>
        </a:solidFill>
        <a:latin typeface="+mn-lt"/>
        <a:ea typeface="+mn-ea"/>
        <a:cs typeface="+mn-cs"/>
      </a:defRPr>
    </a:lvl1pPr>
    <a:lvl2pPr marL="2087460" algn="l" defTabSz="4174919" rtl="0" eaLnBrk="1" latinLnBrk="0" hangingPunct="1">
      <a:defRPr sz="8200" kern="1200">
        <a:solidFill>
          <a:schemeClr val="tx1"/>
        </a:solidFill>
        <a:latin typeface="+mn-lt"/>
        <a:ea typeface="+mn-ea"/>
        <a:cs typeface="+mn-cs"/>
      </a:defRPr>
    </a:lvl2pPr>
    <a:lvl3pPr marL="4174919" algn="l" defTabSz="4174919" rtl="0" eaLnBrk="1" latinLnBrk="0" hangingPunct="1">
      <a:defRPr sz="8200" kern="1200">
        <a:solidFill>
          <a:schemeClr val="tx1"/>
        </a:solidFill>
        <a:latin typeface="+mn-lt"/>
        <a:ea typeface="+mn-ea"/>
        <a:cs typeface="+mn-cs"/>
      </a:defRPr>
    </a:lvl3pPr>
    <a:lvl4pPr marL="6262379" algn="l" defTabSz="4174919" rtl="0" eaLnBrk="1" latinLnBrk="0" hangingPunct="1">
      <a:defRPr sz="8200" kern="1200">
        <a:solidFill>
          <a:schemeClr val="tx1"/>
        </a:solidFill>
        <a:latin typeface="+mn-lt"/>
        <a:ea typeface="+mn-ea"/>
        <a:cs typeface="+mn-cs"/>
      </a:defRPr>
    </a:lvl4pPr>
    <a:lvl5pPr marL="8349838" algn="l" defTabSz="4174919" rtl="0" eaLnBrk="1" latinLnBrk="0" hangingPunct="1">
      <a:defRPr sz="8200" kern="1200">
        <a:solidFill>
          <a:schemeClr val="tx1"/>
        </a:solidFill>
        <a:latin typeface="+mn-lt"/>
        <a:ea typeface="+mn-ea"/>
        <a:cs typeface="+mn-cs"/>
      </a:defRPr>
    </a:lvl5pPr>
    <a:lvl6pPr marL="10437298" algn="l" defTabSz="4174919" rtl="0" eaLnBrk="1" latinLnBrk="0" hangingPunct="1">
      <a:defRPr sz="8200" kern="1200">
        <a:solidFill>
          <a:schemeClr val="tx1"/>
        </a:solidFill>
        <a:latin typeface="+mn-lt"/>
        <a:ea typeface="+mn-ea"/>
        <a:cs typeface="+mn-cs"/>
      </a:defRPr>
    </a:lvl6pPr>
    <a:lvl7pPr marL="12524757" algn="l" defTabSz="4174919" rtl="0" eaLnBrk="1" latinLnBrk="0" hangingPunct="1">
      <a:defRPr sz="8200" kern="1200">
        <a:solidFill>
          <a:schemeClr val="tx1"/>
        </a:solidFill>
        <a:latin typeface="+mn-lt"/>
        <a:ea typeface="+mn-ea"/>
        <a:cs typeface="+mn-cs"/>
      </a:defRPr>
    </a:lvl7pPr>
    <a:lvl8pPr marL="14612218" algn="l" defTabSz="4174919" rtl="0" eaLnBrk="1" latinLnBrk="0" hangingPunct="1">
      <a:defRPr sz="8200" kern="1200">
        <a:solidFill>
          <a:schemeClr val="tx1"/>
        </a:solidFill>
        <a:latin typeface="+mn-lt"/>
        <a:ea typeface="+mn-ea"/>
        <a:cs typeface="+mn-cs"/>
      </a:defRPr>
    </a:lvl8pPr>
    <a:lvl9pPr marL="16699677" algn="l" defTabSz="4174919"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297" autoAdjust="0"/>
    <p:restoredTop sz="98768" autoAdjust="0"/>
  </p:normalViewPr>
  <p:slideViewPr>
    <p:cSldViewPr>
      <p:cViewPr>
        <p:scale>
          <a:sx n="33" d="100"/>
          <a:sy n="33" d="100"/>
        </p:scale>
        <p:origin x="-2520" y="2592"/>
      </p:cViewPr>
      <p:guideLst>
        <p:guide orient="horz" pos="13479"/>
        <p:guide pos="9533"/>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6DFBFA-0DA5-4359-A223-661ECAA25CD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72AA22C9-DFF5-4563-A6A1-9B07197C446D}">
      <dgm:prSet/>
      <dgm:spPr/>
      <dgm:t>
        <a:bodyPr/>
        <a:lstStyle/>
        <a:p>
          <a:pPr rtl="0"/>
          <a:r>
            <a:rPr lang="en-US" dirty="0" smtClean="0"/>
            <a:t>Development of noSQL data storage for the ATLAS </a:t>
          </a:r>
          <a:r>
            <a:rPr lang="en-US" dirty="0" err="1" smtClean="0"/>
            <a:t>PanDA</a:t>
          </a:r>
          <a:r>
            <a:rPr lang="en-US" dirty="0" smtClean="0"/>
            <a:t> Monitoring System</a:t>
          </a:r>
          <a:endParaRPr lang="en-US" dirty="0"/>
        </a:p>
      </dgm:t>
    </dgm:pt>
    <dgm:pt modelId="{C6000DF8-12B8-4F62-A5D0-9183E525837A}" type="parTrans" cxnId="{8A707A9C-0520-4695-BD96-841500554E02}">
      <dgm:prSet/>
      <dgm:spPr/>
      <dgm:t>
        <a:bodyPr/>
        <a:lstStyle/>
        <a:p>
          <a:endParaRPr lang="en-US"/>
        </a:p>
      </dgm:t>
    </dgm:pt>
    <dgm:pt modelId="{DE4C6DF3-04EF-49C0-9777-E857D42FBBEC}" type="sibTrans" cxnId="{8A707A9C-0520-4695-BD96-841500554E02}">
      <dgm:prSet/>
      <dgm:spPr/>
      <dgm:t>
        <a:bodyPr/>
        <a:lstStyle/>
        <a:p>
          <a:endParaRPr lang="en-US"/>
        </a:p>
      </dgm:t>
    </dgm:pt>
    <dgm:pt modelId="{0DB26114-8E1B-42B1-87DB-DC1794817543}" type="pres">
      <dgm:prSet presAssocID="{7A6DFBFA-0DA5-4359-A223-661ECAA25CDA}" presName="diagram" presStyleCnt="0">
        <dgm:presLayoutVars>
          <dgm:dir/>
          <dgm:resizeHandles val="exact"/>
        </dgm:presLayoutVars>
      </dgm:prSet>
      <dgm:spPr/>
      <dgm:t>
        <a:bodyPr/>
        <a:lstStyle/>
        <a:p>
          <a:endParaRPr lang="en-US"/>
        </a:p>
      </dgm:t>
    </dgm:pt>
    <dgm:pt modelId="{3F32D476-602F-45A8-8708-2CA6279AA8B4}" type="pres">
      <dgm:prSet presAssocID="{72AA22C9-DFF5-4563-A6A1-9B07197C446D}" presName="node" presStyleLbl="node1" presStyleIdx="0" presStyleCnt="1" custScaleX="743376">
        <dgm:presLayoutVars>
          <dgm:bulletEnabled val="1"/>
        </dgm:presLayoutVars>
      </dgm:prSet>
      <dgm:spPr/>
      <dgm:t>
        <a:bodyPr/>
        <a:lstStyle/>
        <a:p>
          <a:endParaRPr lang="en-US"/>
        </a:p>
      </dgm:t>
    </dgm:pt>
  </dgm:ptLst>
  <dgm:cxnLst>
    <dgm:cxn modelId="{4096A2EB-EC59-4C49-90D2-1C1842FBBE94}" type="presOf" srcId="{7A6DFBFA-0DA5-4359-A223-661ECAA25CDA}" destId="{0DB26114-8E1B-42B1-87DB-DC1794817543}" srcOrd="0" destOrd="0" presId="urn:microsoft.com/office/officeart/2005/8/layout/default"/>
    <dgm:cxn modelId="{15531C3D-F264-49D7-ADCC-95E5E0EA67A5}" type="presOf" srcId="{72AA22C9-DFF5-4563-A6A1-9B07197C446D}" destId="{3F32D476-602F-45A8-8708-2CA6279AA8B4}" srcOrd="0" destOrd="0" presId="urn:microsoft.com/office/officeart/2005/8/layout/default"/>
    <dgm:cxn modelId="{8A707A9C-0520-4695-BD96-841500554E02}" srcId="{7A6DFBFA-0DA5-4359-A223-661ECAA25CDA}" destId="{72AA22C9-DFF5-4563-A6A1-9B07197C446D}" srcOrd="0" destOrd="0" parTransId="{C6000DF8-12B8-4F62-A5D0-9183E525837A}" sibTransId="{DE4C6DF3-04EF-49C0-9777-E857D42FBBEC}"/>
    <dgm:cxn modelId="{1ED106A3-FDCF-4714-82EA-66CE8CDF99E1}" type="presParOf" srcId="{0DB26114-8E1B-42B1-87DB-DC1794817543}" destId="{3F32D476-602F-45A8-8708-2CA6279AA8B4}" srcOrd="0"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32D476-602F-45A8-8708-2CA6279AA8B4}">
      <dsp:nvSpPr>
        <dsp:cNvPr id="0" name=""/>
        <dsp:cNvSpPr/>
      </dsp:nvSpPr>
      <dsp:spPr>
        <a:xfrm>
          <a:off x="27459" y="5114"/>
          <a:ext cx="30212356" cy="243852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dirty="0" smtClean="0"/>
            <a:t>Development of noSQL data storage for the ATLAS </a:t>
          </a:r>
          <a:r>
            <a:rPr lang="en-US" sz="6500" kern="1200" dirty="0" err="1" smtClean="0"/>
            <a:t>PanDA</a:t>
          </a:r>
          <a:r>
            <a:rPr lang="en-US" sz="6500" kern="1200" dirty="0" smtClean="0"/>
            <a:t> Monitoring System</a:t>
          </a:r>
          <a:endParaRPr lang="en-US" sz="6500" kern="1200" dirty="0"/>
        </a:p>
      </dsp:txBody>
      <dsp:txXfrm>
        <a:off x="27459" y="5114"/>
        <a:ext cx="30212356" cy="243852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046" y="13293954"/>
            <a:ext cx="25727184" cy="9173024"/>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0091" y="24250068"/>
            <a:ext cx="21187093" cy="10936305"/>
          </a:xfrm>
        </p:spPr>
        <p:txBody>
          <a:bodyPr/>
          <a:lstStyle>
            <a:lvl1pPr marL="0" indent="0" algn="ctr">
              <a:buNone/>
              <a:defRPr>
                <a:solidFill>
                  <a:schemeClr val="tx1">
                    <a:tint val="75000"/>
                  </a:schemeClr>
                </a:solidFill>
              </a:defRPr>
            </a:lvl1pPr>
            <a:lvl2pPr marL="2087460" indent="0" algn="ctr">
              <a:buNone/>
              <a:defRPr>
                <a:solidFill>
                  <a:schemeClr val="tx1">
                    <a:tint val="75000"/>
                  </a:schemeClr>
                </a:solidFill>
              </a:defRPr>
            </a:lvl2pPr>
            <a:lvl3pPr marL="4174919" indent="0" algn="ctr">
              <a:buNone/>
              <a:defRPr>
                <a:solidFill>
                  <a:schemeClr val="tx1">
                    <a:tint val="75000"/>
                  </a:schemeClr>
                </a:solidFill>
              </a:defRPr>
            </a:lvl3pPr>
            <a:lvl4pPr marL="6262379" indent="0" algn="ctr">
              <a:buNone/>
              <a:defRPr>
                <a:solidFill>
                  <a:schemeClr val="tx1">
                    <a:tint val="75000"/>
                  </a:schemeClr>
                </a:solidFill>
              </a:defRPr>
            </a:lvl4pPr>
            <a:lvl5pPr marL="8349838" indent="0" algn="ctr">
              <a:buNone/>
              <a:defRPr>
                <a:solidFill>
                  <a:schemeClr val="tx1">
                    <a:tint val="75000"/>
                  </a:schemeClr>
                </a:solidFill>
              </a:defRPr>
            </a:lvl5pPr>
            <a:lvl6pPr marL="10437298" indent="0" algn="ctr">
              <a:buNone/>
              <a:defRPr>
                <a:solidFill>
                  <a:schemeClr val="tx1">
                    <a:tint val="75000"/>
                  </a:schemeClr>
                </a:solidFill>
              </a:defRPr>
            </a:lvl6pPr>
            <a:lvl7pPr marL="12524757" indent="0" algn="ctr">
              <a:buNone/>
              <a:defRPr>
                <a:solidFill>
                  <a:schemeClr val="tx1">
                    <a:tint val="75000"/>
                  </a:schemeClr>
                </a:solidFill>
              </a:defRPr>
            </a:lvl7pPr>
            <a:lvl8pPr marL="14612218" indent="0" algn="ctr">
              <a:buNone/>
              <a:defRPr>
                <a:solidFill>
                  <a:schemeClr val="tx1">
                    <a:tint val="75000"/>
                  </a:schemeClr>
                </a:solidFill>
              </a:defRPr>
            </a:lvl8pPr>
            <a:lvl9pPr marL="1669967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3775" y="1713757"/>
            <a:ext cx="6810137" cy="365137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3364" y="1713757"/>
            <a:ext cx="19925956" cy="36513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906" y="27499264"/>
            <a:ext cx="25727184" cy="8499411"/>
          </a:xfrm>
        </p:spPr>
        <p:txBody>
          <a:bodyPr anchor="t"/>
          <a:lstStyle>
            <a:lvl1pPr algn="l">
              <a:defRPr sz="18200" b="1" cap="all"/>
            </a:lvl1pPr>
          </a:lstStyle>
          <a:p>
            <a:r>
              <a:rPr lang="en-US" smtClean="0"/>
              <a:t>Click to edit Master title style</a:t>
            </a:r>
            <a:endParaRPr lang="en-US"/>
          </a:p>
        </p:txBody>
      </p:sp>
      <p:sp>
        <p:nvSpPr>
          <p:cNvPr id="3" name="Text Placeholder 2"/>
          <p:cNvSpPr>
            <a:spLocks noGrp="1"/>
          </p:cNvSpPr>
          <p:nvPr>
            <p:ph type="body" idx="1"/>
          </p:nvPr>
        </p:nvSpPr>
        <p:spPr>
          <a:xfrm>
            <a:off x="2390906" y="18138028"/>
            <a:ext cx="25727184" cy="9361237"/>
          </a:xfrm>
        </p:spPr>
        <p:txBody>
          <a:bodyPr anchor="b"/>
          <a:lstStyle>
            <a:lvl1pPr marL="0" indent="0">
              <a:buNone/>
              <a:defRPr sz="9100">
                <a:solidFill>
                  <a:schemeClr val="tx1">
                    <a:tint val="75000"/>
                  </a:schemeClr>
                </a:solidFill>
              </a:defRPr>
            </a:lvl1pPr>
            <a:lvl2pPr marL="2087460" indent="0">
              <a:buNone/>
              <a:defRPr sz="8200">
                <a:solidFill>
                  <a:schemeClr val="tx1">
                    <a:tint val="75000"/>
                  </a:schemeClr>
                </a:solidFill>
              </a:defRPr>
            </a:lvl2pPr>
            <a:lvl3pPr marL="4174919" indent="0">
              <a:buNone/>
              <a:defRPr sz="7300">
                <a:solidFill>
                  <a:schemeClr val="tx1">
                    <a:tint val="75000"/>
                  </a:schemeClr>
                </a:solidFill>
              </a:defRPr>
            </a:lvl3pPr>
            <a:lvl4pPr marL="6262379" indent="0">
              <a:buNone/>
              <a:defRPr sz="6400">
                <a:solidFill>
                  <a:schemeClr val="tx1">
                    <a:tint val="75000"/>
                  </a:schemeClr>
                </a:solidFill>
              </a:defRPr>
            </a:lvl4pPr>
            <a:lvl5pPr marL="8349838" indent="0">
              <a:buNone/>
              <a:defRPr sz="6400">
                <a:solidFill>
                  <a:schemeClr val="tx1">
                    <a:tint val="75000"/>
                  </a:schemeClr>
                </a:solidFill>
              </a:defRPr>
            </a:lvl5pPr>
            <a:lvl6pPr marL="10437298" indent="0">
              <a:buNone/>
              <a:defRPr sz="6400">
                <a:solidFill>
                  <a:schemeClr val="tx1">
                    <a:tint val="75000"/>
                  </a:schemeClr>
                </a:solidFill>
              </a:defRPr>
            </a:lvl6pPr>
            <a:lvl7pPr marL="12524757" indent="0">
              <a:buNone/>
              <a:defRPr sz="6400">
                <a:solidFill>
                  <a:schemeClr val="tx1">
                    <a:tint val="75000"/>
                  </a:schemeClr>
                </a:solidFill>
              </a:defRPr>
            </a:lvl7pPr>
            <a:lvl8pPr marL="14612218" indent="0">
              <a:buNone/>
              <a:defRPr sz="6400">
                <a:solidFill>
                  <a:schemeClr val="tx1">
                    <a:tint val="75000"/>
                  </a:schemeClr>
                </a:solidFill>
              </a:defRPr>
            </a:lvl8pPr>
            <a:lvl9pPr marL="16699677"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3363" y="9985326"/>
            <a:ext cx="13368047"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85865" y="9985326"/>
            <a:ext cx="13368047"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3365" y="9579176"/>
            <a:ext cx="13373303" cy="3992145"/>
          </a:xfrm>
        </p:spPr>
        <p:txBody>
          <a:bodyPr anchor="b"/>
          <a:lstStyle>
            <a:lvl1pPr marL="0" indent="0">
              <a:buNone/>
              <a:defRPr sz="11000" b="1"/>
            </a:lvl1pPr>
            <a:lvl2pPr marL="2087460" indent="0">
              <a:buNone/>
              <a:defRPr sz="9100" b="1"/>
            </a:lvl2pPr>
            <a:lvl3pPr marL="4174919" indent="0">
              <a:buNone/>
              <a:defRPr sz="8200" b="1"/>
            </a:lvl3pPr>
            <a:lvl4pPr marL="6262379" indent="0">
              <a:buNone/>
              <a:defRPr sz="7300" b="1"/>
            </a:lvl4pPr>
            <a:lvl5pPr marL="8349838" indent="0">
              <a:buNone/>
              <a:defRPr sz="7300" b="1"/>
            </a:lvl5pPr>
            <a:lvl6pPr marL="10437298" indent="0">
              <a:buNone/>
              <a:defRPr sz="7300" b="1"/>
            </a:lvl6pPr>
            <a:lvl7pPr marL="12524757" indent="0">
              <a:buNone/>
              <a:defRPr sz="7300" b="1"/>
            </a:lvl7pPr>
            <a:lvl8pPr marL="14612218" indent="0">
              <a:buNone/>
              <a:defRPr sz="7300" b="1"/>
            </a:lvl8pPr>
            <a:lvl9pPr marL="16699677"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3365" y="13571321"/>
            <a:ext cx="13373303" cy="2465622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75358" y="9579176"/>
            <a:ext cx="13378555" cy="3992145"/>
          </a:xfrm>
        </p:spPr>
        <p:txBody>
          <a:bodyPr anchor="b"/>
          <a:lstStyle>
            <a:lvl1pPr marL="0" indent="0">
              <a:buNone/>
              <a:defRPr sz="11000" b="1"/>
            </a:lvl1pPr>
            <a:lvl2pPr marL="2087460" indent="0">
              <a:buNone/>
              <a:defRPr sz="9100" b="1"/>
            </a:lvl2pPr>
            <a:lvl3pPr marL="4174919" indent="0">
              <a:buNone/>
              <a:defRPr sz="8200" b="1"/>
            </a:lvl3pPr>
            <a:lvl4pPr marL="6262379" indent="0">
              <a:buNone/>
              <a:defRPr sz="7300" b="1"/>
            </a:lvl4pPr>
            <a:lvl5pPr marL="8349838" indent="0">
              <a:buNone/>
              <a:defRPr sz="7300" b="1"/>
            </a:lvl5pPr>
            <a:lvl6pPr marL="10437298" indent="0">
              <a:buNone/>
              <a:defRPr sz="7300" b="1"/>
            </a:lvl6pPr>
            <a:lvl7pPr marL="12524757" indent="0">
              <a:buNone/>
              <a:defRPr sz="7300" b="1"/>
            </a:lvl7pPr>
            <a:lvl8pPr marL="14612218" indent="0">
              <a:buNone/>
              <a:defRPr sz="7300" b="1"/>
            </a:lvl8pPr>
            <a:lvl9pPr marL="16699677"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75358" y="13571321"/>
            <a:ext cx="13378555" cy="2465622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365" y="1703845"/>
            <a:ext cx="9957725" cy="7251246"/>
          </a:xfrm>
        </p:spPr>
        <p:txBody>
          <a:bodyPr anchor="b"/>
          <a:lstStyle>
            <a:lvl1pPr algn="l">
              <a:defRPr sz="9100" b="1"/>
            </a:lvl1pPr>
          </a:lstStyle>
          <a:p>
            <a:r>
              <a:rPr lang="en-US" smtClean="0"/>
              <a:t>Click to edit Master title style</a:t>
            </a:r>
            <a:endParaRPr lang="en-US"/>
          </a:p>
        </p:txBody>
      </p:sp>
      <p:sp>
        <p:nvSpPr>
          <p:cNvPr id="3" name="Content Placeholder 2"/>
          <p:cNvSpPr>
            <a:spLocks noGrp="1"/>
          </p:cNvSpPr>
          <p:nvPr>
            <p:ph idx="1"/>
          </p:nvPr>
        </p:nvSpPr>
        <p:spPr>
          <a:xfrm>
            <a:off x="11833664" y="1703848"/>
            <a:ext cx="16920247" cy="36523697"/>
          </a:xfrm>
        </p:spPr>
        <p:txBody>
          <a:bodyPr/>
          <a:lstStyle>
            <a:lvl1pPr>
              <a:defRPr sz="147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3365" y="8955094"/>
            <a:ext cx="9957725" cy="29272451"/>
          </a:xfrm>
        </p:spPr>
        <p:txBody>
          <a:bodyPr/>
          <a:lstStyle>
            <a:lvl1pPr marL="0" indent="0">
              <a:buNone/>
              <a:defRPr sz="6400"/>
            </a:lvl1pPr>
            <a:lvl2pPr marL="2087460" indent="0">
              <a:buNone/>
              <a:defRPr sz="5400"/>
            </a:lvl2pPr>
            <a:lvl3pPr marL="4174919" indent="0">
              <a:buNone/>
              <a:defRPr sz="4600"/>
            </a:lvl3pPr>
            <a:lvl4pPr marL="6262379" indent="0">
              <a:buNone/>
              <a:defRPr sz="4200"/>
            </a:lvl4pPr>
            <a:lvl5pPr marL="8349838" indent="0">
              <a:buNone/>
              <a:defRPr sz="4200"/>
            </a:lvl5pPr>
            <a:lvl6pPr marL="10437298" indent="0">
              <a:buNone/>
              <a:defRPr sz="4200"/>
            </a:lvl6pPr>
            <a:lvl7pPr marL="12524757" indent="0">
              <a:buNone/>
              <a:defRPr sz="4200"/>
            </a:lvl7pPr>
            <a:lvl8pPr marL="14612218" indent="0">
              <a:buNone/>
              <a:defRPr sz="4200"/>
            </a:lvl8pPr>
            <a:lvl9pPr marL="16699677"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598" y="29955967"/>
            <a:ext cx="18160365" cy="3536471"/>
          </a:xfrm>
        </p:spPr>
        <p:txBody>
          <a:bodyPr anchor="b"/>
          <a:lstStyle>
            <a:lvl1pPr algn="l">
              <a:defRPr sz="9100" b="1"/>
            </a:lvl1pPr>
          </a:lstStyle>
          <a:p>
            <a:r>
              <a:rPr lang="en-US" smtClean="0"/>
              <a:t>Click to edit Master title style</a:t>
            </a:r>
            <a:endParaRPr lang="en-US"/>
          </a:p>
        </p:txBody>
      </p:sp>
      <p:sp>
        <p:nvSpPr>
          <p:cNvPr id="3" name="Picture Placeholder 2"/>
          <p:cNvSpPr>
            <a:spLocks noGrp="1"/>
          </p:cNvSpPr>
          <p:nvPr>
            <p:ph type="pic" idx="1"/>
          </p:nvPr>
        </p:nvSpPr>
        <p:spPr>
          <a:xfrm>
            <a:off x="5932598" y="3823744"/>
            <a:ext cx="18160365" cy="25676543"/>
          </a:xfrm>
        </p:spPr>
        <p:txBody>
          <a:bodyPr/>
          <a:lstStyle>
            <a:lvl1pPr marL="0" indent="0">
              <a:buNone/>
              <a:defRPr sz="14700"/>
            </a:lvl1pPr>
            <a:lvl2pPr marL="2087460" indent="0">
              <a:buNone/>
              <a:defRPr sz="12800"/>
            </a:lvl2pPr>
            <a:lvl3pPr marL="4174919" indent="0">
              <a:buNone/>
              <a:defRPr sz="11000"/>
            </a:lvl3pPr>
            <a:lvl4pPr marL="6262379" indent="0">
              <a:buNone/>
              <a:defRPr sz="9100"/>
            </a:lvl4pPr>
            <a:lvl5pPr marL="8349838" indent="0">
              <a:buNone/>
              <a:defRPr sz="9100"/>
            </a:lvl5pPr>
            <a:lvl6pPr marL="10437298" indent="0">
              <a:buNone/>
              <a:defRPr sz="9100"/>
            </a:lvl6pPr>
            <a:lvl7pPr marL="12524757" indent="0">
              <a:buNone/>
              <a:defRPr sz="9100"/>
            </a:lvl7pPr>
            <a:lvl8pPr marL="14612218" indent="0">
              <a:buNone/>
              <a:defRPr sz="9100"/>
            </a:lvl8pPr>
            <a:lvl9pPr marL="16699677" indent="0">
              <a:buNone/>
              <a:defRPr sz="9100"/>
            </a:lvl9pPr>
          </a:lstStyle>
          <a:p>
            <a:endParaRPr lang="en-US" dirty="0"/>
          </a:p>
        </p:txBody>
      </p:sp>
      <p:sp>
        <p:nvSpPr>
          <p:cNvPr id="4" name="Text Placeholder 3"/>
          <p:cNvSpPr>
            <a:spLocks noGrp="1"/>
          </p:cNvSpPr>
          <p:nvPr>
            <p:ph type="body" sz="half" idx="2"/>
          </p:nvPr>
        </p:nvSpPr>
        <p:spPr>
          <a:xfrm>
            <a:off x="5932598" y="33492439"/>
            <a:ext cx="18160365" cy="5022376"/>
          </a:xfrm>
        </p:spPr>
        <p:txBody>
          <a:bodyPr/>
          <a:lstStyle>
            <a:lvl1pPr marL="0" indent="0">
              <a:buNone/>
              <a:defRPr sz="6400"/>
            </a:lvl1pPr>
            <a:lvl2pPr marL="2087460" indent="0">
              <a:buNone/>
              <a:defRPr sz="5400"/>
            </a:lvl2pPr>
            <a:lvl3pPr marL="4174919" indent="0">
              <a:buNone/>
              <a:defRPr sz="4600"/>
            </a:lvl3pPr>
            <a:lvl4pPr marL="6262379" indent="0">
              <a:buNone/>
              <a:defRPr sz="4200"/>
            </a:lvl4pPr>
            <a:lvl5pPr marL="8349838" indent="0">
              <a:buNone/>
              <a:defRPr sz="4200"/>
            </a:lvl5pPr>
            <a:lvl6pPr marL="10437298" indent="0">
              <a:buNone/>
              <a:defRPr sz="4200"/>
            </a:lvl6pPr>
            <a:lvl7pPr marL="12524757" indent="0">
              <a:buNone/>
              <a:defRPr sz="4200"/>
            </a:lvl7pPr>
            <a:lvl8pPr marL="14612218" indent="0">
              <a:buNone/>
              <a:defRPr sz="4200"/>
            </a:lvl8pPr>
            <a:lvl9pPr marL="16699677"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ADF41D-DFE5-4C2E-B484-97FF7A36CC71}" type="datetimeFigureOut">
              <a:rPr lang="en-US" smtClean="0"/>
              <a:pPr/>
              <a:t>8/31/2011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9CF9E9-7027-47C7-B11E-F15B40F75CD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365" y="1713755"/>
            <a:ext cx="27240547" cy="7132373"/>
          </a:xfrm>
          <a:prstGeom prst="rect">
            <a:avLst/>
          </a:prstGeom>
        </p:spPr>
        <p:txBody>
          <a:bodyPr vert="horz" lIns="417492" tIns="208746" rIns="417492" bIns="20874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3365" y="9985326"/>
            <a:ext cx="27240547" cy="28242219"/>
          </a:xfrm>
          <a:prstGeom prst="rect">
            <a:avLst/>
          </a:prstGeom>
        </p:spPr>
        <p:txBody>
          <a:bodyPr vert="horz" lIns="417492" tIns="208746" rIns="417492" bIns="2087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3364" y="39663922"/>
            <a:ext cx="7062365" cy="2278397"/>
          </a:xfrm>
          <a:prstGeom prst="rect">
            <a:avLst/>
          </a:prstGeom>
        </p:spPr>
        <p:txBody>
          <a:bodyPr vert="horz" lIns="417492" tIns="208746" rIns="417492" bIns="208746" rtlCol="0" anchor="ctr"/>
          <a:lstStyle>
            <a:lvl1pPr algn="l">
              <a:defRPr sz="5400">
                <a:solidFill>
                  <a:schemeClr val="tx1">
                    <a:tint val="75000"/>
                  </a:schemeClr>
                </a:solidFill>
              </a:defRPr>
            </a:lvl1pPr>
          </a:lstStyle>
          <a:p>
            <a:fld id="{0BADF41D-DFE5-4C2E-B484-97FF7A36CC71}" type="datetimeFigureOut">
              <a:rPr lang="en-US" smtClean="0"/>
              <a:pPr/>
              <a:t>8/31/2011</a:t>
            </a:fld>
            <a:endParaRPr lang="en-US" dirty="0"/>
          </a:p>
        </p:txBody>
      </p:sp>
      <p:sp>
        <p:nvSpPr>
          <p:cNvPr id="5" name="Footer Placeholder 4"/>
          <p:cNvSpPr>
            <a:spLocks noGrp="1"/>
          </p:cNvSpPr>
          <p:nvPr>
            <p:ph type="ftr" sz="quarter" idx="3"/>
          </p:nvPr>
        </p:nvSpPr>
        <p:spPr>
          <a:xfrm>
            <a:off x="10341319" y="39663922"/>
            <a:ext cx="9584637" cy="2278397"/>
          </a:xfrm>
          <a:prstGeom prst="rect">
            <a:avLst/>
          </a:prstGeom>
        </p:spPr>
        <p:txBody>
          <a:bodyPr vert="horz" lIns="417492" tIns="208746" rIns="417492" bIns="208746" rtlCol="0" anchor="ctr"/>
          <a:lstStyle>
            <a:lvl1pPr algn="ctr">
              <a:defRPr sz="5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1691547" y="39663922"/>
            <a:ext cx="7062365" cy="2278397"/>
          </a:xfrm>
          <a:prstGeom prst="rect">
            <a:avLst/>
          </a:prstGeom>
        </p:spPr>
        <p:txBody>
          <a:bodyPr vert="horz" lIns="417492" tIns="208746" rIns="417492" bIns="208746" rtlCol="0" anchor="ctr"/>
          <a:lstStyle>
            <a:lvl1pPr algn="r">
              <a:defRPr sz="5400">
                <a:solidFill>
                  <a:schemeClr val="tx1">
                    <a:tint val="75000"/>
                  </a:schemeClr>
                </a:solidFill>
              </a:defRPr>
            </a:lvl1pPr>
          </a:lstStyle>
          <a:p>
            <a:fld id="{0B9CF9E9-7027-47C7-B11E-F15B40F75CD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4919" rtl="0" eaLnBrk="1" latinLnBrk="0" hangingPunct="1">
        <a:spcBef>
          <a:spcPct val="0"/>
        </a:spcBef>
        <a:buNone/>
        <a:defRPr sz="20100" kern="1200">
          <a:solidFill>
            <a:schemeClr val="tx1"/>
          </a:solidFill>
          <a:latin typeface="+mj-lt"/>
          <a:ea typeface="+mj-ea"/>
          <a:cs typeface="+mj-cs"/>
        </a:defRPr>
      </a:lvl1pPr>
    </p:titleStyle>
    <p:bodyStyle>
      <a:lvl1pPr marL="1565595" indent="-1565595" algn="l" defTabSz="4174919" rtl="0" eaLnBrk="1" latinLnBrk="0" hangingPunct="1">
        <a:spcBef>
          <a:spcPct val="20000"/>
        </a:spcBef>
        <a:buFont typeface="Arial" pitchFamily="34" charset="0"/>
        <a:buChar char="•"/>
        <a:defRPr sz="14700" kern="1200">
          <a:solidFill>
            <a:schemeClr val="tx1"/>
          </a:solidFill>
          <a:latin typeface="+mn-lt"/>
          <a:ea typeface="+mn-ea"/>
          <a:cs typeface="+mn-cs"/>
        </a:defRPr>
      </a:lvl1pPr>
      <a:lvl2pPr marL="3392122" indent="-1304663" algn="l" defTabSz="4174919"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18649" indent="-1043730" algn="l" defTabSz="4174919"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6108" indent="-1043730" algn="l" defTabSz="4174919"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3568" indent="-1043730" algn="l" defTabSz="4174919"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81027" indent="-1043730" algn="l" defTabSz="4174919"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8488" indent="-1043730" algn="l" defTabSz="4174919"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5947" indent="-1043730" algn="l" defTabSz="4174919"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3407" indent="-1043730" algn="l" defTabSz="4174919"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4919" rtl="0" eaLnBrk="1" latinLnBrk="0" hangingPunct="1">
        <a:defRPr sz="8200" kern="1200">
          <a:solidFill>
            <a:schemeClr val="tx1"/>
          </a:solidFill>
          <a:latin typeface="+mn-lt"/>
          <a:ea typeface="+mn-ea"/>
          <a:cs typeface="+mn-cs"/>
        </a:defRPr>
      </a:lvl1pPr>
      <a:lvl2pPr marL="2087460" algn="l" defTabSz="4174919" rtl="0" eaLnBrk="1" latinLnBrk="0" hangingPunct="1">
        <a:defRPr sz="8200" kern="1200">
          <a:solidFill>
            <a:schemeClr val="tx1"/>
          </a:solidFill>
          <a:latin typeface="+mn-lt"/>
          <a:ea typeface="+mn-ea"/>
          <a:cs typeface="+mn-cs"/>
        </a:defRPr>
      </a:lvl2pPr>
      <a:lvl3pPr marL="4174919" algn="l" defTabSz="4174919" rtl="0" eaLnBrk="1" latinLnBrk="0" hangingPunct="1">
        <a:defRPr sz="8200" kern="1200">
          <a:solidFill>
            <a:schemeClr val="tx1"/>
          </a:solidFill>
          <a:latin typeface="+mn-lt"/>
          <a:ea typeface="+mn-ea"/>
          <a:cs typeface="+mn-cs"/>
        </a:defRPr>
      </a:lvl3pPr>
      <a:lvl4pPr marL="6262379" algn="l" defTabSz="4174919" rtl="0" eaLnBrk="1" latinLnBrk="0" hangingPunct="1">
        <a:defRPr sz="8200" kern="1200">
          <a:solidFill>
            <a:schemeClr val="tx1"/>
          </a:solidFill>
          <a:latin typeface="+mn-lt"/>
          <a:ea typeface="+mn-ea"/>
          <a:cs typeface="+mn-cs"/>
        </a:defRPr>
      </a:lvl4pPr>
      <a:lvl5pPr marL="8349838" algn="l" defTabSz="4174919" rtl="0" eaLnBrk="1" latinLnBrk="0" hangingPunct="1">
        <a:defRPr sz="8200" kern="1200">
          <a:solidFill>
            <a:schemeClr val="tx1"/>
          </a:solidFill>
          <a:latin typeface="+mn-lt"/>
          <a:ea typeface="+mn-ea"/>
          <a:cs typeface="+mn-cs"/>
        </a:defRPr>
      </a:lvl5pPr>
      <a:lvl6pPr marL="10437298" algn="l" defTabSz="4174919" rtl="0" eaLnBrk="1" latinLnBrk="0" hangingPunct="1">
        <a:defRPr sz="8200" kern="1200">
          <a:solidFill>
            <a:schemeClr val="tx1"/>
          </a:solidFill>
          <a:latin typeface="+mn-lt"/>
          <a:ea typeface="+mn-ea"/>
          <a:cs typeface="+mn-cs"/>
        </a:defRPr>
      </a:lvl6pPr>
      <a:lvl7pPr marL="12524757" algn="l" defTabSz="4174919" rtl="0" eaLnBrk="1" latinLnBrk="0" hangingPunct="1">
        <a:defRPr sz="8200" kern="1200">
          <a:solidFill>
            <a:schemeClr val="tx1"/>
          </a:solidFill>
          <a:latin typeface="+mn-lt"/>
          <a:ea typeface="+mn-ea"/>
          <a:cs typeface="+mn-cs"/>
        </a:defRPr>
      </a:lvl7pPr>
      <a:lvl8pPr marL="14612218" algn="l" defTabSz="4174919" rtl="0" eaLnBrk="1" latinLnBrk="0" hangingPunct="1">
        <a:defRPr sz="8200" kern="1200">
          <a:solidFill>
            <a:schemeClr val="tx1"/>
          </a:solidFill>
          <a:latin typeface="+mn-lt"/>
          <a:ea typeface="+mn-ea"/>
          <a:cs typeface="+mn-cs"/>
        </a:defRPr>
      </a:lvl8pPr>
      <a:lvl9pPr marL="16699677" algn="l" defTabSz="4174919"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1.xml"/><Relationship Id="rId7" Type="http://schemas.openxmlformats.org/officeDocument/2006/relationships/image" Target="../media/image1.jpeg"/><Relationship Id="rId12"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image" Target="../media/image5.wmf"/><Relationship Id="rId5" Type="http://schemas.openxmlformats.org/officeDocument/2006/relationships/diagramColors" Target="../diagrams/colors1.xml"/><Relationship Id="rId10" Type="http://schemas.openxmlformats.org/officeDocument/2006/relationships/image" Target="../media/image4.jpeg"/><Relationship Id="rId4" Type="http://schemas.openxmlformats.org/officeDocument/2006/relationships/diagramQuickStyle" Target="../diagrams/quickStyle1.xml"/><Relationship Id="rId9"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25"/>
          <p:cNvSpPr/>
          <p:nvPr/>
        </p:nvSpPr>
        <p:spPr>
          <a:xfrm>
            <a:off x="11892230" y="9997904"/>
            <a:ext cx="2487592" cy="1056881"/>
          </a:xfrm>
          <a:prstGeom prst="cloudCallout">
            <a:avLst>
              <a:gd name="adj1" fmla="val 27570"/>
              <a:gd name="adj2" fmla="val 9125"/>
            </a:avLst>
          </a:prstGeom>
          <a:solidFill>
            <a:schemeClr val="accent6">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b" anchorCtr="0"/>
          <a:lstStyle/>
          <a:p>
            <a:pPr algn="ctr"/>
            <a:r>
              <a:rPr lang="en-US" sz="2000" dirty="0" smtClean="0">
                <a:solidFill>
                  <a:schemeClr val="tx1"/>
                </a:solidFill>
              </a:rPr>
              <a:t>Remote Site C</a:t>
            </a:r>
          </a:p>
        </p:txBody>
      </p:sp>
      <p:sp>
        <p:nvSpPr>
          <p:cNvPr id="60" name="Rounded Rectangle 59"/>
          <p:cNvSpPr/>
          <p:nvPr/>
        </p:nvSpPr>
        <p:spPr>
          <a:xfrm>
            <a:off x="10158453" y="10903802"/>
            <a:ext cx="3693697" cy="1736304"/>
          </a:xfrm>
          <a:prstGeom prst="round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1"/>
          <a:lstStyle/>
          <a:p>
            <a:pPr algn="ctr"/>
            <a:r>
              <a:rPr lang="en-US" sz="2000" b="1" dirty="0" smtClean="0">
                <a:solidFill>
                  <a:schemeClr val="tx1"/>
                </a:solidFill>
              </a:rPr>
              <a:t>Pilot Scheduler</a:t>
            </a:r>
          </a:p>
        </p:txBody>
      </p:sp>
      <p:sp>
        <p:nvSpPr>
          <p:cNvPr id="98" name="Rectangle 97"/>
          <p:cNvSpPr/>
          <p:nvPr/>
        </p:nvSpPr>
        <p:spPr>
          <a:xfrm>
            <a:off x="23727137" y="8035125"/>
            <a:ext cx="3241408" cy="1056881"/>
          </a:xfrm>
          <a:prstGeom prst="rect">
            <a:avLst/>
          </a:prstGeom>
          <a:solidFill>
            <a:schemeClr val="bg2">
              <a:lumMod val="9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t" anchorCtr="1"/>
          <a:lstStyle/>
          <a:p>
            <a:pPr algn="ctr"/>
            <a:r>
              <a:rPr lang="en-US" sz="2000" dirty="0" smtClean="0">
                <a:solidFill>
                  <a:schemeClr val="tx1"/>
                </a:solidFill>
              </a:rPr>
              <a:t>Pilots and Pilot Schedulers</a:t>
            </a:r>
            <a:endParaRPr lang="en-US" sz="2000" dirty="0"/>
          </a:p>
        </p:txBody>
      </p:sp>
      <p:sp>
        <p:nvSpPr>
          <p:cNvPr id="96" name="Rectangle 95"/>
          <p:cNvSpPr/>
          <p:nvPr/>
        </p:nvSpPr>
        <p:spPr>
          <a:xfrm>
            <a:off x="23953282" y="8714548"/>
            <a:ext cx="3241408" cy="1056881"/>
          </a:xfrm>
          <a:prstGeom prst="rect">
            <a:avLst/>
          </a:prstGeom>
          <a:solidFill>
            <a:schemeClr val="accent2">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t" anchorCtr="1"/>
          <a:lstStyle/>
          <a:p>
            <a:pPr algn="ctr"/>
            <a:r>
              <a:rPr lang="en-US" sz="2000" dirty="0" smtClean="0">
                <a:solidFill>
                  <a:schemeClr val="tx1"/>
                </a:solidFill>
              </a:rPr>
              <a:t>Jobs</a:t>
            </a:r>
            <a:endParaRPr lang="en-US" sz="2000" dirty="0"/>
          </a:p>
        </p:txBody>
      </p:sp>
      <p:sp>
        <p:nvSpPr>
          <p:cNvPr id="95" name="Rectangle 94"/>
          <p:cNvSpPr/>
          <p:nvPr/>
        </p:nvSpPr>
        <p:spPr>
          <a:xfrm>
            <a:off x="23727137" y="9242989"/>
            <a:ext cx="3241408" cy="1056881"/>
          </a:xfrm>
          <a:prstGeom prst="rect">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t" anchorCtr="1"/>
          <a:lstStyle/>
          <a:p>
            <a:pPr algn="ctr"/>
            <a:r>
              <a:rPr lang="en-US" sz="2000" dirty="0" smtClean="0">
                <a:solidFill>
                  <a:schemeClr val="tx1"/>
                </a:solidFill>
              </a:rPr>
              <a:t>Statistics</a:t>
            </a:r>
            <a:endParaRPr lang="en-US" sz="2000" dirty="0"/>
          </a:p>
        </p:txBody>
      </p:sp>
      <p:sp>
        <p:nvSpPr>
          <p:cNvPr id="88" name="Rectangle 87"/>
          <p:cNvSpPr/>
          <p:nvPr/>
        </p:nvSpPr>
        <p:spPr>
          <a:xfrm>
            <a:off x="23500993" y="9771429"/>
            <a:ext cx="3241408" cy="1056881"/>
          </a:xfrm>
          <a:prstGeom prst="rect">
            <a:avLst/>
          </a:prstGeom>
          <a:solidFill>
            <a:schemeClr val="accent6">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t" anchorCtr="1"/>
          <a:lstStyle/>
          <a:p>
            <a:pPr algn="ctr"/>
            <a:r>
              <a:rPr lang="en-US" sz="2000" dirty="0" smtClean="0">
                <a:solidFill>
                  <a:schemeClr val="tx1"/>
                </a:solidFill>
              </a:rPr>
              <a:t>Production Dashboard</a:t>
            </a:r>
            <a:endParaRPr lang="en-US" sz="2000" dirty="0"/>
          </a:p>
        </p:txBody>
      </p:sp>
      <p:sp>
        <p:nvSpPr>
          <p:cNvPr id="87" name="Rectangle 86"/>
          <p:cNvSpPr/>
          <p:nvPr/>
        </p:nvSpPr>
        <p:spPr>
          <a:xfrm>
            <a:off x="22973322" y="10299870"/>
            <a:ext cx="3241408" cy="1056881"/>
          </a:xfrm>
          <a:prstGeom prst="rect">
            <a:avLst/>
          </a:prstGeom>
          <a:solidFill>
            <a:schemeClr val="accent6">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t" anchorCtr="1"/>
          <a:lstStyle/>
          <a:p>
            <a:pPr algn="ctr"/>
            <a:r>
              <a:rPr lang="en-US" sz="2000" dirty="0" smtClean="0">
                <a:solidFill>
                  <a:schemeClr val="tx1"/>
                </a:solidFill>
              </a:rPr>
              <a:t>Dynamic Data Movement Monitor</a:t>
            </a:r>
            <a:endParaRPr lang="en-US" sz="2000" dirty="0"/>
          </a:p>
        </p:txBody>
      </p:sp>
      <p:sp>
        <p:nvSpPr>
          <p:cNvPr id="16" name="Rounded Rectangle 15"/>
          <p:cNvSpPr/>
          <p:nvPr/>
        </p:nvSpPr>
        <p:spPr>
          <a:xfrm>
            <a:off x="14229059" y="7053736"/>
            <a:ext cx="5502855" cy="2793185"/>
          </a:xfrm>
          <a:prstGeom prst="round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1"/>
          <a:lstStyle/>
          <a:p>
            <a:pPr algn="ctr"/>
            <a:r>
              <a:rPr lang="en-US" sz="2400" b="1" i="1" dirty="0" smtClean="0">
                <a:solidFill>
                  <a:srgbClr val="0070C0"/>
                </a:solidFill>
              </a:rPr>
              <a:t>Panda Server (Apache)</a:t>
            </a:r>
          </a:p>
          <a:p>
            <a:pPr algn="ctr"/>
            <a:endParaRPr lang="en-US" sz="2400" dirty="0"/>
          </a:p>
        </p:txBody>
      </p:sp>
      <p:graphicFrame>
        <p:nvGraphicFramePr>
          <p:cNvPr id="9" name="Diagram 8"/>
          <p:cNvGraphicFramePr/>
          <p:nvPr/>
        </p:nvGraphicFramePr>
        <p:xfrm>
          <a:off x="0" y="-1"/>
          <a:ext cx="30267275" cy="2448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0158454" y="2750721"/>
            <a:ext cx="11382618" cy="2119158"/>
          </a:xfrm>
          <a:prstGeom prst="rect">
            <a:avLst/>
          </a:prstGeom>
          <a:noFill/>
        </p:spPr>
        <p:txBody>
          <a:bodyPr wrap="square" lIns="90535" tIns="45267" rIns="90535" bIns="45267" rtlCol="0">
            <a:spAutoFit/>
          </a:bodyPr>
          <a:lstStyle/>
          <a:p>
            <a:pPr algn="ctr"/>
            <a:r>
              <a:rPr lang="en-US" sz="4400" dirty="0" err="1" smtClean="0"/>
              <a:t>M.Potekhin</a:t>
            </a:r>
            <a:endParaRPr lang="en-US" sz="4400" dirty="0" smtClean="0"/>
          </a:p>
          <a:p>
            <a:pPr algn="ctr">
              <a:spcAft>
                <a:spcPts val="594"/>
              </a:spcAft>
            </a:pPr>
            <a:r>
              <a:rPr lang="en-US" sz="4000" i="1" dirty="0" smtClean="0"/>
              <a:t>Brookhaven National Laboratory</a:t>
            </a:r>
          </a:p>
          <a:p>
            <a:pPr algn="ctr"/>
            <a:r>
              <a:rPr lang="en-US" sz="4400" dirty="0" smtClean="0"/>
              <a:t>for the ATLAS Collaboration</a:t>
            </a:r>
            <a:endParaRPr lang="en-US" sz="4400" dirty="0"/>
          </a:p>
        </p:txBody>
      </p:sp>
      <p:sp>
        <p:nvSpPr>
          <p:cNvPr id="12" name="Flowchart: Magnetic Disk 11"/>
          <p:cNvSpPr/>
          <p:nvPr/>
        </p:nvSpPr>
        <p:spPr>
          <a:xfrm>
            <a:off x="17545848" y="10601836"/>
            <a:ext cx="2789118" cy="3850066"/>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3200" b="1" dirty="0" smtClean="0">
                <a:solidFill>
                  <a:schemeClr val="tx1"/>
                </a:solidFill>
              </a:rPr>
              <a:t>DATABASE</a:t>
            </a:r>
            <a:endParaRPr lang="en-US" sz="2400" b="1" dirty="0">
              <a:solidFill>
                <a:schemeClr val="tx1"/>
              </a:solidFill>
            </a:endParaRPr>
          </a:p>
        </p:txBody>
      </p:sp>
      <p:sp>
        <p:nvSpPr>
          <p:cNvPr id="13" name="Flowchart: Predefined Process 12"/>
          <p:cNvSpPr/>
          <p:nvPr/>
        </p:nvSpPr>
        <p:spPr>
          <a:xfrm>
            <a:off x="15736690" y="7808651"/>
            <a:ext cx="3166026" cy="761385"/>
          </a:xfrm>
          <a:prstGeom prst="flowChartPredefinedProcess">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000" b="1" dirty="0" smtClean="0">
                <a:solidFill>
                  <a:schemeClr val="tx1"/>
                </a:solidFill>
              </a:rPr>
              <a:t>Task Buffer</a:t>
            </a:r>
          </a:p>
          <a:p>
            <a:pPr algn="ctr"/>
            <a:r>
              <a:rPr lang="en-US" sz="2000" b="1" dirty="0" smtClean="0">
                <a:solidFill>
                  <a:schemeClr val="tx1"/>
                </a:solidFill>
              </a:rPr>
              <a:t>(job queue)</a:t>
            </a:r>
            <a:endParaRPr lang="en-US" sz="2000" b="1" dirty="0">
              <a:solidFill>
                <a:schemeClr val="tx1"/>
              </a:solidFill>
            </a:endParaRPr>
          </a:p>
        </p:txBody>
      </p:sp>
      <p:sp>
        <p:nvSpPr>
          <p:cNvPr id="17" name="Flowchart: Terminator 16"/>
          <p:cNvSpPr/>
          <p:nvPr/>
        </p:nvSpPr>
        <p:spPr>
          <a:xfrm>
            <a:off x="16188980" y="8639057"/>
            <a:ext cx="2543201" cy="459419"/>
          </a:xfrm>
          <a:prstGeom prst="flowChartTerminator">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000" b="1" dirty="0" smtClean="0">
                <a:solidFill>
                  <a:schemeClr val="tx1"/>
                </a:solidFill>
              </a:rPr>
              <a:t>Brokerage</a:t>
            </a:r>
            <a:endParaRPr lang="en-US" sz="2000" b="1" dirty="0">
              <a:solidFill>
                <a:schemeClr val="tx1"/>
              </a:solidFill>
            </a:endParaRPr>
          </a:p>
        </p:txBody>
      </p:sp>
      <p:sp>
        <p:nvSpPr>
          <p:cNvPr id="18" name="Flowchart: Internal Storage 17"/>
          <p:cNvSpPr/>
          <p:nvPr/>
        </p:nvSpPr>
        <p:spPr>
          <a:xfrm>
            <a:off x="17093559" y="10299869"/>
            <a:ext cx="1206105" cy="765700"/>
          </a:xfrm>
          <a:prstGeom prst="flowChartInternalStorag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000" dirty="0" smtClean="0">
                <a:solidFill>
                  <a:schemeClr val="tx1"/>
                </a:solidFill>
              </a:rPr>
              <a:t>Policy,</a:t>
            </a:r>
          </a:p>
          <a:p>
            <a:pPr algn="ctr"/>
            <a:r>
              <a:rPr lang="en-US" sz="2000" dirty="0" smtClean="0">
                <a:solidFill>
                  <a:schemeClr val="tx1"/>
                </a:solidFill>
              </a:rPr>
              <a:t>Priority</a:t>
            </a:r>
            <a:endParaRPr lang="en-US" sz="2000" dirty="0">
              <a:solidFill>
                <a:schemeClr val="tx1"/>
              </a:solidFill>
            </a:endParaRPr>
          </a:p>
        </p:txBody>
      </p:sp>
      <p:pic>
        <p:nvPicPr>
          <p:cNvPr id="21" name="Picture 20" descr="NSF_Logo.jpg"/>
          <p:cNvPicPr>
            <a:picLocks noChangeAspect="1"/>
          </p:cNvPicPr>
          <p:nvPr/>
        </p:nvPicPr>
        <p:blipFill>
          <a:blip r:embed="rId7" cstate="print"/>
          <a:stretch>
            <a:fillRect/>
          </a:stretch>
        </p:blipFill>
        <p:spPr>
          <a:xfrm>
            <a:off x="26290111" y="2599738"/>
            <a:ext cx="2170989" cy="2174155"/>
          </a:xfrm>
          <a:prstGeom prst="rect">
            <a:avLst/>
          </a:prstGeom>
        </p:spPr>
      </p:pic>
      <p:pic>
        <p:nvPicPr>
          <p:cNvPr id="22" name="Picture 21" descr="BNL_Logo.jpg"/>
          <p:cNvPicPr>
            <a:picLocks noChangeAspect="1"/>
          </p:cNvPicPr>
          <p:nvPr/>
        </p:nvPicPr>
        <p:blipFill>
          <a:blip r:embed="rId8" cstate="print"/>
          <a:stretch>
            <a:fillRect/>
          </a:stretch>
        </p:blipFill>
        <p:spPr>
          <a:xfrm>
            <a:off x="584993" y="3052686"/>
            <a:ext cx="4748015" cy="1987933"/>
          </a:xfrm>
          <a:prstGeom prst="rect">
            <a:avLst/>
          </a:prstGeom>
        </p:spPr>
      </p:pic>
      <p:pic>
        <p:nvPicPr>
          <p:cNvPr id="23" name="Picture 22" descr="DOE_Logo.jpg"/>
          <p:cNvPicPr>
            <a:picLocks noChangeAspect="1"/>
          </p:cNvPicPr>
          <p:nvPr/>
        </p:nvPicPr>
        <p:blipFill>
          <a:blip r:embed="rId9" cstate="print"/>
          <a:stretch>
            <a:fillRect/>
          </a:stretch>
        </p:blipFill>
        <p:spPr>
          <a:xfrm>
            <a:off x="6012467" y="3279162"/>
            <a:ext cx="4210423" cy="1177969"/>
          </a:xfrm>
          <a:prstGeom prst="rect">
            <a:avLst/>
          </a:prstGeom>
        </p:spPr>
      </p:pic>
      <p:pic>
        <p:nvPicPr>
          <p:cNvPr id="24" name="Picture 23" descr="OSG_Logo_1.jpg"/>
          <p:cNvPicPr>
            <a:picLocks noChangeAspect="1"/>
          </p:cNvPicPr>
          <p:nvPr/>
        </p:nvPicPr>
        <p:blipFill>
          <a:blip r:embed="rId10" cstate="print"/>
          <a:stretch>
            <a:fillRect/>
          </a:stretch>
        </p:blipFill>
        <p:spPr>
          <a:xfrm>
            <a:off x="21616453" y="2977195"/>
            <a:ext cx="2826809" cy="1613631"/>
          </a:xfrm>
          <a:prstGeom prst="rect">
            <a:avLst/>
          </a:prstGeom>
        </p:spPr>
      </p:pic>
      <p:sp>
        <p:nvSpPr>
          <p:cNvPr id="27" name="Flowchart: Terminator 26"/>
          <p:cNvSpPr/>
          <p:nvPr/>
        </p:nvSpPr>
        <p:spPr>
          <a:xfrm>
            <a:off x="16188980" y="9167498"/>
            <a:ext cx="2543201" cy="459419"/>
          </a:xfrm>
          <a:prstGeom prst="flowChartTerminator">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000" b="1" dirty="0" smtClean="0">
                <a:solidFill>
                  <a:schemeClr val="tx1"/>
                </a:solidFill>
              </a:rPr>
              <a:t>Job Dispatcher</a:t>
            </a:r>
            <a:endParaRPr lang="en-US" sz="2000" b="1" dirty="0">
              <a:solidFill>
                <a:schemeClr val="tx1"/>
              </a:solidFill>
            </a:endParaRPr>
          </a:p>
        </p:txBody>
      </p:sp>
      <p:sp>
        <p:nvSpPr>
          <p:cNvPr id="35" name="Left-Right Arrow 34"/>
          <p:cNvSpPr/>
          <p:nvPr/>
        </p:nvSpPr>
        <p:spPr>
          <a:xfrm>
            <a:off x="13852151" y="11885191"/>
            <a:ext cx="3693697" cy="452949"/>
          </a:xfrm>
          <a:prstGeom prst="leftRightArrow">
            <a:avLst>
              <a:gd name="adj1" fmla="val 41667"/>
              <a:gd name="adj2" fmla="val 62440"/>
            </a:avLst>
          </a:prstGeom>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39" name="Oval 38"/>
          <p:cNvSpPr/>
          <p:nvPr/>
        </p:nvSpPr>
        <p:spPr>
          <a:xfrm>
            <a:off x="13927532" y="10224378"/>
            <a:ext cx="1432250" cy="1358847"/>
          </a:xfrm>
          <a:prstGeom prst="ellipse">
            <a:avLst/>
          </a:prstGeom>
          <a:solidFill>
            <a:schemeClr val="accent6"/>
          </a:solidFill>
          <a:ln w="190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algn="ctr"/>
            <a:r>
              <a:rPr lang="en-US" sz="2000" dirty="0" smtClean="0">
                <a:solidFill>
                  <a:schemeClr val="tx1"/>
                </a:solidFill>
              </a:rPr>
              <a:t>CE</a:t>
            </a:r>
          </a:p>
        </p:txBody>
      </p:sp>
      <p:sp>
        <p:nvSpPr>
          <p:cNvPr id="40" name="Rounded Rectangle 39"/>
          <p:cNvSpPr/>
          <p:nvPr/>
        </p:nvSpPr>
        <p:spPr>
          <a:xfrm>
            <a:off x="14002914" y="10828310"/>
            <a:ext cx="1281487" cy="528440"/>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1800" dirty="0" smtClean="0">
                <a:solidFill>
                  <a:schemeClr val="tx1"/>
                </a:solidFill>
              </a:rPr>
              <a:t>Pilot Job</a:t>
            </a:r>
            <a:endParaRPr lang="en-US" sz="1800" dirty="0">
              <a:solidFill>
                <a:schemeClr val="tx1"/>
              </a:solidFill>
            </a:endParaRPr>
          </a:p>
        </p:txBody>
      </p:sp>
      <p:sp>
        <p:nvSpPr>
          <p:cNvPr id="45" name="TextBox 44"/>
          <p:cNvSpPr txBox="1"/>
          <p:nvPr/>
        </p:nvSpPr>
        <p:spPr>
          <a:xfrm>
            <a:off x="14455203" y="9092006"/>
            <a:ext cx="1658395" cy="640321"/>
          </a:xfrm>
          <a:prstGeom prst="rect">
            <a:avLst/>
          </a:prstGeom>
          <a:noFill/>
        </p:spPr>
        <p:txBody>
          <a:bodyPr wrap="square" lIns="90535" tIns="45267" rIns="90535" bIns="45267" rtlCol="0">
            <a:spAutoFit/>
          </a:bodyPr>
          <a:lstStyle/>
          <a:p>
            <a:r>
              <a:rPr lang="en-US" sz="1800" b="1" dirty="0" smtClean="0"/>
              <a:t>Job Request</a:t>
            </a:r>
          </a:p>
          <a:p>
            <a:r>
              <a:rPr lang="en-US" sz="1800" b="1" dirty="0" smtClean="0"/>
              <a:t>and Dispatch</a:t>
            </a:r>
            <a:endParaRPr lang="en-US" sz="1800" b="1" dirty="0"/>
          </a:p>
        </p:txBody>
      </p:sp>
      <p:sp>
        <p:nvSpPr>
          <p:cNvPr id="50" name="Flowchart: Alternate Process 49"/>
          <p:cNvSpPr/>
          <p:nvPr/>
        </p:nvSpPr>
        <p:spPr>
          <a:xfrm>
            <a:off x="9952037" y="5852319"/>
            <a:ext cx="19599211" cy="9677400"/>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0" rtlCol="0" anchor="t" anchorCtr="0"/>
          <a:lstStyle/>
          <a:p>
            <a:pPr algn="ctr"/>
            <a:r>
              <a:rPr lang="en-US" sz="3200" b="1" dirty="0" smtClean="0">
                <a:solidFill>
                  <a:schemeClr val="tx1"/>
                </a:solidFill>
              </a:rPr>
              <a:t>Main components of Panda Architecture and Current Monitor Implementation</a:t>
            </a:r>
            <a:endParaRPr lang="en-US" sz="3200" b="1" dirty="0">
              <a:solidFill>
                <a:schemeClr val="tx1"/>
              </a:solidFill>
            </a:endParaRPr>
          </a:p>
        </p:txBody>
      </p:sp>
      <p:sp>
        <p:nvSpPr>
          <p:cNvPr id="51" name="Rounded Rectangle 50"/>
          <p:cNvSpPr/>
          <p:nvPr/>
        </p:nvSpPr>
        <p:spPr>
          <a:xfrm>
            <a:off x="10309216" y="7053736"/>
            <a:ext cx="2864500" cy="2793185"/>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1"/>
          <a:lstStyle/>
          <a:p>
            <a:pPr algn="ctr"/>
            <a:r>
              <a:rPr lang="en-US" sz="2000" b="1" dirty="0" smtClean="0">
                <a:solidFill>
                  <a:schemeClr val="tx1"/>
                </a:solidFill>
              </a:rPr>
              <a:t>Job Submission</a:t>
            </a:r>
          </a:p>
          <a:p>
            <a:pPr algn="ctr"/>
            <a:r>
              <a:rPr lang="en-US" sz="2000" b="1" dirty="0" smtClean="0">
                <a:solidFill>
                  <a:schemeClr val="tx1"/>
                </a:solidFill>
              </a:rPr>
              <a:t>Interfaces</a:t>
            </a:r>
          </a:p>
          <a:p>
            <a:pPr algn="ctr"/>
            <a:endParaRPr lang="en-US" sz="2400" dirty="0"/>
          </a:p>
        </p:txBody>
      </p:sp>
      <p:sp>
        <p:nvSpPr>
          <p:cNvPr id="52" name="Flowchart: Terminator 51"/>
          <p:cNvSpPr/>
          <p:nvPr/>
        </p:nvSpPr>
        <p:spPr>
          <a:xfrm>
            <a:off x="10309217" y="11507734"/>
            <a:ext cx="3015263" cy="610402"/>
          </a:xfrm>
          <a:prstGeom prst="flowChartTerminator">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000" b="1" dirty="0" smtClean="0">
                <a:solidFill>
                  <a:schemeClr val="tx1"/>
                </a:solidFill>
              </a:rPr>
              <a:t>Job Resource Manager</a:t>
            </a:r>
            <a:endParaRPr lang="en-US" sz="2000" b="1" dirty="0">
              <a:solidFill>
                <a:schemeClr val="tx1"/>
              </a:solidFill>
            </a:endParaRPr>
          </a:p>
        </p:txBody>
      </p:sp>
      <p:sp>
        <p:nvSpPr>
          <p:cNvPr id="56" name="TextBox 55"/>
          <p:cNvSpPr txBox="1"/>
          <p:nvPr/>
        </p:nvSpPr>
        <p:spPr>
          <a:xfrm>
            <a:off x="11741466" y="12640106"/>
            <a:ext cx="1809158" cy="518355"/>
          </a:xfrm>
          <a:prstGeom prst="rect">
            <a:avLst/>
          </a:prstGeom>
          <a:noFill/>
        </p:spPr>
        <p:txBody>
          <a:bodyPr wrap="square" lIns="90535" tIns="45267" rIns="90535" bIns="45267" rtlCol="0">
            <a:spAutoFit/>
          </a:bodyPr>
          <a:lstStyle/>
          <a:p>
            <a:r>
              <a:rPr lang="en-US" sz="1400" b="1" dirty="0" smtClean="0"/>
              <a:t>Pilot Launch</a:t>
            </a:r>
            <a:endParaRPr lang="en-US" sz="1400" b="1" dirty="0"/>
          </a:p>
          <a:p>
            <a:r>
              <a:rPr lang="en-US" sz="1400" b="1" dirty="0" smtClean="0"/>
              <a:t>(Condor, PBS, LSF, etc)</a:t>
            </a:r>
            <a:endParaRPr lang="en-US" sz="1400" b="1" dirty="0"/>
          </a:p>
        </p:txBody>
      </p:sp>
      <p:sp>
        <p:nvSpPr>
          <p:cNvPr id="57" name="Flowchart: Alternate Process 56"/>
          <p:cNvSpPr/>
          <p:nvPr/>
        </p:nvSpPr>
        <p:spPr>
          <a:xfrm>
            <a:off x="655637" y="5852319"/>
            <a:ext cx="9045790" cy="9753600"/>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algn="ctr">
              <a:spcAft>
                <a:spcPts val="1188"/>
              </a:spcAft>
            </a:pPr>
            <a:r>
              <a:rPr lang="en-US" sz="2800" b="1" dirty="0" smtClean="0">
                <a:solidFill>
                  <a:schemeClr val="tx1"/>
                </a:solidFill>
              </a:rPr>
              <a:t>Overview of Panda Workload Management System</a:t>
            </a:r>
          </a:p>
          <a:p>
            <a:pPr algn="just">
              <a:spcAft>
                <a:spcPts val="1188"/>
              </a:spcAft>
            </a:pPr>
            <a:r>
              <a:rPr lang="en-US" sz="2400" dirty="0" smtClean="0">
                <a:solidFill>
                  <a:schemeClr val="tx1"/>
                </a:solidFill>
              </a:rPr>
              <a:t>Panda is built on the concept of Pilot Job Framework. Workload is assigned to successfully activated and validated Pilot Jobs, which are lightweight processes that probe the environment and act as a ‘smart wrapper’ for the payload. This 'late binding' of workload jobs to processing slots prevents latencies and failure modes in slot acquisition from impacting the jobs, and maximizes the flexibility of job allocation to globally distributed resources.</a:t>
            </a:r>
          </a:p>
          <a:p>
            <a:pPr algn="just">
              <a:spcAft>
                <a:spcPts val="1188"/>
              </a:spcAft>
            </a:pPr>
            <a:r>
              <a:rPr lang="en-US" sz="2400" dirty="0" smtClean="0">
                <a:solidFill>
                  <a:schemeClr val="tx1"/>
                </a:solidFill>
              </a:rPr>
              <a:t>A central and crucial component of the Panda architecture is its database, which at any given time reflects the state of both pilot and payload jobs, as well as stores a variety of vital configuration information. It is driven by the </a:t>
            </a:r>
            <a:r>
              <a:rPr lang="en-US" sz="2400" i="1" dirty="0" smtClean="0">
                <a:solidFill>
                  <a:srgbClr val="0070C0"/>
                </a:solidFill>
              </a:rPr>
              <a:t>Panda Server</a:t>
            </a:r>
            <a:r>
              <a:rPr lang="en-US" sz="2400" dirty="0" smtClean="0">
                <a:solidFill>
                  <a:schemeClr val="tx1"/>
                </a:solidFill>
              </a:rPr>
              <a:t>, which is implemented as an Apache-based Python application and performs a variety of brokerage and workload management tasks. Guaranteed consistency of the database is crucial for correct operation of the Panda server. </a:t>
            </a:r>
          </a:p>
          <a:p>
            <a:pPr algn="just"/>
            <a:r>
              <a:rPr lang="en-US" sz="2400" dirty="0" smtClean="0">
                <a:solidFill>
                  <a:schemeClr val="tx1"/>
                </a:solidFill>
              </a:rPr>
              <a:t>By accessing this database, another Panda component – the </a:t>
            </a:r>
            <a:r>
              <a:rPr lang="en-US" sz="2400" i="1" dirty="0" smtClean="0">
                <a:solidFill>
                  <a:srgbClr val="FF0000"/>
                </a:solidFill>
              </a:rPr>
              <a:t>Monitoring System </a:t>
            </a:r>
            <a:r>
              <a:rPr lang="en-US" sz="2400" dirty="0" smtClean="0">
                <a:solidFill>
                  <a:schemeClr val="tx1"/>
                </a:solidFill>
              </a:rPr>
              <a:t>– offers to its users and operators a comprehensive and coherent view of the system and job execution, from high level summaries to detailed drill-down job diagnostics.</a:t>
            </a:r>
          </a:p>
          <a:p>
            <a:pPr algn="just"/>
            <a:endParaRPr lang="en-US" sz="2400" dirty="0">
              <a:solidFill>
                <a:schemeClr val="tx1"/>
              </a:solidFill>
            </a:endParaRPr>
          </a:p>
        </p:txBody>
      </p:sp>
      <p:sp>
        <p:nvSpPr>
          <p:cNvPr id="62" name="Round Diagonal Corner Rectangle 61"/>
          <p:cNvSpPr/>
          <p:nvPr/>
        </p:nvSpPr>
        <p:spPr>
          <a:xfrm>
            <a:off x="11590703" y="7884142"/>
            <a:ext cx="1281487" cy="830406"/>
          </a:xfrm>
          <a:prstGeom prst="round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1600" dirty="0" smtClean="0">
                <a:solidFill>
                  <a:schemeClr val="tx1"/>
                </a:solidFill>
              </a:rPr>
              <a:t>Regional</a:t>
            </a:r>
          </a:p>
          <a:p>
            <a:pPr algn="ctr"/>
            <a:r>
              <a:rPr lang="en-US" sz="1600" dirty="0" smtClean="0">
                <a:solidFill>
                  <a:schemeClr val="tx1"/>
                </a:solidFill>
              </a:rPr>
              <a:t>Production</a:t>
            </a:r>
            <a:endParaRPr lang="en-US" sz="1600" dirty="0">
              <a:solidFill>
                <a:schemeClr val="tx1"/>
              </a:solidFill>
            </a:endParaRPr>
          </a:p>
        </p:txBody>
      </p:sp>
      <p:sp>
        <p:nvSpPr>
          <p:cNvPr id="64" name="Round Diagonal Corner Rectangle 63"/>
          <p:cNvSpPr/>
          <p:nvPr/>
        </p:nvSpPr>
        <p:spPr>
          <a:xfrm>
            <a:off x="10459980" y="8563565"/>
            <a:ext cx="1281487" cy="754915"/>
          </a:xfrm>
          <a:prstGeom prst="round2Diag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1600" dirty="0" smtClean="0">
                <a:solidFill>
                  <a:schemeClr val="tx1"/>
                </a:solidFill>
              </a:rPr>
              <a:t>Distributed</a:t>
            </a:r>
          </a:p>
          <a:p>
            <a:pPr algn="ctr"/>
            <a:r>
              <a:rPr lang="en-US" sz="1600" dirty="0" smtClean="0">
                <a:solidFill>
                  <a:schemeClr val="tx1"/>
                </a:solidFill>
              </a:rPr>
              <a:t>Analysis</a:t>
            </a:r>
            <a:endParaRPr lang="en-US" sz="1600" dirty="0">
              <a:solidFill>
                <a:schemeClr val="tx1"/>
              </a:solidFill>
            </a:endParaRPr>
          </a:p>
        </p:txBody>
      </p:sp>
      <p:sp>
        <p:nvSpPr>
          <p:cNvPr id="55" name="Left Arrow 54"/>
          <p:cNvSpPr/>
          <p:nvPr/>
        </p:nvSpPr>
        <p:spPr>
          <a:xfrm rot="9073226">
            <a:off x="13353706" y="11250738"/>
            <a:ext cx="903471" cy="353732"/>
          </a:xfrm>
          <a:prstGeom prst="leftArrow">
            <a:avLst>
              <a:gd name="adj1" fmla="val 50869"/>
              <a:gd name="adj2" fmla="val 753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70" name="Cloud Callout 69"/>
          <p:cNvSpPr/>
          <p:nvPr/>
        </p:nvSpPr>
        <p:spPr>
          <a:xfrm>
            <a:off x="10535361" y="13395021"/>
            <a:ext cx="1733776" cy="1283355"/>
          </a:xfrm>
          <a:prstGeom prst="cloudCallout">
            <a:avLst>
              <a:gd name="adj1" fmla="val 27570"/>
              <a:gd name="adj2" fmla="val 9125"/>
            </a:avLst>
          </a:prstGeom>
          <a:solidFill>
            <a:schemeClr val="accent6">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b" anchorCtr="0"/>
          <a:lstStyle/>
          <a:p>
            <a:pPr algn="ctr"/>
            <a:r>
              <a:rPr lang="en-US" sz="2000" dirty="0" smtClean="0">
                <a:solidFill>
                  <a:schemeClr val="tx1"/>
                </a:solidFill>
              </a:rPr>
              <a:t>Remote Site A</a:t>
            </a:r>
          </a:p>
        </p:txBody>
      </p:sp>
      <p:sp>
        <p:nvSpPr>
          <p:cNvPr id="71" name="Oval 70"/>
          <p:cNvSpPr/>
          <p:nvPr/>
        </p:nvSpPr>
        <p:spPr>
          <a:xfrm>
            <a:off x="11892230" y="13621495"/>
            <a:ext cx="904579" cy="905898"/>
          </a:xfrm>
          <a:prstGeom prst="ellipse">
            <a:avLst/>
          </a:prstGeom>
          <a:solidFill>
            <a:schemeClr val="accent6"/>
          </a:solidFill>
          <a:ln w="190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algn="ctr"/>
            <a:r>
              <a:rPr lang="en-US" sz="2000" dirty="0" smtClean="0">
                <a:solidFill>
                  <a:schemeClr val="tx1"/>
                </a:solidFill>
              </a:rPr>
              <a:t>CE</a:t>
            </a:r>
          </a:p>
        </p:txBody>
      </p:sp>
      <p:sp>
        <p:nvSpPr>
          <p:cNvPr id="73" name="Left Arrow 72"/>
          <p:cNvSpPr/>
          <p:nvPr/>
        </p:nvSpPr>
        <p:spPr>
          <a:xfrm rot="14001069">
            <a:off x="10619238" y="12807475"/>
            <a:ext cx="1565823" cy="351780"/>
          </a:xfrm>
          <a:prstGeom prst="leftArrow">
            <a:avLst>
              <a:gd name="adj1" fmla="val 50869"/>
              <a:gd name="adj2" fmla="val 753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74" name="Cloud Callout 73"/>
          <p:cNvSpPr/>
          <p:nvPr/>
        </p:nvSpPr>
        <p:spPr>
          <a:xfrm>
            <a:off x="12542837" y="13243719"/>
            <a:ext cx="1733776" cy="1283355"/>
          </a:xfrm>
          <a:prstGeom prst="cloudCallout">
            <a:avLst>
              <a:gd name="adj1" fmla="val 27570"/>
              <a:gd name="adj2" fmla="val 9125"/>
            </a:avLst>
          </a:prstGeom>
          <a:solidFill>
            <a:schemeClr val="accent6">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b" anchorCtr="0"/>
          <a:lstStyle/>
          <a:p>
            <a:pPr algn="ctr"/>
            <a:r>
              <a:rPr lang="en-US" sz="2000" dirty="0" smtClean="0">
                <a:solidFill>
                  <a:schemeClr val="tx1"/>
                </a:solidFill>
              </a:rPr>
              <a:t>Remote Site B</a:t>
            </a:r>
          </a:p>
        </p:txBody>
      </p:sp>
      <p:sp>
        <p:nvSpPr>
          <p:cNvPr id="75" name="Oval 74"/>
          <p:cNvSpPr/>
          <p:nvPr/>
        </p:nvSpPr>
        <p:spPr>
          <a:xfrm>
            <a:off x="13838237" y="13624719"/>
            <a:ext cx="904579" cy="905898"/>
          </a:xfrm>
          <a:prstGeom prst="ellipse">
            <a:avLst/>
          </a:prstGeom>
          <a:solidFill>
            <a:schemeClr val="accent6"/>
          </a:solidFill>
          <a:ln w="190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algn="ctr"/>
            <a:r>
              <a:rPr lang="en-US" sz="2000" dirty="0" smtClean="0">
                <a:solidFill>
                  <a:schemeClr val="tx1"/>
                </a:solidFill>
              </a:rPr>
              <a:t>CE</a:t>
            </a:r>
          </a:p>
        </p:txBody>
      </p:sp>
      <p:sp>
        <p:nvSpPr>
          <p:cNvPr id="76" name="Left Arrow 75"/>
          <p:cNvSpPr/>
          <p:nvPr/>
        </p:nvSpPr>
        <p:spPr>
          <a:xfrm rot="14198782">
            <a:off x="12708328" y="12705150"/>
            <a:ext cx="1689254" cy="339234"/>
          </a:xfrm>
          <a:prstGeom prst="leftArrow">
            <a:avLst>
              <a:gd name="adj1" fmla="val 50869"/>
              <a:gd name="adj2" fmla="val 753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79" name="Flowchart: Alternate Process 78"/>
          <p:cNvSpPr/>
          <p:nvPr/>
        </p:nvSpPr>
        <p:spPr>
          <a:xfrm>
            <a:off x="579437" y="15834519"/>
            <a:ext cx="28946526" cy="4419600"/>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algn="ctr">
              <a:spcAft>
                <a:spcPts val="594"/>
              </a:spcAft>
            </a:pPr>
            <a:r>
              <a:rPr lang="en-US" sz="2400" b="1" dirty="0" smtClean="0">
                <a:solidFill>
                  <a:schemeClr val="tx1"/>
                </a:solidFill>
              </a:rPr>
              <a:t>Characteristics of the currently deployed Panda Monitoring System  and its database backend</a:t>
            </a:r>
            <a:endParaRPr lang="en-US" sz="2400" b="1" dirty="0">
              <a:solidFill>
                <a:schemeClr val="tx1"/>
              </a:solidFill>
            </a:endParaRPr>
          </a:p>
          <a:p>
            <a:pPr algn="just">
              <a:spcAft>
                <a:spcPts val="1200"/>
              </a:spcAft>
            </a:pPr>
            <a:r>
              <a:rPr lang="en-US" sz="2400" dirty="0" smtClean="0">
                <a:solidFill>
                  <a:schemeClr val="tx1"/>
                </a:solidFill>
              </a:rPr>
              <a:t>Panda Monitoring System is a Web application that performs complex tasks of database queries and data aggregation, in order to provide the end user with a variety of interconnected views of the state of the system and its configuration. The state of the system includes the status of pilot jobs, payload jobs, data that’s being transmitted in support of payload execution, and other parameters. It is reflected in the database, which in its current implementation relies on Oracle RDBM. The data is indexed based on most popular queries. </a:t>
            </a:r>
            <a:r>
              <a:rPr lang="en-US" sz="2400" dirty="0" smtClean="0">
                <a:solidFill>
                  <a:schemeClr val="tx1"/>
                </a:solidFill>
              </a:rPr>
              <a:t>Other </a:t>
            </a:r>
            <a:r>
              <a:rPr lang="en-US" sz="2400" dirty="0" smtClean="0">
                <a:solidFill>
                  <a:schemeClr val="tx1"/>
                </a:solidFill>
              </a:rPr>
              <a:t>optimization tools are employed such as data partitioning, hints, bind variables. Data is largely de-normalized. </a:t>
            </a:r>
            <a:r>
              <a:rPr lang="en-US" sz="2400" dirty="0" smtClean="0">
                <a:solidFill>
                  <a:schemeClr val="tx1"/>
                </a:solidFill>
              </a:rPr>
              <a:t>Also, the data </a:t>
            </a:r>
            <a:r>
              <a:rPr lang="en-US" sz="2400" dirty="0" smtClean="0">
                <a:solidFill>
                  <a:schemeClr val="tx1"/>
                </a:solidFill>
              </a:rPr>
              <a:t>is segregated into a “live” segment </a:t>
            </a:r>
            <a:r>
              <a:rPr lang="en-US" sz="2400" dirty="0" smtClean="0">
                <a:solidFill>
                  <a:schemeClr val="tx1"/>
                </a:solidFill>
              </a:rPr>
              <a:t>(table) which </a:t>
            </a:r>
            <a:r>
              <a:rPr lang="en-US" sz="2400" dirty="0" smtClean="0">
                <a:solidFill>
                  <a:schemeClr val="tx1"/>
                </a:solidFill>
              </a:rPr>
              <a:t>is frequently updated by the server, and the </a:t>
            </a:r>
            <a:r>
              <a:rPr lang="en-US" sz="2400" dirty="0" smtClean="0">
                <a:solidFill>
                  <a:schemeClr val="tx1"/>
                </a:solidFill>
              </a:rPr>
              <a:t>archive table, </a:t>
            </a:r>
            <a:r>
              <a:rPr lang="en-US" sz="2400" dirty="0" smtClean="0">
                <a:solidFill>
                  <a:schemeClr val="tx1"/>
                </a:solidFill>
              </a:rPr>
              <a:t>which remains largely static.</a:t>
            </a:r>
          </a:p>
          <a:p>
            <a:pPr algn="ctr">
              <a:spcAft>
                <a:spcPts val="594"/>
              </a:spcAft>
            </a:pPr>
            <a:r>
              <a:rPr lang="en-US" sz="2400" b="1" dirty="0" smtClean="0">
                <a:solidFill>
                  <a:schemeClr val="tx1"/>
                </a:solidFill>
              </a:rPr>
              <a:t>Motivations For System Evolution</a:t>
            </a:r>
          </a:p>
          <a:p>
            <a:pPr algn="just"/>
            <a:r>
              <a:rPr lang="en-US" sz="2400" dirty="0" smtClean="0">
                <a:solidFill>
                  <a:schemeClr val="tx1"/>
                </a:solidFill>
              </a:rPr>
              <a:t>With more than 500,000 new entries generated daily, and multi-terabyte data load, the Oracle database used in Panda is approaching the scale of what is called “Big Data”. Despite ongoing query optimization effort, there are capability and performance limits imposed by available resources of the current Oracle installation. We observe that for purposes of </a:t>
            </a:r>
            <a:r>
              <a:rPr lang="en-US" sz="2400" i="1" dirty="0" smtClean="0">
                <a:solidFill>
                  <a:schemeClr val="tx1"/>
                </a:solidFill>
              </a:rPr>
              <a:t>monitoring applications</a:t>
            </a:r>
            <a:r>
              <a:rPr lang="en-US" sz="2400" dirty="0" smtClean="0">
                <a:solidFill>
                  <a:schemeClr val="tx1"/>
                </a:solidFill>
              </a:rPr>
              <a:t> which access archived data we do not use any of RDBMS functionality (such as capability to perform </a:t>
            </a:r>
            <a:r>
              <a:rPr lang="en-US" sz="2400" dirty="0" smtClean="0">
                <a:solidFill>
                  <a:schemeClr val="tx1"/>
                </a:solidFill>
              </a:rPr>
              <a:t>joins, </a:t>
            </a:r>
            <a:r>
              <a:rPr lang="en-US" sz="2400" dirty="0" smtClean="0">
                <a:solidFill>
                  <a:schemeClr val="tx1"/>
                </a:solidFill>
              </a:rPr>
              <a:t>or hard consistency). In situations like this, a variety of </a:t>
            </a:r>
            <a:r>
              <a:rPr lang="en-US" sz="2400" b="1" i="1" dirty="0" smtClean="0">
                <a:solidFill>
                  <a:schemeClr val="tx1"/>
                </a:solidFill>
              </a:rPr>
              <a:t>noSQL</a:t>
            </a:r>
            <a:r>
              <a:rPr lang="en-US" sz="2400" dirty="0" smtClean="0">
                <a:solidFill>
                  <a:schemeClr val="tx1"/>
                </a:solidFill>
              </a:rPr>
              <a:t> database solutions </a:t>
            </a:r>
            <a:r>
              <a:rPr lang="en-US" sz="2400" dirty="0" smtClean="0">
                <a:solidFill>
                  <a:schemeClr val="tx1"/>
                </a:solidFill>
              </a:rPr>
              <a:t>are</a:t>
            </a:r>
            <a:r>
              <a:rPr lang="en-US" sz="2400" dirty="0" smtClean="0">
                <a:solidFill>
                  <a:schemeClr val="tx1"/>
                </a:solidFill>
              </a:rPr>
              <a:t> </a:t>
            </a:r>
            <a:r>
              <a:rPr lang="en-US" sz="2400" dirty="0" smtClean="0">
                <a:solidFill>
                  <a:schemeClr val="tx1"/>
                </a:solidFill>
              </a:rPr>
              <a:t>often employed by major Web services that require extreme degrees of availability, resilience and scalability, such as Google, Amazon, </a:t>
            </a:r>
            <a:r>
              <a:rPr lang="en-US" sz="2400" dirty="0" err="1" smtClean="0">
                <a:solidFill>
                  <a:schemeClr val="tx1"/>
                </a:solidFill>
              </a:rPr>
              <a:t>Facebook</a:t>
            </a:r>
            <a:r>
              <a:rPr lang="en-US" sz="2400" dirty="0" smtClean="0">
                <a:solidFill>
                  <a:schemeClr val="tx1"/>
                </a:solidFill>
              </a:rPr>
              <a:t>, Twitter, </a:t>
            </a:r>
            <a:r>
              <a:rPr lang="en-US" sz="2400" dirty="0" err="1" smtClean="0">
                <a:solidFill>
                  <a:schemeClr val="tx1"/>
                </a:solidFill>
              </a:rPr>
              <a:t>Digg</a:t>
            </a:r>
            <a:r>
              <a:rPr lang="en-US" sz="2400" dirty="0" smtClean="0">
                <a:solidFill>
                  <a:schemeClr val="tx1"/>
                </a:solidFill>
              </a:rPr>
              <a:t> and many others, as well as “brick and mortar” businesses . Our goal is to make our systems future-proof and gain experience with technology we may use going forward.</a:t>
            </a:r>
          </a:p>
          <a:p>
            <a:pPr algn="just"/>
            <a:endParaRPr lang="en-US" sz="2400" dirty="0" smtClean="0">
              <a:solidFill>
                <a:schemeClr val="tx1"/>
              </a:solidFill>
            </a:endParaRPr>
          </a:p>
          <a:p>
            <a:pPr algn="just"/>
            <a:endParaRPr lang="en-US" sz="2400" dirty="0" smtClean="0">
              <a:solidFill>
                <a:schemeClr val="tx1"/>
              </a:solidFill>
            </a:endParaRPr>
          </a:p>
          <a:p>
            <a:pPr algn="just"/>
            <a:endParaRPr lang="en-US" sz="2400" dirty="0" smtClean="0">
              <a:solidFill>
                <a:schemeClr val="tx1"/>
              </a:solidFill>
            </a:endParaRPr>
          </a:p>
        </p:txBody>
      </p:sp>
      <p:pic>
        <p:nvPicPr>
          <p:cNvPr id="1029" name="Picture 5" descr="C:\Program Files\Microsoft Office\MEDIA\CAGCAT10\j0285750.wmf"/>
          <p:cNvPicPr>
            <a:picLocks noChangeAspect="1" noChangeArrowheads="1"/>
          </p:cNvPicPr>
          <p:nvPr/>
        </p:nvPicPr>
        <p:blipFill>
          <a:blip r:embed="rId11" cstate="print"/>
          <a:srcRect/>
          <a:stretch>
            <a:fillRect/>
          </a:stretch>
        </p:blipFill>
        <p:spPr bwMode="auto">
          <a:xfrm>
            <a:off x="10836887" y="9167497"/>
            <a:ext cx="1594635" cy="981389"/>
          </a:xfrm>
          <a:prstGeom prst="rect">
            <a:avLst/>
          </a:prstGeom>
          <a:noFill/>
        </p:spPr>
      </p:pic>
      <p:pic>
        <p:nvPicPr>
          <p:cNvPr id="1039" name="Picture 15" descr="C:\Documents and Settings\mpotekhin\Local Settings\Temporary Internet Files\Content.IE5\D2X5MVNM\MCj04352420000[1].png"/>
          <p:cNvPicPr>
            <a:picLocks noChangeAspect="1" noChangeArrowheads="1"/>
          </p:cNvPicPr>
          <p:nvPr/>
        </p:nvPicPr>
        <p:blipFill>
          <a:blip r:embed="rId12" cstate="print"/>
          <a:srcRect/>
          <a:stretch>
            <a:fillRect/>
          </a:stretch>
        </p:blipFill>
        <p:spPr bwMode="auto">
          <a:xfrm>
            <a:off x="12419901" y="8563566"/>
            <a:ext cx="678434" cy="1344287"/>
          </a:xfrm>
          <a:prstGeom prst="rect">
            <a:avLst/>
          </a:prstGeom>
          <a:noFill/>
        </p:spPr>
      </p:pic>
      <p:sp>
        <p:nvSpPr>
          <p:cNvPr id="78" name="Left-Up Arrow 77"/>
          <p:cNvSpPr/>
          <p:nvPr/>
        </p:nvSpPr>
        <p:spPr>
          <a:xfrm rot="16200000">
            <a:off x="18033575" y="8677792"/>
            <a:ext cx="3095151" cy="1356868"/>
          </a:xfrm>
          <a:prstGeom prst="leftUpArrow">
            <a:avLst>
              <a:gd name="adj1" fmla="val 12916"/>
              <a:gd name="adj2" fmla="val 12248"/>
              <a:gd name="adj3" fmla="val 15734"/>
            </a:avLst>
          </a:prstGeom>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80" name="Down Arrow 79"/>
          <p:cNvSpPr/>
          <p:nvPr/>
        </p:nvSpPr>
        <p:spPr>
          <a:xfrm>
            <a:off x="18299664" y="8865531"/>
            <a:ext cx="301526" cy="60393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81" name="Rounded Rectangle 80"/>
          <p:cNvSpPr/>
          <p:nvPr/>
        </p:nvSpPr>
        <p:spPr>
          <a:xfrm>
            <a:off x="20787256" y="7053736"/>
            <a:ext cx="6859724" cy="7624640"/>
          </a:xfrm>
          <a:prstGeom prst="round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1"/>
          <a:lstStyle/>
          <a:p>
            <a:pPr algn="ctr"/>
            <a:r>
              <a:rPr lang="en-US" sz="2400" b="1" i="1" dirty="0" smtClean="0">
                <a:solidFill>
                  <a:srgbClr val="FF0000"/>
                </a:solidFill>
              </a:rPr>
              <a:t>Panda Monitor (Apache)</a:t>
            </a:r>
          </a:p>
          <a:p>
            <a:pPr algn="ctr"/>
            <a:endParaRPr lang="en-US" sz="2400" dirty="0"/>
          </a:p>
        </p:txBody>
      </p:sp>
      <p:sp>
        <p:nvSpPr>
          <p:cNvPr id="83" name="Left-Up Arrow 82"/>
          <p:cNvSpPr/>
          <p:nvPr/>
        </p:nvSpPr>
        <p:spPr>
          <a:xfrm rot="16200000">
            <a:off x="18147527" y="9318975"/>
            <a:ext cx="1887287" cy="678434"/>
          </a:xfrm>
          <a:prstGeom prst="leftUpArrow">
            <a:avLst>
              <a:gd name="adj1" fmla="val 24880"/>
              <a:gd name="adj2" fmla="val 22205"/>
              <a:gd name="adj3" fmla="val 24861"/>
            </a:avLst>
          </a:prstGeom>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86" name="Rectangle 85"/>
          <p:cNvSpPr/>
          <p:nvPr/>
        </p:nvSpPr>
        <p:spPr>
          <a:xfrm>
            <a:off x="22671795" y="11054784"/>
            <a:ext cx="2939882" cy="1207864"/>
          </a:xfrm>
          <a:prstGeom prst="rect">
            <a:avLst/>
          </a:prstGeom>
          <a:solidFill>
            <a:schemeClr val="bg2"/>
          </a:solidFill>
          <a:ln w="1270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t" anchorCtr="1"/>
          <a:lstStyle/>
          <a:p>
            <a:pPr algn="ctr"/>
            <a:r>
              <a:rPr lang="en-US" sz="2000" dirty="0" smtClean="0">
                <a:solidFill>
                  <a:schemeClr val="tx1"/>
                </a:solidFill>
              </a:rPr>
              <a:t>Operations Dashboard</a:t>
            </a:r>
            <a:endParaRPr lang="en-US" sz="2000" dirty="0"/>
          </a:p>
        </p:txBody>
      </p:sp>
      <p:sp>
        <p:nvSpPr>
          <p:cNvPr id="89" name="Left-Right Arrow 88"/>
          <p:cNvSpPr/>
          <p:nvPr/>
        </p:nvSpPr>
        <p:spPr>
          <a:xfrm>
            <a:off x="22219506" y="10450853"/>
            <a:ext cx="753816" cy="301966"/>
          </a:xfrm>
          <a:prstGeom prst="lef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90" name="Left-Right Arrow 89"/>
          <p:cNvSpPr/>
          <p:nvPr/>
        </p:nvSpPr>
        <p:spPr>
          <a:xfrm>
            <a:off x="22219506" y="9771429"/>
            <a:ext cx="1281487" cy="301966"/>
          </a:xfrm>
          <a:prstGeom prst="lef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91" name="Rounded Rectangle 90"/>
          <p:cNvSpPr/>
          <p:nvPr/>
        </p:nvSpPr>
        <p:spPr>
          <a:xfrm>
            <a:off x="21314927" y="8035125"/>
            <a:ext cx="904579" cy="6039319"/>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vert="vert270" lIns="90535" tIns="45267" rIns="90535" bIns="45267" rtlCol="0" anchor="ctr" anchorCtr="1"/>
          <a:lstStyle/>
          <a:p>
            <a:pPr algn="ctr"/>
            <a:r>
              <a:rPr lang="en-US" sz="2400" b="1" dirty="0" smtClean="0">
                <a:solidFill>
                  <a:schemeClr val="tx1"/>
                </a:solidFill>
              </a:rPr>
              <a:t>Database Access Layer and other  utilities</a:t>
            </a:r>
            <a:endParaRPr lang="en-US" sz="2400" b="1" dirty="0">
              <a:solidFill>
                <a:schemeClr val="tx1"/>
              </a:solidFill>
            </a:endParaRPr>
          </a:p>
        </p:txBody>
      </p:sp>
      <p:sp>
        <p:nvSpPr>
          <p:cNvPr id="92" name="Left-Right Arrow 91"/>
          <p:cNvSpPr/>
          <p:nvPr/>
        </p:nvSpPr>
        <p:spPr>
          <a:xfrm>
            <a:off x="22219506" y="11205767"/>
            <a:ext cx="452289" cy="301966"/>
          </a:xfrm>
          <a:prstGeom prst="lef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97" name="Left-Right Arrow 96"/>
          <p:cNvSpPr/>
          <p:nvPr/>
        </p:nvSpPr>
        <p:spPr>
          <a:xfrm>
            <a:off x="22219506" y="9318480"/>
            <a:ext cx="1507632" cy="301966"/>
          </a:xfrm>
          <a:prstGeom prst="lef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99" name="Left-Right Arrow 98"/>
          <p:cNvSpPr/>
          <p:nvPr/>
        </p:nvSpPr>
        <p:spPr>
          <a:xfrm>
            <a:off x="22219506" y="8412582"/>
            <a:ext cx="1507632" cy="301966"/>
          </a:xfrm>
          <a:prstGeom prst="lef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100" name="Flowchart: Magnetic Disk 99"/>
          <p:cNvSpPr/>
          <p:nvPr/>
        </p:nvSpPr>
        <p:spPr>
          <a:xfrm>
            <a:off x="22747177" y="13093055"/>
            <a:ext cx="3919842" cy="1358847"/>
          </a:xfrm>
          <a:prstGeom prst="flowChartMagneticDisk">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800" dirty="0" smtClean="0">
                <a:solidFill>
                  <a:schemeClr val="tx1"/>
                </a:solidFill>
              </a:rPr>
              <a:t>File-based cache</a:t>
            </a:r>
            <a:endParaRPr lang="en-US" sz="2800" dirty="0">
              <a:solidFill>
                <a:schemeClr val="tx1"/>
              </a:solidFill>
            </a:endParaRPr>
          </a:p>
        </p:txBody>
      </p:sp>
      <p:sp>
        <p:nvSpPr>
          <p:cNvPr id="101" name="Left-Right Arrow 100"/>
          <p:cNvSpPr/>
          <p:nvPr/>
        </p:nvSpPr>
        <p:spPr>
          <a:xfrm>
            <a:off x="22219506" y="8865531"/>
            <a:ext cx="1733776" cy="301966"/>
          </a:xfrm>
          <a:prstGeom prst="lef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104" name="Up-Down Arrow 103"/>
          <p:cNvSpPr/>
          <p:nvPr/>
        </p:nvSpPr>
        <p:spPr>
          <a:xfrm>
            <a:off x="24556335" y="11583225"/>
            <a:ext cx="904579" cy="1811796"/>
          </a:xfrm>
          <a:prstGeom prst="up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lIns="90535" tIns="45267" rIns="90535" bIns="45267" rtlCol="0" anchor="ctr"/>
          <a:lstStyle/>
          <a:p>
            <a:pPr algn="ctr"/>
            <a:r>
              <a:rPr lang="en-US" sz="1600" dirty="0" smtClean="0">
                <a:solidFill>
                  <a:schemeClr val="tx1"/>
                </a:solidFill>
              </a:rPr>
              <a:t>Caching Logic</a:t>
            </a:r>
            <a:endParaRPr lang="en-US" sz="1600" dirty="0">
              <a:solidFill>
                <a:schemeClr val="tx1"/>
              </a:solidFill>
            </a:endParaRPr>
          </a:p>
        </p:txBody>
      </p:sp>
      <p:sp>
        <p:nvSpPr>
          <p:cNvPr id="105" name="Up-Down Arrow 104"/>
          <p:cNvSpPr/>
          <p:nvPr/>
        </p:nvSpPr>
        <p:spPr>
          <a:xfrm>
            <a:off x="25385532" y="11054784"/>
            <a:ext cx="904579" cy="2566711"/>
          </a:xfrm>
          <a:prstGeom prst="upDownArrow">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lIns="90535" tIns="45267" rIns="90535" bIns="45267" rtlCol="0" anchor="ctr"/>
          <a:lstStyle/>
          <a:p>
            <a:pPr algn="ctr"/>
            <a:endParaRPr lang="en-US" sz="1600" dirty="0">
              <a:solidFill>
                <a:schemeClr val="tx1"/>
              </a:solidFill>
            </a:endParaRPr>
          </a:p>
        </p:txBody>
      </p:sp>
      <p:sp>
        <p:nvSpPr>
          <p:cNvPr id="106" name="Up-Down Arrow 105"/>
          <p:cNvSpPr/>
          <p:nvPr/>
        </p:nvSpPr>
        <p:spPr>
          <a:xfrm>
            <a:off x="26290111" y="10526344"/>
            <a:ext cx="904579" cy="3170643"/>
          </a:xfrm>
          <a:prstGeom prst="upDown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lIns="90535" tIns="45267" rIns="90535" bIns="45267" rtlCol="0" anchor="ctr"/>
          <a:lstStyle/>
          <a:p>
            <a:pPr algn="ctr"/>
            <a:endParaRPr lang="en-US" sz="1600" dirty="0">
              <a:solidFill>
                <a:schemeClr val="tx1"/>
              </a:solidFill>
            </a:endParaRPr>
          </a:p>
        </p:txBody>
      </p:sp>
      <p:sp>
        <p:nvSpPr>
          <p:cNvPr id="107" name="Left-Right Arrow 106"/>
          <p:cNvSpPr/>
          <p:nvPr/>
        </p:nvSpPr>
        <p:spPr>
          <a:xfrm>
            <a:off x="13022953" y="7733159"/>
            <a:ext cx="2638355" cy="528440"/>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93" name="Left-Right Arrow 92"/>
          <p:cNvSpPr/>
          <p:nvPr/>
        </p:nvSpPr>
        <p:spPr>
          <a:xfrm rot="19497869">
            <a:off x="15051938" y="9813278"/>
            <a:ext cx="1420308" cy="528440"/>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94" name="Down Arrow 93"/>
          <p:cNvSpPr/>
          <p:nvPr/>
        </p:nvSpPr>
        <p:spPr>
          <a:xfrm>
            <a:off x="18299664" y="8186108"/>
            <a:ext cx="301526" cy="60393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103" name="TextBox 102"/>
          <p:cNvSpPr txBox="1"/>
          <p:nvPr/>
        </p:nvSpPr>
        <p:spPr>
          <a:xfrm>
            <a:off x="22671795" y="7884143"/>
            <a:ext cx="986486" cy="457372"/>
          </a:xfrm>
          <a:prstGeom prst="rect">
            <a:avLst/>
          </a:prstGeom>
          <a:noFill/>
        </p:spPr>
        <p:txBody>
          <a:bodyPr wrap="none" lIns="90535" tIns="45267" rIns="90535" bIns="45267" rtlCol="0">
            <a:spAutoFit/>
          </a:bodyPr>
          <a:lstStyle/>
          <a:p>
            <a:r>
              <a:rPr lang="en-US" sz="2400" i="1" dirty="0" smtClean="0"/>
              <a:t>Views:</a:t>
            </a:r>
            <a:endParaRPr lang="en-US" sz="2400" i="1" dirty="0"/>
          </a:p>
        </p:txBody>
      </p:sp>
      <p:sp>
        <p:nvSpPr>
          <p:cNvPr id="109" name="Left-Right Arrow 108"/>
          <p:cNvSpPr/>
          <p:nvPr/>
        </p:nvSpPr>
        <p:spPr>
          <a:xfrm rot="16200000">
            <a:off x="17507663" y="9809395"/>
            <a:ext cx="679423" cy="301526"/>
          </a:xfrm>
          <a:prstGeom prst="leftRightArrow">
            <a:avLst>
              <a:gd name="adj1" fmla="val 43333"/>
              <a:gd name="adj2" fmla="val 55000"/>
            </a:avLst>
          </a:prstGeom>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112" name="Left-Right Arrow 111"/>
          <p:cNvSpPr/>
          <p:nvPr/>
        </p:nvSpPr>
        <p:spPr>
          <a:xfrm>
            <a:off x="20334966" y="11734208"/>
            <a:ext cx="979961" cy="754915"/>
          </a:xfrm>
          <a:prstGeom prst="leftRightArrow">
            <a:avLst>
              <a:gd name="adj1" fmla="val 50000"/>
              <a:gd name="adj2" fmla="val 325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000" dirty="0" smtClean="0">
                <a:solidFill>
                  <a:schemeClr val="tx1"/>
                </a:solidFill>
              </a:rPr>
              <a:t>SQL</a:t>
            </a:r>
            <a:endParaRPr lang="en-US" sz="2000" dirty="0">
              <a:solidFill>
                <a:schemeClr val="tx1"/>
              </a:solidFill>
            </a:endParaRPr>
          </a:p>
        </p:txBody>
      </p:sp>
      <p:sp>
        <p:nvSpPr>
          <p:cNvPr id="114" name="Round Diagonal Corner Rectangle 113"/>
          <p:cNvSpPr/>
          <p:nvPr/>
        </p:nvSpPr>
        <p:spPr>
          <a:xfrm>
            <a:off x="27948506" y="11809699"/>
            <a:ext cx="1432250" cy="754915"/>
          </a:xfrm>
          <a:prstGeom prst="round2Diag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1600" dirty="0" smtClean="0">
                <a:solidFill>
                  <a:schemeClr val="tx1"/>
                </a:solidFill>
              </a:rPr>
              <a:t>Users and Operators</a:t>
            </a:r>
          </a:p>
        </p:txBody>
      </p:sp>
      <p:pic>
        <p:nvPicPr>
          <p:cNvPr id="111" name="Picture 5" descr="C:\Program Files\Microsoft Office\MEDIA\CAGCAT10\j0285750.wmf"/>
          <p:cNvPicPr>
            <a:picLocks noChangeAspect="1" noChangeArrowheads="1"/>
          </p:cNvPicPr>
          <p:nvPr/>
        </p:nvPicPr>
        <p:blipFill>
          <a:blip r:embed="rId11" cstate="print"/>
          <a:srcRect/>
          <a:stretch>
            <a:fillRect/>
          </a:stretch>
        </p:blipFill>
        <p:spPr bwMode="auto">
          <a:xfrm>
            <a:off x="27797743" y="12489123"/>
            <a:ext cx="1969018" cy="1211796"/>
          </a:xfrm>
          <a:prstGeom prst="rect">
            <a:avLst/>
          </a:prstGeom>
          <a:noFill/>
        </p:spPr>
      </p:pic>
      <p:sp>
        <p:nvSpPr>
          <p:cNvPr id="117" name="TextBox 116"/>
          <p:cNvSpPr txBox="1"/>
          <p:nvPr/>
        </p:nvSpPr>
        <p:spPr>
          <a:xfrm>
            <a:off x="27722362" y="8186108"/>
            <a:ext cx="1414458" cy="396390"/>
          </a:xfrm>
          <a:prstGeom prst="rect">
            <a:avLst/>
          </a:prstGeom>
          <a:noFill/>
        </p:spPr>
        <p:txBody>
          <a:bodyPr wrap="none" lIns="90535" tIns="45267" rIns="90535" bIns="45267" rtlCol="0">
            <a:spAutoFit/>
          </a:bodyPr>
          <a:lstStyle/>
          <a:p>
            <a:r>
              <a:rPr lang="en-US" sz="2000" dirty="0" smtClean="0"/>
              <a:t>HTTP/HTML</a:t>
            </a:r>
            <a:endParaRPr lang="en-US" sz="2000" dirty="0"/>
          </a:p>
        </p:txBody>
      </p:sp>
      <p:sp>
        <p:nvSpPr>
          <p:cNvPr id="122" name="Left-Up Arrow 121"/>
          <p:cNvSpPr/>
          <p:nvPr/>
        </p:nvSpPr>
        <p:spPr>
          <a:xfrm rot="16200000">
            <a:off x="26400930" y="9508308"/>
            <a:ext cx="3095151" cy="1507632"/>
          </a:xfrm>
          <a:prstGeom prst="leftUpArrow">
            <a:avLst>
              <a:gd name="adj1" fmla="val 12916"/>
              <a:gd name="adj2" fmla="val 12248"/>
              <a:gd name="adj3" fmla="val 15734"/>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102" name="Flowchart: Alternate Process 101"/>
          <p:cNvSpPr/>
          <p:nvPr/>
        </p:nvSpPr>
        <p:spPr>
          <a:xfrm>
            <a:off x="604721" y="20558919"/>
            <a:ext cx="9045790" cy="8983487"/>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algn="ctr">
              <a:spcAft>
                <a:spcPts val="1188"/>
              </a:spcAft>
            </a:pPr>
            <a:r>
              <a:rPr lang="en-US" sz="2800" b="1" dirty="0" smtClean="0">
                <a:solidFill>
                  <a:schemeClr val="tx1"/>
                </a:solidFill>
              </a:rPr>
              <a:t>Role of noSQL DB in Panda Monitoring</a:t>
            </a:r>
          </a:p>
          <a:p>
            <a:pPr algn="just">
              <a:spcAft>
                <a:spcPts val="1200"/>
              </a:spcAft>
              <a:defRPr/>
            </a:pPr>
            <a:r>
              <a:rPr lang="en-US" sz="2400" dirty="0" smtClean="0">
                <a:solidFill>
                  <a:schemeClr val="tx1"/>
                </a:solidFill>
              </a:rPr>
              <a:t>We plan to use </a:t>
            </a:r>
            <a:r>
              <a:rPr lang="en-US" sz="2400" dirty="0" err="1" smtClean="0">
                <a:solidFill>
                  <a:schemeClr val="tx1"/>
                </a:solidFill>
              </a:rPr>
              <a:t>noSQL</a:t>
            </a:r>
            <a:r>
              <a:rPr lang="en-US" sz="2400" dirty="0" smtClean="0">
                <a:solidFill>
                  <a:schemeClr val="tx1"/>
                </a:solidFill>
              </a:rPr>
              <a:t> back-end for finalized, reference portion of the data where consistency is not essential but sheer performance and scalability are. Access to the data is implemented as a Web service, which furnishes data to </a:t>
            </a:r>
            <a:r>
              <a:rPr lang="en-US" sz="2400" dirty="0" smtClean="0">
                <a:solidFill>
                  <a:schemeClr val="tx1"/>
                </a:solidFill>
              </a:rPr>
              <a:t>clients </a:t>
            </a:r>
            <a:r>
              <a:rPr lang="en-US" sz="2400" dirty="0" smtClean="0">
                <a:solidFill>
                  <a:schemeClr val="tx1"/>
                </a:solidFill>
              </a:rPr>
              <a:t>in JSON format.</a:t>
            </a:r>
          </a:p>
          <a:p>
            <a:pPr algn="ctr">
              <a:spcAft>
                <a:spcPts val="1188"/>
              </a:spcAft>
              <a:defRPr/>
            </a:pPr>
            <a:r>
              <a:rPr lang="en-US" sz="2800" b="1" dirty="0" smtClean="0">
                <a:solidFill>
                  <a:schemeClr val="tx1"/>
                </a:solidFill>
              </a:rPr>
              <a:t>Choice of the noSQL platform</a:t>
            </a:r>
          </a:p>
          <a:p>
            <a:pPr>
              <a:spcAft>
                <a:spcPts val="1188"/>
              </a:spcAft>
              <a:defRPr/>
            </a:pPr>
            <a:r>
              <a:rPr lang="en-US" sz="2400" dirty="0" smtClean="0">
                <a:solidFill>
                  <a:schemeClr val="tx1"/>
                </a:solidFill>
              </a:rPr>
              <a:t>Based on current usage pattern, the criteria for choosing a noSQL platform include:</a:t>
            </a:r>
          </a:p>
          <a:p>
            <a:pPr marL="182880" indent="-181069">
              <a:spcAft>
                <a:spcPts val="594"/>
              </a:spcAft>
              <a:buFont typeface="Arial" pitchFamily="34" charset="0"/>
              <a:buChar char="•"/>
              <a:defRPr/>
            </a:pPr>
            <a:r>
              <a:rPr lang="en-US" sz="2400" dirty="0" smtClean="0">
                <a:solidFill>
                  <a:schemeClr val="tx1"/>
                </a:solidFill>
              </a:rPr>
              <a:t>Horizontally scalable read performance</a:t>
            </a:r>
          </a:p>
          <a:p>
            <a:pPr marL="182880" indent="-181069">
              <a:spcAft>
                <a:spcPts val="594"/>
              </a:spcAft>
              <a:buFont typeface="Arial" pitchFamily="34" charset="0"/>
              <a:buChar char="•"/>
              <a:defRPr/>
            </a:pPr>
            <a:r>
              <a:rPr lang="en-US" sz="2400" dirty="0" smtClean="0">
                <a:solidFill>
                  <a:schemeClr val="tx1"/>
                </a:solidFill>
              </a:rPr>
              <a:t>High write performance in order to efficiently absorb  data coming from Oracle</a:t>
            </a:r>
          </a:p>
          <a:p>
            <a:pPr marL="182880" indent="-181069">
              <a:spcAft>
                <a:spcPts val="594"/>
              </a:spcAft>
              <a:buFont typeface="Arial" pitchFamily="34" charset="0"/>
              <a:buChar char="•"/>
              <a:defRPr/>
            </a:pPr>
            <a:r>
              <a:rPr lang="en-US" sz="2400" dirty="0" smtClean="0">
                <a:solidFill>
                  <a:schemeClr val="tx1"/>
                </a:solidFill>
              </a:rPr>
              <a:t>Indexing capability (either built-in or not difficult to implement by hand) roughly matching that in Oracle</a:t>
            </a:r>
          </a:p>
          <a:p>
            <a:pPr marL="182880" indent="-181069">
              <a:spcAft>
                <a:spcPts val="594"/>
              </a:spcAft>
              <a:buFont typeface="Arial" pitchFamily="34" charset="0"/>
              <a:buChar char="•"/>
              <a:defRPr/>
            </a:pPr>
            <a:endParaRPr lang="en-US" sz="2400" dirty="0" smtClean="0">
              <a:solidFill>
                <a:schemeClr val="tx1"/>
              </a:solidFill>
            </a:endParaRPr>
          </a:p>
          <a:p>
            <a:pPr algn="just">
              <a:spcAft>
                <a:spcPts val="594"/>
              </a:spcAft>
              <a:defRPr/>
            </a:pPr>
            <a:r>
              <a:rPr lang="en-US" sz="2400" dirty="0" smtClean="0">
                <a:solidFill>
                  <a:schemeClr val="tx1"/>
                </a:solidFill>
              </a:rPr>
              <a:t>There are a number of </a:t>
            </a:r>
            <a:r>
              <a:rPr lang="en-US" sz="2400" dirty="0" err="1" smtClean="0">
                <a:solidFill>
                  <a:schemeClr val="tx1"/>
                </a:solidFill>
              </a:rPr>
              <a:t>noSQL</a:t>
            </a:r>
            <a:r>
              <a:rPr lang="en-US" sz="2400" dirty="0" smtClean="0">
                <a:solidFill>
                  <a:schemeClr val="tx1"/>
                </a:solidFill>
              </a:rPr>
              <a:t> solutions that we could use. Based </a:t>
            </a:r>
            <a:r>
              <a:rPr lang="en-US" sz="2400" dirty="0" smtClean="0">
                <a:solidFill>
                  <a:schemeClr val="tx1"/>
                </a:solidFill>
              </a:rPr>
              <a:t>on experience </a:t>
            </a:r>
            <a:r>
              <a:rPr lang="en-US" sz="2400" dirty="0" smtClean="0">
                <a:solidFill>
                  <a:schemeClr val="tx1"/>
                </a:solidFill>
              </a:rPr>
              <a:t>already existing </a:t>
            </a:r>
            <a:r>
              <a:rPr lang="en-US" sz="2400" dirty="0" smtClean="0">
                <a:solidFill>
                  <a:schemeClr val="tx1"/>
                </a:solidFill>
              </a:rPr>
              <a:t>in ATLAS, we chose </a:t>
            </a:r>
            <a:r>
              <a:rPr lang="en-US" sz="2400" dirty="0" smtClean="0">
                <a:solidFill>
                  <a:srgbClr val="FF0000"/>
                </a:solidFill>
              </a:rPr>
              <a:t>Cassandra</a:t>
            </a:r>
            <a:r>
              <a:rPr lang="en-US" sz="2400" dirty="0" smtClean="0">
                <a:solidFill>
                  <a:schemeClr val="tx1"/>
                </a:solidFill>
              </a:rPr>
              <a:t> as our platform for monitoring data migration, as it satisfies all of the above requirements.</a:t>
            </a:r>
          </a:p>
          <a:p>
            <a:pPr algn="just"/>
            <a:endParaRPr lang="en-US" sz="2400" dirty="0">
              <a:solidFill>
                <a:schemeClr val="tx1"/>
              </a:solidFill>
            </a:endParaRPr>
          </a:p>
        </p:txBody>
      </p:sp>
      <p:sp>
        <p:nvSpPr>
          <p:cNvPr id="108" name="Flowchart: Alternate Process 107"/>
          <p:cNvSpPr/>
          <p:nvPr/>
        </p:nvSpPr>
        <p:spPr>
          <a:xfrm>
            <a:off x="9952037" y="20558919"/>
            <a:ext cx="19599211" cy="8983487"/>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0" rtlCol="0" anchor="t" anchorCtr="0"/>
          <a:lstStyle/>
          <a:p>
            <a:pPr algn="ctr"/>
            <a:r>
              <a:rPr lang="en-US" sz="3200" b="1" dirty="0" smtClean="0">
                <a:solidFill>
                  <a:schemeClr val="tx1"/>
                </a:solidFill>
              </a:rPr>
              <a:t>Architecture  of the ATLAS </a:t>
            </a:r>
            <a:r>
              <a:rPr lang="en-US" sz="3200" b="1" dirty="0" err="1" smtClean="0">
                <a:solidFill>
                  <a:schemeClr val="tx1"/>
                </a:solidFill>
              </a:rPr>
              <a:t>PanDA</a:t>
            </a:r>
            <a:r>
              <a:rPr lang="en-US" sz="3200" b="1" dirty="0" smtClean="0">
                <a:solidFill>
                  <a:schemeClr val="tx1"/>
                </a:solidFill>
              </a:rPr>
              <a:t> Monitoring System using </a:t>
            </a:r>
            <a:r>
              <a:rPr lang="en-US" sz="3200" b="1" dirty="0" err="1" smtClean="0">
                <a:solidFill>
                  <a:schemeClr val="tx1"/>
                </a:solidFill>
              </a:rPr>
              <a:t>noSQL</a:t>
            </a:r>
            <a:endParaRPr lang="en-US" sz="3200" b="1" dirty="0">
              <a:solidFill>
                <a:schemeClr val="tx1"/>
              </a:solidFill>
            </a:endParaRPr>
          </a:p>
        </p:txBody>
      </p:sp>
      <p:sp>
        <p:nvSpPr>
          <p:cNvPr id="110" name="Flowchart: Magnetic Disk 109"/>
          <p:cNvSpPr/>
          <p:nvPr/>
        </p:nvSpPr>
        <p:spPr>
          <a:xfrm>
            <a:off x="12161837" y="21930519"/>
            <a:ext cx="5410200" cy="2209092"/>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800" b="1" dirty="0" smtClean="0">
                <a:solidFill>
                  <a:schemeClr val="tx1"/>
                </a:solidFill>
              </a:rPr>
              <a:t>ORACLE DB</a:t>
            </a:r>
          </a:p>
        </p:txBody>
      </p:sp>
      <p:sp>
        <p:nvSpPr>
          <p:cNvPr id="118" name="Rounded Rectangle 117"/>
          <p:cNvSpPr/>
          <p:nvPr/>
        </p:nvSpPr>
        <p:spPr>
          <a:xfrm>
            <a:off x="12771437" y="25452723"/>
            <a:ext cx="4267200" cy="3640596"/>
          </a:xfrm>
          <a:prstGeom prst="round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1"/>
          <a:lstStyle/>
          <a:p>
            <a:pPr algn="ctr"/>
            <a:r>
              <a:rPr lang="en-US" sz="2800" b="1" i="1" dirty="0" smtClean="0">
                <a:solidFill>
                  <a:srgbClr val="FF0000"/>
                </a:solidFill>
              </a:rPr>
              <a:t>Containers and staging</a:t>
            </a:r>
          </a:p>
          <a:p>
            <a:pPr algn="ctr"/>
            <a:endParaRPr lang="en-US" sz="2800" dirty="0"/>
          </a:p>
        </p:txBody>
      </p:sp>
      <p:sp>
        <p:nvSpPr>
          <p:cNvPr id="128" name="Right Arrow Callout 127"/>
          <p:cNvSpPr/>
          <p:nvPr/>
        </p:nvSpPr>
        <p:spPr>
          <a:xfrm rot="5400000">
            <a:off x="13876337" y="22197221"/>
            <a:ext cx="2057400" cy="4876799"/>
          </a:xfrm>
          <a:prstGeom prst="rightArrowCallou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lIns="90535" tIns="45267" rIns="90535" bIns="45267" rtlCol="0" anchor="ctr"/>
          <a:lstStyle/>
          <a:p>
            <a:pPr algn="ctr"/>
            <a:r>
              <a:rPr lang="en-US" sz="2800" dirty="0" smtClean="0">
                <a:solidFill>
                  <a:schemeClr val="tx1"/>
                </a:solidFill>
              </a:rPr>
              <a:t>Data Extractor</a:t>
            </a:r>
          </a:p>
          <a:p>
            <a:pPr algn="ctr"/>
            <a:r>
              <a:rPr lang="en-US" sz="2800" dirty="0" smtClean="0">
                <a:solidFill>
                  <a:schemeClr val="tx1"/>
                </a:solidFill>
              </a:rPr>
              <a:t>(finalized job, file and other data)</a:t>
            </a:r>
            <a:endParaRPr lang="en-US" sz="2800" dirty="0">
              <a:solidFill>
                <a:schemeClr val="tx1"/>
              </a:solidFill>
            </a:endParaRPr>
          </a:p>
        </p:txBody>
      </p:sp>
      <p:sp>
        <p:nvSpPr>
          <p:cNvPr id="130" name="Rounded Rectangle 129"/>
          <p:cNvSpPr/>
          <p:nvPr/>
        </p:nvSpPr>
        <p:spPr>
          <a:xfrm>
            <a:off x="20086637" y="25435719"/>
            <a:ext cx="3962400" cy="3657600"/>
          </a:xfrm>
          <a:prstGeom prst="round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1"/>
          <a:lstStyle/>
          <a:p>
            <a:pPr algn="ctr"/>
            <a:r>
              <a:rPr lang="en-US" sz="3600" b="1" i="1" dirty="0" smtClean="0">
                <a:solidFill>
                  <a:srgbClr val="FF0000"/>
                </a:solidFill>
              </a:rPr>
              <a:t>Cassandra cluster</a:t>
            </a:r>
          </a:p>
          <a:p>
            <a:pPr algn="ctr"/>
            <a:endParaRPr lang="en-US" sz="2800" dirty="0"/>
          </a:p>
        </p:txBody>
      </p:sp>
      <p:sp>
        <p:nvSpPr>
          <p:cNvPr id="137" name="Rounded Rectangle 136"/>
          <p:cNvSpPr/>
          <p:nvPr/>
        </p:nvSpPr>
        <p:spPr>
          <a:xfrm>
            <a:off x="24811037" y="21930519"/>
            <a:ext cx="4296750" cy="5029200"/>
          </a:xfrm>
          <a:prstGeom prst="roundRect">
            <a:avLst/>
          </a:prstGeom>
          <a:solidFill>
            <a:schemeClr val="accent3">
              <a:lumMod val="40000"/>
              <a:lumOff val="60000"/>
            </a:schemeClr>
          </a:solidFill>
          <a:ln w="317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1"/>
          <a:lstStyle/>
          <a:p>
            <a:pPr algn="ctr"/>
            <a:r>
              <a:rPr lang="en-US" sz="2400" b="1" i="1" dirty="0" smtClean="0">
                <a:solidFill>
                  <a:schemeClr val="tx1"/>
                </a:solidFill>
              </a:rPr>
              <a:t>External Clients and Systems</a:t>
            </a:r>
          </a:p>
          <a:p>
            <a:pPr algn="ctr"/>
            <a:endParaRPr lang="en-US" sz="2400" dirty="0">
              <a:solidFill>
                <a:schemeClr val="tx1"/>
              </a:solidFill>
            </a:endParaRPr>
          </a:p>
        </p:txBody>
      </p:sp>
      <p:sp>
        <p:nvSpPr>
          <p:cNvPr id="141" name="Flowchart: Magnetic Disk 140"/>
          <p:cNvSpPr/>
          <p:nvPr/>
        </p:nvSpPr>
        <p:spPr>
          <a:xfrm>
            <a:off x="27173237" y="23454519"/>
            <a:ext cx="1356868" cy="905898"/>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a:p>
        </p:txBody>
      </p:sp>
      <p:sp>
        <p:nvSpPr>
          <p:cNvPr id="140" name="Flowchart: Magnetic Disk 139"/>
          <p:cNvSpPr/>
          <p:nvPr/>
        </p:nvSpPr>
        <p:spPr>
          <a:xfrm>
            <a:off x="26411237" y="23073519"/>
            <a:ext cx="1356868" cy="905898"/>
          </a:xfrm>
          <a:prstGeom prst="flowChartMagneticDisk">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a:p>
        </p:txBody>
      </p:sp>
      <p:sp>
        <p:nvSpPr>
          <p:cNvPr id="113" name="Flowchart: Alternate Process 112"/>
          <p:cNvSpPr/>
          <p:nvPr/>
        </p:nvSpPr>
        <p:spPr>
          <a:xfrm>
            <a:off x="655637" y="29779119"/>
            <a:ext cx="14224116" cy="3581400"/>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marL="182880" indent="-182880" algn="ctr">
              <a:spcAft>
                <a:spcPts val="594"/>
              </a:spcAft>
            </a:pPr>
            <a:r>
              <a:rPr lang="en-US" sz="2800" b="1" dirty="0" smtClean="0">
                <a:solidFill>
                  <a:schemeClr val="tx1"/>
                </a:solidFill>
              </a:rPr>
              <a:t>Features of Cassandra</a:t>
            </a:r>
            <a:endParaRPr lang="en-US" sz="2800" b="1" dirty="0">
              <a:solidFill>
                <a:schemeClr val="tx1"/>
              </a:solidFill>
            </a:endParaRPr>
          </a:p>
          <a:p>
            <a:pPr marL="182880" indent="-182880" algn="just">
              <a:spcAft>
                <a:spcPts val="594"/>
              </a:spcAft>
              <a:buFont typeface="Arial" pitchFamily="34" charset="0"/>
              <a:buChar char="•"/>
            </a:pPr>
            <a:r>
              <a:rPr lang="en-US" sz="2400" dirty="0" smtClean="0">
                <a:solidFill>
                  <a:schemeClr val="tx1"/>
                </a:solidFill>
              </a:rPr>
              <a:t>Schema-less (“column families” are collections of dictionaries, searchable )</a:t>
            </a:r>
          </a:p>
          <a:p>
            <a:pPr marL="182880" indent="-182880" algn="just">
              <a:spcAft>
                <a:spcPts val="594"/>
              </a:spcAft>
              <a:buFont typeface="Arial" pitchFamily="34" charset="0"/>
              <a:buChar char="•"/>
            </a:pPr>
            <a:r>
              <a:rPr lang="en-US" sz="2400" dirty="0" smtClean="0">
                <a:solidFill>
                  <a:schemeClr val="tx1"/>
                </a:solidFill>
              </a:rPr>
              <a:t>Ring-like architecture of the cluster; key space divided according to md5 hash; transparent load balancing</a:t>
            </a:r>
          </a:p>
          <a:p>
            <a:pPr marL="182880" indent="-182880" algn="just">
              <a:spcAft>
                <a:spcPts val="594"/>
              </a:spcAft>
              <a:buFont typeface="Arial" pitchFamily="34" charset="0"/>
              <a:buChar char="•"/>
            </a:pPr>
            <a:r>
              <a:rPr lang="en-US" sz="2400" dirty="0" smtClean="0">
                <a:solidFill>
                  <a:schemeClr val="tx1"/>
                </a:solidFill>
              </a:rPr>
              <a:t>Incrementally and linearly scalable – capacity can be added with no downtime</a:t>
            </a:r>
          </a:p>
          <a:p>
            <a:pPr marL="182880" indent="-182880" algn="just">
              <a:spcAft>
                <a:spcPts val="594"/>
              </a:spcAft>
              <a:buFont typeface="Arial" pitchFamily="34" charset="0"/>
              <a:buChar char="•"/>
            </a:pPr>
            <a:r>
              <a:rPr lang="en-US" sz="2400" dirty="0" smtClean="0">
                <a:solidFill>
                  <a:schemeClr val="tx1"/>
                </a:solidFill>
              </a:rPr>
              <a:t>Fault-tolerant, with data replication within the cluster as well as cross-data center</a:t>
            </a:r>
          </a:p>
          <a:p>
            <a:pPr marL="182880" indent="-182880" algn="just">
              <a:spcAft>
                <a:spcPts val="594"/>
              </a:spcAft>
              <a:buFont typeface="Arial" pitchFamily="34" charset="0"/>
              <a:buChar char="•"/>
            </a:pPr>
            <a:r>
              <a:rPr lang="en-US" sz="2400" dirty="0" smtClean="0">
                <a:solidFill>
                  <a:schemeClr val="tx1"/>
                </a:solidFill>
              </a:rPr>
              <a:t>Durability of write operation (once completed, data will survive hardware failure)</a:t>
            </a:r>
          </a:p>
          <a:p>
            <a:pPr marL="182880" indent="-182880" algn="just">
              <a:spcAft>
                <a:spcPts val="594"/>
              </a:spcAft>
              <a:buFont typeface="Arial" pitchFamily="34" charset="0"/>
              <a:buChar char="•"/>
            </a:pPr>
            <a:r>
              <a:rPr lang="en-US" sz="2400" dirty="0" smtClean="0">
                <a:solidFill>
                  <a:schemeClr val="tx1"/>
                </a:solidFill>
              </a:rPr>
              <a:t>Cache tuning options</a:t>
            </a:r>
          </a:p>
        </p:txBody>
      </p:sp>
      <p:pic>
        <p:nvPicPr>
          <p:cNvPr id="115" name="Picture 5" descr="C:\Program Files\Microsoft Office\MEDIA\CAGCAT10\j0285750.wmf"/>
          <p:cNvPicPr>
            <a:picLocks noChangeAspect="1" noChangeArrowheads="1"/>
          </p:cNvPicPr>
          <p:nvPr/>
        </p:nvPicPr>
        <p:blipFill>
          <a:blip r:embed="rId11" cstate="print"/>
          <a:srcRect/>
          <a:stretch>
            <a:fillRect/>
          </a:stretch>
        </p:blipFill>
        <p:spPr bwMode="auto">
          <a:xfrm>
            <a:off x="25083919" y="22911200"/>
            <a:ext cx="1356868" cy="835061"/>
          </a:xfrm>
          <a:prstGeom prst="rect">
            <a:avLst/>
          </a:prstGeom>
          <a:noFill/>
        </p:spPr>
      </p:pic>
      <p:sp>
        <p:nvSpPr>
          <p:cNvPr id="119" name="Flowchart: Terminator 118"/>
          <p:cNvSpPr/>
          <p:nvPr/>
        </p:nvSpPr>
        <p:spPr>
          <a:xfrm>
            <a:off x="13304838" y="27707548"/>
            <a:ext cx="3316789" cy="830406"/>
          </a:xfrm>
          <a:prstGeom prst="flowChartTerminator">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400" b="1" dirty="0" smtClean="0">
                <a:solidFill>
                  <a:schemeClr val="tx1"/>
                </a:solidFill>
              </a:rPr>
              <a:t>Local Disk Cache</a:t>
            </a:r>
            <a:endParaRPr lang="en-US" sz="2400" b="1" dirty="0">
              <a:solidFill>
                <a:schemeClr val="tx1"/>
              </a:solidFill>
            </a:endParaRPr>
          </a:p>
        </p:txBody>
      </p:sp>
      <p:sp>
        <p:nvSpPr>
          <p:cNvPr id="1026" name="mainfrm"/>
          <p:cNvSpPr>
            <a:spLocks noEditPoints="1" noChangeArrowheads="1"/>
          </p:cNvSpPr>
          <p:nvPr/>
        </p:nvSpPr>
        <p:spPr bwMode="auto">
          <a:xfrm>
            <a:off x="17343437" y="26197719"/>
            <a:ext cx="1219200" cy="2667000"/>
          </a:xfrm>
          <a:custGeom>
            <a:avLst/>
            <a:gdLst>
              <a:gd name="T0" fmla="*/ 0 w 21600"/>
              <a:gd name="T1" fmla="*/ 0 h 21600"/>
              <a:gd name="T2" fmla="*/ 10800 w 21600"/>
              <a:gd name="T3" fmla="*/ 0 h 21600"/>
              <a:gd name="T4" fmla="*/ 21600 w 21600"/>
              <a:gd name="T5" fmla="*/ 0 h 21600"/>
              <a:gd name="T6" fmla="*/ 21600 w 21600"/>
              <a:gd name="T7" fmla="*/ 10800 h 21600"/>
              <a:gd name="T8" fmla="*/ 20603 w 21600"/>
              <a:gd name="T9" fmla="*/ 21600 h 21600"/>
              <a:gd name="T10" fmla="*/ 10800 w 21600"/>
              <a:gd name="T11" fmla="*/ 21600 h 21600"/>
              <a:gd name="T12" fmla="*/ 1163 w 21600"/>
              <a:gd name="T13" fmla="*/ 21600 h 21600"/>
              <a:gd name="T14" fmla="*/ 0 w 21600"/>
              <a:gd name="T15" fmla="*/ 10800 h 21600"/>
              <a:gd name="T16" fmla="*/ 332 w 21600"/>
              <a:gd name="T17" fmla="*/ 22174 h 21600"/>
              <a:gd name="T18" fmla="*/ 21579 w 21600"/>
              <a:gd name="T19" fmla="*/ 27914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21600" y="10885"/>
                </a:moveTo>
                <a:lnTo>
                  <a:pt x="21600" y="0"/>
                </a:lnTo>
                <a:lnTo>
                  <a:pt x="10634" y="0"/>
                </a:lnTo>
                <a:lnTo>
                  <a:pt x="0" y="0"/>
                </a:lnTo>
                <a:lnTo>
                  <a:pt x="0" y="10885"/>
                </a:lnTo>
                <a:lnTo>
                  <a:pt x="0" y="19729"/>
                </a:lnTo>
                <a:lnTo>
                  <a:pt x="1163" y="19729"/>
                </a:lnTo>
                <a:lnTo>
                  <a:pt x="1163" y="21600"/>
                </a:lnTo>
                <a:lnTo>
                  <a:pt x="10800" y="21600"/>
                </a:lnTo>
                <a:lnTo>
                  <a:pt x="20603" y="21600"/>
                </a:lnTo>
                <a:lnTo>
                  <a:pt x="20603" y="19729"/>
                </a:lnTo>
                <a:lnTo>
                  <a:pt x="21600" y="19729"/>
                </a:lnTo>
                <a:lnTo>
                  <a:pt x="21600" y="10885"/>
                </a:lnTo>
                <a:close/>
              </a:path>
              <a:path w="21600" h="21600" extrusionOk="0">
                <a:moveTo>
                  <a:pt x="1163" y="19729"/>
                </a:moveTo>
                <a:lnTo>
                  <a:pt x="4320" y="19729"/>
                </a:lnTo>
                <a:lnTo>
                  <a:pt x="16449" y="19729"/>
                </a:lnTo>
                <a:lnTo>
                  <a:pt x="20603" y="19729"/>
                </a:lnTo>
                <a:lnTo>
                  <a:pt x="1163" y="19729"/>
                </a:lnTo>
                <a:moveTo>
                  <a:pt x="1495" y="2381"/>
                </a:moveTo>
                <a:lnTo>
                  <a:pt x="2160" y="2381"/>
                </a:lnTo>
                <a:lnTo>
                  <a:pt x="4985" y="2381"/>
                </a:lnTo>
                <a:lnTo>
                  <a:pt x="5982" y="2381"/>
                </a:lnTo>
                <a:lnTo>
                  <a:pt x="1495" y="2381"/>
                </a:lnTo>
                <a:lnTo>
                  <a:pt x="1495" y="3402"/>
                </a:lnTo>
                <a:lnTo>
                  <a:pt x="2160" y="3402"/>
                </a:lnTo>
                <a:lnTo>
                  <a:pt x="4985" y="3402"/>
                </a:lnTo>
                <a:lnTo>
                  <a:pt x="5982" y="3402"/>
                </a:lnTo>
                <a:lnTo>
                  <a:pt x="1495" y="3402"/>
                </a:lnTo>
                <a:lnTo>
                  <a:pt x="1495" y="4422"/>
                </a:lnTo>
                <a:lnTo>
                  <a:pt x="2160" y="4422"/>
                </a:lnTo>
                <a:lnTo>
                  <a:pt x="4985" y="4422"/>
                </a:lnTo>
                <a:lnTo>
                  <a:pt x="5982" y="4422"/>
                </a:lnTo>
                <a:lnTo>
                  <a:pt x="1495" y="4422"/>
                </a:lnTo>
                <a:lnTo>
                  <a:pt x="1495" y="5443"/>
                </a:lnTo>
                <a:lnTo>
                  <a:pt x="2160" y="5443"/>
                </a:lnTo>
                <a:lnTo>
                  <a:pt x="4985" y="5443"/>
                </a:lnTo>
                <a:lnTo>
                  <a:pt x="5982" y="5443"/>
                </a:lnTo>
                <a:lnTo>
                  <a:pt x="1495" y="5443"/>
                </a:lnTo>
                <a:lnTo>
                  <a:pt x="1495" y="6463"/>
                </a:lnTo>
                <a:lnTo>
                  <a:pt x="2160" y="6463"/>
                </a:lnTo>
                <a:lnTo>
                  <a:pt x="4985" y="6463"/>
                </a:lnTo>
                <a:lnTo>
                  <a:pt x="5982" y="6463"/>
                </a:lnTo>
                <a:lnTo>
                  <a:pt x="1495" y="6463"/>
                </a:lnTo>
                <a:lnTo>
                  <a:pt x="1495" y="7483"/>
                </a:lnTo>
                <a:lnTo>
                  <a:pt x="2160" y="7483"/>
                </a:lnTo>
                <a:lnTo>
                  <a:pt x="4985" y="7483"/>
                </a:lnTo>
                <a:lnTo>
                  <a:pt x="5982" y="7483"/>
                </a:lnTo>
                <a:lnTo>
                  <a:pt x="1495" y="7483"/>
                </a:lnTo>
                <a:lnTo>
                  <a:pt x="1495" y="8504"/>
                </a:lnTo>
                <a:lnTo>
                  <a:pt x="2160" y="8504"/>
                </a:lnTo>
                <a:lnTo>
                  <a:pt x="4985" y="8504"/>
                </a:lnTo>
                <a:lnTo>
                  <a:pt x="5982" y="8504"/>
                </a:lnTo>
                <a:lnTo>
                  <a:pt x="1495" y="8504"/>
                </a:lnTo>
                <a:lnTo>
                  <a:pt x="1495" y="9524"/>
                </a:lnTo>
                <a:lnTo>
                  <a:pt x="2160" y="9524"/>
                </a:lnTo>
                <a:lnTo>
                  <a:pt x="4985" y="9524"/>
                </a:lnTo>
                <a:lnTo>
                  <a:pt x="5982" y="9524"/>
                </a:lnTo>
                <a:lnTo>
                  <a:pt x="1495" y="9524"/>
                </a:lnTo>
                <a:lnTo>
                  <a:pt x="1495" y="10545"/>
                </a:lnTo>
                <a:lnTo>
                  <a:pt x="2160" y="10545"/>
                </a:lnTo>
                <a:lnTo>
                  <a:pt x="4985" y="10545"/>
                </a:lnTo>
                <a:lnTo>
                  <a:pt x="5982" y="10545"/>
                </a:lnTo>
                <a:lnTo>
                  <a:pt x="1495" y="10545"/>
                </a:lnTo>
                <a:lnTo>
                  <a:pt x="1495" y="11565"/>
                </a:lnTo>
                <a:lnTo>
                  <a:pt x="2160" y="11565"/>
                </a:lnTo>
                <a:lnTo>
                  <a:pt x="4985" y="11565"/>
                </a:lnTo>
                <a:lnTo>
                  <a:pt x="5982" y="11565"/>
                </a:lnTo>
                <a:lnTo>
                  <a:pt x="1495" y="11565"/>
                </a:lnTo>
                <a:lnTo>
                  <a:pt x="1495" y="12586"/>
                </a:lnTo>
                <a:lnTo>
                  <a:pt x="2160" y="12586"/>
                </a:lnTo>
                <a:lnTo>
                  <a:pt x="4985" y="12586"/>
                </a:lnTo>
                <a:lnTo>
                  <a:pt x="5982" y="12586"/>
                </a:lnTo>
                <a:lnTo>
                  <a:pt x="1495" y="12586"/>
                </a:lnTo>
                <a:lnTo>
                  <a:pt x="1495" y="13606"/>
                </a:lnTo>
                <a:lnTo>
                  <a:pt x="2160" y="13606"/>
                </a:lnTo>
                <a:lnTo>
                  <a:pt x="4985" y="13606"/>
                </a:lnTo>
                <a:lnTo>
                  <a:pt x="5982" y="13606"/>
                </a:lnTo>
                <a:lnTo>
                  <a:pt x="1495" y="13606"/>
                </a:lnTo>
                <a:lnTo>
                  <a:pt x="1495" y="14627"/>
                </a:lnTo>
                <a:lnTo>
                  <a:pt x="2160" y="14627"/>
                </a:lnTo>
                <a:lnTo>
                  <a:pt x="4985" y="14627"/>
                </a:lnTo>
                <a:lnTo>
                  <a:pt x="5982" y="14627"/>
                </a:lnTo>
                <a:lnTo>
                  <a:pt x="1495" y="14627"/>
                </a:lnTo>
                <a:lnTo>
                  <a:pt x="1495" y="15647"/>
                </a:lnTo>
                <a:lnTo>
                  <a:pt x="2160" y="15647"/>
                </a:lnTo>
                <a:lnTo>
                  <a:pt x="4985" y="15647"/>
                </a:lnTo>
                <a:lnTo>
                  <a:pt x="5982" y="15647"/>
                </a:lnTo>
                <a:lnTo>
                  <a:pt x="1495" y="15647"/>
                </a:lnTo>
                <a:lnTo>
                  <a:pt x="1495" y="16668"/>
                </a:lnTo>
                <a:lnTo>
                  <a:pt x="2160" y="16668"/>
                </a:lnTo>
                <a:lnTo>
                  <a:pt x="4985" y="16668"/>
                </a:lnTo>
                <a:lnTo>
                  <a:pt x="5982" y="16668"/>
                </a:lnTo>
                <a:lnTo>
                  <a:pt x="1495" y="16668"/>
                </a:lnTo>
                <a:lnTo>
                  <a:pt x="1495" y="17688"/>
                </a:lnTo>
                <a:lnTo>
                  <a:pt x="2160" y="17688"/>
                </a:lnTo>
                <a:lnTo>
                  <a:pt x="4985" y="17688"/>
                </a:lnTo>
                <a:lnTo>
                  <a:pt x="5982" y="17688"/>
                </a:lnTo>
                <a:lnTo>
                  <a:pt x="1495" y="17688"/>
                </a:lnTo>
                <a:moveTo>
                  <a:pt x="1994" y="19729"/>
                </a:moveTo>
                <a:lnTo>
                  <a:pt x="1994" y="20069"/>
                </a:lnTo>
                <a:lnTo>
                  <a:pt x="1994" y="21260"/>
                </a:lnTo>
                <a:lnTo>
                  <a:pt x="1994" y="21600"/>
                </a:lnTo>
                <a:lnTo>
                  <a:pt x="1994" y="19729"/>
                </a:lnTo>
                <a:lnTo>
                  <a:pt x="2658" y="19729"/>
                </a:lnTo>
                <a:lnTo>
                  <a:pt x="2658" y="20069"/>
                </a:lnTo>
                <a:lnTo>
                  <a:pt x="2658" y="21260"/>
                </a:lnTo>
                <a:lnTo>
                  <a:pt x="2658" y="21600"/>
                </a:lnTo>
                <a:lnTo>
                  <a:pt x="2658" y="19729"/>
                </a:lnTo>
                <a:lnTo>
                  <a:pt x="3489" y="19729"/>
                </a:lnTo>
                <a:lnTo>
                  <a:pt x="3489" y="20069"/>
                </a:lnTo>
                <a:lnTo>
                  <a:pt x="3489" y="21260"/>
                </a:lnTo>
                <a:lnTo>
                  <a:pt x="3489" y="21600"/>
                </a:lnTo>
                <a:lnTo>
                  <a:pt x="3489" y="19729"/>
                </a:lnTo>
                <a:lnTo>
                  <a:pt x="4320" y="19729"/>
                </a:lnTo>
                <a:lnTo>
                  <a:pt x="4320" y="20069"/>
                </a:lnTo>
                <a:lnTo>
                  <a:pt x="4320" y="21260"/>
                </a:lnTo>
                <a:lnTo>
                  <a:pt x="4320" y="21600"/>
                </a:lnTo>
                <a:lnTo>
                  <a:pt x="4320" y="19729"/>
                </a:lnTo>
                <a:lnTo>
                  <a:pt x="5151" y="19729"/>
                </a:lnTo>
                <a:lnTo>
                  <a:pt x="5151" y="20069"/>
                </a:lnTo>
                <a:lnTo>
                  <a:pt x="5151" y="21260"/>
                </a:lnTo>
                <a:lnTo>
                  <a:pt x="5151" y="21600"/>
                </a:lnTo>
                <a:lnTo>
                  <a:pt x="5151" y="19729"/>
                </a:lnTo>
                <a:lnTo>
                  <a:pt x="5982" y="19729"/>
                </a:lnTo>
                <a:lnTo>
                  <a:pt x="5982" y="20069"/>
                </a:lnTo>
                <a:lnTo>
                  <a:pt x="5982" y="21260"/>
                </a:lnTo>
                <a:lnTo>
                  <a:pt x="5982" y="21600"/>
                </a:lnTo>
                <a:lnTo>
                  <a:pt x="5982" y="19729"/>
                </a:lnTo>
                <a:lnTo>
                  <a:pt x="6812" y="19729"/>
                </a:lnTo>
                <a:lnTo>
                  <a:pt x="6812" y="20069"/>
                </a:lnTo>
                <a:lnTo>
                  <a:pt x="6812" y="21260"/>
                </a:lnTo>
                <a:lnTo>
                  <a:pt x="6812" y="21600"/>
                </a:lnTo>
                <a:lnTo>
                  <a:pt x="6812" y="19729"/>
                </a:lnTo>
                <a:lnTo>
                  <a:pt x="7643" y="19729"/>
                </a:lnTo>
                <a:lnTo>
                  <a:pt x="7643" y="20069"/>
                </a:lnTo>
                <a:lnTo>
                  <a:pt x="7643" y="21260"/>
                </a:lnTo>
                <a:lnTo>
                  <a:pt x="7643" y="21600"/>
                </a:lnTo>
                <a:lnTo>
                  <a:pt x="7643" y="19729"/>
                </a:lnTo>
                <a:lnTo>
                  <a:pt x="8474" y="19729"/>
                </a:lnTo>
                <a:lnTo>
                  <a:pt x="8474" y="20069"/>
                </a:lnTo>
                <a:lnTo>
                  <a:pt x="8474" y="21260"/>
                </a:lnTo>
                <a:lnTo>
                  <a:pt x="8474" y="21600"/>
                </a:lnTo>
                <a:lnTo>
                  <a:pt x="8474" y="19729"/>
                </a:lnTo>
                <a:lnTo>
                  <a:pt x="9305" y="19729"/>
                </a:lnTo>
                <a:lnTo>
                  <a:pt x="9305" y="20069"/>
                </a:lnTo>
                <a:lnTo>
                  <a:pt x="9305" y="21260"/>
                </a:lnTo>
                <a:lnTo>
                  <a:pt x="9305" y="21600"/>
                </a:lnTo>
                <a:lnTo>
                  <a:pt x="9305" y="19729"/>
                </a:lnTo>
                <a:lnTo>
                  <a:pt x="10135" y="19729"/>
                </a:lnTo>
                <a:lnTo>
                  <a:pt x="10135" y="20069"/>
                </a:lnTo>
                <a:lnTo>
                  <a:pt x="10135" y="21260"/>
                </a:lnTo>
                <a:lnTo>
                  <a:pt x="10135" y="21600"/>
                </a:lnTo>
                <a:lnTo>
                  <a:pt x="10135" y="19729"/>
                </a:lnTo>
                <a:lnTo>
                  <a:pt x="10966" y="19729"/>
                </a:lnTo>
                <a:lnTo>
                  <a:pt x="10966" y="20069"/>
                </a:lnTo>
                <a:lnTo>
                  <a:pt x="10966" y="21260"/>
                </a:lnTo>
                <a:lnTo>
                  <a:pt x="10966" y="21600"/>
                </a:lnTo>
                <a:lnTo>
                  <a:pt x="10966" y="19729"/>
                </a:lnTo>
                <a:lnTo>
                  <a:pt x="11797" y="19729"/>
                </a:lnTo>
                <a:lnTo>
                  <a:pt x="11797" y="20069"/>
                </a:lnTo>
                <a:lnTo>
                  <a:pt x="11797" y="21260"/>
                </a:lnTo>
                <a:lnTo>
                  <a:pt x="11797" y="21600"/>
                </a:lnTo>
                <a:lnTo>
                  <a:pt x="11797" y="19729"/>
                </a:lnTo>
                <a:lnTo>
                  <a:pt x="12462" y="19729"/>
                </a:lnTo>
                <a:lnTo>
                  <a:pt x="12462" y="20069"/>
                </a:lnTo>
                <a:lnTo>
                  <a:pt x="12462" y="21260"/>
                </a:lnTo>
                <a:lnTo>
                  <a:pt x="12462" y="21600"/>
                </a:lnTo>
                <a:lnTo>
                  <a:pt x="12462" y="19729"/>
                </a:lnTo>
                <a:lnTo>
                  <a:pt x="13292" y="19729"/>
                </a:lnTo>
                <a:lnTo>
                  <a:pt x="13292" y="20069"/>
                </a:lnTo>
                <a:lnTo>
                  <a:pt x="13292" y="21260"/>
                </a:lnTo>
                <a:lnTo>
                  <a:pt x="13292" y="21600"/>
                </a:lnTo>
                <a:lnTo>
                  <a:pt x="13292" y="19729"/>
                </a:lnTo>
                <a:lnTo>
                  <a:pt x="14123" y="19729"/>
                </a:lnTo>
                <a:lnTo>
                  <a:pt x="14123" y="20069"/>
                </a:lnTo>
                <a:lnTo>
                  <a:pt x="14123" y="21260"/>
                </a:lnTo>
                <a:lnTo>
                  <a:pt x="14123" y="21600"/>
                </a:lnTo>
                <a:lnTo>
                  <a:pt x="14123" y="19729"/>
                </a:lnTo>
                <a:lnTo>
                  <a:pt x="14954" y="19729"/>
                </a:lnTo>
                <a:lnTo>
                  <a:pt x="14954" y="20069"/>
                </a:lnTo>
                <a:lnTo>
                  <a:pt x="14954" y="21260"/>
                </a:lnTo>
                <a:lnTo>
                  <a:pt x="14954" y="21600"/>
                </a:lnTo>
                <a:lnTo>
                  <a:pt x="14954" y="19729"/>
                </a:lnTo>
                <a:lnTo>
                  <a:pt x="15785" y="19729"/>
                </a:lnTo>
                <a:lnTo>
                  <a:pt x="15785" y="20069"/>
                </a:lnTo>
                <a:lnTo>
                  <a:pt x="15785" y="21260"/>
                </a:lnTo>
                <a:lnTo>
                  <a:pt x="15785" y="21600"/>
                </a:lnTo>
                <a:lnTo>
                  <a:pt x="15785" y="19729"/>
                </a:lnTo>
                <a:lnTo>
                  <a:pt x="16615" y="19729"/>
                </a:lnTo>
                <a:lnTo>
                  <a:pt x="16615" y="20069"/>
                </a:lnTo>
                <a:lnTo>
                  <a:pt x="16615" y="21260"/>
                </a:lnTo>
                <a:lnTo>
                  <a:pt x="16615" y="21600"/>
                </a:lnTo>
                <a:lnTo>
                  <a:pt x="16615" y="19729"/>
                </a:lnTo>
                <a:lnTo>
                  <a:pt x="17446" y="19729"/>
                </a:lnTo>
                <a:lnTo>
                  <a:pt x="17446" y="20069"/>
                </a:lnTo>
                <a:lnTo>
                  <a:pt x="17446" y="21260"/>
                </a:lnTo>
                <a:lnTo>
                  <a:pt x="17446" y="21600"/>
                </a:lnTo>
                <a:lnTo>
                  <a:pt x="17446" y="19729"/>
                </a:lnTo>
                <a:lnTo>
                  <a:pt x="18277" y="19729"/>
                </a:lnTo>
                <a:lnTo>
                  <a:pt x="18277" y="20069"/>
                </a:lnTo>
                <a:lnTo>
                  <a:pt x="18277" y="21260"/>
                </a:lnTo>
                <a:lnTo>
                  <a:pt x="18277" y="21600"/>
                </a:lnTo>
                <a:lnTo>
                  <a:pt x="18277" y="19729"/>
                </a:lnTo>
                <a:lnTo>
                  <a:pt x="19108" y="19729"/>
                </a:lnTo>
                <a:lnTo>
                  <a:pt x="19108" y="20069"/>
                </a:lnTo>
                <a:lnTo>
                  <a:pt x="19108" y="21260"/>
                </a:lnTo>
                <a:lnTo>
                  <a:pt x="19108" y="21600"/>
                </a:lnTo>
                <a:lnTo>
                  <a:pt x="19108" y="19729"/>
                </a:lnTo>
                <a:lnTo>
                  <a:pt x="19938" y="19729"/>
                </a:lnTo>
                <a:lnTo>
                  <a:pt x="19938" y="20069"/>
                </a:lnTo>
                <a:lnTo>
                  <a:pt x="19938" y="21260"/>
                </a:lnTo>
                <a:lnTo>
                  <a:pt x="19938" y="21600"/>
                </a:lnTo>
                <a:lnTo>
                  <a:pt x="19938" y="19729"/>
                </a:lnTo>
                <a:moveTo>
                  <a:pt x="1495" y="1531"/>
                </a:moveTo>
                <a:lnTo>
                  <a:pt x="5982" y="1531"/>
                </a:lnTo>
                <a:lnTo>
                  <a:pt x="5982" y="18539"/>
                </a:lnTo>
                <a:lnTo>
                  <a:pt x="1495" y="18539"/>
                </a:lnTo>
                <a:lnTo>
                  <a:pt x="1495" y="1531"/>
                </a:lnTo>
                <a:moveTo>
                  <a:pt x="7311" y="1531"/>
                </a:moveTo>
                <a:lnTo>
                  <a:pt x="7975" y="1531"/>
                </a:lnTo>
                <a:lnTo>
                  <a:pt x="7975" y="8334"/>
                </a:lnTo>
                <a:lnTo>
                  <a:pt x="7311" y="8334"/>
                </a:lnTo>
                <a:lnTo>
                  <a:pt x="7311" y="1531"/>
                </a:lnTo>
                <a:moveTo>
                  <a:pt x="7145" y="9865"/>
                </a:moveTo>
                <a:lnTo>
                  <a:pt x="8142" y="9865"/>
                </a:lnTo>
                <a:lnTo>
                  <a:pt x="8142" y="10715"/>
                </a:lnTo>
                <a:lnTo>
                  <a:pt x="7145" y="10715"/>
                </a:lnTo>
                <a:lnTo>
                  <a:pt x="7145" y="9865"/>
                </a:lnTo>
                <a:moveTo>
                  <a:pt x="8972" y="1531"/>
                </a:moveTo>
                <a:lnTo>
                  <a:pt x="12462" y="1531"/>
                </a:lnTo>
                <a:lnTo>
                  <a:pt x="12462" y="5443"/>
                </a:lnTo>
                <a:lnTo>
                  <a:pt x="8972" y="5443"/>
                </a:lnTo>
                <a:lnTo>
                  <a:pt x="8972" y="1531"/>
                </a:lnTo>
                <a:moveTo>
                  <a:pt x="13625" y="1531"/>
                </a:moveTo>
                <a:lnTo>
                  <a:pt x="20271" y="1531"/>
                </a:lnTo>
                <a:lnTo>
                  <a:pt x="20271" y="5443"/>
                </a:lnTo>
                <a:lnTo>
                  <a:pt x="13625" y="5443"/>
                </a:lnTo>
                <a:lnTo>
                  <a:pt x="13625" y="1531"/>
                </a:lnTo>
                <a:moveTo>
                  <a:pt x="18609" y="6463"/>
                </a:moveTo>
                <a:lnTo>
                  <a:pt x="20437" y="6463"/>
                </a:lnTo>
                <a:lnTo>
                  <a:pt x="20437" y="10885"/>
                </a:lnTo>
                <a:lnTo>
                  <a:pt x="18609" y="10885"/>
                </a:lnTo>
                <a:lnTo>
                  <a:pt x="18609" y="6463"/>
                </a:lnTo>
              </a:path>
            </a:pathLst>
          </a:custGeom>
          <a:solidFill>
            <a:schemeClr val="bg1">
              <a:lumMod val="9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027" name="tower"/>
          <p:cNvSpPr>
            <a:spLocks noEditPoints="1" noChangeArrowheads="1"/>
          </p:cNvSpPr>
          <p:nvPr/>
        </p:nvSpPr>
        <p:spPr bwMode="auto">
          <a:xfrm>
            <a:off x="20467636" y="26214723"/>
            <a:ext cx="1376338" cy="2514600"/>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chemeClr val="accent4">
              <a:lumMod val="40000"/>
              <a:lumOff val="60000"/>
            </a:schemeClr>
          </a:solidFill>
          <a:ln w="222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tower"/>
          <p:cNvSpPr>
            <a:spLocks noEditPoints="1" noChangeArrowheads="1"/>
          </p:cNvSpPr>
          <p:nvPr/>
        </p:nvSpPr>
        <p:spPr bwMode="auto">
          <a:xfrm>
            <a:off x="21458236" y="26214723"/>
            <a:ext cx="1376338" cy="2514600"/>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chemeClr val="accent4">
              <a:lumMod val="40000"/>
              <a:lumOff val="60000"/>
            </a:schemeClr>
          </a:solidFill>
          <a:ln w="222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tower"/>
          <p:cNvSpPr>
            <a:spLocks noEditPoints="1" noChangeArrowheads="1"/>
          </p:cNvSpPr>
          <p:nvPr/>
        </p:nvSpPr>
        <p:spPr bwMode="auto">
          <a:xfrm>
            <a:off x="22448836" y="26214723"/>
            <a:ext cx="1376338" cy="2514600"/>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chemeClr val="accent4">
              <a:lumMod val="40000"/>
              <a:lumOff val="60000"/>
            </a:schemeClr>
          </a:solidFill>
          <a:ln w="222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mainfrm"/>
          <p:cNvSpPr>
            <a:spLocks noEditPoints="1" noChangeArrowheads="1"/>
          </p:cNvSpPr>
          <p:nvPr/>
        </p:nvSpPr>
        <p:spPr bwMode="auto">
          <a:xfrm>
            <a:off x="19324637" y="23149719"/>
            <a:ext cx="3048000" cy="1676400"/>
          </a:xfrm>
          <a:custGeom>
            <a:avLst/>
            <a:gdLst>
              <a:gd name="T0" fmla="*/ 0 w 21600"/>
              <a:gd name="T1" fmla="*/ 0 h 21600"/>
              <a:gd name="T2" fmla="*/ 10800 w 21600"/>
              <a:gd name="T3" fmla="*/ 0 h 21600"/>
              <a:gd name="T4" fmla="*/ 21600 w 21600"/>
              <a:gd name="T5" fmla="*/ 0 h 21600"/>
              <a:gd name="T6" fmla="*/ 21600 w 21600"/>
              <a:gd name="T7" fmla="*/ 10800 h 21600"/>
              <a:gd name="T8" fmla="*/ 20603 w 21600"/>
              <a:gd name="T9" fmla="*/ 21600 h 21600"/>
              <a:gd name="T10" fmla="*/ 10800 w 21600"/>
              <a:gd name="T11" fmla="*/ 21600 h 21600"/>
              <a:gd name="T12" fmla="*/ 1163 w 21600"/>
              <a:gd name="T13" fmla="*/ 21600 h 21600"/>
              <a:gd name="T14" fmla="*/ 0 w 21600"/>
              <a:gd name="T15" fmla="*/ 10800 h 21600"/>
              <a:gd name="T16" fmla="*/ 332 w 21600"/>
              <a:gd name="T17" fmla="*/ 22174 h 21600"/>
              <a:gd name="T18" fmla="*/ 21579 w 21600"/>
              <a:gd name="T19" fmla="*/ 27914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21600" y="10885"/>
                </a:moveTo>
                <a:lnTo>
                  <a:pt x="21600" y="0"/>
                </a:lnTo>
                <a:lnTo>
                  <a:pt x="10634" y="0"/>
                </a:lnTo>
                <a:lnTo>
                  <a:pt x="0" y="0"/>
                </a:lnTo>
                <a:lnTo>
                  <a:pt x="0" y="10885"/>
                </a:lnTo>
                <a:lnTo>
                  <a:pt x="0" y="19729"/>
                </a:lnTo>
                <a:lnTo>
                  <a:pt x="1163" y="19729"/>
                </a:lnTo>
                <a:lnTo>
                  <a:pt x="1163" y="21600"/>
                </a:lnTo>
                <a:lnTo>
                  <a:pt x="10800" y="21600"/>
                </a:lnTo>
                <a:lnTo>
                  <a:pt x="20603" y="21600"/>
                </a:lnTo>
                <a:lnTo>
                  <a:pt x="20603" y="19729"/>
                </a:lnTo>
                <a:lnTo>
                  <a:pt x="21600" y="19729"/>
                </a:lnTo>
                <a:lnTo>
                  <a:pt x="21600" y="10885"/>
                </a:lnTo>
                <a:close/>
              </a:path>
              <a:path w="21600" h="21600" extrusionOk="0">
                <a:moveTo>
                  <a:pt x="1163" y="19729"/>
                </a:moveTo>
                <a:lnTo>
                  <a:pt x="4320" y="19729"/>
                </a:lnTo>
                <a:lnTo>
                  <a:pt x="16449" y="19729"/>
                </a:lnTo>
                <a:lnTo>
                  <a:pt x="20603" y="19729"/>
                </a:lnTo>
                <a:lnTo>
                  <a:pt x="1163" y="19729"/>
                </a:lnTo>
                <a:moveTo>
                  <a:pt x="1495" y="2381"/>
                </a:moveTo>
                <a:lnTo>
                  <a:pt x="2160" y="2381"/>
                </a:lnTo>
                <a:lnTo>
                  <a:pt x="4985" y="2381"/>
                </a:lnTo>
                <a:lnTo>
                  <a:pt x="5982" y="2381"/>
                </a:lnTo>
                <a:lnTo>
                  <a:pt x="1495" y="2381"/>
                </a:lnTo>
                <a:lnTo>
                  <a:pt x="1495" y="3402"/>
                </a:lnTo>
                <a:lnTo>
                  <a:pt x="2160" y="3402"/>
                </a:lnTo>
                <a:lnTo>
                  <a:pt x="4985" y="3402"/>
                </a:lnTo>
                <a:lnTo>
                  <a:pt x="5982" y="3402"/>
                </a:lnTo>
                <a:lnTo>
                  <a:pt x="1495" y="3402"/>
                </a:lnTo>
                <a:lnTo>
                  <a:pt x="1495" y="4422"/>
                </a:lnTo>
                <a:lnTo>
                  <a:pt x="2160" y="4422"/>
                </a:lnTo>
                <a:lnTo>
                  <a:pt x="4985" y="4422"/>
                </a:lnTo>
                <a:lnTo>
                  <a:pt x="5982" y="4422"/>
                </a:lnTo>
                <a:lnTo>
                  <a:pt x="1495" y="4422"/>
                </a:lnTo>
                <a:lnTo>
                  <a:pt x="1495" y="5443"/>
                </a:lnTo>
                <a:lnTo>
                  <a:pt x="2160" y="5443"/>
                </a:lnTo>
                <a:lnTo>
                  <a:pt x="4985" y="5443"/>
                </a:lnTo>
                <a:lnTo>
                  <a:pt x="5982" y="5443"/>
                </a:lnTo>
                <a:lnTo>
                  <a:pt x="1495" y="5443"/>
                </a:lnTo>
                <a:lnTo>
                  <a:pt x="1495" y="6463"/>
                </a:lnTo>
                <a:lnTo>
                  <a:pt x="2160" y="6463"/>
                </a:lnTo>
                <a:lnTo>
                  <a:pt x="4985" y="6463"/>
                </a:lnTo>
                <a:lnTo>
                  <a:pt x="5982" y="6463"/>
                </a:lnTo>
                <a:lnTo>
                  <a:pt x="1495" y="6463"/>
                </a:lnTo>
                <a:lnTo>
                  <a:pt x="1495" y="7483"/>
                </a:lnTo>
                <a:lnTo>
                  <a:pt x="2160" y="7483"/>
                </a:lnTo>
                <a:lnTo>
                  <a:pt x="4985" y="7483"/>
                </a:lnTo>
                <a:lnTo>
                  <a:pt x="5982" y="7483"/>
                </a:lnTo>
                <a:lnTo>
                  <a:pt x="1495" y="7483"/>
                </a:lnTo>
                <a:lnTo>
                  <a:pt x="1495" y="8504"/>
                </a:lnTo>
                <a:lnTo>
                  <a:pt x="2160" y="8504"/>
                </a:lnTo>
                <a:lnTo>
                  <a:pt x="4985" y="8504"/>
                </a:lnTo>
                <a:lnTo>
                  <a:pt x="5982" y="8504"/>
                </a:lnTo>
                <a:lnTo>
                  <a:pt x="1495" y="8504"/>
                </a:lnTo>
                <a:lnTo>
                  <a:pt x="1495" y="9524"/>
                </a:lnTo>
                <a:lnTo>
                  <a:pt x="2160" y="9524"/>
                </a:lnTo>
                <a:lnTo>
                  <a:pt x="4985" y="9524"/>
                </a:lnTo>
                <a:lnTo>
                  <a:pt x="5982" y="9524"/>
                </a:lnTo>
                <a:lnTo>
                  <a:pt x="1495" y="9524"/>
                </a:lnTo>
                <a:lnTo>
                  <a:pt x="1495" y="10545"/>
                </a:lnTo>
                <a:lnTo>
                  <a:pt x="2160" y="10545"/>
                </a:lnTo>
                <a:lnTo>
                  <a:pt x="4985" y="10545"/>
                </a:lnTo>
                <a:lnTo>
                  <a:pt x="5982" y="10545"/>
                </a:lnTo>
                <a:lnTo>
                  <a:pt x="1495" y="10545"/>
                </a:lnTo>
                <a:lnTo>
                  <a:pt x="1495" y="11565"/>
                </a:lnTo>
                <a:lnTo>
                  <a:pt x="2160" y="11565"/>
                </a:lnTo>
                <a:lnTo>
                  <a:pt x="4985" y="11565"/>
                </a:lnTo>
                <a:lnTo>
                  <a:pt x="5982" y="11565"/>
                </a:lnTo>
                <a:lnTo>
                  <a:pt x="1495" y="11565"/>
                </a:lnTo>
                <a:lnTo>
                  <a:pt x="1495" y="12586"/>
                </a:lnTo>
                <a:lnTo>
                  <a:pt x="2160" y="12586"/>
                </a:lnTo>
                <a:lnTo>
                  <a:pt x="4985" y="12586"/>
                </a:lnTo>
                <a:lnTo>
                  <a:pt x="5982" y="12586"/>
                </a:lnTo>
                <a:lnTo>
                  <a:pt x="1495" y="12586"/>
                </a:lnTo>
                <a:lnTo>
                  <a:pt x="1495" y="13606"/>
                </a:lnTo>
                <a:lnTo>
                  <a:pt x="2160" y="13606"/>
                </a:lnTo>
                <a:lnTo>
                  <a:pt x="4985" y="13606"/>
                </a:lnTo>
                <a:lnTo>
                  <a:pt x="5982" y="13606"/>
                </a:lnTo>
                <a:lnTo>
                  <a:pt x="1495" y="13606"/>
                </a:lnTo>
                <a:lnTo>
                  <a:pt x="1495" y="14627"/>
                </a:lnTo>
                <a:lnTo>
                  <a:pt x="2160" y="14627"/>
                </a:lnTo>
                <a:lnTo>
                  <a:pt x="4985" y="14627"/>
                </a:lnTo>
                <a:lnTo>
                  <a:pt x="5982" y="14627"/>
                </a:lnTo>
                <a:lnTo>
                  <a:pt x="1495" y="14627"/>
                </a:lnTo>
                <a:lnTo>
                  <a:pt x="1495" y="15647"/>
                </a:lnTo>
                <a:lnTo>
                  <a:pt x="2160" y="15647"/>
                </a:lnTo>
                <a:lnTo>
                  <a:pt x="4985" y="15647"/>
                </a:lnTo>
                <a:lnTo>
                  <a:pt x="5982" y="15647"/>
                </a:lnTo>
                <a:lnTo>
                  <a:pt x="1495" y="15647"/>
                </a:lnTo>
                <a:lnTo>
                  <a:pt x="1495" y="16668"/>
                </a:lnTo>
                <a:lnTo>
                  <a:pt x="2160" y="16668"/>
                </a:lnTo>
                <a:lnTo>
                  <a:pt x="4985" y="16668"/>
                </a:lnTo>
                <a:lnTo>
                  <a:pt x="5982" y="16668"/>
                </a:lnTo>
                <a:lnTo>
                  <a:pt x="1495" y="16668"/>
                </a:lnTo>
                <a:lnTo>
                  <a:pt x="1495" y="17688"/>
                </a:lnTo>
                <a:lnTo>
                  <a:pt x="2160" y="17688"/>
                </a:lnTo>
                <a:lnTo>
                  <a:pt x="4985" y="17688"/>
                </a:lnTo>
                <a:lnTo>
                  <a:pt x="5982" y="17688"/>
                </a:lnTo>
                <a:lnTo>
                  <a:pt x="1495" y="17688"/>
                </a:lnTo>
                <a:moveTo>
                  <a:pt x="1994" y="19729"/>
                </a:moveTo>
                <a:lnTo>
                  <a:pt x="1994" y="20069"/>
                </a:lnTo>
                <a:lnTo>
                  <a:pt x="1994" y="21260"/>
                </a:lnTo>
                <a:lnTo>
                  <a:pt x="1994" y="21600"/>
                </a:lnTo>
                <a:lnTo>
                  <a:pt x="1994" y="19729"/>
                </a:lnTo>
                <a:lnTo>
                  <a:pt x="2658" y="19729"/>
                </a:lnTo>
                <a:lnTo>
                  <a:pt x="2658" y="20069"/>
                </a:lnTo>
                <a:lnTo>
                  <a:pt x="2658" y="21260"/>
                </a:lnTo>
                <a:lnTo>
                  <a:pt x="2658" y="21600"/>
                </a:lnTo>
                <a:lnTo>
                  <a:pt x="2658" y="19729"/>
                </a:lnTo>
                <a:lnTo>
                  <a:pt x="3489" y="19729"/>
                </a:lnTo>
                <a:lnTo>
                  <a:pt x="3489" y="20069"/>
                </a:lnTo>
                <a:lnTo>
                  <a:pt x="3489" y="21260"/>
                </a:lnTo>
                <a:lnTo>
                  <a:pt x="3489" y="21600"/>
                </a:lnTo>
                <a:lnTo>
                  <a:pt x="3489" y="19729"/>
                </a:lnTo>
                <a:lnTo>
                  <a:pt x="4320" y="19729"/>
                </a:lnTo>
                <a:lnTo>
                  <a:pt x="4320" y="20069"/>
                </a:lnTo>
                <a:lnTo>
                  <a:pt x="4320" y="21260"/>
                </a:lnTo>
                <a:lnTo>
                  <a:pt x="4320" y="21600"/>
                </a:lnTo>
                <a:lnTo>
                  <a:pt x="4320" y="19729"/>
                </a:lnTo>
                <a:lnTo>
                  <a:pt x="5151" y="19729"/>
                </a:lnTo>
                <a:lnTo>
                  <a:pt x="5151" y="20069"/>
                </a:lnTo>
                <a:lnTo>
                  <a:pt x="5151" y="21260"/>
                </a:lnTo>
                <a:lnTo>
                  <a:pt x="5151" y="21600"/>
                </a:lnTo>
                <a:lnTo>
                  <a:pt x="5151" y="19729"/>
                </a:lnTo>
                <a:lnTo>
                  <a:pt x="5982" y="19729"/>
                </a:lnTo>
                <a:lnTo>
                  <a:pt x="5982" y="20069"/>
                </a:lnTo>
                <a:lnTo>
                  <a:pt x="5982" y="21260"/>
                </a:lnTo>
                <a:lnTo>
                  <a:pt x="5982" y="21600"/>
                </a:lnTo>
                <a:lnTo>
                  <a:pt x="5982" y="19729"/>
                </a:lnTo>
                <a:lnTo>
                  <a:pt x="6812" y="19729"/>
                </a:lnTo>
                <a:lnTo>
                  <a:pt x="6812" y="20069"/>
                </a:lnTo>
                <a:lnTo>
                  <a:pt x="6812" y="21260"/>
                </a:lnTo>
                <a:lnTo>
                  <a:pt x="6812" y="21600"/>
                </a:lnTo>
                <a:lnTo>
                  <a:pt x="6812" y="19729"/>
                </a:lnTo>
                <a:lnTo>
                  <a:pt x="7643" y="19729"/>
                </a:lnTo>
                <a:lnTo>
                  <a:pt x="7643" y="20069"/>
                </a:lnTo>
                <a:lnTo>
                  <a:pt x="7643" y="21260"/>
                </a:lnTo>
                <a:lnTo>
                  <a:pt x="7643" y="21600"/>
                </a:lnTo>
                <a:lnTo>
                  <a:pt x="7643" y="19729"/>
                </a:lnTo>
                <a:lnTo>
                  <a:pt x="8474" y="19729"/>
                </a:lnTo>
                <a:lnTo>
                  <a:pt x="8474" y="20069"/>
                </a:lnTo>
                <a:lnTo>
                  <a:pt x="8474" y="21260"/>
                </a:lnTo>
                <a:lnTo>
                  <a:pt x="8474" y="21600"/>
                </a:lnTo>
                <a:lnTo>
                  <a:pt x="8474" y="19729"/>
                </a:lnTo>
                <a:lnTo>
                  <a:pt x="9305" y="19729"/>
                </a:lnTo>
                <a:lnTo>
                  <a:pt x="9305" y="20069"/>
                </a:lnTo>
                <a:lnTo>
                  <a:pt x="9305" y="21260"/>
                </a:lnTo>
                <a:lnTo>
                  <a:pt x="9305" y="21600"/>
                </a:lnTo>
                <a:lnTo>
                  <a:pt x="9305" y="19729"/>
                </a:lnTo>
                <a:lnTo>
                  <a:pt x="10135" y="19729"/>
                </a:lnTo>
                <a:lnTo>
                  <a:pt x="10135" y="20069"/>
                </a:lnTo>
                <a:lnTo>
                  <a:pt x="10135" y="21260"/>
                </a:lnTo>
                <a:lnTo>
                  <a:pt x="10135" y="21600"/>
                </a:lnTo>
                <a:lnTo>
                  <a:pt x="10135" y="19729"/>
                </a:lnTo>
                <a:lnTo>
                  <a:pt x="10966" y="19729"/>
                </a:lnTo>
                <a:lnTo>
                  <a:pt x="10966" y="20069"/>
                </a:lnTo>
                <a:lnTo>
                  <a:pt x="10966" y="21260"/>
                </a:lnTo>
                <a:lnTo>
                  <a:pt x="10966" y="21600"/>
                </a:lnTo>
                <a:lnTo>
                  <a:pt x="10966" y="19729"/>
                </a:lnTo>
                <a:lnTo>
                  <a:pt x="11797" y="19729"/>
                </a:lnTo>
                <a:lnTo>
                  <a:pt x="11797" y="20069"/>
                </a:lnTo>
                <a:lnTo>
                  <a:pt x="11797" y="21260"/>
                </a:lnTo>
                <a:lnTo>
                  <a:pt x="11797" y="21600"/>
                </a:lnTo>
                <a:lnTo>
                  <a:pt x="11797" y="19729"/>
                </a:lnTo>
                <a:lnTo>
                  <a:pt x="12462" y="19729"/>
                </a:lnTo>
                <a:lnTo>
                  <a:pt x="12462" y="20069"/>
                </a:lnTo>
                <a:lnTo>
                  <a:pt x="12462" y="21260"/>
                </a:lnTo>
                <a:lnTo>
                  <a:pt x="12462" y="21600"/>
                </a:lnTo>
                <a:lnTo>
                  <a:pt x="12462" y="19729"/>
                </a:lnTo>
                <a:lnTo>
                  <a:pt x="13292" y="19729"/>
                </a:lnTo>
                <a:lnTo>
                  <a:pt x="13292" y="20069"/>
                </a:lnTo>
                <a:lnTo>
                  <a:pt x="13292" y="21260"/>
                </a:lnTo>
                <a:lnTo>
                  <a:pt x="13292" y="21600"/>
                </a:lnTo>
                <a:lnTo>
                  <a:pt x="13292" y="19729"/>
                </a:lnTo>
                <a:lnTo>
                  <a:pt x="14123" y="19729"/>
                </a:lnTo>
                <a:lnTo>
                  <a:pt x="14123" y="20069"/>
                </a:lnTo>
                <a:lnTo>
                  <a:pt x="14123" y="21260"/>
                </a:lnTo>
                <a:lnTo>
                  <a:pt x="14123" y="21600"/>
                </a:lnTo>
                <a:lnTo>
                  <a:pt x="14123" y="19729"/>
                </a:lnTo>
                <a:lnTo>
                  <a:pt x="14954" y="19729"/>
                </a:lnTo>
                <a:lnTo>
                  <a:pt x="14954" y="20069"/>
                </a:lnTo>
                <a:lnTo>
                  <a:pt x="14954" y="21260"/>
                </a:lnTo>
                <a:lnTo>
                  <a:pt x="14954" y="21600"/>
                </a:lnTo>
                <a:lnTo>
                  <a:pt x="14954" y="19729"/>
                </a:lnTo>
                <a:lnTo>
                  <a:pt x="15785" y="19729"/>
                </a:lnTo>
                <a:lnTo>
                  <a:pt x="15785" y="20069"/>
                </a:lnTo>
                <a:lnTo>
                  <a:pt x="15785" y="21260"/>
                </a:lnTo>
                <a:lnTo>
                  <a:pt x="15785" y="21600"/>
                </a:lnTo>
                <a:lnTo>
                  <a:pt x="15785" y="19729"/>
                </a:lnTo>
                <a:lnTo>
                  <a:pt x="16615" y="19729"/>
                </a:lnTo>
                <a:lnTo>
                  <a:pt x="16615" y="20069"/>
                </a:lnTo>
                <a:lnTo>
                  <a:pt x="16615" y="21260"/>
                </a:lnTo>
                <a:lnTo>
                  <a:pt x="16615" y="21600"/>
                </a:lnTo>
                <a:lnTo>
                  <a:pt x="16615" y="19729"/>
                </a:lnTo>
                <a:lnTo>
                  <a:pt x="17446" y="19729"/>
                </a:lnTo>
                <a:lnTo>
                  <a:pt x="17446" y="20069"/>
                </a:lnTo>
                <a:lnTo>
                  <a:pt x="17446" y="21260"/>
                </a:lnTo>
                <a:lnTo>
                  <a:pt x="17446" y="21600"/>
                </a:lnTo>
                <a:lnTo>
                  <a:pt x="17446" y="19729"/>
                </a:lnTo>
                <a:lnTo>
                  <a:pt x="18277" y="19729"/>
                </a:lnTo>
                <a:lnTo>
                  <a:pt x="18277" y="20069"/>
                </a:lnTo>
                <a:lnTo>
                  <a:pt x="18277" y="21260"/>
                </a:lnTo>
                <a:lnTo>
                  <a:pt x="18277" y="21600"/>
                </a:lnTo>
                <a:lnTo>
                  <a:pt x="18277" y="19729"/>
                </a:lnTo>
                <a:lnTo>
                  <a:pt x="19108" y="19729"/>
                </a:lnTo>
                <a:lnTo>
                  <a:pt x="19108" y="20069"/>
                </a:lnTo>
                <a:lnTo>
                  <a:pt x="19108" y="21260"/>
                </a:lnTo>
                <a:lnTo>
                  <a:pt x="19108" y="21600"/>
                </a:lnTo>
                <a:lnTo>
                  <a:pt x="19108" y="19729"/>
                </a:lnTo>
                <a:lnTo>
                  <a:pt x="19938" y="19729"/>
                </a:lnTo>
                <a:lnTo>
                  <a:pt x="19938" y="20069"/>
                </a:lnTo>
                <a:lnTo>
                  <a:pt x="19938" y="21260"/>
                </a:lnTo>
                <a:lnTo>
                  <a:pt x="19938" y="21600"/>
                </a:lnTo>
                <a:lnTo>
                  <a:pt x="19938" y="19729"/>
                </a:lnTo>
                <a:moveTo>
                  <a:pt x="1495" y="1531"/>
                </a:moveTo>
                <a:lnTo>
                  <a:pt x="5982" y="1531"/>
                </a:lnTo>
                <a:lnTo>
                  <a:pt x="5982" y="18539"/>
                </a:lnTo>
                <a:lnTo>
                  <a:pt x="1495" y="18539"/>
                </a:lnTo>
                <a:lnTo>
                  <a:pt x="1495" y="1531"/>
                </a:lnTo>
                <a:moveTo>
                  <a:pt x="7311" y="1531"/>
                </a:moveTo>
                <a:lnTo>
                  <a:pt x="7975" y="1531"/>
                </a:lnTo>
                <a:lnTo>
                  <a:pt x="7975" y="8334"/>
                </a:lnTo>
                <a:lnTo>
                  <a:pt x="7311" y="8334"/>
                </a:lnTo>
                <a:lnTo>
                  <a:pt x="7311" y="1531"/>
                </a:lnTo>
                <a:moveTo>
                  <a:pt x="7145" y="9865"/>
                </a:moveTo>
                <a:lnTo>
                  <a:pt x="8142" y="9865"/>
                </a:lnTo>
                <a:lnTo>
                  <a:pt x="8142" y="10715"/>
                </a:lnTo>
                <a:lnTo>
                  <a:pt x="7145" y="10715"/>
                </a:lnTo>
                <a:lnTo>
                  <a:pt x="7145" y="9865"/>
                </a:lnTo>
                <a:moveTo>
                  <a:pt x="8972" y="1531"/>
                </a:moveTo>
                <a:lnTo>
                  <a:pt x="12462" y="1531"/>
                </a:lnTo>
                <a:lnTo>
                  <a:pt x="12462" y="5443"/>
                </a:lnTo>
                <a:lnTo>
                  <a:pt x="8972" y="5443"/>
                </a:lnTo>
                <a:lnTo>
                  <a:pt x="8972" y="1531"/>
                </a:lnTo>
                <a:moveTo>
                  <a:pt x="13625" y="1531"/>
                </a:moveTo>
                <a:lnTo>
                  <a:pt x="20271" y="1531"/>
                </a:lnTo>
                <a:lnTo>
                  <a:pt x="20271" y="5443"/>
                </a:lnTo>
                <a:lnTo>
                  <a:pt x="13625" y="5443"/>
                </a:lnTo>
                <a:lnTo>
                  <a:pt x="13625" y="1531"/>
                </a:lnTo>
                <a:moveTo>
                  <a:pt x="18609" y="6463"/>
                </a:moveTo>
                <a:lnTo>
                  <a:pt x="20437" y="6463"/>
                </a:lnTo>
                <a:lnTo>
                  <a:pt x="20437" y="10885"/>
                </a:lnTo>
                <a:lnTo>
                  <a:pt x="18609" y="10885"/>
                </a:lnTo>
                <a:lnTo>
                  <a:pt x="18609" y="6463"/>
                </a:lnTo>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Rounded Rectangle 144"/>
          <p:cNvSpPr/>
          <p:nvPr/>
        </p:nvSpPr>
        <p:spPr>
          <a:xfrm>
            <a:off x="18791238" y="21930519"/>
            <a:ext cx="5257800" cy="3200400"/>
          </a:xfrm>
          <a:prstGeom prst="round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1"/>
          <a:lstStyle/>
          <a:p>
            <a:pPr algn="ctr"/>
            <a:r>
              <a:rPr lang="en-US" sz="2800" b="1" i="1" dirty="0" smtClean="0">
                <a:solidFill>
                  <a:srgbClr val="FF0000"/>
                </a:solidFill>
              </a:rPr>
              <a:t>Web Service (Apache/</a:t>
            </a:r>
            <a:r>
              <a:rPr lang="en-US" sz="2800" b="1" i="1" dirty="0" err="1" smtClean="0">
                <a:solidFill>
                  <a:srgbClr val="FF0000"/>
                </a:solidFill>
              </a:rPr>
              <a:t>Django</a:t>
            </a:r>
            <a:r>
              <a:rPr lang="en-US" sz="2800" b="1" i="1" dirty="0" smtClean="0">
                <a:solidFill>
                  <a:srgbClr val="FF0000"/>
                </a:solidFill>
              </a:rPr>
              <a:t>)</a:t>
            </a:r>
          </a:p>
          <a:p>
            <a:pPr algn="ctr"/>
            <a:endParaRPr lang="en-US" sz="2800" dirty="0"/>
          </a:p>
        </p:txBody>
      </p:sp>
      <p:sp>
        <p:nvSpPr>
          <p:cNvPr id="147" name="Cloud 146"/>
          <p:cNvSpPr/>
          <p:nvPr/>
        </p:nvSpPr>
        <p:spPr>
          <a:xfrm>
            <a:off x="13152437" y="26045319"/>
            <a:ext cx="3200400" cy="1447800"/>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i="1" dirty="0" err="1" smtClean="0">
                <a:solidFill>
                  <a:schemeClr val="tx1"/>
                </a:solidFill>
              </a:rPr>
              <a:t>csv</a:t>
            </a:r>
            <a:r>
              <a:rPr lang="en-US" sz="2400" dirty="0" smtClean="0">
                <a:solidFill>
                  <a:schemeClr val="tx1"/>
                </a:solidFill>
              </a:rPr>
              <a:t> files in</a:t>
            </a:r>
          </a:p>
          <a:p>
            <a:pPr algn="ctr"/>
            <a:r>
              <a:rPr lang="en-US" sz="2400" dirty="0" smtClean="0">
                <a:solidFill>
                  <a:schemeClr val="tx1"/>
                </a:solidFill>
              </a:rPr>
              <a:t>Amazon S3</a:t>
            </a:r>
            <a:endParaRPr lang="en-US" sz="2400" dirty="0">
              <a:solidFill>
                <a:schemeClr val="tx1"/>
              </a:solidFill>
            </a:endParaRPr>
          </a:p>
        </p:txBody>
      </p:sp>
      <p:sp>
        <p:nvSpPr>
          <p:cNvPr id="120" name="Down Arrow 119"/>
          <p:cNvSpPr/>
          <p:nvPr/>
        </p:nvSpPr>
        <p:spPr>
          <a:xfrm>
            <a:off x="14676437" y="27188319"/>
            <a:ext cx="527671" cy="6857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a:p>
        </p:txBody>
      </p:sp>
      <p:sp>
        <p:nvSpPr>
          <p:cNvPr id="134" name="Left-Right Arrow 133"/>
          <p:cNvSpPr/>
          <p:nvPr/>
        </p:nvSpPr>
        <p:spPr>
          <a:xfrm rot="16200000">
            <a:off x="21191538" y="24635620"/>
            <a:ext cx="1295400" cy="609598"/>
          </a:xfrm>
          <a:prstGeom prst="leftRightArrow">
            <a:avLst>
              <a:gd name="adj1" fmla="val 43333"/>
              <a:gd name="adj2" fmla="val 55000"/>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endParaRPr lang="en-US" dirty="0"/>
          </a:p>
        </p:txBody>
      </p:sp>
      <p:sp>
        <p:nvSpPr>
          <p:cNvPr id="138" name="Left-Right Arrow 137"/>
          <p:cNvSpPr/>
          <p:nvPr/>
        </p:nvSpPr>
        <p:spPr>
          <a:xfrm>
            <a:off x="22372637" y="22997319"/>
            <a:ext cx="2438400" cy="1585321"/>
          </a:xfrm>
          <a:prstGeom prst="leftRightArrow">
            <a:avLst>
              <a:gd name="adj1" fmla="val 50000"/>
              <a:gd name="adj2" fmla="val 3250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90535" tIns="45267" rIns="90535" bIns="45267" rtlCol="0" anchor="ctr"/>
          <a:lstStyle/>
          <a:p>
            <a:pPr algn="ctr"/>
            <a:r>
              <a:rPr lang="en-US" sz="2000" dirty="0" smtClean="0">
                <a:solidFill>
                  <a:schemeClr val="tx1"/>
                </a:solidFill>
              </a:rPr>
              <a:t>HTTP/JSON</a:t>
            </a:r>
            <a:endParaRPr lang="en-US" sz="2000" dirty="0">
              <a:solidFill>
                <a:schemeClr val="tx1"/>
              </a:solidFill>
            </a:endParaRPr>
          </a:p>
        </p:txBody>
      </p:sp>
      <p:sp>
        <p:nvSpPr>
          <p:cNvPr id="148" name="Rounded Rectangle 147"/>
          <p:cNvSpPr/>
          <p:nvPr/>
        </p:nvSpPr>
        <p:spPr>
          <a:xfrm>
            <a:off x="17195773" y="25452723"/>
            <a:ext cx="2738464" cy="3657600"/>
          </a:xfrm>
          <a:prstGeom prst="round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1"/>
          <a:lstStyle/>
          <a:p>
            <a:pPr algn="ctr"/>
            <a:r>
              <a:rPr lang="en-US" sz="2800" b="1" i="1" dirty="0" err="1" smtClean="0">
                <a:solidFill>
                  <a:srgbClr val="FF0000"/>
                </a:solidFill>
              </a:rPr>
              <a:t>Pycassa</a:t>
            </a:r>
            <a:r>
              <a:rPr lang="en-US" sz="2800" b="1" i="1" dirty="0" smtClean="0">
                <a:solidFill>
                  <a:srgbClr val="FF0000"/>
                </a:solidFill>
              </a:rPr>
              <a:t> client</a:t>
            </a:r>
          </a:p>
          <a:p>
            <a:pPr algn="ctr"/>
            <a:endParaRPr lang="en-US" sz="2800" dirty="0" smtClean="0"/>
          </a:p>
          <a:p>
            <a:pPr algn="ctr"/>
            <a:endParaRPr lang="en-US" sz="2800" dirty="0"/>
          </a:p>
        </p:txBody>
      </p:sp>
      <p:sp>
        <p:nvSpPr>
          <p:cNvPr id="143" name="Left-Right Arrow 142"/>
          <p:cNvSpPr/>
          <p:nvPr/>
        </p:nvSpPr>
        <p:spPr>
          <a:xfrm>
            <a:off x="18029237" y="27569319"/>
            <a:ext cx="2362200" cy="1371600"/>
          </a:xfrm>
          <a:prstGeom prst="leftRightArrow">
            <a:avLst>
              <a:gd name="adj1" fmla="val 52963"/>
              <a:gd name="adj2" fmla="val 50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Indexing Service</a:t>
            </a:r>
            <a:endParaRPr lang="en-US" sz="2400" dirty="0">
              <a:solidFill>
                <a:schemeClr val="tx1"/>
              </a:solidFill>
            </a:endParaRPr>
          </a:p>
        </p:txBody>
      </p:sp>
      <p:sp>
        <p:nvSpPr>
          <p:cNvPr id="129" name="Right Arrow 128"/>
          <p:cNvSpPr/>
          <p:nvPr/>
        </p:nvSpPr>
        <p:spPr>
          <a:xfrm>
            <a:off x="18029237" y="26121519"/>
            <a:ext cx="2362200" cy="12954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Loader</a:t>
            </a:r>
            <a:endParaRPr lang="en-US" sz="2400" dirty="0">
              <a:solidFill>
                <a:schemeClr val="tx1"/>
              </a:solidFill>
            </a:endParaRPr>
          </a:p>
        </p:txBody>
      </p:sp>
      <p:sp>
        <p:nvSpPr>
          <p:cNvPr id="146" name="Right Arrow 145"/>
          <p:cNvSpPr/>
          <p:nvPr/>
        </p:nvSpPr>
        <p:spPr>
          <a:xfrm>
            <a:off x="16505237" y="27874119"/>
            <a:ext cx="11430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lowchart: Alternate Process 148"/>
          <p:cNvSpPr/>
          <p:nvPr/>
        </p:nvSpPr>
        <p:spPr>
          <a:xfrm>
            <a:off x="655637" y="33589119"/>
            <a:ext cx="14249400" cy="3352800"/>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algn="ctr">
              <a:spcAft>
                <a:spcPts val="594"/>
              </a:spcAft>
            </a:pPr>
            <a:r>
              <a:rPr lang="en-US" sz="2800" b="1" dirty="0" smtClean="0">
                <a:solidFill>
                  <a:schemeClr val="tx1"/>
                </a:solidFill>
              </a:rPr>
              <a:t>Implementation of indexes</a:t>
            </a:r>
            <a:endParaRPr lang="en-US" sz="2800" b="1" dirty="0">
              <a:solidFill>
                <a:schemeClr val="tx1"/>
              </a:solidFill>
            </a:endParaRPr>
          </a:p>
          <a:p>
            <a:pPr marL="182880" indent="-182880" algn="just">
              <a:spcAft>
                <a:spcPts val="594"/>
              </a:spcAft>
            </a:pPr>
            <a:r>
              <a:rPr lang="en-US" sz="2400" dirty="0" smtClean="0">
                <a:solidFill>
                  <a:schemeClr val="tx1"/>
                </a:solidFill>
              </a:rPr>
              <a:t>Two types of indexing solution were tested:</a:t>
            </a:r>
          </a:p>
          <a:p>
            <a:pPr marL="182880" indent="-182880" algn="just">
              <a:spcAft>
                <a:spcPts val="594"/>
              </a:spcAft>
              <a:buFont typeface="Arial" pitchFamily="34" charset="0"/>
              <a:buChar char="•"/>
            </a:pPr>
            <a:r>
              <a:rPr lang="en-US" sz="2400" dirty="0" smtClean="0">
                <a:solidFill>
                  <a:schemeClr val="tx1"/>
                </a:solidFill>
              </a:rPr>
              <a:t>custom indexes implemented in the application, as distinct column families,(trade ease of maintenance for disk space and performance)</a:t>
            </a:r>
          </a:p>
          <a:p>
            <a:pPr marL="182880" indent="-182880" algn="just">
              <a:spcAft>
                <a:spcPts val="594"/>
              </a:spcAft>
              <a:buFont typeface="Arial" pitchFamily="34" charset="0"/>
              <a:buChar char="•"/>
            </a:pPr>
            <a:r>
              <a:rPr lang="en-US" sz="2400" dirty="0" smtClean="0">
                <a:solidFill>
                  <a:schemeClr val="tx1"/>
                </a:solidFill>
              </a:rPr>
              <a:t>“native” indexing available in Cassandra since version 0.7 in 2010 (trade disk space for ease of maintenance)</a:t>
            </a:r>
          </a:p>
          <a:p>
            <a:pPr algn="just">
              <a:spcAft>
                <a:spcPts val="594"/>
              </a:spcAft>
            </a:pPr>
            <a:r>
              <a:rPr lang="en-US" sz="2400" dirty="0" smtClean="0">
                <a:solidFill>
                  <a:schemeClr val="tx1"/>
                </a:solidFill>
              </a:rPr>
              <a:t>Based on experience, we chose native indexing scheme. To make it work, we augment the data with composite elements, i.e. add columns like PRODUSERNAME+JOBSETID, COMPUTINGSITE+PRODSOURCELABEL+DATE etc</a:t>
            </a:r>
          </a:p>
        </p:txBody>
      </p:sp>
      <p:sp>
        <p:nvSpPr>
          <p:cNvPr id="150" name="Flowchart: Alternate Process 149"/>
          <p:cNvSpPr/>
          <p:nvPr/>
        </p:nvSpPr>
        <p:spPr>
          <a:xfrm>
            <a:off x="15260753" y="29779119"/>
            <a:ext cx="14224116" cy="3581400"/>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marL="182880" indent="-182880" algn="ctr">
              <a:spcAft>
                <a:spcPts val="594"/>
              </a:spcAft>
            </a:pPr>
            <a:r>
              <a:rPr lang="en-US" sz="2800" b="1" dirty="0" smtClean="0">
                <a:solidFill>
                  <a:schemeClr val="tx1"/>
                </a:solidFill>
              </a:rPr>
              <a:t>Hardware considerations</a:t>
            </a:r>
            <a:endParaRPr lang="en-US" sz="2800" b="1" dirty="0">
              <a:solidFill>
                <a:schemeClr val="tx1"/>
              </a:solidFill>
            </a:endParaRPr>
          </a:p>
          <a:p>
            <a:pPr marL="182880" indent="-182880" algn="just">
              <a:spcAft>
                <a:spcPts val="594"/>
              </a:spcAft>
              <a:buFont typeface="Arial" pitchFamily="34" charset="0"/>
              <a:buChar char="•"/>
            </a:pPr>
            <a:r>
              <a:rPr lang="en-US" sz="2400" dirty="0" smtClean="0">
                <a:solidFill>
                  <a:schemeClr val="tx1"/>
                </a:solidFill>
              </a:rPr>
              <a:t>Write operation is CPU bound</a:t>
            </a:r>
          </a:p>
          <a:p>
            <a:pPr marL="182880" indent="-182880" algn="just">
              <a:spcAft>
                <a:spcPts val="594"/>
              </a:spcAft>
              <a:buFont typeface="Arial" pitchFamily="34" charset="0"/>
              <a:buChar char="•"/>
            </a:pPr>
            <a:r>
              <a:rPr lang="en-US" sz="2400" dirty="0" smtClean="0">
                <a:solidFill>
                  <a:schemeClr val="tx1"/>
                </a:solidFill>
              </a:rPr>
              <a:t>Read operation is disk bound</a:t>
            </a:r>
          </a:p>
          <a:p>
            <a:pPr marL="182880" indent="-182880" algn="just">
              <a:spcAft>
                <a:spcPts val="594"/>
              </a:spcAft>
              <a:buFont typeface="Arial" pitchFamily="34" charset="0"/>
              <a:buChar char="•"/>
            </a:pPr>
            <a:r>
              <a:rPr lang="en-US" sz="2400" dirty="0" smtClean="0">
                <a:solidFill>
                  <a:schemeClr val="tx1"/>
                </a:solidFill>
              </a:rPr>
              <a:t>RAM will help efficient caching of keys and data</a:t>
            </a:r>
          </a:p>
          <a:p>
            <a:pPr marL="182880" indent="-182880" algn="just">
              <a:spcAft>
                <a:spcPts val="594"/>
              </a:spcAft>
              <a:buFont typeface="Arial" pitchFamily="34" charset="0"/>
              <a:buChar char="•"/>
            </a:pPr>
            <a:r>
              <a:rPr lang="en-US" sz="2400" dirty="0" smtClean="0">
                <a:solidFill>
                  <a:schemeClr val="tx1"/>
                </a:solidFill>
              </a:rPr>
              <a:t>Network speed is important</a:t>
            </a:r>
          </a:p>
          <a:p>
            <a:pPr marL="182880" indent="-182880" algn="just">
              <a:spcAft>
                <a:spcPts val="594"/>
              </a:spcAft>
              <a:buFont typeface="Arial" pitchFamily="34" charset="0"/>
              <a:buChar char="•"/>
            </a:pPr>
            <a:r>
              <a:rPr lang="en-US" sz="2400" dirty="0" smtClean="0">
                <a:solidFill>
                  <a:schemeClr val="tx1"/>
                </a:solidFill>
              </a:rPr>
              <a:t>Multiple data centers can be used for increased redundancy and fault tolerance</a:t>
            </a:r>
          </a:p>
          <a:p>
            <a:pPr marL="182880" indent="-182880" algn="just">
              <a:spcAft>
                <a:spcPts val="594"/>
              </a:spcAft>
              <a:buFont typeface="Arial" pitchFamily="34" charset="0"/>
              <a:buChar char="•"/>
            </a:pPr>
            <a:r>
              <a:rPr lang="en-US" sz="2400" dirty="0" smtClean="0">
                <a:solidFill>
                  <a:schemeClr val="tx1"/>
                </a:solidFill>
              </a:rPr>
              <a:t>VM is not optimal for that application since Cassandra is resource-hungry</a:t>
            </a:r>
          </a:p>
        </p:txBody>
      </p:sp>
      <p:sp>
        <p:nvSpPr>
          <p:cNvPr id="151" name="mainfrm"/>
          <p:cNvSpPr>
            <a:spLocks noEditPoints="1" noChangeArrowheads="1"/>
          </p:cNvSpPr>
          <p:nvPr/>
        </p:nvSpPr>
        <p:spPr bwMode="auto">
          <a:xfrm>
            <a:off x="10333037" y="22006719"/>
            <a:ext cx="1600200" cy="3200400"/>
          </a:xfrm>
          <a:custGeom>
            <a:avLst/>
            <a:gdLst>
              <a:gd name="T0" fmla="*/ 0 w 21600"/>
              <a:gd name="T1" fmla="*/ 0 h 21600"/>
              <a:gd name="T2" fmla="*/ 10800 w 21600"/>
              <a:gd name="T3" fmla="*/ 0 h 21600"/>
              <a:gd name="T4" fmla="*/ 21600 w 21600"/>
              <a:gd name="T5" fmla="*/ 0 h 21600"/>
              <a:gd name="T6" fmla="*/ 21600 w 21600"/>
              <a:gd name="T7" fmla="*/ 10800 h 21600"/>
              <a:gd name="T8" fmla="*/ 20603 w 21600"/>
              <a:gd name="T9" fmla="*/ 21600 h 21600"/>
              <a:gd name="T10" fmla="*/ 10800 w 21600"/>
              <a:gd name="T11" fmla="*/ 21600 h 21600"/>
              <a:gd name="T12" fmla="*/ 1163 w 21600"/>
              <a:gd name="T13" fmla="*/ 21600 h 21600"/>
              <a:gd name="T14" fmla="*/ 0 w 21600"/>
              <a:gd name="T15" fmla="*/ 10800 h 21600"/>
              <a:gd name="T16" fmla="*/ 332 w 21600"/>
              <a:gd name="T17" fmla="*/ 22174 h 21600"/>
              <a:gd name="T18" fmla="*/ 21579 w 21600"/>
              <a:gd name="T19" fmla="*/ 27914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21600" y="10885"/>
                </a:moveTo>
                <a:lnTo>
                  <a:pt x="21600" y="0"/>
                </a:lnTo>
                <a:lnTo>
                  <a:pt x="10634" y="0"/>
                </a:lnTo>
                <a:lnTo>
                  <a:pt x="0" y="0"/>
                </a:lnTo>
                <a:lnTo>
                  <a:pt x="0" y="10885"/>
                </a:lnTo>
                <a:lnTo>
                  <a:pt x="0" y="19729"/>
                </a:lnTo>
                <a:lnTo>
                  <a:pt x="1163" y="19729"/>
                </a:lnTo>
                <a:lnTo>
                  <a:pt x="1163" y="21600"/>
                </a:lnTo>
                <a:lnTo>
                  <a:pt x="10800" y="21600"/>
                </a:lnTo>
                <a:lnTo>
                  <a:pt x="20603" y="21600"/>
                </a:lnTo>
                <a:lnTo>
                  <a:pt x="20603" y="19729"/>
                </a:lnTo>
                <a:lnTo>
                  <a:pt x="21600" y="19729"/>
                </a:lnTo>
                <a:lnTo>
                  <a:pt x="21600" y="10885"/>
                </a:lnTo>
                <a:close/>
              </a:path>
              <a:path w="21600" h="21600" extrusionOk="0">
                <a:moveTo>
                  <a:pt x="1163" y="19729"/>
                </a:moveTo>
                <a:lnTo>
                  <a:pt x="4320" y="19729"/>
                </a:lnTo>
                <a:lnTo>
                  <a:pt x="16449" y="19729"/>
                </a:lnTo>
                <a:lnTo>
                  <a:pt x="20603" y="19729"/>
                </a:lnTo>
                <a:lnTo>
                  <a:pt x="1163" y="19729"/>
                </a:lnTo>
                <a:moveTo>
                  <a:pt x="1495" y="2381"/>
                </a:moveTo>
                <a:lnTo>
                  <a:pt x="2160" y="2381"/>
                </a:lnTo>
                <a:lnTo>
                  <a:pt x="4985" y="2381"/>
                </a:lnTo>
                <a:lnTo>
                  <a:pt x="5982" y="2381"/>
                </a:lnTo>
                <a:lnTo>
                  <a:pt x="1495" y="2381"/>
                </a:lnTo>
                <a:lnTo>
                  <a:pt x="1495" y="3402"/>
                </a:lnTo>
                <a:lnTo>
                  <a:pt x="2160" y="3402"/>
                </a:lnTo>
                <a:lnTo>
                  <a:pt x="4985" y="3402"/>
                </a:lnTo>
                <a:lnTo>
                  <a:pt x="5982" y="3402"/>
                </a:lnTo>
                <a:lnTo>
                  <a:pt x="1495" y="3402"/>
                </a:lnTo>
                <a:lnTo>
                  <a:pt x="1495" y="4422"/>
                </a:lnTo>
                <a:lnTo>
                  <a:pt x="2160" y="4422"/>
                </a:lnTo>
                <a:lnTo>
                  <a:pt x="4985" y="4422"/>
                </a:lnTo>
                <a:lnTo>
                  <a:pt x="5982" y="4422"/>
                </a:lnTo>
                <a:lnTo>
                  <a:pt x="1495" y="4422"/>
                </a:lnTo>
                <a:lnTo>
                  <a:pt x="1495" y="5443"/>
                </a:lnTo>
                <a:lnTo>
                  <a:pt x="2160" y="5443"/>
                </a:lnTo>
                <a:lnTo>
                  <a:pt x="4985" y="5443"/>
                </a:lnTo>
                <a:lnTo>
                  <a:pt x="5982" y="5443"/>
                </a:lnTo>
                <a:lnTo>
                  <a:pt x="1495" y="5443"/>
                </a:lnTo>
                <a:lnTo>
                  <a:pt x="1495" y="6463"/>
                </a:lnTo>
                <a:lnTo>
                  <a:pt x="2160" y="6463"/>
                </a:lnTo>
                <a:lnTo>
                  <a:pt x="4985" y="6463"/>
                </a:lnTo>
                <a:lnTo>
                  <a:pt x="5982" y="6463"/>
                </a:lnTo>
                <a:lnTo>
                  <a:pt x="1495" y="6463"/>
                </a:lnTo>
                <a:lnTo>
                  <a:pt x="1495" y="7483"/>
                </a:lnTo>
                <a:lnTo>
                  <a:pt x="2160" y="7483"/>
                </a:lnTo>
                <a:lnTo>
                  <a:pt x="4985" y="7483"/>
                </a:lnTo>
                <a:lnTo>
                  <a:pt x="5982" y="7483"/>
                </a:lnTo>
                <a:lnTo>
                  <a:pt x="1495" y="7483"/>
                </a:lnTo>
                <a:lnTo>
                  <a:pt x="1495" y="8504"/>
                </a:lnTo>
                <a:lnTo>
                  <a:pt x="2160" y="8504"/>
                </a:lnTo>
                <a:lnTo>
                  <a:pt x="4985" y="8504"/>
                </a:lnTo>
                <a:lnTo>
                  <a:pt x="5982" y="8504"/>
                </a:lnTo>
                <a:lnTo>
                  <a:pt x="1495" y="8504"/>
                </a:lnTo>
                <a:lnTo>
                  <a:pt x="1495" y="9524"/>
                </a:lnTo>
                <a:lnTo>
                  <a:pt x="2160" y="9524"/>
                </a:lnTo>
                <a:lnTo>
                  <a:pt x="4985" y="9524"/>
                </a:lnTo>
                <a:lnTo>
                  <a:pt x="5982" y="9524"/>
                </a:lnTo>
                <a:lnTo>
                  <a:pt x="1495" y="9524"/>
                </a:lnTo>
                <a:lnTo>
                  <a:pt x="1495" y="10545"/>
                </a:lnTo>
                <a:lnTo>
                  <a:pt x="2160" y="10545"/>
                </a:lnTo>
                <a:lnTo>
                  <a:pt x="4985" y="10545"/>
                </a:lnTo>
                <a:lnTo>
                  <a:pt x="5982" y="10545"/>
                </a:lnTo>
                <a:lnTo>
                  <a:pt x="1495" y="10545"/>
                </a:lnTo>
                <a:lnTo>
                  <a:pt x="1495" y="11565"/>
                </a:lnTo>
                <a:lnTo>
                  <a:pt x="2160" y="11565"/>
                </a:lnTo>
                <a:lnTo>
                  <a:pt x="4985" y="11565"/>
                </a:lnTo>
                <a:lnTo>
                  <a:pt x="5982" y="11565"/>
                </a:lnTo>
                <a:lnTo>
                  <a:pt x="1495" y="11565"/>
                </a:lnTo>
                <a:lnTo>
                  <a:pt x="1495" y="12586"/>
                </a:lnTo>
                <a:lnTo>
                  <a:pt x="2160" y="12586"/>
                </a:lnTo>
                <a:lnTo>
                  <a:pt x="4985" y="12586"/>
                </a:lnTo>
                <a:lnTo>
                  <a:pt x="5982" y="12586"/>
                </a:lnTo>
                <a:lnTo>
                  <a:pt x="1495" y="12586"/>
                </a:lnTo>
                <a:lnTo>
                  <a:pt x="1495" y="13606"/>
                </a:lnTo>
                <a:lnTo>
                  <a:pt x="2160" y="13606"/>
                </a:lnTo>
                <a:lnTo>
                  <a:pt x="4985" y="13606"/>
                </a:lnTo>
                <a:lnTo>
                  <a:pt x="5982" y="13606"/>
                </a:lnTo>
                <a:lnTo>
                  <a:pt x="1495" y="13606"/>
                </a:lnTo>
                <a:lnTo>
                  <a:pt x="1495" y="14627"/>
                </a:lnTo>
                <a:lnTo>
                  <a:pt x="2160" y="14627"/>
                </a:lnTo>
                <a:lnTo>
                  <a:pt x="4985" y="14627"/>
                </a:lnTo>
                <a:lnTo>
                  <a:pt x="5982" y="14627"/>
                </a:lnTo>
                <a:lnTo>
                  <a:pt x="1495" y="14627"/>
                </a:lnTo>
                <a:lnTo>
                  <a:pt x="1495" y="15647"/>
                </a:lnTo>
                <a:lnTo>
                  <a:pt x="2160" y="15647"/>
                </a:lnTo>
                <a:lnTo>
                  <a:pt x="4985" y="15647"/>
                </a:lnTo>
                <a:lnTo>
                  <a:pt x="5982" y="15647"/>
                </a:lnTo>
                <a:lnTo>
                  <a:pt x="1495" y="15647"/>
                </a:lnTo>
                <a:lnTo>
                  <a:pt x="1495" y="16668"/>
                </a:lnTo>
                <a:lnTo>
                  <a:pt x="2160" y="16668"/>
                </a:lnTo>
                <a:lnTo>
                  <a:pt x="4985" y="16668"/>
                </a:lnTo>
                <a:lnTo>
                  <a:pt x="5982" y="16668"/>
                </a:lnTo>
                <a:lnTo>
                  <a:pt x="1495" y="16668"/>
                </a:lnTo>
                <a:lnTo>
                  <a:pt x="1495" y="17688"/>
                </a:lnTo>
                <a:lnTo>
                  <a:pt x="2160" y="17688"/>
                </a:lnTo>
                <a:lnTo>
                  <a:pt x="4985" y="17688"/>
                </a:lnTo>
                <a:lnTo>
                  <a:pt x="5982" y="17688"/>
                </a:lnTo>
                <a:lnTo>
                  <a:pt x="1495" y="17688"/>
                </a:lnTo>
                <a:moveTo>
                  <a:pt x="1994" y="19729"/>
                </a:moveTo>
                <a:lnTo>
                  <a:pt x="1994" y="20069"/>
                </a:lnTo>
                <a:lnTo>
                  <a:pt x="1994" y="21260"/>
                </a:lnTo>
                <a:lnTo>
                  <a:pt x="1994" y="21600"/>
                </a:lnTo>
                <a:lnTo>
                  <a:pt x="1994" y="19729"/>
                </a:lnTo>
                <a:lnTo>
                  <a:pt x="2658" y="19729"/>
                </a:lnTo>
                <a:lnTo>
                  <a:pt x="2658" y="20069"/>
                </a:lnTo>
                <a:lnTo>
                  <a:pt x="2658" y="21260"/>
                </a:lnTo>
                <a:lnTo>
                  <a:pt x="2658" y="21600"/>
                </a:lnTo>
                <a:lnTo>
                  <a:pt x="2658" y="19729"/>
                </a:lnTo>
                <a:lnTo>
                  <a:pt x="3489" y="19729"/>
                </a:lnTo>
                <a:lnTo>
                  <a:pt x="3489" y="20069"/>
                </a:lnTo>
                <a:lnTo>
                  <a:pt x="3489" y="21260"/>
                </a:lnTo>
                <a:lnTo>
                  <a:pt x="3489" y="21600"/>
                </a:lnTo>
                <a:lnTo>
                  <a:pt x="3489" y="19729"/>
                </a:lnTo>
                <a:lnTo>
                  <a:pt x="4320" y="19729"/>
                </a:lnTo>
                <a:lnTo>
                  <a:pt x="4320" y="20069"/>
                </a:lnTo>
                <a:lnTo>
                  <a:pt x="4320" y="21260"/>
                </a:lnTo>
                <a:lnTo>
                  <a:pt x="4320" y="21600"/>
                </a:lnTo>
                <a:lnTo>
                  <a:pt x="4320" y="19729"/>
                </a:lnTo>
                <a:lnTo>
                  <a:pt x="5151" y="19729"/>
                </a:lnTo>
                <a:lnTo>
                  <a:pt x="5151" y="20069"/>
                </a:lnTo>
                <a:lnTo>
                  <a:pt x="5151" y="21260"/>
                </a:lnTo>
                <a:lnTo>
                  <a:pt x="5151" y="21600"/>
                </a:lnTo>
                <a:lnTo>
                  <a:pt x="5151" y="19729"/>
                </a:lnTo>
                <a:lnTo>
                  <a:pt x="5982" y="19729"/>
                </a:lnTo>
                <a:lnTo>
                  <a:pt x="5982" y="20069"/>
                </a:lnTo>
                <a:lnTo>
                  <a:pt x="5982" y="21260"/>
                </a:lnTo>
                <a:lnTo>
                  <a:pt x="5982" y="21600"/>
                </a:lnTo>
                <a:lnTo>
                  <a:pt x="5982" y="19729"/>
                </a:lnTo>
                <a:lnTo>
                  <a:pt x="6812" y="19729"/>
                </a:lnTo>
                <a:lnTo>
                  <a:pt x="6812" y="20069"/>
                </a:lnTo>
                <a:lnTo>
                  <a:pt x="6812" y="21260"/>
                </a:lnTo>
                <a:lnTo>
                  <a:pt x="6812" y="21600"/>
                </a:lnTo>
                <a:lnTo>
                  <a:pt x="6812" y="19729"/>
                </a:lnTo>
                <a:lnTo>
                  <a:pt x="7643" y="19729"/>
                </a:lnTo>
                <a:lnTo>
                  <a:pt x="7643" y="20069"/>
                </a:lnTo>
                <a:lnTo>
                  <a:pt x="7643" y="21260"/>
                </a:lnTo>
                <a:lnTo>
                  <a:pt x="7643" y="21600"/>
                </a:lnTo>
                <a:lnTo>
                  <a:pt x="7643" y="19729"/>
                </a:lnTo>
                <a:lnTo>
                  <a:pt x="8474" y="19729"/>
                </a:lnTo>
                <a:lnTo>
                  <a:pt x="8474" y="20069"/>
                </a:lnTo>
                <a:lnTo>
                  <a:pt x="8474" y="21260"/>
                </a:lnTo>
                <a:lnTo>
                  <a:pt x="8474" y="21600"/>
                </a:lnTo>
                <a:lnTo>
                  <a:pt x="8474" y="19729"/>
                </a:lnTo>
                <a:lnTo>
                  <a:pt x="9305" y="19729"/>
                </a:lnTo>
                <a:lnTo>
                  <a:pt x="9305" y="20069"/>
                </a:lnTo>
                <a:lnTo>
                  <a:pt x="9305" y="21260"/>
                </a:lnTo>
                <a:lnTo>
                  <a:pt x="9305" y="21600"/>
                </a:lnTo>
                <a:lnTo>
                  <a:pt x="9305" y="19729"/>
                </a:lnTo>
                <a:lnTo>
                  <a:pt x="10135" y="19729"/>
                </a:lnTo>
                <a:lnTo>
                  <a:pt x="10135" y="20069"/>
                </a:lnTo>
                <a:lnTo>
                  <a:pt x="10135" y="21260"/>
                </a:lnTo>
                <a:lnTo>
                  <a:pt x="10135" y="21600"/>
                </a:lnTo>
                <a:lnTo>
                  <a:pt x="10135" y="19729"/>
                </a:lnTo>
                <a:lnTo>
                  <a:pt x="10966" y="19729"/>
                </a:lnTo>
                <a:lnTo>
                  <a:pt x="10966" y="20069"/>
                </a:lnTo>
                <a:lnTo>
                  <a:pt x="10966" y="21260"/>
                </a:lnTo>
                <a:lnTo>
                  <a:pt x="10966" y="21600"/>
                </a:lnTo>
                <a:lnTo>
                  <a:pt x="10966" y="19729"/>
                </a:lnTo>
                <a:lnTo>
                  <a:pt x="11797" y="19729"/>
                </a:lnTo>
                <a:lnTo>
                  <a:pt x="11797" y="20069"/>
                </a:lnTo>
                <a:lnTo>
                  <a:pt x="11797" y="21260"/>
                </a:lnTo>
                <a:lnTo>
                  <a:pt x="11797" y="21600"/>
                </a:lnTo>
                <a:lnTo>
                  <a:pt x="11797" y="19729"/>
                </a:lnTo>
                <a:lnTo>
                  <a:pt x="12462" y="19729"/>
                </a:lnTo>
                <a:lnTo>
                  <a:pt x="12462" y="20069"/>
                </a:lnTo>
                <a:lnTo>
                  <a:pt x="12462" y="21260"/>
                </a:lnTo>
                <a:lnTo>
                  <a:pt x="12462" y="21600"/>
                </a:lnTo>
                <a:lnTo>
                  <a:pt x="12462" y="19729"/>
                </a:lnTo>
                <a:lnTo>
                  <a:pt x="13292" y="19729"/>
                </a:lnTo>
                <a:lnTo>
                  <a:pt x="13292" y="20069"/>
                </a:lnTo>
                <a:lnTo>
                  <a:pt x="13292" y="21260"/>
                </a:lnTo>
                <a:lnTo>
                  <a:pt x="13292" y="21600"/>
                </a:lnTo>
                <a:lnTo>
                  <a:pt x="13292" y="19729"/>
                </a:lnTo>
                <a:lnTo>
                  <a:pt x="14123" y="19729"/>
                </a:lnTo>
                <a:lnTo>
                  <a:pt x="14123" y="20069"/>
                </a:lnTo>
                <a:lnTo>
                  <a:pt x="14123" y="21260"/>
                </a:lnTo>
                <a:lnTo>
                  <a:pt x="14123" y="21600"/>
                </a:lnTo>
                <a:lnTo>
                  <a:pt x="14123" y="19729"/>
                </a:lnTo>
                <a:lnTo>
                  <a:pt x="14954" y="19729"/>
                </a:lnTo>
                <a:lnTo>
                  <a:pt x="14954" y="20069"/>
                </a:lnTo>
                <a:lnTo>
                  <a:pt x="14954" y="21260"/>
                </a:lnTo>
                <a:lnTo>
                  <a:pt x="14954" y="21600"/>
                </a:lnTo>
                <a:lnTo>
                  <a:pt x="14954" y="19729"/>
                </a:lnTo>
                <a:lnTo>
                  <a:pt x="15785" y="19729"/>
                </a:lnTo>
                <a:lnTo>
                  <a:pt x="15785" y="20069"/>
                </a:lnTo>
                <a:lnTo>
                  <a:pt x="15785" y="21260"/>
                </a:lnTo>
                <a:lnTo>
                  <a:pt x="15785" y="21600"/>
                </a:lnTo>
                <a:lnTo>
                  <a:pt x="15785" y="19729"/>
                </a:lnTo>
                <a:lnTo>
                  <a:pt x="16615" y="19729"/>
                </a:lnTo>
                <a:lnTo>
                  <a:pt x="16615" y="20069"/>
                </a:lnTo>
                <a:lnTo>
                  <a:pt x="16615" y="21260"/>
                </a:lnTo>
                <a:lnTo>
                  <a:pt x="16615" y="21600"/>
                </a:lnTo>
                <a:lnTo>
                  <a:pt x="16615" y="19729"/>
                </a:lnTo>
                <a:lnTo>
                  <a:pt x="17446" y="19729"/>
                </a:lnTo>
                <a:lnTo>
                  <a:pt x="17446" y="20069"/>
                </a:lnTo>
                <a:lnTo>
                  <a:pt x="17446" y="21260"/>
                </a:lnTo>
                <a:lnTo>
                  <a:pt x="17446" y="21600"/>
                </a:lnTo>
                <a:lnTo>
                  <a:pt x="17446" y="19729"/>
                </a:lnTo>
                <a:lnTo>
                  <a:pt x="18277" y="19729"/>
                </a:lnTo>
                <a:lnTo>
                  <a:pt x="18277" y="20069"/>
                </a:lnTo>
                <a:lnTo>
                  <a:pt x="18277" y="21260"/>
                </a:lnTo>
                <a:lnTo>
                  <a:pt x="18277" y="21600"/>
                </a:lnTo>
                <a:lnTo>
                  <a:pt x="18277" y="19729"/>
                </a:lnTo>
                <a:lnTo>
                  <a:pt x="19108" y="19729"/>
                </a:lnTo>
                <a:lnTo>
                  <a:pt x="19108" y="20069"/>
                </a:lnTo>
                <a:lnTo>
                  <a:pt x="19108" y="21260"/>
                </a:lnTo>
                <a:lnTo>
                  <a:pt x="19108" y="21600"/>
                </a:lnTo>
                <a:lnTo>
                  <a:pt x="19108" y="19729"/>
                </a:lnTo>
                <a:lnTo>
                  <a:pt x="19938" y="19729"/>
                </a:lnTo>
                <a:lnTo>
                  <a:pt x="19938" y="20069"/>
                </a:lnTo>
                <a:lnTo>
                  <a:pt x="19938" y="21260"/>
                </a:lnTo>
                <a:lnTo>
                  <a:pt x="19938" y="21600"/>
                </a:lnTo>
                <a:lnTo>
                  <a:pt x="19938" y="19729"/>
                </a:lnTo>
                <a:moveTo>
                  <a:pt x="1495" y="1531"/>
                </a:moveTo>
                <a:lnTo>
                  <a:pt x="5982" y="1531"/>
                </a:lnTo>
                <a:lnTo>
                  <a:pt x="5982" y="18539"/>
                </a:lnTo>
                <a:lnTo>
                  <a:pt x="1495" y="18539"/>
                </a:lnTo>
                <a:lnTo>
                  <a:pt x="1495" y="1531"/>
                </a:lnTo>
                <a:moveTo>
                  <a:pt x="7311" y="1531"/>
                </a:moveTo>
                <a:lnTo>
                  <a:pt x="7975" y="1531"/>
                </a:lnTo>
                <a:lnTo>
                  <a:pt x="7975" y="8334"/>
                </a:lnTo>
                <a:lnTo>
                  <a:pt x="7311" y="8334"/>
                </a:lnTo>
                <a:lnTo>
                  <a:pt x="7311" y="1531"/>
                </a:lnTo>
                <a:moveTo>
                  <a:pt x="7145" y="9865"/>
                </a:moveTo>
                <a:lnTo>
                  <a:pt x="8142" y="9865"/>
                </a:lnTo>
                <a:lnTo>
                  <a:pt x="8142" y="10715"/>
                </a:lnTo>
                <a:lnTo>
                  <a:pt x="7145" y="10715"/>
                </a:lnTo>
                <a:lnTo>
                  <a:pt x="7145" y="9865"/>
                </a:lnTo>
                <a:moveTo>
                  <a:pt x="8972" y="1531"/>
                </a:moveTo>
                <a:lnTo>
                  <a:pt x="12462" y="1531"/>
                </a:lnTo>
                <a:lnTo>
                  <a:pt x="12462" y="5443"/>
                </a:lnTo>
                <a:lnTo>
                  <a:pt x="8972" y="5443"/>
                </a:lnTo>
                <a:lnTo>
                  <a:pt x="8972" y="1531"/>
                </a:lnTo>
                <a:moveTo>
                  <a:pt x="13625" y="1531"/>
                </a:moveTo>
                <a:lnTo>
                  <a:pt x="20271" y="1531"/>
                </a:lnTo>
                <a:lnTo>
                  <a:pt x="20271" y="5443"/>
                </a:lnTo>
                <a:lnTo>
                  <a:pt x="13625" y="5443"/>
                </a:lnTo>
                <a:lnTo>
                  <a:pt x="13625" y="1531"/>
                </a:lnTo>
                <a:moveTo>
                  <a:pt x="18609" y="6463"/>
                </a:moveTo>
                <a:lnTo>
                  <a:pt x="20437" y="6463"/>
                </a:lnTo>
                <a:lnTo>
                  <a:pt x="20437" y="10885"/>
                </a:lnTo>
                <a:lnTo>
                  <a:pt x="18609" y="10885"/>
                </a:lnTo>
                <a:lnTo>
                  <a:pt x="18609" y="6463"/>
                </a:lnTo>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sz="2800" dirty="0" smtClean="0"/>
              <a:t>Panda</a:t>
            </a:r>
          </a:p>
          <a:p>
            <a:r>
              <a:rPr lang="en-US" sz="2800" dirty="0" smtClean="0"/>
              <a:t>Server</a:t>
            </a:r>
            <a:endParaRPr lang="en-US" sz="2800" dirty="0"/>
          </a:p>
        </p:txBody>
      </p:sp>
      <p:sp>
        <p:nvSpPr>
          <p:cNvPr id="152" name="Lightning Bolt 151"/>
          <p:cNvSpPr/>
          <p:nvPr/>
        </p:nvSpPr>
        <p:spPr>
          <a:xfrm>
            <a:off x="11552237" y="22387719"/>
            <a:ext cx="1143000" cy="762000"/>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 name="Picture 5" descr="C:\Program Files\Microsoft Office\MEDIA\CAGCAT10\j0285750.wmf"/>
          <p:cNvPicPr>
            <a:picLocks noChangeAspect="1" noChangeArrowheads="1"/>
          </p:cNvPicPr>
          <p:nvPr/>
        </p:nvPicPr>
        <p:blipFill>
          <a:blip r:embed="rId11" cstate="print"/>
          <a:srcRect/>
          <a:stretch>
            <a:fillRect/>
          </a:stretch>
        </p:blipFill>
        <p:spPr bwMode="auto">
          <a:xfrm>
            <a:off x="25344437" y="23606919"/>
            <a:ext cx="1857230" cy="1143000"/>
          </a:xfrm>
          <a:prstGeom prst="rect">
            <a:avLst/>
          </a:prstGeom>
          <a:noFill/>
        </p:spPr>
      </p:pic>
      <p:pic>
        <p:nvPicPr>
          <p:cNvPr id="116" name="Picture 5" descr="C:\Program Files\Microsoft Office\MEDIA\CAGCAT10\j0285750.wmf"/>
          <p:cNvPicPr>
            <a:picLocks noChangeAspect="1" noChangeArrowheads="1"/>
          </p:cNvPicPr>
          <p:nvPr/>
        </p:nvPicPr>
        <p:blipFill>
          <a:blip r:embed="rId11" cstate="print"/>
          <a:srcRect/>
          <a:stretch>
            <a:fillRect/>
          </a:stretch>
        </p:blipFill>
        <p:spPr bwMode="auto">
          <a:xfrm>
            <a:off x="25725437" y="24445119"/>
            <a:ext cx="3189270" cy="1962779"/>
          </a:xfrm>
          <a:prstGeom prst="rect">
            <a:avLst/>
          </a:prstGeom>
          <a:noFill/>
        </p:spPr>
      </p:pic>
      <p:sp>
        <p:nvSpPr>
          <p:cNvPr id="154" name="Flowchart: Alternate Process 153"/>
          <p:cNvSpPr/>
          <p:nvPr/>
        </p:nvSpPr>
        <p:spPr>
          <a:xfrm>
            <a:off x="15286037" y="33589119"/>
            <a:ext cx="14173200" cy="3352800"/>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algn="ctr">
              <a:spcAft>
                <a:spcPts val="594"/>
              </a:spcAft>
            </a:pPr>
            <a:r>
              <a:rPr lang="en-US" sz="2800" b="1" dirty="0" smtClean="0">
                <a:solidFill>
                  <a:schemeClr val="tx1"/>
                </a:solidFill>
              </a:rPr>
              <a:t>Hardware configuration</a:t>
            </a:r>
            <a:endParaRPr lang="en-US" sz="2800" b="1" dirty="0">
              <a:solidFill>
                <a:schemeClr val="tx1"/>
              </a:solidFill>
            </a:endParaRPr>
          </a:p>
          <a:p>
            <a:pPr marL="182880" indent="-182880" algn="just">
              <a:spcAft>
                <a:spcPts val="594"/>
              </a:spcAft>
            </a:pPr>
            <a:r>
              <a:rPr lang="en-US" sz="2400" dirty="0" smtClean="0">
                <a:solidFill>
                  <a:schemeClr val="tx1"/>
                </a:solidFill>
              </a:rPr>
              <a:t>Three different configurations were tested in progression:</a:t>
            </a:r>
          </a:p>
          <a:p>
            <a:pPr marL="457200" indent="-457200" algn="just">
              <a:spcAft>
                <a:spcPts val="594"/>
              </a:spcAft>
              <a:buFont typeface="+mj-lt"/>
              <a:buAutoNum type="arabicPeriod"/>
            </a:pPr>
            <a:r>
              <a:rPr lang="en-US" sz="2400" dirty="0" smtClean="0">
                <a:solidFill>
                  <a:schemeClr val="tx1"/>
                </a:solidFill>
              </a:rPr>
              <a:t>Cluster of 4 VMs at </a:t>
            </a:r>
            <a:r>
              <a:rPr lang="en-US" sz="2400" dirty="0" smtClean="0">
                <a:solidFill>
                  <a:schemeClr val="tx1"/>
                </a:solidFill>
              </a:rPr>
              <a:t>CERN(each with 2 </a:t>
            </a:r>
            <a:r>
              <a:rPr lang="en-US" sz="2400" dirty="0" smtClean="0">
                <a:solidFill>
                  <a:schemeClr val="tx1"/>
                </a:solidFill>
              </a:rPr>
              <a:t>cores, 4GB RAM)</a:t>
            </a:r>
          </a:p>
          <a:p>
            <a:pPr marL="457200" indent="-457200" algn="just">
              <a:spcAft>
                <a:spcPts val="594"/>
              </a:spcAft>
              <a:buFont typeface="+mj-lt"/>
              <a:buAutoNum type="arabicPeriod"/>
            </a:pPr>
            <a:r>
              <a:rPr lang="en-US" sz="2400" dirty="0" smtClean="0">
                <a:solidFill>
                  <a:schemeClr val="tx1"/>
                </a:solidFill>
              </a:rPr>
              <a:t>Dedicated cluster  of 3 servers at BNL </a:t>
            </a:r>
            <a:r>
              <a:rPr lang="en-US" sz="2400" dirty="0" smtClean="0">
                <a:solidFill>
                  <a:schemeClr val="tx1"/>
                </a:solidFill>
              </a:rPr>
              <a:t>(each with 24 </a:t>
            </a:r>
            <a:r>
              <a:rPr lang="en-US" sz="2400" dirty="0" smtClean="0">
                <a:solidFill>
                  <a:schemeClr val="tx1"/>
                </a:solidFill>
              </a:rPr>
              <a:t>cores, 48GB RAM, 6 spindles in RAID0)</a:t>
            </a:r>
          </a:p>
          <a:p>
            <a:pPr marL="457200" indent="-457200" algn="just">
              <a:spcAft>
                <a:spcPts val="594"/>
              </a:spcAft>
              <a:buFont typeface="+mj-lt"/>
              <a:buAutoNum type="arabicPeriod"/>
            </a:pPr>
            <a:r>
              <a:rPr lang="en-US" sz="2400" dirty="0" smtClean="0">
                <a:solidFill>
                  <a:schemeClr val="tx1"/>
                </a:solidFill>
              </a:rPr>
              <a:t>Dedicated cluster  of 3 servers at BNL </a:t>
            </a:r>
            <a:r>
              <a:rPr lang="en-US" sz="2400" dirty="0" smtClean="0">
                <a:solidFill>
                  <a:schemeClr val="tx1"/>
                </a:solidFill>
              </a:rPr>
              <a:t>(each with 24 </a:t>
            </a:r>
            <a:r>
              <a:rPr lang="en-US" sz="2400" dirty="0" smtClean="0">
                <a:solidFill>
                  <a:schemeClr val="tx1"/>
                </a:solidFill>
              </a:rPr>
              <a:t>cores, 48GB RAM, SSD)</a:t>
            </a:r>
          </a:p>
          <a:p>
            <a:pPr algn="just">
              <a:spcAft>
                <a:spcPts val="594"/>
              </a:spcAft>
            </a:pPr>
            <a:r>
              <a:rPr lang="en-US" sz="2400" dirty="0" smtClean="0">
                <a:solidFill>
                  <a:schemeClr val="tx1"/>
                </a:solidFill>
              </a:rPr>
              <a:t>Data was loaded either from a disk cache residing on a separate machine, or via an application accessing our repository in Amazon S3</a:t>
            </a:r>
          </a:p>
          <a:p>
            <a:pPr marL="182880" indent="-182880" algn="just">
              <a:spcAft>
                <a:spcPts val="594"/>
              </a:spcAft>
              <a:buFont typeface="Arial" pitchFamily="34" charset="0"/>
              <a:buChar char="•"/>
            </a:pPr>
            <a:endParaRPr lang="en-US" sz="2400" dirty="0" smtClean="0">
              <a:solidFill>
                <a:schemeClr val="tx1"/>
              </a:solidFill>
            </a:endParaRPr>
          </a:p>
        </p:txBody>
      </p:sp>
      <p:sp>
        <p:nvSpPr>
          <p:cNvPr id="155" name="Flowchart: Alternate Process 154"/>
          <p:cNvSpPr/>
          <p:nvPr/>
        </p:nvSpPr>
        <p:spPr>
          <a:xfrm>
            <a:off x="655637" y="37322919"/>
            <a:ext cx="28803600" cy="4953000"/>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lIns="90535" tIns="0" rIns="90535" bIns="45267" rtlCol="0" anchor="t" anchorCtr="0"/>
          <a:lstStyle/>
          <a:p>
            <a:pPr marL="182880" indent="-182880" algn="ctr">
              <a:spcAft>
                <a:spcPts val="594"/>
              </a:spcAft>
            </a:pPr>
            <a:r>
              <a:rPr lang="en-US" sz="2800" b="1" dirty="0" smtClean="0">
                <a:solidFill>
                  <a:schemeClr val="tx1"/>
                </a:solidFill>
              </a:rPr>
              <a:t>Scalability testing and comparison to Oracle</a:t>
            </a:r>
            <a:endParaRPr lang="en-US" sz="2800" b="1" dirty="0">
              <a:solidFill>
                <a:schemeClr val="tx1"/>
              </a:solidFill>
            </a:endParaRPr>
          </a:p>
          <a:p>
            <a:pPr algn="just">
              <a:spcAft>
                <a:spcPts val="594"/>
              </a:spcAft>
            </a:pPr>
            <a:r>
              <a:rPr lang="en-US" sz="2400" dirty="0" smtClean="0">
                <a:solidFill>
                  <a:schemeClr val="tx1"/>
                </a:solidFill>
              </a:rPr>
              <a:t>We have analyzed the pattern of queries done against the Oracle database and used most popular queries for our scalability testing and comparison of our Cassandra cluster to the existing Oracle installation. We find that with configuration utilizing SSD storage, the Cassandra cluster  was capable of scaling to at least 3 times the load typically experienced by the Oracle installation. The load was controlled by number of clients hitting the database in parallel and the test  was bound by the number of client threads available.</a:t>
            </a:r>
          </a:p>
          <a:p>
            <a:pPr algn="just">
              <a:spcAft>
                <a:spcPts val="594"/>
              </a:spcAft>
            </a:pPr>
            <a:r>
              <a:rPr lang="en-US" sz="2400" dirty="0" smtClean="0">
                <a:solidFill>
                  <a:schemeClr val="tx1"/>
                </a:solidFill>
              </a:rPr>
              <a:t>In primary key queries, in terms of plain speed Cassandra consistently outperformed Oracle with 3 to 5ms per query </a:t>
            </a:r>
            <a:r>
              <a:rPr lang="en-US" sz="2400" dirty="0" err="1" smtClean="0">
                <a:solidFill>
                  <a:schemeClr val="tx1"/>
                </a:solidFill>
              </a:rPr>
              <a:t>vs</a:t>
            </a:r>
            <a:r>
              <a:rPr lang="en-US" sz="2400" dirty="0" smtClean="0">
                <a:solidFill>
                  <a:schemeClr val="tx1"/>
                </a:solidFill>
              </a:rPr>
              <a:t> 50ms with Oracle. For queries relying in indexes, the Cassandra cluster had a response time of about 4ms </a:t>
            </a:r>
            <a:r>
              <a:rPr lang="en-US" sz="2400" dirty="0" err="1" smtClean="0">
                <a:solidFill>
                  <a:schemeClr val="tx1"/>
                </a:solidFill>
              </a:rPr>
              <a:t>vs</a:t>
            </a:r>
            <a:r>
              <a:rPr lang="en-US" sz="2400" dirty="0" smtClean="0">
                <a:solidFill>
                  <a:schemeClr val="tx1"/>
                </a:solidFill>
              </a:rPr>
              <a:t> a spread of 0.5 to 15 ms in comparable Oracle queries.</a:t>
            </a:r>
          </a:p>
          <a:p>
            <a:pPr marL="273050" indent="-273050" algn="ctr">
              <a:spcBef>
                <a:spcPct val="0"/>
              </a:spcBef>
              <a:spcAft>
                <a:spcPts val="1200"/>
              </a:spcAft>
            </a:pPr>
            <a:r>
              <a:rPr lang="en-US" sz="2800" b="1" dirty="0" smtClean="0">
                <a:solidFill>
                  <a:schemeClr val="tx1"/>
                </a:solidFill>
              </a:rPr>
              <a:t>Conclusions</a:t>
            </a:r>
          </a:p>
          <a:p>
            <a:pPr marL="182880" indent="-182880">
              <a:spcBef>
                <a:spcPct val="0"/>
              </a:spcBef>
              <a:spcAft>
                <a:spcPts val="600"/>
              </a:spcAft>
              <a:buFont typeface="Arial" pitchFamily="34" charset="0"/>
              <a:buChar char="•"/>
            </a:pPr>
            <a:r>
              <a:rPr lang="en-US" sz="2400" dirty="0" smtClean="0">
                <a:solidFill>
                  <a:schemeClr val="tx1"/>
                </a:solidFill>
              </a:rPr>
              <a:t>Current setup of the BNL Cassandra cluster provides acceptable performance and scaling characteristics for use in monitoring</a:t>
            </a:r>
          </a:p>
          <a:p>
            <a:pPr marL="182880" indent="-182880">
              <a:spcBef>
                <a:spcPct val="0"/>
              </a:spcBef>
              <a:spcAft>
                <a:spcPts val="600"/>
              </a:spcAft>
              <a:buFont typeface="Arial" pitchFamily="34" charset="0"/>
              <a:buChar char="•"/>
            </a:pPr>
            <a:r>
              <a:rPr lang="en-US" sz="2400" dirty="0" smtClean="0">
                <a:solidFill>
                  <a:schemeClr val="tx1"/>
                </a:solidFill>
              </a:rPr>
              <a:t>We demonstrated flexibility and functionality of composite indexes in Cassandra</a:t>
            </a:r>
          </a:p>
          <a:p>
            <a:pPr marL="182880" indent="-182880">
              <a:spcBef>
                <a:spcPct val="0"/>
              </a:spcBef>
              <a:spcAft>
                <a:spcPts val="600"/>
              </a:spcAft>
              <a:buFont typeface="Arial" pitchFamily="34" charset="0"/>
              <a:buChar char="•"/>
            </a:pPr>
            <a:r>
              <a:rPr lang="en-US" sz="2400" dirty="0" smtClean="0">
                <a:solidFill>
                  <a:schemeClr val="tx1"/>
                </a:solidFill>
              </a:rPr>
              <a:t>Focus will now shift to building a Web service that would serve JSON data to clients</a:t>
            </a:r>
          </a:p>
          <a:p>
            <a:pPr algn="just">
              <a:spcAft>
                <a:spcPts val="594"/>
              </a:spcAft>
            </a:pPr>
            <a:endParaRPr lang="en-US" sz="2400" dirty="0" smtClean="0">
              <a:solidFill>
                <a:schemeClr val="tx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21349</TotalTime>
  <Words>1339</Words>
  <Application>Microsoft Office PowerPoint</Application>
  <PresentationFormat>Custom</PresentationFormat>
  <Paragraphs>113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BNL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Potekhin,Maxim</dc:creator>
  <cp:lastModifiedBy>Potekhin,Maxim</cp:lastModifiedBy>
  <cp:revision>575</cp:revision>
  <dcterms:created xsi:type="dcterms:W3CDTF">2009-02-19T22:02:37Z</dcterms:created>
  <dcterms:modified xsi:type="dcterms:W3CDTF">2011-08-31T17:40:01Z</dcterms:modified>
</cp:coreProperties>
</file>