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315" r:id="rId3"/>
    <p:sldId id="317" r:id="rId4"/>
    <p:sldId id="316" r:id="rId5"/>
    <p:sldId id="327" r:id="rId6"/>
    <p:sldId id="326" r:id="rId7"/>
    <p:sldId id="319" r:id="rId8"/>
    <p:sldId id="329" r:id="rId9"/>
    <p:sldId id="318" r:id="rId10"/>
    <p:sldId id="330" r:id="rId11"/>
    <p:sldId id="312" r:id="rId12"/>
    <p:sldId id="334" r:id="rId13"/>
    <p:sldId id="322" r:id="rId14"/>
    <p:sldId id="333" r:id="rId15"/>
    <p:sldId id="335" r:id="rId16"/>
    <p:sldId id="328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0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3B486-D724-4731-9A4C-B329C745D688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59592-8563-4FB4-AB82-36EF03F5AA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570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659592-8563-4FB4-AB82-36EF03F5AA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538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659592-8563-4FB4-AB82-36EF03F5AA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983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659592-8563-4FB4-AB82-36EF03F5AA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240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DF125-064B-4B02-8AAD-9C553427E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4007EBA-F5E8-4251-A4B4-A6840EBF35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397663-EDEF-447B-9FCA-D4948EC64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72F3-CEDE-47EB-8C37-C0437E1FEA69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F45C07-249F-49EA-A571-66FA4F41F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9EE1A9-10EE-46CC-9C99-D672E2D5C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780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8F5C66-DF4D-4915-A7F6-D48699F0B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4161E54-D4F8-425C-9FF5-EE9E45CD3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A0B135-9BBC-4FEC-94F6-0B7D24784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D9BE-4293-4013-8422-C611EC5E398A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2C3A6F-9AFF-4589-8FB9-7FF61F4B5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06756B-8DBB-4C9F-A7F5-9925827E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720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F1DA31E-7D4A-4026-8792-E027D7AF7C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DC626E-A85F-4BDB-B823-DEA61094D8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F8B429-5606-42A6-B4E7-62ABB7E51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459-F551-4C92-B989-716E8B387D1A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0032EE-3963-4203-B7E4-3E835752E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BA124C-D9EC-4BF6-8492-CAFDDE970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206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215D-3B32-44B7-9444-A35E066BED0B}" type="datetime1">
              <a:rPr lang="zh-CN" altLang="en-US" smtClean="0"/>
              <a:t>2021/12/2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286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022743-754B-4F5F-AD60-B6E9A9943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4C85B2-49BE-404D-8919-C296FCAB1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A92D42C-22DD-4E03-B808-D5A17537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9EF9-E678-4A03-A575-051F5B6CE51D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AEF396-3F05-4600-BE76-AB3CBB2C2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08FC4A-F63A-480F-B253-C2721578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578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731E92-DF67-499E-93BF-E53467AB7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9C0662E-99B3-4DAF-86B2-89CACFAD5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968F1-3567-449E-B7D2-2224EF188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6ECBB-B47F-4EB4-82D4-D6BA07184150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78163B-B4FC-43DC-9AEA-85F7D9C91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739826-9CD9-4DB8-9C9F-FEF372318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29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397D3E-0EBA-4897-844F-AEE332F2C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91CB982-548C-48B3-9556-F579E9970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77917F3-0F72-408F-A47B-7F55FD43F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1214131-9A2C-4DAB-B12C-899EABBFB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BBC4-F95F-454E-B888-DCA84C10CFA6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D91E5FC-DB42-47DE-A1A4-696B3A6EC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B7B1294-6F5C-4151-BF73-2D827891A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85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77CA19-C821-4460-84AD-C50C58606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486B07-2197-49B6-9E7A-CB6EDA33C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F7871D7-A197-4A34-96E7-CD2BCCE90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6068CEF-8F4F-4956-9E50-B165095EF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966D3AE-79E1-4ECD-806A-CAE9FE361F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8802AF7-53F7-465F-9282-D3D3CD886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BF0E-CB40-4B6B-ACF9-E5266DA3F5E7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F1E8B17-52C9-4FE5-892A-EF210FF83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BB4832B-7FD8-4610-8FD4-D5AD4B7C8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662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60F8D2-56D3-4AD3-A5C8-FEF59BCD5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C163129-58F7-44E0-8B61-7900A314F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606A-75B2-4527-AF3E-12BB5AE1AC0F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DB6B528-75F7-4D2E-BB9D-56FEF291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3A5F8DC-27FA-4E3F-9BA5-D445E83E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102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9CC6DAA-32B6-4EE1-930A-A190CA959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6B2A3-AED1-414D-A89A-881DD55A3563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18DC753-387E-4458-8788-24F87823E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981E2EA-EE72-4A4E-B0C3-E681DAB9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90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83971C-D640-4E06-8464-82738C9A0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CEA6F2-D8A2-44B1-A90A-40228BC6F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0776FED-692D-4781-AADB-1972E030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F25A350-54F5-4B3A-8AD1-BEE8FCA4E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93745-CF30-42F3-B862-C812C341E934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221C9B8-BDF2-4F50-9417-3F2D12C22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39F0302-BC3C-4B8F-9B7F-86FAACC91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15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42D2A5-47F1-43CC-8B7C-BF0C596E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C1B453D-B761-40AF-9902-B8B919CA67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F9E12F-449C-4845-AA4F-282DC0B5F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2086424-37D7-452E-9F9B-317A25771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282C-61D6-456D-876C-086739E6D79C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8994341-064F-475D-8728-1FBFBBBC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B67C03E-EA53-4CFA-958C-7704DADF8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3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D94E3F8-40A6-47A8-A4C9-472F7E1FA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112F32-50C8-41E9-80F3-9D2A23604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9CFDB2-8531-462C-A062-96B1B40BA9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E1F20-4F6D-4965-BB2E-5346FDD9DFE9}" type="datetime1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7BD575-80BB-48DC-920A-36831BCAB2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684783-7457-489D-9FAF-AC5366C7A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30C0E-5ECD-49A1-8980-17588D17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00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56.png"/><Relationship Id="rId26" Type="http://schemas.openxmlformats.org/officeDocument/2006/relationships/image" Target="../media/image63.gif"/><Relationship Id="rId3" Type="http://schemas.openxmlformats.org/officeDocument/2006/relationships/image" Target="../media/image43.png"/><Relationship Id="rId21" Type="http://schemas.openxmlformats.org/officeDocument/2006/relationships/image" Target="../media/image59.gif"/><Relationship Id="rId34" Type="http://schemas.openxmlformats.org/officeDocument/2006/relationships/image" Target="../media/image71.gif"/><Relationship Id="rId7" Type="http://schemas.openxmlformats.org/officeDocument/2006/relationships/image" Target="../media/image47.gif"/><Relationship Id="rId12" Type="http://schemas.openxmlformats.org/officeDocument/2006/relationships/image" Target="../media/image52.gif"/><Relationship Id="rId17" Type="http://schemas.openxmlformats.org/officeDocument/2006/relationships/image" Target="../media/image55.png"/><Relationship Id="rId25" Type="http://schemas.openxmlformats.org/officeDocument/2006/relationships/image" Target="../media/image41.png"/><Relationship Id="rId33" Type="http://schemas.openxmlformats.org/officeDocument/2006/relationships/image" Target="../media/image70.gi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4.gif"/><Relationship Id="rId20" Type="http://schemas.openxmlformats.org/officeDocument/2006/relationships/image" Target="../media/image58.gif"/><Relationship Id="rId29" Type="http://schemas.openxmlformats.org/officeDocument/2006/relationships/image" Target="../media/image6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11" Type="http://schemas.openxmlformats.org/officeDocument/2006/relationships/image" Target="../media/image51.gif"/><Relationship Id="rId24" Type="http://schemas.openxmlformats.org/officeDocument/2006/relationships/image" Target="../media/image62.gif"/><Relationship Id="rId32" Type="http://schemas.openxmlformats.org/officeDocument/2006/relationships/image" Target="../media/image69.gif"/><Relationship Id="rId5" Type="http://schemas.openxmlformats.org/officeDocument/2006/relationships/image" Target="../media/image45.gif"/><Relationship Id="rId15" Type="http://schemas.openxmlformats.org/officeDocument/2006/relationships/image" Target="../media/image53.gif"/><Relationship Id="rId23" Type="http://schemas.openxmlformats.org/officeDocument/2006/relationships/image" Target="../media/image61.gif"/><Relationship Id="rId28" Type="http://schemas.openxmlformats.org/officeDocument/2006/relationships/image" Target="../media/image65.gif"/><Relationship Id="rId10" Type="http://schemas.openxmlformats.org/officeDocument/2006/relationships/image" Target="../media/image50.gif"/><Relationship Id="rId19" Type="http://schemas.openxmlformats.org/officeDocument/2006/relationships/image" Target="../media/image57.gif"/><Relationship Id="rId31" Type="http://schemas.openxmlformats.org/officeDocument/2006/relationships/image" Target="../media/image68.gif"/><Relationship Id="rId4" Type="http://schemas.openxmlformats.org/officeDocument/2006/relationships/image" Target="../media/image44.gif"/><Relationship Id="rId9" Type="http://schemas.openxmlformats.org/officeDocument/2006/relationships/image" Target="../media/image49.gif"/><Relationship Id="rId14" Type="http://schemas.openxmlformats.org/officeDocument/2006/relationships/image" Target="../media/image22.png"/><Relationship Id="rId22" Type="http://schemas.openxmlformats.org/officeDocument/2006/relationships/image" Target="../media/image60.gif"/><Relationship Id="rId27" Type="http://schemas.openxmlformats.org/officeDocument/2006/relationships/image" Target="../media/image64.png"/><Relationship Id="rId30" Type="http://schemas.openxmlformats.org/officeDocument/2006/relationships/image" Target="../media/image67.gif"/><Relationship Id="rId35" Type="http://schemas.openxmlformats.org/officeDocument/2006/relationships/image" Target="../media/image72.gif"/><Relationship Id="rId8" Type="http://schemas.openxmlformats.org/officeDocument/2006/relationships/image" Target="../media/image48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8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0">
            <a:extLst>
              <a:ext uri="{FF2B5EF4-FFF2-40B4-BE49-F238E27FC236}">
                <a16:creationId xmlns:a16="http://schemas.microsoft.com/office/drawing/2014/main" id="{7FF7BD44-EF6F-4D36-A449-75162F89C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259808"/>
            <a:ext cx="7848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SimSun" pitchFamily="2" charset="-122"/>
              </a:rPr>
              <a:t>Transverse structure of heavy baryons in momentum space:</a:t>
            </a:r>
          </a:p>
          <a:p>
            <a:pPr algn="ctr">
              <a:defRPr/>
            </a:pPr>
            <a:r>
              <a:rPr lang="en-US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SimSun" pitchFamily="2" charset="-122"/>
              </a:rPr>
              <a:t>A light-front Hamiltonian approach</a:t>
            </a:r>
          </a:p>
        </p:txBody>
      </p:sp>
      <p:sp>
        <p:nvSpPr>
          <p:cNvPr id="12" name="Text Box 14">
            <a:extLst>
              <a:ext uri="{FF2B5EF4-FFF2-40B4-BE49-F238E27FC236}">
                <a16:creationId xmlns:a16="http://schemas.microsoft.com/office/drawing/2014/main" id="{21C1C9FA-227E-426A-A574-A47CCA75B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9364" y="5950470"/>
            <a:ext cx="4495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Light Cone 2021,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December 2, 2021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92F308A-E491-4CF3-BFDE-EA8395E87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281" y="4597151"/>
            <a:ext cx="5069965" cy="1253639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24D55786-02A3-4234-A618-86D2F7F9C326}"/>
              </a:ext>
            </a:extLst>
          </p:cNvPr>
          <p:cNvSpPr txBox="1">
            <a:spLocks noChangeArrowheads="1"/>
          </p:cNvSpPr>
          <p:nvPr/>
        </p:nvSpPr>
        <p:spPr>
          <a:xfrm>
            <a:off x="1115213" y="3076059"/>
            <a:ext cx="7404100" cy="589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altLang="zh-CN" sz="3200" b="1" dirty="0" err="1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Zhi</a:t>
            </a:r>
            <a:r>
              <a:rPr lang="en-US" altLang="zh-CN" sz="3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-Min Zhu</a:t>
            </a:r>
            <a:r>
              <a:rPr lang="en-US" altLang="zh-CN" sz="3200" b="1" baseline="300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1,2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49E971F-C629-48C0-AB05-B4EFA180A85A}"/>
              </a:ext>
            </a:extLst>
          </p:cNvPr>
          <p:cNvSpPr txBox="1">
            <a:spLocks noChangeArrowheads="1"/>
          </p:cNvSpPr>
          <p:nvPr/>
        </p:nvSpPr>
        <p:spPr>
          <a:xfrm>
            <a:off x="869949" y="3907822"/>
            <a:ext cx="7404100" cy="589649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altLang="zh-CN" sz="3200" b="1" baseline="300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en-US" altLang="zh-CN" sz="3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Institute of Modern Physics, Chinese Academy of Science</a:t>
            </a:r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altLang="zh-CN" sz="3200" b="1" baseline="300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School of Nuclear Physics, University of Chinese Academy of Sciences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E2DBB4C-A4DA-478D-8E85-A82EC4C089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58"/>
          <a:stretch/>
        </p:blipFill>
        <p:spPr>
          <a:xfrm>
            <a:off x="8026479" y="3592595"/>
            <a:ext cx="939642" cy="904876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16A6110C-325F-46BC-A953-F69150A57921}"/>
              </a:ext>
            </a:extLst>
          </p:cNvPr>
          <p:cNvSpPr txBox="1">
            <a:spLocks noChangeArrowheads="1"/>
          </p:cNvSpPr>
          <p:nvPr/>
        </p:nvSpPr>
        <p:spPr>
          <a:xfrm>
            <a:off x="2369607" y="3552215"/>
            <a:ext cx="4404784" cy="549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altLang="zh-CN" sz="3200" b="1" baseline="300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zhuzhimin@impcas.ac.cn</a:t>
            </a:r>
            <a:endParaRPr lang="en-US" altLang="zh-CN" sz="3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915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E602E3C-C96B-49C9-A5E3-C0E94651B8FE}"/>
              </a:ext>
            </a:extLst>
          </p:cNvPr>
          <p:cNvGrpSpPr/>
          <p:nvPr/>
        </p:nvGrpSpPr>
        <p:grpSpPr>
          <a:xfrm>
            <a:off x="475689" y="2049821"/>
            <a:ext cx="7620943" cy="3117135"/>
            <a:chOff x="303857" y="2149132"/>
            <a:chExt cx="8211493" cy="3265853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7C9B853B-3C30-47AB-BF55-F87DF4BE4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3857" y="2149132"/>
              <a:ext cx="8211493" cy="3265853"/>
            </a:xfrm>
            <a:prstGeom prst="rect">
              <a:avLst/>
            </a:prstGeom>
          </p:spPr>
        </p:pic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E563C32B-C31D-434E-B6DF-8735F62CF282}"/>
                </a:ext>
              </a:extLst>
            </p:cNvPr>
            <p:cNvCxnSpPr/>
            <p:nvPr/>
          </p:nvCxnSpPr>
          <p:spPr>
            <a:xfrm>
              <a:off x="1043796" y="2277374"/>
              <a:ext cx="0" cy="26741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5CCEF37C-8E32-46D3-BBB3-A28422187A82}"/>
                </a:ext>
              </a:extLst>
            </p:cNvPr>
            <p:cNvCxnSpPr/>
            <p:nvPr/>
          </p:nvCxnSpPr>
          <p:spPr>
            <a:xfrm>
              <a:off x="6604958" y="2235680"/>
              <a:ext cx="0" cy="26741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6234E7DF-76C1-4C50-94A0-34D7E6A72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E7792EFE-A6E8-41CE-80AE-E17FF3E0C5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240198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TMDs for the valance quarks of Λ</a:t>
            </a:r>
            <a:r>
              <a:rPr lang="en-US" altLang="zh-CN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0</a:t>
            </a: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881BA08-9030-4E66-ACCE-491B0768B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356" y="2009040"/>
            <a:ext cx="7837564" cy="3140425"/>
          </a:xfrm>
          <a:prstGeom prst="rect">
            <a:avLst/>
          </a:prstGeom>
        </p:spPr>
      </p:pic>
      <p:sp>
        <p:nvSpPr>
          <p:cNvPr id="18" name="Text Box 10">
            <a:extLst>
              <a:ext uri="{FF2B5EF4-FFF2-40B4-BE49-F238E27FC236}">
                <a16:creationId xmlns:a16="http://schemas.microsoft.com/office/drawing/2014/main" id="{02274DA0-738A-4A09-B50F-B060EC72E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368" y="5164524"/>
            <a:ext cx="14638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u quark</a:t>
            </a:r>
          </a:p>
        </p:txBody>
      </p:sp>
      <p:sp>
        <p:nvSpPr>
          <p:cNvPr id="19" name="Text Box 10">
            <a:extLst>
              <a:ext uri="{FF2B5EF4-FFF2-40B4-BE49-F238E27FC236}">
                <a16:creationId xmlns:a16="http://schemas.microsoft.com/office/drawing/2014/main" id="{9B003AA5-1F83-4811-BDDA-CB8153478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4296" y="5164524"/>
            <a:ext cx="14638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d quark</a:t>
            </a:r>
          </a:p>
        </p:txBody>
      </p:sp>
      <p:sp>
        <p:nvSpPr>
          <p:cNvPr id="20" name="Text Box 10">
            <a:extLst>
              <a:ext uri="{FF2B5EF4-FFF2-40B4-BE49-F238E27FC236}">
                <a16:creationId xmlns:a16="http://schemas.microsoft.com/office/drawing/2014/main" id="{4BBA9DE1-5678-4DC1-9816-E55882961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7950" y="5167424"/>
            <a:ext cx="14638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s quark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2B4AFF73-A431-463D-ADF6-F46F9150E5DD}"/>
              </a:ext>
            </a:extLst>
          </p:cNvPr>
          <p:cNvGrpSpPr/>
          <p:nvPr/>
        </p:nvGrpSpPr>
        <p:grpSpPr>
          <a:xfrm>
            <a:off x="376355" y="1970487"/>
            <a:ext cx="7620943" cy="3126613"/>
            <a:chOff x="303857" y="2770176"/>
            <a:chExt cx="8211493" cy="3275783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9DFA592C-70B9-47B1-8B1D-271D709A7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3857" y="2770176"/>
              <a:ext cx="8211493" cy="3275783"/>
            </a:xfrm>
            <a:prstGeom prst="rect">
              <a:avLst/>
            </a:prstGeom>
          </p:spPr>
        </p:pic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7A47E326-97E5-40E1-937D-842509966677}"/>
                </a:ext>
              </a:extLst>
            </p:cNvPr>
            <p:cNvSpPr/>
            <p:nvPr/>
          </p:nvSpPr>
          <p:spPr>
            <a:xfrm>
              <a:off x="5956917" y="4079970"/>
              <a:ext cx="106532" cy="159798"/>
            </a:xfrm>
            <a:prstGeom prst="ellipse">
              <a:avLst/>
            </a:prstGeom>
            <a:solidFill>
              <a:schemeClr val="accent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ED138C96-C25F-4A84-B9ED-C445D6491BF2}"/>
                </a:ext>
              </a:extLst>
            </p:cNvPr>
            <p:cNvSpPr/>
            <p:nvPr/>
          </p:nvSpPr>
          <p:spPr>
            <a:xfrm>
              <a:off x="5956917" y="5713462"/>
              <a:ext cx="106532" cy="159798"/>
            </a:xfrm>
            <a:prstGeom prst="ellipse">
              <a:avLst/>
            </a:prstGeom>
            <a:solidFill>
              <a:schemeClr val="accent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1291571E-2ED7-45D5-85AC-752E9A2D97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2652" y="346843"/>
            <a:ext cx="1322773" cy="365553"/>
          </a:xfrm>
          <a:prstGeom prst="rect">
            <a:avLst/>
          </a:prstGeom>
        </p:spPr>
      </p:pic>
      <p:sp>
        <p:nvSpPr>
          <p:cNvPr id="15" name="Text Box 10">
            <a:extLst>
              <a:ext uri="{FF2B5EF4-FFF2-40B4-BE49-F238E27FC236}">
                <a16:creationId xmlns:a16="http://schemas.microsoft.com/office/drawing/2014/main" id="{888DCCE4-88C5-4778-903B-D38AC699C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3995" y="5518137"/>
            <a:ext cx="64926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TMDs of u and d quark have the same structure.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393CE41-DAFF-4EA6-8A80-7A7B4D0D3006}"/>
              </a:ext>
            </a:extLst>
          </p:cNvPr>
          <p:cNvSpPr/>
          <p:nvPr/>
        </p:nvSpPr>
        <p:spPr>
          <a:xfrm>
            <a:off x="376355" y="1989054"/>
            <a:ext cx="5105959" cy="3160411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12CF2140-AC7C-49FF-A246-16D5B6138C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320" y="712396"/>
            <a:ext cx="5246506" cy="1258091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876D80D1-2AE9-4E6A-9767-43B57C90C738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10">
            <a:extLst>
              <a:ext uri="{FF2B5EF4-FFF2-40B4-BE49-F238E27FC236}">
                <a16:creationId xmlns:a16="http://schemas.microsoft.com/office/drawing/2014/main" id="{49CBA98E-6858-4C95-8A6A-77D7F0DED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5659" y="5756460"/>
            <a:ext cx="64926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Heavy quarks concentrate in larger x range.</a:t>
            </a:r>
          </a:p>
        </p:txBody>
      </p:sp>
    </p:spTree>
    <p:extLst>
      <p:ext uri="{BB962C8B-B14F-4D97-AF65-F5344CB8AC3E}">
        <p14:creationId xmlns:p14="http://schemas.microsoft.com/office/powerpoint/2010/main" val="215397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895342A-D273-4DF0-B0A4-796662771AC0}"/>
              </a:ext>
            </a:extLst>
          </p:cNvPr>
          <p:cNvGrpSpPr/>
          <p:nvPr/>
        </p:nvGrpSpPr>
        <p:grpSpPr>
          <a:xfrm>
            <a:off x="371320" y="2018997"/>
            <a:ext cx="7604009" cy="3063475"/>
            <a:chOff x="303857" y="2048773"/>
            <a:chExt cx="8211492" cy="331143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9F16071-3F20-4622-8750-B14F78F82AD3}"/>
                </a:ext>
              </a:extLst>
            </p:cNvPr>
            <p:cNvGrpSpPr/>
            <p:nvPr/>
          </p:nvGrpSpPr>
          <p:grpSpPr>
            <a:xfrm>
              <a:off x="303857" y="2065293"/>
              <a:ext cx="8211492" cy="3294917"/>
              <a:chOff x="303857" y="2065293"/>
              <a:chExt cx="8211492" cy="3294917"/>
            </a:xfrm>
          </p:grpSpPr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A8C33EED-B939-45CC-9095-2E7ED262C1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3857" y="2065293"/>
                <a:ext cx="8211492" cy="3294917"/>
              </a:xfrm>
              <a:prstGeom prst="rect">
                <a:avLst/>
              </a:prstGeom>
            </p:spPr>
          </p:pic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id="{12DD2D75-3420-40C5-AF3C-D8D148F036B6}"/>
                  </a:ext>
                </a:extLst>
              </p:cNvPr>
              <p:cNvSpPr/>
              <p:nvPr/>
            </p:nvSpPr>
            <p:spPr>
              <a:xfrm>
                <a:off x="7668294" y="2697199"/>
                <a:ext cx="662741" cy="897190"/>
              </a:xfrm>
              <a:prstGeom prst="ellipse">
                <a:avLst/>
              </a:prstGeom>
              <a:noFill/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AB00DA01-FA63-441E-99AE-61086ED54023}"/>
                  </a:ext>
                </a:extLst>
              </p:cNvPr>
              <p:cNvSpPr/>
              <p:nvPr/>
            </p:nvSpPr>
            <p:spPr>
              <a:xfrm>
                <a:off x="1494366" y="3187048"/>
                <a:ext cx="912913" cy="500695"/>
              </a:xfrm>
              <a:prstGeom prst="ellipse">
                <a:avLst/>
              </a:prstGeom>
              <a:noFill/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A4829FA2-2B46-437C-A295-4C72BCDB1046}"/>
                </a:ext>
              </a:extLst>
            </p:cNvPr>
            <p:cNvCxnSpPr/>
            <p:nvPr/>
          </p:nvCxnSpPr>
          <p:spPr>
            <a:xfrm>
              <a:off x="845389" y="2182483"/>
              <a:ext cx="0" cy="26741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729CA6F3-536D-480D-9312-5CB4345E9DE7}"/>
                </a:ext>
              </a:extLst>
            </p:cNvPr>
            <p:cNvCxnSpPr/>
            <p:nvPr/>
          </p:nvCxnSpPr>
          <p:spPr>
            <a:xfrm>
              <a:off x="7044905" y="2048773"/>
              <a:ext cx="0" cy="26741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3BF51F94-E6A7-4210-8700-3004F6BF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" name="Text Box 10">
            <a:extLst>
              <a:ext uri="{FF2B5EF4-FFF2-40B4-BE49-F238E27FC236}">
                <a16:creationId xmlns:a16="http://schemas.microsoft.com/office/drawing/2014/main" id="{F8717F3D-67B9-40AC-A10E-3109594DA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240198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TMDs for the valance quarks of </a:t>
            </a:r>
            <a:r>
              <a:rPr lang="en-US" altLang="zh-CN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Λ</a:t>
            </a:r>
            <a:r>
              <a:rPr lang="en-US" altLang="zh-CN" sz="3200" b="1" baseline="-25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</a:t>
            </a: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CD16F33C-61A6-4E70-9119-157716686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38" y="2003565"/>
            <a:ext cx="7604009" cy="3038879"/>
          </a:xfrm>
          <a:prstGeom prst="rect">
            <a:avLst/>
          </a:prstGeom>
        </p:spPr>
      </p:pic>
      <p:sp>
        <p:nvSpPr>
          <p:cNvPr id="23" name="Text Box 10">
            <a:extLst>
              <a:ext uri="{FF2B5EF4-FFF2-40B4-BE49-F238E27FC236}">
                <a16:creationId xmlns:a16="http://schemas.microsoft.com/office/drawing/2014/main" id="{CADB2A56-D12D-40C3-A539-A3DE43635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790" y="5119685"/>
            <a:ext cx="14606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u quark</a:t>
            </a:r>
          </a:p>
        </p:txBody>
      </p:sp>
      <p:sp>
        <p:nvSpPr>
          <p:cNvPr id="24" name="Text Box 10">
            <a:extLst>
              <a:ext uri="{FF2B5EF4-FFF2-40B4-BE49-F238E27FC236}">
                <a16:creationId xmlns:a16="http://schemas.microsoft.com/office/drawing/2014/main" id="{1B792CBA-5C64-49B4-BBF4-E0B1AA242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9718" y="5146371"/>
            <a:ext cx="14606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d quark</a:t>
            </a:r>
          </a:p>
        </p:txBody>
      </p:sp>
      <p:sp>
        <p:nvSpPr>
          <p:cNvPr id="25" name="Text Box 10">
            <a:extLst>
              <a:ext uri="{FF2B5EF4-FFF2-40B4-BE49-F238E27FC236}">
                <a16:creationId xmlns:a16="http://schemas.microsoft.com/office/drawing/2014/main" id="{3E2B9CA2-17B8-4E6A-A4E0-46A4F3B2A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4179" y="5089955"/>
            <a:ext cx="14606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 quark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55FB589-7B0E-4D15-A3EE-BF8C56035401}"/>
              </a:ext>
            </a:extLst>
          </p:cNvPr>
          <p:cNvGrpSpPr/>
          <p:nvPr/>
        </p:nvGrpSpPr>
        <p:grpSpPr>
          <a:xfrm>
            <a:off x="312925" y="2003248"/>
            <a:ext cx="7604009" cy="3065775"/>
            <a:chOff x="303857" y="2801961"/>
            <a:chExt cx="8211492" cy="3313923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1B9092D4-356F-45EC-9CFF-85E20BBAF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3857" y="2801961"/>
              <a:ext cx="8211492" cy="3313923"/>
            </a:xfrm>
            <a:prstGeom prst="rect">
              <a:avLst/>
            </a:prstGeom>
          </p:spPr>
        </p:pic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F96E84F5-497D-4FEB-958A-BE52E2C7A124}"/>
                </a:ext>
              </a:extLst>
            </p:cNvPr>
            <p:cNvSpPr/>
            <p:nvPr/>
          </p:nvSpPr>
          <p:spPr>
            <a:xfrm>
              <a:off x="5939161" y="4133236"/>
              <a:ext cx="106532" cy="159798"/>
            </a:xfrm>
            <a:prstGeom prst="ellipse">
              <a:avLst/>
            </a:prstGeom>
            <a:solidFill>
              <a:schemeClr val="accent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DFEC7467-03AC-45A5-BC34-3503D1F34858}"/>
                </a:ext>
              </a:extLst>
            </p:cNvPr>
            <p:cNvSpPr/>
            <p:nvPr/>
          </p:nvSpPr>
          <p:spPr>
            <a:xfrm>
              <a:off x="5965795" y="5748973"/>
              <a:ext cx="106532" cy="159798"/>
            </a:xfrm>
            <a:prstGeom prst="ellipse">
              <a:avLst/>
            </a:prstGeom>
            <a:solidFill>
              <a:schemeClr val="accent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2FF1503-C2CB-4855-ADA3-A716A3A2B8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6650" y="346843"/>
            <a:ext cx="1410711" cy="365125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E0972902-A57E-423B-9DA5-C26955D55B6A}"/>
              </a:ext>
            </a:extLst>
          </p:cNvPr>
          <p:cNvSpPr/>
          <p:nvPr/>
        </p:nvSpPr>
        <p:spPr>
          <a:xfrm>
            <a:off x="271985" y="2015461"/>
            <a:ext cx="5094614" cy="314662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38A5687F-9056-41FF-8DE3-072C3B70C243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 Box 10">
            <a:extLst>
              <a:ext uri="{FF2B5EF4-FFF2-40B4-BE49-F238E27FC236}">
                <a16:creationId xmlns:a16="http://schemas.microsoft.com/office/drawing/2014/main" id="{24194564-63C7-4496-BCA2-22096E43A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06" y="6007875"/>
            <a:ext cx="64926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Heavy quarks are dispersed in broader </a:t>
            </a:r>
            <a:r>
              <a:rPr lang="en-US" altLang="zh-CN" sz="2000" b="1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k</a:t>
            </a:r>
            <a:r>
              <a:rPr lang="en-US" altLang="zh-CN" sz="2000" b="1" baseline="-25000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</a:t>
            </a:r>
            <a:r>
              <a:rPr lang="en-US" altLang="zh-CN" sz="2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range.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13AEDC31-1570-4521-9659-02FE4C6F43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320" y="712396"/>
            <a:ext cx="5246506" cy="1258091"/>
          </a:xfrm>
          <a:prstGeom prst="rect">
            <a:avLst/>
          </a:prstGeom>
        </p:spPr>
      </p:pic>
      <p:sp>
        <p:nvSpPr>
          <p:cNvPr id="36" name="Text Box 10">
            <a:extLst>
              <a:ext uri="{FF2B5EF4-FFF2-40B4-BE49-F238E27FC236}">
                <a16:creationId xmlns:a16="http://schemas.microsoft.com/office/drawing/2014/main" id="{54D836DE-15B6-4135-AEF1-F0DF17A741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3995" y="5518137"/>
            <a:ext cx="64926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TMDs of u and d quark have the same structure.</a:t>
            </a:r>
          </a:p>
        </p:txBody>
      </p:sp>
      <p:sp>
        <p:nvSpPr>
          <p:cNvPr id="37" name="Text Box 10">
            <a:extLst>
              <a:ext uri="{FF2B5EF4-FFF2-40B4-BE49-F238E27FC236}">
                <a16:creationId xmlns:a16="http://schemas.microsoft.com/office/drawing/2014/main" id="{237F63E4-C333-4843-AF41-56ECBF838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5659" y="5756460"/>
            <a:ext cx="64926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Heavy quarks concentrate in larger x range.</a:t>
            </a:r>
          </a:p>
        </p:txBody>
      </p:sp>
    </p:spTree>
    <p:extLst>
      <p:ext uri="{BB962C8B-B14F-4D97-AF65-F5344CB8AC3E}">
        <p14:creationId xmlns:p14="http://schemas.microsoft.com/office/powerpoint/2010/main" val="339124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7DDE5289-E58A-474B-B8C6-443C3AD37865}"/>
              </a:ext>
            </a:extLst>
          </p:cNvPr>
          <p:cNvGrpSpPr/>
          <p:nvPr/>
        </p:nvGrpSpPr>
        <p:grpSpPr>
          <a:xfrm>
            <a:off x="114839" y="1332076"/>
            <a:ext cx="9074427" cy="5026658"/>
            <a:chOff x="1743701" y="1569177"/>
            <a:chExt cx="9074427" cy="5026658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AD2F10D9-AA41-406A-907E-56FBFC56539C}"/>
                </a:ext>
              </a:extLst>
            </p:cNvPr>
            <p:cNvGrpSpPr/>
            <p:nvPr/>
          </p:nvGrpSpPr>
          <p:grpSpPr>
            <a:xfrm>
              <a:off x="1743701" y="1569177"/>
              <a:ext cx="9074427" cy="5026658"/>
              <a:chOff x="138405" y="1428492"/>
              <a:chExt cx="9074427" cy="5026658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id="{CC9C1257-C3A8-49FC-81C0-5517E6CDFA24}"/>
                  </a:ext>
                </a:extLst>
              </p:cNvPr>
              <p:cNvGrpSpPr/>
              <p:nvPr/>
            </p:nvGrpSpPr>
            <p:grpSpPr>
              <a:xfrm>
                <a:off x="151979" y="1455780"/>
                <a:ext cx="3062861" cy="1909969"/>
                <a:chOff x="340013" y="1595219"/>
                <a:chExt cx="4721890" cy="3078653"/>
              </a:xfrm>
            </p:grpSpPr>
            <p:pic>
              <p:nvPicPr>
                <p:cNvPr id="6" name="图片 5">
                  <a:extLst>
                    <a:ext uri="{FF2B5EF4-FFF2-40B4-BE49-F238E27FC236}">
                      <a16:creationId xmlns:a16="http://schemas.microsoft.com/office/drawing/2014/main" id="{8D1CA77C-360E-4917-835E-EBCBD1E165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40013" y="1595219"/>
                  <a:ext cx="4721890" cy="3078653"/>
                </a:xfrm>
                <a:prstGeom prst="rect">
                  <a:avLst/>
                </a:prstGeom>
              </p:spPr>
            </p:pic>
            <p:sp>
              <p:nvSpPr>
                <p:cNvPr id="24" name="Text Box 10">
                  <a:extLst>
                    <a:ext uri="{FF2B5EF4-FFF2-40B4-BE49-F238E27FC236}">
                      <a16:creationId xmlns:a16="http://schemas.microsoft.com/office/drawing/2014/main" id="{C11866C3-76E6-49EF-9661-FB7ACB04C57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22158" y="1815533"/>
                  <a:ext cx="2691408" cy="5457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k</a:t>
                  </a:r>
                  <a:r>
                    <a:rPr lang="en-US" altLang="zh-CN" sz="1600" b="1" baseline="-25000" dirty="0">
                      <a:latin typeface="Comic Sans MS" pitchFamily="66" charset="0"/>
                      <a:ea typeface="SimSun" pitchFamily="2" charset="-122"/>
                    </a:rPr>
                    <a:t>T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=0.01GeV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</a:p>
              </p:txBody>
            </p:sp>
          </p:grp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DE04C710-3564-4222-996B-FFA44DE20C5F}"/>
                  </a:ext>
                </a:extLst>
              </p:cNvPr>
              <p:cNvGrpSpPr/>
              <p:nvPr/>
            </p:nvGrpSpPr>
            <p:grpSpPr>
              <a:xfrm>
                <a:off x="3301486" y="1428492"/>
                <a:ext cx="2805825" cy="1937257"/>
                <a:chOff x="2397107" y="1465807"/>
                <a:chExt cx="4721890" cy="3118507"/>
              </a:xfrm>
            </p:grpSpPr>
            <p:pic>
              <p:nvPicPr>
                <p:cNvPr id="26" name="图片 25">
                  <a:extLst>
                    <a:ext uri="{FF2B5EF4-FFF2-40B4-BE49-F238E27FC236}">
                      <a16:creationId xmlns:a16="http://schemas.microsoft.com/office/drawing/2014/main" id="{1C757435-8053-49E8-8E4D-F4D79BC827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397107" y="1465807"/>
                  <a:ext cx="4721890" cy="3118507"/>
                </a:xfrm>
                <a:prstGeom prst="rect">
                  <a:avLst/>
                </a:prstGeom>
              </p:spPr>
            </p:pic>
            <p:sp>
              <p:nvSpPr>
                <p:cNvPr id="27" name="Text Box 10">
                  <a:extLst>
                    <a:ext uri="{FF2B5EF4-FFF2-40B4-BE49-F238E27FC236}">
                      <a16:creationId xmlns:a16="http://schemas.microsoft.com/office/drawing/2014/main" id="{6B98DF60-1068-4618-BA58-78D193421E5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24940" y="1676741"/>
                  <a:ext cx="2691038" cy="5449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k</a:t>
                  </a:r>
                  <a:r>
                    <a:rPr lang="en-US" altLang="zh-CN" sz="1600" b="1" baseline="-25000" dirty="0">
                      <a:latin typeface="Comic Sans MS" pitchFamily="66" charset="0"/>
                      <a:ea typeface="SimSun" pitchFamily="2" charset="-122"/>
                    </a:rPr>
                    <a:t>T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=0.04GeV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</a:p>
              </p:txBody>
            </p:sp>
          </p:grpSp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id="{B52AE8A1-7BE8-4FC3-8AC4-6C85850E9189}"/>
                  </a:ext>
                </a:extLst>
              </p:cNvPr>
              <p:cNvGrpSpPr/>
              <p:nvPr/>
            </p:nvGrpSpPr>
            <p:grpSpPr>
              <a:xfrm>
                <a:off x="6149971" y="1502314"/>
                <a:ext cx="3062861" cy="1937257"/>
                <a:chOff x="395470" y="1807330"/>
                <a:chExt cx="4721890" cy="3102053"/>
              </a:xfrm>
            </p:grpSpPr>
            <p:pic>
              <p:nvPicPr>
                <p:cNvPr id="29" name="图片 28">
                  <a:extLst>
                    <a:ext uri="{FF2B5EF4-FFF2-40B4-BE49-F238E27FC236}">
                      <a16:creationId xmlns:a16="http://schemas.microsoft.com/office/drawing/2014/main" id="{D0BDB494-10AC-4C0E-9396-013D2A428D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95470" y="1807330"/>
                  <a:ext cx="4581932" cy="3102053"/>
                </a:xfrm>
                <a:prstGeom prst="rect">
                  <a:avLst/>
                </a:prstGeom>
              </p:spPr>
            </p:pic>
            <p:sp>
              <p:nvSpPr>
                <p:cNvPr id="30" name="Text Box 10">
                  <a:extLst>
                    <a:ext uri="{FF2B5EF4-FFF2-40B4-BE49-F238E27FC236}">
                      <a16:creationId xmlns:a16="http://schemas.microsoft.com/office/drawing/2014/main" id="{21ED2091-50DA-40DE-893B-398366A27E9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65384" y="1993705"/>
                  <a:ext cx="2651976" cy="4898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k</a:t>
                  </a:r>
                  <a:r>
                    <a:rPr lang="en-US" altLang="zh-CN" sz="1600" b="1" baseline="-25000" dirty="0">
                      <a:latin typeface="Comic Sans MS" pitchFamily="66" charset="0"/>
                      <a:ea typeface="SimSun" pitchFamily="2" charset="-122"/>
                    </a:rPr>
                    <a:t>T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=0.09GeV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</a:p>
              </p:txBody>
            </p:sp>
          </p:grpSp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id="{3D593567-3DAD-4E01-831A-6D0333AB8257}"/>
                  </a:ext>
                </a:extLst>
              </p:cNvPr>
              <p:cNvGrpSpPr/>
              <p:nvPr/>
            </p:nvGrpSpPr>
            <p:grpSpPr>
              <a:xfrm>
                <a:off x="138405" y="3969268"/>
                <a:ext cx="2929596" cy="2118741"/>
                <a:chOff x="5225228" y="1408713"/>
                <a:chExt cx="4721890" cy="3065596"/>
              </a:xfrm>
            </p:grpSpPr>
            <p:pic>
              <p:nvPicPr>
                <p:cNvPr id="20" name="图片 19">
                  <a:extLst>
                    <a:ext uri="{FF2B5EF4-FFF2-40B4-BE49-F238E27FC236}">
                      <a16:creationId xmlns:a16="http://schemas.microsoft.com/office/drawing/2014/main" id="{A03A382B-5095-4DB2-ACEB-FDEE3FC2C1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225228" y="1408713"/>
                  <a:ext cx="4721890" cy="3065596"/>
                </a:xfrm>
                <a:prstGeom prst="rect">
                  <a:avLst/>
                </a:prstGeom>
              </p:spPr>
            </p:pic>
            <p:sp>
              <p:nvSpPr>
                <p:cNvPr id="32" name="Text Box 10">
                  <a:extLst>
                    <a:ext uri="{FF2B5EF4-FFF2-40B4-BE49-F238E27FC236}">
                      <a16:creationId xmlns:a16="http://schemas.microsoft.com/office/drawing/2014/main" id="{1920D36C-264E-4710-90D5-B8E8288E5A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32520" y="1661513"/>
                  <a:ext cx="2505811" cy="4898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k</a:t>
                  </a:r>
                  <a:r>
                    <a:rPr lang="en-US" altLang="zh-CN" sz="1600" b="1" baseline="-25000" dirty="0">
                      <a:latin typeface="Comic Sans MS" pitchFamily="66" charset="0"/>
                      <a:ea typeface="SimSun" pitchFamily="2" charset="-122"/>
                    </a:rPr>
                    <a:t>T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=0.01GeV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</a:p>
              </p:txBody>
            </p:sp>
          </p:grpSp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id="{EC10BC24-0792-4F3F-907B-C88535B23656}"/>
                  </a:ext>
                </a:extLst>
              </p:cNvPr>
              <p:cNvGrpSpPr/>
              <p:nvPr/>
            </p:nvGrpSpPr>
            <p:grpSpPr>
              <a:xfrm>
                <a:off x="3261089" y="3977625"/>
                <a:ext cx="2886621" cy="2143937"/>
                <a:chOff x="7563634" y="-65234"/>
                <a:chExt cx="4317442" cy="2852916"/>
              </a:xfrm>
            </p:grpSpPr>
            <p:pic>
              <p:nvPicPr>
                <p:cNvPr id="34" name="图片 33">
                  <a:extLst>
                    <a:ext uri="{FF2B5EF4-FFF2-40B4-BE49-F238E27FC236}">
                      <a16:creationId xmlns:a16="http://schemas.microsoft.com/office/drawing/2014/main" id="{85E08775-69ED-494B-AE0F-1358C9E352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563634" y="-65234"/>
                  <a:ext cx="4317442" cy="2852916"/>
                </a:xfrm>
                <a:prstGeom prst="rect">
                  <a:avLst/>
                </a:prstGeom>
              </p:spPr>
            </p:pic>
            <p:sp>
              <p:nvSpPr>
                <p:cNvPr id="35" name="Text Box 10">
                  <a:extLst>
                    <a:ext uri="{FF2B5EF4-FFF2-40B4-BE49-F238E27FC236}">
                      <a16:creationId xmlns:a16="http://schemas.microsoft.com/office/drawing/2014/main" id="{90A849BC-73C1-40E5-99B7-9ACDA43D7C9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146173" y="138364"/>
                  <a:ext cx="2347767" cy="4505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k</a:t>
                  </a:r>
                  <a:r>
                    <a:rPr lang="en-US" altLang="zh-CN" sz="1600" b="1" baseline="-25000" dirty="0">
                      <a:latin typeface="Comic Sans MS" pitchFamily="66" charset="0"/>
                      <a:ea typeface="SimSun" pitchFamily="2" charset="-122"/>
                    </a:rPr>
                    <a:t>T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=0.04GeV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</a:p>
              </p:txBody>
            </p:sp>
          </p:grp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id="{BF546453-7207-4082-8A4F-2D352071E909}"/>
                  </a:ext>
                </a:extLst>
              </p:cNvPr>
              <p:cNvGrpSpPr/>
              <p:nvPr/>
            </p:nvGrpSpPr>
            <p:grpSpPr>
              <a:xfrm>
                <a:off x="6233096" y="4018810"/>
                <a:ext cx="2805825" cy="2061566"/>
                <a:chOff x="5272002" y="1408713"/>
                <a:chExt cx="4680336" cy="3065596"/>
              </a:xfrm>
            </p:grpSpPr>
            <p:pic>
              <p:nvPicPr>
                <p:cNvPr id="36" name="图片 35">
                  <a:extLst>
                    <a:ext uri="{FF2B5EF4-FFF2-40B4-BE49-F238E27FC236}">
                      <a16:creationId xmlns:a16="http://schemas.microsoft.com/office/drawing/2014/main" id="{C4923500-CD73-494C-B928-81FB70C858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272002" y="1408713"/>
                  <a:ext cx="4680336" cy="3065596"/>
                </a:xfrm>
                <a:prstGeom prst="rect">
                  <a:avLst/>
                </a:prstGeom>
              </p:spPr>
            </p:pic>
            <p:sp>
              <p:nvSpPr>
                <p:cNvPr id="37" name="Text Box 10">
                  <a:extLst>
                    <a:ext uri="{FF2B5EF4-FFF2-40B4-BE49-F238E27FC236}">
                      <a16:creationId xmlns:a16="http://schemas.microsoft.com/office/drawing/2014/main" id="{EF9B3952-1A69-405B-A658-92E18C59B8A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833948" y="1470842"/>
                  <a:ext cx="2603867" cy="5034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k</a:t>
                  </a:r>
                  <a:r>
                    <a:rPr lang="en-US" altLang="zh-CN" sz="1600" b="1" baseline="-25000" dirty="0">
                      <a:latin typeface="Comic Sans MS" pitchFamily="66" charset="0"/>
                      <a:ea typeface="SimSun" pitchFamily="2" charset="-122"/>
                    </a:rPr>
                    <a:t>T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  <a:r>
                    <a:rPr lang="en-US" altLang="zh-CN" sz="1600" b="1" dirty="0">
                      <a:latin typeface="Comic Sans MS" pitchFamily="66" charset="0"/>
                      <a:ea typeface="SimSun" pitchFamily="2" charset="-122"/>
                    </a:rPr>
                    <a:t>=0.09GeV</a:t>
                  </a:r>
                  <a:r>
                    <a:rPr lang="en-US" altLang="zh-CN" sz="1600" b="1" baseline="30000" dirty="0">
                      <a:latin typeface="Comic Sans MS" pitchFamily="66" charset="0"/>
                      <a:ea typeface="SimSun" pitchFamily="2" charset="-122"/>
                    </a:rPr>
                    <a:t>2</a:t>
                  </a:r>
                </a:p>
              </p:txBody>
            </p:sp>
          </p:grpSp>
          <p:sp>
            <p:nvSpPr>
              <p:cNvPr id="52" name="Text Box 10">
                <a:extLst>
                  <a:ext uri="{FF2B5EF4-FFF2-40B4-BE49-F238E27FC236}">
                    <a16:creationId xmlns:a16="http://schemas.microsoft.com/office/drawing/2014/main" id="{DA6FE631-772A-4ADD-8CA9-C753BEBEDA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6003" y="2397120"/>
                <a:ext cx="143393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1400" b="1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Almost twice</a:t>
                </a:r>
              </a:p>
            </p:txBody>
          </p:sp>
          <p:sp>
            <p:nvSpPr>
              <p:cNvPr id="43" name="Text Box 10">
                <a:extLst>
                  <a:ext uri="{FF2B5EF4-FFF2-40B4-BE49-F238E27FC236}">
                    <a16:creationId xmlns:a16="http://schemas.microsoft.com/office/drawing/2014/main" id="{97D85D21-0763-4EC5-99B8-705E65C36F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54680" y="6055040"/>
                <a:ext cx="70606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2000" b="1" dirty="0">
                    <a:solidFill>
                      <a:schemeClr val="accent4"/>
                    </a:solidFill>
                    <a:latin typeface="Comic Sans MS" pitchFamily="66" charset="0"/>
                    <a:ea typeface="SimSun" pitchFamily="2" charset="-122"/>
                  </a:rPr>
                  <a:t>Heavier quark carrying more longitudinal momentum</a:t>
                </a:r>
                <a:endParaRPr lang="en-US" altLang="zh-CN" sz="2000" b="1" baseline="-25000" dirty="0">
                  <a:solidFill>
                    <a:schemeClr val="accent4"/>
                  </a:solidFill>
                  <a:latin typeface="Comic Sans MS" pitchFamily="66" charset="0"/>
                  <a:ea typeface="SimSun" pitchFamily="2" charset="-122"/>
                </a:endParaRPr>
              </a:p>
            </p:txBody>
          </p:sp>
          <p:cxnSp>
            <p:nvCxnSpPr>
              <p:cNvPr id="9" name="直接箭头连接符 8">
                <a:extLst>
                  <a:ext uri="{FF2B5EF4-FFF2-40B4-BE49-F238E27FC236}">
                    <a16:creationId xmlns:a16="http://schemas.microsoft.com/office/drawing/2014/main" id="{D6AE687D-C3F8-4364-AEF5-0789DB8AF1BC}"/>
                  </a:ext>
                </a:extLst>
              </p:cNvPr>
              <p:cNvCxnSpPr/>
              <p:nvPr/>
            </p:nvCxnSpPr>
            <p:spPr>
              <a:xfrm flipV="1">
                <a:off x="1060208" y="4125733"/>
                <a:ext cx="1114391" cy="1056432"/>
              </a:xfrm>
              <a:prstGeom prst="straightConnector1">
                <a:avLst/>
              </a:prstGeom>
              <a:ln w="254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B8AED09F-D5C3-4850-B737-69A9EC611E28}"/>
                </a:ext>
              </a:extLst>
            </p:cNvPr>
            <p:cNvGrpSpPr/>
            <p:nvPr/>
          </p:nvGrpSpPr>
          <p:grpSpPr>
            <a:xfrm>
              <a:off x="2688674" y="2618778"/>
              <a:ext cx="143121" cy="561969"/>
              <a:chOff x="1066472" y="2470942"/>
              <a:chExt cx="143121" cy="561969"/>
            </a:xfrm>
          </p:grpSpPr>
          <p:cxnSp>
            <p:nvCxnSpPr>
              <p:cNvPr id="81" name="直接连接符 80">
                <a:extLst>
                  <a:ext uri="{FF2B5EF4-FFF2-40B4-BE49-F238E27FC236}">
                    <a16:creationId xmlns:a16="http://schemas.microsoft.com/office/drawing/2014/main" id="{AF2E608F-3CBC-4EB2-B588-1E1B02239FBB}"/>
                  </a:ext>
                </a:extLst>
              </p:cNvPr>
              <p:cNvCxnSpPr/>
              <p:nvPr/>
            </p:nvCxnSpPr>
            <p:spPr>
              <a:xfrm>
                <a:off x="1140456" y="2470942"/>
                <a:ext cx="0" cy="561969"/>
              </a:xfrm>
              <a:prstGeom prst="line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>
                <a:extLst>
                  <a:ext uri="{FF2B5EF4-FFF2-40B4-BE49-F238E27FC236}">
                    <a16:creationId xmlns:a16="http://schemas.microsoft.com/office/drawing/2014/main" id="{97F43BD0-4CD3-4A7A-BFD4-F7CC5DE0E0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71318" y="3032911"/>
                <a:ext cx="138275" cy="0"/>
              </a:xfrm>
              <a:prstGeom prst="line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:a16="http://schemas.microsoft.com/office/drawing/2014/main" id="{5B157CEB-DB2E-4A2A-8220-30935673B9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71317" y="2743980"/>
                <a:ext cx="138275" cy="0"/>
              </a:xfrm>
              <a:prstGeom prst="line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>
                <a:extLst>
                  <a:ext uri="{FF2B5EF4-FFF2-40B4-BE49-F238E27FC236}">
                    <a16:creationId xmlns:a16="http://schemas.microsoft.com/office/drawing/2014/main" id="{5F800F64-BD51-4EDF-8D69-BB1BF7E0CF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66472" y="2470942"/>
                <a:ext cx="138275" cy="0"/>
              </a:xfrm>
              <a:prstGeom prst="line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Text Box 10">
            <a:extLst>
              <a:ext uri="{FF2B5EF4-FFF2-40B4-BE49-F238E27FC236}">
                <a16:creationId xmlns:a16="http://schemas.microsoft.com/office/drawing/2014/main" id="{E7726FC0-CB14-4CB5-854A-C0978DC1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2689" y="3837860"/>
            <a:ext cx="11132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accent4"/>
                </a:solidFill>
                <a:latin typeface="Comic Sans MS" pitchFamily="66" charset="0"/>
                <a:ea typeface="SimSun" pitchFamily="2" charset="-122"/>
              </a:rPr>
              <a:t>more x</a:t>
            </a:r>
            <a:endParaRPr lang="en-US" altLang="zh-CN" sz="1600" b="1" baseline="-25000" dirty="0">
              <a:solidFill>
                <a:schemeClr val="accent4"/>
              </a:solidFill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6234E7DF-76C1-4C50-94A0-34D7E6A72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E7792EFE-A6E8-41CE-80AE-E17FF3E0C5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240198"/>
            <a:ext cx="90055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TMDs for proton, Λ</a:t>
            </a:r>
            <a:r>
              <a:rPr lang="en-US" altLang="zh-CN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0 </a:t>
            </a: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and </a:t>
            </a:r>
            <a:r>
              <a:rPr lang="en-US" altLang="zh-CN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Λ</a:t>
            </a:r>
            <a:r>
              <a:rPr lang="en-US" altLang="zh-CN" sz="3200" b="1" baseline="-25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</a:t>
            </a:r>
            <a:endParaRPr lang="en-US" altLang="zh-CN" sz="3200" b="1" baseline="-25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16" name="Text Box 10">
            <a:extLst>
              <a:ext uri="{FF2B5EF4-FFF2-40B4-BE49-F238E27FC236}">
                <a16:creationId xmlns:a16="http://schemas.microsoft.com/office/drawing/2014/main" id="{E11B054C-DA9A-414D-8199-542F8D99F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0078" y="41576"/>
            <a:ext cx="28839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latin typeface="Comic Sans MS" pitchFamily="66" charset="0"/>
                <a:ea typeface="SimSun" pitchFamily="2" charset="-122"/>
              </a:rPr>
              <a:t>Proton       938MeV</a:t>
            </a:r>
          </a:p>
          <a:p>
            <a:pPr>
              <a:defRPr/>
            </a:pPr>
            <a:r>
              <a:rPr lang="en-US" altLang="zh-CN" sz="2000" b="1" dirty="0">
                <a:latin typeface="Comic Sans MS" pitchFamily="66" charset="0"/>
                <a:ea typeface="SimSun" pitchFamily="2" charset="-122"/>
              </a:rPr>
              <a:t>Λ</a:t>
            </a:r>
            <a:r>
              <a:rPr lang="en-US" altLang="zh-CN" sz="2000" b="1" baseline="30000" dirty="0">
                <a:latin typeface="Comic Sans MS" pitchFamily="66" charset="0"/>
                <a:ea typeface="SimSun" pitchFamily="2" charset="-122"/>
              </a:rPr>
              <a:t>0               </a:t>
            </a:r>
            <a:r>
              <a:rPr lang="en-US" altLang="zh-CN" sz="2000" b="1" dirty="0">
                <a:latin typeface="Comic Sans MS" pitchFamily="66" charset="0"/>
                <a:ea typeface="SimSun" pitchFamily="2" charset="-122"/>
              </a:rPr>
              <a:t>1115MeV</a:t>
            </a:r>
          </a:p>
          <a:p>
            <a:pPr>
              <a:defRPr/>
            </a:pPr>
            <a:r>
              <a:rPr lang="en-US" altLang="zh-CN" sz="2000" b="1" dirty="0" err="1">
                <a:latin typeface="Comic Sans MS" pitchFamily="66" charset="0"/>
                <a:ea typeface="SimSun" pitchFamily="2" charset="-122"/>
              </a:rPr>
              <a:t>Λ</a:t>
            </a:r>
            <a:r>
              <a:rPr lang="en-US" altLang="zh-CN" sz="2000" b="1" baseline="-25000" dirty="0" err="1">
                <a:latin typeface="Comic Sans MS" pitchFamily="66" charset="0"/>
                <a:ea typeface="SimSun" pitchFamily="2" charset="-122"/>
              </a:rPr>
              <a:t>c</a:t>
            </a:r>
            <a:r>
              <a:rPr lang="en-US" altLang="zh-CN" sz="2000" b="1" baseline="-25000" dirty="0">
                <a:latin typeface="Comic Sans MS" pitchFamily="66" charset="0"/>
                <a:ea typeface="SimSun" pitchFamily="2" charset="-122"/>
              </a:rPr>
              <a:t>                </a:t>
            </a:r>
            <a:r>
              <a:rPr lang="en-US" altLang="zh-CN" sz="2000" b="1" dirty="0">
                <a:latin typeface="Comic Sans MS" pitchFamily="66" charset="0"/>
                <a:ea typeface="SimSun" pitchFamily="2" charset="-122"/>
              </a:rPr>
              <a:t>2286MeV</a:t>
            </a:r>
            <a:endParaRPr lang="en-US" altLang="zh-CN" sz="2000" b="1" baseline="-25000" dirty="0"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40" name="Text Box 10">
            <a:extLst>
              <a:ext uri="{FF2B5EF4-FFF2-40B4-BE49-F238E27FC236}">
                <a16:creationId xmlns:a16="http://schemas.microsoft.com/office/drawing/2014/main" id="{DA88DF9A-37BD-487A-8DA6-E7843BAFC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981926"/>
            <a:ext cx="28839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latin typeface="Comic Sans MS" pitchFamily="66" charset="0"/>
                <a:ea typeface="SimSun" pitchFamily="2" charset="-122"/>
              </a:rPr>
              <a:t>light quark</a:t>
            </a:r>
            <a:endParaRPr lang="en-US" altLang="zh-CN" sz="2000" b="1" baseline="-25000" dirty="0"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41" name="Text Box 10">
            <a:extLst>
              <a:ext uri="{FF2B5EF4-FFF2-40B4-BE49-F238E27FC236}">
                <a16:creationId xmlns:a16="http://schemas.microsoft.com/office/drawing/2014/main" id="{BCCF4039-0831-41D1-902B-9BA1E784A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3445295"/>
            <a:ext cx="28839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latin typeface="Comic Sans MS" pitchFamily="66" charset="0"/>
                <a:ea typeface="SimSun" pitchFamily="2" charset="-122"/>
              </a:rPr>
              <a:t>“heavy” quark</a:t>
            </a:r>
            <a:endParaRPr lang="en-US" altLang="zh-CN" sz="2000" b="1" baseline="-25000" dirty="0">
              <a:latin typeface="Comic Sans MS" pitchFamily="66" charset="0"/>
              <a:ea typeface="SimSun" pitchFamily="2" charset="-122"/>
            </a:endParaRPr>
          </a:p>
        </p:txBody>
      </p: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E4A8A700-27FA-469F-88E5-71E12C82A52D}"/>
              </a:ext>
            </a:extLst>
          </p:cNvPr>
          <p:cNvGrpSpPr/>
          <p:nvPr/>
        </p:nvGrpSpPr>
        <p:grpSpPr>
          <a:xfrm>
            <a:off x="-7910" y="1325315"/>
            <a:ext cx="9122048" cy="5075967"/>
            <a:chOff x="10976" y="1384441"/>
            <a:chExt cx="9122048" cy="5075967"/>
          </a:xfrm>
        </p:grpSpPr>
        <p:grpSp>
          <p:nvGrpSpPr>
            <p:cNvPr id="86" name="组合 85">
              <a:extLst>
                <a:ext uri="{FF2B5EF4-FFF2-40B4-BE49-F238E27FC236}">
                  <a16:creationId xmlns:a16="http://schemas.microsoft.com/office/drawing/2014/main" id="{5126D172-0D4A-418C-A023-46EC4445A561}"/>
                </a:ext>
              </a:extLst>
            </p:cNvPr>
            <p:cNvGrpSpPr/>
            <p:nvPr/>
          </p:nvGrpSpPr>
          <p:grpSpPr>
            <a:xfrm>
              <a:off x="10976" y="1384441"/>
              <a:ext cx="9122048" cy="5075967"/>
              <a:chOff x="0" y="1354091"/>
              <a:chExt cx="9122048" cy="5075967"/>
            </a:xfrm>
          </p:grpSpPr>
          <p:sp>
            <p:nvSpPr>
              <p:cNvPr id="89" name="矩形 88">
                <a:extLst>
                  <a:ext uri="{FF2B5EF4-FFF2-40B4-BE49-F238E27FC236}">
                    <a16:creationId xmlns:a16="http://schemas.microsoft.com/office/drawing/2014/main" id="{B58A8332-F727-4FB6-9254-02A550A71FB6}"/>
                  </a:ext>
                </a:extLst>
              </p:cNvPr>
              <p:cNvSpPr/>
              <p:nvPr/>
            </p:nvSpPr>
            <p:spPr>
              <a:xfrm>
                <a:off x="0" y="4997708"/>
                <a:ext cx="9122048" cy="14323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0" name="组合 89">
                <a:extLst>
                  <a:ext uri="{FF2B5EF4-FFF2-40B4-BE49-F238E27FC236}">
                    <a16:creationId xmlns:a16="http://schemas.microsoft.com/office/drawing/2014/main" id="{D083FE59-DB42-4E54-B646-ADBFE114987F}"/>
                  </a:ext>
                </a:extLst>
              </p:cNvPr>
              <p:cNvGrpSpPr/>
              <p:nvPr/>
            </p:nvGrpSpPr>
            <p:grpSpPr>
              <a:xfrm>
                <a:off x="0" y="1354091"/>
                <a:ext cx="9068342" cy="4651301"/>
                <a:chOff x="26413" y="1374591"/>
                <a:chExt cx="9068342" cy="4651301"/>
              </a:xfrm>
            </p:grpSpPr>
            <p:grpSp>
              <p:nvGrpSpPr>
                <p:cNvPr id="91" name="组合 90">
                  <a:extLst>
                    <a:ext uri="{FF2B5EF4-FFF2-40B4-BE49-F238E27FC236}">
                      <a16:creationId xmlns:a16="http://schemas.microsoft.com/office/drawing/2014/main" id="{F4AA13A0-E4CC-49D0-9C55-FF2FE737EECB}"/>
                    </a:ext>
                  </a:extLst>
                </p:cNvPr>
                <p:cNvGrpSpPr/>
                <p:nvPr/>
              </p:nvGrpSpPr>
              <p:grpSpPr>
                <a:xfrm>
                  <a:off x="26413" y="1374591"/>
                  <a:ext cx="9068342" cy="4651301"/>
                  <a:chOff x="19666" y="1277828"/>
                  <a:chExt cx="9068342" cy="4651301"/>
                </a:xfrm>
              </p:grpSpPr>
              <p:pic>
                <p:nvPicPr>
                  <p:cNvPr id="94" name="图片 93">
                    <a:extLst>
                      <a:ext uri="{FF2B5EF4-FFF2-40B4-BE49-F238E27FC236}">
                        <a16:creationId xmlns:a16="http://schemas.microsoft.com/office/drawing/2014/main" id="{C59D4689-ABC6-4E3A-96D4-8EEF6C612BC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154649" y="1277828"/>
                    <a:ext cx="2984142" cy="2140797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图片 94">
                    <a:extLst>
                      <a:ext uri="{FF2B5EF4-FFF2-40B4-BE49-F238E27FC236}">
                        <a16:creationId xmlns:a16="http://schemas.microsoft.com/office/drawing/2014/main" id="{E2897593-5608-4DCC-956E-6F82EF4BED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9666" y="3749926"/>
                    <a:ext cx="3048335" cy="2107238"/>
                  </a:xfrm>
                  <a:prstGeom prst="rect">
                    <a:avLst/>
                  </a:prstGeom>
                </p:spPr>
              </p:pic>
              <p:pic>
                <p:nvPicPr>
                  <p:cNvPr id="96" name="图片 95">
                    <a:extLst>
                      <a:ext uri="{FF2B5EF4-FFF2-40B4-BE49-F238E27FC236}">
                        <a16:creationId xmlns:a16="http://schemas.microsoft.com/office/drawing/2014/main" id="{1CF6DCD7-EE23-4BF9-83F4-C7E9CAEDB4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3111622" y="1306981"/>
                    <a:ext cx="2958256" cy="2036589"/>
                  </a:xfrm>
                  <a:prstGeom prst="rect">
                    <a:avLst/>
                  </a:prstGeom>
                </p:spPr>
              </p:pic>
              <p:pic>
                <p:nvPicPr>
                  <p:cNvPr id="97" name="图片 96">
                    <a:extLst>
                      <a:ext uri="{FF2B5EF4-FFF2-40B4-BE49-F238E27FC236}">
                        <a16:creationId xmlns:a16="http://schemas.microsoft.com/office/drawing/2014/main" id="{6D57BCBB-C58A-460D-9E93-4B1C11C4D3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3133750" y="3803642"/>
                    <a:ext cx="3099346" cy="2109421"/>
                  </a:xfrm>
                  <a:prstGeom prst="rect">
                    <a:avLst/>
                  </a:prstGeom>
                </p:spPr>
              </p:pic>
              <p:pic>
                <p:nvPicPr>
                  <p:cNvPr id="98" name="图片 97">
                    <a:extLst>
                      <a:ext uri="{FF2B5EF4-FFF2-40B4-BE49-F238E27FC236}">
                        <a16:creationId xmlns:a16="http://schemas.microsoft.com/office/drawing/2014/main" id="{DF020C21-7FDE-4B7D-BC00-68FD5507D3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6081520" y="1322240"/>
                    <a:ext cx="3006488" cy="2067901"/>
                  </a:xfrm>
                  <a:prstGeom prst="rect">
                    <a:avLst/>
                  </a:prstGeom>
                </p:spPr>
              </p:pic>
              <p:pic>
                <p:nvPicPr>
                  <p:cNvPr id="99" name="图片 98">
                    <a:extLst>
                      <a:ext uri="{FF2B5EF4-FFF2-40B4-BE49-F238E27FC236}">
                        <a16:creationId xmlns:a16="http://schemas.microsoft.com/office/drawing/2014/main" id="{12FA267D-8356-4CA1-95B3-56D7A97BFCA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6192697" y="3842443"/>
                    <a:ext cx="2886621" cy="208668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92" name="Text Box 10">
                  <a:extLst>
                    <a:ext uri="{FF2B5EF4-FFF2-40B4-BE49-F238E27FC236}">
                      <a16:creationId xmlns:a16="http://schemas.microsoft.com/office/drawing/2014/main" id="{10D6384E-1476-43D4-B12A-5D32739E146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204747" y="2561822"/>
                  <a:ext cx="1745786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200" b="1" dirty="0">
                      <a:solidFill>
                        <a:srgbClr val="0070C0"/>
                      </a:solidFill>
                      <a:latin typeface="Comic Sans MS" pitchFamily="66" charset="0"/>
                      <a:ea typeface="SimSun" pitchFamily="2" charset="-122"/>
                    </a:rPr>
                    <a:t>Narrow distribution</a:t>
                  </a:r>
                  <a:endParaRPr lang="en-US" altLang="zh-CN" sz="1200" b="1" baseline="-25000" dirty="0">
                    <a:solidFill>
                      <a:srgbClr val="0070C0"/>
                    </a:solidFill>
                    <a:latin typeface="Comic Sans MS" pitchFamily="66" charset="0"/>
                    <a:ea typeface="SimSun" pitchFamily="2" charset="-122"/>
                  </a:endParaRPr>
                </a:p>
              </p:txBody>
            </p:sp>
            <p:sp>
              <p:nvSpPr>
                <p:cNvPr id="93" name="任意多边形: 形状 92">
                  <a:extLst>
                    <a:ext uri="{FF2B5EF4-FFF2-40B4-BE49-F238E27FC236}">
                      <a16:creationId xmlns:a16="http://schemas.microsoft.com/office/drawing/2014/main" id="{3323EDF8-7972-41FB-803A-C2C042C46114}"/>
                    </a:ext>
                  </a:extLst>
                </p:cNvPr>
                <p:cNvSpPr/>
                <p:nvPr/>
              </p:nvSpPr>
              <p:spPr>
                <a:xfrm>
                  <a:off x="723196" y="2303173"/>
                  <a:ext cx="568170" cy="296342"/>
                </a:xfrm>
                <a:custGeom>
                  <a:avLst/>
                  <a:gdLst>
                    <a:gd name="connsiteX0" fmla="*/ 0 w 568170"/>
                    <a:gd name="connsiteY0" fmla="*/ 163177 h 296342"/>
                    <a:gd name="connsiteX1" fmla="*/ 257452 w 568170"/>
                    <a:gd name="connsiteY1" fmla="*/ 3379 h 296342"/>
                    <a:gd name="connsiteX2" fmla="*/ 568170 w 568170"/>
                    <a:gd name="connsiteY2" fmla="*/ 296342 h 296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68170" h="296342">
                      <a:moveTo>
                        <a:pt x="0" y="163177"/>
                      </a:moveTo>
                      <a:cubicBezTo>
                        <a:pt x="81378" y="72181"/>
                        <a:pt x="162757" y="-18815"/>
                        <a:pt x="257452" y="3379"/>
                      </a:cubicBezTo>
                      <a:cubicBezTo>
                        <a:pt x="352147" y="25573"/>
                        <a:pt x="460158" y="160957"/>
                        <a:pt x="568170" y="296342"/>
                      </a:cubicBezTo>
                    </a:path>
                  </a:pathLst>
                </a:custGeom>
                <a:noFill/>
                <a:ln w="25400">
                  <a:head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7" name="Text Box 10">
              <a:extLst>
                <a:ext uri="{FF2B5EF4-FFF2-40B4-BE49-F238E27FC236}">
                  <a16:creationId xmlns:a16="http://schemas.microsoft.com/office/drawing/2014/main" id="{DE2DD1B3-E91C-49AC-B9E8-2EDDAB5A19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3532" y="5130262"/>
              <a:ext cx="174578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200" b="1" dirty="0">
                  <a:solidFill>
                    <a:srgbClr val="0070C0"/>
                  </a:solidFill>
                  <a:latin typeface="Comic Sans MS" pitchFamily="66" charset="0"/>
                  <a:ea typeface="SimSun" pitchFamily="2" charset="-122"/>
                </a:rPr>
                <a:t>Narrow distribution</a:t>
              </a:r>
              <a:endParaRPr lang="en-US" altLang="zh-CN" sz="1200" b="1" baseline="-25000" dirty="0">
                <a:solidFill>
                  <a:srgbClr val="0070C0"/>
                </a:solidFill>
                <a:latin typeface="Comic Sans MS" pitchFamily="66" charset="0"/>
                <a:ea typeface="SimSun" pitchFamily="2" charset="-122"/>
              </a:endParaRPr>
            </a:p>
          </p:txBody>
        </p:sp>
        <p:sp>
          <p:nvSpPr>
            <p:cNvPr id="88" name="任意多边形: 形状 87">
              <a:extLst>
                <a:ext uri="{FF2B5EF4-FFF2-40B4-BE49-F238E27FC236}">
                  <a16:creationId xmlns:a16="http://schemas.microsoft.com/office/drawing/2014/main" id="{3503B209-87DE-4B78-9831-8707A902E8AB}"/>
                </a:ext>
              </a:extLst>
            </p:cNvPr>
            <p:cNvSpPr/>
            <p:nvPr/>
          </p:nvSpPr>
          <p:spPr>
            <a:xfrm>
              <a:off x="6763360" y="4741900"/>
              <a:ext cx="568170" cy="296342"/>
            </a:xfrm>
            <a:custGeom>
              <a:avLst/>
              <a:gdLst>
                <a:gd name="connsiteX0" fmla="*/ 0 w 568170"/>
                <a:gd name="connsiteY0" fmla="*/ 163177 h 296342"/>
                <a:gd name="connsiteX1" fmla="*/ 257452 w 568170"/>
                <a:gd name="connsiteY1" fmla="*/ 3379 h 296342"/>
                <a:gd name="connsiteX2" fmla="*/ 568170 w 568170"/>
                <a:gd name="connsiteY2" fmla="*/ 296342 h 29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8170" h="296342">
                  <a:moveTo>
                    <a:pt x="0" y="163177"/>
                  </a:moveTo>
                  <a:cubicBezTo>
                    <a:pt x="81378" y="72181"/>
                    <a:pt x="162757" y="-18815"/>
                    <a:pt x="257452" y="3379"/>
                  </a:cubicBezTo>
                  <a:cubicBezTo>
                    <a:pt x="352147" y="25573"/>
                    <a:pt x="460158" y="160957"/>
                    <a:pt x="568170" y="296342"/>
                  </a:cubicBezTo>
                </a:path>
              </a:pathLst>
            </a:custGeom>
            <a:noFill/>
            <a:ln w="25400"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id="{AFB7AE28-15D0-4B5F-9425-08CC0167DB48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5BFCD6C-8DE1-4C6C-AF03-DA95E22AB11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35577" y="3421898"/>
            <a:ext cx="2239424" cy="38401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0D98852-2B3D-4020-AB5E-19736EB4D62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11859" y="3449033"/>
            <a:ext cx="1790779" cy="33838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FE50257-AD86-4FBD-9BE5-B1BF266C81E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84286" y="3413199"/>
            <a:ext cx="1771769" cy="349791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DBA10BDD-269C-495B-A653-A8EEF44C128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20020" y="977538"/>
            <a:ext cx="1780190" cy="319521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id="{8A2EAC47-0487-40DB-B6B5-16B9624A39E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09796" y="1033507"/>
            <a:ext cx="1779561" cy="330773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id="{CDCBC3A0-C62A-450C-B629-C11C2874D3A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605194" y="1028193"/>
            <a:ext cx="2221993" cy="32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A87B758-6168-4045-B576-1C29A9B5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0" name="图片 49">
            <a:extLst>
              <a:ext uri="{FF2B5EF4-FFF2-40B4-BE49-F238E27FC236}">
                <a16:creationId xmlns:a16="http://schemas.microsoft.com/office/drawing/2014/main" id="{0242B95E-9901-4EAF-A496-3BD78D553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545" y="3690979"/>
            <a:ext cx="5642909" cy="1634498"/>
          </a:xfrm>
          <a:prstGeom prst="rect">
            <a:avLst/>
          </a:prstGeom>
        </p:spPr>
      </p:pic>
      <p:sp>
        <p:nvSpPr>
          <p:cNvPr id="51" name="Text Box 10">
            <a:extLst>
              <a:ext uri="{FF2B5EF4-FFF2-40B4-BE49-F238E27FC236}">
                <a16:creationId xmlns:a16="http://schemas.microsoft.com/office/drawing/2014/main" id="{26D12275-41ED-4523-A3C9-B583091E2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240198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spin-density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259C422-B0EA-439D-8A1A-CA913572DC62}"/>
              </a:ext>
            </a:extLst>
          </p:cNvPr>
          <p:cNvSpPr txBox="1"/>
          <p:nvPr/>
        </p:nvSpPr>
        <p:spPr>
          <a:xfrm>
            <a:off x="4440622" y="1017436"/>
            <a:ext cx="35463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0" i="0" dirty="0" err="1">
                <a:solidFill>
                  <a:schemeClr val="accent6"/>
                </a:solidFill>
                <a:effectLst/>
              </a:rPr>
              <a:t>Pasquini</a:t>
            </a:r>
            <a:r>
              <a:rPr lang="en-US" altLang="zh-CN" sz="1400" b="0" i="0" dirty="0">
                <a:solidFill>
                  <a:schemeClr val="accent6"/>
                </a:solidFill>
                <a:effectLst/>
              </a:rPr>
              <a:t> B, </a:t>
            </a:r>
            <a:r>
              <a:rPr lang="en-US" altLang="zh-CN" sz="1400" b="0" i="0" dirty="0" err="1">
                <a:solidFill>
                  <a:schemeClr val="accent6"/>
                </a:solidFill>
                <a:effectLst/>
              </a:rPr>
              <a:t>Lorcé</a:t>
            </a:r>
            <a:r>
              <a:rPr lang="en-US" altLang="zh-CN" sz="1400" b="0" i="0" dirty="0">
                <a:solidFill>
                  <a:schemeClr val="accent6"/>
                </a:solidFill>
                <a:effectLst/>
              </a:rPr>
              <a:t> C. arXiv:1203.5006, 2012.</a:t>
            </a:r>
            <a:endParaRPr lang="zh-CN" altLang="en-US" sz="1400" dirty="0">
              <a:solidFill>
                <a:schemeClr val="accent6"/>
              </a:solidFill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8246A99-9650-4C68-9F41-D7C8A96F2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96" y="1325213"/>
            <a:ext cx="7126806" cy="1864877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E034B2A7-5E08-4522-B3B2-2099105C8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584" y="1017436"/>
            <a:ext cx="28839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latin typeface="Comic Sans MS" pitchFamily="66" charset="0"/>
                <a:ea typeface="SimSun" pitchFamily="2" charset="-122"/>
              </a:rPr>
              <a:t>Definition</a:t>
            </a:r>
            <a:r>
              <a:rPr lang="zh-CN" altLang="en-US" sz="2000" b="1" dirty="0">
                <a:latin typeface="Comic Sans MS" pitchFamily="66" charset="0"/>
                <a:ea typeface="SimSun" pitchFamily="2" charset="-122"/>
              </a:rPr>
              <a:t>：</a:t>
            </a:r>
            <a:endParaRPr lang="en-US" altLang="zh-CN" sz="2000" b="1" baseline="-25000" dirty="0"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08A357D-CEC6-42E2-945C-AFE70F77C114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F1A624C8-F4B9-4439-AC0B-35B55E4A82E0}"/>
              </a:ext>
            </a:extLst>
          </p:cNvPr>
          <p:cNvSpPr/>
          <p:nvPr/>
        </p:nvSpPr>
        <p:spPr>
          <a:xfrm>
            <a:off x="5399168" y="1400612"/>
            <a:ext cx="377916" cy="555244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95E3F201-7464-4810-8A95-E3C130968DF6}"/>
              </a:ext>
            </a:extLst>
          </p:cNvPr>
          <p:cNvSpPr/>
          <p:nvPr/>
        </p:nvSpPr>
        <p:spPr>
          <a:xfrm>
            <a:off x="4995851" y="2006599"/>
            <a:ext cx="377916" cy="502243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5927C7B5-D5FF-4315-9862-D96E53E799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0545" y="3190090"/>
            <a:ext cx="58726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accent6"/>
                </a:solidFill>
                <a:latin typeface="Comic Sans MS" pitchFamily="66" charset="0"/>
                <a:ea typeface="SimSun" pitchFamily="2" charset="-122"/>
              </a:rPr>
              <a:t>Can’t calculate </a:t>
            </a:r>
            <a:r>
              <a:rPr lang="en-US" altLang="zh-CN" sz="2000" b="1" dirty="0">
                <a:solidFill>
                  <a:srgbClr val="FF0000"/>
                </a:solidFill>
                <a:latin typeface="Comic Sans MS" pitchFamily="66" charset="0"/>
                <a:ea typeface="SimSun" pitchFamily="2" charset="-122"/>
              </a:rPr>
              <a:t>red terms </a:t>
            </a:r>
            <a:r>
              <a:rPr lang="en-US" altLang="zh-CN" sz="2000" b="1" dirty="0">
                <a:solidFill>
                  <a:schemeClr val="accent6"/>
                </a:solidFill>
                <a:latin typeface="Comic Sans MS" pitchFamily="66" charset="0"/>
                <a:ea typeface="SimSun" pitchFamily="2" charset="-122"/>
              </a:rPr>
              <a:t>in our initial work</a:t>
            </a:r>
            <a:endParaRPr lang="en-US" altLang="zh-CN" sz="2000" b="1" baseline="-25000" dirty="0">
              <a:solidFill>
                <a:schemeClr val="accent6"/>
              </a:solidFill>
              <a:latin typeface="Comic Sans MS" pitchFamily="66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9066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65F959E0-91AA-42E3-A3E6-1F53792C39D9}"/>
              </a:ext>
            </a:extLst>
          </p:cNvPr>
          <p:cNvGrpSpPr/>
          <p:nvPr/>
        </p:nvGrpSpPr>
        <p:grpSpPr>
          <a:xfrm>
            <a:off x="9857" y="1441339"/>
            <a:ext cx="9030350" cy="4384612"/>
            <a:chOff x="9857" y="1441339"/>
            <a:chExt cx="9030350" cy="4384612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CE111466-F9BD-40F8-B719-58A71DB0BEBD}"/>
                </a:ext>
              </a:extLst>
            </p:cNvPr>
            <p:cNvGrpSpPr/>
            <p:nvPr/>
          </p:nvGrpSpPr>
          <p:grpSpPr>
            <a:xfrm>
              <a:off x="9857" y="1574172"/>
              <a:ext cx="9030350" cy="4251779"/>
              <a:chOff x="9857" y="1574172"/>
              <a:chExt cx="9030350" cy="4251779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3EAB1400-8FA6-468F-A09A-19EE73211A9C}"/>
                  </a:ext>
                </a:extLst>
              </p:cNvPr>
              <p:cNvGrpSpPr/>
              <p:nvPr/>
            </p:nvGrpSpPr>
            <p:grpSpPr>
              <a:xfrm>
                <a:off x="9857" y="1574172"/>
                <a:ext cx="9030350" cy="4251779"/>
                <a:chOff x="17172" y="1973338"/>
                <a:chExt cx="9030350" cy="4251779"/>
              </a:xfrm>
            </p:grpSpPr>
            <p:grpSp>
              <p:nvGrpSpPr>
                <p:cNvPr id="7" name="组合 6">
                  <a:extLst>
                    <a:ext uri="{FF2B5EF4-FFF2-40B4-BE49-F238E27FC236}">
                      <a16:creationId xmlns:a16="http://schemas.microsoft.com/office/drawing/2014/main" id="{209FA184-FD5A-414C-8348-C5C7D3681621}"/>
                    </a:ext>
                  </a:extLst>
                </p:cNvPr>
                <p:cNvGrpSpPr/>
                <p:nvPr/>
              </p:nvGrpSpPr>
              <p:grpSpPr>
                <a:xfrm>
                  <a:off x="17172" y="1973338"/>
                  <a:ext cx="9030350" cy="4251779"/>
                  <a:chOff x="17172" y="1973338"/>
                  <a:chExt cx="9030350" cy="4251779"/>
                </a:xfrm>
              </p:grpSpPr>
              <p:grpSp>
                <p:nvGrpSpPr>
                  <p:cNvPr id="6" name="组合 5">
                    <a:extLst>
                      <a:ext uri="{FF2B5EF4-FFF2-40B4-BE49-F238E27FC236}">
                        <a16:creationId xmlns:a16="http://schemas.microsoft.com/office/drawing/2014/main" id="{6E20E0F4-EDCE-4474-B894-96BBFE069883}"/>
                      </a:ext>
                    </a:extLst>
                  </p:cNvPr>
                  <p:cNvGrpSpPr/>
                  <p:nvPr/>
                </p:nvGrpSpPr>
                <p:grpSpPr>
                  <a:xfrm>
                    <a:off x="17172" y="1973338"/>
                    <a:ext cx="9030350" cy="4251779"/>
                    <a:chOff x="25776" y="1691666"/>
                    <a:chExt cx="9030350" cy="4251779"/>
                  </a:xfrm>
                </p:grpSpPr>
                <p:grpSp>
                  <p:nvGrpSpPr>
                    <p:cNvPr id="2" name="组合 1">
                      <a:extLst>
                        <a:ext uri="{FF2B5EF4-FFF2-40B4-BE49-F238E27FC236}">
                          <a16:creationId xmlns:a16="http://schemas.microsoft.com/office/drawing/2014/main" id="{FEF72F5E-0117-4F2F-BA90-08A51310DE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76" y="1691666"/>
                      <a:ext cx="4602278" cy="4251778"/>
                      <a:chOff x="517558" y="1015624"/>
                      <a:chExt cx="5485426" cy="5320551"/>
                    </a:xfrm>
                  </p:grpSpPr>
                  <p:pic>
                    <p:nvPicPr>
                      <p:cNvPr id="112" name="图片 111">
                        <a:extLst>
                          <a:ext uri="{FF2B5EF4-FFF2-40B4-BE49-F238E27FC236}">
                            <a16:creationId xmlns:a16="http://schemas.microsoft.com/office/drawing/2014/main" id="{F19B9469-0E4A-4C1F-BDCE-6183DDA95537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03967" y="2692384"/>
                        <a:ext cx="376458" cy="352429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95" name="组合 94">
                        <a:extLst>
                          <a:ext uri="{FF2B5EF4-FFF2-40B4-BE49-F238E27FC236}">
                            <a16:creationId xmlns:a16="http://schemas.microsoft.com/office/drawing/2014/main" id="{E9FBADFD-0361-4B82-8783-6385BA73652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102182" y="1015624"/>
                        <a:ext cx="2742088" cy="2624206"/>
                        <a:chOff x="-2903330" y="0"/>
                        <a:chExt cx="2744047" cy="2575124"/>
                      </a:xfrm>
                    </p:grpSpPr>
                    <p:pic>
                      <p:nvPicPr>
                        <p:cNvPr id="119" name="图片 118">
                          <a:extLst>
                            <a:ext uri="{FF2B5EF4-FFF2-40B4-BE49-F238E27FC236}">
                              <a16:creationId xmlns:a16="http://schemas.microsoft.com/office/drawing/2014/main" id="{0224B888-353F-4891-A226-685891DA2DEF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-2903330" y="0"/>
                          <a:ext cx="2744047" cy="2575124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121" name="图片 120">
                          <a:extLst>
                            <a:ext uri="{FF2B5EF4-FFF2-40B4-BE49-F238E27FC236}">
                              <a16:creationId xmlns:a16="http://schemas.microsoft.com/office/drawing/2014/main" id="{D3A0AB22-881A-4266-B19A-7B47F2511BD5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-1031593" y="1634961"/>
                          <a:ext cx="377978" cy="369016"/>
                        </a:xfrm>
                        <a:prstGeom prst="rect">
                          <a:avLst/>
                        </a:prstGeom>
                      </p:spPr>
                    </p:pic>
                  </p:grpSp>
                  <p:pic>
                    <p:nvPicPr>
                      <p:cNvPr id="53" name="图片 52">
                        <a:extLst>
                          <a:ext uri="{FF2B5EF4-FFF2-40B4-BE49-F238E27FC236}">
                            <a16:creationId xmlns:a16="http://schemas.microsoft.com/office/drawing/2014/main" id="{09DCFBD2-5216-478A-8D91-A7DF4DFC846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17558" y="3593038"/>
                        <a:ext cx="2760191" cy="2743137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4" name="图片 53">
                        <a:extLst>
                          <a:ext uri="{FF2B5EF4-FFF2-40B4-BE49-F238E27FC236}">
                            <a16:creationId xmlns:a16="http://schemas.microsoft.com/office/drawing/2014/main" id="{F646EAA9-E1F5-4988-828B-374EF500C41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12156" y="5300555"/>
                        <a:ext cx="363198" cy="32372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5" name="图片 54">
                        <a:extLst>
                          <a:ext uri="{FF2B5EF4-FFF2-40B4-BE49-F238E27FC236}">
                            <a16:creationId xmlns:a16="http://schemas.microsoft.com/office/drawing/2014/main" id="{3C75A0CC-6F1E-44BB-84D3-D13A4EE8D6E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270999" y="3636836"/>
                        <a:ext cx="2731985" cy="253661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6" name="图片 55">
                        <a:extLst>
                          <a:ext uri="{FF2B5EF4-FFF2-40B4-BE49-F238E27FC236}">
                            <a16:creationId xmlns:a16="http://schemas.microsoft.com/office/drawing/2014/main" id="{FB2729AC-4E3B-410B-872B-C9C5896BCFD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99319" y="5298255"/>
                        <a:ext cx="352241" cy="323720"/>
                      </a:xfrm>
                      <a:prstGeom prst="rect">
                        <a:avLst/>
                      </a:prstGeom>
                    </p:spPr>
                  </p:pic>
                </p:grpSp>
                <p:grpSp>
                  <p:nvGrpSpPr>
                    <p:cNvPr id="82" name="组合 81">
                      <a:extLst>
                        <a:ext uri="{FF2B5EF4-FFF2-40B4-BE49-F238E27FC236}">
                          <a16:creationId xmlns:a16="http://schemas.microsoft.com/office/drawing/2014/main" id="{A261DE9F-215E-47B8-947C-95DED218CDF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37195" y="1691666"/>
                      <a:ext cx="4518931" cy="4251779"/>
                      <a:chOff x="38299" y="595872"/>
                      <a:chExt cx="5373404" cy="5223550"/>
                    </a:xfrm>
                  </p:grpSpPr>
                  <p:pic>
                    <p:nvPicPr>
                      <p:cNvPr id="83" name="图片 82">
                        <a:extLst>
                          <a:ext uri="{FF2B5EF4-FFF2-40B4-BE49-F238E27FC236}">
                            <a16:creationId xmlns:a16="http://schemas.microsoft.com/office/drawing/2014/main" id="{395006CA-E552-4146-8102-1A26D8288B4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8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626313" y="595872"/>
                        <a:ext cx="2785390" cy="26073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4" name="图片 83">
                        <a:extLst>
                          <a:ext uri="{FF2B5EF4-FFF2-40B4-BE49-F238E27FC236}">
                            <a16:creationId xmlns:a16="http://schemas.microsoft.com/office/drawing/2014/main" id="{9E72881F-DFA6-4068-AE51-AD7C1BFFEA2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98939" y="2292776"/>
                        <a:ext cx="371027" cy="35291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5" name="图片 84">
                        <a:extLst>
                          <a:ext uri="{FF2B5EF4-FFF2-40B4-BE49-F238E27FC236}">
                            <a16:creationId xmlns:a16="http://schemas.microsoft.com/office/drawing/2014/main" id="{8B2558E9-4560-40B2-B2FE-A6F4EF0CC3E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9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8299" y="624240"/>
                        <a:ext cx="2790366" cy="2597426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6" name="图片 85">
                        <a:extLst>
                          <a:ext uri="{FF2B5EF4-FFF2-40B4-BE49-F238E27FC236}">
                            <a16:creationId xmlns:a16="http://schemas.microsoft.com/office/drawing/2014/main" id="{6339B6FE-E1A6-46AA-9CDE-AD0D80CDA3C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08819" y="2304367"/>
                        <a:ext cx="376458" cy="35242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7" name="图片 86">
                        <a:extLst>
                          <a:ext uri="{FF2B5EF4-FFF2-40B4-BE49-F238E27FC236}">
                            <a16:creationId xmlns:a16="http://schemas.microsoft.com/office/drawing/2014/main" id="{4E69031A-FE69-4551-9B45-367FC9E6D6D4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0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618386" y="3178244"/>
                        <a:ext cx="2782492" cy="26073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8" name="图片 87">
                        <a:extLst>
                          <a:ext uri="{FF2B5EF4-FFF2-40B4-BE49-F238E27FC236}">
                            <a16:creationId xmlns:a16="http://schemas.microsoft.com/office/drawing/2014/main" id="{077BF7E9-EA78-4534-806D-9447E495F9B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99988" y="4901468"/>
                        <a:ext cx="357958" cy="32416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9" name="图片 88">
                        <a:extLst>
                          <a:ext uri="{FF2B5EF4-FFF2-40B4-BE49-F238E27FC236}">
                            <a16:creationId xmlns:a16="http://schemas.microsoft.com/office/drawing/2014/main" id="{00FAC506-7024-4DB6-B7E7-56481E2B0774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1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5582" y="3221666"/>
                        <a:ext cx="2787463" cy="2597756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90" name="图片 89">
                        <a:extLst>
                          <a:ext uri="{FF2B5EF4-FFF2-40B4-BE49-F238E27FC236}">
                            <a16:creationId xmlns:a16="http://schemas.microsoft.com/office/drawing/2014/main" id="{9B6DADEC-CD08-4C70-9BD1-B2B6D0C87894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29499" y="4926698"/>
                        <a:ext cx="363198" cy="323720"/>
                      </a:xfrm>
                      <a:prstGeom prst="rect">
                        <a:avLst/>
                      </a:prstGeom>
                    </p:spPr>
                  </p:pic>
                </p:grpSp>
              </p:grpSp>
              <p:pic>
                <p:nvPicPr>
                  <p:cNvPr id="116" name="图片 115">
                    <a:extLst>
                      <a:ext uri="{FF2B5EF4-FFF2-40B4-BE49-F238E27FC236}">
                        <a16:creationId xmlns:a16="http://schemas.microsoft.com/office/drawing/2014/main" id="{C47B0EF5-2BDD-47FC-9A44-3B6D7369A0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7172" y="1973338"/>
                    <a:ext cx="2315803" cy="205967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06" name="图片 105">
                  <a:extLst>
                    <a:ext uri="{FF2B5EF4-FFF2-40B4-BE49-F238E27FC236}">
                      <a16:creationId xmlns:a16="http://schemas.microsoft.com/office/drawing/2014/main" id="{A93431A2-9F2C-4E9D-9109-202CBB699F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99346" y="3266416"/>
                  <a:ext cx="316898" cy="300510"/>
                </a:xfrm>
                <a:prstGeom prst="rect">
                  <a:avLst/>
                </a:prstGeom>
              </p:spPr>
            </p:pic>
          </p:grpSp>
          <p:sp>
            <p:nvSpPr>
              <p:cNvPr id="117" name="Text Box 10">
                <a:extLst>
                  <a:ext uri="{FF2B5EF4-FFF2-40B4-BE49-F238E27FC236}">
                    <a16:creationId xmlns:a16="http://schemas.microsoft.com/office/drawing/2014/main" id="{F2FF4A62-644A-4BA9-AD82-40B9295F26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3265" y="3292461"/>
                <a:ext cx="3877270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1100" b="1" dirty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Cylindrical symmetry</a:t>
                </a:r>
              </a:p>
            </p:txBody>
          </p:sp>
          <p:sp>
            <p:nvSpPr>
              <p:cNvPr id="118" name="Text Box 10">
                <a:extLst>
                  <a:ext uri="{FF2B5EF4-FFF2-40B4-BE49-F238E27FC236}">
                    <a16:creationId xmlns:a16="http://schemas.microsoft.com/office/drawing/2014/main" id="{CA2EC696-BDE9-47D2-8523-D10129DF6B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07748" y="5396274"/>
                <a:ext cx="3877270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1100" b="1" dirty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Cylindrical symmetry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63A256F3-7807-4B2F-9638-A0F48C33EA5C}"/>
                </a:ext>
              </a:extLst>
            </p:cNvPr>
            <p:cNvGrpSpPr/>
            <p:nvPr/>
          </p:nvGrpSpPr>
          <p:grpSpPr>
            <a:xfrm>
              <a:off x="138404" y="1441339"/>
              <a:ext cx="2789448" cy="523220"/>
              <a:chOff x="7123528" y="223116"/>
              <a:chExt cx="2261401" cy="523220"/>
            </a:xfrm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FD628778-F9B4-4987-A53A-E8861C62C6F5}"/>
                  </a:ext>
                </a:extLst>
              </p:cNvPr>
              <p:cNvSpPr/>
              <p:nvPr/>
            </p:nvSpPr>
            <p:spPr>
              <a:xfrm>
                <a:off x="7156981" y="232083"/>
                <a:ext cx="1749599" cy="2988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Text Box 10">
                <a:extLst>
                  <a:ext uri="{FF2B5EF4-FFF2-40B4-BE49-F238E27FC236}">
                    <a16:creationId xmlns:a16="http://schemas.microsoft.com/office/drawing/2014/main" id="{BE6022E8-1310-47ED-8139-D927835915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23528" y="223116"/>
                <a:ext cx="226140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14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Unpolarized spin density</a:t>
                </a:r>
              </a:p>
            </p:txBody>
          </p:sp>
        </p:grpSp>
        <p:grpSp>
          <p:nvGrpSpPr>
            <p:cNvPr id="150" name="组合 149">
              <a:extLst>
                <a:ext uri="{FF2B5EF4-FFF2-40B4-BE49-F238E27FC236}">
                  <a16:creationId xmlns:a16="http://schemas.microsoft.com/office/drawing/2014/main" id="{9B88B010-145B-4DC3-8F62-E5EF5DE199EF}"/>
                </a:ext>
              </a:extLst>
            </p:cNvPr>
            <p:cNvGrpSpPr/>
            <p:nvPr/>
          </p:nvGrpSpPr>
          <p:grpSpPr>
            <a:xfrm>
              <a:off x="265660" y="3488831"/>
              <a:ext cx="2261401" cy="307777"/>
              <a:chOff x="7123528" y="223116"/>
              <a:chExt cx="2261401" cy="307777"/>
            </a:xfrm>
          </p:grpSpPr>
          <p:sp>
            <p:nvSpPr>
              <p:cNvPr id="151" name="矩形 150">
                <a:extLst>
                  <a:ext uri="{FF2B5EF4-FFF2-40B4-BE49-F238E27FC236}">
                    <a16:creationId xmlns:a16="http://schemas.microsoft.com/office/drawing/2014/main" id="{472CA0C4-3743-40DD-8951-4AEF0703FBC6}"/>
                  </a:ext>
                </a:extLst>
              </p:cNvPr>
              <p:cNvSpPr/>
              <p:nvPr/>
            </p:nvSpPr>
            <p:spPr>
              <a:xfrm>
                <a:off x="7156981" y="232083"/>
                <a:ext cx="1749599" cy="2988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Text Box 10">
                <a:extLst>
                  <a:ext uri="{FF2B5EF4-FFF2-40B4-BE49-F238E27FC236}">
                    <a16:creationId xmlns:a16="http://schemas.microsoft.com/office/drawing/2014/main" id="{4FFBE850-8211-4B80-B33F-EDB66DB93A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23528" y="223116"/>
                <a:ext cx="226140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14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Helicity spin density</a:t>
                </a:r>
              </a:p>
            </p:txBody>
          </p:sp>
        </p:grpSp>
      </p:grp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A87B758-6168-4045-B576-1C29A9B5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5" name="Text Box 10">
            <a:extLst>
              <a:ext uri="{FF2B5EF4-FFF2-40B4-BE49-F238E27FC236}">
                <a16:creationId xmlns:a16="http://schemas.microsoft.com/office/drawing/2014/main" id="{9303863A-A957-4FF4-91E3-E518D3DBD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4" y="240198"/>
            <a:ext cx="86137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spin-density for Λ</a:t>
            </a:r>
            <a:r>
              <a:rPr lang="en-US" altLang="zh-CN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0</a:t>
            </a: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and </a:t>
            </a:r>
            <a:r>
              <a:rPr lang="en-US" altLang="zh-CN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Λ</a:t>
            </a:r>
            <a:r>
              <a:rPr lang="en-US" altLang="zh-CN" sz="3200" b="1" baseline="-25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</a:t>
            </a:r>
            <a:endParaRPr lang="en-US" altLang="zh-CN" sz="32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57" name="Text Box 10">
            <a:extLst>
              <a:ext uri="{FF2B5EF4-FFF2-40B4-BE49-F238E27FC236}">
                <a16:creationId xmlns:a16="http://schemas.microsoft.com/office/drawing/2014/main" id="{92575059-B37C-4E7D-92AD-38686EB61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585" y="1009337"/>
            <a:ext cx="1577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u/d quark</a:t>
            </a:r>
          </a:p>
        </p:txBody>
      </p:sp>
      <p:sp>
        <p:nvSpPr>
          <p:cNvPr id="59" name="Text Box 10">
            <a:extLst>
              <a:ext uri="{FF2B5EF4-FFF2-40B4-BE49-F238E27FC236}">
                <a16:creationId xmlns:a16="http://schemas.microsoft.com/office/drawing/2014/main" id="{E9B57328-6BB5-40B7-8ACE-84B7ABCB7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5944" y="963041"/>
            <a:ext cx="1577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s quark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id="{22AC3040-24B7-43C1-B1FB-3005A4F7A0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46286" y="766368"/>
            <a:ext cx="1322773" cy="365553"/>
          </a:xfrm>
          <a:prstGeom prst="rect">
            <a:avLst/>
          </a:prstGeom>
        </p:spPr>
      </p:pic>
      <p:pic>
        <p:nvPicPr>
          <p:cNvPr id="113" name="图片 112">
            <a:extLst>
              <a:ext uri="{FF2B5EF4-FFF2-40B4-BE49-F238E27FC236}">
                <a16:creationId xmlns:a16="http://schemas.microsoft.com/office/drawing/2014/main" id="{BBB98AF5-FF95-4AC7-9FB3-096BEEDBD4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37174" y="771779"/>
            <a:ext cx="1410711" cy="365125"/>
          </a:xfrm>
          <a:prstGeom prst="rect">
            <a:avLst/>
          </a:prstGeom>
        </p:spPr>
      </p:pic>
      <p:sp>
        <p:nvSpPr>
          <p:cNvPr id="114" name="Text Box 10">
            <a:extLst>
              <a:ext uri="{FF2B5EF4-FFF2-40B4-BE49-F238E27FC236}">
                <a16:creationId xmlns:a16="http://schemas.microsoft.com/office/drawing/2014/main" id="{83FCA388-08FC-4E18-8FE8-6A0742879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8326" y="986076"/>
            <a:ext cx="1577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u/d quark</a:t>
            </a:r>
          </a:p>
        </p:txBody>
      </p:sp>
      <p:sp>
        <p:nvSpPr>
          <p:cNvPr id="115" name="Text Box 10">
            <a:extLst>
              <a:ext uri="{FF2B5EF4-FFF2-40B4-BE49-F238E27FC236}">
                <a16:creationId xmlns:a16="http://schemas.microsoft.com/office/drawing/2014/main" id="{7303EF7B-C3E9-4BE8-BA66-1CE8E17FB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658" y="964210"/>
            <a:ext cx="1577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 quark</a:t>
            </a: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410A0D24-7AEA-4528-A4C5-FDE9090A1362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9BAE46CD-9C35-4957-BB39-A5ABF24760D3}"/>
              </a:ext>
            </a:extLst>
          </p:cNvPr>
          <p:cNvGrpSpPr/>
          <p:nvPr/>
        </p:nvGrpSpPr>
        <p:grpSpPr>
          <a:xfrm>
            <a:off x="39263" y="1330426"/>
            <a:ext cx="8983844" cy="4670526"/>
            <a:chOff x="2738499" y="1785992"/>
            <a:chExt cx="8983844" cy="4670526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2015C6DC-74C1-44DE-A721-3203EAF3D92C}"/>
                </a:ext>
              </a:extLst>
            </p:cNvPr>
            <p:cNvGrpSpPr/>
            <p:nvPr/>
          </p:nvGrpSpPr>
          <p:grpSpPr>
            <a:xfrm>
              <a:off x="2738499" y="1785992"/>
              <a:ext cx="8983844" cy="4670526"/>
              <a:chOff x="42314" y="1560956"/>
              <a:chExt cx="8983844" cy="4670526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id="{D4455754-3251-4C3E-9252-C15F35BCF3BE}"/>
                  </a:ext>
                </a:extLst>
              </p:cNvPr>
              <p:cNvGrpSpPr/>
              <p:nvPr/>
            </p:nvGrpSpPr>
            <p:grpSpPr>
              <a:xfrm>
                <a:off x="42314" y="1560956"/>
                <a:ext cx="8983844" cy="4670526"/>
                <a:chOff x="42314" y="1560956"/>
                <a:chExt cx="8983844" cy="4670526"/>
              </a:xfrm>
            </p:grpSpPr>
            <p:grpSp>
              <p:nvGrpSpPr>
                <p:cNvPr id="5" name="组合 4">
                  <a:extLst>
                    <a:ext uri="{FF2B5EF4-FFF2-40B4-BE49-F238E27FC236}">
                      <a16:creationId xmlns:a16="http://schemas.microsoft.com/office/drawing/2014/main" id="{5C7635EC-0146-479F-8038-12147ABB5353}"/>
                    </a:ext>
                  </a:extLst>
                </p:cNvPr>
                <p:cNvGrpSpPr/>
                <p:nvPr/>
              </p:nvGrpSpPr>
              <p:grpSpPr>
                <a:xfrm>
                  <a:off x="42314" y="1560956"/>
                  <a:ext cx="8983844" cy="4670526"/>
                  <a:chOff x="0" y="1713808"/>
                  <a:chExt cx="8983844" cy="4670526"/>
                </a:xfrm>
              </p:grpSpPr>
              <p:grpSp>
                <p:nvGrpSpPr>
                  <p:cNvPr id="130" name="组合 129">
                    <a:extLst>
                      <a:ext uri="{FF2B5EF4-FFF2-40B4-BE49-F238E27FC236}">
                        <a16:creationId xmlns:a16="http://schemas.microsoft.com/office/drawing/2014/main" id="{88BAC544-D922-4768-ADEB-410C65806191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1750369"/>
                    <a:ext cx="4565314" cy="4633965"/>
                    <a:chOff x="729764" y="985158"/>
                    <a:chExt cx="5123173" cy="5439599"/>
                  </a:xfrm>
                </p:grpSpPr>
                <p:pic>
                  <p:nvPicPr>
                    <p:cNvPr id="131" name="图片 130">
                      <a:extLst>
                        <a:ext uri="{FF2B5EF4-FFF2-40B4-BE49-F238E27FC236}">
                          <a16:creationId xmlns:a16="http://schemas.microsoft.com/office/drawing/2014/main" id="{03DFB92B-857A-41E8-9D6E-BA56CF02404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162282" y="985158"/>
                      <a:ext cx="2555928" cy="262190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2" name="图片 131">
                      <a:extLst>
                        <a:ext uri="{FF2B5EF4-FFF2-40B4-BE49-F238E27FC236}">
                          <a16:creationId xmlns:a16="http://schemas.microsoft.com/office/drawing/2014/main" id="{0BB5A38A-A069-4A55-BCC5-ED8ED4FC858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033674" y="3496542"/>
                      <a:ext cx="2819263" cy="292821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4" name="图片 133">
                      <a:extLst>
                        <a:ext uri="{FF2B5EF4-FFF2-40B4-BE49-F238E27FC236}">
                          <a16:creationId xmlns:a16="http://schemas.microsoft.com/office/drawing/2014/main" id="{E2B71BA5-426E-497E-AAD3-CF2EC0E193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7"/>
                    <a:stretch>
                      <a:fillRect/>
                    </a:stretch>
                  </p:blipFill>
                  <p:spPr>
                    <a:xfrm>
                      <a:off x="4859244" y="5376261"/>
                      <a:ext cx="381417" cy="32938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6" name="图片 135">
                      <a:extLst>
                        <a:ext uri="{FF2B5EF4-FFF2-40B4-BE49-F238E27FC236}">
                          <a16:creationId xmlns:a16="http://schemas.microsoft.com/office/drawing/2014/main" id="{855C51AA-FCCD-43EB-A13A-D81C598A01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8"/>
                    <a:stretch>
                      <a:fillRect/>
                    </a:stretch>
                  </p:blipFill>
                  <p:spPr>
                    <a:xfrm>
                      <a:off x="4814348" y="2794442"/>
                      <a:ext cx="359209" cy="29480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9" name="图片 138">
                      <a:extLst>
                        <a:ext uri="{FF2B5EF4-FFF2-40B4-BE49-F238E27FC236}">
                          <a16:creationId xmlns:a16="http://schemas.microsoft.com/office/drawing/2014/main" id="{FBF08809-4414-4F2B-B1F2-8166747DE3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764" y="992277"/>
                      <a:ext cx="2572373" cy="265384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0" name="图片 139">
                      <a:extLst>
                        <a:ext uri="{FF2B5EF4-FFF2-40B4-BE49-F238E27FC236}">
                          <a16:creationId xmlns:a16="http://schemas.microsoft.com/office/drawing/2014/main" id="{1DEA4081-E3B3-4EA6-8A33-FF3B4C4D9A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8"/>
                    <a:stretch>
                      <a:fillRect/>
                    </a:stretch>
                  </p:blipFill>
                  <p:spPr>
                    <a:xfrm>
                      <a:off x="2464999" y="2845808"/>
                      <a:ext cx="366735" cy="29397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1" name="图片 140">
                      <a:extLst>
                        <a:ext uri="{FF2B5EF4-FFF2-40B4-BE49-F238E27FC236}">
                          <a16:creationId xmlns:a16="http://schemas.microsoft.com/office/drawing/2014/main" id="{0F7B6310-EF91-4F91-B857-2F2890E35B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0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764" y="3570864"/>
                      <a:ext cx="2578151" cy="265266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2" name="图片 141">
                      <a:extLst>
                        <a:ext uri="{FF2B5EF4-FFF2-40B4-BE49-F238E27FC236}">
                          <a16:creationId xmlns:a16="http://schemas.microsoft.com/office/drawing/2014/main" id="{B70342CA-D771-4E41-B923-74DB5748A3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7"/>
                    <a:stretch>
                      <a:fillRect/>
                    </a:stretch>
                  </p:blipFill>
                  <p:spPr>
                    <a:xfrm>
                      <a:off x="2456675" y="5399119"/>
                      <a:ext cx="388818" cy="315731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91" name="组合 90">
                    <a:extLst>
                      <a:ext uri="{FF2B5EF4-FFF2-40B4-BE49-F238E27FC236}">
                        <a16:creationId xmlns:a16="http://schemas.microsoft.com/office/drawing/2014/main" id="{9B1316AB-05D3-4D16-828D-CC2ADC629809}"/>
                      </a:ext>
                    </a:extLst>
                  </p:cNvPr>
                  <p:cNvGrpSpPr/>
                  <p:nvPr/>
                </p:nvGrpSpPr>
                <p:grpSpPr>
                  <a:xfrm>
                    <a:off x="4552588" y="1713808"/>
                    <a:ext cx="4431256" cy="4606835"/>
                    <a:chOff x="779554" y="983952"/>
                    <a:chExt cx="5120233" cy="5362683"/>
                  </a:xfrm>
                </p:grpSpPr>
                <p:pic>
                  <p:nvPicPr>
                    <p:cNvPr id="92" name="图片 91">
                      <a:extLst>
                        <a:ext uri="{FF2B5EF4-FFF2-40B4-BE49-F238E27FC236}">
                          <a16:creationId xmlns:a16="http://schemas.microsoft.com/office/drawing/2014/main" id="{C9746284-653B-4C6F-BA01-C5FD3E39E7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381021" y="1012847"/>
                      <a:ext cx="2518766" cy="260579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图片 92">
                      <a:extLst>
                        <a:ext uri="{FF2B5EF4-FFF2-40B4-BE49-F238E27FC236}">
                          <a16:creationId xmlns:a16="http://schemas.microsoft.com/office/drawing/2014/main" id="{F29BCD70-DA20-48C4-B345-8CD7D97D44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181513" y="3582149"/>
                      <a:ext cx="2718274" cy="276448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图片 93">
                      <a:extLst>
                        <a:ext uri="{FF2B5EF4-FFF2-40B4-BE49-F238E27FC236}">
                          <a16:creationId xmlns:a16="http://schemas.microsoft.com/office/drawing/2014/main" id="{BE50BBD3-569B-4C5D-96C6-A379A41EEE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7"/>
                    <a:stretch>
                      <a:fillRect/>
                    </a:stretch>
                  </p:blipFill>
                  <p:spPr>
                    <a:xfrm>
                      <a:off x="4959477" y="5464064"/>
                      <a:ext cx="383209" cy="31616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图片 95">
                      <a:extLst>
                        <a:ext uri="{FF2B5EF4-FFF2-40B4-BE49-F238E27FC236}">
                          <a16:creationId xmlns:a16="http://schemas.microsoft.com/office/drawing/2014/main" id="{568F5781-45B6-4C81-BF28-4341416B32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8"/>
                    <a:stretch>
                      <a:fillRect/>
                    </a:stretch>
                  </p:blipFill>
                  <p:spPr>
                    <a:xfrm>
                      <a:off x="5054198" y="2816138"/>
                      <a:ext cx="361444" cy="29437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7" name="图片 96">
                      <a:extLst>
                        <a:ext uri="{FF2B5EF4-FFF2-40B4-BE49-F238E27FC236}">
                          <a16:creationId xmlns:a16="http://schemas.microsoft.com/office/drawing/2014/main" id="{63617216-8AD0-4642-AB07-F5AEE4CAA2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90824" y="983952"/>
                      <a:ext cx="2714980" cy="276448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8" name="图片 97">
                      <a:extLst>
                        <a:ext uri="{FF2B5EF4-FFF2-40B4-BE49-F238E27FC236}">
                          <a16:creationId xmlns:a16="http://schemas.microsoft.com/office/drawing/2014/main" id="{FB8E3FC5-4A05-499A-BB1B-8C845EA67A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8"/>
                    <a:stretch>
                      <a:fillRect/>
                    </a:stretch>
                  </p:blipFill>
                  <p:spPr>
                    <a:xfrm>
                      <a:off x="2596014" y="2890192"/>
                      <a:ext cx="366735" cy="29397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9" name="图片 98">
                      <a:extLst>
                        <a:ext uri="{FF2B5EF4-FFF2-40B4-BE49-F238E27FC236}">
                          <a16:creationId xmlns:a16="http://schemas.microsoft.com/office/drawing/2014/main" id="{BA40B6C6-E125-4299-9DBA-F374A4C8608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554" y="3605929"/>
                      <a:ext cx="2700340" cy="270293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0" name="图片 99">
                      <a:extLst>
                        <a:ext uri="{FF2B5EF4-FFF2-40B4-BE49-F238E27FC236}">
                          <a16:creationId xmlns:a16="http://schemas.microsoft.com/office/drawing/2014/main" id="{06F39186-3274-4955-8121-4235D519B5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7"/>
                    <a:stretch>
                      <a:fillRect/>
                    </a:stretch>
                  </p:blipFill>
                  <p:spPr>
                    <a:xfrm>
                      <a:off x="2560352" y="5459639"/>
                      <a:ext cx="388818" cy="315731"/>
                    </a:xfrm>
                    <a:prstGeom prst="rect">
                      <a:avLst/>
                    </a:prstGeom>
                  </p:spPr>
                </p:pic>
              </p:grpSp>
            </p:grpSp>
            <p:sp>
              <p:nvSpPr>
                <p:cNvPr id="120" name="Text Box 10">
                  <a:extLst>
                    <a:ext uri="{FF2B5EF4-FFF2-40B4-BE49-F238E27FC236}">
                      <a16:creationId xmlns:a16="http://schemas.microsoft.com/office/drawing/2014/main" id="{DD7A1C98-73B7-4A62-BDF0-692796ABD65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82138" y="3483045"/>
                  <a:ext cx="3877270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100" b="1" dirty="0">
                      <a:solidFill>
                        <a:schemeClr val="accent6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Comic Sans MS" pitchFamily="66" charset="0"/>
                      <a:ea typeface="SimSun" pitchFamily="2" charset="-122"/>
                    </a:rPr>
                    <a:t>Cylindrical symmetry</a:t>
                  </a:r>
                </a:p>
              </p:txBody>
            </p:sp>
          </p:grpSp>
          <p:sp>
            <p:nvSpPr>
              <p:cNvPr id="122" name="Text Box 10">
                <a:extLst>
                  <a:ext uri="{FF2B5EF4-FFF2-40B4-BE49-F238E27FC236}">
                    <a16:creationId xmlns:a16="http://schemas.microsoft.com/office/drawing/2014/main" id="{975A6AC4-149F-426B-900E-616D75F36A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9259" y="5852977"/>
                <a:ext cx="3877270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1100" b="1" dirty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Small shift in y-axis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449DDF82-FB5D-4BF8-904F-059A46AB68C5}"/>
                </a:ext>
              </a:extLst>
            </p:cNvPr>
            <p:cNvGrpSpPr/>
            <p:nvPr/>
          </p:nvGrpSpPr>
          <p:grpSpPr>
            <a:xfrm>
              <a:off x="2923422" y="1808045"/>
              <a:ext cx="2427458" cy="346958"/>
              <a:chOff x="9168653" y="409939"/>
              <a:chExt cx="2427458" cy="346958"/>
            </a:xfrm>
          </p:grpSpPr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BD225957-A4AE-439C-81AD-2AE751CB69F5}"/>
                  </a:ext>
                </a:extLst>
              </p:cNvPr>
              <p:cNvSpPr/>
              <p:nvPr/>
            </p:nvSpPr>
            <p:spPr>
              <a:xfrm>
                <a:off x="9224628" y="409939"/>
                <a:ext cx="2205371" cy="3469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Text Box 10">
                <a:extLst>
                  <a:ext uri="{FF2B5EF4-FFF2-40B4-BE49-F238E27FC236}">
                    <a16:creationId xmlns:a16="http://schemas.microsoft.com/office/drawing/2014/main" id="{B21C74DD-E91E-496C-8687-5684990640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68653" y="413484"/>
                <a:ext cx="242745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14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Transverse spin density</a:t>
                </a:r>
              </a:p>
            </p:txBody>
          </p:sp>
        </p:grpSp>
        <p:grpSp>
          <p:nvGrpSpPr>
            <p:cNvPr id="155" name="组合 154">
              <a:extLst>
                <a:ext uri="{FF2B5EF4-FFF2-40B4-BE49-F238E27FC236}">
                  <a16:creationId xmlns:a16="http://schemas.microsoft.com/office/drawing/2014/main" id="{8AA30FAA-BF82-41CC-990D-D7242B21B416}"/>
                </a:ext>
              </a:extLst>
            </p:cNvPr>
            <p:cNvGrpSpPr/>
            <p:nvPr/>
          </p:nvGrpSpPr>
          <p:grpSpPr>
            <a:xfrm>
              <a:off x="2751091" y="3935968"/>
              <a:ext cx="2443424" cy="346958"/>
              <a:chOff x="9037519" y="359447"/>
              <a:chExt cx="1900811" cy="346958"/>
            </a:xfrm>
          </p:grpSpPr>
          <p:sp>
            <p:nvSpPr>
              <p:cNvPr id="156" name="矩形 155">
                <a:extLst>
                  <a:ext uri="{FF2B5EF4-FFF2-40B4-BE49-F238E27FC236}">
                    <a16:creationId xmlns:a16="http://schemas.microsoft.com/office/drawing/2014/main" id="{0C604B72-4B9C-42CE-A4EE-186B3077D68E}"/>
                  </a:ext>
                </a:extLst>
              </p:cNvPr>
              <p:cNvSpPr/>
              <p:nvPr/>
            </p:nvSpPr>
            <p:spPr>
              <a:xfrm>
                <a:off x="9037519" y="359447"/>
                <a:ext cx="1830180" cy="3469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Text Box 10">
                <a:extLst>
                  <a:ext uri="{FF2B5EF4-FFF2-40B4-BE49-F238E27FC236}">
                    <a16:creationId xmlns:a16="http://schemas.microsoft.com/office/drawing/2014/main" id="{FD793DD9-641C-472C-B3D8-1E2F5E82E7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87044" y="420863"/>
                <a:ext cx="1851286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zh-CN" sz="11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L(quark) T(baryon) spin density</a:t>
                </a:r>
              </a:p>
            </p:txBody>
          </p:sp>
        </p:grpSp>
      </p:grpSp>
      <p:pic>
        <p:nvPicPr>
          <p:cNvPr id="229" name="图片 228">
            <a:extLst>
              <a:ext uri="{FF2B5EF4-FFF2-40B4-BE49-F238E27FC236}">
                <a16:creationId xmlns:a16="http://schemas.microsoft.com/office/drawing/2014/main" id="{CAA855AD-4869-409A-B0CE-769681E5447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021" y="5938584"/>
            <a:ext cx="3131827" cy="907150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:a16="http://schemas.microsoft.com/office/drawing/2014/main" id="{A106AE78-C9D7-48B3-9FFF-B114D4DFE747}"/>
              </a:ext>
            </a:extLst>
          </p:cNvPr>
          <p:cNvGrpSpPr/>
          <p:nvPr/>
        </p:nvGrpSpPr>
        <p:grpSpPr>
          <a:xfrm>
            <a:off x="56379" y="1276512"/>
            <a:ext cx="9035766" cy="5132573"/>
            <a:chOff x="30159" y="1286796"/>
            <a:chExt cx="9035766" cy="5132573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A863DB91-28A3-4733-B761-1F357DE91BA1}"/>
                </a:ext>
              </a:extLst>
            </p:cNvPr>
            <p:cNvGrpSpPr/>
            <p:nvPr/>
          </p:nvGrpSpPr>
          <p:grpSpPr>
            <a:xfrm>
              <a:off x="30159" y="1286796"/>
              <a:ext cx="8957349" cy="4731668"/>
              <a:chOff x="-8604" y="1380381"/>
              <a:chExt cx="8957349" cy="4731668"/>
            </a:xfrm>
          </p:grpSpPr>
          <p:grpSp>
            <p:nvGrpSpPr>
              <p:cNvPr id="165" name="组合 164">
                <a:extLst>
                  <a:ext uri="{FF2B5EF4-FFF2-40B4-BE49-F238E27FC236}">
                    <a16:creationId xmlns:a16="http://schemas.microsoft.com/office/drawing/2014/main" id="{51E4BD9B-A634-4527-9B75-7C5EEE1067C9}"/>
                  </a:ext>
                </a:extLst>
              </p:cNvPr>
              <p:cNvGrpSpPr/>
              <p:nvPr/>
            </p:nvGrpSpPr>
            <p:grpSpPr>
              <a:xfrm>
                <a:off x="-8604" y="1380381"/>
                <a:ext cx="8957349" cy="4731668"/>
                <a:chOff x="54514" y="1406869"/>
                <a:chExt cx="8957349" cy="4731668"/>
              </a:xfrm>
            </p:grpSpPr>
            <p:grpSp>
              <p:nvGrpSpPr>
                <p:cNvPr id="167" name="组合 166">
                  <a:extLst>
                    <a:ext uri="{FF2B5EF4-FFF2-40B4-BE49-F238E27FC236}">
                      <a16:creationId xmlns:a16="http://schemas.microsoft.com/office/drawing/2014/main" id="{925E6A92-3029-4461-8B31-D445AA71B6CC}"/>
                    </a:ext>
                  </a:extLst>
                </p:cNvPr>
                <p:cNvGrpSpPr/>
                <p:nvPr/>
              </p:nvGrpSpPr>
              <p:grpSpPr>
                <a:xfrm>
                  <a:off x="54514" y="1406869"/>
                  <a:ext cx="8957349" cy="4731668"/>
                  <a:chOff x="3729" y="1542862"/>
                  <a:chExt cx="8957349" cy="4731668"/>
                </a:xfrm>
              </p:grpSpPr>
              <p:grpSp>
                <p:nvGrpSpPr>
                  <p:cNvPr id="174" name="组合 173">
                    <a:extLst>
                      <a:ext uri="{FF2B5EF4-FFF2-40B4-BE49-F238E27FC236}">
                        <a16:creationId xmlns:a16="http://schemas.microsoft.com/office/drawing/2014/main" id="{50D2416F-3224-4033-AE3A-BF8F8E96FC0A}"/>
                      </a:ext>
                    </a:extLst>
                  </p:cNvPr>
                  <p:cNvGrpSpPr/>
                  <p:nvPr/>
                </p:nvGrpSpPr>
                <p:grpSpPr>
                  <a:xfrm>
                    <a:off x="3729" y="1556396"/>
                    <a:ext cx="4441527" cy="4656515"/>
                    <a:chOff x="473600" y="974653"/>
                    <a:chExt cx="4925413" cy="5234696"/>
                  </a:xfrm>
                </p:grpSpPr>
                <p:pic>
                  <p:nvPicPr>
                    <p:cNvPr id="185" name="图片 184">
                      <a:extLst>
                        <a:ext uri="{FF2B5EF4-FFF2-40B4-BE49-F238E27FC236}">
                          <a16:creationId xmlns:a16="http://schemas.microsoft.com/office/drawing/2014/main" id="{BAE1FF6E-63F3-4EB2-A116-A25B0485B14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777297" y="974653"/>
                      <a:ext cx="2621716" cy="272303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6" name="图片 185">
                      <a:extLst>
                        <a:ext uri="{FF2B5EF4-FFF2-40B4-BE49-F238E27FC236}">
                          <a16:creationId xmlns:a16="http://schemas.microsoft.com/office/drawing/2014/main" id="{166AE612-8B96-4823-AE46-54F2C7F824B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7"/>
                    <a:stretch>
                      <a:fillRect/>
                    </a:stretch>
                  </p:blipFill>
                  <p:spPr>
                    <a:xfrm>
                      <a:off x="4587989" y="2836043"/>
                      <a:ext cx="344039" cy="33085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7" name="图片 186">
                      <a:extLst>
                        <a:ext uri="{FF2B5EF4-FFF2-40B4-BE49-F238E27FC236}">
                          <a16:creationId xmlns:a16="http://schemas.microsoft.com/office/drawing/2014/main" id="{F1E32AD1-9C40-45A0-8B3D-92BE3B93194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853111" y="3571491"/>
                      <a:ext cx="2543244" cy="259410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8" name="图片 187">
                      <a:extLst>
                        <a:ext uri="{FF2B5EF4-FFF2-40B4-BE49-F238E27FC236}">
                          <a16:creationId xmlns:a16="http://schemas.microsoft.com/office/drawing/2014/main" id="{C5EAED49-D380-4244-9412-C407AB73515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4575249" y="5371559"/>
                      <a:ext cx="362593" cy="25863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9" name="图片 188">
                      <a:extLst>
                        <a:ext uri="{FF2B5EF4-FFF2-40B4-BE49-F238E27FC236}">
                          <a16:creationId xmlns:a16="http://schemas.microsoft.com/office/drawing/2014/main" id="{903A2D00-7A12-4898-9DA6-A40E9C809F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0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73600" y="1029003"/>
                      <a:ext cx="2543244" cy="257741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0" name="图片 189">
                      <a:extLst>
                        <a:ext uri="{FF2B5EF4-FFF2-40B4-BE49-F238E27FC236}">
                          <a16:creationId xmlns:a16="http://schemas.microsoft.com/office/drawing/2014/main" id="{2024D3B1-154C-4151-8A84-2A2B8059030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7"/>
                    <a:stretch>
                      <a:fillRect/>
                    </a:stretch>
                  </p:blipFill>
                  <p:spPr>
                    <a:xfrm>
                      <a:off x="2216593" y="2787750"/>
                      <a:ext cx="342900" cy="31006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1" name="图片 190">
                      <a:extLst>
                        <a:ext uri="{FF2B5EF4-FFF2-40B4-BE49-F238E27FC236}">
                          <a16:creationId xmlns:a16="http://schemas.microsoft.com/office/drawing/2014/main" id="{12E519F5-B0E8-43A1-95BF-D1B323F87A6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73600" y="3552643"/>
                      <a:ext cx="2604614" cy="265670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" name="图片 191">
                      <a:extLst>
                        <a:ext uri="{FF2B5EF4-FFF2-40B4-BE49-F238E27FC236}">
                          <a16:creationId xmlns:a16="http://schemas.microsoft.com/office/drawing/2014/main" id="{89BBC238-9554-4E8A-923C-CF280DE1D2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2186815" y="5409065"/>
                      <a:ext cx="378208" cy="263491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75" name="组合 174">
                    <a:extLst>
                      <a:ext uri="{FF2B5EF4-FFF2-40B4-BE49-F238E27FC236}">
                        <a16:creationId xmlns:a16="http://schemas.microsoft.com/office/drawing/2014/main" id="{6D4A9095-FBAC-4755-9F88-1441BFCCB081}"/>
                      </a:ext>
                    </a:extLst>
                  </p:cNvPr>
                  <p:cNvGrpSpPr/>
                  <p:nvPr/>
                </p:nvGrpSpPr>
                <p:grpSpPr>
                  <a:xfrm>
                    <a:off x="4430146" y="1542862"/>
                    <a:ext cx="4530932" cy="4731668"/>
                    <a:chOff x="618907" y="75062"/>
                    <a:chExt cx="5121366" cy="5352835"/>
                  </a:xfrm>
                </p:grpSpPr>
                <p:pic>
                  <p:nvPicPr>
                    <p:cNvPr id="176" name="图片 175">
                      <a:extLst>
                        <a:ext uri="{FF2B5EF4-FFF2-40B4-BE49-F238E27FC236}">
                          <a16:creationId xmlns:a16="http://schemas.microsoft.com/office/drawing/2014/main" id="{D8065DE6-C618-4682-BDE5-196D62B043F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096615" y="75062"/>
                      <a:ext cx="2643658" cy="26886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7" name="图片 176">
                      <a:extLst>
                        <a:ext uri="{FF2B5EF4-FFF2-40B4-BE49-F238E27FC236}">
                          <a16:creationId xmlns:a16="http://schemas.microsoft.com/office/drawing/2014/main" id="{BF34C961-A82F-4EB9-9855-68CD46DF326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7"/>
                    <a:stretch>
                      <a:fillRect/>
                    </a:stretch>
                  </p:blipFill>
                  <p:spPr>
                    <a:xfrm>
                      <a:off x="4825718" y="1884291"/>
                      <a:ext cx="348489" cy="32017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8" name="图片 177">
                      <a:extLst>
                        <a:ext uri="{FF2B5EF4-FFF2-40B4-BE49-F238E27FC236}">
                          <a16:creationId xmlns:a16="http://schemas.microsoft.com/office/drawing/2014/main" id="{9CD799FC-1F75-4783-9F89-C452125E9EF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170962" y="2650819"/>
                      <a:ext cx="2569311" cy="262679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9" name="图片 178">
                      <a:extLst>
                        <a:ext uri="{FF2B5EF4-FFF2-40B4-BE49-F238E27FC236}">
                          <a16:creationId xmlns:a16="http://schemas.microsoft.com/office/drawing/2014/main" id="{239D3757-B961-4F4A-BD1C-5664DE2D1B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4858269" y="4365441"/>
                      <a:ext cx="377316" cy="26708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" name="图片 179">
                      <a:extLst>
                        <a:ext uri="{FF2B5EF4-FFF2-40B4-BE49-F238E27FC236}">
                          <a16:creationId xmlns:a16="http://schemas.microsoft.com/office/drawing/2014/main" id="{AB36F54E-C186-41FC-99F0-5D8BCD8CA0D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76242" y="99146"/>
                      <a:ext cx="2650448" cy="265299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2" name="图片 181">
                      <a:extLst>
                        <a:ext uri="{FF2B5EF4-FFF2-40B4-BE49-F238E27FC236}">
                          <a16:creationId xmlns:a16="http://schemas.microsoft.com/office/drawing/2014/main" id="{2D1DC62B-538E-4D52-8AE8-866435F1CB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7"/>
                    <a:stretch>
                      <a:fillRect/>
                    </a:stretch>
                  </p:blipFill>
                  <p:spPr>
                    <a:xfrm>
                      <a:off x="2439653" y="1880267"/>
                      <a:ext cx="353866" cy="31998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3" name="图片 182">
                      <a:extLst>
                        <a:ext uri="{FF2B5EF4-FFF2-40B4-BE49-F238E27FC236}">
                          <a16:creationId xmlns:a16="http://schemas.microsoft.com/office/drawing/2014/main" id="{056C01D5-6649-46B3-B56D-AE194394220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18907" y="2679692"/>
                      <a:ext cx="2737258" cy="27482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4" name="图片 183">
                      <a:extLst>
                        <a:ext uri="{FF2B5EF4-FFF2-40B4-BE49-F238E27FC236}">
                          <a16:creationId xmlns:a16="http://schemas.microsoft.com/office/drawing/2014/main" id="{46A840F7-FF24-44D6-8C57-4D7708E8813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2298739" y="4411749"/>
                      <a:ext cx="382839" cy="266717"/>
                    </a:xfrm>
                    <a:prstGeom prst="rect">
                      <a:avLst/>
                    </a:prstGeom>
                  </p:spPr>
                </p:pic>
              </p:grpSp>
            </p:grpSp>
            <p:sp>
              <p:nvSpPr>
                <p:cNvPr id="168" name="Text Box 10">
                  <a:extLst>
                    <a:ext uri="{FF2B5EF4-FFF2-40B4-BE49-F238E27FC236}">
                      <a16:creationId xmlns:a16="http://schemas.microsoft.com/office/drawing/2014/main" id="{45F22A4E-F87B-43B1-BAEA-E96D45AA92E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34497" y="3453426"/>
                  <a:ext cx="3877270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100" b="1" dirty="0">
                      <a:solidFill>
                        <a:schemeClr val="accent6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Comic Sans MS" pitchFamily="66" charset="0"/>
                      <a:ea typeface="SimSun" pitchFamily="2" charset="-122"/>
                    </a:rPr>
                    <a:t>Small shift in y-axis</a:t>
                  </a:r>
                </a:p>
              </p:txBody>
            </p:sp>
            <p:sp>
              <p:nvSpPr>
                <p:cNvPr id="173" name="Text Box 10">
                  <a:extLst>
                    <a:ext uri="{FF2B5EF4-FFF2-40B4-BE49-F238E27FC236}">
                      <a16:creationId xmlns:a16="http://schemas.microsoft.com/office/drawing/2014/main" id="{559064A7-7A04-44A3-9F5D-076C32B6B98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43452" y="5711371"/>
                  <a:ext cx="3877270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100" b="1" dirty="0">
                      <a:solidFill>
                        <a:schemeClr val="accent6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Comic Sans MS" pitchFamily="66" charset="0"/>
                      <a:ea typeface="SimSun" pitchFamily="2" charset="-122"/>
                    </a:rPr>
                    <a:t>Small shift</a:t>
                  </a:r>
                </a:p>
              </p:txBody>
            </p:sp>
          </p:grp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D3FA0AC9-1A7E-4451-A205-010CDE98EC61}"/>
                  </a:ext>
                </a:extLst>
              </p:cNvPr>
              <p:cNvGrpSpPr/>
              <p:nvPr/>
            </p:nvGrpSpPr>
            <p:grpSpPr>
              <a:xfrm>
                <a:off x="3215" y="1444286"/>
                <a:ext cx="2427458" cy="346958"/>
                <a:chOff x="3215" y="1444286"/>
                <a:chExt cx="2427458" cy="346958"/>
              </a:xfrm>
            </p:grpSpPr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id="{52D5E354-1F29-44F6-9C86-340662CF9AA5}"/>
                    </a:ext>
                  </a:extLst>
                </p:cNvPr>
                <p:cNvSpPr/>
                <p:nvPr/>
              </p:nvSpPr>
              <p:spPr>
                <a:xfrm>
                  <a:off x="431800" y="1444286"/>
                  <a:ext cx="1496229" cy="34695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5" name="Text Box 10">
                  <a:extLst>
                    <a:ext uri="{FF2B5EF4-FFF2-40B4-BE49-F238E27FC236}">
                      <a16:creationId xmlns:a16="http://schemas.microsoft.com/office/drawing/2014/main" id="{C78DDFC2-010E-44B5-A70D-C2F02036D1A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15" y="1479927"/>
                  <a:ext cx="2427458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1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Comic Sans MS" pitchFamily="66" charset="0"/>
                      <a:ea typeface="SimSun" pitchFamily="2" charset="-122"/>
                    </a:rPr>
                    <a:t>T(quark) L(baryon) spin density</a:t>
                  </a:r>
                </a:p>
              </p:txBody>
            </p:sp>
          </p:grp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AF834A27-5209-41BB-8849-FBCC147D3606}"/>
                  </a:ext>
                </a:extLst>
              </p:cNvPr>
              <p:cNvGrpSpPr/>
              <p:nvPr/>
            </p:nvGrpSpPr>
            <p:grpSpPr>
              <a:xfrm>
                <a:off x="7021" y="3642719"/>
                <a:ext cx="2757083" cy="381979"/>
                <a:chOff x="7021" y="3642719"/>
                <a:chExt cx="2757083" cy="381979"/>
              </a:xfrm>
            </p:grpSpPr>
            <p:sp>
              <p:nvSpPr>
                <p:cNvPr id="227" name="矩形 226">
                  <a:extLst>
                    <a:ext uri="{FF2B5EF4-FFF2-40B4-BE49-F238E27FC236}">
                      <a16:creationId xmlns:a16="http://schemas.microsoft.com/office/drawing/2014/main" id="{7144AED9-A46A-4959-BBA7-337C93F79E64}"/>
                    </a:ext>
                  </a:extLst>
                </p:cNvPr>
                <p:cNvSpPr/>
                <p:nvPr/>
              </p:nvSpPr>
              <p:spPr>
                <a:xfrm>
                  <a:off x="335692" y="3642719"/>
                  <a:ext cx="1694366" cy="3819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8" name="Text Box 10">
                  <a:extLst>
                    <a:ext uri="{FF2B5EF4-FFF2-40B4-BE49-F238E27FC236}">
                      <a16:creationId xmlns:a16="http://schemas.microsoft.com/office/drawing/2014/main" id="{06252FA3-3B71-46C4-86A8-F8C59AF69C7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021" y="3754774"/>
                  <a:ext cx="2757083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11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Comic Sans MS" pitchFamily="66" charset="0"/>
                      <a:ea typeface="SimSun" pitchFamily="2" charset="-122"/>
                    </a:rPr>
                    <a:t>T-y(quark) T-x(baryon) spin density</a:t>
                  </a:r>
                </a:p>
              </p:txBody>
            </p:sp>
          </p:grp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5F07A3CA-6473-4789-B5FA-FF4405B26305}"/>
                </a:ext>
              </a:extLst>
            </p:cNvPr>
            <p:cNvSpPr/>
            <p:nvPr/>
          </p:nvSpPr>
          <p:spPr>
            <a:xfrm>
              <a:off x="115518" y="3922799"/>
              <a:ext cx="8924689" cy="2061390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Text Box 10">
              <a:extLst>
                <a:ext uri="{FF2B5EF4-FFF2-40B4-BE49-F238E27FC236}">
                  <a16:creationId xmlns:a16="http://schemas.microsoft.com/office/drawing/2014/main" id="{E7D44384-4949-4140-B1BA-84B59089A0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8655" y="6080815"/>
              <a:ext cx="387727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6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Not circular but elliptical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478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A87B758-6168-4045-B576-1C29A9B5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5" name="Text Box 10">
            <a:extLst>
              <a:ext uri="{FF2B5EF4-FFF2-40B4-BE49-F238E27FC236}">
                <a16:creationId xmlns:a16="http://schemas.microsoft.com/office/drawing/2014/main" id="{9303863A-A957-4FF4-91E3-E518D3DBD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4" y="240198"/>
            <a:ext cx="86137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spin-density for Λ</a:t>
            </a:r>
            <a:r>
              <a:rPr lang="en-US" altLang="zh-CN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0</a:t>
            </a: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and </a:t>
            </a:r>
            <a:r>
              <a:rPr lang="en-US" altLang="zh-CN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Λ</a:t>
            </a:r>
            <a:r>
              <a:rPr lang="en-US" altLang="zh-CN" sz="3200" b="1" baseline="-25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</a:t>
            </a:r>
            <a:endParaRPr lang="en-US" altLang="zh-CN" sz="32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57" name="Text Box 10">
            <a:extLst>
              <a:ext uri="{FF2B5EF4-FFF2-40B4-BE49-F238E27FC236}">
                <a16:creationId xmlns:a16="http://schemas.microsoft.com/office/drawing/2014/main" id="{92575059-B37C-4E7D-92AD-38686EB61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6252" y="794813"/>
            <a:ext cx="78510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Total           =     unpolarized term       +      distortion term</a:t>
            </a:r>
          </a:p>
          <a:p>
            <a:pPr>
              <a:defRPr/>
            </a:pPr>
            <a:endParaRPr lang="en-US" altLang="zh-CN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410A0D24-7AEA-4528-A4C5-FDE9090A1362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7BE5D441-6E9D-44FE-8805-EBCEC31E881C}"/>
              </a:ext>
            </a:extLst>
          </p:cNvPr>
          <p:cNvGrpSpPr/>
          <p:nvPr/>
        </p:nvGrpSpPr>
        <p:grpSpPr>
          <a:xfrm>
            <a:off x="268164" y="1208449"/>
            <a:ext cx="8483949" cy="4441101"/>
            <a:chOff x="-89434" y="1133725"/>
            <a:chExt cx="8566651" cy="4391062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596FC939-6CB7-47C9-A00F-731A3306D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618" y="1203862"/>
              <a:ext cx="2561592" cy="2150327"/>
            </a:xfrm>
            <a:prstGeom prst="rect">
              <a:avLst/>
            </a:prstGeom>
          </p:spPr>
        </p:pic>
        <p:sp>
          <p:nvSpPr>
            <p:cNvPr id="148" name="Text Box 10">
              <a:extLst>
                <a:ext uri="{FF2B5EF4-FFF2-40B4-BE49-F238E27FC236}">
                  <a16:creationId xmlns:a16="http://schemas.microsoft.com/office/drawing/2014/main" id="{13EA09A1-B4B6-4C52-B84D-960DC63A68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4447" y="2050214"/>
              <a:ext cx="55352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4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=</a:t>
              </a:r>
              <a:endParaRPr lang="en-US" altLang="zh-CN" sz="40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endParaRPr>
            </a:p>
          </p:txBody>
        </p: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07DF1F75-5EDB-4D82-9CC3-AD46F59BC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04118" y="1372082"/>
              <a:ext cx="2273099" cy="2064151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585A93E4-1CB8-41C2-99DE-6D9DE0D29D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225"/>
            <a:stretch/>
          </p:blipFill>
          <p:spPr>
            <a:xfrm>
              <a:off x="3029351" y="1453320"/>
              <a:ext cx="2273100" cy="1952520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04B61B13-1A2C-4985-A1B4-BBD39A5EE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807" y="3322811"/>
              <a:ext cx="2777493" cy="2201976"/>
            </a:xfrm>
            <a:prstGeom prst="rect">
              <a:avLst/>
            </a:prstGeom>
          </p:spPr>
        </p:pic>
        <p:sp>
          <p:nvSpPr>
            <p:cNvPr id="158" name="Text Box 10">
              <a:extLst>
                <a:ext uri="{FF2B5EF4-FFF2-40B4-BE49-F238E27FC236}">
                  <a16:creationId xmlns:a16="http://schemas.microsoft.com/office/drawing/2014/main" id="{E4F3F720-B579-4DC7-A3B6-B4F36F4FD5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9433" y="3204916"/>
              <a:ext cx="262064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100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s inside Λ</a:t>
              </a:r>
              <a:r>
                <a:rPr lang="en-US" altLang="zh-CN" sz="1100" b="1" baseline="30000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0</a:t>
              </a:r>
            </a:p>
          </p:txBody>
        </p:sp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DCA0AAD6-8ABC-457A-BEC8-A66CF7A1C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41584" y="3436233"/>
              <a:ext cx="2235633" cy="2030647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77940826-BC39-4244-8ADB-929E34253C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87653" y="3478986"/>
              <a:ext cx="2314798" cy="2030646"/>
            </a:xfrm>
            <a:prstGeom prst="rect">
              <a:avLst/>
            </a:prstGeom>
          </p:spPr>
        </p:pic>
        <p:sp>
          <p:nvSpPr>
            <p:cNvPr id="159" name="Text Box 10">
              <a:extLst>
                <a:ext uri="{FF2B5EF4-FFF2-40B4-BE49-F238E27FC236}">
                  <a16:creationId xmlns:a16="http://schemas.microsoft.com/office/drawing/2014/main" id="{DD2FEA19-CD30-4E5C-B950-18C844C35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9434" y="1133725"/>
              <a:ext cx="262064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100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u/d inside Λ</a:t>
              </a:r>
              <a:r>
                <a:rPr lang="en-US" altLang="zh-CN" sz="1100" b="1" baseline="30000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0</a:t>
              </a:r>
            </a:p>
          </p:txBody>
        </p:sp>
        <p:sp>
          <p:nvSpPr>
            <p:cNvPr id="160" name="Text Box 10">
              <a:extLst>
                <a:ext uri="{FF2B5EF4-FFF2-40B4-BE49-F238E27FC236}">
                  <a16:creationId xmlns:a16="http://schemas.microsoft.com/office/drawing/2014/main" id="{C9088CE2-A06A-4F2B-A6E4-2362D29FE9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4417" y="4097612"/>
              <a:ext cx="55352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4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=</a:t>
              </a:r>
              <a:endParaRPr lang="en-US" altLang="zh-CN" sz="40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endParaRPr>
            </a:p>
          </p:txBody>
        </p:sp>
        <p:sp>
          <p:nvSpPr>
            <p:cNvPr id="161" name="Text Box 10">
              <a:extLst>
                <a:ext uri="{FF2B5EF4-FFF2-40B4-BE49-F238E27FC236}">
                  <a16:creationId xmlns:a16="http://schemas.microsoft.com/office/drawing/2014/main" id="{A1CCB9DF-ACA1-48E1-8674-2BB9969DDD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7422" y="2038788"/>
              <a:ext cx="55352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4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+</a:t>
              </a:r>
              <a:endParaRPr lang="en-US" altLang="zh-CN" sz="40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endParaRPr>
            </a:p>
          </p:txBody>
        </p:sp>
        <p:sp>
          <p:nvSpPr>
            <p:cNvPr id="162" name="Text Box 10">
              <a:extLst>
                <a:ext uri="{FF2B5EF4-FFF2-40B4-BE49-F238E27FC236}">
                  <a16:creationId xmlns:a16="http://schemas.microsoft.com/office/drawing/2014/main" id="{4CC80739-47B8-45FB-AD45-E2F8D44632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0139" y="4097612"/>
              <a:ext cx="55352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4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+</a:t>
              </a:r>
              <a:endParaRPr lang="en-US" altLang="zh-CN" sz="40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endParaRPr>
            </a:p>
          </p:txBody>
        </p:sp>
      </p:grpSp>
      <p:grpSp>
        <p:nvGrpSpPr>
          <p:cNvPr id="164" name="组合 163">
            <a:extLst>
              <a:ext uri="{FF2B5EF4-FFF2-40B4-BE49-F238E27FC236}">
                <a16:creationId xmlns:a16="http://schemas.microsoft.com/office/drawing/2014/main" id="{7A582496-9940-4031-BF08-37E7812603FB}"/>
              </a:ext>
            </a:extLst>
          </p:cNvPr>
          <p:cNvGrpSpPr/>
          <p:nvPr/>
        </p:nvGrpSpPr>
        <p:grpSpPr>
          <a:xfrm>
            <a:off x="40569" y="857791"/>
            <a:ext cx="9103431" cy="5358808"/>
            <a:chOff x="94629" y="1147250"/>
            <a:chExt cx="9103431" cy="5358808"/>
          </a:xfrm>
        </p:grpSpPr>
        <p:sp>
          <p:nvSpPr>
            <p:cNvPr id="166" name="Text Box 10">
              <a:extLst>
                <a:ext uri="{FF2B5EF4-FFF2-40B4-BE49-F238E27FC236}">
                  <a16:creationId xmlns:a16="http://schemas.microsoft.com/office/drawing/2014/main" id="{FAE14627-C90D-4D3E-BD2A-8B63558677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6608" y="6105948"/>
              <a:ext cx="38772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The distortion term is small.</a:t>
              </a:r>
            </a:p>
          </p:txBody>
        </p:sp>
        <p:grpSp>
          <p:nvGrpSpPr>
            <p:cNvPr id="169" name="组合 168">
              <a:extLst>
                <a:ext uri="{FF2B5EF4-FFF2-40B4-BE49-F238E27FC236}">
                  <a16:creationId xmlns:a16="http://schemas.microsoft.com/office/drawing/2014/main" id="{304CF357-4B81-4BCE-81AF-95167485BE5E}"/>
                </a:ext>
              </a:extLst>
            </p:cNvPr>
            <p:cNvGrpSpPr/>
            <p:nvPr/>
          </p:nvGrpSpPr>
          <p:grpSpPr>
            <a:xfrm>
              <a:off x="94629" y="1147250"/>
              <a:ext cx="9103431" cy="5024306"/>
              <a:chOff x="28260" y="1604665"/>
              <a:chExt cx="9103431" cy="5024306"/>
            </a:xfrm>
          </p:grpSpPr>
          <p:sp>
            <p:nvSpPr>
              <p:cNvPr id="170" name="矩形 169">
                <a:extLst>
                  <a:ext uri="{FF2B5EF4-FFF2-40B4-BE49-F238E27FC236}">
                    <a16:creationId xmlns:a16="http://schemas.microsoft.com/office/drawing/2014/main" id="{364EFE87-33D7-46FE-A533-48B32313A1D0}"/>
                  </a:ext>
                </a:extLst>
              </p:cNvPr>
              <p:cNvSpPr/>
              <p:nvPr/>
            </p:nvSpPr>
            <p:spPr>
              <a:xfrm>
                <a:off x="50638" y="1604665"/>
                <a:ext cx="9081053" cy="50243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171" name="组合 170">
                <a:extLst>
                  <a:ext uri="{FF2B5EF4-FFF2-40B4-BE49-F238E27FC236}">
                    <a16:creationId xmlns:a16="http://schemas.microsoft.com/office/drawing/2014/main" id="{69C9A840-ECED-4581-B20D-976AC95AAEA7}"/>
                  </a:ext>
                </a:extLst>
              </p:cNvPr>
              <p:cNvGrpSpPr/>
              <p:nvPr/>
            </p:nvGrpSpPr>
            <p:grpSpPr>
              <a:xfrm>
                <a:off x="4254929" y="1934174"/>
                <a:ext cx="4876762" cy="4410903"/>
                <a:chOff x="-633568" y="2009286"/>
                <a:chExt cx="5143863" cy="4513375"/>
              </a:xfrm>
            </p:grpSpPr>
            <p:grpSp>
              <p:nvGrpSpPr>
                <p:cNvPr id="198" name="组合 197">
                  <a:extLst>
                    <a:ext uri="{FF2B5EF4-FFF2-40B4-BE49-F238E27FC236}">
                      <a16:creationId xmlns:a16="http://schemas.microsoft.com/office/drawing/2014/main" id="{A4F62594-49DA-4C5E-BEF8-B17CE1258B89}"/>
                    </a:ext>
                  </a:extLst>
                </p:cNvPr>
                <p:cNvGrpSpPr/>
                <p:nvPr/>
              </p:nvGrpSpPr>
              <p:grpSpPr>
                <a:xfrm>
                  <a:off x="-633568" y="4325201"/>
                  <a:ext cx="5143863" cy="2197460"/>
                  <a:chOff x="-1904080" y="4900981"/>
                  <a:chExt cx="6957663" cy="3099184"/>
                </a:xfrm>
              </p:grpSpPr>
              <p:pic>
                <p:nvPicPr>
                  <p:cNvPr id="202" name="图片 201">
                    <a:extLst>
                      <a:ext uri="{FF2B5EF4-FFF2-40B4-BE49-F238E27FC236}">
                        <a16:creationId xmlns:a16="http://schemas.microsoft.com/office/drawing/2014/main" id="{5D7B0A2B-2A2A-4D5D-8040-EC9CE57C6FE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-1904080" y="4906172"/>
                    <a:ext cx="6957663" cy="3093993"/>
                  </a:xfrm>
                  <a:prstGeom prst="rect">
                    <a:avLst/>
                  </a:prstGeom>
                </p:spPr>
              </p:pic>
              <p:pic>
                <p:nvPicPr>
                  <p:cNvPr id="203" name="图片 202">
                    <a:extLst>
                      <a:ext uri="{FF2B5EF4-FFF2-40B4-BE49-F238E27FC236}">
                        <a16:creationId xmlns:a16="http://schemas.microsoft.com/office/drawing/2014/main" id="{B4D77058-EE91-488E-9824-80C713F3AD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203489" y="4900981"/>
                    <a:ext cx="868754" cy="632515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9" name="组合 198">
                  <a:extLst>
                    <a:ext uri="{FF2B5EF4-FFF2-40B4-BE49-F238E27FC236}">
                      <a16:creationId xmlns:a16="http://schemas.microsoft.com/office/drawing/2014/main" id="{DE7DE47D-9846-4676-A406-7EDB0597EF3F}"/>
                    </a:ext>
                  </a:extLst>
                </p:cNvPr>
                <p:cNvGrpSpPr/>
                <p:nvPr/>
              </p:nvGrpSpPr>
              <p:grpSpPr>
                <a:xfrm>
                  <a:off x="-627051" y="2009286"/>
                  <a:ext cx="5120522" cy="2144074"/>
                  <a:chOff x="-1852129" y="4885999"/>
                  <a:chExt cx="7165702" cy="2877741"/>
                </a:xfrm>
              </p:grpSpPr>
              <p:pic>
                <p:nvPicPr>
                  <p:cNvPr id="200" name="图片 199">
                    <a:extLst>
                      <a:ext uri="{FF2B5EF4-FFF2-40B4-BE49-F238E27FC236}">
                        <a16:creationId xmlns:a16="http://schemas.microsoft.com/office/drawing/2014/main" id="{5AFCB714-C521-4331-8584-8A9EC749F1A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-1852129" y="4885999"/>
                    <a:ext cx="7165702" cy="2877741"/>
                  </a:xfrm>
                  <a:prstGeom prst="rect">
                    <a:avLst/>
                  </a:prstGeom>
                </p:spPr>
              </p:pic>
              <p:pic>
                <p:nvPicPr>
                  <p:cNvPr id="201" name="图片 200">
                    <a:extLst>
                      <a:ext uri="{FF2B5EF4-FFF2-40B4-BE49-F238E27FC236}">
                        <a16:creationId xmlns:a16="http://schemas.microsoft.com/office/drawing/2014/main" id="{92DFF7A0-5D14-47B3-9AC4-17177FB02D3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467377" y="4905539"/>
                    <a:ext cx="853515" cy="662996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2" name="组合 171">
                <a:extLst>
                  <a:ext uri="{FF2B5EF4-FFF2-40B4-BE49-F238E27FC236}">
                    <a16:creationId xmlns:a16="http://schemas.microsoft.com/office/drawing/2014/main" id="{F26A762F-78D3-4EE7-8792-63C52AD47A38}"/>
                  </a:ext>
                </a:extLst>
              </p:cNvPr>
              <p:cNvGrpSpPr/>
              <p:nvPr/>
            </p:nvGrpSpPr>
            <p:grpSpPr>
              <a:xfrm>
                <a:off x="28260" y="1738570"/>
                <a:ext cx="4563315" cy="4405196"/>
                <a:chOff x="-636925" y="400051"/>
                <a:chExt cx="5111435" cy="4931138"/>
              </a:xfrm>
            </p:grpSpPr>
            <p:grpSp>
              <p:nvGrpSpPr>
                <p:cNvPr id="181" name="组合 180">
                  <a:extLst>
                    <a:ext uri="{FF2B5EF4-FFF2-40B4-BE49-F238E27FC236}">
                      <a16:creationId xmlns:a16="http://schemas.microsoft.com/office/drawing/2014/main" id="{FBCD7038-DCCA-4613-9BC7-D31CA77D9476}"/>
                    </a:ext>
                  </a:extLst>
                </p:cNvPr>
                <p:cNvGrpSpPr/>
                <p:nvPr/>
              </p:nvGrpSpPr>
              <p:grpSpPr>
                <a:xfrm>
                  <a:off x="-636925" y="400051"/>
                  <a:ext cx="5075404" cy="2499793"/>
                  <a:chOff x="1157944" y="1768023"/>
                  <a:chExt cx="6828112" cy="3305597"/>
                </a:xfrm>
              </p:grpSpPr>
              <p:pic>
                <p:nvPicPr>
                  <p:cNvPr id="196" name="图片 195">
                    <a:extLst>
                      <a:ext uri="{FF2B5EF4-FFF2-40B4-BE49-F238E27FC236}">
                        <a16:creationId xmlns:a16="http://schemas.microsoft.com/office/drawing/2014/main" id="{DAA0F857-31F3-4767-82DE-58596884897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1157944" y="2032977"/>
                    <a:ext cx="6828112" cy="3040643"/>
                  </a:xfrm>
                  <a:prstGeom prst="rect">
                    <a:avLst/>
                  </a:prstGeom>
                </p:spPr>
              </p:pic>
              <p:pic>
                <p:nvPicPr>
                  <p:cNvPr id="197" name="图片 196">
                    <a:extLst>
                      <a:ext uri="{FF2B5EF4-FFF2-40B4-BE49-F238E27FC236}">
                        <a16:creationId xmlns:a16="http://schemas.microsoft.com/office/drawing/2014/main" id="{97E4B83B-154C-481F-BF73-E47AA4E49E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4224796" y="1768023"/>
                    <a:ext cx="853515" cy="655377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3" name="组合 192">
                  <a:extLst>
                    <a:ext uri="{FF2B5EF4-FFF2-40B4-BE49-F238E27FC236}">
                      <a16:creationId xmlns:a16="http://schemas.microsoft.com/office/drawing/2014/main" id="{C24FFD05-085F-4742-86BA-D9DBE2115502}"/>
                    </a:ext>
                  </a:extLst>
                </p:cNvPr>
                <p:cNvGrpSpPr/>
                <p:nvPr/>
              </p:nvGrpSpPr>
              <p:grpSpPr>
                <a:xfrm>
                  <a:off x="-623552" y="2838126"/>
                  <a:ext cx="5098062" cy="2493063"/>
                  <a:chOff x="-627053" y="3581225"/>
                  <a:chExt cx="6858594" cy="3296697"/>
                </a:xfrm>
              </p:grpSpPr>
              <p:pic>
                <p:nvPicPr>
                  <p:cNvPr id="194" name="图片 193">
                    <a:extLst>
                      <a:ext uri="{FF2B5EF4-FFF2-40B4-BE49-F238E27FC236}">
                        <a16:creationId xmlns:a16="http://schemas.microsoft.com/office/drawing/2014/main" id="{0087B6FB-F3C5-4467-960B-D85F9052BC4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-627053" y="3918794"/>
                    <a:ext cx="6858594" cy="2959128"/>
                  </a:xfrm>
                  <a:prstGeom prst="rect">
                    <a:avLst/>
                  </a:prstGeom>
                </p:spPr>
              </p:pic>
              <p:pic>
                <p:nvPicPr>
                  <p:cNvPr id="195" name="图片 194">
                    <a:extLst>
                      <a:ext uri="{FF2B5EF4-FFF2-40B4-BE49-F238E27FC236}">
                        <a16:creationId xmlns:a16="http://schemas.microsoft.com/office/drawing/2014/main" id="{389283A9-CB40-47C6-A370-A4A8EF9A9F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2642333" y="3581225"/>
                    <a:ext cx="861135" cy="617273"/>
                  </a:xfrm>
                  <a:prstGeom prst="rect">
                    <a:avLst/>
                  </a:prstGeom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27324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8C7CA6-5A8C-409F-AE6B-42E78FA2E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95996568-BD9F-4B73-B9F7-694306D23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4" y="240198"/>
            <a:ext cx="86137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Conclusion</a:t>
            </a: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03A0CCFE-0F47-4D91-BDC6-AF98A0A94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1339289"/>
            <a:ext cx="7848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Heavy quarks concentrate in larger x range and carry more longitudinal momentum than light quark;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Heavy quarks are dispersed in broader </a:t>
            </a:r>
            <a:r>
              <a:rPr lang="en-US" altLang="zh-CN" sz="24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k</a:t>
            </a:r>
            <a:r>
              <a:rPr lang="en-US" altLang="zh-CN" sz="2400" b="1" baseline="-25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</a:t>
            </a:r>
            <a:r>
              <a:rPr lang="en-US" altLang="zh-CN" sz="2400" b="1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range compared with light quark;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There is a small shift in the spin-densities of quarks inside Λ</a:t>
            </a:r>
            <a:r>
              <a:rPr lang="en-US" altLang="zh-CN" sz="24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0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and</a:t>
            </a:r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  <a:r>
              <a:rPr lang="en-US" altLang="zh-CN" sz="24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Λ</a:t>
            </a:r>
            <a:r>
              <a:rPr lang="en-US" altLang="zh-CN" sz="2400" b="1" baseline="-25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</a:t>
            </a: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with different polarization direction. </a:t>
            </a:r>
          </a:p>
          <a:p>
            <a:pPr>
              <a:defRPr/>
            </a:pP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>
              <a:defRPr/>
            </a:pPr>
            <a:endParaRPr lang="en-US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2887A13-0FE1-4E29-B380-95FE732B418F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02EFBE50-CEF9-46E0-8116-741ABFC33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333" y="5393268"/>
            <a:ext cx="376766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126027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>
            <a:extLst>
              <a:ext uri="{FF2B5EF4-FFF2-40B4-BE49-F238E27FC236}">
                <a16:creationId xmlns:a16="http://schemas.microsoft.com/office/drawing/2014/main" id="{CFCC5ABA-C066-4E4E-9468-C0D6A96FFF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889001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Outline</a:t>
            </a: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65E87EFD-560F-4AD1-8683-200236C21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1871133"/>
            <a:ext cx="7848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Overview on transverse momentum distributions (TMDs)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altLang="zh-CN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bound state of heavy baryons in BLFQ framework</a:t>
            </a:r>
            <a:endParaRPr lang="en-US" altLang="zh-CN" sz="3200" b="1" baseline="30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altLang="zh-CN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Numerical results</a:t>
            </a: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7596443-4665-4590-9290-719A37A3A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425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>
            <a:extLst>
              <a:ext uri="{FF2B5EF4-FFF2-40B4-BE49-F238E27FC236}">
                <a16:creationId xmlns:a16="http://schemas.microsoft.com/office/drawing/2014/main" id="{CFCC5ABA-C066-4E4E-9468-C0D6A96FFF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889001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Outline</a:t>
            </a: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65E87EFD-560F-4AD1-8683-200236C21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1871133"/>
            <a:ext cx="7848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Overview on transverse momentum distributions (TMDs)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altLang="zh-CN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bound state of heavy baryons in BLFQ framework</a:t>
            </a:r>
            <a:endParaRPr lang="en-US" altLang="zh-CN" sz="3200" b="1" baseline="-25000" dirty="0">
              <a:solidFill>
                <a:schemeClr val="tx1">
                  <a:lumMod val="95000"/>
                  <a:lumOff val="5000"/>
                  <a:alpha val="3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altLang="zh-CN" sz="3200" b="1" dirty="0">
              <a:solidFill>
                <a:schemeClr val="tx1">
                  <a:lumMod val="95000"/>
                  <a:lumOff val="5000"/>
                  <a:alpha val="3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Numerical results</a:t>
            </a: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7596443-4665-4590-9290-719A37A3A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212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C89749A-1916-471C-9943-FE8387854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93F838D-FA0F-4BCB-9D65-A9A3EE420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699" y="3291059"/>
            <a:ext cx="6832601" cy="163843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610B1442-B29E-4FAB-A7D0-8AA9B25DF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843242"/>
            <a:ext cx="7924800" cy="610139"/>
          </a:xfrm>
          <a:prstGeom prst="rect">
            <a:avLst/>
          </a:prstGeom>
        </p:spPr>
      </p:pic>
      <p:sp>
        <p:nvSpPr>
          <p:cNvPr id="17" name="Text Box 10">
            <a:extLst>
              <a:ext uri="{FF2B5EF4-FFF2-40B4-BE49-F238E27FC236}">
                <a16:creationId xmlns:a16="http://schemas.microsoft.com/office/drawing/2014/main" id="{1C38B1F1-8AB2-4719-9417-CF0A92090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240198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Overview on TMDs (spin 1/2)</a:t>
            </a:r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D86723A5-7575-4C4A-8C29-01CE868EC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033" y="1273389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Definition:</a:t>
            </a:r>
          </a:p>
        </p:txBody>
      </p:sp>
      <p:sp>
        <p:nvSpPr>
          <p:cNvPr id="19" name="Text Box 10">
            <a:extLst>
              <a:ext uri="{FF2B5EF4-FFF2-40B4-BE49-F238E27FC236}">
                <a16:creationId xmlns:a16="http://schemas.microsoft.com/office/drawing/2014/main" id="{C33F39C4-3981-4978-9CE3-2AE3B7F5C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033" y="2672165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Parameterization:</a:t>
            </a:r>
          </a:p>
        </p:txBody>
      </p:sp>
      <p:sp>
        <p:nvSpPr>
          <p:cNvPr id="20" name="Text Box 10">
            <a:extLst>
              <a:ext uri="{FF2B5EF4-FFF2-40B4-BE49-F238E27FC236}">
                <a16:creationId xmlns:a16="http://schemas.microsoft.com/office/drawing/2014/main" id="{B0DEB219-4721-4B42-8E8C-DE317946B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6211" y="2952505"/>
            <a:ext cx="34887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8 terms leading-twist TMDs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C959666E-FB90-47BF-AE47-BA2D463126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8543" y="213614"/>
            <a:ext cx="1614920" cy="1352720"/>
          </a:xfrm>
          <a:prstGeom prst="rect">
            <a:avLst/>
          </a:prstGeom>
        </p:spPr>
      </p:pic>
      <p:sp>
        <p:nvSpPr>
          <p:cNvPr id="24" name="Text Box 10">
            <a:extLst>
              <a:ext uri="{FF2B5EF4-FFF2-40B4-BE49-F238E27FC236}">
                <a16:creationId xmlns:a16="http://schemas.microsoft.com/office/drawing/2014/main" id="{CEFB380D-6318-46C2-A802-AED0B1B6F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806" y="5092622"/>
            <a:ext cx="369813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f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unpolarized quarks</a:t>
            </a:r>
          </a:p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g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longitudinally polarized quarks</a:t>
            </a:r>
          </a:p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h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transversely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polarized quarks</a:t>
            </a:r>
          </a:p>
        </p:txBody>
      </p:sp>
      <p:sp>
        <p:nvSpPr>
          <p:cNvPr id="25" name="Text Box 10">
            <a:extLst>
              <a:ext uri="{FF2B5EF4-FFF2-40B4-BE49-F238E27FC236}">
                <a16:creationId xmlns:a16="http://schemas.microsoft.com/office/drawing/2014/main" id="{A2614D3F-52B6-4D13-AC5B-4F9CE86F6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7105" y="5092622"/>
            <a:ext cx="41668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1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leading twist</a:t>
            </a:r>
          </a:p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longitudinally polarized hadron</a:t>
            </a:r>
          </a:p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transversely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polarized hadron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9DA4229-C4FB-435A-88DF-755378F50E46}"/>
              </a:ext>
            </a:extLst>
          </p:cNvPr>
          <p:cNvSpPr txBox="1"/>
          <p:nvPr/>
        </p:nvSpPr>
        <p:spPr>
          <a:xfrm>
            <a:off x="4571999" y="6068311"/>
            <a:ext cx="45930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accent6"/>
                </a:solidFill>
              </a:rPr>
              <a:t>Meißner</a:t>
            </a:r>
            <a:r>
              <a:rPr lang="en-US" altLang="zh-CN" sz="1400" dirty="0">
                <a:solidFill>
                  <a:schemeClr val="accent6"/>
                </a:solidFill>
              </a:rPr>
              <a:t>,</a:t>
            </a:r>
            <a:r>
              <a:rPr lang="zh-CN" altLang="en-US" sz="1400" dirty="0">
                <a:solidFill>
                  <a:schemeClr val="accent6"/>
                </a:solidFill>
              </a:rPr>
              <a:t> </a:t>
            </a:r>
            <a:r>
              <a:rPr lang="en-US" altLang="zh-CN" sz="1400" dirty="0">
                <a:solidFill>
                  <a:schemeClr val="accent6"/>
                </a:solidFill>
              </a:rPr>
              <a:t>Metz,</a:t>
            </a:r>
            <a:r>
              <a:rPr lang="zh-CN" altLang="en-US" sz="1400" dirty="0">
                <a:solidFill>
                  <a:schemeClr val="accent6"/>
                </a:solidFill>
              </a:rPr>
              <a:t> </a:t>
            </a:r>
            <a:r>
              <a:rPr lang="en-US" altLang="zh-CN" sz="1400" dirty="0">
                <a:solidFill>
                  <a:schemeClr val="accent6"/>
                </a:solidFill>
              </a:rPr>
              <a:t>Schlegel.</a:t>
            </a:r>
            <a:r>
              <a:rPr lang="zh-CN" altLang="en-US" sz="1400" dirty="0">
                <a:solidFill>
                  <a:schemeClr val="accent6"/>
                </a:solidFill>
              </a:rPr>
              <a:t> </a:t>
            </a:r>
            <a:r>
              <a:rPr lang="en-US" altLang="zh-CN" sz="1400" dirty="0">
                <a:solidFill>
                  <a:schemeClr val="accent6"/>
                </a:solidFill>
              </a:rPr>
              <a:t>JHEP08 (2009) 056</a:t>
            </a:r>
            <a:endParaRPr lang="zh-CN" altLang="en-US" sz="1400" dirty="0">
              <a:solidFill>
                <a:schemeClr val="accent6"/>
              </a:solidFill>
            </a:endParaRPr>
          </a:p>
        </p:txBody>
      </p:sp>
      <p:sp>
        <p:nvSpPr>
          <p:cNvPr id="13" name="Text Box 10">
            <a:extLst>
              <a:ext uri="{FF2B5EF4-FFF2-40B4-BE49-F238E27FC236}">
                <a16:creationId xmlns:a16="http://schemas.microsoft.com/office/drawing/2014/main" id="{6B46DC40-512F-4D0C-9E4D-5C504AB7C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40" y="4797992"/>
            <a:ext cx="34887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Amsterdam notation: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60CA8F2-82B2-4F8B-B33D-ADFB49050F37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14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C89749A-1916-471C-9943-FE8387854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17" name="Text Box 10">
            <a:extLst>
              <a:ext uri="{FF2B5EF4-FFF2-40B4-BE49-F238E27FC236}">
                <a16:creationId xmlns:a16="http://schemas.microsoft.com/office/drawing/2014/main" id="{1C38B1F1-8AB2-4719-9417-CF0A92090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240198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Overview on TMDs (spin 1/2)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A6BD9BB-BF18-46DA-B794-E3A4A8DD5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887396"/>
            <a:ext cx="7848600" cy="4328064"/>
          </a:xfrm>
          <a:prstGeom prst="rect">
            <a:avLst/>
          </a:prstGeom>
        </p:spPr>
      </p:pic>
      <p:sp>
        <p:nvSpPr>
          <p:cNvPr id="15" name="Text Box 10">
            <a:extLst>
              <a:ext uri="{FF2B5EF4-FFF2-40B4-BE49-F238E27FC236}">
                <a16:creationId xmlns:a16="http://schemas.microsoft.com/office/drawing/2014/main" id="{B5CA496B-B1FA-4E38-A33B-0691FE9D2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403" y="887123"/>
            <a:ext cx="369813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f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unpolarized quarks</a:t>
            </a:r>
          </a:p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g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longitudinally polarized quarks</a:t>
            </a:r>
          </a:p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h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transversely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polarized quarks</a:t>
            </a:r>
          </a:p>
        </p:txBody>
      </p:sp>
      <p:sp>
        <p:nvSpPr>
          <p:cNvPr id="16" name="Text Box 10">
            <a:extLst>
              <a:ext uri="{FF2B5EF4-FFF2-40B4-BE49-F238E27FC236}">
                <a16:creationId xmlns:a16="http://schemas.microsoft.com/office/drawing/2014/main" id="{29FD8106-579A-4893-B3AB-84C37E85F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702" y="887123"/>
            <a:ext cx="416689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1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leading twist</a:t>
            </a:r>
          </a:p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longitudinally polarized hadron</a:t>
            </a:r>
          </a:p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 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→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transversely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polarized hadron</a:t>
            </a:r>
          </a:p>
          <a:p>
            <a:pPr>
              <a:defRPr/>
            </a:pPr>
            <a:endParaRPr lang="en-US" altLang="zh-CN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26DA143-3F8B-4303-984F-0E5599E73062}"/>
              </a:ext>
            </a:extLst>
          </p:cNvPr>
          <p:cNvSpPr txBox="1"/>
          <p:nvPr/>
        </p:nvSpPr>
        <p:spPr>
          <a:xfrm>
            <a:off x="5761372" y="6215460"/>
            <a:ext cx="34505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0" i="0" dirty="0">
                <a:solidFill>
                  <a:schemeClr val="accent6"/>
                </a:solidFill>
                <a:effectLst/>
              </a:rPr>
              <a:t>From </a:t>
            </a:r>
            <a:r>
              <a:rPr lang="en-US" altLang="zh-CN" sz="1400" b="0" i="0" dirty="0" err="1">
                <a:solidFill>
                  <a:schemeClr val="accent6"/>
                </a:solidFill>
                <a:effectLst/>
              </a:rPr>
              <a:t>Bacchetta’s</a:t>
            </a:r>
            <a:r>
              <a:rPr lang="en-US" altLang="zh-CN" sz="1400" b="0" i="0" dirty="0">
                <a:solidFill>
                  <a:schemeClr val="accent6"/>
                </a:solidFill>
                <a:effectLst/>
              </a:rPr>
              <a:t> “Trento” Lecture notes</a:t>
            </a:r>
            <a:endParaRPr lang="zh-CN" altLang="en-US" sz="1400" dirty="0">
              <a:solidFill>
                <a:schemeClr val="accent6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698FC46-B727-4BFB-8E41-06C03599D2AD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35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C89749A-1916-471C-9943-FE8387854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6</a:t>
            </a:fld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769A237-58CC-4153-A265-61BB0319E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048" y="2171863"/>
            <a:ext cx="6035336" cy="135581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610B1442-B29E-4FAB-A7D0-8AA9B25DF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85" y="1292298"/>
            <a:ext cx="7924800" cy="610139"/>
          </a:xfrm>
          <a:prstGeom prst="rect">
            <a:avLst/>
          </a:prstGeom>
        </p:spPr>
      </p:pic>
      <p:sp>
        <p:nvSpPr>
          <p:cNvPr id="17" name="Text Box 10">
            <a:extLst>
              <a:ext uri="{FF2B5EF4-FFF2-40B4-BE49-F238E27FC236}">
                <a16:creationId xmlns:a16="http://schemas.microsoft.com/office/drawing/2014/main" id="{1C38B1F1-8AB2-4719-9417-CF0A92090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240198"/>
            <a:ext cx="8895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TMDs Evaluation using the overlaps LFWF</a:t>
            </a:r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95C1978F-66C8-4CA3-B003-81557D706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426" y="936794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TMDs definition: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C0BB8CBF-A26D-42EA-858E-1915D0BCC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01" y="1886534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Baryonic bound state:</a:t>
            </a: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7B85EC85-38EF-4FE0-BA84-FF4BF7F24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540" y="2294065"/>
            <a:ext cx="7848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Λ</a:t>
            </a:r>
            <a:r>
              <a:rPr lang="en-US" altLang="zh-CN" sz="1600" b="1" baseline="30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0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baryon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FC58C44-8FB5-4A80-8BBF-3B81E9779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6915" y="936794"/>
            <a:ext cx="882294" cy="40011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62FA726F-A5FB-4B53-8C72-280D6D304AF9}"/>
              </a:ext>
            </a:extLst>
          </p:cNvPr>
          <p:cNvSpPr/>
          <p:nvPr/>
        </p:nvSpPr>
        <p:spPr>
          <a:xfrm>
            <a:off x="5698068" y="2937147"/>
            <a:ext cx="2364316" cy="522432"/>
          </a:xfrm>
          <a:prstGeom prst="rect">
            <a:avLst/>
          </a:prstGeom>
          <a:solidFill>
            <a:schemeClr val="accent6">
              <a:alpha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9DF4C8BA-99EB-474A-A6B4-7BA9ACF5A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4930" y="3438736"/>
            <a:ext cx="25992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Leading </a:t>
            </a:r>
            <a:r>
              <a:rPr lang="en-US" altLang="zh-CN" sz="16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Fock</a:t>
            </a:r>
            <a:r>
              <a:rPr lang="en-US" altLang="zh-CN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Sector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E0065AE8-B090-40B9-8558-2A8DCAC319CE}"/>
              </a:ext>
            </a:extLst>
          </p:cNvPr>
          <p:cNvGrpSpPr/>
          <p:nvPr/>
        </p:nvGrpSpPr>
        <p:grpSpPr>
          <a:xfrm>
            <a:off x="-40219" y="3637114"/>
            <a:ext cx="9224437" cy="1444621"/>
            <a:chOff x="-16937" y="3111859"/>
            <a:chExt cx="9224437" cy="1444621"/>
          </a:xfrm>
        </p:grpSpPr>
        <p:sp>
          <p:nvSpPr>
            <p:cNvPr id="33" name="Text Box 10">
              <a:extLst>
                <a:ext uri="{FF2B5EF4-FFF2-40B4-BE49-F238E27FC236}">
                  <a16:creationId xmlns:a16="http://schemas.microsoft.com/office/drawing/2014/main" id="{EF15CB74-854F-4945-A68B-27C6F46C2E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299" y="3111859"/>
              <a:ext cx="85153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  <a:ea typeface="SimSun" pitchFamily="2" charset="-122"/>
                </a:rPr>
                <a:t>Overlap form of TMDs:</a:t>
              </a: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13288A4C-342E-4A10-BF67-D5DFA43AAB85}"/>
                </a:ext>
              </a:extLst>
            </p:cNvPr>
            <p:cNvGrpSpPr/>
            <p:nvPr/>
          </p:nvGrpSpPr>
          <p:grpSpPr>
            <a:xfrm>
              <a:off x="-16937" y="3690859"/>
              <a:ext cx="9224437" cy="865621"/>
              <a:chOff x="-16937" y="3690859"/>
              <a:chExt cx="9224437" cy="865621"/>
            </a:xfrm>
          </p:grpSpPr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id="{D43974B8-E381-41BB-BDDF-AAC2A72943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7578" y="3690859"/>
                <a:ext cx="8288844" cy="658526"/>
              </a:xfrm>
              <a:prstGeom prst="rect">
                <a:avLst/>
              </a:prstGeom>
            </p:spPr>
          </p:pic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DBC8EFC7-62AD-456B-89F2-871420FC5FDF}"/>
                  </a:ext>
                </a:extLst>
              </p:cNvPr>
              <p:cNvSpPr/>
              <p:nvPr/>
            </p:nvSpPr>
            <p:spPr>
              <a:xfrm>
                <a:off x="8366654" y="3936227"/>
                <a:ext cx="314325" cy="218752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Text Box 10">
                <a:extLst>
                  <a:ext uri="{FF2B5EF4-FFF2-40B4-BE49-F238E27FC236}">
                    <a16:creationId xmlns:a16="http://schemas.microsoft.com/office/drawing/2014/main" id="{BDE5A808-5F47-42F3-8433-D6BB03A2CED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26300" y="4217926"/>
                <a:ext cx="19812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schemeClr val="accent5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Struck quark spin</a:t>
                </a: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A7A43E28-1694-4AB5-973C-491370DAC54A}"/>
                  </a:ext>
                </a:extLst>
              </p:cNvPr>
              <p:cNvSpPr/>
              <p:nvPr/>
            </p:nvSpPr>
            <p:spPr>
              <a:xfrm>
                <a:off x="611187" y="3936227"/>
                <a:ext cx="314325" cy="218752"/>
              </a:xfrm>
              <a:prstGeom prst="rect">
                <a:avLst/>
              </a:prstGeom>
              <a:solidFill>
                <a:schemeClr val="accent6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Text Box 10">
                <a:extLst>
                  <a:ext uri="{FF2B5EF4-FFF2-40B4-BE49-F238E27FC236}">
                    <a16:creationId xmlns:a16="http://schemas.microsoft.com/office/drawing/2014/main" id="{C9B4D2A5-A583-4368-8D5E-D412377A6C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6937" y="4166208"/>
                <a:ext cx="157057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Comic Sans MS" pitchFamily="66" charset="0"/>
                    <a:ea typeface="SimSun" pitchFamily="2" charset="-122"/>
                  </a:rPr>
                  <a:t>Hadron spin</a:t>
                </a:r>
              </a:p>
            </p:txBody>
          </p:sp>
        </p:grpSp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id="{9E1C837C-DD8E-42C8-9E07-10AD375CDDA8}"/>
              </a:ext>
            </a:extLst>
          </p:cNvPr>
          <p:cNvSpPr/>
          <p:nvPr/>
        </p:nvSpPr>
        <p:spPr>
          <a:xfrm>
            <a:off x="6204925" y="1393541"/>
            <a:ext cx="941117" cy="413376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447E9CF-8FF0-463F-9589-4EEAE3F79EB4}"/>
              </a:ext>
            </a:extLst>
          </p:cNvPr>
          <p:cNvSpPr/>
          <p:nvPr/>
        </p:nvSpPr>
        <p:spPr>
          <a:xfrm>
            <a:off x="6700106" y="1014168"/>
            <a:ext cx="556260" cy="346741"/>
          </a:xfrm>
          <a:custGeom>
            <a:avLst/>
            <a:gdLst>
              <a:gd name="connsiteX0" fmla="*/ 0 w 556260"/>
              <a:gd name="connsiteY0" fmla="*/ 346741 h 346741"/>
              <a:gd name="connsiteX1" fmla="*/ 175260 w 556260"/>
              <a:gd name="connsiteY1" fmla="*/ 11461 h 346741"/>
              <a:gd name="connsiteX2" fmla="*/ 556260 w 556260"/>
              <a:gd name="connsiteY2" fmla="*/ 110521 h 34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6260" h="346741">
                <a:moveTo>
                  <a:pt x="0" y="346741"/>
                </a:moveTo>
                <a:cubicBezTo>
                  <a:pt x="41275" y="198786"/>
                  <a:pt x="82550" y="50831"/>
                  <a:pt x="175260" y="11461"/>
                </a:cubicBezTo>
                <a:cubicBezTo>
                  <a:pt x="267970" y="-27909"/>
                  <a:pt x="412115" y="41306"/>
                  <a:pt x="556260" y="110521"/>
                </a:cubicBezTo>
              </a:path>
            </a:pathLst>
          </a:custGeom>
          <a:noFill/>
          <a:ln>
            <a:solidFill>
              <a:schemeClr val="accent4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FD24A440-D7D4-4D90-AC35-519AD0FE94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2241" y="5378277"/>
            <a:ext cx="2939517" cy="587903"/>
          </a:xfrm>
          <a:prstGeom prst="rect">
            <a:avLst/>
          </a:prstGeom>
        </p:spPr>
      </p:pic>
      <p:sp>
        <p:nvSpPr>
          <p:cNvPr id="44" name="Text Box 10">
            <a:extLst>
              <a:ext uri="{FF2B5EF4-FFF2-40B4-BE49-F238E27FC236}">
                <a16:creationId xmlns:a16="http://schemas.microsoft.com/office/drawing/2014/main" id="{D8DDBDDF-6128-48C6-9D07-C5CA8D453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582" y="5134809"/>
            <a:ext cx="85153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For example,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id="{96150065-93FF-4ADE-892C-E01131358F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3745" y="5473363"/>
            <a:ext cx="943186" cy="315069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id="{CC09A88C-FE87-45C2-AC03-2BDA8EEFBC1B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82A03231-D39A-4235-A618-76C4C967631A}"/>
              </a:ext>
            </a:extLst>
          </p:cNvPr>
          <p:cNvCxnSpPr/>
          <p:nvPr/>
        </p:nvCxnSpPr>
        <p:spPr>
          <a:xfrm>
            <a:off x="4647538" y="3393489"/>
            <a:ext cx="95739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5051DB0C-D9FB-4CBF-8552-E695C57C6E62}"/>
              </a:ext>
            </a:extLst>
          </p:cNvPr>
          <p:cNvCxnSpPr>
            <a:cxnSpLocks/>
          </p:cNvCxnSpPr>
          <p:nvPr/>
        </p:nvCxnSpPr>
        <p:spPr>
          <a:xfrm>
            <a:off x="3614608" y="4738002"/>
            <a:ext cx="217941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E43EB65C-2406-417D-95D2-DAF5F3A636F9}"/>
              </a:ext>
            </a:extLst>
          </p:cNvPr>
          <p:cNvCxnSpPr>
            <a:cxnSpLocks/>
          </p:cNvCxnSpPr>
          <p:nvPr/>
        </p:nvCxnSpPr>
        <p:spPr>
          <a:xfrm>
            <a:off x="5985997" y="4725780"/>
            <a:ext cx="217941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10">
            <a:extLst>
              <a:ext uri="{FF2B5EF4-FFF2-40B4-BE49-F238E27FC236}">
                <a16:creationId xmlns:a16="http://schemas.microsoft.com/office/drawing/2014/main" id="{4743751D-AABF-4E56-A54A-A1D7D21BC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0566" y="4760231"/>
            <a:ext cx="391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Light-front wave function (LFWF)</a:t>
            </a:r>
          </a:p>
        </p:txBody>
      </p:sp>
    </p:spTree>
    <p:extLst>
      <p:ext uri="{BB962C8B-B14F-4D97-AF65-F5344CB8AC3E}">
        <p14:creationId xmlns:p14="http://schemas.microsoft.com/office/powerpoint/2010/main" val="1681609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>
            <a:extLst>
              <a:ext uri="{FF2B5EF4-FFF2-40B4-BE49-F238E27FC236}">
                <a16:creationId xmlns:a16="http://schemas.microsoft.com/office/drawing/2014/main" id="{CFCC5ABA-C066-4E4E-9468-C0D6A96FFF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889001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Outline</a:t>
            </a: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65E87EFD-560F-4AD1-8683-200236C21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1871133"/>
            <a:ext cx="7848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Overview on transverse momentum distributions (TMDs)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altLang="zh-CN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bound state of heavy baryons </a:t>
            </a:r>
            <a:r>
              <a:rPr lang="en-US" altLang="zh-CN" sz="3200" b="1" baseline="30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in BLFQ framework</a:t>
            </a:r>
            <a:endParaRPr lang="en-US" altLang="zh-CN" sz="3200" b="1" baseline="30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altLang="zh-CN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Numerical results</a:t>
            </a: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7596443-4665-4590-9290-719A37A3A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264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C89749A-1916-471C-9943-FE8387854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2618022B-5E6E-42E2-B8B6-437065B14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" y="240198"/>
            <a:ext cx="8895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A light front </a:t>
            </a:r>
            <a:r>
              <a:rPr lang="en-US" altLang="zh-CN" sz="32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Hamiltonion</a:t>
            </a: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approach</a:t>
            </a: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690C4FC9-BFB4-4FA0-A830-CF7F4DC45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00" y="810325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Light front Schr</a:t>
            </a:r>
            <a:r>
              <a:rPr lang="en-US" altLang="zh-CN" sz="2000" b="0" i="0" dirty="0">
                <a:effectLst/>
                <a:latin typeface="Comic Sans MS" panose="030F0702030302020204" pitchFamily="66" charset="0"/>
              </a:rPr>
              <a:t>ö</a:t>
            </a:r>
            <a:r>
              <a:rPr lang="en-US" altLang="zh-CN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dinger equation: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711C534-E867-4316-ACAA-4A224453D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150" y="1860571"/>
            <a:ext cx="4813697" cy="167042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358A510-65AE-451E-AE34-3A1D947CF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896" y="1290444"/>
            <a:ext cx="2388208" cy="490118"/>
          </a:xfrm>
          <a:prstGeom prst="rect">
            <a:avLst/>
          </a:prstGeom>
        </p:spPr>
      </p:pic>
      <p:sp>
        <p:nvSpPr>
          <p:cNvPr id="19" name="Text Box 10">
            <a:extLst>
              <a:ext uri="{FF2B5EF4-FFF2-40B4-BE49-F238E27FC236}">
                <a16:creationId xmlns:a16="http://schemas.microsoft.com/office/drawing/2014/main" id="{23EFEC3B-AB2E-41AE-924B-8336EA8E0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00" y="1860571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where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525C958-378F-4588-BDA0-99B6BFC9B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241" y="4361083"/>
            <a:ext cx="7599516" cy="1313964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4E3DA619-6EDD-4727-9888-301A86C88975}"/>
              </a:ext>
            </a:extLst>
          </p:cNvPr>
          <p:cNvSpPr/>
          <p:nvPr/>
        </p:nvSpPr>
        <p:spPr>
          <a:xfrm>
            <a:off x="3039748" y="4981431"/>
            <a:ext cx="4722921" cy="656982"/>
          </a:xfrm>
          <a:prstGeom prst="rect">
            <a:avLst/>
          </a:prstGeom>
          <a:solidFill>
            <a:schemeClr val="accent6">
              <a:lumMod val="60000"/>
              <a:lumOff val="4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 Box 10">
            <a:extLst>
              <a:ext uri="{FF2B5EF4-FFF2-40B4-BE49-F238E27FC236}">
                <a16:creationId xmlns:a16="http://schemas.microsoft.com/office/drawing/2014/main" id="{4EE81A2C-3DBB-4BD4-BF44-74911F5A1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6342" y="5671350"/>
            <a:ext cx="31481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2D-HO basis</a:t>
            </a:r>
          </a:p>
          <a:p>
            <a:pPr algn="ctr">
              <a:defRPr/>
            </a:pPr>
            <a:r>
              <a:rPr lang="en-US" altLang="zh-CN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in transverse direction</a:t>
            </a:r>
          </a:p>
        </p:txBody>
      </p:sp>
      <p:sp>
        <p:nvSpPr>
          <p:cNvPr id="32" name="Text Box 10">
            <a:extLst>
              <a:ext uri="{FF2B5EF4-FFF2-40B4-BE49-F238E27FC236}">
                <a16:creationId xmlns:a16="http://schemas.microsoft.com/office/drawing/2014/main" id="{69E34186-0660-454E-B527-59FBE2D62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347" y="5671350"/>
            <a:ext cx="31481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plane-wave basis</a:t>
            </a:r>
          </a:p>
          <a:p>
            <a:pPr algn="ctr">
              <a:defRPr/>
            </a:pPr>
            <a:r>
              <a:rPr lang="en-US" altLang="zh-CN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in longitudinal direction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8960DF02-B5BD-4ABB-A2E1-1EE1CF4C9788}"/>
              </a:ext>
            </a:extLst>
          </p:cNvPr>
          <p:cNvSpPr/>
          <p:nvPr/>
        </p:nvSpPr>
        <p:spPr>
          <a:xfrm>
            <a:off x="7762669" y="4981431"/>
            <a:ext cx="600487" cy="656982"/>
          </a:xfrm>
          <a:prstGeom prst="rect">
            <a:avLst/>
          </a:prstGeom>
          <a:solidFill>
            <a:schemeClr val="accent4">
              <a:lumMod val="60000"/>
              <a:lumOff val="4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D9ECD07-ADAB-436F-91DA-4802681889C6}"/>
              </a:ext>
            </a:extLst>
          </p:cNvPr>
          <p:cNvSpPr txBox="1"/>
          <p:nvPr/>
        </p:nvSpPr>
        <p:spPr>
          <a:xfrm>
            <a:off x="4550916" y="3914538"/>
            <a:ext cx="45930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accent6"/>
                </a:solidFill>
              </a:rPr>
              <a:t>Xu,</a:t>
            </a:r>
            <a:r>
              <a:rPr lang="zh-CN" altLang="en-US" sz="1400" dirty="0">
                <a:solidFill>
                  <a:schemeClr val="accent6"/>
                </a:solidFill>
              </a:rPr>
              <a:t> </a:t>
            </a:r>
            <a:r>
              <a:rPr lang="en-US" altLang="zh-CN" sz="1400" dirty="0">
                <a:solidFill>
                  <a:schemeClr val="accent6"/>
                </a:solidFill>
              </a:rPr>
              <a:t>Mondal,</a:t>
            </a:r>
            <a:r>
              <a:rPr lang="zh-CN" altLang="en-US" sz="1400" dirty="0">
                <a:solidFill>
                  <a:schemeClr val="accent6"/>
                </a:solidFill>
              </a:rPr>
              <a:t> </a:t>
            </a:r>
            <a:r>
              <a:rPr lang="en-US" altLang="zh-CN" sz="1400" dirty="0">
                <a:solidFill>
                  <a:schemeClr val="accent6"/>
                </a:solidFill>
              </a:rPr>
              <a:t>Lan,</a:t>
            </a:r>
            <a:r>
              <a:rPr lang="zh-CN" altLang="en-US" sz="1400" dirty="0">
                <a:solidFill>
                  <a:schemeClr val="accent6"/>
                </a:solidFill>
              </a:rPr>
              <a:t> </a:t>
            </a:r>
            <a:r>
              <a:rPr lang="en-US" altLang="zh-CN" sz="1400" dirty="0">
                <a:solidFill>
                  <a:schemeClr val="accent6"/>
                </a:solidFill>
              </a:rPr>
              <a:t>et</a:t>
            </a:r>
            <a:r>
              <a:rPr lang="zh-CN" altLang="en-US" sz="1400" dirty="0">
                <a:solidFill>
                  <a:schemeClr val="accent6"/>
                </a:solidFill>
              </a:rPr>
              <a:t> </a:t>
            </a:r>
            <a:r>
              <a:rPr lang="en-US" altLang="zh-CN" sz="1400" dirty="0">
                <a:solidFill>
                  <a:schemeClr val="accent6"/>
                </a:solidFill>
              </a:rPr>
              <a:t>al.</a:t>
            </a:r>
            <a:r>
              <a:rPr lang="zh-CN" altLang="en-US" sz="1400" dirty="0">
                <a:solidFill>
                  <a:schemeClr val="accent6"/>
                </a:solidFill>
              </a:rPr>
              <a:t> P</a:t>
            </a:r>
            <a:r>
              <a:rPr lang="en-US" altLang="zh-CN" sz="1400" dirty="0" err="1">
                <a:solidFill>
                  <a:schemeClr val="accent6"/>
                </a:solidFill>
              </a:rPr>
              <a:t>hys</a:t>
            </a:r>
            <a:r>
              <a:rPr lang="zh-CN" altLang="en-US" sz="1400" dirty="0">
                <a:solidFill>
                  <a:schemeClr val="accent6"/>
                </a:solidFill>
              </a:rPr>
              <a:t>. R</a:t>
            </a:r>
            <a:r>
              <a:rPr lang="en-US" altLang="zh-CN" sz="1400" dirty="0" err="1">
                <a:solidFill>
                  <a:schemeClr val="accent6"/>
                </a:solidFill>
              </a:rPr>
              <a:t>ev</a:t>
            </a:r>
            <a:r>
              <a:rPr lang="zh-CN" altLang="en-US" sz="1400" dirty="0">
                <a:solidFill>
                  <a:schemeClr val="accent6"/>
                </a:solidFill>
              </a:rPr>
              <a:t>. D 10</a:t>
            </a:r>
            <a:r>
              <a:rPr lang="en-US" altLang="zh-CN" sz="1400" dirty="0">
                <a:solidFill>
                  <a:schemeClr val="accent6"/>
                </a:solidFill>
              </a:rPr>
              <a:t>4(9)</a:t>
            </a:r>
            <a:r>
              <a:rPr lang="zh-CN" altLang="en-US" sz="1400" dirty="0">
                <a:solidFill>
                  <a:schemeClr val="accent6"/>
                </a:solidFill>
              </a:rPr>
              <a:t>, 0</a:t>
            </a:r>
            <a:r>
              <a:rPr lang="en-US" altLang="zh-CN" sz="1400" dirty="0">
                <a:solidFill>
                  <a:schemeClr val="accent6"/>
                </a:solidFill>
              </a:rPr>
              <a:t>94036</a:t>
            </a:r>
            <a:r>
              <a:rPr lang="zh-CN" altLang="en-US" sz="1400" dirty="0">
                <a:solidFill>
                  <a:schemeClr val="accent6"/>
                </a:solidFill>
              </a:rPr>
              <a:t> (202</a:t>
            </a:r>
            <a:r>
              <a:rPr lang="en-US" altLang="zh-CN" sz="1400" dirty="0">
                <a:solidFill>
                  <a:schemeClr val="accent6"/>
                </a:solidFill>
              </a:rPr>
              <a:t>1</a:t>
            </a:r>
            <a:r>
              <a:rPr lang="zh-CN" altLang="en-US" sz="1400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6EEEFA4-3932-4A25-896A-BC10CC5C025A}"/>
              </a:ext>
            </a:extLst>
          </p:cNvPr>
          <p:cNvSpPr/>
          <p:nvPr/>
        </p:nvSpPr>
        <p:spPr>
          <a:xfrm>
            <a:off x="2650067" y="1898910"/>
            <a:ext cx="1202266" cy="522432"/>
          </a:xfrm>
          <a:prstGeom prst="rect">
            <a:avLst/>
          </a:prstGeom>
          <a:solidFill>
            <a:schemeClr val="accent6">
              <a:alpha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B72C867-EDD8-41CF-8CB3-504DA8ECF738}"/>
              </a:ext>
            </a:extLst>
          </p:cNvPr>
          <p:cNvSpPr/>
          <p:nvPr/>
        </p:nvSpPr>
        <p:spPr>
          <a:xfrm>
            <a:off x="2650066" y="2443771"/>
            <a:ext cx="3623733" cy="522432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CF6B0125-CDE6-46F1-8D93-69AC8DD38D4F}"/>
              </a:ext>
            </a:extLst>
          </p:cNvPr>
          <p:cNvSpPr/>
          <p:nvPr/>
        </p:nvSpPr>
        <p:spPr>
          <a:xfrm>
            <a:off x="2650066" y="2986945"/>
            <a:ext cx="4267201" cy="522432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 Box 10">
            <a:extLst>
              <a:ext uri="{FF2B5EF4-FFF2-40B4-BE49-F238E27FC236}">
                <a16:creationId xmlns:a16="http://schemas.microsoft.com/office/drawing/2014/main" id="{D59B12D1-E87E-4619-89E8-46C37172D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0742" y="1980505"/>
            <a:ext cx="31481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Kinetic energy</a:t>
            </a:r>
          </a:p>
        </p:txBody>
      </p:sp>
      <p:sp>
        <p:nvSpPr>
          <p:cNvPr id="21" name="Text Box 10">
            <a:extLst>
              <a:ext uri="{FF2B5EF4-FFF2-40B4-BE49-F238E27FC236}">
                <a16:creationId xmlns:a16="http://schemas.microsoft.com/office/drawing/2014/main" id="{A58CFDCF-C54E-456E-AB26-2AEA35010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5866" y="2542475"/>
            <a:ext cx="31481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Confining potential</a:t>
            </a: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5193D26C-4D75-4905-9BAB-85513045A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2657" y="3057163"/>
            <a:ext cx="13279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OGE</a:t>
            </a:r>
          </a:p>
        </p:txBody>
      </p:sp>
      <p:sp>
        <p:nvSpPr>
          <p:cNvPr id="23" name="Text Box 10">
            <a:extLst>
              <a:ext uri="{FF2B5EF4-FFF2-40B4-BE49-F238E27FC236}">
                <a16:creationId xmlns:a16="http://schemas.microsoft.com/office/drawing/2014/main" id="{43166DEF-F381-4C4C-9E95-2247C3DE5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00" y="3875091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Wave function basis expansion: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1C92837-B80D-4FDB-9BA6-A8625923C9B8}"/>
              </a:ext>
            </a:extLst>
          </p:cNvPr>
          <p:cNvSpPr txBox="1"/>
          <p:nvPr/>
        </p:nvSpPr>
        <p:spPr>
          <a:xfrm>
            <a:off x="3031852" y="6394893"/>
            <a:ext cx="27621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 Zhu, et al. in preparation]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020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>
            <a:extLst>
              <a:ext uri="{FF2B5EF4-FFF2-40B4-BE49-F238E27FC236}">
                <a16:creationId xmlns:a16="http://schemas.microsoft.com/office/drawing/2014/main" id="{CFCC5ABA-C066-4E4E-9468-C0D6A96FFF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889001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Outline</a:t>
            </a: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65E87EFD-560F-4AD1-8683-200236C21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1871133"/>
            <a:ext cx="7848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alpha val="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Overview on transverse momentum distributions (TMDs)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altLang="zh-CN" sz="3200" b="1" dirty="0">
              <a:solidFill>
                <a:schemeClr val="tx1">
                  <a:alpha val="3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solidFill>
                  <a:schemeClr val="tx1">
                    <a:alpha val="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The bound state of heavy baryons </a:t>
            </a:r>
            <a:r>
              <a:rPr lang="en-US" altLang="zh-CN" sz="3200" b="1" baseline="30000" dirty="0">
                <a:solidFill>
                  <a:schemeClr val="tx1">
                    <a:alpha val="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 </a:t>
            </a:r>
            <a:r>
              <a:rPr lang="en-US" altLang="zh-CN" sz="3200" b="1" dirty="0">
                <a:solidFill>
                  <a:schemeClr val="tx1">
                    <a:alpha val="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in BLFQ framework</a:t>
            </a:r>
            <a:endParaRPr lang="en-US" altLang="zh-CN" sz="3200" b="1" baseline="30000" dirty="0">
              <a:solidFill>
                <a:schemeClr val="tx1">
                  <a:alpha val="3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altLang="zh-CN" sz="32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  <a:ea typeface="SimSun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zh-CN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SimSun" pitchFamily="2" charset="-122"/>
              </a:rPr>
              <a:t>Numerical results</a:t>
            </a: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7596443-4665-4590-9290-719A37A3A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0C0E-5ECD-49A1-8980-17588D17EE8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836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3239</TotalTime>
  <Words>747</Words>
  <Application>Microsoft Office PowerPoint</Application>
  <PresentationFormat>全屏显示(4:3)</PresentationFormat>
  <Paragraphs>172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等线</vt:lpstr>
      <vt:lpstr>等线 Light</vt:lpstr>
      <vt:lpstr>微软雅黑</vt:lpstr>
      <vt:lpstr>Arial</vt:lpstr>
      <vt:lpstr>Comic Sans MS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zhuzhm@foxmail.com</dc:creator>
  <cp:lastModifiedBy>zhuzhm@foxmail.com</cp:lastModifiedBy>
  <cp:revision>124</cp:revision>
  <dcterms:created xsi:type="dcterms:W3CDTF">2021-11-22T14:07:54Z</dcterms:created>
  <dcterms:modified xsi:type="dcterms:W3CDTF">2021-12-02T03:18:40Z</dcterms:modified>
</cp:coreProperties>
</file>