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17"/>
  </p:notesMasterIdLst>
  <p:sldIdLst>
    <p:sldId id="271" r:id="rId2"/>
    <p:sldId id="274" r:id="rId3"/>
    <p:sldId id="257" r:id="rId4"/>
    <p:sldId id="258" r:id="rId5"/>
    <p:sldId id="259" r:id="rId6"/>
    <p:sldId id="263" r:id="rId7"/>
    <p:sldId id="261" r:id="rId8"/>
    <p:sldId id="266" r:id="rId9"/>
    <p:sldId id="267" r:id="rId10"/>
    <p:sldId id="272" r:id="rId11"/>
    <p:sldId id="264" r:id="rId12"/>
    <p:sldId id="273" r:id="rId13"/>
    <p:sldId id="265" r:id="rId14"/>
    <p:sldId id="269" r:id="rId15"/>
    <p:sldId id="275" r:id="rId1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353"/>
    <p:restoredTop sz="96405"/>
  </p:normalViewPr>
  <p:slideViewPr>
    <p:cSldViewPr snapToGrid="0" snapToObjects="1">
      <p:cViewPr varScale="1">
        <p:scale>
          <a:sx n="102" d="100"/>
          <a:sy n="102" d="100"/>
        </p:scale>
        <p:origin x="1416" y="184"/>
      </p:cViewPr>
      <p:guideLst/>
    </p:cSldViewPr>
  </p:slideViewPr>
  <p:outlineViewPr>
    <p:cViewPr>
      <p:scale>
        <a:sx n="33" d="100"/>
        <a:sy n="33" d="100"/>
      </p:scale>
      <p:origin x="0" y="0"/>
    </p:cViewPr>
    <p:sldLst>
      <p:sld r:id="rId1" collapse="1"/>
    </p:sldLst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88208C0-E427-9A48-A9A3-8B38C84253E5}" type="datetimeFigureOut">
              <a:rPr lang="en-US" smtClean="0"/>
              <a:t>11/30/21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92BE39E-FAF0-FF4D-8E3E-9100D83FFE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16075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92BE39E-FAF0-FF4D-8E3E-9100D83FFE79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648687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92BE39E-FAF0-FF4D-8E3E-9100D83FFE79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561358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92BE39E-FAF0-FF4D-8E3E-9100D83FFE79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46110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92BE39E-FAF0-FF4D-8E3E-9100D83FFE79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229913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92BE39E-FAF0-FF4D-8E3E-9100D83FFE79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930115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92BE39E-FAF0-FF4D-8E3E-9100D83FFE79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123335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92BE39E-FAF0-FF4D-8E3E-9100D83FFE79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40822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92BE39E-FAF0-FF4D-8E3E-9100D83FFE79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116325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92BE39E-FAF0-FF4D-8E3E-9100D83FFE79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178361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92BE39E-FAF0-FF4D-8E3E-9100D83FFE79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00201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96579C-AF19-7B4F-AB92-B3B9BE05DB7E}" type="datetimeFigureOut">
              <a:rPr lang="en-US" smtClean="0"/>
              <a:t>11/30/21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57B9E-FB1D-4C4B-943F-B51868A7FB3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96579C-AF19-7B4F-AB92-B3B9BE05DB7E}" type="datetimeFigureOut">
              <a:rPr lang="en-US" smtClean="0"/>
              <a:t>11/30/21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57B9E-FB1D-4C4B-943F-B51868A7FB3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96579C-AF19-7B4F-AB92-B3B9BE05DB7E}" type="datetimeFigureOut">
              <a:rPr lang="en-US" smtClean="0"/>
              <a:t>11/30/21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57B9E-FB1D-4C4B-943F-B51868A7FB3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96579C-AF19-7B4F-AB92-B3B9BE05DB7E}" type="datetimeFigureOut">
              <a:rPr lang="en-US" smtClean="0"/>
              <a:t>11/30/21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57B9E-FB1D-4C4B-943F-B51868A7FB3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96579C-AF19-7B4F-AB92-B3B9BE05DB7E}" type="datetimeFigureOut">
              <a:rPr lang="en-US" smtClean="0"/>
              <a:t>11/30/21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57B9E-FB1D-4C4B-943F-B51868A7FB3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96579C-AF19-7B4F-AB92-B3B9BE05DB7E}" type="datetimeFigureOut">
              <a:rPr lang="en-US" smtClean="0"/>
              <a:t>11/30/21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57B9E-FB1D-4C4B-943F-B51868A7FB3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96579C-AF19-7B4F-AB92-B3B9BE05DB7E}" type="datetimeFigureOut">
              <a:rPr lang="en-US" smtClean="0"/>
              <a:t>11/30/21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57B9E-FB1D-4C4B-943F-B51868A7FB3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96579C-AF19-7B4F-AB92-B3B9BE05DB7E}" type="datetimeFigureOut">
              <a:rPr lang="en-US" smtClean="0"/>
              <a:t>11/30/21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57B9E-FB1D-4C4B-943F-B51868A7FB3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96579C-AF19-7B4F-AB92-B3B9BE05DB7E}" type="datetimeFigureOut">
              <a:rPr lang="en-US" smtClean="0"/>
              <a:t>11/30/21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57B9E-FB1D-4C4B-943F-B51868A7FB3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96579C-AF19-7B4F-AB92-B3B9BE05DB7E}" type="datetimeFigureOut">
              <a:rPr lang="en-US" smtClean="0"/>
              <a:t>11/30/21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57B9E-FB1D-4C4B-943F-B51868A7FB3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96579C-AF19-7B4F-AB92-B3B9BE05DB7E}" type="datetimeFigureOut">
              <a:rPr lang="en-US" smtClean="0"/>
              <a:t>11/30/21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57B9E-FB1D-4C4B-943F-B51868A7FB3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96579C-AF19-7B4F-AB92-B3B9BE05DB7E}" type="datetimeFigureOut">
              <a:rPr lang="en-US" smtClean="0"/>
              <a:t>11/30/21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F57B9E-FB1D-4C4B-943F-B51868A7FB37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tif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tif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tiff"/><Relationship Id="rId5" Type="http://schemas.openxmlformats.org/officeDocument/2006/relationships/image" Target="../media/image4.tiff"/><Relationship Id="rId4" Type="http://schemas.openxmlformats.org/officeDocument/2006/relationships/image" Target="../media/image3.sv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tiff"/><Relationship Id="rId5" Type="http://schemas.openxmlformats.org/officeDocument/2006/relationships/image" Target="../media/image9.tiff"/><Relationship Id="rId4" Type="http://schemas.openxmlformats.org/officeDocument/2006/relationships/image" Target="../media/image8.tif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tiff"/><Relationship Id="rId5" Type="http://schemas.openxmlformats.org/officeDocument/2006/relationships/image" Target="../media/image13.tiff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7" Type="http://schemas.openxmlformats.org/officeDocument/2006/relationships/image" Target="../media/image2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0.png"/><Relationship Id="rId5" Type="http://schemas.openxmlformats.org/officeDocument/2006/relationships/image" Target="../media/image17.png"/><Relationship Id="rId4" Type="http://schemas.openxmlformats.org/officeDocument/2006/relationships/image" Target="../media/image16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8E498B-A3E5-A141-A45C-7EB1B79E3D4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Pair production in time-dependent light-front quantization (tBLFQ)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01506A6-C892-AF45-B4FC-F5A6B00E5D7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348740" y="3613468"/>
            <a:ext cx="6446520" cy="1804352"/>
          </a:xfrm>
        </p:spPr>
        <p:txBody>
          <a:bodyPr>
            <a:normAutofit/>
          </a:bodyPr>
          <a:lstStyle/>
          <a:p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Bolun Hu </a:t>
            </a:r>
          </a:p>
          <a:p>
            <a:r>
              <a:rPr lang="en-US" sz="2000" dirty="0"/>
              <a:t>Institute of Modern Physics, Chinese Academy of Sciences</a:t>
            </a:r>
          </a:p>
          <a:p>
            <a:r>
              <a:rPr lang="en-US" sz="2000" dirty="0"/>
              <a:t>Advisor: Xingbo Zhao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9AD9926-9FBE-A646-9BE3-FFF71D9DDA0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37062" y="5103415"/>
            <a:ext cx="1348740" cy="1264444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9526A42A-D0ED-834D-9EB1-6B7E4FFA656F}"/>
              </a:ext>
            </a:extLst>
          </p:cNvPr>
          <p:cNvSpPr txBox="1"/>
          <p:nvPr/>
        </p:nvSpPr>
        <p:spPr>
          <a:xfrm>
            <a:off x="5912285" y="5624186"/>
            <a:ext cx="12362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2021.10.30</a:t>
            </a:r>
          </a:p>
        </p:txBody>
      </p:sp>
    </p:spTree>
    <p:extLst>
      <p:ext uri="{BB962C8B-B14F-4D97-AF65-F5344CB8AC3E}">
        <p14:creationId xmlns:p14="http://schemas.microsoft.com/office/powerpoint/2010/main" val="82068508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0BDA43-661E-794B-96D2-64C3227D09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Invariant mass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C9B28F55-50A4-D143-A776-6BF72C8A482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974850" y="2592188"/>
            <a:ext cx="5194300" cy="203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237604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49F99B-5483-7C49-A00D-9DFEEDF13E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/>
              <a:t>Longitudinal momentum distribution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6F85CC2-5C28-1544-A3C6-503DCAF1A9E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BCE426F-21A6-F541-9923-21B8FB3F11D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9870" y="1379034"/>
            <a:ext cx="8229600" cy="54789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468752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1898A673-E512-0947-A0B4-386B017A131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879030" y="3063632"/>
            <a:ext cx="4638512" cy="295336"/>
          </a:xfrm>
          <a:prstGeom prst="rect">
            <a:avLst/>
          </a:prstGeo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5609A26D-D31D-C740-B0BE-510CCC041D48}"/>
              </a:ext>
            </a:extLst>
          </p:cNvPr>
          <p:cNvSpPr txBox="1">
            <a:spLocks/>
          </p:cNvSpPr>
          <p:nvPr/>
        </p:nvSpPr>
        <p:spPr>
          <a:xfrm>
            <a:off x="781050" y="5175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/>
              <a:t>Longitudinal momentum distribution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22562891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D0961E94-524A-6A44-8597-B3FD1D9BDBC5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en-US" sz="4000" dirty="0"/>
                  <a:t>Momentum distribution (</a:t>
                </a:r>
                <a14:m>
                  <m:oMath xmlns:m="http://schemas.openxmlformats.org/officeDocument/2006/math">
                    <m:r>
                      <a:rPr lang="en-US" sz="4000" b="0" i="1" smtClean="0">
                        <a:latin typeface="Cambria Math" panose="02040503050406030204" pitchFamily="18" charset="0"/>
                      </a:rPr>
                      <m:t>𝑙</m:t>
                    </m:r>
                    <m:r>
                      <a:rPr lang="en-US" sz="4000" b="0" i="1" smtClean="0">
                        <a:latin typeface="Cambria Math" panose="02040503050406030204" pitchFamily="18" charset="0"/>
                      </a:rPr>
                      <m:t>=2</m:t>
                    </m:r>
                  </m:oMath>
                </a14:m>
                <a:r>
                  <a:rPr lang="en-US" sz="4000" dirty="0"/>
                  <a:t>MeV)</a:t>
                </a:r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D0961E94-524A-6A44-8597-B3FD1D9BDBC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3"/>
                <a:stretch>
                  <a:fillRect l="-27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>
            <a:extLst>
              <a:ext uri="{FF2B5EF4-FFF2-40B4-BE49-F238E27FC236}">
                <a16:creationId xmlns:a16="http://schemas.microsoft.com/office/drawing/2014/main" id="{49568182-399F-C545-A2B8-2291DB38785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4255" y="1396994"/>
            <a:ext cx="7956683" cy="5383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027816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AA0221-A1B6-F34C-A455-A3115AAB7E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Future plans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73C1724-68EC-3048-893E-EDABC6BD8CC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Include the photon Fock sectors, so that we can study the interaction between the created fermions and the back reaction to the background fields.</a:t>
            </a:r>
          </a:p>
          <a:p>
            <a:r>
              <a:rPr lang="en-US" dirty="0"/>
              <a:t>Adopt more realistic background fields, for more faithful modeling of the lasers.</a:t>
            </a:r>
          </a:p>
        </p:txBody>
      </p:sp>
    </p:spTree>
    <p:extLst>
      <p:ext uri="{BB962C8B-B14F-4D97-AF65-F5344CB8AC3E}">
        <p14:creationId xmlns:p14="http://schemas.microsoft.com/office/powerpoint/2010/main" val="300943203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F5A8D0-9361-A84F-A2A2-88BE91F00E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5B2FCF5-0E8B-3C4C-817B-44AF9AD0427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simulate the pair production in </a:t>
            </a:r>
            <a:r>
              <a:rPr lang="en-US" dirty="0" err="1"/>
              <a:t>tBLFQ</a:t>
            </a:r>
            <a:r>
              <a:rPr lang="en-US" dirty="0"/>
              <a:t> while tracking each fermion simultaneously. </a:t>
            </a:r>
          </a:p>
          <a:p>
            <a:r>
              <a:rPr lang="en-US" dirty="0"/>
              <a:t>find a critical electric field, above which the pairs can be created efficiently.</a:t>
            </a:r>
          </a:p>
        </p:txBody>
      </p:sp>
    </p:spTree>
    <p:extLst>
      <p:ext uri="{BB962C8B-B14F-4D97-AF65-F5344CB8AC3E}">
        <p14:creationId xmlns:p14="http://schemas.microsoft.com/office/powerpoint/2010/main" val="10795573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79A7DE-3307-5E4F-91E7-31CA8D6B69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	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8F29B97-EF79-3342-A128-9BE3A57AF8E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/>
              <a:t>Overview of the vacuum pair production (Schwinger effect)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Introduction to tBLFQ 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Results and conclusions </a:t>
            </a:r>
          </a:p>
        </p:txBody>
      </p:sp>
    </p:spTree>
    <p:extLst>
      <p:ext uri="{BB962C8B-B14F-4D97-AF65-F5344CB8AC3E}">
        <p14:creationId xmlns:p14="http://schemas.microsoft.com/office/powerpoint/2010/main" val="4873232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578613" y="4344409"/>
            <a:ext cx="4225492" cy="227777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Pair production in strong electric field</a:t>
            </a: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52097" y="1680392"/>
            <a:ext cx="3136625" cy="2088623"/>
          </a:xfrm>
        </p:spPr>
      </p:pic>
      <p:sp>
        <p:nvSpPr>
          <p:cNvPr id="7" name="TextBox 6"/>
          <p:cNvSpPr txBox="1"/>
          <p:nvPr/>
        </p:nvSpPr>
        <p:spPr>
          <a:xfrm>
            <a:off x="697730" y="4436740"/>
            <a:ext cx="374591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In a constant field, the vacuum decay rate is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5222621" y="4300349"/>
            <a:ext cx="32236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Typical scale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CCE0FED-3593-7341-BF54-8772B366E8CD}"/>
              </a:ext>
            </a:extLst>
          </p:cNvPr>
          <p:cNvSpPr txBox="1"/>
          <p:nvPr/>
        </p:nvSpPr>
        <p:spPr>
          <a:xfrm>
            <a:off x="5150329" y="5370095"/>
            <a:ext cx="305186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Each particle obtains energy of</a:t>
            </a:r>
          </a:p>
          <a:p>
            <a:r>
              <a:rPr lang="en-US" dirty="0"/>
              <a:t>electron mass in one Compton</a:t>
            </a:r>
          </a:p>
          <a:p>
            <a:r>
              <a:rPr lang="en-US" dirty="0"/>
              <a:t>wavelength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D3DB983-4D83-204A-BAB2-6185E54E57C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48937" y="5423515"/>
            <a:ext cx="3362084" cy="86991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49F8E100-9043-3147-A483-44E207FF3AB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351092" y="4759905"/>
            <a:ext cx="2824102" cy="504304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4BC5988C-5A6D-7747-9C66-299F28F2457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443647" y="1780404"/>
            <a:ext cx="2843017" cy="1819531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5EEF31CC-D402-D24D-89FD-182B9D103586}"/>
              </a:ext>
            </a:extLst>
          </p:cNvPr>
          <p:cNvSpPr/>
          <p:nvPr/>
        </p:nvSpPr>
        <p:spPr>
          <a:xfrm>
            <a:off x="7083291" y="2821624"/>
            <a:ext cx="743484" cy="397053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Pair production in tBLFQ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F304204-31B8-F444-A0CB-C411CC9D040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02497" y="5528931"/>
            <a:ext cx="6611833" cy="287471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3755BA20-2D97-4141-AB4A-C21EDE66801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21090" y="2203615"/>
            <a:ext cx="1975556" cy="3556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25C4C2A4-EBC0-A147-8DCC-A210C99647A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08020" y="3483139"/>
            <a:ext cx="3818181" cy="553933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E3053259-9851-5948-93DA-A50C9BD9EA0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337338" y="2931206"/>
            <a:ext cx="2395592" cy="287471"/>
          </a:xfrm>
          <a:prstGeom prst="rect">
            <a:avLst/>
          </a:prstGeom>
        </p:spPr>
      </p:pic>
      <p:sp>
        <p:nvSpPr>
          <p:cNvPr id="8" name="Down Arrow 7">
            <a:extLst>
              <a:ext uri="{FF2B5EF4-FFF2-40B4-BE49-F238E27FC236}">
                <a16:creationId xmlns:a16="http://schemas.microsoft.com/office/drawing/2014/main" id="{BB21F641-D341-0543-95CD-889B632BC00F}"/>
              </a:ext>
            </a:extLst>
          </p:cNvPr>
          <p:cNvSpPr/>
          <p:nvPr/>
        </p:nvSpPr>
        <p:spPr>
          <a:xfrm>
            <a:off x="2375731" y="2668797"/>
            <a:ext cx="233137" cy="760203"/>
          </a:xfrm>
          <a:prstGeom prst="downArrow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7D0686A-030D-8946-B3C2-40F58A3D77DE}"/>
              </a:ext>
            </a:extLst>
          </p:cNvPr>
          <p:cNvSpPr/>
          <p:nvPr/>
        </p:nvSpPr>
        <p:spPr>
          <a:xfrm>
            <a:off x="1108020" y="4459194"/>
            <a:ext cx="670631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dirty="0"/>
          </a:p>
          <a:p>
            <a:r>
              <a:rPr lang="en-US" dirty="0"/>
              <a:t>We truncate the Fock space up to </a:t>
            </a:r>
            <a:r>
              <a:rPr lang="en-US" dirty="0">
                <a:solidFill>
                  <a:srgbClr val="FF0000"/>
                </a:solidFill>
              </a:rPr>
              <a:t>4 pairs </a:t>
            </a:r>
            <a:r>
              <a:rPr lang="en-US" dirty="0"/>
              <a:t>of electrons and positrons.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B61D28D-7F6B-F04D-A5B6-6710F92001A9}"/>
              </a:ext>
            </a:extLst>
          </p:cNvPr>
          <p:cNvSpPr txBox="1"/>
          <p:nvPr/>
        </p:nvSpPr>
        <p:spPr>
          <a:xfrm>
            <a:off x="6596951" y="3307622"/>
            <a:ext cx="181677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interaction of the</a:t>
            </a:r>
          </a:p>
          <a:p>
            <a:r>
              <a:rPr lang="en-US" dirty="0"/>
              <a:t>background field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83BE6716-8C62-ED41-92C8-2A5226807359}"/>
              </a:ext>
            </a:extLst>
          </p:cNvPr>
          <p:cNvSpPr txBox="1"/>
          <p:nvPr/>
        </p:nvSpPr>
        <p:spPr>
          <a:xfrm>
            <a:off x="2727972" y="2821624"/>
            <a:ext cx="18749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extension of BLFQ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>
            <a:extLst>
              <a:ext uri="{FF2B5EF4-FFF2-40B4-BE49-F238E27FC236}">
                <a16:creationId xmlns:a16="http://schemas.microsoft.com/office/drawing/2014/main" id="{9076754C-BBEC-AA4B-BD16-54E6BF4AAC37}"/>
              </a:ext>
            </a:extLst>
          </p:cNvPr>
          <p:cNvSpPr/>
          <p:nvPr/>
        </p:nvSpPr>
        <p:spPr>
          <a:xfrm>
            <a:off x="5397061" y="3644031"/>
            <a:ext cx="2117558" cy="72346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2D89020B-D804-3049-8C12-3EC5C63FC3D4}"/>
              </a:ext>
            </a:extLst>
          </p:cNvPr>
          <p:cNvSpPr/>
          <p:nvPr/>
        </p:nvSpPr>
        <p:spPr>
          <a:xfrm>
            <a:off x="6831225" y="6125735"/>
            <a:ext cx="683394" cy="501026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D0C76A82-DE62-4A4D-9FB4-E77C10E5FD6F}"/>
              </a:ext>
            </a:extLst>
          </p:cNvPr>
          <p:cNvSpPr/>
          <p:nvPr/>
        </p:nvSpPr>
        <p:spPr>
          <a:xfrm>
            <a:off x="5179326" y="2293379"/>
            <a:ext cx="2843061" cy="1113681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Background</a:t>
            </a:r>
            <a:r>
              <a:rPr lang="zh-CN" altLang="en-US" dirty="0"/>
              <a:t> </a:t>
            </a:r>
            <a:r>
              <a:rPr lang="en-US" altLang="zh-CN" dirty="0"/>
              <a:t>field</a:t>
            </a:r>
            <a:r>
              <a:rPr lang="en-US" dirty="0"/>
              <a:t> and interactions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28650" y="1508423"/>
            <a:ext cx="78867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We adopt a background field with </a:t>
            </a:r>
            <a:r>
              <a:rPr lang="en-US" sz="2000" dirty="0">
                <a:solidFill>
                  <a:srgbClr val="FF0000"/>
                </a:solidFill>
              </a:rPr>
              <a:t>only the longitudinal </a:t>
            </a:r>
            <a:r>
              <a:rPr lang="en-US" sz="2000" dirty="0"/>
              <a:t>component and a </a:t>
            </a:r>
            <a:r>
              <a:rPr lang="en-US" sz="2000" dirty="0">
                <a:solidFill>
                  <a:srgbClr val="FF0000"/>
                </a:solidFill>
              </a:rPr>
              <a:t>longitudinal non-homogeneity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33441" y="4367493"/>
            <a:ext cx="311844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consequently, only </a:t>
            </a:r>
            <a:r>
              <a:rPr lang="en-US" sz="2000" dirty="0">
                <a:solidFill>
                  <a:srgbClr val="FF0000"/>
                </a:solidFill>
              </a:rPr>
              <a:t>2 terms </a:t>
            </a:r>
            <a:r>
              <a:rPr lang="en-US" sz="2000" dirty="0"/>
              <a:t>in the light-front QED Hamiltonian contributes in our truncation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6DFE4AF-2EB0-7F4A-8BC3-1ABAC03EA643}"/>
              </a:ext>
            </a:extLst>
          </p:cNvPr>
          <p:cNvSpPr txBox="1"/>
          <p:nvPr/>
        </p:nvSpPr>
        <p:spPr>
          <a:xfrm>
            <a:off x="5179326" y="2293379"/>
            <a:ext cx="2917055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rgbClr val="000000"/>
                </a:solidFill>
                <a:effectLst/>
              </a:rPr>
              <a:t>For                                            , the peak value of the electric field is approximately half of the Schwinger limit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7B317CD-6C2A-5845-B064-75BB1ADC384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37853" y="3070153"/>
            <a:ext cx="986318" cy="234838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176E88E2-66E4-2D43-A8B8-F6BBF17C7A3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15775" y="2359120"/>
            <a:ext cx="1822178" cy="222217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B88C4C1E-A9C1-134B-BE8D-9986A6B7C4D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13161" y="2724291"/>
            <a:ext cx="3674784" cy="345862"/>
          </a:xfrm>
          <a:prstGeom prst="rect">
            <a:avLst/>
          </a:prstGeom>
        </p:spPr>
      </p:pic>
      <p:pic>
        <p:nvPicPr>
          <p:cNvPr id="10" name="Content Placeholder 9">
            <a:extLst>
              <a:ext uri="{FF2B5EF4-FFF2-40B4-BE49-F238E27FC236}">
                <a16:creationId xmlns:a16="http://schemas.microsoft.com/office/drawing/2014/main" id="{10B3E316-A4A0-2C4A-A3E3-934903EB5BF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6"/>
          <a:stretch>
            <a:fillRect/>
          </a:stretch>
        </p:blipFill>
        <p:spPr>
          <a:xfrm>
            <a:off x="3746940" y="3699444"/>
            <a:ext cx="5176275" cy="2904556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FFD084-E8E4-A44D-AC00-5DCB7E5331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5652" y="576882"/>
            <a:ext cx="7886700" cy="1386672"/>
          </a:xfrm>
        </p:spPr>
        <p:txBody>
          <a:bodyPr>
            <a:noAutofit/>
          </a:bodyPr>
          <a:lstStyle/>
          <a:p>
            <a:r>
              <a:rPr lang="en-US" sz="3200" dirty="0"/>
              <a:t>The interaction Hamiltonian in the leading 2 Fock sectors</a:t>
            </a:r>
            <a:br>
              <a:rPr lang="en-US" sz="3200" dirty="0"/>
            </a:br>
            <a:endParaRPr lang="en-US" sz="320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0EF8ADC-8F2F-204B-8597-ACBFB06256A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9951" y="2042328"/>
            <a:ext cx="7842401" cy="13866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954550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>
            <a:extLst>
              <a:ext uri="{FF2B5EF4-FFF2-40B4-BE49-F238E27FC236}">
                <a16:creationId xmlns:a16="http://schemas.microsoft.com/office/drawing/2014/main" id="{EC8C1EDA-78A6-7D4A-8563-6AEF0246DE35}"/>
              </a:ext>
            </a:extLst>
          </p:cNvPr>
          <p:cNvSpPr/>
          <p:nvPr/>
        </p:nvSpPr>
        <p:spPr>
          <a:xfrm>
            <a:off x="8449056" y="1499616"/>
            <a:ext cx="585216" cy="2560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2F6A5B6B-BBD5-9F45-A520-0E072568D046}"/>
              </a:ext>
            </a:extLst>
          </p:cNvPr>
          <p:cNvSpPr/>
          <p:nvPr/>
        </p:nvSpPr>
        <p:spPr>
          <a:xfrm>
            <a:off x="3968496" y="1499616"/>
            <a:ext cx="603504" cy="2560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49" y="365127"/>
            <a:ext cx="8034087" cy="954880"/>
          </a:xfrm>
        </p:spPr>
        <p:txBody>
          <a:bodyPr>
            <a:normAutofit fontScale="90000"/>
          </a:bodyPr>
          <a:lstStyle/>
          <a:p>
            <a:r>
              <a:rPr lang="en-US" sz="3200" dirty="0"/>
              <a:t>Time evolution of the probability of finding pairs</a:t>
            </a:r>
          </a:p>
        </p:txBody>
      </p:sp>
      <p:pic>
        <p:nvPicPr>
          <p:cNvPr id="11" name="Content Placeholder 10">
            <a:extLst>
              <a:ext uri="{FF2B5EF4-FFF2-40B4-BE49-F238E27FC236}">
                <a16:creationId xmlns:a16="http://schemas.microsoft.com/office/drawing/2014/main" id="{50AC66D7-CB34-124A-8D15-1431A8AA6ED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39448" y="1320007"/>
            <a:ext cx="4490602" cy="3043631"/>
          </a:xfr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896E0F10-3A55-8348-94AA-3A2739D75B22}"/>
              </a:ext>
            </a:extLst>
          </p:cNvPr>
          <p:cNvSpPr txBox="1"/>
          <p:nvPr/>
        </p:nvSpPr>
        <p:spPr>
          <a:xfrm>
            <a:off x="905323" y="4477390"/>
            <a:ext cx="762189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As time passes, the probabilities of finding n pairs of electrons and positrons</a:t>
            </a:r>
          </a:p>
          <a:p>
            <a:r>
              <a:rPr lang="en-US" dirty="0"/>
              <a:t>increase and then decrease sequentially.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C2E7C147-D61F-4946-BC3C-A56E8C928E1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30050" y="1320006"/>
            <a:ext cx="4490603" cy="3043631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9B772CFE-E5A0-2F4F-A05E-A04A3B76CD46}"/>
                  </a:ext>
                </a:extLst>
              </p:cNvPr>
              <p:cNvSpPr txBox="1"/>
              <p:nvPr/>
            </p:nvSpPr>
            <p:spPr>
              <a:xfrm>
                <a:off x="905323" y="6011873"/>
                <a:ext cx="531934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Larger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𝑙</m:t>
                    </m:r>
                  </m:oMath>
                </a14:m>
                <a:r>
                  <a:rPr lang="en-US" dirty="0"/>
                  <a:t> corresponds to a more intense electric field</a:t>
                </a:r>
              </a:p>
            </p:txBody>
          </p:sp>
        </mc:Choice>
        <mc:Fallback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9B772CFE-E5A0-2F4F-A05E-A04A3B76CD4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05323" y="6011873"/>
                <a:ext cx="5319341" cy="369332"/>
              </a:xfrm>
              <a:prstGeom prst="rect">
                <a:avLst/>
              </a:prstGeom>
              <a:blipFill>
                <a:blip r:embed="rId5"/>
                <a:stretch>
                  <a:fillRect l="-714" t="-6667" b="-2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5644CAA4-3F3A-4B46-BA69-CA6040A971CB}"/>
                  </a:ext>
                </a:extLst>
              </p:cNvPr>
              <p:cNvSpPr txBox="1"/>
              <p:nvPr/>
            </p:nvSpPr>
            <p:spPr>
              <a:xfrm>
                <a:off x="905323" y="5377023"/>
                <a:ext cx="504375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The interaction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𝑉</m:t>
                    </m:r>
                  </m:oMath>
                </a14:m>
                <a:r>
                  <a:rPr lang="en-US" dirty="0"/>
                  <a:t> can excite one pair at one time</a:t>
                </a:r>
              </a:p>
            </p:txBody>
          </p:sp>
        </mc:Choice>
        <mc:Fallback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5644CAA4-3F3A-4B46-BA69-CA6040A971C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05323" y="5377023"/>
                <a:ext cx="5043753" cy="369332"/>
              </a:xfrm>
              <a:prstGeom prst="rect">
                <a:avLst/>
              </a:prstGeom>
              <a:blipFill>
                <a:blip r:embed="rId6"/>
                <a:stretch>
                  <a:fillRect l="-754" t="-6667" b="-2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Box 3">
            <a:extLst>
              <a:ext uri="{FF2B5EF4-FFF2-40B4-BE49-F238E27FC236}">
                <a16:creationId xmlns:a16="http://schemas.microsoft.com/office/drawing/2014/main" id="{8C2639D5-699A-7842-A5C4-606788F2CFFF}"/>
              </a:ext>
            </a:extLst>
          </p:cNvPr>
          <p:cNvSpPr txBox="1"/>
          <p:nvPr/>
        </p:nvSpPr>
        <p:spPr>
          <a:xfrm>
            <a:off x="3427199" y="6449841"/>
            <a:ext cx="51030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Zhiyu</a:t>
            </a:r>
            <a:r>
              <a:rPr lang="en-US" dirty="0"/>
              <a:t> Lei, </a:t>
            </a:r>
            <a:r>
              <a:rPr lang="en-US" dirty="0" err="1"/>
              <a:t>Bolun</a:t>
            </a:r>
            <a:r>
              <a:rPr lang="en-US" dirty="0"/>
              <a:t> Hu, and </a:t>
            </a:r>
            <a:r>
              <a:rPr lang="en-US" dirty="0" err="1"/>
              <a:t>Xingbo</a:t>
            </a:r>
            <a:r>
              <a:rPr lang="en-US" dirty="0"/>
              <a:t> Zhao, in preparation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44B2C8-D3CC-EC4A-A320-8EA2FA15E6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Dependence on the intensity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9E04E3B-3745-3D4C-84D1-8394A6E3A2F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741" y="1444068"/>
            <a:ext cx="8991399" cy="2994368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542569EE-CB70-5B41-88C9-C2706894BEEA}"/>
                  </a:ext>
                </a:extLst>
              </p:cNvPr>
              <p:cNvSpPr txBox="1"/>
              <p:nvPr/>
            </p:nvSpPr>
            <p:spPr>
              <a:xfrm>
                <a:off x="437012" y="5016274"/>
                <a:ext cx="4297680" cy="12003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When the electric field is weak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dirty="0"/>
                  <a:t> is small), </a:t>
                </a:r>
              </a:p>
              <a:p>
                <a:r>
                  <a:rPr lang="en-US" dirty="0"/>
                  <a:t>the vacuum decay rates show </a:t>
                </a:r>
                <a:r>
                  <a:rPr lang="en-US" dirty="0">
                    <a:solidFill>
                      <a:srgbClr val="FF0000"/>
                    </a:solidFill>
                  </a:rPr>
                  <a:t>periodic oscillations</a:t>
                </a:r>
                <a:r>
                  <a:rPr lang="en-US" dirty="0"/>
                  <a:t> which in the long term result in </a:t>
                </a:r>
                <a:r>
                  <a:rPr lang="en-US" dirty="0">
                    <a:solidFill>
                      <a:srgbClr val="FF0000"/>
                    </a:solidFill>
                  </a:rPr>
                  <a:t>vanishing decay rates</a:t>
                </a:r>
                <a:r>
                  <a:rPr lang="en-US" dirty="0"/>
                  <a:t>.</a:t>
                </a:r>
              </a:p>
            </p:txBody>
          </p:sp>
        </mc:Choice>
        <mc:Fallback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542569EE-CB70-5B41-88C9-C2706894BEE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7012" y="5016274"/>
                <a:ext cx="4297680" cy="1200329"/>
              </a:xfrm>
              <a:prstGeom prst="rect">
                <a:avLst/>
              </a:prstGeom>
              <a:blipFill>
                <a:blip r:embed="rId4"/>
                <a:stretch>
                  <a:fillRect l="-1180" t="-3158" r="-1475" b="-736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extBox 4">
            <a:extLst>
              <a:ext uri="{FF2B5EF4-FFF2-40B4-BE49-F238E27FC236}">
                <a16:creationId xmlns:a16="http://schemas.microsoft.com/office/drawing/2014/main" id="{7BA8AC43-6851-B948-89F4-FA1D8DE2E689}"/>
              </a:ext>
            </a:extLst>
          </p:cNvPr>
          <p:cNvSpPr txBox="1"/>
          <p:nvPr/>
        </p:nvSpPr>
        <p:spPr>
          <a:xfrm>
            <a:off x="5063490" y="4438436"/>
            <a:ext cx="387541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As we continue to increase the field intensity, the decay rates start to </a:t>
            </a:r>
            <a:r>
              <a:rPr lang="en-US" dirty="0">
                <a:solidFill>
                  <a:srgbClr val="FF0000"/>
                </a:solidFill>
              </a:rPr>
              <a:t>lose periodicity</a:t>
            </a:r>
            <a:r>
              <a:rPr lang="en-US" dirty="0"/>
              <a:t> and will </a:t>
            </a:r>
            <a:r>
              <a:rPr lang="en-US" dirty="0">
                <a:solidFill>
                  <a:srgbClr val="FF0000"/>
                </a:solidFill>
              </a:rPr>
              <a:t>accumulate with time.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022B1726-B636-2044-A801-5B02EDE356AA}"/>
                  </a:ext>
                </a:extLst>
              </p:cNvPr>
              <p:cNvSpPr txBox="1"/>
              <p:nvPr/>
            </p:nvSpPr>
            <p:spPr>
              <a:xfrm>
                <a:off x="437012" y="4438436"/>
                <a:ext cx="3935757" cy="37478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Vacuum decay rate is proportional to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bSup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022B1726-B636-2044-A801-5B02EDE356A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7012" y="4438436"/>
                <a:ext cx="3935757" cy="374783"/>
              </a:xfrm>
              <a:prstGeom prst="rect">
                <a:avLst/>
              </a:prstGeom>
              <a:blipFill>
                <a:blip r:embed="rId5"/>
                <a:stretch>
                  <a:fillRect l="-1286" t="-6452" b="-2258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20FB38ED-21BF-0942-BD22-6FD6AB136CF5}"/>
                  </a:ext>
                </a:extLst>
              </p:cNvPr>
              <p:cNvSpPr txBox="1"/>
              <p:nvPr/>
            </p:nvSpPr>
            <p:spPr>
              <a:xfrm>
                <a:off x="5063490" y="5745054"/>
                <a:ext cx="3875411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The average decay rate increases much faster than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dirty="0"/>
                  <a:t> around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=1</m:t>
                    </m:r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20FB38ED-21BF-0942-BD22-6FD6AB136CF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63490" y="5745054"/>
                <a:ext cx="3875411" cy="646331"/>
              </a:xfrm>
              <a:prstGeom prst="rect">
                <a:avLst/>
              </a:prstGeom>
              <a:blipFill>
                <a:blip r:embed="rId6"/>
                <a:stretch>
                  <a:fillRect l="-1307" t="-3846" r="-980" b="-1538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2692503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B4FC91-DC0F-B642-A4F7-EBDCC19F55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Invariant mass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E72FB2EC-88B0-CA4C-8317-AB43DFED33D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-1" y="1260195"/>
            <a:ext cx="9010437" cy="3164478"/>
          </a:xfr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9262CF5A-C415-B04C-9B76-D56B76EA40EF}"/>
                  </a:ext>
                </a:extLst>
              </p:cNvPr>
              <p:cNvSpPr txBox="1"/>
              <p:nvPr/>
            </p:nvSpPr>
            <p:spPr>
              <a:xfrm>
                <a:off x="893852" y="4674742"/>
                <a:ext cx="178215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dependence on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𝑙</m:t>
                    </m:r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9262CF5A-C415-B04C-9B76-D56B76EA40E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93852" y="4674742"/>
                <a:ext cx="1782155" cy="369332"/>
              </a:xfrm>
              <a:prstGeom prst="rect">
                <a:avLst/>
              </a:prstGeom>
              <a:blipFill>
                <a:blip r:embed="rId4"/>
                <a:stretch>
                  <a:fillRect l="-2837" t="-10345" b="-3103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A05288FB-1B10-E346-A64F-654453BB9237}"/>
                  </a:ext>
                </a:extLst>
              </p:cNvPr>
              <p:cNvSpPr txBox="1"/>
              <p:nvPr/>
            </p:nvSpPr>
            <p:spPr>
              <a:xfrm>
                <a:off x="5498851" y="4674742"/>
                <a:ext cx="193828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dependence on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A05288FB-1B10-E346-A64F-654453BB923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98851" y="4674742"/>
                <a:ext cx="1938288" cy="369332"/>
              </a:xfrm>
              <a:prstGeom prst="rect">
                <a:avLst/>
              </a:prstGeom>
              <a:blipFill>
                <a:blip r:embed="rId5"/>
                <a:stretch>
                  <a:fillRect l="-1948" t="-10345" b="-3103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B8EF53CC-8B47-EF44-989F-EB612D408983}"/>
                  </a:ext>
                </a:extLst>
              </p:cNvPr>
              <p:cNvSpPr txBox="1"/>
              <p:nvPr/>
            </p:nvSpPr>
            <p:spPr>
              <a:xfrm>
                <a:off x="893852" y="5219272"/>
                <a:ext cx="2924262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larger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𝑙</m:t>
                    </m:r>
                  </m:oMath>
                </a14:m>
                <a:r>
                  <a:rPr lang="en-US" dirty="0"/>
                  <a:t> corresponds to more </a:t>
                </a:r>
              </a:p>
              <a:p>
                <a:r>
                  <a:rPr lang="en-US" dirty="0"/>
                  <a:t>intensive electric fields</a:t>
                </a:r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B8EF53CC-8B47-EF44-989F-EB612D40898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93852" y="5219272"/>
                <a:ext cx="2924262" cy="646331"/>
              </a:xfrm>
              <a:prstGeom prst="rect">
                <a:avLst/>
              </a:prstGeom>
              <a:blipFill>
                <a:blip r:embed="rId6"/>
                <a:stretch>
                  <a:fillRect l="-1732" t="-3846" r="-866" b="-1346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7B12DD5D-685C-884F-9213-614AAB34AB2F}"/>
                  </a:ext>
                </a:extLst>
              </p:cNvPr>
              <p:cNvSpPr txBox="1"/>
              <p:nvPr/>
            </p:nvSpPr>
            <p:spPr>
              <a:xfrm>
                <a:off x="5498851" y="5219272"/>
                <a:ext cx="3355021" cy="37478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approximately proportional to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dirty="0"/>
                  <a:t> </a:t>
                </a:r>
              </a:p>
            </p:txBody>
          </p:sp>
        </mc:Choice>
        <mc:Fallback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7B12DD5D-685C-884F-9213-614AAB34AB2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98851" y="5219272"/>
                <a:ext cx="3355021" cy="374783"/>
              </a:xfrm>
              <a:prstGeom prst="rect">
                <a:avLst/>
              </a:prstGeom>
              <a:blipFill>
                <a:blip r:embed="rId7"/>
                <a:stretch>
                  <a:fillRect l="-1132" t="-6452" b="-2258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88690240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3700</TotalTime>
  <Words>405</Words>
  <Application>Microsoft Macintosh PowerPoint</Application>
  <PresentationFormat>On-screen Show (4:3)</PresentationFormat>
  <Paragraphs>64</Paragraphs>
  <Slides>15</Slides>
  <Notes>10</Notes>
  <HiddenSlides>5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1" baseType="lpstr">
      <vt:lpstr>Arial</vt:lpstr>
      <vt:lpstr>Calibri</vt:lpstr>
      <vt:lpstr>Calibri Light</vt:lpstr>
      <vt:lpstr>Cambria Math</vt:lpstr>
      <vt:lpstr>Times New Roman</vt:lpstr>
      <vt:lpstr>Office Theme</vt:lpstr>
      <vt:lpstr>Pair production in time-dependent light-front quantization (tBLFQ)</vt:lpstr>
      <vt:lpstr>Outline </vt:lpstr>
      <vt:lpstr>Pair production in strong electric field</vt:lpstr>
      <vt:lpstr>Pair production in tBLFQ</vt:lpstr>
      <vt:lpstr>Background field and interactions</vt:lpstr>
      <vt:lpstr>The interaction Hamiltonian in the leading 2 Fock sectors </vt:lpstr>
      <vt:lpstr>Time evolution of the probability of finding pairs</vt:lpstr>
      <vt:lpstr>Dependence on the intensity</vt:lpstr>
      <vt:lpstr>Invariant mass</vt:lpstr>
      <vt:lpstr>Invariant mass</vt:lpstr>
      <vt:lpstr>Longitudinal momentum distribution</vt:lpstr>
      <vt:lpstr>PowerPoint Presentation</vt:lpstr>
      <vt:lpstr>Momentum distribution (l=2MeV)</vt:lpstr>
      <vt:lpstr>Future plans</vt:lpstr>
      <vt:lpstr>Conclusions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胡 博伦</dc:creator>
  <cp:lastModifiedBy>Microsoft Office User</cp:lastModifiedBy>
  <cp:revision>23</cp:revision>
  <dcterms:created xsi:type="dcterms:W3CDTF">2021-05-10T03:00:00Z</dcterms:created>
  <dcterms:modified xsi:type="dcterms:W3CDTF">2021-11-30T06:20:07Z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D477C0DE178442D1A50E715B99FC9C9B</vt:lpwstr>
  </property>
  <property fmtid="{D5CDD505-2E9C-101B-9397-08002B2CF9AE}" pid="3" name="KSOProductBuildVer">
    <vt:lpwstr>2052-11.1.0.10577</vt:lpwstr>
  </property>
</Properties>
</file>