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91" r:id="rId2"/>
    <p:sldMasterId id="2147483679" r:id="rId3"/>
    <p:sldMasterId id="2147483695" r:id="rId4"/>
  </p:sldMasterIdLst>
  <p:notesMasterIdLst>
    <p:notesMasterId r:id="rId19"/>
  </p:notesMasterIdLst>
  <p:sldIdLst>
    <p:sldId id="344" r:id="rId5"/>
    <p:sldId id="345" r:id="rId6"/>
    <p:sldId id="348" r:id="rId7"/>
    <p:sldId id="351" r:id="rId8"/>
    <p:sldId id="353" r:id="rId9"/>
    <p:sldId id="340" r:id="rId10"/>
    <p:sldId id="346" r:id="rId11"/>
    <p:sldId id="341" r:id="rId12"/>
    <p:sldId id="342" r:id="rId13"/>
    <p:sldId id="350" r:id="rId14"/>
    <p:sldId id="354" r:id="rId15"/>
    <p:sldId id="347" r:id="rId16"/>
    <p:sldId id="355" r:id="rId17"/>
    <p:sldId id="349" r:id="rId18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81">
          <p15:clr>
            <a:srgbClr val="A4A3A4"/>
          </p15:clr>
        </p15:guide>
        <p15:guide id="2" orient="horz" pos="855">
          <p15:clr>
            <a:srgbClr val="A4A3A4"/>
          </p15:clr>
        </p15:guide>
        <p15:guide id="3" orient="horz" pos="826">
          <p15:clr>
            <a:srgbClr val="A4A3A4"/>
          </p15:clr>
        </p15:guide>
        <p15:guide id="4" orient="horz" pos="1824">
          <p15:clr>
            <a:srgbClr val="A4A3A4"/>
          </p15:clr>
        </p15:guide>
        <p15:guide id="5" orient="horz" pos="305">
          <p15:clr>
            <a:srgbClr val="A4A3A4"/>
          </p15:clr>
        </p15:guide>
        <p15:guide id="6" orient="horz" pos="554">
          <p15:clr>
            <a:srgbClr val="A4A3A4"/>
          </p15:clr>
        </p15:guide>
        <p15:guide id="7" pos="226">
          <p15:clr>
            <a:srgbClr val="A4A3A4"/>
          </p15:clr>
        </p15:guide>
        <p15:guide id="8" pos="5534">
          <p15:clr>
            <a:srgbClr val="A4A3A4"/>
          </p15:clr>
        </p15:guide>
        <p15:guide id="9" pos="2812">
          <p15:clr>
            <a:srgbClr val="A4A3A4"/>
          </p15:clr>
        </p15:guide>
        <p15:guide id="10" pos="2948">
          <p15:clr>
            <a:srgbClr val="A4A3A4"/>
          </p15:clr>
        </p15:guide>
        <p15:guide id="11" pos="1435">
          <p15:clr>
            <a:srgbClr val="A4A3A4"/>
          </p15:clr>
        </p15:guide>
        <p15:guide id="12" pos="4332">
          <p15:clr>
            <a:srgbClr val="A4A3A4"/>
          </p15:clr>
        </p15:guide>
        <p15:guide id="13" pos="4173">
          <p15:clr>
            <a:srgbClr val="A4A3A4"/>
          </p15:clr>
        </p15:guide>
        <p15:guide id="14" pos="15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2D6E"/>
    <a:srgbClr val="005AA0"/>
    <a:srgbClr val="F0781E"/>
    <a:srgbClr val="739BCB"/>
    <a:srgbClr val="8CB423"/>
    <a:srgbClr val="A0235A"/>
    <a:srgbClr val="50C8AA"/>
    <a:srgbClr val="D23264"/>
    <a:srgbClr val="326469"/>
    <a:srgbClr val="FFD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/>
    <p:restoredTop sz="50000" autoAdjust="0"/>
  </p:normalViewPr>
  <p:slideViewPr>
    <p:cSldViewPr snapToObjects="1" showGuides="1">
      <p:cViewPr varScale="1">
        <p:scale>
          <a:sx n="73" d="100"/>
          <a:sy n="73" d="100"/>
        </p:scale>
        <p:origin x="1472" y="176"/>
      </p:cViewPr>
      <p:guideLst>
        <p:guide orient="horz" pos="2981"/>
        <p:guide orient="horz" pos="855"/>
        <p:guide orient="horz" pos="826"/>
        <p:guide orient="horz" pos="1824"/>
        <p:guide orient="horz" pos="305"/>
        <p:guide orient="horz" pos="554"/>
        <p:guide pos="226"/>
        <p:guide pos="5534"/>
        <p:guide pos="2812"/>
        <p:guide pos="2948"/>
        <p:guide pos="1435"/>
        <p:guide pos="4332"/>
        <p:guide pos="4173"/>
        <p:guide pos="15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metzkes\Desktop\Vortrag%20Summer%20School\Mappe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accumulated dose delivery </a:t>
            </a:r>
          </a:p>
        </c:rich>
      </c:tx>
      <c:layout>
        <c:manualLayout>
          <c:xMode val="edge"/>
          <c:yMode val="edge"/>
          <c:x val="0.19317544741750026"/>
          <c:y val="2.88820289648089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Tabelle1!$A$2:$G$2</c:f>
              <c:numCache>
                <c:formatCode>General</c:formatCode>
                <c:ptCount val="7"/>
                <c:pt idx="0">
                  <c:v>0.45165332580060985</c:v>
                </c:pt>
                <c:pt idx="1">
                  <c:v>0.41547302988460366</c:v>
                </c:pt>
                <c:pt idx="2">
                  <c:v>0.48895478112382484</c:v>
                </c:pt>
                <c:pt idx="3">
                  <c:v>0.55355614759855987</c:v>
                </c:pt>
                <c:pt idx="4">
                  <c:v>0.55355614759855987</c:v>
                </c:pt>
                <c:pt idx="5">
                  <c:v>0.54039620540219602</c:v>
                </c:pt>
                <c:pt idx="6">
                  <c:v>0.54039620540219602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8D-471E-9DAC-B006324E0C27}"/>
            </c:ext>
          </c:extLst>
        </c:ser>
        <c:ser>
          <c:idx val="8"/>
          <c:order val="1"/>
          <c:spPr>
            <a:gradFill rotWithShape="1">
              <a:gsLst>
                <a:gs pos="0">
                  <a:schemeClr val="accent6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Tabelle1!$A$3:$G$3</c:f>
              <c:numCache>
                <c:formatCode>General</c:formatCode>
                <c:ptCount val="7"/>
                <c:pt idx="0">
                  <c:v>0.69155568240855869</c:v>
                </c:pt>
                <c:pt idx="1">
                  <c:v>0.40366611706456729</c:v>
                </c:pt>
                <c:pt idx="2">
                  <c:v>0.32465939404131833</c:v>
                </c:pt>
                <c:pt idx="3">
                  <c:v>0.54039620540219602</c:v>
                </c:pt>
                <c:pt idx="4">
                  <c:v>0.38043755798505091</c:v>
                </c:pt>
                <c:pt idx="5">
                  <c:v>0.66304043658187117</c:v>
                </c:pt>
                <c:pt idx="6">
                  <c:v>0.63497784138359292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8D-471E-9DAC-B006324E0C27}"/>
            </c:ext>
          </c:extLst>
        </c:ser>
        <c:ser>
          <c:idx val="9"/>
          <c:order val="2"/>
          <c:spPr>
            <a:gradFill rotWithShape="1">
              <a:gsLst>
                <a:gs pos="0">
                  <a:schemeClr val="accent2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Tabelle1!$A$4:$G$4</c:f>
              <c:numCache>
                <c:formatCode>General</c:formatCode>
                <c:ptCount val="7"/>
                <c:pt idx="0">
                  <c:v>0.72051883807552275</c:v>
                </c:pt>
                <c:pt idx="1">
                  <c:v>0.43946752071588457</c:v>
                </c:pt>
                <c:pt idx="2">
                  <c:v>0.30328750935488785</c:v>
                </c:pt>
                <c:pt idx="3">
                  <c:v>0.60737281802595511</c:v>
                </c:pt>
                <c:pt idx="4">
                  <c:v>0.16970004568780733</c:v>
                </c:pt>
                <c:pt idx="5">
                  <c:v>0.69155568240855869</c:v>
                </c:pt>
                <c:pt idx="6">
                  <c:v>0.54039620540219602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8D-471E-9DAC-B006324E0C27}"/>
            </c:ext>
          </c:extLst>
        </c:ser>
        <c:ser>
          <c:idx val="10"/>
          <c:order val="3"/>
          <c:spPr>
            <a:gradFill rotWithShape="1">
              <a:gsLst>
                <a:gs pos="0">
                  <a:schemeClr val="accent4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Tabelle1!$A$5:$G$5</c:f>
              <c:numCache>
                <c:formatCode>General</c:formatCode>
                <c:ptCount val="7"/>
                <c:pt idx="0">
                  <c:v>0.59374348595556981</c:v>
                </c:pt>
                <c:pt idx="1">
                  <c:v>0.36901782411837913</c:v>
                </c:pt>
                <c:pt idx="2">
                  <c:v>0.35772910475824332</c:v>
                </c:pt>
                <c:pt idx="3">
                  <c:v>0.45165332580060985</c:v>
                </c:pt>
                <c:pt idx="4">
                  <c:v>0.58023048024749668</c:v>
                </c:pt>
                <c:pt idx="5">
                  <c:v>0.74992533216688506</c:v>
                </c:pt>
                <c:pt idx="6">
                  <c:v>0.77977075252248829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78D-471E-9DAC-B006324E0C27}"/>
            </c:ext>
          </c:extLst>
        </c:ser>
        <c:ser>
          <c:idx val="11"/>
          <c:order val="4"/>
          <c:spPr>
            <a:gradFill rotWithShape="1">
              <a:gsLst>
                <a:gs pos="0">
                  <a:schemeClr val="accent6">
                    <a:lumMod val="8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Tabelle1!$A$6:$G$6</c:f>
              <c:numCache>
                <c:formatCode>General</c:formatCode>
                <c:ptCount val="7"/>
                <c:pt idx="0">
                  <c:v>0.67724177856026757</c:v>
                </c:pt>
                <c:pt idx="1">
                  <c:v>0.35772910475824332</c:v>
                </c:pt>
                <c:pt idx="2">
                  <c:v>0.38043755798505091</c:v>
                </c:pt>
                <c:pt idx="3">
                  <c:v>0.38043755798505091</c:v>
                </c:pt>
                <c:pt idx="4">
                  <c:v>0.63497784138359292</c:v>
                </c:pt>
                <c:pt idx="5">
                  <c:v>0.59374348595556981</c:v>
                </c:pt>
                <c:pt idx="6">
                  <c:v>0.48895478112382484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8D-471E-9DAC-B006324E0C27}"/>
            </c:ext>
          </c:extLst>
        </c:ser>
        <c:ser>
          <c:idx val="12"/>
          <c:order val="5"/>
          <c:spPr>
            <a:gradFill rotWithShape="1">
              <a:gsLst>
                <a:gs pos="0">
                  <a:schemeClr val="accent2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Tabelle1!$A$7:$G$7</c:f>
              <c:numCache>
                <c:formatCode>General</c:formatCode>
                <c:ptCount val="7"/>
                <c:pt idx="0">
                  <c:v>0.66304043658187117</c:v>
                </c:pt>
                <c:pt idx="1">
                  <c:v>0.36901782411837913</c:v>
                </c:pt>
                <c:pt idx="2">
                  <c:v>0.39198731183169849</c:v>
                </c:pt>
                <c:pt idx="3">
                  <c:v>0.63497784138359292</c:v>
                </c:pt>
                <c:pt idx="4">
                  <c:v>1.0844318608100061</c:v>
                </c:pt>
                <c:pt idx="5">
                  <c:v>0.84076146472546731</c:v>
                </c:pt>
                <c:pt idx="6">
                  <c:v>0.47639778102145819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78D-471E-9DAC-B006324E0C27}"/>
            </c:ext>
          </c:extLst>
        </c:ser>
        <c:ser>
          <c:idx val="13"/>
          <c:order val="6"/>
          <c:spPr>
            <a:gradFill rotWithShape="1">
              <a:gsLst>
                <a:gs pos="0">
                  <a:schemeClr val="accent4">
                    <a:lumMod val="60000"/>
                    <a:lumOff val="4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lumOff val="4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Off val="4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Tabelle1!$A$8:$G$8</c:f>
              <c:numCache>
                <c:formatCode>General</c:formatCode>
                <c:ptCount val="7"/>
                <c:pt idx="1">
                  <c:v>0.46396369078362321</c:v>
                </c:pt>
                <c:pt idx="2">
                  <c:v>0.45165332580060985</c:v>
                </c:pt>
                <c:pt idx="3">
                  <c:v>0.55355614759855987</c:v>
                </c:pt>
                <c:pt idx="4">
                  <c:v>0.59374348595556981</c:v>
                </c:pt>
                <c:pt idx="6">
                  <c:v>0.59374348595556981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78D-471E-9DAC-B006324E0C27}"/>
            </c:ext>
          </c:extLst>
        </c:ser>
        <c:ser>
          <c:idx val="5"/>
          <c:order val="7"/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Tabelle1!$A$9:$G$9</c:f>
              <c:numCache>
                <c:formatCode>General</c:formatCode>
                <c:ptCount val="7"/>
                <c:pt idx="1">
                  <c:v>0.50163389420455218</c:v>
                </c:pt>
                <c:pt idx="2">
                  <c:v>0.45165332580060985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78D-471E-9DAC-B006324E0C27}"/>
            </c:ext>
          </c:extLst>
        </c:ser>
        <c:ser>
          <c:idx val="6"/>
          <c:order val="8"/>
          <c:spPr>
            <a:gradFill rotWithShape="1">
              <a:gsLst>
                <a:gs pos="0">
                  <a:schemeClr val="accent2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Tabelle1!$A$10:$G$10</c:f>
              <c:numCache>
                <c:formatCode>General</c:formatCode>
                <c:ptCount val="7"/>
                <c:pt idx="1">
                  <c:v>0.50163389420455218</c:v>
                </c:pt>
                <c:pt idx="2">
                  <c:v>0.56683447238046436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78D-471E-9DAC-B006324E0C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12333008"/>
        <c:axId val="1612334672"/>
      </c:barChart>
      <c:catAx>
        <c:axId val="16123330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experiment #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2334672"/>
        <c:crosses val="autoZero"/>
        <c:auto val="1"/>
        <c:lblAlgn val="ctr"/>
        <c:lblOffset val="100"/>
        <c:noMultiLvlLbl val="0"/>
      </c:catAx>
      <c:valAx>
        <c:axId val="1612334672"/>
        <c:scaling>
          <c:orientation val="minMax"/>
          <c:max val="4.2"/>
          <c:min val="0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dose [Gy]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1233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A6037-A285-4C9E-B04C-6DCA60BD155D}" type="datetimeFigureOut">
              <a:rPr lang="de-DE" smtClean="0"/>
              <a:t>07.10.20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1BAFD-BDF1-4073-A261-64C06A00B82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895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20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256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58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4225441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667189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596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444662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74400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1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15191" y="187701"/>
            <a:ext cx="8425225" cy="33954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none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31173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14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9" t="487" r="31351" b="7965"/>
          <a:stretch/>
        </p:blipFill>
        <p:spPr>
          <a:xfrm rot="16200000">
            <a:off x="2494076" y="-1512343"/>
            <a:ext cx="4161765" cy="9149919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>
                <a:solidFill>
                  <a:schemeClr val="accent2"/>
                </a:solidFill>
              </a:rPr>
              <a:t>www.hzdr.de</a:t>
            </a:r>
          </a:p>
        </p:txBody>
      </p:sp>
      <p:sp>
        <p:nvSpPr>
          <p:cNvPr id="8" name="Text Box 3"/>
          <p:cNvSpPr txBox="1">
            <a:spLocks noChangeArrowheads="1"/>
          </p:cNvSpPr>
          <p:nvPr userDrawn="1"/>
        </p:nvSpPr>
        <p:spPr bwMode="auto">
          <a:xfrm>
            <a:off x="-15042" y="1059581"/>
            <a:ext cx="9164960" cy="4083919"/>
          </a:xfrm>
          <a:prstGeom prst="rect">
            <a:avLst/>
          </a:prstGeom>
          <a:solidFill>
            <a:srgbClr val="00589C">
              <a:alpha val="70000"/>
            </a:srgbClr>
          </a:solidFill>
          <a:ln>
            <a:noFill/>
          </a:ln>
          <a:effectLst/>
          <a:extLst/>
        </p:spPr>
        <p:txBody>
          <a:bodyPr/>
          <a:lstStyle/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8" y="12438"/>
            <a:ext cx="9149928" cy="5151600"/>
          </a:xfrm>
          <a:prstGeom prst="rect">
            <a:avLst/>
          </a:prstGeom>
        </p:spPr>
      </p:pic>
      <p:pic>
        <p:nvPicPr>
          <p:cNvPr id="1026" name="Picture 2" descr="HZDR Signet of the Helmholtz-Zentrum Dresden-Rossendor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388" y="4952236"/>
            <a:ext cx="785664" cy="16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18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178" y="4941194"/>
            <a:ext cx="756084" cy="137986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 bwMode="auto">
          <a:xfrm>
            <a:off x="-8250" y="2"/>
            <a:ext cx="360000" cy="360000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68950" y="4972895"/>
            <a:ext cx="20601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>
                <a:solidFill>
                  <a:schemeClr val="bg1"/>
                </a:solidFill>
              </a:rPr>
              <a:t>U. Schramm</a:t>
            </a:r>
            <a:r>
              <a:rPr lang="de-DE" sz="800" b="1" baseline="0" dirty="0">
                <a:solidFill>
                  <a:schemeClr val="bg1"/>
                </a:solidFill>
              </a:rPr>
              <a:t>         u.schramm@hzdr.de</a:t>
            </a:r>
            <a:endParaRPr lang="de-DE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30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cxnSp>
        <p:nvCxnSpPr>
          <p:cNvPr id="5" name="Gerade Verbindung 4"/>
          <p:cNvCxnSpPr/>
          <p:nvPr userDrawn="1"/>
        </p:nvCxnSpPr>
        <p:spPr>
          <a:xfrm>
            <a:off x="358775" y="66353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178" y="4941194"/>
            <a:ext cx="756084" cy="13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0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4" r:id="rId3"/>
    <p:sldLayoutId id="2147483697" r:id="rId4"/>
    <p:sldLayoutId id="2147483698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-63515" y="-94796"/>
            <a:ext cx="9316035" cy="5263136"/>
          </a:xfrm>
          <a:prstGeom prst="rect">
            <a:avLst/>
          </a:prstGeom>
          <a:gradFill>
            <a:gsLst>
              <a:gs pos="12000">
                <a:srgbClr val="00589C"/>
              </a:gs>
              <a:gs pos="54000">
                <a:schemeClr val="tx1"/>
              </a:gs>
              <a:gs pos="0">
                <a:srgbClr val="00589C"/>
              </a:gs>
              <a:gs pos="100000">
                <a:schemeClr val="tx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2700" defTabSz="9144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de-DE" sz="2400">
              <a:solidFill>
                <a:srgbClr val="515151"/>
              </a:solidFill>
              <a:ea typeface="ＭＳ Ｐゴシック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6" b="18218"/>
          <a:stretch/>
        </p:blipFill>
        <p:spPr>
          <a:xfrm>
            <a:off x="145760" y="2417196"/>
            <a:ext cx="7893009" cy="25128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Rechteck 5"/>
          <p:cNvSpPr/>
          <p:nvPr userDrawn="1"/>
        </p:nvSpPr>
        <p:spPr bwMode="auto">
          <a:xfrm>
            <a:off x="-8250" y="2"/>
            <a:ext cx="360000" cy="360000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178" y="4941194"/>
            <a:ext cx="756084" cy="13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336221" y="3738010"/>
            <a:ext cx="4475571" cy="561932"/>
            <a:chOff x="283051" y="5537373"/>
            <a:chExt cx="5458020" cy="68528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051" y="5537373"/>
              <a:ext cx="1872208" cy="68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hteck 8"/>
            <p:cNvSpPr/>
            <p:nvPr/>
          </p:nvSpPr>
          <p:spPr bwMode="auto">
            <a:xfrm>
              <a:off x="2267744" y="5537374"/>
              <a:ext cx="2118675" cy="685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10" name="Picture 2" descr="C:\Users\ULI~1.SCH\AppData\Local\Temp\Rar$DIa0.771\ATH_Logo_Claim_eng_RG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5784" y="5578365"/>
              <a:ext cx="1967660" cy="5996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hteck 10"/>
            <p:cNvSpPr/>
            <p:nvPr/>
          </p:nvSpPr>
          <p:spPr bwMode="auto">
            <a:xfrm>
              <a:off x="4499992" y="5537373"/>
              <a:ext cx="1241079" cy="685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9728" y="5578365"/>
              <a:ext cx="1097408" cy="599615"/>
            </a:xfrm>
            <a:prstGeom prst="rect">
              <a:avLst/>
            </a:prstGeom>
          </p:spPr>
        </p:pic>
      </p:grpSp>
      <p:sp>
        <p:nvSpPr>
          <p:cNvPr id="2" name="Textfeld 1"/>
          <p:cNvSpPr txBox="1"/>
          <p:nvPr/>
        </p:nvSpPr>
        <p:spPr>
          <a:xfrm>
            <a:off x="719572" y="159482"/>
            <a:ext cx="7704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457200"/>
            <a:r>
              <a:rPr lang="en-US" sz="2800" dirty="0">
                <a:solidFill>
                  <a:srgbClr val="005AA0"/>
                </a:solidFill>
              </a:rPr>
              <a:t>Sources for high dose rate electron and proton </a:t>
            </a:r>
          </a:p>
          <a:p>
            <a:pPr lvl="0" algn="ctr" defTabSz="457200"/>
            <a:r>
              <a:rPr lang="en-US" sz="2800" dirty="0">
                <a:solidFill>
                  <a:srgbClr val="005AA0"/>
                </a:solidFill>
              </a:rPr>
              <a:t>irradiation at the ELBE center Dresden </a:t>
            </a:r>
            <a:br>
              <a:rPr lang="en-US" sz="2800" dirty="0">
                <a:solidFill>
                  <a:srgbClr val="005AA0"/>
                </a:solidFill>
              </a:rPr>
            </a:b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rgbClr val="005AA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640340" y="1779662"/>
            <a:ext cx="18950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U. Schramm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2447489" y="2304043"/>
            <a:ext cx="43268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Helmholtz-Zentrum Dresden-</a:t>
            </a:r>
            <a:r>
              <a:rPr kumimoji="0" lang="de-DE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Rossendorf</a:t>
            </a:r>
            <a:endParaRPr kumimoji="0" lang="de-DE" sz="18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0319" y="4461685"/>
            <a:ext cx="69671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Very High Energy Electron Radiotherapy Workshop (VHEE'2020)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47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353319"/>
            <a:ext cx="4113954" cy="3235928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511654" y="123478"/>
            <a:ext cx="72669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Maximum dose at single pulse for studying dose rate effects    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807554"/>
            <a:ext cx="655820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transport</a:t>
            </a:r>
            <a:r>
              <a:rPr lang="de-DE" dirty="0"/>
              <a:t>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maximum</a:t>
            </a:r>
            <a:r>
              <a:rPr lang="de-DE" dirty="0"/>
              <a:t> pulse dose rate </a:t>
            </a:r>
            <a:r>
              <a:rPr lang="de-DE" dirty="0" err="1"/>
              <a:t>of</a:t>
            </a:r>
            <a:r>
              <a:rPr lang="de-DE" dirty="0"/>
              <a:t> </a:t>
            </a:r>
          </a:p>
          <a:p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20 Gy in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ns</a:t>
            </a:r>
            <a:endParaRPr lang="de-DE" dirty="0"/>
          </a:p>
          <a:p>
            <a:endParaRPr lang="de-DE" dirty="0"/>
          </a:p>
          <a:p>
            <a:r>
              <a:rPr lang="de-DE" dirty="0"/>
              <a:t>(</a:t>
            </a:r>
            <a:r>
              <a:rPr lang="de-DE" dirty="0" err="1"/>
              <a:t>reduction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</a:p>
          <a:p>
            <a:r>
              <a:rPr lang="de-DE" dirty="0" err="1"/>
              <a:t>prescribed</a:t>
            </a:r>
            <a:r>
              <a:rPr lang="de-DE" dirty="0"/>
              <a:t> dose </a:t>
            </a:r>
            <a:r>
              <a:rPr lang="de-DE" dirty="0" err="1"/>
              <a:t>control</a:t>
            </a:r>
            <a:r>
              <a:rPr lang="de-DE" dirty="0"/>
              <a:t>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5" t="23624" r="22346" b="22563"/>
          <a:stretch/>
        </p:blipFill>
        <p:spPr>
          <a:xfrm>
            <a:off x="2339752" y="2811760"/>
            <a:ext cx="1476164" cy="147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358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511654" y="123478"/>
            <a:ext cx="42562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Laser plasma proton acceleration    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16054" y="836585"/>
            <a:ext cx="680827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Demonstration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system</a:t>
            </a:r>
            <a:r>
              <a:rPr lang="de-DE" b="1" dirty="0"/>
              <a:t> </a:t>
            </a:r>
            <a:r>
              <a:rPr lang="de-DE" b="1" dirty="0" err="1"/>
              <a:t>readiness</a:t>
            </a:r>
            <a:r>
              <a:rPr lang="de-DE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systematic</a:t>
            </a:r>
            <a:r>
              <a:rPr lang="de-DE" dirty="0"/>
              <a:t> in-vivo </a:t>
            </a:r>
            <a:r>
              <a:rPr lang="de-DE" dirty="0" err="1"/>
              <a:t>radiobiology</a:t>
            </a:r>
            <a:r>
              <a:rPr lang="de-DE" dirty="0"/>
              <a:t> </a:t>
            </a:r>
            <a:r>
              <a:rPr lang="de-DE" dirty="0" err="1"/>
              <a:t>studies</a:t>
            </a:r>
            <a:endParaRPr lang="de-DE" dirty="0"/>
          </a:p>
          <a:p>
            <a:r>
              <a:rPr lang="de-DE" dirty="0"/>
              <a:t>      (incl. </a:t>
            </a:r>
            <a:r>
              <a:rPr lang="de-DE" dirty="0" err="1"/>
              <a:t>full-scale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irradiation</a:t>
            </a:r>
            <a:r>
              <a:rPr lang="de-DE" dirty="0"/>
              <a:t> </a:t>
            </a:r>
            <a:r>
              <a:rPr lang="de-DE" dirty="0" err="1"/>
              <a:t>protocols</a:t>
            </a:r>
            <a:r>
              <a:rPr lang="de-DE" dirty="0"/>
              <a:t> …)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investigation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high dose rate </a:t>
            </a:r>
            <a:r>
              <a:rPr lang="de-DE" dirty="0" err="1"/>
              <a:t>effects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a </a:t>
            </a:r>
            <a:r>
              <a:rPr lang="de-DE" dirty="0" err="1"/>
              <a:t>compact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reference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generation</a:t>
            </a:r>
            <a:endParaRPr lang="de-DE" dirty="0"/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8" name="Picture 2" descr="C:\Users\ULI~1.SCH\AppData\Local\Temp\Rar$DIa0.771\ATH_Logo_Claim_eng_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920" y="3489530"/>
            <a:ext cx="1613479" cy="49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821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/>
          <p:cNvSpPr/>
          <p:nvPr/>
        </p:nvSpPr>
        <p:spPr>
          <a:xfrm>
            <a:off x="511654" y="123478"/>
            <a:ext cx="5626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Laser </a:t>
            </a:r>
            <a:r>
              <a:rPr lang="en-US" sz="2000" dirty="0" err="1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wakefield</a:t>
            </a:r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 electron acceleration (VHEE)    </a:t>
            </a:r>
            <a:endParaRPr lang="de-DE" sz="2000" dirty="0">
              <a:solidFill>
                <a:srgbClr val="005AA0"/>
              </a:solidFill>
            </a:endParaRPr>
          </a:p>
        </p:txBody>
      </p:sp>
      <p:grpSp>
        <p:nvGrpSpPr>
          <p:cNvPr id="32" name="Gruppieren 31"/>
          <p:cNvGrpSpPr>
            <a:grpSpLocks noChangeAspect="1"/>
          </p:cNvGrpSpPr>
          <p:nvPr/>
        </p:nvGrpSpPr>
        <p:grpSpPr>
          <a:xfrm>
            <a:off x="118973" y="1161651"/>
            <a:ext cx="4266473" cy="3487850"/>
            <a:chOff x="3325938" y="2368467"/>
            <a:chExt cx="4852692" cy="3967085"/>
          </a:xfrm>
        </p:grpSpPr>
        <p:grpSp>
          <p:nvGrpSpPr>
            <p:cNvPr id="33" name="Group 15"/>
            <p:cNvGrpSpPr/>
            <p:nvPr/>
          </p:nvGrpSpPr>
          <p:grpSpPr>
            <a:xfrm>
              <a:off x="3325938" y="2368467"/>
              <a:ext cx="4852692" cy="3967085"/>
              <a:chOff x="4283968" y="1052736"/>
              <a:chExt cx="4852692" cy="3967085"/>
            </a:xfrm>
          </p:grpSpPr>
          <p:grpSp>
            <p:nvGrpSpPr>
              <p:cNvPr id="36" name="Group 5"/>
              <p:cNvGrpSpPr/>
              <p:nvPr/>
            </p:nvGrpSpPr>
            <p:grpSpPr>
              <a:xfrm>
                <a:off x="4283968" y="1052736"/>
                <a:ext cx="4852692" cy="3967085"/>
                <a:chOff x="4452994" y="1054991"/>
                <a:chExt cx="4727518" cy="3830221"/>
              </a:xfrm>
            </p:grpSpPr>
            <p:pic>
              <p:nvPicPr>
                <p:cNvPr id="38" name="Picture 7" descr="C:\Users\jc5464\OneDrive\HZDR\Posters\2016 AAC\pics sim\LWFA_Jurjen02_50000_2.png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28200"/>
                <a:stretch/>
              </p:blipFill>
              <p:spPr bwMode="auto">
                <a:xfrm>
                  <a:off x="4452994" y="1054991"/>
                  <a:ext cx="4583502" cy="38302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9" name="Rectangle 4"/>
                <p:cNvSpPr/>
                <p:nvPr/>
              </p:nvSpPr>
              <p:spPr bwMode="auto">
                <a:xfrm>
                  <a:off x="8892480" y="1556792"/>
                  <a:ext cx="288032" cy="8640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vert="horz" wrap="square" lIns="90000" tIns="46800" rIns="90000" bIns="4680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37" name="Rectangle 17"/>
              <p:cNvSpPr/>
              <p:nvPr/>
            </p:nvSpPr>
            <p:spPr bwMode="auto">
              <a:xfrm>
                <a:off x="5428034" y="1185225"/>
                <a:ext cx="2456334" cy="2400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4" name="Freeform 11"/>
            <p:cNvSpPr/>
            <p:nvPr/>
          </p:nvSpPr>
          <p:spPr bwMode="auto">
            <a:xfrm>
              <a:off x="4833059" y="4124516"/>
              <a:ext cx="1689410" cy="246841"/>
            </a:xfrm>
            <a:custGeom>
              <a:avLst/>
              <a:gdLst>
                <a:gd name="connsiteX0" fmla="*/ 1276066 w 1276066"/>
                <a:gd name="connsiteY0" fmla="*/ 311274 h 452676"/>
                <a:gd name="connsiteX1" fmla="*/ 1125237 w 1276066"/>
                <a:gd name="connsiteY1" fmla="*/ 85031 h 452676"/>
                <a:gd name="connsiteX2" fmla="*/ 795299 w 1276066"/>
                <a:gd name="connsiteY2" fmla="*/ 190 h 452676"/>
                <a:gd name="connsiteX3" fmla="*/ 323959 w 1276066"/>
                <a:gd name="connsiteY3" fmla="*/ 103884 h 452676"/>
                <a:gd name="connsiteX4" fmla="*/ 3448 w 1276066"/>
                <a:gd name="connsiteY4" fmla="*/ 386688 h 452676"/>
                <a:gd name="connsiteX5" fmla="*/ 182557 w 1276066"/>
                <a:gd name="connsiteY5" fmla="*/ 452676 h 45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6066" h="452676">
                  <a:moveTo>
                    <a:pt x="1276066" y="311274"/>
                  </a:moveTo>
                  <a:cubicBezTo>
                    <a:pt x="1240715" y="224076"/>
                    <a:pt x="1205365" y="136878"/>
                    <a:pt x="1125237" y="85031"/>
                  </a:cubicBezTo>
                  <a:cubicBezTo>
                    <a:pt x="1045109" y="33184"/>
                    <a:pt x="928845" y="-2952"/>
                    <a:pt x="795299" y="190"/>
                  </a:cubicBezTo>
                  <a:cubicBezTo>
                    <a:pt x="661753" y="3332"/>
                    <a:pt x="455934" y="39468"/>
                    <a:pt x="323959" y="103884"/>
                  </a:cubicBezTo>
                  <a:cubicBezTo>
                    <a:pt x="191984" y="168300"/>
                    <a:pt x="27015" y="328556"/>
                    <a:pt x="3448" y="386688"/>
                  </a:cubicBezTo>
                  <a:cubicBezTo>
                    <a:pt x="-20119" y="444820"/>
                    <a:pt x="81219" y="448748"/>
                    <a:pt x="182557" y="452676"/>
                  </a:cubicBezTo>
                </a:path>
              </a:pathLst>
            </a:custGeom>
            <a:noFill/>
            <a:ln w="38100" cap="flat" cmpd="sng" algn="ctr">
              <a:solidFill>
                <a:srgbClr val="00B050"/>
              </a:solidFill>
              <a:prstDash val="solid"/>
              <a:round/>
              <a:headEnd type="oval" w="med" len="med"/>
              <a:tailEnd type="triangl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35" name="Freeform 16"/>
            <p:cNvSpPr/>
            <p:nvPr/>
          </p:nvSpPr>
          <p:spPr bwMode="auto">
            <a:xfrm>
              <a:off x="4102199" y="3920585"/>
              <a:ext cx="2486025" cy="588535"/>
            </a:xfrm>
            <a:custGeom>
              <a:avLst/>
              <a:gdLst>
                <a:gd name="connsiteX0" fmla="*/ 2362200 w 2362200"/>
                <a:gd name="connsiteY0" fmla="*/ 277713 h 614660"/>
                <a:gd name="connsiteX1" fmla="*/ 2095500 w 2362200"/>
                <a:gd name="connsiteY1" fmla="*/ 106263 h 614660"/>
                <a:gd name="connsiteX2" fmla="*/ 1219200 w 2362200"/>
                <a:gd name="connsiteY2" fmla="*/ 1488 h 614660"/>
                <a:gd name="connsiteX3" fmla="*/ 781050 w 2362200"/>
                <a:gd name="connsiteY3" fmla="*/ 182463 h 614660"/>
                <a:gd name="connsiteX4" fmla="*/ 514350 w 2362200"/>
                <a:gd name="connsiteY4" fmla="*/ 601563 h 614660"/>
                <a:gd name="connsiteX5" fmla="*/ 304800 w 2362200"/>
                <a:gd name="connsiteY5" fmla="*/ 487263 h 614660"/>
                <a:gd name="connsiteX6" fmla="*/ 142875 w 2362200"/>
                <a:gd name="connsiteY6" fmla="*/ 268188 h 614660"/>
                <a:gd name="connsiteX7" fmla="*/ 0 w 2362200"/>
                <a:gd name="connsiteY7" fmla="*/ 220563 h 614660"/>
                <a:gd name="connsiteX0" fmla="*/ 2362200 w 2362200"/>
                <a:gd name="connsiteY0" fmla="*/ 277713 h 609192"/>
                <a:gd name="connsiteX1" fmla="*/ 2095500 w 2362200"/>
                <a:gd name="connsiteY1" fmla="*/ 106263 h 609192"/>
                <a:gd name="connsiteX2" fmla="*/ 1219200 w 2362200"/>
                <a:gd name="connsiteY2" fmla="*/ 1488 h 609192"/>
                <a:gd name="connsiteX3" fmla="*/ 781050 w 2362200"/>
                <a:gd name="connsiteY3" fmla="*/ 182463 h 609192"/>
                <a:gd name="connsiteX4" fmla="*/ 514350 w 2362200"/>
                <a:gd name="connsiteY4" fmla="*/ 601563 h 609192"/>
                <a:gd name="connsiteX5" fmla="*/ 304800 w 2362200"/>
                <a:gd name="connsiteY5" fmla="*/ 439638 h 609192"/>
                <a:gd name="connsiteX6" fmla="*/ 142875 w 2362200"/>
                <a:gd name="connsiteY6" fmla="*/ 268188 h 609192"/>
                <a:gd name="connsiteX7" fmla="*/ 0 w 2362200"/>
                <a:gd name="connsiteY7" fmla="*/ 220563 h 609192"/>
                <a:gd name="connsiteX0" fmla="*/ 2362200 w 2362200"/>
                <a:gd name="connsiteY0" fmla="*/ 290486 h 621965"/>
                <a:gd name="connsiteX1" fmla="*/ 1885950 w 2362200"/>
                <a:gd name="connsiteY1" fmla="*/ 42836 h 621965"/>
                <a:gd name="connsiteX2" fmla="*/ 1219200 w 2362200"/>
                <a:gd name="connsiteY2" fmla="*/ 14261 h 621965"/>
                <a:gd name="connsiteX3" fmla="*/ 781050 w 2362200"/>
                <a:gd name="connsiteY3" fmla="*/ 195236 h 621965"/>
                <a:gd name="connsiteX4" fmla="*/ 514350 w 2362200"/>
                <a:gd name="connsiteY4" fmla="*/ 614336 h 621965"/>
                <a:gd name="connsiteX5" fmla="*/ 304800 w 2362200"/>
                <a:gd name="connsiteY5" fmla="*/ 452411 h 621965"/>
                <a:gd name="connsiteX6" fmla="*/ 142875 w 2362200"/>
                <a:gd name="connsiteY6" fmla="*/ 280961 h 621965"/>
                <a:gd name="connsiteX7" fmla="*/ 0 w 2362200"/>
                <a:gd name="connsiteY7" fmla="*/ 233336 h 621965"/>
                <a:gd name="connsiteX0" fmla="*/ 2362200 w 2362200"/>
                <a:gd name="connsiteY0" fmla="*/ 290486 h 621965"/>
                <a:gd name="connsiteX1" fmla="*/ 1885950 w 2362200"/>
                <a:gd name="connsiteY1" fmla="*/ 42836 h 621965"/>
                <a:gd name="connsiteX2" fmla="*/ 1219200 w 2362200"/>
                <a:gd name="connsiteY2" fmla="*/ 14261 h 621965"/>
                <a:gd name="connsiteX3" fmla="*/ 781050 w 2362200"/>
                <a:gd name="connsiteY3" fmla="*/ 195236 h 621965"/>
                <a:gd name="connsiteX4" fmla="*/ 514350 w 2362200"/>
                <a:gd name="connsiteY4" fmla="*/ 614336 h 621965"/>
                <a:gd name="connsiteX5" fmla="*/ 304800 w 2362200"/>
                <a:gd name="connsiteY5" fmla="*/ 452411 h 621965"/>
                <a:gd name="connsiteX6" fmla="*/ 142875 w 2362200"/>
                <a:gd name="connsiteY6" fmla="*/ 280961 h 621965"/>
                <a:gd name="connsiteX7" fmla="*/ 0 w 2362200"/>
                <a:gd name="connsiteY7" fmla="*/ 233336 h 621965"/>
                <a:gd name="connsiteX0" fmla="*/ 2362200 w 2362200"/>
                <a:gd name="connsiteY0" fmla="*/ 290486 h 631171"/>
                <a:gd name="connsiteX1" fmla="*/ 1885950 w 2362200"/>
                <a:gd name="connsiteY1" fmla="*/ 42836 h 631171"/>
                <a:gd name="connsiteX2" fmla="*/ 1219200 w 2362200"/>
                <a:gd name="connsiteY2" fmla="*/ 14261 h 631171"/>
                <a:gd name="connsiteX3" fmla="*/ 781050 w 2362200"/>
                <a:gd name="connsiteY3" fmla="*/ 195236 h 631171"/>
                <a:gd name="connsiteX4" fmla="*/ 561975 w 2362200"/>
                <a:gd name="connsiteY4" fmla="*/ 623861 h 631171"/>
                <a:gd name="connsiteX5" fmla="*/ 304800 w 2362200"/>
                <a:gd name="connsiteY5" fmla="*/ 452411 h 631171"/>
                <a:gd name="connsiteX6" fmla="*/ 142875 w 2362200"/>
                <a:gd name="connsiteY6" fmla="*/ 280961 h 631171"/>
                <a:gd name="connsiteX7" fmla="*/ 0 w 2362200"/>
                <a:gd name="connsiteY7" fmla="*/ 233336 h 631171"/>
                <a:gd name="connsiteX0" fmla="*/ 2362200 w 2362200"/>
                <a:gd name="connsiteY0" fmla="*/ 290486 h 633989"/>
                <a:gd name="connsiteX1" fmla="*/ 1885950 w 2362200"/>
                <a:gd name="connsiteY1" fmla="*/ 42836 h 633989"/>
                <a:gd name="connsiteX2" fmla="*/ 1219200 w 2362200"/>
                <a:gd name="connsiteY2" fmla="*/ 14261 h 633989"/>
                <a:gd name="connsiteX3" fmla="*/ 781050 w 2362200"/>
                <a:gd name="connsiteY3" fmla="*/ 195236 h 633989"/>
                <a:gd name="connsiteX4" fmla="*/ 561975 w 2362200"/>
                <a:gd name="connsiteY4" fmla="*/ 623861 h 633989"/>
                <a:gd name="connsiteX5" fmla="*/ 304800 w 2362200"/>
                <a:gd name="connsiteY5" fmla="*/ 452411 h 633989"/>
                <a:gd name="connsiteX6" fmla="*/ 142875 w 2362200"/>
                <a:gd name="connsiteY6" fmla="*/ 280961 h 633989"/>
                <a:gd name="connsiteX7" fmla="*/ 0 w 2362200"/>
                <a:gd name="connsiteY7" fmla="*/ 233336 h 633989"/>
                <a:gd name="connsiteX0" fmla="*/ 2362200 w 2362200"/>
                <a:gd name="connsiteY0" fmla="*/ 279919 h 623422"/>
                <a:gd name="connsiteX1" fmla="*/ 1866900 w 2362200"/>
                <a:gd name="connsiteY1" fmla="*/ 79894 h 623422"/>
                <a:gd name="connsiteX2" fmla="*/ 1219200 w 2362200"/>
                <a:gd name="connsiteY2" fmla="*/ 3694 h 623422"/>
                <a:gd name="connsiteX3" fmla="*/ 781050 w 2362200"/>
                <a:gd name="connsiteY3" fmla="*/ 184669 h 623422"/>
                <a:gd name="connsiteX4" fmla="*/ 561975 w 2362200"/>
                <a:gd name="connsiteY4" fmla="*/ 613294 h 623422"/>
                <a:gd name="connsiteX5" fmla="*/ 304800 w 2362200"/>
                <a:gd name="connsiteY5" fmla="*/ 441844 h 623422"/>
                <a:gd name="connsiteX6" fmla="*/ 142875 w 2362200"/>
                <a:gd name="connsiteY6" fmla="*/ 270394 h 623422"/>
                <a:gd name="connsiteX7" fmla="*/ 0 w 2362200"/>
                <a:gd name="connsiteY7" fmla="*/ 222769 h 623422"/>
                <a:gd name="connsiteX0" fmla="*/ 2362200 w 2362200"/>
                <a:gd name="connsiteY0" fmla="*/ 280502 h 624005"/>
                <a:gd name="connsiteX1" fmla="*/ 1866900 w 2362200"/>
                <a:gd name="connsiteY1" fmla="*/ 80477 h 624005"/>
                <a:gd name="connsiteX2" fmla="*/ 1219200 w 2362200"/>
                <a:gd name="connsiteY2" fmla="*/ 4277 h 624005"/>
                <a:gd name="connsiteX3" fmla="*/ 781050 w 2362200"/>
                <a:gd name="connsiteY3" fmla="*/ 185252 h 624005"/>
                <a:gd name="connsiteX4" fmla="*/ 561975 w 2362200"/>
                <a:gd name="connsiteY4" fmla="*/ 613877 h 624005"/>
                <a:gd name="connsiteX5" fmla="*/ 304800 w 2362200"/>
                <a:gd name="connsiteY5" fmla="*/ 442427 h 624005"/>
                <a:gd name="connsiteX6" fmla="*/ 142875 w 2362200"/>
                <a:gd name="connsiteY6" fmla="*/ 270977 h 624005"/>
                <a:gd name="connsiteX7" fmla="*/ 0 w 2362200"/>
                <a:gd name="connsiteY7" fmla="*/ 223352 h 624005"/>
                <a:gd name="connsiteX0" fmla="*/ 2362200 w 2362200"/>
                <a:gd name="connsiteY0" fmla="*/ 280502 h 593659"/>
                <a:gd name="connsiteX1" fmla="*/ 1866900 w 2362200"/>
                <a:gd name="connsiteY1" fmla="*/ 80477 h 593659"/>
                <a:gd name="connsiteX2" fmla="*/ 1219200 w 2362200"/>
                <a:gd name="connsiteY2" fmla="*/ 4277 h 593659"/>
                <a:gd name="connsiteX3" fmla="*/ 781050 w 2362200"/>
                <a:gd name="connsiteY3" fmla="*/ 185252 h 593659"/>
                <a:gd name="connsiteX4" fmla="*/ 485775 w 2362200"/>
                <a:gd name="connsiteY4" fmla="*/ 585302 h 593659"/>
                <a:gd name="connsiteX5" fmla="*/ 304800 w 2362200"/>
                <a:gd name="connsiteY5" fmla="*/ 442427 h 593659"/>
                <a:gd name="connsiteX6" fmla="*/ 142875 w 2362200"/>
                <a:gd name="connsiteY6" fmla="*/ 270977 h 593659"/>
                <a:gd name="connsiteX7" fmla="*/ 0 w 2362200"/>
                <a:gd name="connsiteY7" fmla="*/ 223352 h 593659"/>
                <a:gd name="connsiteX0" fmla="*/ 2362200 w 2362200"/>
                <a:gd name="connsiteY0" fmla="*/ 280502 h 593659"/>
                <a:gd name="connsiteX1" fmla="*/ 1866900 w 2362200"/>
                <a:gd name="connsiteY1" fmla="*/ 80477 h 593659"/>
                <a:gd name="connsiteX2" fmla="*/ 1219200 w 2362200"/>
                <a:gd name="connsiteY2" fmla="*/ 4277 h 593659"/>
                <a:gd name="connsiteX3" fmla="*/ 733425 w 2362200"/>
                <a:gd name="connsiteY3" fmla="*/ 185252 h 593659"/>
                <a:gd name="connsiteX4" fmla="*/ 485775 w 2362200"/>
                <a:gd name="connsiteY4" fmla="*/ 585302 h 593659"/>
                <a:gd name="connsiteX5" fmla="*/ 304800 w 2362200"/>
                <a:gd name="connsiteY5" fmla="*/ 442427 h 593659"/>
                <a:gd name="connsiteX6" fmla="*/ 142875 w 2362200"/>
                <a:gd name="connsiteY6" fmla="*/ 270977 h 593659"/>
                <a:gd name="connsiteX7" fmla="*/ 0 w 2362200"/>
                <a:gd name="connsiteY7" fmla="*/ 223352 h 593659"/>
                <a:gd name="connsiteX0" fmla="*/ 2495550 w 2495550"/>
                <a:gd name="connsiteY0" fmla="*/ 280502 h 593659"/>
                <a:gd name="connsiteX1" fmla="*/ 2000250 w 2495550"/>
                <a:gd name="connsiteY1" fmla="*/ 80477 h 593659"/>
                <a:gd name="connsiteX2" fmla="*/ 1352550 w 2495550"/>
                <a:gd name="connsiteY2" fmla="*/ 4277 h 593659"/>
                <a:gd name="connsiteX3" fmla="*/ 866775 w 2495550"/>
                <a:gd name="connsiteY3" fmla="*/ 185252 h 593659"/>
                <a:gd name="connsiteX4" fmla="*/ 619125 w 2495550"/>
                <a:gd name="connsiteY4" fmla="*/ 585302 h 593659"/>
                <a:gd name="connsiteX5" fmla="*/ 438150 w 2495550"/>
                <a:gd name="connsiteY5" fmla="*/ 442427 h 593659"/>
                <a:gd name="connsiteX6" fmla="*/ 276225 w 2495550"/>
                <a:gd name="connsiteY6" fmla="*/ 270977 h 593659"/>
                <a:gd name="connsiteX7" fmla="*/ 0 w 2495550"/>
                <a:gd name="connsiteY7" fmla="*/ 194777 h 593659"/>
                <a:gd name="connsiteX0" fmla="*/ 2486025 w 2486025"/>
                <a:gd name="connsiteY0" fmla="*/ 280502 h 593659"/>
                <a:gd name="connsiteX1" fmla="*/ 1990725 w 2486025"/>
                <a:gd name="connsiteY1" fmla="*/ 80477 h 593659"/>
                <a:gd name="connsiteX2" fmla="*/ 1343025 w 2486025"/>
                <a:gd name="connsiteY2" fmla="*/ 4277 h 593659"/>
                <a:gd name="connsiteX3" fmla="*/ 857250 w 2486025"/>
                <a:gd name="connsiteY3" fmla="*/ 185252 h 593659"/>
                <a:gd name="connsiteX4" fmla="*/ 609600 w 2486025"/>
                <a:gd name="connsiteY4" fmla="*/ 585302 h 593659"/>
                <a:gd name="connsiteX5" fmla="*/ 428625 w 2486025"/>
                <a:gd name="connsiteY5" fmla="*/ 442427 h 593659"/>
                <a:gd name="connsiteX6" fmla="*/ 266700 w 2486025"/>
                <a:gd name="connsiteY6" fmla="*/ 270977 h 593659"/>
                <a:gd name="connsiteX7" fmla="*/ 0 w 2486025"/>
                <a:gd name="connsiteY7" fmla="*/ 156677 h 593659"/>
                <a:gd name="connsiteX0" fmla="*/ 2486025 w 2486025"/>
                <a:gd name="connsiteY0" fmla="*/ 280502 h 593512"/>
                <a:gd name="connsiteX1" fmla="*/ 1990725 w 2486025"/>
                <a:gd name="connsiteY1" fmla="*/ 80477 h 593512"/>
                <a:gd name="connsiteX2" fmla="*/ 1343025 w 2486025"/>
                <a:gd name="connsiteY2" fmla="*/ 4277 h 593512"/>
                <a:gd name="connsiteX3" fmla="*/ 857250 w 2486025"/>
                <a:gd name="connsiteY3" fmla="*/ 185252 h 593512"/>
                <a:gd name="connsiteX4" fmla="*/ 609600 w 2486025"/>
                <a:gd name="connsiteY4" fmla="*/ 585302 h 593512"/>
                <a:gd name="connsiteX5" fmla="*/ 428625 w 2486025"/>
                <a:gd name="connsiteY5" fmla="*/ 442427 h 593512"/>
                <a:gd name="connsiteX6" fmla="*/ 276225 w 2486025"/>
                <a:gd name="connsiteY6" fmla="*/ 290027 h 593512"/>
                <a:gd name="connsiteX7" fmla="*/ 0 w 2486025"/>
                <a:gd name="connsiteY7" fmla="*/ 156677 h 593512"/>
                <a:gd name="connsiteX0" fmla="*/ 2486025 w 2486025"/>
                <a:gd name="connsiteY0" fmla="*/ 280502 h 590872"/>
                <a:gd name="connsiteX1" fmla="*/ 1990725 w 2486025"/>
                <a:gd name="connsiteY1" fmla="*/ 80477 h 590872"/>
                <a:gd name="connsiteX2" fmla="*/ 1343025 w 2486025"/>
                <a:gd name="connsiteY2" fmla="*/ 4277 h 590872"/>
                <a:gd name="connsiteX3" fmla="*/ 857250 w 2486025"/>
                <a:gd name="connsiteY3" fmla="*/ 185252 h 590872"/>
                <a:gd name="connsiteX4" fmla="*/ 609600 w 2486025"/>
                <a:gd name="connsiteY4" fmla="*/ 585302 h 590872"/>
                <a:gd name="connsiteX5" fmla="*/ 422275 w 2486025"/>
                <a:gd name="connsiteY5" fmla="*/ 410677 h 590872"/>
                <a:gd name="connsiteX6" fmla="*/ 276225 w 2486025"/>
                <a:gd name="connsiteY6" fmla="*/ 290027 h 590872"/>
                <a:gd name="connsiteX7" fmla="*/ 0 w 2486025"/>
                <a:gd name="connsiteY7" fmla="*/ 156677 h 590872"/>
                <a:gd name="connsiteX0" fmla="*/ 2486025 w 2486025"/>
                <a:gd name="connsiteY0" fmla="*/ 280502 h 590700"/>
                <a:gd name="connsiteX1" fmla="*/ 1990725 w 2486025"/>
                <a:gd name="connsiteY1" fmla="*/ 80477 h 590700"/>
                <a:gd name="connsiteX2" fmla="*/ 1343025 w 2486025"/>
                <a:gd name="connsiteY2" fmla="*/ 4277 h 590700"/>
                <a:gd name="connsiteX3" fmla="*/ 857250 w 2486025"/>
                <a:gd name="connsiteY3" fmla="*/ 185252 h 590700"/>
                <a:gd name="connsiteX4" fmla="*/ 609600 w 2486025"/>
                <a:gd name="connsiteY4" fmla="*/ 585302 h 590700"/>
                <a:gd name="connsiteX5" fmla="*/ 422275 w 2486025"/>
                <a:gd name="connsiteY5" fmla="*/ 410677 h 590700"/>
                <a:gd name="connsiteX6" fmla="*/ 276225 w 2486025"/>
                <a:gd name="connsiteY6" fmla="*/ 290027 h 590700"/>
                <a:gd name="connsiteX7" fmla="*/ 0 w 2486025"/>
                <a:gd name="connsiteY7" fmla="*/ 156677 h 590700"/>
                <a:gd name="connsiteX0" fmla="*/ 2486025 w 2486025"/>
                <a:gd name="connsiteY0" fmla="*/ 280502 h 586203"/>
                <a:gd name="connsiteX1" fmla="*/ 1990725 w 2486025"/>
                <a:gd name="connsiteY1" fmla="*/ 80477 h 586203"/>
                <a:gd name="connsiteX2" fmla="*/ 1343025 w 2486025"/>
                <a:gd name="connsiteY2" fmla="*/ 4277 h 586203"/>
                <a:gd name="connsiteX3" fmla="*/ 857250 w 2486025"/>
                <a:gd name="connsiteY3" fmla="*/ 185252 h 586203"/>
                <a:gd name="connsiteX4" fmla="*/ 609600 w 2486025"/>
                <a:gd name="connsiteY4" fmla="*/ 585302 h 586203"/>
                <a:gd name="connsiteX5" fmla="*/ 276225 w 2486025"/>
                <a:gd name="connsiteY5" fmla="*/ 290027 h 586203"/>
                <a:gd name="connsiteX6" fmla="*/ 0 w 2486025"/>
                <a:gd name="connsiteY6" fmla="*/ 156677 h 586203"/>
                <a:gd name="connsiteX0" fmla="*/ 2486025 w 2486025"/>
                <a:gd name="connsiteY0" fmla="*/ 280502 h 586210"/>
                <a:gd name="connsiteX1" fmla="*/ 1990725 w 2486025"/>
                <a:gd name="connsiteY1" fmla="*/ 80477 h 586210"/>
                <a:gd name="connsiteX2" fmla="*/ 1343025 w 2486025"/>
                <a:gd name="connsiteY2" fmla="*/ 4277 h 586210"/>
                <a:gd name="connsiteX3" fmla="*/ 857250 w 2486025"/>
                <a:gd name="connsiteY3" fmla="*/ 185252 h 586210"/>
                <a:gd name="connsiteX4" fmla="*/ 609600 w 2486025"/>
                <a:gd name="connsiteY4" fmla="*/ 585302 h 586210"/>
                <a:gd name="connsiteX5" fmla="*/ 276225 w 2486025"/>
                <a:gd name="connsiteY5" fmla="*/ 290027 h 586210"/>
                <a:gd name="connsiteX6" fmla="*/ 0 w 2486025"/>
                <a:gd name="connsiteY6" fmla="*/ 143977 h 586210"/>
                <a:gd name="connsiteX0" fmla="*/ 2486025 w 2486025"/>
                <a:gd name="connsiteY0" fmla="*/ 280502 h 587886"/>
                <a:gd name="connsiteX1" fmla="*/ 1990725 w 2486025"/>
                <a:gd name="connsiteY1" fmla="*/ 80477 h 587886"/>
                <a:gd name="connsiteX2" fmla="*/ 1343025 w 2486025"/>
                <a:gd name="connsiteY2" fmla="*/ 4277 h 587886"/>
                <a:gd name="connsiteX3" fmla="*/ 857250 w 2486025"/>
                <a:gd name="connsiteY3" fmla="*/ 185252 h 587886"/>
                <a:gd name="connsiteX4" fmla="*/ 609600 w 2486025"/>
                <a:gd name="connsiteY4" fmla="*/ 585302 h 587886"/>
                <a:gd name="connsiteX5" fmla="*/ 352425 w 2486025"/>
                <a:gd name="connsiteY5" fmla="*/ 347177 h 587886"/>
                <a:gd name="connsiteX6" fmla="*/ 0 w 2486025"/>
                <a:gd name="connsiteY6" fmla="*/ 143977 h 587886"/>
                <a:gd name="connsiteX0" fmla="*/ 2486025 w 2486025"/>
                <a:gd name="connsiteY0" fmla="*/ 280502 h 588153"/>
                <a:gd name="connsiteX1" fmla="*/ 1990725 w 2486025"/>
                <a:gd name="connsiteY1" fmla="*/ 80477 h 588153"/>
                <a:gd name="connsiteX2" fmla="*/ 1343025 w 2486025"/>
                <a:gd name="connsiteY2" fmla="*/ 4277 h 588153"/>
                <a:gd name="connsiteX3" fmla="*/ 857250 w 2486025"/>
                <a:gd name="connsiteY3" fmla="*/ 185252 h 588153"/>
                <a:gd name="connsiteX4" fmla="*/ 609600 w 2486025"/>
                <a:gd name="connsiteY4" fmla="*/ 585302 h 588153"/>
                <a:gd name="connsiteX5" fmla="*/ 396875 w 2486025"/>
                <a:gd name="connsiteY5" fmla="*/ 353527 h 588153"/>
                <a:gd name="connsiteX6" fmla="*/ 0 w 2486025"/>
                <a:gd name="connsiteY6" fmla="*/ 143977 h 588153"/>
                <a:gd name="connsiteX0" fmla="*/ 2486025 w 2486025"/>
                <a:gd name="connsiteY0" fmla="*/ 280502 h 588153"/>
                <a:gd name="connsiteX1" fmla="*/ 1990725 w 2486025"/>
                <a:gd name="connsiteY1" fmla="*/ 80477 h 588153"/>
                <a:gd name="connsiteX2" fmla="*/ 1343025 w 2486025"/>
                <a:gd name="connsiteY2" fmla="*/ 4277 h 588153"/>
                <a:gd name="connsiteX3" fmla="*/ 857250 w 2486025"/>
                <a:gd name="connsiteY3" fmla="*/ 185252 h 588153"/>
                <a:gd name="connsiteX4" fmla="*/ 609600 w 2486025"/>
                <a:gd name="connsiteY4" fmla="*/ 585302 h 588153"/>
                <a:gd name="connsiteX5" fmla="*/ 365125 w 2486025"/>
                <a:gd name="connsiteY5" fmla="*/ 353527 h 588153"/>
                <a:gd name="connsiteX6" fmla="*/ 0 w 2486025"/>
                <a:gd name="connsiteY6" fmla="*/ 143977 h 588153"/>
                <a:gd name="connsiteX0" fmla="*/ 2486025 w 2486025"/>
                <a:gd name="connsiteY0" fmla="*/ 280502 h 588153"/>
                <a:gd name="connsiteX1" fmla="*/ 1990725 w 2486025"/>
                <a:gd name="connsiteY1" fmla="*/ 80477 h 588153"/>
                <a:gd name="connsiteX2" fmla="*/ 1343025 w 2486025"/>
                <a:gd name="connsiteY2" fmla="*/ 4277 h 588153"/>
                <a:gd name="connsiteX3" fmla="*/ 857250 w 2486025"/>
                <a:gd name="connsiteY3" fmla="*/ 185252 h 588153"/>
                <a:gd name="connsiteX4" fmla="*/ 609600 w 2486025"/>
                <a:gd name="connsiteY4" fmla="*/ 585302 h 588153"/>
                <a:gd name="connsiteX5" fmla="*/ 365125 w 2486025"/>
                <a:gd name="connsiteY5" fmla="*/ 353527 h 588153"/>
                <a:gd name="connsiteX6" fmla="*/ 0 w 2486025"/>
                <a:gd name="connsiteY6" fmla="*/ 143977 h 588153"/>
                <a:gd name="connsiteX0" fmla="*/ 2486025 w 2486025"/>
                <a:gd name="connsiteY0" fmla="*/ 280502 h 588535"/>
                <a:gd name="connsiteX1" fmla="*/ 1990725 w 2486025"/>
                <a:gd name="connsiteY1" fmla="*/ 80477 h 588535"/>
                <a:gd name="connsiteX2" fmla="*/ 1343025 w 2486025"/>
                <a:gd name="connsiteY2" fmla="*/ 4277 h 588535"/>
                <a:gd name="connsiteX3" fmla="*/ 857250 w 2486025"/>
                <a:gd name="connsiteY3" fmla="*/ 185252 h 588535"/>
                <a:gd name="connsiteX4" fmla="*/ 609600 w 2486025"/>
                <a:gd name="connsiteY4" fmla="*/ 585302 h 588535"/>
                <a:gd name="connsiteX5" fmla="*/ 365125 w 2486025"/>
                <a:gd name="connsiteY5" fmla="*/ 353527 h 588535"/>
                <a:gd name="connsiteX6" fmla="*/ 0 w 2486025"/>
                <a:gd name="connsiteY6" fmla="*/ 143977 h 588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6025" h="588535">
                  <a:moveTo>
                    <a:pt x="2486025" y="280502"/>
                  </a:moveTo>
                  <a:cubicBezTo>
                    <a:pt x="2447925" y="217795"/>
                    <a:pt x="2200275" y="136039"/>
                    <a:pt x="1990725" y="80477"/>
                  </a:cubicBezTo>
                  <a:cubicBezTo>
                    <a:pt x="1781175" y="24915"/>
                    <a:pt x="1531938" y="-13186"/>
                    <a:pt x="1343025" y="4277"/>
                  </a:cubicBezTo>
                  <a:cubicBezTo>
                    <a:pt x="1154113" y="21740"/>
                    <a:pt x="979487" y="88415"/>
                    <a:pt x="857250" y="185252"/>
                  </a:cubicBezTo>
                  <a:cubicBezTo>
                    <a:pt x="735013" y="282089"/>
                    <a:pt x="691621" y="557256"/>
                    <a:pt x="609600" y="585302"/>
                  </a:cubicBezTo>
                  <a:cubicBezTo>
                    <a:pt x="527579" y="613348"/>
                    <a:pt x="460375" y="452481"/>
                    <a:pt x="365125" y="353527"/>
                  </a:cubicBezTo>
                  <a:cubicBezTo>
                    <a:pt x="269875" y="254573"/>
                    <a:pt x="46037" y="145564"/>
                    <a:pt x="0" y="143977"/>
                  </a:cubicBez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oval" w="med" len="med"/>
              <a:tailEnd type="triangl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348453" y="741773"/>
            <a:ext cx="1580081" cy="1249429"/>
            <a:chOff x="553087" y="1963547"/>
            <a:chExt cx="1580081" cy="1249429"/>
          </a:xfrm>
        </p:grpSpPr>
        <p:sp>
          <p:nvSpPr>
            <p:cNvPr id="41" name="Gleichschenkliges Dreieck 40"/>
            <p:cNvSpPr/>
            <p:nvPr/>
          </p:nvSpPr>
          <p:spPr bwMode="auto">
            <a:xfrm rot="5400000">
              <a:off x="1087216" y="1694988"/>
              <a:ext cx="502383" cy="1570641"/>
            </a:xfrm>
            <a:prstGeom prst="triangle">
              <a:avLst/>
            </a:prstGeom>
            <a:solidFill>
              <a:srgbClr val="FF0000">
                <a:alpha val="53000"/>
              </a:srgbClr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42" name="Gleichschenkliges Dreieck 41"/>
            <p:cNvSpPr/>
            <p:nvPr/>
          </p:nvSpPr>
          <p:spPr bwMode="auto">
            <a:xfrm rot="10800000">
              <a:off x="1445565" y="1963547"/>
              <a:ext cx="687603" cy="1161208"/>
            </a:xfrm>
            <a:prstGeom prst="triangle">
              <a:avLst/>
            </a:prstGeom>
            <a:solidFill>
              <a:srgbClr val="FFFF00">
                <a:alpha val="54000"/>
              </a:srgbClr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43" name="Rechteck 42"/>
            <p:cNvSpPr/>
            <p:nvPr/>
          </p:nvSpPr>
          <p:spPr bwMode="auto">
            <a:xfrm>
              <a:off x="1551372" y="2817457"/>
              <a:ext cx="504056" cy="3955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44" name="Rechteck 43"/>
          <p:cNvSpPr/>
          <p:nvPr/>
        </p:nvSpPr>
        <p:spPr>
          <a:xfrm>
            <a:off x="216153" y="4699716"/>
            <a:ext cx="47737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000000"/>
                </a:solidFill>
                <a:latin typeface="Arial"/>
                <a:cs typeface="Arial"/>
              </a:rPr>
              <a:t>J. Couperus, et al., Nat. </a:t>
            </a:r>
            <a:r>
              <a:rPr lang="de-DE" sz="1400" dirty="0" err="1">
                <a:solidFill>
                  <a:srgbClr val="000000"/>
                </a:solidFill>
                <a:latin typeface="Arial"/>
                <a:cs typeface="Arial"/>
              </a:rPr>
              <a:t>Commun</a:t>
            </a:r>
            <a:r>
              <a:rPr lang="de-DE" sz="1400" dirty="0">
                <a:solidFill>
                  <a:srgbClr val="000000"/>
                </a:solidFill>
                <a:latin typeface="Arial"/>
                <a:cs typeface="Arial"/>
              </a:rPr>
              <a:t>. 8, 487 (2017)</a:t>
            </a:r>
          </a:p>
        </p:txBody>
      </p:sp>
      <p:grpSp>
        <p:nvGrpSpPr>
          <p:cNvPr id="48" name="Gruppieren 47"/>
          <p:cNvGrpSpPr>
            <a:grpSpLocks noChangeAspect="1"/>
          </p:cNvGrpSpPr>
          <p:nvPr/>
        </p:nvGrpSpPr>
        <p:grpSpPr>
          <a:xfrm>
            <a:off x="4837358" y="728205"/>
            <a:ext cx="3809461" cy="3954718"/>
            <a:chOff x="4408962" y="2805808"/>
            <a:chExt cx="2606320" cy="2705702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592" t="10222" r="7000" b="7778"/>
            <a:stretch/>
          </p:blipFill>
          <p:spPr bwMode="auto">
            <a:xfrm rot="5400000">
              <a:off x="4674348" y="2934779"/>
              <a:ext cx="2250000" cy="2189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Rechteck 49"/>
            <p:cNvSpPr/>
            <p:nvPr/>
          </p:nvSpPr>
          <p:spPr>
            <a:xfrm>
              <a:off x="4704500" y="2904339"/>
              <a:ext cx="2181726" cy="225258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rgbClr val="FFFFFF"/>
                </a:solidFill>
              </a:endParaRP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5016904" y="5298850"/>
              <a:ext cx="1675538" cy="212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focal</a:t>
              </a:r>
              <a:r>
                <a:rPr lang="de-DE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plane </a:t>
              </a:r>
              <a:r>
                <a:rPr lang="de-DE" sz="1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r>
                <a:rPr lang="de-DE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[</a:t>
              </a:r>
              <a:r>
                <a:rPr lang="de-DE" sz="1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</a:t>
              </a:r>
              <a:r>
                <a:rPr lang="de-DE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</a:p>
          </p:txBody>
        </p:sp>
        <p:sp>
          <p:nvSpPr>
            <p:cNvPr id="52" name="Textfeld 51"/>
            <p:cNvSpPr txBox="1"/>
            <p:nvPr/>
          </p:nvSpPr>
          <p:spPr>
            <a:xfrm rot="16200000">
              <a:off x="3262631" y="3952139"/>
              <a:ext cx="2524291" cy="231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Orthogonal plane </a:t>
              </a:r>
              <a:r>
                <a:rPr lang="de-DE" sz="1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signal</a:t>
              </a:r>
              <a:r>
                <a:rPr lang="de-DE" sz="16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/ </a:t>
              </a:r>
              <a:r>
                <a:rPr lang="de-DE" sz="16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divergence</a:t>
              </a:r>
              <a:endParaRPr lang="de-DE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4710359" y="5136771"/>
              <a:ext cx="2304923" cy="193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5       25                100              180   350</a:t>
              </a:r>
            </a:p>
          </p:txBody>
        </p:sp>
        <p:pic>
          <p:nvPicPr>
            <p:cNvPr id="54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90" t="10716" r="86691" b="47835"/>
            <a:stretch/>
          </p:blipFill>
          <p:spPr bwMode="auto">
            <a:xfrm>
              <a:off x="5276712" y="2978732"/>
              <a:ext cx="399573" cy="11065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197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/>
          <p:cNvSpPr/>
          <p:nvPr/>
        </p:nvSpPr>
        <p:spPr>
          <a:xfrm>
            <a:off x="511654" y="123478"/>
            <a:ext cx="56268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Laser </a:t>
            </a:r>
            <a:r>
              <a:rPr lang="en-US" sz="2000" dirty="0" err="1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wakefield</a:t>
            </a:r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 electron acceleration (VHEE)    </a:t>
            </a:r>
            <a:endParaRPr lang="de-DE" sz="2000" dirty="0">
              <a:solidFill>
                <a:srgbClr val="005AA0"/>
              </a:solidFill>
            </a:endParaRPr>
          </a:p>
        </p:txBody>
      </p: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966769"/>
            <a:ext cx="4796255" cy="157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395536" y="2883589"/>
            <a:ext cx="70583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Stable</a:t>
            </a:r>
            <a:r>
              <a:rPr lang="de-DE" dirty="0"/>
              <a:t> beam </a:t>
            </a:r>
            <a:r>
              <a:rPr lang="de-DE" dirty="0" err="1"/>
              <a:t>generation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multi</a:t>
            </a:r>
            <a:r>
              <a:rPr lang="de-DE" dirty="0"/>
              <a:t> 100 </a:t>
            </a:r>
            <a:r>
              <a:rPr lang="de-DE" dirty="0" err="1"/>
              <a:t>MeV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500 </a:t>
            </a:r>
            <a:r>
              <a:rPr lang="de-DE" dirty="0" err="1"/>
              <a:t>pC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at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10 (1) Hz </a:t>
            </a:r>
            <a:r>
              <a:rPr lang="de-DE" dirty="0" err="1"/>
              <a:t>repetition</a:t>
            </a:r>
            <a:r>
              <a:rPr lang="de-DE" dirty="0"/>
              <a:t>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duration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~10 </a:t>
            </a:r>
            <a:r>
              <a:rPr lang="de-DE" dirty="0" err="1"/>
              <a:t>fs</a:t>
            </a:r>
            <a:r>
              <a:rPr lang="de-DE" dirty="0"/>
              <a:t> (</a:t>
            </a:r>
            <a:r>
              <a:rPr lang="de-DE" dirty="0" err="1"/>
              <a:t>compare</a:t>
            </a:r>
            <a:r>
              <a:rPr lang="de-DE" dirty="0"/>
              <a:t> ELBE 5 </a:t>
            </a:r>
            <a:r>
              <a:rPr lang="de-DE" dirty="0" err="1"/>
              <a:t>ps</a:t>
            </a:r>
            <a:r>
              <a:rPr lang="de-DE" dirty="0"/>
              <a:t>)</a:t>
            </a:r>
          </a:p>
          <a:p>
            <a:r>
              <a:rPr lang="de-DE" dirty="0"/>
              <a:t>     (</a:t>
            </a:r>
            <a:r>
              <a:rPr lang="de-DE" dirty="0" err="1"/>
              <a:t>thus</a:t>
            </a:r>
            <a:r>
              <a:rPr lang="de-DE" dirty="0"/>
              <a:t> </a:t>
            </a:r>
            <a:r>
              <a:rPr lang="de-DE" dirty="0" err="1"/>
              <a:t>increasing</a:t>
            </a:r>
            <a:r>
              <a:rPr lang="de-DE" dirty="0"/>
              <a:t> pulse dose rate </a:t>
            </a:r>
            <a:r>
              <a:rPr lang="de-DE" dirty="0" err="1"/>
              <a:t>by</a:t>
            </a:r>
            <a:r>
              <a:rPr lang="de-DE" dirty="0"/>
              <a:t> x1000)</a:t>
            </a:r>
          </a:p>
          <a:p>
            <a:endParaRPr lang="de-DE" dirty="0"/>
          </a:p>
          <a:p>
            <a:r>
              <a:rPr lang="de-DE" b="1" dirty="0"/>
              <a:t>Compact </a:t>
            </a:r>
            <a:r>
              <a:rPr lang="de-DE" b="1" dirty="0" err="1"/>
              <a:t>source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VHEE but (still) </a:t>
            </a:r>
            <a:r>
              <a:rPr lang="de-DE" b="1" dirty="0" err="1"/>
              <a:t>limits</a:t>
            </a:r>
            <a:r>
              <a:rPr lang="de-DE" b="1" dirty="0"/>
              <a:t> in </a:t>
            </a:r>
            <a:r>
              <a:rPr lang="de-DE" b="1" dirty="0" err="1"/>
              <a:t>average</a:t>
            </a:r>
            <a:r>
              <a:rPr lang="de-DE" b="1" dirty="0"/>
              <a:t> dose rate</a:t>
            </a:r>
          </a:p>
        </p:txBody>
      </p:sp>
    </p:spTree>
    <p:extLst>
      <p:ext uri="{BB962C8B-B14F-4D97-AF65-F5344CB8AC3E}">
        <p14:creationId xmlns:p14="http://schemas.microsoft.com/office/powerpoint/2010/main" val="330331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24766" y="74875"/>
            <a:ext cx="896448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600" b="1" dirty="0">
                <a:solidFill>
                  <a:srgbClr val="FF3399"/>
                </a:solidFill>
              </a:rPr>
              <a:t>K. </a:t>
            </a:r>
            <a:r>
              <a:rPr lang="de-DE" sz="1600" b="1" dirty="0" err="1">
                <a:solidFill>
                  <a:srgbClr val="FF3399"/>
                </a:solidFill>
              </a:rPr>
              <a:t>Zeil</a:t>
            </a:r>
            <a:r>
              <a:rPr lang="de-DE" sz="1600" dirty="0">
                <a:solidFill>
                  <a:srgbClr val="FF3399"/>
                </a:solidFill>
              </a:rPr>
              <a:t>, </a:t>
            </a:r>
            <a:r>
              <a:rPr lang="de-DE" sz="1600" b="1" dirty="0">
                <a:solidFill>
                  <a:srgbClr val="FF3399"/>
                </a:solidFill>
              </a:rPr>
              <a:t>J. </a:t>
            </a:r>
            <a:r>
              <a:rPr lang="de-DE" sz="1600" b="1" dirty="0" err="1">
                <a:solidFill>
                  <a:srgbClr val="FF3399"/>
                </a:solidFill>
              </a:rPr>
              <a:t>Metzkes-Ng</a:t>
            </a:r>
            <a:r>
              <a:rPr lang="de-DE" sz="1600" dirty="0">
                <a:solidFill>
                  <a:srgbClr val="FF3399"/>
                </a:solidFill>
              </a:rPr>
              <a:t>, C. </a:t>
            </a:r>
            <a:r>
              <a:rPr lang="de-DE" sz="1600" dirty="0" err="1">
                <a:solidFill>
                  <a:srgbClr val="FF3399"/>
                </a:solidFill>
              </a:rPr>
              <a:t>Bernert</a:t>
            </a:r>
            <a:r>
              <a:rPr lang="de-DE" sz="1600" dirty="0">
                <a:solidFill>
                  <a:srgbClr val="FF3399"/>
                </a:solidFill>
              </a:rPr>
              <a:t>, F. Brack, S. Kraft, </a:t>
            </a:r>
            <a:r>
              <a:rPr lang="de-DE" sz="1600" b="1" dirty="0">
                <a:solidFill>
                  <a:srgbClr val="FF3399"/>
                </a:solidFill>
              </a:rPr>
              <a:t>F. Kroll</a:t>
            </a:r>
            <a:r>
              <a:rPr lang="de-DE" sz="1600" dirty="0">
                <a:solidFill>
                  <a:srgbClr val="FF3399"/>
                </a:solidFill>
              </a:rPr>
              <a:t>, L. Obst-</a:t>
            </a:r>
            <a:r>
              <a:rPr lang="de-DE" sz="1600" dirty="0" err="1">
                <a:solidFill>
                  <a:srgbClr val="FF3399"/>
                </a:solidFill>
              </a:rPr>
              <a:t>Huebl</a:t>
            </a:r>
            <a:r>
              <a:rPr lang="de-DE" sz="1600" dirty="0">
                <a:solidFill>
                  <a:srgbClr val="FF3399"/>
                </a:solidFill>
              </a:rPr>
              <a:t>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dirty="0">
                <a:solidFill>
                  <a:srgbClr val="FF3399"/>
                </a:solidFill>
              </a:rPr>
              <a:t>      M. </a:t>
            </a:r>
            <a:r>
              <a:rPr lang="de-DE" sz="1600" dirty="0" err="1">
                <a:solidFill>
                  <a:srgbClr val="FF3399"/>
                </a:solidFill>
              </a:rPr>
              <a:t>Rehwald</a:t>
            </a:r>
            <a:r>
              <a:rPr lang="de-DE" sz="1600" dirty="0">
                <a:solidFill>
                  <a:srgbClr val="FF3399"/>
                </a:solidFill>
              </a:rPr>
              <a:t>, M. </a:t>
            </a:r>
            <a:r>
              <a:rPr lang="de-DE" sz="1600" dirty="0" err="1">
                <a:solidFill>
                  <a:srgbClr val="FF3399"/>
                </a:solidFill>
              </a:rPr>
              <a:t>Reimold</a:t>
            </a:r>
            <a:r>
              <a:rPr lang="de-DE" sz="1600" dirty="0">
                <a:solidFill>
                  <a:srgbClr val="FF3399"/>
                </a:solidFill>
              </a:rPr>
              <a:t>, H.P. </a:t>
            </a:r>
            <a:r>
              <a:rPr lang="de-DE" sz="1600" dirty="0" err="1">
                <a:solidFill>
                  <a:srgbClr val="FF3399"/>
                </a:solidFill>
              </a:rPr>
              <a:t>Schlenvoigt</a:t>
            </a:r>
            <a:r>
              <a:rPr lang="de-DE" sz="1600" dirty="0">
                <a:solidFill>
                  <a:srgbClr val="FF3399"/>
                </a:solidFill>
              </a:rPr>
              <a:t>, T. Ziegler, et al. 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600" b="1" dirty="0">
                <a:solidFill>
                  <a:srgbClr val="FFC000"/>
                </a:solidFill>
              </a:rPr>
              <a:t>A. Irman</a:t>
            </a:r>
            <a:r>
              <a:rPr lang="de-DE" sz="1600" dirty="0">
                <a:solidFill>
                  <a:srgbClr val="FFC000"/>
                </a:solidFill>
              </a:rPr>
              <a:t>, J. Couperus, J. Krämer, A. Köhler, T. Kurz, S. Schöbel, O. </a:t>
            </a:r>
            <a:r>
              <a:rPr lang="de-DE" sz="1600" dirty="0" err="1">
                <a:solidFill>
                  <a:srgbClr val="FFC000"/>
                </a:solidFill>
              </a:rPr>
              <a:t>Zarini</a:t>
            </a:r>
            <a:r>
              <a:rPr lang="de-DE" sz="1600" dirty="0">
                <a:solidFill>
                  <a:srgbClr val="FFC000"/>
                </a:solidFill>
              </a:rPr>
              <a:t>, et al., 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600" b="1" dirty="0">
                <a:solidFill>
                  <a:srgbClr val="92D050"/>
                </a:solidFill>
              </a:rPr>
              <a:t>M. </a:t>
            </a:r>
            <a:r>
              <a:rPr lang="de-DE" sz="1600" b="1" dirty="0" err="1">
                <a:solidFill>
                  <a:srgbClr val="92D050"/>
                </a:solidFill>
              </a:rPr>
              <a:t>Bussmann</a:t>
            </a:r>
            <a:r>
              <a:rPr lang="de-DE" sz="1600" dirty="0">
                <a:solidFill>
                  <a:srgbClr val="92D050"/>
                </a:solidFill>
              </a:rPr>
              <a:t>, A. Debus, R. </a:t>
            </a:r>
            <a:r>
              <a:rPr lang="de-DE" sz="1600" dirty="0" err="1">
                <a:solidFill>
                  <a:srgbClr val="92D050"/>
                </a:solidFill>
              </a:rPr>
              <a:t>Pausch</a:t>
            </a:r>
            <a:r>
              <a:rPr lang="de-DE" sz="1600" dirty="0">
                <a:solidFill>
                  <a:srgbClr val="92D050"/>
                </a:solidFill>
              </a:rPr>
              <a:t>, K. Steiniger, A. </a:t>
            </a:r>
            <a:r>
              <a:rPr lang="de-DE" sz="1600" dirty="0" err="1">
                <a:solidFill>
                  <a:srgbClr val="92D050"/>
                </a:solidFill>
              </a:rPr>
              <a:t>Hübl</a:t>
            </a:r>
            <a:r>
              <a:rPr lang="de-DE" sz="1600" dirty="0">
                <a:solidFill>
                  <a:srgbClr val="92D050"/>
                </a:solidFill>
              </a:rPr>
              <a:t>, T. Kluge, M. Garten, et al.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600" b="1" dirty="0">
                <a:solidFill>
                  <a:srgbClr val="FF0000"/>
                </a:solidFill>
              </a:rPr>
              <a:t>J. </a:t>
            </a:r>
            <a:r>
              <a:rPr lang="de-DE" sz="1600" b="1" dirty="0" err="1">
                <a:solidFill>
                  <a:srgbClr val="FF0000"/>
                </a:solidFill>
              </a:rPr>
              <a:t>Pawelke</a:t>
            </a:r>
            <a:r>
              <a:rPr lang="de-DE" sz="1600" b="1" dirty="0">
                <a:solidFill>
                  <a:srgbClr val="FF0000"/>
                </a:solidFill>
              </a:rPr>
              <a:t>, E. Beyreuther, et al., 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600" dirty="0">
                <a:solidFill>
                  <a:srgbClr val="BBE0E3">
                    <a:lumMod val="90000"/>
                  </a:srgbClr>
                </a:solidFill>
              </a:rPr>
              <a:t>M. Siebold, D. </a:t>
            </a:r>
            <a:r>
              <a:rPr lang="de-DE" sz="1600" dirty="0" err="1">
                <a:solidFill>
                  <a:srgbClr val="BBE0E3">
                    <a:lumMod val="90000"/>
                  </a:srgbClr>
                </a:solidFill>
              </a:rPr>
              <a:t>Albach</a:t>
            </a:r>
            <a:r>
              <a:rPr lang="de-DE" sz="1600" dirty="0">
                <a:solidFill>
                  <a:srgbClr val="BBE0E3">
                    <a:lumMod val="90000"/>
                  </a:srgbClr>
                </a:solidFill>
              </a:rPr>
              <a:t>, S. Bock, R. Gebhardt, U. Helbig, M. Löser, T. Püschel, et al.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de-DE" sz="1600" dirty="0">
              <a:solidFill>
                <a:srgbClr val="BBE0E3">
                  <a:lumMod val="90000"/>
                </a:srgbClr>
              </a:solidFill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de-DE" sz="1600" dirty="0">
                <a:solidFill>
                  <a:srgbClr val="FFFFFF"/>
                </a:solidFill>
              </a:rPr>
              <a:t>U. Schramm, T. Cowan, R. Sauerbrey</a:t>
            </a:r>
          </a:p>
        </p:txBody>
      </p:sp>
    </p:spTree>
    <p:extLst>
      <p:ext uri="{BB962C8B-B14F-4D97-AF65-F5344CB8AC3E}">
        <p14:creationId xmlns:p14="http://schemas.microsoft.com/office/powerpoint/2010/main" val="3744453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719572" y="159482"/>
            <a:ext cx="7704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457200"/>
            <a:r>
              <a:rPr lang="en-US" sz="2800" dirty="0">
                <a:solidFill>
                  <a:srgbClr val="005AA0"/>
                </a:solidFill>
              </a:rPr>
              <a:t>Sources for high dose rate electron and proton </a:t>
            </a:r>
          </a:p>
          <a:p>
            <a:pPr lvl="0" algn="ctr" defTabSz="457200"/>
            <a:r>
              <a:rPr lang="en-US" sz="2800" dirty="0">
                <a:solidFill>
                  <a:srgbClr val="005AA0"/>
                </a:solidFill>
              </a:rPr>
              <a:t>irradiation at the ELBE center Dresden </a:t>
            </a:r>
            <a:br>
              <a:rPr lang="en-US" sz="2800" dirty="0">
                <a:solidFill>
                  <a:srgbClr val="005AA0"/>
                </a:solidFill>
              </a:rPr>
            </a:b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rgbClr val="005AA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6" name="Grafik 5"/>
          <p:cNvPicPr preferRelativeResize="0"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16"/>
          <a:stretch/>
        </p:blipFill>
        <p:spPr>
          <a:xfrm>
            <a:off x="6253338" y="1635647"/>
            <a:ext cx="2612299" cy="176276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75000"/>
              </a:schemeClr>
            </a:solidFill>
          </a:ln>
          <a:effectLst>
            <a:glow rad="25400">
              <a:schemeClr val="bg1"/>
            </a:glow>
            <a:softEdge rad="31750"/>
          </a:effectLst>
        </p:spPr>
      </p:pic>
      <p:pic>
        <p:nvPicPr>
          <p:cNvPr id="26" name="Picture 6" descr="ELBE Zentr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39" y="1635646"/>
            <a:ext cx="2650777" cy="176276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/>
          <p:cNvSpPr txBox="1"/>
          <p:nvPr/>
        </p:nvSpPr>
        <p:spPr>
          <a:xfrm>
            <a:off x="287524" y="3714586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SRF CW </a:t>
            </a:r>
            <a:r>
              <a:rPr lang="de-DE" b="1" dirty="0" err="1">
                <a:solidFill>
                  <a:schemeClr val="bg1"/>
                </a:solidFill>
              </a:rPr>
              <a:t>electron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linac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239852" y="3723878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PW </a:t>
            </a:r>
            <a:r>
              <a:rPr lang="de-DE" b="1" dirty="0" err="1">
                <a:solidFill>
                  <a:schemeClr val="bg1"/>
                </a:solidFill>
              </a:rPr>
              <a:t>laser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driven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plasma</a:t>
            </a:r>
            <a:r>
              <a:rPr lang="de-DE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b="1" dirty="0" err="1">
                <a:solidFill>
                  <a:schemeClr val="bg1"/>
                </a:solidFill>
              </a:rPr>
              <a:t>accelerators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228184" y="3714586"/>
            <a:ext cx="2813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Clinical </a:t>
            </a:r>
            <a:r>
              <a:rPr lang="de-DE" b="1" dirty="0" err="1">
                <a:solidFill>
                  <a:schemeClr val="bg1"/>
                </a:solidFill>
              </a:rPr>
              <a:t>cyclotron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and</a:t>
            </a:r>
            <a:r>
              <a:rPr lang="de-DE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de-DE" b="1" dirty="0" err="1">
                <a:solidFill>
                  <a:schemeClr val="bg1"/>
                </a:solidFill>
              </a:rPr>
              <a:t>other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reference</a:t>
            </a:r>
            <a:r>
              <a:rPr lang="de-DE" b="1" dirty="0">
                <a:solidFill>
                  <a:schemeClr val="bg1"/>
                </a:solidFill>
              </a:rPr>
              <a:t> </a:t>
            </a:r>
            <a:r>
              <a:rPr lang="de-DE" b="1" dirty="0" err="1">
                <a:solidFill>
                  <a:schemeClr val="bg1"/>
                </a:solidFill>
              </a:rPr>
              <a:t>sources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508316" y="4506674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(</a:t>
            </a:r>
            <a:r>
              <a:rPr lang="de-DE" dirty="0" err="1">
                <a:solidFill>
                  <a:schemeClr val="bg1"/>
                </a:solidFill>
              </a:rPr>
              <a:t>operated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as</a:t>
            </a:r>
            <a:r>
              <a:rPr lang="de-DE" dirty="0">
                <a:solidFill>
                  <a:schemeClr val="bg1"/>
                </a:solidFill>
              </a:rPr>
              <a:t> open </a:t>
            </a:r>
            <a:r>
              <a:rPr lang="de-DE" dirty="0" err="1">
                <a:solidFill>
                  <a:schemeClr val="bg1"/>
                </a:solidFill>
              </a:rPr>
              <a:t>user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facilities</a:t>
            </a:r>
            <a:r>
              <a:rPr lang="de-DE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/>
          <a:srcRect l="41022" t="32339" r="25667" b="27341"/>
          <a:stretch/>
        </p:blipFill>
        <p:spPr>
          <a:xfrm>
            <a:off x="3248560" y="1597343"/>
            <a:ext cx="2700300" cy="183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05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419823" y="1089375"/>
            <a:ext cx="3864146" cy="852796"/>
          </a:xfrm>
          <a:prstGeom prst="roundRect">
            <a:avLst/>
          </a:prstGeom>
          <a:solidFill>
            <a:srgbClr val="FFC000">
              <a:alpha val="50196"/>
            </a:srgbClr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6231067" y="1111631"/>
            <a:ext cx="639842" cy="852796"/>
          </a:xfrm>
          <a:prstGeom prst="roundRect">
            <a:avLst/>
          </a:prstGeom>
          <a:solidFill>
            <a:srgbClr val="92D050">
              <a:alpha val="50196"/>
            </a:srgb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2255196" y="2700584"/>
            <a:ext cx="2481191" cy="645130"/>
          </a:xfrm>
          <a:prstGeom prst="roundRect">
            <a:avLst/>
          </a:prstGeom>
          <a:solidFill>
            <a:srgbClr val="92D050">
              <a:alpha val="50196"/>
            </a:srgb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300348" y="2049485"/>
            <a:ext cx="864096" cy="527081"/>
          </a:xfrm>
          <a:prstGeom prst="rect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187468" y="2016829"/>
            <a:ext cx="2520280" cy="6288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13592" y="2000502"/>
            <a:ext cx="2664296" cy="7527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58" y="906336"/>
            <a:ext cx="8460430" cy="342960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59532" y="372387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Electron beam (few 10 MeV) in air at variable pulse </a:t>
            </a:r>
          </a:p>
          <a:p>
            <a:r>
              <a:rPr lang="en-US" b="1" dirty="0">
                <a:solidFill>
                  <a:srgbClr val="00B050"/>
                </a:solidFill>
              </a:rPr>
              <a:t>sequence and pulse dose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75556" y="155416"/>
            <a:ext cx="7817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589E"/>
                </a:solidFill>
              </a:rPr>
              <a:t>ELBE Center for high power radiation sources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3095977" y="2673075"/>
            <a:ext cx="755943" cy="645130"/>
          </a:xfrm>
          <a:prstGeom prst="roundRect">
            <a:avLst/>
          </a:prstGeom>
          <a:noFill/>
          <a:ln w="762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359532" y="4434666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589E"/>
                </a:solidFill>
              </a:rPr>
              <a:t>Advanced laser plasma accelerator development</a:t>
            </a:r>
          </a:p>
        </p:txBody>
      </p:sp>
    </p:spTree>
    <p:extLst>
      <p:ext uri="{BB962C8B-B14F-4D97-AF65-F5344CB8AC3E}">
        <p14:creationId xmlns:p14="http://schemas.microsoft.com/office/powerpoint/2010/main" val="1558290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419823" y="1089375"/>
            <a:ext cx="3864146" cy="852796"/>
          </a:xfrm>
          <a:prstGeom prst="roundRect">
            <a:avLst/>
          </a:prstGeom>
          <a:solidFill>
            <a:srgbClr val="FFC000">
              <a:alpha val="50196"/>
            </a:srgbClr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6231067" y="1111631"/>
            <a:ext cx="639842" cy="852796"/>
          </a:xfrm>
          <a:prstGeom prst="roundRect">
            <a:avLst/>
          </a:prstGeom>
          <a:solidFill>
            <a:srgbClr val="92D050">
              <a:alpha val="50196"/>
            </a:srgb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2255196" y="2700584"/>
            <a:ext cx="2481191" cy="645130"/>
          </a:xfrm>
          <a:prstGeom prst="roundRect">
            <a:avLst/>
          </a:prstGeom>
          <a:solidFill>
            <a:srgbClr val="92D050">
              <a:alpha val="50196"/>
            </a:srgb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300348" y="2049485"/>
            <a:ext cx="864096" cy="527081"/>
          </a:xfrm>
          <a:prstGeom prst="rect">
            <a:avLst/>
          </a:prstGeom>
          <a:solidFill>
            <a:srgbClr val="FFD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187468" y="2016829"/>
            <a:ext cx="2520280" cy="62880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13592" y="2000502"/>
            <a:ext cx="2664296" cy="7527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58" y="906336"/>
            <a:ext cx="8460430" cy="3429609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575556" y="155416"/>
            <a:ext cx="7817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589E"/>
                </a:solidFill>
              </a:rPr>
              <a:t>ELBE Center for high power radiation sources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3095977" y="2673075"/>
            <a:ext cx="755943" cy="645130"/>
          </a:xfrm>
          <a:prstGeom prst="roundRect">
            <a:avLst/>
          </a:prstGeom>
          <a:noFill/>
          <a:ln w="762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3974381" y="676924"/>
            <a:ext cx="5070400" cy="38884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l="44330" t="29000" r="24013" b="39920"/>
          <a:stretch/>
        </p:blipFill>
        <p:spPr>
          <a:xfrm>
            <a:off x="5336748" y="1933273"/>
            <a:ext cx="2301373" cy="127090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4564179" y="861053"/>
            <a:ext cx="42562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Linear SRF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variable </a:t>
            </a:r>
          </a:p>
          <a:p>
            <a:r>
              <a:rPr lang="de-DE" dirty="0"/>
              <a:t>      pulse </a:t>
            </a:r>
            <a:r>
              <a:rPr lang="de-DE" dirty="0" err="1"/>
              <a:t>sequence</a:t>
            </a:r>
            <a:r>
              <a:rPr lang="de-DE" dirty="0"/>
              <a:t> (max. rate 13 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Short </a:t>
            </a:r>
            <a:r>
              <a:rPr lang="de-DE" dirty="0" err="1"/>
              <a:t>pulses</a:t>
            </a:r>
            <a:r>
              <a:rPr lang="de-DE" dirty="0"/>
              <a:t> (5ps) –&gt; high dose rate</a:t>
            </a:r>
          </a:p>
        </p:txBody>
      </p:sp>
      <p:sp>
        <p:nvSpPr>
          <p:cNvPr id="21" name="Geschweifte Klammer links 20"/>
          <p:cNvSpPr/>
          <p:nvPr/>
        </p:nvSpPr>
        <p:spPr>
          <a:xfrm rot="16200000">
            <a:off x="5401430" y="2988831"/>
            <a:ext cx="351477" cy="13744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4759506" y="3214772"/>
            <a:ext cx="128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~10</a:t>
            </a:r>
            <a:r>
              <a:rPr lang="en-GB" b="1" baseline="30000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</a:t>
            </a:r>
            <a:r>
              <a:rPr lang="en-GB" b="1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b="1" dirty="0" err="1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Gy</a:t>
            </a:r>
            <a:r>
              <a:rPr lang="en-GB" b="1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/s </a:t>
            </a:r>
            <a:endParaRPr lang="de-DE" b="1" dirty="0">
              <a:solidFill>
                <a:srgbClr val="0A2D6E"/>
              </a:solidFill>
            </a:endParaRPr>
          </a:p>
        </p:txBody>
      </p:sp>
      <p:sp>
        <p:nvSpPr>
          <p:cNvPr id="23" name="Geschweifte Klammer links 22"/>
          <p:cNvSpPr/>
          <p:nvPr/>
        </p:nvSpPr>
        <p:spPr>
          <a:xfrm rot="16200000">
            <a:off x="6360770" y="2824548"/>
            <a:ext cx="351477" cy="463471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6191462" y="3225364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3x10</a:t>
            </a:r>
            <a:r>
              <a:rPr lang="en-GB" b="1" baseline="300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b="1" dirty="0" err="1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Gy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/s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211941" y="352250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A2D6E"/>
                </a:solidFill>
              </a:rPr>
              <a:t>pulse 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067368" y="3514505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C00000"/>
                </a:solidFill>
              </a:rPr>
              <a:t>mean</a:t>
            </a:r>
            <a:r>
              <a:rPr lang="de-DE" dirty="0">
                <a:solidFill>
                  <a:srgbClr val="C00000"/>
                </a:solidFill>
              </a:rPr>
              <a:t> dose rate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359532" y="3869635"/>
            <a:ext cx="6803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Total dose </a:t>
            </a:r>
            <a:r>
              <a:rPr lang="de-DE" dirty="0" err="1"/>
              <a:t>determined</a:t>
            </a:r>
            <a:r>
              <a:rPr lang="de-DE" dirty="0"/>
              <a:t>  </a:t>
            </a:r>
            <a:r>
              <a:rPr lang="de-DE" dirty="0" err="1"/>
              <a:t>by</a:t>
            </a:r>
            <a:r>
              <a:rPr lang="de-DE" dirty="0"/>
              <a:t>: </a:t>
            </a:r>
          </a:p>
          <a:p>
            <a:r>
              <a:rPr lang="de-DE" dirty="0"/>
              <a:t>        -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pulse </a:t>
            </a:r>
            <a:r>
              <a:rPr lang="de-DE" dirty="0" err="1"/>
              <a:t>train</a:t>
            </a:r>
            <a:r>
              <a:rPr lang="de-DE" dirty="0"/>
              <a:t>:  e.g. 1400 </a:t>
            </a:r>
            <a:r>
              <a:rPr lang="de-DE" dirty="0" err="1"/>
              <a:t>pulses</a:t>
            </a:r>
            <a:r>
              <a:rPr lang="de-DE" dirty="0"/>
              <a:t> in 0.11ms  -&gt; 33 Gy</a:t>
            </a:r>
          </a:p>
          <a:p>
            <a:r>
              <a:rPr lang="de-DE" dirty="0"/>
              <a:t>        -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(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fC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~100pC)</a:t>
            </a:r>
          </a:p>
        </p:txBody>
      </p:sp>
    </p:spTree>
    <p:extLst>
      <p:ext uri="{BB962C8B-B14F-4D97-AF65-F5344CB8AC3E}">
        <p14:creationId xmlns:p14="http://schemas.microsoft.com/office/powerpoint/2010/main" val="119142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575556" y="155416"/>
            <a:ext cx="7817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589E"/>
                </a:solidFill>
              </a:rPr>
              <a:t>FLASH Experiments at ELBE  </a:t>
            </a:r>
            <a:r>
              <a:rPr lang="en-US" sz="2000" i="1" dirty="0">
                <a:solidFill>
                  <a:srgbClr val="00589E"/>
                </a:solidFill>
              </a:rPr>
              <a:t>(c.f. E. </a:t>
            </a:r>
            <a:r>
              <a:rPr lang="en-US" sz="2000" i="1" dirty="0" err="1">
                <a:solidFill>
                  <a:srgbClr val="00589E"/>
                </a:solidFill>
              </a:rPr>
              <a:t>Beyreuther</a:t>
            </a:r>
            <a:r>
              <a:rPr lang="en-US" sz="2000" i="1" dirty="0">
                <a:solidFill>
                  <a:srgbClr val="00589E"/>
                </a:solidFill>
              </a:rPr>
              <a:t> on Monday)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/>
          <a:srcRect l="44330" t="29000" r="24013" b="39920"/>
          <a:stretch/>
        </p:blipFill>
        <p:spPr>
          <a:xfrm>
            <a:off x="5336748" y="1933273"/>
            <a:ext cx="2301373" cy="1270907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4564179" y="861053"/>
            <a:ext cx="42562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Linear SRF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variable </a:t>
            </a:r>
          </a:p>
          <a:p>
            <a:r>
              <a:rPr lang="de-DE" dirty="0"/>
              <a:t>      pulse </a:t>
            </a:r>
            <a:r>
              <a:rPr lang="de-DE" dirty="0" err="1"/>
              <a:t>sequence</a:t>
            </a:r>
            <a:r>
              <a:rPr lang="de-DE" dirty="0"/>
              <a:t> (max. rate 13 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Short </a:t>
            </a:r>
            <a:r>
              <a:rPr lang="de-DE" dirty="0" err="1"/>
              <a:t>pulses</a:t>
            </a:r>
            <a:r>
              <a:rPr lang="de-DE" dirty="0"/>
              <a:t> (5ps) –&gt; high dose rate</a:t>
            </a:r>
          </a:p>
        </p:txBody>
      </p:sp>
      <p:sp>
        <p:nvSpPr>
          <p:cNvPr id="21" name="Geschweifte Klammer links 20"/>
          <p:cNvSpPr/>
          <p:nvPr/>
        </p:nvSpPr>
        <p:spPr>
          <a:xfrm rot="16200000">
            <a:off x="5401430" y="2988831"/>
            <a:ext cx="351477" cy="137448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4759506" y="3214772"/>
            <a:ext cx="128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~10</a:t>
            </a:r>
            <a:r>
              <a:rPr lang="en-GB" b="1" baseline="30000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9</a:t>
            </a:r>
            <a:r>
              <a:rPr lang="en-GB" b="1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b="1" dirty="0" err="1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Gy</a:t>
            </a:r>
            <a:r>
              <a:rPr lang="en-GB" b="1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/s </a:t>
            </a:r>
            <a:endParaRPr lang="de-DE" b="1" dirty="0">
              <a:solidFill>
                <a:srgbClr val="0A2D6E"/>
              </a:solidFill>
            </a:endParaRPr>
          </a:p>
        </p:txBody>
      </p:sp>
      <p:sp>
        <p:nvSpPr>
          <p:cNvPr id="23" name="Geschweifte Klammer links 22"/>
          <p:cNvSpPr/>
          <p:nvPr/>
        </p:nvSpPr>
        <p:spPr>
          <a:xfrm rot="16200000">
            <a:off x="6360770" y="2824548"/>
            <a:ext cx="351477" cy="463471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6191462" y="3225364"/>
            <a:ext cx="1346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3x10</a:t>
            </a:r>
            <a:r>
              <a:rPr lang="en-GB" b="1" baseline="300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b="1" dirty="0" err="1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Gy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/s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211941" y="352250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A2D6E"/>
                </a:solidFill>
              </a:rPr>
              <a:t>pulse 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067368" y="3514505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C00000"/>
                </a:solidFill>
              </a:rPr>
              <a:t>mean</a:t>
            </a:r>
            <a:r>
              <a:rPr lang="de-DE" dirty="0">
                <a:solidFill>
                  <a:srgbClr val="C00000"/>
                </a:solidFill>
              </a:rPr>
              <a:t> dose rate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/>
          <a:srcRect l="4640" t="44960" r="72919" b="29420"/>
          <a:stretch/>
        </p:blipFill>
        <p:spPr>
          <a:xfrm>
            <a:off x="179512" y="624067"/>
            <a:ext cx="2340520" cy="1503083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3"/>
          <a:srcRect l="37243" t="44960" r="39605" b="29420"/>
          <a:stretch/>
        </p:blipFill>
        <p:spPr>
          <a:xfrm>
            <a:off x="2520032" y="687350"/>
            <a:ext cx="2387774" cy="1486267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519" y="2466976"/>
            <a:ext cx="3413026" cy="1967758"/>
          </a:xfrm>
          <a:prstGeom prst="rect">
            <a:avLst/>
          </a:prstGeom>
        </p:spPr>
      </p:pic>
      <p:cxnSp>
        <p:nvCxnSpPr>
          <p:cNvPr id="16" name="Gerade Verbindung mit Pfeil 15"/>
          <p:cNvCxnSpPr>
            <a:stCxn id="3" idx="2"/>
          </p:cNvCxnSpPr>
          <p:nvPr/>
        </p:nvCxnSpPr>
        <p:spPr>
          <a:xfrm>
            <a:off x="1349772" y="2127150"/>
            <a:ext cx="767512" cy="116468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stCxn id="28" idx="2"/>
          </p:cNvCxnSpPr>
          <p:nvPr/>
        </p:nvCxnSpPr>
        <p:spPr>
          <a:xfrm flipH="1">
            <a:off x="2402757" y="2173617"/>
            <a:ext cx="1311162" cy="88266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388558" y="4443958"/>
            <a:ext cx="840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zebra</a:t>
            </a:r>
            <a:r>
              <a:rPr lang="de-DE" dirty="0"/>
              <a:t> </a:t>
            </a:r>
            <a:r>
              <a:rPr lang="de-DE" dirty="0" err="1"/>
              <a:t>fish</a:t>
            </a:r>
            <a:r>
              <a:rPr lang="de-DE" dirty="0"/>
              <a:t> </a:t>
            </a:r>
            <a:r>
              <a:rPr lang="de-DE" dirty="0" err="1"/>
              <a:t>embryos</a:t>
            </a:r>
            <a:r>
              <a:rPr lang="de-DE" dirty="0"/>
              <a:t> (28 </a:t>
            </a:r>
            <a:r>
              <a:rPr lang="de-DE" dirty="0" err="1"/>
              <a:t>hpf</a:t>
            </a:r>
            <a:r>
              <a:rPr lang="de-DE" dirty="0"/>
              <a:t>) </a:t>
            </a:r>
            <a:r>
              <a:rPr lang="de-DE" dirty="0" err="1"/>
              <a:t>depends</a:t>
            </a:r>
            <a:r>
              <a:rPr lang="de-DE" dirty="0"/>
              <a:t> on dose rate (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oxygen</a:t>
            </a:r>
            <a:r>
              <a:rPr lang="de-DE" dirty="0"/>
              <a:t> </a:t>
            </a:r>
            <a:r>
              <a:rPr lang="de-DE" dirty="0" err="1"/>
              <a:t>conc</a:t>
            </a:r>
            <a:r>
              <a:rPr lang="de-DE" dirty="0"/>
              <a:t>.) </a:t>
            </a:r>
          </a:p>
        </p:txBody>
      </p:sp>
      <p:sp>
        <p:nvSpPr>
          <p:cNvPr id="31" name="Rechteck 30"/>
          <p:cNvSpPr/>
          <p:nvPr/>
        </p:nvSpPr>
        <p:spPr>
          <a:xfrm>
            <a:off x="249489" y="2126794"/>
            <a:ext cx="1090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10</a:t>
            </a:r>
            <a:r>
              <a:rPr lang="en-GB" baseline="30000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en-GB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dirty="0" err="1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Gy</a:t>
            </a:r>
            <a:r>
              <a:rPr lang="en-GB" dirty="0">
                <a:solidFill>
                  <a:srgbClr val="0A2D6E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/s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706715" y="124581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 Gy /min </a:t>
            </a:r>
            <a:r>
              <a:rPr lang="de-DE" dirty="0" err="1"/>
              <a:t>mean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3446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30670" y="159482"/>
            <a:ext cx="80297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First in-vivo proton irradiation at a compact laser plasma accelerator  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08747" y="3795886"/>
            <a:ext cx="30700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compact</a:t>
            </a:r>
            <a:r>
              <a:rPr lang="de-DE" i="1" dirty="0"/>
              <a:t> </a:t>
            </a:r>
            <a:r>
              <a:rPr lang="de-DE" i="1" dirty="0" err="1"/>
              <a:t>plasma</a:t>
            </a:r>
            <a:r>
              <a:rPr lang="de-DE" i="1" dirty="0"/>
              <a:t> </a:t>
            </a:r>
            <a:r>
              <a:rPr lang="de-DE" i="1" dirty="0" err="1"/>
              <a:t>accelerator</a:t>
            </a:r>
            <a:endParaRPr lang="de-DE" i="1" dirty="0"/>
          </a:p>
          <a:p>
            <a:r>
              <a:rPr lang="de-DE" i="1" dirty="0" err="1"/>
              <a:t>pulsed</a:t>
            </a:r>
            <a:r>
              <a:rPr lang="de-DE" i="1" dirty="0"/>
              <a:t> poly-</a:t>
            </a:r>
            <a:r>
              <a:rPr lang="de-DE" i="1" dirty="0" err="1"/>
              <a:t>chromatic</a:t>
            </a:r>
            <a:r>
              <a:rPr lang="de-DE" i="1" dirty="0"/>
              <a:t> beam</a:t>
            </a:r>
          </a:p>
          <a:p>
            <a:r>
              <a:rPr lang="de-DE" i="1" dirty="0"/>
              <a:t>high </a:t>
            </a:r>
            <a:r>
              <a:rPr lang="de-DE" i="1" dirty="0" err="1"/>
              <a:t>single</a:t>
            </a:r>
            <a:r>
              <a:rPr lang="de-DE" i="1" dirty="0"/>
              <a:t> pulse dose (rate)</a:t>
            </a:r>
          </a:p>
        </p:txBody>
      </p: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1655676" y="1877254"/>
            <a:ext cx="5887613" cy="1819165"/>
            <a:chOff x="2017184" y="1756436"/>
            <a:chExt cx="8157633" cy="2478897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7184" y="1947418"/>
              <a:ext cx="8157633" cy="2287915"/>
            </a:xfrm>
            <a:prstGeom prst="rect">
              <a:avLst/>
            </a:prstGeom>
          </p:spPr>
        </p:pic>
        <p:sp>
          <p:nvSpPr>
            <p:cNvPr id="16" name="Rechteck 15"/>
            <p:cNvSpPr/>
            <p:nvPr/>
          </p:nvSpPr>
          <p:spPr>
            <a:xfrm>
              <a:off x="2118164" y="2141316"/>
              <a:ext cx="1044000" cy="42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i="1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371317" y="1756436"/>
              <a:ext cx="1226916" cy="428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i="1"/>
            </a:p>
          </p:txBody>
        </p:sp>
        <p:sp>
          <p:nvSpPr>
            <p:cNvPr id="20" name="Rechteck 19"/>
            <p:cNvSpPr/>
            <p:nvPr/>
          </p:nvSpPr>
          <p:spPr>
            <a:xfrm>
              <a:off x="6725450" y="1840375"/>
              <a:ext cx="1365254" cy="7292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i="1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8742479" y="2390502"/>
              <a:ext cx="1365254" cy="484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i="1"/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911839" y="1798711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high power </a:t>
            </a:r>
            <a:r>
              <a:rPr lang="de-DE" i="1" dirty="0" err="1"/>
              <a:t>laser</a:t>
            </a:r>
            <a:endParaRPr lang="de-DE" i="1" dirty="0"/>
          </a:p>
        </p:txBody>
      </p:sp>
      <p:sp>
        <p:nvSpPr>
          <p:cNvPr id="7" name="Textfeld 6"/>
          <p:cNvSpPr txBox="1"/>
          <p:nvPr/>
        </p:nvSpPr>
        <p:spPr>
          <a:xfrm>
            <a:off x="3819877" y="1347614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err="1"/>
              <a:t>compact</a:t>
            </a:r>
            <a:r>
              <a:rPr lang="de-DE" i="1" dirty="0"/>
              <a:t> </a:t>
            </a:r>
            <a:r>
              <a:rPr lang="de-DE" i="1" dirty="0" err="1"/>
              <a:t>pulsed</a:t>
            </a:r>
            <a:r>
              <a:rPr lang="de-DE" i="1" dirty="0"/>
              <a:t> </a:t>
            </a:r>
            <a:r>
              <a:rPr lang="de-DE" i="1" dirty="0" err="1"/>
              <a:t>magnet</a:t>
            </a:r>
            <a:r>
              <a:rPr lang="de-DE" i="1" dirty="0"/>
              <a:t> beam </a:t>
            </a:r>
            <a:r>
              <a:rPr lang="de-DE" i="1" dirty="0" err="1"/>
              <a:t>transport</a:t>
            </a:r>
            <a:endParaRPr lang="de-DE" i="1" dirty="0"/>
          </a:p>
          <a:p>
            <a:r>
              <a:rPr lang="de-DE" i="1" dirty="0" err="1"/>
              <a:t>generation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flat dose </a:t>
            </a:r>
            <a:r>
              <a:rPr lang="de-DE" i="1" dirty="0" err="1"/>
              <a:t>distribution</a:t>
            </a:r>
            <a:r>
              <a:rPr lang="de-DE" i="1" dirty="0"/>
              <a:t> in </a:t>
            </a:r>
            <a:r>
              <a:rPr lang="de-DE" i="1" dirty="0" err="1"/>
              <a:t>single</a:t>
            </a:r>
            <a:r>
              <a:rPr lang="de-DE" i="1" dirty="0"/>
              <a:t> pulse 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346884" y="3376821"/>
            <a:ext cx="26084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/>
              <a:t>non-standard </a:t>
            </a:r>
            <a:r>
              <a:rPr lang="de-DE" i="1" dirty="0" err="1"/>
              <a:t>dosimetry</a:t>
            </a:r>
            <a:endParaRPr lang="de-DE" i="1" dirty="0"/>
          </a:p>
          <a:p>
            <a:r>
              <a:rPr lang="de-DE" i="1" dirty="0" err="1"/>
              <a:t>dedicated</a:t>
            </a:r>
            <a:r>
              <a:rPr lang="de-DE" i="1" dirty="0"/>
              <a:t> </a:t>
            </a:r>
            <a:r>
              <a:rPr lang="de-DE" i="1" dirty="0" err="1"/>
              <a:t>tumor</a:t>
            </a:r>
            <a:r>
              <a:rPr lang="de-DE" i="1" dirty="0"/>
              <a:t> </a:t>
            </a:r>
            <a:r>
              <a:rPr lang="de-DE" i="1" dirty="0" err="1"/>
              <a:t>model</a:t>
            </a:r>
            <a:endParaRPr lang="de-DE" i="1" dirty="0"/>
          </a:p>
          <a:p>
            <a:r>
              <a:rPr lang="de-DE" i="1" dirty="0"/>
              <a:t>(</a:t>
            </a:r>
            <a:r>
              <a:rPr lang="de-DE" i="1" dirty="0" err="1"/>
              <a:t>mouse</a:t>
            </a:r>
            <a:r>
              <a:rPr lang="de-DE" i="1" dirty="0"/>
              <a:t> </a:t>
            </a:r>
            <a:r>
              <a:rPr lang="de-DE" i="1" dirty="0" err="1"/>
              <a:t>ear</a:t>
            </a:r>
            <a:r>
              <a:rPr lang="de-DE" i="1" dirty="0"/>
              <a:t>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70054" y="663538"/>
            <a:ext cx="730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005AA0"/>
                </a:solidFill>
              </a:rPr>
              <a:t>taking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advantage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of</a:t>
            </a:r>
            <a:r>
              <a:rPr lang="de-DE" dirty="0">
                <a:solidFill>
                  <a:srgbClr val="005AA0"/>
                </a:solidFill>
              </a:rPr>
              <a:t> (</a:t>
            </a:r>
            <a:r>
              <a:rPr lang="de-DE" dirty="0" err="1">
                <a:solidFill>
                  <a:srgbClr val="005AA0"/>
                </a:solidFill>
              </a:rPr>
              <a:t>and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studying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the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role</a:t>
            </a:r>
            <a:r>
              <a:rPr lang="de-DE" dirty="0">
                <a:solidFill>
                  <a:srgbClr val="005AA0"/>
                </a:solidFill>
              </a:rPr>
              <a:t> </a:t>
            </a:r>
            <a:r>
              <a:rPr lang="de-DE" dirty="0" err="1">
                <a:solidFill>
                  <a:srgbClr val="005AA0"/>
                </a:solidFill>
              </a:rPr>
              <a:t>of</a:t>
            </a:r>
            <a:r>
              <a:rPr lang="de-DE" dirty="0">
                <a:solidFill>
                  <a:srgbClr val="005AA0"/>
                </a:solidFill>
              </a:rPr>
              <a:t>) </a:t>
            </a:r>
            <a:r>
              <a:rPr lang="de-DE" dirty="0" err="1">
                <a:solidFill>
                  <a:srgbClr val="005AA0"/>
                </a:solidFill>
              </a:rPr>
              <a:t>unique</a:t>
            </a:r>
            <a:r>
              <a:rPr lang="de-DE" dirty="0">
                <a:solidFill>
                  <a:srgbClr val="005AA0"/>
                </a:solidFill>
              </a:rPr>
              <a:t> beam </a:t>
            </a:r>
            <a:r>
              <a:rPr lang="de-DE" dirty="0" err="1">
                <a:solidFill>
                  <a:srgbClr val="005AA0"/>
                </a:solidFill>
              </a:rPr>
              <a:t>proporties</a:t>
            </a:r>
            <a:r>
              <a:rPr lang="de-DE" dirty="0">
                <a:solidFill>
                  <a:srgbClr val="005AA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310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1168998" y="618043"/>
            <a:ext cx="7423291" cy="2107654"/>
            <a:chOff x="1168998" y="618043"/>
            <a:chExt cx="7423291" cy="2107654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8998" y="731689"/>
              <a:ext cx="6045269" cy="1710152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61" t="17121" r="32790" b="10737"/>
            <a:stretch/>
          </p:blipFill>
          <p:spPr>
            <a:xfrm>
              <a:off x="6549994" y="618043"/>
              <a:ext cx="1244354" cy="1106037"/>
            </a:xfrm>
            <a:prstGeom prst="rect">
              <a:avLst/>
            </a:prstGeom>
          </p:spPr>
        </p:pic>
        <p:sp>
          <p:nvSpPr>
            <p:cNvPr id="9" name="Textfeld 8"/>
            <p:cNvSpPr txBox="1"/>
            <p:nvPr/>
          </p:nvSpPr>
          <p:spPr>
            <a:xfrm>
              <a:off x="7307872" y="2387143"/>
              <a:ext cx="1063112" cy="338554"/>
            </a:xfrm>
            <a:prstGeom prst="rect">
              <a:avLst/>
            </a:prstGeom>
            <a:noFill/>
            <a:ln w="28575">
              <a:solidFill>
                <a:srgbClr val="00589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rgbClr val="00589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12,3 </a:t>
              </a:r>
              <a:r>
                <a:rPr lang="de-DE" sz="1600" b="1" dirty="0" err="1">
                  <a:solidFill>
                    <a:srgbClr val="00589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</a:t>
              </a:r>
              <a:endParaRPr lang="de-DE" sz="1600" b="1" dirty="0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6475439" y="1343980"/>
              <a:ext cx="854302" cy="338554"/>
              <a:chOff x="6188585" y="5661248"/>
              <a:chExt cx="1067878" cy="423192"/>
            </a:xfrm>
          </p:grpSpPr>
          <p:sp>
            <p:nvSpPr>
              <p:cNvPr id="35" name="Textfeld 34"/>
              <p:cNvSpPr txBox="1"/>
              <p:nvPr/>
            </p:nvSpPr>
            <p:spPr>
              <a:xfrm>
                <a:off x="6188585" y="5661248"/>
                <a:ext cx="815929" cy="423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CF68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cm</a:t>
                </a:r>
              </a:p>
            </p:txBody>
          </p:sp>
          <p:cxnSp>
            <p:nvCxnSpPr>
              <p:cNvPr id="36" name="Gerader Verbinder 22"/>
              <p:cNvCxnSpPr/>
              <p:nvPr/>
            </p:nvCxnSpPr>
            <p:spPr>
              <a:xfrm flipH="1">
                <a:off x="6298863" y="6060350"/>
                <a:ext cx="957600" cy="0"/>
              </a:xfrm>
              <a:prstGeom prst="line">
                <a:avLst/>
              </a:prstGeom>
              <a:ln w="76200">
                <a:solidFill>
                  <a:srgbClr val="CF68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feld 10"/>
            <p:cNvSpPr txBox="1"/>
            <p:nvPr/>
          </p:nvSpPr>
          <p:spPr>
            <a:xfrm>
              <a:off x="7469866" y="1861366"/>
              <a:ext cx="1122423" cy="369332"/>
            </a:xfrm>
            <a:prstGeom prst="rect">
              <a:avLst/>
            </a:prstGeom>
            <a:noFill/>
            <a:ln w="28575">
              <a:solidFill>
                <a:srgbClr val="00589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1600" b="1" dirty="0">
                  <a:solidFill>
                    <a:srgbClr val="00589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18,6</a:t>
              </a:r>
              <a:r>
                <a:rPr lang="de-DE" b="1" dirty="0">
                  <a:solidFill>
                    <a:srgbClr val="00589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b="1" dirty="0" err="1">
                  <a:solidFill>
                    <a:srgbClr val="00589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MeV</a:t>
              </a:r>
              <a:endParaRPr lang="de-DE" b="1" dirty="0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1169256" y="675725"/>
              <a:ext cx="201596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2-solenoid Setup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4565147" y="721891"/>
              <a:ext cx="11415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err="1"/>
                <a:t>vacuum</a:t>
              </a:r>
              <a:endParaRPr lang="de-DE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883499" y="738341"/>
              <a:ext cx="593283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sz="1600" dirty="0" err="1"/>
                <a:t>air</a:t>
              </a:r>
              <a:endParaRPr lang="de-DE" sz="1600" dirty="0"/>
            </a:p>
          </p:txBody>
        </p:sp>
        <p:cxnSp>
          <p:nvCxnSpPr>
            <p:cNvPr id="15" name="Gerade Verbindung mit Pfeil 14"/>
            <p:cNvCxnSpPr/>
            <p:nvPr/>
          </p:nvCxnSpPr>
          <p:spPr>
            <a:xfrm flipH="1" flipV="1">
              <a:off x="7036470" y="1343981"/>
              <a:ext cx="271402" cy="1043162"/>
            </a:xfrm>
            <a:prstGeom prst="straightConnector1">
              <a:avLst/>
            </a:prstGeom>
            <a:ln w="38100">
              <a:solidFill>
                <a:srgbClr val="00589C"/>
              </a:solidFill>
              <a:tailEnd type="triangle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>
              <a:stCxn id="11" idx="0"/>
            </p:cNvCxnSpPr>
            <p:nvPr/>
          </p:nvCxnSpPr>
          <p:spPr>
            <a:xfrm flipH="1" flipV="1">
              <a:off x="7329744" y="1343981"/>
              <a:ext cx="701334" cy="517385"/>
            </a:xfrm>
            <a:prstGeom prst="straightConnector1">
              <a:avLst/>
            </a:prstGeom>
            <a:ln w="38100">
              <a:solidFill>
                <a:srgbClr val="00589C"/>
              </a:solidFill>
              <a:tailEnd type="triangle"/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2607754"/>
            <a:ext cx="3015444" cy="2241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3712864" y="2574537"/>
            <a:ext cx="2623358" cy="2229461"/>
            <a:chOff x="3903125" y="3223463"/>
            <a:chExt cx="3279198" cy="2786826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903125" y="3325599"/>
              <a:ext cx="3279198" cy="2684690"/>
              <a:chOff x="3903125" y="3325599"/>
              <a:chExt cx="3279198" cy="2684690"/>
            </a:xfrm>
          </p:grpSpPr>
          <p:pic>
            <p:nvPicPr>
              <p:cNvPr id="25" name="Grafik 2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28120" y="3325599"/>
                <a:ext cx="3254203" cy="2592000"/>
              </a:xfrm>
              <a:prstGeom prst="rect">
                <a:avLst/>
              </a:prstGeom>
            </p:spPr>
          </p:pic>
          <p:sp>
            <p:nvSpPr>
              <p:cNvPr id="26" name="Textfeld 25"/>
              <p:cNvSpPr txBox="1"/>
              <p:nvPr/>
            </p:nvSpPr>
            <p:spPr>
              <a:xfrm>
                <a:off x="4776696" y="5671735"/>
                <a:ext cx="2357108" cy="338554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[mm]</a:t>
                </a: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 rot="16200000">
                <a:off x="3056234" y="4315523"/>
                <a:ext cx="2116976" cy="4231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de-DE" sz="16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de-DE" sz="1600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pulse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[</a:t>
                </a:r>
                <a:r>
                  <a:rPr lang="de-DE" sz="16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mGy</a:t>
                </a:r>
                <a:r>
                  <a:rPr lang="de-DE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</a:p>
            </p:txBody>
          </p:sp>
        </p:grpSp>
        <p:sp>
          <p:nvSpPr>
            <p:cNvPr id="24" name="Textfeld 23"/>
            <p:cNvSpPr txBox="1"/>
            <p:nvPr/>
          </p:nvSpPr>
          <p:spPr>
            <a:xfrm>
              <a:off x="4776696" y="3223463"/>
              <a:ext cx="23571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Arial" panose="020B0604020202020204" pitchFamily="34" charset="0"/>
                  <a:cs typeface="Arial" panose="020B0604020202020204" pitchFamily="34" charset="0"/>
                </a:rPr>
                <a:t>RCF #</a:t>
              </a:r>
            </a:p>
          </p:txBody>
        </p:sp>
      </p:grpSp>
      <p:sp>
        <p:nvSpPr>
          <p:cNvPr id="20" name="Bogen 19"/>
          <p:cNvSpPr/>
          <p:nvPr/>
        </p:nvSpPr>
        <p:spPr bwMode="auto">
          <a:xfrm rot="21121297" flipV="1">
            <a:off x="2673420" y="3221579"/>
            <a:ext cx="3033785" cy="901174"/>
          </a:xfrm>
          <a:prstGeom prst="arc">
            <a:avLst>
              <a:gd name="adj1" fmla="val 10988371"/>
              <a:gd name="adj2" fmla="val 21173823"/>
            </a:avLst>
          </a:prstGeom>
          <a:ln w="38100">
            <a:solidFill>
              <a:srgbClr val="005689"/>
            </a:solidFill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sz="1000"/>
          </a:p>
        </p:txBody>
      </p:sp>
      <p:sp>
        <p:nvSpPr>
          <p:cNvPr id="22" name="Bogen 21"/>
          <p:cNvSpPr/>
          <p:nvPr/>
        </p:nvSpPr>
        <p:spPr bwMode="auto">
          <a:xfrm>
            <a:off x="2001314" y="2619084"/>
            <a:ext cx="2707501" cy="1626039"/>
          </a:xfrm>
          <a:prstGeom prst="arc">
            <a:avLst>
              <a:gd name="adj1" fmla="val 11251915"/>
              <a:gd name="adj2" fmla="val 73932"/>
            </a:avLst>
          </a:prstGeom>
          <a:ln w="38100">
            <a:solidFill>
              <a:srgbClr val="005689"/>
            </a:solidFill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sz="1000"/>
          </a:p>
        </p:txBody>
      </p:sp>
      <p:sp>
        <p:nvSpPr>
          <p:cNvPr id="33" name="Rechteck 32"/>
          <p:cNvSpPr/>
          <p:nvPr/>
        </p:nvSpPr>
        <p:spPr>
          <a:xfrm>
            <a:off x="530660" y="155416"/>
            <a:ext cx="3501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Proton beam characteristics  </a:t>
            </a:r>
            <a:endParaRPr lang="de-DE" sz="2000" dirty="0">
              <a:solidFill>
                <a:srgbClr val="005A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73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97075" y="123478"/>
            <a:ext cx="71641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Recent progress in proton energies and operational stability   </a:t>
            </a:r>
            <a:endParaRPr lang="de-DE" sz="2000" dirty="0">
              <a:solidFill>
                <a:srgbClr val="005AA0"/>
              </a:solidFill>
            </a:endParaRPr>
          </a:p>
        </p:txBody>
      </p:sp>
      <p:grpSp>
        <p:nvGrpSpPr>
          <p:cNvPr id="3" name="Gruppieren 2"/>
          <p:cNvGrpSpPr>
            <a:grpSpLocks noChangeAspect="1"/>
          </p:cNvGrpSpPr>
          <p:nvPr/>
        </p:nvGrpSpPr>
        <p:grpSpPr>
          <a:xfrm>
            <a:off x="215516" y="951570"/>
            <a:ext cx="3999239" cy="2655198"/>
            <a:chOff x="8211460" y="401818"/>
            <a:chExt cx="3706178" cy="2460627"/>
          </a:xfrm>
        </p:grpSpPr>
        <p:pic>
          <p:nvPicPr>
            <p:cNvPr id="4" name="Picture 3" descr="M:\fwt\presentations\metzkes\2020 WBR\scheme3_neu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1460" y="401818"/>
              <a:ext cx="3706178" cy="24606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M:\fwt\presentations\metzkes\2020 WBR\scheme3_neu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28258" y="442607"/>
              <a:ext cx="1869845" cy="1001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Form 5"/>
            <p:cNvSpPr>
              <a:spLocks noChangeAspect="1"/>
            </p:cNvSpPr>
            <p:nvPr/>
          </p:nvSpPr>
          <p:spPr>
            <a:xfrm rot="6988552" flipH="1">
              <a:off x="10408600" y="1611982"/>
              <a:ext cx="445395" cy="426062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rgbClr val="00589C">
                <a:alpha val="50196"/>
              </a:srgbClr>
            </a:solidFill>
            <a:ln>
              <a:solidFill>
                <a:srgbClr val="00589C"/>
              </a:solidFill>
            </a:ln>
            <a:effectLst>
              <a:glow rad="101600">
                <a:schemeClr val="bg1">
                  <a:alpha val="60000"/>
                </a:schemeClr>
              </a:glo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Rechteck 6"/>
            <p:cNvSpPr/>
            <p:nvPr/>
          </p:nvSpPr>
          <p:spPr>
            <a:xfrm>
              <a:off x="9096496" y="897844"/>
              <a:ext cx="614952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chemeClr val="accent2"/>
                  </a:solidFill>
                </a:rPr>
                <a:t>2017</a:t>
              </a:r>
              <a:endParaRPr lang="en-US" sz="1400" b="1" dirty="0">
                <a:solidFill>
                  <a:schemeClr val="accent2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8" name="Rechteck 7"/>
            <p:cNvSpPr/>
            <p:nvPr/>
          </p:nvSpPr>
          <p:spPr>
            <a:xfrm>
              <a:off x="9309460" y="453494"/>
              <a:ext cx="1575493" cy="333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b="1" dirty="0">
                  <a:solidFill>
                    <a:srgbClr val="005AA0"/>
                  </a:solidFill>
                </a:rPr>
                <a:t>2019</a:t>
              </a:r>
            </a:p>
          </p:txBody>
        </p:sp>
      </p:grpSp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72" y="586947"/>
            <a:ext cx="5134387" cy="392901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215515" y="3867894"/>
            <a:ext cx="9238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Tailoring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plasma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optimal </a:t>
            </a:r>
            <a:r>
              <a:rPr lang="de-DE" dirty="0" err="1"/>
              <a:t>efficiency</a:t>
            </a:r>
            <a:endParaRPr lang="de-DE" dirty="0"/>
          </a:p>
          <a:p>
            <a:r>
              <a:rPr lang="de-DE" dirty="0"/>
              <a:t>(</a:t>
            </a:r>
            <a:r>
              <a:rPr lang="de-DE" dirty="0" err="1"/>
              <a:t>either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via </a:t>
            </a:r>
            <a:r>
              <a:rPr lang="de-DE" dirty="0" err="1"/>
              <a:t>tailoring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pulse) </a:t>
            </a:r>
            <a:endParaRPr lang="de-DE" sz="1600" dirty="0"/>
          </a:p>
        </p:txBody>
      </p:sp>
      <p:sp>
        <p:nvSpPr>
          <p:cNvPr id="10" name="Rechteck 9"/>
          <p:cNvSpPr/>
          <p:nvPr/>
        </p:nvSpPr>
        <p:spPr>
          <a:xfrm>
            <a:off x="215516" y="4623978"/>
            <a:ext cx="34247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i="1" dirty="0"/>
              <a:t>T. Ziegler, et al., arxiv:2007.11499 (2020)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387072" y="4439312"/>
            <a:ext cx="3961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based</a:t>
            </a:r>
            <a:r>
              <a:rPr lang="de-DE" dirty="0"/>
              <a:t> on ~15 J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9714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94666" y="123478"/>
            <a:ext cx="80297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First in-vivo proton irradiation at a compact laser plasma accelerator  </a:t>
            </a:r>
            <a:endParaRPr lang="de-DE" sz="2000" dirty="0">
              <a:solidFill>
                <a:srgbClr val="005AA0"/>
              </a:solidFill>
            </a:endParaRPr>
          </a:p>
        </p:txBody>
      </p:sp>
      <p:grpSp>
        <p:nvGrpSpPr>
          <p:cNvPr id="10" name="Gruppieren 9"/>
          <p:cNvGrpSpPr>
            <a:grpSpLocks noChangeAspect="1"/>
          </p:cNvGrpSpPr>
          <p:nvPr/>
        </p:nvGrpSpPr>
        <p:grpSpPr>
          <a:xfrm>
            <a:off x="5652120" y="2175706"/>
            <a:ext cx="2975387" cy="2621878"/>
            <a:chOff x="3437667" y="3498190"/>
            <a:chExt cx="2058212" cy="1813673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2"/>
            <a:srcRect l="1841" t="27690" r="58075" b="9515"/>
            <a:stretch/>
          </p:blipFill>
          <p:spPr>
            <a:xfrm>
              <a:off x="3437667" y="3498191"/>
              <a:ext cx="2058212" cy="1813672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>
            <a:xfrm>
              <a:off x="5219700" y="3498190"/>
              <a:ext cx="276179" cy="1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" name="Gruppieren 12"/>
          <p:cNvGrpSpPr>
            <a:grpSpLocks noChangeAspect="1"/>
          </p:cNvGrpSpPr>
          <p:nvPr/>
        </p:nvGrpSpPr>
        <p:grpSpPr>
          <a:xfrm>
            <a:off x="359532" y="915566"/>
            <a:ext cx="5108095" cy="1398810"/>
            <a:chOff x="2003905" y="999144"/>
            <a:chExt cx="8184191" cy="2241174"/>
          </a:xfrm>
        </p:grpSpPr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7CA859CF-3E91-432F-9916-932B98458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3905" y="999144"/>
              <a:ext cx="8184191" cy="2241174"/>
            </a:xfrm>
            <a:prstGeom prst="rect">
              <a:avLst/>
            </a:prstGeom>
          </p:spPr>
        </p:pic>
        <p:sp>
          <p:nvSpPr>
            <p:cNvPr id="15" name="Rechteck 14"/>
            <p:cNvSpPr/>
            <p:nvPr/>
          </p:nvSpPr>
          <p:spPr>
            <a:xfrm>
              <a:off x="2003905" y="1031309"/>
              <a:ext cx="294795" cy="3554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5976156" y="1094094"/>
            <a:ext cx="3082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transfering</a:t>
            </a:r>
            <a:r>
              <a:rPr lang="de-DE" dirty="0"/>
              <a:t> </a:t>
            </a:r>
            <a:r>
              <a:rPr lang="de-DE" dirty="0" err="1"/>
              <a:t>intense</a:t>
            </a:r>
            <a:endParaRPr lang="de-DE" dirty="0"/>
          </a:p>
          <a:p>
            <a:r>
              <a:rPr lang="de-DE" dirty="0"/>
              <a:t>poly-</a:t>
            </a:r>
            <a:r>
              <a:rPr lang="de-DE" dirty="0" err="1"/>
              <a:t>chromatic</a:t>
            </a:r>
            <a:r>
              <a:rPr lang="de-DE" dirty="0"/>
              <a:t> </a:t>
            </a:r>
            <a:r>
              <a:rPr lang="de-DE" dirty="0" err="1"/>
              <a:t>proton</a:t>
            </a:r>
            <a:r>
              <a:rPr lang="de-DE" dirty="0"/>
              <a:t> pulse </a:t>
            </a:r>
          </a:p>
          <a:p>
            <a:r>
              <a:rPr lang="de-DE" dirty="0" err="1"/>
              <a:t>into</a:t>
            </a:r>
            <a:r>
              <a:rPr lang="de-DE" dirty="0"/>
              <a:t> flat </a:t>
            </a:r>
            <a:r>
              <a:rPr lang="de-DE" dirty="0" err="1"/>
              <a:t>depth</a:t>
            </a:r>
            <a:r>
              <a:rPr lang="de-DE" dirty="0"/>
              <a:t>-dose  </a:t>
            </a:r>
          </a:p>
        </p:txBody>
      </p:sp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927213"/>
              </p:ext>
            </p:extLst>
          </p:nvPr>
        </p:nvGraphicFramePr>
        <p:xfrm>
          <a:off x="557616" y="2944901"/>
          <a:ext cx="4357619" cy="2198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feld 16"/>
          <p:cNvSpPr txBox="1"/>
          <p:nvPr/>
        </p:nvSpPr>
        <p:spPr>
          <a:xfrm>
            <a:off x="251520" y="2643758"/>
            <a:ext cx="499367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absolute </a:t>
            </a:r>
            <a:r>
              <a:rPr lang="de-DE" dirty="0" err="1"/>
              <a:t>and</a:t>
            </a:r>
            <a:r>
              <a:rPr lang="de-DE" dirty="0"/>
              <a:t> relative online </a:t>
            </a:r>
            <a:r>
              <a:rPr lang="de-DE" dirty="0" err="1"/>
              <a:t>dosimetry</a:t>
            </a:r>
            <a:r>
              <a:rPr lang="de-DE" dirty="0"/>
              <a:t> </a:t>
            </a:r>
            <a:r>
              <a:rPr lang="de-DE" dirty="0" err="1"/>
              <a:t>enables</a:t>
            </a:r>
            <a:r>
              <a:rPr lang="de-DE" dirty="0"/>
              <a:t> </a:t>
            </a:r>
          </a:p>
          <a:p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accumulated</a:t>
            </a:r>
            <a:r>
              <a:rPr lang="de-DE" dirty="0"/>
              <a:t> </a:t>
            </a:r>
            <a:r>
              <a:rPr lang="de-DE" dirty="0" err="1"/>
              <a:t>prescribed</a:t>
            </a:r>
            <a:r>
              <a:rPr lang="de-DE" dirty="0"/>
              <a:t> dose  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5"/>
          <a:srcRect l="70874" t="41180" r="16841" b="44960"/>
          <a:stretch/>
        </p:blipFill>
        <p:spPr>
          <a:xfrm>
            <a:off x="6106507" y="3400171"/>
            <a:ext cx="1417821" cy="89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77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P spid="17" grpId="0" animBg="1"/>
    </p:bldLst>
  </p:timing>
</p:sld>
</file>

<file path=ppt/theme/theme1.xml><?xml version="1.0" encoding="utf-8"?>
<a:theme xmlns:a="http://schemas.openxmlformats.org/drawingml/2006/main" name="Titel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Inhaltsfolie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haltsfolie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1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768</Words>
  <Application>Microsoft Macintosh PowerPoint</Application>
  <PresentationFormat>On-screen Show (16:9)</PresentationFormat>
  <Paragraphs>113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Times New Roman</vt:lpstr>
      <vt:lpstr>Wingdings</vt:lpstr>
      <vt:lpstr>Titel_Materie</vt:lpstr>
      <vt:lpstr>2_Inhaltsfolie_Materie</vt:lpstr>
      <vt:lpstr>Inhaltsfolie_Materie</vt:lpstr>
      <vt:lpstr>11_Benutzerdefiniertes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Bernd Göbel</dc:creator>
  <cp:lastModifiedBy>Alexia</cp:lastModifiedBy>
  <cp:revision>387</cp:revision>
  <dcterms:created xsi:type="dcterms:W3CDTF">2017-08-27T12:31:56Z</dcterms:created>
  <dcterms:modified xsi:type="dcterms:W3CDTF">2020-10-07T08:57:14Z</dcterms:modified>
</cp:coreProperties>
</file>