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30"/>
  </p:notesMasterIdLst>
  <p:handoutMasterIdLst>
    <p:handoutMasterId r:id="rId31"/>
  </p:handoutMasterIdLst>
  <p:sldIdLst>
    <p:sldId id="313" r:id="rId2"/>
    <p:sldId id="331" r:id="rId3"/>
    <p:sldId id="332" r:id="rId4"/>
    <p:sldId id="339" r:id="rId5"/>
    <p:sldId id="353" r:id="rId6"/>
    <p:sldId id="352" r:id="rId7"/>
    <p:sldId id="333" r:id="rId8"/>
    <p:sldId id="354" r:id="rId9"/>
    <p:sldId id="337" r:id="rId10"/>
    <p:sldId id="342" r:id="rId11"/>
    <p:sldId id="355" r:id="rId12"/>
    <p:sldId id="358" r:id="rId13"/>
    <p:sldId id="334" r:id="rId14"/>
    <p:sldId id="340" r:id="rId15"/>
    <p:sldId id="356" r:id="rId16"/>
    <p:sldId id="343" r:id="rId17"/>
    <p:sldId id="345" r:id="rId18"/>
    <p:sldId id="338" r:id="rId19"/>
    <p:sldId id="357" r:id="rId20"/>
    <p:sldId id="344" r:id="rId21"/>
    <p:sldId id="359" r:id="rId22"/>
    <p:sldId id="346" r:id="rId23"/>
    <p:sldId id="347" r:id="rId24"/>
    <p:sldId id="348" r:id="rId25"/>
    <p:sldId id="349" r:id="rId26"/>
    <p:sldId id="350" r:id="rId27"/>
    <p:sldId id="351" r:id="rId28"/>
    <p:sldId id="336" r:id="rId29"/>
  </p:sldIdLst>
  <p:sldSz cx="9144000" cy="6858000" type="screen4x3"/>
  <p:notesSz cx="9144000" cy="6858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404040"/>
    <a:srgbClr val="4E4E4E"/>
    <a:srgbClr val="98E55D"/>
    <a:srgbClr val="86E55C"/>
    <a:srgbClr val="95E84B"/>
    <a:srgbClr val="50504E"/>
    <a:srgbClr val="63666A"/>
    <a:srgbClr val="99D6EA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7" autoAdjust="0"/>
    <p:restoredTop sz="50000" autoAdjust="0"/>
  </p:normalViewPr>
  <p:slideViewPr>
    <p:cSldViewPr snapToGrid="0" snapToObjects="1" showGuides="1">
      <p:cViewPr varScale="1">
        <p:scale>
          <a:sx n="128" d="100"/>
          <a:sy n="128" d="100"/>
        </p:scale>
        <p:origin x="1944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7/22/20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0"/>
            <a:ext cx="5372100" cy="571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2437-DC1C-DF44-8A2B-4AFB412245E6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85AD-7F5E-1549-92C4-546D55D15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9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4544"/>
            <a:ext cx="822902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023" y="1599640"/>
            <a:ext cx="4388716" cy="464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55285" y="1599640"/>
            <a:ext cx="4388715" cy="22565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55285" y="3990695"/>
            <a:ext cx="4388715" cy="22579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401361"/>
            <a:ext cx="9144000" cy="45664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--------------------------------------------------------------------------------------------------------------------------------------------------------------------------------</a:t>
            </a:r>
          </a:p>
          <a:p>
            <a:r>
              <a:rPr lang="en-US" dirty="0">
                <a:solidFill>
                  <a:srgbClr val="000000"/>
                </a:solidFill>
              </a:rPr>
              <a:t>             N. Terentiev (CMU/Fermilab)         Muon Collider Physics and Detectors Meeting,    September 21,  2011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534978" y="6552640"/>
            <a:ext cx="609023" cy="169489"/>
          </a:xfrm>
        </p:spPr>
        <p:txBody>
          <a:bodyPr/>
          <a:lstStyle>
            <a:lvl1pPr>
              <a:defRPr/>
            </a:lvl1pPr>
          </a:lstStyle>
          <a:p>
            <a:fld id="{E715F01A-C7B7-4DB9-8EDE-A80EC14DC9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3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Ronald Lipton | Muon Collider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Ronald Lipton | 3D Integration of Sensors and Electronics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Ronald Lipton | 3D Integration of Sensors and Electronics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Ronald Lipton | Silicon Architectures | DOE KA25 Detector R&amp;D Review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Ronald Lipton | Silicon Architectures | DOE KA25 Detector R&amp;D Review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8" y="-3192"/>
            <a:ext cx="8256056" cy="98796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3" y="990544"/>
            <a:ext cx="8915813" cy="555707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2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4544"/>
            <a:ext cx="822902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023" y="1599640"/>
            <a:ext cx="4388716" cy="464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285" y="1599640"/>
            <a:ext cx="4388715" cy="4649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1361"/>
            <a:ext cx="9144000" cy="45664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--------------------------------------------------------------------------------------------------------------------------------------------------------------------------------</a:t>
            </a:r>
          </a:p>
          <a:p>
            <a:r>
              <a:rPr lang="en-US" dirty="0">
                <a:solidFill>
                  <a:srgbClr val="000000"/>
                </a:solidFill>
              </a:rPr>
              <a:t>             N. Terentiev (CMU/Fermilab)            Muon Collider 2011         27 June – 01 July,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34978" y="6552640"/>
            <a:ext cx="609023" cy="169489"/>
          </a:xfrm>
        </p:spPr>
        <p:txBody>
          <a:bodyPr/>
          <a:lstStyle>
            <a:lvl1pPr>
              <a:defRPr/>
            </a:lvl1pPr>
          </a:lstStyle>
          <a:p>
            <a:fld id="{9E174F55-66D7-45BE-8A69-A42FA4C638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3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Ronald Lipton | 3D Integration of Sensors and Electronics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  <p:sldLayoutId id="2147484124" r:id="rId9"/>
    <p:sldLayoutId id="2147484125" r:id="rId10"/>
    <p:sldLayoutId id="2147484126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fnal.gov/event/8959/other-view?view=standar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Ronald Lipton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Muon Collider </a:t>
            </a:r>
            <a:r>
              <a:rPr lang="mr-IN" dirty="0"/>
              <a:t>–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Archeology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503988"/>
            <a:ext cx="676275" cy="241300"/>
          </a:xfrm>
        </p:spPr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81313" y="6503988"/>
            <a:ext cx="6262687" cy="242887"/>
          </a:xfrm>
        </p:spPr>
        <p:txBody>
          <a:bodyPr/>
          <a:lstStyle/>
          <a:p>
            <a:pPr>
              <a:defRPr/>
            </a:pPr>
            <a:r>
              <a:rPr lang="en-US" dirty="0"/>
              <a:t>\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6503988"/>
            <a:ext cx="414338" cy="23812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43166"/>
            <a:ext cx="1654288" cy="1240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955" y="2555207"/>
            <a:ext cx="2182926" cy="12286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BB9B44-BEE6-914F-B2B4-9A8E3F0900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87" y="4442791"/>
            <a:ext cx="4305026" cy="241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2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Energy Distributions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0564"/>
            <a:ext cx="9144000" cy="38194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2250" y="1036864"/>
            <a:ext cx="1925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Generally soft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37264" y="3813307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/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0260" y="3813306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736744" y="3813305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69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740169" cy="755461"/>
          </a:xfrm>
        </p:spPr>
        <p:txBody>
          <a:bodyPr>
            <a:normAutofit/>
          </a:bodyPr>
          <a:lstStyle/>
          <a:p>
            <a:r>
              <a:rPr lang="en-US" sz="2400" dirty="0"/>
              <a:t>Attacking the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36" y="665653"/>
            <a:ext cx="8426657" cy="559584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Timing and energy discrimination will be crucial in limiting the background in a Muon Collider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Initial studies were conservative, assuming ns-level timing. ~30 </a:t>
            </a:r>
            <a:r>
              <a:rPr lang="en-US" sz="2000" dirty="0" err="1">
                <a:solidFill>
                  <a:srgbClr val="002060"/>
                </a:solidFill>
              </a:rPr>
              <a:t>ps</a:t>
            </a:r>
            <a:r>
              <a:rPr lang="en-US" sz="2000" dirty="0">
                <a:solidFill>
                  <a:srgbClr val="002060"/>
                </a:solidFill>
              </a:rPr>
              <a:t> timing now appears practical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</a:rPr>
              <a:t>TOF corrections are crucial to ID vertex tracks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We concentrated on understanding the time resolution required and how it may affect the detector mass and resolution for physics objects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Overall, the R&amp;D was synergistic with CLIC, which requires ns level resolutions, and LHC which is looking at fast timing for background reduction, and intensity frontier experiments, which may require 10’s of </a:t>
            </a:r>
            <a:r>
              <a:rPr lang="en-US" sz="2400" dirty="0" err="1">
                <a:solidFill>
                  <a:srgbClr val="002060"/>
                </a:solidFill>
              </a:rPr>
              <a:t>ps</a:t>
            </a:r>
            <a:r>
              <a:rPr lang="en-US" sz="2400" dirty="0">
                <a:solidFill>
                  <a:srgbClr val="002060"/>
                </a:solidFill>
              </a:rPr>
              <a:t> resolutions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18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ate Placeholder 5"/>
          <p:cNvSpPr>
            <a:spLocks noGrp="1"/>
          </p:cNvSpPr>
          <p:nvPr>
            <p:ph type="dt" sz="half" idx="10"/>
          </p:nvPr>
        </p:nvSpPr>
        <p:spPr>
          <a:xfrm>
            <a:off x="134471" y="6387353"/>
            <a:ext cx="8875059" cy="47064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--------------------------------------------------------------------------------------------------------------------------------------------------------------------------------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03311A-BC59-4532-9221-B0081ED9BB3F}" type="slidenum">
              <a:rPr lang="en-US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874059" y="0"/>
            <a:ext cx="7059706" cy="739588"/>
          </a:xfrm>
          <a:gradFill rotWithShape="0">
            <a:gsLst>
              <a:gs pos="0">
                <a:srgbClr val="3366FF">
                  <a:gamma/>
                  <a:tint val="12157"/>
                  <a:invGamma/>
                </a:srgbClr>
              </a:gs>
              <a:gs pos="100000">
                <a:srgbClr val="3366FF">
                  <a:alpha val="58000"/>
                </a:srgbClr>
              </a:gs>
            </a:gsLst>
            <a:lin ang="0" scaled="1"/>
          </a:gradFill>
          <a:ln>
            <a:solidFill>
              <a:srgbClr val="FFFFFF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pPr defTabSz="1001580" eaLnBrk="0" hangingPunct="0"/>
            <a:r>
              <a:rPr lang="en-US" sz="2824" dirty="0"/>
              <a:t>Tracker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4471" y="776008"/>
            <a:ext cx="8875059" cy="5745816"/>
          </a:xfrm>
        </p:spPr>
        <p:txBody>
          <a:bodyPr/>
          <a:lstStyle/>
          <a:p>
            <a:endParaRPr lang="en-US" sz="2118" dirty="0">
              <a:solidFill>
                <a:srgbClr val="0033CC"/>
              </a:solidFill>
            </a:endParaRPr>
          </a:p>
          <a:p>
            <a:r>
              <a:rPr lang="en-US" sz="2118" dirty="0">
                <a:solidFill>
                  <a:srgbClr val="0033CC"/>
                </a:solidFill>
              </a:rPr>
              <a:t>Hit R vs. Z  for ILCRoot VXD and Tracker detector layers</a:t>
            </a:r>
          </a:p>
          <a:p>
            <a:pPr lvl="1"/>
            <a:r>
              <a:rPr lang="en-US" sz="2118" dirty="0"/>
              <a:t>Essentially a copy of the </a:t>
            </a:r>
            <a:r>
              <a:rPr lang="en-US" sz="2118" dirty="0" err="1"/>
              <a:t>SiD</a:t>
            </a:r>
            <a:r>
              <a:rPr lang="en-US" sz="2118" dirty="0"/>
              <a:t> tracker</a:t>
            </a:r>
          </a:p>
          <a:p>
            <a:pPr lvl="1"/>
            <a:r>
              <a:rPr lang="en-US" sz="2118" dirty="0"/>
              <a:t>TB – Tracker Barrel, TE – Tracker Endcap,  FT – Forward Tracker</a:t>
            </a:r>
          </a:p>
          <a:p>
            <a:endParaRPr lang="en-US" sz="2118" dirty="0">
              <a:solidFill>
                <a:schemeClr val="tx1"/>
              </a:solidFill>
            </a:endParaRPr>
          </a:p>
        </p:txBody>
      </p:sp>
      <p:pic>
        <p:nvPicPr>
          <p:cNvPr id="102404" name="Picture 4" descr="CMU_Physics_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971" y="1"/>
            <a:ext cx="1064559" cy="77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914" y="2286000"/>
            <a:ext cx="5849471" cy="396688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12" y="0"/>
            <a:ext cx="742390" cy="791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72" y="6554506"/>
            <a:ext cx="7154956" cy="301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756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763" y="687831"/>
            <a:ext cx="5267381" cy="3084069"/>
          </a:xfrm>
        </p:spPr>
        <p:txBody>
          <a:bodyPr/>
          <a:lstStyle/>
          <a:p>
            <a:r>
              <a:rPr lang="en-US" sz="1400" dirty="0"/>
              <a:t>We had relied heavily on timing for background rejection</a:t>
            </a:r>
          </a:p>
          <a:p>
            <a:r>
              <a:rPr lang="en-US" sz="1400" dirty="0">
                <a:solidFill>
                  <a:srgbClr val="002060"/>
                </a:solidFill>
              </a:rPr>
              <a:t>A timing bug in MARS meant we had to revise physics analyses after Snowmass</a:t>
            </a:r>
          </a:p>
          <a:p>
            <a:pPr lvl="1"/>
            <a:r>
              <a:rPr lang="en-US" sz="1400" dirty="0"/>
              <a:t>The peak level in the tracker at t=0 is about 4 orders of magnitude higher than before</a:t>
            </a:r>
          </a:p>
          <a:p>
            <a:pPr lvl="1"/>
            <a:r>
              <a:rPr lang="en-US" sz="1400" dirty="0"/>
              <a:t>The effects in the calorimeter are less dramatic</a:t>
            </a:r>
          </a:p>
          <a:p>
            <a:r>
              <a:rPr lang="en-US" sz="1400" dirty="0"/>
              <a:t>Cuts</a:t>
            </a:r>
          </a:p>
          <a:p>
            <a:pPr lvl="1"/>
            <a:r>
              <a:rPr lang="en-US" sz="1400" dirty="0"/>
              <a:t>Timing with respect to muon </a:t>
            </a:r>
          </a:p>
          <a:p>
            <a:pPr lvl="1"/>
            <a:r>
              <a:rPr lang="en-US" sz="1400" dirty="0"/>
              <a:t>Energy deposition</a:t>
            </a:r>
          </a:p>
          <a:p>
            <a:pPr lvl="1"/>
            <a:r>
              <a:rPr lang="en-US" sz="1400" dirty="0"/>
              <a:t>Angle offsets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Cuts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478" y="474748"/>
            <a:ext cx="3481126" cy="27849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098" y="2327691"/>
            <a:ext cx="3403886" cy="278957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69746" y="-79675"/>
            <a:ext cx="1565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(N. </a:t>
            </a:r>
            <a:r>
              <a:rPr lang="en-US" dirty="0" err="1"/>
              <a:t>Terentiev</a:t>
            </a:r>
            <a:r>
              <a:rPr lang="en-US" dirty="0"/>
              <a:t>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511" y="3155505"/>
            <a:ext cx="2816466" cy="35859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284" y="4993942"/>
            <a:ext cx="4314303" cy="16940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942907" y="2476584"/>
            <a:ext cx="16799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Time cuts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6952763" y="6226321"/>
            <a:ext cx="16799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Angle </a:t>
            </a:r>
            <a:r>
              <a:rPr lang="en-US" dirty="0"/>
              <a:t>cuts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2353715" y="3318437"/>
            <a:ext cx="16799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/>
              <a:t>Energy </a:t>
            </a:r>
            <a:r>
              <a:rPr lang="en-US" dirty="0"/>
              <a:t>cuts</a:t>
            </a:r>
          </a:p>
        </p:txBody>
      </p:sp>
    </p:spTree>
    <p:extLst>
      <p:ext uri="{BB962C8B-B14F-4D97-AF65-F5344CB8AC3E}">
        <p14:creationId xmlns:p14="http://schemas.microsoft.com/office/powerpoint/2010/main" val="349340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1514" y="678903"/>
            <a:ext cx="8848271" cy="5484407"/>
          </a:xfrm>
        </p:spPr>
        <p:txBody>
          <a:bodyPr/>
          <a:lstStyle/>
          <a:p>
            <a:r>
              <a:rPr lang="en-US" sz="1800" dirty="0">
                <a:latin typeface="+mj-lt"/>
              </a:rPr>
              <a:t>VXD and Tracker cuts</a:t>
            </a:r>
          </a:p>
          <a:p>
            <a:pPr lvl="1"/>
            <a:r>
              <a:rPr lang="en-US" sz="1800" dirty="0">
                <a:latin typeface="+mj-lt"/>
              </a:rPr>
              <a:t>timing gate width 0.9 ns (VXD) and 0.9 ns – 1.05 ns (Tracker)</a:t>
            </a:r>
          </a:p>
          <a:p>
            <a:pPr lvl="1"/>
            <a:r>
              <a:rPr lang="en-US" sz="1800" dirty="0">
                <a:latin typeface="+mj-lt"/>
              </a:rPr>
              <a:t>energy deposition, Z, layer dependent</a:t>
            </a:r>
          </a:p>
          <a:p>
            <a:pPr lvl="1"/>
            <a:r>
              <a:rPr lang="en-US" sz="1800" dirty="0">
                <a:latin typeface="+mj-lt"/>
              </a:rPr>
              <a:t>Delta Phi</a:t>
            </a:r>
          </a:p>
          <a:p>
            <a:pPr lvl="1"/>
            <a:r>
              <a:rPr lang="en-US" sz="1800" dirty="0">
                <a:latin typeface="+mj-lt"/>
              </a:rPr>
              <a:t>Delta Theta, depends on Z and layer</a:t>
            </a:r>
          </a:p>
          <a:p>
            <a:r>
              <a:rPr lang="en-US" sz="1800" dirty="0">
                <a:latin typeface="+mj-lt"/>
              </a:rPr>
              <a:t>At IP muon efficiency ~85% </a:t>
            </a:r>
          </a:p>
          <a:p>
            <a:pPr lvl="1"/>
            <a:r>
              <a:rPr lang="en-US" sz="1800" dirty="0">
                <a:latin typeface="+mj-lt"/>
              </a:rPr>
              <a:t>MARS background fraction is ~17% in the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innermost VXD layer</a:t>
            </a:r>
          </a:p>
          <a:p>
            <a:pPr lvl="1"/>
            <a:r>
              <a:rPr lang="en-US" sz="1800" dirty="0">
                <a:latin typeface="+mj-lt"/>
              </a:rPr>
              <a:t> ~0.5% in the outermost Tracker layer</a:t>
            </a:r>
          </a:p>
          <a:p>
            <a:pPr lvl="1"/>
            <a:r>
              <a:rPr lang="en-US" sz="1800" dirty="0">
                <a:latin typeface="+mj-lt"/>
              </a:rPr>
              <a:t>The density of MARS surviving hit clusters is ~580 cm</a:t>
            </a:r>
            <a:r>
              <a:rPr lang="en-US" sz="1800" baseline="30000" dirty="0">
                <a:latin typeface="+mj-lt"/>
              </a:rPr>
              <a:t>-2</a:t>
            </a:r>
            <a:r>
              <a:rPr lang="en-US" sz="1800" dirty="0">
                <a:latin typeface="+mj-lt"/>
              </a:rPr>
              <a:t> for innermost VXD barrel layer and ~0.05 cm</a:t>
            </a:r>
            <a:r>
              <a:rPr lang="en-US" sz="1800" baseline="30000" dirty="0">
                <a:latin typeface="+mj-lt"/>
              </a:rPr>
              <a:t>-2</a:t>
            </a:r>
            <a:r>
              <a:rPr lang="en-US" sz="1800" dirty="0">
                <a:latin typeface="+mj-lt"/>
              </a:rPr>
              <a:t> for outmost Tracker barrel layer.</a:t>
            </a:r>
          </a:p>
          <a:p>
            <a:r>
              <a:rPr lang="en-US" sz="2000" dirty="0">
                <a:latin typeface="+mj-lt"/>
              </a:rPr>
              <a:t>An additional calorimeter ROI cut had to be used for the physics analysis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I think we can do much better than this study indicates</a:t>
            </a:r>
            <a:br>
              <a:rPr lang="en-US" sz="2000" dirty="0">
                <a:solidFill>
                  <a:srgbClr val="FF0000"/>
                </a:solidFill>
                <a:latin typeface="+mj-lt"/>
              </a:rPr>
            </a:br>
            <a:r>
              <a:rPr lang="en-US" sz="2000" dirty="0">
                <a:solidFill>
                  <a:srgbClr val="FF0000"/>
                </a:solidFill>
                <a:latin typeface="+mj-lt"/>
              </a:rPr>
              <a:t>Needed </a:t>
            </a:r>
            <a:r>
              <a:rPr lang="mr-IN" sz="2000" dirty="0">
                <a:solidFill>
                  <a:srgbClr val="FF0000"/>
                </a:solidFill>
                <a:latin typeface="+mj-lt"/>
              </a:rPr>
              <a:t>–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small pixels, fast (50ps) timing, fast correlation of hits in </a:t>
            </a:r>
            <a:r>
              <a:rPr lang="en-US" sz="2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q </a:t>
            </a:r>
          </a:p>
          <a:p>
            <a:pPr marL="0" indent="0">
              <a:buNone/>
            </a:pPr>
            <a:endParaRPr lang="en-US" sz="2000" dirty="0">
              <a:latin typeface="+mj-lt"/>
              <a:ea typeface="Symbol" charset="2"/>
              <a:cs typeface="Symbol" charset="2"/>
            </a:endParaRPr>
          </a:p>
          <a:p>
            <a:pPr marL="0" indent="0">
              <a:buNone/>
            </a:pPr>
            <a:endParaRPr lang="en-US" sz="20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2250" y="125513"/>
            <a:ext cx="8686800" cy="427877"/>
          </a:xfrm>
        </p:spPr>
        <p:txBody>
          <a:bodyPr/>
          <a:lstStyle/>
          <a:p>
            <a:r>
              <a:rPr lang="en-US" dirty="0"/>
              <a:t>Tracker Cuts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190" y="0"/>
            <a:ext cx="4327274" cy="29345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22589" y="139120"/>
            <a:ext cx="1565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(N. </a:t>
            </a:r>
            <a:r>
              <a:rPr lang="en-US" dirty="0" err="1"/>
              <a:t>Terentiev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93707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yer_4_neutronDLvsdedx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053" y="69976"/>
            <a:ext cx="4932947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7103" y="1061537"/>
            <a:ext cx="1158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Neutrons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34290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electrons</a:t>
            </a:r>
          </a:p>
        </p:txBody>
      </p:sp>
      <p:pic>
        <p:nvPicPr>
          <p:cNvPr id="8" name="Picture 7" descr="layer_4_electronDLvsdedx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4812632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9419" y="4254944"/>
            <a:ext cx="10554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Compton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43200" y="5791200"/>
            <a:ext cx="130817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High energy 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conversions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6396335"/>
            <a:ext cx="145868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soft</a:t>
            </a:r>
          </a:p>
          <a:p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conversions</a:t>
            </a:r>
          </a:p>
        </p:txBody>
      </p:sp>
      <p:pic>
        <p:nvPicPr>
          <p:cNvPr id="12" name="Picture 11" descr="layer_4_positronDLvsdedx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368" y="3810000"/>
            <a:ext cx="4812632" cy="304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2200" y="3352800"/>
            <a:ext cx="106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positrons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833" y="159284"/>
            <a:ext cx="335580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Energy deposits in </a:t>
            </a:r>
          </a:p>
          <a:p>
            <a:r>
              <a:rPr lang="en-US" dirty="0"/>
              <a:t>Silicon layers (RL)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Substantial background rejection by pulse shape is possible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0078" y="1200037"/>
            <a:ext cx="731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</a:t>
            </a:r>
          </a:p>
          <a:p>
            <a:r>
              <a:rPr lang="en-US" sz="1400" dirty="0"/>
              <a:t>deposit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0916" y="3111043"/>
            <a:ext cx="1693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Path length </a:t>
            </a:r>
            <a:r>
              <a:rPr lang="en-US" sz="1400"/>
              <a:t>in silicon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5739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2948" y="110914"/>
            <a:ext cx="6267974" cy="435738"/>
          </a:xfrm>
        </p:spPr>
        <p:txBody>
          <a:bodyPr/>
          <a:lstStyle/>
          <a:p>
            <a:r>
              <a:rPr lang="en-US" sz="2000" dirty="0"/>
              <a:t>More sophisticated approaches to tracking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2948" y="663296"/>
            <a:ext cx="89515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have been substantial developments in tracking, 3D electronics fast timing and device engineering that should enable MUCH more sophisticated track pulse shape discrimination.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LGADs to provide internal amplification and fast timing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 LGADs add position resolution and fill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3D electronics to provide low capacitance small pixels with sophisticated processing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Substrate engineering to manipulate charge within a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Much of the neutron background can be eliminated with pulse height and shape discrimination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Compton electrons can be addressed by pulse shape cuts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MAPs for low cost, low mass fine pixel devices.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54672" y="1670389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Background Track </a:t>
            </a:r>
            <a:r>
              <a:rPr lang="en-US" sz="1400" dirty="0">
                <a:solidFill>
                  <a:schemeClr val="bg1"/>
                </a:solidFill>
              </a:rPr>
              <a:t>path</a:t>
            </a:r>
          </a:p>
        </p:txBody>
      </p:sp>
    </p:spTree>
    <p:extLst>
      <p:ext uri="{BB962C8B-B14F-4D97-AF65-F5344CB8AC3E}">
        <p14:creationId xmlns:p14="http://schemas.microsoft.com/office/powerpoint/2010/main" val="199877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028" y="633619"/>
            <a:ext cx="5856634" cy="8887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anode for timing, cathodes for pulse shape discrimination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027" y="0"/>
            <a:ext cx="5349738" cy="555723"/>
          </a:xfrm>
        </p:spPr>
        <p:txBody>
          <a:bodyPr/>
          <a:lstStyle/>
          <a:p>
            <a:r>
              <a:rPr lang="en-US" sz="2400" dirty="0" err="1"/>
              <a:t>Example:Double</a:t>
            </a:r>
            <a:r>
              <a:rPr lang="en-US" sz="2400" dirty="0"/>
              <a:t> Sided LGAD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44DD3D-6B7A-314E-AF2A-9055ED367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857"/>
            <a:ext cx="6341165" cy="48999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AE0760-F941-4B49-B782-63AD737FAE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56"/>
          <a:stretch/>
        </p:blipFill>
        <p:spPr>
          <a:xfrm>
            <a:off x="6017661" y="71386"/>
            <a:ext cx="3110593" cy="3538896"/>
          </a:xfrm>
          <a:prstGeom prst="rect">
            <a:avLst/>
          </a:prstGeom>
        </p:spPr>
      </p:pic>
      <p:pic>
        <p:nvPicPr>
          <p:cNvPr id="23" name="Picture 22" descr="A close up of a map&#10;&#10;Description automatically generated">
            <a:extLst>
              <a:ext uri="{FF2B5EF4-FFF2-40B4-BE49-F238E27FC236}">
                <a16:creationId xmlns:a16="http://schemas.microsoft.com/office/drawing/2014/main" id="{132411DE-AE1C-8945-B2FA-0642E7F63E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809" y="3615870"/>
            <a:ext cx="3000299" cy="312562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C52A911-334F-1B4A-93D8-4D66EDCA99F2}"/>
              </a:ext>
            </a:extLst>
          </p:cNvPr>
          <p:cNvSpPr txBox="1"/>
          <p:nvPr/>
        </p:nvSpPr>
        <p:spPr>
          <a:xfrm>
            <a:off x="7631194" y="1009837"/>
            <a:ext cx="14357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degree</a:t>
            </a:r>
          </a:p>
          <a:p>
            <a:r>
              <a:rPr lang="en-US" dirty="0"/>
              <a:t>track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BF264AA-4C0D-FA4D-957E-D9C80D73DADA}"/>
              </a:ext>
            </a:extLst>
          </p:cNvPr>
          <p:cNvSpPr txBox="1"/>
          <p:nvPr/>
        </p:nvSpPr>
        <p:spPr>
          <a:xfrm>
            <a:off x="7572957" y="5346611"/>
            <a:ext cx="1280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degree</a:t>
            </a:r>
          </a:p>
          <a:p>
            <a:r>
              <a:rPr lang="en-US" dirty="0"/>
              <a:t>track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2BD1E6-DA05-7A4D-A9AF-F95F3D187067}"/>
              </a:ext>
            </a:extLst>
          </p:cNvPr>
          <p:cNvSpPr txBox="1"/>
          <p:nvPr/>
        </p:nvSpPr>
        <p:spPr>
          <a:xfrm>
            <a:off x="6864109" y="217169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anode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4F6042-7E67-7646-8B10-C2122C6591B7}"/>
              </a:ext>
            </a:extLst>
          </p:cNvPr>
          <p:cNvSpPr txBox="1"/>
          <p:nvPr/>
        </p:nvSpPr>
        <p:spPr>
          <a:xfrm>
            <a:off x="7380285" y="2586990"/>
            <a:ext cx="940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cathodes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028059-4B3D-E047-A45A-65BDDBBDCB5D}"/>
              </a:ext>
            </a:extLst>
          </p:cNvPr>
          <p:cNvSpPr txBox="1"/>
          <p:nvPr/>
        </p:nvSpPr>
        <p:spPr>
          <a:xfrm>
            <a:off x="8213100" y="4279562"/>
            <a:ext cx="44916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/>
              <a:t>anode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68194F-9914-D14D-8C45-9F193A8C1B8D}"/>
              </a:ext>
            </a:extLst>
          </p:cNvPr>
          <p:cNvSpPr txBox="1"/>
          <p:nvPr/>
        </p:nvSpPr>
        <p:spPr>
          <a:xfrm>
            <a:off x="8548881" y="331347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 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B28081-3C9C-6942-B15B-68526CD5C30C}"/>
              </a:ext>
            </a:extLst>
          </p:cNvPr>
          <p:cNvSpPr txBox="1"/>
          <p:nvPr/>
        </p:nvSpPr>
        <p:spPr>
          <a:xfrm>
            <a:off x="198632" y="1522355"/>
            <a:ext cx="58190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15 degree track detector internal current distributions</a:t>
            </a:r>
          </a:p>
        </p:txBody>
      </p:sp>
    </p:spTree>
    <p:extLst>
      <p:ext uri="{BB962C8B-B14F-4D97-AF65-F5344CB8AC3E}">
        <p14:creationId xmlns:p14="http://schemas.microsoft.com/office/powerpoint/2010/main" val="1994039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662" y="767443"/>
            <a:ext cx="8370321" cy="5059363"/>
          </a:xfrm>
        </p:spPr>
        <p:txBody>
          <a:bodyPr/>
          <a:lstStyle/>
          <a:p>
            <a:r>
              <a:rPr lang="en-US" dirty="0"/>
              <a:t>Much of the calorimeter background is soft and electromagnetic</a:t>
            </a:r>
          </a:p>
          <a:p>
            <a:pPr lvl="1"/>
            <a:r>
              <a:rPr lang="en-US" dirty="0"/>
              <a:t>High occupancy in the  first few radiation lengths</a:t>
            </a:r>
          </a:p>
          <a:p>
            <a:pPr lvl="1"/>
            <a:r>
              <a:rPr lang="en-US" dirty="0"/>
              <a:t>2014 study used a time cut and front/back segmentation</a:t>
            </a:r>
          </a:p>
          <a:p>
            <a:pPr lvl="1"/>
            <a:r>
              <a:rPr lang="en-US" dirty="0"/>
              <a:t>Background pedestal was subtracted.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 Backgrounds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2" y="2916935"/>
            <a:ext cx="8864959" cy="382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34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74" y="0"/>
            <a:ext cx="3642212" cy="1084222"/>
          </a:xfrm>
        </p:spPr>
        <p:txBody>
          <a:bodyPr>
            <a:noAutofit/>
          </a:bodyPr>
          <a:lstStyle/>
          <a:p>
            <a:r>
              <a:rPr lang="en-US" sz="2400" dirty="0"/>
              <a:t>Time Development of Hadron Showers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488" y="0"/>
            <a:ext cx="4891424" cy="33210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64936" y="782348"/>
            <a:ext cx="1805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(F. Simon CALICE)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78674" y="967014"/>
            <a:ext cx="4063126" cy="5537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404040"/>
                </a:solidFill>
              </a:rPr>
              <a:t>The problem of hadron </a:t>
            </a:r>
            <a:r>
              <a:rPr lang="en-US" sz="2400" dirty="0" err="1">
                <a:solidFill>
                  <a:srgbClr val="404040"/>
                </a:solidFill>
              </a:rPr>
              <a:t>calorimetry</a:t>
            </a:r>
            <a:r>
              <a:rPr lang="en-US" sz="2400" dirty="0">
                <a:solidFill>
                  <a:srgbClr val="404040"/>
                </a:solidFill>
              </a:rPr>
              <a:t> at CLIC and a </a:t>
            </a:r>
            <a:r>
              <a:rPr lang="en-US" sz="2400" dirty="0" err="1">
                <a:solidFill>
                  <a:srgbClr val="404040"/>
                </a:solidFill>
              </a:rPr>
              <a:t>Muon</a:t>
            </a:r>
            <a:r>
              <a:rPr lang="en-US" sz="2400" dirty="0">
                <a:solidFill>
                  <a:srgbClr val="404040"/>
                </a:solidFill>
              </a:rPr>
              <a:t> Collider is interesting…</a:t>
            </a:r>
          </a:p>
          <a:p>
            <a:r>
              <a:rPr lang="en-US" sz="2400" dirty="0">
                <a:solidFill>
                  <a:srgbClr val="404040"/>
                </a:solidFill>
              </a:rPr>
              <a:t>Hadron showers take time to develop – nuclear processes can take more than the ns time scale we would like for </a:t>
            </a:r>
            <a:r>
              <a:rPr lang="en-US" sz="2400" dirty="0" err="1">
                <a:solidFill>
                  <a:srgbClr val="404040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err="1">
                <a:solidFill>
                  <a:srgbClr val="404040"/>
                </a:solidFill>
              </a:rPr>
              <a:t>C</a:t>
            </a:r>
            <a:endParaRPr lang="en-US" sz="2400" dirty="0">
              <a:solidFill>
                <a:srgbClr val="404040"/>
              </a:solidFill>
            </a:endParaRPr>
          </a:p>
          <a:p>
            <a:endParaRPr lang="en-US" sz="2400" dirty="0">
              <a:solidFill>
                <a:srgbClr val="404040"/>
              </a:solidFill>
            </a:endParaRPr>
          </a:p>
        </p:txBody>
      </p:sp>
      <p:pic>
        <p:nvPicPr>
          <p:cNvPr id="10" name="Picture 8" descr="nCapt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667" y="3523266"/>
            <a:ext cx="4757112" cy="282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42195" y="4510767"/>
            <a:ext cx="4151472" cy="117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n</a:t>
            </a:r>
            <a:r>
              <a:rPr lang="en-US" sz="2000" dirty="0">
                <a:solidFill>
                  <a:srgbClr val="0000FF"/>
                </a:solidFill>
                <a:sym typeface="Wingdings" charset="0"/>
              </a:rPr>
              <a:t> thermalize   neutron Capture </a:t>
            </a:r>
          </a:p>
          <a:p>
            <a:r>
              <a:rPr lang="en-US" sz="2000" dirty="0">
                <a:solidFill>
                  <a:srgbClr val="0000FF"/>
                </a:solidFill>
                <a:sym typeface="Wingdings" charset="0"/>
              </a:rPr>
              <a:t> </a:t>
            </a:r>
            <a:r>
              <a:rPr lang="en-US" sz="2000" dirty="0">
                <a:solidFill>
                  <a:srgbClr val="0000FF"/>
                </a:solidFill>
                <a:latin typeface="Symbol" charset="0"/>
                <a:cs typeface="Symbol" charset="0"/>
                <a:sym typeface="Wingdings" charset="0"/>
              </a:rPr>
              <a:t>g</a:t>
            </a:r>
            <a:r>
              <a:rPr lang="en-US" sz="2000" dirty="0">
                <a:solidFill>
                  <a:srgbClr val="0000FF"/>
                </a:solidFill>
                <a:sym typeface="Wingdings" charset="0"/>
              </a:rPr>
              <a:t>  visible Energy</a:t>
            </a:r>
          </a:p>
          <a:p>
            <a:endParaRPr lang="en-US" sz="2000" dirty="0">
              <a:solidFill>
                <a:srgbClr val="0000FF"/>
              </a:solidFill>
              <a:sym typeface="Wingdings" charset="0"/>
            </a:endParaRPr>
          </a:p>
          <a:p>
            <a:r>
              <a:rPr lang="en-US" sz="2000" dirty="0">
                <a:solidFill>
                  <a:srgbClr val="0000FF"/>
                </a:solidFill>
                <a:sym typeface="Wingdings" charset="0"/>
              </a:rPr>
              <a:t>(mean Time: 4.2 </a:t>
            </a:r>
            <a:r>
              <a:rPr lang="en-US" sz="2000" dirty="0">
                <a:solidFill>
                  <a:srgbClr val="0000FF"/>
                </a:solidFill>
                <a:latin typeface="Symbol" charset="0"/>
                <a:cs typeface="Symbol" charset="0"/>
                <a:sym typeface="Wingdings" charset="0"/>
              </a:rPr>
              <a:t>m</a:t>
            </a:r>
            <a:r>
              <a:rPr lang="en-US" sz="2000" dirty="0">
                <a:solidFill>
                  <a:srgbClr val="0000FF"/>
                </a:solidFill>
                <a:sym typeface="Wingdings" charset="0"/>
              </a:rPr>
              <a:t> sec)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08728" y="4073008"/>
            <a:ext cx="1265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(H. Wenzel)</a:t>
            </a:r>
          </a:p>
        </p:txBody>
      </p:sp>
    </p:spTree>
    <p:extLst>
      <p:ext uri="{BB962C8B-B14F-4D97-AF65-F5344CB8AC3E}">
        <p14:creationId xmlns:p14="http://schemas.microsoft.com/office/powerpoint/2010/main" val="647967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972" y="876548"/>
            <a:ext cx="9046028" cy="5059363"/>
          </a:xfrm>
        </p:spPr>
        <p:txBody>
          <a:bodyPr/>
          <a:lstStyle/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 focused accelerator R&amp;D program, MAP, was launched in 2010 to study the feasibility of a muon-based collider program</a:t>
            </a:r>
          </a:p>
          <a:p>
            <a:pPr lvl="1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There were a number of earlier studies</a:t>
            </a:r>
          </a:p>
          <a:p>
            <a:pPr lvl="1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 </a:t>
            </a:r>
            <a:r>
              <a:rPr lang="en-US" i="1" dirty="0"/>
              <a:t>small</a:t>
            </a:r>
            <a:r>
              <a:rPr lang="en-US" dirty="0"/>
              <a:t> detector conceptual study was also launched to study the physics potential and associated detector issues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Snowmass studies were based on a simulation of a 1.5 </a:t>
            </a:r>
            <a:r>
              <a:rPr lang="en-US" dirty="0" err="1"/>
              <a:t>TeV</a:t>
            </a:r>
            <a:r>
              <a:rPr lang="en-US" dirty="0"/>
              <a:t> muon collider, with parametric studies of a Higgs factory.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As a result of the 2013/14 US P5 process the MAP program was terminated</a:t>
            </a:r>
          </a:p>
          <a:p>
            <a:pPr lvl="1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This also led to a termination of physics studies</a:t>
            </a:r>
          </a:p>
          <a:p>
            <a:pPr marL="457200" lvl="1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1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Most of this work was done by </a:t>
            </a:r>
            <a:r>
              <a:rPr lang="en-US" dirty="0">
                <a:solidFill>
                  <a:srgbClr val="FF0000"/>
                </a:solidFill>
              </a:rPr>
              <a:t>Vito Di Benedetto, Anna </a:t>
            </a:r>
            <a:r>
              <a:rPr lang="en-US" dirty="0" err="1">
                <a:solidFill>
                  <a:srgbClr val="FF0000"/>
                </a:solidFill>
              </a:rPr>
              <a:t>Mazzacane</a:t>
            </a:r>
            <a:r>
              <a:rPr lang="en-US" dirty="0">
                <a:solidFill>
                  <a:srgbClr val="FF0000"/>
                </a:solidFill>
              </a:rPr>
              <a:t>,  Alex Conway, and Nikolai </a:t>
            </a:r>
            <a:r>
              <a:rPr lang="en-US" dirty="0" err="1">
                <a:solidFill>
                  <a:srgbClr val="FF0000"/>
                </a:solidFill>
              </a:rPr>
              <a:t>Terentiev</a:t>
            </a:r>
            <a:r>
              <a:rPr lang="en-US" dirty="0"/>
              <a:t> with support from the MARS team and Hans </a:t>
            </a:r>
            <a:r>
              <a:rPr lang="en-US" dirty="0" err="1"/>
              <a:t>Wentzel</a:t>
            </a:r>
            <a:r>
              <a:rPr lang="en-US" dirty="0"/>
              <a:t> as well as </a:t>
            </a:r>
            <a:r>
              <a:rPr lang="en-US" dirty="0" err="1"/>
              <a:t>Estia</a:t>
            </a:r>
            <a:r>
              <a:rPr lang="en-US" dirty="0"/>
              <a:t> </a:t>
            </a:r>
            <a:r>
              <a:rPr lang="en-US" dirty="0" err="1"/>
              <a:t>Eichten</a:t>
            </a:r>
            <a:r>
              <a:rPr lang="en-US" dirty="0"/>
              <a:t> and Chris Hill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History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14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have not thought about this too much</a:t>
            </a:r>
          </a:p>
          <a:p>
            <a:pPr marL="0" indent="0">
              <a:buNone/>
            </a:pPr>
            <a:r>
              <a:rPr lang="en-US" dirty="0"/>
              <a:t>Original studies used a dual-readout scheme - can this be improved?</a:t>
            </a:r>
          </a:p>
          <a:p>
            <a:r>
              <a:rPr lang="en-US" dirty="0"/>
              <a:t>A CMS HGC/</a:t>
            </a:r>
            <a:r>
              <a:rPr lang="en-US" dirty="0" err="1"/>
              <a:t>Calice</a:t>
            </a:r>
            <a:r>
              <a:rPr lang="en-US" dirty="0"/>
              <a:t> design for the EM section with finer sampling seems to make sense</a:t>
            </a:r>
          </a:p>
          <a:p>
            <a:r>
              <a:rPr lang="en-US" dirty="0"/>
              <a:t>Use deeper layers to define shower position</a:t>
            </a:r>
          </a:p>
          <a:p>
            <a:pPr lvl="1"/>
            <a:r>
              <a:rPr lang="en-US" dirty="0"/>
              <a:t>Fit to shower longitudinal and transverse shapes to remove background pedestal</a:t>
            </a:r>
          </a:p>
          <a:p>
            <a:pPr lvl="1"/>
            <a:r>
              <a:rPr lang="en-US" dirty="0"/>
              <a:t>Pointing of showers</a:t>
            </a:r>
          </a:p>
          <a:p>
            <a:r>
              <a:rPr lang="en-US" dirty="0"/>
              <a:t>Some energy in a hadronic shower is delayed </a:t>
            </a:r>
            <a:r>
              <a:rPr lang="mr-IN" dirty="0"/>
              <a:t>–</a:t>
            </a:r>
            <a:r>
              <a:rPr lang="en-US" dirty="0"/>
              <a:t> how do time cuts affect this?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 Calorimeter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63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C4D17F-001B-0C43-802E-88531BF40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9014791" cy="54093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Given the time I have not had time to describe the physics studies. There were parametric studies of a Higgs factory, self coupling, width measurement, and full simulation of H/A with background at 1.5 </a:t>
            </a:r>
            <a:r>
              <a:rPr lang="en-US" dirty="0" err="1"/>
              <a:t>TeV</a:t>
            </a:r>
            <a:r>
              <a:rPr lang="en-US" dirty="0"/>
              <a:t> (huge effort)</a:t>
            </a:r>
          </a:p>
          <a:p>
            <a:r>
              <a:rPr lang="en-US" dirty="0"/>
              <a:t>Some slides are attached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The Muon Collider has great potential</a:t>
            </a:r>
          </a:p>
          <a:p>
            <a:r>
              <a:rPr lang="en-US" dirty="0">
                <a:solidFill>
                  <a:srgbClr val="C00000"/>
                </a:solidFill>
              </a:rPr>
              <a:t>There is a great deal of work needed to understand how to most effectively cope with decay backgrounds and take full advantage of the proposed machines.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We barely scratched the surface.</a:t>
            </a:r>
          </a:p>
          <a:p>
            <a:pPr marL="0" indent="0">
              <a:buNone/>
            </a:pPr>
            <a:r>
              <a:rPr lang="en-US" dirty="0">
                <a:solidFill>
                  <a:srgbClr val="004C97"/>
                </a:solidFill>
              </a:rPr>
              <a:t>The Muon Collider is an exciting experimental and accelerator problem that may ultimately provide the breakthrough we need to progress beyond the standard model.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998C6B-5BF1-BD4E-82B1-C337A9C1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415FA-7E1F-1D48-978B-049815DF82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7/26/20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28891-9A69-4048-B2EF-C61D4731A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79F93-CAC9-0044-8DD9-0BF0FCECC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91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8" y="-3191"/>
            <a:ext cx="8256056" cy="574692"/>
          </a:xfrm>
        </p:spPr>
        <p:txBody>
          <a:bodyPr/>
          <a:lstStyle/>
          <a:p>
            <a:r>
              <a:rPr lang="en-US" sz="2400" dirty="0"/>
              <a:t>Physics studies - Higgs</a:t>
            </a:r>
            <a:r>
              <a:rPr lang="en-US" dirty="0"/>
              <a:t> </a:t>
            </a:r>
            <a:r>
              <a:rPr lang="en-US" sz="2400" dirty="0"/>
              <a:t>Factory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46" y="571501"/>
            <a:ext cx="8915813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S-channel Higgs production affords the most precise measurement of the muon Higgs-Yukawa coupling, </a:t>
            </a:r>
            <a:r>
              <a:rPr lang="en-US" sz="2400" dirty="0" err="1"/>
              <a:t>g</a:t>
            </a:r>
            <a:r>
              <a:rPr lang="en-US" sz="2400" baseline="-25000" dirty="0" err="1"/>
              <a:t>μ</a:t>
            </a:r>
            <a:r>
              <a:rPr lang="en-US" sz="2400" dirty="0"/>
              <a:t>, </a:t>
            </a:r>
          </a:p>
          <a:p>
            <a:r>
              <a:rPr lang="en-US" sz="2400" dirty="0">
                <a:solidFill>
                  <a:srgbClr val="3366FF"/>
                </a:solidFill>
              </a:rPr>
              <a:t>precision </a:t>
            </a:r>
            <a:r>
              <a:rPr lang="en-US" sz="2400" dirty="0" err="1">
                <a:solidFill>
                  <a:srgbClr val="3366FF"/>
                </a:solidFill>
              </a:rPr>
              <a:t>δg</a:t>
            </a:r>
            <a:r>
              <a:rPr lang="en-US" sz="2400" baseline="-25000" dirty="0" err="1">
                <a:solidFill>
                  <a:srgbClr val="3366FF"/>
                </a:solidFill>
              </a:rPr>
              <a:t>μ</a:t>
            </a:r>
            <a:r>
              <a:rPr lang="en-US" sz="2400" dirty="0">
                <a:solidFill>
                  <a:srgbClr val="3366FF"/>
                </a:solidFill>
              </a:rPr>
              <a:t>/</a:t>
            </a:r>
            <a:r>
              <a:rPr lang="en-US" sz="2400" dirty="0" err="1">
                <a:solidFill>
                  <a:srgbClr val="3366FF"/>
                </a:solidFill>
              </a:rPr>
              <a:t>g</a:t>
            </a:r>
            <a:r>
              <a:rPr lang="en-US" sz="2400" baseline="-25000" dirty="0" err="1">
                <a:solidFill>
                  <a:srgbClr val="3366FF"/>
                </a:solidFill>
              </a:rPr>
              <a:t>μ</a:t>
            </a:r>
            <a:r>
              <a:rPr lang="en-US" sz="2400" dirty="0">
                <a:solidFill>
                  <a:srgbClr val="3366FF"/>
                </a:solidFill>
              </a:rPr>
              <a:t> ~ (few)%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The s-channel Higgs production affords the best mass measurement of the Higgs boson </a:t>
            </a:r>
          </a:p>
          <a:p>
            <a:r>
              <a:rPr lang="en-US" sz="2400" dirty="0">
                <a:solidFill>
                  <a:srgbClr val="3366FF"/>
                </a:solidFill>
              </a:rPr>
              <a:t>precision of  ~(few) x10</a:t>
            </a:r>
            <a:r>
              <a:rPr lang="en-US" sz="2400" baseline="30000" dirty="0">
                <a:solidFill>
                  <a:srgbClr val="3366FF"/>
                </a:solidFill>
              </a:rPr>
              <a:t>−6</a:t>
            </a:r>
            <a:r>
              <a:rPr lang="en-US" sz="2400" dirty="0">
                <a:solidFill>
                  <a:srgbClr val="3366FF"/>
                </a:solidFill>
              </a:rPr>
              <a:t> with a luminosity of 10</a:t>
            </a:r>
            <a:r>
              <a:rPr lang="en-US" sz="2400" baseline="30000" dirty="0">
                <a:solidFill>
                  <a:srgbClr val="3366FF"/>
                </a:solidFill>
              </a:rPr>
              <a:t>32</a:t>
            </a:r>
            <a:r>
              <a:rPr lang="en-US" sz="2400" dirty="0">
                <a:solidFill>
                  <a:srgbClr val="3366FF"/>
                </a:solidFill>
              </a:rPr>
              <a:t> cm</a:t>
            </a:r>
            <a:r>
              <a:rPr lang="en-US" sz="2400" baseline="30000" dirty="0">
                <a:solidFill>
                  <a:srgbClr val="3366FF"/>
                </a:solidFill>
              </a:rPr>
              <a:t>−2</a:t>
            </a:r>
            <a:r>
              <a:rPr lang="en-US" sz="2400" dirty="0">
                <a:solidFill>
                  <a:srgbClr val="3366FF"/>
                </a:solidFill>
              </a:rPr>
              <a:t>s</a:t>
            </a:r>
            <a:r>
              <a:rPr lang="en-US" sz="2400" baseline="30000" dirty="0">
                <a:solidFill>
                  <a:srgbClr val="3366FF"/>
                </a:solidFill>
              </a:rPr>
              <a:t>−1</a:t>
            </a:r>
            <a:r>
              <a:rPr lang="en-US" sz="2400" dirty="0">
                <a:solidFill>
                  <a:srgbClr val="3366FF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400" dirty="0"/>
              <a:t>It affords the best </a:t>
            </a:r>
            <a:r>
              <a:rPr lang="en-US" sz="2400" i="1" dirty="0">
                <a:solidFill>
                  <a:srgbClr val="FF6600"/>
                </a:solidFill>
              </a:rPr>
              <a:t>direct</a:t>
            </a:r>
            <a:r>
              <a:rPr lang="en-US" sz="2400" dirty="0"/>
              <a:t> measurement of the Higgs boson width to a </a:t>
            </a:r>
          </a:p>
          <a:p>
            <a:r>
              <a:rPr lang="en-US" sz="2400" dirty="0">
                <a:solidFill>
                  <a:srgbClr val="3366FF"/>
                </a:solidFill>
              </a:rPr>
              <a:t>precision of a few percent</a:t>
            </a:r>
          </a:p>
          <a:p>
            <a:endParaRPr lang="en-US" sz="24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002060"/>
                </a:solidFill>
              </a:rPr>
              <a:t>(Analysis by Alex Conway with advice from Chris Hill, </a:t>
            </a:r>
            <a:r>
              <a:rPr lang="en-US" sz="1400" i="1" dirty="0" err="1">
                <a:solidFill>
                  <a:srgbClr val="002060"/>
                </a:solidFill>
              </a:rPr>
              <a:t>Estia</a:t>
            </a:r>
            <a:r>
              <a:rPr lang="en-US" sz="1400" i="1" dirty="0">
                <a:solidFill>
                  <a:srgbClr val="002060"/>
                </a:solidFill>
              </a:rPr>
              <a:t> </a:t>
            </a:r>
            <a:r>
              <a:rPr lang="en-US" sz="1400" i="1" dirty="0" err="1">
                <a:solidFill>
                  <a:srgbClr val="002060"/>
                </a:solidFill>
              </a:rPr>
              <a:t>Eitchen</a:t>
            </a:r>
            <a:r>
              <a:rPr lang="en-US" sz="1400" i="1" dirty="0">
                <a:solidFill>
                  <a:srgbClr val="002060"/>
                </a:solidFill>
              </a:rPr>
              <a:t>, RL)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7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Factory S/B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86" y="393834"/>
            <a:ext cx="8915813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Higgs production in an S-channel factory still has significant SM background.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037" y="726674"/>
            <a:ext cx="3355598" cy="33469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75" y="4037886"/>
            <a:ext cx="8813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 sections are calculated as the peak value of the peak </a:t>
            </a:r>
            <a:r>
              <a:rPr lang="en-US" dirty="0" err="1"/>
              <a:t>Breit</a:t>
            </a:r>
            <a:r>
              <a:rPr lang="en-US" dirty="0"/>
              <a:t>-Wigner convoluted with a Gaussian of width 3.54 MeV to simulate the effect of beam smearing. The inclusion of </a:t>
            </a:r>
            <a:r>
              <a:rPr lang="en-US" dirty="0">
                <a:solidFill>
                  <a:srgbClr val="3366FF"/>
                </a:solidFill>
              </a:rPr>
              <a:t>initial state radiation effects and full one loop corrections further reduces the cross sections for Higgs production by a factor of 0.53</a:t>
            </a:r>
            <a:r>
              <a:rPr lang="en-US" dirty="0"/>
              <a:t>; resulting in</a:t>
            </a:r>
          </a:p>
          <a:p>
            <a:r>
              <a:rPr lang="en-US" dirty="0"/>
              <a:t>a total Higgs cross section of 13.6 </a:t>
            </a:r>
            <a:r>
              <a:rPr lang="en-US" dirty="0" err="1"/>
              <a:t>pb</a:t>
            </a:r>
            <a:r>
              <a:rPr lang="en-US" dirty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65" y="907745"/>
            <a:ext cx="4073950" cy="31659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88779" y="3554432"/>
            <a:ext cx="2069629" cy="216370"/>
          </a:xfrm>
          <a:prstGeom prst="rect">
            <a:avLst/>
          </a:prstGeom>
          <a:solidFill>
            <a:srgbClr val="FF66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88779" y="3316473"/>
            <a:ext cx="2069629" cy="216370"/>
          </a:xfrm>
          <a:prstGeom prst="rect">
            <a:avLst/>
          </a:prstGeom>
          <a:solidFill>
            <a:srgbClr val="FF66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88779" y="2406729"/>
            <a:ext cx="2069629" cy="216370"/>
          </a:xfrm>
          <a:prstGeom prst="rect">
            <a:avLst/>
          </a:prstGeom>
          <a:solidFill>
            <a:srgbClr val="FF66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71617" y="1706041"/>
            <a:ext cx="2069629" cy="216370"/>
          </a:xfrm>
          <a:prstGeom prst="rect">
            <a:avLst/>
          </a:prstGeom>
          <a:solidFill>
            <a:srgbClr val="FF66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4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Mass and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53" y="426903"/>
            <a:ext cx="8915813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Fitted values of Higgs decay width, mass and branching ratio from simulated data. Mass values are the difference between the measured mass and the true mass of 126 </a:t>
            </a:r>
            <a:r>
              <a:rPr lang="en-US" sz="1600" dirty="0" err="1"/>
              <a:t>GeV</a:t>
            </a:r>
            <a:r>
              <a:rPr lang="en-US" sz="1600" dirty="0"/>
              <a:t>. Total integrated luminosity was 4.2 fb</a:t>
            </a:r>
            <a:r>
              <a:rPr lang="en-US" sz="1600" baseline="30000" dirty="0"/>
              <a:t>−1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330" y="3783210"/>
            <a:ext cx="3842669" cy="2541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006" y="1102888"/>
            <a:ext cx="3836994" cy="2624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09448" y="1135035"/>
            <a:ext cx="78376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336000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88800" y="3727615"/>
            <a:ext cx="78376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143000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1" y="1394574"/>
            <a:ext cx="4930254" cy="2278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1" y="4048015"/>
            <a:ext cx="5069532" cy="11720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053" y="5189621"/>
            <a:ext cx="2853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Accuracy of fitted parameters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26745" y="2320214"/>
            <a:ext cx="1198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Scan- </a:t>
            </a:r>
          </a:p>
          <a:p>
            <a:r>
              <a:rPr lang="en-US" dirty="0"/>
              <a:t>All events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93064" y="5069726"/>
            <a:ext cx="155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Scan- energy</a:t>
            </a:r>
          </a:p>
          <a:p>
            <a:r>
              <a:rPr lang="en-US" dirty="0"/>
              <a:t>cuts</a:t>
            </a:r>
          </a:p>
        </p:txBody>
      </p:sp>
    </p:spTree>
    <p:extLst>
      <p:ext uri="{BB962C8B-B14F-4D97-AF65-F5344CB8AC3E}">
        <p14:creationId xmlns:p14="http://schemas.microsoft.com/office/powerpoint/2010/main" val="17071928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Energy Collider Higgs Self-Coupling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4" y="990544"/>
            <a:ext cx="4020240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Measurement of the Higgs </a:t>
            </a:r>
            <a:r>
              <a:rPr lang="en-US" sz="1800" dirty="0" err="1"/>
              <a:t>trilinear</a:t>
            </a:r>
            <a:r>
              <a:rPr lang="en-US" sz="1800" dirty="0"/>
              <a:t> self-coupling is a </a:t>
            </a:r>
            <a:r>
              <a:rPr lang="en-US" sz="1800" dirty="0">
                <a:solidFill>
                  <a:srgbClr val="3366FF"/>
                </a:solidFill>
              </a:rPr>
              <a:t>direct probe of the shape of the Higgs potential </a:t>
            </a:r>
            <a:r>
              <a:rPr lang="en-US" sz="1800" dirty="0"/>
              <a:t>and a crucial test of the Standard Model.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6600"/>
                </a:solidFill>
              </a:rPr>
              <a:t>All future high energy accelerators are likely to address this measurement.  </a:t>
            </a:r>
          </a:p>
          <a:p>
            <a:r>
              <a:rPr lang="en-US" sz="1800" dirty="0"/>
              <a:t>A high energy (6 </a:t>
            </a:r>
            <a:r>
              <a:rPr lang="en-US" sz="1800" dirty="0" err="1"/>
              <a:t>TeV</a:t>
            </a:r>
            <a:r>
              <a:rPr lang="en-US" sz="1800" dirty="0"/>
              <a:t>) </a:t>
            </a:r>
            <a:r>
              <a:rPr lang="en-US" sz="1800" dirty="0" err="1"/>
              <a:t>Muon</a:t>
            </a:r>
            <a:r>
              <a:rPr lang="en-US" sz="1800" dirty="0"/>
              <a:t> collider would have the advantage of both higher luminosity and larger cross section</a:t>
            </a:r>
          </a:p>
          <a:p>
            <a:r>
              <a:rPr lang="en-US" sz="1800" dirty="0"/>
              <a:t>CLIC may have larger acceptance</a:t>
            </a:r>
          </a:p>
          <a:p>
            <a:pPr marL="0" indent="0">
              <a:buNone/>
            </a:pPr>
            <a:r>
              <a:rPr lang="en-US" sz="1800" dirty="0"/>
              <a:t>Study the tradeoffs …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415" y="1096406"/>
            <a:ext cx="5158583" cy="1480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189" y="2741282"/>
            <a:ext cx="4511986" cy="36726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3575" y="5048644"/>
            <a:ext cx="1538411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Variation of </a:t>
            </a:r>
          </a:p>
          <a:p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 with </a:t>
            </a:r>
            <a:r>
              <a:rPr lang="en-US" sz="1600" dirty="0">
                <a:latin typeface="Symbol" charset="2"/>
                <a:cs typeface="Symbol" charset="2"/>
              </a:rPr>
              <a:t>l</a:t>
            </a:r>
            <a:r>
              <a:rPr lang="en-US" sz="1600" dirty="0"/>
              <a:t> provides the sensitivity</a:t>
            </a:r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4511986" y="5182862"/>
            <a:ext cx="2219856" cy="4043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77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Self-coupling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4" y="990544"/>
            <a:ext cx="4469276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For now we take the CLIC analysis and scale the results to the event yield correcting for events lost to the cone.</a:t>
            </a:r>
          </a:p>
          <a:p>
            <a:r>
              <a:rPr lang="en-US" sz="2400" dirty="0"/>
              <a:t>Losses due to the cone cut increase with </a:t>
            </a:r>
            <a:r>
              <a:rPr lang="en-US" sz="2400" dirty="0" err="1"/>
              <a:t>E</a:t>
            </a:r>
            <a:r>
              <a:rPr lang="en-US" sz="2400" baseline="-25000" dirty="0" err="1"/>
              <a:t>cm</a:t>
            </a:r>
            <a:r>
              <a:rPr lang="en-US" sz="2400" dirty="0"/>
              <a:t>, but the 6 </a:t>
            </a:r>
            <a:r>
              <a:rPr lang="en-US" sz="2400" dirty="0" err="1"/>
              <a:t>TeV</a:t>
            </a:r>
            <a:r>
              <a:rPr lang="en-US" sz="2400" dirty="0"/>
              <a:t> has about 2x the cross section for cone angles between 10 and 20 degrees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811" y="990544"/>
            <a:ext cx="4664188" cy="34696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98" y="5028777"/>
            <a:ext cx="4274513" cy="5773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26933" y="4671115"/>
            <a:ext cx="184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HH-&gt;4b, all 4 </a:t>
            </a:r>
            <a:r>
              <a:rPr lang="en-US" dirty="0" err="1"/>
              <a:t>bs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accepted</a:t>
            </a:r>
          </a:p>
        </p:txBody>
      </p:sp>
    </p:spTree>
    <p:extLst>
      <p:ext uri="{BB962C8B-B14F-4D97-AF65-F5344CB8AC3E}">
        <p14:creationId xmlns:p14="http://schemas.microsoft.com/office/powerpoint/2010/main" val="1187133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Self-coupling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3" y="419044"/>
            <a:ext cx="8915813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Results obtained by scaling CLIC results – note that the values can be improved by utilizing polarization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R. Lipton December 3,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8" y="1475792"/>
            <a:ext cx="9144000" cy="38939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854" y="5448490"/>
            <a:ext cx="311195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HL-LHC – evidence</a:t>
            </a:r>
          </a:p>
          <a:p>
            <a:r>
              <a:rPr lang="en-US" sz="1600" dirty="0"/>
              <a:t>ILC (20yr) – 13%</a:t>
            </a:r>
          </a:p>
          <a:p>
            <a:r>
              <a:rPr lang="en-US" sz="1600" dirty="0"/>
              <a:t>3 </a:t>
            </a:r>
            <a:r>
              <a:rPr lang="en-US" sz="1600" dirty="0" err="1"/>
              <a:t>TeV</a:t>
            </a:r>
            <a:r>
              <a:rPr lang="en-US" sz="1600" dirty="0"/>
              <a:t> CLIC (polarization) – 10%</a:t>
            </a:r>
          </a:p>
        </p:txBody>
      </p:sp>
      <p:sp>
        <p:nvSpPr>
          <p:cNvPr id="8" name="Rectangle 7"/>
          <p:cNvSpPr/>
          <p:nvPr/>
        </p:nvSpPr>
        <p:spPr>
          <a:xfrm>
            <a:off x="4090491" y="4915097"/>
            <a:ext cx="4957604" cy="341782"/>
          </a:xfrm>
          <a:prstGeom prst="rect">
            <a:avLst/>
          </a:prstGeom>
          <a:solidFill>
            <a:srgbClr val="C0504D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461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482" y="831801"/>
            <a:ext cx="8672513" cy="4811733"/>
          </a:xfrm>
        </p:spPr>
        <p:txBody>
          <a:bodyPr/>
          <a:lstStyle/>
          <a:p>
            <a:r>
              <a:rPr lang="en-US" sz="2000" dirty="0"/>
              <a:t>The physics reach of a Muon collider has tantalizing promise, with many unknowns</a:t>
            </a:r>
          </a:p>
          <a:p>
            <a:r>
              <a:rPr lang="en-US" sz="2000" dirty="0"/>
              <a:t>It is challenging for both accelerator and detector technologies</a:t>
            </a:r>
          </a:p>
          <a:p>
            <a:pPr lvl="1"/>
            <a:r>
              <a:rPr lang="en-US" sz="2000" dirty="0"/>
              <a:t>An opportunity to explore and expand limits</a:t>
            </a:r>
          </a:p>
          <a:p>
            <a:r>
              <a:rPr lang="en-US" sz="2000" dirty="0"/>
              <a:t>The utility of such a machine depends on the physics context</a:t>
            </a:r>
          </a:p>
          <a:p>
            <a:pPr lvl="1"/>
            <a:r>
              <a:rPr lang="en-US" sz="2000" dirty="0"/>
              <a:t>Precision physics &gt; 3 </a:t>
            </a:r>
            <a:r>
              <a:rPr lang="en-US" sz="2000" dirty="0" err="1"/>
              <a:t>TeV</a:t>
            </a:r>
            <a:endParaRPr lang="en-US" sz="2000" dirty="0"/>
          </a:p>
          <a:p>
            <a:pPr lvl="1"/>
            <a:r>
              <a:rPr lang="en-US" sz="2000" dirty="0"/>
              <a:t>Precision Higgs mass studies</a:t>
            </a:r>
          </a:p>
          <a:p>
            <a:pPr lvl="1"/>
            <a:r>
              <a:rPr lang="en-US" sz="2000" dirty="0"/>
              <a:t>Z’</a:t>
            </a:r>
          </a:p>
          <a:p>
            <a:pPr lvl="1"/>
            <a:r>
              <a:rPr lang="en-US" sz="2000" dirty="0"/>
              <a:t>?</a:t>
            </a:r>
          </a:p>
          <a:p>
            <a:r>
              <a:rPr lang="en-US" sz="2000" dirty="0"/>
              <a:t>A clear understanding of the capability of such a machine would take a significant focused effort for several years (CLIC example)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963" y="112139"/>
            <a:ext cx="8686800" cy="427877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382333" y="5539993"/>
            <a:ext cx="833806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Summaries MAP 2014 winter meeting: </a:t>
            </a:r>
            <a:r>
              <a:rPr lang="en-US" sz="1600" dirty="0">
                <a:hlinkClick r:id="rId2"/>
              </a:rPr>
              <a:t>https://indico.fnal.gov/event/8959/other-view?view=standard</a:t>
            </a:r>
            <a:endParaRPr lang="en-US" sz="1600" dirty="0"/>
          </a:p>
          <a:p>
            <a:r>
              <a:rPr lang="en-US" sz="1600" dirty="0"/>
              <a:t>Talks by Di Benedetto, </a:t>
            </a:r>
            <a:r>
              <a:rPr lang="en-US" sz="1600" dirty="0" err="1"/>
              <a:t>Terentiev</a:t>
            </a:r>
            <a:r>
              <a:rPr lang="en-US" sz="1600" dirty="0"/>
              <a:t>, and Lipton</a:t>
            </a:r>
          </a:p>
        </p:txBody>
      </p:sp>
    </p:spTree>
    <p:extLst>
      <p:ext uri="{BB962C8B-B14F-4D97-AF65-F5344CB8AC3E}">
        <p14:creationId xmlns:p14="http://schemas.microsoft.com/office/powerpoint/2010/main" val="1795168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712768"/>
            <a:ext cx="8686800" cy="5498027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Much of the muon collider physics overlap with </a:t>
            </a:r>
            <a:br>
              <a:rPr lang="en-US" sz="1800" dirty="0"/>
            </a:br>
            <a:r>
              <a:rPr lang="en-US" sz="1800" dirty="0"/>
              <a:t>CLIC AND ILC</a:t>
            </a:r>
          </a:p>
          <a:p>
            <a:r>
              <a:rPr lang="en-US" sz="1800" dirty="0"/>
              <a:t>We used CLIC and ILC studies as a starting </a:t>
            </a:r>
            <a:br>
              <a:rPr lang="en-US" sz="1800" dirty="0"/>
            </a:br>
            <a:r>
              <a:rPr lang="en-US" sz="1800" dirty="0"/>
              <a:t>point</a:t>
            </a:r>
          </a:p>
          <a:p>
            <a:pPr marL="0" indent="0">
              <a:buNone/>
            </a:pPr>
            <a:r>
              <a:rPr lang="en-US" sz="1800" dirty="0"/>
              <a:t>The detector environment is very different. </a:t>
            </a:r>
          </a:p>
          <a:p>
            <a:r>
              <a:rPr lang="en-US" sz="1800" dirty="0"/>
              <a:t>We tried to understand techniques for handling </a:t>
            </a:r>
            <a:br>
              <a:rPr lang="en-US" sz="1800" dirty="0"/>
            </a:br>
            <a:r>
              <a:rPr lang="en-US" sz="1800" dirty="0"/>
              <a:t>the background and how the backgrounds </a:t>
            </a:r>
            <a:br>
              <a:rPr lang="en-US" sz="1800" dirty="0"/>
            </a:br>
            <a:r>
              <a:rPr lang="en-US" sz="1800" dirty="0"/>
              <a:t>might affect the physics reach.</a:t>
            </a:r>
          </a:p>
          <a:p>
            <a:pPr marL="0" indent="0">
              <a:buNone/>
            </a:pPr>
            <a:r>
              <a:rPr lang="en-US" sz="1800" dirty="0"/>
              <a:t>There are some areas where the muon collider has</a:t>
            </a:r>
            <a:br>
              <a:rPr lang="en-US" sz="1800" dirty="0"/>
            </a:br>
            <a:r>
              <a:rPr lang="en-US" sz="1800" dirty="0"/>
              <a:t> unique advantages – we tried to understand those areas</a:t>
            </a:r>
          </a:p>
          <a:p>
            <a:pPr lvl="1"/>
            <a:r>
              <a:rPr lang="en-US" sz="1800" dirty="0"/>
              <a:t>Narrow beam energy spread (lower </a:t>
            </a:r>
            <a:r>
              <a:rPr lang="en-US" sz="1800" dirty="0" err="1"/>
              <a:t>brem</a:t>
            </a:r>
            <a:r>
              <a:rPr lang="en-US" sz="1800" dirty="0"/>
              <a:t>) can enable precision physics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</a:rPr>
              <a:t>Muon Collider has x 40,000 higher coupling for s-channel Higgs</a:t>
            </a:r>
          </a:p>
          <a:p>
            <a:pPr lvl="1"/>
            <a:r>
              <a:rPr lang="en-US" sz="1800" dirty="0">
                <a:solidFill>
                  <a:srgbClr val="404040"/>
                </a:solidFill>
              </a:rPr>
              <a:t>Other s-channel resonances (A’)</a:t>
            </a:r>
          </a:p>
          <a:p>
            <a:pPr lvl="1"/>
            <a:r>
              <a:rPr lang="en-US" sz="1800" dirty="0"/>
              <a:t>Precise (~4 MeV) Higgs mass measurement </a:t>
            </a:r>
          </a:p>
          <a:p>
            <a:pPr lvl="2"/>
            <a:r>
              <a:rPr lang="en-US" sz="1800" dirty="0"/>
              <a:t>Enabled by precise beam energy measurement by g-2 precession </a:t>
            </a:r>
          </a:p>
          <a:p>
            <a:pPr marL="914400" lvl="2" indent="0">
              <a:buNone/>
            </a:pPr>
            <a:r>
              <a:rPr lang="en-US" sz="1800" dirty="0"/>
              <a:t>(Raja &amp; </a:t>
            </a:r>
            <a:r>
              <a:rPr lang="en-US" sz="1800" dirty="0" err="1"/>
              <a:t>Tollestrup</a:t>
            </a:r>
            <a:r>
              <a:rPr lang="en-US" sz="1800" dirty="0"/>
              <a:t>)</a:t>
            </a:r>
          </a:p>
          <a:p>
            <a:pPr marL="0" indent="0">
              <a:buNone/>
            </a:pPr>
            <a:endParaRPr lang="en-US" sz="18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410" y="110914"/>
            <a:ext cx="8686800" cy="427877"/>
          </a:xfrm>
        </p:spPr>
        <p:txBody>
          <a:bodyPr/>
          <a:lstStyle/>
          <a:p>
            <a:r>
              <a:rPr lang="en-US" dirty="0"/>
              <a:t>Study Thrusts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185" y="-9976"/>
            <a:ext cx="3738815" cy="347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7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61" y="401969"/>
            <a:ext cx="8915813" cy="555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Detector was based on ILC concepts (</a:t>
            </a:r>
            <a:r>
              <a:rPr lang="en-US" dirty="0" err="1"/>
              <a:t>SiD</a:t>
            </a:r>
            <a:r>
              <a:rPr lang="en-US" dirty="0"/>
              <a:t>, ILD, 4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  <a:p>
            <a:r>
              <a:rPr lang="en-US" dirty="0"/>
              <a:t>My own background was work on the SID vertex and tracker design</a:t>
            </a:r>
          </a:p>
          <a:p>
            <a:r>
              <a:rPr lang="en-US" dirty="0"/>
              <a:t>Fine pitch pixelated vertex and forward detectors (~20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m) based on </a:t>
            </a:r>
            <a:r>
              <a:rPr lang="en-US" dirty="0" err="1"/>
              <a:t>SiD</a:t>
            </a:r>
            <a:endParaRPr lang="en-US" dirty="0"/>
          </a:p>
          <a:p>
            <a:r>
              <a:rPr lang="en-US" dirty="0"/>
              <a:t>More coarsely (50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m) pixelated tracker</a:t>
            </a:r>
          </a:p>
          <a:p>
            <a:pPr lvl="1"/>
            <a:r>
              <a:rPr lang="en-US" dirty="0"/>
              <a:t>Both with sub-ns timing resolution</a:t>
            </a:r>
          </a:p>
          <a:p>
            <a:r>
              <a:rPr lang="en-US" dirty="0"/>
              <a:t>Dual readout (scintillator/Cerenkov) calorimeter to optimize </a:t>
            </a:r>
            <a:r>
              <a:rPr lang="en-US" dirty="0" err="1"/>
              <a:t>hadronic</a:t>
            </a:r>
            <a:r>
              <a:rPr lang="en-US" dirty="0"/>
              <a:t> shower resolution</a:t>
            </a:r>
          </a:p>
          <a:p>
            <a:pPr lvl="1"/>
            <a:r>
              <a:rPr lang="en-US" dirty="0"/>
              <a:t>Based on existing “Adriano” design with realistic parameters – not optimized for timing</a:t>
            </a:r>
          </a:p>
          <a:p>
            <a:pPr lvl="1"/>
            <a:r>
              <a:rPr lang="en-US" dirty="0"/>
              <a:t>Between 1 and 12 ns timing gates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13535" y="4324336"/>
            <a:ext cx="2775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ILCROOT Detector Model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923" y="3451646"/>
            <a:ext cx="2900350" cy="300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31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139700"/>
            <a:ext cx="5867400" cy="901700"/>
          </a:xfrm>
        </p:spPr>
        <p:txBody>
          <a:bodyPr>
            <a:normAutofit/>
          </a:bodyPr>
          <a:lstStyle/>
          <a:p>
            <a:r>
              <a:rPr lang="en-US" dirty="0"/>
              <a:t>Detector Model based on ILC </a:t>
            </a:r>
            <a:r>
              <a:rPr lang="en-US" dirty="0" err="1"/>
              <a:t>SiD</a:t>
            </a:r>
            <a:r>
              <a:rPr lang="en-US" dirty="0"/>
              <a:t> concept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1524000"/>
            <a:ext cx="2305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LCSIM Detector Model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663" y="2028023"/>
            <a:ext cx="3810137" cy="39947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37767" y="1524000"/>
            <a:ext cx="156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Full Simulation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250" y="2028023"/>
            <a:ext cx="4370070" cy="39586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8798" y="4674969"/>
            <a:ext cx="1188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Absorber cone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74800" y="4330700"/>
            <a:ext cx="546100" cy="469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75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134471" y="6387353"/>
            <a:ext cx="8875059" cy="47064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---------------------------------------------------------------------------------------------------------------------------------------------------------------------------------</a:t>
            </a:r>
          </a:p>
          <a:p>
            <a:r>
              <a:rPr lang="en-US" dirty="0">
                <a:solidFill>
                  <a:srgbClr val="000000"/>
                </a:solidFill>
              </a:rPr>
              <a:t> N. Terentiev  (CMU/Fermilab)         MAP 2014  Winter Workshop                3-7 December, 2014            SLAC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A62C1-4ADA-4F0B-AE59-B097114024BF}" type="slidenum">
              <a:rPr lang="en-US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34471" y="806824"/>
            <a:ext cx="8875059" cy="5715000"/>
          </a:xfrm>
        </p:spPr>
        <p:txBody>
          <a:bodyPr/>
          <a:lstStyle/>
          <a:p>
            <a:endParaRPr lang="en-US" sz="2118" dirty="0">
              <a:solidFill>
                <a:srgbClr val="0033CC"/>
              </a:solidFill>
            </a:endParaRPr>
          </a:p>
          <a:p>
            <a:r>
              <a:rPr lang="en-US" sz="2118" dirty="0">
                <a:solidFill>
                  <a:srgbClr val="0033CC"/>
                </a:solidFill>
              </a:rPr>
              <a:t>10</a:t>
            </a:r>
            <a:r>
              <a:rPr lang="en-US" sz="2118" baseline="30000" dirty="0">
                <a:solidFill>
                  <a:srgbClr val="0033CC"/>
                </a:solidFill>
              </a:rPr>
              <a:t>0</a:t>
            </a:r>
            <a:r>
              <a:rPr lang="en-US" sz="2118" dirty="0">
                <a:solidFill>
                  <a:srgbClr val="0033CC"/>
                </a:solidFill>
              </a:rPr>
              <a:t>  shielding nozzle geometry for 1.5 TeV  Muon Collider</a:t>
            </a:r>
          </a:p>
          <a:p>
            <a:pPr>
              <a:buFontTx/>
              <a:buNone/>
            </a:pPr>
            <a:r>
              <a:rPr lang="en-US" sz="2118" dirty="0">
                <a:solidFill>
                  <a:srgbClr val="0033CC"/>
                </a:solidFill>
              </a:rPr>
              <a:t>                 </a:t>
            </a:r>
            <a:r>
              <a:rPr lang="en-US" sz="1765" dirty="0">
                <a:solidFill>
                  <a:schemeClr val="tx1"/>
                </a:solidFill>
              </a:rPr>
              <a:t>General  (1/2 RZ) view                                        Zoom in beam pipe      </a:t>
            </a:r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endParaRPr lang="en-US" sz="1765" dirty="0"/>
          </a:p>
          <a:p>
            <a:pPr>
              <a:buFontTx/>
              <a:buNone/>
            </a:pPr>
            <a:r>
              <a:rPr lang="en-US" sz="1765" dirty="0"/>
              <a:t>       </a:t>
            </a:r>
            <a:r>
              <a:rPr lang="en-US" sz="1765" dirty="0">
                <a:solidFill>
                  <a:srgbClr val="0033CC"/>
                </a:solidFill>
              </a:rPr>
              <a:t>W</a:t>
            </a:r>
            <a:r>
              <a:rPr lang="en-US" sz="1765" dirty="0">
                <a:solidFill>
                  <a:schemeClr val="tx1"/>
                </a:solidFill>
              </a:rPr>
              <a:t> – tungsten</a:t>
            </a:r>
          </a:p>
          <a:p>
            <a:pPr lvl="1">
              <a:buFontTx/>
              <a:buNone/>
            </a:pPr>
            <a:r>
              <a:rPr lang="en-US" sz="1765" b="1" dirty="0">
                <a:solidFill>
                  <a:srgbClr val="0033CC"/>
                </a:solidFill>
              </a:rPr>
              <a:t>Be</a:t>
            </a:r>
            <a:r>
              <a:rPr lang="en-US" sz="1765" b="1" dirty="0"/>
              <a:t> – beryllium</a:t>
            </a:r>
          </a:p>
          <a:p>
            <a:pPr lvl="1">
              <a:buFontTx/>
              <a:buNone/>
            </a:pPr>
            <a:r>
              <a:rPr lang="en-US" sz="1765" b="1" dirty="0">
                <a:solidFill>
                  <a:srgbClr val="0033CC"/>
                </a:solidFill>
              </a:rPr>
              <a:t>BCH2</a:t>
            </a:r>
            <a:r>
              <a:rPr lang="en-US" sz="1765" b="1" dirty="0"/>
              <a:t> – borated polyethylene</a:t>
            </a:r>
          </a:p>
          <a:p>
            <a:pPr>
              <a:buFontTx/>
              <a:buNone/>
            </a:pPr>
            <a:endParaRPr lang="en-US" sz="1765" dirty="0">
              <a:solidFill>
                <a:srgbClr val="0033CC"/>
              </a:solidFill>
            </a:endParaRPr>
          </a:p>
        </p:txBody>
      </p:sp>
      <p:pic>
        <p:nvPicPr>
          <p:cNvPr id="67587" name="Picture 3" descr="CMU_Physics_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971" y="1"/>
            <a:ext cx="1064559" cy="77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874059" y="0"/>
            <a:ext cx="7100328" cy="762000"/>
          </a:xfrm>
          <a:gradFill rotWithShape="0">
            <a:gsLst>
              <a:gs pos="0">
                <a:srgbClr val="3366FF">
                  <a:gamma/>
                  <a:tint val="12157"/>
                  <a:invGamma/>
                </a:srgbClr>
              </a:gs>
              <a:gs pos="100000">
                <a:srgbClr val="3366FF">
                  <a:alpha val="58000"/>
                </a:srgbClr>
              </a:gs>
            </a:gsLst>
            <a:lin ang="0" scaled="1"/>
          </a:gradFill>
          <a:ln>
            <a:solidFill>
              <a:srgbClr val="FFFFFF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pPr defTabSz="1001580" eaLnBrk="0" hangingPunct="0"/>
            <a:r>
              <a:rPr lang="en-US" sz="2824" dirty="0"/>
              <a:t>The Nose (google Gogol)</a:t>
            </a:r>
            <a:endParaRPr lang="en-US" sz="353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29" y="1970150"/>
            <a:ext cx="4682613" cy="31755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063" y="1970149"/>
            <a:ext cx="4526453" cy="306966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471" y="4409"/>
            <a:ext cx="742390" cy="791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01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667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1" y="844533"/>
            <a:ext cx="4186463" cy="542563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From the detector side the central issue in a muon collider are backgrounds due to muon beam decays.</a:t>
            </a:r>
          </a:p>
          <a:p>
            <a:r>
              <a:rPr lang="en-US" sz="2000" dirty="0">
                <a:solidFill>
                  <a:srgbClr val="000000"/>
                </a:solidFill>
              </a:rPr>
              <a:t>For a 0.75-TeV muon beam of 2x10</a:t>
            </a:r>
            <a:r>
              <a:rPr lang="en-US" sz="2000" baseline="30000" dirty="0">
                <a:solidFill>
                  <a:srgbClr val="000000"/>
                </a:solidFill>
              </a:rPr>
              <a:t>12</a:t>
            </a:r>
            <a:r>
              <a:rPr lang="en-US" sz="2000" dirty="0">
                <a:solidFill>
                  <a:srgbClr val="000000"/>
                </a:solidFill>
              </a:rPr>
              <a:t>/bunch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4.28x10</a:t>
            </a:r>
            <a:r>
              <a:rPr lang="en-US" sz="2000" baseline="30000" dirty="0">
                <a:solidFill>
                  <a:srgbClr val="000000"/>
                </a:solidFill>
              </a:rPr>
              <a:t>5</a:t>
            </a:r>
            <a:r>
              <a:rPr lang="en-US" sz="2000" dirty="0">
                <a:solidFill>
                  <a:srgbClr val="000000"/>
                </a:solidFill>
              </a:rPr>
              <a:t> decays/m per bunch crossing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0.5 kW/m.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Recalculated with a timing bug fixed in 2014</a:t>
            </a:r>
          </a:p>
          <a:p>
            <a:r>
              <a:rPr lang="en-US" sz="2000" dirty="0"/>
              <a:t>3.24x10</a:t>
            </a:r>
            <a:r>
              <a:rPr lang="en-US" sz="2000" baseline="30000" dirty="0"/>
              <a:t>8</a:t>
            </a:r>
            <a:r>
              <a:rPr lang="en-US" sz="2000" dirty="0"/>
              <a:t> particles into detector per crossing </a:t>
            </a:r>
          </a:p>
          <a:p>
            <a:pPr lvl="1"/>
            <a:r>
              <a:rPr lang="en-US" sz="1800" dirty="0"/>
              <a:t>100 </a:t>
            </a:r>
            <a:r>
              <a:rPr lang="en-US" sz="1800" dirty="0" err="1"/>
              <a:t>keV</a:t>
            </a:r>
            <a:r>
              <a:rPr lang="en-US" sz="1800" dirty="0"/>
              <a:t> threshold for </a:t>
            </a:r>
            <a:r>
              <a:rPr lang="en-US" sz="1800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800" dirty="0"/>
              <a:t>, e± ,</a:t>
            </a:r>
            <a:r>
              <a:rPr lang="en-US" sz="18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/>
              <a:t>± </a:t>
            </a:r>
            <a:br>
              <a:rPr lang="en-US" sz="1800" dirty="0"/>
            </a:br>
            <a:r>
              <a:rPr lang="en-US" sz="1800" dirty="0"/>
              <a:t>and charged hadrons</a:t>
            </a:r>
          </a:p>
          <a:p>
            <a:pPr lvl="1"/>
            <a:r>
              <a:rPr lang="en-US" sz="1800" dirty="0"/>
              <a:t>0.001 eV for n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951765" y="211377"/>
            <a:ext cx="1948453" cy="33855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/>
              <a:t>MARS </a:t>
            </a:r>
            <a:r>
              <a:rPr lang="en-US" sz="1600" dirty="0"/>
              <a:t>simulations</a:t>
            </a: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969" y="2911050"/>
            <a:ext cx="465042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4988966" y="679629"/>
            <a:ext cx="3926434" cy="21004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07575" y="769176"/>
            <a:ext cx="836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MARs-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 err="1">
                <a:solidFill>
                  <a:schemeClr val="bg1"/>
                </a:solidFill>
              </a:rPr>
              <a:t>ILCRoot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handoff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44962" y="1833192"/>
            <a:ext cx="962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W-poly nose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98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863"/>
            <a:ext cx="5372100" cy="571500"/>
          </a:xfrm>
        </p:spPr>
        <p:txBody>
          <a:bodyPr/>
          <a:lstStyle/>
          <a:p>
            <a:r>
              <a:rPr lang="en-US" dirty="0"/>
              <a:t>Overall Background – 1.5 </a:t>
            </a:r>
            <a:r>
              <a:rPr lang="en-US" dirty="0" err="1"/>
              <a:t>TeV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7" descr="fl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60" y="1653705"/>
            <a:ext cx="6975802" cy="511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86005" y="1104507"/>
            <a:ext cx="4246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366FF"/>
                </a:solidFill>
              </a:rPr>
              <a:t>Non-ionizing background ~ .1 x LHC</a:t>
            </a:r>
          </a:p>
          <a:p>
            <a:r>
              <a:rPr lang="en-US" sz="2000" dirty="0">
                <a:solidFill>
                  <a:srgbClr val="3366FF"/>
                </a:solidFill>
              </a:rPr>
              <a:t>But crossing interval 10</a:t>
            </a:r>
            <a:r>
              <a:rPr lang="en-US" sz="2000" dirty="0">
                <a:solidFill>
                  <a:srgbClr val="3366FF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>
                <a:solidFill>
                  <a:srgbClr val="3366FF"/>
                </a:solidFill>
              </a:rPr>
              <a:t>s/25 ns  400 x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9050" y="62469"/>
            <a:ext cx="5205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Detectors must be rad hard</a:t>
            </a:r>
          </a:p>
          <a:p>
            <a:r>
              <a:rPr lang="en-US" sz="2000" dirty="0"/>
              <a:t>Dominated by neutrons – </a:t>
            </a:r>
            <a:br>
              <a:rPr lang="en-US" sz="2000" dirty="0"/>
            </a:br>
            <a:r>
              <a:rPr lang="en-US" sz="2000" dirty="0"/>
              <a:t>smaller radial dependence</a:t>
            </a:r>
          </a:p>
        </p:txBody>
      </p:sp>
    </p:spTree>
    <p:extLst>
      <p:ext uri="{BB962C8B-B14F-4D97-AF65-F5344CB8AC3E}">
        <p14:creationId xmlns:p14="http://schemas.microsoft.com/office/powerpoint/2010/main" val="1232073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Distributions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7/22/20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Ronald Lipton | Muon Collider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2735"/>
            <a:ext cx="9144000" cy="47288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429419" y="5374664"/>
            <a:ext cx="8549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Mostly neutrons, photons and conversions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535322-B087-C54B-A170-30BCB884E413}"/>
              </a:ext>
            </a:extLst>
          </p:cNvPr>
          <p:cNvSpPr/>
          <p:nvPr/>
        </p:nvSpPr>
        <p:spPr>
          <a:xfrm>
            <a:off x="736827" y="5010189"/>
            <a:ext cx="1817530" cy="3179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59720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24209</TotalTime>
  <Words>2049</Words>
  <Application>Microsoft Macintosh PowerPoint</Application>
  <PresentationFormat>On-screen Show (4:3)</PresentationFormat>
  <Paragraphs>301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Helvetica</vt:lpstr>
      <vt:lpstr>Symbol</vt:lpstr>
      <vt:lpstr>Fermilab_PPT_090915</vt:lpstr>
      <vt:lpstr>PowerPoint Presentation</vt:lpstr>
      <vt:lpstr>Some History</vt:lpstr>
      <vt:lpstr>Study Thrusts</vt:lpstr>
      <vt:lpstr>Detector Model</vt:lpstr>
      <vt:lpstr>Detector Model based on ILC SiD concept</vt:lpstr>
      <vt:lpstr>The Nose (google Gogol)</vt:lpstr>
      <vt:lpstr>Backgrounds</vt:lpstr>
      <vt:lpstr>Overall Background – 1.5 TeV</vt:lpstr>
      <vt:lpstr>Background Distributions</vt:lpstr>
      <vt:lpstr>Background Energy Distributions</vt:lpstr>
      <vt:lpstr>Attacking the Background</vt:lpstr>
      <vt:lpstr>Tracker</vt:lpstr>
      <vt:lpstr>Background Cuts</vt:lpstr>
      <vt:lpstr>Tracker Cuts</vt:lpstr>
      <vt:lpstr>PowerPoint Presentation</vt:lpstr>
      <vt:lpstr>More sophisticated approaches to tracking</vt:lpstr>
      <vt:lpstr>Example:Double Sided LGAD</vt:lpstr>
      <vt:lpstr>Calorimeter Backgrounds</vt:lpstr>
      <vt:lpstr>Time Development of Hadron Showers</vt:lpstr>
      <vt:lpstr>EM Calorimeter</vt:lpstr>
      <vt:lpstr>Last Slide</vt:lpstr>
      <vt:lpstr>Physics studies - Higgs Factory</vt:lpstr>
      <vt:lpstr>Higgs Factory S/B</vt:lpstr>
      <vt:lpstr>Higgs Mass and Width</vt:lpstr>
      <vt:lpstr>High Energy Collider Higgs Self-Coupling</vt:lpstr>
      <vt:lpstr>Self-coupling Analysis</vt:lpstr>
      <vt:lpstr>Self-coupling results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Rebecca Lipton</cp:lastModifiedBy>
  <cp:revision>562</cp:revision>
  <cp:lastPrinted>2020-07-23T17:40:29Z</cp:lastPrinted>
  <dcterms:created xsi:type="dcterms:W3CDTF">2014-01-03T20:18:13Z</dcterms:created>
  <dcterms:modified xsi:type="dcterms:W3CDTF">2020-07-27T12:29:24Z</dcterms:modified>
</cp:coreProperties>
</file>