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8"/>
  </p:notesMasterIdLst>
  <p:sldIdLst>
    <p:sldId id="264" r:id="rId2"/>
    <p:sldId id="270" r:id="rId3"/>
    <p:sldId id="272" r:id="rId4"/>
    <p:sldId id="266" r:id="rId5"/>
    <p:sldId id="268" r:id="rId6"/>
    <p:sldId id="273" r:id="rId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11" autoAdjust="0"/>
  </p:normalViewPr>
  <p:slideViewPr>
    <p:cSldViewPr>
      <p:cViewPr>
        <p:scale>
          <a:sx n="90" d="100"/>
          <a:sy n="90" d="100"/>
        </p:scale>
        <p:origin x="2214" y="22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27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DEE188-562F-4A9E-9CF1-5C0263C88E9A}" type="datetimeFigureOut">
              <a:rPr lang="en-US" smtClean="0"/>
              <a:t>8/27/2020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12ADA-1A64-4B32-9792-E3CC260D9E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75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jpg"/><Relationship Id="rId18" Type="http://schemas.openxmlformats.org/officeDocument/2006/relationships/image" Target="../media/image18.png"/><Relationship Id="rId26" Type="http://schemas.openxmlformats.org/officeDocument/2006/relationships/image" Target="../media/image26.png"/><Relationship Id="rId3" Type="http://schemas.openxmlformats.org/officeDocument/2006/relationships/image" Target="../media/image3.jpg"/><Relationship Id="rId21" Type="http://schemas.openxmlformats.org/officeDocument/2006/relationships/image" Target="../media/image21.png"/><Relationship Id="rId7" Type="http://schemas.openxmlformats.org/officeDocument/2006/relationships/image" Target="../media/image7.png"/><Relationship Id="rId12" Type="http://schemas.openxmlformats.org/officeDocument/2006/relationships/image" Target="../media/image12.jpg"/><Relationship Id="rId17" Type="http://schemas.openxmlformats.org/officeDocument/2006/relationships/image" Target="../media/image17.png"/><Relationship Id="rId25" Type="http://schemas.openxmlformats.org/officeDocument/2006/relationships/image" Target="../media/image25.png"/><Relationship Id="rId2" Type="http://schemas.openxmlformats.org/officeDocument/2006/relationships/image" Target="../media/image2.png"/><Relationship Id="rId16" Type="http://schemas.openxmlformats.org/officeDocument/2006/relationships/image" Target="../media/image16.png"/><Relationship Id="rId20" Type="http://schemas.openxmlformats.org/officeDocument/2006/relationships/image" Target="../media/image20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jpg"/><Relationship Id="rId5" Type="http://schemas.openxmlformats.org/officeDocument/2006/relationships/image" Target="../media/image5.png"/><Relationship Id="rId15" Type="http://schemas.openxmlformats.org/officeDocument/2006/relationships/image" Target="../media/image15.png"/><Relationship Id="rId23" Type="http://schemas.openxmlformats.org/officeDocument/2006/relationships/image" Target="../media/image23.jpg"/><Relationship Id="rId10" Type="http://schemas.openxmlformats.org/officeDocument/2006/relationships/image" Target="../media/image10.jpg"/><Relationship Id="rId19" Type="http://schemas.openxmlformats.org/officeDocument/2006/relationships/image" Target="../media/image19.png"/><Relationship Id="rId4" Type="http://schemas.openxmlformats.org/officeDocument/2006/relationships/image" Target="../media/image4.jpg"/><Relationship Id="rId9" Type="http://schemas.openxmlformats.org/officeDocument/2006/relationships/image" Target="../media/image9.jpg"/><Relationship Id="rId14" Type="http://schemas.openxmlformats.org/officeDocument/2006/relationships/image" Target="../media/image14.png"/><Relationship Id="rId22" Type="http://schemas.openxmlformats.org/officeDocument/2006/relationships/image" Target="../media/image2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5667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5447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618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ustom Layou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32"/>
          <p:cNvSpPr/>
          <p:nvPr userDrawn="1"/>
        </p:nvSpPr>
        <p:spPr bwMode="auto">
          <a:xfrm>
            <a:off x="0" y="6368595"/>
            <a:ext cx="9144000" cy="48940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82944" tIns="41472" rIns="82944" bIns="41472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07526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buNone/>
              <a:defRPr/>
            </a:pPr>
            <a:endParaRPr lang="de-DE" sz="2177" b="0" i="0" u="none" strike="noStrike" cap="none">
              <a:ln>
                <a:noFill/>
              </a:ln>
              <a:solidFill>
                <a:schemeClr val="bg1"/>
              </a:solidFill>
              <a:latin typeface="Arial"/>
              <a:ea typeface="ＭＳ Ｐゴシック"/>
              <a:cs typeface="ＭＳ Ｐゴシック"/>
            </a:endParaRPr>
          </a:p>
        </p:txBody>
      </p:sp>
      <p:sp>
        <p:nvSpPr>
          <p:cNvPr id="5" name="Text Box 1"/>
          <p:cNvSpPr>
            <a:spLocks noAdjustHandles="1"/>
          </p:cNvSpPr>
          <p:nvPr userDrawn="1"/>
        </p:nvSpPr>
        <p:spPr bwMode="auto">
          <a:xfrm>
            <a:off x="0" y="672933"/>
            <a:ext cx="9144000" cy="718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lIns="81630" tIns="69548" rIns="81630" bIns="40815"/>
          <a:lstStyle>
            <a:lvl1pPr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1pPr>
            <a:lvl2pPr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2pPr>
            <a:lvl3pPr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3pPr>
            <a:lvl4pPr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4pPr>
            <a:lvl5pPr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5pPr>
            <a:lvl6pPr marL="2514600" indent="-228600" defTabSz="449263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6pPr>
            <a:lvl7pPr marL="2971800" indent="-228600" defTabSz="449263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7pPr>
            <a:lvl8pPr marL="3429000" indent="-228600" defTabSz="449263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8pPr>
            <a:lvl9pPr marL="3886200" indent="-228600" defTabSz="449263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rgbClr val="000000"/>
                </a:solidFill>
                <a:latin typeface="Arial"/>
                <a:ea typeface="ＭＳ Ｐゴシック"/>
                <a:cs typeface="ＭＳ Ｐゴシック"/>
              </a:defRPr>
            </a:lvl9pPr>
          </a:lstStyle>
          <a:p>
            <a:pPr algn="ctr" defTabSz="407484">
              <a:lnSpc>
                <a:spcPct val="93000"/>
              </a:lnSpc>
              <a:buSzPct val="100000"/>
              <a:defRPr/>
            </a:pPr>
            <a:r>
              <a:rPr lang="it-IT" sz="5443">
                <a:solidFill>
                  <a:srgbClr val="C00000"/>
                </a:solidFill>
              </a:rPr>
              <a:t>Thank you!</a:t>
            </a:r>
            <a:endParaRPr sz="2177"/>
          </a:p>
          <a:p>
            <a:pPr algn="ctr" defTabSz="407484">
              <a:lnSpc>
                <a:spcPct val="93000"/>
              </a:lnSpc>
              <a:buSzPct val="100000"/>
              <a:defRPr/>
            </a:pPr>
            <a:endParaRPr lang="it-IT" sz="2993">
              <a:solidFill>
                <a:srgbClr val="C00000"/>
              </a:solidFill>
            </a:endParaRPr>
          </a:p>
        </p:txBody>
      </p:sp>
      <p:sp>
        <p:nvSpPr>
          <p:cNvPr id="6" name="TextBox 5"/>
          <p:cNvSpPr>
            <a:spLocks noAdjustHandles="1"/>
          </p:cNvSpPr>
          <p:nvPr userDrawn="1"/>
        </p:nvSpPr>
        <p:spPr bwMode="auto">
          <a:xfrm>
            <a:off x="-8640" y="5796953"/>
            <a:ext cx="9144000" cy="259943"/>
          </a:xfrm>
          <a:prstGeom prst="rect">
            <a:avLst/>
          </a:prstGeom>
          <a:solidFill>
            <a:srgbClr val="FFFFCC"/>
          </a:solidFill>
          <a:ln>
            <a:solidFill>
              <a:schemeClr val="tx1"/>
            </a:solidFill>
          </a:ln>
        </p:spPr>
        <p:txBody>
          <a:bodyPr wrap="square" rtlCol="0" anchor="ctr" anchorCtr="1">
            <a:spAutoFit/>
          </a:bodyPr>
          <a:lstStyle/>
          <a:p>
            <a:pPr>
              <a:defRPr/>
            </a:pPr>
            <a:r>
              <a:rPr lang="en-US" sz="1089" b="1">
                <a:solidFill>
                  <a:srgbClr val="C00000"/>
                </a:solidFill>
                <a:latin typeface="Arial"/>
                <a:ea typeface="ＭＳ Ｐゴシック"/>
                <a:cs typeface="+mn-cs"/>
              </a:rPr>
              <a:t>CompactLight is funded by the European Union’s Horizon2020 research and innovation programme under Grant Agreement No. 777431.</a:t>
            </a:r>
            <a:endParaRPr lang="de-DE" sz="1089" b="1">
              <a:solidFill>
                <a:srgbClr val="C00000"/>
              </a:solidFill>
            </a:endParaRPr>
          </a:p>
        </p:txBody>
      </p:sp>
      <p:grpSp>
        <p:nvGrpSpPr>
          <p:cNvPr id="7" name="Group 80"/>
          <p:cNvGrpSpPr>
            <a:grpSpLocks noChangeAspect="1"/>
          </p:cNvGrpSpPr>
          <p:nvPr userDrawn="1"/>
        </p:nvGrpSpPr>
        <p:grpSpPr bwMode="auto">
          <a:xfrm>
            <a:off x="0" y="6218346"/>
            <a:ext cx="9012813" cy="639654"/>
            <a:chOff x="37" y="3175"/>
            <a:chExt cx="5693" cy="404"/>
          </a:xfrm>
          <a:solidFill>
            <a:schemeClr val="bg1"/>
          </a:solidFill>
        </p:grpSpPr>
        <p:pic>
          <p:nvPicPr>
            <p:cNvPr id="8" name="Picture 28" descr="Logo-vu"/>
            <p:cNvPicPr>
              <a:picLocks noChangeAspect="1" noChangeArrowheads="1"/>
            </p:cNvPicPr>
            <p:nvPr/>
          </p:nvPicPr>
          <p:blipFill>
            <a:blip r:embed="rId2"/>
            <a:stretch/>
          </p:blipFill>
          <p:spPr bwMode="auto">
            <a:xfrm>
              <a:off x="4617" y="3400"/>
              <a:ext cx="499" cy="148"/>
            </a:xfrm>
            <a:prstGeom prst="rect">
              <a:avLst/>
            </a:prstGeom>
            <a:grpFill/>
          </p:spPr>
        </p:pic>
        <p:pic>
          <p:nvPicPr>
            <p:cNvPr id="9" name="Picture 31" descr="Logo-alba"/>
            <p:cNvPicPr>
              <a:picLocks noChangeAspect="1" noChangeArrowheads="1"/>
            </p:cNvPicPr>
            <p:nvPr/>
          </p:nvPicPr>
          <p:blipFill>
            <a:blip r:embed="rId3"/>
            <a:stretch/>
          </p:blipFill>
          <p:spPr bwMode="auto">
            <a:xfrm>
              <a:off x="1909" y="3422"/>
              <a:ext cx="258" cy="134"/>
            </a:xfrm>
            <a:prstGeom prst="rect">
              <a:avLst/>
            </a:prstGeom>
            <a:grpFill/>
          </p:spPr>
        </p:pic>
        <p:pic>
          <p:nvPicPr>
            <p:cNvPr id="10" name="Picture 32" descr="Logo-cern"/>
            <p:cNvPicPr>
              <a:picLocks noChangeAspect="1" noChangeArrowheads="1"/>
            </p:cNvPicPr>
            <p:nvPr/>
          </p:nvPicPr>
          <p:blipFill>
            <a:blip r:embed="rId4"/>
            <a:stretch/>
          </p:blipFill>
          <p:spPr bwMode="auto">
            <a:xfrm>
              <a:off x="461" y="3199"/>
              <a:ext cx="192" cy="189"/>
            </a:xfrm>
            <a:prstGeom prst="rect">
              <a:avLst/>
            </a:prstGeom>
            <a:grpFill/>
          </p:spPr>
        </p:pic>
        <p:pic>
          <p:nvPicPr>
            <p:cNvPr id="11" name="Picture 33" descr="Logo-cnrs"/>
            <p:cNvPicPr>
              <a:picLocks noChangeAspect="1" noChangeArrowheads="1"/>
            </p:cNvPicPr>
            <p:nvPr/>
          </p:nvPicPr>
          <p:blipFill>
            <a:blip r:embed="rId5"/>
            <a:stretch/>
          </p:blipFill>
          <p:spPr bwMode="auto">
            <a:xfrm>
              <a:off x="2258" y="3418"/>
              <a:ext cx="384" cy="141"/>
            </a:xfrm>
            <a:prstGeom prst="rect">
              <a:avLst/>
            </a:prstGeom>
            <a:grpFill/>
          </p:spPr>
        </p:pic>
        <p:pic>
          <p:nvPicPr>
            <p:cNvPr id="12" name="Picture 34" descr="Logo-csic"/>
            <p:cNvPicPr>
              <a:picLocks noChangeAspect="1" noChangeArrowheads="1"/>
            </p:cNvPicPr>
            <p:nvPr/>
          </p:nvPicPr>
          <p:blipFill>
            <a:blip r:embed="rId6"/>
            <a:stretch/>
          </p:blipFill>
          <p:spPr bwMode="auto">
            <a:xfrm>
              <a:off x="3443" y="3427"/>
              <a:ext cx="379" cy="127"/>
            </a:xfrm>
            <a:prstGeom prst="rect">
              <a:avLst/>
            </a:prstGeom>
            <a:grpFill/>
          </p:spPr>
        </p:pic>
        <p:pic>
          <p:nvPicPr>
            <p:cNvPr id="13" name="Picture 35" descr="logo-enea"/>
            <p:cNvPicPr>
              <a:picLocks noChangeAspect="1" noChangeArrowheads="1"/>
            </p:cNvPicPr>
            <p:nvPr/>
          </p:nvPicPr>
          <p:blipFill>
            <a:blip r:embed="rId7"/>
            <a:stretch/>
          </p:blipFill>
          <p:spPr bwMode="auto">
            <a:xfrm>
              <a:off x="1498" y="3430"/>
              <a:ext cx="317" cy="128"/>
            </a:xfrm>
            <a:prstGeom prst="rect">
              <a:avLst/>
            </a:prstGeom>
            <a:grpFill/>
          </p:spPr>
        </p:pic>
        <p:pic>
          <p:nvPicPr>
            <p:cNvPr id="14" name="Picture 37" descr="Logo-infn"/>
            <p:cNvPicPr>
              <a:picLocks noChangeAspect="1" noChangeArrowheads="1"/>
            </p:cNvPicPr>
            <p:nvPr/>
          </p:nvPicPr>
          <p:blipFill>
            <a:blip r:embed="rId8"/>
            <a:stretch/>
          </p:blipFill>
          <p:spPr bwMode="auto">
            <a:xfrm>
              <a:off x="115" y="3411"/>
              <a:ext cx="238" cy="152"/>
            </a:xfrm>
            <a:prstGeom prst="rect">
              <a:avLst/>
            </a:prstGeom>
            <a:grpFill/>
          </p:spPr>
        </p:pic>
        <p:pic>
          <p:nvPicPr>
            <p:cNvPr id="15" name="Picture 38" descr="Logo-kyma"/>
            <p:cNvPicPr>
              <a:picLocks noChangeAspect="1" noChangeArrowheads="1"/>
            </p:cNvPicPr>
            <p:nvPr/>
          </p:nvPicPr>
          <p:blipFill>
            <a:blip r:embed="rId9"/>
            <a:stretch/>
          </p:blipFill>
          <p:spPr bwMode="auto">
            <a:xfrm>
              <a:off x="429" y="3456"/>
              <a:ext cx="453" cy="91"/>
            </a:xfrm>
            <a:prstGeom prst="rect">
              <a:avLst/>
            </a:prstGeom>
            <a:grpFill/>
          </p:spPr>
        </p:pic>
        <p:pic>
          <p:nvPicPr>
            <p:cNvPr id="16" name="Picture 39" descr="Logo-psi"/>
            <p:cNvPicPr>
              <a:picLocks noChangeAspect="1" noChangeArrowheads="1"/>
            </p:cNvPicPr>
            <p:nvPr/>
          </p:nvPicPr>
          <p:blipFill>
            <a:blip r:embed="rId10"/>
            <a:stretch/>
          </p:blipFill>
          <p:spPr bwMode="auto">
            <a:xfrm>
              <a:off x="3066" y="3419"/>
              <a:ext cx="329" cy="121"/>
            </a:xfrm>
            <a:prstGeom prst="rect">
              <a:avLst/>
            </a:prstGeom>
            <a:grpFill/>
          </p:spPr>
        </p:pic>
        <p:pic>
          <p:nvPicPr>
            <p:cNvPr id="17" name="Picture 40" descr="Logo-sapienza"/>
            <p:cNvPicPr>
              <a:picLocks noChangeAspect="1" noChangeArrowheads="1"/>
            </p:cNvPicPr>
            <p:nvPr/>
          </p:nvPicPr>
          <p:blipFill>
            <a:blip r:embed="rId11"/>
            <a:stretch/>
          </p:blipFill>
          <p:spPr bwMode="auto">
            <a:xfrm>
              <a:off x="936" y="3418"/>
              <a:ext cx="499" cy="134"/>
            </a:xfrm>
            <a:prstGeom prst="rect">
              <a:avLst/>
            </a:prstGeom>
            <a:grpFill/>
          </p:spPr>
        </p:pic>
        <p:pic>
          <p:nvPicPr>
            <p:cNvPr id="18" name="Picture 42" descr="Logo-st"/>
            <p:cNvPicPr>
              <a:picLocks noChangeAspect="1" noChangeArrowheads="1"/>
            </p:cNvPicPr>
            <p:nvPr/>
          </p:nvPicPr>
          <p:blipFill>
            <a:blip r:embed="rId12"/>
            <a:stretch/>
          </p:blipFill>
          <p:spPr bwMode="auto">
            <a:xfrm>
              <a:off x="37" y="3175"/>
              <a:ext cx="367" cy="204"/>
            </a:xfrm>
            <a:prstGeom prst="rect">
              <a:avLst/>
            </a:prstGeom>
            <a:grpFill/>
          </p:spPr>
        </p:pic>
        <p:pic>
          <p:nvPicPr>
            <p:cNvPr id="19" name="Picture 43" descr="Logo-stfc"/>
            <p:cNvPicPr>
              <a:picLocks noChangeAspect="1" noChangeArrowheads="1"/>
            </p:cNvPicPr>
            <p:nvPr/>
          </p:nvPicPr>
          <p:blipFill>
            <a:blip r:embed="rId13"/>
            <a:stretch/>
          </p:blipFill>
          <p:spPr bwMode="auto">
            <a:xfrm>
              <a:off x="722" y="3218"/>
              <a:ext cx="635" cy="138"/>
            </a:xfrm>
            <a:prstGeom prst="rect">
              <a:avLst/>
            </a:prstGeom>
            <a:grpFill/>
          </p:spPr>
        </p:pic>
        <p:pic>
          <p:nvPicPr>
            <p:cNvPr id="20" name="Picture 44" descr="Logo-ua-iat"/>
            <p:cNvPicPr>
              <a:picLocks noChangeAspect="1" noChangeArrowheads="1"/>
            </p:cNvPicPr>
            <p:nvPr/>
          </p:nvPicPr>
          <p:blipFill>
            <a:blip r:embed="rId14"/>
            <a:stretch/>
          </p:blipFill>
          <p:spPr bwMode="auto">
            <a:xfrm>
              <a:off x="3871" y="3207"/>
              <a:ext cx="177" cy="177"/>
            </a:xfrm>
            <a:prstGeom prst="rect">
              <a:avLst/>
            </a:prstGeom>
            <a:grpFill/>
          </p:spPr>
        </p:pic>
        <p:pic>
          <p:nvPicPr>
            <p:cNvPr id="21" name="Picture 45" descr="Logo-uh-hip"/>
            <p:cNvPicPr>
              <a:picLocks noChangeAspect="1" noChangeArrowheads="1"/>
            </p:cNvPicPr>
            <p:nvPr/>
          </p:nvPicPr>
          <p:blipFill>
            <a:blip r:embed="rId15"/>
            <a:stretch/>
          </p:blipFill>
          <p:spPr bwMode="auto">
            <a:xfrm>
              <a:off x="3926" y="3401"/>
              <a:ext cx="544" cy="179"/>
            </a:xfrm>
            <a:prstGeom prst="rect">
              <a:avLst/>
            </a:prstGeom>
            <a:grpFill/>
          </p:spPr>
        </p:pic>
        <p:pic>
          <p:nvPicPr>
            <p:cNvPr id="22" name="Picture 46" descr="Logo-ulanc"/>
            <p:cNvPicPr>
              <a:picLocks noChangeAspect="1" noChangeArrowheads="1"/>
            </p:cNvPicPr>
            <p:nvPr/>
          </p:nvPicPr>
          <p:blipFill>
            <a:blip r:embed="rId16"/>
            <a:stretch/>
          </p:blipFill>
          <p:spPr bwMode="auto">
            <a:xfrm>
              <a:off x="4091" y="3236"/>
              <a:ext cx="386" cy="133"/>
            </a:xfrm>
            <a:prstGeom prst="rect">
              <a:avLst/>
            </a:prstGeom>
            <a:grpFill/>
          </p:spPr>
        </p:pic>
        <p:pic>
          <p:nvPicPr>
            <p:cNvPr id="23" name="Picture 47" descr="Logo-uom"/>
            <p:cNvPicPr>
              <a:picLocks noChangeAspect="1" noChangeArrowheads="1"/>
            </p:cNvPicPr>
            <p:nvPr/>
          </p:nvPicPr>
          <p:blipFill>
            <a:blip r:embed="rId17"/>
            <a:stretch/>
          </p:blipFill>
          <p:spPr bwMode="auto">
            <a:xfrm>
              <a:off x="2777" y="3222"/>
              <a:ext cx="499" cy="129"/>
            </a:xfrm>
            <a:prstGeom prst="rect">
              <a:avLst/>
            </a:prstGeom>
            <a:grpFill/>
          </p:spPr>
        </p:pic>
        <p:pic>
          <p:nvPicPr>
            <p:cNvPr id="24" name="Picture 48" descr="Logo-ustr"/>
            <p:cNvPicPr>
              <a:picLocks noChangeAspect="1" noChangeArrowheads="1"/>
            </p:cNvPicPr>
            <p:nvPr/>
          </p:nvPicPr>
          <p:blipFill>
            <a:blip r:embed="rId18"/>
            <a:stretch/>
          </p:blipFill>
          <p:spPr bwMode="auto">
            <a:xfrm>
              <a:off x="5314" y="3388"/>
              <a:ext cx="272" cy="162"/>
            </a:xfrm>
            <a:prstGeom prst="rect">
              <a:avLst/>
            </a:prstGeom>
            <a:grpFill/>
          </p:spPr>
        </p:pic>
        <p:pic>
          <p:nvPicPr>
            <p:cNvPr id="25" name="Picture 49" descr="Logo-uu"/>
            <p:cNvPicPr>
              <a:picLocks noChangeAspect="1" noChangeArrowheads="1"/>
            </p:cNvPicPr>
            <p:nvPr/>
          </p:nvPicPr>
          <p:blipFill>
            <a:blip r:embed="rId19"/>
            <a:stretch/>
          </p:blipFill>
          <p:spPr bwMode="auto">
            <a:xfrm>
              <a:off x="2517" y="3181"/>
              <a:ext cx="203" cy="196"/>
            </a:xfrm>
            <a:prstGeom prst="rect">
              <a:avLst/>
            </a:prstGeom>
            <a:grpFill/>
          </p:spPr>
        </p:pic>
        <p:pic>
          <p:nvPicPr>
            <p:cNvPr id="26" name="Picture 50" descr="Logo-vdl-etg"/>
            <p:cNvPicPr>
              <a:picLocks noChangeAspect="1" noChangeArrowheads="1"/>
            </p:cNvPicPr>
            <p:nvPr/>
          </p:nvPicPr>
          <p:blipFill>
            <a:blip r:embed="rId20"/>
            <a:stretch/>
          </p:blipFill>
          <p:spPr bwMode="auto">
            <a:xfrm>
              <a:off x="4541" y="3221"/>
              <a:ext cx="690" cy="124"/>
            </a:xfrm>
            <a:prstGeom prst="rect">
              <a:avLst/>
            </a:prstGeom>
            <a:grpFill/>
          </p:spPr>
        </p:pic>
        <p:pic>
          <p:nvPicPr>
            <p:cNvPr id="27" name="Picture 52" descr="Logo-sinap"/>
            <p:cNvPicPr>
              <a:picLocks noChangeAspect="1" noChangeArrowheads="1"/>
            </p:cNvPicPr>
            <p:nvPr/>
          </p:nvPicPr>
          <p:blipFill>
            <a:blip r:embed="rId21"/>
            <a:stretch/>
          </p:blipFill>
          <p:spPr bwMode="auto">
            <a:xfrm>
              <a:off x="1410" y="3228"/>
              <a:ext cx="195" cy="135"/>
            </a:xfrm>
            <a:prstGeom prst="rect">
              <a:avLst/>
            </a:prstGeom>
            <a:grpFill/>
          </p:spPr>
        </p:pic>
        <p:pic>
          <p:nvPicPr>
            <p:cNvPr id="28" name="Picture 75"/>
            <p:cNvPicPr>
              <a:picLocks noChangeAspect="1" noChangeArrowheads="1"/>
            </p:cNvPicPr>
            <p:nvPr/>
          </p:nvPicPr>
          <p:blipFill>
            <a:blip r:embed="rId22"/>
            <a:stretch/>
          </p:blipFill>
          <p:spPr bwMode="auto">
            <a:xfrm>
              <a:off x="1668" y="3226"/>
              <a:ext cx="792" cy="121"/>
            </a:xfrm>
            <a:prstGeom prst="rect">
              <a:avLst/>
            </a:prstGeom>
            <a:grpFill/>
          </p:spPr>
        </p:pic>
        <p:pic>
          <p:nvPicPr>
            <p:cNvPr id="29" name="Picture 76" descr="ogo-tue"/>
            <p:cNvPicPr>
              <a:picLocks noChangeAspect="1" noChangeArrowheads="1"/>
            </p:cNvPicPr>
            <p:nvPr/>
          </p:nvPicPr>
          <p:blipFill>
            <a:blip r:embed="rId23"/>
            <a:stretch/>
          </p:blipFill>
          <p:spPr bwMode="auto">
            <a:xfrm>
              <a:off x="5246" y="3217"/>
              <a:ext cx="484" cy="140"/>
            </a:xfrm>
            <a:prstGeom prst="rect">
              <a:avLst/>
            </a:prstGeom>
            <a:grpFill/>
          </p:spPr>
        </p:pic>
        <p:pic>
          <p:nvPicPr>
            <p:cNvPr id="30" name="Picture 77" descr="ogo-kit"/>
            <p:cNvPicPr>
              <a:picLocks noChangeAspect="1" noChangeArrowheads="1"/>
            </p:cNvPicPr>
            <p:nvPr/>
          </p:nvPicPr>
          <p:blipFill>
            <a:blip r:embed="rId24"/>
            <a:stretch/>
          </p:blipFill>
          <p:spPr bwMode="auto">
            <a:xfrm>
              <a:off x="2732" y="3426"/>
              <a:ext cx="251" cy="115"/>
            </a:xfrm>
            <a:prstGeom prst="rect">
              <a:avLst/>
            </a:prstGeom>
            <a:grpFill/>
          </p:spPr>
        </p:pic>
        <p:pic>
          <p:nvPicPr>
            <p:cNvPr id="31" name="Picture 78" descr="ANSTO_logo-as"/>
            <p:cNvPicPr>
              <a:picLocks noChangeAspect="1" noChangeArrowheads="1"/>
            </p:cNvPicPr>
            <p:nvPr/>
          </p:nvPicPr>
          <p:blipFill>
            <a:blip r:embed="rId25"/>
            <a:stretch/>
          </p:blipFill>
          <p:spPr bwMode="auto">
            <a:xfrm>
              <a:off x="3326" y="3212"/>
              <a:ext cx="499" cy="142"/>
            </a:xfrm>
            <a:prstGeom prst="rect">
              <a:avLst/>
            </a:prstGeom>
            <a:grpFill/>
          </p:spPr>
        </p:pic>
      </p:grpSp>
      <p:sp>
        <p:nvSpPr>
          <p:cNvPr id="32" name="Text Box 7"/>
          <p:cNvSpPr>
            <a:spLocks noAdjustHandles="1"/>
          </p:cNvSpPr>
          <p:nvPr userDrawn="1"/>
        </p:nvSpPr>
        <p:spPr bwMode="auto">
          <a:xfrm>
            <a:off x="1371442" y="1491389"/>
            <a:ext cx="6466432" cy="261297"/>
          </a:xfrm>
          <a:prstGeom prst="rect">
            <a:avLst/>
          </a:prstGeom>
          <a:noFill/>
          <a:ln>
            <a:noFill/>
          </a:ln>
        </p:spPr>
        <p:txBody>
          <a:bodyPr wrap="none" lIns="81630" tIns="51263" rIns="81630" bIns="40815"/>
          <a:lstStyle>
            <a:lvl1pPr>
              <a:defRPr sz="2400">
                <a:solidFill>
                  <a:schemeClr val="bg1"/>
                </a:solidFill>
                <a:latin typeface="Arial"/>
                <a:ea typeface="MS PGothic"/>
              </a:defRPr>
            </a:lvl1pPr>
            <a:lvl2pPr marL="742950" indent="-285750">
              <a:defRPr sz="2400">
                <a:solidFill>
                  <a:schemeClr val="bg1"/>
                </a:solidFill>
                <a:latin typeface="Arial"/>
                <a:ea typeface="MS PGothic"/>
              </a:defRPr>
            </a:lvl2pPr>
            <a:lvl3pPr marL="1143000" indent="-228600">
              <a:defRPr sz="2400">
                <a:solidFill>
                  <a:schemeClr val="bg1"/>
                </a:solidFill>
                <a:latin typeface="Arial"/>
                <a:ea typeface="MS PGothic"/>
              </a:defRPr>
            </a:lvl3pPr>
            <a:lvl4pPr marL="1600200" indent="-228600">
              <a:defRPr sz="2400">
                <a:solidFill>
                  <a:schemeClr val="bg1"/>
                </a:solidFill>
                <a:latin typeface="Arial"/>
                <a:ea typeface="MS PGothic"/>
              </a:defRPr>
            </a:lvl4pPr>
            <a:lvl5pPr marL="2057400" indent="-228600">
              <a:defRPr sz="2400">
                <a:solidFill>
                  <a:schemeClr val="bg1"/>
                </a:solidFill>
                <a:latin typeface="Arial"/>
                <a:ea typeface="MS PGothic"/>
              </a:defRPr>
            </a:lvl5pPr>
            <a:lvl6pPr marL="2514600" indent="-228600" defTabSz="447675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chemeClr val="bg1"/>
                </a:solidFill>
                <a:latin typeface="Arial"/>
                <a:ea typeface="MS PGothic"/>
              </a:defRPr>
            </a:lvl6pPr>
            <a:lvl7pPr marL="2971800" indent="-228600" defTabSz="447675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chemeClr val="bg1"/>
                </a:solidFill>
                <a:latin typeface="Arial"/>
                <a:ea typeface="MS PGothic"/>
              </a:defRPr>
            </a:lvl7pPr>
            <a:lvl8pPr marL="3429000" indent="-228600" defTabSz="447675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chemeClr val="bg1"/>
                </a:solidFill>
                <a:latin typeface="Arial"/>
                <a:ea typeface="MS PGothic"/>
              </a:defRPr>
            </a:lvl8pPr>
            <a:lvl9pPr marL="3886200" indent="-228600" defTabSz="447675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/>
              <a:defRPr sz="2400">
                <a:solidFill>
                  <a:schemeClr val="bg1"/>
                </a:solidFill>
                <a:latin typeface="Arial"/>
                <a:ea typeface="MS PGothic"/>
              </a:defRPr>
            </a:lvl9pPr>
          </a:lstStyle>
          <a:p>
            <a:pPr marL="0" marR="0" indent="0" algn="l" defTabSz="406086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Tx/>
              <a:buNone/>
              <a:defRPr/>
            </a:pPr>
            <a:r>
              <a:rPr lang="en-GB" sz="1633" b="0" i="0" u="none" strike="noStrike" cap="none" spc="0">
                <a:ln>
                  <a:noFill/>
                </a:ln>
                <a:solidFill>
                  <a:schemeClr val="tx1"/>
                </a:solidFill>
                <a:latin typeface="Arial"/>
                <a:ea typeface="ＭＳ Ｐゴシック"/>
                <a:cs typeface="+mn-cs"/>
              </a:rPr>
              <a:t>CompactLight@elettra.eu</a:t>
            </a:r>
            <a:r>
              <a:rPr lang="en-GB" sz="998" b="0" i="0" u="none" strike="noStrike" cap="none" spc="0">
                <a:ln>
                  <a:noFill/>
                </a:ln>
                <a:solidFill>
                  <a:schemeClr val="tx1"/>
                </a:solidFill>
                <a:latin typeface="Arial"/>
                <a:ea typeface="ＭＳ Ｐゴシック"/>
                <a:cs typeface="+mn-cs"/>
              </a:rPr>
              <a:t>                                                       </a:t>
            </a:r>
            <a:r>
              <a:rPr lang="it-IT" sz="1633" b="0" i="0">
                <a:solidFill>
                  <a:schemeClr val="tx1"/>
                </a:solidFill>
              </a:rPr>
              <a:t>www.CompactLight.eu</a:t>
            </a:r>
            <a:endParaRPr lang="it-IT" sz="1633" i="0">
              <a:solidFill>
                <a:schemeClr val="tx1"/>
              </a:solidFill>
            </a:endParaRPr>
          </a:p>
          <a:p>
            <a:pPr algn="ctr">
              <a:lnSpc>
                <a:spcPct val="93000"/>
              </a:lnSpc>
              <a:buSzPct val="100000"/>
              <a:defRPr/>
            </a:pPr>
            <a:r>
              <a:rPr lang="it-IT" sz="2177" b="0">
                <a:solidFill>
                  <a:srgbClr val="C00000"/>
                </a:solidFill>
              </a:rPr>
              <a:t> </a:t>
            </a:r>
            <a:endParaRPr sz="2177"/>
          </a:p>
        </p:txBody>
      </p:sp>
      <p:pic>
        <p:nvPicPr>
          <p:cNvPr id="33" name="Picture 26" descr="map_big"/>
          <p:cNvPicPr>
            <a:picLocks noChangeAspect="1" noChangeArrowheads="1"/>
          </p:cNvPicPr>
          <p:nvPr userDrawn="1"/>
        </p:nvPicPr>
        <p:blipFill>
          <a:blip r:embed="rId26"/>
          <a:stretch/>
        </p:blipFill>
        <p:spPr bwMode="auto">
          <a:xfrm>
            <a:off x="1440958" y="1798949"/>
            <a:ext cx="6312445" cy="3916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4348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900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06774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9597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7493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7458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7687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041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6698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429CB6-2218-4E3C-9B81-CFE09E72A2BC}" type="datetimeFigureOut">
              <a:rPr lang="sv-SE" smtClean="0"/>
              <a:t>2020-08-27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881ED-E81C-4837-8E66-4D31B70000DA}" type="slidenum">
              <a:rPr lang="sv-SE" smtClean="0"/>
              <a:t>‹#›</a:t>
            </a:fld>
            <a:endParaRPr lang="sv-S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B99313-E701-4353-A11A-363317367A1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002800" y="0"/>
            <a:ext cx="1142097" cy="3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310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5038" y="641268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6200" y="13407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Garamond" panose="02020404030301010803" pitchFamily="18" charset="0"/>
              </a:rPr>
              <a:t>Recent information from discussion with the companies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366200" y="0"/>
            <a:ext cx="7518168" cy="68761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Garamond" panose="02020404030301010803" pitchFamily="18" charset="0"/>
              </a:rPr>
              <a:t>Task 4.3</a:t>
            </a:r>
            <a:r>
              <a:rPr lang="en-GB" sz="3200" dirty="0" smtClean="0">
                <a:latin typeface="Garamond" panose="02020404030301010803" pitchFamily="18" charset="0"/>
              </a:rPr>
              <a:t> </a:t>
            </a:r>
            <a:r>
              <a:rPr lang="en-GB" sz="3200" dirty="0">
                <a:latin typeface="Garamond" panose="02020404030301010803" pitchFamily="18" charset="0"/>
              </a:rPr>
              <a:t>Klystron and Modulator </a:t>
            </a:r>
            <a:r>
              <a:rPr lang="en-GB" sz="3200" dirty="0" smtClean="0">
                <a:latin typeface="Garamond" panose="02020404030301010803" pitchFamily="18" charset="0"/>
              </a:rPr>
              <a:t>technology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504" y="6515217"/>
            <a:ext cx="38519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smtClean="0">
                <a:latin typeface="Garamond" panose="02020404030301010803" pitchFamily="18" charset="0"/>
              </a:rPr>
              <a:t>WP4 Meeting 27/08/2020</a:t>
            </a:r>
            <a:endParaRPr lang="en-US" sz="1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56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6200" y="0"/>
            <a:ext cx="7518168" cy="68761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Garamond" panose="02020404030301010803" pitchFamily="18" charset="0"/>
              </a:rPr>
              <a:t>Task 4.3</a:t>
            </a:r>
            <a:r>
              <a:rPr lang="en-GB" sz="3200" dirty="0" smtClean="0">
                <a:latin typeface="Garamond" panose="02020404030301010803" pitchFamily="18" charset="0"/>
              </a:rPr>
              <a:t> </a:t>
            </a:r>
            <a:r>
              <a:rPr lang="en-GB" sz="3200" dirty="0">
                <a:latin typeface="Garamond" panose="02020404030301010803" pitchFamily="18" charset="0"/>
              </a:rPr>
              <a:t>Klystron and Modulator </a:t>
            </a:r>
            <a:r>
              <a:rPr lang="en-GB" sz="3200" dirty="0" smtClean="0">
                <a:latin typeface="Garamond" panose="02020404030301010803" pitchFamily="18" charset="0"/>
              </a:rPr>
              <a:t>technology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038" y="641268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2852936"/>
            <a:ext cx="75608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 smtClean="0">
                <a:latin typeface="Garamond" panose="02020404030301010803" pitchFamily="18" charset="0"/>
              </a:rPr>
              <a:t>CPI</a:t>
            </a:r>
          </a:p>
          <a:p>
            <a:pPr algn="ctr"/>
            <a:r>
              <a:rPr lang="sv-SE" b="1" dirty="0" smtClean="0">
                <a:latin typeface="Garamond" panose="02020404030301010803" pitchFamily="18" charset="0"/>
              </a:rPr>
              <a:t>no </a:t>
            </a:r>
            <a:r>
              <a:rPr lang="sv-SE" b="1" dirty="0" smtClean="0">
                <a:latin typeface="Garamond" panose="02020404030301010803" pitchFamily="18" charset="0"/>
              </a:rPr>
              <a:t>news with respect to last presentation in June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X-band </a:t>
            </a:r>
            <a:r>
              <a:rPr lang="en-US" dirty="0" smtClean="0">
                <a:latin typeface="Garamond" panose="02020404030301010803" pitchFamily="18" charset="0"/>
              </a:rPr>
              <a:t>klystrons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Deliveries of 7 MW, </a:t>
            </a:r>
            <a:r>
              <a:rPr lang="en-US" dirty="0" smtClean="0">
                <a:latin typeface="Garamond" panose="02020404030301010803" pitchFamily="18" charset="0"/>
              </a:rPr>
              <a:t>400 Hz </a:t>
            </a:r>
            <a:r>
              <a:rPr lang="en-US" dirty="0" smtClean="0">
                <a:latin typeface="Garamond" panose="02020404030301010803" pitchFamily="18" charset="0"/>
              </a:rPr>
              <a:t>tubes for DESY </a:t>
            </a:r>
            <a:endParaRPr lang="en-US" dirty="0" smtClean="0">
              <a:latin typeface="Garamond" panose="02020404030301010803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Tests of this tube up </a:t>
            </a:r>
            <a:r>
              <a:rPr lang="en-US" dirty="0" smtClean="0">
                <a:latin typeface="Garamond" panose="02020404030301010803" pitchFamily="18" charset="0"/>
              </a:rPr>
              <a:t>to 10MW to </a:t>
            </a:r>
            <a:r>
              <a:rPr lang="en-US" dirty="0" smtClean="0">
                <a:latin typeface="Garamond" panose="02020404030301010803" pitchFamily="18" charset="0"/>
              </a:rPr>
              <a:t>start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Design </a:t>
            </a:r>
            <a:r>
              <a:rPr lang="en-US" dirty="0">
                <a:latin typeface="Garamond" panose="02020404030301010803" pitchFamily="18" charset="0"/>
              </a:rPr>
              <a:t>of the 20 MW </a:t>
            </a:r>
            <a:r>
              <a:rPr lang="en-US" dirty="0" smtClean="0">
                <a:latin typeface="Garamond" panose="02020404030301010803" pitchFamily="18" charset="0"/>
              </a:rPr>
              <a:t>Klystron </a:t>
            </a:r>
            <a:r>
              <a:rPr lang="en-US" dirty="0">
                <a:latin typeface="Garamond" panose="02020404030301010803" pitchFamily="18" charset="0"/>
              </a:rPr>
              <a:t>using GSB/Dakota </a:t>
            </a:r>
            <a:r>
              <a:rPr lang="en-US" dirty="0" smtClean="0">
                <a:latin typeface="Garamond" panose="02020404030301010803" pitchFamily="18" charset="0"/>
              </a:rPr>
              <a:t>code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Garamond" panose="02020404030301010803" pitchFamily="18" charset="0"/>
              </a:rPr>
              <a:t>H</a:t>
            </a:r>
            <a:r>
              <a:rPr lang="en-US" dirty="0" smtClean="0">
                <a:latin typeface="Garamond" panose="02020404030301010803" pitchFamily="18" charset="0"/>
              </a:rPr>
              <a:t>igh efficiency 50MW tube with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Preliminary studies of </a:t>
            </a:r>
            <a:r>
              <a:rPr lang="en-US" dirty="0" smtClean="0">
                <a:latin typeface="Garamond" panose="02020404030301010803" pitchFamily="18" charset="0"/>
              </a:rPr>
              <a:t>15MW </a:t>
            </a:r>
            <a:r>
              <a:rPr lang="en-US" dirty="0" smtClean="0">
                <a:latin typeface="Garamond" panose="02020404030301010803" pitchFamily="18" charset="0"/>
              </a:rPr>
              <a:t>C-band high repetition rate klystron (</a:t>
            </a:r>
            <a:r>
              <a:rPr lang="en-US" dirty="0">
                <a:latin typeface="Garamond" panose="02020404030301010803" pitchFamily="18" charset="0"/>
              </a:rPr>
              <a:t>5.996 </a:t>
            </a:r>
            <a:r>
              <a:rPr lang="en-US" dirty="0" smtClean="0">
                <a:latin typeface="Garamond" panose="02020404030301010803" pitchFamily="18" charset="0"/>
              </a:rPr>
              <a:t>GHz)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200" y="13407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Garamond" panose="02020404030301010803" pitchFamily="18" charset="0"/>
              </a:rPr>
              <a:t>Recent information from discussion with the companies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6200" y="0"/>
            <a:ext cx="7518168" cy="68761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Garamond" panose="02020404030301010803" pitchFamily="18" charset="0"/>
              </a:rPr>
              <a:t>Task 4.3</a:t>
            </a:r>
            <a:r>
              <a:rPr lang="en-GB" sz="3200" dirty="0" smtClean="0">
                <a:latin typeface="Garamond" panose="02020404030301010803" pitchFamily="18" charset="0"/>
              </a:rPr>
              <a:t> </a:t>
            </a:r>
            <a:r>
              <a:rPr lang="en-GB" sz="3200" dirty="0">
                <a:latin typeface="Garamond" panose="02020404030301010803" pitchFamily="18" charset="0"/>
              </a:rPr>
              <a:t>Klystron and Modulator </a:t>
            </a:r>
            <a:r>
              <a:rPr lang="en-GB" sz="3200" dirty="0" smtClean="0">
                <a:latin typeface="Garamond" panose="02020404030301010803" pitchFamily="18" charset="0"/>
              </a:rPr>
              <a:t>technology</a:t>
            </a:r>
            <a:endParaRPr lang="en-US" sz="3200" dirty="0">
              <a:latin typeface="Garamond" panose="020204040303010108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5038" y="6412686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852936"/>
            <a:ext cx="806489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 smtClean="0">
                <a:latin typeface="Garamond" panose="02020404030301010803" pitchFamily="18" charset="0"/>
              </a:rPr>
              <a:t>CANON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X-band </a:t>
            </a:r>
            <a:r>
              <a:rPr lang="en-US" dirty="0" smtClean="0">
                <a:latin typeface="Garamond" panose="02020404030301010803" pitchFamily="18" charset="0"/>
              </a:rPr>
              <a:t>klystrons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Garamond" panose="02020404030301010803" pitchFamily="18" charset="0"/>
              </a:rPr>
              <a:t>8-10 MW high-efficiency </a:t>
            </a:r>
            <a:r>
              <a:rPr lang="en-US" sz="1600" dirty="0" smtClean="0">
                <a:latin typeface="Garamond" panose="02020404030301010803" pitchFamily="18" charset="0"/>
              </a:rPr>
              <a:t>(upgrade in collaboration with CERN </a:t>
            </a:r>
            <a:r>
              <a:rPr lang="en-US" sz="1600" dirty="0">
                <a:latin typeface="Garamond" panose="02020404030301010803" pitchFamily="18" charset="0"/>
              </a:rPr>
              <a:t>of </a:t>
            </a:r>
            <a:r>
              <a:rPr lang="en-US" sz="1600" dirty="0" smtClean="0">
                <a:latin typeface="Garamond" panose="02020404030301010803" pitchFamily="18" charset="0"/>
              </a:rPr>
              <a:t>existing </a:t>
            </a:r>
            <a:r>
              <a:rPr lang="en-US" sz="1600" dirty="0">
                <a:latin typeface="Garamond" panose="02020404030301010803" pitchFamily="18" charset="0"/>
              </a:rPr>
              <a:t>6 MW </a:t>
            </a:r>
            <a:r>
              <a:rPr lang="en-US" sz="1600" dirty="0" smtClean="0">
                <a:latin typeface="Garamond" panose="02020404030301010803" pitchFamily="18" charset="0"/>
              </a:rPr>
              <a:t>tube) 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Garamond" panose="02020404030301010803" pitchFamily="18" charset="0"/>
              </a:rPr>
              <a:t>Simulations in CST-3D and FCI show  </a:t>
            </a:r>
            <a:r>
              <a:rPr lang="en-US" sz="1600" dirty="0">
                <a:latin typeface="Garamond" panose="02020404030301010803" pitchFamily="18" charset="0"/>
              </a:rPr>
              <a:t>output power of 8.2 MW, at 154 kV and 94A (~56% efficiency</a:t>
            </a:r>
            <a:r>
              <a:rPr lang="en-US" sz="1600" dirty="0" smtClean="0">
                <a:latin typeface="Garamond" panose="02020404030301010803" pitchFamily="18" charset="0"/>
              </a:rPr>
              <a:t>)</a:t>
            </a:r>
            <a:endParaRPr lang="en-US" sz="1600" dirty="0">
              <a:latin typeface="Garamond" panose="02020404030301010803" pitchFamily="18" charset="0"/>
            </a:endParaRP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Garamond" panose="02020404030301010803" pitchFamily="18" charset="0"/>
              </a:rPr>
              <a:t>The mechanical design has not been </a:t>
            </a:r>
            <a:r>
              <a:rPr lang="en-US" sz="1600" dirty="0" smtClean="0">
                <a:latin typeface="Garamond" panose="02020404030301010803" pitchFamily="18" charset="0"/>
              </a:rPr>
              <a:t>started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Garamond" panose="02020404030301010803" pitchFamily="18" charset="0"/>
              </a:rPr>
              <a:t>Prototyping </a:t>
            </a:r>
            <a:r>
              <a:rPr lang="en-US" sz="1600" dirty="0">
                <a:latin typeface="Garamond" panose="02020404030301010803" pitchFamily="18" charset="0"/>
              </a:rPr>
              <a:t>possible in </a:t>
            </a:r>
            <a:r>
              <a:rPr lang="en-US" sz="1600" dirty="0" smtClean="0">
                <a:latin typeface="Garamond" panose="02020404030301010803" pitchFamily="18" charset="0"/>
              </a:rPr>
              <a:t>2021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Garamond" panose="02020404030301010803" pitchFamily="18" charset="0"/>
              </a:rPr>
              <a:t>20 MW klystron, new design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Garamond" panose="02020404030301010803" pitchFamily="18" charset="0"/>
              </a:rPr>
              <a:t>Mechanical </a:t>
            </a:r>
            <a:r>
              <a:rPr lang="en-US" sz="1600" dirty="0">
                <a:latin typeface="Garamond" panose="02020404030301010803" pitchFamily="18" charset="0"/>
              </a:rPr>
              <a:t>design of 20 MW </a:t>
            </a:r>
            <a:r>
              <a:rPr lang="en-US" sz="1600" dirty="0" smtClean="0">
                <a:latin typeface="Garamond" panose="02020404030301010803" pitchFamily="18" charset="0"/>
              </a:rPr>
              <a:t>tube finished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Garamond" panose="02020404030301010803" pitchFamily="18" charset="0"/>
              </a:rPr>
              <a:t>Prototyping to start after Summer with tests possible </a:t>
            </a:r>
            <a:r>
              <a:rPr lang="en-US" sz="1600" dirty="0">
                <a:latin typeface="Garamond" panose="02020404030301010803" pitchFamily="18" charset="0"/>
              </a:rPr>
              <a:t>in </a:t>
            </a:r>
            <a:r>
              <a:rPr lang="en-US" sz="1600" dirty="0" smtClean="0">
                <a:latin typeface="Garamond" panose="02020404030301010803" pitchFamily="18" charset="0"/>
              </a:rPr>
              <a:t>2020</a:t>
            </a:r>
            <a:endParaRPr lang="en-US" sz="1600" dirty="0"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6200" y="134076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latin typeface="Garamond" panose="02020404030301010803" pitchFamily="18" charset="0"/>
              </a:rPr>
              <a:t>Recent information from discussion with the companies</a:t>
            </a:r>
            <a:endParaRPr lang="en-US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2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63588" y="4941168"/>
            <a:ext cx="76328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v-SE" sz="1400" dirty="0" smtClean="0">
                <a:latin typeface="Garamond" panose="02020404030301010803" pitchFamily="18" charset="0"/>
              </a:rPr>
              <a:t>At 1kHz operation t</a:t>
            </a:r>
            <a:r>
              <a:rPr lang="en-US" sz="1400" dirty="0" smtClean="0">
                <a:latin typeface="Garamond" panose="02020404030301010803" pitchFamily="18" charset="0"/>
              </a:rPr>
              <a:t>he </a:t>
            </a:r>
            <a:r>
              <a:rPr lang="en-US" sz="1400" dirty="0">
                <a:latin typeface="Garamond" panose="02020404030301010803" pitchFamily="18" charset="0"/>
              </a:rPr>
              <a:t>average power of the RF and the beam will be 2.5 times </a:t>
            </a:r>
            <a:r>
              <a:rPr lang="en-US" sz="1400" dirty="0" smtClean="0">
                <a:latin typeface="Garamond" panose="02020404030301010803" pitchFamily="18" charset="0"/>
              </a:rPr>
              <a:t>higher</a:t>
            </a:r>
          </a:p>
          <a:p>
            <a:pPr algn="ctr"/>
            <a:r>
              <a:rPr lang="en-US" sz="1400" dirty="0" smtClean="0">
                <a:latin typeface="Garamond" panose="02020404030301010803" pitchFamily="18" charset="0"/>
              </a:rPr>
              <a:t>Modifications </a:t>
            </a:r>
            <a:r>
              <a:rPr lang="en-US" sz="1400" dirty="0">
                <a:latin typeface="Garamond" panose="02020404030301010803" pitchFamily="18" charset="0"/>
              </a:rPr>
              <a:t>of the collector, windows and cooling circuits will be </a:t>
            </a:r>
            <a:r>
              <a:rPr lang="en-US" sz="1400" dirty="0" smtClean="0">
                <a:latin typeface="Garamond" panose="02020404030301010803" pitchFamily="18" charset="0"/>
              </a:rPr>
              <a:t>required for  higher rep rate operation</a:t>
            </a:r>
          </a:p>
          <a:p>
            <a:pPr algn="ctr"/>
            <a:endParaRPr lang="en-US" sz="1400" dirty="0" smtClean="0">
              <a:latin typeface="Garamond" panose="02020404030301010803" pitchFamily="18" charset="0"/>
            </a:endParaRPr>
          </a:p>
          <a:p>
            <a:pPr algn="ctr"/>
            <a:r>
              <a:rPr lang="en-US" sz="1400" dirty="0" smtClean="0">
                <a:latin typeface="Garamond" panose="02020404030301010803" pitchFamily="18" charset="0"/>
              </a:rPr>
              <a:t>Currently the </a:t>
            </a:r>
            <a:r>
              <a:rPr lang="en-US" sz="1400" dirty="0">
                <a:latin typeface="Garamond" panose="02020404030301010803" pitchFamily="18" charset="0"/>
              </a:rPr>
              <a:t>frequency of this tube is American </a:t>
            </a:r>
            <a:r>
              <a:rPr lang="en-US" sz="1400" dirty="0" smtClean="0">
                <a:latin typeface="Garamond" panose="02020404030301010803" pitchFamily="18" charset="0"/>
              </a:rPr>
              <a:t>X-band, the </a:t>
            </a:r>
            <a:r>
              <a:rPr lang="en-US" sz="1400" dirty="0">
                <a:latin typeface="Garamond" panose="02020404030301010803" pitchFamily="18" charset="0"/>
              </a:rPr>
              <a:t>interaction section design and RF windows has to be </a:t>
            </a:r>
            <a:r>
              <a:rPr lang="en-US" sz="1400" dirty="0" smtClean="0">
                <a:latin typeface="Garamond" panose="02020404030301010803" pitchFamily="18" charset="0"/>
              </a:rPr>
              <a:t>changed to match 12 GHz</a:t>
            </a:r>
            <a:endParaRPr lang="en-US" sz="1400" dirty="0">
              <a:latin typeface="Garamond" panose="02020404030301010803" pitchFamily="18" charset="0"/>
            </a:endParaRPr>
          </a:p>
          <a:p>
            <a:pPr algn="ctr"/>
            <a:endParaRPr lang="en-US" sz="1400" dirty="0">
              <a:latin typeface="Garamond" panose="02020404030301010803" pitchFamily="18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269298"/>
              </p:ext>
            </p:extLst>
          </p:nvPr>
        </p:nvGraphicFramePr>
        <p:xfrm>
          <a:off x="2051720" y="1388678"/>
          <a:ext cx="5256584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3467463546"/>
                    </a:ext>
                  </a:extLst>
                </a:gridCol>
                <a:gridCol w="3240360">
                  <a:extLst>
                    <a:ext uri="{9D8B030D-6E8A-4147-A177-3AD203B41FA5}">
                      <a16:colId xmlns:a16="http://schemas.microsoft.com/office/drawing/2014/main" val="1362134608"/>
                    </a:ext>
                  </a:extLst>
                </a:gridCol>
              </a:tblGrid>
              <a:tr h="266101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Frequency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11424 MHz (±1 MHz)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9516049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Peak Output Power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Target 20 MW (&gt;16 MW for test specification of 1</a:t>
                      </a:r>
                      <a:r>
                        <a:rPr lang="en-US" sz="1200" kern="1200" baseline="30000" dirty="0" smtClean="0">
                          <a:effectLst/>
                          <a:latin typeface="Garamond" panose="02020404030301010803" pitchFamily="18" charset="0"/>
                        </a:rPr>
                        <a:t>st</a:t>
                      </a: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 prototype)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097911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RF Pulse Width  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1.5 </a:t>
                      </a:r>
                      <a:r>
                        <a:rPr lang="en-US" sz="1200" kern="1200" dirty="0" err="1" smtClean="0">
                          <a:effectLst/>
                          <a:latin typeface="Garamond" panose="02020404030301010803" pitchFamily="18" charset="0"/>
                        </a:rPr>
                        <a:t>μs</a:t>
                      </a: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 max.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9262178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Pulse Rep. Rate 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400 Hz max.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184238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Beam Voltage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Design 265 kV (290 kV max.)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9835303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Beam Current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Design 170 A (195 A max.)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188072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Drive Power  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Design 120 W (400 W max.)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2874348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44%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8904187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Max E field strength in cavity</a:t>
                      </a:r>
                      <a:endParaRPr lang="en-US" sz="1200" kern="1200" dirty="0" smtClean="0">
                        <a:effectLst/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&lt; 60.4 kV/mm (for 1.5 </a:t>
                      </a:r>
                      <a:r>
                        <a:rPr lang="el-GR" sz="1200" kern="1200" dirty="0" smtClean="0">
                          <a:effectLst/>
                          <a:latin typeface="Garamond" panose="02020404030301010803" pitchFamily="18" charset="0"/>
                        </a:rPr>
                        <a:t>μ</a:t>
                      </a:r>
                      <a:r>
                        <a:rPr lang="sv-SE" sz="1200" kern="1200" dirty="0" smtClean="0">
                          <a:effectLst/>
                          <a:latin typeface="Garamond" panose="02020404030301010803" pitchFamily="18" charset="0"/>
                        </a:rPr>
                        <a:t>s RF)</a:t>
                      </a:r>
                      <a:endParaRPr lang="en-US" sz="1200" kern="1200" dirty="0" smtClean="0">
                        <a:effectLst/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0679966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Height</a:t>
                      </a: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  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~</a:t>
                      </a: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1.3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73417"/>
                  </a:ext>
                </a:extLst>
              </a:tr>
              <a:tr h="26610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Weight 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  <a:latin typeface="Garamond" panose="02020404030301010803" pitchFamily="18" charset="0"/>
                        </a:rPr>
                        <a:t>Klystron ~300 kg, Electromagnet ~800 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081579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108520" y="695763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b="1" dirty="0" smtClean="0">
                <a:latin typeface="Garamond" panose="02020404030301010803" pitchFamily="18" charset="0"/>
              </a:rPr>
              <a:t>CANON - </a:t>
            </a:r>
            <a:r>
              <a:rPr lang="sv-SE" dirty="0" smtClean="0">
                <a:latin typeface="Garamond" panose="02020404030301010803" pitchFamily="18" charset="0"/>
              </a:rPr>
              <a:t>20 MW klystron, specifications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17" y="1830727"/>
            <a:ext cx="1272342" cy="238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55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849651"/>
              </p:ext>
            </p:extLst>
          </p:nvPr>
        </p:nvGraphicFramePr>
        <p:xfrm>
          <a:off x="98848" y="2161543"/>
          <a:ext cx="8964488" cy="335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9814">
                  <a:extLst>
                    <a:ext uri="{9D8B030D-6E8A-4147-A177-3AD203B41FA5}">
                      <a16:colId xmlns:a16="http://schemas.microsoft.com/office/drawing/2014/main" val="10149296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681803997"/>
                    </a:ext>
                  </a:extLst>
                </a:gridCol>
                <a:gridCol w="1609176">
                  <a:extLst>
                    <a:ext uri="{9D8B030D-6E8A-4147-A177-3AD203B41FA5}">
                      <a16:colId xmlns:a16="http://schemas.microsoft.com/office/drawing/2014/main" val="1662639408"/>
                    </a:ext>
                  </a:extLst>
                </a:gridCol>
                <a:gridCol w="2241122">
                  <a:extLst>
                    <a:ext uri="{9D8B030D-6E8A-4147-A177-3AD203B41FA5}">
                      <a16:colId xmlns:a16="http://schemas.microsoft.com/office/drawing/2014/main" val="36442712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Alternative</a:t>
                      </a:r>
                      <a:endParaRPr lang="en-US" sz="1400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Actions necessary for the switch</a:t>
                      </a:r>
                      <a:endParaRPr lang="en-US" sz="1400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Approx switch time</a:t>
                      </a:r>
                      <a:endParaRPr lang="en-US" sz="1400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Pricing/feasibility</a:t>
                      </a:r>
                      <a:endParaRPr lang="en-US" sz="1400" b="1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28049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Reconnection of </a:t>
                      </a:r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HV-connector</a:t>
                      </a:r>
                    </a:p>
                    <a:p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Scandinova</a:t>
                      </a:r>
                      <a:r>
                        <a:rPr lang="sv-SE" sz="1400" dirty="0" smtClean="0">
                          <a:latin typeface="Garamond" panose="02020404030301010803" pitchFamily="18" charset="0"/>
                        </a:rPr>
                        <a:t>, </a:t>
                      </a:r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JEMA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Remove 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(part of)</a:t>
                      </a:r>
                      <a:r>
                        <a:rPr lang="sv-SE" sz="1400" b="0" baseline="0" dirty="0" smtClean="0">
                          <a:latin typeface="Garamond" panose="02020404030301010803" pitchFamily="18" charset="0"/>
                        </a:rPr>
                        <a:t> 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oil 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&amp; open tank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Disconnect one klystron</a:t>
                      </a:r>
                      <a:r>
                        <a:rPr lang="sv-SE" sz="1400" b="0" baseline="0" dirty="0" smtClean="0">
                          <a:latin typeface="Garamond" panose="02020404030301010803" pitchFamily="18" charset="0"/>
                        </a:rPr>
                        <a:t> and connect other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 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Refill tank with oil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Start heating filament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Start pulsing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System completely 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OFF </a:t>
                      </a:r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for the switch</a:t>
                      </a:r>
                    </a:p>
                    <a:p>
                      <a:endParaRPr lang="sv-SE" sz="1400" b="0" dirty="0" smtClean="0">
                        <a:latin typeface="Garamond" panose="02020404030301010803" pitchFamily="18" charset="0"/>
                      </a:endParaRP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3-5 hours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u="sng" dirty="0" smtClean="0">
                          <a:latin typeface="Garamond" panose="02020404030301010803" pitchFamily="18" charset="0"/>
                        </a:rPr>
                        <a:t>Cheapest option: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One pulse transformer and minimal amount of power modules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556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Reconnection of primary connections</a:t>
                      </a:r>
                    </a:p>
                    <a:p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Scandinova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Disconnect cables from one primary connections and move them to the other</a:t>
                      </a:r>
                      <a:r>
                        <a:rPr lang="en-US" sz="1400" b="0" baseline="0" dirty="0" smtClean="0">
                          <a:latin typeface="Garamond" panose="02020404030301010803" pitchFamily="18" charset="0"/>
                        </a:rPr>
                        <a:t> p</a:t>
                      </a:r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ulse transformer primaries related to klystron to be used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System in stand-by  (filament heating of both klystrons ON)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1-3</a:t>
                      </a:r>
                      <a:r>
                        <a:rPr lang="sv-SE" sz="1400" b="0" baseline="0" dirty="0" smtClean="0">
                          <a:latin typeface="Garamond" panose="02020404030301010803" pitchFamily="18" charset="0"/>
                        </a:rPr>
                        <a:t> hours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u="sng" dirty="0" smtClean="0">
                          <a:latin typeface="Garamond" panose="02020404030301010803" pitchFamily="18" charset="0"/>
                        </a:rPr>
                        <a:t>More expensive:</a:t>
                      </a:r>
                    </a:p>
                    <a:p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two optimized pulse transformers will be used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035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Remote switching between 2 klystrons</a:t>
                      </a:r>
                    </a:p>
                    <a:p>
                      <a:r>
                        <a:rPr lang="sv-SE" sz="1400" b="1" dirty="0" smtClean="0">
                          <a:latin typeface="Garamond" panose="02020404030301010803" pitchFamily="18" charset="0"/>
                        </a:rPr>
                        <a:t>Scandinova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No need for any reconnections</a:t>
                      </a:r>
                    </a:p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Most practical</a:t>
                      </a:r>
                      <a:r>
                        <a:rPr lang="sv-SE" sz="1400" b="0" baseline="0" dirty="0" smtClean="0">
                          <a:latin typeface="Garamond" panose="02020404030301010803" pitchFamily="18" charset="0"/>
                        </a:rPr>
                        <a:t> solution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dirty="0" smtClean="0">
                          <a:latin typeface="Garamond" panose="02020404030301010803" pitchFamily="18" charset="0"/>
                        </a:rPr>
                        <a:t>Few msec</a:t>
                      </a:r>
                      <a:endParaRPr lang="en-US" sz="1400" b="0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400" b="0" u="sng" dirty="0" smtClean="0">
                          <a:latin typeface="Garamond" panose="02020404030301010803" pitchFamily="18" charset="0"/>
                        </a:rPr>
                        <a:t>Most expensive:</a:t>
                      </a:r>
                    </a:p>
                    <a:p>
                      <a:r>
                        <a:rPr lang="en-US" sz="1400" b="0" dirty="0" smtClean="0">
                          <a:latin typeface="Garamond" panose="02020404030301010803" pitchFamily="18" charset="0"/>
                        </a:rPr>
                        <a:t>extra power Modules in the same system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1231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12433" y="836712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u="sng" dirty="0" smtClean="0">
                <a:latin typeface="Garamond" panose="02020404030301010803" pitchFamily="18" charset="0"/>
              </a:rPr>
              <a:t>Modulator for dual-source operation – </a:t>
            </a:r>
            <a:r>
              <a:rPr lang="sv-SE" b="1" u="sng" dirty="0" smtClean="0">
                <a:latin typeface="Garamond" panose="02020404030301010803" pitchFamily="18" charset="0"/>
              </a:rPr>
              <a:t>Scandinova</a:t>
            </a:r>
            <a:r>
              <a:rPr lang="sv-SE" u="sng" dirty="0" smtClean="0">
                <a:latin typeface="Garamond" panose="02020404030301010803" pitchFamily="18" charset="0"/>
              </a:rPr>
              <a:t>, </a:t>
            </a:r>
            <a:r>
              <a:rPr lang="sv-SE" b="1" u="sng" dirty="0" smtClean="0">
                <a:latin typeface="Garamond" panose="02020404030301010803" pitchFamily="18" charset="0"/>
              </a:rPr>
              <a:t>JEMA</a:t>
            </a:r>
          </a:p>
          <a:p>
            <a:endParaRPr lang="en-US" dirty="0" smtClean="0">
              <a:latin typeface="Garamond" panose="02020404030301010803" pitchFamily="18" charset="0"/>
            </a:endParaRPr>
          </a:p>
          <a:p>
            <a:r>
              <a:rPr lang="en-US" dirty="0" smtClean="0">
                <a:latin typeface="Garamond" panose="02020404030301010803" pitchFamily="18" charset="0"/>
              </a:rPr>
              <a:t>3 </a:t>
            </a:r>
            <a:r>
              <a:rPr lang="en-US" dirty="0">
                <a:latin typeface="Garamond" panose="02020404030301010803" pitchFamily="18" charset="0"/>
              </a:rPr>
              <a:t>alternatives in </a:t>
            </a:r>
            <a:r>
              <a:rPr lang="en-US" dirty="0" smtClean="0">
                <a:latin typeface="Garamond" panose="02020404030301010803" pitchFamily="18" charset="0"/>
              </a:rPr>
              <a:t>switching </a:t>
            </a:r>
            <a:r>
              <a:rPr lang="en-US" dirty="0">
                <a:latin typeface="Garamond" panose="02020404030301010803" pitchFamily="18" charset="0"/>
              </a:rPr>
              <a:t>between the 10MW and 50 MW </a:t>
            </a:r>
            <a:r>
              <a:rPr lang="en-US" dirty="0" smtClean="0">
                <a:latin typeface="Garamond" panose="02020404030301010803" pitchFamily="18" charset="0"/>
              </a:rPr>
              <a:t>klystrons</a:t>
            </a:r>
          </a:p>
          <a:p>
            <a:r>
              <a:rPr lang="en-US" dirty="0" smtClean="0">
                <a:latin typeface="Garamond" panose="02020404030301010803" pitchFamily="18" charset="0"/>
              </a:rPr>
              <a:t> (2 klystrons </a:t>
            </a:r>
            <a:r>
              <a:rPr lang="en-US" dirty="0">
                <a:latin typeface="Garamond" panose="02020404030301010803" pitchFamily="18" charset="0"/>
              </a:rPr>
              <a:t>integrated in one </a:t>
            </a:r>
            <a:r>
              <a:rPr lang="en-US" dirty="0">
                <a:latin typeface="Garamond" panose="02020404030301010803" pitchFamily="18" charset="0"/>
              </a:rPr>
              <a:t>m</a:t>
            </a:r>
            <a:r>
              <a:rPr lang="en-US" dirty="0" smtClean="0">
                <a:latin typeface="Garamond" panose="02020404030301010803" pitchFamily="18" charset="0"/>
              </a:rPr>
              <a:t>odulator)</a:t>
            </a:r>
            <a:endParaRPr lang="en-US" dirty="0">
              <a:latin typeface="Garamond" panose="02020404030301010803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6403" y="5805264"/>
            <a:ext cx="8952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800">
              <a:defRPr/>
            </a:pPr>
            <a:r>
              <a:rPr lang="en-US" dirty="0">
                <a:latin typeface="Garamond" panose="02020404030301010803" pitchFamily="18" charset="0"/>
              </a:rPr>
              <a:t>System could be based on K500 platform, </a:t>
            </a:r>
            <a:r>
              <a:rPr lang="en-US" dirty="0" smtClean="0">
                <a:latin typeface="Garamond" panose="02020404030301010803" pitchFamily="18" charset="0"/>
              </a:rPr>
              <a:t>but klystron </a:t>
            </a:r>
            <a:r>
              <a:rPr lang="en-US" dirty="0">
                <a:latin typeface="Garamond" panose="02020404030301010803" pitchFamily="18" charset="0"/>
              </a:rPr>
              <a:t>tank, control system, internal cooling distribution </a:t>
            </a:r>
            <a:r>
              <a:rPr lang="en-US" dirty="0" smtClean="0">
                <a:latin typeface="Garamond" panose="02020404030301010803" pitchFamily="18" charset="0"/>
              </a:rPr>
              <a:t>need </a:t>
            </a:r>
            <a:r>
              <a:rPr lang="en-US" dirty="0">
                <a:latin typeface="Garamond" panose="02020404030301010803" pitchFamily="18" charset="0"/>
              </a:rPr>
              <a:t>to be modified</a:t>
            </a: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366200" y="0"/>
            <a:ext cx="7518168" cy="68761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Garamond" panose="02020404030301010803" pitchFamily="18" charset="0"/>
              </a:rPr>
              <a:t>Task 4.3</a:t>
            </a:r>
            <a:r>
              <a:rPr lang="en-GB" sz="3200" dirty="0" smtClean="0">
                <a:latin typeface="Garamond" panose="02020404030301010803" pitchFamily="18" charset="0"/>
              </a:rPr>
              <a:t> </a:t>
            </a:r>
            <a:r>
              <a:rPr lang="en-GB" sz="3200" dirty="0">
                <a:latin typeface="Garamond" panose="02020404030301010803" pitchFamily="18" charset="0"/>
              </a:rPr>
              <a:t>Klystron and Modulator </a:t>
            </a:r>
            <a:r>
              <a:rPr lang="en-GB" sz="3200" dirty="0" smtClean="0">
                <a:latin typeface="Garamond" panose="02020404030301010803" pitchFamily="18" charset="0"/>
              </a:rPr>
              <a:t>technology</a:t>
            </a:r>
            <a:endParaRPr lang="en-US" sz="32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09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549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:fade/>
      </p:transition>
    </mc:Choice>
    <mc:Fallback xmlns="" xmlns:m="http://schemas.openxmlformats.org/officeDocument/2006/math" xmlns:w="http://schemas.openxmlformats.org/wordprocessingml/2006/main">
      <p:transition spd="med" advClick="1">
        <p:fade thruBlk="0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15251</TotalTime>
  <Words>559</Words>
  <Application>Microsoft Office PowerPoint</Application>
  <PresentationFormat>On-screen Show (4:3)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MS PGothic</vt:lpstr>
      <vt:lpstr>MS PGothic</vt:lpstr>
      <vt:lpstr>Arial</vt:lpstr>
      <vt:lpstr>Calibri</vt:lpstr>
      <vt:lpstr>Calibri Light</vt:lpstr>
      <vt:lpstr>Garamond</vt:lpstr>
      <vt:lpstr>Times New Roman</vt:lpstr>
      <vt:lpstr>Wingdings</vt:lpstr>
      <vt:lpstr>Office Theme</vt:lpstr>
      <vt:lpstr>Task 4.3 Klystron and Modulator technology</vt:lpstr>
      <vt:lpstr>Task 4.3 Klystron and Modulator technology</vt:lpstr>
      <vt:lpstr>Task 4.3 Klystron and Modulator technology</vt:lpstr>
      <vt:lpstr>PowerPoint Presentation</vt:lpstr>
      <vt:lpstr>Task 4.3 Klystron and Modulator technology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Marek</dc:creator>
  <cp:lastModifiedBy>Marek Jacewicz</cp:lastModifiedBy>
  <cp:revision>337</cp:revision>
  <dcterms:created xsi:type="dcterms:W3CDTF">2019-01-17T15:35:48Z</dcterms:created>
  <dcterms:modified xsi:type="dcterms:W3CDTF">2020-08-27T07:41:10Z</dcterms:modified>
</cp:coreProperties>
</file>