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  <p:sldId id="261" r:id="rId5"/>
    <p:sldId id="262" r:id="rId6"/>
    <p:sldId id="258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4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D7CFA-AA74-4EFB-BED3-533E6A04C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B1DEF9-CEEF-4D6E-A414-4196EA8C91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37637-CCD0-499B-9306-1832BF394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CB2E-E6EF-44E8-8CF3-DEB494EC73BC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EA9E6-23A6-4D4B-BC69-34C2107D5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414531-9D3A-4ABA-BE07-7E30D51E2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75EB-4D5A-4ADE-8394-CAA27352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09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990B8-7235-44EF-816F-09EC95A00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782599-8CF7-4281-A589-86898CAF0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BC65D6-28FF-4F1C-BF31-DA419C05C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CB2E-E6EF-44E8-8CF3-DEB494EC73BC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BE9893-F49A-4594-8593-6DE07F9D8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34C36-BF4D-4D2B-A968-EFB48A7B5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75EB-4D5A-4ADE-8394-CAA27352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881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65678E-9093-4C8E-9E8B-91CE28CD78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4AEA7F-823D-44DB-BF1D-C32513B94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6EB0C-2309-441B-9A54-0D0BE67D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CB2E-E6EF-44E8-8CF3-DEB494EC73BC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71377-42C6-4B01-9828-69825EA1B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7F8DD-4BF3-4998-B3FB-48D386EB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75EB-4D5A-4ADE-8394-CAA27352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72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9D501-0823-4854-A40D-091C8396E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83874-9A68-4D5A-BBA1-B4A7C2FDE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E2F78-E1E8-4E6D-A274-ABAA1D317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CB2E-E6EF-44E8-8CF3-DEB494EC73BC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7ECD09-FF7D-4B6F-B241-62E558885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6D850E-09E6-4588-826F-D9F5F137F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75EB-4D5A-4ADE-8394-CAA27352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982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0D514-C7BD-4121-948F-850170A51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54F232-17BC-4C5A-B040-DC1AB1C5B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DB142-79E3-498C-B789-757522280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CB2E-E6EF-44E8-8CF3-DEB494EC73BC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DDF18-5D68-42C5-8B10-FC036DE52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3F35A-7CC2-4B7E-A55F-AB873073D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75EB-4D5A-4ADE-8394-CAA27352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991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17C88-A01F-476C-B3B2-8174DF5E2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82E05-230A-47AB-9D57-3FD5FA7077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D421C-11D3-46B9-9DD3-FB2863E85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A07E1-76E1-4C70-9E0D-F5C91AC56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CB2E-E6EF-44E8-8CF3-DEB494EC73BC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73FCAB-B461-40E3-9AF8-F32985F86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EBDCA0-B143-407E-9FEF-DD8540694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75EB-4D5A-4ADE-8394-CAA27352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8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1905A-0DE7-419C-94DE-DE49D7D02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9D709F-D1BB-4E0F-9602-A524FA9EA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7473A4-F6EF-406C-BFFF-ABEFEC168C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7E1211-DA85-434E-9B6D-A770C75852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61FE7B-E309-412B-A5B3-B5E9F85889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8AAC1E-8E41-4FC7-9B90-3CF7D54E1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CB2E-E6EF-44E8-8CF3-DEB494EC73BC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16BDA7-53CF-4F9C-809F-74DB212D1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631C75-6F4B-4926-A1CC-77B740EED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75EB-4D5A-4ADE-8394-CAA27352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395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AF1C2-BF1F-43A2-A630-37BA47962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0304BB-12E2-4B5F-A8AF-94354659E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CB2E-E6EF-44E8-8CF3-DEB494EC73BC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4CCBA4-E9C9-4311-BF16-1D11033E4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9E873B-0A9B-435D-8F4E-66B953574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75EB-4D5A-4ADE-8394-CAA27352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154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DEBC47-6ABB-4E4C-9973-E229D4347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CB2E-E6EF-44E8-8CF3-DEB494EC73BC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D9D543-F967-4D2A-ACBF-9DB486C57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79C8F9-776B-4E3C-BA79-8D6563870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75EB-4D5A-4ADE-8394-CAA27352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135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384E8-F530-4D0F-96AE-266A5DD5E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8E171-9792-43F3-9587-949D6A717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A8CD32-C07D-4C9F-B56F-834B96A3C1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450920-ADB1-41CD-AAB3-109E359D6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CB2E-E6EF-44E8-8CF3-DEB494EC73BC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8C3415-1781-46A6-9EE4-DF3FED42F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F390DA-22AB-4A37-962A-E6354D81A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75EB-4D5A-4ADE-8394-CAA27352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35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7BD7E-A4D4-4F2A-831B-38DE01F1A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B71604-21FE-4444-BD09-D612822515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877E7B-A4A7-40A3-9271-006B2DF769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FFC972-843F-474C-B351-6FB10ACF1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CB2E-E6EF-44E8-8CF3-DEB494EC73BC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E0073C-FF80-403A-AA8D-90949228A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B7933-BCFE-489A-BFC2-BD7E87ED0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75EB-4D5A-4ADE-8394-CAA27352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59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DA3F95-DACD-4358-98FB-3AF058816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A6EA7D-09CF-434C-AA62-F2B2C56D13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607BE-B021-496F-BDE1-6345F9333F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9CB2E-E6EF-44E8-8CF3-DEB494EC73BC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7E066-CC9F-43D0-AE60-A2EC6B8FB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B3007-A1C5-49A9-BC7F-EF1D5E7AF1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275EB-4D5A-4ADE-8394-CAA27352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56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desy.de/indico/event/22513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79D1D-3CBB-4D91-8DC2-795C4053F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Task 7.4: School for young scientists on particle detection technologies </a:t>
            </a:r>
            <a:endParaRPr lang="ru-RU" sz="36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3992C4-3F00-4715-A787-D802ABFDE676}"/>
              </a:ext>
            </a:extLst>
          </p:cNvPr>
          <p:cNvGrpSpPr/>
          <p:nvPr/>
        </p:nvGrpSpPr>
        <p:grpSpPr>
          <a:xfrm>
            <a:off x="9185849" y="5779359"/>
            <a:ext cx="2922892" cy="993783"/>
            <a:chOff x="4181888" y="4653207"/>
            <a:chExt cx="3624027" cy="1232171"/>
          </a:xfrm>
        </p:grpSpPr>
        <p:pic>
          <p:nvPicPr>
            <p:cNvPr id="9" name="Content Placeholder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6AA66CE1-C0A7-48B9-A225-C82ED0CE0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1888" y="4757528"/>
              <a:ext cx="1302667" cy="1127850"/>
            </a:xfrm>
            <a:prstGeom prst="rect">
              <a:avLst/>
            </a:prstGeom>
          </p:spPr>
        </p:pic>
        <p:pic>
          <p:nvPicPr>
            <p:cNvPr id="10" name="Рисунок 12">
              <a:extLst>
                <a:ext uri="{FF2B5EF4-FFF2-40B4-BE49-F238E27FC236}">
                  <a16:creationId xmlns:a16="http://schemas.microsoft.com/office/drawing/2014/main" id="{41BE9999-3C57-479D-9AB1-1EF574C92B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3844" y="4653207"/>
              <a:ext cx="1001262" cy="1199146"/>
            </a:xfrm>
            <a:prstGeom prst="rect">
              <a:avLst/>
            </a:prstGeom>
          </p:spPr>
        </p:pic>
        <p:pic>
          <p:nvPicPr>
            <p:cNvPr id="11" name="Picture 10" descr="A picture containing light&#10;&#10;Description automatically generated">
              <a:extLst>
                <a:ext uri="{FF2B5EF4-FFF2-40B4-BE49-F238E27FC236}">
                  <a16:creationId xmlns:a16="http://schemas.microsoft.com/office/drawing/2014/main" id="{160499FC-FC03-4E0E-A0EA-FACFAF501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04653" y="4779791"/>
              <a:ext cx="1001262" cy="1017283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5012E03D-2F36-5243-BD60-26172431E4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233" y="1846321"/>
            <a:ext cx="9972959" cy="400363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F2D9165-33E3-B54E-BCD0-F29939425696}"/>
              </a:ext>
            </a:extLst>
          </p:cNvPr>
          <p:cNvSpPr/>
          <p:nvPr/>
        </p:nvSpPr>
        <p:spPr>
          <a:xfrm>
            <a:off x="1399142" y="2181340"/>
            <a:ext cx="484742" cy="2974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261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79D1D-3CBB-4D91-8DC2-795C4053F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School for young scientists on particle detection technologies </a:t>
            </a:r>
            <a:endParaRPr lang="ru-RU" sz="3600" dirty="0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DFA397D9-A243-4478-888B-3CF9F021C4DF}"/>
              </a:ext>
            </a:extLst>
          </p:cNvPr>
          <p:cNvSpPr txBox="1">
            <a:spLocks/>
          </p:cNvSpPr>
          <p:nvPr/>
        </p:nvSpPr>
        <p:spPr>
          <a:xfrm>
            <a:off x="825623" y="1690688"/>
            <a:ext cx="10027545" cy="42804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000" b="0" kern="1200" spc="1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8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Concept</a:t>
            </a:r>
          </a:p>
          <a:p>
            <a:pPr marL="800100" lvl="1" indent="-34290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b="0" dirty="0">
                <a:solidFill>
                  <a:schemeClr val="tx1"/>
                </a:solidFill>
              </a:rPr>
              <a:t>Duration: one week or two weeks ?</a:t>
            </a:r>
          </a:p>
          <a:p>
            <a:pPr marL="800100" lvl="1" indent="-34290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b="0" dirty="0">
                <a:solidFill>
                  <a:schemeClr val="tx1"/>
                </a:solidFill>
              </a:rPr>
              <a:t>Target audience: master and PhD students, young scientists</a:t>
            </a:r>
          </a:p>
          <a:p>
            <a:pPr marL="800100" lvl="1" indent="-34290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b="0" dirty="0">
                <a:solidFill>
                  <a:schemeClr val="tx1"/>
                </a:solidFill>
              </a:rPr>
              <a:t>Activities</a:t>
            </a:r>
          </a:p>
          <a:p>
            <a:pPr marL="1257300" lvl="2" indent="-34290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chemeClr val="tx1"/>
                </a:solidFill>
              </a:rPr>
              <a:t>lectures on particle detection technologies</a:t>
            </a:r>
          </a:p>
          <a:p>
            <a:pPr marL="1257300" lvl="2" indent="-34290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chemeClr val="tx1"/>
                </a:solidFill>
              </a:rPr>
              <a:t>hand-on exercises (personal project with supervisor)</a:t>
            </a:r>
          </a:p>
          <a:p>
            <a:pPr marL="1257300" lvl="2" indent="-34290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chemeClr val="tx1"/>
                </a:solidFill>
              </a:rPr>
              <a:t>oral and/or poster student reports</a:t>
            </a:r>
          </a:p>
          <a:p>
            <a:pPr marL="1257300" lvl="2" indent="-34290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chemeClr val="tx1"/>
                </a:solidFill>
              </a:rPr>
              <a:t>Laboratory visits</a:t>
            </a:r>
          </a:p>
          <a:p>
            <a:pPr marL="1257300" lvl="2" indent="-34290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chemeClr val="tx1"/>
                </a:solidFill>
              </a:rPr>
              <a:t>social events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</a:rPr>
              <a:t>Following the </a:t>
            </a:r>
            <a:r>
              <a:rPr lang="en-US" sz="1800" dirty="0" err="1">
                <a:solidFill>
                  <a:schemeClr val="tx1"/>
                </a:solidFill>
              </a:rPr>
              <a:t>CREMLINplus</a:t>
            </a:r>
            <a:r>
              <a:rPr lang="en-US" sz="1800" dirty="0">
                <a:solidFill>
                  <a:schemeClr val="tx1"/>
                </a:solidFill>
              </a:rPr>
              <a:t> proposal </a:t>
            </a:r>
            <a:r>
              <a:rPr lang="en-US" sz="1800" dirty="0" err="1">
                <a:solidFill>
                  <a:schemeClr val="tx1"/>
                </a:solidFill>
              </a:rPr>
              <a:t>Budker</a:t>
            </a:r>
            <a:r>
              <a:rPr lang="en-US" sz="1800" dirty="0">
                <a:solidFill>
                  <a:schemeClr val="tx1"/>
                </a:solidFill>
              </a:rPr>
              <a:t> INP would  be the 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option for the hosting school</a:t>
            </a:r>
          </a:p>
          <a:p>
            <a:pPr marL="800100" lvl="1" indent="-34290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800" b="0" dirty="0">
                <a:solidFill>
                  <a:schemeClr val="tx1"/>
                </a:solidFill>
              </a:rPr>
              <a:t>Pros: </a:t>
            </a:r>
            <a:r>
              <a:rPr lang="en-US" sz="1600" b="0" dirty="0">
                <a:solidFill>
                  <a:schemeClr val="tx1"/>
                </a:solidFill>
              </a:rPr>
              <a:t>local experience (two colliders with three particle detectors in operation)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3992C4-3F00-4715-A787-D802ABFDE676}"/>
              </a:ext>
            </a:extLst>
          </p:cNvPr>
          <p:cNvGrpSpPr/>
          <p:nvPr/>
        </p:nvGrpSpPr>
        <p:grpSpPr>
          <a:xfrm>
            <a:off x="9185849" y="5779359"/>
            <a:ext cx="2922892" cy="993783"/>
            <a:chOff x="4181888" y="4653207"/>
            <a:chExt cx="3624027" cy="1232171"/>
          </a:xfrm>
        </p:grpSpPr>
        <p:pic>
          <p:nvPicPr>
            <p:cNvPr id="9" name="Content Placeholder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6AA66CE1-C0A7-48B9-A225-C82ED0CE0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1888" y="4757528"/>
              <a:ext cx="1302667" cy="1127850"/>
            </a:xfrm>
            <a:prstGeom prst="rect">
              <a:avLst/>
            </a:prstGeom>
          </p:spPr>
        </p:pic>
        <p:pic>
          <p:nvPicPr>
            <p:cNvPr id="10" name="Рисунок 12">
              <a:extLst>
                <a:ext uri="{FF2B5EF4-FFF2-40B4-BE49-F238E27FC236}">
                  <a16:creationId xmlns:a16="http://schemas.microsoft.com/office/drawing/2014/main" id="{41BE9999-3C57-479D-9AB1-1EF574C92B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3844" y="4653207"/>
              <a:ext cx="1001262" cy="1199146"/>
            </a:xfrm>
            <a:prstGeom prst="rect">
              <a:avLst/>
            </a:prstGeom>
          </p:spPr>
        </p:pic>
        <p:pic>
          <p:nvPicPr>
            <p:cNvPr id="11" name="Picture 10" descr="A picture containing light&#10;&#10;Description automatically generated">
              <a:extLst>
                <a:ext uri="{FF2B5EF4-FFF2-40B4-BE49-F238E27FC236}">
                  <a16:creationId xmlns:a16="http://schemas.microsoft.com/office/drawing/2014/main" id="{160499FC-FC03-4E0E-A0EA-FACFAF501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04653" y="4779791"/>
              <a:ext cx="1001262" cy="10172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3353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CEFE2-E012-A54A-85F6-543A45E42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Example: the “EDIT” school, now ongoing at DESY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A701F7-12D8-4946-932F-1CF9A2ABA5B4}"/>
              </a:ext>
            </a:extLst>
          </p:cNvPr>
          <p:cNvSpPr txBox="1"/>
          <p:nvPr/>
        </p:nvSpPr>
        <p:spPr>
          <a:xfrm>
            <a:off x="374576" y="1839816"/>
            <a:ext cx="110168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EDIT detector school, this week and next week at DESY, 60 students:</a:t>
            </a:r>
          </a:p>
          <a:p>
            <a:r>
              <a:rPr lang="en-US" dirty="0">
                <a:hlinkClick r:id="rId2"/>
              </a:rPr>
              <a:t>https://indico.desy.de/indico/event/22513/</a:t>
            </a:r>
            <a:endParaRPr lang="en-US" dirty="0"/>
          </a:p>
          <a:p>
            <a:endParaRPr lang="en-US" dirty="0"/>
          </a:p>
          <a:p>
            <a:r>
              <a:rPr lang="en-US" dirty="0"/>
              <a:t>It includes:</a:t>
            </a:r>
            <a:br>
              <a:rPr lang="en-US" dirty="0"/>
            </a:br>
            <a:r>
              <a:rPr lang="en-US" dirty="0"/>
              <a:t>* Lectures on selected subjects by senior experts;</a:t>
            </a:r>
          </a:p>
          <a:p>
            <a:r>
              <a:rPr lang="en-US" dirty="0"/>
              <a:t>* Hands-on measurements and data analysis (in the lab);</a:t>
            </a:r>
          </a:p>
          <a:p>
            <a:r>
              <a:rPr lang="en-US" dirty="0"/>
              <a:t>* Hands-on measurements and data analysis (at the test beam, using the test beam telescope);</a:t>
            </a:r>
          </a:p>
          <a:p>
            <a:r>
              <a:rPr lang="en-US" dirty="0"/>
              <a:t>* DESY visits;</a:t>
            </a:r>
          </a:p>
          <a:p>
            <a:r>
              <a:rPr lang="en-US" dirty="0"/>
              <a:t>* Social events.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22DB65-324A-B742-9657-961E767E5D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6258" y="3970280"/>
            <a:ext cx="6345742" cy="288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955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97B32-C758-C142-9DE7-33ABDAC50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go from here?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318EE3-B617-DA44-A0F8-0FF9E0394403}"/>
              </a:ext>
            </a:extLst>
          </p:cNvPr>
          <p:cNvSpPr txBox="1"/>
          <p:nvPr/>
        </p:nvSpPr>
        <p:spPr>
          <a:xfrm>
            <a:off x="947451" y="1575412"/>
            <a:ext cx="4158254" cy="1892826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We need to define the </a:t>
            </a:r>
            <a:r>
              <a:rPr lang="en-GB" dirty="0">
                <a:solidFill>
                  <a:srgbClr val="FF0000"/>
                </a:solidFill>
              </a:rPr>
              <a:t>scope of the school</a:t>
            </a:r>
          </a:p>
          <a:p>
            <a:endParaRPr lang="en-GB" sz="900" dirty="0"/>
          </a:p>
          <a:p>
            <a:r>
              <a:rPr lang="en-GB" dirty="0"/>
              <a:t>Detectors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Particle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Ion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Neutron physics?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Other?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4E90B0-186B-9443-83CD-F72BD0BB7F89}"/>
              </a:ext>
            </a:extLst>
          </p:cNvPr>
          <p:cNvSpPr txBox="1"/>
          <p:nvPr/>
        </p:nvSpPr>
        <p:spPr>
          <a:xfrm>
            <a:off x="947452" y="3910992"/>
            <a:ext cx="10796529" cy="2031325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Propose to </a:t>
            </a:r>
            <a:r>
              <a:rPr lang="en-US" dirty="0">
                <a:solidFill>
                  <a:srgbClr val="FF0000"/>
                </a:solidFill>
              </a:rPr>
              <a:t>start with nominating a scientific </a:t>
            </a:r>
            <a:r>
              <a:rPr lang="en-US" dirty="0" err="1">
                <a:solidFill>
                  <a:srgbClr val="FF0000"/>
                </a:solidFill>
              </a:rPr>
              <a:t>organising</a:t>
            </a:r>
            <a:r>
              <a:rPr lang="en-US" dirty="0">
                <a:solidFill>
                  <a:srgbClr val="FF0000"/>
                </a:solidFill>
              </a:rPr>
              <a:t> committee</a:t>
            </a:r>
            <a:r>
              <a:rPr lang="en-US" dirty="0"/>
              <a:t>. </a:t>
            </a:r>
          </a:p>
          <a:p>
            <a:r>
              <a:rPr lang="en-US" dirty="0"/>
              <a:t>Detector experts from institutes participating in </a:t>
            </a:r>
            <a:r>
              <a:rPr lang="en-US" dirty="0" err="1"/>
              <a:t>CREMLINplus</a:t>
            </a:r>
            <a:r>
              <a:rPr lang="en-US" dirty="0"/>
              <a:t> and willing to engage in the school</a:t>
            </a:r>
          </a:p>
          <a:p>
            <a:pPr lvl="1"/>
            <a:r>
              <a:rPr lang="en-US" dirty="0"/>
              <a:t>=&gt;    e.g. sending teachers, and providing lab exercises with corresponding supervisors</a:t>
            </a:r>
          </a:p>
          <a:p>
            <a:pPr lvl="1"/>
            <a:endParaRPr lang="en-US" dirty="0"/>
          </a:p>
          <a:p>
            <a:r>
              <a:rPr lang="en-US" dirty="0"/>
              <a:t>The scientific committee does not need to be large, for example </a:t>
            </a:r>
            <a:r>
              <a:rPr lang="en-US" dirty="0">
                <a:solidFill>
                  <a:srgbClr val="FF0000"/>
                </a:solidFill>
              </a:rPr>
              <a:t>5-8 persons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Local organizing committee to be nominated once the location and scope of the school are clear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1556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DD432-D804-B14C-83F3-E48984A94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290A6F-04F6-A94A-A61B-5408DB8B4710}"/>
              </a:ext>
            </a:extLst>
          </p:cNvPr>
          <p:cNvSpPr txBox="1"/>
          <p:nvPr/>
        </p:nvSpPr>
        <p:spPr>
          <a:xfrm>
            <a:off x="3944039" y="3393195"/>
            <a:ext cx="3775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Additional material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935067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D69E9-3FEB-4DC3-BA91-B8550217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BINP HEP facilities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200014-066A-494E-BCC5-02AA439DC6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56748"/>
                <a:ext cx="5392625" cy="3455317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Collider VEPP-2000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beam</m:t>
                        </m:r>
                      </m:sub>
                    </m:sSub>
                  </m:oMath>
                </a14:m>
                <a:r>
                  <a:rPr lang="en-US" sz="2000" dirty="0"/>
                  <a:t>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sz="2000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=5×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31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@550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sz="2000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sz="2000" dirty="0"/>
                  <a:t>Round beams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sz="2000" dirty="0"/>
                  <a:t>Detectors CMD-3 and SND</a:t>
                </a:r>
              </a:p>
              <a:p>
                <a:r>
                  <a:rPr lang="en-US" sz="2400" dirty="0"/>
                  <a:t>Collider VEPP-4M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beam</m:t>
                        </m:r>
                      </m:sub>
                    </m:sSub>
                  </m:oMath>
                </a14:m>
                <a:r>
                  <a:rPr lang="en-US" sz="2000" dirty="0"/>
                  <a:t> from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sz="2000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sz="2000" dirty="0"/>
                  <a:t>Detector KEDR</a:t>
                </a:r>
              </a:p>
              <a:p>
                <a:r>
                  <a:rPr lang="en-US" sz="2400" dirty="0"/>
                  <a:t>Test-beam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200014-066A-494E-BCC5-02AA439DC6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56748"/>
                <a:ext cx="5392625" cy="3455317"/>
              </a:xfrm>
              <a:blipFill>
                <a:blip r:embed="rId2"/>
                <a:stretch>
                  <a:fillRect l="-1584" t="-2469" b="-12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2C02476-0344-4CA5-A301-87E5D451C3F7}"/>
              </a:ext>
            </a:extLst>
          </p:cNvPr>
          <p:cNvSpPr txBox="1">
            <a:spLocks/>
          </p:cNvSpPr>
          <p:nvPr/>
        </p:nvSpPr>
        <p:spPr>
          <a:xfrm>
            <a:off x="473225" y="5391150"/>
            <a:ext cx="5134558" cy="1101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BINP experiments as a source of ‘real-world’ tasks for students</a:t>
            </a:r>
          </a:p>
        </p:txBody>
      </p:sp>
      <p:pic>
        <p:nvPicPr>
          <p:cNvPr id="13" name="Picture 12" descr="A picture containing table, engine, wooden, standing&#10;&#10;Description automatically generated">
            <a:extLst>
              <a:ext uri="{FF2B5EF4-FFF2-40B4-BE49-F238E27FC236}">
                <a16:creationId xmlns:a16="http://schemas.microsoft.com/office/drawing/2014/main" id="{24C05EDD-7627-4527-961C-26EFAE95E7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7783" y="1117828"/>
            <a:ext cx="3945792" cy="259327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DD0091-3C51-4102-A783-836EC8D6D6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1538" y="3711107"/>
            <a:ext cx="4069724" cy="306517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34EA675-58B8-4462-84AC-0C9ED9A9BF55}"/>
              </a:ext>
            </a:extLst>
          </p:cNvPr>
          <p:cNvGrpSpPr/>
          <p:nvPr/>
        </p:nvGrpSpPr>
        <p:grpSpPr>
          <a:xfrm>
            <a:off x="8279442" y="2443391"/>
            <a:ext cx="3572041" cy="2790833"/>
            <a:chOff x="6943558" y="1027906"/>
            <a:chExt cx="4410241" cy="3455317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7CD2B4A-81F4-442B-9DAE-2F7BA201D9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43558" y="1027906"/>
              <a:ext cx="4410241" cy="3455317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A80030C-A918-4939-A9E1-98BE12B933B8}"/>
                </a:ext>
              </a:extLst>
            </p:cNvPr>
            <p:cNvSpPr txBox="1"/>
            <p:nvPr/>
          </p:nvSpPr>
          <p:spPr>
            <a:xfrm>
              <a:off x="7697822" y="1785167"/>
              <a:ext cx="625492" cy="40011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FF00"/>
                  </a:solidFill>
                </a:rPr>
                <a:t>SND</a:t>
              </a:r>
              <a:endParaRPr lang="ru-RU" sz="2000" dirty="0">
                <a:solidFill>
                  <a:srgbClr val="FFFF00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F94623B-3459-4B2E-BE10-21742375F47B}"/>
                </a:ext>
              </a:extLst>
            </p:cNvPr>
            <p:cNvSpPr txBox="1"/>
            <p:nvPr/>
          </p:nvSpPr>
          <p:spPr>
            <a:xfrm>
              <a:off x="10100572" y="1825625"/>
              <a:ext cx="906017" cy="40011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FF00"/>
                  </a:solidFill>
                </a:rPr>
                <a:t>CMD-3</a:t>
              </a:r>
              <a:endParaRPr lang="ru-RU" sz="2000" dirty="0">
                <a:solidFill>
                  <a:srgbClr val="FFFF00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1F8605F-1682-4EB8-BA53-ED2DBB3F619D}"/>
              </a:ext>
            </a:extLst>
          </p:cNvPr>
          <p:cNvSpPr txBox="1"/>
          <p:nvPr/>
        </p:nvSpPr>
        <p:spPr>
          <a:xfrm>
            <a:off x="6132952" y="1490633"/>
            <a:ext cx="739305" cy="40011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KEDR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247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2B0EB-EF25-1542-BFEB-E4B9ACE6A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8853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Example of what CERN can contribute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BEFEA3-DB79-3243-858A-287991310A7B}"/>
              </a:ext>
            </a:extLst>
          </p:cNvPr>
          <p:cNvSpPr txBox="1"/>
          <p:nvPr/>
        </p:nvSpPr>
        <p:spPr>
          <a:xfrm>
            <a:off x="1575412" y="1366091"/>
            <a:ext cx="8064347" cy="2031325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CERN can possibly offer: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 1 or 2 members of the scientific </a:t>
            </a:r>
            <a:r>
              <a:rPr lang="en-US" dirty="0" err="1"/>
              <a:t>organising</a:t>
            </a:r>
            <a:r>
              <a:rPr lang="en-US" dirty="0"/>
              <a:t> committee;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Help with the </a:t>
            </a:r>
            <a:r>
              <a:rPr lang="en-US" dirty="0" err="1"/>
              <a:t>organisation</a:t>
            </a:r>
            <a:r>
              <a:rPr lang="en-US" dirty="0"/>
              <a:t> overall;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Send 1 to 3 experienced teachers;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 1 or 2 hands-on exercises and send the corresponding material to BINP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For example: </a:t>
            </a:r>
            <a:r>
              <a:rPr lang="en-US" dirty="0" err="1"/>
              <a:t>SiPM</a:t>
            </a:r>
            <a:r>
              <a:rPr lang="en-US" dirty="0"/>
              <a:t> exercise, or RPC exercise, or Solid State Detector exercise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Send a few young detector experts for supervising the laboratory exercises.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743B4-8656-804B-8915-C82B39AF86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87" y="3974087"/>
            <a:ext cx="3560988" cy="23935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AC7415-8A8D-1F43-96A3-F362F14C1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669" y="3974087"/>
            <a:ext cx="3562359" cy="23935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CFE5FD-BA9F-7242-A857-E7B3BF1232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4322" y="3974087"/>
            <a:ext cx="3255423" cy="238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080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410</Words>
  <Application>Microsoft Macintosh PowerPoint</Application>
  <PresentationFormat>Widescreen</PresentationFormat>
  <Paragraphs>60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Courier New</vt:lpstr>
      <vt:lpstr>Wingdings</vt:lpstr>
      <vt:lpstr>Office Theme</vt:lpstr>
      <vt:lpstr>Task 7.4: School for young scientists on particle detection technologies </vt:lpstr>
      <vt:lpstr>School for young scientists on particle detection technologies </vt:lpstr>
      <vt:lpstr>Example: the “EDIT” school, now ongoing at DESY</vt:lpstr>
      <vt:lpstr>How to go from here?</vt:lpstr>
      <vt:lpstr>PowerPoint Presentation</vt:lpstr>
      <vt:lpstr>BINP HEP facilities</vt:lpstr>
      <vt:lpstr>Example of what CERN can contribute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Vitaly Vorobyev</dc:creator>
  <cp:lastModifiedBy>Lucie Linssen</cp:lastModifiedBy>
  <cp:revision>58</cp:revision>
  <cp:lastPrinted>2020-02-19T20:58:41Z</cp:lastPrinted>
  <dcterms:created xsi:type="dcterms:W3CDTF">2020-02-06T03:58:16Z</dcterms:created>
  <dcterms:modified xsi:type="dcterms:W3CDTF">2020-02-19T21:10:08Z</dcterms:modified>
</cp:coreProperties>
</file>