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77" r:id="rId4"/>
    <p:sldId id="259" r:id="rId5"/>
    <p:sldId id="291" r:id="rId6"/>
    <p:sldId id="286" r:id="rId7"/>
    <p:sldId id="263" r:id="rId8"/>
    <p:sldId id="265" r:id="rId9"/>
    <p:sldId id="262" r:id="rId10"/>
    <p:sldId id="287" r:id="rId11"/>
    <p:sldId id="264" r:id="rId12"/>
    <p:sldId id="266" r:id="rId13"/>
    <p:sldId id="267" r:id="rId14"/>
    <p:sldId id="279" r:id="rId15"/>
    <p:sldId id="280" r:id="rId16"/>
    <p:sldId id="289" r:id="rId17"/>
    <p:sldId id="290" r:id="rId18"/>
    <p:sldId id="274" r:id="rId19"/>
    <p:sldId id="283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2127" autoAdjust="0"/>
  </p:normalViewPr>
  <p:slideViewPr>
    <p:cSldViewPr snapToGrid="0">
      <p:cViewPr varScale="1">
        <p:scale>
          <a:sx n="165" d="100"/>
          <a:sy n="165" d="100"/>
        </p:scale>
        <p:origin x="100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3BF5CE-5F91-4F76-8C0D-E49C0F3A3BFD}" type="datetimeFigureOut">
              <a:rPr lang="zh-CN" altLang="en-US" smtClean="0"/>
              <a:t>2020-11-24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8FC86D-82B1-473B-BFFB-A36D318A0E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8720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FC86D-82B1-473B-BFFB-A36D318A0EA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569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FC86D-82B1-473B-BFFB-A36D318A0EA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4423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FC86D-82B1-473B-BFFB-A36D318A0EA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56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The</a:t>
            </a:r>
            <a:r>
              <a:rPr lang="en-US" altLang="zh-CN" baseline="0" dirty="0" smtClean="0"/>
              <a:t> answer is adopt technologies from WLCG first.  JUNO goes first in this direction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FC86D-82B1-473B-BFFB-A36D318A0EA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947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FC86D-82B1-473B-BFFB-A36D318A0EA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232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FC86D-82B1-473B-BFFB-A36D318A0EA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7970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FC86D-82B1-473B-BFFB-A36D318A0EA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47815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The</a:t>
            </a:r>
            <a:r>
              <a:rPr lang="en-US" altLang="zh-CN" baseline="0" dirty="0" smtClean="0"/>
              <a:t> contents under yellow box will be our contribution, while the rest are technologies adopted from open source community.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FC86D-82B1-473B-BFFB-A36D318A0EA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0430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650D-F092-4250-A3D8-EFE4E2D91A67}" type="datetimeFigureOut">
              <a:rPr lang="zh-CN" altLang="en-US" smtClean="0"/>
              <a:t>2020-11-24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A0B64-2236-43B3-B0FB-D2EF86D44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0807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650D-F092-4250-A3D8-EFE4E2D91A67}" type="datetimeFigureOut">
              <a:rPr lang="zh-CN" altLang="en-US" smtClean="0"/>
              <a:t>2020-11-24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A0B64-2236-43B3-B0FB-D2EF86D44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4377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650D-F092-4250-A3D8-EFE4E2D91A67}" type="datetimeFigureOut">
              <a:rPr lang="zh-CN" altLang="en-US" smtClean="0"/>
              <a:t>2020-11-24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A0B64-2236-43B3-B0FB-D2EF86D44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588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650D-F092-4250-A3D8-EFE4E2D91A67}" type="datetimeFigureOut">
              <a:rPr lang="zh-CN" altLang="en-US" smtClean="0"/>
              <a:t>2020-11-24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A0B64-2236-43B3-B0FB-D2EF86D44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7841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650D-F092-4250-A3D8-EFE4E2D91A67}" type="datetimeFigureOut">
              <a:rPr lang="zh-CN" altLang="en-US" smtClean="0"/>
              <a:t>2020-11-24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A0B64-2236-43B3-B0FB-D2EF86D44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357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650D-F092-4250-A3D8-EFE4E2D91A67}" type="datetimeFigureOut">
              <a:rPr lang="zh-CN" altLang="en-US" smtClean="0"/>
              <a:t>2020-11-24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A0B64-2236-43B3-B0FB-D2EF86D44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18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650D-F092-4250-A3D8-EFE4E2D91A67}" type="datetimeFigureOut">
              <a:rPr lang="zh-CN" altLang="en-US" smtClean="0"/>
              <a:t>2020-11-24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A0B64-2236-43B3-B0FB-D2EF86D44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459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650D-F092-4250-A3D8-EFE4E2D91A67}" type="datetimeFigureOut">
              <a:rPr lang="zh-CN" altLang="en-US" smtClean="0"/>
              <a:t>2020-11-24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A0B64-2236-43B3-B0FB-D2EF86D44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759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650D-F092-4250-A3D8-EFE4E2D91A67}" type="datetimeFigureOut">
              <a:rPr lang="zh-CN" altLang="en-US" smtClean="0"/>
              <a:t>2020-11-24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A0B64-2236-43B3-B0FB-D2EF86D44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617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650D-F092-4250-A3D8-EFE4E2D91A67}" type="datetimeFigureOut">
              <a:rPr lang="zh-CN" altLang="en-US" smtClean="0"/>
              <a:t>2020-11-24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A0B64-2236-43B3-B0FB-D2EF86D44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2561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650D-F092-4250-A3D8-EFE4E2D91A67}" type="datetimeFigureOut">
              <a:rPr lang="zh-CN" altLang="en-US" smtClean="0"/>
              <a:t>2020-11-24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A0B64-2236-43B3-B0FB-D2EF86D44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171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B650D-F092-4250-A3D8-EFE4E2D91A67}" type="datetimeFigureOut">
              <a:rPr lang="zh-CN" altLang="en-US" smtClean="0"/>
              <a:t>2020-11-24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A0B64-2236-43B3-B0FB-D2EF86D44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600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Data Storage of JUNO and other IHEP experiments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Wang Lu </a:t>
            </a:r>
          </a:p>
          <a:p>
            <a:r>
              <a:rPr lang="en-US" altLang="zh-CN" dirty="0" smtClean="0"/>
              <a:t>on behalf of IHEP-CC</a:t>
            </a:r>
          </a:p>
          <a:p>
            <a:r>
              <a:rPr lang="en-US" altLang="zh-CN" dirty="0" smtClean="0"/>
              <a:t>wanglu@ihep.ac.cn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2697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Our Understanding of Data Lake(2)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/>
              <a:t>Answers questions about our domestic distributed platform </a:t>
            </a:r>
          </a:p>
          <a:p>
            <a:pPr lvl="1"/>
            <a:r>
              <a:rPr lang="en-US" altLang="zh-CN" sz="2800" dirty="0" smtClean="0"/>
              <a:t>WLCG components such as security, data transfer, network can be reused </a:t>
            </a:r>
          </a:p>
          <a:p>
            <a:pPr lvl="1"/>
            <a:r>
              <a:rPr lang="en-US" altLang="zh-CN" sz="2800" dirty="0" smtClean="0"/>
              <a:t>VO </a:t>
            </a:r>
            <a:r>
              <a:rPr lang="en-US" altLang="zh-CN" sz="2800" dirty="0"/>
              <a:t>specific </a:t>
            </a:r>
            <a:r>
              <a:rPr lang="en-US" altLang="zh-CN" sz="2800" dirty="0" smtClean="0"/>
              <a:t>endeavors on data management system, workflow control and job submission are still needed </a:t>
            </a:r>
          </a:p>
          <a:p>
            <a:pPr lvl="1"/>
            <a:r>
              <a:rPr lang="en-US" altLang="zh-CN" sz="2800" dirty="0" smtClean="0"/>
              <a:t>Collaboration with users and software developers is necessary  </a:t>
            </a:r>
            <a:endParaRPr lang="en-US" altLang="zh-CN" sz="2800" dirty="0"/>
          </a:p>
          <a:p>
            <a:pPr lvl="1"/>
            <a:r>
              <a:rPr lang="en-US" altLang="zh-CN" sz="2800" dirty="0" smtClean="0"/>
              <a:t>Keep close contact with WLCG is necessary</a:t>
            </a:r>
          </a:p>
          <a:p>
            <a:pPr lvl="2"/>
            <a:r>
              <a:rPr lang="en-US" altLang="zh-CN" sz="2400" dirty="0" smtClean="0"/>
              <a:t>Operation </a:t>
            </a:r>
            <a:r>
              <a:rPr lang="en-US" altLang="zh-CN" sz="2400" dirty="0"/>
              <a:t>and </a:t>
            </a:r>
            <a:r>
              <a:rPr lang="en-US" altLang="zh-CN" sz="2400" dirty="0" smtClean="0"/>
              <a:t>maintenance of WLCG Tier-2 </a:t>
            </a:r>
          </a:p>
          <a:p>
            <a:pPr lvl="2"/>
            <a:r>
              <a:rPr lang="en-US" altLang="zh-CN" sz="2400" dirty="0" smtClean="0"/>
              <a:t>Actively taking part in WLCG/HSF Tech groups and discussion</a:t>
            </a:r>
            <a:r>
              <a:rPr lang="en-US" altLang="zh-CN" dirty="0" smtClean="0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90475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800" dirty="0"/>
              <a:t>Answers of WLCG/HSF </a:t>
            </a:r>
            <a:r>
              <a:rPr lang="en-US" altLang="zh-CN" sz="4800" dirty="0" smtClean="0"/>
              <a:t>questionnaire</a:t>
            </a:r>
            <a:endParaRPr lang="en-US" altLang="zh-CN" sz="4800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2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Interface and Protocol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accent1"/>
                </a:solidFill>
              </a:rPr>
              <a:t>Do </a:t>
            </a:r>
            <a:r>
              <a:rPr lang="en-US" altLang="zh-CN" dirty="0">
                <a:solidFill>
                  <a:schemeClr val="accent1"/>
                </a:solidFill>
              </a:rPr>
              <a:t>you foresee to use tokens (exclusively?). Is work in this direction ongoing? What is </a:t>
            </a:r>
            <a:r>
              <a:rPr lang="en-US" altLang="zh-CN" dirty="0" smtClean="0">
                <a:solidFill>
                  <a:schemeClr val="accent1"/>
                </a:solidFill>
              </a:rPr>
              <a:t>the timeline?</a:t>
            </a:r>
          </a:p>
          <a:p>
            <a:pPr lvl="1"/>
            <a:r>
              <a:rPr lang="en-US" altLang="zh-CN" dirty="0" smtClean="0"/>
              <a:t>Yes, follow steps of WLCG, depends on when </a:t>
            </a:r>
            <a:r>
              <a:rPr lang="en-US" altLang="zh-CN" dirty="0" err="1" smtClean="0"/>
              <a:t>XRootD</a:t>
            </a:r>
            <a:r>
              <a:rPr lang="en-US" altLang="zh-CN" dirty="0" smtClean="0"/>
              <a:t> and HTTP support is ready.</a:t>
            </a:r>
          </a:p>
          <a:p>
            <a:r>
              <a:rPr lang="en-US" altLang="zh-CN" dirty="0">
                <a:solidFill>
                  <a:schemeClr val="accent1"/>
                </a:solidFill>
              </a:rPr>
              <a:t>Is there any integration work (in your data/workflow management systems) required in </a:t>
            </a:r>
            <a:r>
              <a:rPr lang="en-US" altLang="zh-CN" dirty="0" smtClean="0">
                <a:solidFill>
                  <a:schemeClr val="accent1"/>
                </a:solidFill>
              </a:rPr>
              <a:t>order to </a:t>
            </a:r>
            <a:r>
              <a:rPr lang="en-US" altLang="zh-CN" dirty="0">
                <a:solidFill>
                  <a:schemeClr val="accent1"/>
                </a:solidFill>
              </a:rPr>
              <a:t>use Third Party Copy? If yes, what is the </a:t>
            </a:r>
            <a:r>
              <a:rPr lang="en-US" altLang="zh-CN" dirty="0" smtClean="0">
                <a:solidFill>
                  <a:schemeClr val="accent1"/>
                </a:solidFill>
              </a:rPr>
              <a:t>status?</a:t>
            </a:r>
          </a:p>
          <a:p>
            <a:pPr lvl="1"/>
            <a:r>
              <a:rPr lang="en-US" altLang="zh-CN" dirty="0" smtClean="0"/>
              <a:t>Yes</a:t>
            </a:r>
            <a:r>
              <a:rPr lang="en-US" altLang="zh-CN" dirty="0"/>
              <a:t>, </a:t>
            </a:r>
            <a:r>
              <a:rPr lang="en-US" altLang="zh-CN" dirty="0" smtClean="0"/>
              <a:t>it is essential  for large scale data flow.  We will reuse technologies of FTS, </a:t>
            </a:r>
            <a:r>
              <a:rPr lang="en-US" altLang="zh-CN" dirty="0" err="1" smtClean="0"/>
              <a:t>Rucio</a:t>
            </a:r>
            <a:r>
              <a:rPr lang="en-US" altLang="zh-CN" dirty="0" smtClean="0"/>
              <a:t>, and </a:t>
            </a:r>
            <a:r>
              <a:rPr lang="en-US" altLang="zh-CN" dirty="0" err="1" smtClean="0"/>
              <a:t>XRootD</a:t>
            </a:r>
            <a:r>
              <a:rPr lang="en-US" altLang="zh-CN" dirty="0" smtClean="0"/>
              <a:t>-TPC, HTTP-TPC, therefore, we will follow the lead of WLCG. </a:t>
            </a:r>
          </a:p>
        </p:txBody>
      </p:sp>
    </p:spTree>
    <p:extLst>
      <p:ext uri="{BB962C8B-B14F-4D97-AF65-F5344CB8AC3E}">
        <p14:creationId xmlns:p14="http://schemas.microsoft.com/office/powerpoint/2010/main" val="372139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I/O patterns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>
                <a:solidFill>
                  <a:schemeClr val="accent1"/>
                </a:solidFill>
              </a:rPr>
              <a:t>What are the main workflows that will require access to storage and what are the access patterns</a:t>
            </a:r>
            <a:r>
              <a:rPr lang="en-US" altLang="zh-CN" dirty="0" smtClean="0">
                <a:solidFill>
                  <a:schemeClr val="accent1"/>
                </a:solidFill>
              </a:rPr>
              <a:t>?</a:t>
            </a:r>
          </a:p>
          <a:p>
            <a:pPr lvl="1"/>
            <a:r>
              <a:rPr lang="en-US" altLang="zh-CN" dirty="0" smtClean="0"/>
              <a:t>Very similar with other HEP experiments </a:t>
            </a:r>
          </a:p>
          <a:p>
            <a:pPr lvl="1"/>
            <a:r>
              <a:rPr lang="en-US" altLang="zh-CN" dirty="0" smtClean="0"/>
              <a:t>Production </a:t>
            </a:r>
            <a:r>
              <a:rPr lang="en-US" altLang="zh-CN" dirty="0"/>
              <a:t>jobs: Large, sequential I/O </a:t>
            </a:r>
          </a:p>
          <a:p>
            <a:pPr lvl="1"/>
            <a:r>
              <a:rPr lang="en-US" altLang="zh-CN" dirty="0"/>
              <a:t>Analysis jobs:  large sequential </a:t>
            </a:r>
            <a:r>
              <a:rPr lang="en-US" altLang="zh-CN" dirty="0" smtClean="0"/>
              <a:t>I/O, random and small reads </a:t>
            </a:r>
            <a:r>
              <a:rPr lang="en-US" altLang="zh-CN" dirty="0"/>
              <a:t>of partial file </a:t>
            </a:r>
            <a:r>
              <a:rPr lang="en-US" altLang="zh-CN" dirty="0" smtClean="0"/>
              <a:t>content</a:t>
            </a:r>
          </a:p>
          <a:p>
            <a:pPr lvl="1"/>
            <a:r>
              <a:rPr lang="en-US" altLang="zh-CN" dirty="0" smtClean="0"/>
              <a:t>Heat of data will change during its life cycle </a:t>
            </a:r>
          </a:p>
          <a:p>
            <a:r>
              <a:rPr lang="en-US" altLang="zh-CN" dirty="0" smtClean="0">
                <a:solidFill>
                  <a:srgbClr val="C00000"/>
                </a:solidFill>
              </a:rPr>
              <a:t>Site Cache is useful</a:t>
            </a:r>
          </a:p>
          <a:p>
            <a:pPr lvl="1"/>
            <a:r>
              <a:rPr lang="en-US" altLang="zh-CN" dirty="0" smtClean="0"/>
              <a:t>Latency hiding and reuse of hot data </a:t>
            </a:r>
          </a:p>
          <a:p>
            <a:pPr lvl="1"/>
            <a:r>
              <a:rPr lang="en-US" altLang="zh-CN" dirty="0" smtClean="0"/>
              <a:t>Protocol translation if necessary,  </a:t>
            </a:r>
            <a:r>
              <a:rPr lang="en-US" altLang="zh-CN" dirty="0" err="1" smtClean="0"/>
              <a:t>XrootD</a:t>
            </a:r>
            <a:r>
              <a:rPr lang="en-US" altLang="zh-CN" dirty="0" smtClean="0"/>
              <a:t> -&gt;POSIX</a:t>
            </a:r>
          </a:p>
          <a:p>
            <a:r>
              <a:rPr lang="en-US" altLang="zh-CN" dirty="0" smtClean="0"/>
              <a:t>Disk </a:t>
            </a:r>
            <a:r>
              <a:rPr lang="en-US" altLang="zh-CN" dirty="0"/>
              <a:t>caches on computing </a:t>
            </a:r>
            <a:r>
              <a:rPr lang="en-US" altLang="zh-CN" dirty="0" smtClean="0"/>
              <a:t>node ?</a:t>
            </a:r>
            <a:endParaRPr lang="en-US" altLang="zh-CN" dirty="0"/>
          </a:p>
          <a:p>
            <a:pPr lvl="1"/>
            <a:r>
              <a:rPr lang="en-US" altLang="zh-CN" dirty="0" smtClean="0"/>
              <a:t>When local network is fast enough, disk cache on computing node is </a:t>
            </a:r>
            <a:r>
              <a:rPr lang="en-US" altLang="zh-CN" dirty="0"/>
              <a:t>not</a:t>
            </a:r>
            <a:r>
              <a:rPr lang="en-US" altLang="zh-CN" b="1" dirty="0"/>
              <a:t> </a:t>
            </a:r>
            <a:r>
              <a:rPr lang="en-US" altLang="zh-CN" dirty="0" smtClean="0"/>
              <a:t>necessary. </a:t>
            </a:r>
          </a:p>
          <a:p>
            <a:pPr lvl="1"/>
            <a:r>
              <a:rPr lang="en-US" altLang="zh-CN" dirty="0" smtClean="0"/>
              <a:t>However, site cache can be built as a federation of SSD disks on computing nodes.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9102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Storage-less sites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dirty="0">
                <a:solidFill>
                  <a:schemeClr val="accent1"/>
                </a:solidFill>
              </a:rPr>
              <a:t>What is the direction with respect to storage-less sites and how will that progressively </a:t>
            </a:r>
            <a:r>
              <a:rPr lang="en-US" altLang="zh-CN" sz="2400" dirty="0" smtClean="0">
                <a:solidFill>
                  <a:schemeClr val="accent1"/>
                </a:solidFill>
              </a:rPr>
              <a:t>evolve toward </a:t>
            </a:r>
            <a:r>
              <a:rPr lang="en-US" altLang="zh-CN" sz="2400" dirty="0">
                <a:solidFill>
                  <a:schemeClr val="accent1"/>
                </a:solidFill>
              </a:rPr>
              <a:t>HL-LHC? </a:t>
            </a:r>
            <a:endParaRPr lang="en-US" altLang="zh-CN" sz="2400" dirty="0" smtClean="0">
              <a:solidFill>
                <a:schemeClr val="accent1"/>
              </a:solidFill>
            </a:endParaRPr>
          </a:p>
          <a:p>
            <a:pPr lvl="1"/>
            <a:r>
              <a:rPr lang="en-US" altLang="zh-CN" dirty="0" smtClean="0"/>
              <a:t>Use Case 1: universities do not have </a:t>
            </a:r>
            <a:r>
              <a:rPr lang="en-US" altLang="zh-CN" dirty="0"/>
              <a:t>manpower to </a:t>
            </a:r>
            <a:r>
              <a:rPr lang="en-US" altLang="zh-CN" dirty="0" smtClean="0"/>
              <a:t>maintain a SE</a:t>
            </a:r>
          </a:p>
          <a:p>
            <a:pPr lvl="1"/>
            <a:r>
              <a:rPr lang="en-US" altLang="zh-CN" dirty="0" smtClean="0"/>
              <a:t>Use Case 2: public cloud where storage  and bandwidth is expensive </a:t>
            </a:r>
          </a:p>
          <a:p>
            <a:pPr lvl="1"/>
            <a:r>
              <a:rPr lang="en-US" altLang="zh-CN" dirty="0" smtClean="0"/>
              <a:t>a site can be easily set up/reconfigure as a cluster of containers 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1166812" y="4156385"/>
            <a:ext cx="9858375" cy="2438105"/>
            <a:chOff x="1194706" y="4349331"/>
            <a:chExt cx="9858375" cy="2438105"/>
          </a:xfrm>
        </p:grpSpPr>
        <p:cxnSp>
          <p:nvCxnSpPr>
            <p:cNvPr id="8" name="直接连接符 7"/>
            <p:cNvCxnSpPr/>
            <p:nvPr/>
          </p:nvCxnSpPr>
          <p:spPr>
            <a:xfrm flipV="1">
              <a:off x="1194706" y="5325881"/>
              <a:ext cx="9858375" cy="4967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矩形 16"/>
            <p:cNvSpPr/>
            <p:nvPr/>
          </p:nvSpPr>
          <p:spPr>
            <a:xfrm>
              <a:off x="7425417" y="4349331"/>
              <a:ext cx="1436914" cy="5551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CE</a:t>
              </a:r>
              <a:endParaRPr lang="zh-CN" altLang="en-US" dirty="0"/>
            </a:p>
          </p:txBody>
        </p:sp>
        <p:sp>
          <p:nvSpPr>
            <p:cNvPr id="11" name="矩形 10"/>
            <p:cNvSpPr/>
            <p:nvPr/>
          </p:nvSpPr>
          <p:spPr>
            <a:xfrm>
              <a:off x="1408337" y="5637474"/>
              <a:ext cx="2269671" cy="660343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柱形 18"/>
            <p:cNvSpPr/>
            <p:nvPr/>
          </p:nvSpPr>
          <p:spPr>
            <a:xfrm>
              <a:off x="1579107" y="5694057"/>
              <a:ext cx="314325" cy="198437"/>
            </a:xfrm>
            <a:prstGeom prst="can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圆柱形 23"/>
            <p:cNvSpPr/>
            <p:nvPr/>
          </p:nvSpPr>
          <p:spPr>
            <a:xfrm>
              <a:off x="1579105" y="6030821"/>
              <a:ext cx="314325" cy="198437"/>
            </a:xfrm>
            <a:prstGeom prst="ca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064198" y="5651214"/>
              <a:ext cx="1577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Disk Cache </a:t>
              </a:r>
              <a:endParaRPr lang="zh-CN" altLang="en-US" sz="1200" dirty="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064197" y="5999374"/>
              <a:ext cx="16097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Local file system</a:t>
              </a:r>
              <a:endParaRPr lang="zh-CN" altLang="en-US" sz="1200" dirty="0"/>
            </a:p>
          </p:txBody>
        </p:sp>
        <p:sp>
          <p:nvSpPr>
            <p:cNvPr id="30" name="矩形 29"/>
            <p:cNvSpPr/>
            <p:nvPr/>
          </p:nvSpPr>
          <p:spPr>
            <a:xfrm>
              <a:off x="3858071" y="5624308"/>
              <a:ext cx="783326" cy="673509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圆柱形 30"/>
            <p:cNvSpPr/>
            <p:nvPr/>
          </p:nvSpPr>
          <p:spPr>
            <a:xfrm>
              <a:off x="4019544" y="5688660"/>
              <a:ext cx="300475" cy="198437"/>
            </a:xfrm>
            <a:prstGeom prst="can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圆柱形 32"/>
            <p:cNvSpPr/>
            <p:nvPr/>
          </p:nvSpPr>
          <p:spPr>
            <a:xfrm>
              <a:off x="4033394" y="6042279"/>
              <a:ext cx="300475" cy="198437"/>
            </a:xfrm>
            <a:prstGeom prst="ca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1841043" y="4354786"/>
              <a:ext cx="1436914" cy="5551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Closest SE</a:t>
              </a:r>
            </a:p>
            <a:p>
              <a:pPr algn="ctr"/>
              <a:r>
                <a:rPr lang="en-US" altLang="zh-CN" dirty="0" smtClean="0"/>
                <a:t>(VO specific)</a:t>
              </a:r>
              <a:endParaRPr lang="zh-CN" altLang="en-US" dirty="0"/>
            </a:p>
          </p:txBody>
        </p:sp>
        <p:sp>
          <p:nvSpPr>
            <p:cNvPr id="53" name="矩形 52"/>
            <p:cNvSpPr/>
            <p:nvPr/>
          </p:nvSpPr>
          <p:spPr>
            <a:xfrm>
              <a:off x="9422947" y="4374833"/>
              <a:ext cx="1436914" cy="5551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 smtClean="0"/>
                <a:t>DMS </a:t>
              </a:r>
            </a:p>
            <a:p>
              <a:pPr algn="ctr"/>
              <a:r>
                <a:rPr lang="en-US" altLang="zh-CN" dirty="0" smtClean="0"/>
                <a:t>(VO </a:t>
              </a:r>
              <a:r>
                <a:rPr lang="en-US" altLang="zh-CN" dirty="0" err="1" smtClean="0"/>
                <a:t>spefific</a:t>
              </a:r>
              <a:r>
                <a:rPr lang="en-US" altLang="zh-CN" dirty="0" smtClean="0"/>
                <a:t>)</a:t>
              </a:r>
              <a:endParaRPr lang="zh-CN" altLang="en-US" dirty="0"/>
            </a:p>
          </p:txBody>
        </p:sp>
        <p:sp>
          <p:nvSpPr>
            <p:cNvPr id="58" name="矩形 57"/>
            <p:cNvSpPr/>
            <p:nvPr/>
          </p:nvSpPr>
          <p:spPr>
            <a:xfrm>
              <a:off x="1968951" y="4427295"/>
              <a:ext cx="1436914" cy="5551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Closest SE</a:t>
              </a:r>
            </a:p>
            <a:p>
              <a:pPr algn="ctr"/>
              <a:r>
                <a:rPr lang="en-US" altLang="zh-CN" dirty="0" smtClean="0"/>
                <a:t>(VO specific)</a:t>
              </a:r>
              <a:endParaRPr lang="zh-CN" altLang="en-US" dirty="0"/>
            </a:p>
          </p:txBody>
        </p:sp>
        <p:sp>
          <p:nvSpPr>
            <p:cNvPr id="59" name="矩形 58"/>
            <p:cNvSpPr/>
            <p:nvPr/>
          </p:nvSpPr>
          <p:spPr>
            <a:xfrm>
              <a:off x="2096858" y="4498109"/>
              <a:ext cx="1436914" cy="5551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 smtClean="0"/>
                <a:t>Closest SE</a:t>
              </a:r>
            </a:p>
            <a:p>
              <a:pPr algn="ctr"/>
              <a:r>
                <a:rPr lang="en-US" altLang="zh-CN" dirty="0" smtClean="0"/>
                <a:t>(VO specific)</a:t>
              </a:r>
              <a:endParaRPr lang="zh-CN" altLang="en-US" dirty="0"/>
            </a:p>
          </p:txBody>
        </p:sp>
        <p:sp>
          <p:nvSpPr>
            <p:cNvPr id="60" name="矩形 59"/>
            <p:cNvSpPr/>
            <p:nvPr/>
          </p:nvSpPr>
          <p:spPr>
            <a:xfrm>
              <a:off x="9520917" y="4423138"/>
              <a:ext cx="1436914" cy="5551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 smtClean="0"/>
                <a:t>DMS </a:t>
              </a:r>
            </a:p>
            <a:p>
              <a:pPr algn="ctr"/>
              <a:r>
                <a:rPr lang="en-US" altLang="zh-CN" dirty="0" smtClean="0"/>
                <a:t>(VO </a:t>
              </a:r>
              <a:r>
                <a:rPr lang="en-US" altLang="zh-CN" dirty="0" err="1" smtClean="0"/>
                <a:t>spefific</a:t>
              </a:r>
              <a:r>
                <a:rPr lang="en-US" altLang="zh-CN" dirty="0" smtClean="0"/>
                <a:t>)</a:t>
              </a:r>
              <a:endParaRPr lang="zh-CN" altLang="en-US" dirty="0"/>
            </a:p>
          </p:txBody>
        </p:sp>
        <p:sp>
          <p:nvSpPr>
            <p:cNvPr id="61" name="矩形 60"/>
            <p:cNvSpPr/>
            <p:nvPr/>
          </p:nvSpPr>
          <p:spPr>
            <a:xfrm>
              <a:off x="9616167" y="4487733"/>
              <a:ext cx="1436914" cy="5551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 smtClean="0"/>
                <a:t>DMS </a:t>
              </a:r>
            </a:p>
            <a:p>
              <a:pPr algn="ctr"/>
              <a:r>
                <a:rPr lang="en-US" altLang="zh-CN" dirty="0" smtClean="0"/>
                <a:t>(VO </a:t>
              </a:r>
              <a:r>
                <a:rPr lang="en-US" altLang="zh-CN" dirty="0" err="1" smtClean="0"/>
                <a:t>spefific</a:t>
              </a:r>
              <a:r>
                <a:rPr lang="en-US" altLang="zh-CN" dirty="0" smtClean="0"/>
                <a:t>)</a:t>
              </a:r>
              <a:endParaRPr lang="zh-CN" altLang="en-US" dirty="0"/>
            </a:p>
          </p:txBody>
        </p:sp>
        <p:sp>
          <p:nvSpPr>
            <p:cNvPr id="64" name="矩形 63"/>
            <p:cNvSpPr/>
            <p:nvPr/>
          </p:nvSpPr>
          <p:spPr>
            <a:xfrm>
              <a:off x="4945282" y="5630771"/>
              <a:ext cx="783326" cy="667046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圆柱形 64"/>
            <p:cNvSpPr/>
            <p:nvPr/>
          </p:nvSpPr>
          <p:spPr>
            <a:xfrm>
              <a:off x="5106755" y="5695123"/>
              <a:ext cx="300475" cy="198437"/>
            </a:xfrm>
            <a:prstGeom prst="can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圆柱形 66"/>
            <p:cNvSpPr/>
            <p:nvPr/>
          </p:nvSpPr>
          <p:spPr>
            <a:xfrm>
              <a:off x="5100940" y="6053251"/>
              <a:ext cx="300475" cy="198437"/>
            </a:xfrm>
            <a:prstGeom prst="ca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6088059" y="5637474"/>
              <a:ext cx="783326" cy="660343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9" name="圆柱形 68"/>
            <p:cNvSpPr/>
            <p:nvPr/>
          </p:nvSpPr>
          <p:spPr>
            <a:xfrm>
              <a:off x="6249532" y="5701826"/>
              <a:ext cx="300475" cy="198437"/>
            </a:xfrm>
            <a:prstGeom prst="can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1" name="圆柱形 70"/>
            <p:cNvSpPr/>
            <p:nvPr/>
          </p:nvSpPr>
          <p:spPr>
            <a:xfrm>
              <a:off x="6249532" y="6036885"/>
              <a:ext cx="300475" cy="198437"/>
            </a:xfrm>
            <a:prstGeom prst="ca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3613264" y="6418104"/>
              <a:ext cx="15230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Work nodes</a:t>
              </a:r>
              <a:endParaRPr lang="zh-CN" altLang="en-US" dirty="0"/>
            </a:p>
          </p:txBody>
        </p:sp>
        <p:sp>
          <p:nvSpPr>
            <p:cNvPr id="73" name="圆角矩形 72"/>
            <p:cNvSpPr/>
            <p:nvPr/>
          </p:nvSpPr>
          <p:spPr>
            <a:xfrm>
              <a:off x="1220561" y="5651214"/>
              <a:ext cx="5968093" cy="276999"/>
            </a:xfrm>
            <a:prstGeom prst="round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7248646" y="5609675"/>
              <a:ext cx="30859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 </a:t>
              </a:r>
              <a:r>
                <a:rPr lang="en-US" altLang="zh-CN" dirty="0" smtClean="0">
                  <a:solidFill>
                    <a:schemeClr val="accent6"/>
                  </a:solidFill>
                </a:rPr>
                <a:t>Read Only Cache Federation</a:t>
              </a:r>
              <a:endParaRPr lang="zh-CN" altLang="en-US" dirty="0">
                <a:solidFill>
                  <a:schemeClr val="accent6"/>
                </a:solidFill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2814642" y="5053281"/>
              <a:ext cx="245660" cy="322278"/>
              <a:chOff x="2815315" y="5053280"/>
              <a:chExt cx="245660" cy="322278"/>
            </a:xfrm>
          </p:grpSpPr>
          <p:cxnSp>
            <p:nvCxnSpPr>
              <p:cNvPr id="22" name="直接箭头连接符 21"/>
              <p:cNvCxnSpPr>
                <a:endCxn id="59" idx="2"/>
              </p:cNvCxnSpPr>
              <p:nvPr/>
            </p:nvCxnSpPr>
            <p:spPr>
              <a:xfrm flipV="1">
                <a:off x="2815315" y="5053281"/>
                <a:ext cx="0" cy="32227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箭头连接符 62"/>
              <p:cNvCxnSpPr/>
              <p:nvPr/>
            </p:nvCxnSpPr>
            <p:spPr>
              <a:xfrm flipV="1">
                <a:off x="2935870" y="5053280"/>
                <a:ext cx="0" cy="32227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箭头连接符 76"/>
              <p:cNvCxnSpPr/>
              <p:nvPr/>
            </p:nvCxnSpPr>
            <p:spPr>
              <a:xfrm flipV="1">
                <a:off x="3060975" y="5053280"/>
                <a:ext cx="0" cy="32227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组合 80"/>
            <p:cNvGrpSpPr/>
            <p:nvPr/>
          </p:nvGrpSpPr>
          <p:grpSpPr>
            <a:xfrm rot="10800000">
              <a:off x="5305057" y="5012712"/>
              <a:ext cx="245660" cy="322278"/>
              <a:chOff x="2815315" y="5053280"/>
              <a:chExt cx="245660" cy="322278"/>
            </a:xfrm>
          </p:grpSpPr>
          <p:cxnSp>
            <p:nvCxnSpPr>
              <p:cNvPr id="82" name="直接箭头连接符 81"/>
              <p:cNvCxnSpPr/>
              <p:nvPr/>
            </p:nvCxnSpPr>
            <p:spPr>
              <a:xfrm flipV="1">
                <a:off x="2815315" y="5053281"/>
                <a:ext cx="0" cy="32227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箭头连接符 82"/>
              <p:cNvCxnSpPr/>
              <p:nvPr/>
            </p:nvCxnSpPr>
            <p:spPr>
              <a:xfrm flipV="1">
                <a:off x="2935870" y="5053280"/>
                <a:ext cx="0" cy="32227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箭头连接符 90"/>
              <p:cNvCxnSpPr/>
              <p:nvPr/>
            </p:nvCxnSpPr>
            <p:spPr>
              <a:xfrm flipV="1">
                <a:off x="3060975" y="5053280"/>
                <a:ext cx="0" cy="32227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" name="直接箭头连接符 35"/>
            <p:cNvCxnSpPr/>
            <p:nvPr/>
          </p:nvCxnSpPr>
          <p:spPr>
            <a:xfrm>
              <a:off x="3277957" y="5375558"/>
              <a:ext cx="0" cy="275656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箭头连接符 91"/>
            <p:cNvCxnSpPr/>
            <p:nvPr/>
          </p:nvCxnSpPr>
          <p:spPr>
            <a:xfrm>
              <a:off x="4231757" y="5375558"/>
              <a:ext cx="0" cy="275656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箭头连接符 92"/>
            <p:cNvCxnSpPr/>
            <p:nvPr/>
          </p:nvCxnSpPr>
          <p:spPr>
            <a:xfrm>
              <a:off x="5336945" y="5336580"/>
              <a:ext cx="0" cy="275656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箭头连接符 93"/>
            <p:cNvCxnSpPr/>
            <p:nvPr/>
          </p:nvCxnSpPr>
          <p:spPr>
            <a:xfrm>
              <a:off x="6479722" y="5359017"/>
              <a:ext cx="0" cy="275656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曲线连接符 37"/>
            <p:cNvCxnSpPr>
              <a:stCxn id="17" idx="2"/>
              <a:endCxn id="11" idx="0"/>
            </p:cNvCxnSpPr>
            <p:nvPr/>
          </p:nvCxnSpPr>
          <p:spPr>
            <a:xfrm rot="5400000">
              <a:off x="4977039" y="2470638"/>
              <a:ext cx="732971" cy="5600701"/>
            </a:xfrm>
            <a:prstGeom prst="curvedConnector3">
              <a:avLst/>
            </a:prstGeom>
            <a:ln w="9525">
              <a:solidFill>
                <a:schemeClr val="accent2">
                  <a:lumMod val="60000"/>
                  <a:lumOff val="40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曲线连接符 39"/>
            <p:cNvCxnSpPr>
              <a:stCxn id="17" idx="2"/>
              <a:endCxn id="30" idx="0"/>
            </p:cNvCxnSpPr>
            <p:nvPr/>
          </p:nvCxnSpPr>
          <p:spPr>
            <a:xfrm rot="5400000">
              <a:off x="5836902" y="3317335"/>
              <a:ext cx="719805" cy="3894140"/>
            </a:xfrm>
            <a:prstGeom prst="curvedConnector3">
              <a:avLst/>
            </a:prstGeom>
            <a:ln w="9525">
              <a:solidFill>
                <a:schemeClr val="accent2">
                  <a:lumMod val="60000"/>
                  <a:lumOff val="40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曲线连接符 41"/>
            <p:cNvCxnSpPr>
              <a:stCxn id="17" idx="2"/>
              <a:endCxn id="64" idx="0"/>
            </p:cNvCxnSpPr>
            <p:nvPr/>
          </p:nvCxnSpPr>
          <p:spPr>
            <a:xfrm rot="5400000">
              <a:off x="6377276" y="3864173"/>
              <a:ext cx="726268" cy="2806929"/>
            </a:xfrm>
            <a:prstGeom prst="curvedConnector3">
              <a:avLst/>
            </a:prstGeom>
            <a:ln w="9525">
              <a:solidFill>
                <a:schemeClr val="accent2">
                  <a:lumMod val="60000"/>
                  <a:lumOff val="40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曲线连接符 43"/>
            <p:cNvCxnSpPr>
              <a:stCxn id="17" idx="2"/>
              <a:endCxn id="68" idx="0"/>
            </p:cNvCxnSpPr>
            <p:nvPr/>
          </p:nvCxnSpPr>
          <p:spPr>
            <a:xfrm rot="5400000">
              <a:off x="6945313" y="4438912"/>
              <a:ext cx="732971" cy="1664152"/>
            </a:xfrm>
            <a:prstGeom prst="curvedConnector3">
              <a:avLst/>
            </a:prstGeom>
            <a:ln w="9525">
              <a:solidFill>
                <a:schemeClr val="accent2">
                  <a:lumMod val="60000"/>
                  <a:lumOff val="40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文本框 50"/>
          <p:cNvSpPr txBox="1"/>
          <p:nvPr/>
        </p:nvSpPr>
        <p:spPr>
          <a:xfrm>
            <a:off x="4365505" y="4181887"/>
            <a:ext cx="148590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Remote SEs</a:t>
            </a:r>
            <a:endParaRPr lang="zh-CN" altLang="en-US" dirty="0"/>
          </a:p>
        </p:txBody>
      </p:sp>
      <p:sp>
        <p:nvSpPr>
          <p:cNvPr id="56" name="文本框 55"/>
          <p:cNvSpPr txBox="1"/>
          <p:nvPr/>
        </p:nvSpPr>
        <p:spPr>
          <a:xfrm>
            <a:off x="4517905" y="4334287"/>
            <a:ext cx="148590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Remote SEs</a:t>
            </a:r>
            <a:endParaRPr lang="zh-CN" altLang="en-US" dirty="0"/>
          </a:p>
        </p:txBody>
      </p:sp>
      <p:sp>
        <p:nvSpPr>
          <p:cNvPr id="57" name="文本框 56"/>
          <p:cNvSpPr txBox="1"/>
          <p:nvPr/>
        </p:nvSpPr>
        <p:spPr>
          <a:xfrm>
            <a:off x="4670305" y="4486687"/>
            <a:ext cx="148590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Remote SEs</a:t>
            </a:r>
            <a:endParaRPr lang="zh-CN" altLang="en-US" dirty="0"/>
          </a:p>
        </p:txBody>
      </p:sp>
      <p:cxnSp>
        <p:nvCxnSpPr>
          <p:cNvPr id="12" name="曲线连接符 11"/>
          <p:cNvCxnSpPr>
            <a:stCxn id="61" idx="2"/>
            <a:endCxn id="11" idx="0"/>
          </p:cNvCxnSpPr>
          <p:nvPr/>
        </p:nvCxnSpPr>
        <p:spPr>
          <a:xfrm rot="5400000">
            <a:off x="6113721" y="1251518"/>
            <a:ext cx="594569" cy="7791451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stCxn id="61" idx="2"/>
            <a:endCxn id="30" idx="0"/>
          </p:cNvCxnSpPr>
          <p:nvPr/>
        </p:nvCxnSpPr>
        <p:spPr>
          <a:xfrm flipH="1">
            <a:off x="4221840" y="4849959"/>
            <a:ext cx="6084890" cy="5814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线连接符 15"/>
          <p:cNvCxnSpPr>
            <a:endCxn id="64" idx="0"/>
          </p:cNvCxnSpPr>
          <p:nvPr/>
        </p:nvCxnSpPr>
        <p:spPr>
          <a:xfrm rot="10800000" flipV="1">
            <a:off x="5309052" y="4894975"/>
            <a:ext cx="4997679" cy="542849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曲线连接符 19"/>
          <p:cNvCxnSpPr>
            <a:stCxn id="61" idx="2"/>
            <a:endCxn id="68" idx="0"/>
          </p:cNvCxnSpPr>
          <p:nvPr/>
        </p:nvCxnSpPr>
        <p:spPr>
          <a:xfrm rot="5400000">
            <a:off x="8081995" y="3219792"/>
            <a:ext cx="594569" cy="3854902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7202942" y="5774699"/>
            <a:ext cx="4570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 </a:t>
            </a:r>
            <a:r>
              <a:rPr lang="en-US" altLang="zh-CN" dirty="0" smtClean="0">
                <a:solidFill>
                  <a:schemeClr val="accent6"/>
                </a:solidFill>
              </a:rPr>
              <a:t>Local file system on work node for job output</a:t>
            </a:r>
            <a:endParaRPr lang="zh-CN" alt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16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Sites with SE(1)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altLang="zh-CN" sz="2400" dirty="0" smtClean="0"/>
              <a:t>Large sites with dedicated manpower for large distributed storage system </a:t>
            </a:r>
          </a:p>
          <a:p>
            <a:pPr lvl="1">
              <a:lnSpc>
                <a:spcPct val="100000"/>
              </a:lnSpc>
            </a:pPr>
            <a:r>
              <a:rPr lang="en-US" altLang="zh-CN" sz="1800" dirty="0" smtClean="0"/>
              <a:t>When data is not located at site SE, jobs will  read data through Proxy nodes and cache data in read only caches, upload data to site SE</a:t>
            </a:r>
          </a:p>
          <a:p>
            <a:pPr lvl="1">
              <a:lnSpc>
                <a:spcPct val="100000"/>
              </a:lnSpc>
            </a:pPr>
            <a:r>
              <a:rPr lang="en-US" altLang="zh-CN" sz="1800" dirty="0" smtClean="0"/>
              <a:t>When data is located at Site SE, jobs will read data directly from SE, </a:t>
            </a:r>
            <a:r>
              <a:rPr lang="en-US" altLang="zh-CN" sz="1800" dirty="0"/>
              <a:t>write data to local disk, upload data to site </a:t>
            </a:r>
            <a:r>
              <a:rPr lang="en-US" altLang="zh-CN" sz="1800" dirty="0" smtClean="0"/>
              <a:t>SE</a:t>
            </a:r>
          </a:p>
          <a:p>
            <a:pPr lvl="1"/>
            <a:endParaRPr lang="zh-CN" altLang="en-US" dirty="0">
              <a:solidFill>
                <a:schemeClr val="accent1"/>
              </a:solidFill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274111" y="3434238"/>
            <a:ext cx="10996736" cy="1980472"/>
            <a:chOff x="56345" y="4321343"/>
            <a:chExt cx="10996736" cy="1980472"/>
          </a:xfrm>
        </p:grpSpPr>
        <p:sp>
          <p:nvSpPr>
            <p:cNvPr id="76" name="文本框 75"/>
            <p:cNvSpPr txBox="1"/>
            <p:nvPr/>
          </p:nvSpPr>
          <p:spPr>
            <a:xfrm>
              <a:off x="4380137" y="4321343"/>
              <a:ext cx="1485900" cy="369332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/>
                <a:t>Proxy Nodes</a:t>
              </a:r>
              <a:endParaRPr lang="zh-CN" altLang="en-US" dirty="0"/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4532537" y="4473743"/>
              <a:ext cx="1485900" cy="369332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/>
                <a:t>Proxy Nodes</a:t>
              </a:r>
              <a:endParaRPr lang="zh-CN" altLang="en-US" dirty="0"/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4684937" y="4626143"/>
              <a:ext cx="1485900" cy="369332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/>
                <a:t>Proxy Nodes</a:t>
              </a:r>
              <a:endParaRPr lang="zh-CN" altLang="en-US" dirty="0"/>
            </a:p>
          </p:txBody>
        </p:sp>
        <p:cxnSp>
          <p:nvCxnSpPr>
            <p:cNvPr id="79" name="直接连接符 78"/>
            <p:cNvCxnSpPr/>
            <p:nvPr/>
          </p:nvCxnSpPr>
          <p:spPr>
            <a:xfrm flipV="1">
              <a:off x="1194706" y="5325881"/>
              <a:ext cx="9858375" cy="4967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矩形 79"/>
            <p:cNvSpPr/>
            <p:nvPr/>
          </p:nvSpPr>
          <p:spPr>
            <a:xfrm>
              <a:off x="7425417" y="4349331"/>
              <a:ext cx="1436914" cy="5551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Local scheduler</a:t>
              </a:r>
              <a:endParaRPr lang="zh-CN" altLang="en-US" dirty="0"/>
            </a:p>
          </p:txBody>
        </p:sp>
        <p:sp>
          <p:nvSpPr>
            <p:cNvPr id="81" name="矩形 80"/>
            <p:cNvSpPr/>
            <p:nvPr/>
          </p:nvSpPr>
          <p:spPr>
            <a:xfrm>
              <a:off x="1408337" y="5637474"/>
              <a:ext cx="2269671" cy="660343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圆柱形 81"/>
            <p:cNvSpPr/>
            <p:nvPr/>
          </p:nvSpPr>
          <p:spPr>
            <a:xfrm>
              <a:off x="1579107" y="5694057"/>
              <a:ext cx="314325" cy="198437"/>
            </a:xfrm>
            <a:prstGeom prst="can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2515533" y="5660197"/>
              <a:ext cx="1577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Disk Cache </a:t>
              </a:r>
              <a:endParaRPr lang="zh-CN" altLang="en-US" sz="1200" dirty="0"/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2250076" y="6024816"/>
              <a:ext cx="17694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Clients of EOS/</a:t>
              </a:r>
              <a:r>
                <a:rPr lang="en-US" altLang="zh-CN" sz="1200" dirty="0" err="1" smtClean="0"/>
                <a:t>Lustre</a:t>
              </a:r>
              <a:r>
                <a:rPr lang="en-US" altLang="zh-CN" sz="1200" dirty="0" smtClean="0"/>
                <a:t> </a:t>
              </a:r>
            </a:p>
          </p:txBody>
        </p:sp>
        <p:sp>
          <p:nvSpPr>
            <p:cNvPr id="86" name="矩形 85"/>
            <p:cNvSpPr/>
            <p:nvPr/>
          </p:nvSpPr>
          <p:spPr>
            <a:xfrm>
              <a:off x="3858071" y="5624308"/>
              <a:ext cx="783326" cy="673509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圆柱形 86"/>
            <p:cNvSpPr/>
            <p:nvPr/>
          </p:nvSpPr>
          <p:spPr>
            <a:xfrm>
              <a:off x="4019544" y="5688660"/>
              <a:ext cx="300475" cy="198437"/>
            </a:xfrm>
            <a:prstGeom prst="can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矩形 89"/>
            <p:cNvSpPr/>
            <p:nvPr/>
          </p:nvSpPr>
          <p:spPr>
            <a:xfrm>
              <a:off x="9422947" y="4374833"/>
              <a:ext cx="1436914" cy="5551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 smtClean="0"/>
                <a:t>DMS </a:t>
              </a:r>
            </a:p>
            <a:p>
              <a:pPr algn="ctr"/>
              <a:r>
                <a:rPr lang="en-US" altLang="zh-CN" dirty="0" smtClean="0"/>
                <a:t>(VO </a:t>
              </a:r>
              <a:r>
                <a:rPr lang="en-US" altLang="zh-CN" dirty="0" err="1" smtClean="0"/>
                <a:t>spefific</a:t>
              </a:r>
              <a:r>
                <a:rPr lang="en-US" altLang="zh-CN" dirty="0" smtClean="0"/>
                <a:t>)</a:t>
              </a:r>
              <a:endParaRPr lang="zh-CN" altLang="en-US" dirty="0"/>
            </a:p>
          </p:txBody>
        </p:sp>
        <p:sp>
          <p:nvSpPr>
            <p:cNvPr id="92" name="矩形 91"/>
            <p:cNvSpPr/>
            <p:nvPr/>
          </p:nvSpPr>
          <p:spPr>
            <a:xfrm>
              <a:off x="2096858" y="4498109"/>
              <a:ext cx="1436914" cy="5551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 smtClean="0"/>
                <a:t>My SE</a:t>
              </a:r>
            </a:p>
            <a:p>
              <a:pPr algn="ctr"/>
              <a:r>
                <a:rPr lang="en-US" altLang="zh-CN" dirty="0" smtClean="0"/>
                <a:t>(VO specific)</a:t>
              </a:r>
              <a:endParaRPr lang="zh-CN" altLang="en-US" dirty="0"/>
            </a:p>
          </p:txBody>
        </p:sp>
        <p:sp>
          <p:nvSpPr>
            <p:cNvPr id="93" name="矩形 92"/>
            <p:cNvSpPr/>
            <p:nvPr/>
          </p:nvSpPr>
          <p:spPr>
            <a:xfrm>
              <a:off x="9520917" y="4423138"/>
              <a:ext cx="1436914" cy="5551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 smtClean="0"/>
                <a:t>DMS </a:t>
              </a:r>
            </a:p>
            <a:p>
              <a:pPr algn="ctr"/>
              <a:r>
                <a:rPr lang="en-US" altLang="zh-CN" dirty="0" smtClean="0"/>
                <a:t>(VO </a:t>
              </a:r>
              <a:r>
                <a:rPr lang="en-US" altLang="zh-CN" dirty="0" err="1" smtClean="0"/>
                <a:t>spefific</a:t>
              </a:r>
              <a:r>
                <a:rPr lang="en-US" altLang="zh-CN" dirty="0" smtClean="0"/>
                <a:t>)</a:t>
              </a:r>
              <a:endParaRPr lang="zh-CN" altLang="en-US" dirty="0"/>
            </a:p>
          </p:txBody>
        </p:sp>
        <p:sp>
          <p:nvSpPr>
            <p:cNvPr id="94" name="矩形 93"/>
            <p:cNvSpPr/>
            <p:nvPr/>
          </p:nvSpPr>
          <p:spPr>
            <a:xfrm>
              <a:off x="9616167" y="4487733"/>
              <a:ext cx="1436914" cy="5551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 smtClean="0"/>
                <a:t>DMS </a:t>
              </a:r>
            </a:p>
            <a:p>
              <a:pPr algn="ctr"/>
              <a:r>
                <a:rPr lang="en-US" altLang="zh-CN" dirty="0" smtClean="0"/>
                <a:t>(VO </a:t>
              </a:r>
              <a:r>
                <a:rPr lang="en-US" altLang="zh-CN" dirty="0" err="1" smtClean="0"/>
                <a:t>spefific</a:t>
              </a:r>
              <a:r>
                <a:rPr lang="en-US" altLang="zh-CN" dirty="0" smtClean="0"/>
                <a:t>)</a:t>
              </a:r>
              <a:endParaRPr lang="zh-CN" altLang="en-US" dirty="0"/>
            </a:p>
          </p:txBody>
        </p:sp>
        <p:sp>
          <p:nvSpPr>
            <p:cNvPr id="95" name="矩形 94"/>
            <p:cNvSpPr/>
            <p:nvPr/>
          </p:nvSpPr>
          <p:spPr>
            <a:xfrm>
              <a:off x="4945282" y="5630771"/>
              <a:ext cx="783326" cy="667046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圆柱形 95"/>
            <p:cNvSpPr/>
            <p:nvPr/>
          </p:nvSpPr>
          <p:spPr>
            <a:xfrm>
              <a:off x="5106755" y="5695123"/>
              <a:ext cx="300475" cy="198437"/>
            </a:xfrm>
            <a:prstGeom prst="can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矩形 97"/>
            <p:cNvSpPr/>
            <p:nvPr/>
          </p:nvSpPr>
          <p:spPr>
            <a:xfrm>
              <a:off x="6088059" y="5637474"/>
              <a:ext cx="783326" cy="660343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99" name="圆柱形 98"/>
            <p:cNvSpPr/>
            <p:nvPr/>
          </p:nvSpPr>
          <p:spPr>
            <a:xfrm>
              <a:off x="6249532" y="5701826"/>
              <a:ext cx="300475" cy="198437"/>
            </a:xfrm>
            <a:prstGeom prst="can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56345" y="5464712"/>
              <a:ext cx="11869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Work nodes</a:t>
              </a:r>
              <a:endParaRPr lang="zh-CN" altLang="en-US" dirty="0"/>
            </a:p>
          </p:txBody>
        </p:sp>
        <p:sp>
          <p:nvSpPr>
            <p:cNvPr id="102" name="圆角矩形 101"/>
            <p:cNvSpPr/>
            <p:nvPr/>
          </p:nvSpPr>
          <p:spPr>
            <a:xfrm>
              <a:off x="1220561" y="5651214"/>
              <a:ext cx="5968093" cy="276999"/>
            </a:xfrm>
            <a:prstGeom prst="round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7248646" y="5609675"/>
              <a:ext cx="30859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 </a:t>
              </a:r>
              <a:r>
                <a:rPr lang="en-US" altLang="zh-CN" dirty="0" smtClean="0">
                  <a:solidFill>
                    <a:schemeClr val="accent6"/>
                  </a:solidFill>
                </a:rPr>
                <a:t>Read Only Cache Federation</a:t>
              </a:r>
              <a:endParaRPr lang="zh-CN" altLang="en-US" dirty="0">
                <a:solidFill>
                  <a:schemeClr val="accent6"/>
                </a:solidFill>
              </a:endParaRPr>
            </a:p>
          </p:txBody>
        </p:sp>
        <p:grpSp>
          <p:nvGrpSpPr>
            <p:cNvPr id="104" name="组合 103"/>
            <p:cNvGrpSpPr/>
            <p:nvPr/>
          </p:nvGrpSpPr>
          <p:grpSpPr>
            <a:xfrm>
              <a:off x="2814642" y="5053281"/>
              <a:ext cx="245660" cy="322278"/>
              <a:chOff x="2815315" y="5053280"/>
              <a:chExt cx="245660" cy="322278"/>
            </a:xfrm>
          </p:grpSpPr>
          <p:cxnSp>
            <p:nvCxnSpPr>
              <p:cNvPr id="117" name="直接箭头连接符 116"/>
              <p:cNvCxnSpPr>
                <a:endCxn id="92" idx="2"/>
              </p:cNvCxnSpPr>
              <p:nvPr/>
            </p:nvCxnSpPr>
            <p:spPr>
              <a:xfrm flipV="1">
                <a:off x="2815315" y="5053281"/>
                <a:ext cx="0" cy="32227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接箭头连接符 117"/>
              <p:cNvCxnSpPr/>
              <p:nvPr/>
            </p:nvCxnSpPr>
            <p:spPr>
              <a:xfrm flipV="1">
                <a:off x="2935870" y="5053280"/>
                <a:ext cx="0" cy="32227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接箭头连接符 118"/>
              <p:cNvCxnSpPr/>
              <p:nvPr/>
            </p:nvCxnSpPr>
            <p:spPr>
              <a:xfrm flipV="1">
                <a:off x="3060975" y="5053280"/>
                <a:ext cx="0" cy="32227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5" name="组合 104"/>
            <p:cNvGrpSpPr/>
            <p:nvPr/>
          </p:nvGrpSpPr>
          <p:grpSpPr>
            <a:xfrm rot="10800000">
              <a:off x="5305057" y="5012712"/>
              <a:ext cx="245660" cy="322278"/>
              <a:chOff x="2815315" y="5053280"/>
              <a:chExt cx="245660" cy="322278"/>
            </a:xfrm>
          </p:grpSpPr>
          <p:cxnSp>
            <p:nvCxnSpPr>
              <p:cNvPr id="114" name="直接箭头连接符 113"/>
              <p:cNvCxnSpPr/>
              <p:nvPr/>
            </p:nvCxnSpPr>
            <p:spPr>
              <a:xfrm flipV="1">
                <a:off x="2815315" y="5053281"/>
                <a:ext cx="0" cy="32227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接箭头连接符 114"/>
              <p:cNvCxnSpPr/>
              <p:nvPr/>
            </p:nvCxnSpPr>
            <p:spPr>
              <a:xfrm flipV="1">
                <a:off x="2935870" y="5053280"/>
                <a:ext cx="0" cy="32227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直接箭头连接符 115"/>
              <p:cNvCxnSpPr/>
              <p:nvPr/>
            </p:nvCxnSpPr>
            <p:spPr>
              <a:xfrm flipV="1">
                <a:off x="3060975" y="5053280"/>
                <a:ext cx="0" cy="32227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6" name="直接箭头连接符 105"/>
            <p:cNvCxnSpPr/>
            <p:nvPr/>
          </p:nvCxnSpPr>
          <p:spPr>
            <a:xfrm>
              <a:off x="3277957" y="5375558"/>
              <a:ext cx="0" cy="275656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箭头连接符 106"/>
            <p:cNvCxnSpPr/>
            <p:nvPr/>
          </p:nvCxnSpPr>
          <p:spPr>
            <a:xfrm>
              <a:off x="4231757" y="5375558"/>
              <a:ext cx="0" cy="275656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箭头连接符 107"/>
            <p:cNvCxnSpPr/>
            <p:nvPr/>
          </p:nvCxnSpPr>
          <p:spPr>
            <a:xfrm>
              <a:off x="5336945" y="5336580"/>
              <a:ext cx="0" cy="275656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箭头连接符 108"/>
            <p:cNvCxnSpPr/>
            <p:nvPr/>
          </p:nvCxnSpPr>
          <p:spPr>
            <a:xfrm>
              <a:off x="6479722" y="5359017"/>
              <a:ext cx="0" cy="275656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曲线连接符 109"/>
            <p:cNvCxnSpPr>
              <a:stCxn id="80" idx="2"/>
              <a:endCxn id="81" idx="0"/>
            </p:cNvCxnSpPr>
            <p:nvPr/>
          </p:nvCxnSpPr>
          <p:spPr>
            <a:xfrm rot="5400000">
              <a:off x="4977039" y="2470638"/>
              <a:ext cx="732971" cy="5600701"/>
            </a:xfrm>
            <a:prstGeom prst="curvedConnector3">
              <a:avLst/>
            </a:prstGeom>
            <a:ln w="9525">
              <a:solidFill>
                <a:schemeClr val="accent2">
                  <a:lumMod val="60000"/>
                  <a:lumOff val="40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曲线连接符 110"/>
            <p:cNvCxnSpPr>
              <a:stCxn id="80" idx="2"/>
              <a:endCxn id="86" idx="0"/>
            </p:cNvCxnSpPr>
            <p:nvPr/>
          </p:nvCxnSpPr>
          <p:spPr>
            <a:xfrm rot="5400000">
              <a:off x="5836902" y="3317335"/>
              <a:ext cx="719805" cy="3894140"/>
            </a:xfrm>
            <a:prstGeom prst="curvedConnector3">
              <a:avLst/>
            </a:prstGeom>
            <a:ln w="9525">
              <a:solidFill>
                <a:schemeClr val="accent2">
                  <a:lumMod val="60000"/>
                  <a:lumOff val="40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曲线连接符 111"/>
            <p:cNvCxnSpPr>
              <a:stCxn id="80" idx="2"/>
              <a:endCxn id="95" idx="0"/>
            </p:cNvCxnSpPr>
            <p:nvPr/>
          </p:nvCxnSpPr>
          <p:spPr>
            <a:xfrm rot="5400000">
              <a:off x="6377276" y="3864173"/>
              <a:ext cx="726268" cy="2806929"/>
            </a:xfrm>
            <a:prstGeom prst="curvedConnector3">
              <a:avLst/>
            </a:prstGeom>
            <a:ln w="9525">
              <a:solidFill>
                <a:schemeClr val="accent2">
                  <a:lumMod val="60000"/>
                  <a:lumOff val="40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曲线连接符 112"/>
            <p:cNvCxnSpPr>
              <a:stCxn id="80" idx="2"/>
              <a:endCxn id="98" idx="0"/>
            </p:cNvCxnSpPr>
            <p:nvPr/>
          </p:nvCxnSpPr>
          <p:spPr>
            <a:xfrm rot="5400000">
              <a:off x="6945313" y="4438912"/>
              <a:ext cx="732971" cy="1664152"/>
            </a:xfrm>
            <a:prstGeom prst="curvedConnector3">
              <a:avLst/>
            </a:prstGeom>
            <a:ln w="9525">
              <a:solidFill>
                <a:schemeClr val="accent2">
                  <a:lumMod val="60000"/>
                  <a:lumOff val="40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" name="曲线连接符 4"/>
          <p:cNvCxnSpPr/>
          <p:nvPr/>
        </p:nvCxnSpPr>
        <p:spPr>
          <a:xfrm rot="5400000">
            <a:off x="6359381" y="539163"/>
            <a:ext cx="594569" cy="7791451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曲线连接符 7"/>
          <p:cNvCxnSpPr/>
          <p:nvPr/>
        </p:nvCxnSpPr>
        <p:spPr>
          <a:xfrm rot="5400000">
            <a:off x="7219244" y="1385860"/>
            <a:ext cx="581403" cy="608489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曲线连接符 10"/>
          <p:cNvCxnSpPr/>
          <p:nvPr/>
        </p:nvCxnSpPr>
        <p:spPr>
          <a:xfrm rot="5400000">
            <a:off x="7802401" y="1954385"/>
            <a:ext cx="566770" cy="4933209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曲线连接符 12"/>
          <p:cNvCxnSpPr/>
          <p:nvPr/>
        </p:nvCxnSpPr>
        <p:spPr>
          <a:xfrm rot="5400000">
            <a:off x="8327655" y="2507437"/>
            <a:ext cx="594569" cy="3854902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圆角矩形 3"/>
          <p:cNvSpPr/>
          <p:nvPr/>
        </p:nvSpPr>
        <p:spPr>
          <a:xfrm>
            <a:off x="1705899" y="5165332"/>
            <a:ext cx="331160" cy="18793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sz="800" b="1" dirty="0" err="1" smtClean="0">
                <a:solidFill>
                  <a:schemeClr val="tx1"/>
                </a:solidFill>
              </a:rPr>
              <a:t>Lustre</a:t>
            </a:r>
            <a:endParaRPr lang="zh-CN" altLang="en-US" sz="800" b="1" dirty="0">
              <a:solidFill>
                <a:schemeClr val="tx1"/>
              </a:solidFill>
            </a:endParaRPr>
          </a:p>
        </p:txBody>
      </p:sp>
      <p:sp>
        <p:nvSpPr>
          <p:cNvPr id="52" name="圆角矩形 51"/>
          <p:cNvSpPr/>
          <p:nvPr/>
        </p:nvSpPr>
        <p:spPr>
          <a:xfrm>
            <a:off x="2086768" y="5169049"/>
            <a:ext cx="381074" cy="187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</a:rPr>
              <a:t>EOS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53" name="圆角矩形 52"/>
          <p:cNvSpPr/>
          <p:nvPr/>
        </p:nvSpPr>
        <p:spPr>
          <a:xfrm>
            <a:off x="4091806" y="5148845"/>
            <a:ext cx="331160" cy="18793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sz="800" b="1" dirty="0" err="1" smtClean="0">
                <a:solidFill>
                  <a:schemeClr val="tx1"/>
                </a:solidFill>
              </a:rPr>
              <a:t>Lustre</a:t>
            </a:r>
            <a:endParaRPr lang="zh-CN" altLang="en-US" sz="800" b="1" dirty="0">
              <a:solidFill>
                <a:schemeClr val="tx1"/>
              </a:solidFill>
            </a:endParaRPr>
          </a:p>
        </p:txBody>
      </p:sp>
      <p:sp>
        <p:nvSpPr>
          <p:cNvPr id="54" name="圆角矩形 53"/>
          <p:cNvSpPr/>
          <p:nvPr/>
        </p:nvSpPr>
        <p:spPr>
          <a:xfrm>
            <a:off x="4472675" y="5152562"/>
            <a:ext cx="381074" cy="187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</a:rPr>
              <a:t>EOS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5182627" y="5145128"/>
            <a:ext cx="331160" cy="18793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sz="800" b="1" dirty="0" err="1" smtClean="0">
                <a:solidFill>
                  <a:schemeClr val="tx1"/>
                </a:solidFill>
              </a:rPr>
              <a:t>Lustre</a:t>
            </a:r>
            <a:endParaRPr lang="zh-CN" altLang="en-US" sz="800" b="1" dirty="0">
              <a:solidFill>
                <a:schemeClr val="tx1"/>
              </a:solidFill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5563496" y="5148845"/>
            <a:ext cx="381074" cy="187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</a:rPr>
              <a:t>EOS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6308446" y="5133751"/>
            <a:ext cx="331160" cy="18793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sz="800" b="1" dirty="0" err="1" smtClean="0">
                <a:solidFill>
                  <a:schemeClr val="tx1"/>
                </a:solidFill>
              </a:rPr>
              <a:t>Lustre</a:t>
            </a:r>
            <a:endParaRPr lang="zh-CN" altLang="en-US" sz="800" b="1" dirty="0">
              <a:solidFill>
                <a:schemeClr val="tx1"/>
              </a:solidFill>
            </a:endParaRPr>
          </a:p>
        </p:txBody>
      </p:sp>
      <p:sp>
        <p:nvSpPr>
          <p:cNvPr id="58" name="圆角矩形 57"/>
          <p:cNvSpPr/>
          <p:nvPr/>
        </p:nvSpPr>
        <p:spPr>
          <a:xfrm>
            <a:off x="6689315" y="5137468"/>
            <a:ext cx="381074" cy="187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</a:rPr>
              <a:t>EOS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6" name="圆柱形 5"/>
          <p:cNvSpPr/>
          <p:nvPr/>
        </p:nvSpPr>
        <p:spPr>
          <a:xfrm>
            <a:off x="3698212" y="5682016"/>
            <a:ext cx="612159" cy="359391"/>
          </a:xfrm>
          <a:prstGeom prst="ca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/>
              <a:t>Lustre</a:t>
            </a:r>
            <a:endParaRPr lang="zh-CN" altLang="en-US" sz="1200" dirty="0"/>
          </a:p>
        </p:txBody>
      </p:sp>
      <p:sp>
        <p:nvSpPr>
          <p:cNvPr id="60" name="圆柱形 59"/>
          <p:cNvSpPr/>
          <p:nvPr/>
        </p:nvSpPr>
        <p:spPr>
          <a:xfrm>
            <a:off x="4608089" y="5681388"/>
            <a:ext cx="646299" cy="35939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EOS</a:t>
            </a:r>
            <a:endParaRPr lang="zh-CN" altLang="en-US" sz="1200" dirty="0"/>
          </a:p>
        </p:txBody>
      </p:sp>
      <p:cxnSp>
        <p:nvCxnSpPr>
          <p:cNvPr id="9" name="直接箭头连接符 8"/>
          <p:cNvCxnSpPr>
            <a:stCxn id="4" idx="2"/>
            <a:endCxn id="6" idx="1"/>
          </p:cNvCxnSpPr>
          <p:nvPr/>
        </p:nvCxnSpPr>
        <p:spPr>
          <a:xfrm>
            <a:off x="1871479" y="5353269"/>
            <a:ext cx="2132813" cy="32874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>
            <a:endCxn id="6" idx="1"/>
          </p:cNvCxnSpPr>
          <p:nvPr/>
        </p:nvCxnSpPr>
        <p:spPr>
          <a:xfrm flipH="1">
            <a:off x="4004292" y="5353269"/>
            <a:ext cx="245376" cy="32874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stCxn id="55" idx="2"/>
            <a:endCxn id="6" idx="1"/>
          </p:cNvCxnSpPr>
          <p:nvPr/>
        </p:nvCxnSpPr>
        <p:spPr>
          <a:xfrm flipH="1">
            <a:off x="4004292" y="5333065"/>
            <a:ext cx="1343915" cy="34895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>
            <a:endCxn id="6" idx="1"/>
          </p:cNvCxnSpPr>
          <p:nvPr/>
        </p:nvCxnSpPr>
        <p:spPr>
          <a:xfrm flipH="1">
            <a:off x="4004292" y="5333065"/>
            <a:ext cx="2496592" cy="34895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stCxn id="52" idx="2"/>
            <a:endCxn id="60" idx="1"/>
          </p:cNvCxnSpPr>
          <p:nvPr/>
        </p:nvCxnSpPr>
        <p:spPr>
          <a:xfrm>
            <a:off x="2277305" y="5356986"/>
            <a:ext cx="2653934" cy="32440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>
            <a:stCxn id="54" idx="2"/>
            <a:endCxn id="60" idx="1"/>
          </p:cNvCxnSpPr>
          <p:nvPr/>
        </p:nvCxnSpPr>
        <p:spPr>
          <a:xfrm>
            <a:off x="4663212" y="5340499"/>
            <a:ext cx="268027" cy="34088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>
            <a:endCxn id="60" idx="1"/>
          </p:cNvCxnSpPr>
          <p:nvPr/>
        </p:nvCxnSpPr>
        <p:spPr>
          <a:xfrm flipH="1">
            <a:off x="4931239" y="5353269"/>
            <a:ext cx="837243" cy="32811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>
            <a:endCxn id="60" idx="1"/>
          </p:cNvCxnSpPr>
          <p:nvPr/>
        </p:nvCxnSpPr>
        <p:spPr>
          <a:xfrm flipH="1">
            <a:off x="4931239" y="5340499"/>
            <a:ext cx="1953418" cy="34088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文本框 88"/>
          <p:cNvSpPr txBox="1"/>
          <p:nvPr/>
        </p:nvSpPr>
        <p:spPr>
          <a:xfrm>
            <a:off x="7455606" y="5060148"/>
            <a:ext cx="4221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 </a:t>
            </a:r>
            <a:r>
              <a:rPr lang="en-US" altLang="zh-CN" dirty="0" smtClean="0">
                <a:solidFill>
                  <a:schemeClr val="accent6"/>
                </a:solidFill>
              </a:rPr>
              <a:t>Clients of distributed file system for write</a:t>
            </a:r>
            <a:endParaRPr lang="zh-CN" altLang="en-US" dirty="0">
              <a:solidFill>
                <a:schemeClr val="accent6"/>
              </a:solidFill>
            </a:endParaRPr>
          </a:p>
        </p:txBody>
      </p:sp>
      <p:sp>
        <p:nvSpPr>
          <p:cNvPr id="28" name="圆柱形 27"/>
          <p:cNvSpPr/>
          <p:nvPr/>
        </p:nvSpPr>
        <p:spPr>
          <a:xfrm>
            <a:off x="4237309" y="6150594"/>
            <a:ext cx="616439" cy="32754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50" dirty="0" smtClean="0"/>
              <a:t>EOSCTA</a:t>
            </a:r>
            <a:endParaRPr lang="zh-CN" altLang="en-US" sz="1050" dirty="0"/>
          </a:p>
        </p:txBody>
      </p:sp>
      <p:cxnSp>
        <p:nvCxnSpPr>
          <p:cNvPr id="30" name="直接箭头连接符 29"/>
          <p:cNvCxnSpPr>
            <a:stCxn id="6" idx="3"/>
            <a:endCxn id="28" idx="1"/>
          </p:cNvCxnSpPr>
          <p:nvPr/>
        </p:nvCxnSpPr>
        <p:spPr>
          <a:xfrm>
            <a:off x="4004292" y="6041407"/>
            <a:ext cx="541237" cy="10918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60" idx="3"/>
            <a:endCxn id="28" idx="1"/>
          </p:cNvCxnSpPr>
          <p:nvPr/>
        </p:nvCxnSpPr>
        <p:spPr>
          <a:xfrm flipH="1">
            <a:off x="4545529" y="6040779"/>
            <a:ext cx="385710" cy="1098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915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Sites with SE(2)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altLang="zh-CN" dirty="0" smtClean="0"/>
              <a:t>Powerful proxy cluster and good network link(</a:t>
            </a:r>
            <a:r>
              <a:rPr lang="en-US" altLang="zh-CN" dirty="0" err="1" smtClean="0"/>
              <a:t>LHCone</a:t>
            </a:r>
            <a:r>
              <a:rPr lang="en-US" altLang="zh-CN" dirty="0" smtClean="0"/>
              <a:t>) to outsiders</a:t>
            </a:r>
          </a:p>
          <a:p>
            <a:pPr>
              <a:lnSpc>
                <a:spcPct val="100000"/>
              </a:lnSpc>
            </a:pPr>
            <a:r>
              <a:rPr lang="en-US" altLang="zh-CN" dirty="0" smtClean="0"/>
              <a:t>Supports </a:t>
            </a:r>
            <a:r>
              <a:rPr lang="en-US" altLang="zh-CN" dirty="0" err="1" smtClean="0"/>
              <a:t>QoS</a:t>
            </a:r>
            <a:r>
              <a:rPr lang="en-US" altLang="zh-CN" dirty="0" smtClean="0"/>
              <a:t> control for both performance and reliability </a:t>
            </a:r>
          </a:p>
          <a:p>
            <a:pPr lvl="1">
              <a:lnSpc>
                <a:spcPct val="100000"/>
              </a:lnSpc>
            </a:pPr>
            <a:r>
              <a:rPr lang="en-US" altLang="zh-CN" sz="2000" dirty="0" smtClean="0"/>
              <a:t>Ready with </a:t>
            </a:r>
            <a:r>
              <a:rPr lang="en-US" altLang="zh-CN" sz="2000" dirty="0" err="1" smtClean="0"/>
              <a:t>Lustre</a:t>
            </a:r>
            <a:r>
              <a:rPr lang="en-US" altLang="zh-CN" sz="2000" dirty="0" smtClean="0"/>
              <a:t> and EOS  </a:t>
            </a:r>
          </a:p>
          <a:p>
            <a:pPr>
              <a:lnSpc>
                <a:spcPct val="100000"/>
              </a:lnSpc>
            </a:pPr>
            <a:r>
              <a:rPr lang="en-US" altLang="zh-CN" dirty="0" smtClean="0"/>
              <a:t>Exports rich storage management interface for distributed data management system </a:t>
            </a:r>
          </a:p>
          <a:p>
            <a:pPr lvl="1">
              <a:lnSpc>
                <a:spcPct val="100000"/>
              </a:lnSpc>
            </a:pPr>
            <a:r>
              <a:rPr lang="en-US" altLang="zh-CN" dirty="0" err="1" smtClean="0"/>
              <a:t>QoS</a:t>
            </a:r>
            <a:r>
              <a:rPr lang="en-US" altLang="zh-CN" dirty="0" smtClean="0"/>
              <a:t> of reliability by dataset </a:t>
            </a:r>
          </a:p>
          <a:p>
            <a:pPr lvl="1">
              <a:lnSpc>
                <a:spcPct val="100000"/>
              </a:lnSpc>
            </a:pPr>
            <a:r>
              <a:rPr lang="en-US" altLang="zh-CN" dirty="0" err="1" smtClean="0"/>
              <a:t>Qos</a:t>
            </a:r>
            <a:r>
              <a:rPr lang="en-US" altLang="zh-CN" dirty="0" smtClean="0"/>
              <a:t> of performance by </a:t>
            </a:r>
            <a:r>
              <a:rPr lang="en-US" altLang="zh-CN" dirty="0" err="1" smtClean="0"/>
              <a:t>uid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gid</a:t>
            </a:r>
            <a:r>
              <a:rPr lang="en-US" altLang="zh-CN" dirty="0" smtClean="0"/>
              <a:t>, domain name</a:t>
            </a:r>
          </a:p>
          <a:p>
            <a:pPr>
              <a:lnSpc>
                <a:spcPct val="100000"/>
              </a:lnSpc>
            </a:pPr>
            <a:r>
              <a:rPr lang="en-US" altLang="zh-CN" dirty="0" smtClean="0"/>
              <a:t>Under layer storage system support authentication and authorization  for both local computing and distributed computing </a:t>
            </a:r>
          </a:p>
          <a:p>
            <a:pPr lvl="1"/>
            <a:endParaRPr lang="zh-CN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52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/>
        </p:nvSpPr>
        <p:spPr>
          <a:xfrm>
            <a:off x="1004255" y="2566719"/>
            <a:ext cx="1471036" cy="2790867"/>
          </a:xfrm>
          <a:prstGeom prst="round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1004255" y="5406705"/>
            <a:ext cx="10340443" cy="770258"/>
          </a:xfrm>
          <a:prstGeom prst="round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Central Storage at IHEP</a:t>
            </a:r>
            <a:endParaRPr lang="zh-CN" altLang="en-US" dirty="0"/>
          </a:p>
        </p:txBody>
      </p:sp>
      <p:grpSp>
        <p:nvGrpSpPr>
          <p:cNvPr id="11" name="组合 10"/>
          <p:cNvGrpSpPr/>
          <p:nvPr/>
        </p:nvGrpSpPr>
        <p:grpSpPr>
          <a:xfrm>
            <a:off x="1160346" y="5463654"/>
            <a:ext cx="10028261" cy="664191"/>
            <a:chOff x="1094664" y="5463654"/>
            <a:chExt cx="10028261" cy="664191"/>
          </a:xfrm>
        </p:grpSpPr>
        <p:sp>
          <p:nvSpPr>
            <p:cNvPr id="4" name="圆角矩形 3"/>
            <p:cNvSpPr/>
            <p:nvPr/>
          </p:nvSpPr>
          <p:spPr>
            <a:xfrm>
              <a:off x="1094664" y="5463654"/>
              <a:ext cx="4098878" cy="66419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u="sng" dirty="0"/>
                <a:t>O</a:t>
              </a:r>
              <a:r>
                <a:rPr lang="en-US" altLang="zh-CN" dirty="0"/>
                <a:t>pen </a:t>
              </a:r>
              <a:r>
                <a:rPr lang="en-US" altLang="zh-CN" u="sng" dirty="0"/>
                <a:t>M</a:t>
              </a:r>
              <a:r>
                <a:rPr lang="en-US" altLang="zh-CN" dirty="0"/>
                <a:t>aintenance and </a:t>
              </a:r>
              <a:r>
                <a:rPr lang="en-US" altLang="zh-CN" u="sng" dirty="0"/>
                <a:t>A</a:t>
              </a:r>
              <a:r>
                <a:rPr lang="en-US" altLang="zh-CN" dirty="0"/>
                <a:t>nalysis </a:t>
              </a:r>
              <a:r>
                <a:rPr lang="en-US" altLang="zh-CN" u="sng" dirty="0" smtClean="0"/>
                <a:t>T</a:t>
              </a:r>
              <a:r>
                <a:rPr lang="en-US" altLang="zh-CN" dirty="0" smtClean="0"/>
                <a:t>oolbox</a:t>
              </a:r>
            </a:p>
            <a:p>
              <a:pPr algn="ctr"/>
              <a:r>
                <a:rPr lang="en-US" altLang="zh-CN" sz="1400" dirty="0"/>
                <a:t>F</a:t>
              </a:r>
              <a:r>
                <a:rPr lang="en-US" altLang="zh-CN" sz="1400" dirty="0" smtClean="0"/>
                <a:t>ine grained monitoring data in ELK</a:t>
              </a:r>
              <a:endParaRPr lang="zh-CN" altLang="en-US" sz="1400" dirty="0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5193542" y="5463654"/>
              <a:ext cx="3299915" cy="664191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Anomaly Detection Framework</a:t>
              </a:r>
            </a:p>
            <a:p>
              <a:pPr algn="ctr"/>
              <a:r>
                <a:rPr lang="en-US" altLang="zh-CN" sz="1400" dirty="0"/>
                <a:t>T</a:t>
              </a:r>
              <a:r>
                <a:rPr lang="en-US" altLang="zh-CN" sz="1400" dirty="0" smtClean="0"/>
                <a:t>emporal and Spatial Anomaly</a:t>
              </a:r>
              <a:endParaRPr lang="zh-CN" altLang="en-US" sz="1400" dirty="0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8493457" y="5463654"/>
              <a:ext cx="2629468" cy="664191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Storage R&amp;D</a:t>
              </a:r>
            </a:p>
            <a:p>
              <a:pPr algn="ctr"/>
              <a:r>
                <a:rPr lang="en-US" altLang="zh-CN" sz="1400" dirty="0" smtClean="0"/>
                <a:t>Computational Storage</a:t>
              </a:r>
            </a:p>
            <a:p>
              <a:pPr algn="ctr"/>
              <a:r>
                <a:rPr lang="en-US" altLang="zh-CN" sz="1400" dirty="0" smtClean="0"/>
                <a:t>AI based data compression</a:t>
              </a:r>
              <a:endParaRPr lang="zh-CN" altLang="en-US" sz="1400" dirty="0"/>
            </a:p>
          </p:txBody>
        </p:sp>
      </p:grpSp>
      <p:sp>
        <p:nvSpPr>
          <p:cNvPr id="8" name="圆角矩形 7"/>
          <p:cNvSpPr/>
          <p:nvPr/>
        </p:nvSpPr>
        <p:spPr>
          <a:xfrm>
            <a:off x="1094664" y="2637750"/>
            <a:ext cx="1239103" cy="2634018"/>
          </a:xfrm>
          <a:prstGeom prst="roundRect">
            <a:avLst>
              <a:gd name="adj" fmla="val 11404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Policy Engine</a:t>
            </a:r>
          </a:p>
          <a:p>
            <a:pPr algn="ctr"/>
            <a:r>
              <a:rPr lang="en-US" altLang="zh-CN" dirty="0" smtClean="0"/>
              <a:t>+</a:t>
            </a:r>
          </a:p>
          <a:p>
            <a:pPr algn="ctr"/>
            <a:r>
              <a:rPr lang="en-US" altLang="zh-CN" dirty="0" smtClean="0"/>
              <a:t>Migration</a:t>
            </a:r>
          </a:p>
          <a:p>
            <a:pPr algn="ctr"/>
            <a:r>
              <a:rPr lang="en-US" altLang="zh-CN" dirty="0" smtClean="0"/>
              <a:t>Clients</a:t>
            </a:r>
          </a:p>
          <a:p>
            <a:pPr algn="ctr"/>
            <a:endParaRPr lang="zh-CN" altLang="en-US" dirty="0"/>
          </a:p>
        </p:txBody>
      </p:sp>
      <p:sp>
        <p:nvSpPr>
          <p:cNvPr id="9" name="圆角矩形 8"/>
          <p:cNvSpPr/>
          <p:nvPr/>
        </p:nvSpPr>
        <p:spPr>
          <a:xfrm>
            <a:off x="2888776" y="4365649"/>
            <a:ext cx="8455922" cy="86435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4827" y="4462045"/>
            <a:ext cx="1606415" cy="707015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1218" y="4469174"/>
            <a:ext cx="1367903" cy="692757"/>
          </a:xfrm>
          <a:prstGeom prst="rect">
            <a:avLst/>
          </a:prstGeom>
        </p:spPr>
      </p:pic>
      <p:sp>
        <p:nvSpPr>
          <p:cNvPr id="15" name="右箭头 14"/>
          <p:cNvSpPr/>
          <p:nvPr/>
        </p:nvSpPr>
        <p:spPr>
          <a:xfrm>
            <a:off x="6085764" y="4717743"/>
            <a:ext cx="620973" cy="1956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5970325" y="4517030"/>
            <a:ext cx="8734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Upgrade</a:t>
            </a:r>
            <a:endParaRPr lang="zh-CN" altLang="en-US" sz="1400" dirty="0"/>
          </a:p>
        </p:txBody>
      </p:sp>
      <p:sp>
        <p:nvSpPr>
          <p:cNvPr id="17" name="文本框 16"/>
          <p:cNvSpPr txBox="1"/>
          <p:nvPr/>
        </p:nvSpPr>
        <p:spPr>
          <a:xfrm>
            <a:off x="9735974" y="4497621"/>
            <a:ext cx="16252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Achieve Layer</a:t>
            </a:r>
          </a:p>
          <a:p>
            <a:pPr algn="ctr"/>
            <a:r>
              <a:rPr lang="en-US" altLang="zh-CN" sz="1400" dirty="0" smtClean="0"/>
              <a:t>30 PB,LTO 4/7</a:t>
            </a:r>
            <a:endParaRPr lang="zh-CN" altLang="en-US" sz="1400" dirty="0"/>
          </a:p>
        </p:txBody>
      </p:sp>
      <p:sp>
        <p:nvSpPr>
          <p:cNvPr id="19" name="圆角矩形 18"/>
          <p:cNvSpPr/>
          <p:nvPr/>
        </p:nvSpPr>
        <p:spPr>
          <a:xfrm>
            <a:off x="2888775" y="3452173"/>
            <a:ext cx="8465025" cy="86435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9430603" y="3579105"/>
            <a:ext cx="1930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Disk Layer</a:t>
            </a:r>
          </a:p>
          <a:p>
            <a:pPr algn="ctr"/>
            <a:r>
              <a:rPr lang="en-US" altLang="zh-CN" sz="1400" dirty="0" smtClean="0"/>
              <a:t>30 PB, Disk Arrays/JBOD</a:t>
            </a:r>
            <a:endParaRPr lang="zh-CN" altLang="en-US" sz="1400" dirty="0"/>
          </a:p>
        </p:txBody>
      </p:sp>
      <p:sp>
        <p:nvSpPr>
          <p:cNvPr id="21" name="左弧形箭头 20"/>
          <p:cNvSpPr/>
          <p:nvPr/>
        </p:nvSpPr>
        <p:spPr>
          <a:xfrm>
            <a:off x="2333767" y="3958023"/>
            <a:ext cx="555008" cy="84144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2881379" y="3781559"/>
            <a:ext cx="3300060" cy="539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Lustre</a:t>
            </a:r>
            <a:endParaRPr lang="zh-CN" altLang="en-US" dirty="0"/>
          </a:p>
        </p:txBody>
      </p:sp>
      <p:sp>
        <p:nvSpPr>
          <p:cNvPr id="23" name="圆角矩形 22"/>
          <p:cNvSpPr/>
          <p:nvPr/>
        </p:nvSpPr>
        <p:spPr>
          <a:xfrm>
            <a:off x="7768277" y="3780655"/>
            <a:ext cx="1691902" cy="54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EOS/DPM</a:t>
            </a:r>
            <a:endParaRPr lang="zh-CN" altLang="en-US" dirty="0"/>
          </a:p>
        </p:txBody>
      </p:sp>
      <p:sp>
        <p:nvSpPr>
          <p:cNvPr id="24" name="圆角矩形 23"/>
          <p:cNvSpPr/>
          <p:nvPr/>
        </p:nvSpPr>
        <p:spPr>
          <a:xfrm>
            <a:off x="6182436" y="3780655"/>
            <a:ext cx="1584844" cy="54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CVMFS/AFS</a:t>
            </a:r>
            <a:endParaRPr lang="zh-CN" altLang="en-US" dirty="0"/>
          </a:p>
        </p:txBody>
      </p:sp>
      <p:sp>
        <p:nvSpPr>
          <p:cNvPr id="26" name="圆角矩形 25"/>
          <p:cNvSpPr/>
          <p:nvPr/>
        </p:nvSpPr>
        <p:spPr>
          <a:xfrm>
            <a:off x="2879673" y="2594018"/>
            <a:ext cx="8465025" cy="86435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7" name="文本框 26"/>
          <p:cNvSpPr txBox="1"/>
          <p:nvPr/>
        </p:nvSpPr>
        <p:spPr>
          <a:xfrm>
            <a:off x="9430603" y="2732461"/>
            <a:ext cx="193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Application Layer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2888774" y="2573365"/>
            <a:ext cx="1037231" cy="87880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Astro-Physics</a:t>
            </a:r>
            <a:endParaRPr lang="zh-CN" altLang="en-US" sz="1200" dirty="0"/>
          </a:p>
        </p:txBody>
      </p:sp>
      <p:sp>
        <p:nvSpPr>
          <p:cNvPr id="29" name="圆角矩形 28"/>
          <p:cNvSpPr/>
          <p:nvPr/>
        </p:nvSpPr>
        <p:spPr>
          <a:xfrm>
            <a:off x="3926005" y="2573365"/>
            <a:ext cx="1197140" cy="87880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altLang="zh-CN" sz="1200" dirty="0" smtClean="0"/>
              <a:t>Photon/Neutron</a:t>
            </a:r>
          </a:p>
          <a:p>
            <a:pPr algn="ctr"/>
            <a:r>
              <a:rPr lang="en-US" altLang="zh-CN" sz="1200" dirty="0" smtClean="0"/>
              <a:t>Source</a:t>
            </a:r>
            <a:endParaRPr lang="zh-CN" altLang="en-US" sz="1200" dirty="0"/>
          </a:p>
        </p:txBody>
      </p:sp>
      <p:sp>
        <p:nvSpPr>
          <p:cNvPr id="30" name="圆角矩形 29"/>
          <p:cNvSpPr/>
          <p:nvPr/>
        </p:nvSpPr>
        <p:spPr>
          <a:xfrm>
            <a:off x="5123145" y="2636322"/>
            <a:ext cx="718097" cy="80920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Home</a:t>
            </a:r>
          </a:p>
          <a:p>
            <a:pPr algn="ctr"/>
            <a:r>
              <a:rPr lang="en-US" altLang="zh-CN" sz="1200" dirty="0" smtClean="0"/>
              <a:t>Dir.</a:t>
            </a:r>
            <a:endParaRPr lang="zh-CN" altLang="en-US" sz="1200" dirty="0"/>
          </a:p>
        </p:txBody>
      </p:sp>
      <p:sp>
        <p:nvSpPr>
          <p:cNvPr id="31" name="圆角矩形 30"/>
          <p:cNvSpPr/>
          <p:nvPr/>
        </p:nvSpPr>
        <p:spPr>
          <a:xfrm>
            <a:off x="5841242" y="2583692"/>
            <a:ext cx="2274620" cy="87880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Distributed Computing</a:t>
            </a:r>
          </a:p>
          <a:p>
            <a:pPr algn="ctr"/>
            <a:r>
              <a:rPr lang="en-US" altLang="zh-CN" sz="1200" dirty="0" smtClean="0"/>
              <a:t>&amp;</a:t>
            </a:r>
            <a:r>
              <a:rPr lang="en-US" altLang="zh-CN" sz="1200" dirty="0" err="1" smtClean="0"/>
              <a:t>IHEPBox</a:t>
            </a:r>
            <a:endParaRPr lang="zh-CN" altLang="en-US" sz="1200" dirty="0"/>
          </a:p>
        </p:txBody>
      </p:sp>
      <p:sp>
        <p:nvSpPr>
          <p:cNvPr id="32" name="圆角矩形 31"/>
          <p:cNvSpPr/>
          <p:nvPr/>
        </p:nvSpPr>
        <p:spPr>
          <a:xfrm>
            <a:off x="8115862" y="2575370"/>
            <a:ext cx="1344317" cy="87880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HEP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2897250" y="3480000"/>
            <a:ext cx="4824701" cy="276999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/>
              <a:t>POSIX</a:t>
            </a:r>
            <a:endParaRPr lang="zh-CN" altLang="en-US" sz="1200" dirty="0"/>
          </a:p>
        </p:txBody>
      </p:sp>
      <p:sp>
        <p:nvSpPr>
          <p:cNvPr id="35" name="文本框 34"/>
          <p:cNvSpPr txBox="1"/>
          <p:nvPr/>
        </p:nvSpPr>
        <p:spPr>
          <a:xfrm>
            <a:off x="7767280" y="3480000"/>
            <a:ext cx="1692899" cy="276999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1200" dirty="0" err="1" smtClean="0"/>
              <a:t>XRootD</a:t>
            </a:r>
            <a:endParaRPr lang="zh-CN" altLang="en-US" sz="1200" dirty="0"/>
          </a:p>
        </p:txBody>
      </p:sp>
      <p:sp>
        <p:nvSpPr>
          <p:cNvPr id="38" name="圆角矩形 37"/>
          <p:cNvSpPr/>
          <p:nvPr/>
        </p:nvSpPr>
        <p:spPr>
          <a:xfrm>
            <a:off x="2879673" y="1842069"/>
            <a:ext cx="8465025" cy="737304"/>
          </a:xfrm>
          <a:prstGeom prst="roundRect">
            <a:avLst/>
          </a:prstGeom>
          <a:solidFill>
            <a:srgbClr val="CC66FF">
              <a:alpha val="51000"/>
            </a:srgb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Proxy, SE, Data Transfer, DM client…</a:t>
            </a:r>
            <a:endParaRPr lang="zh-CN" altLang="en-US" dirty="0"/>
          </a:p>
        </p:txBody>
      </p:sp>
      <p:sp>
        <p:nvSpPr>
          <p:cNvPr id="39" name="文本框 38"/>
          <p:cNvSpPr txBox="1"/>
          <p:nvPr/>
        </p:nvSpPr>
        <p:spPr>
          <a:xfrm>
            <a:off x="9414107" y="1939807"/>
            <a:ext cx="193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Proxy Layer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33400" y="3195827"/>
            <a:ext cx="1019706" cy="2769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2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altLang="zh-CN" dirty="0"/>
              <a:t>HDF5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978516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Distributed computing technologies such as WLCG </a:t>
            </a:r>
            <a:r>
              <a:rPr lang="en-US" altLang="zh-CN" dirty="0"/>
              <a:t>is a </a:t>
            </a:r>
            <a:r>
              <a:rPr lang="en-US" altLang="zh-CN" dirty="0" smtClean="0"/>
              <a:t>necessity for resource integration and sharing in large IHEP experiments  </a:t>
            </a:r>
          </a:p>
          <a:p>
            <a:r>
              <a:rPr lang="en-US" altLang="zh-CN" dirty="0" smtClean="0"/>
              <a:t>Through the maintenance of  WLCG</a:t>
            </a:r>
            <a:r>
              <a:rPr lang="en-US" altLang="zh-CN" dirty="0"/>
              <a:t> </a:t>
            </a:r>
            <a:r>
              <a:rPr lang="en-US" altLang="zh-CN" dirty="0" smtClean="0"/>
              <a:t>Tier2,  we have learned many experience on distributed data management</a:t>
            </a:r>
          </a:p>
          <a:p>
            <a:r>
              <a:rPr lang="en-US" altLang="zh-CN" dirty="0" smtClean="0"/>
              <a:t>To fully exploit distributed resources with limited manpower</a:t>
            </a:r>
            <a:endParaRPr lang="en-US" altLang="zh-CN" dirty="0"/>
          </a:p>
          <a:p>
            <a:pPr lvl="1"/>
            <a:r>
              <a:rPr lang="en-US" altLang="zh-CN" dirty="0" smtClean="0"/>
              <a:t>Reuse common tools and technologies from WLCG</a:t>
            </a:r>
          </a:p>
          <a:p>
            <a:pPr lvl="1"/>
            <a:r>
              <a:rPr lang="en-US" altLang="zh-CN" dirty="0" smtClean="0"/>
              <a:t>Use data federation to enable jobs running on sites without data </a:t>
            </a:r>
          </a:p>
          <a:p>
            <a:pPr lvl="1"/>
            <a:r>
              <a:rPr lang="en-US" altLang="zh-CN" dirty="0" smtClean="0"/>
              <a:t>Make storage is as “</a:t>
            </a:r>
            <a:r>
              <a:rPr lang="en-US" altLang="zh-CN" dirty="0" err="1" smtClean="0"/>
              <a:t>QoSable</a:t>
            </a:r>
            <a:r>
              <a:rPr lang="en-US" altLang="zh-CN" dirty="0" smtClean="0"/>
              <a:t>” as possible</a:t>
            </a:r>
          </a:p>
          <a:p>
            <a:pPr lvl="1"/>
            <a:r>
              <a:rPr lang="en-US" altLang="zh-CN" dirty="0" smtClean="0"/>
              <a:t>AIOPS, data compression and computational storage may help in the long run</a:t>
            </a:r>
          </a:p>
          <a:p>
            <a:pPr lvl="1"/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56902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/>
              <a:t>Thank you!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827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Experiments at IHEP</a:t>
            </a:r>
          </a:p>
          <a:p>
            <a:r>
              <a:rPr lang="en-US" altLang="zh-CN" dirty="0" smtClean="0"/>
              <a:t>Distributed computing  infrastructure</a:t>
            </a:r>
          </a:p>
          <a:p>
            <a:pPr lvl="1"/>
            <a:r>
              <a:rPr lang="en-US" altLang="zh-CN" dirty="0" smtClean="0"/>
              <a:t>Domestic infrastructure, </a:t>
            </a:r>
            <a:r>
              <a:rPr lang="en-US" altLang="zh-CN" dirty="0"/>
              <a:t>f</a:t>
            </a:r>
            <a:r>
              <a:rPr lang="en-US" altLang="zh-CN" dirty="0" smtClean="0"/>
              <a:t>oreign sites connected with LHCONE network </a:t>
            </a:r>
          </a:p>
          <a:p>
            <a:r>
              <a:rPr lang="en-US" altLang="zh-CN" dirty="0" smtClean="0"/>
              <a:t>Our understandings of data lake</a:t>
            </a:r>
          </a:p>
          <a:p>
            <a:r>
              <a:rPr lang="en-US" altLang="zh-CN" dirty="0" smtClean="0"/>
              <a:t>Answers of WLCG/HSF questionnaire </a:t>
            </a:r>
          </a:p>
          <a:p>
            <a:r>
              <a:rPr lang="en-US" altLang="zh-CN" dirty="0" smtClean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78871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Experiments at </a:t>
            </a:r>
            <a:r>
              <a:rPr lang="en-US" altLang="zh-CN" dirty="0" smtClean="0"/>
              <a:t>IHEP,CAS</a:t>
            </a:r>
            <a:endParaRPr lang="zh-CN" alt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761363" y="1517855"/>
            <a:ext cx="11120640" cy="5340145"/>
            <a:chOff x="1482816" y="1479097"/>
            <a:chExt cx="11120640" cy="534014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3178" y="1479097"/>
              <a:ext cx="2324904" cy="116245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8669789" y="1546022"/>
              <a:ext cx="363157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0070C0"/>
                  </a:solidFill>
                </a:rPr>
                <a:t>Astro </a:t>
              </a:r>
              <a:r>
                <a:rPr lang="en-US" altLang="zh-CN" sz="2000" dirty="0">
                  <a:solidFill>
                    <a:srgbClr val="0070C0"/>
                  </a:solidFill>
                </a:rPr>
                <a:t>P</a:t>
              </a:r>
              <a:r>
                <a:rPr lang="en-US" altLang="zh-CN" sz="2000" dirty="0" smtClean="0">
                  <a:solidFill>
                    <a:srgbClr val="0070C0"/>
                  </a:solidFill>
                </a:rPr>
                <a:t>hysics Experiments </a:t>
              </a:r>
            </a:p>
            <a:p>
              <a:pPr algn="ctr"/>
              <a:r>
                <a:rPr lang="en-US" altLang="zh-CN" sz="1400" dirty="0" smtClean="0"/>
                <a:t>HXMT: 0.2PB/year, 2000 CPU cores,2017-2023</a:t>
              </a:r>
            </a:p>
            <a:p>
              <a:pPr algn="ctr"/>
              <a:r>
                <a:rPr lang="en-US" altLang="zh-CN" sz="1400" dirty="0" smtClean="0"/>
                <a:t>GECAM:0.2PB/year, 2000 CPU cores,2021-2025</a:t>
              </a:r>
              <a:endParaRPr lang="zh-CN" altLang="en-US" sz="1400" dirty="0"/>
            </a:p>
          </p:txBody>
        </p:sp>
        <p:cxnSp>
          <p:nvCxnSpPr>
            <p:cNvPr id="8" name="直接箭头连接符 7"/>
            <p:cNvCxnSpPr/>
            <p:nvPr/>
          </p:nvCxnSpPr>
          <p:spPr>
            <a:xfrm>
              <a:off x="8578956" y="1546022"/>
              <a:ext cx="10519" cy="527322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/>
            <p:cNvSpPr txBox="1"/>
            <p:nvPr/>
          </p:nvSpPr>
          <p:spPr>
            <a:xfrm>
              <a:off x="7200588" y="1734944"/>
              <a:ext cx="8883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/>
                <a:t>~550KM</a:t>
              </a:r>
              <a:endParaRPr lang="zh-CN" altLang="en-US" sz="1400" dirty="0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77338" y="2817570"/>
              <a:ext cx="2285895" cy="1176957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83179" y="2811049"/>
              <a:ext cx="2324904" cy="1183479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7143006" y="3293023"/>
              <a:ext cx="8883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/>
                <a:t>~4400M</a:t>
              </a:r>
              <a:endParaRPr lang="zh-CN" altLang="en-US" sz="1400" dirty="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363047" y="2433740"/>
              <a:ext cx="4102518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0070C0"/>
                  </a:solidFill>
                </a:rPr>
                <a:t>High </a:t>
              </a:r>
              <a:r>
                <a:rPr lang="en-US" altLang="zh-CN" sz="2000" dirty="0">
                  <a:solidFill>
                    <a:srgbClr val="0070C0"/>
                  </a:solidFill>
                </a:rPr>
                <a:t>Latitude</a:t>
              </a:r>
              <a:r>
                <a:rPr lang="en-US" altLang="zh-CN" sz="2000" dirty="0" smtClean="0">
                  <a:solidFill>
                    <a:srgbClr val="0070C0"/>
                  </a:solidFill>
                </a:rPr>
                <a:t> Cosmic Ray Observatory</a:t>
              </a:r>
              <a:endParaRPr lang="en-US" altLang="zh-CN" sz="2000" dirty="0">
                <a:solidFill>
                  <a:srgbClr val="0070C0"/>
                </a:solidFill>
              </a:endParaRPr>
            </a:p>
            <a:p>
              <a:pPr algn="ctr"/>
              <a:r>
                <a:rPr lang="en-US" altLang="zh-CN" sz="1400" dirty="0" smtClean="0"/>
                <a:t>LHAASO: 6 PB/year,10000 CPU cores 2020-</a:t>
              </a:r>
              <a:endParaRPr lang="en-US" altLang="zh-CN" sz="1400" dirty="0"/>
            </a:p>
            <a:p>
              <a:pPr algn="ctr"/>
              <a:r>
                <a:rPr lang="en-US" altLang="zh-CN" sz="1400" dirty="0" smtClean="0"/>
                <a:t> YBJ:0.1PB/year, 1990-</a:t>
              </a:r>
            </a:p>
            <a:p>
              <a:pPr algn="ctr"/>
              <a:r>
                <a:rPr lang="en-US" altLang="zh-CN" sz="1400" dirty="0" smtClean="0"/>
                <a:t>HEAD: 3PB/year, in plan</a:t>
              </a:r>
            </a:p>
            <a:p>
              <a:pPr algn="ctr"/>
              <a:r>
                <a:rPr lang="en-US" altLang="zh-CN" sz="1400" dirty="0" err="1" smtClean="0"/>
                <a:t>eXTP</a:t>
              </a:r>
              <a:r>
                <a:rPr lang="en-US" altLang="zh-CN" sz="1400" dirty="0" smtClean="0"/>
                <a:t>: 0.3PB/year, in plan</a:t>
              </a:r>
            </a:p>
            <a:p>
              <a:pPr algn="ctr"/>
              <a:endParaRPr lang="zh-CN" altLang="en-US" sz="1400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515046" y="4011598"/>
              <a:ext cx="36756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0070C0"/>
                  </a:solidFill>
                </a:rPr>
                <a:t>Collider Experiments</a:t>
              </a:r>
            </a:p>
            <a:p>
              <a:pPr algn="ctr"/>
              <a:r>
                <a:rPr lang="en-US" altLang="zh-CN" sz="1400" dirty="0"/>
                <a:t>BESIII: </a:t>
              </a:r>
              <a:r>
                <a:rPr lang="en-US" altLang="zh-CN" sz="1400" dirty="0" smtClean="0"/>
                <a:t>0.7 PB/year, 10000 CPU cores,2010-2027</a:t>
              </a:r>
            </a:p>
            <a:p>
              <a:pPr algn="ctr"/>
              <a:r>
                <a:rPr lang="en-US" altLang="zh-CN" sz="1400" dirty="0" smtClean="0"/>
                <a:t>CEPC prototype: 0.3 PB/year, 2014-</a:t>
              </a:r>
              <a:endParaRPr lang="en-US" altLang="zh-CN" sz="1400" dirty="0"/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78251" y="1479097"/>
              <a:ext cx="2284982" cy="1162452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7283268" y="4810554"/>
              <a:ext cx="6703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/>
                <a:t>~-5M</a:t>
              </a:r>
              <a:endParaRPr lang="zh-CN" altLang="en-US" sz="1400" dirty="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463659" y="5860355"/>
              <a:ext cx="40464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0070C0"/>
                  </a:solidFill>
                </a:rPr>
                <a:t>Neutrino Experiments</a:t>
              </a:r>
              <a:endParaRPr lang="zh-CN" altLang="en-US" sz="2000" dirty="0" smtClean="0">
                <a:solidFill>
                  <a:srgbClr val="0070C0"/>
                </a:solidFill>
              </a:endParaRPr>
            </a:p>
            <a:p>
              <a:pPr algn="ctr"/>
              <a:r>
                <a:rPr lang="en-US" altLang="zh-CN" sz="1400" dirty="0" err="1" smtClean="0"/>
                <a:t>DayaBay</a:t>
              </a:r>
              <a:r>
                <a:rPr lang="zh-CN" altLang="en-US" sz="1400" dirty="0" smtClean="0"/>
                <a:t>：</a:t>
              </a:r>
              <a:r>
                <a:rPr lang="en-US" altLang="zh-CN" sz="1400" dirty="0" smtClean="0"/>
                <a:t>0.3 TB/year,  3000 CPU cores,2012-2020 </a:t>
              </a:r>
            </a:p>
            <a:p>
              <a:pPr algn="ctr"/>
              <a:r>
                <a:rPr lang="en-US" altLang="zh-CN" sz="1400" dirty="0" smtClean="0"/>
                <a:t>JUNO</a:t>
              </a:r>
              <a:r>
                <a:rPr lang="zh-CN" altLang="en-US" sz="1400" dirty="0" smtClean="0"/>
                <a:t>：</a:t>
              </a:r>
              <a:r>
                <a:rPr lang="en-US" altLang="zh-CN" sz="1400" dirty="0" smtClean="0"/>
                <a:t>3 PB/year, 10000CPU cores 2022-2032</a:t>
              </a: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685917" y="5604188"/>
              <a:ext cx="1790762" cy="119264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7055822" y="5819657"/>
              <a:ext cx="7569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/>
                <a:t>~-300M</a:t>
              </a:r>
              <a:endParaRPr lang="zh-CN" altLang="en-US" sz="1400" dirty="0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578956" y="4813915"/>
              <a:ext cx="4024500" cy="1046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0070C0"/>
                  </a:solidFill>
                </a:rPr>
                <a:t>Neutron/Photon Sources</a:t>
              </a:r>
            </a:p>
            <a:p>
              <a:pPr algn="ctr"/>
              <a:r>
                <a:rPr lang="en-US" altLang="zh-CN" sz="1400" dirty="0" smtClean="0"/>
                <a:t>CSNS: 1PB/year 2000 CPU cores (current)</a:t>
              </a:r>
            </a:p>
            <a:p>
              <a:pPr algn="ctr"/>
              <a:r>
                <a:rPr lang="en-US" altLang="zh-CN" sz="1400" dirty="0" smtClean="0"/>
                <a:t>                   100 PB/year, 10000 CPU cores </a:t>
              </a:r>
              <a:r>
                <a:rPr lang="en-US" altLang="zh-CN" sz="1400" dirty="0"/>
                <a:t>(</a:t>
              </a:r>
              <a:r>
                <a:rPr lang="en-US" altLang="zh-CN" sz="1400" dirty="0" smtClean="0"/>
                <a:t>future) </a:t>
              </a:r>
            </a:p>
            <a:p>
              <a:pPr algn="ctr"/>
              <a:r>
                <a:rPr lang="en-US" altLang="zh-CN" sz="1400" dirty="0" smtClean="0"/>
                <a:t>HEPS: 150 PB/year, 10000CPU cores, 2025-</a:t>
              </a:r>
              <a:endParaRPr lang="en-US" altLang="zh-CN" sz="1400" dirty="0"/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82816" y="4403263"/>
              <a:ext cx="1313890" cy="878664"/>
            </a:xfrm>
            <a:prstGeom prst="rect">
              <a:avLst/>
            </a:prstGeom>
          </p:spPr>
        </p:pic>
        <p:pic>
          <p:nvPicPr>
            <p:cNvPr id="31" name="Picture 2" descr="https://ss0.bdstatic.com/70cFuHSh_Q1YnxGkpoWK1HF6hhy/it/u=338877159,2932680553&amp;fm=26&amp;gp=0.jpg">
              <a:extLst>
                <a:ext uri="{FF2B5EF4-FFF2-40B4-BE49-F238E27FC236}">
                  <a16:creationId xmlns="" xmlns:a16="http://schemas.microsoft.com/office/drawing/2014/main" id="{F915D4C1-F104-4EC7-BCAA-0689B8A3D2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4971" y="4394075"/>
              <a:ext cx="571735" cy="268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 descr="http://cepc.ihep.ac.cn/images/11112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3872" y="4400010"/>
              <a:ext cx="1503165" cy="8851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" name="组合 4"/>
            <p:cNvGrpSpPr/>
            <p:nvPr/>
          </p:nvGrpSpPr>
          <p:grpSpPr>
            <a:xfrm>
              <a:off x="4325260" y="4277673"/>
              <a:ext cx="1408298" cy="1129843"/>
              <a:chOff x="4594625" y="4244121"/>
              <a:chExt cx="1408298" cy="1129843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594625" y="5032558"/>
                <a:ext cx="1408298" cy="341406"/>
              </a:xfrm>
              <a:prstGeom prst="rect">
                <a:avLst/>
              </a:prstGeom>
            </p:spPr>
          </p:pic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739368" y="4244121"/>
                <a:ext cx="1118812" cy="745875"/>
              </a:xfrm>
              <a:prstGeom prst="rect">
                <a:avLst/>
              </a:prstGeom>
            </p:spPr>
          </p:pic>
        </p:grp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867821" y="4275400"/>
              <a:ext cx="1310628" cy="748150"/>
            </a:xfrm>
            <a:prstGeom prst="rect">
              <a:avLst/>
            </a:prstGeom>
          </p:spPr>
        </p:pic>
        <p:pic>
          <p:nvPicPr>
            <p:cNvPr id="1028" name="Picture 4" descr="http://www.ihep.cas.cn/images/heps_title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0631" y="5117606"/>
              <a:ext cx="1511093" cy="284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179989" y="5609005"/>
              <a:ext cx="271609" cy="241430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4026900" y="5613087"/>
              <a:ext cx="1591361" cy="1205825"/>
            </a:xfrm>
            <a:prstGeom prst="rect">
              <a:avLst/>
            </a:prstGeom>
          </p:spPr>
        </p:pic>
        <p:pic>
          <p:nvPicPr>
            <p:cNvPr id="37" name="Picture 4" descr="https://ss1.bdstatic.com/70cFuXSh_Q1YnxGkpoWK1HF6hhy/it/u=1623157705,2976023804&amp;fm=26&amp;gp=0.jpg">
              <a:extLst>
                <a:ext uri="{FF2B5EF4-FFF2-40B4-BE49-F238E27FC236}">
                  <a16:creationId xmlns="" xmlns:a16="http://schemas.microsoft.com/office/drawing/2014/main" id="{A2D14B1F-74AB-4B98-B1F7-85C702E6BF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2769" y="5604188"/>
              <a:ext cx="265492" cy="2216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0783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International Collaborations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zh-CN" dirty="0" smtClean="0"/>
              <a:t>BESIII</a:t>
            </a:r>
          </a:p>
          <a:p>
            <a:pPr lvl="1"/>
            <a:r>
              <a:rPr lang="en-US" altLang="zh-CN" dirty="0" smtClean="0"/>
              <a:t>72 institutions, ~500 collaborators</a:t>
            </a:r>
          </a:p>
          <a:p>
            <a:pPr lvl="1"/>
            <a:r>
              <a:rPr lang="en-US" altLang="zh-CN" dirty="0" smtClean="0"/>
              <a:t>7  countries </a:t>
            </a:r>
            <a:r>
              <a:rPr lang="en-US" altLang="zh-CN" dirty="0"/>
              <a:t>and regions</a:t>
            </a:r>
            <a:endParaRPr lang="en-US" altLang="zh-CN" dirty="0" smtClean="0"/>
          </a:p>
          <a:p>
            <a:r>
              <a:rPr lang="en-US" altLang="zh-CN" dirty="0" smtClean="0"/>
              <a:t>LHAASO</a:t>
            </a:r>
          </a:p>
          <a:p>
            <a:pPr lvl="1"/>
            <a:r>
              <a:rPr lang="en-US" altLang="zh-CN" dirty="0" smtClean="0"/>
              <a:t>20 institutions</a:t>
            </a:r>
            <a:r>
              <a:rPr lang="en-US" altLang="zh-CN" dirty="0"/>
              <a:t>, </a:t>
            </a:r>
            <a:r>
              <a:rPr lang="en-US" altLang="zh-CN" dirty="0" smtClean="0"/>
              <a:t>~250 collaborators</a:t>
            </a:r>
          </a:p>
          <a:p>
            <a:pPr lvl="1"/>
            <a:r>
              <a:rPr lang="en-US" altLang="zh-CN" dirty="0" smtClean="0"/>
              <a:t>4 countries  </a:t>
            </a:r>
          </a:p>
          <a:p>
            <a:r>
              <a:rPr lang="en-US" altLang="zh-CN" dirty="0" err="1" smtClean="0"/>
              <a:t>DayaBay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40 institutions</a:t>
            </a:r>
            <a:r>
              <a:rPr lang="en-US" altLang="zh-CN" dirty="0"/>
              <a:t>, </a:t>
            </a:r>
            <a:r>
              <a:rPr lang="en-US" altLang="zh-CN" dirty="0" smtClean="0"/>
              <a:t>~250 collaborators</a:t>
            </a:r>
          </a:p>
          <a:p>
            <a:pPr lvl="1"/>
            <a:r>
              <a:rPr lang="en-US" altLang="zh-CN" dirty="0" smtClean="0"/>
              <a:t> 6 </a:t>
            </a:r>
            <a:r>
              <a:rPr lang="en-US" altLang="zh-CN" dirty="0"/>
              <a:t>counties </a:t>
            </a:r>
            <a:r>
              <a:rPr lang="en-US" altLang="zh-CN" dirty="0" smtClean="0"/>
              <a:t>and </a:t>
            </a:r>
            <a:r>
              <a:rPr lang="en-US" altLang="zh-CN" dirty="0"/>
              <a:t>regions</a:t>
            </a:r>
            <a:endParaRPr lang="en-US" altLang="zh-CN" dirty="0" smtClean="0"/>
          </a:p>
          <a:p>
            <a:r>
              <a:rPr lang="en-US" altLang="zh-CN" dirty="0" smtClean="0"/>
              <a:t>JUNO</a:t>
            </a:r>
          </a:p>
          <a:p>
            <a:pPr lvl="1"/>
            <a:r>
              <a:rPr lang="en-US" altLang="zh-CN" dirty="0" smtClean="0"/>
              <a:t>71 institutions</a:t>
            </a:r>
            <a:r>
              <a:rPr lang="en-US" altLang="zh-CN" dirty="0"/>
              <a:t>, </a:t>
            </a:r>
            <a:r>
              <a:rPr lang="en-US" altLang="zh-CN" dirty="0" smtClean="0"/>
              <a:t>~500 collaborators</a:t>
            </a:r>
          </a:p>
          <a:p>
            <a:pPr lvl="1"/>
            <a:r>
              <a:rPr lang="en-US" altLang="zh-CN" dirty="0" smtClean="0"/>
              <a:t>16 countries  </a:t>
            </a:r>
          </a:p>
          <a:p>
            <a:r>
              <a:rPr lang="en-US" altLang="zh-CN" dirty="0" smtClean="0"/>
              <a:t>HEPS &amp; CSNS</a:t>
            </a:r>
          </a:p>
          <a:p>
            <a:pPr lvl="1"/>
            <a:r>
              <a:rPr lang="en-US" altLang="zh-CN" dirty="0" smtClean="0"/>
              <a:t>Public scientific research facilities</a:t>
            </a:r>
          </a:p>
          <a:p>
            <a:r>
              <a:rPr lang="en-US" altLang="zh-CN" dirty="0" smtClean="0"/>
              <a:t>Tier-2 of ATLAS, CMS, </a:t>
            </a:r>
            <a:r>
              <a:rPr lang="en-US" altLang="zh-CN" dirty="0" err="1" smtClean="0"/>
              <a:t>LHCb</a:t>
            </a:r>
            <a:r>
              <a:rPr lang="en-US" altLang="zh-CN" dirty="0" smtClean="0"/>
              <a:t>, BELLE II</a:t>
            </a:r>
          </a:p>
          <a:p>
            <a:pPr lvl="1"/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267" y="1396092"/>
            <a:ext cx="5652839" cy="260353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9996" y="3999626"/>
            <a:ext cx="5613380" cy="2783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068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Domestic Resources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9294049"/>
              </p:ext>
            </p:extLst>
          </p:nvPr>
        </p:nvGraphicFramePr>
        <p:xfrm>
          <a:off x="100668" y="1599703"/>
          <a:ext cx="7093693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5194"/>
                <a:gridCol w="896417"/>
                <a:gridCol w="1085660"/>
                <a:gridCol w="906378"/>
                <a:gridCol w="1279884"/>
                <a:gridCol w="1080160"/>
              </a:tblGrid>
              <a:tr h="360000"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CPU Cores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Disk Storage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Tape Storage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Network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Experiments</a:t>
                      </a:r>
                      <a:endParaRPr lang="zh-CN" altLang="en-US" sz="1200" dirty="0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IHEP-CC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38000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Lustre,20 PB</a:t>
                      </a:r>
                      <a:r>
                        <a:rPr lang="en-US" altLang="zh-CN" sz="1200" baseline="0" dirty="0" smtClean="0"/>
                        <a:t> </a:t>
                      </a:r>
                    </a:p>
                    <a:p>
                      <a:pPr algn="ctr"/>
                      <a:r>
                        <a:rPr lang="en-US" altLang="zh-CN" sz="1200" baseline="0" dirty="0" smtClean="0"/>
                        <a:t>EOS, 10 PB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30 PB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100G/10G/1G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All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IHEP</a:t>
                      </a:r>
                      <a:r>
                        <a:rPr lang="en-US" altLang="zh-CN" sz="1200" baseline="0" dirty="0" smtClean="0"/>
                        <a:t>-Dongguan</a:t>
                      </a:r>
                    </a:p>
                    <a:p>
                      <a:pPr algn="ctr"/>
                      <a:r>
                        <a:rPr lang="en-US" altLang="zh-CN" sz="1200" baseline="0" dirty="0" smtClean="0"/>
                        <a:t>Guangdong Province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~4000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err="1" smtClean="0"/>
                        <a:t>Lustre</a:t>
                      </a:r>
                      <a:r>
                        <a:rPr lang="en-US" altLang="zh-CN" sz="1200" baseline="0" dirty="0" smtClean="0"/>
                        <a:t> </a:t>
                      </a:r>
                      <a:r>
                        <a:rPr lang="en-US" altLang="zh-CN" sz="1200" dirty="0" smtClean="0"/>
                        <a:t> 3 PB 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 PB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10G-100G</a:t>
                      </a:r>
                      <a:r>
                        <a:rPr lang="en-US" altLang="zh-CN" sz="1200" baseline="0" dirty="0" smtClean="0"/>
                        <a:t> to IHEP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CSNS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IATAMS</a:t>
                      </a:r>
                    </a:p>
                    <a:p>
                      <a:pPr algn="ctr"/>
                      <a:r>
                        <a:rPr lang="en-US" altLang="zh-CN" sz="1200" dirty="0" smtClean="0"/>
                        <a:t>Shandong</a:t>
                      </a:r>
                      <a:r>
                        <a:rPr lang="en-US" altLang="zh-CN" sz="1200" baseline="0" dirty="0" smtClean="0"/>
                        <a:t> Province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~15000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err="1" smtClean="0"/>
                        <a:t>Lustre</a:t>
                      </a:r>
                      <a:r>
                        <a:rPr lang="en-US" altLang="zh-CN" sz="1200" dirty="0" smtClean="0"/>
                        <a:t> 2.5 PB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1G-10G</a:t>
                      </a:r>
                      <a:r>
                        <a:rPr lang="en-US" altLang="zh-CN" sz="1200" baseline="0" dirty="0" smtClean="0"/>
                        <a:t> to IHEP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AMS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IHEP</a:t>
                      </a:r>
                      <a:r>
                        <a:rPr lang="en-US" altLang="zh-CN" sz="1200" baseline="0" dirty="0" smtClean="0"/>
                        <a:t>-</a:t>
                      </a:r>
                      <a:r>
                        <a:rPr lang="en-US" altLang="zh-CN" sz="1200" baseline="0" dirty="0" err="1" smtClean="0"/>
                        <a:t>Daocheng</a:t>
                      </a:r>
                      <a:endParaRPr lang="en-US" altLang="zh-CN" sz="1200" baseline="0" dirty="0" smtClean="0"/>
                    </a:p>
                    <a:p>
                      <a:pPr algn="ctr"/>
                      <a:r>
                        <a:rPr lang="en-US" altLang="zh-CN" sz="1200" baseline="0" dirty="0" smtClean="0"/>
                        <a:t>Sichuan Province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~1800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EOS  1.6</a:t>
                      </a:r>
                      <a:r>
                        <a:rPr lang="en-US" altLang="zh-CN" sz="1200" baseline="0" dirty="0" smtClean="0"/>
                        <a:t> PB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2G to IHEP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LHAASO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USTC,</a:t>
                      </a:r>
                    </a:p>
                    <a:p>
                      <a:pPr algn="ctr"/>
                      <a:r>
                        <a:rPr lang="en-US" altLang="zh-CN" sz="1200" dirty="0" smtClean="0"/>
                        <a:t>Anhui Province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1920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err="1" smtClean="0"/>
                        <a:t>Lustre</a:t>
                      </a:r>
                      <a:r>
                        <a:rPr lang="en-US" altLang="zh-CN" sz="1200" dirty="0" smtClean="0"/>
                        <a:t> 4 PB 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Internet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BESIII, ATLAS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LZU</a:t>
                      </a:r>
                    </a:p>
                    <a:p>
                      <a:pPr algn="ctr"/>
                      <a:r>
                        <a:rPr lang="en-US" altLang="zh-CN" sz="1200" baseline="0" dirty="0" smtClean="0"/>
                        <a:t>Gansu Province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180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Internet</a:t>
                      </a:r>
                      <a:endParaRPr lang="zh-CN" altLang="en-US" sz="1200" dirty="0" smtClean="0"/>
                    </a:p>
                    <a:p>
                      <a:pPr algn="ctr"/>
                      <a:endParaRPr lang="zh-CN" alt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BESIII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aseline="0" dirty="0" smtClean="0"/>
                        <a:t>PKU</a:t>
                      </a:r>
                    </a:p>
                    <a:p>
                      <a:pPr algn="ctr"/>
                      <a:r>
                        <a:rPr lang="en-US" altLang="zh-CN" sz="1200" baseline="0" dirty="0" smtClean="0"/>
                        <a:t>Beijing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288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Internet</a:t>
                      </a:r>
                      <a:endParaRPr lang="zh-CN" altLang="en-US" sz="1200" dirty="0" smtClean="0"/>
                    </a:p>
                    <a:p>
                      <a:pPr algn="ctr"/>
                      <a:endParaRPr lang="zh-CN" alt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BESIII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Shandong</a:t>
                      </a:r>
                      <a:r>
                        <a:rPr lang="en-US" altLang="zh-CN" sz="1200" baseline="0" dirty="0" smtClean="0"/>
                        <a:t> Uni.</a:t>
                      </a:r>
                    </a:p>
                    <a:p>
                      <a:pPr algn="ctr"/>
                      <a:r>
                        <a:rPr lang="en-US" altLang="zh-CN" sz="1200" baseline="0" dirty="0" smtClean="0"/>
                        <a:t>Shandong Province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472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200" dirty="0" smtClean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Internet</a:t>
                      </a:r>
                      <a:endParaRPr lang="zh-CN" altLang="en-US" sz="1200" dirty="0" smtClean="0"/>
                    </a:p>
                    <a:p>
                      <a:pPr algn="ctr"/>
                      <a:endParaRPr lang="zh-CN" alt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JUNO,LHAASO,BESIII,ATLAS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Huawei Cloud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~20000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3 PB 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10G to IHEP Dongguan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CSNS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IHEP</a:t>
                      </a:r>
                      <a:r>
                        <a:rPr lang="en-US" altLang="zh-CN" sz="1200" baseline="0" dirty="0" smtClean="0"/>
                        <a:t> </a:t>
                      </a:r>
                      <a:r>
                        <a:rPr lang="en-US" altLang="zh-CN" sz="1200" baseline="0" dirty="0" err="1" smtClean="0"/>
                        <a:t>Huairou</a:t>
                      </a:r>
                      <a:r>
                        <a:rPr lang="en-US" altLang="zh-CN" sz="1200" baseline="0" dirty="0" smtClean="0"/>
                        <a:t> Branch</a:t>
                      </a:r>
                    </a:p>
                    <a:p>
                      <a:pPr algn="ctr"/>
                      <a:r>
                        <a:rPr lang="en-US" altLang="zh-CN" sz="1200" baseline="0" dirty="0" smtClean="0"/>
                        <a:t>(ready by 2025)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~10000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err="1" smtClean="0"/>
                        <a:t>Lustre</a:t>
                      </a:r>
                      <a:r>
                        <a:rPr lang="en-US" altLang="zh-CN" sz="1200" dirty="0" smtClean="0"/>
                        <a:t> 30</a:t>
                      </a:r>
                      <a:r>
                        <a:rPr lang="en-US" altLang="zh-CN" sz="1200" baseline="0" dirty="0" smtClean="0"/>
                        <a:t> PB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100G to IHEP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HEPS</a:t>
                      </a:r>
                      <a:endParaRPr lang="zh-CN" altLang="en-US" sz="12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7246961" y="1825625"/>
            <a:ext cx="511336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Remote sites have good network to IHEP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Remote </a:t>
            </a:r>
            <a:r>
              <a:rPr lang="en-US" altLang="zh-CN" sz="2000" dirty="0"/>
              <a:t>sites is </a:t>
            </a:r>
            <a:r>
              <a:rPr lang="en-US" altLang="zh-CN" sz="2000" dirty="0" smtClean="0"/>
              <a:t>fully </a:t>
            </a:r>
            <a:r>
              <a:rPr lang="en-US" altLang="zh-CN" sz="2000" dirty="0"/>
              <a:t>managed by </a:t>
            </a:r>
            <a:r>
              <a:rPr lang="en-US" altLang="zh-CN" sz="2000" dirty="0" smtClean="0"/>
              <a:t>IHEP-CC</a:t>
            </a:r>
            <a:endParaRPr lang="en-US" altLang="zh-CN" sz="20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/>
              <a:t>Data transfers </a:t>
            </a:r>
            <a:r>
              <a:rPr lang="en-US" altLang="zh-CN" sz="2000" dirty="0" smtClean="0"/>
              <a:t>is </a:t>
            </a:r>
            <a:r>
              <a:rPr lang="en-US" altLang="zh-CN" sz="2000" dirty="0"/>
              <a:t>managed by SPADE </a:t>
            </a:r>
            <a:endParaRPr lang="en-US" altLang="zh-CN" sz="20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CPUs can </a:t>
            </a:r>
            <a:r>
              <a:rPr lang="en-US" altLang="zh-CN" sz="2000" dirty="0"/>
              <a:t>not be shared </a:t>
            </a:r>
            <a:r>
              <a:rPr lang="en-US" altLang="zh-CN" sz="2000" dirty="0" smtClean="0"/>
              <a:t>in a  </a:t>
            </a:r>
            <a:r>
              <a:rPr lang="en-US" altLang="zh-CN" sz="2000" dirty="0"/>
              <a:t>global </a:t>
            </a:r>
            <a:r>
              <a:rPr lang="en-US" altLang="zh-CN" sz="2000" dirty="0" smtClean="0"/>
              <a:t>pool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/>
              <a:t>N</a:t>
            </a:r>
            <a:r>
              <a:rPr lang="en-US" altLang="zh-CN" sz="2000" dirty="0" smtClean="0"/>
              <a:t>o </a:t>
            </a:r>
            <a:r>
              <a:rPr lang="en-US" altLang="zh-CN" sz="2000" dirty="0"/>
              <a:t>unified </a:t>
            </a:r>
            <a:r>
              <a:rPr lang="en-US" altLang="zh-CN" sz="2000" dirty="0" smtClean="0"/>
              <a:t>user authentication and authorization 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95618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Domestic Resources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5538" y="1849746"/>
            <a:ext cx="10515600" cy="4351338"/>
          </a:xfrm>
        </p:spPr>
        <p:txBody>
          <a:bodyPr>
            <a:normAutofit/>
          </a:bodyPr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sz="2400" dirty="0" smtClean="0"/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434" y="1690688"/>
            <a:ext cx="6649302" cy="361541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74829" y="6003225"/>
            <a:ext cx="10193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/>
              <a:t>Adoption and reasonable tailoring of WLCG framework will be the first step !</a:t>
            </a:r>
            <a:endParaRPr lang="zh-CN" altLang="en-US" sz="2400" dirty="0"/>
          </a:p>
        </p:txBody>
      </p:sp>
      <p:sp>
        <p:nvSpPr>
          <p:cNvPr id="7" name="文本框 6"/>
          <p:cNvSpPr txBox="1"/>
          <p:nvPr/>
        </p:nvSpPr>
        <p:spPr>
          <a:xfrm>
            <a:off x="7194359" y="1690688"/>
            <a:ext cx="485567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Q1: Is it possible to fully leverage distributed CPU resource by </a:t>
            </a:r>
            <a:r>
              <a:rPr lang="en-US" altLang="zh-CN" dirty="0" smtClean="0">
                <a:solidFill>
                  <a:srgbClr val="C00000"/>
                </a:solidFill>
              </a:rPr>
              <a:t>global scheduling and resource sharing </a:t>
            </a:r>
            <a:r>
              <a:rPr lang="en-US" altLang="zh-CN" dirty="0" smtClean="0"/>
              <a:t>between VOs? 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Q2:  The network is already fast, is it possible to </a:t>
            </a:r>
            <a:r>
              <a:rPr lang="en-US" altLang="zh-CN" dirty="0" smtClean="0">
                <a:solidFill>
                  <a:srgbClr val="C00000"/>
                </a:solidFill>
              </a:rPr>
              <a:t>run jobs at site without input data </a:t>
            </a:r>
            <a:r>
              <a:rPr lang="en-US" altLang="zh-CN" dirty="0" smtClean="0"/>
              <a:t>? How?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Q3:  Is it possible to </a:t>
            </a:r>
            <a:r>
              <a:rPr lang="en-US" altLang="zh-CN" dirty="0" smtClean="0">
                <a:solidFill>
                  <a:srgbClr val="C00000"/>
                </a:solidFill>
              </a:rPr>
              <a:t>run jobs at storage-less sites </a:t>
            </a:r>
            <a:r>
              <a:rPr lang="en-US" altLang="zh-CN" dirty="0" smtClean="0"/>
              <a:t>? 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Q4</a:t>
            </a:r>
            <a:r>
              <a:rPr lang="en-US" altLang="zh-CN" dirty="0"/>
              <a:t>: How to control </a:t>
            </a:r>
            <a:r>
              <a:rPr lang="en-US" altLang="zh-CN" dirty="0" err="1" smtClean="0">
                <a:solidFill>
                  <a:srgbClr val="C00000"/>
                </a:solidFill>
              </a:rPr>
              <a:t>QoS</a:t>
            </a:r>
            <a:r>
              <a:rPr lang="en-US" altLang="zh-CN" dirty="0" smtClean="0">
                <a:solidFill>
                  <a:srgbClr val="C00000"/>
                </a:solidFill>
              </a:rPr>
              <a:t> of data </a:t>
            </a:r>
            <a:r>
              <a:rPr lang="en-US" altLang="zh-CN" dirty="0" smtClean="0"/>
              <a:t>by </a:t>
            </a:r>
            <a:r>
              <a:rPr lang="en-US" altLang="zh-CN" dirty="0"/>
              <a:t>units of user, group and dataset? 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Q5: How to </a:t>
            </a:r>
            <a:r>
              <a:rPr lang="en-US" altLang="zh-CN" dirty="0" smtClean="0">
                <a:solidFill>
                  <a:srgbClr val="C00000"/>
                </a:solidFill>
              </a:rPr>
              <a:t>manage </a:t>
            </a:r>
            <a:r>
              <a:rPr lang="en-US" altLang="zh-CN" dirty="0" smtClean="0"/>
              <a:t>such a large system </a:t>
            </a:r>
            <a:r>
              <a:rPr lang="en-US" altLang="zh-CN" dirty="0" smtClean="0">
                <a:solidFill>
                  <a:srgbClr val="C00000"/>
                </a:solidFill>
              </a:rPr>
              <a:t>with limited human resource</a:t>
            </a:r>
            <a:r>
              <a:rPr lang="en-US" altLang="zh-CN" dirty="0" smtClean="0"/>
              <a:t> ?</a:t>
            </a:r>
            <a:endParaRPr lang="en-US" altLang="zh-CN" dirty="0"/>
          </a:p>
          <a:p>
            <a:pPr>
              <a:lnSpc>
                <a:spcPct val="150000"/>
              </a:lnSpc>
            </a:pPr>
            <a:endParaRPr lang="en-US" altLang="zh-CN" sz="1600" dirty="0" smtClean="0"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600" dirty="0" smtClean="0"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600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92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Foreign  Resources for JUNO 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13089" y="3399647"/>
            <a:ext cx="9640662" cy="270653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77661" y="6151789"/>
            <a:ext cx="10511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Nikolay </a:t>
            </a:r>
            <a:r>
              <a:rPr lang="en-US" altLang="zh-CN" dirty="0" err="1" smtClean="0"/>
              <a:t>Kutovskiy</a:t>
            </a:r>
            <a:r>
              <a:rPr lang="en-US" altLang="zh-CN" dirty="0" smtClean="0"/>
              <a:t>,“Summary </a:t>
            </a:r>
            <a:r>
              <a:rPr lang="en-US" altLang="zh-CN" dirty="0"/>
              <a:t>on JUNO data centers resources</a:t>
            </a:r>
            <a:r>
              <a:rPr lang="en-US" altLang="zh-CN" dirty="0" smtClean="0"/>
              <a:t>”,</a:t>
            </a:r>
            <a:r>
              <a:rPr lang="en-US" altLang="zh-CN" dirty="0"/>
              <a:t> International collaboration meeting, July </a:t>
            </a:r>
            <a:r>
              <a:rPr lang="en-US" altLang="zh-CN" dirty="0" smtClean="0"/>
              <a:t>2020</a:t>
            </a:r>
          </a:p>
          <a:p>
            <a:r>
              <a:rPr lang="it-IT" altLang="zh-CN" dirty="0"/>
              <a:t>Giuseppe </a:t>
            </a:r>
            <a:r>
              <a:rPr lang="it-IT" altLang="zh-CN" dirty="0" smtClean="0"/>
              <a:t>Andronico</a:t>
            </a:r>
            <a:r>
              <a:rPr lang="en-US" altLang="zh-CN" dirty="0" smtClean="0"/>
              <a:t>,“</a:t>
            </a:r>
            <a:r>
              <a:rPr lang="en-US" altLang="zh-CN" dirty="0"/>
              <a:t>The JUNO distributed computing infrastructure</a:t>
            </a:r>
            <a:r>
              <a:rPr lang="en-US" altLang="zh-CN" dirty="0" smtClean="0"/>
              <a:t>”,CODATA2019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4113" y="1618310"/>
            <a:ext cx="4189638" cy="178133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8968" y="1618310"/>
            <a:ext cx="3239331" cy="17357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17534" y="1717697"/>
            <a:ext cx="2107834" cy="1609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39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Distributed Computing Facility of JUNO </a:t>
            </a: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08246" y="2194237"/>
            <a:ext cx="4844338" cy="284185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129" y="2094899"/>
            <a:ext cx="5114927" cy="294119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67468" y="5808889"/>
            <a:ext cx="9433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JUNO is also considering the possibility of using RUCIO as Data management system.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Experience of BELLE-2 will be useful.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190381" y="5237823"/>
            <a:ext cx="7980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altLang="zh-CN" dirty="0"/>
              <a:t>Giuseppe Andronico</a:t>
            </a:r>
            <a:r>
              <a:rPr lang="en-US" altLang="zh-CN" dirty="0"/>
              <a:t>,“The JUNO distributed computing infrastructure</a:t>
            </a:r>
            <a:r>
              <a:rPr lang="en-US" altLang="zh-CN" dirty="0" smtClean="0"/>
              <a:t>”, CODATA2019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056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Our Understanding of Data Lake(1)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Right direction of distributed data services when network is fast enough</a:t>
            </a:r>
          </a:p>
          <a:p>
            <a:pPr lvl="1"/>
            <a:r>
              <a:rPr lang="en-US" altLang="zh-CN" dirty="0" smtClean="0"/>
              <a:t>Raw data, output of simulation, reconstruction will be automatically transferred and replicated to sites with SEs </a:t>
            </a:r>
          </a:p>
          <a:p>
            <a:pPr lvl="1"/>
            <a:r>
              <a:rPr lang="en-US" altLang="zh-CN" dirty="0" smtClean="0"/>
              <a:t>Job will be scheduled to sites which have input data first</a:t>
            </a:r>
          </a:p>
          <a:p>
            <a:pPr lvl="1"/>
            <a:r>
              <a:rPr lang="en-US" altLang="zh-CN" dirty="0" smtClean="0"/>
              <a:t>When the expected waiting time is too high, jobs will be scheduled to site without data and opens data through data federation </a:t>
            </a:r>
          </a:p>
          <a:p>
            <a:pPr lvl="1"/>
            <a:r>
              <a:rPr lang="en-US" altLang="zh-CN" dirty="0" smtClean="0"/>
              <a:t>Instead of copy input data to local disk, job will access data remotely through an efficient data protocol (</a:t>
            </a:r>
            <a:r>
              <a:rPr lang="en-US" altLang="zh-CN" dirty="0" err="1" smtClean="0"/>
              <a:t>XrootD</a:t>
            </a:r>
            <a:r>
              <a:rPr lang="en-US" altLang="zh-CN" dirty="0" smtClean="0"/>
              <a:t>/POSIX)</a:t>
            </a:r>
          </a:p>
          <a:p>
            <a:pPr lvl="1"/>
            <a:r>
              <a:rPr lang="en-US" altLang="zh-CN" dirty="0" smtClean="0"/>
              <a:t>Job will write data to local file system, output data can be transfer back by sandbox/copy to SE and registered to DMS</a:t>
            </a:r>
          </a:p>
        </p:txBody>
      </p:sp>
    </p:spTree>
    <p:extLst>
      <p:ext uri="{BB962C8B-B14F-4D97-AF65-F5344CB8AC3E}">
        <p14:creationId xmlns:p14="http://schemas.microsoft.com/office/powerpoint/2010/main" val="152640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1325</TotalTime>
  <Words>1475</Words>
  <Application>Microsoft Office PowerPoint</Application>
  <PresentationFormat>宽屏</PresentationFormat>
  <Paragraphs>291</Paragraphs>
  <Slides>19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4" baseType="lpstr">
      <vt:lpstr>宋体</vt:lpstr>
      <vt:lpstr>Arial</vt:lpstr>
      <vt:lpstr>Calibri</vt:lpstr>
      <vt:lpstr>Calibri Light</vt:lpstr>
      <vt:lpstr>Office 主题</vt:lpstr>
      <vt:lpstr>Data Storage of JUNO and other IHEP experiments</vt:lpstr>
      <vt:lpstr>Outline</vt:lpstr>
      <vt:lpstr>Experiments at IHEP,CAS</vt:lpstr>
      <vt:lpstr>International Collaborations </vt:lpstr>
      <vt:lpstr>Domestic Resources</vt:lpstr>
      <vt:lpstr>Domestic Resources</vt:lpstr>
      <vt:lpstr>Foreign  Resources for JUNO </vt:lpstr>
      <vt:lpstr>Distributed Computing Facility of JUNO </vt:lpstr>
      <vt:lpstr>Our Understanding of Data Lake(1) </vt:lpstr>
      <vt:lpstr>Our Understanding of Data Lake(2) </vt:lpstr>
      <vt:lpstr>Answers of WLCG/HSF questionnaire</vt:lpstr>
      <vt:lpstr>Interface and Protocol</vt:lpstr>
      <vt:lpstr>I/O patterns</vt:lpstr>
      <vt:lpstr>Storage-less sites</vt:lpstr>
      <vt:lpstr>Sites with SE(1)</vt:lpstr>
      <vt:lpstr>Sites with SE(2)</vt:lpstr>
      <vt:lpstr>Central Storage at IHEP</vt:lpstr>
      <vt:lpstr>Summary</vt:lpstr>
      <vt:lpstr>Thank you!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on JUNO and other IHEP experiments</dc:title>
  <dc:creator>unknown</dc:creator>
  <cp:lastModifiedBy>unknown</cp:lastModifiedBy>
  <cp:revision>122</cp:revision>
  <dcterms:created xsi:type="dcterms:W3CDTF">2020-11-02T08:02:51Z</dcterms:created>
  <dcterms:modified xsi:type="dcterms:W3CDTF">2020-11-24T07:28:07Z</dcterms:modified>
</cp:coreProperties>
</file>