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gif" ContentType="image/gif"/>
  <Default Extension="tiff" ContentType="image/tif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72" r:id="rId1"/>
  </p:sldMasterIdLst>
  <p:notesMasterIdLst>
    <p:notesMasterId r:id="rId58"/>
  </p:notesMasterIdLst>
  <p:sldIdLst>
    <p:sldId id="256" r:id="rId2"/>
    <p:sldId id="258" r:id="rId3"/>
    <p:sldId id="311" r:id="rId4"/>
    <p:sldId id="257" r:id="rId5"/>
    <p:sldId id="259" r:id="rId6"/>
    <p:sldId id="260" r:id="rId7"/>
    <p:sldId id="261" r:id="rId8"/>
    <p:sldId id="301" r:id="rId9"/>
    <p:sldId id="262" r:id="rId10"/>
    <p:sldId id="263" r:id="rId11"/>
    <p:sldId id="298" r:id="rId12"/>
    <p:sldId id="299" r:id="rId13"/>
    <p:sldId id="305" r:id="rId14"/>
    <p:sldId id="264" r:id="rId15"/>
    <p:sldId id="265" r:id="rId16"/>
    <p:sldId id="266" r:id="rId17"/>
    <p:sldId id="267" r:id="rId18"/>
    <p:sldId id="268" r:id="rId19"/>
    <p:sldId id="269" r:id="rId20"/>
    <p:sldId id="270" r:id="rId21"/>
    <p:sldId id="302" r:id="rId22"/>
    <p:sldId id="271" r:id="rId23"/>
    <p:sldId id="272" r:id="rId24"/>
    <p:sldId id="273" r:id="rId25"/>
    <p:sldId id="274" r:id="rId26"/>
    <p:sldId id="275" r:id="rId27"/>
    <p:sldId id="279" r:id="rId28"/>
    <p:sldId id="276" r:id="rId29"/>
    <p:sldId id="277" r:id="rId30"/>
    <p:sldId id="278" r:id="rId31"/>
    <p:sldId id="280" r:id="rId32"/>
    <p:sldId id="284" r:id="rId33"/>
    <p:sldId id="285" r:id="rId34"/>
    <p:sldId id="286" r:id="rId35"/>
    <p:sldId id="281" r:id="rId36"/>
    <p:sldId id="283" r:id="rId37"/>
    <p:sldId id="287" r:id="rId38"/>
    <p:sldId id="288" r:id="rId39"/>
    <p:sldId id="289" r:id="rId40"/>
    <p:sldId id="290" r:id="rId41"/>
    <p:sldId id="303" r:id="rId42"/>
    <p:sldId id="296" r:id="rId43"/>
    <p:sldId id="308" r:id="rId44"/>
    <p:sldId id="297" r:id="rId45"/>
    <p:sldId id="291" r:id="rId46"/>
    <p:sldId id="292" r:id="rId47"/>
    <p:sldId id="293" r:id="rId48"/>
    <p:sldId id="282" r:id="rId49"/>
    <p:sldId id="304" r:id="rId50"/>
    <p:sldId id="294" r:id="rId51"/>
    <p:sldId id="295" r:id="rId52"/>
    <p:sldId id="306" r:id="rId53"/>
    <p:sldId id="307" r:id="rId54"/>
    <p:sldId id="309" r:id="rId55"/>
    <p:sldId id="310" r:id="rId56"/>
    <p:sldId id="300" r:id="rId5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9039"/>
    <p:restoredTop sz="94684"/>
  </p:normalViewPr>
  <p:slideViewPr>
    <p:cSldViewPr snapToGrid="0" snapToObjects="1">
      <p:cViewPr varScale="1">
        <p:scale>
          <a:sx n="94" d="100"/>
          <a:sy n="94" d="100"/>
        </p:scale>
        <p:origin x="208" y="52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notesMaster" Target="notesMasters/notesMaster1.xml"/><Relationship Id="rId5" Type="http://schemas.openxmlformats.org/officeDocument/2006/relationships/slide" Target="slides/slide4.xml"/><Relationship Id="rId61" Type="http://schemas.openxmlformats.org/officeDocument/2006/relationships/theme" Target="theme/theme1.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presProps" Target="presProp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7D12ABD-59F1-0345-B865-BF02858CC771}" type="datetimeFigureOut">
              <a:rPr lang="en-US" smtClean="0"/>
              <a:t>7/27/20</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523F9D6-1E50-D64F-8B1B-0F1F330452F9}" type="slidenum">
              <a:rPr lang="en-US" smtClean="0"/>
              <a:t>‹#›</a:t>
            </a:fld>
            <a:endParaRPr lang="en-US"/>
          </a:p>
        </p:txBody>
      </p:sp>
    </p:spTree>
    <p:extLst>
      <p:ext uri="{BB962C8B-B14F-4D97-AF65-F5344CB8AC3E}">
        <p14:creationId xmlns:p14="http://schemas.microsoft.com/office/powerpoint/2010/main" val="384026950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915128" y="1788454"/>
            <a:ext cx="8361229" cy="2098226"/>
          </a:xfrm>
        </p:spPr>
        <p:txBody>
          <a:bodyPr anchor="b">
            <a:noAutofit/>
          </a:bodyPr>
          <a:lstStyle>
            <a:lvl1pPr algn="ctr">
              <a:defRPr sz="7200" cap="all" baseline="0">
                <a:solidFill>
                  <a:schemeClr val="tx2"/>
                </a:solidFill>
              </a:defRPr>
            </a:lvl1pPr>
          </a:lstStyle>
          <a:p>
            <a:r>
              <a:rPr lang="en-US"/>
              <a:t>Click to edit Master title style</a:t>
            </a:r>
            <a:endParaRPr lang="en-US" dirty="0"/>
          </a:p>
        </p:txBody>
      </p:sp>
      <p:sp>
        <p:nvSpPr>
          <p:cNvPr id="3" name="Subtitle 2"/>
          <p:cNvSpPr>
            <a:spLocks noGrp="1"/>
          </p:cNvSpPr>
          <p:nvPr>
            <p:ph type="subTitle" idx="1"/>
          </p:nvPr>
        </p:nvSpPr>
        <p:spPr>
          <a:xfrm>
            <a:off x="2679906" y="3956279"/>
            <a:ext cx="6831673" cy="1086237"/>
          </a:xfrm>
        </p:spPr>
        <p:txBody>
          <a:bodyPr>
            <a:normAutofit/>
          </a:bodyPr>
          <a:lstStyle>
            <a:lvl1pPr marL="0" indent="0" algn="ctr">
              <a:lnSpc>
                <a:spcPct val="112000"/>
              </a:lnSpc>
              <a:spcBef>
                <a:spcPts val="0"/>
              </a:spcBef>
              <a:spcAft>
                <a:spcPts val="0"/>
              </a:spcAft>
              <a:buNone/>
              <a:defRPr sz="23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a:xfrm>
            <a:off x="752858" y="6453386"/>
            <a:ext cx="1607944" cy="404614"/>
          </a:xfrm>
        </p:spPr>
        <p:txBody>
          <a:bodyPr/>
          <a:lstStyle>
            <a:lvl1pPr>
              <a:defRPr baseline="0">
                <a:solidFill>
                  <a:schemeClr val="tx2"/>
                </a:solidFill>
              </a:defRPr>
            </a:lvl1pPr>
          </a:lstStyle>
          <a:p>
            <a:r>
              <a:rPr lang="en-US"/>
              <a:t>7/31/20</a:t>
            </a:r>
          </a:p>
        </p:txBody>
      </p:sp>
      <p:sp>
        <p:nvSpPr>
          <p:cNvPr id="5" name="Footer Placeholder 4"/>
          <p:cNvSpPr>
            <a:spLocks noGrp="1"/>
          </p:cNvSpPr>
          <p:nvPr>
            <p:ph type="ftr" sz="quarter" idx="11"/>
          </p:nvPr>
        </p:nvSpPr>
        <p:spPr>
          <a:xfrm>
            <a:off x="2584054" y="6453386"/>
            <a:ext cx="7023377" cy="404614"/>
          </a:xfrm>
        </p:spPr>
        <p:txBody>
          <a:bodyPr/>
          <a:lstStyle>
            <a:lvl1pPr algn="ctr">
              <a:defRPr baseline="0">
                <a:solidFill>
                  <a:schemeClr val="tx2"/>
                </a:solidFill>
              </a:defRPr>
            </a:lvl1pPr>
          </a:lstStyle>
          <a:p>
            <a:r>
              <a:rPr lang="en-US"/>
              <a:t>ASP Colloquium</a:t>
            </a:r>
          </a:p>
        </p:txBody>
      </p:sp>
      <p:sp>
        <p:nvSpPr>
          <p:cNvPr id="6" name="Slide Number Placeholder 5"/>
          <p:cNvSpPr>
            <a:spLocks noGrp="1"/>
          </p:cNvSpPr>
          <p:nvPr>
            <p:ph type="sldNum" sz="quarter" idx="12"/>
          </p:nvPr>
        </p:nvSpPr>
        <p:spPr>
          <a:xfrm>
            <a:off x="9830683" y="6453386"/>
            <a:ext cx="1596292" cy="404614"/>
          </a:xfrm>
        </p:spPr>
        <p:txBody>
          <a:bodyPr/>
          <a:lstStyle>
            <a:lvl1pPr>
              <a:defRPr baseline="0">
                <a:solidFill>
                  <a:schemeClr val="tx2"/>
                </a:solidFill>
              </a:defRPr>
            </a:lvl1pPr>
          </a:lstStyle>
          <a:p>
            <a:fld id="{EE89B059-E7D0-914B-9C72-7258701F1F1A}" type="slidenum">
              <a:rPr lang="en-US" smtClean="0"/>
              <a:t>‹#›</a:t>
            </a:fld>
            <a:endParaRPr lang="en-US"/>
          </a:p>
        </p:txBody>
      </p:sp>
      <p:grpSp>
        <p:nvGrpSpPr>
          <p:cNvPr id="7" name="Group 6"/>
          <p:cNvGrpSpPr/>
          <p:nvPr/>
        </p:nvGrpSpPr>
        <p:grpSpPr>
          <a:xfrm>
            <a:off x="752858" y="744469"/>
            <a:ext cx="10674117" cy="5349671"/>
            <a:chOff x="752858" y="744469"/>
            <a:chExt cx="10674117" cy="5349671"/>
          </a:xfrm>
        </p:grpSpPr>
        <p:sp>
          <p:nvSpPr>
            <p:cNvPr id="11" name="Freeform 6"/>
            <p:cNvSpPr/>
            <p:nvPr/>
          </p:nvSpPr>
          <p:spPr bwMode="auto">
            <a:xfrm>
              <a:off x="8151962" y="1685652"/>
              <a:ext cx="3275013" cy="4408488"/>
            </a:xfrm>
            <a:custGeom>
              <a:avLst/>
              <a:gdLst/>
              <a:ahLst/>
              <a:cxnLst/>
              <a:rect l="l" t="t" r="r" b="b"/>
              <a:pathLst>
                <a:path w="10000" h="10000">
                  <a:moveTo>
                    <a:pt x="8761" y="0"/>
                  </a:moveTo>
                  <a:lnTo>
                    <a:pt x="10000" y="0"/>
                  </a:lnTo>
                  <a:lnTo>
                    <a:pt x="10000" y="10000"/>
                  </a:lnTo>
                  <a:lnTo>
                    <a:pt x="0" y="10000"/>
                  </a:lnTo>
                  <a:lnTo>
                    <a:pt x="0" y="9126"/>
                  </a:lnTo>
                  <a:lnTo>
                    <a:pt x="8761" y="9127"/>
                  </a:lnTo>
                  <a:lnTo>
                    <a:pt x="8761" y="0"/>
                  </a:lnTo>
                  <a:close/>
                </a:path>
              </a:pathLst>
            </a:custGeom>
            <a:solidFill>
              <a:schemeClr val="tx2"/>
            </a:solidFill>
            <a:ln w="0">
              <a:noFill/>
              <a:prstDash val="solid"/>
              <a:round/>
              <a:headEnd/>
              <a:tailEnd/>
            </a:ln>
          </p:spPr>
        </p:sp>
        <p:sp>
          <p:nvSpPr>
            <p:cNvPr id="14" name="Freeform 6"/>
            <p:cNvSpPr/>
            <p:nvPr/>
          </p:nvSpPr>
          <p:spPr bwMode="auto">
            <a:xfrm flipH="1" flipV="1">
              <a:off x="752858" y="744469"/>
              <a:ext cx="3275668" cy="4408488"/>
            </a:xfrm>
            <a:custGeom>
              <a:avLst/>
              <a:gdLst/>
              <a:ahLst/>
              <a:cxnLst/>
              <a:rect l="l" t="t" r="r" b="b"/>
              <a:pathLst>
                <a:path w="10002" h="10000">
                  <a:moveTo>
                    <a:pt x="8763" y="0"/>
                  </a:moveTo>
                  <a:lnTo>
                    <a:pt x="10002" y="0"/>
                  </a:lnTo>
                  <a:lnTo>
                    <a:pt x="10002" y="10000"/>
                  </a:lnTo>
                  <a:lnTo>
                    <a:pt x="2" y="10000"/>
                  </a:lnTo>
                  <a:cubicBezTo>
                    <a:pt x="-2" y="9698"/>
                    <a:pt x="4" y="9427"/>
                    <a:pt x="0" y="9125"/>
                  </a:cubicBezTo>
                  <a:lnTo>
                    <a:pt x="8763" y="9128"/>
                  </a:lnTo>
                  <a:lnTo>
                    <a:pt x="8763" y="0"/>
                  </a:lnTo>
                  <a:close/>
                </a:path>
              </a:pathLst>
            </a:custGeom>
            <a:solidFill>
              <a:schemeClr val="tx2"/>
            </a:solidFill>
            <a:ln w="0">
              <a:noFill/>
              <a:prstDash val="solid"/>
              <a:round/>
              <a:headEnd/>
              <a:tailEnd/>
            </a:ln>
          </p:spPr>
        </p:sp>
      </p:grpSp>
    </p:spTree>
    <p:extLst>
      <p:ext uri="{BB962C8B-B14F-4D97-AF65-F5344CB8AC3E}">
        <p14:creationId xmlns:p14="http://schemas.microsoft.com/office/powerpoint/2010/main" val="4106884496"/>
      </p:ext>
    </p:extLst>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a:xfrm>
            <a:off x="1371600" y="2295525"/>
            <a:ext cx="9601200" cy="3571875"/>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r>
              <a:rPr lang="en-US"/>
              <a:t>7/31/20</a:t>
            </a:r>
          </a:p>
        </p:txBody>
      </p:sp>
      <p:sp>
        <p:nvSpPr>
          <p:cNvPr id="5" name="Footer Placeholder 4"/>
          <p:cNvSpPr>
            <a:spLocks noGrp="1"/>
          </p:cNvSpPr>
          <p:nvPr>
            <p:ph type="ftr" sz="quarter" idx="11"/>
          </p:nvPr>
        </p:nvSpPr>
        <p:spPr/>
        <p:txBody>
          <a:bodyPr/>
          <a:lstStyle/>
          <a:p>
            <a:r>
              <a:rPr lang="en-US"/>
              <a:t>ASP Colloquium</a:t>
            </a:r>
          </a:p>
        </p:txBody>
      </p:sp>
      <p:sp>
        <p:nvSpPr>
          <p:cNvPr id="6" name="Slide Number Placeholder 5"/>
          <p:cNvSpPr>
            <a:spLocks noGrp="1"/>
          </p:cNvSpPr>
          <p:nvPr>
            <p:ph type="sldNum" sz="quarter" idx="12"/>
          </p:nvPr>
        </p:nvSpPr>
        <p:spPr/>
        <p:txBody>
          <a:bodyPr/>
          <a:lstStyle/>
          <a:p>
            <a:fld id="{EE89B059-E7D0-914B-9C72-7258701F1F1A}" type="slidenum">
              <a:rPr lang="en-US" smtClean="0"/>
              <a:t>‹#›</a:t>
            </a:fld>
            <a:endParaRPr lang="en-US"/>
          </a:p>
        </p:txBody>
      </p:sp>
    </p:spTree>
    <p:extLst>
      <p:ext uri="{BB962C8B-B14F-4D97-AF65-F5344CB8AC3E}">
        <p14:creationId xmlns:p14="http://schemas.microsoft.com/office/powerpoint/2010/main" val="8097189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596561" y="624156"/>
            <a:ext cx="1565766" cy="5243244"/>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1371600" y="624156"/>
            <a:ext cx="8179641" cy="5243244"/>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r>
              <a:rPr lang="en-US"/>
              <a:t>7/31/20</a:t>
            </a:r>
          </a:p>
        </p:txBody>
      </p:sp>
      <p:sp>
        <p:nvSpPr>
          <p:cNvPr id="5" name="Footer Placeholder 4"/>
          <p:cNvSpPr>
            <a:spLocks noGrp="1"/>
          </p:cNvSpPr>
          <p:nvPr>
            <p:ph type="ftr" sz="quarter" idx="11"/>
          </p:nvPr>
        </p:nvSpPr>
        <p:spPr/>
        <p:txBody>
          <a:bodyPr/>
          <a:lstStyle/>
          <a:p>
            <a:r>
              <a:rPr lang="en-US"/>
              <a:t>ASP Colloquium</a:t>
            </a:r>
          </a:p>
        </p:txBody>
      </p:sp>
      <p:sp>
        <p:nvSpPr>
          <p:cNvPr id="6" name="Slide Number Placeholder 5"/>
          <p:cNvSpPr>
            <a:spLocks noGrp="1"/>
          </p:cNvSpPr>
          <p:nvPr>
            <p:ph type="sldNum" sz="quarter" idx="12"/>
          </p:nvPr>
        </p:nvSpPr>
        <p:spPr/>
        <p:txBody>
          <a:bodyPr/>
          <a:lstStyle/>
          <a:p>
            <a:fld id="{EE89B059-E7D0-914B-9C72-7258701F1F1A}" type="slidenum">
              <a:rPr lang="en-US" smtClean="0"/>
              <a:t>‹#›</a:t>
            </a:fld>
            <a:endParaRPr lang="en-US"/>
          </a:p>
        </p:txBody>
      </p:sp>
    </p:spTree>
    <p:extLst>
      <p:ext uri="{BB962C8B-B14F-4D97-AF65-F5344CB8AC3E}">
        <p14:creationId xmlns:p14="http://schemas.microsoft.com/office/powerpoint/2010/main" val="169201485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r>
              <a:rPr lang="en-US"/>
              <a:t>7/31/20</a:t>
            </a:r>
          </a:p>
        </p:txBody>
      </p:sp>
      <p:sp>
        <p:nvSpPr>
          <p:cNvPr id="5" name="Footer Placeholder 4"/>
          <p:cNvSpPr>
            <a:spLocks noGrp="1"/>
          </p:cNvSpPr>
          <p:nvPr>
            <p:ph type="ftr" sz="quarter" idx="11"/>
          </p:nvPr>
        </p:nvSpPr>
        <p:spPr/>
        <p:txBody>
          <a:bodyPr/>
          <a:lstStyle/>
          <a:p>
            <a:r>
              <a:rPr lang="en-US"/>
              <a:t>ASP Colloquium</a:t>
            </a:r>
          </a:p>
        </p:txBody>
      </p:sp>
      <p:sp>
        <p:nvSpPr>
          <p:cNvPr id="6" name="Slide Number Placeholder 5"/>
          <p:cNvSpPr>
            <a:spLocks noGrp="1"/>
          </p:cNvSpPr>
          <p:nvPr>
            <p:ph type="sldNum" sz="quarter" idx="12"/>
          </p:nvPr>
        </p:nvSpPr>
        <p:spPr/>
        <p:txBody>
          <a:bodyPr/>
          <a:lstStyle/>
          <a:p>
            <a:fld id="{EE89B059-E7D0-914B-9C72-7258701F1F1A}" type="slidenum">
              <a:rPr lang="en-US" smtClean="0"/>
              <a:t>‹#›</a:t>
            </a:fld>
            <a:endParaRPr lang="en-US"/>
          </a:p>
        </p:txBody>
      </p:sp>
    </p:spTree>
    <p:extLst>
      <p:ext uri="{BB962C8B-B14F-4D97-AF65-F5344CB8AC3E}">
        <p14:creationId xmlns:p14="http://schemas.microsoft.com/office/powerpoint/2010/main" val="28951060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65025" y="1301360"/>
            <a:ext cx="9612971" cy="2852737"/>
          </a:xfrm>
        </p:spPr>
        <p:txBody>
          <a:bodyPr anchor="b">
            <a:normAutofit/>
          </a:bodyPr>
          <a:lstStyle>
            <a:lvl1pPr algn="r">
              <a:defRPr sz="7200" cap="all" baseline="0">
                <a:solidFill>
                  <a:schemeClr val="tx2"/>
                </a:solidFill>
              </a:defRPr>
            </a:lvl1pPr>
          </a:lstStyle>
          <a:p>
            <a:r>
              <a:rPr lang="en-US"/>
              <a:t>Click to edit Master title style</a:t>
            </a:r>
            <a:endParaRPr lang="en-US" dirty="0"/>
          </a:p>
        </p:txBody>
      </p:sp>
      <p:sp>
        <p:nvSpPr>
          <p:cNvPr id="3" name="Text Placeholder 2"/>
          <p:cNvSpPr>
            <a:spLocks noGrp="1"/>
          </p:cNvSpPr>
          <p:nvPr>
            <p:ph type="body" idx="1"/>
          </p:nvPr>
        </p:nvSpPr>
        <p:spPr>
          <a:xfrm>
            <a:off x="765025" y="4216328"/>
            <a:ext cx="9612971" cy="1143324"/>
          </a:xfrm>
        </p:spPr>
        <p:txBody>
          <a:bodyPr/>
          <a:lstStyle>
            <a:lvl1pPr marL="0" indent="0" algn="r">
              <a:lnSpc>
                <a:spcPct val="112000"/>
              </a:lnSpc>
              <a:spcBef>
                <a:spcPts val="0"/>
              </a:spcBef>
              <a:spcAft>
                <a:spcPts val="0"/>
              </a:spcAft>
              <a:buNone/>
              <a:defRPr sz="2400">
                <a:solidFill>
                  <a:schemeClr val="tx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a:xfrm>
            <a:off x="738908" y="6453386"/>
            <a:ext cx="1622409" cy="404614"/>
          </a:xfrm>
        </p:spPr>
        <p:txBody>
          <a:bodyPr/>
          <a:lstStyle>
            <a:lvl1pPr>
              <a:defRPr>
                <a:solidFill>
                  <a:schemeClr val="tx2"/>
                </a:solidFill>
              </a:defRPr>
            </a:lvl1pPr>
          </a:lstStyle>
          <a:p>
            <a:r>
              <a:rPr lang="en-US"/>
              <a:t>7/31/20</a:t>
            </a:r>
          </a:p>
        </p:txBody>
      </p:sp>
      <p:sp>
        <p:nvSpPr>
          <p:cNvPr id="5" name="Footer Placeholder 4"/>
          <p:cNvSpPr>
            <a:spLocks noGrp="1"/>
          </p:cNvSpPr>
          <p:nvPr>
            <p:ph type="ftr" sz="quarter" idx="11"/>
          </p:nvPr>
        </p:nvSpPr>
        <p:spPr>
          <a:xfrm>
            <a:off x="2584312" y="6453386"/>
            <a:ext cx="7023377" cy="404614"/>
          </a:xfrm>
        </p:spPr>
        <p:txBody>
          <a:bodyPr/>
          <a:lstStyle>
            <a:lvl1pPr algn="ctr">
              <a:defRPr>
                <a:solidFill>
                  <a:schemeClr val="tx2"/>
                </a:solidFill>
              </a:defRPr>
            </a:lvl1pPr>
          </a:lstStyle>
          <a:p>
            <a:r>
              <a:rPr lang="en-US"/>
              <a:t>ASP Colloquium</a:t>
            </a:r>
          </a:p>
        </p:txBody>
      </p:sp>
      <p:sp>
        <p:nvSpPr>
          <p:cNvPr id="6" name="Slide Number Placeholder 5"/>
          <p:cNvSpPr>
            <a:spLocks noGrp="1"/>
          </p:cNvSpPr>
          <p:nvPr>
            <p:ph type="sldNum" sz="quarter" idx="12"/>
          </p:nvPr>
        </p:nvSpPr>
        <p:spPr>
          <a:xfrm>
            <a:off x="9830683" y="6453386"/>
            <a:ext cx="1596292" cy="404614"/>
          </a:xfrm>
        </p:spPr>
        <p:txBody>
          <a:bodyPr/>
          <a:lstStyle>
            <a:lvl1pPr>
              <a:defRPr>
                <a:solidFill>
                  <a:schemeClr val="tx2"/>
                </a:solidFill>
              </a:defRPr>
            </a:lvl1pPr>
          </a:lstStyle>
          <a:p>
            <a:fld id="{EE89B059-E7D0-914B-9C72-7258701F1F1A}" type="slidenum">
              <a:rPr lang="en-US" smtClean="0"/>
              <a:t>‹#›</a:t>
            </a:fld>
            <a:endParaRPr lang="en-US"/>
          </a:p>
        </p:txBody>
      </p:sp>
      <p:sp>
        <p:nvSpPr>
          <p:cNvPr id="7" name="Freeform 6" title="Crop Mark"/>
          <p:cNvSpPr/>
          <p:nvPr/>
        </p:nvSpPr>
        <p:spPr bwMode="auto">
          <a:xfrm>
            <a:off x="8151962" y="1685652"/>
            <a:ext cx="3275013" cy="4408488"/>
          </a:xfrm>
          <a:custGeom>
            <a:avLst/>
            <a:gdLst/>
            <a:ahLst/>
            <a:cxnLst/>
            <a:rect l="0" t="0" r="r" b="b"/>
            <a:pathLst>
              <a:path w="4125" h="5554">
                <a:moveTo>
                  <a:pt x="3614" y="0"/>
                </a:moveTo>
                <a:lnTo>
                  <a:pt x="4125" y="0"/>
                </a:lnTo>
                <a:lnTo>
                  <a:pt x="4125" y="5554"/>
                </a:lnTo>
                <a:lnTo>
                  <a:pt x="0" y="5554"/>
                </a:lnTo>
                <a:lnTo>
                  <a:pt x="0" y="5074"/>
                </a:lnTo>
                <a:lnTo>
                  <a:pt x="3614" y="5074"/>
                </a:lnTo>
                <a:lnTo>
                  <a:pt x="3614" y="0"/>
                </a:lnTo>
                <a:close/>
              </a:path>
            </a:pathLst>
          </a:custGeom>
          <a:solidFill>
            <a:schemeClr val="tx2"/>
          </a:solidFill>
          <a:ln w="0">
            <a:noFill/>
            <a:prstDash val="solid"/>
            <a:round/>
            <a:headEnd/>
            <a:tailEnd/>
          </a:ln>
        </p:spPr>
      </p:sp>
    </p:spTree>
    <p:extLst>
      <p:ext uri="{BB962C8B-B14F-4D97-AF65-F5344CB8AC3E}">
        <p14:creationId xmlns:p14="http://schemas.microsoft.com/office/powerpoint/2010/main" val="1707674690"/>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2"/>
                </a:solidFill>
              </a:defRPr>
            </a:lvl1pPr>
          </a:lstStyle>
          <a:p>
            <a:r>
              <a:rPr lang="en-US"/>
              <a:t>Click to edit Master title style</a:t>
            </a:r>
            <a:endParaRPr lang="en-US" dirty="0"/>
          </a:p>
        </p:txBody>
      </p:sp>
      <p:sp>
        <p:nvSpPr>
          <p:cNvPr id="3" name="Content Placeholder 2"/>
          <p:cNvSpPr>
            <a:spLocks noGrp="1"/>
          </p:cNvSpPr>
          <p:nvPr>
            <p:ph sz="half" idx="1"/>
          </p:nvPr>
        </p:nvSpPr>
        <p:spPr>
          <a:xfrm>
            <a:off x="1371600" y="2285999"/>
            <a:ext cx="4447786" cy="3581401"/>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525403" y="2285999"/>
            <a:ext cx="4447786" cy="3581401"/>
          </a:xfrm>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r>
              <a:rPr lang="en-US"/>
              <a:t>7/31/20</a:t>
            </a:r>
          </a:p>
        </p:txBody>
      </p:sp>
      <p:sp>
        <p:nvSpPr>
          <p:cNvPr id="6" name="Footer Placeholder 5"/>
          <p:cNvSpPr>
            <a:spLocks noGrp="1"/>
          </p:cNvSpPr>
          <p:nvPr>
            <p:ph type="ftr" sz="quarter" idx="11"/>
          </p:nvPr>
        </p:nvSpPr>
        <p:spPr/>
        <p:txBody>
          <a:bodyPr/>
          <a:lstStyle/>
          <a:p>
            <a:r>
              <a:rPr lang="en-US"/>
              <a:t>ASP Colloquium</a:t>
            </a:r>
          </a:p>
        </p:txBody>
      </p:sp>
      <p:sp>
        <p:nvSpPr>
          <p:cNvPr id="7" name="Slide Number Placeholder 6"/>
          <p:cNvSpPr>
            <a:spLocks noGrp="1"/>
          </p:cNvSpPr>
          <p:nvPr>
            <p:ph type="sldNum" sz="quarter" idx="12"/>
          </p:nvPr>
        </p:nvSpPr>
        <p:spPr/>
        <p:txBody>
          <a:bodyPr/>
          <a:lstStyle/>
          <a:p>
            <a:fld id="{EE89B059-E7D0-914B-9C72-7258701F1F1A}" type="slidenum">
              <a:rPr lang="en-US" smtClean="0"/>
              <a:t>‹#›</a:t>
            </a:fld>
            <a:endParaRPr lang="en-US"/>
          </a:p>
        </p:txBody>
      </p:sp>
    </p:spTree>
    <p:extLst>
      <p:ext uri="{BB962C8B-B14F-4D97-AF65-F5344CB8AC3E}">
        <p14:creationId xmlns:p14="http://schemas.microsoft.com/office/powerpoint/2010/main" val="202162409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371600" y="685800"/>
            <a:ext cx="9601200" cy="1485900"/>
          </a:xfrm>
        </p:spPr>
        <p:txBody>
          <a:bodyPr/>
          <a:lstStyle>
            <a:lvl1pPr>
              <a:defRPr>
                <a:solidFill>
                  <a:schemeClr val="tx2"/>
                </a:solidFill>
              </a:defRPr>
            </a:lvl1pPr>
          </a:lstStyle>
          <a:p>
            <a:r>
              <a:rPr lang="en-US"/>
              <a:t>Click to edit Master title style</a:t>
            </a:r>
            <a:endParaRPr lang="en-US" dirty="0"/>
          </a:p>
        </p:txBody>
      </p:sp>
      <p:sp>
        <p:nvSpPr>
          <p:cNvPr id="3" name="Text Placeholder 2"/>
          <p:cNvSpPr>
            <a:spLocks noGrp="1"/>
          </p:cNvSpPr>
          <p:nvPr>
            <p:ph type="body" idx="1"/>
          </p:nvPr>
        </p:nvSpPr>
        <p:spPr>
          <a:xfrm>
            <a:off x="1371600" y="2340864"/>
            <a:ext cx="4443984" cy="823912"/>
          </a:xfrm>
        </p:spPr>
        <p:txBody>
          <a:bodyPr anchor="b">
            <a:noAutofit/>
          </a:bodyPr>
          <a:lstStyle>
            <a:lvl1pPr marL="0" indent="0">
              <a:lnSpc>
                <a:spcPct val="84000"/>
              </a:lnSpc>
              <a:spcBef>
                <a:spcPts val="0"/>
              </a:spcBef>
              <a:spcAft>
                <a:spcPts val="0"/>
              </a:spcAft>
              <a:buNone/>
              <a:defRPr sz="3000" b="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371600" y="3305207"/>
            <a:ext cx="4443984" cy="2562193"/>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525014" y="2340864"/>
            <a:ext cx="4443984" cy="823912"/>
          </a:xfrm>
        </p:spPr>
        <p:txBody>
          <a:bodyPr anchor="b">
            <a:noAutofit/>
          </a:bodyPr>
          <a:lstStyle>
            <a:lvl1pPr marL="0" indent="0">
              <a:lnSpc>
                <a:spcPct val="84000"/>
              </a:lnSpc>
              <a:spcBef>
                <a:spcPts val="0"/>
              </a:spcBef>
              <a:spcAft>
                <a:spcPts val="0"/>
              </a:spcAft>
              <a:buNone/>
              <a:defRPr sz="3000" b="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525014" y="3305207"/>
            <a:ext cx="4443984" cy="2562193"/>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r>
              <a:rPr lang="en-US"/>
              <a:t>7/31/20</a:t>
            </a:r>
          </a:p>
        </p:txBody>
      </p:sp>
      <p:sp>
        <p:nvSpPr>
          <p:cNvPr id="8" name="Footer Placeholder 7"/>
          <p:cNvSpPr>
            <a:spLocks noGrp="1"/>
          </p:cNvSpPr>
          <p:nvPr>
            <p:ph type="ftr" sz="quarter" idx="11"/>
          </p:nvPr>
        </p:nvSpPr>
        <p:spPr/>
        <p:txBody>
          <a:bodyPr/>
          <a:lstStyle/>
          <a:p>
            <a:r>
              <a:rPr lang="en-US"/>
              <a:t>ASP Colloquium</a:t>
            </a:r>
          </a:p>
        </p:txBody>
      </p:sp>
      <p:sp>
        <p:nvSpPr>
          <p:cNvPr id="9" name="Slide Number Placeholder 8"/>
          <p:cNvSpPr>
            <a:spLocks noGrp="1"/>
          </p:cNvSpPr>
          <p:nvPr>
            <p:ph type="sldNum" sz="quarter" idx="12"/>
          </p:nvPr>
        </p:nvSpPr>
        <p:spPr/>
        <p:txBody>
          <a:bodyPr/>
          <a:lstStyle/>
          <a:p>
            <a:fld id="{EE89B059-E7D0-914B-9C72-7258701F1F1A}" type="slidenum">
              <a:rPr lang="en-US" smtClean="0"/>
              <a:t>‹#›</a:t>
            </a:fld>
            <a:endParaRPr lang="en-US"/>
          </a:p>
        </p:txBody>
      </p:sp>
    </p:spTree>
    <p:extLst>
      <p:ext uri="{BB962C8B-B14F-4D97-AF65-F5344CB8AC3E}">
        <p14:creationId xmlns:p14="http://schemas.microsoft.com/office/powerpoint/2010/main" val="398673122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r>
              <a:rPr lang="en-US"/>
              <a:t>7/31/20</a:t>
            </a:r>
          </a:p>
        </p:txBody>
      </p:sp>
      <p:sp>
        <p:nvSpPr>
          <p:cNvPr id="4" name="Footer Placeholder 3"/>
          <p:cNvSpPr>
            <a:spLocks noGrp="1"/>
          </p:cNvSpPr>
          <p:nvPr>
            <p:ph type="ftr" sz="quarter" idx="11"/>
          </p:nvPr>
        </p:nvSpPr>
        <p:spPr/>
        <p:txBody>
          <a:bodyPr/>
          <a:lstStyle/>
          <a:p>
            <a:r>
              <a:rPr lang="en-US"/>
              <a:t>ASP Colloquium</a:t>
            </a:r>
          </a:p>
        </p:txBody>
      </p:sp>
      <p:sp>
        <p:nvSpPr>
          <p:cNvPr id="5" name="Slide Number Placeholder 4"/>
          <p:cNvSpPr>
            <a:spLocks noGrp="1"/>
          </p:cNvSpPr>
          <p:nvPr>
            <p:ph type="sldNum" sz="quarter" idx="12"/>
          </p:nvPr>
        </p:nvSpPr>
        <p:spPr/>
        <p:txBody>
          <a:bodyPr/>
          <a:lstStyle/>
          <a:p>
            <a:fld id="{EE89B059-E7D0-914B-9C72-7258701F1F1A}" type="slidenum">
              <a:rPr lang="en-US" smtClean="0"/>
              <a:t>‹#›</a:t>
            </a:fld>
            <a:endParaRPr lang="en-US"/>
          </a:p>
        </p:txBody>
      </p:sp>
    </p:spTree>
    <p:extLst>
      <p:ext uri="{BB962C8B-B14F-4D97-AF65-F5344CB8AC3E}">
        <p14:creationId xmlns:p14="http://schemas.microsoft.com/office/powerpoint/2010/main" val="331931607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a:t>7/31/20</a:t>
            </a:r>
          </a:p>
        </p:txBody>
      </p:sp>
      <p:sp>
        <p:nvSpPr>
          <p:cNvPr id="3" name="Footer Placeholder 2"/>
          <p:cNvSpPr>
            <a:spLocks noGrp="1"/>
          </p:cNvSpPr>
          <p:nvPr>
            <p:ph type="ftr" sz="quarter" idx="11"/>
          </p:nvPr>
        </p:nvSpPr>
        <p:spPr/>
        <p:txBody>
          <a:bodyPr/>
          <a:lstStyle/>
          <a:p>
            <a:r>
              <a:rPr lang="en-US"/>
              <a:t>ASP Colloquium</a:t>
            </a:r>
          </a:p>
        </p:txBody>
      </p:sp>
      <p:sp>
        <p:nvSpPr>
          <p:cNvPr id="4" name="Slide Number Placeholder 3"/>
          <p:cNvSpPr>
            <a:spLocks noGrp="1"/>
          </p:cNvSpPr>
          <p:nvPr>
            <p:ph type="sldNum" sz="quarter" idx="12"/>
          </p:nvPr>
        </p:nvSpPr>
        <p:spPr/>
        <p:txBody>
          <a:bodyPr/>
          <a:lstStyle/>
          <a:p>
            <a:fld id="{EE89B059-E7D0-914B-9C72-7258701F1F1A}" type="slidenum">
              <a:rPr lang="en-US" smtClean="0"/>
              <a:t>‹#›</a:t>
            </a:fld>
            <a:endParaRPr lang="en-US"/>
          </a:p>
        </p:txBody>
      </p:sp>
    </p:spTree>
    <p:extLst>
      <p:ext uri="{BB962C8B-B14F-4D97-AF65-F5344CB8AC3E}">
        <p14:creationId xmlns:p14="http://schemas.microsoft.com/office/powerpoint/2010/main" val="290230516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title="Background Shape"/>
          <p:cNvSpPr/>
          <p:nvPr/>
        </p:nvSpPr>
        <p:spPr>
          <a:xfrm>
            <a:off x="0" y="376"/>
            <a:ext cx="5303520" cy="685762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723900" y="685800"/>
            <a:ext cx="3855720" cy="2157884"/>
          </a:xfrm>
        </p:spPr>
        <p:txBody>
          <a:bodyPr anchor="t">
            <a:noAutofit/>
          </a:bodyPr>
          <a:lstStyle>
            <a:lvl1pPr>
              <a:lnSpc>
                <a:spcPct val="84000"/>
              </a:lnSpc>
              <a:defRPr sz="4800" baseline="0">
                <a:solidFill>
                  <a:schemeClr val="tx2"/>
                </a:solidFill>
              </a:defRPr>
            </a:lvl1pPr>
          </a:lstStyle>
          <a:p>
            <a:r>
              <a:rPr lang="en-US"/>
              <a:t>Click to edit Master title style</a:t>
            </a:r>
            <a:endParaRPr lang="en-US" dirty="0"/>
          </a:p>
        </p:txBody>
      </p:sp>
      <p:sp>
        <p:nvSpPr>
          <p:cNvPr id="3" name="Content Placeholder 2"/>
          <p:cNvSpPr>
            <a:spLocks noGrp="1"/>
          </p:cNvSpPr>
          <p:nvPr>
            <p:ph idx="1"/>
          </p:nvPr>
        </p:nvSpPr>
        <p:spPr>
          <a:xfrm>
            <a:off x="6256020" y="685801"/>
            <a:ext cx="5212080" cy="5175250"/>
          </a:xfrm>
        </p:spPr>
        <p:txBody>
          <a:bodyPr/>
          <a:lstStyle>
            <a:lvl1pPr>
              <a:defRPr sz="2000"/>
            </a:lvl1pPr>
            <a:lvl2pPr>
              <a:defRPr sz="2000"/>
            </a:lvl2pPr>
            <a:lvl3pPr>
              <a:defRPr sz="1800"/>
            </a:lvl3pPr>
            <a:lvl4pPr>
              <a:defRPr sz="1800"/>
            </a:lvl4pPr>
            <a:lvl5pPr>
              <a:defRPr sz="16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723900" y="2856344"/>
            <a:ext cx="3855720" cy="3011056"/>
          </a:xfrm>
        </p:spPr>
        <p:txBody>
          <a:bodyPr/>
          <a:lstStyle>
            <a:lvl1pPr marL="0" indent="0">
              <a:lnSpc>
                <a:spcPct val="113000"/>
              </a:lnSpc>
              <a:spcBef>
                <a:spcPts val="0"/>
              </a:spcBef>
              <a:spcAft>
                <a:spcPts val="1500"/>
              </a:spcAft>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a:xfrm>
            <a:off x="723900" y="6453386"/>
            <a:ext cx="1204572" cy="404614"/>
          </a:xfrm>
        </p:spPr>
        <p:txBody>
          <a:bodyPr/>
          <a:lstStyle>
            <a:lvl1pPr>
              <a:defRPr>
                <a:solidFill>
                  <a:schemeClr val="tx2"/>
                </a:solidFill>
              </a:defRPr>
            </a:lvl1pPr>
          </a:lstStyle>
          <a:p>
            <a:r>
              <a:rPr lang="en-US"/>
              <a:t>7/31/20</a:t>
            </a:r>
          </a:p>
        </p:txBody>
      </p:sp>
      <p:sp>
        <p:nvSpPr>
          <p:cNvPr id="6" name="Footer Placeholder 5"/>
          <p:cNvSpPr>
            <a:spLocks noGrp="1"/>
          </p:cNvSpPr>
          <p:nvPr>
            <p:ph type="ftr" sz="quarter" idx="11"/>
          </p:nvPr>
        </p:nvSpPr>
        <p:spPr>
          <a:xfrm>
            <a:off x="2205945" y="6453386"/>
            <a:ext cx="2373675" cy="404614"/>
          </a:xfrm>
        </p:spPr>
        <p:txBody>
          <a:bodyPr/>
          <a:lstStyle>
            <a:lvl1pPr>
              <a:defRPr>
                <a:solidFill>
                  <a:schemeClr val="tx2"/>
                </a:solidFill>
              </a:defRPr>
            </a:lvl1pPr>
          </a:lstStyle>
          <a:p>
            <a:r>
              <a:rPr lang="en-US"/>
              <a:t>ASP Colloquium</a:t>
            </a:r>
          </a:p>
        </p:txBody>
      </p:sp>
      <p:sp>
        <p:nvSpPr>
          <p:cNvPr id="7" name="Slide Number Placeholder 6"/>
          <p:cNvSpPr>
            <a:spLocks noGrp="1"/>
          </p:cNvSpPr>
          <p:nvPr>
            <p:ph type="sldNum" sz="quarter" idx="12"/>
          </p:nvPr>
        </p:nvSpPr>
        <p:spPr>
          <a:xfrm>
            <a:off x="9883140" y="6453386"/>
            <a:ext cx="1596292" cy="404614"/>
          </a:xfrm>
        </p:spPr>
        <p:txBody>
          <a:bodyPr/>
          <a:lstStyle>
            <a:lvl1pPr>
              <a:defRPr>
                <a:solidFill>
                  <a:schemeClr val="tx2"/>
                </a:solidFill>
              </a:defRPr>
            </a:lvl1pPr>
          </a:lstStyle>
          <a:p>
            <a:fld id="{EE89B059-E7D0-914B-9C72-7258701F1F1A}" type="slidenum">
              <a:rPr lang="en-US" smtClean="0"/>
              <a:t>‹#›</a:t>
            </a:fld>
            <a:endParaRPr lang="en-US"/>
          </a:p>
        </p:txBody>
      </p:sp>
      <p:sp>
        <p:nvSpPr>
          <p:cNvPr id="9" name="Rectangle 8" title="Divider Bar"/>
          <p:cNvSpPr/>
          <p:nvPr/>
        </p:nvSpPr>
        <p:spPr>
          <a:xfrm>
            <a:off x="5303520" y="376"/>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235669678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title="Background Shape"/>
          <p:cNvSpPr/>
          <p:nvPr/>
        </p:nvSpPr>
        <p:spPr>
          <a:xfrm>
            <a:off x="0" y="376"/>
            <a:ext cx="5303520" cy="685762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723900" y="685800"/>
            <a:ext cx="3855720" cy="2157884"/>
          </a:xfrm>
        </p:spPr>
        <p:txBody>
          <a:bodyPr anchor="t">
            <a:normAutofit/>
          </a:bodyPr>
          <a:lstStyle>
            <a:lvl1pPr>
              <a:lnSpc>
                <a:spcPct val="84000"/>
              </a:lnSpc>
              <a:defRPr sz="4800" baseline="0"/>
            </a:lvl1pPr>
          </a:lstStyle>
          <a:p>
            <a:r>
              <a:rPr lang="en-US"/>
              <a:t>Click to edit Master title style</a:t>
            </a:r>
            <a:endParaRPr lang="en-US" dirty="0"/>
          </a:p>
        </p:txBody>
      </p:sp>
      <p:sp>
        <p:nvSpPr>
          <p:cNvPr id="3" name="Picture Placeholder 2"/>
          <p:cNvSpPr>
            <a:spLocks noGrp="1" noChangeAspect="1"/>
          </p:cNvSpPr>
          <p:nvPr>
            <p:ph type="pic" idx="1"/>
          </p:nvPr>
        </p:nvSpPr>
        <p:spPr>
          <a:xfrm>
            <a:off x="5532120" y="0"/>
            <a:ext cx="6659880" cy="6857999"/>
          </a:xfrm>
        </p:spPr>
        <p:txBody>
          <a:bodyPr anchor="t">
            <a:normAutofit/>
          </a:bodyPr>
          <a:lstStyle>
            <a:lvl1pPr marL="0" indent="0">
              <a:buNone/>
              <a:defRPr sz="2000"/>
            </a:lvl1pPr>
            <a:lvl2pPr marL="457200" indent="0">
              <a:buNone/>
              <a:defRPr sz="2000"/>
            </a:lvl2pPr>
            <a:lvl3pPr marL="914400" indent="0">
              <a:buNone/>
              <a:defRPr sz="20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p:cNvSpPr>
            <a:spLocks noGrp="1"/>
          </p:cNvSpPr>
          <p:nvPr>
            <p:ph type="body" sz="half" idx="2"/>
          </p:nvPr>
        </p:nvSpPr>
        <p:spPr>
          <a:xfrm>
            <a:off x="723900" y="2855968"/>
            <a:ext cx="3855720" cy="3011432"/>
          </a:xfrm>
        </p:spPr>
        <p:txBody>
          <a:bodyPr/>
          <a:lstStyle>
            <a:lvl1pPr marL="0" indent="0">
              <a:lnSpc>
                <a:spcPct val="113000"/>
              </a:lnSpc>
              <a:spcBef>
                <a:spcPts val="0"/>
              </a:spcBef>
              <a:spcAft>
                <a:spcPts val="1500"/>
              </a:spcAft>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a:xfrm>
            <a:off x="723900" y="6453386"/>
            <a:ext cx="1204572" cy="404614"/>
          </a:xfrm>
        </p:spPr>
        <p:txBody>
          <a:bodyPr/>
          <a:lstStyle>
            <a:lvl1pPr>
              <a:defRPr>
                <a:solidFill>
                  <a:schemeClr val="tx2"/>
                </a:solidFill>
              </a:defRPr>
            </a:lvl1pPr>
          </a:lstStyle>
          <a:p>
            <a:r>
              <a:rPr lang="en-US"/>
              <a:t>7/31/20</a:t>
            </a:r>
          </a:p>
        </p:txBody>
      </p:sp>
      <p:sp>
        <p:nvSpPr>
          <p:cNvPr id="6" name="Footer Placeholder 5"/>
          <p:cNvSpPr>
            <a:spLocks noGrp="1"/>
          </p:cNvSpPr>
          <p:nvPr>
            <p:ph type="ftr" sz="quarter" idx="11"/>
          </p:nvPr>
        </p:nvSpPr>
        <p:spPr>
          <a:xfrm>
            <a:off x="2205945" y="6453386"/>
            <a:ext cx="2373675" cy="404614"/>
          </a:xfrm>
        </p:spPr>
        <p:txBody>
          <a:bodyPr/>
          <a:lstStyle>
            <a:lvl1pPr>
              <a:defRPr>
                <a:solidFill>
                  <a:schemeClr val="tx2"/>
                </a:solidFill>
              </a:defRPr>
            </a:lvl1pPr>
          </a:lstStyle>
          <a:p>
            <a:r>
              <a:rPr lang="en-US"/>
              <a:t>ASP Colloquium</a:t>
            </a:r>
          </a:p>
        </p:txBody>
      </p:sp>
      <p:sp>
        <p:nvSpPr>
          <p:cNvPr id="7" name="Slide Number Placeholder 6"/>
          <p:cNvSpPr>
            <a:spLocks noGrp="1"/>
          </p:cNvSpPr>
          <p:nvPr>
            <p:ph type="sldNum" sz="quarter" idx="12"/>
          </p:nvPr>
        </p:nvSpPr>
        <p:spPr>
          <a:xfrm>
            <a:off x="9883140" y="6453386"/>
            <a:ext cx="1596292" cy="404614"/>
          </a:xfrm>
        </p:spPr>
        <p:txBody>
          <a:bodyPr/>
          <a:lstStyle>
            <a:lvl1pPr>
              <a:defRPr>
                <a:solidFill>
                  <a:schemeClr val="tx2"/>
                </a:solidFill>
              </a:defRPr>
            </a:lvl1pPr>
          </a:lstStyle>
          <a:p>
            <a:fld id="{EE89B059-E7D0-914B-9C72-7258701F1F1A}" type="slidenum">
              <a:rPr lang="en-US" smtClean="0"/>
              <a:t>‹#›</a:t>
            </a:fld>
            <a:endParaRPr lang="en-US"/>
          </a:p>
        </p:txBody>
      </p:sp>
      <p:sp>
        <p:nvSpPr>
          <p:cNvPr id="9" name="Rectangle 8" title="Divider Bar"/>
          <p:cNvSpPr/>
          <p:nvPr/>
        </p:nvSpPr>
        <p:spPr>
          <a:xfrm>
            <a:off x="5303520" y="376"/>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423915656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371600" y="685800"/>
            <a:ext cx="9601200" cy="148590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1371600" y="2286000"/>
            <a:ext cx="9601200" cy="3581400"/>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390650" y="6453386"/>
            <a:ext cx="1204572" cy="404614"/>
          </a:xfrm>
          <a:prstGeom prst="rect">
            <a:avLst/>
          </a:prstGeom>
        </p:spPr>
        <p:txBody>
          <a:bodyPr vert="horz" lIns="91440" tIns="45720" rIns="91440" bIns="45720" rtlCol="0" anchor="ctr"/>
          <a:lstStyle>
            <a:lvl1pPr algn="l">
              <a:defRPr sz="1200" baseline="0">
                <a:solidFill>
                  <a:schemeClr val="tx2"/>
                </a:solidFill>
              </a:defRPr>
            </a:lvl1pPr>
          </a:lstStyle>
          <a:p>
            <a:r>
              <a:rPr lang="en-US"/>
              <a:t>7/31/20</a:t>
            </a:r>
          </a:p>
        </p:txBody>
      </p:sp>
      <p:sp>
        <p:nvSpPr>
          <p:cNvPr id="5" name="Footer Placeholder 4"/>
          <p:cNvSpPr>
            <a:spLocks noGrp="1"/>
          </p:cNvSpPr>
          <p:nvPr>
            <p:ph type="ftr" sz="quarter" idx="3"/>
          </p:nvPr>
        </p:nvSpPr>
        <p:spPr>
          <a:xfrm>
            <a:off x="2893564" y="6453386"/>
            <a:ext cx="6280830" cy="404614"/>
          </a:xfrm>
          <a:prstGeom prst="rect">
            <a:avLst/>
          </a:prstGeom>
        </p:spPr>
        <p:txBody>
          <a:bodyPr vert="horz" lIns="91440" tIns="45720" rIns="91440" bIns="45720" rtlCol="0" anchor="ctr"/>
          <a:lstStyle>
            <a:lvl1pPr algn="l">
              <a:defRPr sz="1200" baseline="0">
                <a:solidFill>
                  <a:schemeClr val="tx2"/>
                </a:solidFill>
              </a:defRPr>
            </a:lvl1pPr>
          </a:lstStyle>
          <a:p>
            <a:r>
              <a:rPr lang="en-US"/>
              <a:t>ASP Colloquium</a:t>
            </a:r>
          </a:p>
        </p:txBody>
      </p:sp>
      <p:sp>
        <p:nvSpPr>
          <p:cNvPr id="6" name="Slide Number Placeholder 5"/>
          <p:cNvSpPr>
            <a:spLocks noGrp="1"/>
          </p:cNvSpPr>
          <p:nvPr>
            <p:ph type="sldNum" sz="quarter" idx="4"/>
          </p:nvPr>
        </p:nvSpPr>
        <p:spPr>
          <a:xfrm>
            <a:off x="9472736" y="6453386"/>
            <a:ext cx="1596292" cy="404614"/>
          </a:xfrm>
          <a:prstGeom prst="rect">
            <a:avLst/>
          </a:prstGeom>
        </p:spPr>
        <p:txBody>
          <a:bodyPr vert="horz" lIns="91440" tIns="45720" rIns="91440" bIns="45720" rtlCol="0" anchor="ctr"/>
          <a:lstStyle>
            <a:lvl1pPr algn="r">
              <a:defRPr sz="1200" baseline="0">
                <a:solidFill>
                  <a:schemeClr val="tx2"/>
                </a:solidFill>
              </a:defRPr>
            </a:lvl1pPr>
          </a:lstStyle>
          <a:p>
            <a:fld id="{EE89B059-E7D0-914B-9C72-7258701F1F1A}" type="slidenum">
              <a:rPr lang="en-US" smtClean="0"/>
              <a:t>‹#›</a:t>
            </a:fld>
            <a:endParaRPr lang="en-US"/>
          </a:p>
        </p:txBody>
      </p:sp>
      <p:sp>
        <p:nvSpPr>
          <p:cNvPr id="9" name="Rectangle 8" title="Side bar"/>
          <p:cNvSpPr/>
          <p:nvPr/>
        </p:nvSpPr>
        <p:spPr>
          <a:xfrm>
            <a:off x="478095" y="376"/>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806221933"/>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hf hdr="0"/>
  <p:txStyles>
    <p:titleStyle>
      <a:lvl1pPr algn="l" defTabSz="914400" rtl="0" eaLnBrk="1" latinLnBrk="0" hangingPunct="1">
        <a:lnSpc>
          <a:spcPct val="89000"/>
        </a:lnSpc>
        <a:spcBef>
          <a:spcPct val="0"/>
        </a:spcBef>
        <a:buNone/>
        <a:defRPr sz="4400" kern="1200" baseline="0">
          <a:solidFill>
            <a:schemeClr val="tx2"/>
          </a:solidFill>
          <a:latin typeface="+mj-lt"/>
          <a:ea typeface="+mj-ea"/>
          <a:cs typeface="+mj-cs"/>
        </a:defRPr>
      </a:lvl1pPr>
    </p:titleStyle>
    <p:bodyStyle>
      <a:lvl1pPr marL="384048" indent="-384048" algn="l" defTabSz="914400" rtl="0" eaLnBrk="1" latinLnBrk="0" hangingPunct="1">
        <a:lnSpc>
          <a:spcPct val="94000"/>
        </a:lnSpc>
        <a:spcBef>
          <a:spcPts val="1000"/>
        </a:spcBef>
        <a:spcAft>
          <a:spcPts val="200"/>
        </a:spcAft>
        <a:buFont typeface="Franklin Gothic Book" panose="020B0503020102020204" pitchFamily="34" charset="0"/>
        <a:buChar char="■"/>
        <a:defRPr sz="2000" kern="1200" baseline="0">
          <a:solidFill>
            <a:schemeClr val="tx2"/>
          </a:solidFill>
          <a:latin typeface="+mn-lt"/>
          <a:ea typeface="+mn-ea"/>
          <a:cs typeface="+mn-cs"/>
        </a:defRPr>
      </a:lvl1pPr>
      <a:lvl2pPr marL="9144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2000" i="1" kern="1200" baseline="0">
          <a:solidFill>
            <a:schemeClr val="tx2"/>
          </a:solidFill>
          <a:latin typeface="+mn-lt"/>
          <a:ea typeface="+mn-ea"/>
          <a:cs typeface="+mn-cs"/>
        </a:defRPr>
      </a:lvl2pPr>
      <a:lvl3pPr marL="13716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800" kern="1200" baseline="0">
          <a:solidFill>
            <a:schemeClr val="tx2"/>
          </a:solidFill>
          <a:latin typeface="+mn-lt"/>
          <a:ea typeface="+mn-ea"/>
          <a:cs typeface="+mn-cs"/>
        </a:defRPr>
      </a:lvl3pPr>
      <a:lvl4pPr marL="18288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800" i="1" kern="1200" baseline="0">
          <a:solidFill>
            <a:schemeClr val="tx2"/>
          </a:solidFill>
          <a:latin typeface="+mn-lt"/>
          <a:ea typeface="+mn-ea"/>
          <a:cs typeface="+mn-cs"/>
        </a:defRPr>
      </a:lvl4pPr>
      <a:lvl5pPr marL="22860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kern="1200" baseline="0">
          <a:solidFill>
            <a:schemeClr val="tx2"/>
          </a:solidFill>
          <a:latin typeface="+mn-lt"/>
          <a:ea typeface="+mn-ea"/>
          <a:cs typeface="+mn-cs"/>
        </a:defRPr>
      </a:lvl5pPr>
      <a:lvl6pPr marL="27432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i="1" kern="1200" baseline="0">
          <a:solidFill>
            <a:schemeClr val="tx2"/>
          </a:solidFill>
          <a:latin typeface="+mn-lt"/>
          <a:ea typeface="+mn-ea"/>
          <a:cs typeface="+mn-cs"/>
        </a:defRPr>
      </a:lvl6pPr>
      <a:lvl7pPr marL="32004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7pPr>
      <a:lvl8pPr marL="36576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i="1" kern="1200" baseline="0">
          <a:solidFill>
            <a:schemeClr val="tx2"/>
          </a:solidFill>
          <a:latin typeface="+mn-lt"/>
          <a:ea typeface="+mn-ea"/>
          <a:cs typeface="+mn-cs"/>
        </a:defRPr>
      </a:lvl8pPr>
      <a:lvl9pPr marL="41148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3" orient="horz" pos="1368">
          <p15:clr>
            <a:srgbClr val="F26B43"/>
          </p15:clr>
        </p15:guide>
        <p15:guide id="4" orient="horz" pos="1440">
          <p15:clr>
            <a:srgbClr val="F26B43"/>
          </p15:clr>
        </p15:guide>
        <p15:guide id="6" orient="horz" pos="3696">
          <p15:clr>
            <a:srgbClr val="F26B43"/>
          </p15:clr>
        </p15:guide>
        <p15:guide id="7" orient="horz" pos="432">
          <p15:clr>
            <a:srgbClr val="F26B43"/>
          </p15:clr>
        </p15:guide>
        <p15:guide id="8" orient="horz" pos="1512">
          <p15:clr>
            <a:srgbClr val="F26B43"/>
          </p15:clr>
        </p15:guide>
        <p15:guide id="9" pos="6912">
          <p15:clr>
            <a:srgbClr val="F26B43"/>
          </p15:clr>
        </p15:guide>
        <p15:guide id="10" pos="936">
          <p15:clr>
            <a:srgbClr val="F26B43"/>
          </p15:clr>
        </p15:guide>
        <p15:guide id="11" pos="864">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hyperlink" Target="https://arxiv.org/abs/2007.06736" TargetMode="External"/><Relationship Id="rId2" Type="http://schemas.openxmlformats.org/officeDocument/2006/relationships/image" Target="../media/image5.png"/><Relationship Id="rId1" Type="http://schemas.openxmlformats.org/officeDocument/2006/relationships/slideLayout" Target="../slideLayouts/slideLayout2.xml"/><Relationship Id="rId4" Type="http://schemas.openxmlformats.org/officeDocument/2006/relationships/hyperlink" Target="https://arxiv.org/abs/2007.11991" TargetMode="External"/></Relationships>
</file>

<file path=ppt/slides/_rels/slide13.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jpg"/><Relationship Id="rId1" Type="http://schemas.openxmlformats.org/officeDocument/2006/relationships/slideLayout" Target="../slideLayouts/slideLayout2.xml"/><Relationship Id="rId5" Type="http://schemas.openxmlformats.org/officeDocument/2006/relationships/image" Target="../media/image10.jpg"/><Relationship Id="rId4" Type="http://schemas.openxmlformats.org/officeDocument/2006/relationships/image" Target="../media/image9.png"/></Relationships>
</file>

<file path=ppt/slides/_rels/slide1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hyperlink" Target="https://en.wikipedia.org/wiki/File:SIR_Flow_Diagram.svg" TargetMode="Externa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hyperlink" Target="https://en.wikipedia.org/wiki/Asymptomatic_carrier" TargetMode="External"/><Relationship Id="rId2" Type="http://schemas.openxmlformats.org/officeDocument/2006/relationships/hyperlink" Target="https://en.wikipedia.org/wiki/Tuberculosis" TargetMode="External"/><Relationship Id="rId1" Type="http://schemas.openxmlformats.org/officeDocument/2006/relationships/slideLayout" Target="../slideLayouts/slideLayout2.xml"/><Relationship Id="rId4" Type="http://schemas.openxmlformats.org/officeDocument/2006/relationships/image" Target="../media/image12.png"/></Relationships>
</file>

<file path=ppt/slides/_rels/slide17.xml.rels><?xml version="1.0" encoding="UTF-8" standalone="yes"?>
<Relationships xmlns="http://schemas.openxmlformats.org/package/2006/relationships"><Relationship Id="rId2" Type="http://schemas.openxmlformats.org/officeDocument/2006/relationships/hyperlink" Target="https://en.wikipedia.org/wiki/Coronavirus" TargetMode="Externa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3.gif"/><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4.tiff"/><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9.tiff"/><Relationship Id="rId2" Type="http://schemas.openxmlformats.org/officeDocument/2006/relationships/hyperlink" Target="https://arxiv.org/pdf/2004.07208.pdf" TargetMode="Externa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21.tiff"/><Relationship Id="rId2" Type="http://schemas.openxmlformats.org/officeDocument/2006/relationships/image" Target="../media/image20.tiff"/><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hyperlink" Target="https://covid19.who.int/region/afro/country/mz" TargetMode="External"/><Relationship Id="rId2" Type="http://schemas.openxmlformats.org/officeDocument/2006/relationships/hyperlink" Target="https://covid19.who.int/region/afro/country/bj" TargetMode="External"/><Relationship Id="rId1" Type="http://schemas.openxmlformats.org/officeDocument/2006/relationships/slideLayout" Target="../slideLayouts/slideLayout2.xml"/><Relationship Id="rId6" Type="http://schemas.openxmlformats.org/officeDocument/2006/relationships/hyperlink" Target="https://www.moh.gov.zm/" TargetMode="External"/><Relationship Id="rId5" Type="http://schemas.openxmlformats.org/officeDocument/2006/relationships/hyperlink" Target="https://covid19.gouv.tg/" TargetMode="External"/><Relationship Id="rId4" Type="http://schemas.openxmlformats.org/officeDocument/2006/relationships/hyperlink" Target="https://covid19.who.int/region/afro/country/rw" TargetMode="External"/></Relationships>
</file>

<file path=ppt/slides/_rels/slide27.xml.rels><?xml version="1.0" encoding="UTF-8" standalone="yes"?>
<Relationships xmlns="http://schemas.openxmlformats.org/package/2006/relationships"><Relationship Id="rId2" Type="http://schemas.openxmlformats.org/officeDocument/2006/relationships/image" Target="../media/image22.emf"/><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hyperlink" Target="https://www.nature.com/articles/s41591-020-0883-7.pdf" TargetMode="External"/><Relationship Id="rId2" Type="http://schemas.openxmlformats.org/officeDocument/2006/relationships/image" Target="../media/image23.tiff"/><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25.tiff"/><Relationship Id="rId2" Type="http://schemas.openxmlformats.org/officeDocument/2006/relationships/image" Target="../media/image24.tif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hyperlink" Target="https://arxiv.org/pdf/2007.10927.pdf" TargetMode="Externa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27.tiff"/><Relationship Id="rId2" Type="http://schemas.openxmlformats.org/officeDocument/2006/relationships/image" Target="../media/image26.png"/><Relationship Id="rId1" Type="http://schemas.openxmlformats.org/officeDocument/2006/relationships/slideLayout" Target="../slideLayouts/slideLayout2.xml"/><Relationship Id="rId4" Type="http://schemas.openxmlformats.org/officeDocument/2006/relationships/image" Target="../media/image28.tiff"/></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29.gif"/><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hyperlink" Target="https://covid19.gouv.tg/situation-au-togo/" TargetMode="Externa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https://www.nytimes.com/interactive/2020/world/coronavirus-maps.html" TargetMode="External"/><Relationship Id="rId2" Type="http://schemas.openxmlformats.org/officeDocument/2006/relationships/hyperlink" Target="https://coronavirus.jhu.edu/map.html" TargetMode="Externa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36.jpe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hyperlink" Target="https://covid19.ins.gov.mz/" TargetMode="Externa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38.jpe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image" Target="../media/image40.jpe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hyperlink" Target="https://africacdc.org/covid-19/" TargetMode="Externa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openxmlformats.org/officeDocument/2006/relationships/hyperlink" Target="https://www.afro.who.int/news/who-supports-scientifically-proven-traditional-medicine?gclid=Cj0KCQjwvIT5BRCqARIsAAwwD-RwTgav0Sw_-hE3YYU3BcZNWgN70fEhlNq2rEBwvHin5DfkMOh31SAaAjiLEALw_wcB" TargetMode="External"/><Relationship Id="rId2" Type="http://schemas.openxmlformats.org/officeDocument/2006/relationships/image" Target="../media/image42.jp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3" Type="http://schemas.openxmlformats.org/officeDocument/2006/relationships/hyperlink" Target="https://www.fda.gov/news-events/press-announcements/coronavirus-covid-19-update-fda-revokes-emergency-use-authorization-chloroquine-and" TargetMode="External"/><Relationship Id="rId2" Type="http://schemas.openxmlformats.org/officeDocument/2006/relationships/hyperlink" Target="https://www.usatoday.com/story/news/factcheck/2020/07/21/fact-check-hydroxychloroquine-hasnt-helped-covid-19-studies-show/5407547002/" TargetMode="External"/><Relationship Id="rId1" Type="http://schemas.openxmlformats.org/officeDocument/2006/relationships/slideLayout" Target="../slideLayouts/slideLayout2.xml"/><Relationship Id="rId4" Type="http://schemas.openxmlformats.org/officeDocument/2006/relationships/hyperlink" Target="https://www.thedailybeast.com/stella-immanuel-trumps-new-covid-doctor-believes-in-alien-dna-demon-sperm-and-hydroxychloroquine" TargetMode="External"/></Relationships>
</file>

<file path=ppt/slides/_rels/slide54.xml.rels><?xml version="1.0" encoding="UTF-8" standalone="yes"?>
<Relationships xmlns="http://schemas.openxmlformats.org/package/2006/relationships"><Relationship Id="rId3" Type="http://schemas.openxmlformats.org/officeDocument/2006/relationships/hyperlink" Target="https://cnn.com/2020/07/20/health/oxford-covid-19-vaccine-results-cansino-pfizer-study/index.html" TargetMode="External"/><Relationship Id="rId2" Type="http://schemas.openxmlformats.org/officeDocument/2006/relationships/hyperlink" Target="https://www.cnn.com/2020/07/28/europe/russia-coronavirus-vaccine-approval-intl/index.html" TargetMode="Externa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hyperlink" Target="https://www.africanschoolofphysics.org/online-lecture-series/"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20F210-0B9D-7449-B42D-CF20C4511B4D}"/>
              </a:ext>
            </a:extLst>
          </p:cNvPr>
          <p:cNvSpPr>
            <a:spLocks noGrp="1"/>
          </p:cNvSpPr>
          <p:nvPr>
            <p:ph type="ctrTitle"/>
          </p:nvPr>
        </p:nvSpPr>
        <p:spPr>
          <a:xfrm>
            <a:off x="1915127" y="1246193"/>
            <a:ext cx="8361229" cy="1092969"/>
          </a:xfrm>
        </p:spPr>
        <p:txBody>
          <a:bodyPr/>
          <a:lstStyle/>
          <a:p>
            <a:r>
              <a:rPr lang="en-US" sz="4000" dirty="0"/>
              <a:t>A study of covid-19 data from African countries</a:t>
            </a:r>
          </a:p>
        </p:txBody>
      </p:sp>
      <p:sp>
        <p:nvSpPr>
          <p:cNvPr id="3" name="Subtitle 2">
            <a:extLst>
              <a:ext uri="{FF2B5EF4-FFF2-40B4-BE49-F238E27FC236}">
                <a16:creationId xmlns:a16="http://schemas.microsoft.com/office/drawing/2014/main" id="{9A17D2C5-7A91-A54C-817A-6BE31531DEC4}"/>
              </a:ext>
            </a:extLst>
          </p:cNvPr>
          <p:cNvSpPr>
            <a:spLocks noGrp="1"/>
          </p:cNvSpPr>
          <p:nvPr>
            <p:ph type="subTitle" idx="1"/>
          </p:nvPr>
        </p:nvSpPr>
        <p:spPr>
          <a:xfrm>
            <a:off x="2328530" y="2712270"/>
            <a:ext cx="7432158" cy="2338195"/>
          </a:xfrm>
        </p:spPr>
        <p:txBody>
          <a:bodyPr>
            <a:normAutofit fontScale="92500"/>
          </a:bodyPr>
          <a:lstStyle/>
          <a:p>
            <a:r>
              <a:rPr lang="en-US" b="1" dirty="0">
                <a:solidFill>
                  <a:srgbClr val="0070C0"/>
                </a:solidFill>
              </a:rPr>
              <a:t>Dr. Kétévi A. Assamagan </a:t>
            </a:r>
            <a:r>
              <a:rPr lang="en-US" dirty="0"/>
              <a:t>(BNL, USA), </a:t>
            </a:r>
            <a:r>
              <a:rPr lang="en-US" b="1" dirty="0">
                <a:solidFill>
                  <a:srgbClr val="0070C0"/>
                </a:solidFill>
              </a:rPr>
              <a:t>Dr. Somiéalo Azote </a:t>
            </a:r>
            <a:r>
              <a:rPr lang="en-US" dirty="0"/>
              <a:t>(Université de Lomé, Togo), </a:t>
            </a:r>
            <a:r>
              <a:rPr lang="en-US" b="1" dirty="0">
                <a:solidFill>
                  <a:srgbClr val="0070C0"/>
                </a:solidFill>
              </a:rPr>
              <a:t>Cyrille E. </a:t>
            </a:r>
            <a:r>
              <a:rPr lang="en-US" b="1" dirty="0" err="1">
                <a:solidFill>
                  <a:srgbClr val="0070C0"/>
                </a:solidFill>
              </a:rPr>
              <a:t>Haliya</a:t>
            </a:r>
            <a:r>
              <a:rPr lang="en-US" b="1" dirty="0">
                <a:solidFill>
                  <a:srgbClr val="0070C0"/>
                </a:solidFill>
              </a:rPr>
              <a:t> </a:t>
            </a:r>
            <a:r>
              <a:rPr lang="en-US" dirty="0"/>
              <a:t>(University of Abomey-</a:t>
            </a:r>
            <a:r>
              <a:rPr lang="en-US" dirty="0" err="1"/>
              <a:t>Calavi</a:t>
            </a:r>
            <a:r>
              <a:rPr lang="en-US" dirty="0"/>
              <a:t>, Benin), </a:t>
            </a:r>
            <a:r>
              <a:rPr lang="en-US" b="1" dirty="0" err="1">
                <a:solidFill>
                  <a:srgbClr val="0070C0"/>
                </a:solidFill>
              </a:rPr>
              <a:t>Toivo</a:t>
            </a:r>
            <a:r>
              <a:rPr lang="en-US" b="1" dirty="0">
                <a:solidFill>
                  <a:srgbClr val="0070C0"/>
                </a:solidFill>
              </a:rPr>
              <a:t> S. </a:t>
            </a:r>
            <a:r>
              <a:rPr lang="en-US" b="1" dirty="0" err="1">
                <a:solidFill>
                  <a:srgbClr val="0070C0"/>
                </a:solidFill>
              </a:rPr>
              <a:t>Mabote</a:t>
            </a:r>
            <a:r>
              <a:rPr lang="en-US" dirty="0"/>
              <a:t> (</a:t>
            </a:r>
            <a:r>
              <a:rPr lang="en-US" dirty="0" err="1"/>
              <a:t>Universidate</a:t>
            </a:r>
            <a:r>
              <a:rPr lang="en-US" dirty="0"/>
              <a:t> Eduardo </a:t>
            </a:r>
            <a:r>
              <a:rPr lang="en-US" dirty="0" err="1"/>
              <a:t>Mondlane</a:t>
            </a:r>
            <a:r>
              <a:rPr lang="en-US" dirty="0"/>
              <a:t>, Mozambique), </a:t>
            </a:r>
            <a:r>
              <a:rPr lang="en-US" b="1" dirty="0" err="1">
                <a:solidFill>
                  <a:srgbClr val="0070C0"/>
                </a:solidFill>
              </a:rPr>
              <a:t>Kondwani</a:t>
            </a:r>
            <a:r>
              <a:rPr lang="en-US" b="1" dirty="0">
                <a:solidFill>
                  <a:srgbClr val="0070C0"/>
                </a:solidFill>
              </a:rPr>
              <a:t> C. C. </a:t>
            </a:r>
            <a:r>
              <a:rPr lang="en-US" b="1" dirty="0" err="1">
                <a:solidFill>
                  <a:srgbClr val="0070C0"/>
                </a:solidFill>
              </a:rPr>
              <a:t>Mwale</a:t>
            </a:r>
            <a:r>
              <a:rPr lang="en-US" b="1" dirty="0">
                <a:solidFill>
                  <a:srgbClr val="0070C0"/>
                </a:solidFill>
              </a:rPr>
              <a:t> </a:t>
            </a:r>
            <a:r>
              <a:rPr lang="en-US" dirty="0"/>
              <a:t>(University of Rwanda, Rwanda), </a:t>
            </a:r>
            <a:r>
              <a:rPr lang="en-US" b="1" dirty="0" err="1">
                <a:solidFill>
                  <a:srgbClr val="0070C0"/>
                </a:solidFill>
              </a:rPr>
              <a:t>Ebode</a:t>
            </a:r>
            <a:r>
              <a:rPr lang="en-US" b="1" dirty="0">
                <a:solidFill>
                  <a:srgbClr val="0070C0"/>
                </a:solidFill>
              </a:rPr>
              <a:t> F. </a:t>
            </a:r>
            <a:r>
              <a:rPr lang="en-US" b="1" dirty="0" err="1">
                <a:solidFill>
                  <a:srgbClr val="0070C0"/>
                </a:solidFill>
              </a:rPr>
              <a:t>Onyie</a:t>
            </a:r>
            <a:r>
              <a:rPr lang="en-US" b="1" dirty="0">
                <a:solidFill>
                  <a:srgbClr val="0070C0"/>
                </a:solidFill>
              </a:rPr>
              <a:t> </a:t>
            </a:r>
            <a:r>
              <a:rPr lang="en-US" dirty="0"/>
              <a:t>(University of Yaoundé 1, Cameroon), </a:t>
            </a:r>
            <a:r>
              <a:rPr lang="en-US" b="1" dirty="0">
                <a:solidFill>
                  <a:srgbClr val="0070C0"/>
                </a:solidFill>
              </a:rPr>
              <a:t>George Zimba</a:t>
            </a:r>
            <a:r>
              <a:rPr lang="en-US" dirty="0"/>
              <a:t> (University of </a:t>
            </a:r>
            <a:r>
              <a:rPr lang="en-US" dirty="0" err="1"/>
              <a:t>Jyväskylä</a:t>
            </a:r>
            <a:r>
              <a:rPr lang="en-US" dirty="0"/>
              <a:t>, Finland)</a:t>
            </a:r>
          </a:p>
        </p:txBody>
      </p:sp>
    </p:spTree>
    <p:extLst>
      <p:ext uri="{BB962C8B-B14F-4D97-AF65-F5344CB8AC3E}">
        <p14:creationId xmlns:p14="http://schemas.microsoft.com/office/powerpoint/2010/main" val="93307318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D36881EA-65DC-7F49-85F4-96639D525E5A}"/>
              </a:ext>
            </a:extLst>
          </p:cNvPr>
          <p:cNvSpPr>
            <a:spLocks noGrp="1"/>
          </p:cNvSpPr>
          <p:nvPr>
            <p:ph type="ftr" sz="quarter" idx="11"/>
          </p:nvPr>
        </p:nvSpPr>
        <p:spPr/>
        <p:txBody>
          <a:bodyPr/>
          <a:lstStyle/>
          <a:p>
            <a:r>
              <a:rPr lang="en-US"/>
              <a:t>ASP Colloquium</a:t>
            </a:r>
          </a:p>
        </p:txBody>
      </p:sp>
      <p:sp>
        <p:nvSpPr>
          <p:cNvPr id="5" name="Slide Number Placeholder 4">
            <a:extLst>
              <a:ext uri="{FF2B5EF4-FFF2-40B4-BE49-F238E27FC236}">
                <a16:creationId xmlns:a16="http://schemas.microsoft.com/office/drawing/2014/main" id="{517F519F-823F-AD4B-BD21-1971B26303D9}"/>
              </a:ext>
            </a:extLst>
          </p:cNvPr>
          <p:cNvSpPr>
            <a:spLocks noGrp="1"/>
          </p:cNvSpPr>
          <p:nvPr>
            <p:ph type="sldNum" sz="quarter" idx="12"/>
          </p:nvPr>
        </p:nvSpPr>
        <p:spPr/>
        <p:txBody>
          <a:bodyPr/>
          <a:lstStyle/>
          <a:p>
            <a:fld id="{EE89B059-E7D0-914B-9C72-7258701F1F1A}" type="slidenum">
              <a:rPr lang="en-US" smtClean="0"/>
              <a:t>10</a:t>
            </a:fld>
            <a:endParaRPr lang="en-US"/>
          </a:p>
        </p:txBody>
      </p:sp>
      <p:pic>
        <p:nvPicPr>
          <p:cNvPr id="6" name="Image 4">
            <a:extLst>
              <a:ext uri="{FF2B5EF4-FFF2-40B4-BE49-F238E27FC236}">
                <a16:creationId xmlns:a16="http://schemas.microsoft.com/office/drawing/2014/main" id="{A38ABCE3-3DE4-F24F-96BB-655C7221F77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32832" y="0"/>
            <a:ext cx="2932690" cy="2767932"/>
          </a:xfrm>
          <a:prstGeom prst="rect">
            <a:avLst/>
          </a:prstGeom>
        </p:spPr>
      </p:pic>
      <p:sp>
        <p:nvSpPr>
          <p:cNvPr id="7" name="ZoneTexte 5">
            <a:extLst>
              <a:ext uri="{FF2B5EF4-FFF2-40B4-BE49-F238E27FC236}">
                <a16:creationId xmlns:a16="http://schemas.microsoft.com/office/drawing/2014/main" id="{6A1D8DF7-DEDE-274A-B0E2-45D3DFA34B94}"/>
              </a:ext>
            </a:extLst>
          </p:cNvPr>
          <p:cNvSpPr txBox="1"/>
          <p:nvPr/>
        </p:nvSpPr>
        <p:spPr>
          <a:xfrm>
            <a:off x="3665522" y="394854"/>
            <a:ext cx="8526478" cy="5847755"/>
          </a:xfrm>
          <a:prstGeom prst="rect">
            <a:avLst/>
          </a:prstGeom>
          <a:noFill/>
        </p:spPr>
        <p:txBody>
          <a:bodyPr wrap="square" rtlCol="0">
            <a:spAutoFit/>
          </a:bodyPr>
          <a:lstStyle/>
          <a:p>
            <a:pPr algn="just">
              <a:spcAft>
                <a:spcPts val="0"/>
              </a:spcAft>
            </a:pPr>
            <a:r>
              <a:rPr lang="en-US" sz="2200" b="1" kern="150" dirty="0">
                <a:solidFill>
                  <a:srgbClr val="00B050"/>
                </a:solidFill>
                <a:latin typeface="Times New Roman" panose="02020603050405020304" pitchFamily="18" charset="0"/>
                <a:ea typeface="WenQuanYi Zen Hei Sharp"/>
                <a:cs typeface="Times New Roman" panose="02020603050405020304" pitchFamily="18" charset="0"/>
              </a:rPr>
              <a:t>EBODE ONYIE Fabien </a:t>
            </a:r>
            <a:r>
              <a:rPr lang="en-US" sz="2200" kern="150" dirty="0">
                <a:latin typeface="Times New Roman" panose="02020603050405020304" pitchFamily="18" charset="0"/>
                <a:ea typeface="WenQuanYi Zen Hei Sharp"/>
                <a:cs typeface="Times New Roman" panose="02020603050405020304" pitchFamily="18" charset="0"/>
              </a:rPr>
              <a:t>is </a:t>
            </a:r>
            <a:r>
              <a:rPr lang="en-US" sz="2200" kern="150" dirty="0" err="1">
                <a:latin typeface="Times New Roman" panose="02020603050405020304" pitchFamily="18" charset="0"/>
                <a:ea typeface="WenQuanYi Zen Hei Sharp"/>
                <a:cs typeface="Times New Roman" panose="02020603050405020304" pitchFamily="18" charset="0"/>
              </a:rPr>
              <a:t>Ph.D</a:t>
            </a:r>
            <a:r>
              <a:rPr lang="en-US" sz="2200" kern="150" dirty="0">
                <a:latin typeface="Times New Roman" panose="02020603050405020304" pitchFamily="18" charset="0"/>
                <a:ea typeface="WenQuanYi Zen Hei Sharp"/>
                <a:cs typeface="Times New Roman" panose="02020603050405020304" pitchFamily="18" charset="0"/>
              </a:rPr>
              <a:t> Student in a co-supervision  between the University of  </a:t>
            </a:r>
            <a:r>
              <a:rPr lang="en-US" sz="2200" kern="150" dirty="0" err="1">
                <a:latin typeface="Times New Roman" panose="02020603050405020304" pitchFamily="18" charset="0"/>
                <a:ea typeface="WenQuanYi Zen Hei Sharp"/>
                <a:cs typeface="Times New Roman" panose="02020603050405020304" pitchFamily="18" charset="0"/>
              </a:rPr>
              <a:t>Yaounde</a:t>
            </a:r>
            <a:r>
              <a:rPr lang="en-US" sz="2200" kern="150" dirty="0">
                <a:latin typeface="Times New Roman" panose="02020603050405020304" pitchFamily="18" charset="0"/>
                <a:ea typeface="WenQuanYi Zen Hei Sharp"/>
                <a:cs typeface="Times New Roman" panose="02020603050405020304" pitchFamily="18" charset="0"/>
              </a:rPr>
              <a:t> I at Cameroon and the  in a project #Measuring the Charged Pion Polarizability in the  </a:t>
            </a:r>
            <a:r>
              <a:rPr lang="en-US" sz="2200" kern="150" dirty="0" err="1">
                <a:latin typeface="Times New Roman" panose="02020603050405020304" pitchFamily="18" charset="0"/>
                <a:ea typeface="WenQuanYi Zen Hei Sharp"/>
                <a:cs typeface="Times New Roman" panose="02020603050405020304" pitchFamily="18" charset="0"/>
              </a:rPr>
              <a:t>γγ</a:t>
            </a:r>
            <a:r>
              <a:rPr lang="en-US" sz="2200" kern="150" dirty="0">
                <a:latin typeface="Times New Roman" panose="02020603050405020304" pitchFamily="18" charset="0"/>
                <a:ea typeface="WenQuanYi Zen Hei Sharp"/>
                <a:cs typeface="Times New Roman" panose="02020603050405020304" pitchFamily="18" charset="0"/>
              </a:rPr>
              <a:t> → π + π − Reaction# which is A proposal to the 40</a:t>
            </a:r>
            <a:r>
              <a:rPr lang="en-US" sz="2200" kern="150" baseline="30000" dirty="0">
                <a:latin typeface="Times New Roman" panose="02020603050405020304" pitchFamily="18" charset="0"/>
                <a:ea typeface="WenQuanYi Zen Hei Sharp"/>
                <a:cs typeface="Times New Roman" panose="02020603050405020304" pitchFamily="18" charset="0"/>
              </a:rPr>
              <a:t>th  </a:t>
            </a:r>
            <a:r>
              <a:rPr lang="en-US" sz="2200" kern="150" dirty="0">
                <a:latin typeface="Times New Roman" panose="02020603050405020304" pitchFamily="18" charset="0"/>
                <a:ea typeface="WenQuanYi Zen Hei Sharp"/>
                <a:cs typeface="Times New Roman" panose="02020603050405020304" pitchFamily="18" charset="0"/>
              </a:rPr>
              <a:t>Jefferson Lab Program Advisory Committee at Jefferson Lab. This project plan to make a precision measurement of the charged pion polarizability by measurement of </a:t>
            </a:r>
            <a:r>
              <a:rPr lang="en-US" sz="2200" kern="150" dirty="0" err="1">
                <a:latin typeface="Times New Roman" panose="02020603050405020304" pitchFamily="18" charset="0"/>
                <a:ea typeface="WenQuanYi Zen Hei Sharp"/>
                <a:cs typeface="Times New Roman" panose="02020603050405020304" pitchFamily="18" charset="0"/>
              </a:rPr>
              <a:t>γγ</a:t>
            </a:r>
            <a:r>
              <a:rPr lang="en-US" sz="2200" kern="150" dirty="0">
                <a:latin typeface="Times New Roman" panose="02020603050405020304" pitchFamily="18" charset="0"/>
                <a:ea typeface="WenQuanYi Zen Hei Sharp"/>
                <a:cs typeface="Times New Roman" panose="02020603050405020304" pitchFamily="18" charset="0"/>
              </a:rPr>
              <a:t> → π + π − cross sections using the </a:t>
            </a:r>
            <a:r>
              <a:rPr lang="en-US" sz="2200" kern="150" dirty="0" err="1">
                <a:latin typeface="Times New Roman" panose="02020603050405020304" pitchFamily="18" charset="0"/>
                <a:ea typeface="WenQuanYi Zen Hei Sharp"/>
                <a:cs typeface="Times New Roman" panose="02020603050405020304" pitchFamily="18" charset="0"/>
              </a:rPr>
              <a:t>GlueX</a:t>
            </a:r>
            <a:r>
              <a:rPr lang="en-US" sz="2200" kern="150" dirty="0">
                <a:latin typeface="Times New Roman" panose="02020603050405020304" pitchFamily="18" charset="0"/>
                <a:ea typeface="WenQuanYi Zen Hei Sharp"/>
                <a:cs typeface="Times New Roman" panose="02020603050405020304" pitchFamily="18" charset="0"/>
              </a:rPr>
              <a:t> detector in Hall D. His contribution in the project is to model the muon chamber  which is a great part of the </a:t>
            </a:r>
            <a:r>
              <a:rPr lang="en-US" sz="2200" kern="150" dirty="0" err="1">
                <a:latin typeface="Times New Roman" panose="02020603050405020304" pitchFamily="18" charset="0"/>
                <a:ea typeface="WenQuanYi Zen Hei Sharp"/>
                <a:cs typeface="Times New Roman" panose="02020603050405020304" pitchFamily="18" charset="0"/>
              </a:rPr>
              <a:t>GlueX</a:t>
            </a:r>
            <a:r>
              <a:rPr lang="en-US" sz="2200" kern="150" dirty="0">
                <a:latin typeface="Times New Roman" panose="02020603050405020304" pitchFamily="18" charset="0"/>
                <a:ea typeface="WenQuanYi Zen Hei Sharp"/>
                <a:cs typeface="Times New Roman" panose="02020603050405020304" pitchFamily="18" charset="0"/>
              </a:rPr>
              <a:t> detector in HALL D to do measurements of </a:t>
            </a:r>
            <a:r>
              <a:rPr lang="en-US" sz="2200" kern="150" dirty="0" err="1">
                <a:latin typeface="Times New Roman" panose="02020603050405020304" pitchFamily="18" charset="0"/>
                <a:ea typeface="WenQuanYi Zen Hei Sharp"/>
                <a:cs typeface="Times New Roman" panose="02020603050405020304" pitchFamily="18" charset="0"/>
              </a:rPr>
              <a:t>pions</a:t>
            </a:r>
            <a:r>
              <a:rPr lang="en-US" sz="2200" kern="150" dirty="0">
                <a:latin typeface="Times New Roman" panose="02020603050405020304" pitchFamily="18" charset="0"/>
                <a:ea typeface="WenQuanYi Zen Hei Sharp"/>
                <a:cs typeface="Times New Roman" panose="02020603050405020304" pitchFamily="18" charset="0"/>
              </a:rPr>
              <a:t> and muons polarizability. For that, he uses Geant4 in order to model the detector, run some events in order to get the production of the optical photons beyond the secondary particles from muons and </a:t>
            </a:r>
            <a:r>
              <a:rPr lang="en-US" sz="2200" kern="150" dirty="0" err="1">
                <a:latin typeface="Times New Roman" panose="02020603050405020304" pitchFamily="18" charset="0"/>
                <a:ea typeface="WenQuanYi Zen Hei Sharp"/>
                <a:cs typeface="Times New Roman" panose="02020603050405020304" pitchFamily="18" charset="0"/>
              </a:rPr>
              <a:t>pions</a:t>
            </a:r>
            <a:r>
              <a:rPr lang="en-US" sz="2200" kern="150" dirty="0">
                <a:latin typeface="Times New Roman" panose="02020603050405020304" pitchFamily="18" charset="0"/>
                <a:ea typeface="WenQuanYi Zen Hei Sharp"/>
                <a:cs typeface="Times New Roman" panose="02020603050405020304" pitchFamily="18" charset="0"/>
              </a:rPr>
              <a:t> like primary particles.</a:t>
            </a:r>
          </a:p>
          <a:p>
            <a:pPr algn="just">
              <a:spcAft>
                <a:spcPts val="0"/>
              </a:spcAft>
            </a:pPr>
            <a:endParaRPr lang="en-US" sz="2200" kern="150" dirty="0">
              <a:latin typeface="Times New Roman" panose="02020603050405020304" pitchFamily="18" charset="0"/>
              <a:ea typeface="WenQuanYi Zen Hei Sharp"/>
              <a:cs typeface="Times New Roman" panose="02020603050405020304" pitchFamily="18" charset="0"/>
            </a:endParaRPr>
          </a:p>
          <a:p>
            <a:pPr algn="just">
              <a:spcAft>
                <a:spcPts val="0"/>
              </a:spcAft>
            </a:pPr>
            <a:r>
              <a:rPr lang="en-US" sz="2200" kern="150" dirty="0">
                <a:latin typeface="Times New Roman" panose="02020603050405020304" pitchFamily="18" charset="0"/>
                <a:ea typeface="WenQuanYi Zen Hei Sharp"/>
                <a:cs typeface="Times New Roman" panose="02020603050405020304" pitchFamily="18" charset="0"/>
              </a:rPr>
              <a:t>He was one of the selected students for the participation at the  School on the Fundamental Physics and Applications which has been held at the University of Rwanda, Kigali, from 31july to 19 august 2016.  </a:t>
            </a:r>
            <a:endParaRPr lang="fr-CM" sz="2200" kern="150" dirty="0">
              <a:latin typeface="Times New Roman" panose="02020603050405020304" pitchFamily="18" charset="0"/>
              <a:ea typeface="WenQuanYi Zen Hei Sharp"/>
              <a:cs typeface="Times New Roman" panose="02020603050405020304" pitchFamily="18" charset="0"/>
            </a:endParaRPr>
          </a:p>
        </p:txBody>
      </p:sp>
      <p:sp>
        <p:nvSpPr>
          <p:cNvPr id="8" name="Date Placeholder 7">
            <a:extLst>
              <a:ext uri="{FF2B5EF4-FFF2-40B4-BE49-F238E27FC236}">
                <a16:creationId xmlns:a16="http://schemas.microsoft.com/office/drawing/2014/main" id="{8294E8BE-3135-B840-9C1F-4AD6B64827C1}"/>
              </a:ext>
            </a:extLst>
          </p:cNvPr>
          <p:cNvSpPr>
            <a:spLocks noGrp="1"/>
          </p:cNvSpPr>
          <p:nvPr>
            <p:ph type="dt" sz="half" idx="10"/>
          </p:nvPr>
        </p:nvSpPr>
        <p:spPr/>
        <p:txBody>
          <a:bodyPr/>
          <a:lstStyle/>
          <a:p>
            <a:r>
              <a:rPr lang="en-US"/>
              <a:t>7/31/20</a:t>
            </a:r>
          </a:p>
        </p:txBody>
      </p:sp>
    </p:spTree>
    <p:extLst>
      <p:ext uri="{BB962C8B-B14F-4D97-AF65-F5344CB8AC3E}">
        <p14:creationId xmlns:p14="http://schemas.microsoft.com/office/powerpoint/2010/main" val="207836384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B2CCAC46-1897-D141-A454-0DF0E540A5A2}"/>
              </a:ext>
            </a:extLst>
          </p:cNvPr>
          <p:cNvSpPr>
            <a:spLocks noGrp="1"/>
          </p:cNvSpPr>
          <p:nvPr>
            <p:ph idx="1"/>
          </p:nvPr>
        </p:nvSpPr>
        <p:spPr>
          <a:xfrm>
            <a:off x="5079657" y="0"/>
            <a:ext cx="6780940" cy="3783707"/>
          </a:xfrm>
        </p:spPr>
        <p:txBody>
          <a:bodyPr>
            <a:noAutofit/>
          </a:bodyPr>
          <a:lstStyle/>
          <a:p>
            <a:r>
              <a:rPr lang="en-US" sz="2800" b="1">
                <a:solidFill>
                  <a:srgbClr val="00B050"/>
                </a:solidFill>
              </a:rPr>
              <a:t>George Zimba </a:t>
            </a:r>
            <a:r>
              <a:rPr lang="en-US" sz="2800"/>
              <a:t>is currently a PhD student in nuclear physics at the University of </a:t>
            </a:r>
            <a:r>
              <a:rPr lang="en-US" sz="2800" err="1"/>
              <a:t>Jyväskylä</a:t>
            </a:r>
            <a:r>
              <a:rPr lang="en-US" sz="2800"/>
              <a:t>. He earned his Bachelor of Science from the University of Zambia, in Zambia and a Masters from the University of Johannesburg in South Africa. George attended the African School of Fundamental Physics in 2016 in Kigali, Rwanda. George’s current area of research are nuclei around the proton = neutron line. These nuclei have interesting physics properties, i.e. interchange of proton and neutron, the so-called mirror nuclei. These studies contribute to the knowledge of the fundamental features of the strong interaction</a:t>
            </a:r>
            <a:r>
              <a:rPr lang="en-GB" sz="2800"/>
              <a:t>.</a:t>
            </a:r>
            <a:endParaRPr lang="en-US" sz="2800"/>
          </a:p>
          <a:p>
            <a:pPr marL="0" indent="0">
              <a:buNone/>
            </a:pPr>
            <a:endParaRPr lang="en-US" sz="2800"/>
          </a:p>
        </p:txBody>
      </p:sp>
      <p:sp>
        <p:nvSpPr>
          <p:cNvPr id="4" name="Footer Placeholder 3">
            <a:extLst>
              <a:ext uri="{FF2B5EF4-FFF2-40B4-BE49-F238E27FC236}">
                <a16:creationId xmlns:a16="http://schemas.microsoft.com/office/drawing/2014/main" id="{522084DF-E547-F944-A87B-27C41382CEDA}"/>
              </a:ext>
            </a:extLst>
          </p:cNvPr>
          <p:cNvSpPr>
            <a:spLocks noGrp="1"/>
          </p:cNvSpPr>
          <p:nvPr>
            <p:ph type="ftr" sz="quarter" idx="11"/>
          </p:nvPr>
        </p:nvSpPr>
        <p:spPr/>
        <p:txBody>
          <a:bodyPr/>
          <a:lstStyle/>
          <a:p>
            <a:r>
              <a:rPr lang="en-US"/>
              <a:t>ASP Colloquium</a:t>
            </a:r>
          </a:p>
        </p:txBody>
      </p:sp>
      <p:sp>
        <p:nvSpPr>
          <p:cNvPr id="5" name="Slide Number Placeholder 4">
            <a:extLst>
              <a:ext uri="{FF2B5EF4-FFF2-40B4-BE49-F238E27FC236}">
                <a16:creationId xmlns:a16="http://schemas.microsoft.com/office/drawing/2014/main" id="{3A884A62-DCD2-9F49-AFFB-B8344E75A84D}"/>
              </a:ext>
            </a:extLst>
          </p:cNvPr>
          <p:cNvSpPr>
            <a:spLocks noGrp="1"/>
          </p:cNvSpPr>
          <p:nvPr>
            <p:ph type="sldNum" sz="quarter" idx="12"/>
          </p:nvPr>
        </p:nvSpPr>
        <p:spPr/>
        <p:txBody>
          <a:bodyPr/>
          <a:lstStyle/>
          <a:p>
            <a:fld id="{EE89B059-E7D0-914B-9C72-7258701F1F1A}" type="slidenum">
              <a:rPr lang="en-US" smtClean="0"/>
              <a:t>11</a:t>
            </a:fld>
            <a:endParaRPr lang="en-US"/>
          </a:p>
        </p:txBody>
      </p:sp>
      <p:sp>
        <p:nvSpPr>
          <p:cNvPr id="10" name="Date Placeholder 9">
            <a:extLst>
              <a:ext uri="{FF2B5EF4-FFF2-40B4-BE49-F238E27FC236}">
                <a16:creationId xmlns:a16="http://schemas.microsoft.com/office/drawing/2014/main" id="{C1FEAF7B-F2B9-3242-AE56-D7448CB5571B}"/>
              </a:ext>
            </a:extLst>
          </p:cNvPr>
          <p:cNvSpPr>
            <a:spLocks noGrp="1"/>
          </p:cNvSpPr>
          <p:nvPr>
            <p:ph type="dt" sz="half" idx="10"/>
          </p:nvPr>
        </p:nvSpPr>
        <p:spPr/>
        <p:txBody>
          <a:bodyPr/>
          <a:lstStyle/>
          <a:p>
            <a:r>
              <a:rPr lang="en-US"/>
              <a:t>7/31/20</a:t>
            </a:r>
          </a:p>
        </p:txBody>
      </p:sp>
      <p:pic>
        <p:nvPicPr>
          <p:cNvPr id="12" name="Picture 11">
            <a:extLst>
              <a:ext uri="{FF2B5EF4-FFF2-40B4-BE49-F238E27FC236}">
                <a16:creationId xmlns:a16="http://schemas.microsoft.com/office/drawing/2014/main" id="{D2FB9B63-1734-0149-B162-8965F6EB535B}"/>
              </a:ext>
            </a:extLst>
          </p:cNvPr>
          <p:cNvPicPr>
            <a:picLocks noChangeAspect="1"/>
          </p:cNvPicPr>
          <p:nvPr/>
        </p:nvPicPr>
        <p:blipFill>
          <a:blip r:embed="rId2"/>
          <a:stretch>
            <a:fillRect/>
          </a:stretch>
        </p:blipFill>
        <p:spPr>
          <a:xfrm>
            <a:off x="816653" y="95534"/>
            <a:ext cx="4372186" cy="5366644"/>
          </a:xfrm>
          <a:prstGeom prst="rect">
            <a:avLst/>
          </a:prstGeom>
        </p:spPr>
      </p:pic>
    </p:spTree>
    <p:extLst>
      <p:ext uri="{BB962C8B-B14F-4D97-AF65-F5344CB8AC3E}">
        <p14:creationId xmlns:p14="http://schemas.microsoft.com/office/powerpoint/2010/main" val="320294399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08E24EF6-CDEF-FA41-A4A3-CB18E0382585}"/>
              </a:ext>
            </a:extLst>
          </p:cNvPr>
          <p:cNvSpPr>
            <a:spLocks noGrp="1"/>
          </p:cNvSpPr>
          <p:nvPr>
            <p:ph type="ftr" sz="quarter" idx="11"/>
          </p:nvPr>
        </p:nvSpPr>
        <p:spPr/>
        <p:txBody>
          <a:bodyPr/>
          <a:lstStyle/>
          <a:p>
            <a:r>
              <a:rPr lang="en-US"/>
              <a:t>ASP Colloquium</a:t>
            </a:r>
          </a:p>
        </p:txBody>
      </p:sp>
      <p:sp>
        <p:nvSpPr>
          <p:cNvPr id="5" name="Slide Number Placeholder 4">
            <a:extLst>
              <a:ext uri="{FF2B5EF4-FFF2-40B4-BE49-F238E27FC236}">
                <a16:creationId xmlns:a16="http://schemas.microsoft.com/office/drawing/2014/main" id="{539A1987-C8AC-0741-87FA-DC38DD5C8595}"/>
              </a:ext>
            </a:extLst>
          </p:cNvPr>
          <p:cNvSpPr>
            <a:spLocks noGrp="1"/>
          </p:cNvSpPr>
          <p:nvPr>
            <p:ph type="sldNum" sz="quarter" idx="12"/>
          </p:nvPr>
        </p:nvSpPr>
        <p:spPr/>
        <p:txBody>
          <a:bodyPr/>
          <a:lstStyle/>
          <a:p>
            <a:fld id="{EE89B059-E7D0-914B-9C72-7258701F1F1A}" type="slidenum">
              <a:rPr lang="en-US" smtClean="0"/>
              <a:t>12</a:t>
            </a:fld>
            <a:endParaRPr lang="en-US"/>
          </a:p>
        </p:txBody>
      </p:sp>
      <p:pic>
        <p:nvPicPr>
          <p:cNvPr id="6" name="Content Placeholder 5">
            <a:extLst>
              <a:ext uri="{FF2B5EF4-FFF2-40B4-BE49-F238E27FC236}">
                <a16:creationId xmlns:a16="http://schemas.microsoft.com/office/drawing/2014/main" id="{08B6DA02-55DA-194D-B944-85FB1EE44CE9}"/>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880110" y="252484"/>
            <a:ext cx="2177160" cy="3581400"/>
          </a:xfrm>
          <a:prstGeom prst="rect">
            <a:avLst/>
          </a:prstGeom>
        </p:spPr>
      </p:pic>
      <p:sp>
        <p:nvSpPr>
          <p:cNvPr id="7" name="Content Placeholder 2">
            <a:extLst>
              <a:ext uri="{FF2B5EF4-FFF2-40B4-BE49-F238E27FC236}">
                <a16:creationId xmlns:a16="http://schemas.microsoft.com/office/drawing/2014/main" id="{A55944B6-419B-1C45-BC89-373FA1522537}"/>
              </a:ext>
            </a:extLst>
          </p:cNvPr>
          <p:cNvSpPr txBox="1">
            <a:spLocks/>
          </p:cNvSpPr>
          <p:nvPr/>
        </p:nvSpPr>
        <p:spPr>
          <a:xfrm>
            <a:off x="3355612" y="122830"/>
            <a:ext cx="8736304" cy="6523630"/>
          </a:xfrm>
          <a:prstGeom prst="rect">
            <a:avLst/>
          </a:prstGeom>
        </p:spPr>
        <p:txBody>
          <a:bodyPr vert="horz" lIns="91440" tIns="45720" rIns="91440" bIns="45720" rtlCol="0">
            <a:noAutofit/>
          </a:bodyPr>
          <a:lstStyle>
            <a:lvl1pPr marL="384048" indent="-384048" algn="l" defTabSz="914400" rtl="0" eaLnBrk="1" latinLnBrk="0" hangingPunct="1">
              <a:lnSpc>
                <a:spcPct val="94000"/>
              </a:lnSpc>
              <a:spcBef>
                <a:spcPts val="1000"/>
              </a:spcBef>
              <a:spcAft>
                <a:spcPts val="200"/>
              </a:spcAft>
              <a:buFont typeface="Franklin Gothic Book" panose="020B0503020102020204" pitchFamily="34" charset="0"/>
              <a:buChar char="■"/>
              <a:defRPr sz="2000" kern="1200" baseline="0">
                <a:solidFill>
                  <a:schemeClr val="tx2"/>
                </a:solidFill>
                <a:latin typeface="+mn-lt"/>
                <a:ea typeface="+mn-ea"/>
                <a:cs typeface="+mn-cs"/>
              </a:defRPr>
            </a:lvl1pPr>
            <a:lvl2pPr marL="9144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2000" i="1" kern="1200" baseline="0">
                <a:solidFill>
                  <a:schemeClr val="tx2"/>
                </a:solidFill>
                <a:latin typeface="+mn-lt"/>
                <a:ea typeface="+mn-ea"/>
                <a:cs typeface="+mn-cs"/>
              </a:defRPr>
            </a:lvl2pPr>
            <a:lvl3pPr marL="13716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800" kern="1200" baseline="0">
                <a:solidFill>
                  <a:schemeClr val="tx2"/>
                </a:solidFill>
                <a:latin typeface="+mn-lt"/>
                <a:ea typeface="+mn-ea"/>
                <a:cs typeface="+mn-cs"/>
              </a:defRPr>
            </a:lvl3pPr>
            <a:lvl4pPr marL="18288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800" i="1" kern="1200" baseline="0">
                <a:solidFill>
                  <a:schemeClr val="tx2"/>
                </a:solidFill>
                <a:latin typeface="+mn-lt"/>
                <a:ea typeface="+mn-ea"/>
                <a:cs typeface="+mn-cs"/>
              </a:defRPr>
            </a:lvl4pPr>
            <a:lvl5pPr marL="22860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kern="1200" baseline="0">
                <a:solidFill>
                  <a:schemeClr val="tx2"/>
                </a:solidFill>
                <a:latin typeface="+mn-lt"/>
                <a:ea typeface="+mn-ea"/>
                <a:cs typeface="+mn-cs"/>
              </a:defRPr>
            </a:lvl5pPr>
            <a:lvl6pPr marL="27432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i="1" kern="1200" baseline="0">
                <a:solidFill>
                  <a:schemeClr val="tx2"/>
                </a:solidFill>
                <a:latin typeface="+mn-lt"/>
                <a:ea typeface="+mn-ea"/>
                <a:cs typeface="+mn-cs"/>
              </a:defRPr>
            </a:lvl6pPr>
            <a:lvl7pPr marL="32004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7pPr>
            <a:lvl8pPr marL="36576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i="1" kern="1200" baseline="0">
                <a:solidFill>
                  <a:schemeClr val="tx2"/>
                </a:solidFill>
                <a:latin typeface="+mn-lt"/>
                <a:ea typeface="+mn-ea"/>
                <a:cs typeface="+mn-cs"/>
              </a:defRPr>
            </a:lvl8pPr>
            <a:lvl9pPr marL="41148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9pPr>
          </a:lstStyle>
          <a:p>
            <a:pPr marL="0" indent="0" algn="just">
              <a:buFont typeface="Franklin Gothic Book" panose="020B0503020102020204" pitchFamily="34" charset="0"/>
              <a:buNone/>
            </a:pPr>
            <a:r>
              <a:rPr lang="en-GB" sz="2400" b="1" dirty="0">
                <a:solidFill>
                  <a:srgbClr val="00B050"/>
                </a:solidFill>
                <a:latin typeface="+mj-lt"/>
                <a:ea typeface="Adobe Fan Heiti Std B" panose="020B0700000000000000" pitchFamily="34" charset="-128"/>
              </a:rPr>
              <a:t>Cyrille </a:t>
            </a:r>
            <a:r>
              <a:rPr lang="en-GB" sz="2400" b="1" dirty="0" err="1">
                <a:solidFill>
                  <a:srgbClr val="00B050"/>
                </a:solidFill>
                <a:latin typeface="+mj-lt"/>
                <a:ea typeface="Adobe Fan Heiti Std B" panose="020B0700000000000000" pitchFamily="34" charset="-128"/>
              </a:rPr>
              <a:t>Essossolim</a:t>
            </a:r>
            <a:r>
              <a:rPr lang="en-GB" sz="2400" b="1" dirty="0">
                <a:solidFill>
                  <a:srgbClr val="00B050"/>
                </a:solidFill>
                <a:latin typeface="+mj-lt"/>
                <a:ea typeface="Adobe Fan Heiti Std B" panose="020B0700000000000000" pitchFamily="34" charset="-128"/>
              </a:rPr>
              <a:t> </a:t>
            </a:r>
            <a:r>
              <a:rPr lang="en-GB" sz="2400" b="1" dirty="0" err="1">
                <a:solidFill>
                  <a:srgbClr val="00B050"/>
                </a:solidFill>
                <a:latin typeface="+mj-lt"/>
                <a:ea typeface="Adobe Fan Heiti Std B" panose="020B0700000000000000" pitchFamily="34" charset="-128"/>
              </a:rPr>
              <a:t>Haliya</a:t>
            </a:r>
            <a:r>
              <a:rPr lang="en-GB" sz="2400" dirty="0">
                <a:latin typeface="+mj-lt"/>
                <a:ea typeface="Adobe Fan Heiti Std B" panose="020B0700000000000000" pitchFamily="34" charset="-128"/>
              </a:rPr>
              <a:t> is born in March 1991 in </a:t>
            </a:r>
            <a:r>
              <a:rPr lang="en-GB" sz="2400" dirty="0" err="1">
                <a:latin typeface="+mj-lt"/>
                <a:ea typeface="Adobe Fan Heiti Std B" panose="020B0700000000000000" pitchFamily="34" charset="-128"/>
              </a:rPr>
              <a:t>Lome</a:t>
            </a:r>
            <a:r>
              <a:rPr lang="en-GB" sz="2400" dirty="0">
                <a:latin typeface="+mj-lt"/>
                <a:ea typeface="Adobe Fan Heiti Std B" panose="020B0700000000000000" pitchFamily="34" charset="-128"/>
              </a:rPr>
              <a:t> (Togo). He completed his master degree in Mathematical Physics in the year 2018 at the International Chair in Mathematical Physics and Applications UNESCO ICMPA-CHAIR of the University of Abomey-</a:t>
            </a:r>
            <a:r>
              <a:rPr lang="en-GB" sz="2400" dirty="0" err="1">
                <a:latin typeface="+mj-lt"/>
                <a:ea typeface="Adobe Fan Heiti Std B" panose="020B0700000000000000" pitchFamily="34" charset="-128"/>
              </a:rPr>
              <a:t>calavi</a:t>
            </a:r>
            <a:r>
              <a:rPr lang="en-GB" sz="2400" dirty="0">
                <a:latin typeface="+mj-lt"/>
                <a:ea typeface="Adobe Fan Heiti Std B" panose="020B0700000000000000" pitchFamily="34" charset="-128"/>
              </a:rPr>
              <a:t> in Benin republic. </a:t>
            </a:r>
            <a:r>
              <a:rPr lang="en-GB" sz="2400" b="1" dirty="0">
                <a:solidFill>
                  <a:srgbClr val="FF0000"/>
                </a:solidFill>
                <a:latin typeface="+mj-lt"/>
                <a:ea typeface="Adobe Fan Heiti Std B" panose="020B0700000000000000" pitchFamily="34" charset="-128"/>
              </a:rPr>
              <a:t>In 2019, He started a PhD program in the same institution but stopped few months latter due to financial issues</a:t>
            </a:r>
            <a:r>
              <a:rPr lang="en-GB" sz="2400" dirty="0">
                <a:latin typeface="+mj-lt"/>
                <a:ea typeface="Adobe Fan Heiti Std B" panose="020B0700000000000000" pitchFamily="34" charset="-128"/>
              </a:rPr>
              <a:t>. He is currently teaching at Arc-</a:t>
            </a:r>
            <a:r>
              <a:rPr lang="en-GB" sz="2400" dirty="0" err="1">
                <a:latin typeface="+mj-lt"/>
                <a:ea typeface="Adobe Fan Heiti Std B" panose="020B0700000000000000" pitchFamily="34" charset="-128"/>
              </a:rPr>
              <a:t>en</a:t>
            </a:r>
            <a:r>
              <a:rPr lang="en-GB" sz="2400" dirty="0">
                <a:latin typeface="+mj-lt"/>
                <a:ea typeface="Adobe Fan Heiti Std B" panose="020B0700000000000000" pitchFamily="34" charset="-128"/>
              </a:rPr>
              <a:t>-</a:t>
            </a:r>
            <a:r>
              <a:rPr lang="en-GB" sz="2400" dirty="0" err="1">
                <a:latin typeface="+mj-lt"/>
                <a:ea typeface="Adobe Fan Heiti Std B" panose="020B0700000000000000" pitchFamily="34" charset="-128"/>
              </a:rPr>
              <a:t>ciel</a:t>
            </a:r>
            <a:r>
              <a:rPr lang="en-GB" sz="2400" dirty="0">
                <a:latin typeface="+mj-lt"/>
                <a:ea typeface="Adobe Fan Heiti Std B" panose="020B0700000000000000" pitchFamily="34" charset="-128"/>
              </a:rPr>
              <a:t> International High school of </a:t>
            </a:r>
            <a:r>
              <a:rPr lang="en-GB" sz="2400" dirty="0" err="1">
                <a:latin typeface="+mj-lt"/>
                <a:ea typeface="Adobe Fan Heiti Std B" panose="020B0700000000000000" pitchFamily="34" charset="-128"/>
              </a:rPr>
              <a:t>Lome</a:t>
            </a:r>
            <a:r>
              <a:rPr lang="en-GB" sz="2400" dirty="0">
                <a:latin typeface="+mj-lt"/>
                <a:ea typeface="Adobe Fan Heiti Std B" panose="020B0700000000000000" pitchFamily="34" charset="-128"/>
              </a:rPr>
              <a:t> (Togo). The main scope of research interest of Cyrille are </a:t>
            </a:r>
            <a:r>
              <a:rPr lang="en-GB" sz="2400" dirty="0" err="1">
                <a:latin typeface="+mj-lt"/>
                <a:ea typeface="Adobe Fan Heiti Std B" panose="020B0700000000000000" pitchFamily="34" charset="-128"/>
              </a:rPr>
              <a:t>nonassociative</a:t>
            </a:r>
            <a:r>
              <a:rPr lang="en-GB" sz="2400" dirty="0">
                <a:latin typeface="+mj-lt"/>
                <a:ea typeface="Adobe Fan Heiti Std B" panose="020B0700000000000000" pitchFamily="34" charset="-128"/>
              </a:rPr>
              <a:t> algebras, difference equations and numerical analysis; he has three submitted preprint for publication in algebra:</a:t>
            </a:r>
          </a:p>
          <a:p>
            <a:pPr>
              <a:buFont typeface="Arial" panose="020B0604020202020204" pitchFamily="34" charset="0"/>
              <a:buChar char="•"/>
            </a:pPr>
            <a:r>
              <a:rPr lang="en-GB" sz="2400" b="1" dirty="0">
                <a:latin typeface="+mj-lt"/>
                <a:ea typeface="Adobe Fan Heiti Std B" panose="020B0700000000000000" pitchFamily="34" charset="-128"/>
              </a:rPr>
              <a:t>On a pre-Jacobi-Jordan algebra: relevant properties and double construction (</a:t>
            </a:r>
            <a:r>
              <a:rPr lang="en-GB" sz="2400" b="1" dirty="0">
                <a:latin typeface="+mj-lt"/>
                <a:ea typeface="Adobe Fan Heiti Std B" panose="020B0700000000000000" pitchFamily="34" charset="-128"/>
                <a:hlinkClick r:id="rId3"/>
              </a:rPr>
              <a:t>arXiv:2007.06736</a:t>
            </a:r>
            <a:r>
              <a:rPr lang="en-GB" sz="2400" b="1" dirty="0">
                <a:latin typeface="+mj-lt"/>
                <a:ea typeface="Adobe Fan Heiti Std B" panose="020B0700000000000000" pitchFamily="34" charset="-128"/>
              </a:rPr>
              <a:t>)</a:t>
            </a:r>
          </a:p>
          <a:p>
            <a:pPr>
              <a:buFont typeface="Arial" panose="020B0604020202020204" pitchFamily="34" charset="0"/>
              <a:buChar char="•"/>
            </a:pPr>
            <a:r>
              <a:rPr lang="en-GB" sz="2400" b="1" dirty="0">
                <a:latin typeface="+mj-lt"/>
                <a:ea typeface="Adobe Fan Heiti Std B" panose="020B0700000000000000" pitchFamily="34" charset="-128"/>
              </a:rPr>
              <a:t>Double constructions of quadratic and </a:t>
            </a:r>
            <a:r>
              <a:rPr lang="en-GB" sz="2400" b="1" dirty="0" err="1">
                <a:latin typeface="+mj-lt"/>
                <a:ea typeface="Adobe Fan Heiti Std B" panose="020B0700000000000000" pitchFamily="34" charset="-128"/>
              </a:rPr>
              <a:t>sympletic</a:t>
            </a:r>
            <a:r>
              <a:rPr lang="en-GB" sz="2400" b="1" dirty="0">
                <a:latin typeface="+mj-lt"/>
                <a:ea typeface="Adobe Fan Heiti Std B" panose="020B0700000000000000" pitchFamily="34" charset="-128"/>
              </a:rPr>
              <a:t> </a:t>
            </a:r>
            <a:r>
              <a:rPr lang="en-GB" sz="2400" b="1" dirty="0" err="1">
                <a:latin typeface="+mj-lt"/>
                <a:ea typeface="Adobe Fan Heiti Std B" panose="020B0700000000000000" pitchFamily="34" charset="-128"/>
              </a:rPr>
              <a:t>antiassociative</a:t>
            </a:r>
            <a:r>
              <a:rPr lang="en-GB" sz="2400" b="1" dirty="0">
                <a:latin typeface="+mj-lt"/>
                <a:ea typeface="Adobe Fan Heiti Std B" panose="020B0700000000000000" pitchFamily="34" charset="-128"/>
              </a:rPr>
              <a:t> algebras (</a:t>
            </a:r>
            <a:r>
              <a:rPr lang="en-GB" sz="2400" b="1" dirty="0">
                <a:latin typeface="+mj-lt"/>
                <a:ea typeface="Adobe Fan Heiti Std B" panose="020B0700000000000000" pitchFamily="34" charset="-128"/>
                <a:hlinkClick r:id="rId4"/>
              </a:rPr>
              <a:t>arXiv:2007.11991</a:t>
            </a:r>
            <a:r>
              <a:rPr lang="en-GB" sz="2400" b="1" dirty="0">
                <a:latin typeface="+mj-lt"/>
                <a:ea typeface="Adobe Fan Heiti Std B" panose="020B0700000000000000" pitchFamily="34" charset="-128"/>
              </a:rPr>
              <a:t>)</a:t>
            </a:r>
          </a:p>
          <a:p>
            <a:pPr>
              <a:buFont typeface="Arial" panose="020B0604020202020204" pitchFamily="34" charset="0"/>
              <a:buChar char="•"/>
            </a:pPr>
            <a:r>
              <a:rPr lang="en-GB" sz="2400" dirty="0">
                <a:latin typeface="+mj-lt"/>
                <a:ea typeface="Adobe Fan Heiti Std B" panose="020B0700000000000000" pitchFamily="34" charset="-128"/>
              </a:rPr>
              <a:t>Analog of </a:t>
            </a:r>
            <a:r>
              <a:rPr lang="en-GB" sz="2400" dirty="0" err="1">
                <a:latin typeface="+mj-lt"/>
                <a:ea typeface="Adobe Fan Heiti Std B" panose="020B0700000000000000" pitchFamily="34" charset="-128"/>
              </a:rPr>
              <a:t>Drinfeld’s</a:t>
            </a:r>
            <a:r>
              <a:rPr lang="en-GB" sz="2400" dirty="0">
                <a:latin typeface="+mj-lt"/>
                <a:ea typeface="Adobe Fan Heiti Std B" panose="020B0700000000000000" pitchFamily="34" charset="-128"/>
              </a:rPr>
              <a:t> double construction for anticenter-symmetric Jacobi-Jordan algebras (to be appear)</a:t>
            </a:r>
          </a:p>
        </p:txBody>
      </p:sp>
      <p:sp>
        <p:nvSpPr>
          <p:cNvPr id="8" name="Date Placeholder 7">
            <a:extLst>
              <a:ext uri="{FF2B5EF4-FFF2-40B4-BE49-F238E27FC236}">
                <a16:creationId xmlns:a16="http://schemas.microsoft.com/office/drawing/2014/main" id="{6820EEA5-D0B0-764E-B732-B417EE885F7B}"/>
              </a:ext>
            </a:extLst>
          </p:cNvPr>
          <p:cNvSpPr>
            <a:spLocks noGrp="1"/>
          </p:cNvSpPr>
          <p:nvPr>
            <p:ph type="dt" sz="half" idx="10"/>
          </p:nvPr>
        </p:nvSpPr>
        <p:spPr/>
        <p:txBody>
          <a:bodyPr/>
          <a:lstStyle/>
          <a:p>
            <a:r>
              <a:rPr lang="en-US"/>
              <a:t>7/31/20</a:t>
            </a:r>
          </a:p>
        </p:txBody>
      </p:sp>
    </p:spTree>
    <p:extLst>
      <p:ext uri="{BB962C8B-B14F-4D97-AF65-F5344CB8AC3E}">
        <p14:creationId xmlns:p14="http://schemas.microsoft.com/office/powerpoint/2010/main" val="170638821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91E47C4B-02B4-2345-9AB6-E948D081229E}"/>
              </a:ext>
            </a:extLst>
          </p:cNvPr>
          <p:cNvSpPr>
            <a:spLocks noGrp="1"/>
          </p:cNvSpPr>
          <p:nvPr>
            <p:ph idx="1"/>
          </p:nvPr>
        </p:nvSpPr>
        <p:spPr>
          <a:xfrm>
            <a:off x="5541685" y="300251"/>
            <a:ext cx="6400106" cy="6277970"/>
          </a:xfrm>
        </p:spPr>
        <p:txBody>
          <a:bodyPr>
            <a:normAutofit fontScale="92500" lnSpcReduction="10000"/>
          </a:bodyPr>
          <a:lstStyle/>
          <a:p>
            <a:pPr>
              <a:lnSpc>
                <a:spcPct val="120000"/>
              </a:lnSpc>
            </a:pPr>
            <a:r>
              <a:rPr lang="en-US" dirty="0"/>
              <a:t>My name is </a:t>
            </a:r>
            <a:r>
              <a:rPr lang="en-US" b="1" dirty="0" err="1">
                <a:solidFill>
                  <a:srgbClr val="00B050"/>
                </a:solidFill>
              </a:rPr>
              <a:t>Kondwani</a:t>
            </a:r>
            <a:r>
              <a:rPr lang="en-US" b="1" dirty="0">
                <a:solidFill>
                  <a:srgbClr val="00B050"/>
                </a:solidFill>
              </a:rPr>
              <a:t> C.C </a:t>
            </a:r>
            <a:r>
              <a:rPr lang="en-US" b="1" dirty="0" err="1">
                <a:solidFill>
                  <a:srgbClr val="00B050"/>
                </a:solidFill>
              </a:rPr>
              <a:t>Mwale</a:t>
            </a:r>
            <a:r>
              <a:rPr lang="en-US" dirty="0"/>
              <a:t>, a Physicists and Educationist, currently in the Final Year of a Master of Physics education at the African Center of Excellence in Innovative Teaching and Learning of Mathematics and Science (ACEITLMS) University of Rwanda- College of education </a:t>
            </a:r>
            <a:r>
              <a:rPr lang="en-US" dirty="0" err="1"/>
              <a:t>Rukara</a:t>
            </a:r>
            <a:r>
              <a:rPr lang="en-US" dirty="0"/>
              <a:t> Campus-(UR-CE).</a:t>
            </a:r>
          </a:p>
          <a:p>
            <a:pPr>
              <a:lnSpc>
                <a:spcPct val="120000"/>
              </a:lnSpc>
            </a:pPr>
            <a:r>
              <a:rPr lang="en-US" dirty="0"/>
              <a:t>I’m a Bachelor of Education Science (Physics and Electronics) graduate from the University of Malawi Chancellor College. Am also a student at the African school of fundamental Physics and Applications (ASP 2020), In 2018 I was employed as a tutor in Physics at Lilongwe University of Agriculture and Natural Resources  (LUANAR)  where I worked for one year before winning a scholarship with the University of Rwanda under World Bank. I possess skills and expertise in programming like Python and </a:t>
            </a:r>
            <a:r>
              <a:rPr lang="en-US" dirty="0" err="1"/>
              <a:t>Jupyter</a:t>
            </a:r>
            <a:r>
              <a:rPr lang="en-US" dirty="0"/>
              <a:t> notebook which has made it possible for me to join the ASP alumni to study COVID-19 data from African countries</a:t>
            </a:r>
          </a:p>
          <a:p>
            <a:endParaRPr lang="en-US" dirty="0"/>
          </a:p>
        </p:txBody>
      </p:sp>
      <p:sp>
        <p:nvSpPr>
          <p:cNvPr id="4" name="Footer Placeholder 3">
            <a:extLst>
              <a:ext uri="{FF2B5EF4-FFF2-40B4-BE49-F238E27FC236}">
                <a16:creationId xmlns:a16="http://schemas.microsoft.com/office/drawing/2014/main" id="{7ADFA45A-2791-6D4E-8AC3-A4916329A261}"/>
              </a:ext>
            </a:extLst>
          </p:cNvPr>
          <p:cNvSpPr>
            <a:spLocks noGrp="1"/>
          </p:cNvSpPr>
          <p:nvPr>
            <p:ph type="ftr" sz="quarter" idx="11"/>
          </p:nvPr>
        </p:nvSpPr>
        <p:spPr/>
        <p:txBody>
          <a:bodyPr/>
          <a:lstStyle/>
          <a:p>
            <a:r>
              <a:rPr lang="en-US"/>
              <a:t>ASP Colloquium</a:t>
            </a:r>
          </a:p>
        </p:txBody>
      </p:sp>
      <p:sp>
        <p:nvSpPr>
          <p:cNvPr id="5" name="Slide Number Placeholder 4">
            <a:extLst>
              <a:ext uri="{FF2B5EF4-FFF2-40B4-BE49-F238E27FC236}">
                <a16:creationId xmlns:a16="http://schemas.microsoft.com/office/drawing/2014/main" id="{C16AE830-3F8F-8C4F-9834-66CF5D0EE71C}"/>
              </a:ext>
            </a:extLst>
          </p:cNvPr>
          <p:cNvSpPr>
            <a:spLocks noGrp="1"/>
          </p:cNvSpPr>
          <p:nvPr>
            <p:ph type="sldNum" sz="quarter" idx="12"/>
          </p:nvPr>
        </p:nvSpPr>
        <p:spPr/>
        <p:txBody>
          <a:bodyPr/>
          <a:lstStyle/>
          <a:p>
            <a:fld id="{EE89B059-E7D0-914B-9C72-7258701F1F1A}" type="slidenum">
              <a:rPr lang="en-US" smtClean="0"/>
              <a:t>13</a:t>
            </a:fld>
            <a:endParaRPr lang="en-US"/>
          </a:p>
        </p:txBody>
      </p:sp>
      <p:pic>
        <p:nvPicPr>
          <p:cNvPr id="6" name="Picture 5" descr="C:\Users\Kondwani C C Mwale\Downloads\+250 780 061 179 20191106_150547.jpg">
            <a:extLst>
              <a:ext uri="{FF2B5EF4-FFF2-40B4-BE49-F238E27FC236}">
                <a16:creationId xmlns:a16="http://schemas.microsoft.com/office/drawing/2014/main" id="{95A083E0-C85D-984A-BA44-86F1E1376EFB}"/>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801373" y="847081"/>
            <a:ext cx="4417453" cy="3602038"/>
          </a:xfrm>
          <a:prstGeom prst="rect">
            <a:avLst/>
          </a:prstGeom>
          <a:noFill/>
          <a:ln>
            <a:noFill/>
          </a:ln>
        </p:spPr>
      </p:pic>
      <p:sp>
        <p:nvSpPr>
          <p:cNvPr id="7" name="Date Placeholder 6">
            <a:extLst>
              <a:ext uri="{FF2B5EF4-FFF2-40B4-BE49-F238E27FC236}">
                <a16:creationId xmlns:a16="http://schemas.microsoft.com/office/drawing/2014/main" id="{CF9A3866-6F51-3441-BAC4-A5763E39F6C7}"/>
              </a:ext>
            </a:extLst>
          </p:cNvPr>
          <p:cNvSpPr>
            <a:spLocks noGrp="1"/>
          </p:cNvSpPr>
          <p:nvPr>
            <p:ph type="dt" sz="half" idx="10"/>
          </p:nvPr>
        </p:nvSpPr>
        <p:spPr/>
        <p:txBody>
          <a:bodyPr/>
          <a:lstStyle/>
          <a:p>
            <a:r>
              <a:rPr lang="en-US"/>
              <a:t>7/31/20</a:t>
            </a:r>
          </a:p>
        </p:txBody>
      </p:sp>
    </p:spTree>
    <p:extLst>
      <p:ext uri="{BB962C8B-B14F-4D97-AF65-F5344CB8AC3E}">
        <p14:creationId xmlns:p14="http://schemas.microsoft.com/office/powerpoint/2010/main" val="46866958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1FDDCE27-15AB-4941-B0CA-0C31AD61D80A}"/>
              </a:ext>
            </a:extLst>
          </p:cNvPr>
          <p:cNvSpPr>
            <a:spLocks noGrp="1"/>
          </p:cNvSpPr>
          <p:nvPr>
            <p:ph idx="1"/>
          </p:nvPr>
        </p:nvSpPr>
        <p:spPr>
          <a:xfrm>
            <a:off x="818361" y="2467349"/>
            <a:ext cx="11246260" cy="3855493"/>
          </a:xfrm>
        </p:spPr>
        <p:txBody>
          <a:bodyPr>
            <a:noAutofit/>
          </a:bodyPr>
          <a:lstStyle/>
          <a:p>
            <a:r>
              <a:rPr lang="en-US" sz="2400" b="1" dirty="0">
                <a:solidFill>
                  <a:srgbClr val="00B050"/>
                </a:solidFill>
              </a:rPr>
              <a:t>Dr. Kétévi Adiklè Assamagan</a:t>
            </a:r>
          </a:p>
          <a:p>
            <a:pPr lvl="1"/>
            <a:r>
              <a:rPr lang="en-US" sz="1800" dirty="0"/>
              <a:t>I am originally from Togo (father) &amp; Benin (mother)</a:t>
            </a:r>
          </a:p>
          <a:p>
            <a:pPr lvl="1"/>
            <a:r>
              <a:rPr lang="en-US" sz="1800" dirty="0"/>
              <a:t>Born in Gabon</a:t>
            </a:r>
          </a:p>
          <a:p>
            <a:pPr lvl="1"/>
            <a:r>
              <a:rPr lang="en-US" sz="1800" dirty="0"/>
              <a:t>My wife is from South Africa</a:t>
            </a:r>
          </a:p>
          <a:p>
            <a:pPr lvl="1"/>
            <a:r>
              <a:rPr lang="en-US" sz="1800" dirty="0"/>
              <a:t>Paternal ancestry from Ghana, Accra-Gbese, (migrated to Togo in 1665, in an attempt to avoid to be captured and solved in to slavery)</a:t>
            </a:r>
          </a:p>
          <a:p>
            <a:pPr lvl="1"/>
            <a:r>
              <a:rPr lang="en-US" sz="1800" dirty="0"/>
              <a:t>I have family in West Africa, South Africa, Madagascar (until recently), soon Egypt, USA and Europe</a:t>
            </a:r>
          </a:p>
          <a:p>
            <a:pPr lvl="1"/>
            <a:r>
              <a:rPr lang="en-US" sz="1800" dirty="0"/>
              <a:t>I came to the USA for graduate studies; spent post-doc time in Europe; Visiting Scientist in South Africa</a:t>
            </a:r>
          </a:p>
          <a:p>
            <a:pPr lvl="1"/>
            <a:r>
              <a:rPr lang="en-US" sz="1800" dirty="0"/>
              <a:t>I’ve been at Brookhaven National Laboratory since 2001</a:t>
            </a:r>
          </a:p>
          <a:p>
            <a:pPr lvl="1"/>
            <a:r>
              <a:rPr lang="en-US" sz="1800" b="1" dirty="0">
                <a:solidFill>
                  <a:srgbClr val="0070C0"/>
                </a:solidFill>
              </a:rPr>
              <a:t>I am one of the organizers of the Africa School of Physics</a:t>
            </a:r>
          </a:p>
          <a:p>
            <a:pPr lvl="1"/>
            <a:r>
              <a:rPr lang="en-US" sz="1800" dirty="0"/>
              <a:t>I wrote a book, “</a:t>
            </a:r>
            <a:r>
              <a:rPr lang="en-US" sz="1800" b="1" dirty="0">
                <a:solidFill>
                  <a:srgbClr val="0070C0"/>
                </a:solidFill>
              </a:rPr>
              <a:t>Citizen and Traveler</a:t>
            </a:r>
            <a:r>
              <a:rPr lang="en-US" sz="1800" dirty="0"/>
              <a:t>”, </a:t>
            </a:r>
            <a:r>
              <a:rPr lang="en-US" sz="1800" b="1" dirty="0">
                <a:solidFill>
                  <a:srgbClr val="0070C0"/>
                </a:solidFill>
              </a:rPr>
              <a:t>ISBN: 978-0-692-97479-7</a:t>
            </a:r>
            <a:r>
              <a:rPr lang="en-US" sz="1800" dirty="0"/>
              <a:t>. I have a 2</a:t>
            </a:r>
            <a:r>
              <a:rPr lang="en-US" sz="1800" baseline="30000" dirty="0"/>
              <a:t>nd</a:t>
            </a:r>
            <a:r>
              <a:rPr lang="en-US" sz="1800" dirty="0"/>
              <a:t> one in preparation</a:t>
            </a:r>
          </a:p>
          <a:p>
            <a:pPr lvl="1"/>
            <a:r>
              <a:rPr lang="en-US" sz="1800" b="1" dirty="0">
                <a:solidFill>
                  <a:schemeClr val="tx1"/>
                </a:solidFill>
              </a:rPr>
              <a:t>I do research in experimental particle physics, searching for new physics beyond the Standard Model</a:t>
            </a:r>
          </a:p>
          <a:p>
            <a:pPr lvl="1"/>
            <a:endParaRPr lang="en-US" sz="1800" dirty="0"/>
          </a:p>
        </p:txBody>
      </p:sp>
      <p:sp>
        <p:nvSpPr>
          <p:cNvPr id="4" name="Footer Placeholder 3">
            <a:extLst>
              <a:ext uri="{FF2B5EF4-FFF2-40B4-BE49-F238E27FC236}">
                <a16:creationId xmlns:a16="http://schemas.microsoft.com/office/drawing/2014/main" id="{632A5D23-DDF3-9B4D-8DEA-180BF7BB8E79}"/>
              </a:ext>
            </a:extLst>
          </p:cNvPr>
          <p:cNvSpPr>
            <a:spLocks noGrp="1"/>
          </p:cNvSpPr>
          <p:nvPr>
            <p:ph type="ftr" sz="quarter" idx="11"/>
          </p:nvPr>
        </p:nvSpPr>
        <p:spPr/>
        <p:txBody>
          <a:bodyPr/>
          <a:lstStyle/>
          <a:p>
            <a:r>
              <a:rPr lang="en-US"/>
              <a:t>ASP Colloquium</a:t>
            </a:r>
          </a:p>
        </p:txBody>
      </p:sp>
      <p:sp>
        <p:nvSpPr>
          <p:cNvPr id="5" name="Slide Number Placeholder 4">
            <a:extLst>
              <a:ext uri="{FF2B5EF4-FFF2-40B4-BE49-F238E27FC236}">
                <a16:creationId xmlns:a16="http://schemas.microsoft.com/office/drawing/2014/main" id="{95074C76-055A-EB42-A34D-D0B2F17D7FE0}"/>
              </a:ext>
            </a:extLst>
          </p:cNvPr>
          <p:cNvSpPr>
            <a:spLocks noGrp="1"/>
          </p:cNvSpPr>
          <p:nvPr>
            <p:ph type="sldNum" sz="quarter" idx="12"/>
          </p:nvPr>
        </p:nvSpPr>
        <p:spPr/>
        <p:txBody>
          <a:bodyPr/>
          <a:lstStyle/>
          <a:p>
            <a:fld id="{EE89B059-E7D0-914B-9C72-7258701F1F1A}" type="slidenum">
              <a:rPr lang="en-US" smtClean="0"/>
              <a:t>14</a:t>
            </a:fld>
            <a:endParaRPr lang="en-US"/>
          </a:p>
        </p:txBody>
      </p:sp>
      <p:pic>
        <p:nvPicPr>
          <p:cNvPr id="7" name="Picture 6">
            <a:extLst>
              <a:ext uri="{FF2B5EF4-FFF2-40B4-BE49-F238E27FC236}">
                <a16:creationId xmlns:a16="http://schemas.microsoft.com/office/drawing/2014/main" id="{65AC150F-0219-0949-AAB3-7772AD2D331A}"/>
              </a:ext>
            </a:extLst>
          </p:cNvPr>
          <p:cNvPicPr>
            <a:picLocks noChangeAspect="1"/>
          </p:cNvPicPr>
          <p:nvPr/>
        </p:nvPicPr>
        <p:blipFill>
          <a:blip r:embed="rId2"/>
          <a:stretch>
            <a:fillRect/>
          </a:stretch>
        </p:blipFill>
        <p:spPr>
          <a:xfrm>
            <a:off x="9062113" y="0"/>
            <a:ext cx="3129887" cy="3129887"/>
          </a:xfrm>
          <a:prstGeom prst="rect">
            <a:avLst/>
          </a:prstGeom>
        </p:spPr>
      </p:pic>
      <p:pic>
        <p:nvPicPr>
          <p:cNvPr id="9" name="Picture 8">
            <a:extLst>
              <a:ext uri="{FF2B5EF4-FFF2-40B4-BE49-F238E27FC236}">
                <a16:creationId xmlns:a16="http://schemas.microsoft.com/office/drawing/2014/main" id="{BC2A256B-1C62-E742-8498-8045E0539F13}"/>
              </a:ext>
            </a:extLst>
          </p:cNvPr>
          <p:cNvPicPr>
            <a:picLocks noChangeAspect="1"/>
          </p:cNvPicPr>
          <p:nvPr/>
        </p:nvPicPr>
        <p:blipFill>
          <a:blip r:embed="rId3"/>
          <a:stretch>
            <a:fillRect/>
          </a:stretch>
        </p:blipFill>
        <p:spPr>
          <a:xfrm>
            <a:off x="5759357" y="99320"/>
            <a:ext cx="3136330" cy="2535444"/>
          </a:xfrm>
          <a:prstGeom prst="rect">
            <a:avLst/>
          </a:prstGeom>
        </p:spPr>
      </p:pic>
      <p:pic>
        <p:nvPicPr>
          <p:cNvPr id="10" name="Picture 9">
            <a:extLst>
              <a:ext uri="{FF2B5EF4-FFF2-40B4-BE49-F238E27FC236}">
                <a16:creationId xmlns:a16="http://schemas.microsoft.com/office/drawing/2014/main" id="{13AAFC7E-898B-1B4D-80D1-6F76A725775A}"/>
              </a:ext>
            </a:extLst>
          </p:cNvPr>
          <p:cNvPicPr>
            <a:picLocks noChangeAspect="1"/>
          </p:cNvPicPr>
          <p:nvPr/>
        </p:nvPicPr>
        <p:blipFill>
          <a:blip r:embed="rId4"/>
          <a:stretch>
            <a:fillRect/>
          </a:stretch>
        </p:blipFill>
        <p:spPr>
          <a:xfrm>
            <a:off x="818361" y="99320"/>
            <a:ext cx="2211440" cy="2237485"/>
          </a:xfrm>
          <a:prstGeom prst="rect">
            <a:avLst/>
          </a:prstGeom>
        </p:spPr>
      </p:pic>
      <p:pic>
        <p:nvPicPr>
          <p:cNvPr id="12" name="Picture 11">
            <a:extLst>
              <a:ext uri="{FF2B5EF4-FFF2-40B4-BE49-F238E27FC236}">
                <a16:creationId xmlns:a16="http://schemas.microsoft.com/office/drawing/2014/main" id="{7F531D09-847D-8344-B245-61E6BB13D696}"/>
              </a:ext>
            </a:extLst>
          </p:cNvPr>
          <p:cNvPicPr>
            <a:picLocks noChangeAspect="1"/>
          </p:cNvPicPr>
          <p:nvPr/>
        </p:nvPicPr>
        <p:blipFill>
          <a:blip r:embed="rId5"/>
          <a:stretch>
            <a:fillRect/>
          </a:stretch>
        </p:blipFill>
        <p:spPr>
          <a:xfrm>
            <a:off x="3196227" y="308780"/>
            <a:ext cx="2424752" cy="1818564"/>
          </a:xfrm>
          <a:prstGeom prst="rect">
            <a:avLst/>
          </a:prstGeom>
        </p:spPr>
      </p:pic>
      <p:sp>
        <p:nvSpPr>
          <p:cNvPr id="13" name="Date Placeholder 12">
            <a:extLst>
              <a:ext uri="{FF2B5EF4-FFF2-40B4-BE49-F238E27FC236}">
                <a16:creationId xmlns:a16="http://schemas.microsoft.com/office/drawing/2014/main" id="{050C0C2D-885E-3B4D-85CB-7F8199A7007A}"/>
              </a:ext>
            </a:extLst>
          </p:cNvPr>
          <p:cNvSpPr>
            <a:spLocks noGrp="1"/>
          </p:cNvSpPr>
          <p:nvPr>
            <p:ph type="dt" sz="half" idx="10"/>
          </p:nvPr>
        </p:nvSpPr>
        <p:spPr/>
        <p:txBody>
          <a:bodyPr/>
          <a:lstStyle/>
          <a:p>
            <a:r>
              <a:rPr lang="en-US"/>
              <a:t>7/31/20</a:t>
            </a:r>
          </a:p>
        </p:txBody>
      </p:sp>
    </p:spTree>
    <p:extLst>
      <p:ext uri="{BB962C8B-B14F-4D97-AF65-F5344CB8AC3E}">
        <p14:creationId xmlns:p14="http://schemas.microsoft.com/office/powerpoint/2010/main" val="332564429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B4D165-CBFD-1A47-ABE0-70E0DAB0F19D}"/>
              </a:ext>
            </a:extLst>
          </p:cNvPr>
          <p:cNvSpPr>
            <a:spLocks noGrp="1"/>
          </p:cNvSpPr>
          <p:nvPr>
            <p:ph type="title"/>
          </p:nvPr>
        </p:nvSpPr>
        <p:spPr>
          <a:xfrm>
            <a:off x="1318437" y="132907"/>
            <a:ext cx="9601200" cy="760228"/>
          </a:xfrm>
        </p:spPr>
        <p:txBody>
          <a:bodyPr/>
          <a:lstStyle/>
          <a:p>
            <a:r>
              <a:rPr lang="en-US"/>
              <a:t>The simplest model — SIR</a:t>
            </a:r>
          </a:p>
        </p:txBody>
      </p:sp>
      <p:graphicFrame>
        <p:nvGraphicFramePr>
          <p:cNvPr id="4" name="Content Placeholder 3">
            <a:extLst>
              <a:ext uri="{FF2B5EF4-FFF2-40B4-BE49-F238E27FC236}">
                <a16:creationId xmlns:a16="http://schemas.microsoft.com/office/drawing/2014/main" id="{DC51692A-F9EB-4C47-B4F2-1D013C20BA17}"/>
              </a:ext>
            </a:extLst>
          </p:cNvPr>
          <p:cNvGraphicFramePr>
            <a:graphicFrameLocks noGrp="1"/>
          </p:cNvGraphicFramePr>
          <p:nvPr>
            <p:ph idx="1"/>
            <p:extLst/>
          </p:nvPr>
        </p:nvGraphicFramePr>
        <p:xfrm>
          <a:off x="1562985" y="1907662"/>
          <a:ext cx="8102009" cy="2133600"/>
        </p:xfrm>
        <a:graphic>
          <a:graphicData uri="http://schemas.openxmlformats.org/drawingml/2006/table">
            <a:tbl>
              <a:tblPr/>
              <a:tblGrid>
                <a:gridCol w="1058734">
                  <a:extLst>
                    <a:ext uri="{9D8B030D-6E8A-4147-A177-3AD203B41FA5}">
                      <a16:colId xmlns:a16="http://schemas.microsoft.com/office/drawing/2014/main" val="2598850942"/>
                    </a:ext>
                  </a:extLst>
                </a:gridCol>
                <a:gridCol w="7043275">
                  <a:extLst>
                    <a:ext uri="{9D8B030D-6E8A-4147-A177-3AD203B41FA5}">
                      <a16:colId xmlns:a16="http://schemas.microsoft.com/office/drawing/2014/main" val="1334558937"/>
                    </a:ext>
                  </a:extLst>
                </a:gridCol>
              </a:tblGrid>
              <a:tr h="0">
                <a:tc>
                  <a:txBody>
                    <a:bodyPr/>
                    <a:lstStyle/>
                    <a:p>
                      <a:pPr algn="l"/>
                      <a:r>
                        <a:rPr lang="en-US" b="1">
                          <a:latin typeface="Helvetica, Arial, Arial Narrow"/>
                        </a:rPr>
                        <a:t>t</a:t>
                      </a:r>
                    </a:p>
                    <a:p>
                      <a:pPr algn="l"/>
                      <a:r>
                        <a:rPr lang="en-US" b="1">
                          <a:latin typeface="Helvetica, Arial, Arial Narrow"/>
                        </a:rPr>
                        <a:t>S = S(t)</a:t>
                      </a:r>
                      <a:endParaRPr lang="en-US"/>
                    </a:p>
                  </a:txBody>
                  <a:tcPr marL="95250" marR="95250" marT="95250" marB="95250" anchor="ctr">
                    <a:lnL>
                      <a:noFill/>
                    </a:lnL>
                    <a:lnR>
                      <a:noFill/>
                    </a:lnR>
                    <a:lnT>
                      <a:noFill/>
                    </a:lnT>
                    <a:lnB>
                      <a:noFill/>
                    </a:lnB>
                  </a:tcPr>
                </a:tc>
                <a:tc>
                  <a:txBody>
                    <a:bodyPr/>
                    <a:lstStyle/>
                    <a:p>
                      <a:r>
                        <a:rPr lang="en-US">
                          <a:latin typeface="Helvetica, Arial, Arial Narrow"/>
                        </a:rPr>
                        <a:t>is time, to be measured in days</a:t>
                      </a:r>
                    </a:p>
                    <a:p>
                      <a:r>
                        <a:rPr lang="en-US">
                          <a:latin typeface="Helvetica, Arial, Arial Narrow"/>
                        </a:rPr>
                        <a:t>is the number of </a:t>
                      </a:r>
                      <a:r>
                        <a:rPr lang="en-US" i="1">
                          <a:latin typeface="Helvetica, Arial, Arial Narrow"/>
                        </a:rPr>
                        <a:t>susceptible</a:t>
                      </a:r>
                      <a:r>
                        <a:rPr lang="en-US">
                          <a:latin typeface="Helvetica, Arial, Arial Narrow"/>
                        </a:rPr>
                        <a:t> individuals,</a:t>
                      </a:r>
                      <a:endParaRPr lang="en-US"/>
                    </a:p>
                  </a:txBody>
                  <a:tcPr marL="95250" marR="95250" marT="95250" marB="95250" anchor="ctr">
                    <a:lnL>
                      <a:noFill/>
                    </a:lnL>
                    <a:lnR>
                      <a:noFill/>
                    </a:lnR>
                    <a:lnT>
                      <a:noFill/>
                    </a:lnT>
                    <a:lnB>
                      <a:noFill/>
                    </a:lnB>
                  </a:tcPr>
                </a:tc>
                <a:extLst>
                  <a:ext uri="{0D108BD9-81ED-4DB2-BD59-A6C34878D82A}">
                    <a16:rowId xmlns:a16="http://schemas.microsoft.com/office/drawing/2014/main" val="2581280048"/>
                  </a:ext>
                </a:extLst>
              </a:tr>
              <a:tr h="0">
                <a:tc>
                  <a:txBody>
                    <a:bodyPr/>
                    <a:lstStyle/>
                    <a:p>
                      <a:pPr algn="l"/>
                      <a:r>
                        <a:rPr lang="en-US" b="1">
                          <a:latin typeface="Helvetica, Arial, Arial Narrow"/>
                        </a:rPr>
                        <a:t>I = I(t)</a:t>
                      </a:r>
                      <a:endParaRPr lang="en-US"/>
                    </a:p>
                  </a:txBody>
                  <a:tcPr marL="95250" marR="95250" marT="95250" marB="95250" anchor="ctr">
                    <a:lnL>
                      <a:noFill/>
                    </a:lnL>
                    <a:lnR>
                      <a:noFill/>
                    </a:lnR>
                    <a:lnT>
                      <a:noFill/>
                    </a:lnT>
                    <a:lnB>
                      <a:noFill/>
                    </a:lnB>
                  </a:tcPr>
                </a:tc>
                <a:tc>
                  <a:txBody>
                    <a:bodyPr/>
                    <a:lstStyle/>
                    <a:p>
                      <a:r>
                        <a:rPr lang="en-US">
                          <a:latin typeface="Helvetica, Arial, Arial Narrow"/>
                        </a:rPr>
                        <a:t>is the number of </a:t>
                      </a:r>
                      <a:r>
                        <a:rPr lang="en-US" i="1">
                          <a:latin typeface="Helvetica, Arial, Arial Narrow"/>
                        </a:rPr>
                        <a:t>infected</a:t>
                      </a:r>
                      <a:r>
                        <a:rPr lang="en-US">
                          <a:latin typeface="Helvetica, Arial, Arial Narrow"/>
                        </a:rPr>
                        <a:t> individuals, and</a:t>
                      </a:r>
                      <a:endParaRPr lang="en-US"/>
                    </a:p>
                  </a:txBody>
                  <a:tcPr marL="95250" marR="95250" marT="95250" marB="95250" anchor="ctr">
                    <a:lnL>
                      <a:noFill/>
                    </a:lnL>
                    <a:lnR>
                      <a:noFill/>
                    </a:lnR>
                    <a:lnT>
                      <a:noFill/>
                    </a:lnT>
                    <a:lnB>
                      <a:noFill/>
                    </a:lnB>
                  </a:tcPr>
                </a:tc>
                <a:extLst>
                  <a:ext uri="{0D108BD9-81ED-4DB2-BD59-A6C34878D82A}">
                    <a16:rowId xmlns:a16="http://schemas.microsoft.com/office/drawing/2014/main" val="333177384"/>
                  </a:ext>
                </a:extLst>
              </a:tr>
              <a:tr h="0">
                <a:tc>
                  <a:txBody>
                    <a:bodyPr/>
                    <a:lstStyle/>
                    <a:p>
                      <a:pPr algn="l"/>
                      <a:r>
                        <a:rPr lang="en-US" b="1">
                          <a:latin typeface="Helvetica, Arial, Arial Narrow"/>
                        </a:rPr>
                        <a:t>R = R(t)</a:t>
                      </a:r>
                      <a:endParaRPr lang="en-US"/>
                    </a:p>
                  </a:txBody>
                  <a:tcPr marL="95250" marR="95250" marT="95250" marB="95250" anchor="ctr">
                    <a:lnL>
                      <a:noFill/>
                    </a:lnL>
                    <a:lnR>
                      <a:noFill/>
                    </a:lnR>
                    <a:lnT>
                      <a:noFill/>
                    </a:lnT>
                    <a:lnB>
                      <a:noFill/>
                    </a:lnB>
                  </a:tcPr>
                </a:tc>
                <a:tc>
                  <a:txBody>
                    <a:bodyPr/>
                    <a:lstStyle/>
                    <a:p>
                      <a:r>
                        <a:rPr lang="en-US">
                          <a:latin typeface="Helvetica, Arial, Arial Narrow"/>
                        </a:rPr>
                        <a:t>is the number of </a:t>
                      </a:r>
                      <a:r>
                        <a:rPr lang="en-US" i="1">
                          <a:latin typeface="Helvetica, Arial, Arial Narrow"/>
                        </a:rPr>
                        <a:t>recovered</a:t>
                      </a:r>
                      <a:r>
                        <a:rPr lang="en-US">
                          <a:latin typeface="Helvetica, Arial, Arial Narrow"/>
                        </a:rPr>
                        <a:t> individuals.</a:t>
                      </a:r>
                    </a:p>
                  </a:txBody>
                  <a:tcPr marL="95250" marR="95250" marT="95250" marB="95250" anchor="ctr">
                    <a:lnL>
                      <a:noFill/>
                    </a:lnL>
                    <a:lnR>
                      <a:noFill/>
                    </a:lnR>
                    <a:lnT>
                      <a:noFill/>
                    </a:lnT>
                    <a:lnB>
                      <a:noFill/>
                    </a:lnB>
                  </a:tcPr>
                </a:tc>
                <a:extLst>
                  <a:ext uri="{0D108BD9-81ED-4DB2-BD59-A6C34878D82A}">
                    <a16:rowId xmlns:a16="http://schemas.microsoft.com/office/drawing/2014/main" val="993281399"/>
                  </a:ext>
                </a:extLst>
              </a:tr>
              <a:tr h="0">
                <a:tc>
                  <a:txBody>
                    <a:bodyPr/>
                    <a:lstStyle/>
                    <a:p>
                      <a:pPr algn="l"/>
                      <a:r>
                        <a:rPr lang="en-US" b="1"/>
                        <a:t>N</a:t>
                      </a:r>
                    </a:p>
                  </a:txBody>
                  <a:tcPr marL="95250" marR="95250" marT="95250" marB="95250" anchor="ctr">
                    <a:lnL>
                      <a:noFill/>
                    </a:lnL>
                    <a:lnR>
                      <a:noFill/>
                    </a:lnR>
                    <a:lnT>
                      <a:noFill/>
                    </a:lnT>
                    <a:lnB>
                      <a:noFill/>
                    </a:lnB>
                  </a:tcPr>
                </a:tc>
                <a:tc>
                  <a:txBody>
                    <a:bodyPr/>
                    <a:lstStyle/>
                    <a:p>
                      <a:r>
                        <a:rPr lang="en-US">
                          <a:latin typeface="Helvetica, Arial, Arial Narrow"/>
                        </a:rPr>
                        <a:t>is the total population</a:t>
                      </a:r>
                    </a:p>
                  </a:txBody>
                  <a:tcPr marL="95250" marR="95250" marT="95250" marB="95250" anchor="ctr">
                    <a:lnL>
                      <a:noFill/>
                    </a:lnL>
                    <a:lnR>
                      <a:noFill/>
                    </a:lnR>
                    <a:lnT>
                      <a:noFill/>
                    </a:lnT>
                    <a:lnB>
                      <a:noFill/>
                    </a:lnB>
                  </a:tcPr>
                </a:tc>
                <a:extLst>
                  <a:ext uri="{0D108BD9-81ED-4DB2-BD59-A6C34878D82A}">
                    <a16:rowId xmlns:a16="http://schemas.microsoft.com/office/drawing/2014/main" val="4163731761"/>
                  </a:ext>
                </a:extLst>
              </a:tr>
            </a:tbl>
          </a:graphicData>
        </a:graphic>
      </p:graphicFrame>
      <p:graphicFrame>
        <p:nvGraphicFramePr>
          <p:cNvPr id="5" name="Table 4">
            <a:extLst>
              <a:ext uri="{FF2B5EF4-FFF2-40B4-BE49-F238E27FC236}">
                <a16:creationId xmlns:a16="http://schemas.microsoft.com/office/drawing/2014/main" id="{BE366022-ED6B-E349-AB17-C6124A8F3FEE}"/>
              </a:ext>
            </a:extLst>
          </p:cNvPr>
          <p:cNvGraphicFramePr>
            <a:graphicFrameLocks noGrp="1"/>
          </p:cNvGraphicFramePr>
          <p:nvPr>
            <p:extLst/>
          </p:nvPr>
        </p:nvGraphicFramePr>
        <p:xfrm>
          <a:off x="1493874" y="4330117"/>
          <a:ext cx="8240232" cy="1394460"/>
        </p:xfrm>
        <a:graphic>
          <a:graphicData uri="http://schemas.openxmlformats.org/drawingml/2006/table">
            <a:tbl>
              <a:tblPr/>
              <a:tblGrid>
                <a:gridCol w="1651696">
                  <a:extLst>
                    <a:ext uri="{9D8B030D-6E8A-4147-A177-3AD203B41FA5}">
                      <a16:colId xmlns:a16="http://schemas.microsoft.com/office/drawing/2014/main" val="1416626893"/>
                    </a:ext>
                  </a:extLst>
                </a:gridCol>
                <a:gridCol w="6588536">
                  <a:extLst>
                    <a:ext uri="{9D8B030D-6E8A-4147-A177-3AD203B41FA5}">
                      <a16:colId xmlns:a16="http://schemas.microsoft.com/office/drawing/2014/main" val="3001692143"/>
                    </a:ext>
                  </a:extLst>
                </a:gridCol>
              </a:tblGrid>
              <a:tr h="0">
                <a:tc>
                  <a:txBody>
                    <a:bodyPr/>
                    <a:lstStyle/>
                    <a:p>
                      <a:pPr algn="l"/>
                      <a:r>
                        <a:rPr lang="en-US" b="1">
                          <a:latin typeface="Helvetica, Arial, Arial Narrow"/>
                        </a:rPr>
                        <a:t>s(t) = S(t)/N</a:t>
                      </a:r>
                      <a:r>
                        <a:rPr lang="en-US">
                          <a:latin typeface="Helvetica, Arial, Arial Narrow"/>
                        </a:rPr>
                        <a:t>,</a:t>
                      </a:r>
                      <a:endParaRPr lang="en-US"/>
                    </a:p>
                  </a:txBody>
                  <a:tcPr marL="95250" marR="95250" marT="95250" marB="95250" anchor="ctr">
                    <a:lnL>
                      <a:noFill/>
                    </a:lnL>
                    <a:lnR>
                      <a:noFill/>
                    </a:lnR>
                    <a:lnT>
                      <a:noFill/>
                    </a:lnT>
                    <a:lnB>
                      <a:noFill/>
                    </a:lnB>
                  </a:tcPr>
                </a:tc>
                <a:tc>
                  <a:txBody>
                    <a:bodyPr/>
                    <a:lstStyle/>
                    <a:p>
                      <a:r>
                        <a:rPr lang="en-US">
                          <a:latin typeface="Helvetica, Arial, Arial Narrow"/>
                        </a:rPr>
                        <a:t>the susceptible fraction of the population,</a:t>
                      </a:r>
                      <a:endParaRPr lang="en-US"/>
                    </a:p>
                  </a:txBody>
                  <a:tcPr marL="95250" marR="95250" marT="95250" marB="95250" anchor="ctr">
                    <a:lnL>
                      <a:noFill/>
                    </a:lnL>
                    <a:lnR>
                      <a:noFill/>
                    </a:lnR>
                    <a:lnT>
                      <a:noFill/>
                    </a:lnT>
                    <a:lnB>
                      <a:noFill/>
                    </a:lnB>
                  </a:tcPr>
                </a:tc>
                <a:extLst>
                  <a:ext uri="{0D108BD9-81ED-4DB2-BD59-A6C34878D82A}">
                    <a16:rowId xmlns:a16="http://schemas.microsoft.com/office/drawing/2014/main" val="3897027115"/>
                  </a:ext>
                </a:extLst>
              </a:tr>
              <a:tr h="0">
                <a:tc>
                  <a:txBody>
                    <a:bodyPr/>
                    <a:lstStyle/>
                    <a:p>
                      <a:pPr algn="l"/>
                      <a:r>
                        <a:rPr lang="en-US" b="1" err="1">
                          <a:latin typeface="Helvetica, Arial, Arial Narrow"/>
                        </a:rPr>
                        <a:t>i</a:t>
                      </a:r>
                      <a:r>
                        <a:rPr lang="en-US" b="1">
                          <a:latin typeface="Helvetica, Arial, Arial Narrow"/>
                        </a:rPr>
                        <a:t>(t) = I(t)/N</a:t>
                      </a:r>
                      <a:r>
                        <a:rPr lang="en-US">
                          <a:latin typeface="Helvetica, Arial, Arial Narrow"/>
                        </a:rPr>
                        <a:t>,</a:t>
                      </a:r>
                      <a:endParaRPr lang="en-US"/>
                    </a:p>
                  </a:txBody>
                  <a:tcPr marL="95250" marR="95250" marT="95250" marB="95250" anchor="ctr">
                    <a:lnL>
                      <a:noFill/>
                    </a:lnL>
                    <a:lnR>
                      <a:noFill/>
                    </a:lnR>
                    <a:lnT>
                      <a:noFill/>
                    </a:lnT>
                    <a:lnB>
                      <a:noFill/>
                    </a:lnB>
                  </a:tcPr>
                </a:tc>
                <a:tc>
                  <a:txBody>
                    <a:bodyPr/>
                    <a:lstStyle/>
                    <a:p>
                      <a:r>
                        <a:rPr lang="en-US">
                          <a:latin typeface="Helvetica, Arial, Arial Narrow"/>
                        </a:rPr>
                        <a:t>the infected fraction of the population, and</a:t>
                      </a:r>
                      <a:endParaRPr lang="en-US"/>
                    </a:p>
                  </a:txBody>
                  <a:tcPr marL="95250" marR="95250" marT="95250" marB="95250" anchor="ctr">
                    <a:lnL>
                      <a:noFill/>
                    </a:lnL>
                    <a:lnR>
                      <a:noFill/>
                    </a:lnR>
                    <a:lnT>
                      <a:noFill/>
                    </a:lnT>
                    <a:lnB>
                      <a:noFill/>
                    </a:lnB>
                  </a:tcPr>
                </a:tc>
                <a:extLst>
                  <a:ext uri="{0D108BD9-81ED-4DB2-BD59-A6C34878D82A}">
                    <a16:rowId xmlns:a16="http://schemas.microsoft.com/office/drawing/2014/main" val="2626514837"/>
                  </a:ext>
                </a:extLst>
              </a:tr>
              <a:tr h="0">
                <a:tc>
                  <a:txBody>
                    <a:bodyPr/>
                    <a:lstStyle/>
                    <a:p>
                      <a:pPr algn="l"/>
                      <a:r>
                        <a:rPr lang="en-US" b="1">
                          <a:latin typeface="Helvetica, Arial, Arial Narrow"/>
                        </a:rPr>
                        <a:t>r(t) = R(t)/N</a:t>
                      </a:r>
                      <a:r>
                        <a:rPr lang="en-US">
                          <a:latin typeface="Helvetica, Arial, Arial Narrow"/>
                        </a:rPr>
                        <a:t>,</a:t>
                      </a:r>
                      <a:endParaRPr lang="en-US"/>
                    </a:p>
                  </a:txBody>
                  <a:tcPr marL="95250" marR="95250" marT="95250" marB="95250" anchor="ctr">
                    <a:lnL>
                      <a:noFill/>
                    </a:lnL>
                    <a:lnR>
                      <a:noFill/>
                    </a:lnR>
                    <a:lnT>
                      <a:noFill/>
                    </a:lnT>
                    <a:lnB>
                      <a:noFill/>
                    </a:lnB>
                  </a:tcPr>
                </a:tc>
                <a:tc>
                  <a:txBody>
                    <a:bodyPr/>
                    <a:lstStyle/>
                    <a:p>
                      <a:r>
                        <a:rPr lang="en-US">
                          <a:latin typeface="Helvetica, Arial, Arial Narrow"/>
                        </a:rPr>
                        <a:t>the recovered fraction of the population.</a:t>
                      </a:r>
                      <a:endParaRPr lang="en-US"/>
                    </a:p>
                  </a:txBody>
                  <a:tcPr marL="95250" marR="95250" marT="95250" marB="95250" anchor="ctr">
                    <a:lnL>
                      <a:noFill/>
                    </a:lnL>
                    <a:lnR>
                      <a:noFill/>
                    </a:lnR>
                    <a:lnT>
                      <a:noFill/>
                    </a:lnT>
                    <a:lnB>
                      <a:noFill/>
                    </a:lnB>
                  </a:tcPr>
                </a:tc>
                <a:extLst>
                  <a:ext uri="{0D108BD9-81ED-4DB2-BD59-A6C34878D82A}">
                    <a16:rowId xmlns:a16="http://schemas.microsoft.com/office/drawing/2014/main" val="408734967"/>
                  </a:ext>
                </a:extLst>
              </a:tr>
            </a:tbl>
          </a:graphicData>
        </a:graphic>
      </p:graphicFrame>
      <p:sp>
        <p:nvSpPr>
          <p:cNvPr id="6" name="Rectangle 5">
            <a:extLst>
              <a:ext uri="{FF2B5EF4-FFF2-40B4-BE49-F238E27FC236}">
                <a16:creationId xmlns:a16="http://schemas.microsoft.com/office/drawing/2014/main" id="{23C4CC44-C987-7244-8A5E-B30475A9DEEE}"/>
              </a:ext>
            </a:extLst>
          </p:cNvPr>
          <p:cNvSpPr/>
          <p:nvPr/>
        </p:nvSpPr>
        <p:spPr>
          <a:xfrm>
            <a:off x="3103695" y="6143198"/>
            <a:ext cx="3730508" cy="369332"/>
          </a:xfrm>
          <a:prstGeom prst="rect">
            <a:avLst/>
          </a:prstGeom>
        </p:spPr>
        <p:txBody>
          <a:bodyPr wrap="none">
            <a:spAutoFit/>
          </a:bodyPr>
          <a:lstStyle/>
          <a:p>
            <a:r>
              <a:rPr lang="en-US">
                <a:latin typeface="Helvetica, Arial, Arial Narrow"/>
              </a:rPr>
              <a:t>At each time  </a:t>
            </a:r>
            <a:r>
              <a:rPr lang="en-US" b="1">
                <a:latin typeface="Helvetica, Arial, Arial Narrow"/>
              </a:rPr>
              <a:t>t</a:t>
            </a:r>
            <a:r>
              <a:rPr lang="en-US">
                <a:latin typeface="Helvetica, Arial, Arial Narrow"/>
              </a:rPr>
              <a:t>,  </a:t>
            </a:r>
            <a:r>
              <a:rPr lang="en-US" b="1">
                <a:latin typeface="Helvetica, Arial, Arial Narrow"/>
              </a:rPr>
              <a:t>s(t) + </a:t>
            </a:r>
            <a:r>
              <a:rPr lang="en-US" b="1" err="1">
                <a:latin typeface="Helvetica, Arial, Arial Narrow"/>
              </a:rPr>
              <a:t>i</a:t>
            </a:r>
            <a:r>
              <a:rPr lang="en-US" b="1">
                <a:latin typeface="Helvetica, Arial, Arial Narrow"/>
              </a:rPr>
              <a:t>(t) + r(t) = 1</a:t>
            </a:r>
            <a:endParaRPr lang="en-US"/>
          </a:p>
        </p:txBody>
      </p:sp>
      <p:pic>
        <p:nvPicPr>
          <p:cNvPr id="1026" name="Picture 2" descr="SIR compartment model">
            <a:hlinkClick r:id="rId2" tooltip="SIR compartment model"/>
            <a:extLst>
              <a:ext uri="{FF2B5EF4-FFF2-40B4-BE49-F238E27FC236}">
                <a16:creationId xmlns:a16="http://schemas.microsoft.com/office/drawing/2014/main" id="{B493FB1C-D0C0-3344-9782-60988CA801C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803991" y="945707"/>
            <a:ext cx="7620000" cy="673100"/>
          </a:xfrm>
          <a:prstGeom prst="rect">
            <a:avLst/>
          </a:prstGeom>
          <a:noFill/>
          <a:extLst>
            <a:ext uri="{909E8E84-426E-40DD-AFC4-6F175D3DCCD1}">
              <a14:hiddenFill xmlns:a14="http://schemas.microsoft.com/office/drawing/2010/main">
                <a:solidFill>
                  <a:srgbClr val="FFFFFF"/>
                </a:solidFill>
              </a14:hiddenFill>
            </a:ext>
          </a:extLst>
        </p:spPr>
      </p:pic>
      <p:sp>
        <p:nvSpPr>
          <p:cNvPr id="7" name="Slide Number Placeholder 6">
            <a:extLst>
              <a:ext uri="{FF2B5EF4-FFF2-40B4-BE49-F238E27FC236}">
                <a16:creationId xmlns:a16="http://schemas.microsoft.com/office/drawing/2014/main" id="{CE41EF9E-A758-2B4A-8B25-FC2BBFBE3E82}"/>
              </a:ext>
            </a:extLst>
          </p:cNvPr>
          <p:cNvSpPr>
            <a:spLocks noGrp="1"/>
          </p:cNvSpPr>
          <p:nvPr>
            <p:ph type="sldNum" sz="quarter" idx="12"/>
          </p:nvPr>
        </p:nvSpPr>
        <p:spPr/>
        <p:txBody>
          <a:bodyPr/>
          <a:lstStyle/>
          <a:p>
            <a:fld id="{69E57DC2-970A-4B3E-BB1C-7A09969E49DF}" type="slidenum">
              <a:rPr lang="en-US" smtClean="0"/>
              <a:t>15</a:t>
            </a:fld>
            <a:endParaRPr lang="en-US"/>
          </a:p>
        </p:txBody>
      </p:sp>
      <p:sp>
        <p:nvSpPr>
          <p:cNvPr id="3" name="Date Placeholder 2">
            <a:extLst>
              <a:ext uri="{FF2B5EF4-FFF2-40B4-BE49-F238E27FC236}">
                <a16:creationId xmlns:a16="http://schemas.microsoft.com/office/drawing/2014/main" id="{3F020FCF-82C1-4D41-A2B7-33B176B6C09E}"/>
              </a:ext>
            </a:extLst>
          </p:cNvPr>
          <p:cNvSpPr>
            <a:spLocks noGrp="1"/>
          </p:cNvSpPr>
          <p:nvPr>
            <p:ph type="dt" sz="half" idx="10"/>
          </p:nvPr>
        </p:nvSpPr>
        <p:spPr/>
        <p:txBody>
          <a:bodyPr/>
          <a:lstStyle/>
          <a:p>
            <a:r>
              <a:rPr lang="en-US"/>
              <a:t>7/31/20</a:t>
            </a:r>
          </a:p>
        </p:txBody>
      </p:sp>
      <p:sp>
        <p:nvSpPr>
          <p:cNvPr id="8" name="Footer Placeholder 7">
            <a:extLst>
              <a:ext uri="{FF2B5EF4-FFF2-40B4-BE49-F238E27FC236}">
                <a16:creationId xmlns:a16="http://schemas.microsoft.com/office/drawing/2014/main" id="{E61B8B76-7EB3-B84D-95C3-A4E89D3A728D}"/>
              </a:ext>
            </a:extLst>
          </p:cNvPr>
          <p:cNvSpPr>
            <a:spLocks noGrp="1"/>
          </p:cNvSpPr>
          <p:nvPr>
            <p:ph type="ftr" sz="quarter" idx="11"/>
          </p:nvPr>
        </p:nvSpPr>
        <p:spPr/>
        <p:txBody>
          <a:bodyPr/>
          <a:lstStyle/>
          <a:p>
            <a:r>
              <a:rPr lang="en-US"/>
              <a:t>ASP Colloquium</a:t>
            </a:r>
          </a:p>
        </p:txBody>
      </p:sp>
    </p:spTree>
    <p:extLst>
      <p:ext uri="{BB962C8B-B14F-4D97-AF65-F5344CB8AC3E}">
        <p14:creationId xmlns:p14="http://schemas.microsoft.com/office/powerpoint/2010/main" val="198114246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2C4BF2-F3AE-A340-990B-60C3E758D8AE}"/>
              </a:ext>
            </a:extLst>
          </p:cNvPr>
          <p:cNvSpPr>
            <a:spLocks noGrp="1"/>
          </p:cNvSpPr>
          <p:nvPr>
            <p:ph type="title"/>
          </p:nvPr>
        </p:nvSpPr>
        <p:spPr>
          <a:xfrm>
            <a:off x="1371600" y="0"/>
            <a:ext cx="9601200" cy="622005"/>
          </a:xfrm>
        </p:spPr>
        <p:txBody>
          <a:bodyPr>
            <a:normAutofit fontScale="90000"/>
          </a:bodyPr>
          <a:lstStyle/>
          <a:p>
            <a:r>
              <a:rPr lang="en-US"/>
              <a:t>More complicated models (1)</a:t>
            </a:r>
          </a:p>
        </p:txBody>
      </p:sp>
      <p:sp>
        <p:nvSpPr>
          <p:cNvPr id="3" name="Content Placeholder 2">
            <a:extLst>
              <a:ext uri="{FF2B5EF4-FFF2-40B4-BE49-F238E27FC236}">
                <a16:creationId xmlns:a16="http://schemas.microsoft.com/office/drawing/2014/main" id="{226E35BA-E2CE-D740-9CAB-E55B5AE7BA5A}"/>
              </a:ext>
            </a:extLst>
          </p:cNvPr>
          <p:cNvSpPr>
            <a:spLocks noGrp="1"/>
          </p:cNvSpPr>
          <p:nvPr>
            <p:ph idx="1"/>
          </p:nvPr>
        </p:nvSpPr>
        <p:spPr>
          <a:xfrm>
            <a:off x="1371600" y="760229"/>
            <a:ext cx="9983972" cy="6097771"/>
          </a:xfrm>
        </p:spPr>
        <p:txBody>
          <a:bodyPr>
            <a:normAutofit/>
          </a:bodyPr>
          <a:lstStyle/>
          <a:p>
            <a:r>
              <a:rPr lang="en-US" b="1"/>
              <a:t>The SIS Model with vital dynamics and constant population</a:t>
            </a:r>
          </a:p>
          <a:p>
            <a:pPr lvl="1"/>
            <a:r>
              <a:rPr lang="en-US"/>
              <a:t>Introduce birth and death rates</a:t>
            </a:r>
          </a:p>
          <a:p>
            <a:r>
              <a:rPr lang="en-US" b="1"/>
              <a:t>The MSIR model</a:t>
            </a:r>
          </a:p>
          <a:p>
            <a:pPr lvl="1"/>
            <a:r>
              <a:rPr lang="en-US"/>
              <a:t>For some infections such as measles, consider passive immunity (for a few months after births, babies are immune to the disease)</a:t>
            </a:r>
          </a:p>
          <a:p>
            <a:r>
              <a:rPr lang="en-US" b="1"/>
              <a:t>Carrier State</a:t>
            </a:r>
          </a:p>
          <a:p>
            <a:pPr lvl="1"/>
            <a:r>
              <a:rPr lang="en-US"/>
              <a:t>Some people who have had an infectious disease such as </a:t>
            </a:r>
            <a:r>
              <a:rPr lang="en-US">
                <a:hlinkClick r:id="rId2" tooltip="Tuberculosis"/>
              </a:rPr>
              <a:t>tuberculosis</a:t>
            </a:r>
            <a:r>
              <a:rPr lang="en-US"/>
              <a:t> never completely recover and continue to </a:t>
            </a:r>
            <a:r>
              <a:rPr lang="en-US">
                <a:hlinkClick r:id="rId3" tooltip="Asymptomatic carrier"/>
              </a:rPr>
              <a:t>carry</a:t>
            </a:r>
            <a:r>
              <a:rPr lang="en-US"/>
              <a:t> the infection, whilst not suffering from the disease themselves.</a:t>
            </a:r>
          </a:p>
          <a:p>
            <a:r>
              <a:rPr lang="en-US" b="1"/>
              <a:t>The SEIR model</a:t>
            </a:r>
          </a:p>
          <a:p>
            <a:pPr lvl="1"/>
            <a:r>
              <a:rPr lang="en-US"/>
              <a:t>For many important infections there is a significant incubation period during which individuals have been infected but are not yet infectious themselves. During this period the individual is in compartment E (for exposed). </a:t>
            </a:r>
          </a:p>
          <a:p>
            <a:pPr lvl="1"/>
            <a:endParaRPr lang="en-US"/>
          </a:p>
          <a:p>
            <a:pPr lvl="1"/>
            <a:endParaRPr lang="en-US"/>
          </a:p>
          <a:p>
            <a:pPr lvl="1"/>
            <a:endParaRPr lang="en-US"/>
          </a:p>
          <a:p>
            <a:endParaRPr lang="en-US"/>
          </a:p>
        </p:txBody>
      </p:sp>
      <p:pic>
        <p:nvPicPr>
          <p:cNvPr id="3074" name="Picture 2" descr="https://upload.wikimedia.org/wikipedia/commons/3/3d/SEIR.PNG">
            <a:extLst>
              <a:ext uri="{FF2B5EF4-FFF2-40B4-BE49-F238E27FC236}">
                <a16:creationId xmlns:a16="http://schemas.microsoft.com/office/drawing/2014/main" id="{C2F7D979-2C1E-DD4F-8423-3990CB7DD621}"/>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649493" y="5622717"/>
            <a:ext cx="6823243" cy="761557"/>
          </a:xfrm>
          <a:prstGeom prst="rect">
            <a:avLst/>
          </a:prstGeom>
          <a:noFill/>
          <a:extLst>
            <a:ext uri="{909E8E84-426E-40DD-AFC4-6F175D3DCCD1}">
              <a14:hiddenFill xmlns:a14="http://schemas.microsoft.com/office/drawing/2010/main">
                <a:solidFill>
                  <a:srgbClr val="FFFFFF"/>
                </a:solidFill>
              </a14:hiddenFill>
            </a:ext>
          </a:extLst>
        </p:spPr>
      </p:pic>
      <p:sp>
        <p:nvSpPr>
          <p:cNvPr id="4" name="Slide Number Placeholder 3">
            <a:extLst>
              <a:ext uri="{FF2B5EF4-FFF2-40B4-BE49-F238E27FC236}">
                <a16:creationId xmlns:a16="http://schemas.microsoft.com/office/drawing/2014/main" id="{A874E579-F7C8-E445-B467-85A688B546AA}"/>
              </a:ext>
            </a:extLst>
          </p:cNvPr>
          <p:cNvSpPr>
            <a:spLocks noGrp="1"/>
          </p:cNvSpPr>
          <p:nvPr>
            <p:ph type="sldNum" sz="quarter" idx="12"/>
          </p:nvPr>
        </p:nvSpPr>
        <p:spPr/>
        <p:txBody>
          <a:bodyPr/>
          <a:lstStyle/>
          <a:p>
            <a:fld id="{69E57DC2-970A-4B3E-BB1C-7A09969E49DF}" type="slidenum">
              <a:rPr lang="en-US" smtClean="0"/>
              <a:t>16</a:t>
            </a:fld>
            <a:endParaRPr lang="en-US"/>
          </a:p>
        </p:txBody>
      </p:sp>
      <p:sp>
        <p:nvSpPr>
          <p:cNvPr id="5" name="Date Placeholder 4">
            <a:extLst>
              <a:ext uri="{FF2B5EF4-FFF2-40B4-BE49-F238E27FC236}">
                <a16:creationId xmlns:a16="http://schemas.microsoft.com/office/drawing/2014/main" id="{7C21AFC7-FC4A-3943-84A0-EC0A5656134F}"/>
              </a:ext>
            </a:extLst>
          </p:cNvPr>
          <p:cNvSpPr>
            <a:spLocks noGrp="1"/>
          </p:cNvSpPr>
          <p:nvPr>
            <p:ph type="dt" sz="half" idx="10"/>
          </p:nvPr>
        </p:nvSpPr>
        <p:spPr/>
        <p:txBody>
          <a:bodyPr/>
          <a:lstStyle/>
          <a:p>
            <a:r>
              <a:rPr lang="en-US"/>
              <a:t>7/31/20</a:t>
            </a:r>
          </a:p>
        </p:txBody>
      </p:sp>
      <p:sp>
        <p:nvSpPr>
          <p:cNvPr id="6" name="Footer Placeholder 5">
            <a:extLst>
              <a:ext uri="{FF2B5EF4-FFF2-40B4-BE49-F238E27FC236}">
                <a16:creationId xmlns:a16="http://schemas.microsoft.com/office/drawing/2014/main" id="{8FA235D7-F6C7-0045-9348-587C74D0846B}"/>
              </a:ext>
            </a:extLst>
          </p:cNvPr>
          <p:cNvSpPr>
            <a:spLocks noGrp="1"/>
          </p:cNvSpPr>
          <p:nvPr>
            <p:ph type="ftr" sz="quarter" idx="11"/>
          </p:nvPr>
        </p:nvSpPr>
        <p:spPr/>
        <p:txBody>
          <a:bodyPr/>
          <a:lstStyle/>
          <a:p>
            <a:r>
              <a:rPr lang="en-US"/>
              <a:t>ASP Colloquium</a:t>
            </a:r>
          </a:p>
        </p:txBody>
      </p:sp>
    </p:spTree>
    <p:extLst>
      <p:ext uri="{BB962C8B-B14F-4D97-AF65-F5344CB8AC3E}">
        <p14:creationId xmlns:p14="http://schemas.microsoft.com/office/powerpoint/2010/main" val="123309099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230930-858B-114E-8FB4-5807FAC7D7BB}"/>
              </a:ext>
            </a:extLst>
          </p:cNvPr>
          <p:cNvSpPr>
            <a:spLocks noGrp="1"/>
          </p:cNvSpPr>
          <p:nvPr>
            <p:ph type="title"/>
          </p:nvPr>
        </p:nvSpPr>
        <p:spPr>
          <a:xfrm>
            <a:off x="1297172" y="111642"/>
            <a:ext cx="9601200" cy="632637"/>
          </a:xfrm>
        </p:spPr>
        <p:txBody>
          <a:bodyPr>
            <a:normAutofit fontScale="90000"/>
          </a:bodyPr>
          <a:lstStyle/>
          <a:p>
            <a:r>
              <a:rPr lang="en-US"/>
              <a:t>More Complicated Models (2)</a:t>
            </a:r>
          </a:p>
        </p:txBody>
      </p:sp>
      <p:sp>
        <p:nvSpPr>
          <p:cNvPr id="3" name="Content Placeholder 2">
            <a:extLst>
              <a:ext uri="{FF2B5EF4-FFF2-40B4-BE49-F238E27FC236}">
                <a16:creationId xmlns:a16="http://schemas.microsoft.com/office/drawing/2014/main" id="{499802FC-A8AC-2140-81DD-D8E2C253B055}"/>
              </a:ext>
            </a:extLst>
          </p:cNvPr>
          <p:cNvSpPr>
            <a:spLocks noGrp="1"/>
          </p:cNvSpPr>
          <p:nvPr>
            <p:ph idx="1"/>
          </p:nvPr>
        </p:nvSpPr>
        <p:spPr>
          <a:xfrm>
            <a:off x="1297172" y="903766"/>
            <a:ext cx="9920177" cy="4859079"/>
          </a:xfrm>
        </p:spPr>
        <p:txBody>
          <a:bodyPr>
            <a:normAutofit fontScale="92500" lnSpcReduction="10000"/>
          </a:bodyPr>
          <a:lstStyle/>
          <a:p>
            <a:r>
              <a:rPr lang="en-US" b="1"/>
              <a:t>The SEIS model</a:t>
            </a:r>
          </a:p>
          <a:p>
            <a:pPr lvl="1"/>
            <a:r>
              <a:rPr lang="en-US"/>
              <a:t>The SEIS model is like the SEIR model (above) except that no immunity is acquired at the end</a:t>
            </a:r>
          </a:p>
          <a:p>
            <a:r>
              <a:rPr lang="en-US" b="1"/>
              <a:t>The MSEIR model</a:t>
            </a:r>
          </a:p>
          <a:p>
            <a:pPr lvl="1"/>
            <a:r>
              <a:rPr lang="en-US"/>
              <a:t>For the case of a disease, with the factors of passive immunity, and a latency period there is the MSEIR model.</a:t>
            </a:r>
          </a:p>
          <a:p>
            <a:r>
              <a:rPr lang="en-US" b="1"/>
              <a:t>The MSEIRS model</a:t>
            </a:r>
          </a:p>
          <a:p>
            <a:pPr lvl="1"/>
            <a:r>
              <a:rPr lang="en-US"/>
              <a:t>An MSEIRS model is similar to the MSEIR, but the immunity in the R class would be temporary, so that individuals would regain their susceptibility when the temporary immunity ended.</a:t>
            </a:r>
          </a:p>
          <a:p>
            <a:r>
              <a:rPr lang="en-US" b="1"/>
              <a:t>Variable contact rates and pluriannual or chaotic epidemics</a:t>
            </a:r>
          </a:p>
          <a:p>
            <a:pPr lvl="1"/>
            <a:r>
              <a:rPr lang="en-US"/>
              <a:t>It is well known that the probability of getting a disease is not constant in time. Some diseases are seasonal, such as the </a:t>
            </a:r>
            <a:r>
              <a:rPr lang="en-US">
                <a:hlinkClick r:id="rId2" tooltip="Coronavirus"/>
              </a:rPr>
              <a:t>common cold viruses</a:t>
            </a:r>
            <a:r>
              <a:rPr lang="en-US"/>
              <a:t>, which are more prevalent during winter. With childhood diseases, such as measles, mumps, and rubella, there is a strong correlation with the school calendar, so that during the school holidays the probability of getting such a disease dramatically decreases. </a:t>
            </a:r>
            <a:endParaRPr lang="en-US" b="1"/>
          </a:p>
          <a:p>
            <a:endParaRPr lang="en-US"/>
          </a:p>
        </p:txBody>
      </p:sp>
      <p:sp>
        <p:nvSpPr>
          <p:cNvPr id="4" name="Slide Number Placeholder 3">
            <a:extLst>
              <a:ext uri="{FF2B5EF4-FFF2-40B4-BE49-F238E27FC236}">
                <a16:creationId xmlns:a16="http://schemas.microsoft.com/office/drawing/2014/main" id="{8C7A4195-1C7A-814F-9C04-F3482E7989AF}"/>
              </a:ext>
            </a:extLst>
          </p:cNvPr>
          <p:cNvSpPr>
            <a:spLocks noGrp="1"/>
          </p:cNvSpPr>
          <p:nvPr>
            <p:ph type="sldNum" sz="quarter" idx="12"/>
          </p:nvPr>
        </p:nvSpPr>
        <p:spPr/>
        <p:txBody>
          <a:bodyPr/>
          <a:lstStyle/>
          <a:p>
            <a:fld id="{69E57DC2-970A-4B3E-BB1C-7A09969E49DF}" type="slidenum">
              <a:rPr lang="en-US" smtClean="0"/>
              <a:t>17</a:t>
            </a:fld>
            <a:endParaRPr lang="en-US"/>
          </a:p>
        </p:txBody>
      </p:sp>
      <p:sp>
        <p:nvSpPr>
          <p:cNvPr id="5" name="TextBox 4">
            <a:extLst>
              <a:ext uri="{FF2B5EF4-FFF2-40B4-BE49-F238E27FC236}">
                <a16:creationId xmlns:a16="http://schemas.microsoft.com/office/drawing/2014/main" id="{3F23D383-13AB-9248-8C9E-6176BBECCDF7}"/>
              </a:ext>
            </a:extLst>
          </p:cNvPr>
          <p:cNvSpPr txBox="1"/>
          <p:nvPr/>
        </p:nvSpPr>
        <p:spPr>
          <a:xfrm>
            <a:off x="2110227" y="6084054"/>
            <a:ext cx="4224683" cy="369332"/>
          </a:xfrm>
          <a:prstGeom prst="rect">
            <a:avLst/>
          </a:prstGeom>
          <a:noFill/>
        </p:spPr>
        <p:txBody>
          <a:bodyPr wrap="none" rtlCol="0">
            <a:spAutoFit/>
          </a:bodyPr>
          <a:lstStyle/>
          <a:p>
            <a:r>
              <a:rPr lang="en-US" b="1">
                <a:solidFill>
                  <a:srgbClr val="FF0000"/>
                </a:solidFill>
              </a:rPr>
              <a:t>Which model is best suited for COVID-19?</a:t>
            </a:r>
          </a:p>
        </p:txBody>
      </p:sp>
      <p:sp>
        <p:nvSpPr>
          <p:cNvPr id="6" name="Date Placeholder 5">
            <a:extLst>
              <a:ext uri="{FF2B5EF4-FFF2-40B4-BE49-F238E27FC236}">
                <a16:creationId xmlns:a16="http://schemas.microsoft.com/office/drawing/2014/main" id="{88344E4D-EFE4-4545-B619-C825DC9775E9}"/>
              </a:ext>
            </a:extLst>
          </p:cNvPr>
          <p:cNvSpPr>
            <a:spLocks noGrp="1"/>
          </p:cNvSpPr>
          <p:nvPr>
            <p:ph type="dt" sz="half" idx="10"/>
          </p:nvPr>
        </p:nvSpPr>
        <p:spPr/>
        <p:txBody>
          <a:bodyPr/>
          <a:lstStyle/>
          <a:p>
            <a:r>
              <a:rPr lang="en-US"/>
              <a:t>7/31/20</a:t>
            </a:r>
          </a:p>
        </p:txBody>
      </p:sp>
      <p:sp>
        <p:nvSpPr>
          <p:cNvPr id="7" name="Footer Placeholder 6">
            <a:extLst>
              <a:ext uri="{FF2B5EF4-FFF2-40B4-BE49-F238E27FC236}">
                <a16:creationId xmlns:a16="http://schemas.microsoft.com/office/drawing/2014/main" id="{2D85F124-E3C9-A24A-880E-8786331A80AD}"/>
              </a:ext>
            </a:extLst>
          </p:cNvPr>
          <p:cNvSpPr>
            <a:spLocks noGrp="1"/>
          </p:cNvSpPr>
          <p:nvPr>
            <p:ph type="ftr" sz="quarter" idx="11"/>
          </p:nvPr>
        </p:nvSpPr>
        <p:spPr/>
        <p:txBody>
          <a:bodyPr/>
          <a:lstStyle/>
          <a:p>
            <a:r>
              <a:rPr lang="en-US"/>
              <a:t>ASP Colloquium</a:t>
            </a:r>
          </a:p>
        </p:txBody>
      </p:sp>
    </p:spTree>
    <p:extLst>
      <p:ext uri="{BB962C8B-B14F-4D97-AF65-F5344CB8AC3E}">
        <p14:creationId xmlns:p14="http://schemas.microsoft.com/office/powerpoint/2010/main" val="151934110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466921-0DA0-AC48-A114-02AAA5415E6C}"/>
              </a:ext>
            </a:extLst>
          </p:cNvPr>
          <p:cNvSpPr>
            <a:spLocks noGrp="1"/>
          </p:cNvSpPr>
          <p:nvPr>
            <p:ph type="title"/>
          </p:nvPr>
        </p:nvSpPr>
        <p:spPr>
          <a:xfrm>
            <a:off x="1371600" y="0"/>
            <a:ext cx="9601200" cy="728330"/>
          </a:xfrm>
        </p:spPr>
        <p:txBody>
          <a:bodyPr/>
          <a:lstStyle/>
          <a:p>
            <a:r>
              <a:rPr lang="en-US"/>
              <a:t>The SIR …</a:t>
            </a:r>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4E632548-77C9-EE46-B08D-61F86D53B5A9}"/>
                  </a:ext>
                </a:extLst>
              </p:cNvPr>
              <p:cNvSpPr>
                <a:spLocks noGrp="1"/>
              </p:cNvSpPr>
              <p:nvPr>
                <p:ph idx="1"/>
              </p:nvPr>
            </p:nvSpPr>
            <p:spPr>
              <a:xfrm>
                <a:off x="1371600" y="871869"/>
                <a:ext cx="9909544" cy="5539563"/>
              </a:xfrm>
            </p:spPr>
            <p:txBody>
              <a:bodyPr>
                <a:normAutofit fontScale="92500" lnSpcReduction="20000"/>
              </a:bodyPr>
              <a:lstStyle/>
              <a:p>
                <a:r>
                  <a:rPr lang="en-US" b="1">
                    <a:solidFill>
                      <a:srgbClr val="0070C0"/>
                    </a:solidFill>
                  </a:rPr>
                  <a:t>The rate of change in the susceptible population</a:t>
                </a:r>
              </a:p>
              <a:p>
                <a:pPr marL="987552" lvl="1" indent="-457200">
                  <a:buFont typeface="+mj-lt"/>
                  <a:buAutoNum type="arabicParenR"/>
                </a:pPr>
                <a14:m>
                  <m:oMath xmlns:m="http://schemas.openxmlformats.org/officeDocument/2006/math">
                    <m:f>
                      <m:fPr>
                        <m:ctrlPr>
                          <a:rPr lang="en-US" b="0" i="1" smtClean="0">
                            <a:latin typeface="Cambria Math" panose="02040503050406030204" pitchFamily="18" charset="0"/>
                          </a:rPr>
                        </m:ctrlPr>
                      </m:fPr>
                      <m:num>
                        <m:r>
                          <a:rPr lang="en-US" b="0" i="1" smtClean="0">
                            <a:latin typeface="Cambria Math" panose="02040503050406030204" pitchFamily="18" charset="0"/>
                          </a:rPr>
                          <m:t>𝑑𝑆</m:t>
                        </m:r>
                      </m:num>
                      <m:den>
                        <m:r>
                          <a:rPr lang="en-US" b="0" i="1" smtClean="0">
                            <a:latin typeface="Cambria Math" panose="02040503050406030204" pitchFamily="18" charset="0"/>
                          </a:rPr>
                          <m:t>𝑑𝑡</m:t>
                        </m:r>
                      </m:den>
                    </m:f>
                    <m:r>
                      <a:rPr lang="en-US" b="0" i="1" smtClean="0">
                        <a:latin typeface="Cambria Math" panose="02040503050406030204" pitchFamily="18" charset="0"/>
                      </a:rPr>
                      <m:t>=−</m:t>
                    </m:r>
                    <m:r>
                      <a:rPr lang="en-US" b="0" i="1" smtClean="0">
                        <a:latin typeface="Cambria Math" panose="02040503050406030204" pitchFamily="18" charset="0"/>
                      </a:rPr>
                      <m:t>𝑏𝑠</m:t>
                    </m:r>
                    <m:d>
                      <m:dPr>
                        <m:ctrlPr>
                          <a:rPr lang="en-US" b="0" i="1" smtClean="0">
                            <a:latin typeface="Cambria Math" panose="02040503050406030204" pitchFamily="18" charset="0"/>
                          </a:rPr>
                        </m:ctrlPr>
                      </m:dPr>
                      <m:e>
                        <m:r>
                          <a:rPr lang="en-US" b="0" i="1" smtClean="0">
                            <a:latin typeface="Cambria Math" panose="02040503050406030204" pitchFamily="18" charset="0"/>
                          </a:rPr>
                          <m:t>𝑡</m:t>
                        </m:r>
                      </m:e>
                    </m:d>
                    <m:r>
                      <a:rPr lang="en-US" b="0" i="1" smtClean="0">
                        <a:latin typeface="Cambria Math" panose="02040503050406030204" pitchFamily="18" charset="0"/>
                      </a:rPr>
                      <m:t>𝐼</m:t>
                    </m:r>
                    <m:d>
                      <m:dPr>
                        <m:ctrlPr>
                          <a:rPr lang="en-US" b="0" i="1" smtClean="0">
                            <a:latin typeface="Cambria Math" panose="02040503050406030204" pitchFamily="18" charset="0"/>
                          </a:rPr>
                        </m:ctrlPr>
                      </m:dPr>
                      <m:e>
                        <m:r>
                          <a:rPr lang="en-US" b="0" i="1" smtClean="0">
                            <a:latin typeface="Cambria Math" panose="02040503050406030204" pitchFamily="18" charset="0"/>
                          </a:rPr>
                          <m:t>𝑡</m:t>
                        </m:r>
                      </m:e>
                    </m:d>
                  </m:oMath>
                </a14:m>
                <a:r>
                  <a:rPr lang="en-US" b="0"/>
                  <a:t>	</a:t>
                </a:r>
              </a:p>
              <a:p>
                <a:pPr marL="987552" lvl="1" indent="-457200">
                  <a:buFont typeface="+mj-lt"/>
                  <a:buAutoNum type="arabicParenR"/>
                </a:pPr>
                <a14:m>
                  <m:oMath xmlns:m="http://schemas.openxmlformats.org/officeDocument/2006/math">
                    <m:f>
                      <m:fPr>
                        <m:ctrlPr>
                          <a:rPr lang="en-US" b="0" i="1" smtClean="0">
                            <a:latin typeface="Cambria Math" panose="02040503050406030204" pitchFamily="18" charset="0"/>
                          </a:rPr>
                        </m:ctrlPr>
                      </m:fPr>
                      <m:num>
                        <m:r>
                          <a:rPr lang="en-US" b="0" i="1" smtClean="0">
                            <a:latin typeface="Cambria Math" panose="02040503050406030204" pitchFamily="18" charset="0"/>
                          </a:rPr>
                          <m:t>𝑑𝑠</m:t>
                        </m:r>
                      </m:num>
                      <m:den>
                        <m:r>
                          <a:rPr lang="en-US" b="0" i="1" smtClean="0">
                            <a:latin typeface="Cambria Math" panose="02040503050406030204" pitchFamily="18" charset="0"/>
                          </a:rPr>
                          <m:t>𝑑𝑡</m:t>
                        </m:r>
                      </m:den>
                    </m:f>
                    <m:r>
                      <a:rPr lang="en-US" b="0" i="1" smtClean="0">
                        <a:latin typeface="Cambria Math" panose="02040503050406030204" pitchFamily="18" charset="0"/>
                      </a:rPr>
                      <m:t>=−</m:t>
                    </m:r>
                    <m:r>
                      <a:rPr lang="en-US" b="0" i="1" smtClean="0">
                        <a:latin typeface="Cambria Math" panose="02040503050406030204" pitchFamily="18" charset="0"/>
                      </a:rPr>
                      <m:t>𝑏𝑠</m:t>
                    </m:r>
                    <m:d>
                      <m:dPr>
                        <m:ctrlPr>
                          <a:rPr lang="en-US" b="0" i="1" smtClean="0">
                            <a:latin typeface="Cambria Math" panose="02040503050406030204" pitchFamily="18" charset="0"/>
                          </a:rPr>
                        </m:ctrlPr>
                      </m:dPr>
                      <m:e>
                        <m:r>
                          <a:rPr lang="en-US" b="0" i="1" smtClean="0">
                            <a:latin typeface="Cambria Math" panose="02040503050406030204" pitchFamily="18" charset="0"/>
                          </a:rPr>
                          <m:t>𝑡</m:t>
                        </m:r>
                      </m:e>
                    </m:d>
                    <m:r>
                      <a:rPr lang="en-US" b="0" i="1" smtClean="0">
                        <a:latin typeface="Cambria Math" panose="02040503050406030204" pitchFamily="18" charset="0"/>
                      </a:rPr>
                      <m:t>𝑖</m:t>
                    </m:r>
                    <m:r>
                      <a:rPr lang="en-US" b="0" i="1" smtClean="0">
                        <a:latin typeface="Cambria Math" panose="02040503050406030204" pitchFamily="18" charset="0"/>
                      </a:rPr>
                      <m:t>(</m:t>
                    </m:r>
                    <m:r>
                      <a:rPr lang="en-US" b="0" i="1" smtClean="0">
                        <a:latin typeface="Cambria Math" panose="02040503050406030204" pitchFamily="18" charset="0"/>
                      </a:rPr>
                      <m:t>𝑡</m:t>
                    </m:r>
                    <m:r>
                      <a:rPr lang="en-US" b="0" i="1" smtClean="0">
                        <a:latin typeface="Cambria Math" panose="02040503050406030204" pitchFamily="18" charset="0"/>
                      </a:rPr>
                      <m:t>)</m:t>
                    </m:r>
                  </m:oMath>
                </a14:m>
                <a:r>
                  <a:rPr lang="en-US"/>
                  <a:t>	</a:t>
                </a:r>
              </a:p>
              <a:p>
                <a:r>
                  <a:rPr lang="en-US" b="1">
                    <a:solidFill>
                      <a:srgbClr val="0070C0"/>
                    </a:solidFill>
                  </a:rPr>
                  <a:t>The rate of change in the recovered population</a:t>
                </a:r>
              </a:p>
              <a:p>
                <a:pPr marL="987552" lvl="1" indent="-457200">
                  <a:buFont typeface="+mj-lt"/>
                  <a:buAutoNum type="arabicParenR" startAt="3"/>
                </a:pPr>
                <a14:m>
                  <m:oMath xmlns:m="http://schemas.openxmlformats.org/officeDocument/2006/math">
                    <m:f>
                      <m:fPr>
                        <m:ctrlPr>
                          <a:rPr lang="en-US" b="0" i="1" smtClean="0">
                            <a:latin typeface="Cambria Math" panose="02040503050406030204" pitchFamily="18" charset="0"/>
                          </a:rPr>
                        </m:ctrlPr>
                      </m:fPr>
                      <m:num>
                        <m:r>
                          <a:rPr lang="en-US" b="0" i="1" smtClean="0">
                            <a:latin typeface="Cambria Math" panose="02040503050406030204" pitchFamily="18" charset="0"/>
                          </a:rPr>
                          <m:t>𝑑𝑟</m:t>
                        </m:r>
                      </m:num>
                      <m:den>
                        <m:r>
                          <a:rPr lang="en-US" b="0" i="1" smtClean="0">
                            <a:latin typeface="Cambria Math" panose="02040503050406030204" pitchFamily="18" charset="0"/>
                          </a:rPr>
                          <m:t>𝑑𝑡</m:t>
                        </m:r>
                      </m:den>
                    </m:f>
                    <m:r>
                      <a:rPr lang="en-US" b="0" i="1" smtClean="0">
                        <a:latin typeface="Cambria Math" panose="02040503050406030204" pitchFamily="18" charset="0"/>
                      </a:rPr>
                      <m:t>=</m:t>
                    </m:r>
                    <m:r>
                      <a:rPr lang="en-US" b="0" i="1" smtClean="0">
                        <a:latin typeface="Cambria Math" panose="02040503050406030204" pitchFamily="18" charset="0"/>
                      </a:rPr>
                      <m:t>𝑘𝑖</m:t>
                    </m:r>
                    <m:r>
                      <a:rPr lang="en-US" b="0" i="1" smtClean="0">
                        <a:latin typeface="Cambria Math" panose="02040503050406030204" pitchFamily="18" charset="0"/>
                      </a:rPr>
                      <m:t>(</m:t>
                    </m:r>
                    <m:r>
                      <a:rPr lang="en-US" b="0" i="1" smtClean="0">
                        <a:latin typeface="Cambria Math" panose="02040503050406030204" pitchFamily="18" charset="0"/>
                      </a:rPr>
                      <m:t>𝑡</m:t>
                    </m:r>
                    <m:r>
                      <a:rPr lang="en-US" b="0" i="1" smtClean="0">
                        <a:latin typeface="Cambria Math" panose="02040503050406030204" pitchFamily="18" charset="0"/>
                      </a:rPr>
                      <m:t>)</m:t>
                    </m:r>
                  </m:oMath>
                </a14:m>
                <a:endParaRPr lang="en-US"/>
              </a:p>
              <a:p>
                <a:r>
                  <a:rPr lang="en-US" b="1">
                    <a:solidFill>
                      <a:srgbClr val="0070C0"/>
                    </a:solidFill>
                  </a:rPr>
                  <a:t>The rate of change in the infected population</a:t>
                </a:r>
              </a:p>
              <a:p>
                <a:pPr marL="987552" lvl="1" indent="-457200">
                  <a:buFont typeface="+mj-lt"/>
                  <a:buAutoNum type="arabicParenR" startAt="4"/>
                </a:pPr>
                <a14:m>
                  <m:oMath xmlns:m="http://schemas.openxmlformats.org/officeDocument/2006/math">
                    <m:f>
                      <m:fPr>
                        <m:ctrlPr>
                          <a:rPr lang="en-US" b="0" i="1" smtClean="0">
                            <a:latin typeface="Cambria Math" panose="02040503050406030204" pitchFamily="18" charset="0"/>
                          </a:rPr>
                        </m:ctrlPr>
                      </m:fPr>
                      <m:num>
                        <m:r>
                          <a:rPr lang="en-US" b="0" i="1" smtClean="0">
                            <a:latin typeface="Cambria Math" panose="02040503050406030204" pitchFamily="18" charset="0"/>
                          </a:rPr>
                          <m:t>𝑑𝑠</m:t>
                        </m:r>
                      </m:num>
                      <m:den>
                        <m:r>
                          <a:rPr lang="en-US" b="0" i="1" smtClean="0">
                            <a:latin typeface="Cambria Math" panose="02040503050406030204" pitchFamily="18" charset="0"/>
                          </a:rPr>
                          <m:t>𝑑𝑡</m:t>
                        </m:r>
                      </m:den>
                    </m:f>
                    <m:r>
                      <a:rPr lang="en-US" b="0" i="1" smtClean="0">
                        <a:latin typeface="Cambria Math" panose="02040503050406030204" pitchFamily="18" charset="0"/>
                      </a:rPr>
                      <m:t>+</m:t>
                    </m:r>
                    <m:f>
                      <m:fPr>
                        <m:ctrlPr>
                          <a:rPr lang="en-US" b="0" i="1" smtClean="0">
                            <a:latin typeface="Cambria Math" panose="02040503050406030204" pitchFamily="18" charset="0"/>
                          </a:rPr>
                        </m:ctrlPr>
                      </m:fPr>
                      <m:num>
                        <m:r>
                          <a:rPr lang="en-US" b="0" i="1" smtClean="0">
                            <a:latin typeface="Cambria Math" panose="02040503050406030204" pitchFamily="18" charset="0"/>
                          </a:rPr>
                          <m:t>𝑑𝑟</m:t>
                        </m:r>
                      </m:num>
                      <m:den>
                        <m:r>
                          <a:rPr lang="en-US" b="0" i="1" smtClean="0">
                            <a:latin typeface="Cambria Math" panose="02040503050406030204" pitchFamily="18" charset="0"/>
                          </a:rPr>
                          <m:t>𝑑𝑡</m:t>
                        </m:r>
                      </m:den>
                    </m:f>
                    <m:r>
                      <a:rPr lang="en-US" b="0" i="1" smtClean="0">
                        <a:latin typeface="Cambria Math" panose="02040503050406030204" pitchFamily="18" charset="0"/>
                      </a:rPr>
                      <m:t>+</m:t>
                    </m:r>
                    <m:f>
                      <m:fPr>
                        <m:ctrlPr>
                          <a:rPr lang="en-US" b="0" i="1" smtClean="0">
                            <a:latin typeface="Cambria Math" panose="02040503050406030204" pitchFamily="18" charset="0"/>
                          </a:rPr>
                        </m:ctrlPr>
                      </m:fPr>
                      <m:num>
                        <m:r>
                          <a:rPr lang="en-US" b="0" i="1" smtClean="0">
                            <a:latin typeface="Cambria Math" panose="02040503050406030204" pitchFamily="18" charset="0"/>
                          </a:rPr>
                          <m:t>𝑑𝑖</m:t>
                        </m:r>
                      </m:num>
                      <m:den>
                        <m:r>
                          <a:rPr lang="en-US" b="0" i="1" smtClean="0">
                            <a:latin typeface="Cambria Math" panose="02040503050406030204" pitchFamily="18" charset="0"/>
                          </a:rPr>
                          <m:t>𝑑𝑡</m:t>
                        </m:r>
                      </m:den>
                    </m:f>
                    <m:r>
                      <a:rPr lang="en-US" b="0" i="1" smtClean="0">
                        <a:latin typeface="Cambria Math" panose="02040503050406030204" pitchFamily="18" charset="0"/>
                      </a:rPr>
                      <m:t>=0 </m:t>
                    </m:r>
                  </m:oMath>
                </a14:m>
                <a:endParaRPr lang="en-US"/>
              </a:p>
              <a:p>
                <a:pPr marL="530352" lvl="1" indent="0">
                  <a:buNone/>
                </a:pPr>
                <a:endParaRPr lang="en-US"/>
              </a:p>
              <a:p>
                <a:pPr marL="987552" lvl="1" indent="-457200">
                  <a:buFont typeface="+mj-lt"/>
                  <a:buAutoNum type="arabicParenR" startAt="5"/>
                </a:pPr>
                <a14:m>
                  <m:oMath xmlns:m="http://schemas.openxmlformats.org/officeDocument/2006/math">
                    <m:f>
                      <m:fPr>
                        <m:ctrlPr>
                          <a:rPr lang="en-US" b="0" i="1" smtClean="0">
                            <a:latin typeface="Cambria Math" panose="02040503050406030204" pitchFamily="18" charset="0"/>
                          </a:rPr>
                        </m:ctrlPr>
                      </m:fPr>
                      <m:num>
                        <m:r>
                          <a:rPr lang="en-US" b="0" i="1" smtClean="0">
                            <a:latin typeface="Cambria Math" panose="02040503050406030204" pitchFamily="18" charset="0"/>
                          </a:rPr>
                          <m:t>𝑑𝑖</m:t>
                        </m:r>
                      </m:num>
                      <m:den>
                        <m:r>
                          <a:rPr lang="en-US" b="0" i="1" smtClean="0">
                            <a:latin typeface="Cambria Math" panose="02040503050406030204" pitchFamily="18" charset="0"/>
                          </a:rPr>
                          <m:t>𝑑𝑡</m:t>
                        </m:r>
                      </m:den>
                    </m:f>
                    <m:r>
                      <a:rPr lang="en-US" b="0" i="1" smtClean="0">
                        <a:latin typeface="Cambria Math" panose="02040503050406030204" pitchFamily="18" charset="0"/>
                      </a:rPr>
                      <m:t>=</m:t>
                    </m:r>
                    <m:r>
                      <a:rPr lang="en-US">
                        <a:latin typeface="Cambria Math" panose="02040503050406030204" pitchFamily="18" charset="0"/>
                      </a:rPr>
                      <m:t>𝑏𝑠</m:t>
                    </m:r>
                    <m:d>
                      <m:dPr>
                        <m:ctrlPr>
                          <a:rPr lang="en-US" i="1">
                            <a:latin typeface="Cambria Math" panose="02040503050406030204" pitchFamily="18" charset="0"/>
                          </a:rPr>
                        </m:ctrlPr>
                      </m:dPr>
                      <m:e>
                        <m:r>
                          <a:rPr lang="en-US">
                            <a:latin typeface="Cambria Math" panose="02040503050406030204" pitchFamily="18" charset="0"/>
                          </a:rPr>
                          <m:t>𝑡</m:t>
                        </m:r>
                      </m:e>
                    </m:d>
                    <m:r>
                      <a:rPr lang="en-US">
                        <a:latin typeface="Cambria Math" panose="02040503050406030204" pitchFamily="18" charset="0"/>
                      </a:rPr>
                      <m:t>𝑖</m:t>
                    </m:r>
                    <m:d>
                      <m:dPr>
                        <m:ctrlPr>
                          <a:rPr lang="en-US" i="1">
                            <a:latin typeface="Cambria Math" panose="02040503050406030204" pitchFamily="18" charset="0"/>
                          </a:rPr>
                        </m:ctrlPr>
                      </m:dPr>
                      <m:e>
                        <m:r>
                          <a:rPr lang="en-US">
                            <a:latin typeface="Cambria Math" panose="02040503050406030204" pitchFamily="18" charset="0"/>
                          </a:rPr>
                          <m:t>𝑡</m:t>
                        </m:r>
                      </m:e>
                    </m:d>
                    <m:r>
                      <a:rPr lang="en-US" b="0" i="1" smtClean="0">
                        <a:latin typeface="Cambria Math" panose="02040503050406030204" pitchFamily="18" charset="0"/>
                      </a:rPr>
                      <m:t>−</m:t>
                    </m:r>
                    <m:r>
                      <a:rPr lang="en-US">
                        <a:latin typeface="Cambria Math" panose="02040503050406030204" pitchFamily="18" charset="0"/>
                      </a:rPr>
                      <m:t>𝑘𝑖</m:t>
                    </m:r>
                    <m:r>
                      <a:rPr lang="en-US">
                        <a:latin typeface="Cambria Math" panose="02040503050406030204" pitchFamily="18" charset="0"/>
                      </a:rPr>
                      <m:t>(</m:t>
                    </m:r>
                    <m:r>
                      <a:rPr lang="en-US">
                        <a:latin typeface="Cambria Math" panose="02040503050406030204" pitchFamily="18" charset="0"/>
                      </a:rPr>
                      <m:t>𝑡</m:t>
                    </m:r>
                    <m:r>
                      <a:rPr lang="en-US">
                        <a:latin typeface="Cambria Math" panose="02040503050406030204" pitchFamily="18" charset="0"/>
                      </a:rPr>
                      <m:t>)</m:t>
                    </m:r>
                  </m:oMath>
                </a14:m>
                <a:endParaRPr lang="en-US"/>
              </a:p>
              <a:p>
                <a:r>
                  <a:rPr lang="en-US" b="1">
                    <a:solidFill>
                      <a:srgbClr val="0070C0"/>
                    </a:solidFill>
                  </a:rPr>
                  <a:t>Finally, complete the equations by setting the initial conditions. These may / will differ for each country</a:t>
                </a:r>
              </a:p>
              <a:p>
                <a:pPr lvl="1">
                  <a:buFont typeface="Wingdings" pitchFamily="2" charset="2"/>
                  <a:buChar char="§"/>
                </a:pPr>
                <a:r>
                  <a:rPr lang="en-US"/>
                  <a:t>S(0) = number of people at time t=0 	</a:t>
                </a:r>
                <a:r>
                  <a:rPr lang="en-US">
                    <a:sym typeface="Wingdings" pitchFamily="2" charset="2"/>
                  </a:rPr>
                  <a:t> 		s(0) = 1 </a:t>
                </a:r>
                <a:endParaRPr lang="en-US"/>
              </a:p>
              <a:p>
                <a:pPr lvl="1">
                  <a:buFont typeface="Wingdings" pitchFamily="2" charset="2"/>
                  <a:buChar char="§"/>
                </a:pPr>
                <a:r>
                  <a:rPr lang="en-US"/>
                  <a:t>I(0) =  number of infected people a t=0 	</a:t>
                </a:r>
                <a:r>
                  <a:rPr lang="en-US">
                    <a:sym typeface="Wingdings" pitchFamily="2" charset="2"/>
                  </a:rPr>
                  <a:t> 		</a:t>
                </a:r>
                <a:r>
                  <a:rPr lang="en-US" err="1"/>
                  <a:t>i</a:t>
                </a:r>
                <a:r>
                  <a:rPr lang="en-US"/>
                  <a:t>(0) = ?</a:t>
                </a:r>
              </a:p>
              <a:p>
                <a:pPr lvl="1">
                  <a:buFont typeface="Wingdings" pitchFamily="2" charset="2"/>
                  <a:buChar char="§"/>
                </a:pPr>
                <a:r>
                  <a:rPr lang="en-US"/>
                  <a:t>R(0) = number of recovered people at t=0; 	</a:t>
                </a:r>
                <a:r>
                  <a:rPr lang="en-US">
                    <a:sym typeface="Wingdings" pitchFamily="2" charset="2"/>
                  </a:rPr>
                  <a:t> 		</a:t>
                </a:r>
                <a:r>
                  <a:rPr lang="en-US"/>
                  <a:t>0.</a:t>
                </a:r>
              </a:p>
              <a:p>
                <a:pPr>
                  <a:buFont typeface="Wingdings" pitchFamily="2" charset="2"/>
                  <a:buChar char="§"/>
                </a:pPr>
                <a:r>
                  <a:rPr lang="en-US" b="1">
                    <a:solidFill>
                      <a:srgbClr val="0070C0"/>
                    </a:solidFill>
                  </a:rPr>
                  <a:t>The parameters k and b might also be difference for different countries</a:t>
                </a:r>
              </a:p>
              <a:p>
                <a:pPr marL="987552" lvl="1" indent="-457200">
                  <a:buFont typeface="+mj-lt"/>
                  <a:buAutoNum type="arabicParenR" startAt="5"/>
                </a:pPr>
                <a:endParaRPr lang="en-US"/>
              </a:p>
              <a:p>
                <a:pPr lvl="1"/>
                <a:endParaRPr lang="en-US"/>
              </a:p>
            </p:txBody>
          </p:sp>
        </mc:Choice>
        <mc:Fallback xmlns="">
          <p:sp>
            <p:nvSpPr>
              <p:cNvPr id="3" name="Content Placeholder 2">
                <a:extLst>
                  <a:ext uri="{FF2B5EF4-FFF2-40B4-BE49-F238E27FC236}">
                    <a16:creationId xmlns:a16="http://schemas.microsoft.com/office/drawing/2014/main" id="{4E632548-77C9-EE46-B08D-61F86D53B5A9}"/>
                  </a:ext>
                </a:extLst>
              </p:cNvPr>
              <p:cNvSpPr>
                <a:spLocks noGrp="1" noRot="1" noChangeAspect="1" noMove="1" noResize="1" noEditPoints="1" noAdjustHandles="1" noChangeArrowheads="1" noChangeShapeType="1" noTextEdit="1"/>
              </p:cNvSpPr>
              <p:nvPr>
                <p:ph idx="1"/>
              </p:nvPr>
            </p:nvSpPr>
            <p:spPr>
              <a:xfrm>
                <a:off x="1371600" y="871869"/>
                <a:ext cx="9909544" cy="5539563"/>
              </a:xfrm>
              <a:blipFill>
                <a:blip r:embed="rId2"/>
                <a:stretch>
                  <a:fillRect l="-513" t="-1602"/>
                </a:stretch>
              </a:blipFill>
            </p:spPr>
            <p:txBody>
              <a:bodyPr/>
              <a:lstStyle/>
              <a:p>
                <a:r>
                  <a:rPr lang="en-US">
                    <a:noFill/>
                  </a:rPr>
                  <a:t> </a:t>
                </a:r>
              </a:p>
            </p:txBody>
          </p:sp>
        </mc:Fallback>
      </mc:AlternateContent>
      <p:sp>
        <p:nvSpPr>
          <p:cNvPr id="4" name="Slide Number Placeholder 3">
            <a:extLst>
              <a:ext uri="{FF2B5EF4-FFF2-40B4-BE49-F238E27FC236}">
                <a16:creationId xmlns:a16="http://schemas.microsoft.com/office/drawing/2014/main" id="{7EE4EEDC-CB00-9949-B186-1AD7B15E88CF}"/>
              </a:ext>
            </a:extLst>
          </p:cNvPr>
          <p:cNvSpPr>
            <a:spLocks noGrp="1"/>
          </p:cNvSpPr>
          <p:nvPr>
            <p:ph type="sldNum" sz="quarter" idx="12"/>
          </p:nvPr>
        </p:nvSpPr>
        <p:spPr/>
        <p:txBody>
          <a:bodyPr/>
          <a:lstStyle/>
          <a:p>
            <a:fld id="{69E57DC2-970A-4B3E-BB1C-7A09969E49DF}" type="slidenum">
              <a:rPr lang="en-US" smtClean="0"/>
              <a:t>18</a:t>
            </a:fld>
            <a:endParaRPr lang="en-US"/>
          </a:p>
        </p:txBody>
      </p:sp>
      <p:sp>
        <p:nvSpPr>
          <p:cNvPr id="5" name="Date Placeholder 4">
            <a:extLst>
              <a:ext uri="{FF2B5EF4-FFF2-40B4-BE49-F238E27FC236}">
                <a16:creationId xmlns:a16="http://schemas.microsoft.com/office/drawing/2014/main" id="{0980C354-BC39-3444-AAF8-FE74BB51550A}"/>
              </a:ext>
            </a:extLst>
          </p:cNvPr>
          <p:cNvSpPr>
            <a:spLocks noGrp="1"/>
          </p:cNvSpPr>
          <p:nvPr>
            <p:ph type="dt" sz="half" idx="10"/>
          </p:nvPr>
        </p:nvSpPr>
        <p:spPr/>
        <p:txBody>
          <a:bodyPr/>
          <a:lstStyle/>
          <a:p>
            <a:r>
              <a:rPr lang="en-US"/>
              <a:t>7/31/20</a:t>
            </a:r>
          </a:p>
        </p:txBody>
      </p:sp>
      <p:sp>
        <p:nvSpPr>
          <p:cNvPr id="6" name="Footer Placeholder 5">
            <a:extLst>
              <a:ext uri="{FF2B5EF4-FFF2-40B4-BE49-F238E27FC236}">
                <a16:creationId xmlns:a16="http://schemas.microsoft.com/office/drawing/2014/main" id="{0C2E7191-DB97-6348-AF9F-02031AFC6C30}"/>
              </a:ext>
            </a:extLst>
          </p:cNvPr>
          <p:cNvSpPr>
            <a:spLocks noGrp="1"/>
          </p:cNvSpPr>
          <p:nvPr>
            <p:ph type="ftr" sz="quarter" idx="11"/>
          </p:nvPr>
        </p:nvSpPr>
        <p:spPr/>
        <p:txBody>
          <a:bodyPr/>
          <a:lstStyle/>
          <a:p>
            <a:r>
              <a:rPr lang="en-US"/>
              <a:t>ASP Colloquium</a:t>
            </a:r>
          </a:p>
        </p:txBody>
      </p:sp>
    </p:spTree>
    <p:extLst>
      <p:ext uri="{BB962C8B-B14F-4D97-AF65-F5344CB8AC3E}">
        <p14:creationId xmlns:p14="http://schemas.microsoft.com/office/powerpoint/2010/main" val="263986797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F2CA69-9BA9-364D-B4C7-7F6D50014901}"/>
              </a:ext>
            </a:extLst>
          </p:cNvPr>
          <p:cNvSpPr>
            <a:spLocks noGrp="1"/>
          </p:cNvSpPr>
          <p:nvPr>
            <p:ph type="title"/>
          </p:nvPr>
        </p:nvSpPr>
        <p:spPr>
          <a:xfrm>
            <a:off x="1371600" y="0"/>
            <a:ext cx="9601200" cy="669851"/>
          </a:xfrm>
        </p:spPr>
        <p:txBody>
          <a:bodyPr>
            <a:normAutofit fontScale="90000"/>
          </a:bodyPr>
          <a:lstStyle/>
          <a:p>
            <a:r>
              <a:rPr lang="en-US"/>
              <a:t>The SIR in a specific example</a:t>
            </a:r>
          </a:p>
        </p:txBody>
      </p:sp>
      <p:sp>
        <p:nvSpPr>
          <p:cNvPr id="3" name="Content Placeholder 2">
            <a:extLst>
              <a:ext uri="{FF2B5EF4-FFF2-40B4-BE49-F238E27FC236}">
                <a16:creationId xmlns:a16="http://schemas.microsoft.com/office/drawing/2014/main" id="{C4B57633-BECE-6B4E-A37B-6CE2475B97C1}"/>
              </a:ext>
            </a:extLst>
          </p:cNvPr>
          <p:cNvSpPr>
            <a:spLocks noGrp="1"/>
          </p:cNvSpPr>
          <p:nvPr>
            <p:ph idx="1"/>
          </p:nvPr>
        </p:nvSpPr>
        <p:spPr>
          <a:xfrm>
            <a:off x="1467828" y="1416353"/>
            <a:ext cx="9601200" cy="3581400"/>
          </a:xfrm>
        </p:spPr>
        <p:txBody>
          <a:bodyPr/>
          <a:lstStyle/>
          <a:p>
            <a:r>
              <a:rPr lang="en-US" b="1" dirty="0">
                <a:solidFill>
                  <a:srgbClr val="0070C0"/>
                </a:solidFill>
              </a:rPr>
              <a:t>Assume that the population is 8 million. Further, hardly anyone was immune at the beginning of the epidemic, so almost everyone was susceptible. We will assume that there was a trace level of infection in the population, say, 1 person. Thus, our initial values for the population variables are:</a:t>
            </a:r>
          </a:p>
          <a:p>
            <a:pPr lvl="1"/>
            <a:r>
              <a:rPr lang="en-US" dirty="0"/>
              <a:t>S(0) = 8.0 e</a:t>
            </a:r>
            <a:r>
              <a:rPr lang="en-US" baseline="30000" dirty="0"/>
              <a:t>6</a:t>
            </a:r>
          </a:p>
          <a:p>
            <a:pPr lvl="1"/>
            <a:r>
              <a:rPr lang="en-US" dirty="0"/>
              <a:t>I(0) = 1</a:t>
            </a:r>
          </a:p>
          <a:p>
            <a:pPr lvl="1"/>
            <a:r>
              <a:rPr lang="en-US" dirty="0"/>
              <a:t>R(0) = 0</a:t>
            </a:r>
          </a:p>
          <a:p>
            <a:pPr lvl="1"/>
            <a:r>
              <a:rPr lang="en-US" dirty="0"/>
              <a:t>s(0) = 1</a:t>
            </a:r>
          </a:p>
          <a:p>
            <a:pPr lvl="1"/>
            <a:r>
              <a:rPr lang="en-US" dirty="0" err="1"/>
              <a:t>i</a:t>
            </a:r>
            <a:r>
              <a:rPr lang="en-US" dirty="0"/>
              <a:t>(0) = 0.125 e</a:t>
            </a:r>
            <a:r>
              <a:rPr lang="en-US" baseline="30000" dirty="0"/>
              <a:t>-6</a:t>
            </a:r>
          </a:p>
          <a:p>
            <a:pPr lvl="1"/>
            <a:r>
              <a:rPr lang="en-US" dirty="0"/>
              <a:t>r(0) = 0</a:t>
            </a:r>
          </a:p>
        </p:txBody>
      </p:sp>
      <p:sp>
        <p:nvSpPr>
          <p:cNvPr id="5" name="Slide Number Placeholder 4">
            <a:extLst>
              <a:ext uri="{FF2B5EF4-FFF2-40B4-BE49-F238E27FC236}">
                <a16:creationId xmlns:a16="http://schemas.microsoft.com/office/drawing/2014/main" id="{39E873AB-946D-A644-BFD3-7470FDE02CC6}"/>
              </a:ext>
            </a:extLst>
          </p:cNvPr>
          <p:cNvSpPr>
            <a:spLocks noGrp="1"/>
          </p:cNvSpPr>
          <p:nvPr>
            <p:ph type="sldNum" sz="quarter" idx="12"/>
          </p:nvPr>
        </p:nvSpPr>
        <p:spPr/>
        <p:txBody>
          <a:bodyPr/>
          <a:lstStyle/>
          <a:p>
            <a:fld id="{69E57DC2-970A-4B3E-BB1C-7A09969E49DF}" type="slidenum">
              <a:rPr lang="en-US" smtClean="0"/>
              <a:t>19</a:t>
            </a:fld>
            <a:endParaRPr lang="en-US"/>
          </a:p>
        </p:txBody>
      </p:sp>
      <p:sp>
        <p:nvSpPr>
          <p:cNvPr id="6" name="Date Placeholder 5">
            <a:extLst>
              <a:ext uri="{FF2B5EF4-FFF2-40B4-BE49-F238E27FC236}">
                <a16:creationId xmlns:a16="http://schemas.microsoft.com/office/drawing/2014/main" id="{9755A2B5-D73C-9F41-9B4F-2521C065B55B}"/>
              </a:ext>
            </a:extLst>
          </p:cNvPr>
          <p:cNvSpPr>
            <a:spLocks noGrp="1"/>
          </p:cNvSpPr>
          <p:nvPr>
            <p:ph type="dt" sz="half" idx="10"/>
          </p:nvPr>
        </p:nvSpPr>
        <p:spPr/>
        <p:txBody>
          <a:bodyPr/>
          <a:lstStyle/>
          <a:p>
            <a:r>
              <a:rPr lang="en-US"/>
              <a:t>7/31/20</a:t>
            </a:r>
          </a:p>
        </p:txBody>
      </p:sp>
      <p:sp>
        <p:nvSpPr>
          <p:cNvPr id="7" name="Footer Placeholder 6">
            <a:extLst>
              <a:ext uri="{FF2B5EF4-FFF2-40B4-BE49-F238E27FC236}">
                <a16:creationId xmlns:a16="http://schemas.microsoft.com/office/drawing/2014/main" id="{C8074289-9B1E-3C43-A7E8-BD8B5A116323}"/>
              </a:ext>
            </a:extLst>
          </p:cNvPr>
          <p:cNvSpPr>
            <a:spLocks noGrp="1"/>
          </p:cNvSpPr>
          <p:nvPr>
            <p:ph type="ftr" sz="quarter" idx="11"/>
          </p:nvPr>
        </p:nvSpPr>
        <p:spPr/>
        <p:txBody>
          <a:bodyPr/>
          <a:lstStyle/>
          <a:p>
            <a:r>
              <a:rPr lang="en-US"/>
              <a:t>ASP Colloquium</a:t>
            </a:r>
          </a:p>
        </p:txBody>
      </p:sp>
    </p:spTree>
    <p:extLst>
      <p:ext uri="{BB962C8B-B14F-4D97-AF65-F5344CB8AC3E}">
        <p14:creationId xmlns:p14="http://schemas.microsoft.com/office/powerpoint/2010/main" val="80364127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ED336A-68A1-BF4E-A30A-CCD8ACD2322D}"/>
              </a:ext>
            </a:extLst>
          </p:cNvPr>
          <p:cNvSpPr>
            <a:spLocks noGrp="1"/>
          </p:cNvSpPr>
          <p:nvPr>
            <p:ph type="title"/>
          </p:nvPr>
        </p:nvSpPr>
        <p:spPr/>
        <p:txBody>
          <a:bodyPr/>
          <a:lstStyle/>
          <a:p>
            <a:r>
              <a:rPr lang="en-US"/>
              <a:t>Outline</a:t>
            </a:r>
          </a:p>
        </p:txBody>
      </p:sp>
      <p:sp>
        <p:nvSpPr>
          <p:cNvPr id="3" name="Content Placeholder 2">
            <a:extLst>
              <a:ext uri="{FF2B5EF4-FFF2-40B4-BE49-F238E27FC236}">
                <a16:creationId xmlns:a16="http://schemas.microsoft.com/office/drawing/2014/main" id="{2CF90CCD-DD61-F349-95BB-74F509F47909}"/>
              </a:ext>
            </a:extLst>
          </p:cNvPr>
          <p:cNvSpPr>
            <a:spLocks noGrp="1"/>
          </p:cNvSpPr>
          <p:nvPr>
            <p:ph idx="1"/>
          </p:nvPr>
        </p:nvSpPr>
        <p:spPr>
          <a:xfrm>
            <a:off x="1371600" y="1626781"/>
            <a:ext cx="9324753" cy="2541182"/>
          </a:xfrm>
        </p:spPr>
        <p:txBody>
          <a:bodyPr>
            <a:normAutofit lnSpcReduction="10000"/>
          </a:bodyPr>
          <a:lstStyle/>
          <a:p>
            <a:r>
              <a:rPr lang="en-US" dirty="0"/>
              <a:t>Introduction</a:t>
            </a:r>
          </a:p>
          <a:p>
            <a:r>
              <a:rPr lang="en-US" dirty="0"/>
              <a:t>Global COVID-19 Situation</a:t>
            </a:r>
          </a:p>
          <a:p>
            <a:r>
              <a:rPr lang="en-US" dirty="0"/>
              <a:t>Situation in Africa</a:t>
            </a:r>
          </a:p>
          <a:p>
            <a:r>
              <a:rPr lang="en-US" dirty="0"/>
              <a:t>Impact on The African School of Physics (ASP)</a:t>
            </a:r>
          </a:p>
          <a:p>
            <a:r>
              <a:rPr lang="en-US" dirty="0"/>
              <a:t>ASP COVID-19 Exercise</a:t>
            </a:r>
          </a:p>
          <a:p>
            <a:r>
              <a:rPr lang="en-US" dirty="0"/>
              <a:t>Conclusions</a:t>
            </a:r>
          </a:p>
          <a:p>
            <a:pPr marL="0" indent="0">
              <a:buNone/>
            </a:pPr>
            <a:endParaRPr lang="en-US" dirty="0"/>
          </a:p>
        </p:txBody>
      </p:sp>
      <p:sp>
        <p:nvSpPr>
          <p:cNvPr id="4" name="Footer Placeholder 3">
            <a:extLst>
              <a:ext uri="{FF2B5EF4-FFF2-40B4-BE49-F238E27FC236}">
                <a16:creationId xmlns:a16="http://schemas.microsoft.com/office/drawing/2014/main" id="{B795FBA4-BF41-4B4D-B11A-6023EBE9FCDA}"/>
              </a:ext>
            </a:extLst>
          </p:cNvPr>
          <p:cNvSpPr>
            <a:spLocks noGrp="1"/>
          </p:cNvSpPr>
          <p:nvPr>
            <p:ph type="ftr" sz="quarter" idx="11"/>
          </p:nvPr>
        </p:nvSpPr>
        <p:spPr/>
        <p:txBody>
          <a:bodyPr/>
          <a:lstStyle/>
          <a:p>
            <a:r>
              <a:rPr lang="en-US"/>
              <a:t>ASP Colloquium</a:t>
            </a:r>
          </a:p>
        </p:txBody>
      </p:sp>
      <p:sp>
        <p:nvSpPr>
          <p:cNvPr id="5" name="Slide Number Placeholder 4">
            <a:extLst>
              <a:ext uri="{FF2B5EF4-FFF2-40B4-BE49-F238E27FC236}">
                <a16:creationId xmlns:a16="http://schemas.microsoft.com/office/drawing/2014/main" id="{2CB865B1-4041-ED46-BBF5-7CDC2703F21C}"/>
              </a:ext>
            </a:extLst>
          </p:cNvPr>
          <p:cNvSpPr>
            <a:spLocks noGrp="1"/>
          </p:cNvSpPr>
          <p:nvPr>
            <p:ph type="sldNum" sz="quarter" idx="12"/>
          </p:nvPr>
        </p:nvSpPr>
        <p:spPr/>
        <p:txBody>
          <a:bodyPr/>
          <a:lstStyle/>
          <a:p>
            <a:fld id="{EE89B059-E7D0-914B-9C72-7258701F1F1A}" type="slidenum">
              <a:rPr lang="en-US" smtClean="0"/>
              <a:t>2</a:t>
            </a:fld>
            <a:endParaRPr lang="en-US"/>
          </a:p>
        </p:txBody>
      </p:sp>
      <p:sp>
        <p:nvSpPr>
          <p:cNvPr id="6" name="Date Placeholder 5">
            <a:extLst>
              <a:ext uri="{FF2B5EF4-FFF2-40B4-BE49-F238E27FC236}">
                <a16:creationId xmlns:a16="http://schemas.microsoft.com/office/drawing/2014/main" id="{F1A23FAF-5B2E-CA4C-8E4C-B56A9DC7D482}"/>
              </a:ext>
            </a:extLst>
          </p:cNvPr>
          <p:cNvSpPr>
            <a:spLocks noGrp="1"/>
          </p:cNvSpPr>
          <p:nvPr>
            <p:ph type="dt" sz="half" idx="10"/>
          </p:nvPr>
        </p:nvSpPr>
        <p:spPr/>
        <p:txBody>
          <a:bodyPr/>
          <a:lstStyle/>
          <a:p>
            <a:r>
              <a:rPr lang="en-US"/>
              <a:t>7/31/20</a:t>
            </a:r>
          </a:p>
        </p:txBody>
      </p:sp>
    </p:spTree>
    <p:extLst>
      <p:ext uri="{BB962C8B-B14F-4D97-AF65-F5344CB8AC3E}">
        <p14:creationId xmlns:p14="http://schemas.microsoft.com/office/powerpoint/2010/main" val="267420060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2A6960-684E-074F-A932-233B971E4C52}"/>
              </a:ext>
            </a:extLst>
          </p:cNvPr>
          <p:cNvSpPr>
            <a:spLocks noGrp="1"/>
          </p:cNvSpPr>
          <p:nvPr>
            <p:ph type="title"/>
          </p:nvPr>
        </p:nvSpPr>
        <p:spPr>
          <a:xfrm>
            <a:off x="1371600" y="90376"/>
            <a:ext cx="9601200" cy="1485900"/>
          </a:xfrm>
        </p:spPr>
        <p:txBody>
          <a:bodyPr/>
          <a:lstStyle/>
          <a:p>
            <a:r>
              <a:rPr lang="en-US"/>
              <a:t>The complete set of equations specific example</a:t>
            </a:r>
          </a:p>
        </p:txBody>
      </p:sp>
      <p:pic>
        <p:nvPicPr>
          <p:cNvPr id="2050" name="Picture 2" descr="https://www.maa.org/sites/default/files/images/cms_upload/eq657657.gif">
            <a:extLst>
              <a:ext uri="{FF2B5EF4-FFF2-40B4-BE49-F238E27FC236}">
                <a16:creationId xmlns:a16="http://schemas.microsoft.com/office/drawing/2014/main" id="{F6DA8942-6005-2F40-9601-342BE91D0E7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62101" y="1576276"/>
            <a:ext cx="7420197" cy="2400300"/>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a:extLst>
              <a:ext uri="{FF2B5EF4-FFF2-40B4-BE49-F238E27FC236}">
                <a16:creationId xmlns:a16="http://schemas.microsoft.com/office/drawing/2014/main" id="{5DD4C82C-5116-2F4F-8FE2-F52E5E860A6B}"/>
              </a:ext>
            </a:extLst>
          </p:cNvPr>
          <p:cNvSpPr txBox="1"/>
          <p:nvPr/>
        </p:nvSpPr>
        <p:spPr>
          <a:xfrm>
            <a:off x="1198722" y="4539146"/>
            <a:ext cx="9946954" cy="923330"/>
          </a:xfrm>
          <a:prstGeom prst="rect">
            <a:avLst/>
          </a:prstGeom>
          <a:noFill/>
        </p:spPr>
        <p:txBody>
          <a:bodyPr wrap="none" rtlCol="0">
            <a:spAutoFit/>
          </a:bodyPr>
          <a:lstStyle/>
          <a:p>
            <a:r>
              <a:rPr lang="en-US" b="1">
                <a:solidFill>
                  <a:srgbClr val="FF0000"/>
                </a:solidFill>
              </a:rPr>
              <a:t>We do not know what b and k are but they can be estimated / guessed for this particular example</a:t>
            </a:r>
          </a:p>
          <a:p>
            <a:pPr marL="285750" indent="-285750">
              <a:buFont typeface="Arial" panose="020B0604020202020204" pitchFamily="34" charset="0"/>
              <a:buChar char="•"/>
            </a:pPr>
            <a:r>
              <a:rPr lang="en-US"/>
              <a:t> Assume each infected would make a possibly infectious contact every day, then  </a:t>
            </a:r>
            <a:r>
              <a:rPr lang="en-US" b="1"/>
              <a:t>b</a:t>
            </a:r>
            <a:r>
              <a:rPr lang="en-US"/>
              <a:t>  would be  </a:t>
            </a:r>
            <a:r>
              <a:rPr lang="en-US" b="1"/>
              <a:t>1.0</a:t>
            </a:r>
          </a:p>
          <a:p>
            <a:pPr marL="285750" indent="-285750">
              <a:buFont typeface="Arial" panose="020B0604020202020204" pitchFamily="34" charset="0"/>
              <a:buChar char="•"/>
            </a:pPr>
            <a:r>
              <a:rPr lang="en-US"/>
              <a:t> Assume the average period of infectiousness at 2 days, so that would suggest  </a:t>
            </a:r>
            <a:r>
              <a:rPr lang="en-US" b="1"/>
              <a:t>k = 1/2</a:t>
            </a:r>
            <a:endParaRPr lang="en-US"/>
          </a:p>
        </p:txBody>
      </p:sp>
      <p:sp>
        <p:nvSpPr>
          <p:cNvPr id="7" name="Slide Number Placeholder 6">
            <a:extLst>
              <a:ext uri="{FF2B5EF4-FFF2-40B4-BE49-F238E27FC236}">
                <a16:creationId xmlns:a16="http://schemas.microsoft.com/office/drawing/2014/main" id="{821CC43E-1DE0-5B48-A976-018657A7E9DC}"/>
              </a:ext>
            </a:extLst>
          </p:cNvPr>
          <p:cNvSpPr>
            <a:spLocks noGrp="1"/>
          </p:cNvSpPr>
          <p:nvPr>
            <p:ph type="sldNum" sz="quarter" idx="12"/>
          </p:nvPr>
        </p:nvSpPr>
        <p:spPr/>
        <p:txBody>
          <a:bodyPr/>
          <a:lstStyle/>
          <a:p>
            <a:fld id="{69E57DC2-970A-4B3E-BB1C-7A09969E49DF}" type="slidenum">
              <a:rPr lang="en-US" smtClean="0"/>
              <a:t>20</a:t>
            </a:fld>
            <a:endParaRPr lang="en-US"/>
          </a:p>
        </p:txBody>
      </p:sp>
      <p:sp>
        <p:nvSpPr>
          <p:cNvPr id="8" name="Rectangle 7">
            <a:extLst>
              <a:ext uri="{FF2B5EF4-FFF2-40B4-BE49-F238E27FC236}">
                <a16:creationId xmlns:a16="http://schemas.microsoft.com/office/drawing/2014/main" id="{32D25A8D-DB28-0A48-8D05-BC73BBD82D20}"/>
              </a:ext>
            </a:extLst>
          </p:cNvPr>
          <p:cNvSpPr/>
          <p:nvPr/>
        </p:nvSpPr>
        <p:spPr>
          <a:xfrm>
            <a:off x="7601803" y="2574407"/>
            <a:ext cx="957408" cy="40403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a:solidFill>
                  <a:schemeClr val="tx1"/>
                </a:solidFill>
              </a:rPr>
              <a:t>0.125</a:t>
            </a:r>
          </a:p>
        </p:txBody>
      </p:sp>
      <p:sp>
        <p:nvSpPr>
          <p:cNvPr id="3" name="Date Placeholder 2">
            <a:extLst>
              <a:ext uri="{FF2B5EF4-FFF2-40B4-BE49-F238E27FC236}">
                <a16:creationId xmlns:a16="http://schemas.microsoft.com/office/drawing/2014/main" id="{2625EBAC-0AE0-6A42-BDEE-FC15A7133075}"/>
              </a:ext>
            </a:extLst>
          </p:cNvPr>
          <p:cNvSpPr>
            <a:spLocks noGrp="1"/>
          </p:cNvSpPr>
          <p:nvPr>
            <p:ph type="dt" sz="half" idx="10"/>
          </p:nvPr>
        </p:nvSpPr>
        <p:spPr/>
        <p:txBody>
          <a:bodyPr/>
          <a:lstStyle/>
          <a:p>
            <a:r>
              <a:rPr lang="en-US"/>
              <a:t>7/31/20</a:t>
            </a:r>
          </a:p>
        </p:txBody>
      </p:sp>
      <p:sp>
        <p:nvSpPr>
          <p:cNvPr id="4" name="Footer Placeholder 3">
            <a:extLst>
              <a:ext uri="{FF2B5EF4-FFF2-40B4-BE49-F238E27FC236}">
                <a16:creationId xmlns:a16="http://schemas.microsoft.com/office/drawing/2014/main" id="{938EEFE1-93E2-D34B-8351-DD5A2522DDD1}"/>
              </a:ext>
            </a:extLst>
          </p:cNvPr>
          <p:cNvSpPr>
            <a:spLocks noGrp="1"/>
          </p:cNvSpPr>
          <p:nvPr>
            <p:ph type="ftr" sz="quarter" idx="11"/>
          </p:nvPr>
        </p:nvSpPr>
        <p:spPr/>
        <p:txBody>
          <a:bodyPr/>
          <a:lstStyle/>
          <a:p>
            <a:r>
              <a:rPr lang="en-US"/>
              <a:t>ASP Colloquium</a:t>
            </a:r>
          </a:p>
        </p:txBody>
      </p:sp>
    </p:spTree>
    <p:extLst>
      <p:ext uri="{BB962C8B-B14F-4D97-AF65-F5344CB8AC3E}">
        <p14:creationId xmlns:p14="http://schemas.microsoft.com/office/powerpoint/2010/main" val="6554947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352ED8-9176-9C42-8421-E2D5F6720ACD}"/>
              </a:ext>
            </a:extLst>
          </p:cNvPr>
          <p:cNvSpPr>
            <a:spLocks noGrp="1"/>
          </p:cNvSpPr>
          <p:nvPr>
            <p:ph type="title"/>
          </p:nvPr>
        </p:nvSpPr>
        <p:spPr>
          <a:xfrm>
            <a:off x="1467828" y="167185"/>
            <a:ext cx="9601200" cy="692624"/>
          </a:xfrm>
        </p:spPr>
        <p:txBody>
          <a:bodyPr/>
          <a:lstStyle/>
          <a:p>
            <a:r>
              <a:rPr lang="en-US"/>
              <a:t>The Basic Reproduction Number R</a:t>
            </a:r>
            <a:r>
              <a:rPr lang="en-US" baseline="-25000"/>
              <a:t>0</a:t>
            </a:r>
          </a:p>
        </p:txBody>
      </p:sp>
      <p:sp>
        <p:nvSpPr>
          <p:cNvPr id="3" name="Content Placeholder 2">
            <a:extLst>
              <a:ext uri="{FF2B5EF4-FFF2-40B4-BE49-F238E27FC236}">
                <a16:creationId xmlns:a16="http://schemas.microsoft.com/office/drawing/2014/main" id="{2EDB6725-D0D0-E545-8333-998934DDC444}"/>
              </a:ext>
            </a:extLst>
          </p:cNvPr>
          <p:cNvSpPr>
            <a:spLocks noGrp="1"/>
          </p:cNvSpPr>
          <p:nvPr>
            <p:ph idx="1"/>
          </p:nvPr>
        </p:nvSpPr>
        <p:spPr>
          <a:xfrm>
            <a:off x="1371600" y="1044052"/>
            <a:ext cx="10188054" cy="5813948"/>
          </a:xfrm>
        </p:spPr>
        <p:txBody>
          <a:bodyPr>
            <a:normAutofit fontScale="92500" lnSpcReduction="10000"/>
          </a:bodyPr>
          <a:lstStyle/>
          <a:p>
            <a:r>
              <a:rPr lang="en-US" dirty="0"/>
              <a:t>The basic reproduction number, R</a:t>
            </a:r>
            <a:r>
              <a:rPr lang="en-US" baseline="-25000" dirty="0"/>
              <a:t>0</a:t>
            </a:r>
            <a:r>
              <a:rPr lang="en-US" dirty="0"/>
              <a:t>, is deﬁned as the expected number of secondary cases produced by a single (typical) infection in a completely susceptible population. It is important to note that R</a:t>
            </a:r>
            <a:r>
              <a:rPr lang="en-US" baseline="-25000" dirty="0"/>
              <a:t>0</a:t>
            </a:r>
            <a:r>
              <a:rPr lang="en-US" dirty="0"/>
              <a:t> is a dimensionless number and not a rate, which would have units of time</a:t>
            </a:r>
            <a:r>
              <a:rPr lang="en-US" baseline="30000" dirty="0"/>
              <a:t>−1</a:t>
            </a:r>
            <a:r>
              <a:rPr lang="en-US" dirty="0"/>
              <a:t>. In the SIR Model:</a:t>
            </a:r>
            <a:endParaRPr lang="en-US" baseline="30000" dirty="0"/>
          </a:p>
          <a:p>
            <a:pPr lvl="1">
              <a:buFont typeface="Courier New" panose="02070309020205020404" pitchFamily="49" charset="0"/>
              <a:buChar char="o"/>
            </a:pPr>
            <a:r>
              <a:rPr lang="en-US" b="1" dirty="0"/>
              <a:t>In an epidemic</a:t>
            </a:r>
            <a:r>
              <a:rPr lang="en-US" dirty="0"/>
              <a:t>, we require di/</a:t>
            </a:r>
            <a:r>
              <a:rPr lang="en-US" dirty="0" err="1"/>
              <a:t>dt</a:t>
            </a:r>
            <a:r>
              <a:rPr lang="en-US" dirty="0"/>
              <a:t> &gt; 0</a:t>
            </a:r>
          </a:p>
          <a:p>
            <a:pPr lvl="1">
              <a:buFont typeface="Courier New" panose="02070309020205020404" pitchFamily="49" charset="0"/>
              <a:buChar char="o"/>
            </a:pPr>
            <a:r>
              <a:rPr lang="en-US" dirty="0" err="1"/>
              <a:t>bsi-ki</a:t>
            </a:r>
            <a:r>
              <a:rPr lang="en-US" dirty="0"/>
              <a:t> &gt; 0</a:t>
            </a:r>
          </a:p>
          <a:p>
            <a:pPr lvl="1">
              <a:buFont typeface="Courier New" panose="02070309020205020404" pitchFamily="49" charset="0"/>
              <a:buChar char="o"/>
            </a:pPr>
            <a:r>
              <a:rPr lang="en-US" dirty="0"/>
              <a:t>At the outset of the epidemic, everyone is susceptible, so set s=1</a:t>
            </a:r>
          </a:p>
          <a:p>
            <a:pPr lvl="1">
              <a:buFont typeface="Courier New" panose="02070309020205020404" pitchFamily="49" charset="0"/>
              <a:buChar char="o"/>
            </a:pPr>
            <a:r>
              <a:rPr lang="en-US" sz="2800" b="1" dirty="0">
                <a:solidFill>
                  <a:srgbClr val="0070C0"/>
                </a:solidFill>
              </a:rPr>
              <a:t>So b/k = R</a:t>
            </a:r>
            <a:r>
              <a:rPr lang="en-US" sz="2800" b="1" baseline="-25000" dirty="0">
                <a:solidFill>
                  <a:srgbClr val="0070C0"/>
                </a:solidFill>
              </a:rPr>
              <a:t>0</a:t>
            </a:r>
            <a:r>
              <a:rPr lang="en-US" sz="2800" b="1" dirty="0">
                <a:solidFill>
                  <a:srgbClr val="0070C0"/>
                </a:solidFill>
              </a:rPr>
              <a:t> &gt; 1</a:t>
            </a:r>
          </a:p>
          <a:p>
            <a:pPr lvl="1">
              <a:buFont typeface="Courier New" panose="02070309020205020404" pitchFamily="49" charset="0"/>
              <a:buChar char="o"/>
            </a:pPr>
            <a:r>
              <a:rPr lang="en-US" sz="2800" b="1" dirty="0">
                <a:solidFill>
                  <a:srgbClr val="0070C0"/>
                </a:solidFill>
              </a:rPr>
              <a:t>R</a:t>
            </a:r>
            <a:r>
              <a:rPr lang="en-US" sz="2800" b="1" baseline="-25000" dirty="0">
                <a:solidFill>
                  <a:srgbClr val="0070C0"/>
                </a:solidFill>
              </a:rPr>
              <a:t>0</a:t>
            </a:r>
            <a:r>
              <a:rPr lang="en-US" sz="2800" b="1" dirty="0">
                <a:solidFill>
                  <a:srgbClr val="0070C0"/>
                </a:solidFill>
              </a:rPr>
              <a:t> = probability of infection (given contacts) x average rate of contacts x duration of infectiousness</a:t>
            </a:r>
          </a:p>
          <a:p>
            <a:pPr>
              <a:buFont typeface="Wingdings" pitchFamily="2" charset="2"/>
              <a:buChar char="§"/>
            </a:pPr>
            <a:r>
              <a:rPr lang="en-US" sz="2100" dirty="0">
                <a:solidFill>
                  <a:schemeClr val="tx1"/>
                </a:solidFill>
              </a:rPr>
              <a:t>R</a:t>
            </a:r>
            <a:r>
              <a:rPr lang="en-US" sz="2100" baseline="-25000" dirty="0">
                <a:solidFill>
                  <a:schemeClr val="tx1"/>
                </a:solidFill>
              </a:rPr>
              <a:t>0</a:t>
            </a:r>
            <a:r>
              <a:rPr lang="en-US" sz="2100" dirty="0">
                <a:solidFill>
                  <a:schemeClr val="tx1"/>
                </a:solidFill>
              </a:rPr>
              <a:t> is model dependent. In the SEIR Model with vital dynamics</a:t>
            </a:r>
          </a:p>
          <a:p>
            <a:pPr>
              <a:buFont typeface="Courier New" panose="02070309020205020404" pitchFamily="49" charset="0"/>
              <a:buChar char="o"/>
            </a:pPr>
            <a:endParaRPr lang="en-US" sz="2100" dirty="0">
              <a:solidFill>
                <a:schemeClr val="tx1"/>
              </a:solidFill>
            </a:endParaRPr>
          </a:p>
          <a:p>
            <a:pPr>
              <a:buFont typeface="Courier New" panose="02070309020205020404" pitchFamily="49" charset="0"/>
              <a:buChar char="o"/>
            </a:pPr>
            <a:endParaRPr lang="en-US" sz="2100" dirty="0">
              <a:solidFill>
                <a:schemeClr val="tx1"/>
              </a:solidFill>
            </a:endParaRPr>
          </a:p>
          <a:p>
            <a:pPr>
              <a:buFont typeface="Courier New" panose="02070309020205020404" pitchFamily="49" charset="0"/>
              <a:buChar char="o"/>
            </a:pPr>
            <a:endParaRPr lang="en-US" sz="2100" dirty="0">
              <a:solidFill>
                <a:schemeClr val="tx1"/>
              </a:solidFill>
            </a:endParaRPr>
          </a:p>
          <a:p>
            <a:pPr>
              <a:buFont typeface="Wingdings" pitchFamily="2" charset="2"/>
              <a:buChar char="§"/>
            </a:pPr>
            <a:r>
              <a:rPr lang="en-US" sz="2100" b="1" dirty="0">
                <a:solidFill>
                  <a:srgbClr val="0070C0"/>
                </a:solidFill>
              </a:rPr>
              <a:t>R</a:t>
            </a:r>
            <a:r>
              <a:rPr lang="en-US" sz="2100" b="1" baseline="-25000" dirty="0">
                <a:solidFill>
                  <a:srgbClr val="0070C0"/>
                </a:solidFill>
              </a:rPr>
              <a:t>0</a:t>
            </a:r>
            <a:r>
              <a:rPr lang="en-US" sz="2100" b="1" dirty="0">
                <a:solidFill>
                  <a:srgbClr val="0070C0"/>
                </a:solidFill>
              </a:rPr>
              <a:t> &gt; 1: epidemic continues; R</a:t>
            </a:r>
            <a:r>
              <a:rPr lang="en-US" sz="2100" b="1" baseline="-25000" dirty="0">
                <a:solidFill>
                  <a:srgbClr val="0070C0"/>
                </a:solidFill>
              </a:rPr>
              <a:t>0</a:t>
            </a:r>
            <a:r>
              <a:rPr lang="en-US" sz="2100" b="1" dirty="0">
                <a:solidFill>
                  <a:srgbClr val="0070C0"/>
                </a:solidFill>
              </a:rPr>
              <a:t>&lt;1: outbreak ends. R</a:t>
            </a:r>
            <a:r>
              <a:rPr lang="en-US" sz="2100" b="1" baseline="-25000" dirty="0">
                <a:solidFill>
                  <a:srgbClr val="0070C0"/>
                </a:solidFill>
              </a:rPr>
              <a:t>0</a:t>
            </a:r>
            <a:r>
              <a:rPr lang="en-US" sz="2100" b="1" dirty="0">
                <a:solidFill>
                  <a:srgbClr val="0070C0"/>
                </a:solidFill>
              </a:rPr>
              <a:t> can used to estimate the fraction of people to vaccinate. R</a:t>
            </a:r>
            <a:r>
              <a:rPr lang="en-US" sz="2100" b="1" baseline="-25000" dirty="0">
                <a:solidFill>
                  <a:srgbClr val="0070C0"/>
                </a:solidFill>
              </a:rPr>
              <a:t>0</a:t>
            </a:r>
            <a:r>
              <a:rPr lang="en-US" sz="2100" b="1" dirty="0">
                <a:solidFill>
                  <a:srgbClr val="0070C0"/>
                </a:solidFill>
              </a:rPr>
              <a:t> must be applied with caution due to model dependency</a:t>
            </a:r>
          </a:p>
        </p:txBody>
      </p:sp>
      <p:sp>
        <p:nvSpPr>
          <p:cNvPr id="4" name="Footer Placeholder 3">
            <a:extLst>
              <a:ext uri="{FF2B5EF4-FFF2-40B4-BE49-F238E27FC236}">
                <a16:creationId xmlns:a16="http://schemas.microsoft.com/office/drawing/2014/main" id="{4D7F0653-1CA1-AB4B-B00D-113C1A495691}"/>
              </a:ext>
            </a:extLst>
          </p:cNvPr>
          <p:cNvSpPr>
            <a:spLocks noGrp="1"/>
          </p:cNvSpPr>
          <p:nvPr>
            <p:ph type="ftr" sz="quarter" idx="11"/>
          </p:nvPr>
        </p:nvSpPr>
        <p:spPr/>
        <p:txBody>
          <a:bodyPr/>
          <a:lstStyle/>
          <a:p>
            <a:r>
              <a:rPr lang="en-US"/>
              <a:t>ASP Colloquium</a:t>
            </a:r>
          </a:p>
        </p:txBody>
      </p:sp>
      <p:sp>
        <p:nvSpPr>
          <p:cNvPr id="5" name="Slide Number Placeholder 4">
            <a:extLst>
              <a:ext uri="{FF2B5EF4-FFF2-40B4-BE49-F238E27FC236}">
                <a16:creationId xmlns:a16="http://schemas.microsoft.com/office/drawing/2014/main" id="{222D0221-C423-7642-B895-95FF5E356271}"/>
              </a:ext>
            </a:extLst>
          </p:cNvPr>
          <p:cNvSpPr>
            <a:spLocks noGrp="1"/>
          </p:cNvSpPr>
          <p:nvPr>
            <p:ph type="sldNum" sz="quarter" idx="12"/>
          </p:nvPr>
        </p:nvSpPr>
        <p:spPr/>
        <p:txBody>
          <a:bodyPr/>
          <a:lstStyle/>
          <a:p>
            <a:fld id="{EE89B059-E7D0-914B-9C72-7258701F1F1A}" type="slidenum">
              <a:rPr lang="en-US" smtClean="0"/>
              <a:t>21</a:t>
            </a:fld>
            <a:endParaRPr lang="en-US"/>
          </a:p>
        </p:txBody>
      </p:sp>
      <p:pic>
        <p:nvPicPr>
          <p:cNvPr id="6" name="Picture 5">
            <a:extLst>
              <a:ext uri="{FF2B5EF4-FFF2-40B4-BE49-F238E27FC236}">
                <a16:creationId xmlns:a16="http://schemas.microsoft.com/office/drawing/2014/main" id="{F6A6F48B-A94E-0246-9EE5-73008B16B068}"/>
              </a:ext>
            </a:extLst>
          </p:cNvPr>
          <p:cNvPicPr>
            <a:picLocks noChangeAspect="1"/>
          </p:cNvPicPr>
          <p:nvPr/>
        </p:nvPicPr>
        <p:blipFill>
          <a:blip r:embed="rId2"/>
          <a:stretch>
            <a:fillRect/>
          </a:stretch>
        </p:blipFill>
        <p:spPr>
          <a:xfrm>
            <a:off x="4924568" y="4662511"/>
            <a:ext cx="3352800" cy="1054100"/>
          </a:xfrm>
          <a:prstGeom prst="rect">
            <a:avLst/>
          </a:prstGeom>
        </p:spPr>
      </p:pic>
      <p:sp>
        <p:nvSpPr>
          <p:cNvPr id="7" name="Date Placeholder 6">
            <a:extLst>
              <a:ext uri="{FF2B5EF4-FFF2-40B4-BE49-F238E27FC236}">
                <a16:creationId xmlns:a16="http://schemas.microsoft.com/office/drawing/2014/main" id="{C8123FE7-8652-4840-AAD7-9840C22E5F93}"/>
              </a:ext>
            </a:extLst>
          </p:cNvPr>
          <p:cNvSpPr>
            <a:spLocks noGrp="1"/>
          </p:cNvSpPr>
          <p:nvPr>
            <p:ph type="dt" sz="half" idx="10"/>
          </p:nvPr>
        </p:nvSpPr>
        <p:spPr/>
        <p:txBody>
          <a:bodyPr/>
          <a:lstStyle/>
          <a:p>
            <a:r>
              <a:rPr lang="en-US"/>
              <a:t>7/31/20</a:t>
            </a:r>
          </a:p>
        </p:txBody>
      </p:sp>
    </p:spTree>
    <p:extLst>
      <p:ext uri="{BB962C8B-B14F-4D97-AF65-F5344CB8AC3E}">
        <p14:creationId xmlns:p14="http://schemas.microsoft.com/office/powerpoint/2010/main" val="412546745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36D623D-901C-434D-8159-CD985AD77FC9}"/>
              </a:ext>
            </a:extLst>
          </p:cNvPr>
          <p:cNvSpPr>
            <a:spLocks noGrp="1"/>
          </p:cNvSpPr>
          <p:nvPr>
            <p:ph type="title"/>
          </p:nvPr>
        </p:nvSpPr>
        <p:spPr>
          <a:xfrm>
            <a:off x="1371600" y="0"/>
            <a:ext cx="9601200" cy="600075"/>
          </a:xfrm>
        </p:spPr>
        <p:txBody>
          <a:bodyPr>
            <a:normAutofit fontScale="90000"/>
          </a:bodyPr>
          <a:lstStyle/>
          <a:p>
            <a:r>
              <a:rPr lang="en-US"/>
              <a:t>Early April in Togo</a:t>
            </a:r>
          </a:p>
        </p:txBody>
      </p:sp>
      <p:sp>
        <p:nvSpPr>
          <p:cNvPr id="4" name="Slide Number Placeholder 3">
            <a:extLst>
              <a:ext uri="{FF2B5EF4-FFF2-40B4-BE49-F238E27FC236}">
                <a16:creationId xmlns:a16="http://schemas.microsoft.com/office/drawing/2014/main" id="{654A203C-EE47-FB4B-AC58-35081E07A363}"/>
              </a:ext>
            </a:extLst>
          </p:cNvPr>
          <p:cNvSpPr>
            <a:spLocks noGrp="1"/>
          </p:cNvSpPr>
          <p:nvPr>
            <p:ph type="sldNum" sz="quarter" idx="12"/>
          </p:nvPr>
        </p:nvSpPr>
        <p:spPr/>
        <p:txBody>
          <a:bodyPr/>
          <a:lstStyle/>
          <a:p>
            <a:fld id="{69E57DC2-970A-4B3E-BB1C-7A09969E49DF}" type="slidenum">
              <a:rPr lang="en-US" smtClean="0"/>
              <a:t>22</a:t>
            </a:fld>
            <a:endParaRPr lang="en-US"/>
          </a:p>
        </p:txBody>
      </p:sp>
      <p:pic>
        <p:nvPicPr>
          <p:cNvPr id="20" name="Content Placeholder 19">
            <a:extLst>
              <a:ext uri="{FF2B5EF4-FFF2-40B4-BE49-F238E27FC236}">
                <a16:creationId xmlns:a16="http://schemas.microsoft.com/office/drawing/2014/main" id="{AF440826-3503-8649-813E-6BED65122695}"/>
              </a:ext>
            </a:extLst>
          </p:cNvPr>
          <p:cNvPicPr>
            <a:picLocks noGrp="1" noChangeAspect="1"/>
          </p:cNvPicPr>
          <p:nvPr>
            <p:ph idx="1"/>
          </p:nvPr>
        </p:nvPicPr>
        <p:blipFill>
          <a:blip r:embed="rId2"/>
          <a:stretch>
            <a:fillRect/>
          </a:stretch>
        </p:blipFill>
        <p:spPr>
          <a:xfrm>
            <a:off x="1955297" y="526847"/>
            <a:ext cx="8846053" cy="6007205"/>
          </a:xfrm>
        </p:spPr>
      </p:pic>
      <p:pic>
        <p:nvPicPr>
          <p:cNvPr id="22" name="Picture 21">
            <a:extLst>
              <a:ext uri="{FF2B5EF4-FFF2-40B4-BE49-F238E27FC236}">
                <a16:creationId xmlns:a16="http://schemas.microsoft.com/office/drawing/2014/main" id="{C7E1B9A4-643A-844F-9A71-33947CB5FED9}"/>
              </a:ext>
            </a:extLst>
          </p:cNvPr>
          <p:cNvPicPr>
            <a:picLocks noChangeAspect="1"/>
          </p:cNvPicPr>
          <p:nvPr/>
        </p:nvPicPr>
        <p:blipFill>
          <a:blip r:embed="rId3"/>
          <a:stretch>
            <a:fillRect/>
          </a:stretch>
        </p:blipFill>
        <p:spPr>
          <a:xfrm>
            <a:off x="2877393" y="3457574"/>
            <a:ext cx="2523281" cy="1713517"/>
          </a:xfrm>
          <a:prstGeom prst="rect">
            <a:avLst/>
          </a:prstGeom>
        </p:spPr>
      </p:pic>
      <p:sp>
        <p:nvSpPr>
          <p:cNvPr id="3" name="Date Placeholder 2">
            <a:extLst>
              <a:ext uri="{FF2B5EF4-FFF2-40B4-BE49-F238E27FC236}">
                <a16:creationId xmlns:a16="http://schemas.microsoft.com/office/drawing/2014/main" id="{01FD825E-4117-EB4C-B992-D7D65BBD1836}"/>
              </a:ext>
            </a:extLst>
          </p:cNvPr>
          <p:cNvSpPr>
            <a:spLocks noGrp="1"/>
          </p:cNvSpPr>
          <p:nvPr>
            <p:ph type="dt" sz="half" idx="10"/>
          </p:nvPr>
        </p:nvSpPr>
        <p:spPr/>
        <p:txBody>
          <a:bodyPr/>
          <a:lstStyle/>
          <a:p>
            <a:r>
              <a:rPr lang="en-US"/>
              <a:t>7/31/20</a:t>
            </a:r>
          </a:p>
        </p:txBody>
      </p:sp>
      <p:sp>
        <p:nvSpPr>
          <p:cNvPr id="5" name="Footer Placeholder 4">
            <a:extLst>
              <a:ext uri="{FF2B5EF4-FFF2-40B4-BE49-F238E27FC236}">
                <a16:creationId xmlns:a16="http://schemas.microsoft.com/office/drawing/2014/main" id="{503461A6-AFB6-B345-8DDA-3A59BA0F677B}"/>
              </a:ext>
            </a:extLst>
          </p:cNvPr>
          <p:cNvSpPr>
            <a:spLocks noGrp="1"/>
          </p:cNvSpPr>
          <p:nvPr>
            <p:ph type="ftr" sz="quarter" idx="11"/>
          </p:nvPr>
        </p:nvSpPr>
        <p:spPr/>
        <p:txBody>
          <a:bodyPr/>
          <a:lstStyle/>
          <a:p>
            <a:r>
              <a:rPr lang="en-US"/>
              <a:t>ASP Colloquium</a:t>
            </a:r>
          </a:p>
        </p:txBody>
      </p:sp>
    </p:spTree>
    <p:extLst>
      <p:ext uri="{BB962C8B-B14F-4D97-AF65-F5344CB8AC3E}">
        <p14:creationId xmlns:p14="http://schemas.microsoft.com/office/powerpoint/2010/main" val="422310924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CE600F-6783-014F-8D10-9C4D07AEF72A}"/>
              </a:ext>
            </a:extLst>
          </p:cNvPr>
          <p:cNvSpPr>
            <a:spLocks noGrp="1"/>
          </p:cNvSpPr>
          <p:nvPr>
            <p:ph type="title"/>
          </p:nvPr>
        </p:nvSpPr>
        <p:spPr>
          <a:xfrm>
            <a:off x="1371600" y="0"/>
            <a:ext cx="10398642" cy="637953"/>
          </a:xfrm>
        </p:spPr>
        <p:txBody>
          <a:bodyPr>
            <a:normAutofit fontScale="90000"/>
          </a:bodyPr>
          <a:lstStyle/>
          <a:p>
            <a:r>
              <a:rPr lang="en-US" dirty="0"/>
              <a:t>The SIR /SEIR Models do not fit the data</a:t>
            </a:r>
          </a:p>
        </p:txBody>
      </p:sp>
      <p:pic>
        <p:nvPicPr>
          <p:cNvPr id="6" name="Content Placeholder 5">
            <a:extLst>
              <a:ext uri="{FF2B5EF4-FFF2-40B4-BE49-F238E27FC236}">
                <a16:creationId xmlns:a16="http://schemas.microsoft.com/office/drawing/2014/main" id="{67BBB832-5275-DA4A-9A88-F1788324A448}"/>
              </a:ext>
            </a:extLst>
          </p:cNvPr>
          <p:cNvPicPr>
            <a:picLocks noGrp="1" noChangeAspect="1"/>
          </p:cNvPicPr>
          <p:nvPr>
            <p:ph idx="1"/>
          </p:nvPr>
        </p:nvPicPr>
        <p:blipFill>
          <a:blip r:embed="rId2"/>
          <a:stretch>
            <a:fillRect/>
          </a:stretch>
        </p:blipFill>
        <p:spPr>
          <a:xfrm>
            <a:off x="5457435" y="1986959"/>
            <a:ext cx="6734565" cy="4573329"/>
          </a:xfrm>
        </p:spPr>
      </p:pic>
      <p:sp>
        <p:nvSpPr>
          <p:cNvPr id="4" name="Slide Number Placeholder 3">
            <a:extLst>
              <a:ext uri="{FF2B5EF4-FFF2-40B4-BE49-F238E27FC236}">
                <a16:creationId xmlns:a16="http://schemas.microsoft.com/office/drawing/2014/main" id="{1DF34EBC-C790-184B-AED8-D0DA4ACEE11E}"/>
              </a:ext>
            </a:extLst>
          </p:cNvPr>
          <p:cNvSpPr>
            <a:spLocks noGrp="1"/>
          </p:cNvSpPr>
          <p:nvPr>
            <p:ph type="sldNum" sz="quarter" idx="12"/>
          </p:nvPr>
        </p:nvSpPr>
        <p:spPr/>
        <p:txBody>
          <a:bodyPr/>
          <a:lstStyle/>
          <a:p>
            <a:fld id="{69E57DC2-970A-4B3E-BB1C-7A09969E49DF}" type="slidenum">
              <a:rPr lang="en-US" smtClean="0"/>
              <a:t>23</a:t>
            </a:fld>
            <a:endParaRPr lang="en-US"/>
          </a:p>
        </p:txBody>
      </p:sp>
      <p:pic>
        <p:nvPicPr>
          <p:cNvPr id="8" name="Picture 7">
            <a:extLst>
              <a:ext uri="{FF2B5EF4-FFF2-40B4-BE49-F238E27FC236}">
                <a16:creationId xmlns:a16="http://schemas.microsoft.com/office/drawing/2014/main" id="{8835F0F9-58A0-CD47-BCCA-060A40941785}"/>
              </a:ext>
            </a:extLst>
          </p:cNvPr>
          <p:cNvPicPr>
            <a:picLocks noChangeAspect="1"/>
          </p:cNvPicPr>
          <p:nvPr/>
        </p:nvPicPr>
        <p:blipFill>
          <a:blip r:embed="rId3"/>
          <a:stretch>
            <a:fillRect/>
          </a:stretch>
        </p:blipFill>
        <p:spPr>
          <a:xfrm>
            <a:off x="796408" y="637953"/>
            <a:ext cx="4978998" cy="3381154"/>
          </a:xfrm>
          <a:prstGeom prst="rect">
            <a:avLst/>
          </a:prstGeom>
        </p:spPr>
      </p:pic>
      <p:sp>
        <p:nvSpPr>
          <p:cNvPr id="9" name="TextBox 8">
            <a:extLst>
              <a:ext uri="{FF2B5EF4-FFF2-40B4-BE49-F238E27FC236}">
                <a16:creationId xmlns:a16="http://schemas.microsoft.com/office/drawing/2014/main" id="{808C1647-C3FF-A043-BF42-D26AE7A965F7}"/>
              </a:ext>
            </a:extLst>
          </p:cNvPr>
          <p:cNvSpPr txBox="1"/>
          <p:nvPr/>
        </p:nvSpPr>
        <p:spPr>
          <a:xfrm>
            <a:off x="6411433" y="751925"/>
            <a:ext cx="5181290" cy="830997"/>
          </a:xfrm>
          <a:prstGeom prst="rect">
            <a:avLst/>
          </a:prstGeom>
          <a:noFill/>
        </p:spPr>
        <p:txBody>
          <a:bodyPr wrap="none" rtlCol="0">
            <a:spAutoFit/>
          </a:bodyPr>
          <a:lstStyle/>
          <a:p>
            <a:r>
              <a:rPr lang="en-US" sz="2400" b="1" dirty="0"/>
              <a:t>Features in the data (Active) </a:t>
            </a:r>
          </a:p>
          <a:p>
            <a:r>
              <a:rPr lang="en-US" sz="2400" b="1" dirty="0"/>
              <a:t>are not well modeled by the SIR / SEIR</a:t>
            </a:r>
          </a:p>
        </p:txBody>
      </p:sp>
      <p:sp>
        <p:nvSpPr>
          <p:cNvPr id="3" name="TextBox 2">
            <a:extLst>
              <a:ext uri="{FF2B5EF4-FFF2-40B4-BE49-F238E27FC236}">
                <a16:creationId xmlns:a16="http://schemas.microsoft.com/office/drawing/2014/main" id="{501E9082-F1AF-174D-A5FE-167BFC76C53B}"/>
              </a:ext>
            </a:extLst>
          </p:cNvPr>
          <p:cNvSpPr txBox="1"/>
          <p:nvPr/>
        </p:nvSpPr>
        <p:spPr>
          <a:xfrm>
            <a:off x="1070421" y="4273623"/>
            <a:ext cx="3867341" cy="646331"/>
          </a:xfrm>
          <a:prstGeom prst="rect">
            <a:avLst/>
          </a:prstGeom>
          <a:noFill/>
        </p:spPr>
        <p:txBody>
          <a:bodyPr wrap="none" rtlCol="0">
            <a:spAutoFit/>
          </a:bodyPr>
          <a:lstStyle/>
          <a:p>
            <a:r>
              <a:rPr lang="en-US" b="1">
                <a:solidFill>
                  <a:srgbClr val="FF0000"/>
                </a:solidFill>
              </a:rPr>
              <a:t>We then moved to the SEIR Model</a:t>
            </a:r>
          </a:p>
          <a:p>
            <a:r>
              <a:rPr lang="en-US" b="1">
                <a:solidFill>
                  <a:srgbClr val="FF0000"/>
                </a:solidFill>
              </a:rPr>
              <a:t>But the mis-modelling did not improve</a:t>
            </a:r>
          </a:p>
        </p:txBody>
      </p:sp>
      <p:sp>
        <p:nvSpPr>
          <p:cNvPr id="5" name="TextBox 4">
            <a:extLst>
              <a:ext uri="{FF2B5EF4-FFF2-40B4-BE49-F238E27FC236}">
                <a16:creationId xmlns:a16="http://schemas.microsoft.com/office/drawing/2014/main" id="{09A6ED8A-C2FC-D644-9BDF-1D719C16C902}"/>
              </a:ext>
            </a:extLst>
          </p:cNvPr>
          <p:cNvSpPr txBox="1"/>
          <p:nvPr/>
        </p:nvSpPr>
        <p:spPr>
          <a:xfrm>
            <a:off x="1091821" y="5349922"/>
            <a:ext cx="4049698" cy="830997"/>
          </a:xfrm>
          <a:prstGeom prst="rect">
            <a:avLst/>
          </a:prstGeom>
          <a:noFill/>
        </p:spPr>
        <p:txBody>
          <a:bodyPr wrap="none" rtlCol="0">
            <a:spAutoFit/>
          </a:bodyPr>
          <a:lstStyle/>
          <a:p>
            <a:r>
              <a:rPr lang="en-US" sz="2400" b="1"/>
              <a:t>A successful model should fit </a:t>
            </a:r>
          </a:p>
          <a:p>
            <a:r>
              <a:rPr lang="en-US" sz="2400" b="1"/>
              <a:t>the 3 curves simultaneously</a:t>
            </a:r>
          </a:p>
        </p:txBody>
      </p:sp>
      <p:sp>
        <p:nvSpPr>
          <p:cNvPr id="7" name="Date Placeholder 6">
            <a:extLst>
              <a:ext uri="{FF2B5EF4-FFF2-40B4-BE49-F238E27FC236}">
                <a16:creationId xmlns:a16="http://schemas.microsoft.com/office/drawing/2014/main" id="{3780F118-934F-BA4A-9403-5B8BC0499B6B}"/>
              </a:ext>
            </a:extLst>
          </p:cNvPr>
          <p:cNvSpPr>
            <a:spLocks noGrp="1"/>
          </p:cNvSpPr>
          <p:nvPr>
            <p:ph type="dt" sz="half" idx="10"/>
          </p:nvPr>
        </p:nvSpPr>
        <p:spPr/>
        <p:txBody>
          <a:bodyPr/>
          <a:lstStyle/>
          <a:p>
            <a:r>
              <a:rPr lang="en-US"/>
              <a:t>7/31/20</a:t>
            </a:r>
          </a:p>
        </p:txBody>
      </p:sp>
      <p:sp>
        <p:nvSpPr>
          <p:cNvPr id="10" name="Footer Placeholder 9">
            <a:extLst>
              <a:ext uri="{FF2B5EF4-FFF2-40B4-BE49-F238E27FC236}">
                <a16:creationId xmlns:a16="http://schemas.microsoft.com/office/drawing/2014/main" id="{85AEB71D-F3E4-DA46-9E2C-DB0B69557B27}"/>
              </a:ext>
            </a:extLst>
          </p:cNvPr>
          <p:cNvSpPr>
            <a:spLocks noGrp="1"/>
          </p:cNvSpPr>
          <p:nvPr>
            <p:ph type="ftr" sz="quarter" idx="11"/>
          </p:nvPr>
        </p:nvSpPr>
        <p:spPr/>
        <p:txBody>
          <a:bodyPr/>
          <a:lstStyle/>
          <a:p>
            <a:r>
              <a:rPr lang="en-US"/>
              <a:t>ASP Colloquium</a:t>
            </a:r>
          </a:p>
        </p:txBody>
      </p:sp>
    </p:spTree>
    <p:extLst>
      <p:ext uri="{BB962C8B-B14F-4D97-AF65-F5344CB8AC3E}">
        <p14:creationId xmlns:p14="http://schemas.microsoft.com/office/powerpoint/2010/main" val="104765835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AA072A-0ADE-E949-ACB2-AF27C3679E62}"/>
              </a:ext>
            </a:extLst>
          </p:cNvPr>
          <p:cNvSpPr>
            <a:spLocks noGrp="1"/>
          </p:cNvSpPr>
          <p:nvPr>
            <p:ph type="title"/>
          </p:nvPr>
        </p:nvSpPr>
        <p:spPr>
          <a:xfrm>
            <a:off x="1371600" y="0"/>
            <a:ext cx="9601200" cy="653902"/>
          </a:xfrm>
        </p:spPr>
        <p:txBody>
          <a:bodyPr>
            <a:normAutofit fontScale="90000"/>
          </a:bodyPr>
          <a:lstStyle/>
          <a:p>
            <a:r>
              <a:rPr lang="en-US"/>
              <a:t>We looked at this paper</a:t>
            </a:r>
          </a:p>
        </p:txBody>
      </p:sp>
      <p:sp>
        <p:nvSpPr>
          <p:cNvPr id="3" name="Content Placeholder 2">
            <a:extLst>
              <a:ext uri="{FF2B5EF4-FFF2-40B4-BE49-F238E27FC236}">
                <a16:creationId xmlns:a16="http://schemas.microsoft.com/office/drawing/2014/main" id="{625F505A-B959-EF47-A012-A51F9CCE0373}"/>
              </a:ext>
            </a:extLst>
          </p:cNvPr>
          <p:cNvSpPr>
            <a:spLocks noGrp="1"/>
          </p:cNvSpPr>
          <p:nvPr>
            <p:ph idx="1"/>
          </p:nvPr>
        </p:nvSpPr>
        <p:spPr>
          <a:xfrm>
            <a:off x="1371600" y="742852"/>
            <a:ext cx="8910084" cy="1775320"/>
          </a:xfrm>
        </p:spPr>
        <p:txBody>
          <a:bodyPr>
            <a:normAutofit/>
          </a:bodyPr>
          <a:lstStyle/>
          <a:p>
            <a:r>
              <a:rPr lang="en-US" b="1"/>
              <a:t>Title: Why differential equation based models fail to describe the dynamics of epidemics</a:t>
            </a:r>
          </a:p>
          <a:p>
            <a:r>
              <a:rPr lang="en-US"/>
              <a:t>Preprint arXiv:2004.07208</a:t>
            </a:r>
          </a:p>
          <a:p>
            <a:r>
              <a:rPr lang="en-US">
                <a:hlinkClick r:id="rId2"/>
              </a:rPr>
              <a:t>https://arxiv.org/pdf/2004.07208.pdf</a:t>
            </a:r>
            <a:endParaRPr lang="en-US"/>
          </a:p>
          <a:p>
            <a:pPr lvl="1"/>
            <a:endParaRPr lang="en-US"/>
          </a:p>
          <a:p>
            <a:pPr lvl="1"/>
            <a:endParaRPr lang="en-US"/>
          </a:p>
          <a:p>
            <a:pPr lvl="1"/>
            <a:endParaRPr lang="en-US"/>
          </a:p>
          <a:p>
            <a:endParaRPr lang="en-US"/>
          </a:p>
        </p:txBody>
      </p:sp>
      <p:sp>
        <p:nvSpPr>
          <p:cNvPr id="4" name="Slide Number Placeholder 3">
            <a:extLst>
              <a:ext uri="{FF2B5EF4-FFF2-40B4-BE49-F238E27FC236}">
                <a16:creationId xmlns:a16="http://schemas.microsoft.com/office/drawing/2014/main" id="{7FB5A81E-62EB-4F48-A153-8EC5C7FDCADD}"/>
              </a:ext>
            </a:extLst>
          </p:cNvPr>
          <p:cNvSpPr>
            <a:spLocks noGrp="1"/>
          </p:cNvSpPr>
          <p:nvPr>
            <p:ph type="sldNum" sz="quarter" idx="12"/>
          </p:nvPr>
        </p:nvSpPr>
        <p:spPr/>
        <p:txBody>
          <a:bodyPr/>
          <a:lstStyle/>
          <a:p>
            <a:fld id="{69E57DC2-970A-4B3E-BB1C-7A09969E49DF}" type="slidenum">
              <a:rPr lang="en-US" smtClean="0"/>
              <a:t>24</a:t>
            </a:fld>
            <a:endParaRPr lang="en-US"/>
          </a:p>
        </p:txBody>
      </p:sp>
      <p:pic>
        <p:nvPicPr>
          <p:cNvPr id="5" name="Picture 4">
            <a:extLst>
              <a:ext uri="{FF2B5EF4-FFF2-40B4-BE49-F238E27FC236}">
                <a16:creationId xmlns:a16="http://schemas.microsoft.com/office/drawing/2014/main" id="{A36A2103-423F-AE4D-86E1-C6F1D9AE7C4F}"/>
              </a:ext>
            </a:extLst>
          </p:cNvPr>
          <p:cNvPicPr>
            <a:picLocks noChangeAspect="1"/>
          </p:cNvPicPr>
          <p:nvPr/>
        </p:nvPicPr>
        <p:blipFill>
          <a:blip r:embed="rId3"/>
          <a:stretch>
            <a:fillRect/>
          </a:stretch>
        </p:blipFill>
        <p:spPr>
          <a:xfrm>
            <a:off x="1371600" y="2404171"/>
            <a:ext cx="9931400" cy="3530600"/>
          </a:xfrm>
          <a:prstGeom prst="rect">
            <a:avLst/>
          </a:prstGeom>
        </p:spPr>
      </p:pic>
      <p:sp>
        <p:nvSpPr>
          <p:cNvPr id="6" name="Date Placeholder 5">
            <a:extLst>
              <a:ext uri="{FF2B5EF4-FFF2-40B4-BE49-F238E27FC236}">
                <a16:creationId xmlns:a16="http://schemas.microsoft.com/office/drawing/2014/main" id="{5E892AB3-4AAA-1A4F-BFD0-7C57D623BF3F}"/>
              </a:ext>
            </a:extLst>
          </p:cNvPr>
          <p:cNvSpPr>
            <a:spLocks noGrp="1"/>
          </p:cNvSpPr>
          <p:nvPr>
            <p:ph type="dt" sz="half" idx="10"/>
          </p:nvPr>
        </p:nvSpPr>
        <p:spPr/>
        <p:txBody>
          <a:bodyPr/>
          <a:lstStyle/>
          <a:p>
            <a:r>
              <a:rPr lang="en-US"/>
              <a:t>7/31/20</a:t>
            </a:r>
          </a:p>
        </p:txBody>
      </p:sp>
      <p:sp>
        <p:nvSpPr>
          <p:cNvPr id="7" name="Footer Placeholder 6">
            <a:extLst>
              <a:ext uri="{FF2B5EF4-FFF2-40B4-BE49-F238E27FC236}">
                <a16:creationId xmlns:a16="http://schemas.microsoft.com/office/drawing/2014/main" id="{10714114-79A5-0C4D-874E-8B047EB6BEB1}"/>
              </a:ext>
            </a:extLst>
          </p:cNvPr>
          <p:cNvSpPr>
            <a:spLocks noGrp="1"/>
          </p:cNvSpPr>
          <p:nvPr>
            <p:ph type="ftr" sz="quarter" idx="11"/>
          </p:nvPr>
        </p:nvSpPr>
        <p:spPr/>
        <p:txBody>
          <a:bodyPr/>
          <a:lstStyle/>
          <a:p>
            <a:r>
              <a:rPr lang="en-US"/>
              <a:t>ASP Colloquium</a:t>
            </a:r>
          </a:p>
        </p:txBody>
      </p:sp>
    </p:spTree>
    <p:extLst>
      <p:ext uri="{BB962C8B-B14F-4D97-AF65-F5344CB8AC3E}">
        <p14:creationId xmlns:p14="http://schemas.microsoft.com/office/powerpoint/2010/main" val="325172269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8399D7-4DEC-9248-92B5-DD2AB9595A2C}"/>
              </a:ext>
            </a:extLst>
          </p:cNvPr>
          <p:cNvSpPr>
            <a:spLocks noGrp="1"/>
          </p:cNvSpPr>
          <p:nvPr>
            <p:ph type="title"/>
          </p:nvPr>
        </p:nvSpPr>
        <p:spPr>
          <a:xfrm>
            <a:off x="1233379" y="0"/>
            <a:ext cx="9601200" cy="1485900"/>
          </a:xfrm>
        </p:spPr>
        <p:txBody>
          <a:bodyPr>
            <a:noAutofit/>
          </a:bodyPr>
          <a:lstStyle/>
          <a:p>
            <a:r>
              <a:rPr lang="en-US" sz="3200"/>
              <a:t>The COVID-19 Pandemic in Africa: Predictions using the SIR Model Indicate the Cases are Falling </a:t>
            </a:r>
            <a:br>
              <a:rPr lang="en-US" sz="3200"/>
            </a:br>
            <a:r>
              <a:rPr lang="en-US" sz="3200"/>
              <a:t> doi:10: 1101/2020: 06: 01: 20118893</a:t>
            </a:r>
            <a:br>
              <a:rPr lang="en-US" sz="3200"/>
            </a:br>
            <a:endParaRPr lang="en-US" sz="3200"/>
          </a:p>
        </p:txBody>
      </p:sp>
      <p:sp>
        <p:nvSpPr>
          <p:cNvPr id="4" name="Footer Placeholder 3">
            <a:extLst>
              <a:ext uri="{FF2B5EF4-FFF2-40B4-BE49-F238E27FC236}">
                <a16:creationId xmlns:a16="http://schemas.microsoft.com/office/drawing/2014/main" id="{E5ED9624-7BD1-FC41-9669-7E4A31988AFF}"/>
              </a:ext>
            </a:extLst>
          </p:cNvPr>
          <p:cNvSpPr>
            <a:spLocks noGrp="1"/>
          </p:cNvSpPr>
          <p:nvPr>
            <p:ph type="ftr" sz="quarter" idx="11"/>
          </p:nvPr>
        </p:nvSpPr>
        <p:spPr/>
        <p:txBody>
          <a:bodyPr/>
          <a:lstStyle/>
          <a:p>
            <a:r>
              <a:rPr lang="en-US"/>
              <a:t>ASP Colloquium</a:t>
            </a:r>
          </a:p>
        </p:txBody>
      </p:sp>
      <p:sp>
        <p:nvSpPr>
          <p:cNvPr id="5" name="Slide Number Placeholder 4">
            <a:extLst>
              <a:ext uri="{FF2B5EF4-FFF2-40B4-BE49-F238E27FC236}">
                <a16:creationId xmlns:a16="http://schemas.microsoft.com/office/drawing/2014/main" id="{02E7A5F4-C6F3-F44F-A21B-DF0F76E71125}"/>
              </a:ext>
            </a:extLst>
          </p:cNvPr>
          <p:cNvSpPr>
            <a:spLocks noGrp="1"/>
          </p:cNvSpPr>
          <p:nvPr>
            <p:ph type="sldNum" sz="quarter" idx="12"/>
          </p:nvPr>
        </p:nvSpPr>
        <p:spPr/>
        <p:txBody>
          <a:bodyPr/>
          <a:lstStyle/>
          <a:p>
            <a:fld id="{EE89B059-E7D0-914B-9C72-7258701F1F1A}" type="slidenum">
              <a:rPr lang="en-US" smtClean="0"/>
              <a:t>25</a:t>
            </a:fld>
            <a:endParaRPr lang="en-US"/>
          </a:p>
        </p:txBody>
      </p:sp>
      <p:pic>
        <p:nvPicPr>
          <p:cNvPr id="6" name="Picture 5">
            <a:extLst>
              <a:ext uri="{FF2B5EF4-FFF2-40B4-BE49-F238E27FC236}">
                <a16:creationId xmlns:a16="http://schemas.microsoft.com/office/drawing/2014/main" id="{E4E29909-F69C-DB42-A4D1-B0520F93D870}"/>
              </a:ext>
            </a:extLst>
          </p:cNvPr>
          <p:cNvPicPr>
            <a:picLocks noChangeAspect="1"/>
          </p:cNvPicPr>
          <p:nvPr/>
        </p:nvPicPr>
        <p:blipFill>
          <a:blip r:embed="rId2"/>
          <a:stretch>
            <a:fillRect/>
          </a:stretch>
        </p:blipFill>
        <p:spPr>
          <a:xfrm>
            <a:off x="818865" y="1485901"/>
            <a:ext cx="4712044" cy="4191568"/>
          </a:xfrm>
          <a:prstGeom prst="rect">
            <a:avLst/>
          </a:prstGeom>
        </p:spPr>
      </p:pic>
      <p:sp>
        <p:nvSpPr>
          <p:cNvPr id="7" name="TextBox 6">
            <a:extLst>
              <a:ext uri="{FF2B5EF4-FFF2-40B4-BE49-F238E27FC236}">
                <a16:creationId xmlns:a16="http://schemas.microsoft.com/office/drawing/2014/main" id="{02F5B3E8-1FAB-E149-A6B7-CD8750A6E703}"/>
              </a:ext>
            </a:extLst>
          </p:cNvPr>
          <p:cNvSpPr txBox="1"/>
          <p:nvPr/>
        </p:nvSpPr>
        <p:spPr>
          <a:xfrm>
            <a:off x="6356340" y="5020371"/>
            <a:ext cx="4352858" cy="923330"/>
          </a:xfrm>
          <a:prstGeom prst="rect">
            <a:avLst/>
          </a:prstGeom>
          <a:noFill/>
        </p:spPr>
        <p:txBody>
          <a:bodyPr wrap="none" rtlCol="0">
            <a:spAutoFit/>
          </a:bodyPr>
          <a:lstStyle/>
          <a:p>
            <a:r>
              <a:rPr lang="en-US" b="1">
                <a:solidFill>
                  <a:srgbClr val="FF0000"/>
                </a:solidFill>
              </a:rPr>
              <a:t>They used the SIR Model which we just</a:t>
            </a:r>
          </a:p>
          <a:p>
            <a:r>
              <a:rPr lang="en-US" b="1">
                <a:solidFill>
                  <a:srgbClr val="FF0000"/>
                </a:solidFill>
              </a:rPr>
              <a:t>showed does not model well the dynamical</a:t>
            </a:r>
          </a:p>
          <a:p>
            <a:r>
              <a:rPr lang="en-US" b="1">
                <a:solidFill>
                  <a:srgbClr val="FF0000"/>
                </a:solidFill>
              </a:rPr>
              <a:t>evolution in containment measures</a:t>
            </a:r>
          </a:p>
        </p:txBody>
      </p:sp>
      <p:pic>
        <p:nvPicPr>
          <p:cNvPr id="8" name="Picture 7">
            <a:extLst>
              <a:ext uri="{FF2B5EF4-FFF2-40B4-BE49-F238E27FC236}">
                <a16:creationId xmlns:a16="http://schemas.microsoft.com/office/drawing/2014/main" id="{25999054-1D9B-604C-A8B1-1DCD431BC4BF}"/>
              </a:ext>
            </a:extLst>
          </p:cNvPr>
          <p:cNvPicPr>
            <a:picLocks noChangeAspect="1"/>
          </p:cNvPicPr>
          <p:nvPr/>
        </p:nvPicPr>
        <p:blipFill>
          <a:blip r:embed="rId3"/>
          <a:stretch>
            <a:fillRect/>
          </a:stretch>
        </p:blipFill>
        <p:spPr>
          <a:xfrm>
            <a:off x="5530909" y="1995585"/>
            <a:ext cx="6510760" cy="2359795"/>
          </a:xfrm>
          <a:prstGeom prst="rect">
            <a:avLst/>
          </a:prstGeom>
        </p:spPr>
      </p:pic>
      <p:sp>
        <p:nvSpPr>
          <p:cNvPr id="9" name="Date Placeholder 8">
            <a:extLst>
              <a:ext uri="{FF2B5EF4-FFF2-40B4-BE49-F238E27FC236}">
                <a16:creationId xmlns:a16="http://schemas.microsoft.com/office/drawing/2014/main" id="{2A1FBD18-F6EC-2448-990F-D0F2F5B9AF0D}"/>
              </a:ext>
            </a:extLst>
          </p:cNvPr>
          <p:cNvSpPr>
            <a:spLocks noGrp="1"/>
          </p:cNvSpPr>
          <p:nvPr>
            <p:ph type="dt" sz="half" idx="10"/>
          </p:nvPr>
        </p:nvSpPr>
        <p:spPr/>
        <p:txBody>
          <a:bodyPr/>
          <a:lstStyle/>
          <a:p>
            <a:r>
              <a:rPr lang="en-US"/>
              <a:t>7/31/20</a:t>
            </a:r>
          </a:p>
        </p:txBody>
      </p:sp>
    </p:spTree>
    <p:extLst>
      <p:ext uri="{BB962C8B-B14F-4D97-AF65-F5344CB8AC3E}">
        <p14:creationId xmlns:p14="http://schemas.microsoft.com/office/powerpoint/2010/main" val="180247468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AB4A02-C53E-9B4D-BDCD-08315FC9D96D}"/>
              </a:ext>
            </a:extLst>
          </p:cNvPr>
          <p:cNvSpPr>
            <a:spLocks noGrp="1"/>
          </p:cNvSpPr>
          <p:nvPr>
            <p:ph type="title"/>
          </p:nvPr>
        </p:nvSpPr>
        <p:spPr>
          <a:xfrm>
            <a:off x="1371600" y="139890"/>
            <a:ext cx="9601200" cy="692624"/>
          </a:xfrm>
        </p:spPr>
        <p:txBody>
          <a:bodyPr/>
          <a:lstStyle/>
          <a:p>
            <a:r>
              <a:rPr lang="en-US"/>
              <a:t>The countries that we studied</a:t>
            </a:r>
          </a:p>
        </p:txBody>
      </p:sp>
      <p:sp>
        <p:nvSpPr>
          <p:cNvPr id="3" name="Content Placeholder 2">
            <a:extLst>
              <a:ext uri="{FF2B5EF4-FFF2-40B4-BE49-F238E27FC236}">
                <a16:creationId xmlns:a16="http://schemas.microsoft.com/office/drawing/2014/main" id="{FDD1ED43-03CB-4A4D-A659-A2845C03445C}"/>
              </a:ext>
            </a:extLst>
          </p:cNvPr>
          <p:cNvSpPr>
            <a:spLocks noGrp="1"/>
          </p:cNvSpPr>
          <p:nvPr>
            <p:ph idx="1"/>
          </p:nvPr>
        </p:nvSpPr>
        <p:spPr>
          <a:xfrm>
            <a:off x="1371599" y="1071348"/>
            <a:ext cx="10310885" cy="4264927"/>
          </a:xfrm>
        </p:spPr>
        <p:txBody>
          <a:bodyPr>
            <a:normAutofit/>
          </a:bodyPr>
          <a:lstStyle/>
          <a:p>
            <a:r>
              <a:rPr lang="en-US"/>
              <a:t>Benin</a:t>
            </a:r>
          </a:p>
          <a:p>
            <a:pPr lvl="1"/>
            <a:r>
              <a:rPr lang="en-US">
                <a:hlinkClick r:id="rId2"/>
              </a:rPr>
              <a:t>https://covid19.who.int/region/afro/country/bj</a:t>
            </a:r>
            <a:endParaRPr lang="en-US"/>
          </a:p>
          <a:p>
            <a:r>
              <a:rPr lang="en-US"/>
              <a:t>Mozambique</a:t>
            </a:r>
          </a:p>
          <a:p>
            <a:pPr lvl="1"/>
            <a:r>
              <a:rPr lang="en-US">
                <a:hlinkClick r:id="rId3"/>
              </a:rPr>
              <a:t>https://covid19.who.int/region/afro/country/mz</a:t>
            </a:r>
            <a:endParaRPr lang="en-US"/>
          </a:p>
          <a:p>
            <a:r>
              <a:rPr lang="en-US"/>
              <a:t>Rwanda</a:t>
            </a:r>
          </a:p>
          <a:p>
            <a:pPr lvl="1"/>
            <a:r>
              <a:rPr lang="en-US">
                <a:hlinkClick r:id="rId4"/>
              </a:rPr>
              <a:t>https://covid19.who.int/region/afro/country/rw</a:t>
            </a:r>
            <a:endParaRPr lang="en-US"/>
          </a:p>
          <a:p>
            <a:r>
              <a:rPr lang="en-US"/>
              <a:t>Togo</a:t>
            </a:r>
          </a:p>
          <a:p>
            <a:pPr lvl="1"/>
            <a:r>
              <a:rPr lang="en-US">
                <a:hlinkClick r:id="rId5"/>
              </a:rPr>
              <a:t>https://covid19.gouv.tg/</a:t>
            </a:r>
            <a:endParaRPr lang="en-US"/>
          </a:p>
          <a:p>
            <a:r>
              <a:rPr lang="en-US"/>
              <a:t>Zambia</a:t>
            </a:r>
          </a:p>
          <a:p>
            <a:pPr lvl="1"/>
            <a:r>
              <a:rPr lang="en-US">
                <a:hlinkClick r:id="rId6"/>
              </a:rPr>
              <a:t>https://www.moh.gov.zm/</a:t>
            </a:r>
            <a:endParaRPr lang="en-US"/>
          </a:p>
          <a:p>
            <a:pPr lvl="1"/>
            <a:endParaRPr lang="en-US"/>
          </a:p>
        </p:txBody>
      </p:sp>
      <p:sp>
        <p:nvSpPr>
          <p:cNvPr id="4" name="Footer Placeholder 3">
            <a:extLst>
              <a:ext uri="{FF2B5EF4-FFF2-40B4-BE49-F238E27FC236}">
                <a16:creationId xmlns:a16="http://schemas.microsoft.com/office/drawing/2014/main" id="{BA82CDCE-2AB5-194B-80DE-3ECE28A5B5EA}"/>
              </a:ext>
            </a:extLst>
          </p:cNvPr>
          <p:cNvSpPr>
            <a:spLocks noGrp="1"/>
          </p:cNvSpPr>
          <p:nvPr>
            <p:ph type="ftr" sz="quarter" idx="11"/>
          </p:nvPr>
        </p:nvSpPr>
        <p:spPr/>
        <p:txBody>
          <a:bodyPr/>
          <a:lstStyle/>
          <a:p>
            <a:r>
              <a:rPr lang="en-US"/>
              <a:t>ASP Colloquium</a:t>
            </a:r>
          </a:p>
        </p:txBody>
      </p:sp>
      <p:sp>
        <p:nvSpPr>
          <p:cNvPr id="5" name="Slide Number Placeholder 4">
            <a:extLst>
              <a:ext uri="{FF2B5EF4-FFF2-40B4-BE49-F238E27FC236}">
                <a16:creationId xmlns:a16="http://schemas.microsoft.com/office/drawing/2014/main" id="{53275B72-11E2-E34A-9637-F79A4F849B83}"/>
              </a:ext>
            </a:extLst>
          </p:cNvPr>
          <p:cNvSpPr>
            <a:spLocks noGrp="1"/>
          </p:cNvSpPr>
          <p:nvPr>
            <p:ph type="sldNum" sz="quarter" idx="12"/>
          </p:nvPr>
        </p:nvSpPr>
        <p:spPr/>
        <p:txBody>
          <a:bodyPr/>
          <a:lstStyle/>
          <a:p>
            <a:fld id="{EE89B059-E7D0-914B-9C72-7258701F1F1A}" type="slidenum">
              <a:rPr lang="en-US" smtClean="0"/>
              <a:t>26</a:t>
            </a:fld>
            <a:endParaRPr lang="en-US"/>
          </a:p>
        </p:txBody>
      </p:sp>
      <p:sp>
        <p:nvSpPr>
          <p:cNvPr id="6" name="Date Placeholder 5">
            <a:extLst>
              <a:ext uri="{FF2B5EF4-FFF2-40B4-BE49-F238E27FC236}">
                <a16:creationId xmlns:a16="http://schemas.microsoft.com/office/drawing/2014/main" id="{1E07870B-E5E7-B946-A4A4-6B2E9CBF239C}"/>
              </a:ext>
            </a:extLst>
          </p:cNvPr>
          <p:cNvSpPr>
            <a:spLocks noGrp="1"/>
          </p:cNvSpPr>
          <p:nvPr>
            <p:ph type="dt" sz="half" idx="10"/>
          </p:nvPr>
        </p:nvSpPr>
        <p:spPr/>
        <p:txBody>
          <a:bodyPr/>
          <a:lstStyle/>
          <a:p>
            <a:r>
              <a:rPr lang="en-US"/>
              <a:t>7/31/20</a:t>
            </a:r>
          </a:p>
        </p:txBody>
      </p:sp>
    </p:spTree>
    <p:extLst>
      <p:ext uri="{BB962C8B-B14F-4D97-AF65-F5344CB8AC3E}">
        <p14:creationId xmlns:p14="http://schemas.microsoft.com/office/powerpoint/2010/main" val="88750435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D8928A-A040-0A4A-BFBC-4A0A4F04F25E}"/>
              </a:ext>
            </a:extLst>
          </p:cNvPr>
          <p:cNvSpPr>
            <a:spLocks noGrp="1"/>
          </p:cNvSpPr>
          <p:nvPr>
            <p:ph type="title"/>
          </p:nvPr>
        </p:nvSpPr>
        <p:spPr>
          <a:xfrm>
            <a:off x="838200" y="88678"/>
            <a:ext cx="10515600" cy="432317"/>
          </a:xfrm>
        </p:spPr>
        <p:txBody>
          <a:bodyPr>
            <a:normAutofit fontScale="90000"/>
          </a:bodyPr>
          <a:lstStyle/>
          <a:p>
            <a:r>
              <a:rPr lang="en-US"/>
              <a:t>SIDARTHE</a:t>
            </a:r>
          </a:p>
        </p:txBody>
      </p:sp>
      <p:sp>
        <p:nvSpPr>
          <p:cNvPr id="4" name="Footer Placeholder 3">
            <a:extLst>
              <a:ext uri="{FF2B5EF4-FFF2-40B4-BE49-F238E27FC236}">
                <a16:creationId xmlns:a16="http://schemas.microsoft.com/office/drawing/2014/main" id="{25C081CE-F1B2-E84F-98FF-05C6288917FA}"/>
              </a:ext>
            </a:extLst>
          </p:cNvPr>
          <p:cNvSpPr>
            <a:spLocks noGrp="1"/>
          </p:cNvSpPr>
          <p:nvPr>
            <p:ph type="ftr" sz="quarter" idx="11"/>
          </p:nvPr>
        </p:nvSpPr>
        <p:spPr/>
        <p:txBody>
          <a:bodyPr/>
          <a:lstStyle/>
          <a:p>
            <a:r>
              <a:rPr lang="en-US"/>
              <a:t>ASP Colloquium</a:t>
            </a:r>
          </a:p>
        </p:txBody>
      </p:sp>
      <p:sp>
        <p:nvSpPr>
          <p:cNvPr id="5" name="Slide Number Placeholder 4">
            <a:extLst>
              <a:ext uri="{FF2B5EF4-FFF2-40B4-BE49-F238E27FC236}">
                <a16:creationId xmlns:a16="http://schemas.microsoft.com/office/drawing/2014/main" id="{FDC162EA-E49F-D14A-BC03-C31BADEE11B3}"/>
              </a:ext>
            </a:extLst>
          </p:cNvPr>
          <p:cNvSpPr>
            <a:spLocks noGrp="1"/>
          </p:cNvSpPr>
          <p:nvPr>
            <p:ph type="sldNum" sz="quarter" idx="12"/>
          </p:nvPr>
        </p:nvSpPr>
        <p:spPr/>
        <p:txBody>
          <a:bodyPr/>
          <a:lstStyle/>
          <a:p>
            <a:fld id="{62F75521-6285-0847-85C1-E6655E20F45B}" type="slidenum">
              <a:rPr lang="en-US" smtClean="0"/>
              <a:t>27</a:t>
            </a:fld>
            <a:endParaRPr lang="en-US"/>
          </a:p>
        </p:txBody>
      </p:sp>
      <p:pic>
        <p:nvPicPr>
          <p:cNvPr id="7" name="Picture 6">
            <a:extLst>
              <a:ext uri="{FF2B5EF4-FFF2-40B4-BE49-F238E27FC236}">
                <a16:creationId xmlns:a16="http://schemas.microsoft.com/office/drawing/2014/main" id="{A564513D-E963-074B-9FD2-BAA6276715B3}"/>
              </a:ext>
            </a:extLst>
          </p:cNvPr>
          <p:cNvPicPr>
            <a:picLocks noChangeAspect="1"/>
          </p:cNvPicPr>
          <p:nvPr/>
        </p:nvPicPr>
        <p:blipFill>
          <a:blip r:embed="rId2"/>
          <a:stretch>
            <a:fillRect/>
          </a:stretch>
        </p:blipFill>
        <p:spPr>
          <a:xfrm>
            <a:off x="1021853" y="744971"/>
            <a:ext cx="10148293" cy="5708415"/>
          </a:xfrm>
          <a:prstGeom prst="rect">
            <a:avLst/>
          </a:prstGeom>
        </p:spPr>
      </p:pic>
      <p:sp>
        <p:nvSpPr>
          <p:cNvPr id="8" name="Date Placeholder 7">
            <a:extLst>
              <a:ext uri="{FF2B5EF4-FFF2-40B4-BE49-F238E27FC236}">
                <a16:creationId xmlns:a16="http://schemas.microsoft.com/office/drawing/2014/main" id="{5F037567-80C2-8C44-8DDA-D068089F011F}"/>
              </a:ext>
            </a:extLst>
          </p:cNvPr>
          <p:cNvSpPr>
            <a:spLocks noGrp="1"/>
          </p:cNvSpPr>
          <p:nvPr>
            <p:ph type="dt" sz="half" idx="10"/>
          </p:nvPr>
        </p:nvSpPr>
        <p:spPr/>
        <p:txBody>
          <a:bodyPr/>
          <a:lstStyle/>
          <a:p>
            <a:r>
              <a:rPr lang="en-US"/>
              <a:t>7/31/20</a:t>
            </a:r>
          </a:p>
        </p:txBody>
      </p:sp>
    </p:spTree>
    <p:extLst>
      <p:ext uri="{BB962C8B-B14F-4D97-AF65-F5344CB8AC3E}">
        <p14:creationId xmlns:p14="http://schemas.microsoft.com/office/powerpoint/2010/main" val="315923690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1F07C9C3-7EAA-094F-876A-799ADC8532F0}"/>
              </a:ext>
            </a:extLst>
          </p:cNvPr>
          <p:cNvSpPr>
            <a:spLocks noGrp="1"/>
          </p:cNvSpPr>
          <p:nvPr>
            <p:ph type="ftr" sz="quarter" idx="11"/>
          </p:nvPr>
        </p:nvSpPr>
        <p:spPr/>
        <p:txBody>
          <a:bodyPr/>
          <a:lstStyle/>
          <a:p>
            <a:r>
              <a:rPr lang="en-US"/>
              <a:t>ASP Colloquium</a:t>
            </a:r>
          </a:p>
        </p:txBody>
      </p:sp>
      <p:sp>
        <p:nvSpPr>
          <p:cNvPr id="5" name="Slide Number Placeholder 4">
            <a:extLst>
              <a:ext uri="{FF2B5EF4-FFF2-40B4-BE49-F238E27FC236}">
                <a16:creationId xmlns:a16="http://schemas.microsoft.com/office/drawing/2014/main" id="{5C48734C-3D25-E34F-A754-A9F732087398}"/>
              </a:ext>
            </a:extLst>
          </p:cNvPr>
          <p:cNvSpPr>
            <a:spLocks noGrp="1"/>
          </p:cNvSpPr>
          <p:nvPr>
            <p:ph type="sldNum" sz="quarter" idx="12"/>
          </p:nvPr>
        </p:nvSpPr>
        <p:spPr/>
        <p:txBody>
          <a:bodyPr/>
          <a:lstStyle/>
          <a:p>
            <a:fld id="{62F75521-6285-0847-85C1-E6655E20F45B}" type="slidenum">
              <a:rPr lang="en-US" smtClean="0"/>
              <a:t>28</a:t>
            </a:fld>
            <a:endParaRPr lang="en-US"/>
          </a:p>
        </p:txBody>
      </p:sp>
      <p:pic>
        <p:nvPicPr>
          <p:cNvPr id="6" name="Picture 5">
            <a:extLst>
              <a:ext uri="{FF2B5EF4-FFF2-40B4-BE49-F238E27FC236}">
                <a16:creationId xmlns:a16="http://schemas.microsoft.com/office/drawing/2014/main" id="{6939C45A-8FA8-7A43-B71B-FDE5036F8262}"/>
              </a:ext>
            </a:extLst>
          </p:cNvPr>
          <p:cNvPicPr>
            <a:picLocks noChangeAspect="1"/>
          </p:cNvPicPr>
          <p:nvPr/>
        </p:nvPicPr>
        <p:blipFill>
          <a:blip r:embed="rId2"/>
          <a:stretch>
            <a:fillRect/>
          </a:stretch>
        </p:blipFill>
        <p:spPr>
          <a:xfrm>
            <a:off x="2679405" y="457199"/>
            <a:ext cx="6766825" cy="6002467"/>
          </a:xfrm>
          <a:prstGeom prst="rect">
            <a:avLst/>
          </a:prstGeom>
        </p:spPr>
      </p:pic>
      <p:sp>
        <p:nvSpPr>
          <p:cNvPr id="7" name="Rectangle 6">
            <a:extLst>
              <a:ext uri="{FF2B5EF4-FFF2-40B4-BE49-F238E27FC236}">
                <a16:creationId xmlns:a16="http://schemas.microsoft.com/office/drawing/2014/main" id="{EB221FB9-9269-0D40-9E69-7A0222F805C6}"/>
              </a:ext>
            </a:extLst>
          </p:cNvPr>
          <p:cNvSpPr/>
          <p:nvPr/>
        </p:nvSpPr>
        <p:spPr>
          <a:xfrm>
            <a:off x="2821461" y="87867"/>
            <a:ext cx="5570884" cy="369332"/>
          </a:xfrm>
          <a:prstGeom prst="rect">
            <a:avLst/>
          </a:prstGeom>
        </p:spPr>
        <p:txBody>
          <a:bodyPr wrap="none">
            <a:spAutoFit/>
          </a:bodyPr>
          <a:lstStyle/>
          <a:p>
            <a:r>
              <a:rPr lang="en-US">
                <a:hlinkClick r:id="rId3"/>
              </a:rPr>
              <a:t>https://www.nature.com/articles/s41591-020-0883-7.pdf</a:t>
            </a:r>
            <a:r>
              <a:rPr lang="en-US"/>
              <a:t> </a:t>
            </a:r>
          </a:p>
        </p:txBody>
      </p:sp>
      <p:sp>
        <p:nvSpPr>
          <p:cNvPr id="2" name="Date Placeholder 1">
            <a:extLst>
              <a:ext uri="{FF2B5EF4-FFF2-40B4-BE49-F238E27FC236}">
                <a16:creationId xmlns:a16="http://schemas.microsoft.com/office/drawing/2014/main" id="{5BA39F21-6A9A-1244-9699-1E80B3283F09}"/>
              </a:ext>
            </a:extLst>
          </p:cNvPr>
          <p:cNvSpPr>
            <a:spLocks noGrp="1"/>
          </p:cNvSpPr>
          <p:nvPr>
            <p:ph type="dt" sz="half" idx="10"/>
          </p:nvPr>
        </p:nvSpPr>
        <p:spPr/>
        <p:txBody>
          <a:bodyPr/>
          <a:lstStyle/>
          <a:p>
            <a:r>
              <a:rPr lang="en-US"/>
              <a:t>7/31/20</a:t>
            </a:r>
          </a:p>
        </p:txBody>
      </p:sp>
    </p:spTree>
    <p:extLst>
      <p:ext uri="{BB962C8B-B14F-4D97-AF65-F5344CB8AC3E}">
        <p14:creationId xmlns:p14="http://schemas.microsoft.com/office/powerpoint/2010/main" val="150592223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E10D05-4835-9548-A183-DECD0126E7B7}"/>
              </a:ext>
            </a:extLst>
          </p:cNvPr>
          <p:cNvSpPr>
            <a:spLocks noGrp="1"/>
          </p:cNvSpPr>
          <p:nvPr>
            <p:ph type="title"/>
          </p:nvPr>
        </p:nvSpPr>
        <p:spPr>
          <a:xfrm>
            <a:off x="838200" y="131209"/>
            <a:ext cx="10515600" cy="506745"/>
          </a:xfrm>
        </p:spPr>
        <p:txBody>
          <a:bodyPr>
            <a:normAutofit fontScale="90000"/>
          </a:bodyPr>
          <a:lstStyle/>
          <a:p>
            <a:r>
              <a:rPr lang="en-US" dirty="0"/>
              <a:t>SIDARTHE – R</a:t>
            </a:r>
            <a:r>
              <a:rPr lang="en-US" baseline="-25000" dirty="0"/>
              <a:t>0</a:t>
            </a:r>
            <a:r>
              <a:rPr lang="en-US" dirty="0"/>
              <a:t> for Italy</a:t>
            </a:r>
          </a:p>
        </p:txBody>
      </p:sp>
      <p:sp>
        <p:nvSpPr>
          <p:cNvPr id="4" name="Footer Placeholder 3">
            <a:extLst>
              <a:ext uri="{FF2B5EF4-FFF2-40B4-BE49-F238E27FC236}">
                <a16:creationId xmlns:a16="http://schemas.microsoft.com/office/drawing/2014/main" id="{11140FA8-C6DF-9641-8381-EEC0DC7E2939}"/>
              </a:ext>
            </a:extLst>
          </p:cNvPr>
          <p:cNvSpPr>
            <a:spLocks noGrp="1"/>
          </p:cNvSpPr>
          <p:nvPr>
            <p:ph type="ftr" sz="quarter" idx="11"/>
          </p:nvPr>
        </p:nvSpPr>
        <p:spPr/>
        <p:txBody>
          <a:bodyPr/>
          <a:lstStyle/>
          <a:p>
            <a:r>
              <a:rPr lang="en-US"/>
              <a:t>ASP Colloquium</a:t>
            </a:r>
          </a:p>
        </p:txBody>
      </p:sp>
      <p:sp>
        <p:nvSpPr>
          <p:cNvPr id="5" name="Slide Number Placeholder 4">
            <a:extLst>
              <a:ext uri="{FF2B5EF4-FFF2-40B4-BE49-F238E27FC236}">
                <a16:creationId xmlns:a16="http://schemas.microsoft.com/office/drawing/2014/main" id="{C92F79B9-57A9-B545-9729-52B7E0F88420}"/>
              </a:ext>
            </a:extLst>
          </p:cNvPr>
          <p:cNvSpPr>
            <a:spLocks noGrp="1"/>
          </p:cNvSpPr>
          <p:nvPr>
            <p:ph type="sldNum" sz="quarter" idx="12"/>
          </p:nvPr>
        </p:nvSpPr>
        <p:spPr/>
        <p:txBody>
          <a:bodyPr/>
          <a:lstStyle/>
          <a:p>
            <a:fld id="{62F75521-6285-0847-85C1-E6655E20F45B}" type="slidenum">
              <a:rPr lang="en-US" smtClean="0"/>
              <a:t>29</a:t>
            </a:fld>
            <a:endParaRPr lang="en-US"/>
          </a:p>
        </p:txBody>
      </p:sp>
      <p:pic>
        <p:nvPicPr>
          <p:cNvPr id="6" name="Picture 5">
            <a:extLst>
              <a:ext uri="{FF2B5EF4-FFF2-40B4-BE49-F238E27FC236}">
                <a16:creationId xmlns:a16="http://schemas.microsoft.com/office/drawing/2014/main" id="{978D9B1C-8384-3446-9EF2-A07A183F5E7C}"/>
              </a:ext>
            </a:extLst>
          </p:cNvPr>
          <p:cNvPicPr>
            <a:picLocks noChangeAspect="1"/>
          </p:cNvPicPr>
          <p:nvPr/>
        </p:nvPicPr>
        <p:blipFill>
          <a:blip r:embed="rId2"/>
          <a:stretch>
            <a:fillRect/>
          </a:stretch>
        </p:blipFill>
        <p:spPr>
          <a:xfrm>
            <a:off x="838200" y="818081"/>
            <a:ext cx="7504682" cy="2804780"/>
          </a:xfrm>
          <a:prstGeom prst="rect">
            <a:avLst/>
          </a:prstGeom>
        </p:spPr>
      </p:pic>
      <p:pic>
        <p:nvPicPr>
          <p:cNvPr id="7" name="Picture 6">
            <a:extLst>
              <a:ext uri="{FF2B5EF4-FFF2-40B4-BE49-F238E27FC236}">
                <a16:creationId xmlns:a16="http://schemas.microsoft.com/office/drawing/2014/main" id="{8E7AC46E-DC58-C04E-9CF2-63C761629F6B}"/>
              </a:ext>
            </a:extLst>
          </p:cNvPr>
          <p:cNvPicPr>
            <a:picLocks noChangeAspect="1"/>
          </p:cNvPicPr>
          <p:nvPr/>
        </p:nvPicPr>
        <p:blipFill>
          <a:blip r:embed="rId3"/>
          <a:stretch>
            <a:fillRect/>
          </a:stretch>
        </p:blipFill>
        <p:spPr>
          <a:xfrm>
            <a:off x="4604815" y="3802988"/>
            <a:ext cx="7218590" cy="2373235"/>
          </a:xfrm>
          <a:prstGeom prst="rect">
            <a:avLst/>
          </a:prstGeom>
        </p:spPr>
      </p:pic>
      <p:sp>
        <p:nvSpPr>
          <p:cNvPr id="3" name="Date Placeholder 2">
            <a:extLst>
              <a:ext uri="{FF2B5EF4-FFF2-40B4-BE49-F238E27FC236}">
                <a16:creationId xmlns:a16="http://schemas.microsoft.com/office/drawing/2014/main" id="{10718579-30FA-1745-A563-239B30836115}"/>
              </a:ext>
            </a:extLst>
          </p:cNvPr>
          <p:cNvSpPr>
            <a:spLocks noGrp="1"/>
          </p:cNvSpPr>
          <p:nvPr>
            <p:ph type="dt" sz="half" idx="10"/>
          </p:nvPr>
        </p:nvSpPr>
        <p:spPr/>
        <p:txBody>
          <a:bodyPr/>
          <a:lstStyle/>
          <a:p>
            <a:r>
              <a:rPr lang="en-US"/>
              <a:t>7/31/20</a:t>
            </a:r>
          </a:p>
        </p:txBody>
      </p:sp>
    </p:spTree>
    <p:extLst>
      <p:ext uri="{BB962C8B-B14F-4D97-AF65-F5344CB8AC3E}">
        <p14:creationId xmlns:p14="http://schemas.microsoft.com/office/powerpoint/2010/main" val="335706902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BA9DF8-D55F-3D49-9A1B-3F6146174A55}"/>
              </a:ext>
            </a:extLst>
          </p:cNvPr>
          <p:cNvSpPr>
            <a:spLocks noGrp="1"/>
          </p:cNvSpPr>
          <p:nvPr>
            <p:ph type="title"/>
          </p:nvPr>
        </p:nvSpPr>
        <p:spPr>
          <a:xfrm>
            <a:off x="1371600" y="153537"/>
            <a:ext cx="9601200" cy="651681"/>
          </a:xfrm>
        </p:spPr>
        <p:txBody>
          <a:bodyPr>
            <a:normAutofit fontScale="90000"/>
          </a:bodyPr>
          <a:lstStyle/>
          <a:p>
            <a:r>
              <a:rPr lang="en-US" dirty="0"/>
              <a:t>Introduction</a:t>
            </a:r>
          </a:p>
        </p:txBody>
      </p:sp>
      <p:sp>
        <p:nvSpPr>
          <p:cNvPr id="3" name="Content Placeholder 2">
            <a:extLst>
              <a:ext uri="{FF2B5EF4-FFF2-40B4-BE49-F238E27FC236}">
                <a16:creationId xmlns:a16="http://schemas.microsoft.com/office/drawing/2014/main" id="{B9FE0AF1-EBF1-0C4F-8835-3A6FFF02AEA6}"/>
              </a:ext>
            </a:extLst>
          </p:cNvPr>
          <p:cNvSpPr>
            <a:spLocks noGrp="1"/>
          </p:cNvSpPr>
          <p:nvPr>
            <p:ph idx="1"/>
          </p:nvPr>
        </p:nvSpPr>
        <p:spPr>
          <a:xfrm>
            <a:off x="1371600" y="805218"/>
            <a:ext cx="10283588" cy="5648168"/>
          </a:xfrm>
        </p:spPr>
        <p:txBody>
          <a:bodyPr>
            <a:normAutofit lnSpcReduction="10000"/>
          </a:bodyPr>
          <a:lstStyle/>
          <a:p>
            <a:r>
              <a:rPr lang="en-US" dirty="0">
                <a:solidFill>
                  <a:srgbClr val="0070C0"/>
                </a:solidFill>
              </a:rPr>
              <a:t>The WHO predicts that 29 to 44 million Africans could be infected with SARS-CoV-2 during the first year of the pandemic and 83 to 190 thousand Africans could die if they don't uphold containment measures</a:t>
            </a:r>
          </a:p>
          <a:p>
            <a:r>
              <a:rPr lang="en-US" dirty="0"/>
              <a:t>This grim prediction suggests that most African countries have a lower transmission rate than the other regions of the world such as Europe, the United States of America, and China</a:t>
            </a:r>
          </a:p>
          <a:p>
            <a:r>
              <a:rPr lang="en-US" dirty="0">
                <a:solidFill>
                  <a:srgbClr val="0070C0"/>
                </a:solidFill>
              </a:rPr>
              <a:t>However, the low transmission rate may prolong the outbreak over several years, putting pressure on economic resources</a:t>
            </a:r>
          </a:p>
          <a:p>
            <a:r>
              <a:rPr lang="en-US" dirty="0"/>
              <a:t>The containment measures such as frequent hand washing, isolation, contact tracing, and social distance are a challenge in Africa—around 60% of the African population lives below the poverty line and cannot afford the basic hygienic amenities</a:t>
            </a:r>
          </a:p>
          <a:p>
            <a:r>
              <a:rPr lang="en-US" dirty="0">
                <a:solidFill>
                  <a:srgbClr val="0070C0"/>
                </a:solidFill>
              </a:rPr>
              <a:t>In Africa, the outbreak of COVID-19 has already claimed thousands of lives, rendered millions jobless, increased in-security and poverty level</a:t>
            </a:r>
          </a:p>
          <a:p>
            <a:r>
              <a:rPr lang="en-US" dirty="0"/>
              <a:t>A number of studies have been performed on the evolution and impact of COVID-19 in Africa, and on the African responses to the pandemic</a:t>
            </a:r>
          </a:p>
          <a:p>
            <a:r>
              <a:rPr lang="en-US" b="1" dirty="0">
                <a:solidFill>
                  <a:srgbClr val="0070C0"/>
                </a:solidFill>
              </a:rPr>
              <a:t>We hope that our study contributes to the understanding and containment of COVID-19</a:t>
            </a:r>
          </a:p>
          <a:p>
            <a:pPr lvl="1"/>
            <a:r>
              <a:rPr lang="en-US" b="1" dirty="0">
                <a:solidFill>
                  <a:srgbClr val="0070C0"/>
                </a:solidFill>
                <a:hlinkClick r:id="rId2"/>
              </a:rPr>
              <a:t>https://arxiv.org/pdf/2007.10927.pdf</a:t>
            </a:r>
            <a:endParaRPr lang="en-US" b="1" dirty="0">
              <a:solidFill>
                <a:srgbClr val="0070C0"/>
              </a:solidFill>
            </a:endParaRPr>
          </a:p>
          <a:p>
            <a:endParaRPr lang="en-US" b="1" dirty="0">
              <a:solidFill>
                <a:srgbClr val="0070C0"/>
              </a:solidFill>
            </a:endParaRPr>
          </a:p>
          <a:p>
            <a:endParaRPr lang="en-US" b="1" dirty="0">
              <a:solidFill>
                <a:srgbClr val="0070C0"/>
              </a:solidFill>
            </a:endParaRPr>
          </a:p>
          <a:p>
            <a:endParaRPr lang="en-US" dirty="0"/>
          </a:p>
        </p:txBody>
      </p:sp>
      <p:sp>
        <p:nvSpPr>
          <p:cNvPr id="4" name="Date Placeholder 3">
            <a:extLst>
              <a:ext uri="{FF2B5EF4-FFF2-40B4-BE49-F238E27FC236}">
                <a16:creationId xmlns:a16="http://schemas.microsoft.com/office/drawing/2014/main" id="{F4656B5B-3340-1040-BA37-967169BF6B1B}"/>
              </a:ext>
            </a:extLst>
          </p:cNvPr>
          <p:cNvSpPr>
            <a:spLocks noGrp="1"/>
          </p:cNvSpPr>
          <p:nvPr>
            <p:ph type="dt" sz="half" idx="10"/>
          </p:nvPr>
        </p:nvSpPr>
        <p:spPr/>
        <p:txBody>
          <a:bodyPr/>
          <a:lstStyle/>
          <a:p>
            <a:r>
              <a:rPr lang="en-US"/>
              <a:t>7/31/20</a:t>
            </a:r>
          </a:p>
        </p:txBody>
      </p:sp>
      <p:sp>
        <p:nvSpPr>
          <p:cNvPr id="5" name="Footer Placeholder 4">
            <a:extLst>
              <a:ext uri="{FF2B5EF4-FFF2-40B4-BE49-F238E27FC236}">
                <a16:creationId xmlns:a16="http://schemas.microsoft.com/office/drawing/2014/main" id="{41E15369-3ABF-B840-A607-A66F841010D6}"/>
              </a:ext>
            </a:extLst>
          </p:cNvPr>
          <p:cNvSpPr>
            <a:spLocks noGrp="1"/>
          </p:cNvSpPr>
          <p:nvPr>
            <p:ph type="ftr" sz="quarter" idx="11"/>
          </p:nvPr>
        </p:nvSpPr>
        <p:spPr/>
        <p:txBody>
          <a:bodyPr/>
          <a:lstStyle/>
          <a:p>
            <a:r>
              <a:rPr lang="en-US"/>
              <a:t>ASP Colloquium</a:t>
            </a:r>
          </a:p>
        </p:txBody>
      </p:sp>
      <p:sp>
        <p:nvSpPr>
          <p:cNvPr id="6" name="Slide Number Placeholder 5">
            <a:extLst>
              <a:ext uri="{FF2B5EF4-FFF2-40B4-BE49-F238E27FC236}">
                <a16:creationId xmlns:a16="http://schemas.microsoft.com/office/drawing/2014/main" id="{0CDC9D41-A854-2D4A-9293-6496BC7B0ECA}"/>
              </a:ext>
            </a:extLst>
          </p:cNvPr>
          <p:cNvSpPr>
            <a:spLocks noGrp="1"/>
          </p:cNvSpPr>
          <p:nvPr>
            <p:ph type="sldNum" sz="quarter" idx="12"/>
          </p:nvPr>
        </p:nvSpPr>
        <p:spPr/>
        <p:txBody>
          <a:bodyPr/>
          <a:lstStyle/>
          <a:p>
            <a:fld id="{EE89B059-E7D0-914B-9C72-7258701F1F1A}" type="slidenum">
              <a:rPr lang="en-US" smtClean="0"/>
              <a:t>3</a:t>
            </a:fld>
            <a:endParaRPr lang="en-US"/>
          </a:p>
        </p:txBody>
      </p:sp>
    </p:spTree>
    <p:extLst>
      <p:ext uri="{BB962C8B-B14F-4D97-AF65-F5344CB8AC3E}">
        <p14:creationId xmlns:p14="http://schemas.microsoft.com/office/powerpoint/2010/main" val="149477676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C89A32-4632-A247-B9AF-4AEC42057E49}"/>
              </a:ext>
            </a:extLst>
          </p:cNvPr>
          <p:cNvSpPr>
            <a:spLocks noGrp="1"/>
          </p:cNvSpPr>
          <p:nvPr>
            <p:ph type="title"/>
          </p:nvPr>
        </p:nvSpPr>
        <p:spPr>
          <a:xfrm>
            <a:off x="806303" y="21377"/>
            <a:ext cx="10515600" cy="627210"/>
          </a:xfrm>
        </p:spPr>
        <p:txBody>
          <a:bodyPr>
            <a:normAutofit fontScale="90000"/>
          </a:bodyPr>
          <a:lstStyle/>
          <a:p>
            <a:r>
              <a:rPr lang="en-US" dirty="0"/>
              <a:t>R</a:t>
            </a:r>
            <a:r>
              <a:rPr lang="en-US" baseline="-25000" dirty="0"/>
              <a:t>0</a:t>
            </a:r>
            <a:r>
              <a:rPr lang="en-US" dirty="0"/>
              <a:t> for Italy</a:t>
            </a:r>
          </a:p>
        </p:txBody>
      </p:sp>
      <p:pic>
        <p:nvPicPr>
          <p:cNvPr id="5" name="Content Placeholder 4">
            <a:extLst>
              <a:ext uri="{FF2B5EF4-FFF2-40B4-BE49-F238E27FC236}">
                <a16:creationId xmlns:a16="http://schemas.microsoft.com/office/drawing/2014/main" id="{244B1DDD-D373-984D-8672-72556CAB2E70}"/>
              </a:ext>
            </a:extLst>
          </p:cNvPr>
          <p:cNvPicPr>
            <a:picLocks noGrp="1" noChangeAspect="1"/>
          </p:cNvPicPr>
          <p:nvPr>
            <p:ph idx="1"/>
          </p:nvPr>
        </p:nvPicPr>
        <p:blipFill>
          <a:blip r:embed="rId2"/>
          <a:stretch>
            <a:fillRect/>
          </a:stretch>
        </p:blipFill>
        <p:spPr>
          <a:xfrm>
            <a:off x="710769" y="901103"/>
            <a:ext cx="6350242" cy="4312342"/>
          </a:xfrm>
        </p:spPr>
      </p:pic>
      <p:sp>
        <p:nvSpPr>
          <p:cNvPr id="6" name="TextBox 5">
            <a:extLst>
              <a:ext uri="{FF2B5EF4-FFF2-40B4-BE49-F238E27FC236}">
                <a16:creationId xmlns:a16="http://schemas.microsoft.com/office/drawing/2014/main" id="{A80FE226-79D3-7042-A9E0-283B7834AA63}"/>
              </a:ext>
            </a:extLst>
          </p:cNvPr>
          <p:cNvSpPr txBox="1"/>
          <p:nvPr/>
        </p:nvSpPr>
        <p:spPr>
          <a:xfrm>
            <a:off x="1731386" y="1473029"/>
            <a:ext cx="4500078" cy="830997"/>
          </a:xfrm>
          <a:prstGeom prst="rect">
            <a:avLst/>
          </a:prstGeom>
          <a:noFill/>
        </p:spPr>
        <p:txBody>
          <a:bodyPr wrap="none" rtlCol="0">
            <a:spAutoFit/>
          </a:bodyPr>
          <a:lstStyle/>
          <a:p>
            <a:r>
              <a:rPr lang="en-US" sz="2400" b="1"/>
              <a:t>Time-Dependent R0 in the case of</a:t>
            </a:r>
          </a:p>
          <a:p>
            <a:r>
              <a:rPr lang="en-US" sz="2400" b="1"/>
              <a:t>Covid-19 in Italy</a:t>
            </a:r>
          </a:p>
        </p:txBody>
      </p:sp>
      <p:sp>
        <p:nvSpPr>
          <p:cNvPr id="7" name="Footer Placeholder 6">
            <a:extLst>
              <a:ext uri="{FF2B5EF4-FFF2-40B4-BE49-F238E27FC236}">
                <a16:creationId xmlns:a16="http://schemas.microsoft.com/office/drawing/2014/main" id="{829C9E18-4B18-E34D-8605-EB2D5FC2524F}"/>
              </a:ext>
            </a:extLst>
          </p:cNvPr>
          <p:cNvSpPr>
            <a:spLocks noGrp="1"/>
          </p:cNvSpPr>
          <p:nvPr>
            <p:ph type="ftr" sz="quarter" idx="11"/>
          </p:nvPr>
        </p:nvSpPr>
        <p:spPr/>
        <p:txBody>
          <a:bodyPr/>
          <a:lstStyle/>
          <a:p>
            <a:r>
              <a:rPr lang="en-US"/>
              <a:t>ASP Colloquium</a:t>
            </a:r>
          </a:p>
        </p:txBody>
      </p:sp>
      <p:sp>
        <p:nvSpPr>
          <p:cNvPr id="8" name="Slide Number Placeholder 7">
            <a:extLst>
              <a:ext uri="{FF2B5EF4-FFF2-40B4-BE49-F238E27FC236}">
                <a16:creationId xmlns:a16="http://schemas.microsoft.com/office/drawing/2014/main" id="{3ADC3619-9D53-5F4E-BD80-B58A5D64F7FF}"/>
              </a:ext>
            </a:extLst>
          </p:cNvPr>
          <p:cNvSpPr>
            <a:spLocks noGrp="1"/>
          </p:cNvSpPr>
          <p:nvPr>
            <p:ph type="sldNum" sz="quarter" idx="12"/>
          </p:nvPr>
        </p:nvSpPr>
        <p:spPr/>
        <p:txBody>
          <a:bodyPr/>
          <a:lstStyle/>
          <a:p>
            <a:fld id="{62F75521-6285-0847-85C1-E6655E20F45B}" type="slidenum">
              <a:rPr lang="en-US" smtClean="0"/>
              <a:t>30</a:t>
            </a:fld>
            <a:endParaRPr lang="en-US"/>
          </a:p>
        </p:txBody>
      </p:sp>
      <p:pic>
        <p:nvPicPr>
          <p:cNvPr id="3" name="Picture 2">
            <a:extLst>
              <a:ext uri="{FF2B5EF4-FFF2-40B4-BE49-F238E27FC236}">
                <a16:creationId xmlns:a16="http://schemas.microsoft.com/office/drawing/2014/main" id="{BB06B257-831F-3243-B542-46C4BFBD3A6D}"/>
              </a:ext>
            </a:extLst>
          </p:cNvPr>
          <p:cNvPicPr>
            <a:picLocks noChangeAspect="1"/>
          </p:cNvPicPr>
          <p:nvPr/>
        </p:nvPicPr>
        <p:blipFill>
          <a:blip r:embed="rId3"/>
          <a:stretch>
            <a:fillRect/>
          </a:stretch>
        </p:blipFill>
        <p:spPr>
          <a:xfrm>
            <a:off x="6872925" y="1221610"/>
            <a:ext cx="5199621" cy="3991835"/>
          </a:xfrm>
          <a:prstGeom prst="rect">
            <a:avLst/>
          </a:prstGeom>
        </p:spPr>
      </p:pic>
      <p:pic>
        <p:nvPicPr>
          <p:cNvPr id="4" name="Picture 3">
            <a:extLst>
              <a:ext uri="{FF2B5EF4-FFF2-40B4-BE49-F238E27FC236}">
                <a16:creationId xmlns:a16="http://schemas.microsoft.com/office/drawing/2014/main" id="{4A1BCC74-9258-084D-8F17-4E6076F00D47}"/>
              </a:ext>
            </a:extLst>
          </p:cNvPr>
          <p:cNvPicPr>
            <a:picLocks noChangeAspect="1"/>
          </p:cNvPicPr>
          <p:nvPr/>
        </p:nvPicPr>
        <p:blipFill>
          <a:blip r:embed="rId4"/>
          <a:stretch>
            <a:fillRect/>
          </a:stretch>
        </p:blipFill>
        <p:spPr>
          <a:xfrm>
            <a:off x="3320861" y="5234186"/>
            <a:ext cx="7480300" cy="1219200"/>
          </a:xfrm>
          <a:prstGeom prst="rect">
            <a:avLst/>
          </a:prstGeom>
        </p:spPr>
      </p:pic>
      <p:sp>
        <p:nvSpPr>
          <p:cNvPr id="9" name="Date Placeholder 8">
            <a:extLst>
              <a:ext uri="{FF2B5EF4-FFF2-40B4-BE49-F238E27FC236}">
                <a16:creationId xmlns:a16="http://schemas.microsoft.com/office/drawing/2014/main" id="{93D19D38-B206-964B-8E2B-8AD2F909FAA0}"/>
              </a:ext>
            </a:extLst>
          </p:cNvPr>
          <p:cNvSpPr>
            <a:spLocks noGrp="1"/>
          </p:cNvSpPr>
          <p:nvPr>
            <p:ph type="dt" sz="half" idx="10"/>
          </p:nvPr>
        </p:nvSpPr>
        <p:spPr/>
        <p:txBody>
          <a:bodyPr/>
          <a:lstStyle/>
          <a:p>
            <a:r>
              <a:rPr lang="en-US"/>
              <a:t>7/31/20</a:t>
            </a:r>
          </a:p>
        </p:txBody>
      </p:sp>
    </p:spTree>
    <p:extLst>
      <p:ext uri="{BB962C8B-B14F-4D97-AF65-F5344CB8AC3E}">
        <p14:creationId xmlns:p14="http://schemas.microsoft.com/office/powerpoint/2010/main" val="5449145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191875-0F5C-DB4E-8769-9B7C6CBA7B6A}"/>
              </a:ext>
            </a:extLst>
          </p:cNvPr>
          <p:cNvSpPr>
            <a:spLocks noGrp="1"/>
          </p:cNvSpPr>
          <p:nvPr>
            <p:ph type="title"/>
          </p:nvPr>
        </p:nvSpPr>
        <p:spPr>
          <a:xfrm>
            <a:off x="838200" y="2433411"/>
            <a:ext cx="10515600" cy="1325563"/>
          </a:xfrm>
        </p:spPr>
        <p:txBody>
          <a:bodyPr/>
          <a:lstStyle/>
          <a:p>
            <a:r>
              <a:rPr lang="en-US"/>
              <a:t>Modeling data from African countries</a:t>
            </a:r>
          </a:p>
        </p:txBody>
      </p:sp>
      <p:sp>
        <p:nvSpPr>
          <p:cNvPr id="4" name="Slide Number Placeholder 3">
            <a:extLst>
              <a:ext uri="{FF2B5EF4-FFF2-40B4-BE49-F238E27FC236}">
                <a16:creationId xmlns:a16="http://schemas.microsoft.com/office/drawing/2014/main" id="{CA8171ED-CD54-9D43-8DD9-E6FAAA20FD54}"/>
              </a:ext>
            </a:extLst>
          </p:cNvPr>
          <p:cNvSpPr>
            <a:spLocks noGrp="1"/>
          </p:cNvSpPr>
          <p:nvPr>
            <p:ph type="sldNum" sz="quarter" idx="12"/>
          </p:nvPr>
        </p:nvSpPr>
        <p:spPr/>
        <p:txBody>
          <a:bodyPr/>
          <a:lstStyle/>
          <a:p>
            <a:fld id="{F47DC864-4403-164E-8751-9E8DDC51AF1F}" type="slidenum">
              <a:rPr lang="en-US" smtClean="0"/>
              <a:t>31</a:t>
            </a:fld>
            <a:endParaRPr lang="en-US"/>
          </a:p>
        </p:txBody>
      </p:sp>
      <p:sp>
        <p:nvSpPr>
          <p:cNvPr id="3" name="Date Placeholder 2">
            <a:extLst>
              <a:ext uri="{FF2B5EF4-FFF2-40B4-BE49-F238E27FC236}">
                <a16:creationId xmlns:a16="http://schemas.microsoft.com/office/drawing/2014/main" id="{D708E894-4A4F-C04C-A436-2DADAB031ED9}"/>
              </a:ext>
            </a:extLst>
          </p:cNvPr>
          <p:cNvSpPr>
            <a:spLocks noGrp="1"/>
          </p:cNvSpPr>
          <p:nvPr>
            <p:ph type="dt" sz="half" idx="10"/>
          </p:nvPr>
        </p:nvSpPr>
        <p:spPr/>
        <p:txBody>
          <a:bodyPr/>
          <a:lstStyle/>
          <a:p>
            <a:r>
              <a:rPr lang="en-US"/>
              <a:t>7/31/20</a:t>
            </a:r>
          </a:p>
        </p:txBody>
      </p:sp>
      <p:sp>
        <p:nvSpPr>
          <p:cNvPr id="5" name="Footer Placeholder 4">
            <a:extLst>
              <a:ext uri="{FF2B5EF4-FFF2-40B4-BE49-F238E27FC236}">
                <a16:creationId xmlns:a16="http://schemas.microsoft.com/office/drawing/2014/main" id="{4F14C167-18A4-0446-B329-2534DECD5168}"/>
              </a:ext>
            </a:extLst>
          </p:cNvPr>
          <p:cNvSpPr>
            <a:spLocks noGrp="1"/>
          </p:cNvSpPr>
          <p:nvPr>
            <p:ph type="ftr" sz="quarter" idx="11"/>
          </p:nvPr>
        </p:nvSpPr>
        <p:spPr/>
        <p:txBody>
          <a:bodyPr/>
          <a:lstStyle/>
          <a:p>
            <a:r>
              <a:rPr lang="en-US"/>
              <a:t>ASP Colloquium</a:t>
            </a:r>
          </a:p>
        </p:txBody>
      </p:sp>
    </p:spTree>
    <p:extLst>
      <p:ext uri="{BB962C8B-B14F-4D97-AF65-F5344CB8AC3E}">
        <p14:creationId xmlns:p14="http://schemas.microsoft.com/office/powerpoint/2010/main" val="76922603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F021A1-1D8C-8745-9209-9FB94B873DDC}"/>
              </a:ext>
            </a:extLst>
          </p:cNvPr>
          <p:cNvSpPr>
            <a:spLocks noGrp="1"/>
          </p:cNvSpPr>
          <p:nvPr>
            <p:ph type="title"/>
          </p:nvPr>
        </p:nvSpPr>
        <p:spPr>
          <a:xfrm>
            <a:off x="1467828" y="112594"/>
            <a:ext cx="9601200" cy="1485900"/>
          </a:xfrm>
        </p:spPr>
        <p:txBody>
          <a:bodyPr/>
          <a:lstStyle/>
          <a:p>
            <a:r>
              <a:rPr lang="en-US"/>
              <a:t>Togo — measures taken by the government</a:t>
            </a:r>
          </a:p>
        </p:txBody>
      </p:sp>
      <p:sp>
        <p:nvSpPr>
          <p:cNvPr id="3" name="Content Placeholder 2">
            <a:extLst>
              <a:ext uri="{FF2B5EF4-FFF2-40B4-BE49-F238E27FC236}">
                <a16:creationId xmlns:a16="http://schemas.microsoft.com/office/drawing/2014/main" id="{EA3313E5-8897-B842-9DAF-D43B1278F8DF}"/>
              </a:ext>
            </a:extLst>
          </p:cNvPr>
          <p:cNvSpPr>
            <a:spLocks noGrp="1"/>
          </p:cNvSpPr>
          <p:nvPr>
            <p:ph idx="1"/>
          </p:nvPr>
        </p:nvSpPr>
        <p:spPr>
          <a:xfrm>
            <a:off x="1304055" y="1895712"/>
            <a:ext cx="6052088" cy="3581400"/>
          </a:xfrm>
        </p:spPr>
        <p:txBody>
          <a:bodyPr>
            <a:noAutofit/>
          </a:bodyPr>
          <a:lstStyle/>
          <a:p>
            <a:r>
              <a:rPr lang="en-US" i="0">
                <a:effectLst/>
              </a:rPr>
              <a:t>On 6 March, </a:t>
            </a:r>
            <a:r>
              <a:rPr lang="en-US"/>
              <a:t>Togolese</a:t>
            </a:r>
            <a:r>
              <a:rPr lang="en-US" i="0">
                <a:effectLst/>
              </a:rPr>
              <a:t> government’s officials announced the first </a:t>
            </a:r>
            <a:r>
              <a:rPr lang="en-US"/>
              <a:t>COVID-19</a:t>
            </a:r>
            <a:r>
              <a:rPr lang="en-US" i="0">
                <a:effectLst/>
              </a:rPr>
              <a:t> case, a 42-year-old Togolese woman who travelled between </a:t>
            </a:r>
            <a:r>
              <a:rPr lang="en-US"/>
              <a:t>Germany</a:t>
            </a:r>
            <a:r>
              <a:rPr lang="en-US" i="0">
                <a:effectLst/>
              </a:rPr>
              <a:t>, </a:t>
            </a:r>
            <a:r>
              <a:rPr lang="en-US"/>
              <a:t>France</a:t>
            </a:r>
            <a:r>
              <a:rPr lang="en-US" i="0">
                <a:effectLst/>
              </a:rPr>
              <a:t>, </a:t>
            </a:r>
            <a:r>
              <a:rPr lang="en-US"/>
              <a:t>Turkey</a:t>
            </a:r>
            <a:r>
              <a:rPr lang="en-US" i="0">
                <a:effectLst/>
              </a:rPr>
              <a:t>, and </a:t>
            </a:r>
            <a:r>
              <a:rPr lang="en-US"/>
              <a:t>Benin</a:t>
            </a:r>
            <a:r>
              <a:rPr lang="en-US" i="0">
                <a:effectLst/>
              </a:rPr>
              <a:t> before returning to Togo. </a:t>
            </a:r>
            <a:r>
              <a:rPr lang="en-US"/>
              <a:t>S</a:t>
            </a:r>
            <a:r>
              <a:rPr lang="en-US" i="0">
                <a:effectLst/>
              </a:rPr>
              <a:t>he was being treated in isolation and her condition was stable.</a:t>
            </a:r>
          </a:p>
          <a:p>
            <a:r>
              <a:rPr lang="en-US"/>
              <a:t>Start contact tracing, monitoring of persons under quarantine and testing of symptomatic cases.</a:t>
            </a:r>
          </a:p>
          <a:p>
            <a:r>
              <a:rPr lang="en-US"/>
              <a:t>Surveillance at point of entry, at the borders and airports</a:t>
            </a:r>
          </a:p>
          <a:p>
            <a:pPr marL="0" indent="0" algn="l">
              <a:buNone/>
            </a:pPr>
            <a:endParaRPr lang="en-US" i="0">
              <a:effectLst/>
            </a:endParaRPr>
          </a:p>
          <a:p>
            <a:endParaRPr lang="en-US"/>
          </a:p>
        </p:txBody>
      </p:sp>
      <p:sp>
        <p:nvSpPr>
          <p:cNvPr id="4" name="Slide Number Placeholder 3">
            <a:extLst>
              <a:ext uri="{FF2B5EF4-FFF2-40B4-BE49-F238E27FC236}">
                <a16:creationId xmlns:a16="http://schemas.microsoft.com/office/drawing/2014/main" id="{D93AED25-BDAD-F84C-9407-D45D810C528E}"/>
              </a:ext>
            </a:extLst>
          </p:cNvPr>
          <p:cNvSpPr>
            <a:spLocks noGrp="1"/>
          </p:cNvSpPr>
          <p:nvPr>
            <p:ph type="sldNum" sz="quarter" idx="12"/>
          </p:nvPr>
        </p:nvSpPr>
        <p:spPr/>
        <p:txBody>
          <a:bodyPr/>
          <a:lstStyle/>
          <a:p>
            <a:fld id="{F47DC864-4403-164E-8751-9E8DDC51AF1F}" type="slidenum">
              <a:rPr lang="en-US" smtClean="0"/>
              <a:t>32</a:t>
            </a:fld>
            <a:endParaRPr lang="en-US"/>
          </a:p>
        </p:txBody>
      </p:sp>
      <p:pic>
        <p:nvPicPr>
          <p:cNvPr id="4098" name="Picture 2" descr="Togo Map / Geography of Togo / Map of Togo - Worldatlas.com">
            <a:extLst>
              <a:ext uri="{FF2B5EF4-FFF2-40B4-BE49-F238E27FC236}">
                <a16:creationId xmlns:a16="http://schemas.microsoft.com/office/drawing/2014/main" id="{E4D7336C-01DF-584D-B794-CFEFBA4BABB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71905" y="1329330"/>
            <a:ext cx="4064000" cy="4445000"/>
          </a:xfrm>
          <a:prstGeom prst="rect">
            <a:avLst/>
          </a:prstGeom>
          <a:noFill/>
          <a:extLst>
            <a:ext uri="{909E8E84-426E-40DD-AFC4-6F175D3DCCD1}">
              <a14:hiddenFill xmlns:a14="http://schemas.microsoft.com/office/drawing/2010/main">
                <a:solidFill>
                  <a:srgbClr val="FFFFFF"/>
                </a:solidFill>
              </a14:hiddenFill>
            </a:ext>
          </a:extLst>
        </p:spPr>
      </p:pic>
      <p:sp>
        <p:nvSpPr>
          <p:cNvPr id="5" name="Date Placeholder 4">
            <a:extLst>
              <a:ext uri="{FF2B5EF4-FFF2-40B4-BE49-F238E27FC236}">
                <a16:creationId xmlns:a16="http://schemas.microsoft.com/office/drawing/2014/main" id="{44810860-3CE2-8E48-9B37-8D5B1C47A5FA}"/>
              </a:ext>
            </a:extLst>
          </p:cNvPr>
          <p:cNvSpPr>
            <a:spLocks noGrp="1"/>
          </p:cNvSpPr>
          <p:nvPr>
            <p:ph type="dt" sz="half" idx="10"/>
          </p:nvPr>
        </p:nvSpPr>
        <p:spPr/>
        <p:txBody>
          <a:bodyPr/>
          <a:lstStyle/>
          <a:p>
            <a:r>
              <a:rPr lang="en-US"/>
              <a:t>7/31/20</a:t>
            </a:r>
          </a:p>
        </p:txBody>
      </p:sp>
      <p:sp>
        <p:nvSpPr>
          <p:cNvPr id="6" name="Footer Placeholder 5">
            <a:extLst>
              <a:ext uri="{FF2B5EF4-FFF2-40B4-BE49-F238E27FC236}">
                <a16:creationId xmlns:a16="http://schemas.microsoft.com/office/drawing/2014/main" id="{93FE50B1-BE2D-B347-A764-23570B3FD88F}"/>
              </a:ext>
            </a:extLst>
          </p:cNvPr>
          <p:cNvSpPr>
            <a:spLocks noGrp="1"/>
          </p:cNvSpPr>
          <p:nvPr>
            <p:ph type="ftr" sz="quarter" idx="11"/>
          </p:nvPr>
        </p:nvSpPr>
        <p:spPr/>
        <p:txBody>
          <a:bodyPr/>
          <a:lstStyle/>
          <a:p>
            <a:r>
              <a:rPr lang="en-US"/>
              <a:t>ASP Colloquium</a:t>
            </a:r>
          </a:p>
        </p:txBody>
      </p:sp>
    </p:spTree>
    <p:extLst>
      <p:ext uri="{BB962C8B-B14F-4D97-AF65-F5344CB8AC3E}">
        <p14:creationId xmlns:p14="http://schemas.microsoft.com/office/powerpoint/2010/main" val="254467629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DD1818-7544-45A8-BDAF-190261B4C705}"/>
              </a:ext>
            </a:extLst>
          </p:cNvPr>
          <p:cNvSpPr>
            <a:spLocks noGrp="1"/>
          </p:cNvSpPr>
          <p:nvPr>
            <p:ph type="title"/>
          </p:nvPr>
        </p:nvSpPr>
        <p:spPr>
          <a:xfrm>
            <a:off x="1371600" y="165494"/>
            <a:ext cx="9601200" cy="742950"/>
          </a:xfrm>
        </p:spPr>
        <p:txBody>
          <a:bodyPr/>
          <a:lstStyle/>
          <a:p>
            <a:r>
              <a:rPr lang="en-ZA"/>
              <a:t>Togo continues</a:t>
            </a:r>
          </a:p>
        </p:txBody>
      </p:sp>
      <p:sp>
        <p:nvSpPr>
          <p:cNvPr id="3" name="Content Placeholder 2">
            <a:extLst>
              <a:ext uri="{FF2B5EF4-FFF2-40B4-BE49-F238E27FC236}">
                <a16:creationId xmlns:a16="http://schemas.microsoft.com/office/drawing/2014/main" id="{C0ADD33D-7968-4BEA-A4A1-489037D906C8}"/>
              </a:ext>
            </a:extLst>
          </p:cNvPr>
          <p:cNvSpPr>
            <a:spLocks noGrp="1"/>
          </p:cNvSpPr>
          <p:nvPr>
            <p:ph idx="1"/>
          </p:nvPr>
        </p:nvSpPr>
        <p:spPr>
          <a:xfrm>
            <a:off x="1371600" y="769961"/>
            <a:ext cx="10447361" cy="5683425"/>
          </a:xfrm>
        </p:spPr>
        <p:txBody>
          <a:bodyPr>
            <a:noAutofit/>
          </a:bodyPr>
          <a:lstStyle/>
          <a:p>
            <a:r>
              <a:rPr lang="en-US" sz="2400"/>
              <a:t>After an extraordinary council of ministers on 16 March, the government established the following measures: suspending flights from Italy, France, Germany, and Spain; canceling all international events for three weeks; requiring people who were recently in a high-risk country to self-isolate; closing their borders; and prohibiting events with more than 100 people effective 19 March</a:t>
            </a:r>
          </a:p>
          <a:p>
            <a:r>
              <a:rPr lang="en-US" sz="2400"/>
              <a:t>On 20 March, nine more cases were confirmed in Togo. On this day, the first case has recovered, as indicated by the Ministry of Health</a:t>
            </a:r>
            <a:endParaRPr lang="en-US" sz="2400" i="0">
              <a:effectLst/>
              <a:latin typeface="+mj-lt"/>
            </a:endParaRPr>
          </a:p>
          <a:p>
            <a:pPr algn="l"/>
            <a:r>
              <a:rPr lang="en-US" sz="2400" i="0">
                <a:effectLst/>
                <a:latin typeface="+mj-lt"/>
              </a:rPr>
              <a:t>On 21 March, seven more cases were confirmed . In an attempt to control the spread of the virus in Togo, all borders to the country were closed. The cities of </a:t>
            </a:r>
            <a:r>
              <a:rPr lang="en-US" sz="2400">
                <a:latin typeface="+mj-lt"/>
              </a:rPr>
              <a:t>Lomé</a:t>
            </a:r>
            <a:r>
              <a:rPr lang="en-US" sz="2400" i="0">
                <a:effectLst/>
                <a:latin typeface="+mj-lt"/>
              </a:rPr>
              <a:t>, </a:t>
            </a:r>
            <a:r>
              <a:rPr lang="en-US" sz="2400" err="1">
                <a:latin typeface="+mj-lt"/>
              </a:rPr>
              <a:t>Tsévié</a:t>
            </a:r>
            <a:r>
              <a:rPr lang="en-US" sz="2400" i="0">
                <a:effectLst/>
                <a:latin typeface="+mj-lt"/>
              </a:rPr>
              <a:t>, </a:t>
            </a:r>
            <a:r>
              <a:rPr lang="en-US" sz="2400" err="1">
                <a:latin typeface="+mj-lt"/>
              </a:rPr>
              <a:t>Kpalimé</a:t>
            </a:r>
            <a:r>
              <a:rPr lang="en-US" sz="2400" i="0">
                <a:effectLst/>
                <a:latin typeface="+mj-lt"/>
              </a:rPr>
              <a:t>, and </a:t>
            </a:r>
            <a:r>
              <a:rPr lang="en-US" sz="2400" err="1">
                <a:latin typeface="+mj-lt"/>
              </a:rPr>
              <a:t>Sokodé</a:t>
            </a:r>
            <a:r>
              <a:rPr lang="en-US" sz="2400" i="0">
                <a:effectLst/>
                <a:latin typeface="+mj-lt"/>
              </a:rPr>
              <a:t> have been quarantined starting on 20 March. They advised social distancing, wear of masks</a:t>
            </a:r>
          </a:p>
          <a:p>
            <a:pPr algn="l"/>
            <a:r>
              <a:rPr lang="en-US" sz="2400" i="0">
                <a:effectLst/>
                <a:latin typeface="+mj-lt"/>
              </a:rPr>
              <a:t>For at least two and half months schools, universities, churches, saloons, bars,… were closed. Curfew established from 9pm to 6am. </a:t>
            </a:r>
          </a:p>
          <a:p>
            <a:pPr marL="0" indent="0">
              <a:buNone/>
            </a:pPr>
            <a:endParaRPr lang="en-ZA" sz="2400">
              <a:latin typeface="+mj-lt"/>
            </a:endParaRPr>
          </a:p>
        </p:txBody>
      </p:sp>
      <p:sp>
        <p:nvSpPr>
          <p:cNvPr id="4" name="Slide Number Placeholder 3">
            <a:extLst>
              <a:ext uri="{FF2B5EF4-FFF2-40B4-BE49-F238E27FC236}">
                <a16:creationId xmlns:a16="http://schemas.microsoft.com/office/drawing/2014/main" id="{9B829006-E2B9-47A3-B461-F5EB62D7C341}"/>
              </a:ext>
            </a:extLst>
          </p:cNvPr>
          <p:cNvSpPr>
            <a:spLocks noGrp="1"/>
          </p:cNvSpPr>
          <p:nvPr>
            <p:ph type="sldNum" sz="quarter" idx="12"/>
          </p:nvPr>
        </p:nvSpPr>
        <p:spPr/>
        <p:txBody>
          <a:bodyPr/>
          <a:lstStyle/>
          <a:p>
            <a:fld id="{F47DC864-4403-164E-8751-9E8DDC51AF1F}" type="slidenum">
              <a:rPr lang="en-US" smtClean="0"/>
              <a:t>33</a:t>
            </a:fld>
            <a:endParaRPr lang="en-US"/>
          </a:p>
        </p:txBody>
      </p:sp>
      <p:sp>
        <p:nvSpPr>
          <p:cNvPr id="5" name="Date Placeholder 4">
            <a:extLst>
              <a:ext uri="{FF2B5EF4-FFF2-40B4-BE49-F238E27FC236}">
                <a16:creationId xmlns:a16="http://schemas.microsoft.com/office/drawing/2014/main" id="{DF75AB44-92AA-4F4E-BA48-38FC920F49F6}"/>
              </a:ext>
            </a:extLst>
          </p:cNvPr>
          <p:cNvSpPr>
            <a:spLocks noGrp="1"/>
          </p:cNvSpPr>
          <p:nvPr>
            <p:ph type="dt" sz="half" idx="10"/>
          </p:nvPr>
        </p:nvSpPr>
        <p:spPr/>
        <p:txBody>
          <a:bodyPr/>
          <a:lstStyle/>
          <a:p>
            <a:r>
              <a:rPr lang="en-US"/>
              <a:t>7/31/20</a:t>
            </a:r>
          </a:p>
        </p:txBody>
      </p:sp>
      <p:sp>
        <p:nvSpPr>
          <p:cNvPr id="6" name="Footer Placeholder 5">
            <a:extLst>
              <a:ext uri="{FF2B5EF4-FFF2-40B4-BE49-F238E27FC236}">
                <a16:creationId xmlns:a16="http://schemas.microsoft.com/office/drawing/2014/main" id="{401B10BB-5123-1046-BEE7-845591EE21B1}"/>
              </a:ext>
            </a:extLst>
          </p:cNvPr>
          <p:cNvSpPr>
            <a:spLocks noGrp="1"/>
          </p:cNvSpPr>
          <p:nvPr>
            <p:ph type="ftr" sz="quarter" idx="11"/>
          </p:nvPr>
        </p:nvSpPr>
        <p:spPr/>
        <p:txBody>
          <a:bodyPr/>
          <a:lstStyle/>
          <a:p>
            <a:r>
              <a:rPr lang="en-US"/>
              <a:t>ASP Colloquium</a:t>
            </a:r>
          </a:p>
        </p:txBody>
      </p:sp>
    </p:spTree>
    <p:extLst>
      <p:ext uri="{BB962C8B-B14F-4D97-AF65-F5344CB8AC3E}">
        <p14:creationId xmlns:p14="http://schemas.microsoft.com/office/powerpoint/2010/main" val="288900053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F0F559-63FF-416D-883A-F7F3A36B02A9}"/>
              </a:ext>
            </a:extLst>
          </p:cNvPr>
          <p:cNvSpPr>
            <a:spLocks noGrp="1"/>
          </p:cNvSpPr>
          <p:nvPr>
            <p:ph type="title"/>
          </p:nvPr>
        </p:nvSpPr>
        <p:spPr>
          <a:xfrm>
            <a:off x="1371600" y="15354"/>
            <a:ext cx="9601200" cy="789864"/>
          </a:xfrm>
        </p:spPr>
        <p:txBody>
          <a:bodyPr/>
          <a:lstStyle/>
          <a:p>
            <a:r>
              <a:rPr lang="en-ZA"/>
              <a:t>Togo continues</a:t>
            </a:r>
          </a:p>
        </p:txBody>
      </p:sp>
      <p:sp>
        <p:nvSpPr>
          <p:cNvPr id="3" name="Content Placeholder 2">
            <a:extLst>
              <a:ext uri="{FF2B5EF4-FFF2-40B4-BE49-F238E27FC236}">
                <a16:creationId xmlns:a16="http://schemas.microsoft.com/office/drawing/2014/main" id="{E43FEAF4-1C7F-4767-B3B7-5D8B4A7EDF84}"/>
              </a:ext>
            </a:extLst>
          </p:cNvPr>
          <p:cNvSpPr>
            <a:spLocks noGrp="1"/>
          </p:cNvSpPr>
          <p:nvPr>
            <p:ph idx="1"/>
          </p:nvPr>
        </p:nvSpPr>
        <p:spPr>
          <a:xfrm>
            <a:off x="1371600" y="1023583"/>
            <a:ext cx="9833212" cy="4952132"/>
          </a:xfrm>
        </p:spPr>
        <p:txBody>
          <a:bodyPr>
            <a:normAutofit fontScale="85000" lnSpcReduction="20000"/>
          </a:bodyPr>
          <a:lstStyle/>
          <a:p>
            <a:r>
              <a:rPr lang="en-US" sz="2800"/>
              <a:t>Truck drivers entering the borders carrying essential commodities are tested and then proceed  to their destination under surveillance. The drivers are placed under quarantine if suspect to have been in contact with a confirmed case.</a:t>
            </a:r>
            <a:endParaRPr lang="en-US" sz="2800" i="0">
              <a:effectLst/>
            </a:endParaRPr>
          </a:p>
          <a:p>
            <a:r>
              <a:rPr lang="en-US" sz="2800" i="0">
                <a:effectLst/>
              </a:rPr>
              <a:t>On 27 March, the first death occurred.</a:t>
            </a:r>
          </a:p>
          <a:p>
            <a:r>
              <a:rPr lang="en-US" sz="2800" i="0">
                <a:effectLst/>
              </a:rPr>
              <a:t>On 07 April, </a:t>
            </a:r>
            <a:r>
              <a:rPr lang="en-US"/>
              <a:t>s</a:t>
            </a:r>
            <a:r>
              <a:rPr lang="en-US" sz="2800" i="0">
                <a:effectLst/>
              </a:rPr>
              <a:t>tart of massive tests of both symptomatic and asymptomatic cases in cities with more than 10 cases. </a:t>
            </a:r>
          </a:p>
          <a:p>
            <a:pPr algn="l"/>
            <a:r>
              <a:rPr lang="en-US" sz="2800" i="0">
                <a:effectLst/>
              </a:rPr>
              <a:t>Between 5 and 20 May, the number of new cases sharply increased. This is because, neighboring countries have re-opened their borders leading to an influx of Togolese nationals returning to Togo with infections.</a:t>
            </a:r>
          </a:p>
          <a:p>
            <a:r>
              <a:rPr lang="en-US" sz="2800"/>
              <a:t>From 09 June, the curfew </a:t>
            </a:r>
            <a:r>
              <a:rPr lang="en-US" sz="2800">
                <a:latin typeface="Helvetica" panose="020B0604020202020204" pitchFamily="34" charset="0"/>
              </a:rPr>
              <a:t>is lifted. The government made the wear of mask compulsory for the whole population, and washing hand before accessing to any public, private services or market.</a:t>
            </a:r>
            <a:endParaRPr lang="en-US" sz="2800" i="0">
              <a:effectLst/>
              <a:latin typeface="Arial" panose="020B0604020202020204" pitchFamily="34" charset="0"/>
            </a:endParaRPr>
          </a:p>
          <a:p>
            <a:pPr algn="l"/>
            <a:endParaRPr lang="en-ZA"/>
          </a:p>
        </p:txBody>
      </p:sp>
      <p:sp>
        <p:nvSpPr>
          <p:cNvPr id="4" name="Slide Number Placeholder 3">
            <a:extLst>
              <a:ext uri="{FF2B5EF4-FFF2-40B4-BE49-F238E27FC236}">
                <a16:creationId xmlns:a16="http://schemas.microsoft.com/office/drawing/2014/main" id="{2A0C0840-BC5F-4E5B-906D-02BDFD641F5C}"/>
              </a:ext>
            </a:extLst>
          </p:cNvPr>
          <p:cNvSpPr>
            <a:spLocks noGrp="1"/>
          </p:cNvSpPr>
          <p:nvPr>
            <p:ph type="sldNum" sz="quarter" idx="12"/>
          </p:nvPr>
        </p:nvSpPr>
        <p:spPr/>
        <p:txBody>
          <a:bodyPr/>
          <a:lstStyle/>
          <a:p>
            <a:fld id="{F47DC864-4403-164E-8751-9E8DDC51AF1F}" type="slidenum">
              <a:rPr lang="en-US" smtClean="0"/>
              <a:t>34</a:t>
            </a:fld>
            <a:endParaRPr lang="en-US"/>
          </a:p>
        </p:txBody>
      </p:sp>
      <p:sp>
        <p:nvSpPr>
          <p:cNvPr id="5" name="Date Placeholder 4">
            <a:extLst>
              <a:ext uri="{FF2B5EF4-FFF2-40B4-BE49-F238E27FC236}">
                <a16:creationId xmlns:a16="http://schemas.microsoft.com/office/drawing/2014/main" id="{D87C42F9-9946-284F-91DB-867A36FF0207}"/>
              </a:ext>
            </a:extLst>
          </p:cNvPr>
          <p:cNvSpPr>
            <a:spLocks noGrp="1"/>
          </p:cNvSpPr>
          <p:nvPr>
            <p:ph type="dt" sz="half" idx="10"/>
          </p:nvPr>
        </p:nvSpPr>
        <p:spPr/>
        <p:txBody>
          <a:bodyPr/>
          <a:lstStyle/>
          <a:p>
            <a:r>
              <a:rPr lang="en-US"/>
              <a:t>7/31/20</a:t>
            </a:r>
          </a:p>
        </p:txBody>
      </p:sp>
      <p:sp>
        <p:nvSpPr>
          <p:cNvPr id="6" name="Footer Placeholder 5">
            <a:extLst>
              <a:ext uri="{FF2B5EF4-FFF2-40B4-BE49-F238E27FC236}">
                <a16:creationId xmlns:a16="http://schemas.microsoft.com/office/drawing/2014/main" id="{497FC4FE-56DF-5741-8DEB-A828F2BA8592}"/>
              </a:ext>
            </a:extLst>
          </p:cNvPr>
          <p:cNvSpPr>
            <a:spLocks noGrp="1"/>
          </p:cNvSpPr>
          <p:nvPr>
            <p:ph type="ftr" sz="quarter" idx="11"/>
          </p:nvPr>
        </p:nvSpPr>
        <p:spPr/>
        <p:txBody>
          <a:bodyPr/>
          <a:lstStyle/>
          <a:p>
            <a:r>
              <a:rPr lang="en-US"/>
              <a:t>ASP Colloquium</a:t>
            </a:r>
          </a:p>
        </p:txBody>
      </p:sp>
    </p:spTree>
    <p:extLst>
      <p:ext uri="{BB962C8B-B14F-4D97-AF65-F5344CB8AC3E}">
        <p14:creationId xmlns:p14="http://schemas.microsoft.com/office/powerpoint/2010/main" val="878747163"/>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822900-7DFA-0541-94BC-FC9227AF2B54}"/>
              </a:ext>
            </a:extLst>
          </p:cNvPr>
          <p:cNvSpPr>
            <a:spLocks noGrp="1"/>
          </p:cNvSpPr>
          <p:nvPr>
            <p:ph type="title"/>
          </p:nvPr>
        </p:nvSpPr>
        <p:spPr>
          <a:xfrm>
            <a:off x="571057" y="230214"/>
            <a:ext cx="10515600" cy="389787"/>
          </a:xfrm>
        </p:spPr>
        <p:txBody>
          <a:bodyPr>
            <a:noAutofit/>
          </a:bodyPr>
          <a:lstStyle/>
          <a:p>
            <a:r>
              <a:rPr lang="en-US" sz="3200"/>
              <a:t>Togo data with “modified” R0 and Modified initial conditions</a:t>
            </a:r>
          </a:p>
        </p:txBody>
      </p:sp>
      <p:sp>
        <p:nvSpPr>
          <p:cNvPr id="5" name="Slide Number Placeholder 4">
            <a:extLst>
              <a:ext uri="{FF2B5EF4-FFF2-40B4-BE49-F238E27FC236}">
                <a16:creationId xmlns:a16="http://schemas.microsoft.com/office/drawing/2014/main" id="{605CA1E0-B079-1A44-A066-913FE8B90DEB}"/>
              </a:ext>
            </a:extLst>
          </p:cNvPr>
          <p:cNvSpPr>
            <a:spLocks noGrp="1"/>
          </p:cNvSpPr>
          <p:nvPr>
            <p:ph type="sldNum" sz="quarter" idx="12"/>
          </p:nvPr>
        </p:nvSpPr>
        <p:spPr/>
        <p:txBody>
          <a:bodyPr/>
          <a:lstStyle/>
          <a:p>
            <a:fld id="{62F75521-6285-0847-85C1-E6655E20F45B}" type="slidenum">
              <a:rPr lang="en-US" smtClean="0"/>
              <a:t>35</a:t>
            </a:fld>
            <a:endParaRPr lang="en-US"/>
          </a:p>
        </p:txBody>
      </p:sp>
      <p:pic>
        <p:nvPicPr>
          <p:cNvPr id="7" name="Picture 6">
            <a:extLst>
              <a:ext uri="{FF2B5EF4-FFF2-40B4-BE49-F238E27FC236}">
                <a16:creationId xmlns:a16="http://schemas.microsoft.com/office/drawing/2014/main" id="{7FF45F23-D5D8-2642-B212-92B24556A09F}"/>
              </a:ext>
            </a:extLst>
          </p:cNvPr>
          <p:cNvPicPr>
            <a:picLocks noChangeAspect="1"/>
          </p:cNvPicPr>
          <p:nvPr/>
        </p:nvPicPr>
        <p:blipFill>
          <a:blip r:embed="rId2"/>
          <a:stretch>
            <a:fillRect/>
          </a:stretch>
        </p:blipFill>
        <p:spPr>
          <a:xfrm>
            <a:off x="2124739" y="867025"/>
            <a:ext cx="7942521" cy="5393632"/>
          </a:xfrm>
          <a:prstGeom prst="rect">
            <a:avLst/>
          </a:prstGeom>
        </p:spPr>
      </p:pic>
      <p:sp>
        <p:nvSpPr>
          <p:cNvPr id="8" name="Oval 7">
            <a:extLst>
              <a:ext uri="{FF2B5EF4-FFF2-40B4-BE49-F238E27FC236}">
                <a16:creationId xmlns:a16="http://schemas.microsoft.com/office/drawing/2014/main" id="{1A0ABA8B-7CF7-5447-9FCF-6EF95A14AC10}"/>
              </a:ext>
            </a:extLst>
          </p:cNvPr>
          <p:cNvSpPr/>
          <p:nvPr/>
        </p:nvSpPr>
        <p:spPr>
          <a:xfrm>
            <a:off x="4476307" y="3181069"/>
            <a:ext cx="824356" cy="719419"/>
          </a:xfrm>
          <a:prstGeom prst="ellipse">
            <a:avLst/>
          </a:prstGeom>
          <a:noFill/>
          <a:ln w="412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a:extLst>
              <a:ext uri="{FF2B5EF4-FFF2-40B4-BE49-F238E27FC236}">
                <a16:creationId xmlns:a16="http://schemas.microsoft.com/office/drawing/2014/main" id="{C9ED5CE9-7A42-8F41-88A6-EEA3BF8694E7}"/>
              </a:ext>
            </a:extLst>
          </p:cNvPr>
          <p:cNvSpPr/>
          <p:nvPr/>
        </p:nvSpPr>
        <p:spPr>
          <a:xfrm>
            <a:off x="5828857" y="3166782"/>
            <a:ext cx="824356" cy="719419"/>
          </a:xfrm>
          <a:prstGeom prst="ellipse">
            <a:avLst/>
          </a:prstGeom>
          <a:noFill/>
          <a:ln w="412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a:extLst>
              <a:ext uri="{FF2B5EF4-FFF2-40B4-BE49-F238E27FC236}">
                <a16:creationId xmlns:a16="http://schemas.microsoft.com/office/drawing/2014/main" id="{6BD4510E-9F72-174D-A854-D7F163EE9041}"/>
              </a:ext>
            </a:extLst>
          </p:cNvPr>
          <p:cNvSpPr/>
          <p:nvPr/>
        </p:nvSpPr>
        <p:spPr>
          <a:xfrm>
            <a:off x="6827875" y="2872998"/>
            <a:ext cx="824356" cy="719419"/>
          </a:xfrm>
          <a:prstGeom prst="ellipse">
            <a:avLst/>
          </a:prstGeom>
          <a:noFill/>
          <a:ln w="412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a:extLst>
              <a:ext uri="{FF2B5EF4-FFF2-40B4-BE49-F238E27FC236}">
                <a16:creationId xmlns:a16="http://schemas.microsoft.com/office/drawing/2014/main" id="{8BC4CDEC-8CF3-B74E-9CEE-E45429FB7322}"/>
              </a:ext>
            </a:extLst>
          </p:cNvPr>
          <p:cNvSpPr/>
          <p:nvPr/>
        </p:nvSpPr>
        <p:spPr>
          <a:xfrm>
            <a:off x="3442845" y="4033556"/>
            <a:ext cx="824356" cy="719419"/>
          </a:xfrm>
          <a:prstGeom prst="ellipse">
            <a:avLst/>
          </a:prstGeom>
          <a:noFill/>
          <a:ln w="412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Oval 11">
            <a:extLst>
              <a:ext uri="{FF2B5EF4-FFF2-40B4-BE49-F238E27FC236}">
                <a16:creationId xmlns:a16="http://schemas.microsoft.com/office/drawing/2014/main" id="{CA4C2BB8-8F02-F44C-A1B1-924C0EAF96B4}"/>
              </a:ext>
            </a:extLst>
          </p:cNvPr>
          <p:cNvSpPr/>
          <p:nvPr/>
        </p:nvSpPr>
        <p:spPr>
          <a:xfrm>
            <a:off x="2475614" y="5229375"/>
            <a:ext cx="824356" cy="719419"/>
          </a:xfrm>
          <a:prstGeom prst="ellipse">
            <a:avLst/>
          </a:prstGeom>
          <a:noFill/>
          <a:ln w="412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Box 12">
            <a:extLst>
              <a:ext uri="{FF2B5EF4-FFF2-40B4-BE49-F238E27FC236}">
                <a16:creationId xmlns:a16="http://schemas.microsoft.com/office/drawing/2014/main" id="{06ED7047-85A5-7A42-888D-A824E148325E}"/>
              </a:ext>
            </a:extLst>
          </p:cNvPr>
          <p:cNvSpPr txBox="1"/>
          <p:nvPr/>
        </p:nvSpPr>
        <p:spPr>
          <a:xfrm>
            <a:off x="9414027" y="2556228"/>
            <a:ext cx="2683620" cy="1477328"/>
          </a:xfrm>
          <a:prstGeom prst="rect">
            <a:avLst/>
          </a:prstGeom>
          <a:noFill/>
        </p:spPr>
        <p:txBody>
          <a:bodyPr wrap="none" rtlCol="0">
            <a:spAutoFit/>
          </a:bodyPr>
          <a:lstStyle/>
          <a:p>
            <a:r>
              <a:rPr lang="en-US" b="1"/>
              <a:t>Need to better define R0</a:t>
            </a:r>
          </a:p>
          <a:p>
            <a:r>
              <a:rPr lang="en-US" b="1"/>
              <a:t>according to this structure</a:t>
            </a:r>
          </a:p>
          <a:p>
            <a:r>
              <a:rPr lang="en-US" b="1"/>
              <a:t>in the data of Togo. Need</a:t>
            </a:r>
          </a:p>
          <a:p>
            <a:r>
              <a:rPr lang="en-US" b="1"/>
              <a:t>to understand what the</a:t>
            </a:r>
          </a:p>
          <a:p>
            <a:r>
              <a:rPr lang="en-US" b="1"/>
              <a:t>structure corresponds to!</a:t>
            </a:r>
          </a:p>
        </p:txBody>
      </p:sp>
      <p:cxnSp>
        <p:nvCxnSpPr>
          <p:cNvPr id="17" name="Straight Arrow Connector 16">
            <a:extLst>
              <a:ext uri="{FF2B5EF4-FFF2-40B4-BE49-F238E27FC236}">
                <a16:creationId xmlns:a16="http://schemas.microsoft.com/office/drawing/2014/main" id="{BF2A19C8-97A8-4F4B-BDF9-A47FA96AD135}"/>
              </a:ext>
            </a:extLst>
          </p:cNvPr>
          <p:cNvCxnSpPr>
            <a:cxnSpLocks/>
          </p:cNvCxnSpPr>
          <p:nvPr/>
        </p:nvCxnSpPr>
        <p:spPr>
          <a:xfrm flipH="1" flipV="1">
            <a:off x="7652231" y="3232708"/>
            <a:ext cx="1761796" cy="214585"/>
          </a:xfrm>
          <a:prstGeom prst="straightConnector1">
            <a:avLst/>
          </a:prstGeom>
          <a:ln w="444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8" name="Straight Arrow Connector 17">
            <a:extLst>
              <a:ext uri="{FF2B5EF4-FFF2-40B4-BE49-F238E27FC236}">
                <a16:creationId xmlns:a16="http://schemas.microsoft.com/office/drawing/2014/main" id="{27FE4C40-49D6-3D47-B7CF-A01AF32D680F}"/>
              </a:ext>
            </a:extLst>
          </p:cNvPr>
          <p:cNvCxnSpPr>
            <a:cxnSpLocks/>
          </p:cNvCxnSpPr>
          <p:nvPr/>
        </p:nvCxnSpPr>
        <p:spPr>
          <a:xfrm flipH="1">
            <a:off x="6468309" y="3447293"/>
            <a:ext cx="2945718" cy="403214"/>
          </a:xfrm>
          <a:prstGeom prst="straightConnector1">
            <a:avLst/>
          </a:prstGeom>
          <a:ln w="444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1" name="Straight Arrow Connector 20">
            <a:extLst>
              <a:ext uri="{FF2B5EF4-FFF2-40B4-BE49-F238E27FC236}">
                <a16:creationId xmlns:a16="http://schemas.microsoft.com/office/drawing/2014/main" id="{06584838-ADB3-5241-965A-54B9F774C467}"/>
              </a:ext>
            </a:extLst>
          </p:cNvPr>
          <p:cNvCxnSpPr>
            <a:cxnSpLocks/>
          </p:cNvCxnSpPr>
          <p:nvPr/>
        </p:nvCxnSpPr>
        <p:spPr>
          <a:xfrm flipH="1">
            <a:off x="5199597" y="3447293"/>
            <a:ext cx="4214430" cy="306912"/>
          </a:xfrm>
          <a:prstGeom prst="straightConnector1">
            <a:avLst/>
          </a:prstGeom>
          <a:ln w="444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26" name="TextBox 25">
            <a:extLst>
              <a:ext uri="{FF2B5EF4-FFF2-40B4-BE49-F238E27FC236}">
                <a16:creationId xmlns:a16="http://schemas.microsoft.com/office/drawing/2014/main" id="{83CC1334-BF83-4347-982A-9E20D2DFCD11}"/>
              </a:ext>
            </a:extLst>
          </p:cNvPr>
          <p:cNvSpPr txBox="1"/>
          <p:nvPr/>
        </p:nvSpPr>
        <p:spPr>
          <a:xfrm>
            <a:off x="7773012" y="5988591"/>
            <a:ext cx="3213444" cy="646331"/>
          </a:xfrm>
          <a:prstGeom prst="rect">
            <a:avLst/>
          </a:prstGeom>
          <a:noFill/>
        </p:spPr>
        <p:txBody>
          <a:bodyPr wrap="none" rtlCol="0">
            <a:spAutoFit/>
          </a:bodyPr>
          <a:lstStyle/>
          <a:p>
            <a:r>
              <a:rPr lang="en-US" b="1"/>
              <a:t>The Healed and Extinct seem </a:t>
            </a:r>
          </a:p>
          <a:p>
            <a:r>
              <a:rPr lang="en-US" b="1"/>
              <a:t>to be somewhat well modeled. </a:t>
            </a:r>
          </a:p>
        </p:txBody>
      </p:sp>
      <p:cxnSp>
        <p:nvCxnSpPr>
          <p:cNvPr id="28" name="Straight Arrow Connector 27">
            <a:extLst>
              <a:ext uri="{FF2B5EF4-FFF2-40B4-BE49-F238E27FC236}">
                <a16:creationId xmlns:a16="http://schemas.microsoft.com/office/drawing/2014/main" id="{FB85EF84-2391-154B-AB27-4F75E7DBCAF1}"/>
              </a:ext>
            </a:extLst>
          </p:cNvPr>
          <p:cNvCxnSpPr>
            <a:stCxn id="26" idx="0"/>
          </p:cNvCxnSpPr>
          <p:nvPr/>
        </p:nvCxnSpPr>
        <p:spPr>
          <a:xfrm flipH="1" flipV="1">
            <a:off x="5828857" y="4710036"/>
            <a:ext cx="3550877" cy="1278555"/>
          </a:xfrm>
          <a:prstGeom prst="straightConnector1">
            <a:avLst/>
          </a:prstGeom>
          <a:ln w="47625">
            <a:solidFill>
              <a:schemeClr val="bg1">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30" name="Straight Arrow Connector 29">
            <a:extLst>
              <a:ext uri="{FF2B5EF4-FFF2-40B4-BE49-F238E27FC236}">
                <a16:creationId xmlns:a16="http://schemas.microsoft.com/office/drawing/2014/main" id="{A99227F8-31AF-654C-B049-9E0F443B501B}"/>
              </a:ext>
            </a:extLst>
          </p:cNvPr>
          <p:cNvCxnSpPr>
            <a:cxnSpLocks/>
          </p:cNvCxnSpPr>
          <p:nvPr/>
        </p:nvCxnSpPr>
        <p:spPr>
          <a:xfrm flipH="1" flipV="1">
            <a:off x="4376161" y="4871678"/>
            <a:ext cx="4903427" cy="1102266"/>
          </a:xfrm>
          <a:prstGeom prst="straightConnector1">
            <a:avLst/>
          </a:prstGeom>
          <a:ln w="44450">
            <a:solidFill>
              <a:srgbClr val="00B0F0"/>
            </a:solidFill>
            <a:tailEnd type="triangle"/>
          </a:ln>
        </p:spPr>
        <p:style>
          <a:lnRef idx="1">
            <a:schemeClr val="accent1"/>
          </a:lnRef>
          <a:fillRef idx="0">
            <a:schemeClr val="accent1"/>
          </a:fillRef>
          <a:effectRef idx="0">
            <a:schemeClr val="accent1"/>
          </a:effectRef>
          <a:fontRef idx="minor">
            <a:schemeClr val="tx1"/>
          </a:fontRef>
        </p:style>
      </p:cxnSp>
      <p:sp>
        <p:nvSpPr>
          <p:cNvPr id="31" name="TextBox 30">
            <a:extLst>
              <a:ext uri="{FF2B5EF4-FFF2-40B4-BE49-F238E27FC236}">
                <a16:creationId xmlns:a16="http://schemas.microsoft.com/office/drawing/2014/main" id="{D5C52B35-F5E6-8E40-9F8B-A5926D6A6C6B}"/>
              </a:ext>
            </a:extLst>
          </p:cNvPr>
          <p:cNvSpPr txBox="1"/>
          <p:nvPr/>
        </p:nvSpPr>
        <p:spPr>
          <a:xfrm>
            <a:off x="6468309" y="1371600"/>
            <a:ext cx="3617337" cy="646331"/>
          </a:xfrm>
          <a:prstGeom prst="rect">
            <a:avLst/>
          </a:prstGeom>
          <a:noFill/>
        </p:spPr>
        <p:txBody>
          <a:bodyPr wrap="none" rtlCol="0">
            <a:spAutoFit/>
          </a:bodyPr>
          <a:lstStyle/>
          <a:p>
            <a:r>
              <a:rPr lang="en-US" b="1"/>
              <a:t>The green is the sum of the Healed, </a:t>
            </a:r>
          </a:p>
          <a:p>
            <a:r>
              <a:rPr lang="en-US" b="1"/>
              <a:t>Dead and Recognized</a:t>
            </a:r>
          </a:p>
        </p:txBody>
      </p:sp>
      <p:cxnSp>
        <p:nvCxnSpPr>
          <p:cNvPr id="33" name="Straight Arrow Connector 32">
            <a:extLst>
              <a:ext uri="{FF2B5EF4-FFF2-40B4-BE49-F238E27FC236}">
                <a16:creationId xmlns:a16="http://schemas.microsoft.com/office/drawing/2014/main" id="{BA9E38F6-AA71-D44D-AE38-2F9CD035A710}"/>
              </a:ext>
            </a:extLst>
          </p:cNvPr>
          <p:cNvCxnSpPr>
            <a:stCxn id="31" idx="2"/>
          </p:cNvCxnSpPr>
          <p:nvPr/>
        </p:nvCxnSpPr>
        <p:spPr>
          <a:xfrm flipH="1">
            <a:off x="7773012" y="2017931"/>
            <a:ext cx="503966" cy="251584"/>
          </a:xfrm>
          <a:prstGeom prst="straightConnector1">
            <a:avLst/>
          </a:prstGeom>
          <a:ln w="28575">
            <a:solidFill>
              <a:srgbClr val="00B050"/>
            </a:solidFill>
            <a:tailEnd type="triangle"/>
          </a:ln>
        </p:spPr>
        <p:style>
          <a:lnRef idx="1">
            <a:schemeClr val="accent1"/>
          </a:lnRef>
          <a:fillRef idx="0">
            <a:schemeClr val="accent1"/>
          </a:fillRef>
          <a:effectRef idx="0">
            <a:schemeClr val="accent1"/>
          </a:effectRef>
          <a:fontRef idx="minor">
            <a:schemeClr val="tx1"/>
          </a:fontRef>
        </p:style>
      </p:cxnSp>
      <p:sp>
        <p:nvSpPr>
          <p:cNvPr id="3" name="Date Placeholder 2">
            <a:extLst>
              <a:ext uri="{FF2B5EF4-FFF2-40B4-BE49-F238E27FC236}">
                <a16:creationId xmlns:a16="http://schemas.microsoft.com/office/drawing/2014/main" id="{D3D6632E-F08C-D748-97F7-E73F5B3C5E8C}"/>
              </a:ext>
            </a:extLst>
          </p:cNvPr>
          <p:cNvSpPr>
            <a:spLocks noGrp="1"/>
          </p:cNvSpPr>
          <p:nvPr>
            <p:ph type="dt" sz="half" idx="10"/>
          </p:nvPr>
        </p:nvSpPr>
        <p:spPr/>
        <p:txBody>
          <a:bodyPr/>
          <a:lstStyle/>
          <a:p>
            <a:r>
              <a:rPr lang="en-US"/>
              <a:t>7/31/20</a:t>
            </a:r>
          </a:p>
        </p:txBody>
      </p:sp>
      <p:sp>
        <p:nvSpPr>
          <p:cNvPr id="4" name="Footer Placeholder 3">
            <a:extLst>
              <a:ext uri="{FF2B5EF4-FFF2-40B4-BE49-F238E27FC236}">
                <a16:creationId xmlns:a16="http://schemas.microsoft.com/office/drawing/2014/main" id="{4F238F76-748E-D84F-87C9-5CCC48357334}"/>
              </a:ext>
            </a:extLst>
          </p:cNvPr>
          <p:cNvSpPr>
            <a:spLocks noGrp="1"/>
          </p:cNvSpPr>
          <p:nvPr>
            <p:ph type="ftr" sz="quarter" idx="11"/>
          </p:nvPr>
        </p:nvSpPr>
        <p:spPr/>
        <p:txBody>
          <a:bodyPr/>
          <a:lstStyle/>
          <a:p>
            <a:r>
              <a:rPr lang="en-US"/>
              <a:t>ASP Colloquium</a:t>
            </a:r>
          </a:p>
        </p:txBody>
      </p:sp>
    </p:spTree>
    <p:extLst>
      <p:ext uri="{BB962C8B-B14F-4D97-AF65-F5344CB8AC3E}">
        <p14:creationId xmlns:p14="http://schemas.microsoft.com/office/powerpoint/2010/main" val="576911886"/>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C4FBA04-4A78-8948-BF22-0D58C85B9A65}"/>
              </a:ext>
            </a:extLst>
          </p:cNvPr>
          <p:cNvSpPr>
            <a:spLocks noGrp="1"/>
          </p:cNvSpPr>
          <p:nvPr>
            <p:ph type="title"/>
          </p:nvPr>
        </p:nvSpPr>
        <p:spPr>
          <a:xfrm>
            <a:off x="838200" y="231775"/>
            <a:ext cx="10515600" cy="758825"/>
          </a:xfrm>
        </p:spPr>
        <p:txBody>
          <a:bodyPr/>
          <a:lstStyle/>
          <a:p>
            <a:r>
              <a:rPr lang="en-US"/>
              <a:t>Understanding the Covid-19  data of Togo</a:t>
            </a:r>
          </a:p>
        </p:txBody>
      </p:sp>
      <p:sp>
        <p:nvSpPr>
          <p:cNvPr id="5" name="Slide Number Placeholder 4">
            <a:extLst>
              <a:ext uri="{FF2B5EF4-FFF2-40B4-BE49-F238E27FC236}">
                <a16:creationId xmlns:a16="http://schemas.microsoft.com/office/drawing/2014/main" id="{D7A5278B-6D08-C344-8947-764C893D0D9F}"/>
              </a:ext>
            </a:extLst>
          </p:cNvPr>
          <p:cNvSpPr>
            <a:spLocks noGrp="1"/>
          </p:cNvSpPr>
          <p:nvPr>
            <p:ph type="sldNum" sz="quarter" idx="12"/>
          </p:nvPr>
        </p:nvSpPr>
        <p:spPr/>
        <p:txBody>
          <a:bodyPr/>
          <a:lstStyle/>
          <a:p>
            <a:fld id="{CEDF5A17-B50E-2B4F-BA10-82473D4A6802}" type="slidenum">
              <a:rPr lang="en-US" smtClean="0"/>
              <a:t>36</a:t>
            </a:fld>
            <a:endParaRPr lang="en-US"/>
          </a:p>
        </p:txBody>
      </p:sp>
      <p:sp>
        <p:nvSpPr>
          <p:cNvPr id="6" name="Content Placeholder 2">
            <a:extLst>
              <a:ext uri="{FF2B5EF4-FFF2-40B4-BE49-F238E27FC236}">
                <a16:creationId xmlns:a16="http://schemas.microsoft.com/office/drawing/2014/main" id="{D27FBE70-418C-EA49-84F4-271AE10F7720}"/>
              </a:ext>
            </a:extLst>
          </p:cNvPr>
          <p:cNvSpPr>
            <a:spLocks noGrp="1"/>
          </p:cNvSpPr>
          <p:nvPr>
            <p:ph idx="1"/>
          </p:nvPr>
        </p:nvSpPr>
        <p:spPr>
          <a:xfrm>
            <a:off x="2135759" y="990600"/>
            <a:ext cx="8605029" cy="4550391"/>
          </a:xfrm>
        </p:spPr>
        <p:txBody>
          <a:bodyPr>
            <a:noAutofit/>
          </a:bodyPr>
          <a:lstStyle/>
          <a:p>
            <a:r>
              <a:rPr lang="en-US" sz="2800">
                <a:hlinkClick r:id="rId2"/>
              </a:rPr>
              <a:t>https://covid19.gouv.tg/situation-au-togo/</a:t>
            </a:r>
            <a:r>
              <a:rPr lang="en-US" sz="2800"/>
              <a:t> </a:t>
            </a:r>
          </a:p>
          <a:p>
            <a:r>
              <a:rPr lang="en-US" sz="2800"/>
              <a:t>Extinct ≡ Dead</a:t>
            </a:r>
          </a:p>
          <a:p>
            <a:r>
              <a:rPr lang="en-US" sz="2800"/>
              <a:t>Healed ≡ Recovered</a:t>
            </a:r>
          </a:p>
          <a:p>
            <a:r>
              <a:rPr lang="en-US" sz="2800" b="1">
                <a:solidFill>
                  <a:srgbClr val="00B050"/>
                </a:solidFill>
              </a:rPr>
              <a:t>Before 7 April Active cases </a:t>
            </a:r>
            <a:r>
              <a:rPr lang="en-US" sz="2800" b="1"/>
              <a:t>= </a:t>
            </a:r>
          </a:p>
          <a:p>
            <a:pPr marL="0" indent="0">
              <a:buNone/>
            </a:pPr>
            <a:r>
              <a:rPr lang="en-US" sz="2800" b="1"/>
              <a:t>                              Recognized + </a:t>
            </a:r>
          </a:p>
          <a:p>
            <a:pPr marL="0" indent="0">
              <a:buNone/>
            </a:pPr>
            <a:r>
              <a:rPr lang="en-US" sz="2800" b="1"/>
              <a:t>                              Threatened</a:t>
            </a:r>
          </a:p>
          <a:p>
            <a:r>
              <a:rPr lang="en-US" sz="2800" b="1">
                <a:solidFill>
                  <a:srgbClr val="00B050"/>
                </a:solidFill>
              </a:rPr>
              <a:t>After 7 April Active cases </a:t>
            </a:r>
            <a:r>
              <a:rPr lang="en-US" sz="2800" b="1"/>
              <a:t>= </a:t>
            </a:r>
          </a:p>
          <a:p>
            <a:pPr marL="0" indent="0">
              <a:buNone/>
            </a:pPr>
            <a:r>
              <a:rPr lang="en-US" sz="2800" b="1"/>
              <a:t>                              Recognized + </a:t>
            </a:r>
          </a:p>
          <a:p>
            <a:pPr marL="0" indent="0">
              <a:buNone/>
            </a:pPr>
            <a:r>
              <a:rPr lang="en-US" sz="2800" b="1"/>
              <a:t>                              Threatened+</a:t>
            </a:r>
          </a:p>
          <a:p>
            <a:pPr marL="0" indent="0">
              <a:buNone/>
            </a:pPr>
            <a:r>
              <a:rPr lang="en-US" sz="2800" b="1"/>
              <a:t>                               Ailing (or Diagnosed)</a:t>
            </a:r>
          </a:p>
          <a:p>
            <a:endParaRPr lang="en-US" sz="2800" b="1"/>
          </a:p>
        </p:txBody>
      </p:sp>
      <p:sp>
        <p:nvSpPr>
          <p:cNvPr id="3" name="Date Placeholder 2">
            <a:extLst>
              <a:ext uri="{FF2B5EF4-FFF2-40B4-BE49-F238E27FC236}">
                <a16:creationId xmlns:a16="http://schemas.microsoft.com/office/drawing/2014/main" id="{FF9ADE0C-5FE4-7741-A5E4-DB67337FB2FB}"/>
              </a:ext>
            </a:extLst>
          </p:cNvPr>
          <p:cNvSpPr>
            <a:spLocks noGrp="1"/>
          </p:cNvSpPr>
          <p:nvPr>
            <p:ph type="dt" sz="half" idx="10"/>
          </p:nvPr>
        </p:nvSpPr>
        <p:spPr/>
        <p:txBody>
          <a:bodyPr/>
          <a:lstStyle/>
          <a:p>
            <a:r>
              <a:rPr lang="en-US"/>
              <a:t>7/31/20</a:t>
            </a:r>
          </a:p>
        </p:txBody>
      </p:sp>
      <p:sp>
        <p:nvSpPr>
          <p:cNvPr id="4" name="Footer Placeholder 3">
            <a:extLst>
              <a:ext uri="{FF2B5EF4-FFF2-40B4-BE49-F238E27FC236}">
                <a16:creationId xmlns:a16="http://schemas.microsoft.com/office/drawing/2014/main" id="{3406400C-AF10-B845-B610-80F803BAAFDC}"/>
              </a:ext>
            </a:extLst>
          </p:cNvPr>
          <p:cNvSpPr>
            <a:spLocks noGrp="1"/>
          </p:cNvSpPr>
          <p:nvPr>
            <p:ph type="ftr" sz="quarter" idx="11"/>
          </p:nvPr>
        </p:nvSpPr>
        <p:spPr/>
        <p:txBody>
          <a:bodyPr/>
          <a:lstStyle/>
          <a:p>
            <a:r>
              <a:rPr lang="en-US"/>
              <a:t>ASP Colloquium</a:t>
            </a:r>
          </a:p>
        </p:txBody>
      </p:sp>
    </p:spTree>
    <p:extLst>
      <p:ext uri="{BB962C8B-B14F-4D97-AF65-F5344CB8AC3E}">
        <p14:creationId xmlns:p14="http://schemas.microsoft.com/office/powerpoint/2010/main" val="2808080009"/>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8AADE6-A82D-9F4A-A4DD-CE676002FEEA}"/>
              </a:ext>
            </a:extLst>
          </p:cNvPr>
          <p:cNvSpPr>
            <a:spLocks noGrp="1"/>
          </p:cNvSpPr>
          <p:nvPr>
            <p:ph type="title"/>
          </p:nvPr>
        </p:nvSpPr>
        <p:spPr>
          <a:xfrm>
            <a:off x="1371600" y="167185"/>
            <a:ext cx="9601200" cy="556146"/>
          </a:xfrm>
        </p:spPr>
        <p:txBody>
          <a:bodyPr>
            <a:normAutofit fontScale="90000"/>
          </a:bodyPr>
          <a:lstStyle/>
          <a:p>
            <a:r>
              <a:rPr lang="en-US"/>
              <a:t>Togo</a:t>
            </a:r>
          </a:p>
        </p:txBody>
      </p:sp>
      <p:sp>
        <p:nvSpPr>
          <p:cNvPr id="4" name="Footer Placeholder 3">
            <a:extLst>
              <a:ext uri="{FF2B5EF4-FFF2-40B4-BE49-F238E27FC236}">
                <a16:creationId xmlns:a16="http://schemas.microsoft.com/office/drawing/2014/main" id="{D13E2DF9-BE81-894E-A911-32465805B26F}"/>
              </a:ext>
            </a:extLst>
          </p:cNvPr>
          <p:cNvSpPr>
            <a:spLocks noGrp="1"/>
          </p:cNvSpPr>
          <p:nvPr>
            <p:ph type="ftr" sz="quarter" idx="11"/>
          </p:nvPr>
        </p:nvSpPr>
        <p:spPr/>
        <p:txBody>
          <a:bodyPr/>
          <a:lstStyle/>
          <a:p>
            <a:r>
              <a:rPr lang="en-US"/>
              <a:t>ASP Colloquium</a:t>
            </a:r>
          </a:p>
        </p:txBody>
      </p:sp>
      <p:sp>
        <p:nvSpPr>
          <p:cNvPr id="5" name="Slide Number Placeholder 4">
            <a:extLst>
              <a:ext uri="{FF2B5EF4-FFF2-40B4-BE49-F238E27FC236}">
                <a16:creationId xmlns:a16="http://schemas.microsoft.com/office/drawing/2014/main" id="{DCC281F1-7D1F-A848-98F1-F2DC1529B332}"/>
              </a:ext>
            </a:extLst>
          </p:cNvPr>
          <p:cNvSpPr>
            <a:spLocks noGrp="1"/>
          </p:cNvSpPr>
          <p:nvPr>
            <p:ph type="sldNum" sz="quarter" idx="12"/>
          </p:nvPr>
        </p:nvSpPr>
        <p:spPr/>
        <p:txBody>
          <a:bodyPr/>
          <a:lstStyle/>
          <a:p>
            <a:fld id="{EE89B059-E7D0-914B-9C72-7258701F1F1A}" type="slidenum">
              <a:rPr lang="en-US" smtClean="0"/>
              <a:t>37</a:t>
            </a:fld>
            <a:endParaRPr lang="en-US"/>
          </a:p>
        </p:txBody>
      </p:sp>
      <p:pic>
        <p:nvPicPr>
          <p:cNvPr id="7" name="Picture 6">
            <a:extLst>
              <a:ext uri="{FF2B5EF4-FFF2-40B4-BE49-F238E27FC236}">
                <a16:creationId xmlns:a16="http://schemas.microsoft.com/office/drawing/2014/main" id="{B695216E-DAEC-B941-8274-36119150D96F}"/>
              </a:ext>
            </a:extLst>
          </p:cNvPr>
          <p:cNvPicPr>
            <a:picLocks noChangeAspect="1"/>
          </p:cNvPicPr>
          <p:nvPr/>
        </p:nvPicPr>
        <p:blipFill>
          <a:blip r:embed="rId2"/>
          <a:stretch>
            <a:fillRect/>
          </a:stretch>
        </p:blipFill>
        <p:spPr>
          <a:xfrm>
            <a:off x="2776617" y="0"/>
            <a:ext cx="7038267" cy="6858000"/>
          </a:xfrm>
          <a:prstGeom prst="rect">
            <a:avLst/>
          </a:prstGeom>
        </p:spPr>
      </p:pic>
      <p:sp>
        <p:nvSpPr>
          <p:cNvPr id="8" name="TextBox 7">
            <a:extLst>
              <a:ext uri="{FF2B5EF4-FFF2-40B4-BE49-F238E27FC236}">
                <a16:creationId xmlns:a16="http://schemas.microsoft.com/office/drawing/2014/main" id="{65B05593-7943-124E-9E47-771FE37B577B}"/>
              </a:ext>
            </a:extLst>
          </p:cNvPr>
          <p:cNvSpPr txBox="1"/>
          <p:nvPr/>
        </p:nvSpPr>
        <p:spPr>
          <a:xfrm>
            <a:off x="8769695" y="4875157"/>
            <a:ext cx="3002374" cy="1477328"/>
          </a:xfrm>
          <a:prstGeom prst="rect">
            <a:avLst/>
          </a:prstGeom>
          <a:noFill/>
        </p:spPr>
        <p:txBody>
          <a:bodyPr wrap="square" rtlCol="0">
            <a:spAutoFit/>
          </a:bodyPr>
          <a:lstStyle/>
          <a:p>
            <a:r>
              <a:rPr lang="en-US" b="1"/>
              <a:t>Number of daily tests</a:t>
            </a:r>
          </a:p>
          <a:p>
            <a:r>
              <a:rPr lang="en-US" b="1"/>
              <a:t>Not correlated with active </a:t>
            </a:r>
          </a:p>
          <a:p>
            <a:r>
              <a:rPr lang="en-US" b="1"/>
              <a:t>cases except around April 6</a:t>
            </a:r>
          </a:p>
          <a:p>
            <a:r>
              <a:rPr lang="en-US" b="1"/>
              <a:t>when the tests started to </a:t>
            </a:r>
          </a:p>
          <a:p>
            <a:r>
              <a:rPr lang="en-US" b="1"/>
              <a:t>include asymptomatic</a:t>
            </a:r>
          </a:p>
        </p:txBody>
      </p:sp>
      <p:sp>
        <p:nvSpPr>
          <p:cNvPr id="9" name="Date Placeholder 8">
            <a:extLst>
              <a:ext uri="{FF2B5EF4-FFF2-40B4-BE49-F238E27FC236}">
                <a16:creationId xmlns:a16="http://schemas.microsoft.com/office/drawing/2014/main" id="{534EB648-1C45-E445-93C2-884E5C33D9DA}"/>
              </a:ext>
            </a:extLst>
          </p:cNvPr>
          <p:cNvSpPr>
            <a:spLocks noGrp="1"/>
          </p:cNvSpPr>
          <p:nvPr>
            <p:ph type="dt" sz="half" idx="10"/>
          </p:nvPr>
        </p:nvSpPr>
        <p:spPr/>
        <p:txBody>
          <a:bodyPr/>
          <a:lstStyle/>
          <a:p>
            <a:r>
              <a:rPr lang="en-US"/>
              <a:t>7/31/20</a:t>
            </a:r>
          </a:p>
        </p:txBody>
      </p:sp>
    </p:spTree>
    <p:extLst>
      <p:ext uri="{BB962C8B-B14F-4D97-AF65-F5344CB8AC3E}">
        <p14:creationId xmlns:p14="http://schemas.microsoft.com/office/powerpoint/2010/main" val="1411163594"/>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CD97BE-D639-7442-AADD-1D816688E940}"/>
              </a:ext>
            </a:extLst>
          </p:cNvPr>
          <p:cNvSpPr>
            <a:spLocks noGrp="1"/>
          </p:cNvSpPr>
          <p:nvPr>
            <p:ph type="title"/>
          </p:nvPr>
        </p:nvSpPr>
        <p:spPr/>
        <p:txBody>
          <a:bodyPr/>
          <a:lstStyle/>
          <a:p>
            <a:r>
              <a:rPr lang="en-US"/>
              <a:t>Zambia</a:t>
            </a:r>
          </a:p>
        </p:txBody>
      </p:sp>
      <p:sp>
        <p:nvSpPr>
          <p:cNvPr id="3" name="Content Placeholder 2">
            <a:extLst>
              <a:ext uri="{FF2B5EF4-FFF2-40B4-BE49-F238E27FC236}">
                <a16:creationId xmlns:a16="http://schemas.microsoft.com/office/drawing/2014/main" id="{B6E526C7-291D-4D42-936C-3160977A49DF}"/>
              </a:ext>
            </a:extLst>
          </p:cNvPr>
          <p:cNvSpPr>
            <a:spLocks noGrp="1"/>
          </p:cNvSpPr>
          <p:nvPr>
            <p:ph idx="1"/>
          </p:nvPr>
        </p:nvSpPr>
        <p:spPr>
          <a:xfrm>
            <a:off x="1371601" y="1535372"/>
            <a:ext cx="4688005" cy="4305869"/>
          </a:xfrm>
        </p:spPr>
        <p:txBody>
          <a:bodyPr>
            <a:normAutofit/>
          </a:bodyPr>
          <a:lstStyle/>
          <a:p>
            <a:r>
              <a:rPr lang="en-US"/>
              <a:t>Implemented closure of schools/Universities continued screening of travelers (suspension of non-essential travel to countries with confirmed Covid-19 cases).</a:t>
            </a:r>
          </a:p>
          <a:p>
            <a:pPr marL="0" indent="0">
              <a:buNone/>
            </a:pPr>
            <a:endParaRPr lang="en-US"/>
          </a:p>
          <a:p>
            <a:r>
              <a:rPr lang="en-US"/>
              <a:t>“locked down” churches, saloons and sports activities are still open however bars are closed :-(</a:t>
            </a:r>
          </a:p>
          <a:p>
            <a:pPr marL="0" indent="0">
              <a:buNone/>
            </a:pPr>
            <a:endParaRPr lang="en-US"/>
          </a:p>
          <a:p>
            <a:r>
              <a:rPr lang="en-US"/>
              <a:t>Encouraged social distancing?</a:t>
            </a:r>
          </a:p>
        </p:txBody>
      </p:sp>
      <p:sp>
        <p:nvSpPr>
          <p:cNvPr id="4" name="Slide Number Placeholder 3">
            <a:extLst>
              <a:ext uri="{FF2B5EF4-FFF2-40B4-BE49-F238E27FC236}">
                <a16:creationId xmlns:a16="http://schemas.microsoft.com/office/drawing/2014/main" id="{B17D96DC-868F-E445-B2F5-FCCB270741D1}"/>
              </a:ext>
            </a:extLst>
          </p:cNvPr>
          <p:cNvSpPr>
            <a:spLocks noGrp="1"/>
          </p:cNvSpPr>
          <p:nvPr>
            <p:ph type="sldNum" sz="quarter" idx="12"/>
          </p:nvPr>
        </p:nvSpPr>
        <p:spPr/>
        <p:txBody>
          <a:bodyPr/>
          <a:lstStyle/>
          <a:p>
            <a:fld id="{F47DC864-4403-164E-8751-9E8DDC51AF1F}" type="slidenum">
              <a:rPr lang="en-US" smtClean="0"/>
              <a:t>38</a:t>
            </a:fld>
            <a:endParaRPr lang="en-US"/>
          </a:p>
        </p:txBody>
      </p:sp>
      <p:pic>
        <p:nvPicPr>
          <p:cNvPr id="8194" name="Picture 2" descr="https://www.google.com/maps/vt/data=J_w6igkubOv2itPoFeWIsAy9A9fBptySHQ47ow0pRS5VEqqRgvqEgGGC6Ct-Q12W0V4Zkjz__0DeOAulnUuzuQHkuPK965bDV7YWmF5fpCSpVrAKfnoFoGVKYKick170suwWBLUGk_TaxJ6fmh57Lvn5Krhn4l5uzffs6fD01XHTqRqnl67n1OYiqxTa3N7_EKr_VBOSRD1iKrogReXcLJDmjVxtQbxZ3ssTDt27Ew32btxmoWOh51aTsPedksK9bA">
            <a:extLst>
              <a:ext uri="{FF2B5EF4-FFF2-40B4-BE49-F238E27FC236}">
                <a16:creationId xmlns:a16="http://schemas.microsoft.com/office/drawing/2014/main" id="{46CB3E4A-05B5-C945-8515-9D83AED9BFC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72200" y="1923791"/>
            <a:ext cx="5827005" cy="3030346"/>
          </a:xfrm>
          <a:prstGeom prst="rect">
            <a:avLst/>
          </a:prstGeom>
          <a:noFill/>
          <a:extLst>
            <a:ext uri="{909E8E84-426E-40DD-AFC4-6F175D3DCCD1}">
              <a14:hiddenFill xmlns:a14="http://schemas.microsoft.com/office/drawing/2010/main">
                <a:solidFill>
                  <a:srgbClr val="FFFFFF"/>
                </a:solidFill>
              </a14:hiddenFill>
            </a:ext>
          </a:extLst>
        </p:spPr>
      </p:pic>
      <p:sp>
        <p:nvSpPr>
          <p:cNvPr id="5" name="Date Placeholder 4">
            <a:extLst>
              <a:ext uri="{FF2B5EF4-FFF2-40B4-BE49-F238E27FC236}">
                <a16:creationId xmlns:a16="http://schemas.microsoft.com/office/drawing/2014/main" id="{35E67038-DD5E-EF43-863D-AC27C35A3D98}"/>
              </a:ext>
            </a:extLst>
          </p:cNvPr>
          <p:cNvSpPr>
            <a:spLocks noGrp="1"/>
          </p:cNvSpPr>
          <p:nvPr>
            <p:ph type="dt" sz="half" idx="10"/>
          </p:nvPr>
        </p:nvSpPr>
        <p:spPr/>
        <p:txBody>
          <a:bodyPr/>
          <a:lstStyle/>
          <a:p>
            <a:r>
              <a:rPr lang="en-US"/>
              <a:t>7/31/20</a:t>
            </a:r>
          </a:p>
        </p:txBody>
      </p:sp>
      <p:sp>
        <p:nvSpPr>
          <p:cNvPr id="6" name="Footer Placeholder 5">
            <a:extLst>
              <a:ext uri="{FF2B5EF4-FFF2-40B4-BE49-F238E27FC236}">
                <a16:creationId xmlns:a16="http://schemas.microsoft.com/office/drawing/2014/main" id="{CCD2DE7E-2710-A040-BAB9-F06037501A9E}"/>
              </a:ext>
            </a:extLst>
          </p:cNvPr>
          <p:cNvSpPr>
            <a:spLocks noGrp="1"/>
          </p:cNvSpPr>
          <p:nvPr>
            <p:ph type="ftr" sz="quarter" idx="11"/>
          </p:nvPr>
        </p:nvSpPr>
        <p:spPr/>
        <p:txBody>
          <a:bodyPr/>
          <a:lstStyle/>
          <a:p>
            <a:r>
              <a:rPr lang="en-US"/>
              <a:t>ASP Colloquium</a:t>
            </a:r>
          </a:p>
        </p:txBody>
      </p:sp>
    </p:spTree>
    <p:extLst>
      <p:ext uri="{BB962C8B-B14F-4D97-AF65-F5344CB8AC3E}">
        <p14:creationId xmlns:p14="http://schemas.microsoft.com/office/powerpoint/2010/main" val="1378713010"/>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C5EBA0-C134-334C-86C5-19F16460E665}"/>
              </a:ext>
            </a:extLst>
          </p:cNvPr>
          <p:cNvSpPr>
            <a:spLocks noGrp="1"/>
          </p:cNvSpPr>
          <p:nvPr>
            <p:ph type="title"/>
          </p:nvPr>
        </p:nvSpPr>
        <p:spPr/>
        <p:txBody>
          <a:bodyPr/>
          <a:lstStyle/>
          <a:p>
            <a:r>
              <a:rPr lang="en-US"/>
              <a:t>Zambia continue…</a:t>
            </a:r>
          </a:p>
        </p:txBody>
      </p:sp>
      <p:sp>
        <p:nvSpPr>
          <p:cNvPr id="3" name="Content Placeholder 2">
            <a:extLst>
              <a:ext uri="{FF2B5EF4-FFF2-40B4-BE49-F238E27FC236}">
                <a16:creationId xmlns:a16="http://schemas.microsoft.com/office/drawing/2014/main" id="{BA7DEC42-5578-AC43-8102-993400149F82}"/>
              </a:ext>
            </a:extLst>
          </p:cNvPr>
          <p:cNvSpPr>
            <a:spLocks noGrp="1"/>
          </p:cNvSpPr>
          <p:nvPr>
            <p:ph idx="1"/>
          </p:nvPr>
        </p:nvSpPr>
        <p:spPr/>
        <p:txBody>
          <a:bodyPr>
            <a:normAutofit/>
          </a:bodyPr>
          <a:lstStyle/>
          <a:p>
            <a:r>
              <a:rPr lang="en-US"/>
              <a:t>Surveillance at community level, health facilities, point of entry (Trucks entering the borders carrying essential commodities proceed to their destination under secure escort, at which point the drivers are placed under quarantine pending test results. Other activities).</a:t>
            </a:r>
          </a:p>
          <a:p>
            <a:r>
              <a:rPr lang="en-US"/>
              <a:t>Contact tracing and monitoring of persons under quarantine.</a:t>
            </a:r>
          </a:p>
          <a:p>
            <a:r>
              <a:rPr lang="en-US" b="1"/>
              <a:t>Criteria for testing</a:t>
            </a:r>
            <a:r>
              <a:rPr lang="en-US"/>
              <a:t>: individuals who meet the case definition or individuals who have had contact/been exposed to a confirmed positive case and/or are </a:t>
            </a:r>
            <a:r>
              <a:rPr lang="en-US">
                <a:solidFill>
                  <a:srgbClr val="C00000"/>
                </a:solidFill>
              </a:rPr>
              <a:t>symptomatic</a:t>
            </a:r>
            <a:r>
              <a:rPr lang="en-US"/>
              <a:t>. Testing has also been extended to all communities with confirmed cases. Testing of community alerts, suspects under quarantine, contacts of confirmed cases as well as re-testing of confirmed cases is ongoing</a:t>
            </a:r>
          </a:p>
        </p:txBody>
      </p:sp>
      <p:sp>
        <p:nvSpPr>
          <p:cNvPr id="4" name="Slide Number Placeholder 3">
            <a:extLst>
              <a:ext uri="{FF2B5EF4-FFF2-40B4-BE49-F238E27FC236}">
                <a16:creationId xmlns:a16="http://schemas.microsoft.com/office/drawing/2014/main" id="{C26E4E00-82D9-2443-96A7-0278C238136B}"/>
              </a:ext>
            </a:extLst>
          </p:cNvPr>
          <p:cNvSpPr>
            <a:spLocks noGrp="1"/>
          </p:cNvSpPr>
          <p:nvPr>
            <p:ph type="sldNum" sz="quarter" idx="12"/>
          </p:nvPr>
        </p:nvSpPr>
        <p:spPr/>
        <p:txBody>
          <a:bodyPr/>
          <a:lstStyle/>
          <a:p>
            <a:fld id="{F47DC864-4403-164E-8751-9E8DDC51AF1F}" type="slidenum">
              <a:rPr lang="en-US" smtClean="0"/>
              <a:t>39</a:t>
            </a:fld>
            <a:endParaRPr lang="en-US"/>
          </a:p>
        </p:txBody>
      </p:sp>
      <p:sp>
        <p:nvSpPr>
          <p:cNvPr id="5" name="Date Placeholder 4">
            <a:extLst>
              <a:ext uri="{FF2B5EF4-FFF2-40B4-BE49-F238E27FC236}">
                <a16:creationId xmlns:a16="http://schemas.microsoft.com/office/drawing/2014/main" id="{4B04096F-42B2-9440-89B0-2842CFAC9A3D}"/>
              </a:ext>
            </a:extLst>
          </p:cNvPr>
          <p:cNvSpPr>
            <a:spLocks noGrp="1"/>
          </p:cNvSpPr>
          <p:nvPr>
            <p:ph type="dt" sz="half" idx="10"/>
          </p:nvPr>
        </p:nvSpPr>
        <p:spPr/>
        <p:txBody>
          <a:bodyPr/>
          <a:lstStyle/>
          <a:p>
            <a:r>
              <a:rPr lang="en-US"/>
              <a:t>7/31/20</a:t>
            </a:r>
          </a:p>
        </p:txBody>
      </p:sp>
      <p:sp>
        <p:nvSpPr>
          <p:cNvPr id="6" name="Footer Placeholder 5">
            <a:extLst>
              <a:ext uri="{FF2B5EF4-FFF2-40B4-BE49-F238E27FC236}">
                <a16:creationId xmlns:a16="http://schemas.microsoft.com/office/drawing/2014/main" id="{043B4498-F4BB-8948-A824-47D04F2F60AC}"/>
              </a:ext>
            </a:extLst>
          </p:cNvPr>
          <p:cNvSpPr>
            <a:spLocks noGrp="1"/>
          </p:cNvSpPr>
          <p:nvPr>
            <p:ph type="ftr" sz="quarter" idx="11"/>
          </p:nvPr>
        </p:nvSpPr>
        <p:spPr/>
        <p:txBody>
          <a:bodyPr/>
          <a:lstStyle/>
          <a:p>
            <a:r>
              <a:rPr lang="en-US"/>
              <a:t>ASP Colloquium</a:t>
            </a:r>
          </a:p>
        </p:txBody>
      </p:sp>
    </p:spTree>
    <p:extLst>
      <p:ext uri="{BB962C8B-B14F-4D97-AF65-F5344CB8AC3E}">
        <p14:creationId xmlns:p14="http://schemas.microsoft.com/office/powerpoint/2010/main" val="218273327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2FE4A2-ABB8-CE4C-8370-286F56BB57F3}"/>
              </a:ext>
            </a:extLst>
          </p:cNvPr>
          <p:cNvSpPr>
            <a:spLocks noGrp="1"/>
          </p:cNvSpPr>
          <p:nvPr>
            <p:ph type="title"/>
          </p:nvPr>
        </p:nvSpPr>
        <p:spPr>
          <a:xfrm>
            <a:off x="1371600" y="0"/>
            <a:ext cx="9601200" cy="624385"/>
          </a:xfrm>
        </p:spPr>
        <p:txBody>
          <a:bodyPr>
            <a:normAutofit fontScale="90000"/>
          </a:bodyPr>
          <a:lstStyle/>
          <a:p>
            <a:r>
              <a:rPr lang="en-US"/>
              <a:t>Global COVID-19 Situation</a:t>
            </a:r>
          </a:p>
        </p:txBody>
      </p:sp>
      <p:sp>
        <p:nvSpPr>
          <p:cNvPr id="3" name="Content Placeholder 2">
            <a:extLst>
              <a:ext uri="{FF2B5EF4-FFF2-40B4-BE49-F238E27FC236}">
                <a16:creationId xmlns:a16="http://schemas.microsoft.com/office/drawing/2014/main" id="{FB9D66A8-DD23-ED46-9132-D4C9D30B5D36}"/>
              </a:ext>
            </a:extLst>
          </p:cNvPr>
          <p:cNvSpPr>
            <a:spLocks noGrp="1"/>
          </p:cNvSpPr>
          <p:nvPr>
            <p:ph idx="1"/>
          </p:nvPr>
        </p:nvSpPr>
        <p:spPr>
          <a:xfrm>
            <a:off x="1371600" y="1501957"/>
            <a:ext cx="9996985" cy="2036928"/>
          </a:xfrm>
        </p:spPr>
        <p:txBody>
          <a:bodyPr>
            <a:normAutofit/>
          </a:bodyPr>
          <a:lstStyle/>
          <a:p>
            <a:r>
              <a:rPr lang="en-US">
                <a:hlinkClick r:id="rId2"/>
              </a:rPr>
              <a:t>https://coronavirus.jhu.edu/map.html</a:t>
            </a:r>
            <a:endParaRPr lang="en-US"/>
          </a:p>
          <a:p>
            <a:endParaRPr lang="en-US"/>
          </a:p>
          <a:p>
            <a:r>
              <a:rPr lang="en-US">
                <a:hlinkClick r:id="rId3"/>
              </a:rPr>
              <a:t>https://www.nytimes.com/interactive/2020/world/coronavirus-maps.html</a:t>
            </a:r>
            <a:endParaRPr lang="en-US"/>
          </a:p>
          <a:p>
            <a:endParaRPr lang="en-US"/>
          </a:p>
          <a:p>
            <a:endParaRPr lang="en-US"/>
          </a:p>
        </p:txBody>
      </p:sp>
      <p:sp>
        <p:nvSpPr>
          <p:cNvPr id="4" name="Footer Placeholder 3">
            <a:extLst>
              <a:ext uri="{FF2B5EF4-FFF2-40B4-BE49-F238E27FC236}">
                <a16:creationId xmlns:a16="http://schemas.microsoft.com/office/drawing/2014/main" id="{8CD6867F-5B86-F94F-9FFF-56969CDB5DE1}"/>
              </a:ext>
            </a:extLst>
          </p:cNvPr>
          <p:cNvSpPr>
            <a:spLocks noGrp="1"/>
          </p:cNvSpPr>
          <p:nvPr>
            <p:ph type="ftr" sz="quarter" idx="11"/>
          </p:nvPr>
        </p:nvSpPr>
        <p:spPr/>
        <p:txBody>
          <a:bodyPr/>
          <a:lstStyle/>
          <a:p>
            <a:r>
              <a:rPr lang="en-US"/>
              <a:t>ASP Colloquium</a:t>
            </a:r>
          </a:p>
        </p:txBody>
      </p:sp>
      <p:sp>
        <p:nvSpPr>
          <p:cNvPr id="5" name="Slide Number Placeholder 4">
            <a:extLst>
              <a:ext uri="{FF2B5EF4-FFF2-40B4-BE49-F238E27FC236}">
                <a16:creationId xmlns:a16="http://schemas.microsoft.com/office/drawing/2014/main" id="{D04A0C24-0562-644B-9F48-5AAF5153E36F}"/>
              </a:ext>
            </a:extLst>
          </p:cNvPr>
          <p:cNvSpPr>
            <a:spLocks noGrp="1"/>
          </p:cNvSpPr>
          <p:nvPr>
            <p:ph type="sldNum" sz="quarter" idx="12"/>
          </p:nvPr>
        </p:nvSpPr>
        <p:spPr/>
        <p:txBody>
          <a:bodyPr/>
          <a:lstStyle/>
          <a:p>
            <a:fld id="{EE89B059-E7D0-914B-9C72-7258701F1F1A}" type="slidenum">
              <a:rPr lang="en-US" smtClean="0"/>
              <a:t>4</a:t>
            </a:fld>
            <a:endParaRPr lang="en-US"/>
          </a:p>
        </p:txBody>
      </p:sp>
      <p:sp>
        <p:nvSpPr>
          <p:cNvPr id="8" name="Date Placeholder 7">
            <a:extLst>
              <a:ext uri="{FF2B5EF4-FFF2-40B4-BE49-F238E27FC236}">
                <a16:creationId xmlns:a16="http://schemas.microsoft.com/office/drawing/2014/main" id="{5EB42DB9-887F-4D47-92F1-4B31AF618AE4}"/>
              </a:ext>
            </a:extLst>
          </p:cNvPr>
          <p:cNvSpPr>
            <a:spLocks noGrp="1"/>
          </p:cNvSpPr>
          <p:nvPr>
            <p:ph type="dt" sz="half" idx="10"/>
          </p:nvPr>
        </p:nvSpPr>
        <p:spPr/>
        <p:txBody>
          <a:bodyPr/>
          <a:lstStyle/>
          <a:p>
            <a:r>
              <a:rPr lang="en-US"/>
              <a:t>7/31/20</a:t>
            </a:r>
          </a:p>
        </p:txBody>
      </p:sp>
    </p:spTree>
    <p:extLst>
      <p:ext uri="{BB962C8B-B14F-4D97-AF65-F5344CB8AC3E}">
        <p14:creationId xmlns:p14="http://schemas.microsoft.com/office/powerpoint/2010/main" val="3149655602"/>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2FDDE3-62F1-2F44-9900-2968ECF15F7C}"/>
              </a:ext>
            </a:extLst>
          </p:cNvPr>
          <p:cNvSpPr>
            <a:spLocks noGrp="1"/>
          </p:cNvSpPr>
          <p:nvPr>
            <p:ph type="title"/>
          </p:nvPr>
        </p:nvSpPr>
        <p:spPr>
          <a:xfrm>
            <a:off x="1371600" y="0"/>
            <a:ext cx="2286000" cy="692624"/>
          </a:xfrm>
        </p:spPr>
        <p:txBody>
          <a:bodyPr/>
          <a:lstStyle/>
          <a:p>
            <a:r>
              <a:rPr lang="en-US"/>
              <a:t>Zambia</a:t>
            </a:r>
          </a:p>
        </p:txBody>
      </p:sp>
      <p:sp>
        <p:nvSpPr>
          <p:cNvPr id="4" name="Footer Placeholder 3">
            <a:extLst>
              <a:ext uri="{FF2B5EF4-FFF2-40B4-BE49-F238E27FC236}">
                <a16:creationId xmlns:a16="http://schemas.microsoft.com/office/drawing/2014/main" id="{8CD43DF3-571B-3046-9C92-D4D5A37CFD40}"/>
              </a:ext>
            </a:extLst>
          </p:cNvPr>
          <p:cNvSpPr>
            <a:spLocks noGrp="1"/>
          </p:cNvSpPr>
          <p:nvPr>
            <p:ph type="ftr" sz="quarter" idx="11"/>
          </p:nvPr>
        </p:nvSpPr>
        <p:spPr/>
        <p:txBody>
          <a:bodyPr/>
          <a:lstStyle/>
          <a:p>
            <a:r>
              <a:rPr lang="en-US"/>
              <a:t>ASP Colloquium</a:t>
            </a:r>
          </a:p>
        </p:txBody>
      </p:sp>
      <p:sp>
        <p:nvSpPr>
          <p:cNvPr id="5" name="Slide Number Placeholder 4">
            <a:extLst>
              <a:ext uri="{FF2B5EF4-FFF2-40B4-BE49-F238E27FC236}">
                <a16:creationId xmlns:a16="http://schemas.microsoft.com/office/drawing/2014/main" id="{FC137786-7281-0D42-9EF3-3B01F6528E53}"/>
              </a:ext>
            </a:extLst>
          </p:cNvPr>
          <p:cNvSpPr>
            <a:spLocks noGrp="1"/>
          </p:cNvSpPr>
          <p:nvPr>
            <p:ph type="sldNum" sz="quarter" idx="12"/>
          </p:nvPr>
        </p:nvSpPr>
        <p:spPr/>
        <p:txBody>
          <a:bodyPr/>
          <a:lstStyle/>
          <a:p>
            <a:fld id="{EE89B059-E7D0-914B-9C72-7258701F1F1A}" type="slidenum">
              <a:rPr lang="en-US" smtClean="0"/>
              <a:t>40</a:t>
            </a:fld>
            <a:endParaRPr lang="en-US"/>
          </a:p>
        </p:txBody>
      </p:sp>
      <p:pic>
        <p:nvPicPr>
          <p:cNvPr id="7" name="Picture 6">
            <a:extLst>
              <a:ext uri="{FF2B5EF4-FFF2-40B4-BE49-F238E27FC236}">
                <a16:creationId xmlns:a16="http://schemas.microsoft.com/office/drawing/2014/main" id="{86003911-6EC2-0B44-953B-D4731838FC15}"/>
              </a:ext>
            </a:extLst>
          </p:cNvPr>
          <p:cNvPicPr>
            <a:picLocks noChangeAspect="1"/>
          </p:cNvPicPr>
          <p:nvPr/>
        </p:nvPicPr>
        <p:blipFill>
          <a:blip r:embed="rId2"/>
          <a:stretch>
            <a:fillRect/>
          </a:stretch>
        </p:blipFill>
        <p:spPr>
          <a:xfrm>
            <a:off x="5153733" y="0"/>
            <a:ext cx="7038267" cy="6858000"/>
          </a:xfrm>
          <a:prstGeom prst="rect">
            <a:avLst/>
          </a:prstGeom>
        </p:spPr>
      </p:pic>
      <p:pic>
        <p:nvPicPr>
          <p:cNvPr id="1028" name="Picture 4" descr="Location of Mpulungu, Mbala, and Nakonde in relation to other ...">
            <a:extLst>
              <a:ext uri="{FF2B5EF4-FFF2-40B4-BE49-F238E27FC236}">
                <a16:creationId xmlns:a16="http://schemas.microsoft.com/office/drawing/2014/main" id="{C4F7E2C6-0FB8-254F-8844-B0F970791B3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63457" y="876475"/>
            <a:ext cx="4260214" cy="2350218"/>
          </a:xfrm>
          <a:prstGeom prst="rect">
            <a:avLst/>
          </a:prstGeom>
          <a:noFill/>
          <a:extLst>
            <a:ext uri="{909E8E84-426E-40DD-AFC4-6F175D3DCCD1}">
              <a14:hiddenFill xmlns:a14="http://schemas.microsoft.com/office/drawing/2010/main">
                <a:solidFill>
                  <a:srgbClr val="FFFFFF"/>
                </a:solidFill>
              </a14:hiddenFill>
            </a:ext>
          </a:extLst>
        </p:spPr>
      </p:pic>
      <p:sp>
        <p:nvSpPr>
          <p:cNvPr id="8" name="TextBox 7">
            <a:extLst>
              <a:ext uri="{FF2B5EF4-FFF2-40B4-BE49-F238E27FC236}">
                <a16:creationId xmlns:a16="http://schemas.microsoft.com/office/drawing/2014/main" id="{C114E0F9-13C8-BC4A-93AE-BAC066480DD4}"/>
              </a:ext>
            </a:extLst>
          </p:cNvPr>
          <p:cNvSpPr txBox="1"/>
          <p:nvPr/>
        </p:nvSpPr>
        <p:spPr>
          <a:xfrm>
            <a:off x="763457" y="4481285"/>
            <a:ext cx="4033989" cy="1477328"/>
          </a:xfrm>
          <a:prstGeom prst="rect">
            <a:avLst/>
          </a:prstGeom>
          <a:noFill/>
        </p:spPr>
        <p:txBody>
          <a:bodyPr wrap="none" rtlCol="0">
            <a:spAutoFit/>
          </a:bodyPr>
          <a:lstStyle/>
          <a:p>
            <a:r>
              <a:rPr lang="en-US" b="1">
                <a:solidFill>
                  <a:srgbClr val="FF0000"/>
                </a:solidFill>
              </a:rPr>
              <a:t>On May 19, 50% increase in cases, </a:t>
            </a:r>
          </a:p>
          <a:p>
            <a:r>
              <a:rPr lang="en-US" b="1">
                <a:solidFill>
                  <a:srgbClr val="FF0000"/>
                </a:solidFill>
              </a:rPr>
              <a:t>mostly from </a:t>
            </a:r>
            <a:r>
              <a:rPr lang="en-US" b="1" err="1">
                <a:solidFill>
                  <a:srgbClr val="FF0000"/>
                </a:solidFill>
              </a:rPr>
              <a:t>Nakonde</a:t>
            </a:r>
            <a:endParaRPr lang="en-US" b="1">
              <a:solidFill>
                <a:srgbClr val="FF0000"/>
              </a:solidFill>
            </a:endParaRPr>
          </a:p>
          <a:p>
            <a:endParaRPr lang="en-US" b="1">
              <a:solidFill>
                <a:srgbClr val="FF0000"/>
              </a:solidFill>
            </a:endParaRPr>
          </a:p>
          <a:p>
            <a:r>
              <a:rPr lang="en-US" b="1">
                <a:solidFill>
                  <a:srgbClr val="FF0000"/>
                </a:solidFill>
              </a:rPr>
              <a:t>Between May 9-16, high daily increases</a:t>
            </a:r>
          </a:p>
          <a:p>
            <a:r>
              <a:rPr lang="en-US" b="1">
                <a:solidFill>
                  <a:srgbClr val="FF0000"/>
                </a:solidFill>
              </a:rPr>
              <a:t>Mostly from </a:t>
            </a:r>
            <a:r>
              <a:rPr lang="en-US" b="1" err="1">
                <a:solidFill>
                  <a:srgbClr val="FF0000"/>
                </a:solidFill>
              </a:rPr>
              <a:t>Nakonde</a:t>
            </a:r>
            <a:endParaRPr lang="en-US" b="1">
              <a:solidFill>
                <a:srgbClr val="FF0000"/>
              </a:solidFill>
            </a:endParaRPr>
          </a:p>
        </p:txBody>
      </p:sp>
      <p:sp>
        <p:nvSpPr>
          <p:cNvPr id="9" name="Date Placeholder 8">
            <a:extLst>
              <a:ext uri="{FF2B5EF4-FFF2-40B4-BE49-F238E27FC236}">
                <a16:creationId xmlns:a16="http://schemas.microsoft.com/office/drawing/2014/main" id="{DA9A1C9E-4A27-CA4A-9F61-37373BA16FE9}"/>
              </a:ext>
            </a:extLst>
          </p:cNvPr>
          <p:cNvSpPr>
            <a:spLocks noGrp="1"/>
          </p:cNvSpPr>
          <p:nvPr>
            <p:ph type="dt" sz="half" idx="10"/>
          </p:nvPr>
        </p:nvSpPr>
        <p:spPr/>
        <p:txBody>
          <a:bodyPr/>
          <a:lstStyle/>
          <a:p>
            <a:r>
              <a:rPr lang="en-US"/>
              <a:t>7/31/20</a:t>
            </a:r>
          </a:p>
        </p:txBody>
      </p:sp>
    </p:spTree>
    <p:extLst>
      <p:ext uri="{BB962C8B-B14F-4D97-AF65-F5344CB8AC3E}">
        <p14:creationId xmlns:p14="http://schemas.microsoft.com/office/powerpoint/2010/main" val="2433915433"/>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3D3081-1560-7D49-9F29-BC8266AD0F55}"/>
              </a:ext>
            </a:extLst>
          </p:cNvPr>
          <p:cNvSpPr>
            <a:spLocks noGrp="1"/>
          </p:cNvSpPr>
          <p:nvPr>
            <p:ph type="title"/>
          </p:nvPr>
        </p:nvSpPr>
        <p:spPr>
          <a:xfrm>
            <a:off x="1371600" y="0"/>
            <a:ext cx="9601200" cy="692624"/>
          </a:xfrm>
        </p:spPr>
        <p:txBody>
          <a:bodyPr/>
          <a:lstStyle/>
          <a:p>
            <a:r>
              <a:rPr lang="en-US"/>
              <a:t>Zambia</a:t>
            </a:r>
          </a:p>
        </p:txBody>
      </p:sp>
      <p:pic>
        <p:nvPicPr>
          <p:cNvPr id="7" name="Content Placeholder 6">
            <a:extLst>
              <a:ext uri="{FF2B5EF4-FFF2-40B4-BE49-F238E27FC236}">
                <a16:creationId xmlns:a16="http://schemas.microsoft.com/office/drawing/2014/main" id="{10FE8EAC-CABF-FE42-8C03-EF26A6C70D4C}"/>
              </a:ext>
            </a:extLst>
          </p:cNvPr>
          <p:cNvPicPr>
            <a:picLocks noGrp="1" noChangeAspect="1"/>
          </p:cNvPicPr>
          <p:nvPr>
            <p:ph idx="1"/>
          </p:nvPr>
        </p:nvPicPr>
        <p:blipFill>
          <a:blip r:embed="rId2"/>
          <a:stretch>
            <a:fillRect/>
          </a:stretch>
        </p:blipFill>
        <p:spPr>
          <a:xfrm>
            <a:off x="1709035" y="1361845"/>
            <a:ext cx="8926329" cy="4818639"/>
          </a:xfrm>
        </p:spPr>
      </p:pic>
      <p:sp>
        <p:nvSpPr>
          <p:cNvPr id="4" name="Footer Placeholder 3">
            <a:extLst>
              <a:ext uri="{FF2B5EF4-FFF2-40B4-BE49-F238E27FC236}">
                <a16:creationId xmlns:a16="http://schemas.microsoft.com/office/drawing/2014/main" id="{D3A06875-A570-E14A-A8C9-5079B121ABF8}"/>
              </a:ext>
            </a:extLst>
          </p:cNvPr>
          <p:cNvSpPr>
            <a:spLocks noGrp="1"/>
          </p:cNvSpPr>
          <p:nvPr>
            <p:ph type="ftr" sz="quarter" idx="11"/>
          </p:nvPr>
        </p:nvSpPr>
        <p:spPr/>
        <p:txBody>
          <a:bodyPr/>
          <a:lstStyle/>
          <a:p>
            <a:r>
              <a:rPr lang="en-US"/>
              <a:t>ASP Colloquium</a:t>
            </a:r>
          </a:p>
        </p:txBody>
      </p:sp>
      <p:sp>
        <p:nvSpPr>
          <p:cNvPr id="5" name="Slide Number Placeholder 4">
            <a:extLst>
              <a:ext uri="{FF2B5EF4-FFF2-40B4-BE49-F238E27FC236}">
                <a16:creationId xmlns:a16="http://schemas.microsoft.com/office/drawing/2014/main" id="{1AF7D63D-A906-5E40-B95D-FA5314A6707A}"/>
              </a:ext>
            </a:extLst>
          </p:cNvPr>
          <p:cNvSpPr>
            <a:spLocks noGrp="1"/>
          </p:cNvSpPr>
          <p:nvPr>
            <p:ph type="sldNum" sz="quarter" idx="12"/>
          </p:nvPr>
        </p:nvSpPr>
        <p:spPr/>
        <p:txBody>
          <a:bodyPr/>
          <a:lstStyle/>
          <a:p>
            <a:fld id="{EE89B059-E7D0-914B-9C72-7258701F1F1A}" type="slidenum">
              <a:rPr lang="en-US" smtClean="0"/>
              <a:t>41</a:t>
            </a:fld>
            <a:endParaRPr lang="en-US"/>
          </a:p>
        </p:txBody>
      </p:sp>
      <p:sp>
        <p:nvSpPr>
          <p:cNvPr id="8" name="TextBox 7">
            <a:extLst>
              <a:ext uri="{FF2B5EF4-FFF2-40B4-BE49-F238E27FC236}">
                <a16:creationId xmlns:a16="http://schemas.microsoft.com/office/drawing/2014/main" id="{FB7267E4-32E3-9B41-83FE-E66E97DB286A}"/>
              </a:ext>
            </a:extLst>
          </p:cNvPr>
          <p:cNvSpPr txBox="1"/>
          <p:nvPr/>
        </p:nvSpPr>
        <p:spPr>
          <a:xfrm>
            <a:off x="4155204" y="350279"/>
            <a:ext cx="4033989" cy="1477328"/>
          </a:xfrm>
          <a:prstGeom prst="rect">
            <a:avLst/>
          </a:prstGeom>
          <a:noFill/>
        </p:spPr>
        <p:txBody>
          <a:bodyPr wrap="none" rtlCol="0">
            <a:spAutoFit/>
          </a:bodyPr>
          <a:lstStyle/>
          <a:p>
            <a:r>
              <a:rPr lang="en-US" b="1">
                <a:solidFill>
                  <a:srgbClr val="FF0000"/>
                </a:solidFill>
              </a:rPr>
              <a:t>On May 19, 50% increase in cases, </a:t>
            </a:r>
          </a:p>
          <a:p>
            <a:r>
              <a:rPr lang="en-US" b="1">
                <a:solidFill>
                  <a:srgbClr val="FF0000"/>
                </a:solidFill>
              </a:rPr>
              <a:t>mostly from </a:t>
            </a:r>
            <a:r>
              <a:rPr lang="en-US" b="1" err="1">
                <a:solidFill>
                  <a:srgbClr val="FF0000"/>
                </a:solidFill>
              </a:rPr>
              <a:t>Nakonde</a:t>
            </a:r>
            <a:endParaRPr lang="en-US" b="1">
              <a:solidFill>
                <a:srgbClr val="FF0000"/>
              </a:solidFill>
            </a:endParaRPr>
          </a:p>
          <a:p>
            <a:endParaRPr lang="en-US" b="1">
              <a:solidFill>
                <a:srgbClr val="FF0000"/>
              </a:solidFill>
            </a:endParaRPr>
          </a:p>
          <a:p>
            <a:r>
              <a:rPr lang="en-US" b="1">
                <a:solidFill>
                  <a:srgbClr val="FF0000"/>
                </a:solidFill>
              </a:rPr>
              <a:t>Between May 9-16, high daily increases</a:t>
            </a:r>
          </a:p>
          <a:p>
            <a:r>
              <a:rPr lang="en-US" b="1">
                <a:solidFill>
                  <a:srgbClr val="FF0000"/>
                </a:solidFill>
              </a:rPr>
              <a:t>Mostly from </a:t>
            </a:r>
            <a:r>
              <a:rPr lang="en-US" b="1" err="1">
                <a:solidFill>
                  <a:srgbClr val="FF0000"/>
                </a:solidFill>
              </a:rPr>
              <a:t>Nakonde</a:t>
            </a:r>
            <a:endParaRPr lang="en-US" b="1">
              <a:solidFill>
                <a:srgbClr val="FF0000"/>
              </a:solidFill>
            </a:endParaRPr>
          </a:p>
        </p:txBody>
      </p:sp>
      <p:sp>
        <p:nvSpPr>
          <p:cNvPr id="9" name="Date Placeholder 8">
            <a:extLst>
              <a:ext uri="{FF2B5EF4-FFF2-40B4-BE49-F238E27FC236}">
                <a16:creationId xmlns:a16="http://schemas.microsoft.com/office/drawing/2014/main" id="{6E253740-C65E-884F-ABBD-63D0AD7A407C}"/>
              </a:ext>
            </a:extLst>
          </p:cNvPr>
          <p:cNvSpPr>
            <a:spLocks noGrp="1"/>
          </p:cNvSpPr>
          <p:nvPr>
            <p:ph type="dt" sz="half" idx="10"/>
          </p:nvPr>
        </p:nvSpPr>
        <p:spPr/>
        <p:txBody>
          <a:bodyPr/>
          <a:lstStyle/>
          <a:p>
            <a:r>
              <a:rPr lang="en-US"/>
              <a:t>7/31/20</a:t>
            </a:r>
          </a:p>
        </p:txBody>
      </p:sp>
    </p:spTree>
    <p:extLst>
      <p:ext uri="{BB962C8B-B14F-4D97-AF65-F5344CB8AC3E}">
        <p14:creationId xmlns:p14="http://schemas.microsoft.com/office/powerpoint/2010/main" val="2136611830"/>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2245E0-AA4F-3B47-887B-95382973CFC8}"/>
              </a:ext>
            </a:extLst>
          </p:cNvPr>
          <p:cNvSpPr>
            <a:spLocks noGrp="1"/>
          </p:cNvSpPr>
          <p:nvPr>
            <p:ph type="title"/>
          </p:nvPr>
        </p:nvSpPr>
        <p:spPr>
          <a:xfrm>
            <a:off x="1371600" y="0"/>
            <a:ext cx="9601200" cy="655093"/>
          </a:xfrm>
        </p:spPr>
        <p:txBody>
          <a:bodyPr>
            <a:normAutofit fontScale="90000"/>
          </a:bodyPr>
          <a:lstStyle/>
          <a:p>
            <a:r>
              <a:rPr lang="en-US" dirty="0"/>
              <a:t>Mozambique</a:t>
            </a:r>
          </a:p>
        </p:txBody>
      </p:sp>
      <p:sp>
        <p:nvSpPr>
          <p:cNvPr id="4" name="Slide Number Placeholder 3">
            <a:extLst>
              <a:ext uri="{FF2B5EF4-FFF2-40B4-BE49-F238E27FC236}">
                <a16:creationId xmlns:a16="http://schemas.microsoft.com/office/drawing/2014/main" id="{19AC67BD-4EF6-FE4E-B06D-495315C0DA2B}"/>
              </a:ext>
            </a:extLst>
          </p:cNvPr>
          <p:cNvSpPr>
            <a:spLocks noGrp="1"/>
          </p:cNvSpPr>
          <p:nvPr>
            <p:ph type="sldNum" sz="quarter" idx="12"/>
          </p:nvPr>
        </p:nvSpPr>
        <p:spPr/>
        <p:txBody>
          <a:bodyPr/>
          <a:lstStyle/>
          <a:p>
            <a:fld id="{F47DC864-4403-164E-8751-9E8DDC51AF1F}" type="slidenum">
              <a:rPr lang="en-US" smtClean="0"/>
              <a:t>42</a:t>
            </a:fld>
            <a:endParaRPr lang="en-US"/>
          </a:p>
        </p:txBody>
      </p:sp>
      <p:pic>
        <p:nvPicPr>
          <p:cNvPr id="5122" name="Picture 2" descr="Map of Mozambique">
            <a:extLst>
              <a:ext uri="{FF2B5EF4-FFF2-40B4-BE49-F238E27FC236}">
                <a16:creationId xmlns:a16="http://schemas.microsoft.com/office/drawing/2014/main" id="{332D06ED-D468-DD49-9E57-AAA13ED4972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900698" y="1035833"/>
            <a:ext cx="5144258" cy="3863713"/>
          </a:xfrm>
          <a:prstGeom prst="rect">
            <a:avLst/>
          </a:prstGeom>
          <a:noFill/>
          <a:extLst>
            <a:ext uri="{909E8E84-426E-40DD-AFC4-6F175D3DCCD1}">
              <a14:hiddenFill xmlns:a14="http://schemas.microsoft.com/office/drawing/2010/main">
                <a:solidFill>
                  <a:srgbClr val="FFFFFF"/>
                </a:solidFill>
              </a14:hiddenFill>
            </a:ext>
          </a:extLst>
        </p:spPr>
      </p:pic>
      <p:sp>
        <p:nvSpPr>
          <p:cNvPr id="5" name="Date Placeholder 4">
            <a:extLst>
              <a:ext uri="{FF2B5EF4-FFF2-40B4-BE49-F238E27FC236}">
                <a16:creationId xmlns:a16="http://schemas.microsoft.com/office/drawing/2014/main" id="{3A726EF6-F6EB-D548-90DF-B79105C4D409}"/>
              </a:ext>
            </a:extLst>
          </p:cNvPr>
          <p:cNvSpPr>
            <a:spLocks noGrp="1"/>
          </p:cNvSpPr>
          <p:nvPr>
            <p:ph type="dt" sz="half" idx="10"/>
          </p:nvPr>
        </p:nvSpPr>
        <p:spPr/>
        <p:txBody>
          <a:bodyPr/>
          <a:lstStyle/>
          <a:p>
            <a:r>
              <a:rPr lang="en-US"/>
              <a:t>7/31/20</a:t>
            </a:r>
          </a:p>
        </p:txBody>
      </p:sp>
      <p:sp>
        <p:nvSpPr>
          <p:cNvPr id="6" name="Footer Placeholder 5">
            <a:extLst>
              <a:ext uri="{FF2B5EF4-FFF2-40B4-BE49-F238E27FC236}">
                <a16:creationId xmlns:a16="http://schemas.microsoft.com/office/drawing/2014/main" id="{4B00B563-1BA5-8448-8921-F38459F2C72C}"/>
              </a:ext>
            </a:extLst>
          </p:cNvPr>
          <p:cNvSpPr>
            <a:spLocks noGrp="1"/>
          </p:cNvSpPr>
          <p:nvPr>
            <p:ph type="ftr" sz="quarter" idx="11"/>
          </p:nvPr>
        </p:nvSpPr>
        <p:spPr/>
        <p:txBody>
          <a:bodyPr/>
          <a:lstStyle/>
          <a:p>
            <a:r>
              <a:rPr lang="en-US"/>
              <a:t>ASP Colloquium</a:t>
            </a:r>
          </a:p>
        </p:txBody>
      </p:sp>
      <p:sp>
        <p:nvSpPr>
          <p:cNvPr id="10" name="Subtítulo 2">
            <a:extLst>
              <a:ext uri="{FF2B5EF4-FFF2-40B4-BE49-F238E27FC236}">
                <a16:creationId xmlns:a16="http://schemas.microsoft.com/office/drawing/2014/main" id="{4E145B20-EF87-8240-B032-3A9ED4DD6458}"/>
              </a:ext>
            </a:extLst>
          </p:cNvPr>
          <p:cNvSpPr txBox="1">
            <a:spLocks/>
          </p:cNvSpPr>
          <p:nvPr/>
        </p:nvSpPr>
        <p:spPr>
          <a:xfrm>
            <a:off x="941695" y="685800"/>
            <a:ext cx="5841241" cy="6201697"/>
          </a:xfrm>
          <a:prstGeom prst="rect">
            <a:avLst/>
          </a:prstGeom>
        </p:spPr>
        <p:txBody>
          <a:bodyPr vert="horz" lIns="91440" tIns="45720" rIns="91440" bIns="45720" rtlCol="0">
            <a:normAutofit/>
          </a:bodyPr>
          <a:lstStyle>
            <a:lvl1pPr marL="384048" indent="-384048" algn="l" defTabSz="914400" rtl="0" eaLnBrk="1" latinLnBrk="0" hangingPunct="1">
              <a:lnSpc>
                <a:spcPct val="94000"/>
              </a:lnSpc>
              <a:spcBef>
                <a:spcPts val="1000"/>
              </a:spcBef>
              <a:spcAft>
                <a:spcPts val="200"/>
              </a:spcAft>
              <a:buFont typeface="Franklin Gothic Book" panose="020B0503020102020204" pitchFamily="34" charset="0"/>
              <a:buChar char="■"/>
              <a:defRPr sz="2000" kern="1200" baseline="0">
                <a:solidFill>
                  <a:schemeClr val="tx2"/>
                </a:solidFill>
                <a:latin typeface="+mn-lt"/>
                <a:ea typeface="+mn-ea"/>
                <a:cs typeface="+mn-cs"/>
              </a:defRPr>
            </a:lvl1pPr>
            <a:lvl2pPr marL="9144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2000" i="1" kern="1200" baseline="0">
                <a:solidFill>
                  <a:schemeClr val="tx2"/>
                </a:solidFill>
                <a:latin typeface="+mn-lt"/>
                <a:ea typeface="+mn-ea"/>
                <a:cs typeface="+mn-cs"/>
              </a:defRPr>
            </a:lvl2pPr>
            <a:lvl3pPr marL="13716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800" kern="1200" baseline="0">
                <a:solidFill>
                  <a:schemeClr val="tx2"/>
                </a:solidFill>
                <a:latin typeface="+mn-lt"/>
                <a:ea typeface="+mn-ea"/>
                <a:cs typeface="+mn-cs"/>
              </a:defRPr>
            </a:lvl3pPr>
            <a:lvl4pPr marL="18288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800" i="1" kern="1200" baseline="0">
                <a:solidFill>
                  <a:schemeClr val="tx2"/>
                </a:solidFill>
                <a:latin typeface="+mn-lt"/>
                <a:ea typeface="+mn-ea"/>
                <a:cs typeface="+mn-cs"/>
              </a:defRPr>
            </a:lvl4pPr>
            <a:lvl5pPr marL="22860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kern="1200" baseline="0">
                <a:solidFill>
                  <a:schemeClr val="tx2"/>
                </a:solidFill>
                <a:latin typeface="+mn-lt"/>
                <a:ea typeface="+mn-ea"/>
                <a:cs typeface="+mn-cs"/>
              </a:defRPr>
            </a:lvl5pPr>
            <a:lvl6pPr marL="27432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i="1" kern="1200" baseline="0">
                <a:solidFill>
                  <a:schemeClr val="tx2"/>
                </a:solidFill>
                <a:latin typeface="+mn-lt"/>
                <a:ea typeface="+mn-ea"/>
                <a:cs typeface="+mn-cs"/>
              </a:defRPr>
            </a:lvl6pPr>
            <a:lvl7pPr marL="32004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7pPr>
            <a:lvl8pPr marL="36576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i="1" kern="1200" baseline="0">
                <a:solidFill>
                  <a:schemeClr val="tx2"/>
                </a:solidFill>
                <a:latin typeface="+mn-lt"/>
                <a:ea typeface="+mn-ea"/>
                <a:cs typeface="+mn-cs"/>
              </a:defRPr>
            </a:lvl8pPr>
            <a:lvl9pPr marL="41148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9pPr>
          </a:lstStyle>
          <a:p>
            <a:pPr marL="457200" indent="-457200" algn="just">
              <a:lnSpc>
                <a:spcPct val="150000"/>
              </a:lnSpc>
              <a:buFont typeface="Wingdings" pitchFamily="2" charset="2"/>
              <a:buChar char="Ø"/>
            </a:pPr>
            <a:r>
              <a:rPr lang="pt-BR" sz="1800" dirty="0">
                <a:solidFill>
                  <a:schemeClr val="tx1"/>
                </a:solidFill>
                <a:latin typeface="+mj-lt"/>
              </a:rPr>
              <a:t> </a:t>
            </a:r>
            <a:r>
              <a:rPr lang="pt-PT" sz="1800" dirty="0" err="1">
                <a:solidFill>
                  <a:schemeClr val="tx1"/>
                </a:solidFill>
                <a:latin typeface="+mj-lt"/>
                <a:cs typeface="Times New Roman" pitchFamily="18" charset="0"/>
              </a:rPr>
              <a:t>The</a:t>
            </a:r>
            <a:r>
              <a:rPr lang="pt-PT" sz="1800" dirty="0">
                <a:solidFill>
                  <a:schemeClr val="tx1"/>
                </a:solidFill>
                <a:latin typeface="+mj-lt"/>
                <a:cs typeface="Times New Roman" pitchFamily="18" charset="0"/>
              </a:rPr>
              <a:t> </a:t>
            </a:r>
            <a:r>
              <a:rPr lang="pt-PT" sz="1800" dirty="0" err="1">
                <a:solidFill>
                  <a:schemeClr val="tx1"/>
                </a:solidFill>
                <a:latin typeface="+mj-lt"/>
                <a:cs typeface="Times New Roman" pitchFamily="18" charset="0"/>
              </a:rPr>
              <a:t>first</a:t>
            </a:r>
            <a:r>
              <a:rPr lang="pt-PT" sz="1800" dirty="0">
                <a:solidFill>
                  <a:schemeClr val="tx1"/>
                </a:solidFill>
                <a:latin typeface="+mj-lt"/>
                <a:cs typeface="Times New Roman" pitchFamily="18" charset="0"/>
              </a:rPr>
              <a:t> case </a:t>
            </a:r>
            <a:r>
              <a:rPr lang="pt-PT" sz="1800" dirty="0" err="1">
                <a:solidFill>
                  <a:schemeClr val="tx1"/>
                </a:solidFill>
                <a:latin typeface="+mj-lt"/>
                <a:cs typeface="Times New Roman" pitchFamily="18" charset="0"/>
              </a:rPr>
              <a:t>was</a:t>
            </a:r>
            <a:r>
              <a:rPr lang="pt-PT" sz="1800" dirty="0">
                <a:solidFill>
                  <a:schemeClr val="tx1"/>
                </a:solidFill>
                <a:latin typeface="+mj-lt"/>
                <a:cs typeface="Times New Roman" pitchFamily="18" charset="0"/>
              </a:rPr>
              <a:t> </a:t>
            </a:r>
            <a:r>
              <a:rPr lang="pt-PT" sz="1800" dirty="0" err="1">
                <a:solidFill>
                  <a:schemeClr val="tx1"/>
                </a:solidFill>
                <a:latin typeface="+mj-lt"/>
                <a:cs typeface="Times New Roman" pitchFamily="18" charset="0"/>
              </a:rPr>
              <a:t>detected</a:t>
            </a:r>
            <a:r>
              <a:rPr lang="pt-PT" sz="1800" dirty="0">
                <a:solidFill>
                  <a:schemeClr val="tx1"/>
                </a:solidFill>
                <a:latin typeface="+mj-lt"/>
                <a:cs typeface="Times New Roman" pitchFamily="18" charset="0"/>
              </a:rPr>
              <a:t>  </a:t>
            </a:r>
            <a:r>
              <a:rPr lang="pt-PT" sz="1800" dirty="0" err="1">
                <a:solidFill>
                  <a:schemeClr val="tx1"/>
                </a:solidFill>
                <a:latin typeface="+mj-lt"/>
                <a:cs typeface="Times New Roman" pitchFamily="18" charset="0"/>
              </a:rPr>
              <a:t>on</a:t>
            </a:r>
            <a:r>
              <a:rPr lang="pt-PT" sz="1800" dirty="0">
                <a:solidFill>
                  <a:schemeClr val="tx1"/>
                </a:solidFill>
                <a:latin typeface="+mj-lt"/>
                <a:cs typeface="Times New Roman" pitchFamily="18" charset="0"/>
              </a:rPr>
              <a:t> </a:t>
            </a:r>
            <a:r>
              <a:rPr lang="pt-PT" sz="1800" dirty="0" err="1">
                <a:solidFill>
                  <a:schemeClr val="tx1"/>
                </a:solidFill>
                <a:latin typeface="+mj-lt"/>
                <a:cs typeface="Times New Roman" pitchFamily="18" charset="0"/>
              </a:rPr>
              <a:t>March</a:t>
            </a:r>
            <a:r>
              <a:rPr lang="pt-PT" sz="1800" dirty="0">
                <a:solidFill>
                  <a:schemeClr val="tx1"/>
                </a:solidFill>
                <a:latin typeface="+mj-lt"/>
                <a:cs typeface="Times New Roman" pitchFamily="18" charset="0"/>
              </a:rPr>
              <a:t> 22, 2020</a:t>
            </a:r>
            <a:r>
              <a:rPr lang="en-US" sz="1800" dirty="0">
                <a:solidFill>
                  <a:schemeClr val="tx1"/>
                </a:solidFill>
                <a:latin typeface="+mj-lt"/>
                <a:cs typeface="Times New Roman" pitchFamily="18" charset="0"/>
              </a:rPr>
              <a:t> The individual was a Mozambican national who had traveled to the United Kingdom</a:t>
            </a:r>
          </a:p>
          <a:p>
            <a:pPr marL="457200" indent="-457200" algn="just">
              <a:lnSpc>
                <a:spcPct val="150000"/>
              </a:lnSpc>
              <a:buFont typeface="Wingdings" pitchFamily="2" charset="2"/>
              <a:buChar char="Ø"/>
            </a:pPr>
            <a:r>
              <a:rPr lang="en-US" sz="1800" dirty="0">
                <a:solidFill>
                  <a:schemeClr val="tx1"/>
                </a:solidFill>
                <a:latin typeface="+mj-lt"/>
                <a:cs typeface="Times New Roman" pitchFamily="18" charset="0"/>
              </a:rPr>
              <a:t>On March 23, The government closed all schools and Universities, suspended the issuance of entry visas and cancelled the ones already issued. They imposed travelers to self-quarantine. They also suspended social events with over 50 people</a:t>
            </a:r>
          </a:p>
          <a:p>
            <a:pPr marL="457200" indent="-457200" algn="just">
              <a:lnSpc>
                <a:spcPct val="150000"/>
              </a:lnSpc>
              <a:buFont typeface="Wingdings" pitchFamily="2" charset="2"/>
              <a:buChar char="Ø"/>
            </a:pPr>
            <a:r>
              <a:rPr lang="en-US" sz="1800" dirty="0">
                <a:solidFill>
                  <a:schemeClr val="tx1"/>
                </a:solidFill>
                <a:latin typeface="+mj-lt"/>
                <a:cs typeface="Times New Roman" pitchFamily="18" charset="0"/>
              </a:rPr>
              <a:t>The state of emergency started on April 1 and has been extended monthly until all this month</a:t>
            </a:r>
          </a:p>
          <a:p>
            <a:pPr marL="457200" indent="-457200" algn="just">
              <a:lnSpc>
                <a:spcPct val="150000"/>
              </a:lnSpc>
              <a:buFont typeface="Wingdings" pitchFamily="2" charset="2"/>
              <a:buChar char="Ø"/>
            </a:pPr>
            <a:r>
              <a:rPr lang="en-US" sz="1800" dirty="0">
                <a:solidFill>
                  <a:schemeClr val="tx1"/>
                </a:solidFill>
                <a:latin typeface="+mj-lt"/>
                <a:cs typeface="Times New Roman" pitchFamily="18" charset="0"/>
              </a:rPr>
              <a:t>On May 12, they suspended international ﬂights until May 30, except for humanitarian, cargo or state ﬂights</a:t>
            </a:r>
          </a:p>
          <a:p>
            <a:pPr algn="just"/>
            <a:endParaRPr lang="en-US" sz="1800" dirty="0">
              <a:latin typeface="+mj-lt"/>
            </a:endParaRPr>
          </a:p>
          <a:p>
            <a:pPr marL="457200" indent="-457200" algn="just">
              <a:buFont typeface="Wingdings" pitchFamily="2" charset="2"/>
              <a:buChar char="Ø"/>
            </a:pPr>
            <a:endParaRPr lang="en-US" sz="1800" dirty="0">
              <a:latin typeface="+mj-lt"/>
            </a:endParaRPr>
          </a:p>
          <a:p>
            <a:pPr marL="457200" indent="-457200" algn="just">
              <a:buFont typeface="Wingdings" pitchFamily="2" charset="2"/>
              <a:buChar char="Ø"/>
            </a:pPr>
            <a:endParaRPr lang="en-US" sz="1800" dirty="0">
              <a:latin typeface="+mj-lt"/>
            </a:endParaRPr>
          </a:p>
          <a:p>
            <a:pPr marL="457200" indent="-457200" algn="just">
              <a:buFont typeface="Wingdings" pitchFamily="2" charset="2"/>
              <a:buChar char="Ø"/>
            </a:pPr>
            <a:endParaRPr lang="pt-PT" sz="1800" dirty="0">
              <a:latin typeface="+mj-lt"/>
            </a:endParaRPr>
          </a:p>
          <a:p>
            <a:pPr marL="457200" indent="-457200" algn="just">
              <a:buFont typeface="Wingdings" pitchFamily="2" charset="2"/>
              <a:buChar char="Ø"/>
            </a:pPr>
            <a:endParaRPr lang="pt-BR" sz="1800" dirty="0">
              <a:solidFill>
                <a:schemeClr val="tx1"/>
              </a:solidFill>
              <a:latin typeface="+mj-lt"/>
            </a:endParaRPr>
          </a:p>
        </p:txBody>
      </p:sp>
    </p:spTree>
    <p:extLst>
      <p:ext uri="{BB962C8B-B14F-4D97-AF65-F5344CB8AC3E}">
        <p14:creationId xmlns:p14="http://schemas.microsoft.com/office/powerpoint/2010/main" val="2961554665"/>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AE44F2-5701-D84A-8E7F-279902B22AE3}"/>
              </a:ext>
            </a:extLst>
          </p:cNvPr>
          <p:cNvSpPr>
            <a:spLocks noGrp="1"/>
          </p:cNvSpPr>
          <p:nvPr>
            <p:ph type="title"/>
          </p:nvPr>
        </p:nvSpPr>
        <p:spPr>
          <a:xfrm>
            <a:off x="1371600" y="139890"/>
            <a:ext cx="9601200" cy="638033"/>
          </a:xfrm>
        </p:spPr>
        <p:txBody>
          <a:bodyPr>
            <a:normAutofit fontScale="90000"/>
          </a:bodyPr>
          <a:lstStyle/>
          <a:p>
            <a:r>
              <a:rPr lang="en-US" dirty="0"/>
              <a:t>Mozambique</a:t>
            </a:r>
          </a:p>
        </p:txBody>
      </p:sp>
      <p:sp>
        <p:nvSpPr>
          <p:cNvPr id="4" name="Date Placeholder 3">
            <a:extLst>
              <a:ext uri="{FF2B5EF4-FFF2-40B4-BE49-F238E27FC236}">
                <a16:creationId xmlns:a16="http://schemas.microsoft.com/office/drawing/2014/main" id="{18D4EC14-B641-E64D-9FB8-4513934CAAED}"/>
              </a:ext>
            </a:extLst>
          </p:cNvPr>
          <p:cNvSpPr>
            <a:spLocks noGrp="1"/>
          </p:cNvSpPr>
          <p:nvPr>
            <p:ph type="dt" sz="half" idx="10"/>
          </p:nvPr>
        </p:nvSpPr>
        <p:spPr/>
        <p:txBody>
          <a:bodyPr/>
          <a:lstStyle/>
          <a:p>
            <a:r>
              <a:rPr lang="en-US"/>
              <a:t>7/31/20</a:t>
            </a:r>
          </a:p>
        </p:txBody>
      </p:sp>
      <p:sp>
        <p:nvSpPr>
          <p:cNvPr id="5" name="Footer Placeholder 4">
            <a:extLst>
              <a:ext uri="{FF2B5EF4-FFF2-40B4-BE49-F238E27FC236}">
                <a16:creationId xmlns:a16="http://schemas.microsoft.com/office/drawing/2014/main" id="{CF0BBE99-188F-C94A-965E-DFC8655D8AAD}"/>
              </a:ext>
            </a:extLst>
          </p:cNvPr>
          <p:cNvSpPr>
            <a:spLocks noGrp="1"/>
          </p:cNvSpPr>
          <p:nvPr>
            <p:ph type="ftr" sz="quarter" idx="11"/>
          </p:nvPr>
        </p:nvSpPr>
        <p:spPr/>
        <p:txBody>
          <a:bodyPr/>
          <a:lstStyle/>
          <a:p>
            <a:r>
              <a:rPr lang="en-US"/>
              <a:t>ASP Colloquium</a:t>
            </a:r>
          </a:p>
        </p:txBody>
      </p:sp>
      <p:sp>
        <p:nvSpPr>
          <p:cNvPr id="6" name="Slide Number Placeholder 5">
            <a:extLst>
              <a:ext uri="{FF2B5EF4-FFF2-40B4-BE49-F238E27FC236}">
                <a16:creationId xmlns:a16="http://schemas.microsoft.com/office/drawing/2014/main" id="{7A9DE78A-CFA4-854E-B791-423D6502F811}"/>
              </a:ext>
            </a:extLst>
          </p:cNvPr>
          <p:cNvSpPr>
            <a:spLocks noGrp="1"/>
          </p:cNvSpPr>
          <p:nvPr>
            <p:ph type="sldNum" sz="quarter" idx="12"/>
          </p:nvPr>
        </p:nvSpPr>
        <p:spPr/>
        <p:txBody>
          <a:bodyPr/>
          <a:lstStyle/>
          <a:p>
            <a:fld id="{EE89B059-E7D0-914B-9C72-7258701F1F1A}" type="slidenum">
              <a:rPr lang="en-US" smtClean="0"/>
              <a:t>43</a:t>
            </a:fld>
            <a:endParaRPr lang="en-US"/>
          </a:p>
        </p:txBody>
      </p:sp>
      <p:sp>
        <p:nvSpPr>
          <p:cNvPr id="7" name="Marcador de Posição de Conteúdo 2">
            <a:extLst>
              <a:ext uri="{FF2B5EF4-FFF2-40B4-BE49-F238E27FC236}">
                <a16:creationId xmlns:a16="http://schemas.microsoft.com/office/drawing/2014/main" id="{B9E1EC3C-AD4F-4645-96F2-BC7122299D26}"/>
              </a:ext>
            </a:extLst>
          </p:cNvPr>
          <p:cNvSpPr>
            <a:spLocks noGrp="1"/>
          </p:cNvSpPr>
          <p:nvPr>
            <p:ph idx="1"/>
          </p:nvPr>
        </p:nvSpPr>
        <p:spPr>
          <a:xfrm>
            <a:off x="1992936" y="1024854"/>
            <a:ext cx="8839200" cy="5181600"/>
          </a:xfrm>
        </p:spPr>
        <p:txBody>
          <a:bodyPr>
            <a:normAutofit/>
          </a:bodyPr>
          <a:lstStyle/>
          <a:p>
            <a:pPr>
              <a:lnSpc>
                <a:spcPct val="150000"/>
              </a:lnSpc>
              <a:buFont typeface="Wingdings" pitchFamily="2" charset="2"/>
              <a:buChar char="Ø"/>
            </a:pPr>
            <a:r>
              <a:rPr lang="en-US" sz="2400" dirty="0">
                <a:latin typeface="Times New Roman" pitchFamily="18" charset="0"/>
                <a:cs typeface="Times New Roman" pitchFamily="18" charset="0"/>
              </a:rPr>
              <a:t>The government has not imposed a lockdown yet</a:t>
            </a:r>
          </a:p>
          <a:p>
            <a:pPr>
              <a:lnSpc>
                <a:spcPct val="150000"/>
              </a:lnSpc>
              <a:buFont typeface="Wingdings" pitchFamily="2" charset="2"/>
              <a:buChar char="Ø"/>
            </a:pPr>
            <a:r>
              <a:rPr lang="en-US" sz="2400" dirty="0">
                <a:latin typeface="Times New Roman" pitchFamily="18" charset="0"/>
                <a:cs typeface="Times New Roman" pitchFamily="18" charset="0"/>
              </a:rPr>
              <a:t>The government and local authorities are studying schools re-opening strategies</a:t>
            </a:r>
          </a:p>
          <a:p>
            <a:pPr>
              <a:lnSpc>
                <a:spcPct val="150000"/>
              </a:lnSpc>
              <a:buFont typeface="Wingdings" pitchFamily="2" charset="2"/>
              <a:buChar char="Ø"/>
            </a:pPr>
            <a:r>
              <a:rPr lang="en-US" sz="2400" dirty="0">
                <a:latin typeface="Times New Roman" pitchFamily="18" charset="0"/>
                <a:cs typeface="Times New Roman" pitchFamily="18" charset="0"/>
              </a:rPr>
              <a:t>Until</a:t>
            </a:r>
            <a:r>
              <a:rPr lang="pt-PT" sz="2400" dirty="0">
                <a:latin typeface="Times New Roman" pitchFamily="18" charset="0"/>
                <a:cs typeface="Times New Roman" pitchFamily="18" charset="0"/>
              </a:rPr>
              <a:t> </a:t>
            </a:r>
            <a:r>
              <a:rPr lang="pt-PT" sz="2400" dirty="0" err="1">
                <a:latin typeface="Times New Roman" pitchFamily="18" charset="0"/>
                <a:cs typeface="Times New Roman" pitchFamily="18" charset="0"/>
              </a:rPr>
              <a:t>July</a:t>
            </a:r>
            <a:r>
              <a:rPr lang="pt-PT" sz="2400" dirty="0">
                <a:latin typeface="Times New Roman" pitchFamily="18" charset="0"/>
                <a:cs typeface="Times New Roman" pitchFamily="18" charset="0"/>
              </a:rPr>
              <a:t> 22, 1557 </a:t>
            </a:r>
            <a:r>
              <a:rPr lang="pt-PT" sz="2400" dirty="0" err="1">
                <a:latin typeface="Times New Roman" pitchFamily="18" charset="0"/>
                <a:cs typeface="Times New Roman" pitchFamily="18" charset="0"/>
              </a:rPr>
              <a:t>infected</a:t>
            </a:r>
            <a:r>
              <a:rPr lang="pt-PT" sz="2400" dirty="0">
                <a:latin typeface="Times New Roman" pitchFamily="18" charset="0"/>
                <a:cs typeface="Times New Roman" pitchFamily="18" charset="0"/>
              </a:rPr>
              <a:t> cases, 1021 active cases, 523 </a:t>
            </a:r>
            <a:r>
              <a:rPr lang="en-US" sz="2400" dirty="0">
                <a:latin typeface="Times New Roman" pitchFamily="18" charset="0"/>
                <a:cs typeface="Times New Roman" pitchFamily="18" charset="0"/>
              </a:rPr>
              <a:t>recovered</a:t>
            </a:r>
            <a:r>
              <a:rPr lang="pt-PT" sz="2400" dirty="0">
                <a:latin typeface="Times New Roman" pitchFamily="18" charset="0"/>
                <a:cs typeface="Times New Roman" pitchFamily="18" charset="0"/>
              </a:rPr>
              <a:t> cases  </a:t>
            </a:r>
            <a:r>
              <a:rPr lang="pt-PT" sz="2400" dirty="0" err="1">
                <a:latin typeface="Times New Roman" pitchFamily="18" charset="0"/>
                <a:cs typeface="Times New Roman" pitchFamily="18" charset="0"/>
              </a:rPr>
              <a:t>and</a:t>
            </a:r>
            <a:r>
              <a:rPr lang="pt-PT" sz="2400" dirty="0">
                <a:latin typeface="Times New Roman" pitchFamily="18" charset="0"/>
                <a:cs typeface="Times New Roman" pitchFamily="18" charset="0"/>
              </a:rPr>
              <a:t> 11 </a:t>
            </a:r>
            <a:r>
              <a:rPr lang="pt-PT" sz="2400" dirty="0" err="1">
                <a:latin typeface="Times New Roman" pitchFamily="18" charset="0"/>
                <a:cs typeface="Times New Roman" pitchFamily="18" charset="0"/>
              </a:rPr>
              <a:t>dead</a:t>
            </a:r>
            <a:endParaRPr lang="pt-PT" sz="2400" dirty="0">
              <a:latin typeface="Times New Roman" pitchFamily="18" charset="0"/>
              <a:cs typeface="Times New Roman" pitchFamily="18" charset="0"/>
            </a:endParaRPr>
          </a:p>
          <a:p>
            <a:pPr>
              <a:lnSpc>
                <a:spcPct val="150000"/>
              </a:lnSpc>
              <a:buFont typeface="Wingdings" pitchFamily="2" charset="2"/>
              <a:buChar char="Ø"/>
            </a:pPr>
            <a:r>
              <a:rPr lang="pt-PT" sz="2400" dirty="0">
                <a:latin typeface="Times New Roman" pitchFamily="18" charset="0"/>
                <a:cs typeface="Times New Roman" pitchFamily="18" charset="0"/>
              </a:rPr>
              <a:t>Oficial website </a:t>
            </a:r>
            <a:r>
              <a:rPr lang="pt-PT" sz="2400" dirty="0" err="1">
                <a:latin typeface="Times New Roman" pitchFamily="18" charset="0"/>
                <a:cs typeface="Times New Roman" pitchFamily="18" charset="0"/>
              </a:rPr>
              <a:t>of</a:t>
            </a:r>
            <a:r>
              <a:rPr lang="pt-PT" sz="2400" dirty="0">
                <a:latin typeface="Times New Roman" pitchFamily="18" charset="0"/>
                <a:cs typeface="Times New Roman" pitchFamily="18" charset="0"/>
              </a:rPr>
              <a:t>  </a:t>
            </a:r>
            <a:r>
              <a:rPr lang="pt-PT" sz="2400" dirty="0" err="1">
                <a:latin typeface="Times New Roman" pitchFamily="18" charset="0"/>
                <a:cs typeface="Times New Roman" pitchFamily="18" charset="0"/>
              </a:rPr>
              <a:t>Mozambican</a:t>
            </a:r>
            <a:r>
              <a:rPr lang="pt-PT" sz="2400" dirty="0">
                <a:latin typeface="Times New Roman" pitchFamily="18" charset="0"/>
                <a:cs typeface="Times New Roman" pitchFamily="18" charset="0"/>
              </a:rPr>
              <a:t> </a:t>
            </a:r>
            <a:r>
              <a:rPr lang="pt-PT" sz="2400" dirty="0" err="1">
                <a:latin typeface="Times New Roman" pitchFamily="18" charset="0"/>
                <a:cs typeface="Times New Roman" pitchFamily="18" charset="0"/>
              </a:rPr>
              <a:t>government</a:t>
            </a:r>
            <a:r>
              <a:rPr lang="pt-PT" sz="2400" dirty="0">
                <a:latin typeface="Times New Roman" pitchFamily="18" charset="0"/>
                <a:cs typeface="Times New Roman" pitchFamily="18" charset="0"/>
              </a:rPr>
              <a:t> “</a:t>
            </a:r>
            <a:r>
              <a:rPr lang="pt-PT" sz="2400" u="sng" dirty="0">
                <a:solidFill>
                  <a:srgbClr val="0070C0"/>
                </a:solidFill>
                <a:latin typeface="Times New Roman" pitchFamily="18" charset="0"/>
                <a:cs typeface="Times New Roman" pitchFamily="18" charset="0"/>
              </a:rPr>
              <a:t>Covid-19 fica atento</a:t>
            </a:r>
            <a:r>
              <a:rPr lang="pt-PT" sz="2400" dirty="0">
                <a:latin typeface="Times New Roman" pitchFamily="18" charset="0"/>
                <a:cs typeface="Times New Roman" pitchFamily="18" charset="0"/>
              </a:rPr>
              <a:t>”</a:t>
            </a:r>
          </a:p>
          <a:p>
            <a:pPr lvl="1">
              <a:lnSpc>
                <a:spcPct val="150000"/>
              </a:lnSpc>
              <a:buFont typeface="Wingdings" pitchFamily="2" charset="2"/>
              <a:buChar char="Ø"/>
            </a:pPr>
            <a:r>
              <a:rPr lang="pt-PT" sz="2400" dirty="0">
                <a:solidFill>
                  <a:srgbClr val="0070C0"/>
                </a:solidFill>
                <a:latin typeface="Times New Roman" pitchFamily="18" charset="0"/>
                <a:cs typeface="Times New Roman" pitchFamily="18" charset="0"/>
                <a:hlinkClick r:id="rId2">
                  <a:extLst>
                    <a:ext uri="{A12FA001-AC4F-418D-AE19-62706E023703}">
                      <ahyp:hlinkClr xmlns:ahyp="http://schemas.microsoft.com/office/drawing/2018/hyperlinkcolor" val="tx"/>
                    </a:ext>
                  </a:extLst>
                </a:hlinkClick>
              </a:rPr>
              <a:t>https://covid19.ins.gov.mz/</a:t>
            </a:r>
            <a:endParaRPr lang="pt-PT" sz="2400" dirty="0">
              <a:solidFill>
                <a:srgbClr val="0070C0"/>
              </a:solidFill>
              <a:latin typeface="Times New Roman" pitchFamily="18" charset="0"/>
              <a:cs typeface="Times New Roman" pitchFamily="18" charset="0"/>
            </a:endParaRPr>
          </a:p>
          <a:p>
            <a:pPr lvl="1">
              <a:lnSpc>
                <a:spcPct val="150000"/>
              </a:lnSpc>
              <a:buFont typeface="Wingdings" pitchFamily="2" charset="2"/>
              <a:buChar char="Ø"/>
            </a:pPr>
            <a:endParaRPr lang="pt-PT" sz="2400" dirty="0">
              <a:latin typeface="Times New Roman" pitchFamily="18" charset="0"/>
              <a:cs typeface="Times New Roman" pitchFamily="18" charset="0"/>
            </a:endParaRPr>
          </a:p>
          <a:p>
            <a:endParaRPr lang="pt-PT" dirty="0"/>
          </a:p>
          <a:p>
            <a:endParaRPr lang="pt-PT" dirty="0"/>
          </a:p>
        </p:txBody>
      </p:sp>
    </p:spTree>
    <p:extLst>
      <p:ext uri="{BB962C8B-B14F-4D97-AF65-F5344CB8AC3E}">
        <p14:creationId xmlns:p14="http://schemas.microsoft.com/office/powerpoint/2010/main" val="3759114077"/>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0066A3-4ED1-E54F-9F35-66298CBA51B8}"/>
              </a:ext>
            </a:extLst>
          </p:cNvPr>
          <p:cNvSpPr>
            <a:spLocks noGrp="1"/>
          </p:cNvSpPr>
          <p:nvPr>
            <p:ph type="title"/>
          </p:nvPr>
        </p:nvSpPr>
        <p:spPr>
          <a:xfrm>
            <a:off x="798394" y="0"/>
            <a:ext cx="9601200" cy="678976"/>
          </a:xfrm>
        </p:spPr>
        <p:txBody>
          <a:bodyPr>
            <a:normAutofit fontScale="90000"/>
          </a:bodyPr>
          <a:lstStyle/>
          <a:p>
            <a:r>
              <a:rPr lang="en-US"/>
              <a:t>Mozambique</a:t>
            </a:r>
          </a:p>
        </p:txBody>
      </p:sp>
      <p:sp>
        <p:nvSpPr>
          <p:cNvPr id="4" name="Footer Placeholder 3">
            <a:extLst>
              <a:ext uri="{FF2B5EF4-FFF2-40B4-BE49-F238E27FC236}">
                <a16:creationId xmlns:a16="http://schemas.microsoft.com/office/drawing/2014/main" id="{955FF5CB-3A16-6D40-863F-B949ED21308D}"/>
              </a:ext>
            </a:extLst>
          </p:cNvPr>
          <p:cNvSpPr>
            <a:spLocks noGrp="1"/>
          </p:cNvSpPr>
          <p:nvPr>
            <p:ph type="ftr" sz="quarter" idx="11"/>
          </p:nvPr>
        </p:nvSpPr>
        <p:spPr/>
        <p:txBody>
          <a:bodyPr/>
          <a:lstStyle/>
          <a:p>
            <a:r>
              <a:rPr lang="en-US"/>
              <a:t>ASP Colloquium</a:t>
            </a:r>
          </a:p>
        </p:txBody>
      </p:sp>
      <p:sp>
        <p:nvSpPr>
          <p:cNvPr id="5" name="Slide Number Placeholder 4">
            <a:extLst>
              <a:ext uri="{FF2B5EF4-FFF2-40B4-BE49-F238E27FC236}">
                <a16:creationId xmlns:a16="http://schemas.microsoft.com/office/drawing/2014/main" id="{ECEA1AD2-AC44-9A42-BA77-45E143DE2CD1}"/>
              </a:ext>
            </a:extLst>
          </p:cNvPr>
          <p:cNvSpPr>
            <a:spLocks noGrp="1"/>
          </p:cNvSpPr>
          <p:nvPr>
            <p:ph type="sldNum" sz="quarter" idx="12"/>
          </p:nvPr>
        </p:nvSpPr>
        <p:spPr/>
        <p:txBody>
          <a:bodyPr/>
          <a:lstStyle/>
          <a:p>
            <a:fld id="{EE89B059-E7D0-914B-9C72-7258701F1F1A}" type="slidenum">
              <a:rPr lang="en-US" smtClean="0"/>
              <a:t>44</a:t>
            </a:fld>
            <a:endParaRPr lang="en-US"/>
          </a:p>
        </p:txBody>
      </p:sp>
      <p:pic>
        <p:nvPicPr>
          <p:cNvPr id="7" name="Picture 6">
            <a:extLst>
              <a:ext uri="{FF2B5EF4-FFF2-40B4-BE49-F238E27FC236}">
                <a16:creationId xmlns:a16="http://schemas.microsoft.com/office/drawing/2014/main" id="{19C75E4E-CE1E-A640-B913-402486212AE1}"/>
              </a:ext>
            </a:extLst>
          </p:cNvPr>
          <p:cNvPicPr>
            <a:picLocks noChangeAspect="1"/>
          </p:cNvPicPr>
          <p:nvPr/>
        </p:nvPicPr>
        <p:blipFill>
          <a:blip r:embed="rId2"/>
          <a:stretch>
            <a:fillRect/>
          </a:stretch>
        </p:blipFill>
        <p:spPr>
          <a:xfrm>
            <a:off x="3659669" y="0"/>
            <a:ext cx="7038267" cy="6858000"/>
          </a:xfrm>
          <a:prstGeom prst="rect">
            <a:avLst/>
          </a:prstGeom>
        </p:spPr>
      </p:pic>
      <p:sp>
        <p:nvSpPr>
          <p:cNvPr id="8" name="Date Placeholder 7">
            <a:extLst>
              <a:ext uri="{FF2B5EF4-FFF2-40B4-BE49-F238E27FC236}">
                <a16:creationId xmlns:a16="http://schemas.microsoft.com/office/drawing/2014/main" id="{FFF64D1E-9F82-8549-ACD1-4A17F5F26833}"/>
              </a:ext>
            </a:extLst>
          </p:cNvPr>
          <p:cNvSpPr>
            <a:spLocks noGrp="1"/>
          </p:cNvSpPr>
          <p:nvPr>
            <p:ph type="dt" sz="half" idx="10"/>
          </p:nvPr>
        </p:nvSpPr>
        <p:spPr/>
        <p:txBody>
          <a:bodyPr/>
          <a:lstStyle/>
          <a:p>
            <a:r>
              <a:rPr lang="en-US"/>
              <a:t>7/31/20</a:t>
            </a:r>
          </a:p>
        </p:txBody>
      </p:sp>
    </p:spTree>
    <p:extLst>
      <p:ext uri="{BB962C8B-B14F-4D97-AF65-F5344CB8AC3E}">
        <p14:creationId xmlns:p14="http://schemas.microsoft.com/office/powerpoint/2010/main" val="630268472"/>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67828" y="0"/>
            <a:ext cx="9601200" cy="777922"/>
          </a:xfrm>
        </p:spPr>
        <p:txBody>
          <a:bodyPr/>
          <a:lstStyle/>
          <a:p>
            <a:r>
              <a:rPr lang="en-US"/>
              <a:t> Understanding Covid-19 — Rwanda</a:t>
            </a:r>
          </a:p>
        </p:txBody>
      </p:sp>
      <p:sp>
        <p:nvSpPr>
          <p:cNvPr id="4" name="Slide Number Placeholder 3">
            <a:extLst>
              <a:ext uri="{FF2B5EF4-FFF2-40B4-BE49-F238E27FC236}">
                <a16:creationId xmlns:a16="http://schemas.microsoft.com/office/drawing/2014/main" id="{07D7E9AD-6EF7-4A4E-AD14-81B2086FEC9D}"/>
              </a:ext>
            </a:extLst>
          </p:cNvPr>
          <p:cNvSpPr>
            <a:spLocks noGrp="1"/>
          </p:cNvSpPr>
          <p:nvPr>
            <p:ph type="sldNum" sz="quarter" idx="12"/>
          </p:nvPr>
        </p:nvSpPr>
        <p:spPr/>
        <p:txBody>
          <a:bodyPr/>
          <a:lstStyle/>
          <a:p>
            <a:fld id="{F47DC864-4403-164E-8751-9E8DDC51AF1F}" type="slidenum">
              <a:rPr lang="en-US" smtClean="0"/>
              <a:t>45</a:t>
            </a:fld>
            <a:endParaRPr lang="en-US"/>
          </a:p>
        </p:txBody>
      </p:sp>
      <p:pic>
        <p:nvPicPr>
          <p:cNvPr id="6146" name="Picture 2" descr="Map of Rwanda Images, Stock Photos &amp; Vectors | Shutterstock">
            <a:extLst>
              <a:ext uri="{FF2B5EF4-FFF2-40B4-BE49-F238E27FC236}">
                <a16:creationId xmlns:a16="http://schemas.microsoft.com/office/drawing/2014/main" id="{7758E670-24F5-7E4E-8041-A3849E8AD78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703213" y="1719239"/>
            <a:ext cx="3937000" cy="3556000"/>
          </a:xfrm>
          <a:prstGeom prst="rect">
            <a:avLst/>
          </a:prstGeom>
          <a:noFill/>
          <a:extLst>
            <a:ext uri="{909E8E84-426E-40DD-AFC4-6F175D3DCCD1}">
              <a14:hiddenFill xmlns:a14="http://schemas.microsoft.com/office/drawing/2010/main">
                <a:solidFill>
                  <a:srgbClr val="FFFFFF"/>
                </a:solidFill>
              </a14:hiddenFill>
            </a:ext>
          </a:extLst>
        </p:spPr>
      </p:pic>
      <p:sp>
        <p:nvSpPr>
          <p:cNvPr id="8" name="Content Placeholder 2">
            <a:extLst>
              <a:ext uri="{FF2B5EF4-FFF2-40B4-BE49-F238E27FC236}">
                <a16:creationId xmlns:a16="http://schemas.microsoft.com/office/drawing/2014/main" id="{2A3039E7-3C5B-464B-A210-AADF76618D47}"/>
              </a:ext>
            </a:extLst>
          </p:cNvPr>
          <p:cNvSpPr>
            <a:spLocks noGrp="1"/>
          </p:cNvSpPr>
          <p:nvPr>
            <p:ph idx="1"/>
          </p:nvPr>
        </p:nvSpPr>
        <p:spPr>
          <a:xfrm>
            <a:off x="866633" y="1166883"/>
            <a:ext cx="6836580" cy="5165678"/>
          </a:xfrm>
        </p:spPr>
        <p:txBody>
          <a:bodyPr>
            <a:normAutofit lnSpcReduction="10000"/>
          </a:bodyPr>
          <a:lstStyle/>
          <a:p>
            <a:r>
              <a:rPr lang="en-US"/>
              <a:t>On 14</a:t>
            </a:r>
            <a:r>
              <a:rPr lang="en-US" baseline="30000"/>
              <a:t>th</a:t>
            </a:r>
            <a:r>
              <a:rPr lang="en-US"/>
              <a:t> March 2020 Rwanda confirmed first case  of covid-19,</a:t>
            </a:r>
          </a:p>
          <a:p>
            <a:r>
              <a:rPr lang="en-US"/>
              <a:t>It was a foreign national who in the country  on 8</a:t>
            </a:r>
            <a:r>
              <a:rPr lang="en-US" baseline="30000"/>
              <a:t>th</a:t>
            </a:r>
            <a:r>
              <a:rPr lang="en-US"/>
              <a:t> March 2020,</a:t>
            </a:r>
          </a:p>
          <a:p>
            <a:r>
              <a:rPr lang="en-US"/>
              <a:t>He showed no symptoms upon arrival in Rwanda and he reported himself to a health facility on 13</a:t>
            </a:r>
            <a:r>
              <a:rPr lang="en-US" baseline="30000"/>
              <a:t>th</a:t>
            </a:r>
            <a:r>
              <a:rPr lang="en-US"/>
              <a:t> March where he was tested immediately. </a:t>
            </a:r>
          </a:p>
          <a:p>
            <a:r>
              <a:rPr lang="en-US"/>
              <a:t>By 15</a:t>
            </a:r>
            <a:r>
              <a:rPr lang="en-US" baseline="30000"/>
              <a:t>th</a:t>
            </a:r>
            <a:r>
              <a:rPr lang="en-US"/>
              <a:t> March schools, places of worships, weddings were all postponed till further notice</a:t>
            </a:r>
          </a:p>
          <a:p>
            <a:r>
              <a:rPr lang="en-US"/>
              <a:t>Testing of symptomatic cases started right away before the first case was identified just after world health declared covid-19 as a pandemic.</a:t>
            </a:r>
          </a:p>
          <a:p>
            <a:r>
              <a:rPr lang="en-US"/>
              <a:t>Testing of asymptomatic cases  and contact tracing started on the date same after identification of the first case on  March 14</a:t>
            </a:r>
            <a:r>
              <a:rPr lang="en-US" baseline="30000"/>
              <a:t>th</a:t>
            </a:r>
            <a:r>
              <a:rPr lang="en-US"/>
              <a:t> 2020. </a:t>
            </a:r>
          </a:p>
          <a:p>
            <a:endParaRPr lang="en-US"/>
          </a:p>
        </p:txBody>
      </p:sp>
      <p:sp>
        <p:nvSpPr>
          <p:cNvPr id="7" name="Date Placeholder 6">
            <a:extLst>
              <a:ext uri="{FF2B5EF4-FFF2-40B4-BE49-F238E27FC236}">
                <a16:creationId xmlns:a16="http://schemas.microsoft.com/office/drawing/2014/main" id="{38593F4A-25A7-A241-995F-06132F72DDCB}"/>
              </a:ext>
            </a:extLst>
          </p:cNvPr>
          <p:cNvSpPr>
            <a:spLocks noGrp="1"/>
          </p:cNvSpPr>
          <p:nvPr>
            <p:ph type="dt" sz="half" idx="10"/>
          </p:nvPr>
        </p:nvSpPr>
        <p:spPr/>
        <p:txBody>
          <a:bodyPr/>
          <a:lstStyle/>
          <a:p>
            <a:r>
              <a:rPr lang="en-US"/>
              <a:t>7/31/20</a:t>
            </a:r>
          </a:p>
        </p:txBody>
      </p:sp>
      <p:sp>
        <p:nvSpPr>
          <p:cNvPr id="9" name="Footer Placeholder 8">
            <a:extLst>
              <a:ext uri="{FF2B5EF4-FFF2-40B4-BE49-F238E27FC236}">
                <a16:creationId xmlns:a16="http://schemas.microsoft.com/office/drawing/2014/main" id="{3A9F0716-13B1-3946-B779-90D7189A3C69}"/>
              </a:ext>
            </a:extLst>
          </p:cNvPr>
          <p:cNvSpPr>
            <a:spLocks noGrp="1"/>
          </p:cNvSpPr>
          <p:nvPr>
            <p:ph type="ftr" sz="quarter" idx="11"/>
          </p:nvPr>
        </p:nvSpPr>
        <p:spPr/>
        <p:txBody>
          <a:bodyPr/>
          <a:lstStyle/>
          <a:p>
            <a:r>
              <a:rPr lang="en-US"/>
              <a:t>ASP Colloquium</a:t>
            </a:r>
          </a:p>
        </p:txBody>
      </p:sp>
    </p:spTree>
    <p:extLst>
      <p:ext uri="{BB962C8B-B14F-4D97-AF65-F5344CB8AC3E}">
        <p14:creationId xmlns:p14="http://schemas.microsoft.com/office/powerpoint/2010/main" val="4286374541"/>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Rwanda continue …</a:t>
            </a:r>
          </a:p>
        </p:txBody>
      </p:sp>
      <p:sp>
        <p:nvSpPr>
          <p:cNvPr id="4" name="Slide Number Placeholder 3">
            <a:extLst>
              <a:ext uri="{FF2B5EF4-FFF2-40B4-BE49-F238E27FC236}">
                <a16:creationId xmlns:a16="http://schemas.microsoft.com/office/drawing/2014/main" id="{0D3DC1DE-CEB5-3745-BA85-6673538B8FBD}"/>
              </a:ext>
            </a:extLst>
          </p:cNvPr>
          <p:cNvSpPr>
            <a:spLocks noGrp="1"/>
          </p:cNvSpPr>
          <p:nvPr>
            <p:ph type="sldNum" sz="quarter" idx="12"/>
          </p:nvPr>
        </p:nvSpPr>
        <p:spPr/>
        <p:txBody>
          <a:bodyPr/>
          <a:lstStyle/>
          <a:p>
            <a:fld id="{F47DC864-4403-164E-8751-9E8DDC51AF1F}" type="slidenum">
              <a:rPr lang="en-US" smtClean="0"/>
              <a:t>46</a:t>
            </a:fld>
            <a:endParaRPr lang="en-US"/>
          </a:p>
        </p:txBody>
      </p:sp>
      <p:sp>
        <p:nvSpPr>
          <p:cNvPr id="6" name="Content Placeholder 5">
            <a:extLst>
              <a:ext uri="{FF2B5EF4-FFF2-40B4-BE49-F238E27FC236}">
                <a16:creationId xmlns:a16="http://schemas.microsoft.com/office/drawing/2014/main" id="{F10AF0BF-66AB-F947-BE1C-E082C2C81C07}"/>
              </a:ext>
            </a:extLst>
          </p:cNvPr>
          <p:cNvSpPr>
            <a:spLocks noGrp="1"/>
          </p:cNvSpPr>
          <p:nvPr>
            <p:ph idx="1"/>
          </p:nvPr>
        </p:nvSpPr>
        <p:spPr>
          <a:xfrm>
            <a:off x="1371600" y="1740089"/>
            <a:ext cx="9860507" cy="4333166"/>
          </a:xfrm>
        </p:spPr>
        <p:txBody>
          <a:bodyPr/>
          <a:lstStyle/>
          <a:p>
            <a:r>
              <a:rPr lang="en-US"/>
              <a:t>Due to increase in number of cases additional safety measures were taken, on 21</a:t>
            </a:r>
            <a:r>
              <a:rPr lang="en-US" baseline="30000"/>
              <a:t>st</a:t>
            </a:r>
            <a:r>
              <a:rPr lang="en-US"/>
              <a:t> March 2020, Lockdown was implemented, by closing of markets, bars, boarders, airports etc. except those selling essentials such as food and hygienic products</a:t>
            </a:r>
          </a:p>
          <a:p>
            <a:r>
              <a:rPr lang="en-US" b="1"/>
              <a:t>Additional information</a:t>
            </a:r>
          </a:p>
          <a:p>
            <a:r>
              <a:rPr lang="en-US"/>
              <a:t>Contact tracing is one of the best measures used by Rwandan Government  to test asymptomatic  individuals who came in contact with the infected persons </a:t>
            </a:r>
          </a:p>
          <a:p>
            <a:r>
              <a:rPr lang="en-US"/>
              <a:t>Masks are required  in all public places, markets and shops are provided with sanitizers to prevent further spread of the virus</a:t>
            </a:r>
          </a:p>
          <a:p>
            <a:r>
              <a:rPr lang="en-US" b="1"/>
              <a:t>NB</a:t>
            </a:r>
            <a:r>
              <a:rPr lang="en-US"/>
              <a:t>: Total Population of Rwanda is  not less than 12 Million.</a:t>
            </a:r>
          </a:p>
          <a:p>
            <a:endParaRPr lang="en-US"/>
          </a:p>
        </p:txBody>
      </p:sp>
      <p:sp>
        <p:nvSpPr>
          <p:cNvPr id="7" name="Date Placeholder 6">
            <a:extLst>
              <a:ext uri="{FF2B5EF4-FFF2-40B4-BE49-F238E27FC236}">
                <a16:creationId xmlns:a16="http://schemas.microsoft.com/office/drawing/2014/main" id="{491B75DB-4459-4640-90F9-22BC284545E9}"/>
              </a:ext>
            </a:extLst>
          </p:cNvPr>
          <p:cNvSpPr>
            <a:spLocks noGrp="1"/>
          </p:cNvSpPr>
          <p:nvPr>
            <p:ph type="dt" sz="half" idx="10"/>
          </p:nvPr>
        </p:nvSpPr>
        <p:spPr/>
        <p:txBody>
          <a:bodyPr/>
          <a:lstStyle/>
          <a:p>
            <a:r>
              <a:rPr lang="en-US"/>
              <a:t>7/31/20</a:t>
            </a:r>
          </a:p>
        </p:txBody>
      </p:sp>
      <p:sp>
        <p:nvSpPr>
          <p:cNvPr id="8" name="Footer Placeholder 7">
            <a:extLst>
              <a:ext uri="{FF2B5EF4-FFF2-40B4-BE49-F238E27FC236}">
                <a16:creationId xmlns:a16="http://schemas.microsoft.com/office/drawing/2014/main" id="{86C84522-96CF-DE47-AA8C-27001E525928}"/>
              </a:ext>
            </a:extLst>
          </p:cNvPr>
          <p:cNvSpPr>
            <a:spLocks noGrp="1"/>
          </p:cNvSpPr>
          <p:nvPr>
            <p:ph type="ftr" sz="quarter" idx="11"/>
          </p:nvPr>
        </p:nvSpPr>
        <p:spPr/>
        <p:txBody>
          <a:bodyPr/>
          <a:lstStyle/>
          <a:p>
            <a:r>
              <a:rPr lang="en-US"/>
              <a:t>ASP Colloquium</a:t>
            </a:r>
          </a:p>
        </p:txBody>
      </p:sp>
    </p:spTree>
    <p:extLst>
      <p:ext uri="{BB962C8B-B14F-4D97-AF65-F5344CB8AC3E}">
        <p14:creationId xmlns:p14="http://schemas.microsoft.com/office/powerpoint/2010/main" val="901198664"/>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FBB16D-21C8-E340-873E-2306E2EA003B}"/>
              </a:ext>
            </a:extLst>
          </p:cNvPr>
          <p:cNvSpPr>
            <a:spLocks noGrp="1"/>
          </p:cNvSpPr>
          <p:nvPr>
            <p:ph type="title"/>
          </p:nvPr>
        </p:nvSpPr>
        <p:spPr>
          <a:xfrm>
            <a:off x="1248770" y="0"/>
            <a:ext cx="9601200" cy="665328"/>
          </a:xfrm>
        </p:spPr>
        <p:txBody>
          <a:bodyPr>
            <a:normAutofit fontScale="90000"/>
          </a:bodyPr>
          <a:lstStyle/>
          <a:p>
            <a:r>
              <a:rPr lang="en-US"/>
              <a:t>Rwanda</a:t>
            </a:r>
          </a:p>
        </p:txBody>
      </p:sp>
      <p:sp>
        <p:nvSpPr>
          <p:cNvPr id="4" name="Footer Placeholder 3">
            <a:extLst>
              <a:ext uri="{FF2B5EF4-FFF2-40B4-BE49-F238E27FC236}">
                <a16:creationId xmlns:a16="http://schemas.microsoft.com/office/drawing/2014/main" id="{CA18972A-C69C-3140-B675-B468D44E542B}"/>
              </a:ext>
            </a:extLst>
          </p:cNvPr>
          <p:cNvSpPr>
            <a:spLocks noGrp="1"/>
          </p:cNvSpPr>
          <p:nvPr>
            <p:ph type="ftr" sz="quarter" idx="11"/>
          </p:nvPr>
        </p:nvSpPr>
        <p:spPr/>
        <p:txBody>
          <a:bodyPr/>
          <a:lstStyle/>
          <a:p>
            <a:r>
              <a:rPr lang="en-US"/>
              <a:t>ASP Colloquium</a:t>
            </a:r>
          </a:p>
        </p:txBody>
      </p:sp>
      <p:sp>
        <p:nvSpPr>
          <p:cNvPr id="5" name="Slide Number Placeholder 4">
            <a:extLst>
              <a:ext uri="{FF2B5EF4-FFF2-40B4-BE49-F238E27FC236}">
                <a16:creationId xmlns:a16="http://schemas.microsoft.com/office/drawing/2014/main" id="{D92E1DE6-9F9E-2A4F-B32B-0D7A5F5A0D77}"/>
              </a:ext>
            </a:extLst>
          </p:cNvPr>
          <p:cNvSpPr>
            <a:spLocks noGrp="1"/>
          </p:cNvSpPr>
          <p:nvPr>
            <p:ph type="sldNum" sz="quarter" idx="12"/>
          </p:nvPr>
        </p:nvSpPr>
        <p:spPr/>
        <p:txBody>
          <a:bodyPr/>
          <a:lstStyle/>
          <a:p>
            <a:fld id="{EE89B059-E7D0-914B-9C72-7258701F1F1A}" type="slidenum">
              <a:rPr lang="en-US" smtClean="0"/>
              <a:t>47</a:t>
            </a:fld>
            <a:endParaRPr lang="en-US"/>
          </a:p>
        </p:txBody>
      </p:sp>
      <p:pic>
        <p:nvPicPr>
          <p:cNvPr id="7" name="Picture 6">
            <a:extLst>
              <a:ext uri="{FF2B5EF4-FFF2-40B4-BE49-F238E27FC236}">
                <a16:creationId xmlns:a16="http://schemas.microsoft.com/office/drawing/2014/main" id="{A9DA830F-CE62-3342-93B4-98EA7F46F3D4}"/>
              </a:ext>
            </a:extLst>
          </p:cNvPr>
          <p:cNvPicPr>
            <a:picLocks noChangeAspect="1"/>
          </p:cNvPicPr>
          <p:nvPr/>
        </p:nvPicPr>
        <p:blipFill>
          <a:blip r:embed="rId2"/>
          <a:stretch>
            <a:fillRect/>
          </a:stretch>
        </p:blipFill>
        <p:spPr>
          <a:xfrm>
            <a:off x="3232615" y="0"/>
            <a:ext cx="7038267" cy="6858000"/>
          </a:xfrm>
          <a:prstGeom prst="rect">
            <a:avLst/>
          </a:prstGeom>
        </p:spPr>
      </p:pic>
      <p:sp>
        <p:nvSpPr>
          <p:cNvPr id="8" name="Date Placeholder 7">
            <a:extLst>
              <a:ext uri="{FF2B5EF4-FFF2-40B4-BE49-F238E27FC236}">
                <a16:creationId xmlns:a16="http://schemas.microsoft.com/office/drawing/2014/main" id="{1D9AB52E-E38A-DD44-B8D7-1D900D5F1388}"/>
              </a:ext>
            </a:extLst>
          </p:cNvPr>
          <p:cNvSpPr>
            <a:spLocks noGrp="1"/>
          </p:cNvSpPr>
          <p:nvPr>
            <p:ph type="dt" sz="half" idx="10"/>
          </p:nvPr>
        </p:nvSpPr>
        <p:spPr/>
        <p:txBody>
          <a:bodyPr/>
          <a:lstStyle/>
          <a:p>
            <a:r>
              <a:rPr lang="en-US"/>
              <a:t>7/31/20</a:t>
            </a:r>
          </a:p>
        </p:txBody>
      </p:sp>
    </p:spTree>
    <p:extLst>
      <p:ext uri="{BB962C8B-B14F-4D97-AF65-F5344CB8AC3E}">
        <p14:creationId xmlns:p14="http://schemas.microsoft.com/office/powerpoint/2010/main" val="680801588"/>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C56EF5-1CC8-E747-A0F7-833335B8685C}"/>
              </a:ext>
            </a:extLst>
          </p:cNvPr>
          <p:cNvSpPr>
            <a:spLocks noGrp="1"/>
          </p:cNvSpPr>
          <p:nvPr>
            <p:ph type="title"/>
          </p:nvPr>
        </p:nvSpPr>
        <p:spPr>
          <a:xfrm>
            <a:off x="838199" y="80921"/>
            <a:ext cx="10515600" cy="475134"/>
          </a:xfrm>
        </p:spPr>
        <p:txBody>
          <a:bodyPr>
            <a:normAutofit fontScale="90000"/>
          </a:bodyPr>
          <a:lstStyle/>
          <a:p>
            <a:r>
              <a:rPr lang="en-US"/>
              <a:t>Benin</a:t>
            </a:r>
            <a:br>
              <a:rPr lang="en-US"/>
            </a:br>
            <a:br>
              <a:rPr lang="en-US"/>
            </a:br>
            <a:br>
              <a:rPr lang="en-US"/>
            </a:br>
            <a:endParaRPr lang="en-US"/>
          </a:p>
        </p:txBody>
      </p:sp>
      <p:sp>
        <p:nvSpPr>
          <p:cNvPr id="3" name="Content Placeholder 2">
            <a:extLst>
              <a:ext uri="{FF2B5EF4-FFF2-40B4-BE49-F238E27FC236}">
                <a16:creationId xmlns:a16="http://schemas.microsoft.com/office/drawing/2014/main" id="{0B910967-B4A6-AF4A-9047-C2B82C1254F5}"/>
              </a:ext>
            </a:extLst>
          </p:cNvPr>
          <p:cNvSpPr>
            <a:spLocks noGrp="1"/>
          </p:cNvSpPr>
          <p:nvPr>
            <p:ph idx="1"/>
          </p:nvPr>
        </p:nvSpPr>
        <p:spPr>
          <a:xfrm>
            <a:off x="934995" y="1621953"/>
            <a:ext cx="5029077" cy="4951842"/>
          </a:xfrm>
        </p:spPr>
        <p:txBody>
          <a:bodyPr>
            <a:normAutofit/>
          </a:bodyPr>
          <a:lstStyle/>
          <a:p>
            <a:r>
              <a:rPr lang="en-US"/>
              <a:t>Limitation to the extreme necessity of entry and exit at the land borders . Only essential crossings are authorized in conjunction with the authorities of neighboring countries. Reinforcement of control measures will be applied for the systematic quarantine of any suspect or who would try to circumvent the device.</a:t>
            </a:r>
          </a:p>
          <a:p>
            <a:r>
              <a:rPr lang="en-US"/>
              <a:t>Restriction on issuing entry visas to Benin</a:t>
            </a:r>
          </a:p>
          <a:p>
            <a:r>
              <a:rPr lang="en-US"/>
              <a:t>Systematic and compulsory quarantine of anyone coming to Benin by air. As a result, the Government has decided to requisition a thousand hotel rooms for this purpose.</a:t>
            </a:r>
          </a:p>
        </p:txBody>
      </p:sp>
      <p:sp>
        <p:nvSpPr>
          <p:cNvPr id="4" name="Slide Number Placeholder 3">
            <a:extLst>
              <a:ext uri="{FF2B5EF4-FFF2-40B4-BE49-F238E27FC236}">
                <a16:creationId xmlns:a16="http://schemas.microsoft.com/office/drawing/2014/main" id="{6AB428C6-3B18-A242-8940-5FCD044BE880}"/>
              </a:ext>
            </a:extLst>
          </p:cNvPr>
          <p:cNvSpPr>
            <a:spLocks noGrp="1"/>
          </p:cNvSpPr>
          <p:nvPr>
            <p:ph type="sldNum" sz="quarter" idx="12"/>
          </p:nvPr>
        </p:nvSpPr>
        <p:spPr/>
        <p:txBody>
          <a:bodyPr/>
          <a:lstStyle/>
          <a:p>
            <a:fld id="{F47DC864-4403-164E-8751-9E8DDC51AF1F}" type="slidenum">
              <a:rPr lang="en-US" smtClean="0"/>
              <a:t>48</a:t>
            </a:fld>
            <a:endParaRPr lang="en-US"/>
          </a:p>
        </p:txBody>
      </p:sp>
      <p:sp>
        <p:nvSpPr>
          <p:cNvPr id="5" name="Rectangle 4">
            <a:extLst>
              <a:ext uri="{FF2B5EF4-FFF2-40B4-BE49-F238E27FC236}">
                <a16:creationId xmlns:a16="http://schemas.microsoft.com/office/drawing/2014/main" id="{6154632D-D6E7-2B49-B6D7-03F6ABE25B06}"/>
              </a:ext>
            </a:extLst>
          </p:cNvPr>
          <p:cNvSpPr/>
          <p:nvPr/>
        </p:nvSpPr>
        <p:spPr>
          <a:xfrm>
            <a:off x="934994" y="840260"/>
            <a:ext cx="10418805" cy="646331"/>
          </a:xfrm>
          <a:prstGeom prst="rect">
            <a:avLst/>
          </a:prstGeom>
        </p:spPr>
        <p:txBody>
          <a:bodyPr wrap="square">
            <a:spAutoFit/>
          </a:bodyPr>
          <a:lstStyle/>
          <a:p>
            <a:r>
              <a:rPr lang="en-US" dirty="0"/>
              <a:t>The first case of COVID-19 was discovered on the 16th March 2020. The government officials took these measures in response:</a:t>
            </a:r>
          </a:p>
        </p:txBody>
      </p:sp>
      <p:pic>
        <p:nvPicPr>
          <p:cNvPr id="7170" name="Picture 2" descr="Map of Benin">
            <a:extLst>
              <a:ext uri="{FF2B5EF4-FFF2-40B4-BE49-F238E27FC236}">
                <a16:creationId xmlns:a16="http://schemas.microsoft.com/office/drawing/2014/main" id="{F3CDF364-3DCC-D44F-986B-B69D8CF1A1D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44396" y="1621953"/>
            <a:ext cx="5918200" cy="4445000"/>
          </a:xfrm>
          <a:prstGeom prst="rect">
            <a:avLst/>
          </a:prstGeom>
          <a:noFill/>
          <a:extLst>
            <a:ext uri="{909E8E84-426E-40DD-AFC4-6F175D3DCCD1}">
              <a14:hiddenFill xmlns:a14="http://schemas.microsoft.com/office/drawing/2010/main">
                <a:solidFill>
                  <a:srgbClr val="FFFFFF"/>
                </a:solidFill>
              </a14:hiddenFill>
            </a:ext>
          </a:extLst>
        </p:spPr>
      </p:pic>
      <p:sp>
        <p:nvSpPr>
          <p:cNvPr id="6" name="Date Placeholder 5">
            <a:extLst>
              <a:ext uri="{FF2B5EF4-FFF2-40B4-BE49-F238E27FC236}">
                <a16:creationId xmlns:a16="http://schemas.microsoft.com/office/drawing/2014/main" id="{C6217E92-C2F4-A147-A03F-00A468FC2025}"/>
              </a:ext>
            </a:extLst>
          </p:cNvPr>
          <p:cNvSpPr>
            <a:spLocks noGrp="1"/>
          </p:cNvSpPr>
          <p:nvPr>
            <p:ph type="dt" sz="half" idx="10"/>
          </p:nvPr>
        </p:nvSpPr>
        <p:spPr/>
        <p:txBody>
          <a:bodyPr/>
          <a:lstStyle/>
          <a:p>
            <a:r>
              <a:rPr lang="en-US"/>
              <a:t>7/31/20</a:t>
            </a:r>
          </a:p>
        </p:txBody>
      </p:sp>
      <p:sp>
        <p:nvSpPr>
          <p:cNvPr id="7" name="Footer Placeholder 6">
            <a:extLst>
              <a:ext uri="{FF2B5EF4-FFF2-40B4-BE49-F238E27FC236}">
                <a16:creationId xmlns:a16="http://schemas.microsoft.com/office/drawing/2014/main" id="{0E27C1D2-BC81-7C4A-886A-9355EC4C7F9E}"/>
              </a:ext>
            </a:extLst>
          </p:cNvPr>
          <p:cNvSpPr>
            <a:spLocks noGrp="1"/>
          </p:cNvSpPr>
          <p:nvPr>
            <p:ph type="ftr" sz="quarter" idx="11"/>
          </p:nvPr>
        </p:nvSpPr>
        <p:spPr/>
        <p:txBody>
          <a:bodyPr/>
          <a:lstStyle/>
          <a:p>
            <a:r>
              <a:rPr lang="en-US"/>
              <a:t>ASP Colloquium</a:t>
            </a:r>
          </a:p>
        </p:txBody>
      </p:sp>
    </p:spTree>
    <p:extLst>
      <p:ext uri="{BB962C8B-B14F-4D97-AF65-F5344CB8AC3E}">
        <p14:creationId xmlns:p14="http://schemas.microsoft.com/office/powerpoint/2010/main" val="1581692262"/>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14FC78-EF39-6344-BB99-9CB2E67C29F9}"/>
              </a:ext>
            </a:extLst>
          </p:cNvPr>
          <p:cNvSpPr>
            <a:spLocks noGrp="1"/>
          </p:cNvSpPr>
          <p:nvPr>
            <p:ph type="title"/>
          </p:nvPr>
        </p:nvSpPr>
        <p:spPr>
          <a:xfrm>
            <a:off x="1371600" y="0"/>
            <a:ext cx="9601200" cy="665328"/>
          </a:xfrm>
        </p:spPr>
        <p:txBody>
          <a:bodyPr>
            <a:normAutofit fontScale="90000"/>
          </a:bodyPr>
          <a:lstStyle/>
          <a:p>
            <a:r>
              <a:rPr lang="en-US"/>
              <a:t>Benin</a:t>
            </a:r>
          </a:p>
        </p:txBody>
      </p:sp>
      <p:sp>
        <p:nvSpPr>
          <p:cNvPr id="3" name="Content Placeholder 2">
            <a:extLst>
              <a:ext uri="{FF2B5EF4-FFF2-40B4-BE49-F238E27FC236}">
                <a16:creationId xmlns:a16="http://schemas.microsoft.com/office/drawing/2014/main" id="{8F102650-215A-6D4D-BE7E-E703DE3EB90C}"/>
              </a:ext>
            </a:extLst>
          </p:cNvPr>
          <p:cNvSpPr>
            <a:spLocks noGrp="1"/>
          </p:cNvSpPr>
          <p:nvPr>
            <p:ph idx="1"/>
          </p:nvPr>
        </p:nvSpPr>
        <p:spPr>
          <a:xfrm>
            <a:off x="1371600" y="861515"/>
            <a:ext cx="10201701" cy="5395684"/>
          </a:xfrm>
        </p:spPr>
        <p:txBody>
          <a:bodyPr>
            <a:normAutofit/>
          </a:bodyPr>
          <a:lstStyle/>
          <a:p>
            <a:r>
              <a:rPr lang="en-US"/>
              <a:t>Suspension of all missions outside the country for members of the Government and for executives of the public administration, except in case of absolute emergency. Private sector structures and individuals are urged to observe the same caution.</a:t>
            </a:r>
          </a:p>
          <a:p>
            <a:r>
              <a:rPr lang="en-US"/>
              <a:t>Suspension of all demonstrations and all other non-essential sporting, cultural, religious, political and festive events; closing of churches and mosques.</a:t>
            </a:r>
          </a:p>
          <a:p>
            <a:r>
              <a:rPr lang="en-US"/>
              <a:t>Obligation for public transporters to equip their employees as well as passengers in appropriate masks, and to respect the social distance of 1 meter between occupants</a:t>
            </a:r>
          </a:p>
          <a:p>
            <a:r>
              <a:rPr lang="en-US"/>
              <a:t>Obligation for banks, supermarkets, restaurants, businesses and other establishments open to the public, to provide protection and hygiene measures, and to make customers and users aware of the social distance of 1 meter between them.</a:t>
            </a:r>
          </a:p>
          <a:p>
            <a:r>
              <a:rPr lang="en-US"/>
              <a:t>Provision by the government, for the benefit of pharmacies, supermarkets and other structures, of stocks of protective masks whose prices will be controlled to remain accessible to all of our fellow citizens</a:t>
            </a:r>
          </a:p>
          <a:p>
            <a:r>
              <a:rPr lang="en-US"/>
              <a:t>From Monday March 30 to Monday April 13 (note that this date was extended until 11th May), complete closing of schools and Universities</a:t>
            </a:r>
          </a:p>
          <a:p>
            <a:endParaRPr lang="en-US"/>
          </a:p>
          <a:p>
            <a:endParaRPr lang="en-US"/>
          </a:p>
        </p:txBody>
      </p:sp>
      <p:sp>
        <p:nvSpPr>
          <p:cNvPr id="4" name="Footer Placeholder 3">
            <a:extLst>
              <a:ext uri="{FF2B5EF4-FFF2-40B4-BE49-F238E27FC236}">
                <a16:creationId xmlns:a16="http://schemas.microsoft.com/office/drawing/2014/main" id="{6C71EEAB-8220-6A42-B73B-943BD38E7BC0}"/>
              </a:ext>
            </a:extLst>
          </p:cNvPr>
          <p:cNvSpPr>
            <a:spLocks noGrp="1"/>
          </p:cNvSpPr>
          <p:nvPr>
            <p:ph type="ftr" sz="quarter" idx="11"/>
          </p:nvPr>
        </p:nvSpPr>
        <p:spPr/>
        <p:txBody>
          <a:bodyPr/>
          <a:lstStyle/>
          <a:p>
            <a:r>
              <a:rPr lang="en-US"/>
              <a:t>ASP Colloquium</a:t>
            </a:r>
          </a:p>
        </p:txBody>
      </p:sp>
      <p:sp>
        <p:nvSpPr>
          <p:cNvPr id="5" name="Slide Number Placeholder 4">
            <a:extLst>
              <a:ext uri="{FF2B5EF4-FFF2-40B4-BE49-F238E27FC236}">
                <a16:creationId xmlns:a16="http://schemas.microsoft.com/office/drawing/2014/main" id="{C6016DD6-2E7E-324B-B2F1-8687566AB66A}"/>
              </a:ext>
            </a:extLst>
          </p:cNvPr>
          <p:cNvSpPr>
            <a:spLocks noGrp="1"/>
          </p:cNvSpPr>
          <p:nvPr>
            <p:ph type="sldNum" sz="quarter" idx="12"/>
          </p:nvPr>
        </p:nvSpPr>
        <p:spPr/>
        <p:txBody>
          <a:bodyPr/>
          <a:lstStyle/>
          <a:p>
            <a:fld id="{EE89B059-E7D0-914B-9C72-7258701F1F1A}" type="slidenum">
              <a:rPr lang="en-US" smtClean="0"/>
              <a:t>49</a:t>
            </a:fld>
            <a:endParaRPr lang="en-US"/>
          </a:p>
        </p:txBody>
      </p:sp>
      <p:sp>
        <p:nvSpPr>
          <p:cNvPr id="6" name="Date Placeholder 5">
            <a:extLst>
              <a:ext uri="{FF2B5EF4-FFF2-40B4-BE49-F238E27FC236}">
                <a16:creationId xmlns:a16="http://schemas.microsoft.com/office/drawing/2014/main" id="{25DF5748-1A74-7C40-A065-795B14938C5C}"/>
              </a:ext>
            </a:extLst>
          </p:cNvPr>
          <p:cNvSpPr>
            <a:spLocks noGrp="1"/>
          </p:cNvSpPr>
          <p:nvPr>
            <p:ph type="dt" sz="half" idx="10"/>
          </p:nvPr>
        </p:nvSpPr>
        <p:spPr/>
        <p:txBody>
          <a:bodyPr/>
          <a:lstStyle/>
          <a:p>
            <a:r>
              <a:rPr lang="en-US"/>
              <a:t>7/31/20</a:t>
            </a:r>
          </a:p>
        </p:txBody>
      </p:sp>
    </p:spTree>
    <p:extLst>
      <p:ext uri="{BB962C8B-B14F-4D97-AF65-F5344CB8AC3E}">
        <p14:creationId xmlns:p14="http://schemas.microsoft.com/office/powerpoint/2010/main" val="7788024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E5FB14-02CB-FF4A-B685-986B0B4B96CE}"/>
              </a:ext>
            </a:extLst>
          </p:cNvPr>
          <p:cNvSpPr>
            <a:spLocks noGrp="1"/>
          </p:cNvSpPr>
          <p:nvPr>
            <p:ph type="title"/>
          </p:nvPr>
        </p:nvSpPr>
        <p:spPr>
          <a:xfrm>
            <a:off x="1371600" y="217968"/>
            <a:ext cx="9601200" cy="707065"/>
          </a:xfrm>
        </p:spPr>
        <p:txBody>
          <a:bodyPr/>
          <a:lstStyle/>
          <a:p>
            <a:r>
              <a:rPr lang="en-US"/>
              <a:t>Situation in Africa</a:t>
            </a:r>
          </a:p>
        </p:txBody>
      </p:sp>
      <p:sp>
        <p:nvSpPr>
          <p:cNvPr id="3" name="Content Placeholder 2">
            <a:extLst>
              <a:ext uri="{FF2B5EF4-FFF2-40B4-BE49-F238E27FC236}">
                <a16:creationId xmlns:a16="http://schemas.microsoft.com/office/drawing/2014/main" id="{BE4D2EE0-02EB-9A45-9EC3-C94321CE747A}"/>
              </a:ext>
            </a:extLst>
          </p:cNvPr>
          <p:cNvSpPr>
            <a:spLocks noGrp="1"/>
          </p:cNvSpPr>
          <p:nvPr>
            <p:ph idx="1"/>
          </p:nvPr>
        </p:nvSpPr>
        <p:spPr>
          <a:xfrm>
            <a:off x="1371600" y="1276066"/>
            <a:ext cx="9601200" cy="1617260"/>
          </a:xfrm>
        </p:spPr>
        <p:txBody>
          <a:bodyPr/>
          <a:lstStyle/>
          <a:p>
            <a:r>
              <a:rPr lang="en-US">
                <a:hlinkClick r:id="rId2"/>
              </a:rPr>
              <a:t>https://africacdc.org/covid-19/</a:t>
            </a:r>
            <a:endParaRPr lang="en-US"/>
          </a:p>
          <a:p>
            <a:endParaRPr lang="en-US"/>
          </a:p>
        </p:txBody>
      </p:sp>
      <p:sp>
        <p:nvSpPr>
          <p:cNvPr id="4" name="Footer Placeholder 3">
            <a:extLst>
              <a:ext uri="{FF2B5EF4-FFF2-40B4-BE49-F238E27FC236}">
                <a16:creationId xmlns:a16="http://schemas.microsoft.com/office/drawing/2014/main" id="{0C42C5A1-8B55-D245-9720-53D9FA330911}"/>
              </a:ext>
            </a:extLst>
          </p:cNvPr>
          <p:cNvSpPr>
            <a:spLocks noGrp="1"/>
          </p:cNvSpPr>
          <p:nvPr>
            <p:ph type="ftr" sz="quarter" idx="11"/>
          </p:nvPr>
        </p:nvSpPr>
        <p:spPr/>
        <p:txBody>
          <a:bodyPr/>
          <a:lstStyle/>
          <a:p>
            <a:r>
              <a:rPr lang="en-US"/>
              <a:t>ASP Colloquium</a:t>
            </a:r>
          </a:p>
        </p:txBody>
      </p:sp>
      <p:sp>
        <p:nvSpPr>
          <p:cNvPr id="5" name="Slide Number Placeholder 4">
            <a:extLst>
              <a:ext uri="{FF2B5EF4-FFF2-40B4-BE49-F238E27FC236}">
                <a16:creationId xmlns:a16="http://schemas.microsoft.com/office/drawing/2014/main" id="{43164425-C6FA-BE4B-B87E-4D7B134107EF}"/>
              </a:ext>
            </a:extLst>
          </p:cNvPr>
          <p:cNvSpPr>
            <a:spLocks noGrp="1"/>
          </p:cNvSpPr>
          <p:nvPr>
            <p:ph type="sldNum" sz="quarter" idx="12"/>
          </p:nvPr>
        </p:nvSpPr>
        <p:spPr/>
        <p:txBody>
          <a:bodyPr/>
          <a:lstStyle/>
          <a:p>
            <a:fld id="{EE89B059-E7D0-914B-9C72-7258701F1F1A}" type="slidenum">
              <a:rPr lang="en-US" smtClean="0"/>
              <a:t>5</a:t>
            </a:fld>
            <a:endParaRPr lang="en-US"/>
          </a:p>
        </p:txBody>
      </p:sp>
      <p:sp>
        <p:nvSpPr>
          <p:cNvPr id="6" name="Date Placeholder 5">
            <a:extLst>
              <a:ext uri="{FF2B5EF4-FFF2-40B4-BE49-F238E27FC236}">
                <a16:creationId xmlns:a16="http://schemas.microsoft.com/office/drawing/2014/main" id="{F0FF8035-B032-5D4E-944D-5980581059BD}"/>
              </a:ext>
            </a:extLst>
          </p:cNvPr>
          <p:cNvSpPr>
            <a:spLocks noGrp="1"/>
          </p:cNvSpPr>
          <p:nvPr>
            <p:ph type="dt" sz="half" idx="10"/>
          </p:nvPr>
        </p:nvSpPr>
        <p:spPr/>
        <p:txBody>
          <a:bodyPr/>
          <a:lstStyle/>
          <a:p>
            <a:r>
              <a:rPr lang="en-US"/>
              <a:t>7/31/20</a:t>
            </a:r>
          </a:p>
        </p:txBody>
      </p:sp>
    </p:spTree>
    <p:extLst>
      <p:ext uri="{BB962C8B-B14F-4D97-AF65-F5344CB8AC3E}">
        <p14:creationId xmlns:p14="http://schemas.microsoft.com/office/powerpoint/2010/main" val="3371305885"/>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2E5EA6-D1F0-3C4C-9F65-092DA2161DB2}"/>
              </a:ext>
            </a:extLst>
          </p:cNvPr>
          <p:cNvSpPr>
            <a:spLocks noGrp="1"/>
          </p:cNvSpPr>
          <p:nvPr>
            <p:ph type="title"/>
          </p:nvPr>
        </p:nvSpPr>
        <p:spPr>
          <a:xfrm>
            <a:off x="838200" y="365126"/>
            <a:ext cx="10515600" cy="438064"/>
          </a:xfrm>
        </p:spPr>
        <p:txBody>
          <a:bodyPr>
            <a:normAutofit fontScale="90000"/>
          </a:bodyPr>
          <a:lstStyle/>
          <a:p>
            <a:r>
              <a:rPr lang="en-US"/>
              <a:t>Benin</a:t>
            </a:r>
          </a:p>
        </p:txBody>
      </p:sp>
      <p:sp>
        <p:nvSpPr>
          <p:cNvPr id="3" name="Content Placeholder 2">
            <a:extLst>
              <a:ext uri="{FF2B5EF4-FFF2-40B4-BE49-F238E27FC236}">
                <a16:creationId xmlns:a16="http://schemas.microsoft.com/office/drawing/2014/main" id="{132D34A4-6857-3440-AA9F-E1FCD5D5A99A}"/>
              </a:ext>
            </a:extLst>
          </p:cNvPr>
          <p:cNvSpPr>
            <a:spLocks noGrp="1"/>
          </p:cNvSpPr>
          <p:nvPr>
            <p:ph idx="1"/>
          </p:nvPr>
        </p:nvSpPr>
        <p:spPr>
          <a:xfrm>
            <a:off x="838200" y="960652"/>
            <a:ext cx="10515600" cy="5395698"/>
          </a:xfrm>
        </p:spPr>
        <p:txBody>
          <a:bodyPr>
            <a:normAutofit/>
          </a:bodyPr>
          <a:lstStyle/>
          <a:p>
            <a:r>
              <a:rPr lang="en-US"/>
              <a:t>From the 30th March a total lockdown for the most exposed to the pandemic that are Cotonou, Abomey-</a:t>
            </a:r>
            <a:r>
              <a:rPr lang="en-US" err="1"/>
              <a:t>Calavi</a:t>
            </a:r>
            <a:r>
              <a:rPr lang="en-US"/>
              <a:t>, </a:t>
            </a:r>
            <a:r>
              <a:rPr lang="en-US" err="1"/>
              <a:t>Allada</a:t>
            </a:r>
            <a:r>
              <a:rPr lang="en-US"/>
              <a:t>, </a:t>
            </a:r>
            <a:r>
              <a:rPr lang="en-US" err="1"/>
              <a:t>Ouidah</a:t>
            </a:r>
            <a:r>
              <a:rPr lang="en-US"/>
              <a:t>, </a:t>
            </a:r>
            <a:r>
              <a:rPr lang="en-US" err="1"/>
              <a:t>Sèmè-Podji</a:t>
            </a:r>
            <a:r>
              <a:rPr lang="en-US"/>
              <a:t>, Porto-Novo, </a:t>
            </a:r>
            <a:r>
              <a:rPr lang="en-US" err="1"/>
              <a:t>Akpro-Missérété</a:t>
            </a:r>
            <a:r>
              <a:rPr lang="en-US"/>
              <a:t> and </a:t>
            </a:r>
            <a:r>
              <a:rPr lang="en-US" err="1"/>
              <a:t>Adjarra</a:t>
            </a:r>
            <a:r>
              <a:rPr lang="en-US"/>
              <a:t> to isolate them from the rest of the country.</a:t>
            </a:r>
          </a:p>
          <a:p>
            <a:r>
              <a:rPr lang="en-US"/>
              <a:t>From 30th April up to now financial donations and thousands of medical materials and equipment have been received.</a:t>
            </a:r>
          </a:p>
          <a:p>
            <a:r>
              <a:rPr lang="en-US"/>
              <a:t>The government has requested the involvement of the medias in raising awareness in national languages</a:t>
            </a:r>
          </a:p>
          <a:p>
            <a:r>
              <a:rPr lang="en-US"/>
              <a:t>The Republican police are intensifying awareness-raising and checks on the ground to make sure that restrictions are being observed .</a:t>
            </a:r>
          </a:p>
          <a:p>
            <a:r>
              <a:rPr lang="en-US"/>
              <a:t>Anyone who knows of the return to Benin of people who have not self-isolated is invited to call the numbers 136 to inform the authorities.</a:t>
            </a:r>
          </a:p>
          <a:p>
            <a:r>
              <a:rPr lang="en-US"/>
              <a:t>Note that from 11th May the lockdown on the above mentioned cities was raised and by 2nd June lot of activities restarted while respecting measures: wearing masks and social distancing between people.</a:t>
            </a:r>
          </a:p>
        </p:txBody>
      </p:sp>
      <p:sp>
        <p:nvSpPr>
          <p:cNvPr id="4" name="Slide Number Placeholder 3">
            <a:extLst>
              <a:ext uri="{FF2B5EF4-FFF2-40B4-BE49-F238E27FC236}">
                <a16:creationId xmlns:a16="http://schemas.microsoft.com/office/drawing/2014/main" id="{3607B1AB-51F5-FD42-8EA3-CF8C4DD56FD8}"/>
              </a:ext>
            </a:extLst>
          </p:cNvPr>
          <p:cNvSpPr>
            <a:spLocks noGrp="1"/>
          </p:cNvSpPr>
          <p:nvPr>
            <p:ph type="sldNum" sz="quarter" idx="12"/>
          </p:nvPr>
        </p:nvSpPr>
        <p:spPr/>
        <p:txBody>
          <a:bodyPr/>
          <a:lstStyle/>
          <a:p>
            <a:fld id="{F47DC864-4403-164E-8751-9E8DDC51AF1F}" type="slidenum">
              <a:rPr lang="en-US" smtClean="0"/>
              <a:t>50</a:t>
            </a:fld>
            <a:endParaRPr lang="en-US"/>
          </a:p>
        </p:txBody>
      </p:sp>
      <p:sp>
        <p:nvSpPr>
          <p:cNvPr id="5" name="Date Placeholder 4">
            <a:extLst>
              <a:ext uri="{FF2B5EF4-FFF2-40B4-BE49-F238E27FC236}">
                <a16:creationId xmlns:a16="http://schemas.microsoft.com/office/drawing/2014/main" id="{248D9544-FB90-4048-87C7-716F5D6253AF}"/>
              </a:ext>
            </a:extLst>
          </p:cNvPr>
          <p:cNvSpPr>
            <a:spLocks noGrp="1"/>
          </p:cNvSpPr>
          <p:nvPr>
            <p:ph type="dt" sz="half" idx="10"/>
          </p:nvPr>
        </p:nvSpPr>
        <p:spPr/>
        <p:txBody>
          <a:bodyPr/>
          <a:lstStyle/>
          <a:p>
            <a:r>
              <a:rPr lang="en-US"/>
              <a:t>7/31/20</a:t>
            </a:r>
          </a:p>
        </p:txBody>
      </p:sp>
      <p:sp>
        <p:nvSpPr>
          <p:cNvPr id="6" name="Footer Placeholder 5">
            <a:extLst>
              <a:ext uri="{FF2B5EF4-FFF2-40B4-BE49-F238E27FC236}">
                <a16:creationId xmlns:a16="http://schemas.microsoft.com/office/drawing/2014/main" id="{5BCB08C6-7E92-2B41-9C01-E3549DBECACD}"/>
              </a:ext>
            </a:extLst>
          </p:cNvPr>
          <p:cNvSpPr>
            <a:spLocks noGrp="1"/>
          </p:cNvSpPr>
          <p:nvPr>
            <p:ph type="ftr" sz="quarter" idx="11"/>
          </p:nvPr>
        </p:nvSpPr>
        <p:spPr/>
        <p:txBody>
          <a:bodyPr/>
          <a:lstStyle/>
          <a:p>
            <a:r>
              <a:rPr lang="en-US"/>
              <a:t>ASP Colloquium</a:t>
            </a:r>
          </a:p>
        </p:txBody>
      </p:sp>
    </p:spTree>
    <p:extLst>
      <p:ext uri="{BB962C8B-B14F-4D97-AF65-F5344CB8AC3E}">
        <p14:creationId xmlns:p14="http://schemas.microsoft.com/office/powerpoint/2010/main" val="2884406278"/>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640B80-26A9-E14A-803B-31A83A1D35E6}"/>
              </a:ext>
            </a:extLst>
          </p:cNvPr>
          <p:cNvSpPr>
            <a:spLocks noGrp="1"/>
          </p:cNvSpPr>
          <p:nvPr>
            <p:ph type="title"/>
          </p:nvPr>
        </p:nvSpPr>
        <p:spPr>
          <a:xfrm>
            <a:off x="1371600" y="0"/>
            <a:ext cx="9601200" cy="638033"/>
          </a:xfrm>
        </p:spPr>
        <p:txBody>
          <a:bodyPr>
            <a:normAutofit fontScale="90000"/>
          </a:bodyPr>
          <a:lstStyle/>
          <a:p>
            <a:r>
              <a:rPr lang="en-US"/>
              <a:t>Benin</a:t>
            </a:r>
          </a:p>
        </p:txBody>
      </p:sp>
      <p:sp>
        <p:nvSpPr>
          <p:cNvPr id="4" name="Footer Placeholder 3">
            <a:extLst>
              <a:ext uri="{FF2B5EF4-FFF2-40B4-BE49-F238E27FC236}">
                <a16:creationId xmlns:a16="http://schemas.microsoft.com/office/drawing/2014/main" id="{9731E0D4-0DD8-074A-B28B-3B81F6B329C7}"/>
              </a:ext>
            </a:extLst>
          </p:cNvPr>
          <p:cNvSpPr>
            <a:spLocks noGrp="1"/>
          </p:cNvSpPr>
          <p:nvPr>
            <p:ph type="ftr" sz="quarter" idx="11"/>
          </p:nvPr>
        </p:nvSpPr>
        <p:spPr/>
        <p:txBody>
          <a:bodyPr/>
          <a:lstStyle/>
          <a:p>
            <a:r>
              <a:rPr lang="en-US"/>
              <a:t>ASP Colloquium</a:t>
            </a:r>
          </a:p>
        </p:txBody>
      </p:sp>
      <p:sp>
        <p:nvSpPr>
          <p:cNvPr id="5" name="Slide Number Placeholder 4">
            <a:extLst>
              <a:ext uri="{FF2B5EF4-FFF2-40B4-BE49-F238E27FC236}">
                <a16:creationId xmlns:a16="http://schemas.microsoft.com/office/drawing/2014/main" id="{C3513E68-CEFF-3E4F-A55B-30183F0F4AC2}"/>
              </a:ext>
            </a:extLst>
          </p:cNvPr>
          <p:cNvSpPr>
            <a:spLocks noGrp="1"/>
          </p:cNvSpPr>
          <p:nvPr>
            <p:ph type="sldNum" sz="quarter" idx="12"/>
          </p:nvPr>
        </p:nvSpPr>
        <p:spPr/>
        <p:txBody>
          <a:bodyPr/>
          <a:lstStyle/>
          <a:p>
            <a:fld id="{EE89B059-E7D0-914B-9C72-7258701F1F1A}" type="slidenum">
              <a:rPr lang="en-US" smtClean="0"/>
              <a:t>51</a:t>
            </a:fld>
            <a:endParaRPr lang="en-US"/>
          </a:p>
        </p:txBody>
      </p:sp>
      <p:pic>
        <p:nvPicPr>
          <p:cNvPr id="7" name="Picture 6">
            <a:extLst>
              <a:ext uri="{FF2B5EF4-FFF2-40B4-BE49-F238E27FC236}">
                <a16:creationId xmlns:a16="http://schemas.microsoft.com/office/drawing/2014/main" id="{0E87B6E3-24C8-3B40-B5D7-766ECAD6D9C4}"/>
              </a:ext>
            </a:extLst>
          </p:cNvPr>
          <p:cNvPicPr>
            <a:picLocks noChangeAspect="1"/>
          </p:cNvPicPr>
          <p:nvPr/>
        </p:nvPicPr>
        <p:blipFill>
          <a:blip r:embed="rId2"/>
          <a:stretch>
            <a:fillRect/>
          </a:stretch>
        </p:blipFill>
        <p:spPr>
          <a:xfrm>
            <a:off x="3232615" y="0"/>
            <a:ext cx="7038267" cy="6858000"/>
          </a:xfrm>
          <a:prstGeom prst="rect">
            <a:avLst/>
          </a:prstGeom>
        </p:spPr>
      </p:pic>
      <p:sp>
        <p:nvSpPr>
          <p:cNvPr id="8" name="Date Placeholder 7">
            <a:extLst>
              <a:ext uri="{FF2B5EF4-FFF2-40B4-BE49-F238E27FC236}">
                <a16:creationId xmlns:a16="http://schemas.microsoft.com/office/drawing/2014/main" id="{74706DE2-73D1-384D-893F-14F7B1E6458F}"/>
              </a:ext>
            </a:extLst>
          </p:cNvPr>
          <p:cNvSpPr>
            <a:spLocks noGrp="1"/>
          </p:cNvSpPr>
          <p:nvPr>
            <p:ph type="dt" sz="half" idx="10"/>
          </p:nvPr>
        </p:nvSpPr>
        <p:spPr/>
        <p:txBody>
          <a:bodyPr/>
          <a:lstStyle/>
          <a:p>
            <a:r>
              <a:rPr lang="en-US"/>
              <a:t>7/31/20</a:t>
            </a:r>
          </a:p>
        </p:txBody>
      </p:sp>
    </p:spTree>
    <p:extLst>
      <p:ext uri="{BB962C8B-B14F-4D97-AF65-F5344CB8AC3E}">
        <p14:creationId xmlns:p14="http://schemas.microsoft.com/office/powerpoint/2010/main" val="1852642237"/>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99C640-915A-D24C-8E43-A7BB862DE30E}"/>
              </a:ext>
            </a:extLst>
          </p:cNvPr>
          <p:cNvSpPr>
            <a:spLocks noGrp="1"/>
          </p:cNvSpPr>
          <p:nvPr>
            <p:ph type="title"/>
          </p:nvPr>
        </p:nvSpPr>
        <p:spPr>
          <a:xfrm>
            <a:off x="1467828" y="25507"/>
            <a:ext cx="9601200" cy="454171"/>
          </a:xfrm>
        </p:spPr>
        <p:txBody>
          <a:bodyPr>
            <a:normAutofit fontScale="90000"/>
          </a:bodyPr>
          <a:lstStyle/>
          <a:p>
            <a:r>
              <a:rPr lang="en-US" dirty="0"/>
              <a:t>The Malagasy Proposal — </a:t>
            </a:r>
            <a:r>
              <a:rPr lang="en-US" dirty="0" err="1"/>
              <a:t>Covidorganics</a:t>
            </a:r>
            <a:endParaRPr lang="en-US" dirty="0"/>
          </a:p>
        </p:txBody>
      </p:sp>
      <p:sp>
        <p:nvSpPr>
          <p:cNvPr id="3" name="Content Placeholder 2">
            <a:extLst>
              <a:ext uri="{FF2B5EF4-FFF2-40B4-BE49-F238E27FC236}">
                <a16:creationId xmlns:a16="http://schemas.microsoft.com/office/drawing/2014/main" id="{5CAD6C38-8C8F-9D48-B464-6A2BDA3726C2}"/>
              </a:ext>
            </a:extLst>
          </p:cNvPr>
          <p:cNvSpPr>
            <a:spLocks noGrp="1"/>
          </p:cNvSpPr>
          <p:nvPr>
            <p:ph idx="1"/>
          </p:nvPr>
        </p:nvSpPr>
        <p:spPr>
          <a:xfrm>
            <a:off x="4846188" y="628076"/>
            <a:ext cx="7244732" cy="6045679"/>
          </a:xfrm>
        </p:spPr>
        <p:txBody>
          <a:bodyPr>
            <a:noAutofit/>
          </a:bodyPr>
          <a:lstStyle/>
          <a:p>
            <a:r>
              <a:rPr lang="en-US" sz="2100" dirty="0"/>
              <a:t>The World Health Organization (WHO) welcomes innovations around the world including repurposing drugs, traditional medicines and developing new therapies in the search for potential treatments for COVID-19</a:t>
            </a:r>
          </a:p>
          <a:p>
            <a:r>
              <a:rPr lang="en-US" sz="2100" dirty="0"/>
              <a:t>The WHO recognizes that traditional, complementary and alternative medicine has many benefits and Africa has a long history of traditional medicine and practitioners that play an important role in providing care to populations. Medicinal plants such as </a:t>
            </a:r>
            <a:r>
              <a:rPr lang="en-US" sz="2100" b="1" dirty="0">
                <a:solidFill>
                  <a:srgbClr val="00B050"/>
                </a:solidFill>
              </a:rPr>
              <a:t>Artemisia </a:t>
            </a:r>
            <a:r>
              <a:rPr lang="en-US" sz="2100" b="1" dirty="0" err="1">
                <a:solidFill>
                  <a:srgbClr val="00B050"/>
                </a:solidFill>
              </a:rPr>
              <a:t>annua</a:t>
            </a:r>
            <a:r>
              <a:rPr lang="en-US" sz="2100" b="1" dirty="0">
                <a:solidFill>
                  <a:srgbClr val="00B050"/>
                </a:solidFill>
              </a:rPr>
              <a:t> </a:t>
            </a:r>
            <a:r>
              <a:rPr lang="en-US" sz="2100" dirty="0"/>
              <a:t>are being considered as possible treatments for COVID-19 and </a:t>
            </a:r>
            <a:r>
              <a:rPr lang="en-US" sz="2100" b="1" dirty="0">
                <a:solidFill>
                  <a:srgbClr val="0070C0"/>
                </a:solidFill>
              </a:rPr>
              <a:t>should be tested for efficacy and adverse side effects. </a:t>
            </a:r>
            <a:r>
              <a:rPr lang="en-US" sz="2100" dirty="0"/>
              <a:t>Africans deserve to use medicines tested to the same standards as people in the rest of the world. Even if therapies are derived from traditional practice, establishing their efficacy and safety through rigorous clinical trials is critical.</a:t>
            </a:r>
          </a:p>
        </p:txBody>
      </p:sp>
      <p:sp>
        <p:nvSpPr>
          <p:cNvPr id="4" name="Date Placeholder 3">
            <a:extLst>
              <a:ext uri="{FF2B5EF4-FFF2-40B4-BE49-F238E27FC236}">
                <a16:creationId xmlns:a16="http://schemas.microsoft.com/office/drawing/2014/main" id="{1A74BE0B-738C-F44B-92D2-B0132FC134FA}"/>
              </a:ext>
            </a:extLst>
          </p:cNvPr>
          <p:cNvSpPr>
            <a:spLocks noGrp="1"/>
          </p:cNvSpPr>
          <p:nvPr>
            <p:ph type="dt" sz="half" idx="10"/>
          </p:nvPr>
        </p:nvSpPr>
        <p:spPr/>
        <p:txBody>
          <a:bodyPr/>
          <a:lstStyle/>
          <a:p>
            <a:r>
              <a:rPr lang="en-US"/>
              <a:t>7/31/20</a:t>
            </a:r>
          </a:p>
        </p:txBody>
      </p:sp>
      <p:sp>
        <p:nvSpPr>
          <p:cNvPr id="5" name="Footer Placeholder 4">
            <a:extLst>
              <a:ext uri="{FF2B5EF4-FFF2-40B4-BE49-F238E27FC236}">
                <a16:creationId xmlns:a16="http://schemas.microsoft.com/office/drawing/2014/main" id="{6CFC38FB-993D-554A-9DB5-90164C050F76}"/>
              </a:ext>
            </a:extLst>
          </p:cNvPr>
          <p:cNvSpPr>
            <a:spLocks noGrp="1"/>
          </p:cNvSpPr>
          <p:nvPr>
            <p:ph type="ftr" sz="quarter" idx="11"/>
          </p:nvPr>
        </p:nvSpPr>
        <p:spPr/>
        <p:txBody>
          <a:bodyPr/>
          <a:lstStyle/>
          <a:p>
            <a:r>
              <a:rPr lang="en-US"/>
              <a:t>ASP Colloquium</a:t>
            </a:r>
          </a:p>
        </p:txBody>
      </p:sp>
      <p:sp>
        <p:nvSpPr>
          <p:cNvPr id="6" name="Slide Number Placeholder 5">
            <a:extLst>
              <a:ext uri="{FF2B5EF4-FFF2-40B4-BE49-F238E27FC236}">
                <a16:creationId xmlns:a16="http://schemas.microsoft.com/office/drawing/2014/main" id="{0CF6CCA8-B76F-EA46-ACE2-1C509D452C93}"/>
              </a:ext>
            </a:extLst>
          </p:cNvPr>
          <p:cNvSpPr>
            <a:spLocks noGrp="1"/>
          </p:cNvSpPr>
          <p:nvPr>
            <p:ph type="sldNum" sz="quarter" idx="12"/>
          </p:nvPr>
        </p:nvSpPr>
        <p:spPr/>
        <p:txBody>
          <a:bodyPr/>
          <a:lstStyle/>
          <a:p>
            <a:fld id="{EE89B059-E7D0-914B-9C72-7258701F1F1A}" type="slidenum">
              <a:rPr lang="en-US" smtClean="0"/>
              <a:t>52</a:t>
            </a:fld>
            <a:endParaRPr lang="en-US"/>
          </a:p>
        </p:txBody>
      </p:sp>
      <p:pic>
        <p:nvPicPr>
          <p:cNvPr id="10" name="Picture 9">
            <a:extLst>
              <a:ext uri="{FF2B5EF4-FFF2-40B4-BE49-F238E27FC236}">
                <a16:creationId xmlns:a16="http://schemas.microsoft.com/office/drawing/2014/main" id="{075402DF-BE33-B143-8FD8-AECA3FEB9736}"/>
              </a:ext>
            </a:extLst>
          </p:cNvPr>
          <p:cNvPicPr>
            <a:picLocks noChangeAspect="1"/>
          </p:cNvPicPr>
          <p:nvPr/>
        </p:nvPicPr>
        <p:blipFill>
          <a:blip r:embed="rId2"/>
          <a:stretch>
            <a:fillRect/>
          </a:stretch>
        </p:blipFill>
        <p:spPr>
          <a:xfrm>
            <a:off x="940938" y="550490"/>
            <a:ext cx="3905251" cy="5207001"/>
          </a:xfrm>
          <a:prstGeom prst="rect">
            <a:avLst/>
          </a:prstGeom>
        </p:spPr>
      </p:pic>
      <p:sp>
        <p:nvSpPr>
          <p:cNvPr id="11" name="Rectangle 10">
            <a:extLst>
              <a:ext uri="{FF2B5EF4-FFF2-40B4-BE49-F238E27FC236}">
                <a16:creationId xmlns:a16="http://schemas.microsoft.com/office/drawing/2014/main" id="{6AA3B6B1-4F56-9C40-9AAD-ABC9863A0539}"/>
              </a:ext>
            </a:extLst>
          </p:cNvPr>
          <p:cNvSpPr/>
          <p:nvPr/>
        </p:nvSpPr>
        <p:spPr>
          <a:xfrm>
            <a:off x="3069989" y="5751341"/>
            <a:ext cx="8844506" cy="1200329"/>
          </a:xfrm>
          <a:prstGeom prst="rect">
            <a:avLst/>
          </a:prstGeom>
        </p:spPr>
        <p:txBody>
          <a:bodyPr wrap="square">
            <a:spAutoFit/>
          </a:bodyPr>
          <a:lstStyle/>
          <a:p>
            <a:r>
              <a:rPr lang="en-US" dirty="0">
                <a:hlinkClick r:id="rId3"/>
              </a:rPr>
              <a:t>https://www.afro.who.int/news/who-supports-scientifically-proven-traditional-medicine?gclid=Cj0KCQjwvIT5BRCqARIsAAwwD-RwTgav0Sw_-hE3YYU3BcZNWgN70fEhlNq2rEBwvHin5DfkMOh31SAaAjiLEALw_wcB</a:t>
            </a:r>
            <a:endParaRPr lang="en-US" dirty="0"/>
          </a:p>
          <a:p>
            <a:endParaRPr lang="en-US" dirty="0"/>
          </a:p>
        </p:txBody>
      </p:sp>
      <p:sp>
        <p:nvSpPr>
          <p:cNvPr id="12" name="Rectangle 11">
            <a:extLst>
              <a:ext uri="{FF2B5EF4-FFF2-40B4-BE49-F238E27FC236}">
                <a16:creationId xmlns:a16="http://schemas.microsoft.com/office/drawing/2014/main" id="{BA7F7AF1-AC5B-8F46-81B0-263306E90CB7}"/>
              </a:ext>
            </a:extLst>
          </p:cNvPr>
          <p:cNvSpPr/>
          <p:nvPr/>
        </p:nvSpPr>
        <p:spPr>
          <a:xfrm>
            <a:off x="1324116" y="5982173"/>
            <a:ext cx="1508490" cy="369332"/>
          </a:xfrm>
          <a:prstGeom prst="rect">
            <a:avLst/>
          </a:prstGeom>
        </p:spPr>
        <p:txBody>
          <a:bodyPr wrap="none">
            <a:spAutoFit/>
          </a:bodyPr>
          <a:lstStyle/>
          <a:p>
            <a:r>
              <a:rPr lang="en-US" b="1" dirty="0"/>
              <a:t>04 May 2020</a:t>
            </a:r>
          </a:p>
        </p:txBody>
      </p:sp>
    </p:spTree>
    <p:extLst>
      <p:ext uri="{BB962C8B-B14F-4D97-AF65-F5344CB8AC3E}">
        <p14:creationId xmlns:p14="http://schemas.microsoft.com/office/powerpoint/2010/main" val="929385619"/>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DAE7B9-4F81-BD44-B505-F64A6489003F}"/>
              </a:ext>
            </a:extLst>
          </p:cNvPr>
          <p:cNvSpPr>
            <a:spLocks noGrp="1"/>
          </p:cNvSpPr>
          <p:nvPr>
            <p:ph type="title"/>
          </p:nvPr>
        </p:nvSpPr>
        <p:spPr>
          <a:xfrm>
            <a:off x="1371600" y="98946"/>
            <a:ext cx="9601200" cy="597090"/>
          </a:xfrm>
        </p:spPr>
        <p:txBody>
          <a:bodyPr>
            <a:normAutofit fontScale="90000"/>
          </a:bodyPr>
          <a:lstStyle/>
          <a:p>
            <a:r>
              <a:rPr lang="en-US" dirty="0"/>
              <a:t>Hydroxychloroquine</a:t>
            </a:r>
          </a:p>
        </p:txBody>
      </p:sp>
      <p:sp>
        <p:nvSpPr>
          <p:cNvPr id="3" name="Content Placeholder 2">
            <a:extLst>
              <a:ext uri="{FF2B5EF4-FFF2-40B4-BE49-F238E27FC236}">
                <a16:creationId xmlns:a16="http://schemas.microsoft.com/office/drawing/2014/main" id="{4C7555A4-0C81-6C4E-8D85-807C00510A75}"/>
              </a:ext>
            </a:extLst>
          </p:cNvPr>
          <p:cNvSpPr>
            <a:spLocks noGrp="1"/>
          </p:cNvSpPr>
          <p:nvPr>
            <p:ph idx="1"/>
          </p:nvPr>
        </p:nvSpPr>
        <p:spPr>
          <a:xfrm>
            <a:off x="1390650" y="1221475"/>
            <a:ext cx="9678378" cy="4647063"/>
          </a:xfrm>
        </p:spPr>
        <p:txBody>
          <a:bodyPr>
            <a:normAutofit/>
          </a:bodyPr>
          <a:lstStyle/>
          <a:p>
            <a:r>
              <a:rPr lang="en-US" dirty="0"/>
              <a:t>Hydroxychloroquine has long been used as a treatment for malaria</a:t>
            </a:r>
            <a:endParaRPr lang="en-US" b="1" dirty="0"/>
          </a:p>
          <a:p>
            <a:r>
              <a:rPr lang="en-US" b="1" dirty="0"/>
              <a:t>Fact check: Hydroxychloroquine has not worked in treating COVID-19, studies show</a:t>
            </a:r>
            <a:endParaRPr lang="en-US" dirty="0"/>
          </a:p>
          <a:p>
            <a:pPr lvl="1"/>
            <a:r>
              <a:rPr lang="en-US" dirty="0">
                <a:hlinkClick r:id="rId2"/>
              </a:rPr>
              <a:t>https://www.usatoday.com/story/news/factcheck/2020/07/21/fact-check-hydroxychloroquine-hasnt-helped-covid-19-studies-show/5407547002/</a:t>
            </a:r>
            <a:endParaRPr lang="en-US" dirty="0"/>
          </a:p>
          <a:p>
            <a:r>
              <a:rPr lang="en-US" dirty="0"/>
              <a:t>Dr. Stella Immanuel was born in Cameroon and received her medical degree in Nigeria. In her speech, Dr. Immanuel alleges that she has successfully treated hundreds of patients with hydroxychloroquine. Studies </a:t>
            </a:r>
            <a:r>
              <a:rPr lang="en-US" dirty="0">
                <a:hlinkClick r:id="rId2"/>
              </a:rPr>
              <a:t>have failed to find proof</a:t>
            </a:r>
            <a:r>
              <a:rPr lang="en-US" dirty="0"/>
              <a:t> that the drug has any benefit in treating COVID-19, and the Food and Drug Administration in June </a:t>
            </a:r>
            <a:r>
              <a:rPr lang="en-US" dirty="0">
                <a:hlinkClick r:id="rId3"/>
              </a:rPr>
              <a:t>revoked</a:t>
            </a:r>
            <a:r>
              <a:rPr lang="en-US" dirty="0"/>
              <a:t> its emergency authorization to use it to treat the deadly virus, saying it hadn’t demonstrated any effect on patients’ mortality prospects.</a:t>
            </a:r>
            <a:endParaRPr lang="en-US" dirty="0">
              <a:hlinkClick r:id="rId4"/>
            </a:endParaRPr>
          </a:p>
          <a:p>
            <a:pPr lvl="1"/>
            <a:r>
              <a:rPr lang="en-US" dirty="0">
                <a:hlinkClick r:id="rId4"/>
              </a:rPr>
              <a:t>https://www.thedailybeast.com/stella-immanuel-trumps-new-covid-doctor-believes-in-alien-dna-demon-sperm-and-hydroxychloroquine</a:t>
            </a:r>
            <a:endParaRPr lang="en-US" dirty="0"/>
          </a:p>
          <a:p>
            <a:endParaRPr lang="en-US" dirty="0"/>
          </a:p>
        </p:txBody>
      </p:sp>
      <p:sp>
        <p:nvSpPr>
          <p:cNvPr id="4" name="Date Placeholder 3">
            <a:extLst>
              <a:ext uri="{FF2B5EF4-FFF2-40B4-BE49-F238E27FC236}">
                <a16:creationId xmlns:a16="http://schemas.microsoft.com/office/drawing/2014/main" id="{C4AC7B31-C68C-474E-964D-6B0DA3DC4F0B}"/>
              </a:ext>
            </a:extLst>
          </p:cNvPr>
          <p:cNvSpPr>
            <a:spLocks noGrp="1"/>
          </p:cNvSpPr>
          <p:nvPr>
            <p:ph type="dt" sz="half" idx="10"/>
          </p:nvPr>
        </p:nvSpPr>
        <p:spPr/>
        <p:txBody>
          <a:bodyPr/>
          <a:lstStyle/>
          <a:p>
            <a:r>
              <a:rPr lang="en-US"/>
              <a:t>7/31/20</a:t>
            </a:r>
          </a:p>
        </p:txBody>
      </p:sp>
      <p:sp>
        <p:nvSpPr>
          <p:cNvPr id="5" name="Footer Placeholder 4">
            <a:extLst>
              <a:ext uri="{FF2B5EF4-FFF2-40B4-BE49-F238E27FC236}">
                <a16:creationId xmlns:a16="http://schemas.microsoft.com/office/drawing/2014/main" id="{3685E1C3-59B4-E94A-AFCC-B0152BF38FA5}"/>
              </a:ext>
            </a:extLst>
          </p:cNvPr>
          <p:cNvSpPr>
            <a:spLocks noGrp="1"/>
          </p:cNvSpPr>
          <p:nvPr>
            <p:ph type="ftr" sz="quarter" idx="11"/>
          </p:nvPr>
        </p:nvSpPr>
        <p:spPr/>
        <p:txBody>
          <a:bodyPr/>
          <a:lstStyle/>
          <a:p>
            <a:r>
              <a:rPr lang="en-US"/>
              <a:t>ASP Colloquium</a:t>
            </a:r>
          </a:p>
        </p:txBody>
      </p:sp>
      <p:sp>
        <p:nvSpPr>
          <p:cNvPr id="6" name="Slide Number Placeholder 5">
            <a:extLst>
              <a:ext uri="{FF2B5EF4-FFF2-40B4-BE49-F238E27FC236}">
                <a16:creationId xmlns:a16="http://schemas.microsoft.com/office/drawing/2014/main" id="{B9D215CC-5B75-3743-8A71-5AABB8E070A2}"/>
              </a:ext>
            </a:extLst>
          </p:cNvPr>
          <p:cNvSpPr>
            <a:spLocks noGrp="1"/>
          </p:cNvSpPr>
          <p:nvPr>
            <p:ph type="sldNum" sz="quarter" idx="12"/>
          </p:nvPr>
        </p:nvSpPr>
        <p:spPr/>
        <p:txBody>
          <a:bodyPr/>
          <a:lstStyle/>
          <a:p>
            <a:fld id="{EE89B059-E7D0-914B-9C72-7258701F1F1A}" type="slidenum">
              <a:rPr lang="en-US" smtClean="0"/>
              <a:t>53</a:t>
            </a:fld>
            <a:endParaRPr lang="en-US"/>
          </a:p>
        </p:txBody>
      </p:sp>
    </p:spTree>
    <p:extLst>
      <p:ext uri="{BB962C8B-B14F-4D97-AF65-F5344CB8AC3E}">
        <p14:creationId xmlns:p14="http://schemas.microsoft.com/office/powerpoint/2010/main" val="2198661142"/>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25F5A9-516E-974E-82AB-3B5154408E84}"/>
              </a:ext>
            </a:extLst>
          </p:cNvPr>
          <p:cNvSpPr>
            <a:spLocks noGrp="1"/>
          </p:cNvSpPr>
          <p:nvPr>
            <p:ph type="title"/>
          </p:nvPr>
        </p:nvSpPr>
        <p:spPr>
          <a:xfrm>
            <a:off x="1371600" y="98946"/>
            <a:ext cx="9601200" cy="747215"/>
          </a:xfrm>
        </p:spPr>
        <p:txBody>
          <a:bodyPr/>
          <a:lstStyle/>
          <a:p>
            <a:r>
              <a:rPr lang="en-US" dirty="0"/>
              <a:t>Vaccines</a:t>
            </a:r>
          </a:p>
        </p:txBody>
      </p:sp>
      <p:sp>
        <p:nvSpPr>
          <p:cNvPr id="3" name="Content Placeholder 2">
            <a:extLst>
              <a:ext uri="{FF2B5EF4-FFF2-40B4-BE49-F238E27FC236}">
                <a16:creationId xmlns:a16="http://schemas.microsoft.com/office/drawing/2014/main" id="{7CF77F9E-517A-0D45-88D8-CC7A5F1B5456}"/>
              </a:ext>
            </a:extLst>
          </p:cNvPr>
          <p:cNvSpPr>
            <a:spLocks noGrp="1"/>
          </p:cNvSpPr>
          <p:nvPr>
            <p:ph idx="1"/>
          </p:nvPr>
        </p:nvSpPr>
        <p:spPr>
          <a:xfrm>
            <a:off x="1371600" y="866633"/>
            <a:ext cx="9601200" cy="3581400"/>
          </a:xfrm>
        </p:spPr>
        <p:txBody>
          <a:bodyPr/>
          <a:lstStyle/>
          <a:p>
            <a:r>
              <a:rPr lang="en-US" b="1" dirty="0"/>
              <a:t>Exclusive: Russia claims it's on track to approve COVID-19 vaccine by mid-August. But speed of process raises questions</a:t>
            </a:r>
          </a:p>
          <a:p>
            <a:pPr lvl="1"/>
            <a:r>
              <a:rPr lang="en-US" b="1" dirty="0">
                <a:hlinkClick r:id="rId2"/>
              </a:rPr>
              <a:t>https://www.cnn.com/2020/07/28/europe/russia-coronavirus-vaccine-approval-intl/index.html</a:t>
            </a:r>
            <a:endParaRPr lang="en-US" b="1" dirty="0"/>
          </a:p>
          <a:p>
            <a:r>
              <a:rPr lang="en-US" b="1" dirty="0"/>
              <a:t>“</a:t>
            </a:r>
            <a:r>
              <a:rPr lang="en-US" dirty="0"/>
              <a:t>Dozens of vaccine trials are underway around the world and a small number are in large-scale efficacy trials, but most developers have</a:t>
            </a:r>
            <a:r>
              <a:rPr lang="en-US" dirty="0">
                <a:hlinkClick r:id="rId3"/>
              </a:rPr>
              <a:t> cautioned that much work remains before their vaccines can be approved. </a:t>
            </a:r>
            <a:r>
              <a:rPr lang="en-US" dirty="0"/>
              <a:t>“</a:t>
            </a:r>
            <a:endParaRPr lang="en-US" b="1" dirty="0"/>
          </a:p>
          <a:p>
            <a:pPr marL="0" indent="0">
              <a:buNone/>
            </a:pPr>
            <a:endParaRPr lang="en-US" dirty="0"/>
          </a:p>
        </p:txBody>
      </p:sp>
      <p:sp>
        <p:nvSpPr>
          <p:cNvPr id="4" name="Date Placeholder 3">
            <a:extLst>
              <a:ext uri="{FF2B5EF4-FFF2-40B4-BE49-F238E27FC236}">
                <a16:creationId xmlns:a16="http://schemas.microsoft.com/office/drawing/2014/main" id="{F9DA6DB4-7A36-5248-8486-F78CDC1F5848}"/>
              </a:ext>
            </a:extLst>
          </p:cNvPr>
          <p:cNvSpPr>
            <a:spLocks noGrp="1"/>
          </p:cNvSpPr>
          <p:nvPr>
            <p:ph type="dt" sz="half" idx="10"/>
          </p:nvPr>
        </p:nvSpPr>
        <p:spPr/>
        <p:txBody>
          <a:bodyPr/>
          <a:lstStyle/>
          <a:p>
            <a:r>
              <a:rPr lang="en-US"/>
              <a:t>7/31/20</a:t>
            </a:r>
          </a:p>
        </p:txBody>
      </p:sp>
      <p:sp>
        <p:nvSpPr>
          <p:cNvPr id="5" name="Footer Placeholder 4">
            <a:extLst>
              <a:ext uri="{FF2B5EF4-FFF2-40B4-BE49-F238E27FC236}">
                <a16:creationId xmlns:a16="http://schemas.microsoft.com/office/drawing/2014/main" id="{AEDA628D-5AF4-A84A-BFF6-9A260CB1DA10}"/>
              </a:ext>
            </a:extLst>
          </p:cNvPr>
          <p:cNvSpPr>
            <a:spLocks noGrp="1"/>
          </p:cNvSpPr>
          <p:nvPr>
            <p:ph type="ftr" sz="quarter" idx="11"/>
          </p:nvPr>
        </p:nvSpPr>
        <p:spPr/>
        <p:txBody>
          <a:bodyPr/>
          <a:lstStyle/>
          <a:p>
            <a:r>
              <a:rPr lang="en-US"/>
              <a:t>ASP Colloquium</a:t>
            </a:r>
          </a:p>
        </p:txBody>
      </p:sp>
      <p:sp>
        <p:nvSpPr>
          <p:cNvPr id="6" name="Slide Number Placeholder 5">
            <a:extLst>
              <a:ext uri="{FF2B5EF4-FFF2-40B4-BE49-F238E27FC236}">
                <a16:creationId xmlns:a16="http://schemas.microsoft.com/office/drawing/2014/main" id="{E5B712A2-2256-DB4F-B77F-0830FF3C29BC}"/>
              </a:ext>
            </a:extLst>
          </p:cNvPr>
          <p:cNvSpPr>
            <a:spLocks noGrp="1"/>
          </p:cNvSpPr>
          <p:nvPr>
            <p:ph type="sldNum" sz="quarter" idx="12"/>
          </p:nvPr>
        </p:nvSpPr>
        <p:spPr/>
        <p:txBody>
          <a:bodyPr/>
          <a:lstStyle/>
          <a:p>
            <a:fld id="{EE89B059-E7D0-914B-9C72-7258701F1F1A}" type="slidenum">
              <a:rPr lang="en-US" smtClean="0"/>
              <a:t>54</a:t>
            </a:fld>
            <a:endParaRPr lang="en-US"/>
          </a:p>
        </p:txBody>
      </p:sp>
    </p:spTree>
    <p:extLst>
      <p:ext uri="{BB962C8B-B14F-4D97-AF65-F5344CB8AC3E}">
        <p14:creationId xmlns:p14="http://schemas.microsoft.com/office/powerpoint/2010/main" val="26284766"/>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AD1277-10E2-2548-8A17-702A6752ACCA}"/>
              </a:ext>
            </a:extLst>
          </p:cNvPr>
          <p:cNvSpPr>
            <a:spLocks noGrp="1"/>
          </p:cNvSpPr>
          <p:nvPr>
            <p:ph type="title"/>
          </p:nvPr>
        </p:nvSpPr>
        <p:spPr>
          <a:xfrm>
            <a:off x="1371600" y="112594"/>
            <a:ext cx="9601200" cy="624385"/>
          </a:xfrm>
        </p:spPr>
        <p:txBody>
          <a:bodyPr>
            <a:normAutofit fontScale="90000"/>
          </a:bodyPr>
          <a:lstStyle/>
          <a:p>
            <a:r>
              <a:rPr lang="en-US" dirty="0"/>
              <a:t>Fake news and mis-information</a:t>
            </a:r>
          </a:p>
        </p:txBody>
      </p:sp>
      <p:sp>
        <p:nvSpPr>
          <p:cNvPr id="3" name="Content Placeholder 2">
            <a:extLst>
              <a:ext uri="{FF2B5EF4-FFF2-40B4-BE49-F238E27FC236}">
                <a16:creationId xmlns:a16="http://schemas.microsoft.com/office/drawing/2014/main" id="{2382A93B-E4FB-6C43-865C-0BC61A4D334A}"/>
              </a:ext>
            </a:extLst>
          </p:cNvPr>
          <p:cNvSpPr>
            <a:spLocks noGrp="1"/>
          </p:cNvSpPr>
          <p:nvPr>
            <p:ph idx="1"/>
          </p:nvPr>
        </p:nvSpPr>
        <p:spPr>
          <a:xfrm>
            <a:off x="1371600" y="1180532"/>
            <a:ext cx="9601200" cy="2190465"/>
          </a:xfrm>
        </p:spPr>
        <p:txBody>
          <a:bodyPr/>
          <a:lstStyle/>
          <a:p>
            <a:r>
              <a:rPr lang="en-US" dirty="0"/>
              <a:t>Some believe that COVID-19 is a scam, Africans are immune, and/or the disease has no impact in tropical climates</a:t>
            </a:r>
          </a:p>
          <a:p>
            <a:r>
              <a:rPr lang="en-US" dirty="0"/>
              <a:t>Many weird video clips about COVID-19 have been shared on social media</a:t>
            </a:r>
          </a:p>
          <a:p>
            <a:r>
              <a:rPr lang="en-US" b="1" dirty="0">
                <a:solidFill>
                  <a:srgbClr val="0070C0"/>
                </a:solidFill>
              </a:rPr>
              <a:t>A continuous campaign of community engagement with regular briefings is important; so are an active combat against fake news and misinformation</a:t>
            </a:r>
            <a:endParaRPr lang="en-US" dirty="0"/>
          </a:p>
          <a:p>
            <a:endParaRPr lang="en-US" dirty="0"/>
          </a:p>
        </p:txBody>
      </p:sp>
      <p:sp>
        <p:nvSpPr>
          <p:cNvPr id="4" name="Date Placeholder 3">
            <a:extLst>
              <a:ext uri="{FF2B5EF4-FFF2-40B4-BE49-F238E27FC236}">
                <a16:creationId xmlns:a16="http://schemas.microsoft.com/office/drawing/2014/main" id="{992DA404-0BEA-5542-900B-A5C97DDDC63B}"/>
              </a:ext>
            </a:extLst>
          </p:cNvPr>
          <p:cNvSpPr>
            <a:spLocks noGrp="1"/>
          </p:cNvSpPr>
          <p:nvPr>
            <p:ph type="dt" sz="half" idx="10"/>
          </p:nvPr>
        </p:nvSpPr>
        <p:spPr/>
        <p:txBody>
          <a:bodyPr/>
          <a:lstStyle/>
          <a:p>
            <a:r>
              <a:rPr lang="en-US"/>
              <a:t>7/31/20</a:t>
            </a:r>
          </a:p>
        </p:txBody>
      </p:sp>
      <p:sp>
        <p:nvSpPr>
          <p:cNvPr id="5" name="Footer Placeholder 4">
            <a:extLst>
              <a:ext uri="{FF2B5EF4-FFF2-40B4-BE49-F238E27FC236}">
                <a16:creationId xmlns:a16="http://schemas.microsoft.com/office/drawing/2014/main" id="{5D61BC93-0D87-C24F-81DE-1339562A4373}"/>
              </a:ext>
            </a:extLst>
          </p:cNvPr>
          <p:cNvSpPr>
            <a:spLocks noGrp="1"/>
          </p:cNvSpPr>
          <p:nvPr>
            <p:ph type="ftr" sz="quarter" idx="11"/>
          </p:nvPr>
        </p:nvSpPr>
        <p:spPr/>
        <p:txBody>
          <a:bodyPr/>
          <a:lstStyle/>
          <a:p>
            <a:r>
              <a:rPr lang="en-US"/>
              <a:t>ASP Colloquium</a:t>
            </a:r>
          </a:p>
        </p:txBody>
      </p:sp>
      <p:sp>
        <p:nvSpPr>
          <p:cNvPr id="6" name="Slide Number Placeholder 5">
            <a:extLst>
              <a:ext uri="{FF2B5EF4-FFF2-40B4-BE49-F238E27FC236}">
                <a16:creationId xmlns:a16="http://schemas.microsoft.com/office/drawing/2014/main" id="{8086F9FA-003B-6345-AC3E-A3C471253709}"/>
              </a:ext>
            </a:extLst>
          </p:cNvPr>
          <p:cNvSpPr>
            <a:spLocks noGrp="1"/>
          </p:cNvSpPr>
          <p:nvPr>
            <p:ph type="sldNum" sz="quarter" idx="12"/>
          </p:nvPr>
        </p:nvSpPr>
        <p:spPr/>
        <p:txBody>
          <a:bodyPr/>
          <a:lstStyle/>
          <a:p>
            <a:fld id="{EE89B059-E7D0-914B-9C72-7258701F1F1A}" type="slidenum">
              <a:rPr lang="en-US" smtClean="0"/>
              <a:t>55</a:t>
            </a:fld>
            <a:endParaRPr lang="en-US"/>
          </a:p>
        </p:txBody>
      </p:sp>
    </p:spTree>
    <p:extLst>
      <p:ext uri="{BB962C8B-B14F-4D97-AF65-F5344CB8AC3E}">
        <p14:creationId xmlns:p14="http://schemas.microsoft.com/office/powerpoint/2010/main" val="1003527160"/>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D951F7-12F9-104A-B477-1D49582FC2C0}"/>
              </a:ext>
            </a:extLst>
          </p:cNvPr>
          <p:cNvSpPr>
            <a:spLocks noGrp="1"/>
          </p:cNvSpPr>
          <p:nvPr>
            <p:ph type="title"/>
          </p:nvPr>
        </p:nvSpPr>
        <p:spPr>
          <a:xfrm>
            <a:off x="1371600" y="235424"/>
            <a:ext cx="9601200" cy="740391"/>
          </a:xfrm>
        </p:spPr>
        <p:txBody>
          <a:bodyPr/>
          <a:lstStyle/>
          <a:p>
            <a:r>
              <a:rPr lang="en-US"/>
              <a:t>Conclusions</a:t>
            </a:r>
          </a:p>
        </p:txBody>
      </p:sp>
      <p:sp>
        <p:nvSpPr>
          <p:cNvPr id="3" name="Content Placeholder 2">
            <a:extLst>
              <a:ext uri="{FF2B5EF4-FFF2-40B4-BE49-F238E27FC236}">
                <a16:creationId xmlns:a16="http://schemas.microsoft.com/office/drawing/2014/main" id="{8261E8B9-8156-4B41-BA91-57B7F228B855}"/>
              </a:ext>
            </a:extLst>
          </p:cNvPr>
          <p:cNvSpPr>
            <a:spLocks noGrp="1"/>
          </p:cNvSpPr>
          <p:nvPr>
            <p:ph idx="1"/>
          </p:nvPr>
        </p:nvSpPr>
        <p:spPr>
          <a:xfrm>
            <a:off x="1371600" y="975815"/>
            <a:ext cx="9601200" cy="2941093"/>
          </a:xfrm>
        </p:spPr>
        <p:txBody>
          <a:bodyPr>
            <a:noAutofit/>
          </a:bodyPr>
          <a:lstStyle/>
          <a:p>
            <a:r>
              <a:rPr lang="en-US" sz="2400">
                <a:solidFill>
                  <a:srgbClr val="0070C0"/>
                </a:solidFill>
              </a:rPr>
              <a:t>We have studied COVID-19 data from Benin, Mozambique, Rwanda, Togo and Zambia</a:t>
            </a:r>
          </a:p>
          <a:p>
            <a:r>
              <a:rPr lang="en-US" sz="2400"/>
              <a:t>We modeled the data from these countries with the SIDARTHE, and extracted a time-dependent basic reproduction number for each country studied</a:t>
            </a:r>
          </a:p>
          <a:p>
            <a:r>
              <a:rPr lang="en-US" sz="2400">
                <a:solidFill>
                  <a:srgbClr val="0070C0"/>
                </a:solidFill>
              </a:rPr>
              <a:t>Our studies show that the initial reactions of African governments and populations were eﬀective to bring the basic reproduction number below one</a:t>
            </a:r>
          </a:p>
          <a:p>
            <a:r>
              <a:rPr lang="en-US" sz="2400"/>
              <a:t>However, relaxation and diﬃculties to maintain the measures over time drive the basic reproduction number in a time-dependent cyclic pattern of rises and falls</a:t>
            </a:r>
          </a:p>
          <a:p>
            <a:r>
              <a:rPr lang="en-US" sz="2400">
                <a:solidFill>
                  <a:srgbClr val="0070C0"/>
                </a:solidFill>
              </a:rPr>
              <a:t>We suggest that African countries ﬁnd satisfactory economic supports for their most disadvantaged populations. This will encourage adherence to the containment plans</a:t>
            </a:r>
            <a:endParaRPr lang="en-US" sz="2400"/>
          </a:p>
        </p:txBody>
      </p:sp>
      <p:sp>
        <p:nvSpPr>
          <p:cNvPr id="4" name="Footer Placeholder 3">
            <a:extLst>
              <a:ext uri="{FF2B5EF4-FFF2-40B4-BE49-F238E27FC236}">
                <a16:creationId xmlns:a16="http://schemas.microsoft.com/office/drawing/2014/main" id="{115D1F12-35CA-B046-8DB6-85F6C9A6EB89}"/>
              </a:ext>
            </a:extLst>
          </p:cNvPr>
          <p:cNvSpPr>
            <a:spLocks noGrp="1"/>
          </p:cNvSpPr>
          <p:nvPr>
            <p:ph type="ftr" sz="quarter" idx="11"/>
          </p:nvPr>
        </p:nvSpPr>
        <p:spPr/>
        <p:txBody>
          <a:bodyPr/>
          <a:lstStyle/>
          <a:p>
            <a:r>
              <a:rPr lang="en-US"/>
              <a:t>ASP Colloquium</a:t>
            </a:r>
          </a:p>
        </p:txBody>
      </p:sp>
      <p:sp>
        <p:nvSpPr>
          <p:cNvPr id="5" name="Slide Number Placeholder 4">
            <a:extLst>
              <a:ext uri="{FF2B5EF4-FFF2-40B4-BE49-F238E27FC236}">
                <a16:creationId xmlns:a16="http://schemas.microsoft.com/office/drawing/2014/main" id="{71B0797E-551D-4747-84FC-5A94E0591229}"/>
              </a:ext>
            </a:extLst>
          </p:cNvPr>
          <p:cNvSpPr>
            <a:spLocks noGrp="1"/>
          </p:cNvSpPr>
          <p:nvPr>
            <p:ph type="sldNum" sz="quarter" idx="12"/>
          </p:nvPr>
        </p:nvSpPr>
        <p:spPr/>
        <p:txBody>
          <a:bodyPr/>
          <a:lstStyle/>
          <a:p>
            <a:fld id="{EE89B059-E7D0-914B-9C72-7258701F1F1A}" type="slidenum">
              <a:rPr lang="en-US" smtClean="0"/>
              <a:t>56</a:t>
            </a:fld>
            <a:endParaRPr lang="en-US"/>
          </a:p>
        </p:txBody>
      </p:sp>
      <p:sp>
        <p:nvSpPr>
          <p:cNvPr id="6" name="Date Placeholder 5">
            <a:extLst>
              <a:ext uri="{FF2B5EF4-FFF2-40B4-BE49-F238E27FC236}">
                <a16:creationId xmlns:a16="http://schemas.microsoft.com/office/drawing/2014/main" id="{67027C80-B934-3C47-B7AE-ABA3AE7FD6E5}"/>
              </a:ext>
            </a:extLst>
          </p:cNvPr>
          <p:cNvSpPr>
            <a:spLocks noGrp="1"/>
          </p:cNvSpPr>
          <p:nvPr>
            <p:ph type="dt" sz="half" idx="10"/>
          </p:nvPr>
        </p:nvSpPr>
        <p:spPr/>
        <p:txBody>
          <a:bodyPr/>
          <a:lstStyle/>
          <a:p>
            <a:r>
              <a:rPr lang="en-US"/>
              <a:t>7/31/20</a:t>
            </a:r>
          </a:p>
        </p:txBody>
      </p:sp>
    </p:spTree>
    <p:extLst>
      <p:ext uri="{BB962C8B-B14F-4D97-AF65-F5344CB8AC3E}">
        <p14:creationId xmlns:p14="http://schemas.microsoft.com/office/powerpoint/2010/main" val="99030762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ABD901-C196-8F47-A1F0-E2873A04120F}"/>
              </a:ext>
            </a:extLst>
          </p:cNvPr>
          <p:cNvSpPr>
            <a:spLocks noGrp="1"/>
          </p:cNvSpPr>
          <p:nvPr>
            <p:ph type="title"/>
          </p:nvPr>
        </p:nvSpPr>
        <p:spPr>
          <a:xfrm>
            <a:off x="1371600" y="79744"/>
            <a:ext cx="9601200" cy="675167"/>
          </a:xfrm>
        </p:spPr>
        <p:txBody>
          <a:bodyPr>
            <a:normAutofit fontScale="90000"/>
          </a:bodyPr>
          <a:lstStyle/>
          <a:p>
            <a:r>
              <a:rPr lang="en-US"/>
              <a:t>Impact on the African School of Physics</a:t>
            </a:r>
          </a:p>
        </p:txBody>
      </p:sp>
      <p:sp>
        <p:nvSpPr>
          <p:cNvPr id="3" name="Content Placeholder 2">
            <a:extLst>
              <a:ext uri="{FF2B5EF4-FFF2-40B4-BE49-F238E27FC236}">
                <a16:creationId xmlns:a16="http://schemas.microsoft.com/office/drawing/2014/main" id="{F3E2101C-D50D-654E-9365-D7EB378B64F4}"/>
              </a:ext>
            </a:extLst>
          </p:cNvPr>
          <p:cNvSpPr>
            <a:spLocks noGrp="1"/>
          </p:cNvSpPr>
          <p:nvPr>
            <p:ph idx="1"/>
          </p:nvPr>
        </p:nvSpPr>
        <p:spPr>
          <a:xfrm>
            <a:off x="1371600" y="1371600"/>
            <a:ext cx="9920177" cy="4167963"/>
          </a:xfrm>
        </p:spPr>
        <p:txBody>
          <a:bodyPr>
            <a:normAutofit/>
          </a:bodyPr>
          <a:lstStyle/>
          <a:p>
            <a:r>
              <a:rPr lang="en-US" b="1"/>
              <a:t>ASP2020, planned for July 2020 in Morocco, was postponed</a:t>
            </a:r>
          </a:p>
          <a:p>
            <a:pPr lvl="1"/>
            <a:r>
              <a:rPr lang="en-US"/>
              <a:t>ASP2020 students were already selected</a:t>
            </a:r>
          </a:p>
          <a:p>
            <a:pPr lvl="1"/>
            <a:r>
              <a:rPr lang="en-US"/>
              <a:t>Preparation was at an advanced stage</a:t>
            </a:r>
          </a:p>
          <a:p>
            <a:r>
              <a:rPr lang="en-US" b="1"/>
              <a:t>We are studying options for a new date in 2021</a:t>
            </a:r>
          </a:p>
          <a:p>
            <a:pPr lvl="1"/>
            <a:r>
              <a:rPr lang="en-US"/>
              <a:t>Depending on the evolution of COVID-19 </a:t>
            </a:r>
          </a:p>
          <a:p>
            <a:pPr lvl="1"/>
            <a:r>
              <a:rPr lang="en-US"/>
              <a:t>We will announce the new date in due course</a:t>
            </a:r>
          </a:p>
          <a:p>
            <a:r>
              <a:rPr lang="en-US" b="1"/>
              <a:t>In the meantime, we’ve set up an online lecture series, since May 2020</a:t>
            </a:r>
          </a:p>
          <a:p>
            <a:pPr lvl="1"/>
            <a:r>
              <a:rPr lang="en-US"/>
              <a:t>Twice a week on Tuesdays and Thursdays</a:t>
            </a:r>
          </a:p>
          <a:p>
            <a:pPr lvl="1"/>
            <a:r>
              <a:rPr lang="en-US"/>
              <a:t>The calendar is accessible here </a:t>
            </a:r>
            <a:r>
              <a:rPr lang="en-US">
                <a:hlinkClick r:id="rId2"/>
              </a:rPr>
              <a:t>https://www.africanschoolofphysics.org/online-lecture-series/</a:t>
            </a:r>
            <a:endParaRPr lang="en-US"/>
          </a:p>
          <a:p>
            <a:pPr marL="530352" lvl="1" indent="0">
              <a:buNone/>
            </a:pPr>
            <a:endParaRPr lang="en-US"/>
          </a:p>
        </p:txBody>
      </p:sp>
      <p:sp>
        <p:nvSpPr>
          <p:cNvPr id="4" name="Footer Placeholder 3">
            <a:extLst>
              <a:ext uri="{FF2B5EF4-FFF2-40B4-BE49-F238E27FC236}">
                <a16:creationId xmlns:a16="http://schemas.microsoft.com/office/drawing/2014/main" id="{8662BDF8-130B-5846-AA47-A577A57E3911}"/>
              </a:ext>
            </a:extLst>
          </p:cNvPr>
          <p:cNvSpPr>
            <a:spLocks noGrp="1"/>
          </p:cNvSpPr>
          <p:nvPr>
            <p:ph type="ftr" sz="quarter" idx="11"/>
          </p:nvPr>
        </p:nvSpPr>
        <p:spPr/>
        <p:txBody>
          <a:bodyPr/>
          <a:lstStyle/>
          <a:p>
            <a:r>
              <a:rPr lang="en-US"/>
              <a:t>ASP Colloquium</a:t>
            </a:r>
          </a:p>
        </p:txBody>
      </p:sp>
      <p:sp>
        <p:nvSpPr>
          <p:cNvPr id="5" name="Slide Number Placeholder 4">
            <a:extLst>
              <a:ext uri="{FF2B5EF4-FFF2-40B4-BE49-F238E27FC236}">
                <a16:creationId xmlns:a16="http://schemas.microsoft.com/office/drawing/2014/main" id="{4FEC0134-0396-0242-8938-B881CC48165F}"/>
              </a:ext>
            </a:extLst>
          </p:cNvPr>
          <p:cNvSpPr>
            <a:spLocks noGrp="1"/>
          </p:cNvSpPr>
          <p:nvPr>
            <p:ph type="sldNum" sz="quarter" idx="12"/>
          </p:nvPr>
        </p:nvSpPr>
        <p:spPr/>
        <p:txBody>
          <a:bodyPr/>
          <a:lstStyle/>
          <a:p>
            <a:fld id="{EE89B059-E7D0-914B-9C72-7258701F1F1A}" type="slidenum">
              <a:rPr lang="en-US" smtClean="0"/>
              <a:t>6</a:t>
            </a:fld>
            <a:endParaRPr lang="en-US"/>
          </a:p>
        </p:txBody>
      </p:sp>
      <p:sp>
        <p:nvSpPr>
          <p:cNvPr id="6" name="Date Placeholder 5">
            <a:extLst>
              <a:ext uri="{FF2B5EF4-FFF2-40B4-BE49-F238E27FC236}">
                <a16:creationId xmlns:a16="http://schemas.microsoft.com/office/drawing/2014/main" id="{3DF7BD87-2A16-0E45-9B71-39C3AD6A4802}"/>
              </a:ext>
            </a:extLst>
          </p:cNvPr>
          <p:cNvSpPr>
            <a:spLocks noGrp="1"/>
          </p:cNvSpPr>
          <p:nvPr>
            <p:ph type="dt" sz="half" idx="10"/>
          </p:nvPr>
        </p:nvSpPr>
        <p:spPr/>
        <p:txBody>
          <a:bodyPr/>
          <a:lstStyle/>
          <a:p>
            <a:r>
              <a:rPr lang="en-US"/>
              <a:t>7/31/20</a:t>
            </a:r>
          </a:p>
        </p:txBody>
      </p:sp>
    </p:spTree>
    <p:extLst>
      <p:ext uri="{BB962C8B-B14F-4D97-AF65-F5344CB8AC3E}">
        <p14:creationId xmlns:p14="http://schemas.microsoft.com/office/powerpoint/2010/main" val="74603921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FBC94D1-26A2-4742-B497-EBDF776C6FDE}"/>
              </a:ext>
            </a:extLst>
          </p:cNvPr>
          <p:cNvSpPr>
            <a:spLocks noGrp="1"/>
          </p:cNvSpPr>
          <p:nvPr>
            <p:ph type="title"/>
          </p:nvPr>
        </p:nvSpPr>
        <p:spPr>
          <a:xfrm>
            <a:off x="1371600" y="111642"/>
            <a:ext cx="9601200" cy="622005"/>
          </a:xfrm>
        </p:spPr>
        <p:txBody>
          <a:bodyPr>
            <a:normAutofit fontScale="90000"/>
          </a:bodyPr>
          <a:lstStyle/>
          <a:p>
            <a:r>
              <a:rPr lang="en-US"/>
              <a:t>ASP COVID-19 Exercise</a:t>
            </a:r>
          </a:p>
        </p:txBody>
      </p:sp>
      <p:sp>
        <p:nvSpPr>
          <p:cNvPr id="3" name="Content Placeholder 2">
            <a:extLst>
              <a:ext uri="{FF2B5EF4-FFF2-40B4-BE49-F238E27FC236}">
                <a16:creationId xmlns:a16="http://schemas.microsoft.com/office/drawing/2014/main" id="{578C8365-FF0B-C74D-A9F2-A236B5051336}"/>
              </a:ext>
            </a:extLst>
          </p:cNvPr>
          <p:cNvSpPr>
            <a:spLocks noGrp="1"/>
          </p:cNvSpPr>
          <p:nvPr>
            <p:ph idx="1"/>
          </p:nvPr>
        </p:nvSpPr>
        <p:spPr>
          <a:xfrm>
            <a:off x="1371599" y="988828"/>
            <a:ext cx="10196623" cy="5252484"/>
          </a:xfrm>
        </p:spPr>
        <p:txBody>
          <a:bodyPr>
            <a:normAutofit fontScale="92500" lnSpcReduction="10000"/>
          </a:bodyPr>
          <a:lstStyle/>
          <a:p>
            <a:r>
              <a:rPr lang="en-US" b="1" dirty="0"/>
              <a:t>In March 2020, Dr. Kétévi A. Assamagan made a call to all the ASP alumni for this exercise</a:t>
            </a:r>
          </a:p>
          <a:p>
            <a:r>
              <a:rPr lang="en-US" b="1" dirty="0"/>
              <a:t>Study and understand COVID-19 data from their country (of citizenship or residence)</a:t>
            </a:r>
          </a:p>
          <a:p>
            <a:pPr lvl="1"/>
            <a:r>
              <a:rPr lang="en-US" dirty="0"/>
              <a:t>With the permission of their academic advisor</a:t>
            </a:r>
          </a:p>
          <a:p>
            <a:r>
              <a:rPr lang="en-US" b="1" dirty="0"/>
              <a:t>A number of ASP alumni responded to the call</a:t>
            </a:r>
          </a:p>
          <a:p>
            <a:pPr lvl="1"/>
            <a:r>
              <a:rPr lang="en-US" dirty="0"/>
              <a:t>That’s how this exercise got started</a:t>
            </a:r>
          </a:p>
          <a:p>
            <a:r>
              <a:rPr lang="en-US" b="1" dirty="0"/>
              <a:t>Ultimately, the countries that we studied are</a:t>
            </a:r>
          </a:p>
          <a:p>
            <a:pPr lvl="1"/>
            <a:r>
              <a:rPr lang="en-US" dirty="0"/>
              <a:t>The countries of the alumni that have stayed the course</a:t>
            </a:r>
          </a:p>
          <a:p>
            <a:pPr lvl="1"/>
            <a:r>
              <a:rPr lang="en-US" b="1" dirty="0">
                <a:solidFill>
                  <a:srgbClr val="0070C0"/>
                </a:solidFill>
              </a:rPr>
              <a:t>Togo</a:t>
            </a:r>
            <a:r>
              <a:rPr lang="en-US" dirty="0"/>
              <a:t> (Dr. Somiéalo Azote)</a:t>
            </a:r>
          </a:p>
          <a:p>
            <a:pPr lvl="1"/>
            <a:r>
              <a:rPr lang="en-US" b="1" dirty="0">
                <a:solidFill>
                  <a:srgbClr val="0070C0"/>
                </a:solidFill>
              </a:rPr>
              <a:t>Benin</a:t>
            </a:r>
            <a:r>
              <a:rPr lang="en-US" dirty="0"/>
              <a:t> (Cyrille E. </a:t>
            </a:r>
            <a:r>
              <a:rPr lang="en-US" dirty="0" err="1"/>
              <a:t>Haliya</a:t>
            </a:r>
            <a:r>
              <a:rPr lang="en-US" dirty="0"/>
              <a:t>)</a:t>
            </a:r>
          </a:p>
          <a:p>
            <a:pPr lvl="1"/>
            <a:r>
              <a:rPr lang="en-US" b="1" dirty="0">
                <a:solidFill>
                  <a:srgbClr val="0070C0"/>
                </a:solidFill>
              </a:rPr>
              <a:t>Mozambique</a:t>
            </a:r>
            <a:r>
              <a:rPr lang="en-US" dirty="0"/>
              <a:t> (</a:t>
            </a:r>
            <a:r>
              <a:rPr lang="en-US" dirty="0" err="1"/>
              <a:t>Toivo</a:t>
            </a:r>
            <a:r>
              <a:rPr lang="en-US" dirty="0"/>
              <a:t> S. </a:t>
            </a:r>
            <a:r>
              <a:rPr lang="en-US" dirty="0" err="1"/>
              <a:t>Mabote</a:t>
            </a:r>
            <a:r>
              <a:rPr lang="en-US" dirty="0"/>
              <a:t>)</a:t>
            </a:r>
          </a:p>
          <a:p>
            <a:pPr lvl="1"/>
            <a:r>
              <a:rPr lang="en-US" b="1" dirty="0">
                <a:solidFill>
                  <a:srgbClr val="0070C0"/>
                </a:solidFill>
              </a:rPr>
              <a:t>Rwanda</a:t>
            </a:r>
            <a:r>
              <a:rPr lang="en-US" dirty="0"/>
              <a:t> (</a:t>
            </a:r>
            <a:r>
              <a:rPr lang="en-US" dirty="0" err="1"/>
              <a:t>Kondwani</a:t>
            </a:r>
            <a:r>
              <a:rPr lang="en-US" dirty="0"/>
              <a:t> C. C. </a:t>
            </a:r>
            <a:r>
              <a:rPr lang="en-US" dirty="0" err="1"/>
              <a:t>Mwale</a:t>
            </a:r>
            <a:r>
              <a:rPr lang="en-US" dirty="0"/>
              <a:t>)</a:t>
            </a:r>
          </a:p>
          <a:p>
            <a:pPr lvl="1"/>
            <a:r>
              <a:rPr lang="en-US" b="1" dirty="0">
                <a:solidFill>
                  <a:srgbClr val="0070C0"/>
                </a:solidFill>
              </a:rPr>
              <a:t>Zambia</a:t>
            </a:r>
            <a:r>
              <a:rPr lang="en-US" dirty="0"/>
              <a:t> (George Zimba)</a:t>
            </a:r>
          </a:p>
          <a:p>
            <a:pPr lvl="1"/>
            <a:r>
              <a:rPr lang="en-US" b="1" dirty="0"/>
              <a:t>Analysis in ROOT </a:t>
            </a:r>
            <a:r>
              <a:rPr lang="en-US" dirty="0"/>
              <a:t>(</a:t>
            </a:r>
            <a:r>
              <a:rPr lang="en-US" dirty="0" err="1"/>
              <a:t>Ebode</a:t>
            </a:r>
            <a:r>
              <a:rPr lang="en-US" dirty="0"/>
              <a:t> F. </a:t>
            </a:r>
            <a:r>
              <a:rPr lang="en-US" dirty="0" err="1"/>
              <a:t>Onyie</a:t>
            </a:r>
            <a:r>
              <a:rPr lang="en-US" dirty="0"/>
              <a:t>)</a:t>
            </a:r>
          </a:p>
          <a:p>
            <a:r>
              <a:rPr lang="en-US" b="1" dirty="0">
                <a:solidFill>
                  <a:srgbClr val="00B050"/>
                </a:solidFill>
              </a:rPr>
              <a:t>In the next few slides, we will introduce the analysis team</a:t>
            </a:r>
          </a:p>
        </p:txBody>
      </p:sp>
      <p:sp>
        <p:nvSpPr>
          <p:cNvPr id="4" name="Footer Placeholder 3">
            <a:extLst>
              <a:ext uri="{FF2B5EF4-FFF2-40B4-BE49-F238E27FC236}">
                <a16:creationId xmlns:a16="http://schemas.microsoft.com/office/drawing/2014/main" id="{420F62C3-4836-EE44-BA68-44141DCA4FD2}"/>
              </a:ext>
            </a:extLst>
          </p:cNvPr>
          <p:cNvSpPr>
            <a:spLocks noGrp="1"/>
          </p:cNvSpPr>
          <p:nvPr>
            <p:ph type="ftr" sz="quarter" idx="11"/>
          </p:nvPr>
        </p:nvSpPr>
        <p:spPr/>
        <p:txBody>
          <a:bodyPr/>
          <a:lstStyle/>
          <a:p>
            <a:r>
              <a:rPr lang="en-US"/>
              <a:t>ASP Colloquium</a:t>
            </a:r>
          </a:p>
        </p:txBody>
      </p:sp>
      <p:sp>
        <p:nvSpPr>
          <p:cNvPr id="5" name="Slide Number Placeholder 4">
            <a:extLst>
              <a:ext uri="{FF2B5EF4-FFF2-40B4-BE49-F238E27FC236}">
                <a16:creationId xmlns:a16="http://schemas.microsoft.com/office/drawing/2014/main" id="{A2C016EF-C850-7242-84AF-C5ABBFA797C8}"/>
              </a:ext>
            </a:extLst>
          </p:cNvPr>
          <p:cNvSpPr>
            <a:spLocks noGrp="1"/>
          </p:cNvSpPr>
          <p:nvPr>
            <p:ph type="sldNum" sz="quarter" idx="12"/>
          </p:nvPr>
        </p:nvSpPr>
        <p:spPr/>
        <p:txBody>
          <a:bodyPr/>
          <a:lstStyle/>
          <a:p>
            <a:fld id="{EE89B059-E7D0-914B-9C72-7258701F1F1A}" type="slidenum">
              <a:rPr lang="en-US" smtClean="0"/>
              <a:t>7</a:t>
            </a:fld>
            <a:endParaRPr lang="en-US"/>
          </a:p>
        </p:txBody>
      </p:sp>
      <p:sp>
        <p:nvSpPr>
          <p:cNvPr id="6" name="Date Placeholder 5">
            <a:extLst>
              <a:ext uri="{FF2B5EF4-FFF2-40B4-BE49-F238E27FC236}">
                <a16:creationId xmlns:a16="http://schemas.microsoft.com/office/drawing/2014/main" id="{A45DF8AB-DE1B-D642-B911-679B2784422A}"/>
              </a:ext>
            </a:extLst>
          </p:cNvPr>
          <p:cNvSpPr>
            <a:spLocks noGrp="1"/>
          </p:cNvSpPr>
          <p:nvPr>
            <p:ph type="dt" sz="half" idx="10"/>
          </p:nvPr>
        </p:nvSpPr>
        <p:spPr/>
        <p:txBody>
          <a:bodyPr/>
          <a:lstStyle/>
          <a:p>
            <a:r>
              <a:rPr lang="en-US"/>
              <a:t>7/31/20</a:t>
            </a:r>
          </a:p>
        </p:txBody>
      </p:sp>
    </p:spTree>
    <p:extLst>
      <p:ext uri="{BB962C8B-B14F-4D97-AF65-F5344CB8AC3E}">
        <p14:creationId xmlns:p14="http://schemas.microsoft.com/office/powerpoint/2010/main" val="184538051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2AEA28D3-9E3D-294D-828A-A866C57132AB}"/>
              </a:ext>
            </a:extLst>
          </p:cNvPr>
          <p:cNvSpPr>
            <a:spLocks noGrp="1"/>
          </p:cNvSpPr>
          <p:nvPr>
            <p:ph type="sldNum" sz="quarter" idx="12"/>
          </p:nvPr>
        </p:nvSpPr>
        <p:spPr/>
        <p:txBody>
          <a:bodyPr/>
          <a:lstStyle/>
          <a:p>
            <a:fld id="{EE89B059-E7D0-914B-9C72-7258701F1F1A}" type="slidenum">
              <a:rPr lang="en-US" smtClean="0"/>
              <a:t>8</a:t>
            </a:fld>
            <a:endParaRPr lang="en-US"/>
          </a:p>
        </p:txBody>
      </p:sp>
      <p:pic>
        <p:nvPicPr>
          <p:cNvPr id="8" name="Picture 7" descr="A person wearing glasses and smiling at the camera&#10;&#10;Description automatically generated">
            <a:extLst>
              <a:ext uri="{FF2B5EF4-FFF2-40B4-BE49-F238E27FC236}">
                <a16:creationId xmlns:a16="http://schemas.microsoft.com/office/drawing/2014/main" id="{756C7FD4-B8DC-2546-A8A7-7724B338002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23331" y="0"/>
            <a:ext cx="2053883" cy="2686929"/>
          </a:xfrm>
          <a:prstGeom prst="rect">
            <a:avLst/>
          </a:prstGeom>
        </p:spPr>
      </p:pic>
      <p:sp>
        <p:nvSpPr>
          <p:cNvPr id="11" name="Date Placeholder 10">
            <a:extLst>
              <a:ext uri="{FF2B5EF4-FFF2-40B4-BE49-F238E27FC236}">
                <a16:creationId xmlns:a16="http://schemas.microsoft.com/office/drawing/2014/main" id="{B36C7AE3-E394-7943-8A72-883BC13BD2C7}"/>
              </a:ext>
            </a:extLst>
          </p:cNvPr>
          <p:cNvSpPr>
            <a:spLocks noGrp="1"/>
          </p:cNvSpPr>
          <p:nvPr>
            <p:ph type="dt" sz="half" idx="10"/>
          </p:nvPr>
        </p:nvSpPr>
        <p:spPr/>
        <p:txBody>
          <a:bodyPr/>
          <a:lstStyle/>
          <a:p>
            <a:r>
              <a:rPr lang="en-US"/>
              <a:t>7/31/20</a:t>
            </a:r>
          </a:p>
        </p:txBody>
      </p:sp>
      <p:sp>
        <p:nvSpPr>
          <p:cNvPr id="12" name="Footer Placeholder 11">
            <a:extLst>
              <a:ext uri="{FF2B5EF4-FFF2-40B4-BE49-F238E27FC236}">
                <a16:creationId xmlns:a16="http://schemas.microsoft.com/office/drawing/2014/main" id="{F2292126-7598-9E46-8321-D1A6356E7154}"/>
              </a:ext>
            </a:extLst>
          </p:cNvPr>
          <p:cNvSpPr>
            <a:spLocks noGrp="1"/>
          </p:cNvSpPr>
          <p:nvPr>
            <p:ph type="ftr" sz="quarter" idx="11"/>
          </p:nvPr>
        </p:nvSpPr>
        <p:spPr/>
        <p:txBody>
          <a:bodyPr/>
          <a:lstStyle/>
          <a:p>
            <a:r>
              <a:rPr lang="en-US"/>
              <a:t>ASP Colloquium</a:t>
            </a:r>
          </a:p>
        </p:txBody>
      </p:sp>
      <p:sp>
        <p:nvSpPr>
          <p:cNvPr id="13" name="TextBox 12">
            <a:extLst>
              <a:ext uri="{FF2B5EF4-FFF2-40B4-BE49-F238E27FC236}">
                <a16:creationId xmlns:a16="http://schemas.microsoft.com/office/drawing/2014/main" id="{6238BEED-2C1F-8640-8BDD-7E05AB7FA122}"/>
              </a:ext>
            </a:extLst>
          </p:cNvPr>
          <p:cNvSpPr txBox="1"/>
          <p:nvPr/>
        </p:nvSpPr>
        <p:spPr>
          <a:xfrm>
            <a:off x="2893564" y="0"/>
            <a:ext cx="9298436" cy="3816429"/>
          </a:xfrm>
          <a:prstGeom prst="rect">
            <a:avLst/>
          </a:prstGeom>
          <a:noFill/>
        </p:spPr>
        <p:txBody>
          <a:bodyPr wrap="square" rtlCol="0">
            <a:spAutoFit/>
          </a:bodyPr>
          <a:lstStyle/>
          <a:p>
            <a:r>
              <a:rPr lang="en-ZA" sz="2400" b="1" dirty="0" err="1">
                <a:solidFill>
                  <a:srgbClr val="00B050"/>
                </a:solidFill>
                <a:effectLst/>
                <a:latin typeface="Calibri" panose="020F0502020204030204" pitchFamily="34" charset="0"/>
                <a:ea typeface="Calibri" panose="020F0502020204030204" pitchFamily="34" charset="0"/>
                <a:cs typeface="Calibri" panose="020F0502020204030204" pitchFamily="34" charset="0"/>
              </a:rPr>
              <a:t>Dr</a:t>
            </a:r>
            <a:r>
              <a:rPr lang="en-ZA" sz="2400" b="1" dirty="0" err="1">
                <a:solidFill>
                  <a:srgbClr val="00B050"/>
                </a:solidFill>
                <a:latin typeface="Calibri" panose="020F0502020204030204" pitchFamily="34" charset="0"/>
                <a:ea typeface="Calibri" panose="020F0502020204030204" pitchFamily="34" charset="0"/>
                <a:cs typeface="Calibri" panose="020F0502020204030204" pitchFamily="34" charset="0"/>
              </a:rPr>
              <a:t>.</a:t>
            </a:r>
            <a:r>
              <a:rPr lang="en-ZA" sz="2400" b="1" dirty="0">
                <a:solidFill>
                  <a:srgbClr val="00B050"/>
                </a:solidFill>
                <a:effectLst/>
                <a:latin typeface="Calibri" panose="020F0502020204030204" pitchFamily="34" charset="0"/>
                <a:ea typeface="Calibri" panose="020F0502020204030204" pitchFamily="34" charset="0"/>
                <a:cs typeface="Calibri" panose="020F0502020204030204" pitchFamily="34" charset="0"/>
              </a:rPr>
              <a:t> Somiéalo Azote </a:t>
            </a:r>
            <a:r>
              <a:rPr lang="en-ZA" sz="2000" dirty="0">
                <a:effectLst/>
                <a:latin typeface="Calibri" panose="020F0502020204030204" pitchFamily="34" charset="0"/>
                <a:ea typeface="Calibri" panose="020F0502020204030204" pitchFamily="34" charset="0"/>
                <a:cs typeface="Calibri" panose="020F0502020204030204" pitchFamily="34" charset="0"/>
              </a:rPr>
              <a:t>is a 33 years female p</a:t>
            </a:r>
            <a:r>
              <a:rPr lang="en-ZA" sz="2000" dirty="0">
                <a:latin typeface="Calibri" panose="020F0502020204030204" pitchFamily="34" charset="0"/>
                <a:ea typeface="Calibri" panose="020F0502020204030204" pitchFamily="34" charset="0"/>
                <a:cs typeface="Calibri" panose="020F0502020204030204" pitchFamily="34" charset="0"/>
              </a:rPr>
              <a:t>hysicist</a:t>
            </a:r>
            <a:r>
              <a:rPr lang="en-ZA" sz="2000" dirty="0">
                <a:effectLst/>
                <a:latin typeface="Calibri" panose="020F0502020204030204" pitchFamily="34" charset="0"/>
                <a:ea typeface="Calibri" panose="020F0502020204030204" pitchFamily="34" charset="0"/>
                <a:cs typeface="Calibri" panose="020F0502020204030204" pitchFamily="34" charset="0"/>
              </a:rPr>
              <a:t> from Togo, currently working at the department of physics at the </a:t>
            </a:r>
            <a:r>
              <a:rPr lang="en-ZA" sz="2000" dirty="0" err="1">
                <a:latin typeface="Calibri" panose="020F0502020204030204" pitchFamily="34" charset="0"/>
                <a:ea typeface="Calibri" panose="020F0502020204030204" pitchFamily="34" charset="0"/>
                <a:cs typeface="Calibri" panose="020F0502020204030204" pitchFamily="34" charset="0"/>
              </a:rPr>
              <a:t>U</a:t>
            </a:r>
            <a:r>
              <a:rPr lang="en-ZA" sz="2000" dirty="0" err="1">
                <a:effectLst/>
                <a:latin typeface="Calibri" panose="020F0502020204030204" pitchFamily="34" charset="0"/>
                <a:ea typeface="Calibri" panose="020F0502020204030204" pitchFamily="34" charset="0"/>
                <a:cs typeface="Calibri" panose="020F0502020204030204" pitchFamily="34" charset="0"/>
              </a:rPr>
              <a:t>niversité</a:t>
            </a:r>
            <a:r>
              <a:rPr lang="en-ZA" sz="2000" dirty="0">
                <a:effectLst/>
                <a:latin typeface="Calibri" panose="020F0502020204030204" pitchFamily="34" charset="0"/>
                <a:ea typeface="Calibri" panose="020F0502020204030204" pitchFamily="34" charset="0"/>
                <a:cs typeface="Calibri" panose="020F0502020204030204" pitchFamily="34" charset="0"/>
              </a:rPr>
              <a:t> de Lomé in Togo,</a:t>
            </a:r>
            <a:r>
              <a:rPr lang="en-ZA" sz="2000" dirty="0">
                <a:latin typeface="Calibri" panose="020F0502020204030204" pitchFamily="34" charset="0"/>
                <a:ea typeface="Calibri" panose="020F0502020204030204" pitchFamily="34" charset="0"/>
                <a:cs typeface="Times New Roman" panose="02020603050405020304" pitchFamily="18" charset="0"/>
              </a:rPr>
              <a:t> </a:t>
            </a:r>
            <a:r>
              <a:rPr lang="en-ZA" sz="2000" dirty="0">
                <a:effectLst/>
                <a:latin typeface="Calibri" panose="020F0502020204030204" pitchFamily="34" charset="0"/>
                <a:ea typeface="Calibri" panose="020F0502020204030204" pitchFamily="34" charset="0"/>
                <a:cs typeface="Calibri" panose="020F0502020204030204" pitchFamily="34" charset="0"/>
              </a:rPr>
              <a:t>as part time researcher and lecturer assistant. </a:t>
            </a:r>
            <a:r>
              <a:rPr lang="en-ZA" sz="2000" dirty="0">
                <a:latin typeface="Calibri" panose="020F0502020204030204" pitchFamily="34" charset="0"/>
                <a:ea typeface="Calibri" panose="020F0502020204030204" pitchFamily="34" charset="0"/>
                <a:cs typeface="Calibri" panose="020F0502020204030204" pitchFamily="34" charset="0"/>
              </a:rPr>
              <a:t>She attended  the ASP 2016.</a:t>
            </a:r>
            <a:endParaRPr lang="en-ZA" sz="2000" dirty="0">
              <a:effectLst/>
              <a:latin typeface="Calibri" panose="020F0502020204030204" pitchFamily="34" charset="0"/>
              <a:ea typeface="Calibri" panose="020F0502020204030204" pitchFamily="34" charset="0"/>
              <a:cs typeface="Calibri" panose="020F0502020204030204" pitchFamily="34" charset="0"/>
            </a:endParaRPr>
          </a:p>
          <a:p>
            <a:endParaRPr lang="en-ZA" sz="2000" dirty="0">
              <a:effectLst/>
              <a:latin typeface="Calibri" panose="020F0502020204030204" pitchFamily="34" charset="0"/>
              <a:ea typeface="Calibri" panose="020F0502020204030204" pitchFamily="34" charset="0"/>
              <a:cs typeface="Calibri" panose="020F0502020204030204" pitchFamily="34" charset="0"/>
            </a:endParaRPr>
          </a:p>
          <a:p>
            <a:pPr marL="285750" indent="-285750">
              <a:buFont typeface="Wingdings" panose="05000000000000000000" pitchFamily="2" charset="2"/>
              <a:buChar char="v"/>
            </a:pPr>
            <a:r>
              <a:rPr lang="en-ZA" sz="2000" dirty="0">
                <a:latin typeface="Calibri" panose="020F0502020204030204" pitchFamily="34" charset="0"/>
                <a:ea typeface="Calibri" panose="020F0502020204030204" pitchFamily="34" charset="0"/>
                <a:cs typeface="Calibri" panose="020F0502020204030204" pitchFamily="34" charset="0"/>
              </a:rPr>
              <a:t>From April to June 2019, </a:t>
            </a:r>
            <a:r>
              <a:rPr lang="en-ZA" sz="2000" dirty="0">
                <a:effectLst/>
                <a:latin typeface="Calibri" panose="020F0502020204030204" pitchFamily="34" charset="0"/>
                <a:ea typeface="Calibri" panose="020F0502020204030204" pitchFamily="34" charset="0"/>
                <a:cs typeface="Calibri" panose="020F0502020204030204" pitchFamily="34" charset="0"/>
              </a:rPr>
              <a:t>she worked as a part time lecturer at the </a:t>
            </a:r>
            <a:r>
              <a:rPr lang="en-ZA" sz="2000" dirty="0" err="1">
                <a:effectLst/>
                <a:latin typeface="Calibri" panose="020F0502020204030204" pitchFamily="34" charset="0"/>
                <a:ea typeface="Calibri" panose="020F0502020204030204" pitchFamily="34" charset="0"/>
                <a:cs typeface="Calibri" panose="020F0502020204030204" pitchFamily="34" charset="0"/>
              </a:rPr>
              <a:t>Institut</a:t>
            </a:r>
            <a:r>
              <a:rPr lang="en-ZA" sz="2000" dirty="0">
                <a:effectLst/>
                <a:latin typeface="Calibri" panose="020F0502020204030204" pitchFamily="34" charset="0"/>
                <a:ea typeface="Calibri" panose="020F0502020204030204" pitchFamily="34" charset="0"/>
                <a:cs typeface="Calibri" panose="020F0502020204030204" pitchFamily="34" charset="0"/>
              </a:rPr>
              <a:t> </a:t>
            </a:r>
            <a:r>
              <a:rPr lang="en-ZA" sz="2000" dirty="0" err="1">
                <a:effectLst/>
                <a:latin typeface="Calibri" panose="020F0502020204030204" pitchFamily="34" charset="0"/>
                <a:ea typeface="Calibri" panose="020F0502020204030204" pitchFamily="34" charset="0"/>
                <a:cs typeface="Calibri" panose="020F0502020204030204" pitchFamily="34" charset="0"/>
              </a:rPr>
              <a:t>Nationale</a:t>
            </a:r>
            <a:r>
              <a:rPr lang="en-ZA" sz="2000" dirty="0">
                <a:effectLst/>
                <a:latin typeface="Calibri" panose="020F0502020204030204" pitchFamily="34" charset="0"/>
                <a:ea typeface="Calibri" panose="020F0502020204030204" pitchFamily="34" charset="0"/>
                <a:cs typeface="Calibri" panose="020F0502020204030204" pitchFamily="34" charset="0"/>
              </a:rPr>
              <a:t> </a:t>
            </a:r>
            <a:r>
              <a:rPr lang="en-ZA" sz="2000" dirty="0" err="1">
                <a:effectLst/>
                <a:latin typeface="Calibri" panose="020F0502020204030204" pitchFamily="34" charset="0"/>
                <a:ea typeface="Calibri" panose="020F0502020204030204" pitchFamily="34" charset="0"/>
                <a:cs typeface="Calibri" panose="020F0502020204030204" pitchFamily="34" charset="0"/>
              </a:rPr>
              <a:t>Supérieur</a:t>
            </a:r>
            <a:r>
              <a:rPr lang="en-ZA" sz="2000" dirty="0">
                <a:effectLst/>
                <a:latin typeface="Calibri" panose="020F0502020204030204" pitchFamily="34" charset="0"/>
                <a:ea typeface="Calibri" panose="020F0502020204030204" pitchFamily="34" charset="0"/>
                <a:cs typeface="Calibri" panose="020F0502020204030204" pitchFamily="34" charset="0"/>
              </a:rPr>
              <a:t> de Technologies </a:t>
            </a:r>
            <a:r>
              <a:rPr lang="en-ZA" sz="2000" dirty="0" err="1">
                <a:effectLst/>
                <a:latin typeface="Calibri" panose="020F0502020204030204" pitchFamily="34" charset="0"/>
                <a:ea typeface="Calibri" panose="020F0502020204030204" pitchFamily="34" charset="0"/>
                <a:cs typeface="Calibri" panose="020F0502020204030204" pitchFamily="34" charset="0"/>
              </a:rPr>
              <a:t>Industrielles</a:t>
            </a:r>
            <a:r>
              <a:rPr lang="en-ZA" sz="2000" dirty="0">
                <a:effectLst/>
                <a:latin typeface="Calibri" panose="020F0502020204030204" pitchFamily="34" charset="0"/>
                <a:ea typeface="Calibri" panose="020F0502020204030204" pitchFamily="34" charset="0"/>
                <a:cs typeface="Calibri" panose="020F0502020204030204" pitchFamily="34" charset="0"/>
              </a:rPr>
              <a:t> (INSTI) of the Université Abomey </a:t>
            </a:r>
            <a:r>
              <a:rPr lang="en-ZA" sz="2000" dirty="0" err="1">
                <a:effectLst/>
                <a:latin typeface="Calibri" panose="020F0502020204030204" pitchFamily="34" charset="0"/>
                <a:ea typeface="Calibri" panose="020F0502020204030204" pitchFamily="34" charset="0"/>
                <a:cs typeface="Calibri" panose="020F0502020204030204" pitchFamily="34" charset="0"/>
              </a:rPr>
              <a:t>Calavi</a:t>
            </a:r>
            <a:r>
              <a:rPr lang="en-ZA" sz="2000" dirty="0">
                <a:effectLst/>
                <a:latin typeface="Calibri" panose="020F0502020204030204" pitchFamily="34" charset="0"/>
                <a:ea typeface="Calibri" panose="020F0502020204030204" pitchFamily="34" charset="0"/>
                <a:cs typeface="Calibri" panose="020F0502020204030204" pitchFamily="34" charset="0"/>
              </a:rPr>
              <a:t> in Benin. </a:t>
            </a:r>
          </a:p>
          <a:p>
            <a:endParaRPr lang="en-ZA" sz="2000" dirty="0">
              <a:effectLst/>
              <a:latin typeface="Calibri" panose="020F0502020204030204" pitchFamily="34" charset="0"/>
              <a:ea typeface="Calibri" panose="020F0502020204030204" pitchFamily="34" charset="0"/>
              <a:cs typeface="Calibri" panose="020F0502020204030204" pitchFamily="34" charset="0"/>
            </a:endParaRPr>
          </a:p>
          <a:p>
            <a:pPr marL="285750" indent="-285750">
              <a:buFont typeface="Wingdings" panose="05000000000000000000" pitchFamily="2" charset="2"/>
              <a:buChar char="v"/>
            </a:pPr>
            <a:r>
              <a:rPr lang="en-ZA" sz="2000" dirty="0">
                <a:latin typeface="Calibri" panose="020F0502020204030204" pitchFamily="34" charset="0"/>
                <a:ea typeface="Calibri" panose="020F0502020204030204" pitchFamily="34" charset="0"/>
                <a:cs typeface="Calibri" panose="020F0502020204030204" pitchFamily="34" charset="0"/>
              </a:rPr>
              <a:t>From July to October 2019 s</a:t>
            </a:r>
            <a:r>
              <a:rPr lang="en-ZA" sz="2000" dirty="0">
                <a:effectLst/>
                <a:latin typeface="Calibri" panose="020F0502020204030204" pitchFamily="34" charset="0"/>
                <a:ea typeface="Calibri" panose="020F0502020204030204" pitchFamily="34" charset="0"/>
                <a:cs typeface="Calibri" panose="020F0502020204030204" pitchFamily="34" charset="0"/>
              </a:rPr>
              <a:t>he worked at the physics department at Brookhaven National Laboratory (BNL) in New York (USA)  as short-term postdoctoral researcher  under the ASP Alumni program </a:t>
            </a:r>
            <a:endParaRPr lang="en-ZA" sz="2000" dirty="0">
              <a:latin typeface="Calibri" panose="020F0502020204030204" pitchFamily="34" charset="0"/>
              <a:cs typeface="Calibri" panose="020F0502020204030204" pitchFamily="34" charset="0"/>
            </a:endParaRPr>
          </a:p>
          <a:p>
            <a:endParaRPr lang="en-ZA" dirty="0"/>
          </a:p>
        </p:txBody>
      </p:sp>
      <p:sp>
        <p:nvSpPr>
          <p:cNvPr id="14" name="TextBox 13">
            <a:extLst>
              <a:ext uri="{FF2B5EF4-FFF2-40B4-BE49-F238E27FC236}">
                <a16:creationId xmlns:a16="http://schemas.microsoft.com/office/drawing/2014/main" id="{5F765DA2-4E1C-2A41-9D89-F508FC16C696}"/>
              </a:ext>
            </a:extLst>
          </p:cNvPr>
          <p:cNvSpPr txBox="1"/>
          <p:nvPr/>
        </p:nvSpPr>
        <p:spPr>
          <a:xfrm>
            <a:off x="723331" y="3573707"/>
            <a:ext cx="11163869" cy="3447098"/>
          </a:xfrm>
          <a:prstGeom prst="rect">
            <a:avLst/>
          </a:prstGeom>
          <a:noFill/>
        </p:spPr>
        <p:txBody>
          <a:bodyPr wrap="square" rtlCol="0">
            <a:spAutoFit/>
          </a:bodyPr>
          <a:lstStyle/>
          <a:p>
            <a:pPr marL="285750" indent="-285750">
              <a:buFont typeface="Wingdings" panose="05000000000000000000" pitchFamily="2" charset="2"/>
              <a:buChar char="v"/>
            </a:pPr>
            <a:r>
              <a:rPr lang="en-ZA" sz="2000" dirty="0"/>
              <a:t> On December 2018, she has obtained her PhD in Physics (Biophysics specialty)  from Stellenbosch University in South Africa.</a:t>
            </a:r>
          </a:p>
          <a:p>
            <a:endParaRPr lang="en-ZA" sz="2000" dirty="0"/>
          </a:p>
          <a:p>
            <a:pPr marL="285750" indent="-285750">
              <a:buFont typeface="Wingdings" panose="05000000000000000000" pitchFamily="2" charset="2"/>
              <a:buChar char="v"/>
            </a:pPr>
            <a:r>
              <a:rPr lang="en-ZA" sz="2000" dirty="0"/>
              <a:t>In 2015, </a:t>
            </a:r>
            <a:r>
              <a:rPr lang="en-ZA" sz="2000" dirty="0">
                <a:effectLst/>
                <a:latin typeface="Calibri" panose="020F0502020204030204" pitchFamily="34" charset="0"/>
                <a:ea typeface="Calibri" panose="020F0502020204030204" pitchFamily="34" charset="0"/>
                <a:cs typeface="Calibri" panose="020F0502020204030204" pitchFamily="34" charset="0"/>
              </a:rPr>
              <a:t>she did a Master II internship for five months at </a:t>
            </a:r>
            <a:r>
              <a:rPr lang="en-ZA" sz="2000" dirty="0" err="1">
                <a:effectLst/>
                <a:latin typeface="Calibri" panose="020F0502020204030204" pitchFamily="34" charset="0"/>
                <a:ea typeface="Calibri" panose="020F0502020204030204" pitchFamily="34" charset="0"/>
                <a:cs typeface="Calibri" panose="020F0502020204030204" pitchFamily="34" charset="0"/>
              </a:rPr>
              <a:t>Laboratoire</a:t>
            </a:r>
            <a:r>
              <a:rPr lang="en-ZA" sz="2000" dirty="0">
                <a:effectLst/>
                <a:latin typeface="Calibri" panose="020F0502020204030204" pitchFamily="34" charset="0"/>
                <a:ea typeface="Calibri" panose="020F0502020204030204" pitchFamily="34" charset="0"/>
                <a:cs typeface="Calibri" panose="020F0502020204030204" pitchFamily="34" charset="0"/>
              </a:rPr>
              <a:t> </a:t>
            </a:r>
            <a:r>
              <a:rPr lang="en-ZA" sz="2000" dirty="0" err="1">
                <a:effectLst/>
                <a:latin typeface="Calibri" panose="020F0502020204030204" pitchFamily="34" charset="0"/>
                <a:ea typeface="Calibri" panose="020F0502020204030204" pitchFamily="34" charset="0"/>
                <a:cs typeface="Calibri" panose="020F0502020204030204" pitchFamily="34" charset="0"/>
              </a:rPr>
              <a:t>Interdisciplinaire</a:t>
            </a:r>
            <a:r>
              <a:rPr lang="en-ZA" sz="2000" dirty="0">
                <a:effectLst/>
                <a:latin typeface="Calibri" panose="020F0502020204030204" pitchFamily="34" charset="0"/>
                <a:ea typeface="Calibri" panose="020F0502020204030204" pitchFamily="34" charset="0"/>
                <a:cs typeface="Calibri" panose="020F0502020204030204" pitchFamily="34" charset="0"/>
              </a:rPr>
              <a:t> de Physique (</a:t>
            </a:r>
            <a:r>
              <a:rPr lang="en-ZA" sz="2000" dirty="0" err="1">
                <a:effectLst/>
                <a:latin typeface="Calibri" panose="020F0502020204030204" pitchFamily="34" charset="0"/>
                <a:ea typeface="Calibri" panose="020F0502020204030204" pitchFamily="34" charset="0"/>
                <a:cs typeface="Calibri" panose="020F0502020204030204" pitchFamily="34" charset="0"/>
              </a:rPr>
              <a:t>LIPhy</a:t>
            </a:r>
            <a:r>
              <a:rPr lang="en-ZA" sz="2000" dirty="0">
                <a:effectLst/>
                <a:latin typeface="Calibri" panose="020F0502020204030204" pitchFamily="34" charset="0"/>
                <a:ea typeface="Calibri" panose="020F0502020204030204" pitchFamily="34" charset="0"/>
                <a:cs typeface="Calibri" panose="020F0502020204030204" pitchFamily="34" charset="0"/>
              </a:rPr>
              <a:t>) of Grenoble in France. </a:t>
            </a:r>
            <a:endParaRPr lang="en-ZA" sz="2000" dirty="0"/>
          </a:p>
          <a:p>
            <a:endParaRPr lang="en-ZA" sz="2000" dirty="0"/>
          </a:p>
          <a:p>
            <a:endParaRPr lang="en-ZA" sz="2000" dirty="0"/>
          </a:p>
          <a:p>
            <a:pPr marL="285750" indent="-285750">
              <a:buFont typeface="Wingdings" panose="05000000000000000000" pitchFamily="2" charset="2"/>
              <a:buChar char="v"/>
            </a:pPr>
            <a:r>
              <a:rPr lang="en-ZA" sz="2000" dirty="0">
                <a:effectLst/>
                <a:latin typeface="Calibri" panose="020F0502020204030204" pitchFamily="34" charset="0"/>
                <a:ea typeface="Calibri" panose="020F0502020204030204" pitchFamily="34" charset="0"/>
                <a:cs typeface="Calibri" panose="020F0502020204030204" pitchFamily="34" charset="0"/>
              </a:rPr>
              <a:t>She has completed her Bachelor degree in Physics at </a:t>
            </a:r>
            <a:r>
              <a:rPr lang="en-ZA" sz="2000" dirty="0" err="1">
                <a:effectLst/>
                <a:latin typeface="Calibri" panose="020F0502020204030204" pitchFamily="34" charset="0"/>
                <a:ea typeface="Calibri" panose="020F0502020204030204" pitchFamily="34" charset="0"/>
                <a:cs typeface="Calibri" panose="020F0502020204030204" pitchFamily="34" charset="0"/>
              </a:rPr>
              <a:t>Université</a:t>
            </a:r>
            <a:r>
              <a:rPr lang="en-ZA" sz="2000" dirty="0">
                <a:effectLst/>
                <a:latin typeface="Calibri" panose="020F0502020204030204" pitchFamily="34" charset="0"/>
                <a:ea typeface="Calibri" panose="020F0502020204030204" pitchFamily="34" charset="0"/>
                <a:cs typeface="Calibri" panose="020F0502020204030204" pitchFamily="34" charset="0"/>
              </a:rPr>
              <a:t> de Lomé in 2011 followed by a Master II degree in Physics-Mathematics in 2014 from African Institute for Mathematical Sciences of Senegal</a:t>
            </a:r>
          </a:p>
          <a:p>
            <a:endParaRPr lang="en-ZA" sz="2000" dirty="0">
              <a:effectLst/>
              <a:latin typeface="Calibri" panose="020F0502020204030204" pitchFamily="34" charset="0"/>
              <a:ea typeface="Calibri" panose="020F0502020204030204" pitchFamily="34" charset="0"/>
              <a:cs typeface="Calibri" panose="020F0502020204030204" pitchFamily="34" charset="0"/>
            </a:endParaRPr>
          </a:p>
          <a:p>
            <a:endParaRPr lang="en-ZA" dirty="0"/>
          </a:p>
        </p:txBody>
      </p:sp>
    </p:spTree>
    <p:extLst>
      <p:ext uri="{BB962C8B-B14F-4D97-AF65-F5344CB8AC3E}">
        <p14:creationId xmlns:p14="http://schemas.microsoft.com/office/powerpoint/2010/main" val="366948368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060701C8-0DE2-0D4F-91FB-AB016C4A016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19137" y="0"/>
            <a:ext cx="2590799" cy="2496096"/>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
        <p:nvSpPr>
          <p:cNvPr id="5" name="Marcador de Posição de Conteúdo 2">
            <a:extLst>
              <a:ext uri="{FF2B5EF4-FFF2-40B4-BE49-F238E27FC236}">
                <a16:creationId xmlns:a16="http://schemas.microsoft.com/office/drawing/2014/main" id="{CFB2CEE6-6D8F-664D-9517-6D5D98F30B45}"/>
              </a:ext>
            </a:extLst>
          </p:cNvPr>
          <p:cNvSpPr txBox="1">
            <a:spLocks/>
          </p:cNvSpPr>
          <p:nvPr/>
        </p:nvSpPr>
        <p:spPr>
          <a:xfrm>
            <a:off x="3867150" y="210096"/>
            <a:ext cx="6477000" cy="2286000"/>
          </a:xfrm>
          <a:prstGeom prst="rect">
            <a:avLst/>
          </a:prstGeom>
        </p:spPr>
        <p:txBody>
          <a:bodyPr vert="horz">
            <a:normAutofit/>
          </a:bodyPr>
          <a:lst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a:lstStyle>
          <a:p>
            <a:r>
              <a:rPr lang="pt-PT" b="1">
                <a:solidFill>
                  <a:srgbClr val="00B050"/>
                </a:solidFill>
              </a:rPr>
              <a:t>Toivo </a:t>
            </a:r>
            <a:r>
              <a:rPr lang="en-US" b="1">
                <a:solidFill>
                  <a:srgbClr val="00B050"/>
                </a:solidFill>
              </a:rPr>
              <a:t>Samuel Mabote </a:t>
            </a:r>
            <a:r>
              <a:rPr lang="en-US"/>
              <a:t>is a young physicist (BSc finalist student in physics) at the Eduardo Modlane University (UEM), 24 years old and is doing his BSc project in </a:t>
            </a:r>
            <a:r>
              <a:rPr lang="pt-PT"/>
              <a:t>Medical </a:t>
            </a:r>
            <a:r>
              <a:rPr lang="pt-PT" err="1"/>
              <a:t>Physics</a:t>
            </a:r>
            <a:endParaRPr lang="en-US"/>
          </a:p>
          <a:p>
            <a:pPr marL="0" indent="0">
              <a:buNone/>
            </a:pPr>
            <a:endParaRPr lang="en-US"/>
          </a:p>
          <a:p>
            <a:pPr marL="0" indent="0">
              <a:buNone/>
            </a:pPr>
            <a:endParaRPr lang="pt-BR"/>
          </a:p>
        </p:txBody>
      </p:sp>
      <p:sp>
        <p:nvSpPr>
          <p:cNvPr id="6" name="Marcador de Posição de Conteúdo 2">
            <a:extLst>
              <a:ext uri="{FF2B5EF4-FFF2-40B4-BE49-F238E27FC236}">
                <a16:creationId xmlns:a16="http://schemas.microsoft.com/office/drawing/2014/main" id="{B18624FB-3D57-BC4A-B2C5-D08E822E22BA}"/>
              </a:ext>
            </a:extLst>
          </p:cNvPr>
          <p:cNvSpPr txBox="1">
            <a:spLocks/>
          </p:cNvSpPr>
          <p:nvPr/>
        </p:nvSpPr>
        <p:spPr>
          <a:xfrm>
            <a:off x="1377723" y="2672308"/>
            <a:ext cx="8610600" cy="4267200"/>
          </a:xfrm>
          <a:prstGeom prst="rect">
            <a:avLst/>
          </a:prstGeom>
        </p:spPr>
        <p:txBody>
          <a:bodyPr vert="horz">
            <a:normAutofit fontScale="92500" lnSpcReduction="10000"/>
          </a:bodyPr>
          <a:lst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a:lstStyle>
          <a:p>
            <a:pPr algn="just"/>
            <a:r>
              <a:rPr lang="en-US" dirty="0"/>
              <a:t>Currently he is Tutoring the Introduction of Astronomy and Astrophysics Course at UEM.</a:t>
            </a:r>
            <a:endParaRPr lang="pt-PT" dirty="0"/>
          </a:p>
          <a:p>
            <a:pPr algn="just"/>
            <a:r>
              <a:rPr lang="x-none"/>
              <a:t>H</a:t>
            </a:r>
            <a:r>
              <a:rPr lang="en-US" dirty="0"/>
              <a:t>e belongs to ASP2020, which was postponed due to COVID-19, but now he is one of the students in the ASP2020 online lecture series.</a:t>
            </a:r>
            <a:endParaRPr lang="pt-PT" dirty="0"/>
          </a:p>
          <a:p>
            <a:pPr algn="just"/>
            <a:r>
              <a:rPr lang="pt-PT" dirty="0" err="1"/>
              <a:t>Since</a:t>
            </a:r>
            <a:r>
              <a:rPr lang="pt-PT" dirty="0"/>
              <a:t> </a:t>
            </a:r>
            <a:r>
              <a:rPr lang="pt-PT" dirty="0" err="1"/>
              <a:t>early</a:t>
            </a:r>
            <a:r>
              <a:rPr lang="pt-PT" dirty="0"/>
              <a:t> 2019, </a:t>
            </a:r>
            <a:r>
              <a:rPr lang="pt-PT" dirty="0" err="1"/>
              <a:t>he</a:t>
            </a:r>
            <a:r>
              <a:rPr lang="pt-PT" dirty="0"/>
              <a:t> </a:t>
            </a:r>
            <a:r>
              <a:rPr lang="pt-PT" dirty="0" err="1"/>
              <a:t>his</a:t>
            </a:r>
            <a:r>
              <a:rPr lang="pt-PT" dirty="0"/>
              <a:t> </a:t>
            </a:r>
            <a:r>
              <a:rPr lang="pt-PT" dirty="0" err="1"/>
              <a:t>coordinating</a:t>
            </a:r>
            <a:r>
              <a:rPr lang="pt-PT" dirty="0"/>
              <a:t> </a:t>
            </a:r>
            <a:r>
              <a:rPr lang="pt-PT" dirty="0" err="1"/>
              <a:t>many</a:t>
            </a:r>
            <a:r>
              <a:rPr lang="pt-PT" dirty="0"/>
              <a:t> </a:t>
            </a:r>
            <a:r>
              <a:rPr lang="pt-PT" dirty="0" err="1"/>
              <a:t>outreach</a:t>
            </a:r>
            <a:r>
              <a:rPr lang="pt-PT" dirty="0"/>
              <a:t> </a:t>
            </a:r>
            <a:r>
              <a:rPr lang="pt-PT" dirty="0" err="1"/>
              <a:t>actvities</a:t>
            </a:r>
            <a:r>
              <a:rPr lang="pt-PT" dirty="0"/>
              <a:t> </a:t>
            </a:r>
            <a:r>
              <a:rPr lang="en-US" dirty="0"/>
              <a:t>in the Astrophysics and Space Science Group at UEM, where specifically promotes STEM through Astronomy.</a:t>
            </a:r>
            <a:endParaRPr lang="pt-PT" dirty="0"/>
          </a:p>
          <a:p>
            <a:pPr algn="just"/>
            <a:r>
              <a:rPr lang="pt-PT" dirty="0"/>
              <a:t>In</a:t>
            </a:r>
            <a:r>
              <a:rPr lang="en-US" dirty="0"/>
              <a:t> 2019, he was part of a committee in which participated as a questioner and member of the jury, culminating in the choice of a Mozambican Bantu language to name an Exoplanet, as part of the celebration of the International Astronomical Union's 100th anniversary</a:t>
            </a:r>
            <a:endParaRPr lang="pt-BR" dirty="0"/>
          </a:p>
        </p:txBody>
      </p:sp>
      <p:sp>
        <p:nvSpPr>
          <p:cNvPr id="7" name="Footer Placeholder 6">
            <a:extLst>
              <a:ext uri="{FF2B5EF4-FFF2-40B4-BE49-F238E27FC236}">
                <a16:creationId xmlns:a16="http://schemas.microsoft.com/office/drawing/2014/main" id="{1476A0C0-559E-244F-9696-A4D9C9AF7379}"/>
              </a:ext>
            </a:extLst>
          </p:cNvPr>
          <p:cNvSpPr>
            <a:spLocks noGrp="1"/>
          </p:cNvSpPr>
          <p:nvPr>
            <p:ph type="ftr" sz="quarter" idx="11"/>
          </p:nvPr>
        </p:nvSpPr>
        <p:spPr/>
        <p:txBody>
          <a:bodyPr/>
          <a:lstStyle/>
          <a:p>
            <a:r>
              <a:rPr lang="en-US"/>
              <a:t>ASP Colloquium</a:t>
            </a:r>
          </a:p>
        </p:txBody>
      </p:sp>
      <p:sp>
        <p:nvSpPr>
          <p:cNvPr id="8" name="Slide Number Placeholder 7">
            <a:extLst>
              <a:ext uri="{FF2B5EF4-FFF2-40B4-BE49-F238E27FC236}">
                <a16:creationId xmlns:a16="http://schemas.microsoft.com/office/drawing/2014/main" id="{C67FCEA8-B722-9B4E-84E6-A87265C2B5C3}"/>
              </a:ext>
            </a:extLst>
          </p:cNvPr>
          <p:cNvSpPr>
            <a:spLocks noGrp="1"/>
          </p:cNvSpPr>
          <p:nvPr>
            <p:ph type="sldNum" sz="quarter" idx="12"/>
          </p:nvPr>
        </p:nvSpPr>
        <p:spPr/>
        <p:txBody>
          <a:bodyPr/>
          <a:lstStyle/>
          <a:p>
            <a:fld id="{EE89B059-E7D0-914B-9C72-7258701F1F1A}" type="slidenum">
              <a:rPr lang="en-US" smtClean="0"/>
              <a:t>9</a:t>
            </a:fld>
            <a:endParaRPr lang="en-US"/>
          </a:p>
        </p:txBody>
      </p:sp>
      <p:sp>
        <p:nvSpPr>
          <p:cNvPr id="9" name="Date Placeholder 8">
            <a:extLst>
              <a:ext uri="{FF2B5EF4-FFF2-40B4-BE49-F238E27FC236}">
                <a16:creationId xmlns:a16="http://schemas.microsoft.com/office/drawing/2014/main" id="{8439F721-90BC-3841-BDEA-64BBAFD81786}"/>
              </a:ext>
            </a:extLst>
          </p:cNvPr>
          <p:cNvSpPr>
            <a:spLocks noGrp="1"/>
          </p:cNvSpPr>
          <p:nvPr>
            <p:ph type="dt" sz="half" idx="10"/>
          </p:nvPr>
        </p:nvSpPr>
        <p:spPr/>
        <p:txBody>
          <a:bodyPr/>
          <a:lstStyle/>
          <a:p>
            <a:r>
              <a:rPr lang="en-US"/>
              <a:t>7/31/20</a:t>
            </a:r>
          </a:p>
        </p:txBody>
      </p:sp>
    </p:spTree>
    <p:extLst>
      <p:ext uri="{BB962C8B-B14F-4D97-AF65-F5344CB8AC3E}">
        <p14:creationId xmlns:p14="http://schemas.microsoft.com/office/powerpoint/2010/main" val="3341115616"/>
      </p:ext>
    </p:extLst>
  </p:cSld>
  <p:clrMapOvr>
    <a:masterClrMapping/>
  </p:clrMapOvr>
</p:sld>
</file>

<file path=ppt/theme/theme1.xml><?xml version="1.0" encoding="utf-8"?>
<a:theme xmlns:a="http://schemas.openxmlformats.org/drawingml/2006/main" name="Crop">
  <a:themeElements>
    <a:clrScheme name="Crop">
      <a:dk1>
        <a:sysClr val="windowText" lastClr="000000"/>
      </a:dk1>
      <a:lt1>
        <a:sysClr val="window" lastClr="FFFFFF"/>
      </a:lt1>
      <a:dk2>
        <a:srgbClr val="191B0E"/>
      </a:dk2>
      <a:lt2>
        <a:srgbClr val="EFEDE3"/>
      </a:lt2>
      <a:accent1>
        <a:srgbClr val="8C8D86"/>
      </a:accent1>
      <a:accent2>
        <a:srgbClr val="E6C069"/>
      </a:accent2>
      <a:accent3>
        <a:srgbClr val="897B61"/>
      </a:accent3>
      <a:accent4>
        <a:srgbClr val="8DAB8E"/>
      </a:accent4>
      <a:accent5>
        <a:srgbClr val="77A2BB"/>
      </a:accent5>
      <a:accent6>
        <a:srgbClr val="E28394"/>
      </a:accent6>
      <a:hlink>
        <a:srgbClr val="77A2BB"/>
      </a:hlink>
      <a:folHlink>
        <a:srgbClr val="957A99"/>
      </a:folHlink>
    </a:clrScheme>
    <a:fontScheme name="Crop">
      <a:majorFont>
        <a:latin typeface="Franklin Gothic Book" panose="020B0503020102020204"/>
        <a:ea typeface=""/>
        <a:cs typeface=""/>
        <a:font script="Jpan" typeface="メイリオ"/>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Franklin Gothic Book" panose="020B0503020102020204"/>
        <a:ea typeface=""/>
        <a:cs typeface=""/>
        <a:font script="Jpan" typeface="メイリオ"/>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Crop">
      <a:fillStyleLst>
        <a:solidFill>
          <a:schemeClr val="phClr"/>
        </a:solidFill>
        <a:gradFill rotWithShape="1">
          <a:gsLst>
            <a:gs pos="0">
              <a:schemeClr val="phClr">
                <a:tint val="67000"/>
                <a:satMod val="105000"/>
                <a:lumMod val="110000"/>
              </a:schemeClr>
            </a:gs>
            <a:gs pos="50000">
              <a:schemeClr val="phClr">
                <a:tint val="73000"/>
                <a:satMod val="103000"/>
                <a:lumMod val="105000"/>
              </a:schemeClr>
            </a:gs>
            <a:gs pos="100000">
              <a:schemeClr val="phClr">
                <a:tint val="81000"/>
                <a:satMod val="109000"/>
                <a:lumMod val="105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6350" cap="flat" cmpd="sng" algn="in">
          <a:solidFill>
            <a:schemeClr val="phClr"/>
          </a:solidFill>
          <a:prstDash val="solid"/>
        </a:ln>
        <a:ln w="34925" cap="flat" cmpd="sng" algn="in">
          <a:solidFill>
            <a:schemeClr val="phClr"/>
          </a:solidFill>
          <a:prstDash val="solid"/>
        </a:ln>
        <a:ln w="19050" cap="flat" cmpd="sng" algn="in">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35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rop" id="{EC9488ED-E761-4D60-9AC4-764D1FE2C171}" vid="{CE19780C-D67D-4C13-9DE9-A52BC3BA51B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{EEFCD2F6-75BF-9145-A290-5771995C0B7C}tf10001072</Template>
  <TotalTime>4631</TotalTime>
  <Words>5260</Words>
  <Application>Microsoft Macintosh PowerPoint</Application>
  <PresentationFormat>Widescreen</PresentationFormat>
  <Paragraphs>506</Paragraphs>
  <Slides>56</Slides>
  <Notes>0</Notes>
  <HiddenSlides>0</HiddenSlides>
  <MMClips>0</MMClips>
  <ScaleCrop>false</ScaleCrop>
  <HeadingPairs>
    <vt:vector size="6" baseType="variant">
      <vt:variant>
        <vt:lpstr>Fonts Used</vt:lpstr>
      </vt:variant>
      <vt:variant>
        <vt:i4>11</vt:i4>
      </vt:variant>
      <vt:variant>
        <vt:lpstr>Theme</vt:lpstr>
      </vt:variant>
      <vt:variant>
        <vt:i4>1</vt:i4>
      </vt:variant>
      <vt:variant>
        <vt:lpstr>Slide Titles</vt:lpstr>
      </vt:variant>
      <vt:variant>
        <vt:i4>56</vt:i4>
      </vt:variant>
    </vt:vector>
  </HeadingPairs>
  <TitlesOfParts>
    <vt:vector size="68" baseType="lpstr">
      <vt:lpstr>Adobe Fan Heiti Std B</vt:lpstr>
      <vt:lpstr>Arial</vt:lpstr>
      <vt:lpstr>Calibri</vt:lpstr>
      <vt:lpstr>Cambria Math</vt:lpstr>
      <vt:lpstr>Courier New</vt:lpstr>
      <vt:lpstr>Franklin Gothic Book</vt:lpstr>
      <vt:lpstr>Helvetica</vt:lpstr>
      <vt:lpstr>Helvetica, Arial, Arial Narrow</vt:lpstr>
      <vt:lpstr>Times New Roman</vt:lpstr>
      <vt:lpstr>WenQuanYi Zen Hei Sharp</vt:lpstr>
      <vt:lpstr>Wingdings</vt:lpstr>
      <vt:lpstr>Crop</vt:lpstr>
      <vt:lpstr>A study of covid-19 data from African countries</vt:lpstr>
      <vt:lpstr>Outline</vt:lpstr>
      <vt:lpstr>Introduction</vt:lpstr>
      <vt:lpstr>Global COVID-19 Situation</vt:lpstr>
      <vt:lpstr>Situation in Africa</vt:lpstr>
      <vt:lpstr>Impact on the African School of Physics</vt:lpstr>
      <vt:lpstr>ASP COVID-19 Exercise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The simplest model — SIR</vt:lpstr>
      <vt:lpstr>More complicated models (1)</vt:lpstr>
      <vt:lpstr>More Complicated Models (2)</vt:lpstr>
      <vt:lpstr>The SIR …</vt:lpstr>
      <vt:lpstr>The SIR in a specific example</vt:lpstr>
      <vt:lpstr>The complete set of equations specific example</vt:lpstr>
      <vt:lpstr>The Basic Reproduction Number R0</vt:lpstr>
      <vt:lpstr>Early April in Togo</vt:lpstr>
      <vt:lpstr>The SIR /SEIR Models do not fit the data</vt:lpstr>
      <vt:lpstr>We looked at this paper</vt:lpstr>
      <vt:lpstr>The COVID-19 Pandemic in Africa: Predictions using the SIR Model Indicate the Cases are Falling   doi:10: 1101/2020: 06: 01: 20118893 </vt:lpstr>
      <vt:lpstr>The countries that we studied</vt:lpstr>
      <vt:lpstr>SIDARTHE</vt:lpstr>
      <vt:lpstr>PowerPoint Presentation</vt:lpstr>
      <vt:lpstr>SIDARTHE – R0 for Italy</vt:lpstr>
      <vt:lpstr>R0 for Italy</vt:lpstr>
      <vt:lpstr>Modeling data from African countries</vt:lpstr>
      <vt:lpstr>Togo — measures taken by the government</vt:lpstr>
      <vt:lpstr>Togo continues</vt:lpstr>
      <vt:lpstr>Togo continues</vt:lpstr>
      <vt:lpstr>Togo data with “modified” R0 and Modified initial conditions</vt:lpstr>
      <vt:lpstr>Understanding the Covid-19  data of Togo</vt:lpstr>
      <vt:lpstr>Togo</vt:lpstr>
      <vt:lpstr>Zambia</vt:lpstr>
      <vt:lpstr>Zambia continue…</vt:lpstr>
      <vt:lpstr>Zambia</vt:lpstr>
      <vt:lpstr>Zambia</vt:lpstr>
      <vt:lpstr>Mozambique</vt:lpstr>
      <vt:lpstr>Mozambique</vt:lpstr>
      <vt:lpstr>Mozambique</vt:lpstr>
      <vt:lpstr> Understanding Covid-19 — Rwanda</vt:lpstr>
      <vt:lpstr>Rwanda continue …</vt:lpstr>
      <vt:lpstr>Rwanda</vt:lpstr>
      <vt:lpstr>Benin   </vt:lpstr>
      <vt:lpstr>Benin</vt:lpstr>
      <vt:lpstr>Benin</vt:lpstr>
      <vt:lpstr>Benin</vt:lpstr>
      <vt:lpstr>The Malagasy Proposal — Covidorganics</vt:lpstr>
      <vt:lpstr>Hydroxychloroquine</vt:lpstr>
      <vt:lpstr>Vaccines</vt:lpstr>
      <vt:lpstr>Fake news and mis-information</vt:lpstr>
      <vt:lpstr>Conclusions</vt:lpstr>
    </vt:vector>
  </TitlesOfParts>
  <Company/>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 study of covid-19 data from African countries</dc:title>
  <dc:creator>Ketevi Adikle Assamagan</dc:creator>
  <cp:lastModifiedBy>Ketevi Adikle Assamagan</cp:lastModifiedBy>
  <cp:revision>82</cp:revision>
  <cp:lastPrinted>2020-07-30T14:12:11Z</cp:lastPrinted>
  <dcterms:created xsi:type="dcterms:W3CDTF">2020-07-27T19:27:51Z</dcterms:created>
  <dcterms:modified xsi:type="dcterms:W3CDTF">2020-07-31T00:39:30Z</dcterms:modified>
</cp:coreProperties>
</file>