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398" r:id="rId3"/>
    <p:sldId id="377" r:id="rId4"/>
    <p:sldId id="373" r:id="rId5"/>
    <p:sldId id="374" r:id="rId6"/>
    <p:sldId id="399" r:id="rId7"/>
    <p:sldId id="376" r:id="rId8"/>
    <p:sldId id="424" r:id="rId9"/>
    <p:sldId id="400" r:id="rId10"/>
    <p:sldId id="403" r:id="rId11"/>
    <p:sldId id="439" r:id="rId12"/>
    <p:sldId id="404" r:id="rId13"/>
    <p:sldId id="427" r:id="rId14"/>
    <p:sldId id="428" r:id="rId15"/>
    <p:sldId id="405" r:id="rId16"/>
    <p:sldId id="425" r:id="rId17"/>
    <p:sldId id="409" r:id="rId18"/>
    <p:sldId id="410" r:id="rId19"/>
    <p:sldId id="413" r:id="rId20"/>
    <p:sldId id="435" r:id="rId21"/>
    <p:sldId id="420" r:id="rId22"/>
    <p:sldId id="429" r:id="rId23"/>
    <p:sldId id="385" r:id="rId24"/>
    <p:sldId id="431" r:id="rId25"/>
    <p:sldId id="434" r:id="rId26"/>
    <p:sldId id="388" r:id="rId27"/>
    <p:sldId id="417" r:id="rId28"/>
    <p:sldId id="437" r:id="rId29"/>
    <p:sldId id="438" r:id="rId30"/>
    <p:sldId id="440" r:id="rId31"/>
    <p:sldId id="392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5BE0"/>
    <a:srgbClr val="FF3399"/>
    <a:srgbClr val="005426"/>
    <a:srgbClr val="FF4747"/>
    <a:srgbClr val="FFD653"/>
    <a:srgbClr val="FFDE75"/>
    <a:srgbClr val="181636"/>
    <a:srgbClr val="FFFF66"/>
    <a:srgbClr val="FFFFFF"/>
    <a:srgbClr val="8B72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82" autoAdjust="0"/>
    <p:restoredTop sz="59571" autoAdjust="0"/>
  </p:normalViewPr>
  <p:slideViewPr>
    <p:cSldViewPr snapToGrid="0" snapToObjects="1">
      <p:cViewPr varScale="1">
        <p:scale>
          <a:sx n="57" d="100"/>
          <a:sy n="57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275F2F-6D55-475F-A563-08533C7AE44C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F903D-8675-4319-8E0D-627C4B191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Theoretical predictions can play an important role in experimentally-driven determination of backgrounds, improving extrapolations to signal regions.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F903D-8675-4319-8E0D-627C4B191F3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Need to choose scales event-by-event</a:t>
            </a:r>
          </a:p>
          <a:p>
            <a:r>
              <a:rPr lang="en-US" dirty="0" smtClean="0"/>
              <a:t>Functional form of scale choice is also important</a:t>
            </a:r>
          </a:p>
          <a:p>
            <a:r>
              <a:rPr lang="en-US" dirty="0" smtClean="0"/>
              <a:t>ETW is not suitable; HT is</a:t>
            </a:r>
          </a:p>
          <a:p>
            <a:r>
              <a:rPr lang="en-US" dirty="0" smtClean="0"/>
              <a:t>NLO calculation is self-</a:t>
            </a:r>
            <a:r>
              <a:rPr lang="en-US" dirty="0" err="1" smtClean="0"/>
              <a:t>daignosing</a:t>
            </a:r>
            <a:r>
              <a:rPr lang="en-US" dirty="0" smtClean="0"/>
              <a:t>, LO isn’t</a:t>
            </a:r>
          </a:p>
          <a:p>
            <a:r>
              <a:rPr lang="en-US" dirty="0" smtClean="0"/>
              <a:t>In the absence of an NLO calculation, should use a scale like </a:t>
            </a:r>
            <a:r>
              <a:rPr lang="en-US" dirty="0" err="1" smtClean="0"/>
              <a:t>HTScale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C4E19-970C-4E87-8329-A015E58F6946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Need to choose scales event-by-event</a:t>
            </a:r>
          </a:p>
          <a:p>
            <a:r>
              <a:rPr lang="en-US" dirty="0" smtClean="0"/>
              <a:t>Functional form of scale choice is also important</a:t>
            </a:r>
          </a:p>
          <a:p>
            <a:r>
              <a:rPr lang="en-US" dirty="0" smtClean="0"/>
              <a:t>ETW is not suitable; HT is</a:t>
            </a:r>
          </a:p>
          <a:p>
            <a:r>
              <a:rPr lang="en-US" dirty="0" smtClean="0"/>
              <a:t>NLO calculation is self-</a:t>
            </a:r>
            <a:r>
              <a:rPr lang="en-US" dirty="0" err="1" smtClean="0"/>
              <a:t>daignosing</a:t>
            </a:r>
            <a:r>
              <a:rPr lang="en-US" dirty="0" smtClean="0"/>
              <a:t>, LO isn’t</a:t>
            </a:r>
          </a:p>
          <a:p>
            <a:r>
              <a:rPr lang="en-US" dirty="0" smtClean="0"/>
              <a:t>In the absence of an NLO calculation, should use a scale like </a:t>
            </a:r>
            <a:r>
              <a:rPr lang="en-US" dirty="0" err="1" smtClean="0"/>
              <a:t>HTScale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C4E19-970C-4E87-8329-A015E58F6946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AC78-8119-4453-BC2C-ED4CA72658BF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D1C1A-8043-4B07-97D3-08E9739599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AC78-8119-4453-BC2C-ED4CA72658BF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D1C1A-8043-4B07-97D3-08E9739599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AC78-8119-4453-BC2C-ED4CA72658BF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D1C1A-8043-4B07-97D3-08E9739599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AC78-8119-4453-BC2C-ED4CA72658BF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D1C1A-8043-4B07-97D3-08E9739599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AC78-8119-4453-BC2C-ED4CA72658BF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D1C1A-8043-4B07-97D3-08E9739599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AC78-8119-4453-BC2C-ED4CA72658BF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D1C1A-8043-4B07-97D3-08E9739599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AC78-8119-4453-BC2C-ED4CA72658BF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D1C1A-8043-4B07-97D3-08E9739599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AC78-8119-4453-BC2C-ED4CA72658BF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D1C1A-8043-4B07-97D3-08E9739599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AC78-8119-4453-BC2C-ED4CA72658BF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D1C1A-8043-4B07-97D3-08E9739599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AC78-8119-4453-BC2C-ED4CA72658BF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D1C1A-8043-4B07-97D3-08E9739599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AC78-8119-4453-BC2C-ED4CA72658BF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D1C1A-8043-4B07-97D3-08E9739599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EAC78-8119-4453-BC2C-ED4CA72658BF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D1C1A-8043-4B07-97D3-08E9739599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wmf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wmf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8372"/>
            <a:ext cx="7772400" cy="1470025"/>
          </a:xfrm>
        </p:spPr>
        <p:txBody>
          <a:bodyPr/>
          <a:lstStyle/>
          <a:p>
            <a:r>
              <a:rPr lang="en-US" dirty="0" smtClean="0"/>
              <a:t>Recent Advances in NLO QCD</a:t>
            </a:r>
            <a:br>
              <a:rPr lang="en-US" dirty="0" smtClean="0"/>
            </a:br>
            <a:r>
              <a:rPr lang="en-US" sz="3200" dirty="0" smtClean="0"/>
              <a:t>(V-</a:t>
            </a:r>
            <a:r>
              <a:rPr lang="en-US" sz="3200" dirty="0" err="1" smtClean="0"/>
              <a:t>boson+jets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35" y="5276193"/>
            <a:ext cx="8458200" cy="1581807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solidFill>
                  <a:srgbClr val="325BE0"/>
                </a:solidFill>
              </a:rPr>
              <a:t>Harald</a:t>
            </a:r>
            <a:r>
              <a:rPr lang="en-US" sz="2800" dirty="0" smtClean="0">
                <a:solidFill>
                  <a:srgbClr val="325BE0"/>
                </a:solidFill>
              </a:rPr>
              <a:t> </a:t>
            </a:r>
            <a:r>
              <a:rPr lang="en-US" sz="2800" dirty="0" err="1" smtClean="0">
                <a:solidFill>
                  <a:srgbClr val="325BE0"/>
                </a:solidFill>
              </a:rPr>
              <a:t>Ita</a:t>
            </a:r>
            <a:r>
              <a:rPr lang="en-US" sz="2800" dirty="0" smtClean="0">
                <a:solidFill>
                  <a:srgbClr val="325BE0"/>
                </a:solidFill>
              </a:rPr>
              <a:t>, (UCLA+NSF TI-fellow)</a:t>
            </a:r>
            <a:endParaRPr lang="en-US" sz="2800" dirty="0">
              <a:solidFill>
                <a:srgbClr val="325BE0"/>
              </a:solidFill>
            </a:endParaRPr>
          </a:p>
          <a:p>
            <a:r>
              <a:rPr lang="en-US" sz="2400" dirty="0" smtClean="0">
                <a:solidFill>
                  <a:srgbClr val="002060"/>
                </a:solidFill>
              </a:rPr>
              <a:t>US ATLAS </a:t>
            </a:r>
            <a:r>
              <a:rPr lang="en-US" sz="2400" dirty="0" err="1" smtClean="0">
                <a:solidFill>
                  <a:srgbClr val="002060"/>
                </a:solidFill>
              </a:rPr>
              <a:t>Hadronic</a:t>
            </a:r>
            <a:r>
              <a:rPr lang="en-US" sz="2400" dirty="0" smtClean="0">
                <a:solidFill>
                  <a:srgbClr val="002060"/>
                </a:solidFill>
              </a:rPr>
              <a:t> Final State Forum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SLAC, Aug 23</a:t>
            </a:r>
            <a:r>
              <a:rPr lang="en-US" sz="2400" baseline="30000" dirty="0" smtClean="0">
                <a:solidFill>
                  <a:srgbClr val="002060"/>
                </a:solidFill>
              </a:rPr>
              <a:t>rd</a:t>
            </a:r>
            <a:r>
              <a:rPr lang="en-US" sz="2400" dirty="0" smtClean="0">
                <a:solidFill>
                  <a:srgbClr val="002060"/>
                </a:solidFill>
              </a:rPr>
              <a:t> 2010</a:t>
            </a:r>
          </a:p>
        </p:txBody>
      </p:sp>
      <p:pic>
        <p:nvPicPr>
          <p:cNvPr id="7" name="Picture 6" descr="Wm4jLHC7HTp_siscone-R4-Pt25_jets_jet_1_1_pt__B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5181" y="1848397"/>
            <a:ext cx="3087233" cy="321412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72000" y="262682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 In collaboration </a:t>
            </a:r>
            <a:r>
              <a:rPr lang="en-US" sz="2000" dirty="0" smtClean="0">
                <a:solidFill>
                  <a:srgbClr val="C00000"/>
                </a:solidFill>
              </a:rPr>
              <a:t>with </a:t>
            </a:r>
            <a:r>
              <a:rPr lang="en-US" sz="2000" dirty="0" err="1" smtClean="0"/>
              <a:t>BlackHat</a:t>
            </a:r>
            <a:r>
              <a:rPr lang="en-US" sz="2000" dirty="0" smtClean="0">
                <a:solidFill>
                  <a:srgbClr val="C00000"/>
                </a:solidFill>
              </a:rPr>
              <a:t>: </a:t>
            </a:r>
            <a:r>
              <a:rPr lang="en-US" sz="2000" dirty="0" err="1" smtClean="0">
                <a:solidFill>
                  <a:srgbClr val="C00000"/>
                </a:solidFill>
              </a:rPr>
              <a:t>C.F.Berger</a:t>
            </a:r>
            <a:r>
              <a:rPr lang="en-US" sz="2000" dirty="0" smtClean="0">
                <a:solidFill>
                  <a:srgbClr val="C00000"/>
                </a:solidFill>
              </a:rPr>
              <a:t>, </a:t>
            </a:r>
            <a:r>
              <a:rPr lang="en-US" sz="2000" dirty="0" err="1" smtClean="0">
                <a:solidFill>
                  <a:srgbClr val="C00000"/>
                </a:solidFill>
              </a:rPr>
              <a:t>Z.Bern</a:t>
            </a:r>
            <a:r>
              <a:rPr lang="en-US" sz="2000" dirty="0" smtClean="0">
                <a:solidFill>
                  <a:srgbClr val="C00000"/>
                </a:solidFill>
              </a:rPr>
              <a:t>, </a:t>
            </a:r>
            <a:r>
              <a:rPr lang="en-US" sz="2000" dirty="0" err="1" smtClean="0">
                <a:solidFill>
                  <a:srgbClr val="C00000"/>
                </a:solidFill>
              </a:rPr>
              <a:t>L.J.Dixon</a:t>
            </a:r>
            <a:r>
              <a:rPr lang="en-US" sz="2000" dirty="0" smtClean="0">
                <a:solidFill>
                  <a:srgbClr val="C00000"/>
                </a:solidFill>
              </a:rPr>
              <a:t>, </a:t>
            </a:r>
            <a:r>
              <a:rPr lang="en-US" sz="2000" dirty="0" err="1" smtClean="0">
                <a:solidFill>
                  <a:srgbClr val="C00000"/>
                </a:solidFill>
              </a:rPr>
              <a:t>F.Febres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Cordero, </a:t>
            </a:r>
            <a:r>
              <a:rPr lang="en-US" sz="2000" dirty="0" err="1" smtClean="0">
                <a:solidFill>
                  <a:srgbClr val="C00000"/>
                </a:solidFill>
              </a:rPr>
              <a:t>D.Forde</a:t>
            </a:r>
            <a:r>
              <a:rPr lang="en-US" sz="2000" dirty="0" smtClean="0">
                <a:solidFill>
                  <a:srgbClr val="C00000"/>
                </a:solidFill>
              </a:rPr>
              <a:t>, </a:t>
            </a:r>
            <a:r>
              <a:rPr lang="en-US" sz="2000" dirty="0" err="1" smtClean="0">
                <a:solidFill>
                  <a:srgbClr val="C00000"/>
                </a:solidFill>
              </a:rPr>
              <a:t>D.A.Kosower</a:t>
            </a:r>
            <a:r>
              <a:rPr lang="en-US" sz="2000" dirty="0" smtClean="0">
                <a:solidFill>
                  <a:srgbClr val="C00000"/>
                </a:solidFill>
              </a:rPr>
              <a:t>, </a:t>
            </a:r>
            <a:r>
              <a:rPr lang="en-US" sz="2000" dirty="0" err="1" smtClean="0">
                <a:solidFill>
                  <a:srgbClr val="C00000"/>
                </a:solidFill>
              </a:rPr>
              <a:t>D.Maitre</a:t>
            </a:r>
            <a:r>
              <a:rPr lang="en-US" sz="2000" dirty="0" smtClean="0">
                <a:solidFill>
                  <a:srgbClr val="C00000"/>
                </a:solidFill>
              </a:rPr>
              <a:t>; 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</a:p>
          <a:p>
            <a:r>
              <a:rPr lang="en-US" sz="2000" dirty="0" smtClean="0"/>
              <a:t>+Sherpa: </a:t>
            </a:r>
            <a:r>
              <a:rPr lang="en-US" sz="2000" dirty="0" err="1" smtClean="0">
                <a:solidFill>
                  <a:srgbClr val="C00000"/>
                </a:solidFill>
              </a:rPr>
              <a:t>T.Gleisberg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570" y="1753480"/>
            <a:ext cx="2881239" cy="1279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NLO bottleneck: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171" y="892662"/>
            <a:ext cx="5118828" cy="214023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325BE0"/>
                </a:solidFill>
              </a:rPr>
              <a:t>Traditional methods:</a:t>
            </a:r>
          </a:p>
          <a:p>
            <a:pPr>
              <a:buNone/>
            </a:pPr>
            <a:r>
              <a:rPr lang="en-US" sz="2400" dirty="0" smtClean="0"/>
              <a:t>Simplify loop-level Feynman </a:t>
            </a:r>
          </a:p>
          <a:p>
            <a:pPr>
              <a:buNone/>
            </a:pPr>
            <a:r>
              <a:rPr lang="en-US" sz="2400" dirty="0" smtClean="0"/>
              <a:t>diagrams analytically.  </a:t>
            </a:r>
          </a:p>
          <a:p>
            <a:pPr>
              <a:buNone/>
            </a:pPr>
            <a:r>
              <a:rPr lang="en-US" sz="2400" dirty="0" smtClean="0"/>
              <a:t>Reduce tensor integrals.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232756" y="958214"/>
            <a:ext cx="37924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state of the art: 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Bredenstein</a:t>
            </a:r>
            <a:r>
              <a:rPr lang="en-US" dirty="0" smtClean="0"/>
              <a:t>, </a:t>
            </a:r>
            <a:r>
              <a:rPr lang="en-US" dirty="0" err="1" smtClean="0"/>
              <a:t>Denner</a:t>
            </a:r>
            <a:r>
              <a:rPr lang="en-US" dirty="0" smtClean="0"/>
              <a:t>,  </a:t>
            </a:r>
            <a:r>
              <a:rPr lang="en-US" dirty="0" err="1" smtClean="0"/>
              <a:t>Dittmaier</a:t>
            </a:r>
            <a:r>
              <a:rPr lang="en-US" dirty="0" smtClean="0"/>
              <a:t>,  </a:t>
            </a:r>
            <a:r>
              <a:rPr lang="en-US" dirty="0" err="1" smtClean="0"/>
              <a:t>Pozzorini</a:t>
            </a:r>
            <a:r>
              <a:rPr lang="en-US" dirty="0" smtClean="0"/>
              <a:t>; …)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7190" y="975467"/>
            <a:ext cx="1764135" cy="285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100683" y="3857158"/>
            <a:ext cx="35959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Bern, Dixon &amp; </a:t>
            </a:r>
            <a:r>
              <a:rPr lang="en-US" dirty="0" err="1" smtClean="0"/>
              <a:t>Kosower</a:t>
            </a:r>
            <a:endParaRPr lang="en-US" dirty="0" smtClean="0"/>
          </a:p>
          <a:p>
            <a:r>
              <a:rPr lang="en-US" dirty="0" err="1" smtClean="0"/>
              <a:t>Britto</a:t>
            </a:r>
            <a:r>
              <a:rPr lang="en-US" dirty="0" smtClean="0"/>
              <a:t>, </a:t>
            </a:r>
            <a:r>
              <a:rPr lang="en-US" dirty="0" err="1" smtClean="0"/>
              <a:t>Cachazo</a:t>
            </a:r>
            <a:r>
              <a:rPr lang="en-US" dirty="0" smtClean="0"/>
              <a:t> &amp; </a:t>
            </a:r>
            <a:r>
              <a:rPr lang="en-US" dirty="0" err="1" smtClean="0"/>
              <a:t>Feng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Ossola</a:t>
            </a:r>
            <a:r>
              <a:rPr lang="en-US" dirty="0" smtClean="0"/>
              <a:t>, </a:t>
            </a:r>
            <a:r>
              <a:rPr lang="en-US" dirty="0" err="1" smtClean="0"/>
              <a:t>Pittau</a:t>
            </a:r>
            <a:r>
              <a:rPr lang="en-US" dirty="0" smtClean="0"/>
              <a:t> &amp; Papadopoulos</a:t>
            </a:r>
          </a:p>
          <a:p>
            <a:r>
              <a:rPr lang="en-US" dirty="0" err="1" smtClean="0"/>
              <a:t>Giele</a:t>
            </a:r>
            <a:r>
              <a:rPr lang="en-US" dirty="0" smtClean="0"/>
              <a:t>, </a:t>
            </a:r>
            <a:r>
              <a:rPr lang="en-US" dirty="0" err="1" smtClean="0"/>
              <a:t>Kunszt</a:t>
            </a:r>
            <a:r>
              <a:rPr lang="en-US" dirty="0" smtClean="0"/>
              <a:t> &amp; </a:t>
            </a:r>
            <a:r>
              <a:rPr lang="en-US" dirty="0" err="1" smtClean="0"/>
              <a:t>Melnikov</a:t>
            </a:r>
            <a:endParaRPr lang="en-US" dirty="0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2756" y="5057487"/>
            <a:ext cx="1123620" cy="900504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5" cstate="print"/>
          <a:srcRect l="54817" t="13686"/>
          <a:stretch>
            <a:fillRect/>
          </a:stretch>
        </p:blipFill>
        <p:spPr bwMode="auto">
          <a:xfrm>
            <a:off x="1703593" y="5218767"/>
            <a:ext cx="1111570" cy="6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100683" y="6046596"/>
            <a:ext cx="4803826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en-US" sz="2000" dirty="0" smtClean="0"/>
              <a:t>Efficiently drops unphysical parts (ghosts,…). Automatable for many processes.</a:t>
            </a:r>
            <a:endParaRPr lang="en-US" sz="2000" dirty="0"/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100682" y="3074800"/>
            <a:ext cx="6248360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en-US" sz="2000" dirty="0" smtClean="0"/>
              <a:t>Factorial growth of number of diagrams with multiplicity. </a:t>
            </a:r>
          </a:p>
          <a:p>
            <a:r>
              <a:rPr lang="en-US" sz="2000" dirty="0" smtClean="0"/>
              <a:t>Intricate tensor reductions.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025171" y="3782686"/>
            <a:ext cx="5118828" cy="217530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Recursive &amp; on-shell/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unitarity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methods:</a:t>
            </a:r>
          </a:p>
          <a:p>
            <a:pPr marL="342900" indent="-342900">
              <a:spcBef>
                <a:spcPct val="20000"/>
              </a:spcBef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unitarity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factorization</a:t>
            </a:r>
          </a:p>
          <a:p>
            <a:pPr marL="342900" indent="-342900">
              <a:spcBef>
                <a:spcPct val="20000"/>
              </a:spcBef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properties to assemble amplitudes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</a:t>
            </a:r>
          </a:p>
          <a:p>
            <a:pPr marL="342900" indent="-342900">
              <a:spcBef>
                <a:spcPct val="20000"/>
              </a:spcBef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(on-shell) tree amplitudes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numerically.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 bwMode="auto">
          <a:xfrm>
            <a:off x="6096000" y="381000"/>
            <a:ext cx="2895599" cy="3124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6096000" cy="7620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Example: new insights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7772400" cy="4922520"/>
          </a:xfrm>
          <a:ln>
            <a:noFill/>
          </a:ln>
        </p:spPr>
        <p:txBody>
          <a:bodyPr>
            <a:normAutofit fontScale="85000" lnSpcReduction="20000"/>
          </a:bodyPr>
          <a:lstStyle/>
          <a:p>
            <a:pPr eaLnBrk="1" hangingPunct="1">
              <a:buNone/>
            </a:pPr>
            <a:r>
              <a:rPr lang="en-US" sz="2400" dirty="0" err="1" smtClean="0">
                <a:solidFill>
                  <a:srgbClr val="0070C0"/>
                </a:solidFill>
                <a:latin typeface="+mj-lt"/>
              </a:rPr>
              <a:t>twistor</a:t>
            </a:r>
            <a:r>
              <a:rPr lang="en-US" sz="2400" dirty="0" smtClean="0">
                <a:solidFill>
                  <a:srgbClr val="0070C0"/>
                </a:solidFill>
                <a:latin typeface="+mj-lt"/>
              </a:rPr>
              <a:t> string </a:t>
            </a:r>
            <a:r>
              <a:rPr lang="en-US" sz="2400" dirty="0" smtClean="0">
                <a:solidFill>
                  <a:srgbClr val="00B050"/>
                </a:solidFill>
                <a:latin typeface="+mj-lt"/>
              </a:rPr>
              <a:t>[Witten 03’]: </a:t>
            </a:r>
          </a:p>
          <a:p>
            <a:r>
              <a:rPr lang="en-US" sz="2400" dirty="0" smtClean="0">
                <a:latin typeface="+mj-lt"/>
              </a:rPr>
              <a:t>Remarkable simplicity:  Tree amplitudes </a:t>
            </a:r>
          </a:p>
          <a:p>
            <a:pPr eaLnBrk="1" hangingPunct="1">
              <a:buNone/>
            </a:pPr>
            <a:r>
              <a:rPr lang="en-US" sz="2400" dirty="0" smtClean="0">
                <a:latin typeface="+mj-lt"/>
              </a:rPr>
              <a:t>supported on lines in  </a:t>
            </a:r>
            <a:r>
              <a:rPr lang="en-US" sz="2400" dirty="0" err="1" smtClean="0">
                <a:latin typeface="+mj-lt"/>
              </a:rPr>
              <a:t>twistor</a:t>
            </a:r>
            <a:r>
              <a:rPr lang="en-US" sz="2400" dirty="0" smtClean="0">
                <a:latin typeface="+mj-lt"/>
              </a:rPr>
              <a:t> space. </a:t>
            </a:r>
          </a:p>
          <a:p>
            <a:pPr eaLnBrk="1" hangingPunct="1">
              <a:buNone/>
            </a:pPr>
            <a:r>
              <a:rPr lang="en-US" sz="2400" b="1" i="1" dirty="0" smtClean="0">
                <a:latin typeface="+mj-lt"/>
              </a:rPr>
              <a:t>Obscure </a:t>
            </a:r>
            <a:r>
              <a:rPr lang="en-US" sz="2400" dirty="0" smtClean="0">
                <a:latin typeface="+mj-lt"/>
              </a:rPr>
              <a:t>from</a:t>
            </a:r>
            <a:r>
              <a:rPr lang="en-US" sz="2400" b="1" i="1" dirty="0" smtClean="0">
                <a:latin typeface="+mj-lt"/>
              </a:rPr>
              <a:t> </a:t>
            </a:r>
            <a:r>
              <a:rPr lang="en-US" sz="2400" i="1" dirty="0" smtClean="0">
                <a:latin typeface="+mj-lt"/>
              </a:rPr>
              <a:t>Feynman diagrams</a:t>
            </a:r>
            <a:r>
              <a:rPr lang="en-US" sz="2400" dirty="0" smtClean="0">
                <a:latin typeface="+mj-lt"/>
              </a:rPr>
              <a:t>!</a:t>
            </a:r>
          </a:p>
          <a:p>
            <a:pPr eaLnBrk="1" hangingPunct="1">
              <a:buNone/>
            </a:pPr>
            <a:endParaRPr lang="en-US" sz="2400" b="1" dirty="0" smtClean="0">
              <a:latin typeface="+mj-lt"/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Tree recursions: </a:t>
            </a:r>
            <a:r>
              <a:rPr lang="en-US" sz="2400" dirty="0" smtClean="0">
                <a:solidFill>
                  <a:srgbClr val="00B050"/>
                </a:solidFill>
              </a:rPr>
              <a:t>[</a:t>
            </a:r>
            <a:r>
              <a:rPr lang="en-US" sz="2400" dirty="0" err="1" smtClean="0">
                <a:solidFill>
                  <a:srgbClr val="00B050"/>
                </a:solidFill>
              </a:rPr>
              <a:t>Britto</a:t>
            </a:r>
            <a:r>
              <a:rPr lang="en-US" sz="2400" dirty="0" smtClean="0">
                <a:solidFill>
                  <a:srgbClr val="00B050"/>
                </a:solidFill>
              </a:rPr>
              <a:t>, </a:t>
            </a:r>
            <a:r>
              <a:rPr lang="en-US" sz="2400" dirty="0" err="1" smtClean="0">
                <a:solidFill>
                  <a:srgbClr val="00B050"/>
                </a:solidFill>
              </a:rPr>
              <a:t>Cachazo</a:t>
            </a:r>
            <a:r>
              <a:rPr lang="en-US" sz="2400" dirty="0" smtClean="0">
                <a:solidFill>
                  <a:srgbClr val="00B050"/>
                </a:solidFill>
              </a:rPr>
              <a:t>, </a:t>
            </a:r>
          </a:p>
          <a:p>
            <a:pPr>
              <a:buNone/>
            </a:pPr>
            <a:r>
              <a:rPr lang="en-US" sz="2400" dirty="0" err="1" smtClean="0">
                <a:solidFill>
                  <a:srgbClr val="00B050"/>
                </a:solidFill>
              </a:rPr>
              <a:t>Feng</a:t>
            </a:r>
            <a:r>
              <a:rPr lang="en-US" sz="2400" dirty="0" smtClean="0">
                <a:solidFill>
                  <a:srgbClr val="00B050"/>
                </a:solidFill>
              </a:rPr>
              <a:t>, Witten 05’]</a:t>
            </a:r>
          </a:p>
          <a:p>
            <a:pPr lvl="0">
              <a:buNone/>
              <a:defRPr/>
            </a:pPr>
            <a:r>
              <a:rPr lang="en-US" sz="2400" dirty="0" smtClean="0"/>
              <a:t>Fast QCD tree amplitudes from </a:t>
            </a:r>
          </a:p>
          <a:p>
            <a:pPr lvl="0">
              <a:buNone/>
              <a:defRPr/>
            </a:pPr>
            <a:r>
              <a:rPr lang="en-US" sz="2400" dirty="0" smtClean="0"/>
              <a:t>lower point on-shell amplitudes.</a:t>
            </a:r>
          </a:p>
          <a:p>
            <a:pPr lvl="0">
              <a:buNone/>
              <a:defRPr/>
            </a:pPr>
            <a:endParaRPr lang="en-US" sz="2400" dirty="0" smtClean="0"/>
          </a:p>
          <a:p>
            <a:pPr lvl="0">
              <a:defRPr/>
            </a:pPr>
            <a:r>
              <a:rPr lang="en-US" sz="2400" dirty="0" smtClean="0">
                <a:solidFill>
                  <a:srgbClr val="0070C0"/>
                </a:solidFill>
              </a:rPr>
              <a:t>Loop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recursions</a:t>
            </a:r>
            <a:r>
              <a:rPr lang="en-US" sz="2400" dirty="0" smtClean="0"/>
              <a:t>: </a:t>
            </a:r>
            <a:r>
              <a:rPr lang="en-US" sz="2400" dirty="0" smtClean="0">
                <a:solidFill>
                  <a:srgbClr val="00B050"/>
                </a:solidFill>
              </a:rPr>
              <a:t>[</a:t>
            </a:r>
            <a:r>
              <a:rPr lang="en-US" sz="2400" kern="0" dirty="0" smtClean="0">
                <a:solidFill>
                  <a:srgbClr val="00B050"/>
                </a:solidFill>
              </a:rPr>
              <a:t>Bern, Dixon, </a:t>
            </a:r>
            <a:r>
              <a:rPr lang="en-US" sz="2400" kern="0" dirty="0" err="1" smtClean="0">
                <a:solidFill>
                  <a:srgbClr val="00B050"/>
                </a:solidFill>
              </a:rPr>
              <a:t>Kosower</a:t>
            </a:r>
            <a:r>
              <a:rPr lang="en-US" sz="2400" kern="0" dirty="0" smtClean="0">
                <a:solidFill>
                  <a:srgbClr val="00B050"/>
                </a:solidFill>
              </a:rPr>
              <a:t> 05’]</a:t>
            </a:r>
            <a:endParaRPr lang="en-US" sz="2000" kern="0" dirty="0" smtClean="0">
              <a:solidFill>
                <a:srgbClr val="00B050"/>
              </a:solidFill>
            </a:endParaRPr>
          </a:p>
          <a:p>
            <a:pPr lvl="0">
              <a:buNone/>
              <a:defRPr/>
            </a:pPr>
            <a:r>
              <a:rPr lang="en-US" sz="2400" dirty="0" smtClean="0"/>
              <a:t>Most efficient for parts of loop amplitudes (rational terms).</a:t>
            </a:r>
          </a:p>
          <a:p>
            <a:pPr eaLnBrk="1" hangingPunct="1">
              <a:buNone/>
            </a:pPr>
            <a:endParaRPr lang="en-US" sz="2400" dirty="0" smtClean="0">
              <a:latin typeface="+mj-lt"/>
            </a:endParaRPr>
          </a:p>
          <a:p>
            <a:pPr eaLnBrk="1" hangingPunct="1">
              <a:buNone/>
            </a:pPr>
            <a:r>
              <a:rPr lang="en-US" sz="2400" dirty="0" smtClean="0">
                <a:latin typeface="+mj-lt"/>
              </a:rPr>
              <a:t>Leads to </a:t>
            </a:r>
            <a:r>
              <a:rPr lang="en-US" sz="2400" i="1" dirty="0" smtClean="0">
                <a:solidFill>
                  <a:srgbClr val="FF0000"/>
                </a:solidFill>
                <a:latin typeface="+mj-lt"/>
              </a:rPr>
              <a:t>rewriting</a:t>
            </a:r>
            <a:r>
              <a:rPr lang="en-US" sz="2400" i="1" dirty="0" smtClean="0">
                <a:latin typeface="+mj-lt"/>
              </a:rPr>
              <a:t> of and</a:t>
            </a:r>
            <a:r>
              <a:rPr lang="en-US" sz="2400" i="1" dirty="0" smtClean="0">
                <a:solidFill>
                  <a:srgbClr val="FF0000"/>
                </a:solidFill>
                <a:latin typeface="+mj-lt"/>
              </a:rPr>
              <a:t> rethinking </a:t>
            </a:r>
            <a:r>
              <a:rPr lang="en-US" sz="2400" dirty="0" smtClean="0">
                <a:latin typeface="+mj-lt"/>
              </a:rPr>
              <a:t>about </a:t>
            </a:r>
          </a:p>
          <a:p>
            <a:pPr eaLnBrk="1" hangingPunct="1">
              <a:buNone/>
            </a:pPr>
            <a:r>
              <a:rPr lang="en-US" sz="2400" dirty="0" err="1" smtClean="0">
                <a:latin typeface="+mj-lt"/>
              </a:rPr>
              <a:t>perturbative</a:t>
            </a:r>
            <a:r>
              <a:rPr lang="en-US" sz="2400" dirty="0" smtClean="0">
                <a:latin typeface="+mj-lt"/>
              </a:rPr>
              <a:t> QFT.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-1295400" y="7162800"/>
            <a:ext cx="9144000" cy="533400"/>
          </a:xfrm>
        </p:spPr>
        <p:txBody>
          <a:bodyPr/>
          <a:lstStyle/>
          <a:p>
            <a:pPr>
              <a:defRPr/>
            </a:pPr>
            <a:fld id="{AC2E8F57-A70F-4B8F-A5D4-5A6B6415DE22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grpSp>
        <p:nvGrpSpPr>
          <p:cNvPr id="2" name="Group 23"/>
          <p:cNvGrpSpPr/>
          <p:nvPr/>
        </p:nvGrpSpPr>
        <p:grpSpPr>
          <a:xfrm>
            <a:off x="3048000" y="5872787"/>
            <a:ext cx="3668555" cy="690265"/>
            <a:chOff x="3124200" y="3818472"/>
            <a:chExt cx="3668555" cy="690265"/>
          </a:xfrm>
        </p:grpSpPr>
        <p:sp>
          <p:nvSpPr>
            <p:cNvPr id="20" name="Right Arrow 19"/>
            <p:cNvSpPr/>
            <p:nvPr/>
          </p:nvSpPr>
          <p:spPr bwMode="auto">
            <a:xfrm rot="20732567">
              <a:off x="5755652" y="3818472"/>
              <a:ext cx="1037103" cy="457200"/>
            </a:xfrm>
            <a:prstGeom prst="rightArrow">
              <a:avLst/>
            </a:prstGeom>
            <a:solidFill>
              <a:srgbClr val="FF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124200" y="4047072"/>
              <a:ext cx="2749471" cy="461665"/>
            </a:xfrm>
            <a:prstGeom prst="rect">
              <a:avLst/>
            </a:prstGeom>
            <a:solidFill>
              <a:srgbClr val="FF33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C000"/>
                  </a:solidFill>
                </a:rPr>
                <a:t>New textbook QFT</a:t>
              </a:r>
              <a:endParaRPr lang="en-US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43800" y="685800"/>
            <a:ext cx="1403966" cy="54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43800" y="2057400"/>
            <a:ext cx="1400796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7457320" y="1219200"/>
            <a:ext cx="16866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Connected picture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7237709" y="3048000"/>
            <a:ext cx="19062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Disconnected picture</a:t>
            </a:r>
            <a:endParaRPr lang="en-US" sz="1400" dirty="0"/>
          </a:p>
        </p:txBody>
      </p:sp>
      <p:grpSp>
        <p:nvGrpSpPr>
          <p:cNvPr id="3" name="Group 28"/>
          <p:cNvGrpSpPr/>
          <p:nvPr/>
        </p:nvGrpSpPr>
        <p:grpSpPr>
          <a:xfrm>
            <a:off x="6781800" y="3886200"/>
            <a:ext cx="2186668" cy="2819400"/>
            <a:chOff x="6957332" y="3962400"/>
            <a:chExt cx="2186668" cy="2895600"/>
          </a:xfrm>
        </p:grpSpPr>
        <p:pic>
          <p:nvPicPr>
            <p:cNvPr id="12" name="Picture 11" descr="TonyZee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957332" y="3962400"/>
              <a:ext cx="2186668" cy="2895600"/>
            </a:xfrm>
            <a:prstGeom prst="rect">
              <a:avLst/>
            </a:prstGeom>
            <a:effectLst>
              <a:innerShdw blurRad="63500" dist="50800" dir="8100000">
                <a:prstClr val="black">
                  <a:alpha val="50000"/>
                </a:prstClr>
              </a:innerShdw>
            </a:effectLst>
          </p:spPr>
        </p:pic>
        <p:sp>
          <p:nvSpPr>
            <p:cNvPr id="15" name="TextBox 14"/>
            <p:cNvSpPr txBox="1"/>
            <p:nvPr/>
          </p:nvSpPr>
          <p:spPr>
            <a:xfrm>
              <a:off x="7010400" y="6150114"/>
              <a:ext cx="2133600" cy="707886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2060"/>
                  </a:solidFill>
                </a:rPr>
                <a:t>4 new chapters in 2</a:t>
              </a:r>
              <a:r>
                <a:rPr lang="en-US" sz="2000" baseline="30000" dirty="0" smtClean="0">
                  <a:solidFill>
                    <a:srgbClr val="002060"/>
                  </a:solidFill>
                </a:rPr>
                <a:t>nd</a:t>
              </a:r>
              <a:r>
                <a:rPr lang="en-US" sz="2000" dirty="0" smtClean="0">
                  <a:solidFill>
                    <a:srgbClr val="002060"/>
                  </a:solidFill>
                </a:rPr>
                <a:t> edition!</a:t>
              </a:r>
              <a:endParaRPr lang="en-US" sz="20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Group 25"/>
          <p:cNvGrpSpPr/>
          <p:nvPr/>
        </p:nvGrpSpPr>
        <p:grpSpPr>
          <a:xfrm>
            <a:off x="6172200" y="990600"/>
            <a:ext cx="1219200" cy="1447800"/>
            <a:chOff x="1219200" y="2209799"/>
            <a:chExt cx="1809750" cy="1941419"/>
          </a:xfrm>
        </p:grpSpPr>
        <p:pic>
          <p:nvPicPr>
            <p:cNvPr id="17" name="Picture 17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6818"/>
            <a:stretch>
              <a:fillRect/>
            </a:stretch>
          </p:blipFill>
          <p:spPr bwMode="auto">
            <a:xfrm>
              <a:off x="1219200" y="2209799"/>
              <a:ext cx="1809750" cy="19414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" name="Oval 17"/>
            <p:cNvSpPr/>
            <p:nvPr/>
          </p:nvSpPr>
          <p:spPr bwMode="auto">
            <a:xfrm>
              <a:off x="1524000" y="2667000"/>
              <a:ext cx="762000" cy="762000"/>
            </a:xfrm>
            <a:prstGeom prst="ellipse">
              <a:avLst/>
            </a:prstGeom>
            <a:solidFill>
              <a:schemeClr val="accent2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 rot="5400000">
            <a:off x="8041332" y="1529091"/>
            <a:ext cx="381000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=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19800" y="2209800"/>
            <a:ext cx="13802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Tree-amplitude</a:t>
            </a:r>
            <a:endParaRPr lang="en-US" sz="1400" dirty="0"/>
          </a:p>
        </p:txBody>
      </p:sp>
      <p:sp>
        <p:nvSpPr>
          <p:cNvPr id="32" name="Right Arrow 31"/>
          <p:cNvSpPr/>
          <p:nvPr/>
        </p:nvSpPr>
        <p:spPr bwMode="auto">
          <a:xfrm rot="20193268">
            <a:off x="7114683" y="979525"/>
            <a:ext cx="392510" cy="22261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33" name="Right Arrow 32"/>
          <p:cNvSpPr/>
          <p:nvPr/>
        </p:nvSpPr>
        <p:spPr bwMode="auto">
          <a:xfrm rot="2673589">
            <a:off x="7170069" y="2111693"/>
            <a:ext cx="457200" cy="20804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467600" y="381000"/>
            <a:ext cx="13385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/>
              <a:t>Twistor</a:t>
            </a:r>
            <a:r>
              <a:rPr lang="en-US" sz="1400" i="1" dirty="0" smtClean="0"/>
              <a:t>-space</a:t>
            </a:r>
            <a:r>
              <a:rPr lang="en-US" sz="1400" dirty="0" smtClean="0"/>
              <a:t>:</a:t>
            </a:r>
            <a:endParaRPr lang="en-US" sz="1400" dirty="0"/>
          </a:p>
        </p:txBody>
      </p:sp>
      <p:grpSp>
        <p:nvGrpSpPr>
          <p:cNvPr id="29" name="Group 25"/>
          <p:cNvGrpSpPr/>
          <p:nvPr/>
        </p:nvGrpSpPr>
        <p:grpSpPr>
          <a:xfrm>
            <a:off x="4139908" y="2698696"/>
            <a:ext cx="2694960" cy="1524569"/>
            <a:chOff x="1219200" y="2209799"/>
            <a:chExt cx="4191000" cy="1941419"/>
          </a:xfrm>
          <a:solidFill>
            <a:srgbClr val="FFC0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pic>
          <p:nvPicPr>
            <p:cNvPr id="30" name="Picture 17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2">
                  <a:lumMod val="20000"/>
                  <a:lumOff val="80000"/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1219200" y="2209799"/>
              <a:ext cx="4191000" cy="194141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1" name="Oval 30"/>
            <p:cNvSpPr/>
            <p:nvPr/>
          </p:nvSpPr>
          <p:spPr bwMode="auto">
            <a:xfrm>
              <a:off x="1524000" y="2667000"/>
              <a:ext cx="762000" cy="762000"/>
            </a:xfrm>
            <a:prstGeom prst="ellipse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4495800" y="2438400"/>
              <a:ext cx="457200" cy="457200"/>
            </a:xfrm>
            <a:prstGeom prst="ellipse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sp>
          <p:nvSpPr>
            <p:cNvPr id="36" name="Oval 35"/>
            <p:cNvSpPr/>
            <p:nvPr/>
          </p:nvSpPr>
          <p:spPr bwMode="auto">
            <a:xfrm>
              <a:off x="4419600" y="3124200"/>
              <a:ext cx="533400" cy="533400"/>
            </a:xfrm>
            <a:prstGeom prst="ellipse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05’ </a:t>
            </a:r>
            <a:r>
              <a:rPr lang="en-US" dirty="0" err="1" smtClean="0"/>
              <a:t>Wishlist</a:t>
            </a:r>
            <a:r>
              <a:rPr lang="en-US" dirty="0" smtClean="0"/>
              <a:t> 2→4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3800" b="1" dirty="0" smtClean="0">
                <a:solidFill>
                  <a:srgbClr val="005426"/>
                </a:solidFill>
              </a:rPr>
              <a:t>pp → </a:t>
            </a:r>
            <a:r>
              <a:rPr lang="en-US" sz="3800" b="1" dirty="0" err="1" smtClean="0">
                <a:solidFill>
                  <a:srgbClr val="005426"/>
                </a:solidFill>
              </a:rPr>
              <a:t>t¯tb¯b</a:t>
            </a:r>
            <a:r>
              <a:rPr lang="en-US" sz="3800" b="1" dirty="0" smtClean="0">
                <a:solidFill>
                  <a:srgbClr val="005426"/>
                </a:solidFill>
              </a:rPr>
              <a:t>:</a:t>
            </a:r>
          </a:p>
          <a:p>
            <a:pPr>
              <a:buNone/>
            </a:pPr>
            <a:r>
              <a:rPr lang="nb-NO" dirty="0" smtClean="0"/>
              <a:t>	– 09’ Bredenstein, Denner, Dittmaier and Possorini </a:t>
            </a:r>
            <a:r>
              <a:rPr lang="nb-NO" dirty="0" smtClean="0">
                <a:solidFill>
                  <a:srgbClr val="325BE0"/>
                </a:solidFill>
              </a:rPr>
              <a:t>[</a:t>
            </a:r>
            <a:r>
              <a:rPr lang="en-US" dirty="0" smtClean="0">
                <a:solidFill>
                  <a:srgbClr val="325BE0"/>
                </a:solidFill>
              </a:rPr>
              <a:t>traditional]</a:t>
            </a:r>
          </a:p>
          <a:p>
            <a:pPr>
              <a:buNone/>
            </a:pPr>
            <a:r>
              <a:rPr lang="en-US" dirty="0" smtClean="0"/>
              <a:t>	– 09’ </a:t>
            </a:r>
            <a:r>
              <a:rPr lang="en-US" dirty="0" err="1" smtClean="0"/>
              <a:t>Bevilacqua</a:t>
            </a:r>
            <a:r>
              <a:rPr lang="en-US" dirty="0" smtClean="0"/>
              <a:t>, </a:t>
            </a:r>
            <a:r>
              <a:rPr lang="en-US" dirty="0" err="1" smtClean="0"/>
              <a:t>Czakon</a:t>
            </a:r>
            <a:r>
              <a:rPr lang="en-US" dirty="0" smtClean="0"/>
              <a:t>, Papadopoulos, </a:t>
            </a:r>
            <a:r>
              <a:rPr lang="en-US" dirty="0" err="1" smtClean="0"/>
              <a:t>Pittau</a:t>
            </a:r>
            <a:r>
              <a:rPr lang="en-US" dirty="0" smtClean="0"/>
              <a:t> and </a:t>
            </a:r>
            <a:r>
              <a:rPr lang="en-US" dirty="0" err="1" smtClean="0"/>
              <a:t>Worek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dirty="0" err="1" smtClean="0">
                <a:solidFill>
                  <a:srgbClr val="FF0000"/>
                </a:solidFill>
              </a:rPr>
              <a:t>unitarity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</a:p>
          <a:p>
            <a:r>
              <a:rPr lang="en-US" sz="3800" b="1" dirty="0" smtClean="0">
                <a:solidFill>
                  <a:srgbClr val="005426"/>
                </a:solidFill>
              </a:rPr>
              <a:t>pp → W+3 jets:</a:t>
            </a:r>
          </a:p>
          <a:p>
            <a:pPr>
              <a:buNone/>
            </a:pPr>
            <a:r>
              <a:rPr lang="en-US" dirty="0" smtClean="0"/>
              <a:t>	– 09’ Ellis, </a:t>
            </a:r>
            <a:r>
              <a:rPr lang="en-US" dirty="0" err="1" smtClean="0"/>
              <a:t>Melnikov</a:t>
            </a:r>
            <a:r>
              <a:rPr lang="en-US" dirty="0" smtClean="0"/>
              <a:t> and </a:t>
            </a:r>
            <a:r>
              <a:rPr lang="en-US" dirty="0" err="1" smtClean="0"/>
              <a:t>Zanderighi</a:t>
            </a:r>
            <a:r>
              <a:rPr lang="en-US" dirty="0" smtClean="0"/>
              <a:t> (leading color approx) </a:t>
            </a:r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dirty="0" err="1" smtClean="0">
                <a:solidFill>
                  <a:srgbClr val="FF0000"/>
                </a:solidFill>
              </a:rPr>
              <a:t>unitarity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</a:p>
          <a:p>
            <a:pPr>
              <a:buNone/>
            </a:pPr>
            <a:r>
              <a:rPr lang="en-US" dirty="0" smtClean="0"/>
              <a:t>	– 09’ </a:t>
            </a:r>
            <a:r>
              <a:rPr lang="en-US" dirty="0" err="1" smtClean="0"/>
              <a:t>BlackHat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dirty="0" err="1" smtClean="0">
                <a:solidFill>
                  <a:srgbClr val="FF0000"/>
                </a:solidFill>
              </a:rPr>
              <a:t>unitarity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</a:p>
          <a:p>
            <a:r>
              <a:rPr lang="en-US" sz="3800" b="1" dirty="0" smtClean="0">
                <a:solidFill>
                  <a:srgbClr val="005426"/>
                </a:solidFill>
              </a:rPr>
              <a:t>pp → Z+3 jets:</a:t>
            </a:r>
          </a:p>
          <a:p>
            <a:pPr>
              <a:buNone/>
            </a:pPr>
            <a:r>
              <a:rPr lang="en-US" dirty="0" smtClean="0"/>
              <a:t>	– 10’ </a:t>
            </a:r>
            <a:r>
              <a:rPr lang="en-US" dirty="0" err="1" smtClean="0"/>
              <a:t>BlackHat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dirty="0" err="1" smtClean="0">
                <a:solidFill>
                  <a:srgbClr val="FF0000"/>
                </a:solidFill>
              </a:rPr>
              <a:t>unitarity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</a:p>
          <a:p>
            <a:r>
              <a:rPr lang="en-US" sz="3800" b="1" dirty="0" smtClean="0"/>
              <a:t> </a:t>
            </a:r>
            <a:r>
              <a:rPr lang="en-US" sz="3800" b="1" dirty="0" smtClean="0">
                <a:solidFill>
                  <a:srgbClr val="005426"/>
                </a:solidFill>
              </a:rPr>
              <a:t>pp → </a:t>
            </a:r>
            <a:r>
              <a:rPr lang="en-US" sz="3800" b="1" dirty="0" err="1" smtClean="0">
                <a:solidFill>
                  <a:srgbClr val="005426"/>
                </a:solidFill>
              </a:rPr>
              <a:t>b¯bb¯b</a:t>
            </a:r>
            <a:r>
              <a:rPr lang="en-US" sz="3800" b="1" dirty="0" smtClean="0">
                <a:solidFill>
                  <a:srgbClr val="005426"/>
                </a:solidFill>
              </a:rPr>
              <a:t> </a:t>
            </a:r>
            <a:r>
              <a:rPr lang="en-US" dirty="0" smtClean="0"/>
              <a:t>(</a:t>
            </a:r>
            <a:r>
              <a:rPr lang="en-US" dirty="0" err="1" smtClean="0"/>
              <a:t>q¯q</a:t>
            </a:r>
            <a:r>
              <a:rPr lang="en-US" dirty="0" smtClean="0"/>
              <a:t>-channel):</a:t>
            </a:r>
          </a:p>
          <a:p>
            <a:pPr>
              <a:buNone/>
            </a:pPr>
            <a:r>
              <a:rPr lang="en-US" dirty="0" smtClean="0"/>
              <a:t>	– 09’ </a:t>
            </a:r>
            <a:r>
              <a:rPr lang="en-US" dirty="0" err="1" smtClean="0"/>
              <a:t>Binoth</a:t>
            </a:r>
            <a:r>
              <a:rPr lang="en-US" dirty="0" smtClean="0"/>
              <a:t>, Greiner, </a:t>
            </a:r>
            <a:r>
              <a:rPr lang="en-US" dirty="0" err="1" smtClean="0"/>
              <a:t>Guffanti</a:t>
            </a:r>
            <a:r>
              <a:rPr lang="en-US" dirty="0" smtClean="0"/>
              <a:t>, Reuter, </a:t>
            </a:r>
            <a:r>
              <a:rPr lang="en-US" dirty="0" err="1" smtClean="0"/>
              <a:t>Guillet</a:t>
            </a:r>
            <a:r>
              <a:rPr lang="en-US" dirty="0" smtClean="0"/>
              <a:t> and Reiter </a:t>
            </a:r>
            <a:r>
              <a:rPr lang="en-US" dirty="0" smtClean="0">
                <a:solidFill>
                  <a:srgbClr val="325BE0"/>
                </a:solidFill>
              </a:rPr>
              <a:t>[traditional]</a:t>
            </a:r>
          </a:p>
          <a:p>
            <a:r>
              <a:rPr lang="en-US" sz="3800" b="1" dirty="0" smtClean="0">
                <a:solidFill>
                  <a:srgbClr val="005426"/>
                </a:solidFill>
              </a:rPr>
              <a:t>pp → </a:t>
            </a:r>
            <a:r>
              <a:rPr lang="en-US" sz="3800" b="1" dirty="0" err="1" smtClean="0">
                <a:solidFill>
                  <a:srgbClr val="005426"/>
                </a:solidFill>
              </a:rPr>
              <a:t>t¯tjj</a:t>
            </a:r>
            <a:r>
              <a:rPr lang="en-US" sz="3800" b="1" dirty="0" smtClean="0">
                <a:solidFill>
                  <a:srgbClr val="005426"/>
                </a:solidFill>
              </a:rPr>
              <a:t>:</a:t>
            </a:r>
          </a:p>
          <a:p>
            <a:pPr>
              <a:buNone/>
            </a:pPr>
            <a:r>
              <a:rPr lang="en-US" dirty="0" smtClean="0"/>
              <a:t>	– 10’ </a:t>
            </a:r>
            <a:r>
              <a:rPr lang="en-US" dirty="0" err="1" smtClean="0"/>
              <a:t>Bevilacqua</a:t>
            </a:r>
            <a:r>
              <a:rPr lang="en-US" dirty="0" smtClean="0"/>
              <a:t>, </a:t>
            </a:r>
            <a:r>
              <a:rPr lang="en-US" dirty="0" err="1" smtClean="0"/>
              <a:t>Czakon</a:t>
            </a:r>
            <a:r>
              <a:rPr lang="en-US" dirty="0" smtClean="0"/>
              <a:t>, Papadopoulos and </a:t>
            </a:r>
            <a:r>
              <a:rPr lang="en-US" dirty="0" err="1" smtClean="0"/>
              <a:t>Worek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dirty="0" err="1" smtClean="0">
                <a:solidFill>
                  <a:srgbClr val="FF0000"/>
                </a:solidFill>
              </a:rPr>
              <a:t>unitarity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</a:p>
          <a:p>
            <a:r>
              <a:rPr lang="en-US" sz="3800" b="1" dirty="0" smtClean="0">
                <a:solidFill>
                  <a:srgbClr val="005426"/>
                </a:solidFill>
              </a:rPr>
              <a:t>pp → W</a:t>
            </a:r>
            <a:r>
              <a:rPr lang="en-US" sz="3800" b="1" baseline="30000" dirty="0" smtClean="0">
                <a:solidFill>
                  <a:srgbClr val="005426"/>
                </a:solidFill>
              </a:rPr>
              <a:t>+</a:t>
            </a:r>
            <a:r>
              <a:rPr lang="en-US" sz="3800" b="1" dirty="0" smtClean="0">
                <a:solidFill>
                  <a:srgbClr val="005426"/>
                </a:solidFill>
              </a:rPr>
              <a:t>W</a:t>
            </a:r>
            <a:r>
              <a:rPr lang="en-US" sz="3800" b="1" baseline="30000" dirty="0" smtClean="0">
                <a:solidFill>
                  <a:srgbClr val="005426"/>
                </a:solidFill>
              </a:rPr>
              <a:t>+</a:t>
            </a:r>
            <a:r>
              <a:rPr lang="en-US" sz="3800" b="1" dirty="0" smtClean="0">
                <a:solidFill>
                  <a:srgbClr val="005426"/>
                </a:solidFill>
              </a:rPr>
              <a:t>+2 jets:</a:t>
            </a:r>
          </a:p>
          <a:p>
            <a:pPr>
              <a:buNone/>
            </a:pPr>
            <a:r>
              <a:rPr lang="en-US" dirty="0" smtClean="0"/>
              <a:t>	– 10’ </a:t>
            </a:r>
            <a:r>
              <a:rPr lang="en-US" dirty="0" err="1" smtClean="0"/>
              <a:t>Melia</a:t>
            </a:r>
            <a:r>
              <a:rPr lang="en-US" dirty="0" smtClean="0"/>
              <a:t>, </a:t>
            </a:r>
            <a:r>
              <a:rPr lang="en-US" dirty="0" err="1" smtClean="0"/>
              <a:t>Melnikov</a:t>
            </a:r>
            <a:r>
              <a:rPr lang="en-US" dirty="0" smtClean="0"/>
              <a:t>, </a:t>
            </a:r>
            <a:r>
              <a:rPr lang="en-US" dirty="0" err="1" smtClean="0"/>
              <a:t>Rontsch</a:t>
            </a:r>
            <a:r>
              <a:rPr lang="en-US" dirty="0" smtClean="0"/>
              <a:t>, </a:t>
            </a:r>
            <a:r>
              <a:rPr lang="en-US" dirty="0" err="1" smtClean="0"/>
              <a:t>Zanderighi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dirty="0" err="1" smtClean="0">
                <a:solidFill>
                  <a:srgbClr val="FF0000"/>
                </a:solidFill>
              </a:rPr>
              <a:t>unitarity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Selected recent NLO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5426"/>
                </a:solidFill>
              </a:rPr>
              <a:t>pp → WWW, WWZ, … ZZZ:</a:t>
            </a:r>
          </a:p>
          <a:p>
            <a:pPr>
              <a:buNone/>
            </a:pPr>
            <a:r>
              <a:rPr lang="en-US" sz="2400" dirty="0" smtClean="0"/>
              <a:t>	– 08’ </a:t>
            </a:r>
            <a:r>
              <a:rPr lang="en-US" sz="2400" dirty="0" err="1" smtClean="0"/>
              <a:t>Binotha</a:t>
            </a:r>
            <a:r>
              <a:rPr lang="en-US" sz="2400" dirty="0" smtClean="0"/>
              <a:t>, </a:t>
            </a:r>
            <a:r>
              <a:rPr lang="en-US" sz="2400" dirty="0" err="1" smtClean="0"/>
              <a:t>Ossola</a:t>
            </a:r>
            <a:r>
              <a:rPr lang="en-US" sz="2400" dirty="0" smtClean="0"/>
              <a:t>, Papadopoulos, </a:t>
            </a:r>
            <a:r>
              <a:rPr lang="en-US" sz="2400" dirty="0" err="1" smtClean="0"/>
              <a:t>Pittau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[</a:t>
            </a:r>
            <a:r>
              <a:rPr lang="en-US" sz="2400" dirty="0" err="1" smtClean="0">
                <a:solidFill>
                  <a:srgbClr val="FF0000"/>
                </a:solidFill>
              </a:rPr>
              <a:t>unitarity</a:t>
            </a:r>
            <a:r>
              <a:rPr lang="en-US" sz="2400" dirty="0" smtClean="0">
                <a:solidFill>
                  <a:srgbClr val="FF0000"/>
                </a:solidFill>
              </a:rPr>
              <a:t>]</a:t>
            </a:r>
            <a:endParaRPr lang="en-US" sz="2400" b="1" dirty="0" smtClean="0">
              <a:solidFill>
                <a:srgbClr val="005426"/>
              </a:solidFill>
            </a:endParaRPr>
          </a:p>
          <a:p>
            <a:r>
              <a:rPr lang="en-US" sz="2400" b="1" dirty="0" smtClean="0">
                <a:solidFill>
                  <a:srgbClr val="005426"/>
                </a:solidFill>
              </a:rPr>
              <a:t>pp → H+2 jets:</a:t>
            </a:r>
          </a:p>
          <a:p>
            <a:pPr>
              <a:buNone/>
            </a:pPr>
            <a:r>
              <a:rPr lang="en-US" sz="2400" dirty="0" smtClean="0"/>
              <a:t>	– 09’+10’ Campbell, Ellis, </a:t>
            </a:r>
            <a:r>
              <a:rPr lang="sv-SE" sz="2400" dirty="0" smtClean="0"/>
              <a:t>Zanderighi, Badger, </a:t>
            </a:r>
            <a:r>
              <a:rPr lang="en-US" sz="2400" dirty="0" smtClean="0"/>
              <a:t>Williams; Dixon, </a:t>
            </a:r>
            <a:r>
              <a:rPr lang="en-US" sz="2400" dirty="0" err="1" smtClean="0"/>
              <a:t>Sofianatos</a:t>
            </a:r>
            <a:r>
              <a:rPr lang="en-US" sz="2400" dirty="0" smtClean="0">
                <a:solidFill>
                  <a:srgbClr val="FF0000"/>
                </a:solidFill>
              </a:rPr>
              <a:t> [</a:t>
            </a:r>
            <a:r>
              <a:rPr lang="en-US" sz="2400" dirty="0" err="1" smtClean="0">
                <a:solidFill>
                  <a:srgbClr val="FF0000"/>
                </a:solidFill>
              </a:rPr>
              <a:t>unitarity</a:t>
            </a:r>
            <a:r>
              <a:rPr lang="en-US" sz="2400" dirty="0" smtClean="0">
                <a:solidFill>
                  <a:srgbClr val="FF0000"/>
                </a:solidFill>
              </a:rPr>
              <a:t>]</a:t>
            </a:r>
          </a:p>
          <a:p>
            <a:r>
              <a:rPr lang="en-US" sz="2400" b="1" dirty="0" smtClean="0">
                <a:solidFill>
                  <a:srgbClr val="005426"/>
                </a:solidFill>
              </a:rPr>
              <a:t>pp → </a:t>
            </a:r>
            <a:r>
              <a:rPr lang="en-US" sz="2400" b="1" dirty="0" err="1" smtClean="0">
                <a:solidFill>
                  <a:srgbClr val="005426"/>
                </a:solidFill>
              </a:rPr>
              <a:t>tt</a:t>
            </a:r>
            <a:r>
              <a:rPr lang="en-US" sz="2400" b="1" baseline="30000" dirty="0" smtClean="0">
                <a:solidFill>
                  <a:srgbClr val="005426"/>
                </a:solidFill>
              </a:rPr>
              <a:t>-</a:t>
            </a:r>
            <a:r>
              <a:rPr lang="en-US" sz="2400" b="1" dirty="0" smtClean="0">
                <a:solidFill>
                  <a:srgbClr val="005426"/>
                </a:solidFill>
              </a:rPr>
              <a:t>+1 jet:</a:t>
            </a:r>
          </a:p>
          <a:p>
            <a:pPr>
              <a:buNone/>
            </a:pPr>
            <a:r>
              <a:rPr lang="en-US" sz="2400" dirty="0" smtClean="0"/>
              <a:t>	– 07’ </a:t>
            </a:r>
            <a:r>
              <a:rPr lang="en-US" sz="2400" dirty="0" err="1" smtClean="0"/>
              <a:t>Dittmaier</a:t>
            </a:r>
            <a:r>
              <a:rPr lang="en-US" sz="2400" dirty="0" smtClean="0"/>
              <a:t>, </a:t>
            </a:r>
            <a:r>
              <a:rPr lang="en-US" sz="2400" dirty="0" err="1" smtClean="0"/>
              <a:t>Uwer</a:t>
            </a:r>
            <a:r>
              <a:rPr lang="en-US" sz="2400" dirty="0" smtClean="0"/>
              <a:t>, </a:t>
            </a:r>
            <a:r>
              <a:rPr lang="en-US" sz="2400" dirty="0" err="1" smtClean="0"/>
              <a:t>Weinzierl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25BE0"/>
                </a:solidFill>
              </a:rPr>
              <a:t>[traditional]</a:t>
            </a:r>
            <a:endParaRPr lang="en-US" sz="2400" b="1" dirty="0" smtClean="0">
              <a:solidFill>
                <a:srgbClr val="325BE0"/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325BE0"/>
                </a:solidFill>
              </a:rPr>
              <a:t>	</a:t>
            </a:r>
            <a:r>
              <a:rPr lang="en-US" sz="2400" dirty="0" smtClean="0"/>
              <a:t>– 10’ </a:t>
            </a:r>
            <a:r>
              <a:rPr lang="en-US" sz="2400" dirty="0" err="1" smtClean="0"/>
              <a:t>Melnikov</a:t>
            </a:r>
            <a:r>
              <a:rPr lang="en-US" sz="2400" dirty="0" smtClean="0"/>
              <a:t>, Schulze </a:t>
            </a:r>
            <a:r>
              <a:rPr lang="en-US" sz="2400" dirty="0" smtClean="0">
                <a:solidFill>
                  <a:srgbClr val="FF0000"/>
                </a:solidFill>
              </a:rPr>
              <a:t>[</a:t>
            </a:r>
            <a:r>
              <a:rPr lang="en-US" sz="2400" dirty="0" err="1" smtClean="0">
                <a:solidFill>
                  <a:srgbClr val="FF0000"/>
                </a:solidFill>
              </a:rPr>
              <a:t>unitarity</a:t>
            </a:r>
            <a:r>
              <a:rPr lang="en-US" sz="2400" dirty="0" smtClean="0">
                <a:solidFill>
                  <a:srgbClr val="FF0000"/>
                </a:solidFill>
              </a:rPr>
              <a:t>]</a:t>
            </a:r>
          </a:p>
          <a:p>
            <a:pPr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/>
          <a:lstStyle/>
          <a:p>
            <a:r>
              <a:rPr lang="en-US" sz="4000"/>
              <a:t>The Les Houches Wish List (2010)</a:t>
            </a:r>
            <a:endParaRPr lang="en-US" sz="4000" baseline="-25000"/>
          </a:p>
        </p:txBody>
      </p:sp>
      <p:sp>
        <p:nvSpPr>
          <p:cNvPr id="18436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 pitchFamily="-105" charset="0"/>
              </a:rPr>
              <a:t>C. Berger, L. Dixon</a:t>
            </a:r>
            <a:endParaRPr lang="en-US" dirty="0">
              <a:solidFill>
                <a:srgbClr val="000000"/>
              </a:solidFill>
              <a:latin typeface="Arial" pitchFamily="-105" charset="0"/>
            </a:endParaRPr>
          </a:p>
        </p:txBody>
      </p:sp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613" y="1177925"/>
            <a:ext cx="6738937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extBox 7"/>
          <p:cNvSpPr txBox="1">
            <a:spLocks noChangeArrowheads="1"/>
          </p:cNvSpPr>
          <p:nvPr/>
        </p:nvSpPr>
        <p:spPr bwMode="auto">
          <a:xfrm>
            <a:off x="7551738" y="1781175"/>
            <a:ext cx="1287462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33CC"/>
                </a:solidFill>
                <a:ea typeface="Arial" pitchFamily="-105" charset="0"/>
                <a:cs typeface="Arial" pitchFamily="-105" charset="0"/>
              </a:rPr>
              <a:t>Feynman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33CC"/>
                </a:solidFill>
                <a:ea typeface="Arial" pitchFamily="-105" charset="0"/>
                <a:cs typeface="Arial" pitchFamily="-105" charset="0"/>
              </a:rPr>
              <a:t>diagram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33CC"/>
                </a:solidFill>
                <a:ea typeface="Arial" pitchFamily="-105" charset="0"/>
                <a:cs typeface="Arial" pitchFamily="-105" charset="0"/>
              </a:rPr>
              <a:t>methods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CC"/>
              </a:solidFill>
              <a:ea typeface="Arial" pitchFamily="-105" charset="0"/>
              <a:cs typeface="Arial" pitchFamily="-105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Arial" pitchFamily="-105" charset="0"/>
                <a:cs typeface="Arial" pitchFamily="-105" charset="0"/>
              </a:rPr>
              <a:t>now joined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Arial" pitchFamily="-105" charset="0"/>
                <a:cs typeface="Arial" pitchFamily="-105" charset="0"/>
              </a:rPr>
              <a:t>by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ea typeface="Arial" pitchFamily="-105" charset="0"/>
              <a:cs typeface="Arial" pitchFamily="-105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FF0000"/>
                </a:solidFill>
                <a:ea typeface="Arial" pitchFamily="-105" charset="0"/>
                <a:cs typeface="Arial" pitchFamily="-105" charset="0"/>
              </a:rPr>
              <a:t>unitarity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FF0000"/>
                </a:solidFill>
                <a:ea typeface="Arial" pitchFamily="-105" charset="0"/>
                <a:cs typeface="Arial" pitchFamily="-105" charset="0"/>
              </a:rPr>
              <a:t>based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FF0000"/>
                </a:solidFill>
                <a:ea typeface="Arial" pitchFamily="-105" charset="0"/>
                <a:cs typeface="Arial" pitchFamily="-105" charset="0"/>
              </a:rPr>
              <a:t>methods</a:t>
            </a:r>
          </a:p>
        </p:txBody>
      </p:sp>
      <p:sp>
        <p:nvSpPr>
          <p:cNvPr id="18440" name="TextBox 8"/>
          <p:cNvSpPr txBox="1">
            <a:spLocks noChangeArrowheads="1"/>
          </p:cNvSpPr>
          <p:nvPr/>
        </p:nvSpPr>
        <p:spPr bwMode="auto">
          <a:xfrm>
            <a:off x="3021068" y="4566855"/>
            <a:ext cx="731126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FF0000"/>
                </a:solidFill>
                <a:ea typeface="Arial" pitchFamily="-105" charset="0"/>
                <a:cs typeface="Arial" pitchFamily="-105" charset="0"/>
              </a:rPr>
              <a:t>Berger,</a:t>
            </a:r>
            <a:endParaRPr lang="en-US" sz="1400" b="1" dirty="0">
              <a:solidFill>
                <a:srgbClr val="FF0000"/>
              </a:solidFill>
              <a:ea typeface="Arial" pitchFamily="-105" charset="0"/>
              <a:cs typeface="Arial" pitchFamily="-105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63722" y="3794234"/>
            <a:ext cx="25880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err="1" smtClean="0">
                <a:solidFill>
                  <a:srgbClr val="FF0000"/>
                </a:solidFill>
              </a:rPr>
              <a:t>Melia</a:t>
            </a:r>
            <a:r>
              <a:rPr lang="en-US" sz="1200" b="1" dirty="0" smtClean="0">
                <a:solidFill>
                  <a:srgbClr val="FF0000"/>
                </a:solidFill>
              </a:rPr>
              <a:t>, </a:t>
            </a:r>
            <a:r>
              <a:rPr lang="en-US" sz="1200" b="1" dirty="0" err="1" smtClean="0">
                <a:solidFill>
                  <a:srgbClr val="FF0000"/>
                </a:solidFill>
              </a:rPr>
              <a:t>Melnikov</a:t>
            </a:r>
            <a:r>
              <a:rPr lang="en-US" sz="1200" b="1" dirty="0" smtClean="0">
                <a:solidFill>
                  <a:srgbClr val="FF0000"/>
                </a:solidFill>
              </a:rPr>
              <a:t>, </a:t>
            </a:r>
            <a:r>
              <a:rPr lang="en-US" sz="1200" b="1" dirty="0" err="1" smtClean="0">
                <a:solidFill>
                  <a:srgbClr val="FF0000"/>
                </a:solidFill>
              </a:rPr>
              <a:t>Rontsch</a:t>
            </a:r>
            <a:r>
              <a:rPr lang="en-US" sz="1200" b="1" dirty="0" smtClean="0">
                <a:solidFill>
                  <a:srgbClr val="FF0000"/>
                </a:solidFill>
              </a:rPr>
              <a:t>, </a:t>
            </a:r>
            <a:r>
              <a:rPr lang="en-US" sz="1200" b="1" dirty="0" err="1" smtClean="0">
                <a:solidFill>
                  <a:srgbClr val="FF0000"/>
                </a:solidFill>
              </a:rPr>
              <a:t>Zanderighi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2→5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5426"/>
                </a:solidFill>
              </a:rPr>
              <a:t>pp → W+4 jets:</a:t>
            </a:r>
          </a:p>
          <a:p>
            <a:pPr>
              <a:buNone/>
            </a:pPr>
            <a:r>
              <a:rPr lang="en-US" sz="2400" dirty="0" smtClean="0"/>
              <a:t>	– 10’ </a:t>
            </a:r>
            <a:r>
              <a:rPr lang="en-US" sz="2400" dirty="0" err="1" smtClean="0"/>
              <a:t>BlackHat</a:t>
            </a:r>
            <a:r>
              <a:rPr lang="en-US" sz="2400" dirty="0" smtClean="0"/>
              <a:t> (leading color, preliminary) </a:t>
            </a:r>
            <a:r>
              <a:rPr lang="en-US" sz="2400" dirty="0" smtClean="0">
                <a:solidFill>
                  <a:srgbClr val="FF0000"/>
                </a:solidFill>
              </a:rPr>
              <a:t>[</a:t>
            </a:r>
            <a:r>
              <a:rPr lang="en-US" sz="2400" dirty="0" err="1" smtClean="0">
                <a:solidFill>
                  <a:srgbClr val="FF0000"/>
                </a:solidFill>
              </a:rPr>
              <a:t>unitarity</a:t>
            </a:r>
            <a:r>
              <a:rPr lang="en-US" sz="2400" dirty="0" smtClean="0">
                <a:solidFill>
                  <a:srgbClr val="FF0000"/>
                </a:solidFill>
              </a:rPr>
              <a:t>]</a:t>
            </a:r>
          </a:p>
        </p:txBody>
      </p:sp>
      <p:pic>
        <p:nvPicPr>
          <p:cNvPr id="4" name="Picture 3" descr="Wm4jLHC7HTp_siscone-R4-Pt25_jets_jet_1_1_pt__B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76" y="2776452"/>
            <a:ext cx="3462489" cy="353437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72494" y="277645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First 2→5 NLO computation as needed for SUSY background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Background to top quark studies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4365441" y="4607865"/>
            <a:ext cx="17446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LO uncertainty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72496" y="5038753"/>
            <a:ext cx="17375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325BE0"/>
                </a:solidFill>
              </a:rPr>
              <a:t>NLO uncertainty</a:t>
            </a:r>
            <a:endParaRPr lang="en-US" b="1" dirty="0">
              <a:solidFill>
                <a:srgbClr val="325BE0"/>
              </a:solidFill>
            </a:endParaRPr>
          </a:p>
        </p:txBody>
      </p:sp>
      <p:cxnSp>
        <p:nvCxnSpPr>
          <p:cNvPr id="9" name="Straight Arrow Connector 8"/>
          <p:cNvCxnSpPr>
            <a:stCxn id="6" idx="1"/>
          </p:cNvCxnSpPr>
          <p:nvPr/>
        </p:nvCxnSpPr>
        <p:spPr>
          <a:xfrm rot="10800000" flipV="1">
            <a:off x="2144687" y="4807920"/>
            <a:ext cx="2220755" cy="53366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1"/>
          </p:cNvCxnSpPr>
          <p:nvPr/>
        </p:nvCxnSpPr>
        <p:spPr>
          <a:xfrm rot="10800000" flipV="1">
            <a:off x="2443944" y="5223418"/>
            <a:ext cx="1928553" cy="389105"/>
          </a:xfrm>
          <a:prstGeom prst="straightConnector1">
            <a:avLst/>
          </a:prstGeom>
          <a:ln w="25400">
            <a:solidFill>
              <a:srgbClr val="325BE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4365441" y="5849165"/>
            <a:ext cx="432135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en-US" sz="2400" dirty="0" smtClean="0"/>
              <a:t>Back on the earlier 2001 </a:t>
            </a:r>
            <a:r>
              <a:rPr lang="en-US" sz="2400" dirty="0" err="1" smtClean="0"/>
              <a:t>wishlist</a:t>
            </a:r>
            <a:r>
              <a:rPr lang="en-US" sz="2400" dirty="0" smtClean="0"/>
              <a:t>!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372" y="204952"/>
            <a:ext cx="8481848" cy="1143000"/>
          </a:xfrm>
        </p:spPr>
        <p:txBody>
          <a:bodyPr/>
          <a:lstStyle/>
          <a:p>
            <a:r>
              <a:rPr lang="en-US" sz="4000" dirty="0" smtClean="0"/>
              <a:t>The Les </a:t>
            </a:r>
            <a:r>
              <a:rPr lang="en-US" sz="4000" dirty="0" err="1" smtClean="0"/>
              <a:t>Houches</a:t>
            </a:r>
            <a:r>
              <a:rPr lang="en-US" sz="4000" dirty="0" smtClean="0"/>
              <a:t> Wish List (2001)</a:t>
            </a:r>
            <a:endParaRPr lang="en-US" sz="4000" baseline="-25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1FA31-42DD-4F72-A751-E75F15F996F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029" y="1534510"/>
            <a:ext cx="7402512" cy="420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Oval 7"/>
          <p:cNvSpPr/>
          <p:nvPr/>
        </p:nvSpPr>
        <p:spPr>
          <a:xfrm>
            <a:off x="536029" y="2011680"/>
            <a:ext cx="1555531" cy="447740"/>
          </a:xfrm>
          <a:prstGeom prst="ellipse">
            <a:avLst/>
          </a:prstGeom>
          <a:solidFill>
            <a:srgbClr val="FF0000">
              <a:alpha val="1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tools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31098" y="1914104"/>
            <a:ext cx="44464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 smtClean="0"/>
              <a:t>LO+shower</a:t>
            </a:r>
            <a:r>
              <a:rPr lang="en-US" sz="2400" b="1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0000"/>
                </a:solidFill>
              </a:rPr>
              <a:t>SMPR-model: </a:t>
            </a:r>
            <a:r>
              <a:rPr lang="en-US" sz="2400" b="1" dirty="0" err="1" smtClean="0">
                <a:solidFill>
                  <a:srgbClr val="FF0000"/>
                </a:solidFill>
              </a:rPr>
              <a:t>Madgraph+Pythia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325BE0"/>
                </a:solidFill>
              </a:rPr>
              <a:t>MLM-model: </a:t>
            </a:r>
            <a:r>
              <a:rPr lang="en-US" sz="2400" b="1" dirty="0" err="1" smtClean="0">
                <a:solidFill>
                  <a:srgbClr val="325BE0"/>
                </a:solidFill>
              </a:rPr>
              <a:t>Alpgen+Herwig</a:t>
            </a:r>
            <a:endParaRPr lang="en-US" sz="2400" b="1" dirty="0" smtClean="0"/>
          </a:p>
          <a:p>
            <a:r>
              <a:rPr lang="en-US" sz="2400" b="1" dirty="0" smtClean="0"/>
              <a:t>NLO-</a:t>
            </a:r>
            <a:r>
              <a:rPr lang="en-US" sz="2400" b="1" dirty="0" err="1" smtClean="0"/>
              <a:t>parton</a:t>
            </a:r>
            <a:r>
              <a:rPr lang="en-US" sz="2400" b="1" dirty="0" smtClean="0"/>
              <a:t> level  (MCFM)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700" y="4212288"/>
            <a:ext cx="4240397" cy="265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8726" y="1914104"/>
            <a:ext cx="4289367" cy="231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-1" y="1267774"/>
            <a:ext cx="53866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T. Aaltonenet al. [CDF Collaboration],</a:t>
            </a:r>
            <a:r>
              <a:rPr lang="en-US" dirty="0" smtClean="0">
                <a:solidFill>
                  <a:srgbClr val="C00000"/>
                </a:solidFill>
              </a:rPr>
              <a:t> data: 320 pb</a:t>
            </a:r>
            <a:r>
              <a:rPr lang="en-US" baseline="30000" dirty="0" smtClean="0">
                <a:solidFill>
                  <a:srgbClr val="C00000"/>
                </a:solidFill>
              </a:rPr>
              <a:t>-1</a:t>
            </a:r>
            <a:endParaRPr lang="it-IT" dirty="0" smtClean="0"/>
          </a:p>
          <a:p>
            <a:r>
              <a:rPr lang="it-IT" dirty="0" smtClean="0"/>
              <a:t> arXiv:0711.4044</a:t>
            </a:r>
            <a:endParaRPr lang="en-US" dirty="0"/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5021798" y="4776590"/>
            <a:ext cx="4055702" cy="13234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dirty="0" smtClean="0"/>
              <a:t>NLO has smallest uncertainties on distributions.</a:t>
            </a:r>
          </a:p>
          <a:p>
            <a:pPr>
              <a:buNone/>
            </a:pPr>
            <a:r>
              <a:rPr lang="en-US" sz="2000" dirty="0" smtClean="0"/>
              <a:t>NLO deviation of Data/Theory smaller than other calculations. </a:t>
            </a:r>
            <a:endParaRPr lang="en-US" sz="2000" dirty="0" smtClean="0">
              <a:solidFill>
                <a:srgbClr val="FFC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38500" y="3582582"/>
            <a:ext cx="4048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CDF: JETCLU R=0.4, f=0.75  (IR unsafe)</a:t>
            </a:r>
          </a:p>
          <a:p>
            <a:r>
              <a:rPr lang="en-US" dirty="0" smtClean="0"/>
              <a:t>NLO: </a:t>
            </a:r>
            <a:r>
              <a:rPr lang="en-US" dirty="0" err="1" smtClean="0"/>
              <a:t>SISCone</a:t>
            </a:r>
            <a:r>
              <a:rPr lang="en-US" dirty="0" smtClean="0"/>
              <a:t>: R=0.4, f=0.5 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825" y="4179038"/>
            <a:ext cx="4240397" cy="265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 txBox="1">
            <a:spLocks/>
          </p:cNvSpPr>
          <p:nvPr/>
        </p:nvSpPr>
        <p:spPr>
          <a:xfrm rot="16200000">
            <a:off x="-1108949" y="5018039"/>
            <a:ext cx="2724659" cy="50675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42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jet in W+2 jets 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00542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Comparing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837" y="1417638"/>
            <a:ext cx="4219038" cy="47548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005426"/>
                </a:solidFill>
              </a:rPr>
              <a:t>Third jet in W+3 jets </a:t>
            </a:r>
          </a:p>
          <a:p>
            <a:pPr>
              <a:buNone/>
            </a:pPr>
            <a:r>
              <a:rPr lang="en-US" sz="2400" dirty="0" smtClean="0"/>
              <a:t>[BlackHat,0907.1984]</a:t>
            </a:r>
            <a:endParaRPr lang="en-US" sz="2400" dirty="0" smtClean="0">
              <a:solidFill>
                <a:srgbClr val="FFCC00"/>
              </a:solidFill>
            </a:endParaRPr>
          </a:p>
          <a:p>
            <a:r>
              <a:rPr lang="en-US" sz="2400" dirty="0" smtClean="0"/>
              <a:t>Reduced scale dependence at NLO</a:t>
            </a:r>
          </a:p>
          <a:p>
            <a:r>
              <a:rPr lang="en-US" sz="2400" dirty="0" smtClean="0"/>
              <a:t>Shape change small compared to LO scale variation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W3j_Et_sub_sub_lead_jet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6507" y="1417638"/>
            <a:ext cx="4708830" cy="3752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950" y="5182667"/>
            <a:ext cx="3930052" cy="1675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NLO + Shower MCs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idx="1"/>
          </p:nvPr>
        </p:nvSpPr>
        <p:spPr>
          <a:xfrm>
            <a:off x="3484523" y="1417637"/>
            <a:ext cx="5498112" cy="5440363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en-US" sz="1900" dirty="0" smtClean="0"/>
              <a:t>Recent NLO progress (2→4,5) at </a:t>
            </a:r>
            <a:r>
              <a:rPr lang="en-US" sz="1900" dirty="0" err="1" smtClean="0">
                <a:solidFill>
                  <a:srgbClr val="FF2811"/>
                </a:solidFill>
              </a:rPr>
              <a:t>parton</a:t>
            </a:r>
            <a:r>
              <a:rPr lang="en-US" sz="1900" dirty="0" smtClean="0">
                <a:solidFill>
                  <a:srgbClr val="FF2811"/>
                </a:solidFill>
              </a:rPr>
              <a:t> level</a:t>
            </a:r>
            <a:r>
              <a:rPr lang="en-US" sz="1900" dirty="0" smtClean="0"/>
              <a:t>: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1900" dirty="0" smtClean="0"/>
              <a:t>	no </a:t>
            </a:r>
            <a:r>
              <a:rPr lang="en-US" sz="1900" dirty="0" err="1" smtClean="0"/>
              <a:t>parton</a:t>
            </a:r>
            <a:r>
              <a:rPr lang="en-US" sz="1900" dirty="0" smtClean="0"/>
              <a:t> shower, no </a:t>
            </a:r>
            <a:r>
              <a:rPr lang="en-US" sz="1900" dirty="0" err="1" smtClean="0"/>
              <a:t>hadronization</a:t>
            </a:r>
            <a:r>
              <a:rPr lang="en-US" sz="1900" dirty="0" smtClean="0"/>
              <a:t>, no underlying event.</a:t>
            </a:r>
          </a:p>
          <a:p>
            <a:pPr eaLnBrk="1" hangingPunct="1">
              <a:lnSpc>
                <a:spcPct val="90000"/>
              </a:lnSpc>
            </a:pPr>
            <a:r>
              <a:rPr lang="en-US" sz="1900" dirty="0" smtClean="0"/>
              <a:t>Methods for matching NLO </a:t>
            </a:r>
            <a:r>
              <a:rPr lang="en-US" sz="1900" dirty="0" err="1" smtClean="0"/>
              <a:t>parton</a:t>
            </a:r>
            <a:r>
              <a:rPr lang="en-US" sz="1900" dirty="0" smtClean="0"/>
              <a:t>-level results to </a:t>
            </a:r>
            <a:r>
              <a:rPr lang="en-US" sz="1900" dirty="0" err="1" smtClean="0"/>
              <a:t>parton</a:t>
            </a:r>
            <a:r>
              <a:rPr lang="en-US" sz="1900" dirty="0" smtClean="0"/>
              <a:t> showers:</a:t>
            </a:r>
            <a:endParaRPr lang="en-US" sz="1900" dirty="0" smtClean="0">
              <a:solidFill>
                <a:srgbClr val="009900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1900" b="1" dirty="0" smtClean="0"/>
              <a:t>MC@NLO	</a:t>
            </a:r>
            <a:r>
              <a:rPr lang="en-US" sz="1900" dirty="0" smtClean="0">
                <a:solidFill>
                  <a:srgbClr val="00B050"/>
                </a:solidFill>
              </a:rPr>
              <a:t>[</a:t>
            </a:r>
            <a:r>
              <a:rPr lang="en-US" sz="1900" dirty="0" err="1" smtClean="0">
                <a:solidFill>
                  <a:srgbClr val="00B050"/>
                </a:solidFill>
              </a:rPr>
              <a:t>Frixione</a:t>
            </a:r>
            <a:r>
              <a:rPr lang="en-US" sz="1900" dirty="0" smtClean="0">
                <a:solidFill>
                  <a:srgbClr val="00B050"/>
                </a:solidFill>
              </a:rPr>
              <a:t>, Webber 02’, …]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b="1" dirty="0" smtClean="0"/>
              <a:t>POWHEG</a:t>
            </a:r>
            <a:r>
              <a:rPr lang="en-US" sz="1900" dirty="0" smtClean="0">
                <a:solidFill>
                  <a:srgbClr val="CC3399"/>
                </a:solidFill>
              </a:rPr>
              <a:t> 	</a:t>
            </a:r>
            <a:r>
              <a:rPr lang="en-US" sz="1900" dirty="0" smtClean="0">
                <a:solidFill>
                  <a:srgbClr val="00B050"/>
                </a:solidFill>
              </a:rPr>
              <a:t>[</a:t>
            </a:r>
            <a:r>
              <a:rPr lang="en-US" sz="1900" dirty="0" err="1" smtClean="0">
                <a:solidFill>
                  <a:srgbClr val="00B050"/>
                </a:solidFill>
              </a:rPr>
              <a:t>Nason</a:t>
            </a:r>
            <a:r>
              <a:rPr lang="en-US" sz="1900" dirty="0" smtClean="0">
                <a:solidFill>
                  <a:srgbClr val="00B050"/>
                </a:solidFill>
              </a:rPr>
              <a:t> 04’; </a:t>
            </a:r>
            <a:r>
              <a:rPr lang="en-US" sz="1900" dirty="0" err="1" smtClean="0">
                <a:solidFill>
                  <a:srgbClr val="00B050"/>
                </a:solidFill>
              </a:rPr>
              <a:t>Frixione</a:t>
            </a:r>
            <a:r>
              <a:rPr lang="en-US" sz="1900" dirty="0" smtClean="0">
                <a:solidFill>
                  <a:srgbClr val="00B050"/>
                </a:solidFill>
              </a:rPr>
              <a:t>, </a:t>
            </a:r>
            <a:r>
              <a:rPr lang="en-US" sz="1900" dirty="0" err="1" smtClean="0">
                <a:solidFill>
                  <a:srgbClr val="00B050"/>
                </a:solidFill>
              </a:rPr>
              <a:t>Nason</a:t>
            </a:r>
            <a:r>
              <a:rPr lang="en-US" sz="1900" dirty="0" smtClean="0">
                <a:solidFill>
                  <a:srgbClr val="00B050"/>
                </a:solidFill>
              </a:rPr>
              <a:t>, </a:t>
            </a:r>
            <a:r>
              <a:rPr lang="en-US" sz="1900" dirty="0" err="1" smtClean="0">
                <a:solidFill>
                  <a:srgbClr val="00B050"/>
                </a:solidFill>
              </a:rPr>
              <a:t>Oleari</a:t>
            </a:r>
            <a:r>
              <a:rPr lang="en-US" sz="1900" dirty="0" smtClean="0">
                <a:solidFill>
                  <a:srgbClr val="00B050"/>
                </a:solidFill>
              </a:rPr>
              <a:t> 07’;... ]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b="1" dirty="0" err="1" smtClean="0"/>
              <a:t>GenEvA</a:t>
            </a:r>
            <a:r>
              <a:rPr lang="en-US" sz="1900" b="1" dirty="0" smtClean="0">
                <a:solidFill>
                  <a:srgbClr val="CC3399"/>
                </a:solidFill>
              </a:rPr>
              <a:t> 	</a:t>
            </a:r>
            <a:r>
              <a:rPr lang="en-US" sz="1900" dirty="0" smtClean="0">
                <a:solidFill>
                  <a:srgbClr val="00B050"/>
                </a:solidFill>
              </a:rPr>
              <a:t>[Bauer, </a:t>
            </a:r>
            <a:r>
              <a:rPr lang="en-US" sz="1900" dirty="0" err="1" smtClean="0">
                <a:solidFill>
                  <a:srgbClr val="00B050"/>
                </a:solidFill>
              </a:rPr>
              <a:t>Tackmann</a:t>
            </a:r>
            <a:r>
              <a:rPr lang="en-US" sz="1900" dirty="0" smtClean="0">
                <a:solidFill>
                  <a:srgbClr val="00B050"/>
                </a:solidFill>
              </a:rPr>
              <a:t>, </a:t>
            </a:r>
            <a:r>
              <a:rPr lang="en-US" sz="1900" dirty="0" err="1" smtClean="0">
                <a:solidFill>
                  <a:srgbClr val="00B050"/>
                </a:solidFill>
              </a:rPr>
              <a:t>Thaler</a:t>
            </a:r>
            <a:r>
              <a:rPr lang="en-US" sz="1900" dirty="0" smtClean="0">
                <a:solidFill>
                  <a:srgbClr val="00B050"/>
                </a:solidFill>
              </a:rPr>
              <a:t> 08’]</a:t>
            </a:r>
          </a:p>
          <a:p>
            <a:pPr lvl="1">
              <a:lnSpc>
                <a:spcPct val="90000"/>
              </a:lnSpc>
            </a:pPr>
            <a:r>
              <a:rPr lang="en-US" sz="1900" b="1" dirty="0" smtClean="0"/>
              <a:t>ME NLO PS  	</a:t>
            </a:r>
            <a:r>
              <a:rPr lang="en-US" sz="1900" dirty="0" smtClean="0">
                <a:solidFill>
                  <a:srgbClr val="00B050"/>
                </a:solidFill>
              </a:rPr>
              <a:t>[</a:t>
            </a:r>
            <a:r>
              <a:rPr lang="en-US" sz="1900" dirty="0" err="1" smtClean="0">
                <a:solidFill>
                  <a:srgbClr val="00B050"/>
                </a:solidFill>
              </a:rPr>
              <a:t>Gehrmann</a:t>
            </a:r>
            <a:r>
              <a:rPr lang="en-US" sz="1900" dirty="0" smtClean="0">
                <a:solidFill>
                  <a:srgbClr val="00B050"/>
                </a:solidFill>
              </a:rPr>
              <a:t>, </a:t>
            </a:r>
            <a:r>
              <a:rPr lang="en-US" sz="1900" dirty="0" err="1" smtClean="0">
                <a:solidFill>
                  <a:srgbClr val="00B050"/>
                </a:solidFill>
              </a:rPr>
              <a:t>Höche</a:t>
            </a:r>
            <a:r>
              <a:rPr lang="en-US" sz="1900" dirty="0" smtClean="0">
                <a:solidFill>
                  <a:srgbClr val="00B050"/>
                </a:solidFill>
              </a:rPr>
              <a:t>, Krauss, </a:t>
            </a:r>
            <a:r>
              <a:rPr lang="en-US" sz="1900" dirty="0" err="1" smtClean="0">
                <a:solidFill>
                  <a:srgbClr val="00B050"/>
                </a:solidFill>
              </a:rPr>
              <a:t>Schönherr</a:t>
            </a:r>
            <a:r>
              <a:rPr lang="en-US" sz="1900" dirty="0" smtClean="0">
                <a:solidFill>
                  <a:srgbClr val="00B050"/>
                </a:solidFill>
              </a:rPr>
              <a:t>;</a:t>
            </a:r>
          </a:p>
          <a:p>
            <a:pPr lvl="1">
              <a:lnSpc>
                <a:spcPct val="90000"/>
              </a:lnSpc>
              <a:buNone/>
            </a:pPr>
            <a:r>
              <a:rPr lang="en-US" sz="1900" dirty="0" smtClean="0">
                <a:solidFill>
                  <a:srgbClr val="00B050"/>
                </a:solidFill>
              </a:rPr>
              <a:t>		Hamilton, </a:t>
            </a:r>
            <a:r>
              <a:rPr lang="en-US" sz="1900" dirty="0" err="1" smtClean="0">
                <a:solidFill>
                  <a:srgbClr val="00B050"/>
                </a:solidFill>
              </a:rPr>
              <a:t>Nason</a:t>
            </a:r>
            <a:r>
              <a:rPr lang="en-US" sz="1900" dirty="0" smtClean="0">
                <a:solidFill>
                  <a:srgbClr val="00B050"/>
                </a:solidFill>
              </a:rPr>
              <a:t>; </a:t>
            </a:r>
            <a:r>
              <a:rPr lang="en-US" sz="1900" dirty="0" err="1" smtClean="0">
                <a:solidFill>
                  <a:srgbClr val="00B050"/>
                </a:solidFill>
              </a:rPr>
              <a:t>Alioli</a:t>
            </a:r>
            <a:r>
              <a:rPr lang="en-US" sz="1900" dirty="0" smtClean="0">
                <a:solidFill>
                  <a:srgbClr val="00B050"/>
                </a:solidFill>
              </a:rPr>
              <a:t>, </a:t>
            </a:r>
            <a:r>
              <a:rPr lang="en-US" sz="1900" dirty="0" err="1" smtClean="0">
                <a:solidFill>
                  <a:srgbClr val="00B050"/>
                </a:solidFill>
              </a:rPr>
              <a:t>Nason</a:t>
            </a:r>
            <a:r>
              <a:rPr lang="en-US" sz="1900" dirty="0" smtClean="0">
                <a:solidFill>
                  <a:srgbClr val="00B050"/>
                </a:solidFill>
              </a:rPr>
              <a:t>, </a:t>
            </a:r>
            <a:r>
              <a:rPr lang="en-US" sz="1900" dirty="0" err="1" smtClean="0">
                <a:solidFill>
                  <a:srgbClr val="00B050"/>
                </a:solidFill>
              </a:rPr>
              <a:t>Oleari</a:t>
            </a:r>
            <a:r>
              <a:rPr lang="en-US" sz="1900" dirty="0" smtClean="0">
                <a:solidFill>
                  <a:srgbClr val="00B050"/>
                </a:solidFill>
              </a:rPr>
              <a:t>, Re 10’] </a:t>
            </a:r>
          </a:p>
          <a:p>
            <a:pPr eaLnBrk="1" hangingPunct="1">
              <a:lnSpc>
                <a:spcPct val="90000"/>
              </a:lnSpc>
            </a:pPr>
            <a:r>
              <a:rPr lang="en-US" sz="1900" dirty="0" smtClean="0"/>
              <a:t>Technical status: </a:t>
            </a:r>
          </a:p>
          <a:p>
            <a:pPr lvl="1">
              <a:lnSpc>
                <a:spcPct val="90000"/>
              </a:lnSpc>
            </a:pPr>
            <a:r>
              <a:rPr lang="en-US" sz="1900" dirty="0" smtClean="0"/>
              <a:t>no complex multi-jet NLO included yet</a:t>
            </a:r>
          </a:p>
          <a:p>
            <a:pPr lvl="1">
              <a:lnSpc>
                <a:spcPct val="90000"/>
              </a:lnSpc>
            </a:pPr>
            <a:r>
              <a:rPr lang="en-US" sz="1900" dirty="0" smtClean="0"/>
              <a:t>E.g.: </a:t>
            </a:r>
            <a:r>
              <a:rPr lang="en-US" sz="1900" dirty="0" smtClean="0">
                <a:solidFill>
                  <a:srgbClr val="FF0000"/>
                </a:solidFill>
              </a:rPr>
              <a:t>NLO: Z, LO: Z+1/2/3/. . </a:t>
            </a:r>
            <a:r>
              <a:rPr lang="en-US" sz="1900" dirty="0" smtClean="0"/>
              <a:t>.+ </a:t>
            </a:r>
            <a:r>
              <a:rPr lang="en-US" sz="1900" dirty="0" err="1" smtClean="0"/>
              <a:t>parton</a:t>
            </a:r>
            <a:r>
              <a:rPr lang="en-US" sz="1900" dirty="0" smtClean="0"/>
              <a:t> shower </a:t>
            </a:r>
          </a:p>
          <a:p>
            <a:pPr lvl="1">
              <a:lnSpc>
                <a:spcPct val="90000"/>
              </a:lnSpc>
              <a:buNone/>
            </a:pPr>
            <a:r>
              <a:rPr lang="en-US" sz="1900" dirty="0" smtClean="0"/>
              <a:t>	Hamilton &amp; </a:t>
            </a:r>
            <a:r>
              <a:rPr lang="en-US" sz="1900" dirty="0" err="1" smtClean="0"/>
              <a:t>Nason</a:t>
            </a:r>
            <a:r>
              <a:rPr lang="en-US" sz="1900" dirty="0" smtClean="0"/>
              <a:t> '10; SHERPA, prelim;</a:t>
            </a:r>
          </a:p>
          <a:p>
            <a:pPr lvl="1">
              <a:lnSpc>
                <a:spcPct val="90000"/>
              </a:lnSpc>
              <a:buNone/>
            </a:pPr>
            <a:r>
              <a:rPr lang="en-US" sz="1900" dirty="0" smtClean="0"/>
              <a:t>	</a:t>
            </a:r>
            <a:r>
              <a:rPr lang="en-US" sz="1900" dirty="0" smtClean="0">
                <a:solidFill>
                  <a:srgbClr val="FF0000"/>
                </a:solidFill>
              </a:rPr>
              <a:t>NLO: Z &amp; </a:t>
            </a:r>
            <a:r>
              <a:rPr lang="en-US" sz="1900" dirty="0" err="1" smtClean="0">
                <a:solidFill>
                  <a:srgbClr val="FF0000"/>
                </a:solidFill>
              </a:rPr>
              <a:t>Z+j</a:t>
            </a:r>
            <a:r>
              <a:rPr lang="en-US" sz="1900" dirty="0" smtClean="0">
                <a:solidFill>
                  <a:srgbClr val="FF0000"/>
                </a:solidFill>
              </a:rPr>
              <a:t> </a:t>
            </a:r>
            <a:r>
              <a:rPr lang="en-US" sz="1900" dirty="0" smtClean="0"/>
              <a:t>+ </a:t>
            </a:r>
            <a:r>
              <a:rPr lang="en-US" sz="1900" dirty="0" err="1" smtClean="0"/>
              <a:t>parton</a:t>
            </a:r>
            <a:r>
              <a:rPr lang="en-US" sz="1900" dirty="0" smtClean="0"/>
              <a:t> shower, </a:t>
            </a:r>
            <a:r>
              <a:rPr lang="en-US" sz="1900" dirty="0" err="1" smtClean="0"/>
              <a:t>Alioli</a:t>
            </a:r>
            <a:r>
              <a:rPr lang="en-US" sz="1900" dirty="0" smtClean="0"/>
              <a:t> et al, prelim</a:t>
            </a:r>
          </a:p>
          <a:p>
            <a:pPr lvl="1">
              <a:lnSpc>
                <a:spcPct val="90000"/>
              </a:lnSpc>
              <a:buNone/>
            </a:pPr>
            <a:endParaRPr lang="en-US" sz="19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n-US" sz="1900" dirty="0" smtClean="0"/>
              <a:t>Meanwhile:</a:t>
            </a:r>
          </a:p>
          <a:p>
            <a:pPr eaLnBrk="1" hangingPunct="1">
              <a:lnSpc>
                <a:spcPct val="90000"/>
              </a:lnSpc>
            </a:pPr>
            <a:r>
              <a:rPr lang="en-US" sz="1900" dirty="0" smtClean="0"/>
              <a:t>NLO </a:t>
            </a:r>
            <a:r>
              <a:rPr lang="en-US" sz="1900" dirty="0" err="1" smtClean="0"/>
              <a:t>parton</a:t>
            </a:r>
            <a:r>
              <a:rPr lang="en-US" sz="1900" dirty="0" smtClean="0"/>
              <a:t>-level gives </a:t>
            </a:r>
            <a:r>
              <a:rPr lang="en-US" sz="1900" dirty="0" smtClean="0">
                <a:solidFill>
                  <a:srgbClr val="FF0000"/>
                </a:solidFill>
              </a:rPr>
              <a:t>best normalizations</a:t>
            </a:r>
            <a:r>
              <a:rPr lang="en-US" sz="1900" dirty="0" smtClean="0">
                <a:solidFill>
                  <a:srgbClr val="009900"/>
                </a:solidFill>
              </a:rPr>
              <a:t> </a:t>
            </a:r>
            <a:r>
              <a:rPr lang="en-US" sz="1900" dirty="0" smtClean="0"/>
              <a:t>away from shower-dominated regions.</a:t>
            </a:r>
          </a:p>
          <a:p>
            <a:pPr eaLnBrk="1" hangingPunct="1">
              <a:lnSpc>
                <a:spcPct val="90000"/>
              </a:lnSpc>
            </a:pPr>
            <a:endParaRPr lang="en-US" sz="1900" dirty="0" smtClean="0"/>
          </a:p>
          <a:p>
            <a:pPr eaLnBrk="1" hangingPunct="1">
              <a:lnSpc>
                <a:spcPct val="90000"/>
              </a:lnSpc>
            </a:pPr>
            <a:r>
              <a:rPr lang="en-US" sz="1900" dirty="0" smtClean="0">
                <a:solidFill>
                  <a:srgbClr val="FF0000"/>
                </a:solidFill>
              </a:rPr>
              <a:t>Ratios</a:t>
            </a:r>
            <a:r>
              <a:rPr lang="en-US" sz="1900" dirty="0" smtClean="0"/>
              <a:t> will be considerably less sensitive to shower + </a:t>
            </a:r>
            <a:r>
              <a:rPr lang="en-US" sz="1900" dirty="0" err="1" smtClean="0"/>
              <a:t>nonperturbative</a:t>
            </a:r>
            <a:r>
              <a:rPr lang="en-US" sz="1900" dirty="0" smtClean="0"/>
              <a:t> effects.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1600" dirty="0" smtClean="0">
              <a:solidFill>
                <a:srgbClr val="CC3399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50534" b="16290"/>
          <a:stretch>
            <a:fillRect/>
          </a:stretch>
        </p:blipFill>
        <p:spPr bwMode="auto">
          <a:xfrm>
            <a:off x="733869" y="1539765"/>
            <a:ext cx="2417380" cy="219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52907" b="13450"/>
          <a:stretch>
            <a:fillRect/>
          </a:stretch>
        </p:blipFill>
        <p:spPr bwMode="auto">
          <a:xfrm>
            <a:off x="733869" y="4038859"/>
            <a:ext cx="2301449" cy="2265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 t="90936"/>
          <a:stretch>
            <a:fillRect/>
          </a:stretch>
        </p:blipFill>
        <p:spPr bwMode="auto">
          <a:xfrm rot="16200000">
            <a:off x="-2530294" y="3592837"/>
            <a:ext cx="5698319" cy="276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80530" y="6241777"/>
            <a:ext cx="1689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Salam ICHEP 2010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0358"/>
            <a:ext cx="8229600" cy="1143000"/>
          </a:xfrm>
        </p:spPr>
        <p:txBody>
          <a:bodyPr/>
          <a:lstStyle/>
          <a:p>
            <a:r>
              <a:rPr lang="en-US" dirty="0" smtClean="0"/>
              <a:t>QCD omnipresent @ the LHC</a:t>
            </a:r>
            <a:endParaRPr lang="en-US" dirty="0"/>
          </a:p>
        </p:txBody>
      </p:sp>
      <p:pic>
        <p:nvPicPr>
          <p:cNvPr id="4" name="Picture 3" descr="Zboson_atla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1802" y="1444674"/>
            <a:ext cx="5987769" cy="35228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QCD-jok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8465" y="3678949"/>
            <a:ext cx="2476500" cy="30003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59547" y="4014952"/>
            <a:ext cx="1026243" cy="646331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>
                <a:solidFill>
                  <a:srgbClr val="FFFF00"/>
                </a:solidFill>
              </a:rPr>
              <a:t>QCD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0" name="Bent Arrow 9"/>
          <p:cNvSpPr/>
          <p:nvPr/>
        </p:nvSpPr>
        <p:spPr>
          <a:xfrm rot="5400000">
            <a:off x="7031421" y="2364828"/>
            <a:ext cx="813816" cy="86868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Bent Arrow 10"/>
          <p:cNvSpPr/>
          <p:nvPr/>
        </p:nvSpPr>
        <p:spPr>
          <a:xfrm rot="16200000">
            <a:off x="1254515" y="5276609"/>
            <a:ext cx="813816" cy="86868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28193" y="5585654"/>
            <a:ext cx="28272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Fundamental stuff:</a:t>
            </a:r>
          </a:p>
          <a:p>
            <a:r>
              <a:rPr lang="en-US" dirty="0" smtClean="0"/>
              <a:t> masses, couplings, fields, strategies, theories ...</a:t>
            </a:r>
          </a:p>
        </p:txBody>
      </p:sp>
      <p:sp>
        <p:nvSpPr>
          <p:cNvPr id="14" name="Left Arrow 13"/>
          <p:cNvSpPr/>
          <p:nvPr/>
        </p:nvSpPr>
        <p:spPr>
          <a:xfrm>
            <a:off x="5444357" y="5861481"/>
            <a:ext cx="725213" cy="3705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711" y="136634"/>
            <a:ext cx="8229600" cy="1143000"/>
          </a:xfrm>
        </p:spPr>
        <p:txBody>
          <a:bodyPr/>
          <a:lstStyle/>
          <a:p>
            <a:r>
              <a:rPr lang="en-US" dirty="0" smtClean="0"/>
              <a:t>NLO + Shower MCs: samples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711" y="4354434"/>
            <a:ext cx="3916869" cy="2503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3967849"/>
            <a:ext cx="48480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Merged  Z and Z +1 jet events </a:t>
            </a:r>
            <a:r>
              <a:rPr lang="en-US" dirty="0" smtClean="0">
                <a:solidFill>
                  <a:srgbClr val="00B050"/>
                </a:solidFill>
              </a:rPr>
              <a:t>[</a:t>
            </a:r>
            <a:r>
              <a:rPr lang="en-US" dirty="0" err="1" smtClean="0">
                <a:solidFill>
                  <a:srgbClr val="00B050"/>
                </a:solidFill>
              </a:rPr>
              <a:t>Alioli</a:t>
            </a:r>
            <a:r>
              <a:rPr lang="en-US" dirty="0" smtClean="0">
                <a:solidFill>
                  <a:srgbClr val="00B050"/>
                </a:solidFill>
              </a:rPr>
              <a:t>, </a:t>
            </a:r>
            <a:r>
              <a:rPr lang="en-US" dirty="0" err="1" smtClean="0">
                <a:solidFill>
                  <a:srgbClr val="00B050"/>
                </a:solidFill>
              </a:rPr>
              <a:t>Nason</a:t>
            </a:r>
            <a:r>
              <a:rPr lang="en-US" dirty="0" smtClean="0">
                <a:solidFill>
                  <a:srgbClr val="00B050"/>
                </a:solidFill>
              </a:rPr>
              <a:t>, </a:t>
            </a:r>
            <a:r>
              <a:rPr lang="en-US" dirty="0" err="1" smtClean="0">
                <a:solidFill>
                  <a:srgbClr val="00B050"/>
                </a:solidFill>
              </a:rPr>
              <a:t>Oleari</a:t>
            </a:r>
            <a:r>
              <a:rPr lang="en-US" dirty="0" smtClean="0">
                <a:solidFill>
                  <a:srgbClr val="00B050"/>
                </a:solidFill>
              </a:rPr>
              <a:t>, Re 10’]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681644" y="1196509"/>
            <a:ext cx="4312731" cy="513779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Some LHC processes available, </a:t>
            </a:r>
          </a:p>
          <a:p>
            <a:pPr>
              <a:buNone/>
            </a:pPr>
            <a:r>
              <a:rPr lang="en-US" dirty="0" smtClean="0"/>
              <a:t>but see above references more </a:t>
            </a:r>
          </a:p>
          <a:p>
            <a:pPr>
              <a:buNone/>
            </a:pPr>
            <a:r>
              <a:rPr lang="en-US" dirty="0" smtClean="0"/>
              <a:t>complete account.</a:t>
            </a:r>
          </a:p>
          <a:p>
            <a:pPr>
              <a:buNone/>
            </a:pPr>
            <a:endParaRPr lang="en-US" i="1" dirty="0" smtClean="0"/>
          </a:p>
          <a:p>
            <a:r>
              <a:rPr lang="en-US" i="1" dirty="0" smtClean="0"/>
              <a:t>W/Z production</a:t>
            </a:r>
          </a:p>
          <a:p>
            <a:r>
              <a:rPr lang="en-US" dirty="0" smtClean="0"/>
              <a:t>Higgs production</a:t>
            </a:r>
          </a:p>
          <a:p>
            <a:r>
              <a:rPr lang="en-US" i="1" dirty="0" smtClean="0"/>
              <a:t>Z + 1 jet </a:t>
            </a:r>
          </a:p>
          <a:p>
            <a:r>
              <a:rPr lang="en-US" dirty="0" smtClean="0"/>
              <a:t>vector boson pairs</a:t>
            </a:r>
          </a:p>
          <a:p>
            <a:r>
              <a:rPr lang="en-US" dirty="0" smtClean="0"/>
              <a:t> heavy quark pairs</a:t>
            </a:r>
          </a:p>
          <a:p>
            <a:r>
              <a:rPr lang="en-US" dirty="0" smtClean="0"/>
              <a:t> single top</a:t>
            </a:r>
          </a:p>
          <a:p>
            <a:r>
              <a:rPr lang="en-US" dirty="0" smtClean="0"/>
              <a:t> lepton pairs</a:t>
            </a:r>
          </a:p>
          <a:p>
            <a:r>
              <a:rPr lang="en-US" dirty="0" smtClean="0"/>
              <a:t>Higgs bosons in association with a W or Z</a:t>
            </a:r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7528" y="1094968"/>
            <a:ext cx="3239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MC@NLO </a:t>
            </a:r>
            <a:r>
              <a:rPr lang="en-US" dirty="0" smtClean="0">
                <a:solidFill>
                  <a:srgbClr val="00B050"/>
                </a:solidFill>
              </a:rPr>
              <a:t>[</a:t>
            </a:r>
            <a:r>
              <a:rPr lang="en-US" dirty="0" err="1" smtClean="0">
                <a:solidFill>
                  <a:srgbClr val="00B050"/>
                </a:solidFill>
              </a:rPr>
              <a:t>Frixione,Webber</a:t>
            </a:r>
            <a:r>
              <a:rPr lang="en-US" dirty="0" smtClean="0">
                <a:solidFill>
                  <a:srgbClr val="00B050"/>
                </a:solidFill>
              </a:rPr>
              <a:t> 02’] </a:t>
            </a:r>
            <a:endParaRPr lang="en-US" dirty="0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7640" y="1464300"/>
            <a:ext cx="3145260" cy="252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8499" y="163286"/>
            <a:ext cx="6381198" cy="873303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 smtClean="0"/>
              <a:t>Multi-jet </a:t>
            </a:r>
            <a:r>
              <a:rPr lang="en-US" sz="4000" dirty="0" err="1" smtClean="0"/>
              <a:t>systematics</a:t>
            </a:r>
            <a:r>
              <a:rPr lang="en-US" sz="4000" dirty="0" smtClean="0"/>
              <a:t>: </a:t>
            </a:r>
            <a:r>
              <a:rPr lang="en-US" sz="4000" dirty="0" err="1" smtClean="0">
                <a:solidFill>
                  <a:srgbClr val="FF0000"/>
                </a:solidFill>
              </a:rPr>
              <a:t>W+n</a:t>
            </a:r>
            <a:r>
              <a:rPr lang="en-US" sz="4000" dirty="0" smtClean="0">
                <a:solidFill>
                  <a:srgbClr val="FF0000"/>
                </a:solidFill>
              </a:rPr>
              <a:t> jets.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457199" y="1561207"/>
            <a:ext cx="38205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</a:t>
            </a:r>
            <a:r>
              <a:rPr lang="en-US" sz="2000" b="1" baseline="30000" dirty="0" smtClean="0"/>
              <a:t>-</a:t>
            </a:r>
            <a:r>
              <a:rPr lang="en-US" sz="2000" dirty="0" smtClean="0"/>
              <a:t>+n </a:t>
            </a:r>
            <a:r>
              <a:rPr lang="en-US" sz="2000" dirty="0" err="1" smtClean="0"/>
              <a:t>jet+X</a:t>
            </a:r>
            <a:r>
              <a:rPr lang="en-US" sz="2000" dirty="0" smtClean="0"/>
              <a:t> softest jet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spectrum</a:t>
            </a:r>
          </a:p>
          <a:p>
            <a:r>
              <a:rPr lang="en-US" sz="2000" dirty="0" smtClean="0">
                <a:solidFill>
                  <a:srgbClr val="00B050"/>
                </a:solidFill>
              </a:rPr>
              <a:t>[</a:t>
            </a:r>
            <a:r>
              <a:rPr lang="en-US" sz="2000" dirty="0" err="1" smtClean="0">
                <a:solidFill>
                  <a:srgbClr val="00B050"/>
                </a:solidFill>
              </a:rPr>
              <a:t>BlackHat</a:t>
            </a:r>
            <a:r>
              <a:rPr lang="en-US" sz="2000" dirty="0" smtClean="0">
                <a:solidFill>
                  <a:srgbClr val="00B050"/>
                </a:solidFill>
              </a:rPr>
              <a:t>, preliminary]</a:t>
            </a:r>
            <a:endParaRPr lang="en-US" sz="2000" dirty="0">
              <a:solidFill>
                <a:srgbClr val="00B050"/>
              </a:solidFill>
            </a:endParaRPr>
          </a:p>
        </p:txBody>
      </p:sp>
      <p:pic>
        <p:nvPicPr>
          <p:cNvPr id="16" name="Content Placeholder 4" descr="Wm1234jLHC7HTp_siscone-R4-Pt25_jets_jet_1_1_pt__B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45" y="2432689"/>
            <a:ext cx="6248190" cy="356431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248190" y="1561206"/>
            <a:ext cx="289581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000" dirty="0" smtClean="0"/>
              <a:t>Reduction of cross-section by power of strong coupling for each added jet.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Jets prefer </a:t>
            </a:r>
            <a:r>
              <a:rPr lang="en-US" sz="2000" dirty="0" err="1" smtClean="0"/>
              <a:t>lowerst</a:t>
            </a:r>
            <a:r>
              <a:rPr lang="en-US" sz="2000" dirty="0" smtClean="0"/>
              <a:t>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err="1" smtClean="0"/>
              <a:t>.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Growth of LO scale variation and NLO reduction.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Complete input for MC@NLO approaches for W+4 jets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89009"/>
          <a:stretch>
            <a:fillRect/>
          </a:stretch>
        </p:blipFill>
        <p:spPr bwMode="auto">
          <a:xfrm>
            <a:off x="152400" y="2221076"/>
            <a:ext cx="904531" cy="1934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 rot="5400000">
            <a:off x="2934312" y="5761898"/>
            <a:ext cx="1145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181636"/>
                </a:solidFill>
              </a:rPr>
              <a:t> </a:t>
            </a:r>
            <a:r>
              <a:rPr lang="en-US" sz="1400" dirty="0" err="1" smtClean="0">
                <a:solidFill>
                  <a:srgbClr val="181636"/>
                </a:solidFill>
              </a:rPr>
              <a:t>hadron</a:t>
            </a:r>
            <a:r>
              <a:rPr lang="en-US" sz="1400" dirty="0" smtClean="0">
                <a:solidFill>
                  <a:srgbClr val="181636"/>
                </a:solidFill>
              </a:rPr>
              <a:t>-level</a:t>
            </a:r>
            <a:endParaRPr lang="en-US" sz="1400" dirty="0">
              <a:solidFill>
                <a:srgbClr val="18163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74793" y="4514529"/>
            <a:ext cx="46586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Need non-</a:t>
            </a:r>
            <a:r>
              <a:rPr lang="en-US" sz="2000" dirty="0" err="1" smtClean="0"/>
              <a:t>perturbative</a:t>
            </a:r>
            <a:r>
              <a:rPr lang="en-US" sz="2000" dirty="0" smtClean="0"/>
              <a:t> corrections to compare to CDF data.</a:t>
            </a:r>
            <a:endParaRPr lang="en-US" sz="2000" dirty="0" smtClean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04649" y="1417638"/>
            <a:ext cx="35695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CDF: Phys. Rev. </a:t>
            </a:r>
            <a:r>
              <a:rPr lang="en-US" sz="1600" dirty="0" err="1" smtClean="0"/>
              <a:t>Lett</a:t>
            </a:r>
            <a:r>
              <a:rPr lang="en-US" sz="1600" dirty="0" smtClean="0"/>
              <a:t>. 100, 102001 (2008) </a:t>
            </a:r>
          </a:p>
          <a:p>
            <a:r>
              <a:rPr lang="en-US" sz="1600" dirty="0" smtClean="0"/>
              <a:t>[</a:t>
            </a:r>
            <a:r>
              <a:rPr lang="en-US" sz="1600" dirty="0" err="1" smtClean="0"/>
              <a:t>BlackHat</a:t>
            </a:r>
            <a:r>
              <a:rPr lang="en-US" sz="1600" dirty="0" smtClean="0"/>
              <a:t>: 0912.4927, 1004.1659]</a:t>
            </a:r>
          </a:p>
          <a:p>
            <a:r>
              <a:rPr lang="en-US" sz="1600" dirty="0" smtClean="0"/>
              <a:t>See also talk by J. Huston</a:t>
            </a:r>
            <a:endParaRPr lang="en-US" sz="1600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/>
          <a:srcRect l="35185"/>
          <a:stretch>
            <a:fillRect/>
          </a:stretch>
        </p:blipFill>
        <p:spPr bwMode="auto">
          <a:xfrm>
            <a:off x="1024011" y="2221076"/>
            <a:ext cx="5334000" cy="1934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056931" y="2252606"/>
            <a:ext cx="1447800" cy="1832766"/>
          </a:xfrm>
          <a:prstGeom prst="rect">
            <a:avLst/>
          </a:prstGeom>
          <a:solidFill>
            <a:srgbClr val="00B05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62691" y="2252606"/>
            <a:ext cx="1212102" cy="1828801"/>
          </a:xfrm>
          <a:prstGeom prst="rect">
            <a:avLst/>
          </a:prstGeom>
          <a:solidFill>
            <a:srgbClr val="00B050">
              <a:alpha val="1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1082" y="2270229"/>
            <a:ext cx="2674098" cy="1828801"/>
          </a:xfrm>
          <a:prstGeom prst="rect">
            <a:avLst/>
          </a:prstGeom>
          <a:solidFill>
            <a:srgbClr val="FFFF00">
              <a:alpha val="2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28600" y="1913299"/>
            <a:ext cx="7954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 </a:t>
            </a:r>
            <a:r>
              <a:rPr lang="el-GR" sz="1400" dirty="0" smtClean="0"/>
              <a:t>σ</a:t>
            </a:r>
            <a:r>
              <a:rPr lang="en-US" sz="1400" dirty="0" smtClean="0"/>
              <a:t> in [</a:t>
            </a:r>
            <a:r>
              <a:rPr lang="en-US" sz="1400" dirty="0" err="1" smtClean="0"/>
              <a:t>fb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1203547" y="6488668"/>
            <a:ext cx="1807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l-GR" sz="1600" dirty="0" smtClean="0"/>
              <a:t>σ</a:t>
            </a:r>
            <a:r>
              <a:rPr lang="en-US" sz="1600" dirty="0" smtClean="0"/>
              <a:t> ± stat ± sys ± </a:t>
            </a:r>
            <a:r>
              <a:rPr lang="en-US" sz="1600" dirty="0" err="1" smtClean="0"/>
              <a:t>lum</a:t>
            </a:r>
            <a:endParaRPr 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1024011" y="4099030"/>
            <a:ext cx="1740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l-GR" sz="1600" dirty="0" smtClean="0"/>
              <a:t>σ</a:t>
            </a:r>
            <a:r>
              <a:rPr lang="en-US" sz="1600" dirty="0" smtClean="0"/>
              <a:t> (stat) ± scale </a:t>
            </a:r>
            <a:r>
              <a:rPr lang="en-US" sz="1600" dirty="0" err="1" smtClean="0"/>
              <a:t>var</a:t>
            </a:r>
            <a:endParaRPr lang="en-US" sz="1600" dirty="0"/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2" cstate="print"/>
          <a:srcRect r="64778"/>
          <a:stretch>
            <a:fillRect/>
          </a:stretch>
        </p:blipFill>
        <p:spPr bwMode="auto">
          <a:xfrm>
            <a:off x="152400" y="4431228"/>
            <a:ext cx="3177744" cy="2121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4" name="Group 43"/>
          <p:cNvGrpSpPr/>
          <p:nvPr/>
        </p:nvGrpSpPr>
        <p:grpSpPr>
          <a:xfrm>
            <a:off x="6335180" y="2270230"/>
            <a:ext cx="969509" cy="1815882"/>
            <a:chOff x="6335180" y="2270230"/>
            <a:chExt cx="969509" cy="1815882"/>
          </a:xfrm>
        </p:grpSpPr>
        <p:sp>
          <p:nvSpPr>
            <p:cNvPr id="26" name="TextBox 25"/>
            <p:cNvSpPr txBox="1"/>
            <p:nvPr/>
          </p:nvSpPr>
          <p:spPr>
            <a:xfrm>
              <a:off x="6358010" y="2270230"/>
              <a:ext cx="946679" cy="1815882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Non-pert correction</a:t>
              </a:r>
            </a:p>
            <a:p>
              <a:endParaRPr lang="en-US" sz="1400" dirty="0" smtClean="0"/>
            </a:p>
            <a:p>
              <a:r>
                <a:rPr lang="en-US" sz="1400" dirty="0" smtClean="0"/>
                <a:t>  ~1.1</a:t>
              </a:r>
            </a:p>
            <a:p>
              <a:endParaRPr lang="en-US" sz="1400" dirty="0" smtClean="0"/>
            </a:p>
            <a:p>
              <a:r>
                <a:rPr lang="en-US" sz="1400" dirty="0" smtClean="0"/>
                <a:t>  ~1.2</a:t>
              </a:r>
            </a:p>
            <a:p>
              <a:endParaRPr lang="en-US" sz="1400" dirty="0" smtClean="0"/>
            </a:p>
            <a:p>
              <a:r>
                <a:rPr lang="en-US" sz="1400" dirty="0" smtClean="0"/>
                <a:t>  ~1.4</a:t>
              </a:r>
              <a:endParaRPr lang="en-US" sz="1400" dirty="0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6358011" y="3300248"/>
              <a:ext cx="94667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6358011" y="3710152"/>
              <a:ext cx="94667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335180" y="2879834"/>
              <a:ext cx="94667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>
            <a:off x="1840119" y="4822305"/>
            <a:ext cx="465865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Is there a best value for R?</a:t>
            </a:r>
          </a:p>
        </p:txBody>
      </p:sp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1840119" y="5222415"/>
          <a:ext cx="4658653" cy="1147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374"/>
                <a:gridCol w="1013808"/>
                <a:gridCol w="2144471"/>
              </a:tblGrid>
              <a:tr h="416322">
                <a:tc>
                  <a:txBody>
                    <a:bodyPr/>
                    <a:lstStyle/>
                    <a:p>
                      <a:r>
                        <a:rPr lang="en-US" dirty="0" smtClean="0"/>
                        <a:t>study</a:t>
                      </a:r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Jet </a:t>
                      </a:r>
                      <a:r>
                        <a:rPr lang="en-US" dirty="0" err="1" smtClean="0"/>
                        <a:t>alg</a:t>
                      </a:r>
                      <a:r>
                        <a:rPr lang="en-US" dirty="0" smtClean="0"/>
                        <a:t> R</a:t>
                      </a:r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lt1"/>
                          </a:solidFill>
                        </a:rPr>
                        <a:t>Non-pert</a:t>
                      </a:r>
                      <a:r>
                        <a:rPr lang="en-US" baseline="0" dirty="0" smtClean="0">
                          <a:solidFill>
                            <a:schemeClr val="lt1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lt1"/>
                          </a:solidFill>
                        </a:rPr>
                        <a:t>corr</a:t>
                      </a:r>
                      <a:endParaRPr lang="en-US" baseline="0" dirty="0" smtClean="0">
                        <a:solidFill>
                          <a:schemeClr val="lt1"/>
                        </a:solidFill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358418">
                <a:tc>
                  <a:txBody>
                    <a:bodyPr/>
                    <a:lstStyle/>
                    <a:p>
                      <a:r>
                        <a:rPr lang="en-US" dirty="0" smtClean="0"/>
                        <a:t>CDF: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W+n</a:t>
                      </a:r>
                      <a:r>
                        <a:rPr lang="en-US" baseline="0" dirty="0" smtClean="0"/>
                        <a:t> jets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R=0.4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&lt;10%</a:t>
                      </a:r>
                      <a:endParaRPr lang="en-US" dirty="0"/>
                    </a:p>
                  </a:txBody>
                  <a:tcPr/>
                </a:tc>
              </a:tr>
              <a:tr h="358418">
                <a:tc>
                  <a:txBody>
                    <a:bodyPr/>
                    <a:lstStyle/>
                    <a:p>
                      <a:r>
                        <a:rPr lang="en-US" dirty="0" smtClean="0"/>
                        <a:t>CDF: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Z+n</a:t>
                      </a:r>
                      <a:r>
                        <a:rPr lang="en-US" baseline="0" dirty="0" smtClean="0"/>
                        <a:t> jets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R=0.7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10-40%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7" name="Title 4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3600" dirty="0" smtClean="0"/>
              <a:t>Multi-jet </a:t>
            </a:r>
            <a:r>
              <a:rPr lang="en-US" sz="3600" dirty="0" err="1" smtClean="0"/>
              <a:t>systematics</a:t>
            </a:r>
            <a:r>
              <a:rPr lang="en-US" sz="3600" dirty="0" smtClean="0"/>
              <a:t>: </a:t>
            </a:r>
            <a:r>
              <a:rPr lang="en-US" sz="3600" dirty="0" smtClean="0">
                <a:solidFill>
                  <a:srgbClr val="FF0000"/>
                </a:solidFill>
              </a:rPr>
              <a:t>jet-algorithms </a:t>
            </a:r>
            <a:r>
              <a:rPr lang="en-US" sz="3600" dirty="0" err="1" smtClean="0">
                <a:solidFill>
                  <a:srgbClr val="FF0000"/>
                </a:solidFill>
              </a:rPr>
              <a:t>Z+n</a:t>
            </a:r>
            <a:r>
              <a:rPr lang="en-US" sz="3600" dirty="0" smtClean="0">
                <a:solidFill>
                  <a:srgbClr val="FF0000"/>
                </a:solidFill>
              </a:rPr>
              <a:t> jets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24" grpId="0"/>
      <p:bldP spid="24" grpId="1"/>
      <p:bldP spid="34" grpId="0"/>
      <p:bldP spid="34" grpId="1"/>
      <p:bldP spid="4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Scale Choices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2743"/>
            <a:ext cx="8229600" cy="5595257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Need to choose scales </a:t>
            </a:r>
            <a:r>
              <a:rPr lang="en-US" sz="2600" dirty="0" smtClean="0">
                <a:solidFill>
                  <a:srgbClr val="FF0000"/>
                </a:solidFill>
              </a:rPr>
              <a:t>event-by-event</a:t>
            </a:r>
          </a:p>
          <a:p>
            <a:r>
              <a:rPr lang="en-US" sz="2600" dirty="0" smtClean="0"/>
              <a:t>Functional form of scale choice is also important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sz="2800" i="1" dirty="0" smtClean="0">
                <a:solidFill>
                  <a:srgbClr val="FF0000"/>
                </a:solidFill>
                <a:latin typeface="Palatino Linotype" pitchFamily="18" charset="0"/>
              </a:rPr>
              <a:t>E</a:t>
            </a:r>
            <a:r>
              <a:rPr lang="en-US" sz="2800" baseline="-25000" dirty="0" smtClean="0">
                <a:solidFill>
                  <a:srgbClr val="FF0000"/>
                </a:solidFill>
                <a:latin typeface="Palatino Linotype" pitchFamily="18" charset="0"/>
              </a:rPr>
              <a:t>T</a:t>
            </a:r>
            <a:r>
              <a:rPr lang="en-US" sz="2800" i="1" baseline="30000" dirty="0" smtClean="0">
                <a:solidFill>
                  <a:srgbClr val="FF0000"/>
                </a:solidFill>
                <a:latin typeface="Palatino Linotype" pitchFamily="18" charset="0"/>
              </a:rPr>
              <a:t>W</a:t>
            </a:r>
            <a:r>
              <a:rPr lang="en-US" sz="2800" dirty="0" smtClean="0"/>
              <a:t> is not suitable; </a:t>
            </a:r>
            <a:r>
              <a:rPr lang="en-US" sz="2800" i="1" dirty="0" smtClean="0">
                <a:solidFill>
                  <a:srgbClr val="00B050"/>
                </a:solidFill>
                <a:latin typeface="Palatino Linotype" pitchFamily="18" charset="0"/>
              </a:rPr>
              <a:t>Ĥ</a:t>
            </a:r>
            <a:r>
              <a:rPr lang="en-US" sz="2800" baseline="-25000" dirty="0" smtClean="0">
                <a:solidFill>
                  <a:srgbClr val="00B050"/>
                </a:solidFill>
                <a:latin typeface="Palatino Linotype" pitchFamily="18" charset="0"/>
              </a:rPr>
              <a:t>T</a:t>
            </a:r>
            <a:r>
              <a:rPr lang="en-US" sz="2800" dirty="0" smtClean="0"/>
              <a:t> is</a:t>
            </a:r>
          </a:p>
        </p:txBody>
      </p:sp>
      <p:pic>
        <p:nvPicPr>
          <p:cNvPr id="5" name="Picture 4" descr="Wm3jLHC_ETWmu_siscone_eb_jets_jet_1_1_Et_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1258" y="2337653"/>
            <a:ext cx="3835076" cy="3662089"/>
          </a:xfrm>
          <a:prstGeom prst="rect">
            <a:avLst/>
          </a:prstGeom>
        </p:spPr>
      </p:pic>
      <p:pic>
        <p:nvPicPr>
          <p:cNvPr id="6" name="Picture 5" descr="Wm3jLHC_HTmu_siscone_eb_jets_jet_1_1_Et_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18674" y="2302220"/>
            <a:ext cx="3872183" cy="369752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434943" y="1262743"/>
            <a:ext cx="17090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</a:rPr>
              <a:t>Bauer, Lange 09’;</a:t>
            </a:r>
          </a:p>
          <a:p>
            <a:r>
              <a:rPr lang="en-US" sz="1600" dirty="0" err="1" smtClean="0">
                <a:solidFill>
                  <a:srgbClr val="002060"/>
                </a:solidFill>
              </a:rPr>
              <a:t>BlackHat</a:t>
            </a:r>
            <a:r>
              <a:rPr lang="en-US" sz="1600" dirty="0" smtClean="0">
                <a:solidFill>
                  <a:srgbClr val="002060"/>
                </a:solidFill>
              </a:rPr>
              <a:t> 09’</a:t>
            </a:r>
            <a:endParaRPr lang="en-US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Scale Choices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400" i="1" dirty="0" smtClean="0">
                <a:solidFill>
                  <a:srgbClr val="FF0000"/>
                </a:solidFill>
                <a:latin typeface="Palatino Linotype" pitchFamily="18" charset="0"/>
              </a:rPr>
              <a:t>E</a:t>
            </a:r>
            <a:r>
              <a:rPr lang="en-US" sz="2400" baseline="-25000" dirty="0" smtClean="0">
                <a:solidFill>
                  <a:srgbClr val="FF0000"/>
                </a:solidFill>
                <a:latin typeface="Palatino Linotype" pitchFamily="18" charset="0"/>
              </a:rPr>
              <a:t>T</a:t>
            </a:r>
            <a:r>
              <a:rPr lang="en-US" sz="2400" i="1" baseline="30000" dirty="0" smtClean="0">
                <a:solidFill>
                  <a:srgbClr val="FF0000"/>
                </a:solidFill>
                <a:latin typeface="Palatino Linotype" pitchFamily="18" charset="0"/>
              </a:rPr>
              <a:t>W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is not suitable; </a:t>
            </a:r>
            <a:r>
              <a:rPr lang="en-US" sz="2400" i="1" dirty="0" smtClean="0">
                <a:solidFill>
                  <a:srgbClr val="FF0000"/>
                </a:solidFill>
                <a:latin typeface="Palatino Linotype" pitchFamily="18" charset="0"/>
              </a:rPr>
              <a:t>Ĥ</a:t>
            </a:r>
            <a:r>
              <a:rPr lang="en-US" sz="2400" baseline="-25000" dirty="0" smtClean="0">
                <a:solidFill>
                  <a:srgbClr val="FF0000"/>
                </a:solidFill>
                <a:latin typeface="Palatino Linotype" pitchFamily="18" charset="0"/>
              </a:rPr>
              <a:t>T</a:t>
            </a:r>
            <a:r>
              <a:rPr lang="en-US" sz="2400" dirty="0" smtClean="0"/>
              <a:t> is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NLO calculation is </a:t>
            </a:r>
            <a:r>
              <a:rPr lang="en-US" sz="2400" dirty="0" smtClean="0">
                <a:solidFill>
                  <a:srgbClr val="00B050"/>
                </a:solidFill>
              </a:rPr>
              <a:t>self-diagnosing</a:t>
            </a:r>
            <a:r>
              <a:rPr lang="en-US" sz="2400" dirty="0" smtClean="0"/>
              <a:t>, LO isn’t</a:t>
            </a:r>
          </a:p>
          <a:p>
            <a:r>
              <a:rPr lang="en-US" sz="2400" dirty="0" smtClean="0"/>
              <a:t>In the absence of an NLO calculation, should </a:t>
            </a:r>
            <a:r>
              <a:rPr lang="en-US" sz="2400" dirty="0" smtClean="0">
                <a:solidFill>
                  <a:srgbClr val="FF0000"/>
                </a:solidFill>
              </a:rPr>
              <a:t>use a scale like </a:t>
            </a:r>
            <a:r>
              <a:rPr lang="en-US" sz="2400" i="1" dirty="0" smtClean="0">
                <a:solidFill>
                  <a:srgbClr val="FF0000"/>
                </a:solidFill>
                <a:latin typeface="Palatino Linotype" pitchFamily="18" charset="0"/>
              </a:rPr>
              <a:t>Ĥ</a:t>
            </a:r>
            <a:r>
              <a:rPr lang="en-US" sz="2400" baseline="-25000" dirty="0" smtClean="0">
                <a:solidFill>
                  <a:srgbClr val="FF0000"/>
                </a:solidFill>
                <a:latin typeface="Palatino Linotype" pitchFamily="18" charset="0"/>
              </a:rPr>
              <a:t>T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7" name="Picture 6" descr="sampleki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2946" y="2427627"/>
            <a:ext cx="5510795" cy="2261621"/>
          </a:xfrm>
          <a:prstGeom prst="rect">
            <a:avLst/>
          </a:prstGeom>
          <a:solidFill>
            <a:schemeClr val="tx1">
              <a:lumMod val="85000"/>
              <a:lumOff val="15000"/>
              <a:alpha val="94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 change: </a:t>
            </a:r>
            <a:r>
              <a:rPr lang="en-US" dirty="0" smtClean="0">
                <a:solidFill>
                  <a:srgbClr val="FF0000"/>
                </a:solidFill>
              </a:rPr>
              <a:t>W+3jets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Picture 4" descr="Wp3j-7TeV-HTp_anti-kt-R4-Pt25_jets_jet_1_1_dR2__A1-preli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417638"/>
            <a:ext cx="3515710" cy="37043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63425" y="1417638"/>
            <a:ext cx="457562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sym typeface="Symbol"/>
              </a:rPr>
              <a:t></a:t>
            </a:r>
            <a:r>
              <a:rPr lang="en-US" sz="2000" dirty="0" smtClean="0"/>
              <a:t>R(1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,2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) jet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/>
              <a:t>Physics of leading jets not modeled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 smtClean="0"/>
              <a:t>well at LO: additional radiation allows jets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 smtClean="0"/>
              <a:t>to move closer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 smtClean="0">
                <a:sym typeface="Symbol" pitchFamily="18" charset="2"/>
              </a:rPr>
              <a:t> </a:t>
            </a:r>
            <a:r>
              <a:rPr lang="en-US" sz="2000" dirty="0" smtClean="0"/>
              <a:t>Shapes can change!</a:t>
            </a:r>
          </a:p>
        </p:txBody>
      </p:sp>
      <p:pic>
        <p:nvPicPr>
          <p:cNvPr id="10" name="Picture 9" descr="DeltaR12-1003.1241v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08635" y="3631742"/>
            <a:ext cx="3438313" cy="322625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11990" y="5463189"/>
            <a:ext cx="4251435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000" dirty="0" smtClean="0"/>
              <a:t>compare: Les </a:t>
            </a:r>
            <a:r>
              <a:rPr lang="en-US" sz="2000" dirty="0" err="1" smtClean="0"/>
              <a:t>Houches</a:t>
            </a:r>
            <a:r>
              <a:rPr lang="en-US" sz="2000" dirty="0" smtClean="0"/>
              <a:t> study </a:t>
            </a:r>
            <a:r>
              <a:rPr lang="en-US" sz="2000" dirty="0" smtClean="0">
                <a:solidFill>
                  <a:srgbClr val="00B050"/>
                </a:solidFill>
              </a:rPr>
              <a:t>[</a:t>
            </a:r>
            <a:r>
              <a:rPr lang="en-US" sz="2000" dirty="0" err="1" smtClean="0">
                <a:solidFill>
                  <a:srgbClr val="00B050"/>
                </a:solidFill>
              </a:rPr>
              <a:t>Hoche</a:t>
            </a:r>
            <a:r>
              <a:rPr lang="en-US" sz="2000" dirty="0" smtClean="0">
                <a:solidFill>
                  <a:srgbClr val="00B050"/>
                </a:solidFill>
              </a:rPr>
              <a:t>, Huston, Maitre, Winter</a:t>
            </a:r>
            <a:r>
              <a:rPr lang="en-US" dirty="0" smtClean="0">
                <a:solidFill>
                  <a:srgbClr val="00B050"/>
                </a:solidFill>
              </a:rPr>
              <a:t>, </a:t>
            </a:r>
            <a:r>
              <a:rPr lang="en-US" dirty="0" err="1" smtClean="0">
                <a:solidFill>
                  <a:srgbClr val="00B050"/>
                </a:solidFill>
              </a:rPr>
              <a:t>Zanderighi</a:t>
            </a:r>
            <a:r>
              <a:rPr lang="en-US" dirty="0" smtClean="0">
                <a:solidFill>
                  <a:srgbClr val="00B050"/>
                </a:solidFill>
              </a:rPr>
              <a:t> , 10’]</a:t>
            </a:r>
            <a:r>
              <a:rPr lang="en-US" dirty="0" smtClean="0"/>
              <a:t>  comparing to SHERPA with ME matching &amp; showering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High-E</a:t>
            </a:r>
            <a:r>
              <a:rPr lang="en-US" sz="3600" baseline="-25000" dirty="0" smtClean="0">
                <a:solidFill>
                  <a:srgbClr val="FF0000"/>
                </a:solidFill>
              </a:rPr>
              <a:t>T</a:t>
            </a:r>
            <a:r>
              <a:rPr lang="en-US" sz="3600" dirty="0" smtClean="0"/>
              <a:t> W Polarization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310" y="1228453"/>
            <a:ext cx="4256690" cy="233455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Polarization </a:t>
            </a:r>
            <a:r>
              <a:rPr lang="en-US" sz="2000" dirty="0" smtClean="0">
                <a:solidFill>
                  <a:srgbClr val="0070C0"/>
                </a:solidFill>
              </a:rPr>
              <a:t>of low-</a:t>
            </a:r>
            <a:r>
              <a:rPr lang="en-US" sz="2000" i="1" dirty="0" err="1" smtClean="0">
                <a:solidFill>
                  <a:srgbClr val="0070C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0070C0"/>
                </a:solidFill>
              </a:rPr>
              <a:t>T</a:t>
            </a:r>
            <a:r>
              <a:rPr lang="en-US" sz="2000" dirty="0" smtClean="0"/>
              <a:t>,</a:t>
            </a:r>
          </a:p>
          <a:p>
            <a:pPr>
              <a:buNone/>
            </a:pPr>
            <a:r>
              <a:rPr lang="en-US" sz="2000" dirty="0" smtClean="0"/>
              <a:t>longitudinal, </a:t>
            </a:r>
            <a:r>
              <a:rPr lang="en-US" sz="2000" i="1" dirty="0" smtClean="0"/>
              <a:t>W</a:t>
            </a:r>
            <a:r>
              <a:rPr lang="en-US" sz="2000" dirty="0" smtClean="0"/>
              <a:t>s is textbook material</a:t>
            </a:r>
          </a:p>
          <a:p>
            <a:pPr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[Ellis, </a:t>
            </a:r>
            <a:r>
              <a:rPr lang="en-US" sz="2000" dirty="0" err="1" smtClean="0">
                <a:solidFill>
                  <a:srgbClr val="00B050"/>
                </a:solidFill>
              </a:rPr>
              <a:t>Stirling</a:t>
            </a:r>
            <a:r>
              <a:rPr lang="en-US" sz="2000" dirty="0" smtClean="0">
                <a:solidFill>
                  <a:srgbClr val="00B050"/>
                </a:solidFill>
              </a:rPr>
              <a:t> &amp; Webber]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 pitchFamily="18" charset="2"/>
              </a:rPr>
              <a:t> dilution</a:t>
            </a:r>
          </a:p>
          <a:p>
            <a:pPr>
              <a:buNone/>
            </a:pPr>
            <a:r>
              <a:rPr lang="en-US" sz="2000" dirty="0" smtClean="0">
                <a:sym typeface="Symbol" pitchFamily="18" charset="2"/>
              </a:rPr>
              <a:t>in charged-lepton rapidity</a:t>
            </a:r>
          </a:p>
          <a:p>
            <a:pPr>
              <a:buNone/>
            </a:pPr>
            <a:r>
              <a:rPr lang="en-US" sz="2000" dirty="0" smtClean="0">
                <a:sym typeface="Symbol" pitchFamily="18" charset="2"/>
              </a:rPr>
              <a:t>distribution asymmetry at </a:t>
            </a:r>
            <a:r>
              <a:rPr lang="en-US" sz="2000" dirty="0" err="1" smtClean="0">
                <a:sym typeface="Symbol" pitchFamily="18" charset="2"/>
              </a:rPr>
              <a:t>Tevatron</a:t>
            </a:r>
            <a:endParaRPr lang="en-US" sz="2000" dirty="0" smtClean="0">
              <a:sym typeface="Symbol" pitchFamily="18" charset="2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0" y="1228453"/>
            <a:ext cx="4572000" cy="20612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  <a:sym typeface="Symbol" pitchFamily="18" charset="2"/>
              </a:rPr>
              <a:t>This is a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  <a:sym typeface="Symbol" pitchFamily="18" charset="2"/>
              </a:rPr>
              <a:t>different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  <a:sym typeface="Symbol" pitchFamily="18" charset="2"/>
              </a:rPr>
              <a:t> effect!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  <a:sym typeface="Symbol" pitchFamily="18" charset="2"/>
              </a:rPr>
              <a:t> W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  <a:sym typeface="Symbol" pitchFamily="18" charset="2"/>
              </a:rPr>
              <a:t>s are also polarized at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  <a:sym typeface="Symbol" pitchFamily="18" charset="2"/>
              </a:rPr>
              <a:t>high </a:t>
            </a: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p</a:t>
            </a:r>
            <a:r>
              <a:rPr kumimoji="0" lang="en-US" sz="20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T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  <a:sym typeface="Symbol" pitchFamily="18" charset="2"/>
              </a:rPr>
              <a:t>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sym typeface="Symbol" pitchFamily="18" charset="2"/>
              </a:rPr>
              <a:t>Universal</a:t>
            </a:r>
            <a:r>
              <a:rPr lang="en-US" sz="2000" dirty="0" smtClean="0">
                <a:sym typeface="Symbol" pitchFamily="18" charset="2"/>
              </a:rPr>
              <a:t>: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  <a:sym typeface="Symbol" pitchFamily="18" charset="2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  <a:sym typeface="Symbol" pitchFamily="18" charset="2"/>
              </a:rPr>
              <a:t>Present at LO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  <a:sym typeface="Symbol" pitchFamily="18" charset="2"/>
              </a:rPr>
              <a:t>Present for fewer jets too</a:t>
            </a:r>
            <a:endParaRPr kumimoji="0" lang="en-US" sz="2000" b="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  <a:sym typeface="Symbol" pitchFamily="18" charset="2"/>
            </a:endParaRPr>
          </a:p>
        </p:txBody>
      </p:sp>
      <p:grpSp>
        <p:nvGrpSpPr>
          <p:cNvPr id="9" name="Group 27"/>
          <p:cNvGrpSpPr/>
          <p:nvPr/>
        </p:nvGrpSpPr>
        <p:grpSpPr>
          <a:xfrm>
            <a:off x="493487" y="3856295"/>
            <a:ext cx="3031816" cy="1649986"/>
            <a:chOff x="2133600" y="4330124"/>
            <a:chExt cx="3959885" cy="195637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0" name="Oval 9"/>
            <p:cNvSpPr/>
            <p:nvPr/>
          </p:nvSpPr>
          <p:spPr>
            <a:xfrm rot="4176271">
              <a:off x="4597612" y="5146924"/>
              <a:ext cx="633097" cy="29795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181636"/>
                </a:solidFill>
              </a:endParaRPr>
            </a:p>
          </p:txBody>
        </p:sp>
        <p:grpSp>
          <p:nvGrpSpPr>
            <p:cNvPr id="11" name="Group 24"/>
            <p:cNvGrpSpPr/>
            <p:nvPr/>
          </p:nvGrpSpPr>
          <p:grpSpPr>
            <a:xfrm>
              <a:off x="2133600" y="4330124"/>
              <a:ext cx="3959885" cy="1956375"/>
              <a:chOff x="2133600" y="4343400"/>
              <a:chExt cx="3959885" cy="1956375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3451993" y="4801000"/>
                <a:ext cx="719192" cy="35683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181636"/>
                  </a:solidFill>
                </a:endParaRPr>
              </a:p>
            </p:txBody>
          </p:sp>
          <p:grpSp>
            <p:nvGrpSpPr>
              <p:cNvPr id="14" name="Group 23"/>
              <p:cNvGrpSpPr/>
              <p:nvPr/>
            </p:nvGrpSpPr>
            <p:grpSpPr>
              <a:xfrm>
                <a:off x="2133600" y="4343400"/>
                <a:ext cx="3959885" cy="1956375"/>
                <a:chOff x="1981200" y="3810000"/>
                <a:chExt cx="3959885" cy="1956375"/>
              </a:xfrm>
            </p:grpSpPr>
            <p:cxnSp>
              <p:nvCxnSpPr>
                <p:cNvPr id="16" name="Straight Arrow Connector 15"/>
                <p:cNvCxnSpPr>
                  <a:stCxn id="19" idx="0"/>
                </p:cNvCxnSpPr>
                <p:nvPr/>
              </p:nvCxnSpPr>
              <p:spPr>
                <a:xfrm rot="16200000" flipH="1">
                  <a:off x="2842674" y="4520662"/>
                  <a:ext cx="1588" cy="1323464"/>
                </a:xfrm>
                <a:prstGeom prst="straightConnector1">
                  <a:avLst/>
                </a:prstGeom>
                <a:ln w="317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Arrow Connector 16"/>
                <p:cNvCxnSpPr/>
                <p:nvPr/>
              </p:nvCxnSpPr>
              <p:spPr>
                <a:xfrm rot="10800000">
                  <a:off x="3810795" y="5180806"/>
                  <a:ext cx="1354055" cy="2382"/>
                </a:xfrm>
                <a:prstGeom prst="straightConnector1">
                  <a:avLst/>
                </a:prstGeom>
                <a:ln w="317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Arrow Connector 17"/>
                <p:cNvCxnSpPr/>
                <p:nvPr/>
              </p:nvCxnSpPr>
              <p:spPr>
                <a:xfrm flipV="1">
                  <a:off x="3883438" y="4838700"/>
                  <a:ext cx="646960" cy="190500"/>
                </a:xfrm>
                <a:prstGeom prst="straightConnector1">
                  <a:avLst/>
                </a:prstGeom>
                <a:ln w="31750">
                  <a:solidFill>
                    <a:srgbClr val="FF0000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18"/>
                <p:cNvSpPr txBox="1"/>
                <p:nvPr/>
              </p:nvSpPr>
              <p:spPr>
                <a:xfrm>
                  <a:off x="1981200" y="5181600"/>
                  <a:ext cx="401072" cy="58477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dirty="0" smtClean="0">
                      <a:solidFill>
                        <a:srgbClr val="181636"/>
                      </a:solidFill>
                    </a:rPr>
                    <a:t>p</a:t>
                  </a:r>
                  <a:endParaRPr lang="en-US" sz="3200" dirty="0">
                    <a:solidFill>
                      <a:srgbClr val="181636"/>
                    </a:solidFill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4572000" y="5181600"/>
                  <a:ext cx="776175" cy="58477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dirty="0" smtClean="0">
                      <a:solidFill>
                        <a:srgbClr val="FF0000"/>
                      </a:solidFill>
                    </a:rPr>
                    <a:t>p</a:t>
                  </a:r>
                  <a:r>
                    <a:rPr lang="en-US" sz="3200" dirty="0" smtClean="0">
                      <a:solidFill>
                        <a:srgbClr val="181636"/>
                      </a:solidFill>
                    </a:rPr>
                    <a:t>/p̄</a:t>
                  </a:r>
                  <a:endParaRPr lang="en-US" sz="3200" dirty="0">
                    <a:solidFill>
                      <a:srgbClr val="181636"/>
                    </a:solidFill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5254679" y="4393912"/>
                  <a:ext cx="686406" cy="58477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dirty="0" smtClean="0">
                      <a:solidFill>
                        <a:srgbClr val="002060"/>
                      </a:solidFill>
                    </a:rPr>
                    <a:t>W</a:t>
                  </a:r>
                  <a:r>
                    <a:rPr lang="en-US" sz="3200" baseline="30000" dirty="0" smtClean="0">
                      <a:solidFill>
                        <a:srgbClr val="002060"/>
                      </a:solidFill>
                    </a:rPr>
                    <a:t>+</a:t>
                  </a:r>
                  <a:endParaRPr lang="en-US" sz="3200" baseline="30000" dirty="0">
                    <a:solidFill>
                      <a:srgbClr val="002060"/>
                    </a:solidFill>
                  </a:endParaRPr>
                </a:p>
              </p:txBody>
            </p:sp>
            <p:cxnSp>
              <p:nvCxnSpPr>
                <p:cNvPr id="22" name="Straight Arrow Connector 21"/>
                <p:cNvCxnSpPr/>
                <p:nvPr/>
              </p:nvCxnSpPr>
              <p:spPr>
                <a:xfrm rot="5400000" flipH="1" flipV="1">
                  <a:off x="3495967" y="4280408"/>
                  <a:ext cx="329626" cy="1588"/>
                </a:xfrm>
                <a:prstGeom prst="straightConnector1">
                  <a:avLst/>
                </a:prstGeom>
                <a:ln w="317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TextBox 22"/>
                <p:cNvSpPr txBox="1"/>
                <p:nvPr/>
              </p:nvSpPr>
              <p:spPr>
                <a:xfrm>
                  <a:off x="3733800" y="3810000"/>
                  <a:ext cx="875561" cy="58477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dirty="0" smtClean="0">
                      <a:solidFill>
                        <a:srgbClr val="FF0000"/>
                      </a:solidFill>
                    </a:rPr>
                    <a:t>W</a:t>
                  </a:r>
                  <a:r>
                    <a:rPr lang="en-US" sz="3200" baseline="30000" dirty="0" smtClean="0">
                      <a:solidFill>
                        <a:srgbClr val="FF0000"/>
                      </a:solidFill>
                    </a:rPr>
                    <a:t>+/-</a:t>
                  </a:r>
                  <a:endParaRPr lang="en-US" sz="3200" baseline="30000" dirty="0">
                    <a:solidFill>
                      <a:srgbClr val="FF0000"/>
                    </a:solidFill>
                  </a:endParaRPr>
                </a:p>
              </p:txBody>
            </p:sp>
          </p:grpSp>
          <p:cxnSp>
            <p:nvCxnSpPr>
              <p:cNvPr id="15" name="Straight Arrow Connector 14"/>
              <p:cNvCxnSpPr/>
              <p:nvPr/>
            </p:nvCxnSpPr>
            <p:spPr>
              <a:xfrm rot="5400000" flipH="1" flipV="1">
                <a:off x="3621883" y="5409406"/>
                <a:ext cx="381000" cy="1588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Straight Arrow Connector 11"/>
            <p:cNvCxnSpPr/>
            <p:nvPr/>
          </p:nvCxnSpPr>
          <p:spPr>
            <a:xfrm flipV="1">
              <a:off x="4914161" y="5143500"/>
              <a:ext cx="492918" cy="15240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23" descr="LOPolarizations-prelim.png"/>
          <p:cNvPicPr>
            <a:picLocks noChangeAspect="1"/>
          </p:cNvPicPr>
          <p:nvPr/>
        </p:nvPicPr>
        <p:blipFill>
          <a:blip r:embed="rId2" cstate="print"/>
          <a:srcRect t="-4902"/>
          <a:stretch>
            <a:fillRect/>
          </a:stretch>
        </p:blipFill>
        <p:spPr>
          <a:xfrm>
            <a:off x="4740165" y="3353191"/>
            <a:ext cx="4246179" cy="336912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" name="TextBox 24"/>
          <p:cNvSpPr txBox="1"/>
          <p:nvPr/>
        </p:nvSpPr>
        <p:spPr>
          <a:xfrm>
            <a:off x="1074445" y="3745368"/>
            <a:ext cx="585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256289" y="4023372"/>
            <a:ext cx="818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known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7175014" y="3168525"/>
            <a:ext cx="1811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[</a:t>
            </a:r>
            <a:r>
              <a:rPr lang="en-US" dirty="0" err="1" smtClean="0">
                <a:solidFill>
                  <a:srgbClr val="00B050"/>
                </a:solidFill>
              </a:rPr>
              <a:t>BlackHat</a:t>
            </a:r>
            <a:r>
              <a:rPr lang="en-US" dirty="0" smtClean="0">
                <a:solidFill>
                  <a:srgbClr val="00B050"/>
                </a:solidFill>
              </a:rPr>
              <a:t> 09’,10’]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4709006" y="1525671"/>
            <a:ext cx="4572000" cy="507831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i="1" dirty="0" smtClean="0"/>
              <a:t>W</a:t>
            </a:r>
            <a:r>
              <a:rPr lang="en-US" sz="2000" dirty="0" smtClean="0"/>
              <a:t> Polarization analyzed by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 smtClean="0"/>
              <a:t>leptons: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000" dirty="0" smtClean="0">
              <a:sym typeface="Symbol" pitchFamily="18" charset="2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000" dirty="0" smtClean="0">
              <a:sym typeface="Symbol" pitchFamily="18" charset="2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000" dirty="0" smtClean="0">
              <a:sym typeface="Symbol" pitchFamily="18" charset="2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000" dirty="0" smtClean="0">
              <a:sym typeface="Symbol" pitchFamily="18" charset="2"/>
            </a:endParaRPr>
          </a:p>
          <a:p>
            <a:pPr marL="342900" indent="-342900">
              <a:spcBef>
                <a:spcPct val="20000"/>
              </a:spcBef>
            </a:pPr>
            <a:endParaRPr lang="en-US" sz="2000" dirty="0" smtClean="0">
              <a:sym typeface="Symbol" pitchFamily="18" charset="2"/>
            </a:endParaRPr>
          </a:p>
          <a:p>
            <a:pPr marL="342900" indent="-342900">
              <a:spcBef>
                <a:spcPct val="20000"/>
              </a:spcBef>
            </a:pPr>
            <a:endParaRPr lang="en-US" sz="2000" dirty="0" smtClean="0">
              <a:sym typeface="Symbol" pitchFamily="18" charset="2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US" sz="2000" dirty="0" smtClean="0">
                <a:sym typeface="Symbol" pitchFamily="18" charset="2"/>
              </a:rPr>
              <a:t> </a:t>
            </a:r>
            <a:r>
              <a:rPr lang="en-US" sz="2000" i="1" dirty="0" smtClean="0">
                <a:solidFill>
                  <a:srgbClr val="FF0000"/>
                </a:solidFill>
                <a:sym typeface="Symbol" pitchFamily="18" charset="2"/>
              </a:rPr>
              <a:t>E</a:t>
            </a:r>
            <a:r>
              <a:rPr lang="en-US" sz="2000" baseline="-25000" dirty="0" smtClean="0">
                <a:solidFill>
                  <a:srgbClr val="FF0000"/>
                </a:solidFill>
                <a:sym typeface="Symbol" pitchFamily="18" charset="2"/>
              </a:rPr>
              <a:t>T</a:t>
            </a:r>
            <a:r>
              <a:rPr lang="en-US" sz="2000" dirty="0" smtClean="0">
                <a:sym typeface="Symbol" pitchFamily="18" charset="2"/>
              </a:rPr>
              <a:t> dependence of </a:t>
            </a:r>
            <a:r>
              <a:rPr lang="en-US" sz="2000" i="1" dirty="0" smtClean="0">
                <a:solidFill>
                  <a:srgbClr val="FF0000"/>
                </a:solidFill>
                <a:sym typeface="Symbol" pitchFamily="18" charset="2"/>
              </a:rPr>
              <a:t>e</a:t>
            </a:r>
            <a:r>
              <a:rPr lang="en-US" sz="2000" baseline="30000" dirty="0" smtClean="0">
                <a:solidFill>
                  <a:srgbClr val="FF0000"/>
                </a:solidFill>
                <a:sym typeface="Symbol" pitchFamily="18" charset="2"/>
              </a:rPr>
              <a:t>+</a:t>
            </a:r>
            <a:r>
              <a:rPr lang="en-US" sz="2000" dirty="0" smtClean="0">
                <a:solidFill>
                  <a:srgbClr val="FF0000"/>
                </a:solidFill>
                <a:sym typeface="Symbol" pitchFamily="18" charset="2"/>
              </a:rPr>
              <a:t>/</a:t>
            </a:r>
            <a:r>
              <a:rPr lang="en-US" sz="2000" i="1" dirty="0" smtClean="0">
                <a:solidFill>
                  <a:srgbClr val="FF0000"/>
                </a:solidFill>
                <a:sym typeface="Symbol" pitchFamily="18" charset="2"/>
              </a:rPr>
              <a:t>e</a:t>
            </a:r>
            <a:r>
              <a:rPr lang="en-US" sz="2000" baseline="30000" dirty="0" smtClean="0">
                <a:solidFill>
                  <a:srgbClr val="FF0000"/>
                </a:solidFill>
                <a:sym typeface="Symbol" pitchFamily="18" charset="2"/>
              </a:rPr>
              <a:t>−</a:t>
            </a:r>
            <a:r>
              <a:rPr lang="en-US" sz="2000" dirty="0" smtClean="0">
                <a:solidFill>
                  <a:srgbClr val="FF0000"/>
                </a:solidFill>
                <a:sym typeface="Symbol" pitchFamily="18" charset="2"/>
              </a:rPr>
              <a:t> ratio </a:t>
            </a:r>
          </a:p>
          <a:p>
            <a:pPr marL="342900" lvl="0" indent="-342900">
              <a:spcBef>
                <a:spcPct val="20000"/>
              </a:spcBef>
            </a:pPr>
            <a:r>
              <a:rPr lang="en-US" sz="2000" dirty="0" smtClean="0">
                <a:sym typeface="Symbol" pitchFamily="18" charset="2"/>
              </a:rPr>
              <a:t>and </a:t>
            </a:r>
            <a:r>
              <a:rPr lang="en-US" sz="2000" dirty="0" smtClean="0">
                <a:solidFill>
                  <a:srgbClr val="FF0000"/>
                </a:solidFill>
                <a:sym typeface="Symbol" pitchFamily="18" charset="2"/>
              </a:rPr>
              <a:t>missing </a:t>
            </a:r>
            <a:r>
              <a:rPr lang="en-US" sz="2000" i="1" dirty="0" smtClean="0">
                <a:solidFill>
                  <a:srgbClr val="FF0000"/>
                </a:solidFill>
                <a:sym typeface="Symbol" pitchFamily="18" charset="2"/>
              </a:rPr>
              <a:t>E</a:t>
            </a:r>
            <a:r>
              <a:rPr lang="en-US" sz="2000" baseline="-25000" dirty="0" smtClean="0">
                <a:solidFill>
                  <a:srgbClr val="FF0000"/>
                </a:solidFill>
                <a:sym typeface="Symbol" pitchFamily="18" charset="2"/>
              </a:rPr>
              <a:t>T</a:t>
            </a:r>
            <a:r>
              <a:rPr lang="en-US" sz="2000" dirty="0" smtClean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sz="2000" dirty="0" smtClean="0">
                <a:sym typeface="Symbol" pitchFamily="18" charset="2"/>
              </a:rPr>
              <a:t>in </a:t>
            </a:r>
            <a:r>
              <a:rPr lang="en-US" sz="2000" i="1" dirty="0" smtClean="0">
                <a:sym typeface="Symbol" pitchFamily="18" charset="2"/>
              </a:rPr>
              <a:t>W</a:t>
            </a:r>
            <a:r>
              <a:rPr lang="en-US" sz="2000" baseline="30000" dirty="0" smtClean="0">
                <a:sym typeface="Symbol" pitchFamily="18" charset="2"/>
              </a:rPr>
              <a:t>+</a:t>
            </a:r>
            <a:r>
              <a:rPr lang="en-US" sz="2000" dirty="0" smtClean="0">
                <a:sym typeface="Symbol" pitchFamily="18" charset="2"/>
              </a:rPr>
              <a:t>/</a:t>
            </a:r>
            <a:r>
              <a:rPr lang="en-US" sz="2000" i="1" dirty="0" smtClean="0">
                <a:sym typeface="Symbol" pitchFamily="18" charset="2"/>
              </a:rPr>
              <a:t>W</a:t>
            </a:r>
            <a:r>
              <a:rPr lang="en-US" sz="2000" baseline="30000" dirty="0" smtClean="0">
                <a:sym typeface="Symbol" pitchFamily="18" charset="2"/>
              </a:rPr>
              <a:t>−</a:t>
            </a:r>
            <a:r>
              <a:rPr lang="en-US" sz="2000" dirty="0" smtClean="0">
                <a:sym typeface="Symbol" pitchFamily="18" charset="2"/>
              </a:rPr>
              <a:t> at LHC.</a:t>
            </a:r>
          </a:p>
          <a:p>
            <a:pPr marL="342900" lvl="0" indent="-342900">
              <a:spcBef>
                <a:spcPct val="20000"/>
              </a:spcBef>
            </a:pPr>
            <a:endParaRPr lang="en-US" sz="2000" baseline="30000" dirty="0" smtClean="0">
              <a:sym typeface="Symbol" pitchFamily="18" charset="2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 smtClean="0">
                <a:sym typeface="Symbol" pitchFamily="18" charset="2"/>
              </a:rPr>
              <a:t>Useful  for distinguishing “prompt”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2000" i="1" dirty="0" smtClean="0">
                <a:sym typeface="Symbol" pitchFamily="18" charset="2"/>
              </a:rPr>
              <a:t>W</a:t>
            </a:r>
            <a:r>
              <a:rPr lang="en-US" sz="2000" dirty="0" smtClean="0">
                <a:sym typeface="Symbol" pitchFamily="18" charset="2"/>
              </a:rPr>
              <a:t>s from daughter </a:t>
            </a:r>
            <a:r>
              <a:rPr lang="en-US" sz="2000" i="1" dirty="0" smtClean="0">
                <a:sym typeface="Symbol" pitchFamily="18" charset="2"/>
              </a:rPr>
              <a:t>W</a:t>
            </a:r>
            <a:r>
              <a:rPr lang="en-US" sz="2000" dirty="0" smtClean="0">
                <a:sym typeface="Symbol" pitchFamily="18" charset="2"/>
              </a:rPr>
              <a:t>s in top decay (or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2000" dirty="0" smtClean="0">
                <a:sym typeface="Symbol" pitchFamily="18" charset="2"/>
              </a:rPr>
              <a:t>new heavy-particle decays)!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39055"/>
            <a:ext cx="4709006" cy="2630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High-E</a:t>
            </a:r>
            <a:r>
              <a:rPr lang="en-US" sz="3600" baseline="-25000" dirty="0" smtClean="0">
                <a:solidFill>
                  <a:srgbClr val="FF0000"/>
                </a:solidFill>
              </a:rPr>
              <a:t>T </a:t>
            </a:r>
            <a:r>
              <a:rPr lang="en-US" sz="3600" i="1" dirty="0" smtClean="0"/>
              <a:t>W</a:t>
            </a:r>
            <a:r>
              <a:rPr lang="en-US" sz="3600" dirty="0" smtClean="0"/>
              <a:t> Polarization: analyzed by leptons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6646" y="1525671"/>
            <a:ext cx="4682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Ratio: E</a:t>
            </a:r>
            <a:r>
              <a:rPr lang="en-US" sz="2000" baseline="-25000" dirty="0" smtClean="0"/>
              <a:t>T</a:t>
            </a:r>
            <a:r>
              <a:rPr lang="en-US" sz="2000" dirty="0" smtClean="0"/>
              <a:t> of  e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 over E</a:t>
            </a:r>
            <a:r>
              <a:rPr lang="en-US" sz="2000" baseline="-25000" dirty="0" smtClean="0"/>
              <a:t>T </a:t>
            </a:r>
            <a:r>
              <a:rPr lang="en-US" sz="2000" dirty="0" smtClean="0"/>
              <a:t> of e</a:t>
            </a:r>
            <a:r>
              <a:rPr lang="en-US" sz="2000" baseline="30000" dirty="0" smtClean="0"/>
              <a:t>- </a:t>
            </a:r>
            <a:r>
              <a:rPr lang="en-US" sz="2000" dirty="0" smtClean="0">
                <a:solidFill>
                  <a:srgbClr val="00B050"/>
                </a:solidFill>
              </a:rPr>
              <a:t>[</a:t>
            </a:r>
            <a:r>
              <a:rPr lang="en-US" sz="2000" dirty="0" err="1" smtClean="0">
                <a:solidFill>
                  <a:srgbClr val="00B050"/>
                </a:solidFill>
              </a:rPr>
              <a:t>BlackHat</a:t>
            </a:r>
            <a:r>
              <a:rPr lang="en-US" sz="2000" dirty="0" smtClean="0">
                <a:solidFill>
                  <a:srgbClr val="00B050"/>
                </a:solidFill>
              </a:rPr>
              <a:t> 09’]</a:t>
            </a:r>
            <a:r>
              <a:rPr lang="en-US" sz="2000" baseline="30000" dirty="0" smtClean="0">
                <a:solidFill>
                  <a:srgbClr val="00B050"/>
                </a:solidFill>
              </a:rPr>
              <a:t> 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5818620" y="2049518"/>
            <a:ext cx="1770330" cy="2155461"/>
            <a:chOff x="1869776" y="2365338"/>
            <a:chExt cx="2177588" cy="2463674"/>
          </a:xfrm>
        </p:grpSpPr>
        <p:pic>
          <p:nvPicPr>
            <p:cNvPr id="5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t="3721" r="56408"/>
            <a:stretch>
              <a:fillRect/>
            </a:stretch>
          </p:blipFill>
          <p:spPr bwMode="auto">
            <a:xfrm>
              <a:off x="1869776" y="2694571"/>
              <a:ext cx="2177588" cy="2134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" name="TextBox 58"/>
            <p:cNvSpPr txBox="1"/>
            <p:nvPr/>
          </p:nvSpPr>
          <p:spPr>
            <a:xfrm>
              <a:off x="3067502" y="2365338"/>
              <a:ext cx="578122" cy="5276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Symbol" pitchFamily="18" charset="2"/>
                </a:rPr>
                <a:t>n</a:t>
              </a:r>
              <a:r>
                <a:rPr lang="en-US" sz="2400" baseline="-25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L</a:t>
              </a:r>
              <a:endParaRPr lang="en-US" sz="2400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529273" y="3232273"/>
              <a:ext cx="3449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aseline="-25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R</a:t>
              </a:r>
              <a:endParaRPr lang="en-US" sz="2400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High-E</a:t>
            </a:r>
            <a:r>
              <a:rPr lang="en-US" baseline="-25000" dirty="0" smtClean="0">
                <a:solidFill>
                  <a:srgbClr val="FF0000"/>
                </a:solidFill>
              </a:rPr>
              <a:t>T </a:t>
            </a:r>
            <a:r>
              <a:rPr lang="en-US" i="1" dirty="0" smtClean="0"/>
              <a:t>W</a:t>
            </a:r>
            <a:r>
              <a:rPr lang="en-US" dirty="0" smtClean="0"/>
              <a:t> Polarization</a:t>
            </a:r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457200" y="2063068"/>
            <a:ext cx="2391105" cy="2454808"/>
            <a:chOff x="571966" y="2732690"/>
            <a:chExt cx="2185414" cy="1831566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56817"/>
            <a:stretch>
              <a:fillRect/>
            </a:stretch>
          </p:blipFill>
          <p:spPr bwMode="auto">
            <a:xfrm>
              <a:off x="1343840" y="3699641"/>
              <a:ext cx="1413540" cy="864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b="51706"/>
            <a:stretch>
              <a:fillRect/>
            </a:stretch>
          </p:blipFill>
          <p:spPr bwMode="auto">
            <a:xfrm>
              <a:off x="1343840" y="2732690"/>
              <a:ext cx="1413540" cy="966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1" name="Group 30"/>
            <p:cNvGrpSpPr/>
            <p:nvPr/>
          </p:nvGrpSpPr>
          <p:grpSpPr>
            <a:xfrm>
              <a:off x="893379" y="3702817"/>
              <a:ext cx="515007" cy="3176"/>
              <a:chOff x="693683" y="3699641"/>
              <a:chExt cx="515007" cy="3176"/>
            </a:xfrm>
          </p:grpSpPr>
          <p:cxnSp>
            <p:nvCxnSpPr>
              <p:cNvPr id="15" name="Straight Arrow Connector 14"/>
              <p:cNvCxnSpPr/>
              <p:nvPr/>
            </p:nvCxnSpPr>
            <p:spPr>
              <a:xfrm>
                <a:off x="693683" y="3701229"/>
                <a:ext cx="304800" cy="1588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693683" y="3699641"/>
                <a:ext cx="515007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/>
            <p:cNvGrpSpPr/>
            <p:nvPr/>
          </p:nvGrpSpPr>
          <p:grpSpPr>
            <a:xfrm rot="10800000">
              <a:off x="1450426" y="3695483"/>
              <a:ext cx="515007" cy="3176"/>
              <a:chOff x="693683" y="3699641"/>
              <a:chExt cx="515007" cy="3176"/>
            </a:xfrm>
          </p:grpSpPr>
          <p:cxnSp>
            <p:nvCxnSpPr>
              <p:cNvPr id="33" name="Straight Arrow Connector 32"/>
              <p:cNvCxnSpPr/>
              <p:nvPr/>
            </p:nvCxnSpPr>
            <p:spPr>
              <a:xfrm>
                <a:off x="693683" y="3701229"/>
                <a:ext cx="304800" cy="1588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693683" y="3699641"/>
                <a:ext cx="515007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TextBox 34"/>
            <p:cNvSpPr txBox="1"/>
            <p:nvPr/>
          </p:nvSpPr>
          <p:spPr>
            <a:xfrm>
              <a:off x="571966" y="3548030"/>
              <a:ext cx="280128" cy="27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995823" y="3555808"/>
              <a:ext cx="280128" cy="27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848304" y="3120061"/>
            <a:ext cx="2027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+  charge conjugate</a:t>
            </a:r>
          </a:p>
          <a:p>
            <a:r>
              <a:rPr lang="en-US" b="1" dirty="0" smtClean="0"/>
              <a:t>    decay</a:t>
            </a:r>
            <a:endParaRPr lang="en-US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37342" y="1431976"/>
            <a:ext cx="3207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Semi-</a:t>
            </a:r>
            <a:r>
              <a:rPr lang="en-US" sz="2400" dirty="0" err="1" smtClean="0"/>
              <a:t>leptonic</a:t>
            </a:r>
            <a:r>
              <a:rPr lang="en-US" sz="2400" dirty="0" smtClean="0"/>
              <a:t> </a:t>
            </a:r>
            <a:r>
              <a:rPr lang="en-US" sz="2400" dirty="0" err="1" smtClean="0"/>
              <a:t>tt</a:t>
            </a:r>
            <a:r>
              <a:rPr lang="en-US" sz="2400" dirty="0" smtClean="0"/>
              <a:t>ˉ-decay</a:t>
            </a:r>
            <a:endParaRPr lang="en-US" sz="2400" dirty="0"/>
          </a:p>
        </p:txBody>
      </p:sp>
      <p:sp>
        <p:nvSpPr>
          <p:cNvPr id="22" name="Rectangle 21"/>
          <p:cNvSpPr/>
          <p:nvPr/>
        </p:nvSpPr>
        <p:spPr>
          <a:xfrm>
            <a:off x="5145578" y="1417638"/>
            <a:ext cx="3541222" cy="4565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Semi-</a:t>
            </a:r>
            <a:r>
              <a:rPr lang="en-US" sz="2400" dirty="0" err="1" smtClean="0"/>
              <a:t>leptonic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top</a:t>
            </a:r>
            <a:r>
              <a:rPr lang="en-US" sz="2400" dirty="0" smtClean="0"/>
              <a:t> decay involves </a:t>
            </a:r>
            <a:r>
              <a:rPr lang="en-US" sz="2400" dirty="0" smtClean="0">
                <a:solidFill>
                  <a:srgbClr val="0070C0"/>
                </a:solidFill>
              </a:rPr>
              <a:t>left-handed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W</a:t>
            </a:r>
            <a:r>
              <a:rPr lang="en-US" sz="2400" baseline="30000" dirty="0" smtClean="0">
                <a:solidFill>
                  <a:srgbClr val="FF0000"/>
                </a:solidFill>
                <a:cs typeface="Times New Roman" pitchFamily="18" charset="0"/>
              </a:rPr>
              <a:t>+</a:t>
            </a:r>
          </a:p>
          <a:p>
            <a:pPr>
              <a:buFont typeface="Arial" pitchFamily="34" charset="0"/>
              <a:buChar char="•"/>
            </a:pPr>
            <a:endParaRPr lang="en-US" sz="2400" baseline="30000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But charge conjugate</a:t>
            </a:r>
            <a:r>
              <a:rPr lang="en-US" sz="2400" dirty="0" smtClean="0">
                <a:solidFill>
                  <a:srgbClr val="FF0000"/>
                </a:solidFill>
              </a:rPr>
              <a:t> top </a:t>
            </a:r>
            <a:r>
              <a:rPr lang="en-US" sz="2400" dirty="0" smtClean="0"/>
              <a:t>decay involves </a:t>
            </a:r>
            <a:r>
              <a:rPr lang="en-US" sz="2400" dirty="0" smtClean="0">
                <a:solidFill>
                  <a:srgbClr val="009900"/>
                </a:solidFill>
              </a:rPr>
              <a:t>right-handed 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W</a:t>
            </a:r>
            <a:r>
              <a:rPr lang="en-US" sz="2400" baseline="30000" dirty="0" smtClean="0">
                <a:solidFill>
                  <a:srgbClr val="FF0000"/>
                </a:solidFill>
                <a:cs typeface="Times New Roman" pitchFamily="18" charset="0"/>
              </a:rPr>
              <a:t>-</a:t>
            </a:r>
            <a:endParaRPr lang="en-US" sz="2400" dirty="0" smtClean="0">
              <a:solidFill>
                <a:srgbClr val="00990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400" dirty="0" smtClean="0">
              <a:solidFill>
                <a:srgbClr val="009900"/>
              </a:solidFill>
            </a:endParaRPr>
          </a:p>
          <a:p>
            <a:r>
              <a:rPr lang="en-US" sz="2400" dirty="0" smtClean="0">
                <a:sym typeface="Symbol" pitchFamily="18" charset="2"/>
              </a:rPr>
              <a:t>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Electron and positron have </a:t>
            </a:r>
            <a:r>
              <a:rPr lang="en-US" sz="2400" dirty="0" smtClean="0">
                <a:solidFill>
                  <a:srgbClr val="0000FF"/>
                </a:solidFill>
                <a:sym typeface="Wingdings" pitchFamily="2" charset="2"/>
              </a:rPr>
              <a:t>almost identical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</a:t>
            </a:r>
            <a:r>
              <a:rPr lang="en-US" sz="2400" baseline="-25000" dirty="0" err="1" smtClean="0">
                <a:sym typeface="Wingdings" pitchFamily="2" charset="2"/>
              </a:rPr>
              <a:t>T</a:t>
            </a:r>
            <a:r>
              <a:rPr lang="en-US" sz="2400" dirty="0" smtClean="0">
                <a:sym typeface="Wingdings" pitchFamily="2" charset="2"/>
              </a:rPr>
              <a:t> distributions.</a:t>
            </a:r>
          </a:p>
          <a:p>
            <a:pPr>
              <a:buFont typeface="Arial" pitchFamily="34" charset="0"/>
              <a:buChar char="•"/>
            </a:pPr>
            <a:endParaRPr lang="en-US" sz="2400" baseline="30000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400" baseline="30000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000" baseline="30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000" baseline="30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 Box 18"/>
          <p:cNvSpPr txBox="1">
            <a:spLocks noChangeArrowheads="1"/>
          </p:cNvSpPr>
          <p:nvPr/>
        </p:nvSpPr>
        <p:spPr bwMode="auto">
          <a:xfrm>
            <a:off x="457200" y="5286756"/>
            <a:ext cx="7893117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en-US" sz="2400" dirty="0" smtClean="0">
                <a:sym typeface="Wingdings" pitchFamily="2" charset="2"/>
              </a:rPr>
              <a:t>Nice handle on separating </a:t>
            </a:r>
            <a:r>
              <a:rPr lang="en-US" sz="2400" i="1" dirty="0" smtClean="0">
                <a:solidFill>
                  <a:srgbClr val="0000FF"/>
                </a:solidFill>
                <a:sym typeface="Wingdings" pitchFamily="2" charset="2"/>
              </a:rPr>
              <a:t>W</a:t>
            </a:r>
            <a:r>
              <a:rPr lang="en-US" sz="2400" dirty="0" smtClean="0">
                <a:solidFill>
                  <a:srgbClr val="0000FF"/>
                </a:solidFill>
                <a:sym typeface="Wingdings" pitchFamily="2" charset="2"/>
              </a:rPr>
              <a:t> + jets</a:t>
            </a:r>
            <a:r>
              <a:rPr lang="en-US" sz="2400" dirty="0" smtClean="0">
                <a:sym typeface="Wingdings" pitchFamily="2" charset="2"/>
              </a:rPr>
              <a:t> from semi-</a:t>
            </a:r>
            <a:r>
              <a:rPr lang="en-US" sz="2400" dirty="0" err="1" smtClean="0">
                <a:sym typeface="Wingdings" pitchFamily="2" charset="2"/>
              </a:rPr>
              <a:t>leptonic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sym typeface="Wingdings" pitchFamily="2" charset="2"/>
              </a:rPr>
              <a:t>top pairs.</a:t>
            </a:r>
            <a:endParaRPr lang="en-US" sz="2400" baseline="30000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898695" y="2635482"/>
            <a:ext cx="237566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800" i="1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endParaRPr lang="en-US" sz="800" dirty="0"/>
          </a:p>
        </p:txBody>
      </p:sp>
      <p:sp>
        <p:nvSpPr>
          <p:cNvPr id="25" name="Rectangle 24"/>
          <p:cNvSpPr/>
          <p:nvPr/>
        </p:nvSpPr>
        <p:spPr>
          <a:xfrm>
            <a:off x="1898695" y="2481594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W</a:t>
            </a:r>
            <a:r>
              <a:rPr lang="en-US" i="1" baseline="-25000" dirty="0" smtClean="0">
                <a:solidFill>
                  <a:srgbClr val="FF0000"/>
                </a:solidFill>
                <a:cs typeface="Times New Roman" pitchFamily="18" charset="0"/>
              </a:rPr>
              <a:t>L</a:t>
            </a:r>
            <a:r>
              <a:rPr lang="en-US" baseline="30000" dirty="0" smtClean="0">
                <a:solidFill>
                  <a:srgbClr val="FF0000"/>
                </a:solidFill>
                <a:cs typeface="Times New Roman" pitchFamily="18" charset="0"/>
              </a:rPr>
              <a:t>+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rot="16200000" flipV="1">
            <a:off x="899786" y="2805178"/>
            <a:ext cx="584482" cy="360631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16200000" flipV="1">
            <a:off x="923735" y="2881009"/>
            <a:ext cx="437233" cy="37706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10800000">
            <a:off x="953817" y="3120062"/>
            <a:ext cx="304325" cy="157675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0029" y="69012"/>
            <a:ext cx="5793971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Jet-Production Ratios: </a:t>
            </a:r>
            <a:r>
              <a:rPr lang="en-US" dirty="0" err="1" smtClean="0">
                <a:solidFill>
                  <a:srgbClr val="FF0000"/>
                </a:solidFill>
              </a:rPr>
              <a:t>Z+jets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3864" y="1600200"/>
            <a:ext cx="5400136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Ratios of jet cross sections </a:t>
            </a:r>
          </a:p>
          <a:p>
            <a:pPr>
              <a:buNone/>
            </a:pPr>
            <a:r>
              <a:rPr lang="en-US" dirty="0" smtClean="0"/>
              <a:t>should be less sensitive  </a:t>
            </a:r>
            <a:r>
              <a:rPr lang="en-US" dirty="0" smtClean="0">
                <a:solidFill>
                  <a:srgbClr val="C00000"/>
                </a:solidFill>
              </a:rPr>
              <a:t>jet </a:t>
            </a:r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energy scale </a:t>
            </a:r>
            <a:r>
              <a:rPr lang="en-US" dirty="0" smtClean="0"/>
              <a:t>and</a:t>
            </a:r>
            <a:r>
              <a:rPr lang="en-US" dirty="0" smtClean="0">
                <a:solidFill>
                  <a:srgbClr val="C00000"/>
                </a:solidFill>
              </a:rPr>
              <a:t> non-pert corrections</a:t>
            </a:r>
          </a:p>
          <a:p>
            <a:pPr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/>
              <a:t>Ratios are stable LO</a:t>
            </a:r>
            <a:r>
              <a:rPr lang="en-US" dirty="0" smtClean="0">
                <a:sym typeface="Symbol"/>
              </a:rPr>
              <a:t>NLO</a:t>
            </a:r>
          </a:p>
          <a:p>
            <a:endParaRPr lang="en-US" dirty="0" smtClean="0"/>
          </a:p>
          <a:p>
            <a:r>
              <a:rPr lang="en-US" dirty="0" smtClean="0"/>
              <a:t>But hide a lot of structure in </a:t>
            </a:r>
          </a:p>
          <a:p>
            <a:pPr>
              <a:buNone/>
            </a:pPr>
            <a:r>
              <a:rPr lang="en-US" dirty="0" smtClean="0"/>
              <a:t>differential distributions:</a:t>
            </a:r>
          </a:p>
          <a:p>
            <a:pPr lvl="1"/>
            <a:r>
              <a:rPr lang="en-US" dirty="0" smtClean="0"/>
              <a:t>Kinematic constraints at low </a:t>
            </a:r>
            <a:r>
              <a:rPr lang="en-US" sz="1800" i="1" dirty="0" err="1" smtClean="0"/>
              <a:t>p</a:t>
            </a:r>
            <a:r>
              <a:rPr lang="en-US" sz="1800" baseline="-25000" dirty="0" err="1" smtClean="0"/>
              <a:t>T</a:t>
            </a:r>
            <a:r>
              <a:rPr lang="en-US" dirty="0" smtClean="0"/>
              <a:t> in 2/1</a:t>
            </a:r>
          </a:p>
          <a:p>
            <a:pPr lvl="1"/>
            <a:r>
              <a:rPr lang="en-US" dirty="0" smtClean="0"/>
              <a:t>Factorization &amp; IR </a:t>
            </a:r>
            <a:r>
              <a:rPr lang="en-US" dirty="0" err="1" smtClean="0"/>
              <a:t>ln</a:t>
            </a:r>
            <a:r>
              <a:rPr lang="en-US" dirty="0" smtClean="0"/>
              <a:t>(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/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p</a:t>
            </a:r>
            <a:r>
              <a:rPr lang="en-US" sz="1800" baseline="-25000" dirty="0" err="1" smtClean="0"/>
              <a:t>T</a:t>
            </a:r>
            <a:r>
              <a:rPr lang="en-US" sz="1800" baseline="-25000" dirty="0" smtClean="0"/>
              <a:t> min</a:t>
            </a:r>
            <a:r>
              <a:rPr lang="en-US" dirty="0" smtClean="0"/>
              <a:t>)s at intermediate </a:t>
            </a:r>
            <a:r>
              <a:rPr lang="en-US" sz="1800" i="1" dirty="0" err="1" smtClean="0"/>
              <a:t>p</a:t>
            </a:r>
            <a:r>
              <a:rPr lang="en-US" sz="1800" baseline="-25000" dirty="0" err="1" smtClean="0"/>
              <a:t>T</a:t>
            </a:r>
            <a:endParaRPr lang="en-US" sz="1800" dirty="0" smtClean="0"/>
          </a:p>
          <a:p>
            <a:pPr lvl="1"/>
            <a:r>
              <a:rPr lang="en-US" dirty="0" smtClean="0"/>
              <a:t>Phase-space &amp; </a:t>
            </a:r>
            <a:r>
              <a:rPr lang="en-US" dirty="0" err="1" smtClean="0"/>
              <a:t>pdf</a:t>
            </a:r>
            <a:r>
              <a:rPr lang="en-US" dirty="0" smtClean="0"/>
              <a:t> suppression at higher </a:t>
            </a:r>
            <a:r>
              <a:rPr lang="en-US" sz="1800" i="1" dirty="0" err="1" smtClean="0"/>
              <a:t>p</a:t>
            </a:r>
            <a:r>
              <a:rPr lang="en-US" sz="1800" baseline="-25000" dirty="0" err="1" smtClean="0"/>
              <a:t>T</a:t>
            </a:r>
            <a:r>
              <a:rPr lang="en-US" dirty="0" err="1" smtClean="0"/>
              <a:t>.</a:t>
            </a:r>
            <a:endParaRPr lang="en-US" dirty="0"/>
          </a:p>
        </p:txBody>
      </p:sp>
      <p:pic>
        <p:nvPicPr>
          <p:cNvPr id="9" name="Picture 8" descr="Z1j-Z2j-Z3j-LO-7TeV-HTp_anti-kt-R4-Pt25_PTe-e+-preli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0910" y="274638"/>
            <a:ext cx="3201155" cy="3299835"/>
          </a:xfrm>
          <a:prstGeom prst="rect">
            <a:avLst/>
          </a:prstGeom>
        </p:spPr>
      </p:pic>
      <p:pic>
        <p:nvPicPr>
          <p:cNvPr id="10" name="Picture 9" descr="Z1j-Z2j-Z3j-NLO-7TeV-HTp_anti-kt-R4-Pt25_PTe-e+-preli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0909" y="3572671"/>
            <a:ext cx="3201155" cy="3299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11982" y="1560786"/>
            <a:ext cx="3933822" cy="2275490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14648" y="1560785"/>
            <a:ext cx="4929352" cy="2861585"/>
          </a:xfrm>
          <a:noFill/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8000"/>
                </a:solidFill>
              </a:rPr>
              <a:t>New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particles, e.g. </a:t>
            </a:r>
            <a:r>
              <a:rPr lang="en-US" sz="1800" dirty="0" err="1" smtClean="0">
                <a:solidFill>
                  <a:srgbClr val="008000"/>
                </a:solidFill>
              </a:rPr>
              <a:t>supersymmetry</a:t>
            </a:r>
            <a:r>
              <a:rPr lang="en-US" sz="1800" dirty="0" smtClean="0">
                <a:solidFill>
                  <a:srgbClr val="008000"/>
                </a:solidFill>
              </a:rPr>
              <a:t> , Higgs</a:t>
            </a:r>
          </a:p>
          <a:p>
            <a:pPr>
              <a:lnSpc>
                <a:spcPct val="80000"/>
              </a:lnSpc>
              <a:buNone/>
            </a:pPr>
            <a:r>
              <a:rPr lang="en-US" sz="1800" dirty="0" smtClean="0">
                <a:solidFill>
                  <a:srgbClr val="008000"/>
                </a:solidFill>
              </a:rPr>
              <a:t>boson(s) </a:t>
            </a:r>
            <a:r>
              <a:rPr lang="en-US" sz="2000" dirty="0" smtClean="0"/>
              <a:t>typically decay through cascades into</a:t>
            </a:r>
          </a:p>
          <a:p>
            <a:pPr>
              <a:lnSpc>
                <a:spcPct val="80000"/>
              </a:lnSpc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multi-jet</a:t>
            </a:r>
            <a:r>
              <a:rPr lang="en-US" sz="2000" dirty="0" smtClean="0"/>
              <a:t> final states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Kinematic signatures </a:t>
            </a:r>
            <a:r>
              <a:rPr lang="en-US" sz="2000" dirty="0" smtClean="0">
                <a:solidFill>
                  <a:srgbClr val="FF0000"/>
                </a:solidFill>
              </a:rPr>
              <a:t>not always clean</a:t>
            </a:r>
            <a:r>
              <a:rPr lang="en-US" sz="2000" dirty="0" smtClean="0"/>
              <a:t>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000" dirty="0" smtClean="0"/>
              <a:t>(</a:t>
            </a:r>
            <a:r>
              <a:rPr lang="en-US" sz="2000" i="1" dirty="0" smtClean="0"/>
              <a:t>e.g.</a:t>
            </a:r>
            <a:r>
              <a:rPr lang="en-US" sz="2000" dirty="0" smtClean="0"/>
              <a:t> mass bumps) if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dark matter</a:t>
            </a:r>
            <a:r>
              <a:rPr lang="en-US" sz="2000" dirty="0" smtClean="0">
                <a:solidFill>
                  <a:schemeClr val="accent1"/>
                </a:solidFill>
              </a:rPr>
              <a:t>, neutrinos</a:t>
            </a:r>
            <a:r>
              <a:rPr lang="en-US" sz="2000" dirty="0" smtClean="0"/>
              <a:t>, or other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smtClean="0">
                <a:solidFill>
                  <a:schemeClr val="accent1"/>
                </a:solidFill>
              </a:rPr>
              <a:t>escaping particles </a:t>
            </a:r>
            <a:r>
              <a:rPr lang="en-US" sz="2000" dirty="0" smtClean="0"/>
              <a:t>present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title"/>
          </p:nvPr>
        </p:nvSpPr>
        <p:spPr>
          <a:xfrm>
            <a:off x="378373" y="274638"/>
            <a:ext cx="8466082" cy="1286148"/>
          </a:xfrm>
        </p:spPr>
        <p:txBody>
          <a:bodyPr/>
          <a:lstStyle/>
          <a:p>
            <a:pPr eaLnBrk="1" hangingPunct="1"/>
            <a:r>
              <a:rPr lang="en-US" sz="4000" dirty="0" smtClean="0"/>
              <a:t>Signals in multi-jet final states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59604" y="2237935"/>
            <a:ext cx="3548064" cy="1414463"/>
            <a:chOff x="460" y="1152"/>
            <a:chExt cx="2448" cy="891"/>
          </a:xfrm>
          <a:effectLst/>
        </p:grpSpPr>
        <p:pic>
          <p:nvPicPr>
            <p:cNvPr id="5130" name="Picture 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0" y="1238"/>
              <a:ext cx="2448" cy="757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</p:pic>
        <p:sp>
          <p:nvSpPr>
            <p:cNvPr id="5131" name="Text Box 14"/>
            <p:cNvSpPr txBox="1">
              <a:spLocks noChangeArrowheads="1"/>
            </p:cNvSpPr>
            <p:nvPr/>
          </p:nvSpPr>
          <p:spPr bwMode="auto">
            <a:xfrm>
              <a:off x="2677" y="1525"/>
              <a:ext cx="221" cy="518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i="0" dirty="0">
                  <a:latin typeface="Symbol" pitchFamily="18" charset="2"/>
                </a:rPr>
                <a:t>c</a:t>
              </a:r>
            </a:p>
            <a:p>
              <a:endParaRPr lang="en-US" sz="2400" i="0" dirty="0">
                <a:latin typeface="Symbol" pitchFamily="18" charset="2"/>
              </a:endParaRPr>
            </a:p>
          </p:txBody>
        </p:sp>
        <p:sp>
          <p:nvSpPr>
            <p:cNvPr id="5132" name="Text Box 15"/>
            <p:cNvSpPr txBox="1">
              <a:spLocks noChangeArrowheads="1"/>
            </p:cNvSpPr>
            <p:nvPr/>
          </p:nvSpPr>
          <p:spPr bwMode="auto">
            <a:xfrm>
              <a:off x="1843" y="1675"/>
              <a:ext cx="192" cy="288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0" dirty="0">
                  <a:latin typeface="Symbol" pitchFamily="18" charset="2"/>
                </a:rPr>
                <a:t>c</a:t>
              </a:r>
            </a:p>
          </p:txBody>
        </p:sp>
        <p:sp>
          <p:nvSpPr>
            <p:cNvPr id="5133" name="Text Box 16"/>
            <p:cNvSpPr txBox="1">
              <a:spLocks noChangeArrowheads="1"/>
            </p:cNvSpPr>
            <p:nvPr/>
          </p:nvSpPr>
          <p:spPr bwMode="auto">
            <a:xfrm>
              <a:off x="2667" y="1279"/>
              <a:ext cx="199" cy="250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latin typeface="Symbol" pitchFamily="18" charset="2"/>
                </a:rPr>
                <a:t>n</a:t>
              </a:r>
            </a:p>
          </p:txBody>
        </p:sp>
        <p:sp>
          <p:nvSpPr>
            <p:cNvPr id="5134" name="Text Box 17"/>
            <p:cNvSpPr txBox="1">
              <a:spLocks noChangeArrowheads="1"/>
            </p:cNvSpPr>
            <p:nvPr/>
          </p:nvSpPr>
          <p:spPr bwMode="auto">
            <a:xfrm>
              <a:off x="2496" y="1152"/>
              <a:ext cx="199" cy="250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latin typeface="Symbol" pitchFamily="18" charset="2"/>
                </a:rPr>
                <a:t>n</a:t>
              </a:r>
            </a:p>
          </p:txBody>
        </p:sp>
      </p:grpSp>
      <p:sp>
        <p:nvSpPr>
          <p:cNvPr id="5129" name="Text Box 10"/>
          <p:cNvSpPr txBox="1">
            <a:spLocks noChangeArrowheads="1"/>
          </p:cNvSpPr>
          <p:nvPr/>
        </p:nvSpPr>
        <p:spPr bwMode="auto">
          <a:xfrm>
            <a:off x="111982" y="1666990"/>
            <a:ext cx="3300775" cy="40011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Example: SUSY</a:t>
            </a:r>
            <a:r>
              <a:rPr lang="en-US" sz="2000" i="0" dirty="0" smtClean="0"/>
              <a:t> </a:t>
            </a:r>
            <a:r>
              <a:rPr lang="en-US" sz="2000" dirty="0" err="1" smtClean="0"/>
              <a:t>g</a:t>
            </a:r>
            <a:r>
              <a:rPr lang="en-US" sz="2000" i="0" dirty="0" err="1" smtClean="0"/>
              <a:t>luino</a:t>
            </a:r>
            <a:r>
              <a:rPr lang="en-US" sz="2000" dirty="0" smtClean="0"/>
              <a:t> </a:t>
            </a:r>
            <a:r>
              <a:rPr lang="en-US" sz="2000" i="0" dirty="0" smtClean="0"/>
              <a:t>cascade</a:t>
            </a:r>
            <a:endParaRPr lang="en-US" sz="2000" i="0" dirty="0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5763" y="4792717"/>
            <a:ext cx="7960168" cy="70788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en-US" sz="2000" dirty="0" smtClean="0"/>
              <a:t>Need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precise Standard Model backgrounds</a:t>
            </a:r>
            <a:r>
              <a:rPr lang="en-US" sz="2000" dirty="0" smtClean="0"/>
              <a:t> for a </a:t>
            </a:r>
            <a:r>
              <a:rPr lang="en-US" sz="2000" dirty="0" smtClean="0">
                <a:solidFill>
                  <a:srgbClr val="009900"/>
                </a:solidFill>
              </a:rPr>
              <a:t>variety</a:t>
            </a:r>
            <a:r>
              <a:rPr lang="en-US" sz="2000" dirty="0" smtClean="0"/>
              <a:t> of processes with multiple jets, to maximize potential for </a:t>
            </a:r>
            <a:r>
              <a:rPr lang="en-US" sz="2000" dirty="0" smtClean="0">
                <a:solidFill>
                  <a:srgbClr val="0000FF"/>
                </a:solidFill>
              </a:rPr>
              <a:t>new physics discoveries.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developments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99489" y="1786759"/>
            <a:ext cx="512379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Multi-jet computation time-consuming: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need to integrate over multi particle phase space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amplitudes themselves take longer to evaluate</a:t>
            </a:r>
          </a:p>
          <a:p>
            <a:endParaRPr lang="en-US" dirty="0" smtClean="0"/>
          </a:p>
          <a:p>
            <a:r>
              <a:rPr lang="en-US" dirty="0" smtClean="0"/>
              <a:t>Or get efficiency gain from graphics cards?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[Hagiwara et al '09, </a:t>
            </a:r>
            <a:r>
              <a:rPr lang="en-US" dirty="0" err="1" smtClean="0">
                <a:solidFill>
                  <a:srgbClr val="00B050"/>
                </a:solidFill>
              </a:rPr>
              <a:t>Giele</a:t>
            </a:r>
            <a:r>
              <a:rPr lang="en-US" dirty="0" smtClean="0">
                <a:solidFill>
                  <a:srgbClr val="00B050"/>
                </a:solidFill>
              </a:rPr>
              <a:t>, </a:t>
            </a:r>
            <a:r>
              <a:rPr lang="en-US" dirty="0" err="1" smtClean="0">
                <a:solidFill>
                  <a:srgbClr val="00B050"/>
                </a:solidFill>
              </a:rPr>
              <a:t>Stavenga</a:t>
            </a:r>
            <a:r>
              <a:rPr lang="en-US" dirty="0" smtClean="0">
                <a:solidFill>
                  <a:srgbClr val="00B050"/>
                </a:solidFill>
              </a:rPr>
              <a:t> &amp; Winter '09-10]</a:t>
            </a:r>
          </a:p>
          <a:p>
            <a:endParaRPr lang="en-US" dirty="0" smtClean="0"/>
          </a:p>
          <a:p>
            <a:r>
              <a:rPr lang="en-US" dirty="0" smtClean="0"/>
              <a:t>Generation of ROOT </a:t>
            </a:r>
            <a:r>
              <a:rPr lang="en-US" dirty="0" err="1" smtClean="0"/>
              <a:t>tuples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00B050"/>
                </a:solidFill>
              </a:rPr>
              <a:t>[Huston,…; </a:t>
            </a:r>
            <a:r>
              <a:rPr lang="en-US" dirty="0" err="1" smtClean="0">
                <a:solidFill>
                  <a:srgbClr val="00B050"/>
                </a:solidFill>
              </a:rPr>
              <a:t>BlackHat</a:t>
            </a:r>
            <a:r>
              <a:rPr lang="en-US" dirty="0" smtClean="0">
                <a:solidFill>
                  <a:srgbClr val="00B050"/>
                </a:solidFill>
              </a:rPr>
              <a:t> in progress]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Re-analysis possible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Distribute distributions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Flexibility for studying scale variations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Flexibility for computing error estimates </a:t>
            </a:r>
          </a:p>
          <a:p>
            <a:r>
              <a:rPr lang="en-US" dirty="0" smtClean="0"/>
              <a:t>associated with PDFs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972" y="2444911"/>
            <a:ext cx="3084786" cy="3312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25972" y="1795799"/>
            <a:ext cx="29906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J. Winter and W. </a:t>
            </a:r>
            <a:r>
              <a:rPr lang="en-US" dirty="0" err="1" smtClean="0"/>
              <a:t>Giele</a:t>
            </a:r>
            <a:r>
              <a:rPr lang="en-US" dirty="0" smtClean="0"/>
              <a:t> 09’; </a:t>
            </a:r>
          </a:p>
          <a:p>
            <a:r>
              <a:rPr lang="en-US" dirty="0" smtClean="0"/>
              <a:t>Here LO; total NLO in progress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0F4E130-4D4A-42A5-96CD-D72D43ECD92C}" type="slidenum">
              <a:rPr lang="en-US" smtClean="0"/>
              <a:pPr/>
              <a:t>31</a:t>
            </a:fld>
            <a:endParaRPr lang="en-US" dirty="0" smtClean="0"/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2194035" y="157655"/>
            <a:ext cx="4724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Conclusions</a:t>
            </a:r>
          </a:p>
        </p:txBody>
      </p:sp>
      <p:sp>
        <p:nvSpPr>
          <p:cNvPr id="409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1869" y="1371601"/>
            <a:ext cx="8229600" cy="4984749"/>
          </a:xfrm>
          <a:noFill/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sz="2000" dirty="0" smtClean="0"/>
              <a:t>NLO calculations required for reliable QCD predictions at the </a:t>
            </a:r>
            <a:r>
              <a:rPr lang="en-US" sz="2000" dirty="0" err="1" smtClean="0"/>
              <a:t>Tevatron</a:t>
            </a:r>
            <a:r>
              <a:rPr lang="en-US" sz="2000" dirty="0" smtClean="0"/>
              <a:t> and</a:t>
            </a:r>
          </a:p>
          <a:p>
            <a:pPr>
              <a:lnSpc>
                <a:spcPct val="80000"/>
              </a:lnSpc>
              <a:buNone/>
            </a:pPr>
            <a:r>
              <a:rPr lang="en-US" sz="2000" dirty="0" smtClean="0"/>
              <a:t>LHC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9900"/>
                </a:solidFill>
              </a:rPr>
              <a:t>New efficient computational approaches </a:t>
            </a:r>
            <a:r>
              <a:rPr lang="en-US" sz="2000" dirty="0" smtClean="0"/>
              <a:t>to one-loop QCD amplitudes,</a:t>
            </a:r>
          </a:p>
          <a:p>
            <a:pPr>
              <a:lnSpc>
                <a:spcPct val="80000"/>
              </a:lnSpc>
              <a:buNone/>
            </a:pPr>
            <a:r>
              <a:rPr lang="en-US" sz="2000" dirty="0" smtClean="0"/>
              <a:t>exploiting </a:t>
            </a:r>
            <a:r>
              <a:rPr lang="en-US" sz="2000" dirty="0" err="1" smtClean="0">
                <a:solidFill>
                  <a:srgbClr val="009900"/>
                </a:solidFill>
              </a:rPr>
              <a:t>unitarity</a:t>
            </a:r>
            <a:r>
              <a:rPr lang="en-US" sz="2000" dirty="0" smtClean="0">
                <a:solidFill>
                  <a:srgbClr val="009900"/>
                </a:solidFill>
              </a:rPr>
              <a:t> &amp; factorization properties</a:t>
            </a:r>
            <a:r>
              <a:rPr lang="en-US" sz="2000" dirty="0" smtClean="0"/>
              <a:t>, are now method of choice for</a:t>
            </a:r>
          </a:p>
          <a:p>
            <a:pPr>
              <a:lnSpc>
                <a:spcPct val="80000"/>
              </a:lnSpc>
              <a:buNone/>
            </a:pPr>
            <a:r>
              <a:rPr lang="en-US" sz="2000" dirty="0" smtClean="0"/>
              <a:t>important LHC backgrounds.</a:t>
            </a:r>
            <a:endParaRPr lang="en-US" sz="1800" b="1" dirty="0" smtClean="0"/>
          </a:p>
          <a:p>
            <a:pPr>
              <a:lnSpc>
                <a:spcPct val="80000"/>
              </a:lnSpc>
            </a:pPr>
            <a:r>
              <a:rPr lang="en-US" sz="1800" dirty="0" smtClean="0"/>
              <a:t>Many new processes: </a:t>
            </a:r>
            <a:r>
              <a:rPr lang="en-US" sz="1800" i="1" dirty="0" smtClean="0">
                <a:solidFill>
                  <a:srgbClr val="0033CC"/>
                </a:solidFill>
              </a:rPr>
              <a:t>W/Z</a:t>
            </a:r>
            <a:r>
              <a:rPr lang="en-US" sz="1800" dirty="0" smtClean="0">
                <a:solidFill>
                  <a:srgbClr val="0033CC"/>
                </a:solidFill>
              </a:rPr>
              <a:t> + 1,2,3,4 jets, </a:t>
            </a:r>
            <a:r>
              <a:rPr lang="en-US" sz="1800" i="1" dirty="0" err="1" smtClean="0">
                <a:solidFill>
                  <a:srgbClr val="0033CC"/>
                </a:solidFill>
              </a:rPr>
              <a:t>tt</a:t>
            </a:r>
            <a:r>
              <a:rPr lang="en-US" sz="1800" dirty="0" smtClean="0">
                <a:solidFill>
                  <a:srgbClr val="0033CC"/>
                </a:solidFill>
              </a:rPr>
              <a:t> + 1,2 jets, VV+1,2 jets,… </a:t>
            </a:r>
            <a:r>
              <a:rPr lang="en-US" sz="1800" dirty="0" smtClean="0"/>
              <a:t>now known at </a:t>
            </a:r>
          </a:p>
          <a:p>
            <a:pPr>
              <a:lnSpc>
                <a:spcPct val="80000"/>
              </a:lnSpc>
              <a:buNone/>
            </a:pPr>
            <a:r>
              <a:rPr lang="en-US" sz="1800" dirty="0" smtClean="0"/>
              <a:t>NLO! </a:t>
            </a:r>
            <a:endParaRPr lang="en-US" sz="1800" dirty="0" smtClean="0">
              <a:solidFill>
                <a:srgbClr val="0033CC"/>
              </a:solidFill>
            </a:endParaRPr>
          </a:p>
          <a:p>
            <a:pPr>
              <a:lnSpc>
                <a:spcPct val="80000"/>
              </a:lnSpc>
              <a:buNone/>
            </a:pPr>
            <a:endParaRPr lang="en-US" sz="18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Most complex NLO results are still at </a:t>
            </a:r>
            <a:r>
              <a:rPr lang="en-US" sz="2000" dirty="0" err="1" smtClean="0">
                <a:solidFill>
                  <a:srgbClr val="FF0000"/>
                </a:solidFill>
              </a:rPr>
              <a:t>parton</a:t>
            </a:r>
            <a:r>
              <a:rPr lang="en-US" sz="2000" dirty="0" smtClean="0">
                <a:solidFill>
                  <a:srgbClr val="FF0000"/>
                </a:solidFill>
              </a:rPr>
              <a:t> level</a:t>
            </a:r>
            <a:r>
              <a:rPr lang="en-US" sz="2000" dirty="0" smtClean="0"/>
              <a:t> and not embedded in </a:t>
            </a:r>
            <a:r>
              <a:rPr lang="en-US" sz="2000" dirty="0" smtClean="0">
                <a:solidFill>
                  <a:srgbClr val="FF0000"/>
                </a:solidFill>
              </a:rPr>
              <a:t>a full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Monte Carlo</a:t>
            </a:r>
            <a:r>
              <a:rPr lang="en-US" sz="2000" dirty="0" smtClean="0"/>
              <a:t>. </a:t>
            </a:r>
            <a:r>
              <a:rPr lang="en-US" sz="2000" dirty="0" smtClean="0">
                <a:solidFill>
                  <a:srgbClr val="FF0000"/>
                </a:solidFill>
              </a:rPr>
              <a:t>Best use </a:t>
            </a:r>
            <a:r>
              <a:rPr lang="en-US" sz="2000" dirty="0" smtClean="0"/>
              <a:t>of these results may sometimes be via </a:t>
            </a:r>
            <a:r>
              <a:rPr lang="en-US" sz="2000" b="1" dirty="0" smtClean="0">
                <a:solidFill>
                  <a:srgbClr val="FF0000"/>
                </a:solidFill>
              </a:rPr>
              <a:t>ratios</a:t>
            </a:r>
            <a:r>
              <a:rPr lang="en-US" sz="2000" dirty="0" smtClean="0"/>
              <a:t> – as aids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000" dirty="0" smtClean="0"/>
              <a:t>to data-driven analysis of backgrounds. Interesting recent progress from </a:t>
            </a:r>
            <a:r>
              <a:rPr lang="en-US" sz="2000" dirty="0" smtClean="0">
                <a:solidFill>
                  <a:srgbClr val="FF0000"/>
                </a:solidFill>
              </a:rPr>
              <a:t>NLO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000" dirty="0" err="1" smtClean="0">
                <a:solidFill>
                  <a:srgbClr val="FF0000"/>
                </a:solidFill>
              </a:rPr>
              <a:t>parton</a:t>
            </a:r>
            <a:r>
              <a:rPr lang="en-US" sz="2000" dirty="0" smtClean="0">
                <a:solidFill>
                  <a:srgbClr val="FF0000"/>
                </a:solidFill>
              </a:rPr>
              <a:t>-shower </a:t>
            </a:r>
            <a:r>
              <a:rPr lang="en-US" sz="2000" dirty="0" smtClean="0"/>
              <a:t>approaches.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18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Discussed some new understanding from multi-jet NLO for </a:t>
            </a:r>
            <a:r>
              <a:rPr lang="en-US" sz="2000" dirty="0" err="1" smtClean="0"/>
              <a:t>V+n</a:t>
            </a:r>
            <a:r>
              <a:rPr lang="en-US" sz="2000" dirty="0" smtClean="0"/>
              <a:t> jets: </a:t>
            </a:r>
            <a:r>
              <a:rPr lang="en-US" sz="2000" dirty="0" smtClean="0">
                <a:solidFill>
                  <a:srgbClr val="325BE0"/>
                </a:solidFill>
              </a:rPr>
              <a:t>scale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000" dirty="0" smtClean="0">
                <a:solidFill>
                  <a:srgbClr val="325BE0"/>
                </a:solidFill>
              </a:rPr>
              <a:t>choices, jet-algorithms,…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Left-handed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i="1" dirty="0" smtClean="0">
                <a:solidFill>
                  <a:srgbClr val="00B050"/>
                </a:solidFill>
              </a:rPr>
              <a:t>W</a:t>
            </a:r>
            <a:r>
              <a:rPr lang="en-US" sz="2000" dirty="0" smtClean="0">
                <a:solidFill>
                  <a:srgbClr val="00B050"/>
                </a:solidFill>
              </a:rPr>
              <a:t> polarization </a:t>
            </a:r>
            <a:r>
              <a:rPr lang="en-US" sz="2000" dirty="0" smtClean="0"/>
              <a:t>large and universal and allows to, leading to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000" dirty="0" smtClean="0"/>
              <a:t>further charge-asymmetric effects in </a:t>
            </a:r>
            <a:r>
              <a:rPr lang="en-US" sz="2000" i="1" dirty="0" smtClean="0"/>
              <a:t>W</a:t>
            </a:r>
            <a:r>
              <a:rPr lang="en-US" sz="2000" dirty="0" smtClean="0"/>
              <a:t> + </a:t>
            </a:r>
            <a:r>
              <a:rPr lang="en-US" sz="2000" i="1" dirty="0" smtClean="0"/>
              <a:t>n</a:t>
            </a:r>
            <a:r>
              <a:rPr lang="en-US" sz="2000" dirty="0" smtClean="0"/>
              <a:t> jets.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US" sz="2000" dirty="0" smtClean="0"/>
              <a:t>					</a:t>
            </a:r>
            <a:r>
              <a:rPr lang="en-US" sz="2000" b="1" dirty="0" smtClean="0"/>
              <a:t>Thanks.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001556" y="4173967"/>
            <a:ext cx="722279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2000" dirty="0" smtClean="0"/>
              <a:t>Heavy fundamental particles produced in high energy interactions  → Factorization:</a:t>
            </a:r>
            <a:endParaRPr lang="en-US" sz="2000" dirty="0" smtClean="0">
              <a:solidFill>
                <a:srgbClr val="333399"/>
              </a:solidFill>
            </a:endParaRPr>
          </a:p>
          <a:p>
            <a:pPr eaLnBrk="0" hangingPunct="0">
              <a:buFontTx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 Protons </a:t>
            </a:r>
            <a:r>
              <a:rPr lang="en-US" sz="2000" dirty="0" smtClean="0"/>
              <a:t>appear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as clouds of point-like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partons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(quarks + gluons).</a:t>
            </a:r>
          </a:p>
          <a:p>
            <a:pPr eaLnBrk="0" hangingPunct="0">
              <a:buFontTx/>
              <a:buChar char="•"/>
            </a:pPr>
            <a:r>
              <a:rPr lang="en-US" sz="2000" dirty="0" smtClean="0">
                <a:solidFill>
                  <a:srgbClr val="333399"/>
                </a:solidFill>
              </a:rPr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Asymptotic freedom </a:t>
            </a:r>
            <a:r>
              <a:rPr lang="en-US" sz="2000" dirty="0" smtClean="0">
                <a:solidFill>
                  <a:srgbClr val="000000"/>
                </a:solidFill>
              </a:rPr>
              <a:t>guarantees that hard interactions between </a:t>
            </a:r>
            <a:r>
              <a:rPr lang="en-US" sz="2000" dirty="0" err="1" smtClean="0">
                <a:solidFill>
                  <a:srgbClr val="FF0000"/>
                </a:solidFill>
              </a:rPr>
              <a:t>partons</a:t>
            </a:r>
            <a:r>
              <a:rPr lang="en-US" sz="2000" dirty="0" smtClean="0">
                <a:solidFill>
                  <a:srgbClr val="000000"/>
                </a:solidFill>
              </a:rPr>
              <a:t> well described by </a:t>
            </a:r>
            <a:r>
              <a:rPr lang="en-US" sz="2000" dirty="0" err="1" smtClean="0">
                <a:solidFill>
                  <a:srgbClr val="325BE0"/>
                </a:solidFill>
              </a:rPr>
              <a:t>perturbative</a:t>
            </a:r>
            <a:r>
              <a:rPr lang="en-US" sz="2000" dirty="0" smtClean="0">
                <a:solidFill>
                  <a:srgbClr val="325BE0"/>
                </a:solidFill>
              </a:rPr>
              <a:t> QCD</a:t>
            </a:r>
            <a:r>
              <a:rPr lang="en-US" sz="2000" dirty="0" smtClean="0">
                <a:solidFill>
                  <a:srgbClr val="000000"/>
                </a:solidFill>
              </a:rPr>
              <a:t>.</a:t>
            </a:r>
            <a:endParaRPr lang="en-US" sz="2000" dirty="0" smtClean="0">
              <a:solidFill>
                <a:srgbClr val="008000"/>
              </a:solidFill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 bwMode="auto">
          <a:xfrm>
            <a:off x="562304" y="23785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QCD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factorization &amp; </a:t>
            </a:r>
            <a:r>
              <a:rPr kumimoji="0" lang="en-US" sz="36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parton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model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093025" y="1380852"/>
            <a:ext cx="6075030" cy="2695575"/>
            <a:chOff x="3048000" y="1143000"/>
            <a:chExt cx="5791200" cy="24669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9" name="Picture 2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0" y="1371600"/>
              <a:ext cx="1981200" cy="1966912"/>
            </a:xfrm>
            <a:prstGeom prst="rect">
              <a:avLst/>
            </a:prstGeom>
            <a:noFill/>
            <a:ln w="9525">
              <a:solidFill>
                <a:srgbClr val="325BE0"/>
              </a:solidFill>
              <a:miter lim="800000"/>
              <a:headEnd/>
              <a:tailEnd/>
            </a:ln>
            <a:effectLst/>
          </p:spPr>
        </p:pic>
        <p:pic>
          <p:nvPicPr>
            <p:cNvPr id="30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48000" y="1143000"/>
              <a:ext cx="2851667" cy="2466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1" name="Straight Connector 30"/>
            <p:cNvCxnSpPr/>
            <p:nvPr/>
          </p:nvCxnSpPr>
          <p:spPr bwMode="auto">
            <a:xfrm flipV="1">
              <a:off x="4648200" y="1371600"/>
              <a:ext cx="2209800" cy="8382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325BE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>
              <a:off x="4648200" y="2209800"/>
              <a:ext cx="2209800" cy="1143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325BE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2249264" y="6088828"/>
            <a:ext cx="4356537" cy="40011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eaLnBrk="0" hangingPunct="0"/>
            <a:r>
              <a:rPr lang="en-US" sz="2000" dirty="0" smtClean="0">
                <a:solidFill>
                  <a:srgbClr val="000000"/>
                </a:solidFill>
              </a:rPr>
              <a:t>Quantitative first principle predictions.</a:t>
            </a:r>
            <a:endParaRPr lang="en-US" sz="2000" dirty="0" smtClean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0239" y="1853821"/>
            <a:ext cx="7508544" cy="2595349"/>
          </a:xfrm>
          <a:solidFill>
            <a:srgbClr val="CCFFFF"/>
          </a:solidFill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8000"/>
                </a:solidFill>
              </a:rPr>
              <a:t>Get the </a:t>
            </a:r>
            <a:r>
              <a:rPr lang="en-US" sz="2000" b="1" dirty="0" smtClean="0">
                <a:solidFill>
                  <a:srgbClr val="008000"/>
                </a:solidFill>
              </a:rPr>
              <a:t>best theoretical prediction </a:t>
            </a:r>
            <a:r>
              <a:rPr lang="en-US" sz="2000" dirty="0" smtClean="0">
                <a:solidFill>
                  <a:srgbClr val="008000"/>
                </a:solidFill>
              </a:rPr>
              <a:t>you can, whether</a:t>
            </a:r>
            <a:endParaRPr lang="en-US" sz="20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solidFill>
                  <a:srgbClr val="008000"/>
                </a:solidFill>
              </a:rPr>
              <a:t>Basic Monte Carlo [PYTHIA, HERWIG, Sherpa, …]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solidFill>
                  <a:srgbClr val="008000"/>
                </a:solidFill>
              </a:rPr>
              <a:t>LO QCD </a:t>
            </a:r>
            <a:r>
              <a:rPr lang="en-US" sz="1800" dirty="0" err="1" smtClean="0">
                <a:solidFill>
                  <a:srgbClr val="008000"/>
                </a:solidFill>
              </a:rPr>
              <a:t>parton</a:t>
            </a:r>
            <a:r>
              <a:rPr lang="en-US" sz="1800" dirty="0" smtClean="0">
                <a:solidFill>
                  <a:srgbClr val="008000"/>
                </a:solidFill>
              </a:rPr>
              <a:t> level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solidFill>
                  <a:srgbClr val="008000"/>
                </a:solidFill>
              </a:rPr>
              <a:t>LO QCD matched to </a:t>
            </a:r>
            <a:r>
              <a:rPr lang="en-US" sz="1800" dirty="0" err="1" smtClean="0">
                <a:solidFill>
                  <a:srgbClr val="008000"/>
                </a:solidFill>
              </a:rPr>
              <a:t>parton</a:t>
            </a:r>
            <a:r>
              <a:rPr lang="en-US" sz="1800" dirty="0" smtClean="0">
                <a:solidFill>
                  <a:srgbClr val="008000"/>
                </a:solidFill>
              </a:rPr>
              <a:t> showers [</a:t>
            </a:r>
            <a:r>
              <a:rPr lang="en-US" sz="1800" dirty="0" err="1" smtClean="0">
                <a:solidFill>
                  <a:srgbClr val="008000"/>
                </a:solidFill>
              </a:rPr>
              <a:t>MadGraph</a:t>
            </a:r>
            <a:r>
              <a:rPr lang="en-US" sz="1800" dirty="0" smtClean="0">
                <a:solidFill>
                  <a:srgbClr val="008000"/>
                </a:solidFill>
              </a:rPr>
              <a:t>/</a:t>
            </a:r>
            <a:r>
              <a:rPr lang="en-US" sz="1800" dirty="0" err="1" smtClean="0">
                <a:solidFill>
                  <a:srgbClr val="008000"/>
                </a:solidFill>
              </a:rPr>
              <a:t>MadEvent</a:t>
            </a:r>
            <a:r>
              <a:rPr lang="en-US" sz="1800" dirty="0" smtClean="0">
                <a:solidFill>
                  <a:srgbClr val="008000"/>
                </a:solidFill>
              </a:rPr>
              <a:t>, ALPGEN/PYTHIA, Sherpa, …]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solidFill>
                  <a:srgbClr val="008000"/>
                </a:solidFill>
              </a:rPr>
              <a:t>NLO QCD at </a:t>
            </a:r>
            <a:r>
              <a:rPr lang="en-US" sz="1800" dirty="0" err="1" smtClean="0">
                <a:solidFill>
                  <a:srgbClr val="008000"/>
                </a:solidFill>
              </a:rPr>
              <a:t>parton</a:t>
            </a:r>
            <a:r>
              <a:rPr lang="en-US" sz="1800" dirty="0" smtClean="0">
                <a:solidFill>
                  <a:srgbClr val="008000"/>
                </a:solidFill>
              </a:rPr>
              <a:t> level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solidFill>
                  <a:srgbClr val="008000"/>
                </a:solidFill>
              </a:rPr>
              <a:t>NLO matched to </a:t>
            </a:r>
            <a:r>
              <a:rPr lang="en-US" sz="1800" dirty="0" err="1" smtClean="0">
                <a:solidFill>
                  <a:srgbClr val="008000"/>
                </a:solidFill>
              </a:rPr>
              <a:t>parton</a:t>
            </a:r>
            <a:r>
              <a:rPr lang="en-US" sz="1800" dirty="0" smtClean="0">
                <a:solidFill>
                  <a:srgbClr val="008000"/>
                </a:solidFill>
              </a:rPr>
              <a:t> showers [MC@NLO, POWHEG,…]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solidFill>
                  <a:srgbClr val="008000"/>
                </a:solidFill>
              </a:rPr>
              <a:t>NNLO inclusive at </a:t>
            </a:r>
            <a:r>
              <a:rPr lang="en-US" sz="1800" dirty="0" err="1" smtClean="0">
                <a:solidFill>
                  <a:srgbClr val="008000"/>
                </a:solidFill>
              </a:rPr>
              <a:t>parton</a:t>
            </a:r>
            <a:r>
              <a:rPr lang="en-US" sz="1800" dirty="0" smtClean="0">
                <a:solidFill>
                  <a:srgbClr val="008000"/>
                </a:solidFill>
              </a:rPr>
              <a:t> level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solidFill>
                  <a:srgbClr val="008000"/>
                </a:solidFill>
              </a:rPr>
              <a:t>NNLO with flexible cuts at </a:t>
            </a:r>
            <a:r>
              <a:rPr lang="en-US" sz="1800" dirty="0" err="1" smtClean="0">
                <a:solidFill>
                  <a:srgbClr val="008000"/>
                </a:solidFill>
              </a:rPr>
              <a:t>parton</a:t>
            </a:r>
            <a:r>
              <a:rPr lang="en-US" sz="1800" dirty="0" smtClean="0">
                <a:solidFill>
                  <a:srgbClr val="008000"/>
                </a:solidFill>
              </a:rPr>
              <a:t> level</a:t>
            </a:r>
            <a:endParaRPr lang="en-US" sz="2000" dirty="0" smtClean="0"/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How best to control</a:t>
            </a:r>
            <a:br>
              <a:rPr lang="en-US" dirty="0" smtClean="0"/>
            </a:br>
            <a:r>
              <a:rPr lang="en-US" dirty="0" smtClean="0"/>
              <a:t>SM backgrounds?</a:t>
            </a:r>
          </a:p>
        </p:txBody>
      </p:sp>
      <p:sp>
        <p:nvSpPr>
          <p:cNvPr id="5127" name="Rectangle 4"/>
          <p:cNvSpPr>
            <a:spLocks noChangeArrowheads="1"/>
          </p:cNvSpPr>
          <p:nvPr/>
        </p:nvSpPr>
        <p:spPr bwMode="auto">
          <a:xfrm>
            <a:off x="825062" y="4734910"/>
            <a:ext cx="7530662" cy="111409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AutoNum type="arabicPeriod" startAt="2"/>
            </a:pPr>
            <a:r>
              <a:rPr lang="en-US" sz="2000" i="0" dirty="0" smtClean="0">
                <a:solidFill>
                  <a:srgbClr val="0033CC"/>
                </a:solidFill>
              </a:rPr>
              <a:t>Take </a:t>
            </a:r>
            <a:r>
              <a:rPr lang="en-US" sz="2000" b="1" i="0" dirty="0" smtClean="0">
                <a:solidFill>
                  <a:srgbClr val="0033CC"/>
                </a:solidFill>
              </a:rPr>
              <a:t>ratios</a:t>
            </a:r>
            <a:r>
              <a:rPr lang="en-US" sz="2000" i="0" dirty="0" smtClean="0">
                <a:solidFill>
                  <a:srgbClr val="0033CC"/>
                </a:solidFill>
              </a:rPr>
              <a:t> whenever possible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solidFill>
                  <a:srgbClr val="0033CC"/>
                </a:solidFill>
              </a:rPr>
              <a:t>        - QCD effects cancel when event kinematics are similar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2000" i="0" dirty="0" smtClean="0">
                <a:solidFill>
                  <a:srgbClr val="0033CC"/>
                </a:solidFill>
              </a:rPr>
              <a:t>        - Closely related to “data driven” strategies</a:t>
            </a:r>
            <a:endParaRPr lang="en-US" sz="2000" i="0" dirty="0">
              <a:solidFill>
                <a:srgbClr val="0033CC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5400000">
            <a:off x="7395132" y="2938483"/>
            <a:ext cx="2550866" cy="369332"/>
          </a:xfrm>
          <a:prstGeom prst="rect">
            <a:avLst/>
          </a:prstGeom>
          <a:solidFill>
            <a:srgbClr val="009900">
              <a:alpha val="61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Increasing accuracy </a:t>
            </a:r>
            <a:r>
              <a:rPr lang="en-US" sz="1800" dirty="0" smtClean="0">
                <a:sym typeface="Wingdings" pitchFamily="2" charset="2"/>
              </a:rPr>
              <a:t> </a:t>
            </a:r>
            <a:endParaRPr lang="en-US" sz="18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-868345" y="2957640"/>
            <a:ext cx="2721605" cy="369332"/>
          </a:xfrm>
          <a:prstGeom prst="rect">
            <a:avLst/>
          </a:prstGeom>
          <a:solidFill>
            <a:srgbClr val="FF0000">
              <a:alpha val="44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Increasing availability </a:t>
            </a:r>
            <a:r>
              <a:rPr lang="en-US" sz="1800" dirty="0" smtClean="0">
                <a:sym typeface="Wingdings" pitchFamily="2" charset="2"/>
              </a:rPr>
              <a:t> 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7430278" y="6282636"/>
            <a:ext cx="925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L. Dixon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86" y="170793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Want NLO for multi-jets</a:t>
            </a:r>
            <a:endParaRPr lang="en-US" sz="4000" baseline="-25000" dirty="0" smtClean="0"/>
          </a:p>
        </p:txBody>
      </p:sp>
      <p:sp>
        <p:nvSpPr>
          <p:cNvPr id="32" name="TextBox 31"/>
          <p:cNvSpPr txBox="1"/>
          <p:nvPr/>
        </p:nvSpPr>
        <p:spPr>
          <a:xfrm>
            <a:off x="4593019" y="1313793"/>
            <a:ext cx="4340774" cy="4585871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Reduced dependence on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unphysical </a:t>
            </a:r>
            <a:r>
              <a:rPr lang="en-US" sz="2000" dirty="0" smtClean="0">
                <a:solidFill>
                  <a:srgbClr val="FF0000"/>
                </a:solidFill>
              </a:rPr>
              <a:t>renormalization </a:t>
            </a:r>
          </a:p>
          <a:p>
            <a:r>
              <a:rPr lang="en-US" sz="2000" dirty="0" smtClean="0"/>
              <a:t>and </a:t>
            </a:r>
            <a:r>
              <a:rPr lang="en-US" sz="2000" dirty="0" smtClean="0">
                <a:solidFill>
                  <a:srgbClr val="FF0000"/>
                </a:solidFill>
              </a:rPr>
              <a:t>factorization scales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NLO importance for scale dependence grows with increasing number of jets. </a:t>
            </a:r>
            <a:endParaRPr lang="en-US" sz="2000" dirty="0" smtClean="0">
              <a:sym typeface="Wingdings" pitchFamily="2" charset="2"/>
            </a:endParaRPr>
          </a:p>
          <a:p>
            <a:endParaRPr lang="en-US" sz="2400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000" dirty="0" smtClean="0">
                <a:sym typeface="Wingdings" pitchFamily="2" charset="2"/>
              </a:rPr>
              <a:t>NLO captures more physics: </a:t>
            </a:r>
          </a:p>
          <a:p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sym typeface="Wingdings" pitchFamily="2" charset="2"/>
              </a:rPr>
              <a:t>- multiple </a:t>
            </a:r>
            <a:r>
              <a:rPr lang="en-US" sz="2000" dirty="0" err="1" smtClean="0">
                <a:solidFill>
                  <a:schemeClr val="tx1"/>
                </a:solidFill>
                <a:sym typeface="Wingdings" pitchFamily="2" charset="2"/>
              </a:rPr>
              <a:t>partons</a:t>
            </a:r>
            <a:r>
              <a:rPr lang="en-US" sz="20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000" dirty="0" smtClean="0">
                <a:sym typeface="Wingdings" pitchFamily="2" charset="2"/>
              </a:rPr>
              <a:t>merged to </a:t>
            </a:r>
            <a:r>
              <a:rPr lang="en-US" sz="2000" dirty="0" smtClean="0">
                <a:solidFill>
                  <a:srgbClr val="00B050"/>
                </a:solidFill>
                <a:sym typeface="Wingdings" pitchFamily="2" charset="2"/>
              </a:rPr>
              <a:t>jets</a:t>
            </a:r>
          </a:p>
          <a:p>
            <a:r>
              <a:rPr lang="en-US" sz="2000" dirty="0" smtClean="0">
                <a:sym typeface="Wingdings" pitchFamily="2" charset="2"/>
              </a:rPr>
              <a:t> - initial state </a:t>
            </a:r>
            <a:r>
              <a:rPr lang="en-US" sz="2000" dirty="0" smtClean="0">
                <a:solidFill>
                  <a:srgbClr val="00B050"/>
                </a:solidFill>
                <a:sym typeface="Wingdings" pitchFamily="2" charset="2"/>
              </a:rPr>
              <a:t>radiation</a:t>
            </a:r>
          </a:p>
          <a:p>
            <a:r>
              <a:rPr lang="en-US" sz="2000" dirty="0" smtClean="0">
                <a:sym typeface="Wingdings" pitchFamily="2" charset="2"/>
              </a:rPr>
              <a:t> - more types of </a:t>
            </a:r>
            <a:r>
              <a:rPr lang="en-US" sz="2000" dirty="0" smtClean="0">
                <a:solidFill>
                  <a:srgbClr val="00B050"/>
                </a:solidFill>
                <a:sym typeface="Wingdings" pitchFamily="2" charset="2"/>
              </a:rPr>
              <a:t>initial state </a:t>
            </a:r>
          </a:p>
          <a:p>
            <a:r>
              <a:rPr lang="en-US" sz="2000" dirty="0" smtClean="0">
                <a:solidFill>
                  <a:srgbClr val="00B050"/>
                </a:solidFill>
                <a:sym typeface="Wingdings" pitchFamily="2" charset="2"/>
              </a:rPr>
              <a:t>   </a:t>
            </a:r>
            <a:r>
              <a:rPr lang="en-US" sz="2000" dirty="0" err="1" smtClean="0">
                <a:solidFill>
                  <a:srgbClr val="00B050"/>
                </a:solidFill>
                <a:sym typeface="Wingdings" pitchFamily="2" charset="2"/>
              </a:rPr>
              <a:t>partons</a:t>
            </a:r>
            <a:r>
              <a:rPr lang="en-US" sz="2000" dirty="0" smtClean="0">
                <a:sym typeface="Wingdings" pitchFamily="2" charset="2"/>
              </a:rPr>
              <a:t> included</a:t>
            </a:r>
          </a:p>
          <a:p>
            <a:endParaRPr lang="en-US" sz="2000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ym typeface="Wingdings" pitchFamily="2" charset="2"/>
              </a:rPr>
              <a:t> Shape changes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948317" y="5937280"/>
            <a:ext cx="3985476" cy="70788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en-US" sz="2000" dirty="0" smtClean="0"/>
              <a:t>NLO required for quantitative</a:t>
            </a:r>
          </a:p>
          <a:p>
            <a:r>
              <a:rPr lang="en-US" sz="2000" dirty="0" smtClean="0"/>
              <a:t>control of multi-jet final states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88170"/>
            <a:ext cx="3920359" cy="2903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68163" y="4950372"/>
          <a:ext cx="4424856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4952"/>
                <a:gridCol w="1474952"/>
                <a:gridCol w="1474952"/>
              </a:tblGrid>
              <a:tr h="3026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Number of Jets</a:t>
                      </a:r>
                      <a:endParaRPr lang="en-US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</a:t>
                      </a:r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NLO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302698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7 %</a:t>
                      </a:r>
                      <a:endParaRPr lang="en-US" dirty="0"/>
                    </a:p>
                  </a:txBody>
                  <a:tcPr/>
                </a:tc>
              </a:tr>
              <a:tr h="302698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r>
                        <a:rPr lang="en-US" baseline="0" dirty="0" smtClean="0"/>
                        <a:t>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10 %</a:t>
                      </a:r>
                      <a:endParaRPr lang="en-US" dirty="0"/>
                    </a:p>
                  </a:txBody>
                  <a:tcPr/>
                </a:tc>
              </a:tr>
              <a:tr h="302698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12 %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68163" y="4581040"/>
            <a:ext cx="3105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Typical scale variation </a:t>
            </a:r>
            <a:r>
              <a:rPr lang="en-US" dirty="0" err="1" smtClean="0"/>
              <a:t>W+n</a:t>
            </a:r>
            <a:r>
              <a:rPr lang="en-US" dirty="0" smtClean="0"/>
              <a:t> jets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68163" y="1129127"/>
            <a:ext cx="21975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[BlackHat,0907.1984]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9906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chemeClr val="tx1"/>
                </a:solidFill>
              </a:rPr>
              <a:t>NLO motivation from SUSY search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457161"/>
            <a:ext cx="4129910" cy="3045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8" name="TextBox 27"/>
          <p:cNvSpPr txBox="1"/>
          <p:nvPr/>
        </p:nvSpPr>
        <p:spPr>
          <a:xfrm>
            <a:off x="4731360" y="1427479"/>
            <a:ext cx="420073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Signature:  </a:t>
            </a:r>
            <a:r>
              <a:rPr lang="en-US" sz="2000" dirty="0" err="1" smtClean="0">
                <a:solidFill>
                  <a:srgbClr val="FF0000"/>
                </a:solidFill>
              </a:rPr>
              <a:t>multijet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+ </a:t>
            </a:r>
            <a:r>
              <a:rPr lang="en-US" sz="2000" dirty="0" smtClean="0">
                <a:solidFill>
                  <a:srgbClr val="00B050"/>
                </a:solidFill>
              </a:rPr>
              <a:t>Missing E</a:t>
            </a:r>
            <a:r>
              <a:rPr lang="en-US" sz="2000" baseline="-25000" dirty="0" smtClean="0">
                <a:solidFill>
                  <a:srgbClr val="00B050"/>
                </a:solidFill>
              </a:rPr>
              <a:t>T</a:t>
            </a:r>
            <a:r>
              <a:rPr lang="en-US" sz="2000" dirty="0" smtClean="0"/>
              <a:t> + X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Irreducible background:  </a:t>
            </a:r>
          </a:p>
          <a:p>
            <a:r>
              <a:rPr lang="en-US" sz="2000" dirty="0" smtClean="0">
                <a:solidFill>
                  <a:srgbClr val="325BE0"/>
                </a:solidFill>
              </a:rPr>
              <a:t>     Z</a:t>
            </a:r>
            <a:r>
              <a:rPr lang="en-US" sz="2000" dirty="0" smtClean="0"/>
              <a:t> (</a:t>
            </a:r>
            <a:r>
              <a:rPr lang="el-GR" sz="2000" dirty="0" smtClean="0"/>
              <a:t>→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neutrinos</a:t>
            </a:r>
            <a:r>
              <a:rPr lang="en-US" sz="2000" dirty="0" smtClean="0"/>
              <a:t>) +</a:t>
            </a:r>
            <a:r>
              <a:rPr lang="en-US" sz="2000" dirty="0" smtClean="0">
                <a:solidFill>
                  <a:srgbClr val="325BE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4 jets</a:t>
            </a:r>
          </a:p>
          <a:p>
            <a:r>
              <a:rPr lang="en-US" sz="20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Signal excess over </a:t>
            </a:r>
            <a:r>
              <a:rPr lang="en-US" sz="2000" dirty="0" smtClean="0">
                <a:solidFill>
                  <a:srgbClr val="FF0000"/>
                </a:solidFill>
              </a:rPr>
              <a:t>LO background </a:t>
            </a:r>
            <a:r>
              <a:rPr lang="en-US" sz="2000" dirty="0" smtClean="0"/>
              <a:t>with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normalization still quite uncertain</a:t>
            </a:r>
          </a:p>
        </p:txBody>
      </p:sp>
      <p:sp>
        <p:nvSpPr>
          <p:cNvPr id="30" name="Text Box 18"/>
          <p:cNvSpPr txBox="1">
            <a:spLocks noChangeArrowheads="1"/>
          </p:cNvSpPr>
          <p:nvPr/>
        </p:nvSpPr>
        <p:spPr bwMode="auto">
          <a:xfrm>
            <a:off x="760616" y="5362321"/>
            <a:ext cx="2913610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en-US" sz="2000" dirty="0" smtClean="0"/>
              <a:t>Aim for NLO background:</a:t>
            </a:r>
            <a:r>
              <a:rPr lang="en-US" sz="2000" dirty="0" smtClean="0">
                <a:solidFill>
                  <a:srgbClr val="325BE0"/>
                </a:solidFill>
              </a:rPr>
              <a:t>  </a:t>
            </a:r>
          </a:p>
          <a:p>
            <a:r>
              <a:rPr lang="en-US" sz="2000" dirty="0" smtClean="0">
                <a:solidFill>
                  <a:srgbClr val="325BE0"/>
                </a:solidFill>
              </a:rPr>
              <a:t>   Z</a:t>
            </a:r>
            <a:r>
              <a:rPr lang="en-US" sz="2000" dirty="0" smtClean="0"/>
              <a:t> (</a:t>
            </a:r>
            <a:r>
              <a:rPr lang="el-GR" sz="2000" dirty="0" smtClean="0"/>
              <a:t>→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neutrinos</a:t>
            </a:r>
            <a:r>
              <a:rPr lang="en-US" sz="2000" dirty="0" smtClean="0"/>
              <a:t>) +</a:t>
            </a:r>
            <a:r>
              <a:rPr lang="en-US" sz="2000" dirty="0" smtClean="0">
                <a:solidFill>
                  <a:srgbClr val="325BE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4 jets</a:t>
            </a:r>
          </a:p>
        </p:txBody>
      </p:sp>
      <p:pic>
        <p:nvPicPr>
          <p:cNvPr id="35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17269" y="5179897"/>
            <a:ext cx="2097529" cy="13234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/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4876458" y="1945684"/>
            <a:ext cx="3548554" cy="1201519"/>
            <a:chOff x="460" y="1152"/>
            <a:chExt cx="2448" cy="891"/>
          </a:xfrm>
        </p:grpSpPr>
        <p:pic>
          <p:nvPicPr>
            <p:cNvPr id="6165" name="Picture 1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0" y="1238"/>
              <a:ext cx="2448" cy="7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66" name="Text Box 13"/>
            <p:cNvSpPr txBox="1">
              <a:spLocks noChangeArrowheads="1"/>
            </p:cNvSpPr>
            <p:nvPr/>
          </p:nvSpPr>
          <p:spPr bwMode="auto">
            <a:xfrm>
              <a:off x="2677" y="1525"/>
              <a:ext cx="221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i="0" dirty="0">
                  <a:latin typeface="Symbol" pitchFamily="18" charset="2"/>
                </a:rPr>
                <a:t>c</a:t>
              </a:r>
            </a:p>
            <a:p>
              <a:endParaRPr lang="en-US" sz="2400" i="0" dirty="0">
                <a:latin typeface="Symbol" pitchFamily="18" charset="2"/>
              </a:endParaRPr>
            </a:p>
          </p:txBody>
        </p:sp>
        <p:sp>
          <p:nvSpPr>
            <p:cNvPr id="6167" name="Text Box 14"/>
            <p:cNvSpPr txBox="1">
              <a:spLocks noChangeArrowheads="1"/>
            </p:cNvSpPr>
            <p:nvPr/>
          </p:nvSpPr>
          <p:spPr bwMode="auto">
            <a:xfrm>
              <a:off x="1843" y="1675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0">
                  <a:latin typeface="Symbol" pitchFamily="18" charset="2"/>
                </a:rPr>
                <a:t>c</a:t>
              </a:r>
            </a:p>
          </p:txBody>
        </p:sp>
        <p:sp>
          <p:nvSpPr>
            <p:cNvPr id="6168" name="Text Box 15"/>
            <p:cNvSpPr txBox="1">
              <a:spLocks noChangeArrowheads="1"/>
            </p:cNvSpPr>
            <p:nvPr/>
          </p:nvSpPr>
          <p:spPr bwMode="auto">
            <a:xfrm>
              <a:off x="2667" y="1279"/>
              <a:ext cx="19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Symbol" pitchFamily="18" charset="2"/>
                </a:rPr>
                <a:t>n</a:t>
              </a:r>
            </a:p>
          </p:txBody>
        </p:sp>
        <p:sp>
          <p:nvSpPr>
            <p:cNvPr id="6169" name="Text Box 16"/>
            <p:cNvSpPr txBox="1">
              <a:spLocks noChangeArrowheads="1"/>
            </p:cNvSpPr>
            <p:nvPr/>
          </p:nvSpPr>
          <p:spPr bwMode="auto">
            <a:xfrm>
              <a:off x="2496" y="1152"/>
              <a:ext cx="19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latin typeface="Symbol" pitchFamily="18" charset="2"/>
                </a:rPr>
                <a:t>n</a:t>
              </a:r>
            </a:p>
          </p:txBody>
        </p:sp>
      </p:grpSp>
      <p:sp>
        <p:nvSpPr>
          <p:cNvPr id="38" name="Cloud Callout 37"/>
          <p:cNvSpPr/>
          <p:nvPr/>
        </p:nvSpPr>
        <p:spPr>
          <a:xfrm>
            <a:off x="7159535" y="1945684"/>
            <a:ext cx="1458948" cy="1121367"/>
          </a:xfrm>
          <a:prstGeom prst="cloudCallout">
            <a:avLst>
              <a:gd name="adj1" fmla="val 202115"/>
              <a:gd name="adj2" fmla="val 23980"/>
            </a:avLst>
          </a:prstGeom>
          <a:solidFill>
            <a:srgbClr val="00B05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12"/>
          <p:cNvPicPr>
            <a:picLocks noChangeAspect="1" noChangeArrowheads="1"/>
          </p:cNvPicPr>
          <p:nvPr/>
        </p:nvPicPr>
        <p:blipFill>
          <a:blip r:embed="rId5" cstate="print"/>
          <a:srcRect l="71038" t="-11361" r="1716" b="42016"/>
          <a:stretch>
            <a:fillRect/>
          </a:stretch>
        </p:blipFill>
        <p:spPr bwMode="auto">
          <a:xfrm rot="2339247">
            <a:off x="7149753" y="5455549"/>
            <a:ext cx="1054647" cy="802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Rectangle 44"/>
          <p:cNvSpPr/>
          <p:nvPr/>
        </p:nvSpPr>
        <p:spPr>
          <a:xfrm>
            <a:off x="7014798" y="5562376"/>
            <a:ext cx="364948" cy="1822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7796829" y="6321127"/>
            <a:ext cx="364948" cy="1822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 Box 15"/>
          <p:cNvSpPr txBox="1">
            <a:spLocks noChangeArrowheads="1"/>
          </p:cNvSpPr>
          <p:nvPr/>
        </p:nvSpPr>
        <p:spPr bwMode="auto">
          <a:xfrm>
            <a:off x="7827788" y="5921017"/>
            <a:ext cx="2933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n</a:t>
            </a:r>
          </a:p>
        </p:txBody>
      </p:sp>
      <p:sp>
        <p:nvSpPr>
          <p:cNvPr id="48" name="Text Box 15"/>
          <p:cNvSpPr txBox="1">
            <a:spLocks noChangeArrowheads="1"/>
          </p:cNvSpPr>
          <p:nvPr/>
        </p:nvSpPr>
        <p:spPr bwMode="auto">
          <a:xfrm>
            <a:off x="7796829" y="5362321"/>
            <a:ext cx="2933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latin typeface="Symbol" pitchFamily="18" charset="2"/>
              </a:rPr>
              <a:t>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372" y="204952"/>
            <a:ext cx="8481848" cy="1143000"/>
          </a:xfrm>
        </p:spPr>
        <p:txBody>
          <a:bodyPr/>
          <a:lstStyle/>
          <a:p>
            <a:r>
              <a:rPr lang="en-US" sz="4000" dirty="0" smtClean="0"/>
              <a:t>The Les </a:t>
            </a:r>
            <a:r>
              <a:rPr lang="en-US" sz="4000" dirty="0" err="1" smtClean="0"/>
              <a:t>Houches</a:t>
            </a:r>
            <a:r>
              <a:rPr lang="en-US" sz="4000" dirty="0" smtClean="0"/>
              <a:t> Wish List (2001)</a:t>
            </a:r>
            <a:endParaRPr lang="en-US" sz="4000" baseline="-25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1FA31-42DD-4F72-A751-E75F15F996F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029" y="1187669"/>
            <a:ext cx="7402512" cy="420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78372" y="5582702"/>
            <a:ext cx="779665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+mj-lt"/>
              </a:rPr>
              <a:t> Five-particle </a:t>
            </a:r>
            <a:r>
              <a:rPr lang="en-US" sz="2000" dirty="0">
                <a:latin typeface="+mj-lt"/>
              </a:rPr>
              <a:t>processes under good control with </a:t>
            </a:r>
            <a:r>
              <a:rPr lang="en-US" sz="2000" dirty="0" smtClean="0">
                <a:latin typeface="+mj-lt"/>
              </a:rPr>
              <a:t>Feynman </a:t>
            </a:r>
            <a:r>
              <a:rPr lang="en-US" sz="2000" dirty="0">
                <a:latin typeface="+mj-lt"/>
              </a:rPr>
              <a:t>diagram based approaches</a:t>
            </a:r>
            <a:r>
              <a:rPr lang="en-US" sz="2000" dirty="0" smtClean="0">
                <a:latin typeface="+mj-lt"/>
              </a:rPr>
              <a:t>.</a:t>
            </a:r>
          </a:p>
          <a:p>
            <a:pPr>
              <a:lnSpc>
                <a:spcPct val="85000"/>
              </a:lnSpc>
              <a:buFont typeface="Arial" pitchFamily="34" charset="0"/>
              <a:buChar char="•"/>
            </a:pPr>
            <a:endParaRPr lang="en-US" sz="2000" dirty="0" smtClean="0">
              <a:latin typeface="+mj-lt"/>
            </a:endParaRPr>
          </a:p>
          <a:p>
            <a:pPr>
              <a:lnSpc>
                <a:spcPct val="85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+mj-lt"/>
              </a:rPr>
              <a:t> Problem posed for over 10 years. 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Solution clear only recently!</a:t>
            </a:r>
            <a:endParaRPr lang="en-US" sz="2000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372" y="204952"/>
            <a:ext cx="8481848" cy="1143000"/>
          </a:xfrm>
        </p:spPr>
        <p:txBody>
          <a:bodyPr/>
          <a:lstStyle/>
          <a:p>
            <a:r>
              <a:rPr lang="en-US" sz="4000" dirty="0" smtClean="0"/>
              <a:t>Les </a:t>
            </a:r>
            <a:r>
              <a:rPr lang="en-US" sz="4000" dirty="0" err="1" smtClean="0"/>
              <a:t>Houches</a:t>
            </a:r>
            <a:r>
              <a:rPr lang="en-US" sz="4000" dirty="0" smtClean="0"/>
              <a:t> Wish List (2005)</a:t>
            </a:r>
            <a:endParaRPr lang="en-US" sz="4000" baseline="-25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1FA31-42DD-4F72-A751-E75F15F996F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045" y="2135461"/>
            <a:ext cx="7929119" cy="4220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621045" y="1507516"/>
            <a:ext cx="1192090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en-US" sz="2000" dirty="0" err="1" smtClean="0"/>
              <a:t>Descope</a:t>
            </a:r>
            <a:r>
              <a:rPr lang="en-US" sz="2000" dirty="0" smtClean="0"/>
              <a:t>!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11009</TotalTime>
  <Words>1854</Words>
  <Application>Microsoft Office PowerPoint</Application>
  <PresentationFormat>On-screen Show (4:3)</PresentationFormat>
  <Paragraphs>427</Paragraphs>
  <Slides>31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Recent Advances in NLO QCD (V-boson+jets)</vt:lpstr>
      <vt:lpstr>QCD omnipresent @ the LHC</vt:lpstr>
      <vt:lpstr>Signals in multi-jet final states</vt:lpstr>
      <vt:lpstr>Slide 4</vt:lpstr>
      <vt:lpstr>How best to control SM backgrounds?</vt:lpstr>
      <vt:lpstr>Want NLO for multi-jets</vt:lpstr>
      <vt:lpstr>NLO motivation from SUSY search</vt:lpstr>
      <vt:lpstr>The Les Houches Wish List (2001)</vt:lpstr>
      <vt:lpstr>Les Houches Wish List (2005)</vt:lpstr>
      <vt:lpstr>NLO bottleneck: loops</vt:lpstr>
      <vt:lpstr>Example: new insights </vt:lpstr>
      <vt:lpstr>05’ Wishlist 2→4 processes</vt:lpstr>
      <vt:lpstr>Selected recent NLO</vt:lpstr>
      <vt:lpstr>The Les Houches Wish List (2010)</vt:lpstr>
      <vt:lpstr>First 2→5 process</vt:lpstr>
      <vt:lpstr>The Les Houches Wish List (2001)</vt:lpstr>
      <vt:lpstr>Comparing tools</vt:lpstr>
      <vt:lpstr>Comparing tools</vt:lpstr>
      <vt:lpstr>NLO + Shower MCs</vt:lpstr>
      <vt:lpstr>NLO + Shower MCs: samples</vt:lpstr>
      <vt:lpstr>Multi-jet systematics: W+n jets. </vt:lpstr>
      <vt:lpstr>Multi-jet systematics: jet-algorithms Z+n jets.</vt:lpstr>
      <vt:lpstr>Scale Choices</vt:lpstr>
      <vt:lpstr>Scale Choices</vt:lpstr>
      <vt:lpstr>Shape change: W+3jets.</vt:lpstr>
      <vt:lpstr>High-ET W Polarization</vt:lpstr>
      <vt:lpstr>High-ET W Polarization: analyzed by leptons</vt:lpstr>
      <vt:lpstr>High-ET W Polarization</vt:lpstr>
      <vt:lpstr>Jet-Production Ratios: Z+jets.</vt:lpstr>
      <vt:lpstr>Interesting developments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Vector boson + jets at NLO</dc:title>
  <dc:creator>Harald Ita</dc:creator>
  <cp:lastModifiedBy>ita</cp:lastModifiedBy>
  <cp:revision>1442</cp:revision>
  <dcterms:created xsi:type="dcterms:W3CDTF">2010-05-13T18:10:44Z</dcterms:created>
  <dcterms:modified xsi:type="dcterms:W3CDTF">2010-08-23T23:29:35Z</dcterms:modified>
</cp:coreProperties>
</file>