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9"/>
  </p:notesMasterIdLst>
  <p:sldIdLst>
    <p:sldId id="277" r:id="rId2"/>
    <p:sldId id="302" r:id="rId3"/>
    <p:sldId id="303" r:id="rId4"/>
    <p:sldId id="317" r:id="rId5"/>
    <p:sldId id="310" r:id="rId6"/>
    <p:sldId id="318" r:id="rId7"/>
    <p:sldId id="325" r:id="rId8"/>
    <p:sldId id="298" r:id="rId9"/>
    <p:sldId id="320" r:id="rId10"/>
    <p:sldId id="315" r:id="rId11"/>
    <p:sldId id="323" r:id="rId12"/>
    <p:sldId id="321" r:id="rId13"/>
    <p:sldId id="322" r:id="rId14"/>
    <p:sldId id="314" r:id="rId15"/>
    <p:sldId id="316" r:id="rId16"/>
    <p:sldId id="324" r:id="rId17"/>
    <p:sldId id="309" r:id="rId1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1743"/>
  </p:normalViewPr>
  <p:slideViewPr>
    <p:cSldViewPr>
      <p:cViewPr>
        <p:scale>
          <a:sx n="125" d="100"/>
          <a:sy n="125" d="100"/>
        </p:scale>
        <p:origin x="600" y="-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2/26/21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83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447800" y="6400800"/>
            <a:ext cx="65786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Manfred Krammer  FAKT Meeting, 26/2/2021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1690" y="14478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4400" dirty="0" smtClean="0">
                <a:solidFill>
                  <a:schemeClr val="accent1"/>
                </a:solidFill>
              </a:rPr>
              <a:t>News </a:t>
            </a:r>
            <a:r>
              <a:rPr lang="en-US" sz="4400" smtClean="0">
                <a:solidFill>
                  <a:schemeClr val="accent1"/>
                </a:solidFill>
              </a:rPr>
              <a:t>from CERN</a:t>
            </a:r>
            <a:endParaRPr lang="en-US" sz="4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 smtClean="0">
                <a:solidFill>
                  <a:srgbClr val="92D050"/>
                </a:solidFill>
                <a:latin typeface="+mn-lt"/>
              </a:rPr>
              <a:t>  </a:t>
            </a:r>
            <a:endParaRPr lang="en-US" sz="2400" kern="0" dirty="0">
              <a:solidFill>
                <a:srgbClr val="92D050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kern="0" dirty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kern="0" dirty="0" smtClean="0">
                <a:solidFill>
                  <a:srgbClr val="92D050"/>
                </a:solidFill>
                <a:latin typeface="+mn-lt"/>
              </a:rPr>
              <a:t>Krammer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Head of the </a:t>
            </a:r>
            <a:r>
              <a:rPr lang="en-US" sz="2000" i="1" kern="0" dirty="0">
                <a:solidFill>
                  <a:srgbClr val="92D050"/>
                </a:solidFill>
              </a:rPr>
              <a:t>Experimental Physics Department</a:t>
            </a:r>
            <a:r>
              <a:rPr lang="en-US" sz="2000" kern="0" dirty="0">
                <a:solidFill>
                  <a:srgbClr val="92D050"/>
                </a:solidFill>
              </a:rPr>
              <a:t> 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219200" y="304800"/>
            <a:ext cx="10058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2021 Schedule for Injectors and non-LHC Experiments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09600" y="1329531"/>
            <a:ext cx="10816463" cy="4495800"/>
            <a:chOff x="609600" y="1329531"/>
            <a:chExt cx="10816463" cy="4495800"/>
          </a:xfrm>
        </p:grpSpPr>
        <p:grpSp>
          <p:nvGrpSpPr>
            <p:cNvPr id="7" name="Group 6"/>
            <p:cNvGrpSpPr/>
            <p:nvPr/>
          </p:nvGrpSpPr>
          <p:grpSpPr>
            <a:xfrm>
              <a:off x="609600" y="1329531"/>
              <a:ext cx="10816463" cy="4495800"/>
              <a:chOff x="609600" y="1329531"/>
              <a:chExt cx="10816463" cy="44958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600" y="1329531"/>
                <a:ext cx="10816463" cy="449580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43800" y="3505200"/>
                <a:ext cx="417015" cy="279400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6309" y="3505200"/>
              <a:ext cx="139891" cy="21395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1305" y="3505201"/>
              <a:ext cx="132126" cy="2188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187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143000" y="228600"/>
            <a:ext cx="10058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Finishing LS2 </a:t>
            </a:r>
            <a:r>
              <a:rPr lang="mr-IN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–</a:t>
            </a:r>
            <a:r>
              <a:rPr lang="en-US" sz="3200" kern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LHC Experiments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946530"/>
            <a:ext cx="104394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Major upgrades of ALICE and </a:t>
            </a:r>
            <a:r>
              <a:rPr lang="en-US" sz="2000" dirty="0" err="1" smtClean="0">
                <a:solidFill>
                  <a:srgbClr val="99CCFF"/>
                </a:solidFill>
                <a:ea typeface="Arial" charset="0"/>
                <a:cs typeface="Arial" charset="0"/>
              </a:rPr>
              <a:t>LHCb</a:t>
            </a:r>
            <a:r>
              <a:rPr lang="en-US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 during LS2 (Phase 1 upgrades)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sz="2000" dirty="0" smtClean="0">
                <a:solidFill>
                  <a:srgbClr val="FFFF00"/>
                </a:solidFill>
                <a:ea typeface="Arial" charset="0"/>
                <a:cs typeface="Arial" charset="0"/>
              </a:rPr>
              <a:t>ALICE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New TPC readout, new Silicon Tracker, new readout for almost all detectors,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continous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readout, new datacenter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3 month contingency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wrt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. cavern closure</a:t>
            </a:r>
          </a:p>
          <a:p>
            <a:r>
              <a:rPr lang="en-US" sz="2000" dirty="0" err="1">
                <a:solidFill>
                  <a:srgbClr val="FFFF00"/>
                </a:solidFill>
                <a:ea typeface="Arial" charset="0"/>
                <a:cs typeface="Arial" charset="0"/>
              </a:rPr>
              <a:t>LHCb</a:t>
            </a:r>
            <a:endParaRPr lang="en-US" sz="2000" dirty="0">
              <a:solidFill>
                <a:srgbClr val="FFFF00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Almost completely new detector (except calorimeter, muon detector), new electronics for all detectors, new data center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Schedule critical, necessary personnel cannot come to CERN due to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Covid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crisis</a:t>
            </a:r>
          </a:p>
          <a:p>
            <a:r>
              <a:rPr lang="en-US" sz="2000" dirty="0">
                <a:solidFill>
                  <a:srgbClr val="FFFF00"/>
                </a:solidFill>
                <a:ea typeface="Arial" charset="0"/>
                <a:cs typeface="Arial" charset="0"/>
              </a:rPr>
              <a:t>CMS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aintenance of all detectors and magnet, new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Barrel Pixel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layer 1, new GE1/1 GEM chambers, hadron calorimeter upgrade with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SiPMs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, additional shielding as preparation for HL-LHC</a:t>
            </a:r>
          </a:p>
          <a:p>
            <a:r>
              <a:rPr lang="en-US" sz="2000" dirty="0" smtClean="0">
                <a:solidFill>
                  <a:srgbClr val="FFFF00"/>
                </a:solidFill>
                <a:ea typeface="Arial" charset="0"/>
                <a:cs typeface="Arial" charset="0"/>
              </a:rPr>
              <a:t>ATLAS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New Small Wheel: NSW-A completion April/May 2021, NSW-C completion mid-September, very little contingency</a:t>
            </a:r>
          </a:p>
          <a:p>
            <a:pPr marL="285750" indent="-285750">
              <a:buFont typeface="Arial" charset="0"/>
              <a:buChar char="•"/>
            </a:pP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Major upgrades of ATLAS and CMS for HL-LHC in LS3 (Phase 2 upgrades)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5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371600" y="152400"/>
            <a:ext cx="10058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LHC Schedule for Run 3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946531"/>
            <a:ext cx="1089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Discussion June 8/ October 23, machines and experiments, assess delays due to </a:t>
            </a:r>
            <a:r>
              <a:rPr lang="en-US" sz="2000" dirty="0" err="1" smtClean="0">
                <a:solidFill>
                  <a:srgbClr val="99CCFF"/>
                </a:solidFill>
                <a:ea typeface="Arial" charset="0"/>
                <a:cs typeface="Arial" charset="0"/>
              </a:rPr>
              <a:t>Covid</a:t>
            </a:r>
            <a:r>
              <a:rPr lang="en-US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 crisis </a:t>
            </a:r>
            <a:endParaRPr lang="en-US" sz="2000" dirty="0">
              <a:solidFill>
                <a:srgbClr val="99CCFF"/>
              </a:solidFill>
              <a:ea typeface="Arial" charset="0"/>
              <a:cs typeface="Arial" charset="0"/>
            </a:endParaRPr>
          </a:p>
          <a:p>
            <a:endParaRPr lang="de-AT" sz="2000" dirty="0"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81373"/>
            <a:ext cx="5895279" cy="31260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83685" y="16849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472" y="4767612"/>
            <a:ext cx="6781800" cy="9349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5710113"/>
            <a:ext cx="3441700" cy="37247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5845905"/>
            <a:ext cx="61494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Next meeting to assess the </a:t>
            </a:r>
            <a:r>
              <a:rPr lang="en-US" sz="2000" smtClean="0">
                <a:solidFill>
                  <a:srgbClr val="99CCFF"/>
                </a:solidFill>
                <a:ea typeface="Arial" charset="0"/>
                <a:cs typeface="Arial" charset="0"/>
              </a:rPr>
              <a:t>situation March </a:t>
            </a:r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15, 2021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8291" y="4892988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chemeClr val="accent5"/>
                </a:solidFill>
                <a:ea typeface="Arial" charset="0"/>
                <a:cs typeface="Arial" charset="0"/>
              </a:rPr>
              <a:t>Baseline schedule: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0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371600" y="152400"/>
            <a:ext cx="10058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LHC New Baseline Schedule Run 3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2957" y="1086900"/>
            <a:ext cx="5867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ATLAS installs both sides of NSW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CMS installs new shielding on both sides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ALICE and </a:t>
            </a:r>
            <a:r>
              <a:rPr lang="en-US" sz="2000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LHCb</a:t>
            </a: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complete their phase 1 upgrades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0000"/>
                </a:solidFill>
                <a:ea typeface="Arial" charset="0"/>
                <a:cs typeface="Arial" charset="0"/>
              </a:rPr>
              <a:t>Close experimental caverns February 1</a:t>
            </a:r>
            <a:r>
              <a:rPr lang="en-US" sz="2000" baseline="30000" dirty="0">
                <a:solidFill>
                  <a:srgbClr val="FF0000"/>
                </a:solidFill>
                <a:ea typeface="Arial" charset="0"/>
                <a:cs typeface="Arial" charset="0"/>
              </a:rPr>
              <a:t>st</a:t>
            </a:r>
            <a:r>
              <a:rPr lang="en-US" sz="2000" dirty="0">
                <a:solidFill>
                  <a:srgbClr val="FF0000"/>
                </a:solidFill>
                <a:ea typeface="Arial" charset="0"/>
                <a:cs typeface="Arial" charset="0"/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2022</a:t>
            </a:r>
          </a:p>
          <a:p>
            <a:pPr marL="285750" indent="-285750">
              <a:buFont typeface="Arial" charset="0"/>
              <a:buChar char="•"/>
            </a:pPr>
            <a:endParaRPr lang="en-US" sz="1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Beam test in weeks 39-40 (Sept. 27 </a:t>
            </a:r>
            <a:r>
              <a:rPr lang="mr-IN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–</a:t>
            </a: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Oct. 10)</a:t>
            </a:r>
          </a:p>
          <a:p>
            <a:pPr marL="285750" indent="-285750">
              <a:buFont typeface="Arial" charset="0"/>
              <a:buChar char="•"/>
            </a:pPr>
            <a:endParaRPr lang="en-US" sz="1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11T magnets will not be installed</a:t>
            </a:r>
          </a:p>
          <a:p>
            <a:pPr marL="285750" indent="-285750">
              <a:buFont typeface="Arial" charset="0"/>
              <a:buChar char="•"/>
            </a:pPr>
            <a:endParaRPr lang="en-US" sz="1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Injectors will have YETS starting in week 46 	No ion beams for fixed target in 2021</a:t>
            </a:r>
          </a:p>
          <a:p>
            <a:pPr marL="285750" indent="-285750">
              <a:buFont typeface="Arial" charset="0"/>
              <a:buChar char="•"/>
            </a:pPr>
            <a:endParaRPr lang="en-US" sz="1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sz="2000" dirty="0"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3685" y="16849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1" y="1463817"/>
            <a:ext cx="5201152" cy="32159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46687" y="990600"/>
            <a:ext cx="586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Assumption for integrated luminosity: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60864" y="4687938"/>
            <a:ext cx="586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600" smtClean="0">
                <a:solidFill>
                  <a:schemeClr val="accent1"/>
                </a:solidFill>
                <a:ea typeface="Arial" charset="0"/>
                <a:cs typeface="Arial" charset="0"/>
              </a:rPr>
              <a:t>Depends crucially </a:t>
            </a:r>
            <a:r>
              <a:rPr lang="en-US" sz="16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on assumption of efficiency in 2022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53" y="5106464"/>
            <a:ext cx="11125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ea typeface="Arial" charset="0"/>
                <a:cs typeface="Arial" charset="0"/>
              </a:rPr>
              <a:t>Beam energy for run 3: Decide energy after magnet training. If collision energy exceeding 13.5 </a:t>
            </a:r>
            <a:r>
              <a:rPr lang="en-US" sz="2000" dirty="0" err="1" smtClean="0">
                <a:solidFill>
                  <a:srgbClr val="FFFF00"/>
                </a:solidFill>
                <a:ea typeface="Arial" charset="0"/>
                <a:cs typeface="Arial" charset="0"/>
              </a:rPr>
              <a:t>TeV</a:t>
            </a:r>
            <a:r>
              <a:rPr lang="en-US" sz="2000" dirty="0" smtClean="0">
                <a:solidFill>
                  <a:srgbClr val="FFFF00"/>
                </a:solidFill>
                <a:ea typeface="Arial" charset="0"/>
                <a:cs typeface="Arial" charset="0"/>
              </a:rPr>
              <a:t> will be achievable with high availability than that energy will be chosen, otherwise Run 3 will be operated at 13 </a:t>
            </a:r>
            <a:r>
              <a:rPr lang="en-US" sz="2000" dirty="0" err="1" smtClean="0">
                <a:solidFill>
                  <a:srgbClr val="FFFF00"/>
                </a:solidFill>
                <a:ea typeface="Arial" charset="0"/>
                <a:cs typeface="Arial" charset="0"/>
              </a:rPr>
              <a:t>TeV</a:t>
            </a:r>
            <a:r>
              <a:rPr lang="en-US" sz="2000" dirty="0" smtClean="0">
                <a:solidFill>
                  <a:srgbClr val="FFFF00"/>
                </a:solidFill>
                <a:ea typeface="Arial" charset="0"/>
                <a:cs typeface="Arial" charset="0"/>
              </a:rPr>
              <a:t>.</a:t>
            </a:r>
          </a:p>
          <a:p>
            <a:r>
              <a:rPr lang="en-US" sz="2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Magnet training with prudence. Avoid too many quenches.</a:t>
            </a:r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sz="2000" dirty="0">
              <a:ea typeface="Arial" charset="0"/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0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305"/>
            <a:ext cx="12192000" cy="631095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27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371600" y="152400"/>
            <a:ext cx="10058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LHC cool down status </a:t>
            </a:r>
            <a:r>
              <a:rPr lang="mr-IN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–</a:t>
            </a: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all sectors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819370"/>
            <a:ext cx="8763000" cy="558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0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sz="3200" dirty="0" smtClean="0">
                <a:solidFill>
                  <a:srgbClr val="FFFF00"/>
                </a:solidFill>
              </a:rPr>
              <a:t>Implementation of the Update of the European Strategy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 bwMode="auto">
          <a:xfrm>
            <a:off x="647700" y="1019572"/>
            <a:ext cx="11163300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European Strategy for Particle Physics (ESPPU) updated at the CERN Council June 2020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	</a:t>
            </a:r>
            <a:r>
              <a:rPr lang="en-US" sz="2000" kern="0" dirty="0" smtClean="0">
                <a:solidFill>
                  <a:srgbClr val="99CCFF"/>
                </a:solidFill>
                <a:latin typeface="Calibri" panose="020F0502020204030204" pitchFamily="34" charset="0"/>
              </a:rPr>
              <a:t>2 year process, involvement of PP community worldwide, 20 recommendations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1800" kern="0" dirty="0" smtClean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First implementation in the Medium Term Plan (MTP) of CERN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	Rolling budget plan for next 5 years (2021-2025)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1800" kern="0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Main points in respect to the ESPPU: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Feasibility study for a Future Circular Collider (FCC)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4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100 km tunnel, technical and financial study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500" kern="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Reinforced magnet  R&amp;D </a:t>
            </a:r>
            <a:r>
              <a:rPr lang="en-US" sz="1800" kern="0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programme</a:t>
            </a:r>
            <a:endParaRPr lang="en-US" sz="1800" kern="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4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Low- and high temperature superconducting materials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500" kern="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Continue R&amp;D on key technologies for the Compact Linear Collider (CLIC)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      and establishment of an international design study for a muon collider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4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           Accelerator studies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500" kern="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Detector R&amp;D and new quantum technology initiative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Increased resources for the CERN hosted Physics Beyond Collider study (PBC)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4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           Study </a:t>
            </a:r>
            <a:r>
              <a:rPr lang="en-US" sz="1400" kern="0" dirty="0">
                <a:solidFill>
                  <a:schemeClr val="accent5"/>
                </a:solidFill>
                <a:latin typeface="Calibri" panose="020F0502020204030204" pitchFamily="34" charset="0"/>
              </a:rPr>
              <a:t>to explore possibilities using the non-collider </a:t>
            </a:r>
            <a:r>
              <a:rPr lang="en-US" sz="14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part </a:t>
            </a:r>
            <a:r>
              <a:rPr lang="en-US" sz="1400" kern="0" dirty="0">
                <a:solidFill>
                  <a:schemeClr val="accent5"/>
                </a:solidFill>
                <a:latin typeface="Calibri" panose="020F0502020204030204" pitchFamily="34" charset="0"/>
              </a:rPr>
              <a:t>of the CERN accelerator complex </a:t>
            </a:r>
            <a:endParaRPr lang="en-US" sz="1400" kern="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en-US" sz="500" kern="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kern="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Continue investment in long-baseline neutrino experiments in the US and Japan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endParaRPr lang="en-US" sz="1800" kern="0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286000"/>
            <a:ext cx="393078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0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Thank you for your attention 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22860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Peace</a:t>
            </a:r>
            <a:r>
              <a:rPr lang="en-GB" sz="3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23 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Member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States</a:t>
            </a: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 9 Associate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</a:t>
            </a: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Spain, Sweden, Switzerland and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the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United Kingdom </a:t>
            </a:r>
            <a:endParaRPr lang="en-GB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Member: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Croatia, Cyprus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Estonia,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India,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Pakistan,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Russia, United States of America; JINR, European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Commission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21844" y="582728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2600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12500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scientific users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14400" y="2403036"/>
            <a:ext cx="10134601" cy="1021208"/>
            <a:chOff x="1523999" y="2652534"/>
            <a:chExt cx="10134601" cy="1021208"/>
          </a:xfrm>
        </p:grpSpPr>
        <p:sp>
          <p:nvSpPr>
            <p:cNvPr id="3" name="Rounded Rectangle 2"/>
            <p:cNvSpPr/>
            <p:nvPr/>
          </p:nvSpPr>
          <p:spPr bwMode="auto">
            <a:xfrm>
              <a:off x="1523999" y="2652534"/>
              <a:ext cx="9404909" cy="102120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1725667" y="2949873"/>
              <a:ext cx="993293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Helvetica Neue" charset="0"/>
                  <a:ea typeface="Helvetica Neue" charset="0"/>
                  <a:cs typeface="Helvetica Neue" charset="0"/>
                </a:rPr>
                <a:t>NEW Estonia (since Feb. 1</a:t>
              </a:r>
              <a:r>
                <a:rPr lang="en-GB" sz="2000" baseline="30000" dirty="0" smtClean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Helvetica Neue" charset="0"/>
                  <a:ea typeface="Helvetica Neue" charset="0"/>
                  <a:cs typeface="Helvetica Neue" charset="0"/>
                </a:rPr>
                <a:t>st</a:t>
              </a:r>
              <a:r>
                <a:rPr lang="en-GB" sz="2000" dirty="0" smtClean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Helvetica Neue" charset="0"/>
                  <a:ea typeface="Helvetica Neue" charset="0"/>
                  <a:cs typeface="Helvetica Neue" charset="0"/>
                </a:rPr>
                <a:t>) Associate Member in the </a:t>
              </a:r>
              <a:r>
                <a:rPr lang="en-GB" sz="2000" dirty="0" err="1" smtClean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Helvetica Neue" charset="0"/>
                  <a:ea typeface="Helvetica Neue" charset="0"/>
                  <a:cs typeface="Helvetica Neue" charset="0"/>
                </a:rPr>
                <a:t>prestage</a:t>
              </a:r>
              <a:r>
                <a:rPr lang="en-GB" sz="2000" dirty="0" smtClean="0">
                  <a:solidFill>
                    <a:srgbClr val="FF00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Helvetica Neue" charset="0"/>
                  <a:ea typeface="Helvetica Neue" charset="0"/>
                  <a:cs typeface="Helvetica Neue" charset="0"/>
                </a:rPr>
                <a:t> to Membership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749757"/>
            <a:ext cx="9696091" cy="565104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and Covid-19 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657600"/>
            <a:ext cx="1112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99CCFF"/>
                </a:solidFill>
                <a:ea typeface="Arial" charset="0"/>
                <a:cs typeface="Arial" charset="0"/>
              </a:rPr>
              <a:t>M</a:t>
            </a: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id March 2020: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CERN put in safe mode. Within a few days personnel at CERN reduced from ~6500 people to few hundreds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End of April 2020: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resume selected activities with small teams, priority given to time critical activities (e.g. warm up of CMS magnet, NSW construction ATLAS)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Mid May 2020: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controlled ramp up, bring back people activity based, increase people on-site by 1000 every two weeks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September 2020: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lift access restrictions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Mid October 2020 since today: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mandatory telework for all who can, on site presence for others</a:t>
            </a:r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38200"/>
            <a:ext cx="9691694" cy="269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Covid-19 Health and Safety Measures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1143000"/>
            <a:ext cx="1112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Strict rules introduced with the first colleagues resuming work at CERN: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Distance of &gt;2 m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Mask in all buildings, except when alone in an office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Disinfection gels distributed and hand dispensers everywhere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Additional measures for special activities and vulnerable people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Access restriction for colleagues aged 65 and above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Contact tracing of all cases and close contacts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4267200"/>
            <a:ext cx="61341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No spread of infection on-site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sz="2400" dirty="0" smtClean="0">
                <a:solidFill>
                  <a:srgbClr val="FF0000"/>
                </a:solidFill>
                <a:ea typeface="Arial" charset="0"/>
                <a:cs typeface="Arial" charset="0"/>
              </a:rPr>
              <a:t>CERN remained a very safe place!</a:t>
            </a:r>
            <a:endParaRPr lang="en-US" sz="2400" dirty="0">
              <a:solidFill>
                <a:srgbClr val="FF0000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09599" y="3225056"/>
            <a:ext cx="6048219" cy="3061444"/>
            <a:chOff x="609599" y="3225056"/>
            <a:chExt cx="6048219" cy="30614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99" y="3225056"/>
              <a:ext cx="6048219" cy="306144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6518" y="6055691"/>
              <a:ext cx="241300" cy="2308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95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Covid-19 Health and Safety Measures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1143000"/>
            <a:ext cx="5207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Now Covid-19 testing on-site (Antigen and RT-PCR tests):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- personnel on duty travel (staff and 	users)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- vulnerable people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- stratified testing, e.g. shift personnel</a:t>
            </a:r>
          </a:p>
          <a:p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 err="1" smtClean="0">
                <a:solidFill>
                  <a:srgbClr val="99CCFF"/>
                </a:solidFill>
                <a:ea typeface="Arial" charset="0"/>
                <a:cs typeface="Arial" charset="0"/>
              </a:rPr>
              <a:t>Proximeter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ea typeface="Arial" charset="0"/>
                <a:cs typeface="Arial" charset="0"/>
              </a:rPr>
              <a:t>: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Device records close contacts, &lt;2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 for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&gt;30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sec, Vibration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alarm,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d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ata stored for 2 weeks, already &gt;3500 devices distributed,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mandatory as of March 1</a:t>
            </a:r>
            <a:r>
              <a:rPr lang="en-US" baseline="30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st</a:t>
            </a:r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488074"/>
            <a:ext cx="2209800" cy="18997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27096" y="1295400"/>
            <a:ext cx="57631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Telework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mandatory until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end of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March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- Hostel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open for Users (if required on-site)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- Mandatory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on-line course (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Covid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Health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and Safety)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FFFF00"/>
                </a:solidFill>
                <a:ea typeface="Arial" charset="0"/>
                <a:cs typeface="Arial" charset="0"/>
              </a:rPr>
              <a:t>Regular </a:t>
            </a:r>
            <a:r>
              <a:rPr lang="en-US" dirty="0">
                <a:solidFill>
                  <a:srgbClr val="FFFF00"/>
                </a:solidFill>
                <a:ea typeface="Arial" charset="0"/>
                <a:cs typeface="Arial" charset="0"/>
              </a:rPr>
              <a:t>updated information at: </a:t>
            </a:r>
            <a:endParaRPr lang="en-US" dirty="0" smtClean="0">
              <a:solidFill>
                <a:srgbClr val="FFFF00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rgbClr val="FFFF00"/>
                </a:solidFill>
                <a:ea typeface="Arial" charset="0"/>
                <a:cs typeface="Arial" charset="0"/>
              </a:rPr>
              <a:t>	https</a:t>
            </a:r>
            <a:r>
              <a:rPr lang="en-US" dirty="0">
                <a:solidFill>
                  <a:srgbClr val="FFFF00"/>
                </a:solidFill>
                <a:ea typeface="Arial" charset="0"/>
                <a:cs typeface="Arial" charset="0"/>
              </a:rPr>
              <a:t>://</a:t>
            </a:r>
            <a:r>
              <a:rPr lang="en-US" dirty="0" err="1">
                <a:solidFill>
                  <a:srgbClr val="FFFF00"/>
                </a:solidFill>
                <a:ea typeface="Arial" charset="0"/>
                <a:cs typeface="Arial" charset="0"/>
              </a:rPr>
              <a:t>hse.cern</a:t>
            </a:r>
            <a:r>
              <a:rPr lang="en-US" dirty="0">
                <a:solidFill>
                  <a:srgbClr val="FFFF00"/>
                </a:solidFill>
                <a:ea typeface="Arial" charset="0"/>
                <a:cs typeface="Arial" charset="0"/>
              </a:rPr>
              <a:t>/covid-19-information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511258"/>
            <a:ext cx="4800600" cy="288370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4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866900" y="2819400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Status of LS2 works and baseline schedule for accelerator operation and experiments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1123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143000" y="228600"/>
            <a:ext cx="10058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Finishing LS2 </a:t>
            </a:r>
            <a:r>
              <a:rPr lang="mr-IN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–</a:t>
            </a:r>
            <a:r>
              <a:rPr lang="en-US" sz="3200" kern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Accelerator Complex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792162"/>
            <a:ext cx="10439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LHC Run 2 ended end of 2018, LS2 activities for the accelerators started in 2015, activities cover all injectors</a:t>
            </a:r>
          </a:p>
          <a:p>
            <a:endParaRPr lang="en-US" sz="1000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LHC Injector Upgrade (LIU) project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completed, all consolidations and maintenances on time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LINAC4: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ready to inject beam into the booster, excellent source stability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Booster-PSB: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almost rebuilt during LS2, commissioning started Dec. 7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PS: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Final hardware tests in February, first beam injection March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SPS: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All six reconfigured  RF cavities connected to new solid state amplifiers, new beam dump system installed, fire doors and new sprinkler system, beam commissioning will start in April</a:t>
            </a:r>
          </a:p>
          <a:p>
            <a:endParaRPr lang="en-US" sz="1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LHC: 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Diode 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box consolidation com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pleted (1232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dipoles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)</a:t>
            </a:r>
          </a:p>
          <a:p>
            <a:pPr lvl="1"/>
            <a:r>
              <a:rPr lang="en-US" sz="1600" dirty="0">
                <a:solidFill>
                  <a:schemeClr val="accent1"/>
                </a:solidFill>
                <a:ea typeface="Arial" charset="0"/>
                <a:cs typeface="Arial" charset="0"/>
              </a:rPr>
              <a:t>19 dipoles exchanged</a:t>
            </a:r>
          </a:p>
          <a:p>
            <a:pPr marL="285750" indent="-285750">
              <a:buFont typeface="Arial" charset="0"/>
              <a:buChar char="•"/>
            </a:pPr>
            <a:endParaRPr lang="en-US" sz="1000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HL-LHC activities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followed the expected milestones</a:t>
            </a:r>
          </a:p>
          <a:p>
            <a:pPr lvl="1"/>
            <a:r>
              <a:rPr lang="en-US" sz="16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Civil engineering (2 shafts, 2 x 300 m service tunnel)</a:t>
            </a:r>
          </a:p>
          <a:p>
            <a:pPr lvl="1"/>
            <a:r>
              <a:rPr lang="en-US" sz="16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Issue with 11T short dipoles under investigation</a:t>
            </a:r>
          </a:p>
          <a:p>
            <a:pPr marL="285750" indent="-285750">
              <a:buFont typeface="Arial" charset="0"/>
              <a:buChar char="•"/>
            </a:pPr>
            <a:endParaRPr lang="en-US" sz="1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ISOLDE: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New front end installed, beam instrumentation 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    consolidation, repair of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cryomodule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CM4 for HIE-ISOLDE </a:t>
            </a:r>
          </a:p>
          <a:p>
            <a:pPr marL="285750" indent="-285750">
              <a:buFont typeface="Arial" charset="0"/>
              <a:buChar char="•"/>
            </a:pPr>
            <a:endParaRPr lang="en-US" sz="1000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99CCFF"/>
                </a:solidFill>
                <a:ea typeface="Arial" charset="0"/>
                <a:cs typeface="Arial" charset="0"/>
              </a:rPr>
              <a:t>AD/ELENA: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All AD users connected to ELENA, 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   transfer lines commissioning ongoing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352799"/>
            <a:ext cx="4114800" cy="346227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Manfred Krammer		FAKT Meeting, 26/2/2021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43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21154</TotalTime>
  <Words>947</Words>
  <Application>Microsoft Macintosh PowerPoint</Application>
  <PresentationFormat>Widescreen</PresentationFormat>
  <Paragraphs>167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Helvetica</vt:lpstr>
      <vt:lpstr>Helvetica Neue</vt:lpstr>
      <vt:lpstr>ＭＳ Ｐゴシック</vt:lpstr>
      <vt:lpstr>Wingdings</vt:lpstr>
      <vt:lpstr>Arial</vt:lpstr>
      <vt:lpstr>2_Bold Stripes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Implementation of the Update of the European Strategy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Manfred Krammer</cp:lastModifiedBy>
  <cp:revision>491</cp:revision>
  <cp:lastPrinted>2011-05-16T11:08:40Z</cp:lastPrinted>
  <dcterms:created xsi:type="dcterms:W3CDTF">2014-11-24T13:35:18Z</dcterms:created>
  <dcterms:modified xsi:type="dcterms:W3CDTF">2021-02-26T09:30:28Z</dcterms:modified>
</cp:coreProperties>
</file>