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9" r:id="rId4"/>
    <p:sldId id="287" r:id="rId5"/>
    <p:sldId id="265" r:id="rId6"/>
    <p:sldId id="290" r:id="rId7"/>
    <p:sldId id="262" r:id="rId8"/>
    <p:sldId id="261" r:id="rId9"/>
    <p:sldId id="269" r:id="rId10"/>
    <p:sldId id="268" r:id="rId11"/>
    <p:sldId id="267" r:id="rId12"/>
    <p:sldId id="266" r:id="rId13"/>
    <p:sldId id="288" r:id="rId14"/>
    <p:sldId id="292" r:id="rId15"/>
    <p:sldId id="270" r:id="rId16"/>
    <p:sldId id="271" r:id="rId17"/>
    <p:sldId id="285" r:id="rId18"/>
    <p:sldId id="286" r:id="rId19"/>
    <p:sldId id="278" r:id="rId20"/>
    <p:sldId id="277" r:id="rId21"/>
    <p:sldId id="276" r:id="rId22"/>
    <p:sldId id="289" r:id="rId23"/>
    <p:sldId id="282" r:id="rId24"/>
    <p:sldId id="283" r:id="rId25"/>
    <p:sldId id="284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387C"/>
    <a:srgbClr val="104282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E8234E-FF71-42B7-A4FA-9F275A5B456B}" type="datetimeFigureOut">
              <a:rPr lang="es-ES" smtClean="0"/>
              <a:t>10/06/2020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214EFF-0BF3-451F-85B2-046FE0819EA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4516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14EFF-0BF3-451F-85B2-046FE0819EA1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3542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14EFF-0BF3-451F-85B2-046FE0819EA1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0015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14EFF-0BF3-451F-85B2-046FE0819EA1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1783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A562A-D415-42BE-85D1-89E274E4872A}" type="datetime1">
              <a:rPr lang="en-US" smtClean="0"/>
              <a:t>6/10/2020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Caisse de Pension du CERN - Service des Prestations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7A567-225A-4CD4-87F1-E002D15BE523}" type="datetime1">
              <a:rPr lang="en-US" smtClean="0"/>
              <a:t>6/10/2020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Caisse de Pension du CERN - Service des Prestations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E1D9A-8395-44DD-A578-C30406A39D15}" type="datetime1">
              <a:rPr lang="en-US" smtClean="0"/>
              <a:t>6/10/2020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922643" y="6356350"/>
            <a:ext cx="41557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Caisse de Pension du CERN - Service des Prestations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8568B-18EC-43F4-BD6A-5B85394FE644}" type="datetime1">
              <a:rPr lang="en-US" smtClean="0"/>
              <a:t>6/10/2020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Caisse de Pension du CERN - Service des Prestations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C9759-31BB-4E1A-9DA6-19FEEFAF84C3}" type="datetime1">
              <a:rPr lang="en-US" smtClean="0"/>
              <a:t>6/10/2020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Caisse de Pension du CERN - Service des Prestations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9AC5E-8580-42B7-82DD-2E3805C69D9C}" type="datetime1">
              <a:rPr lang="en-US" smtClean="0"/>
              <a:t>6/10/2020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Caisse de Pension du CERN - Service des Prestations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FB236-D48D-4B7F-ADB4-03E237C80C46}" type="datetime1">
              <a:rPr lang="en-US" smtClean="0"/>
              <a:t>6/10/2020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Caisse de Pension du CERN - Service des Prestations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63E2-FB07-47E1-912C-3867918ECADC}" type="datetime1">
              <a:rPr lang="en-US" smtClean="0"/>
              <a:t>6/10/2020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Caisse de Pension du CERN - Service des Prestations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pension-benefits@cern.ch" TargetMode="External"/><Relationship Id="rId2" Type="http://schemas.openxmlformats.org/officeDocument/2006/relationships/hyperlink" Target="http://pensionfund.cern.ch/" TargetMode="Externa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hyperlink" Target="http://fr.images.search.yahoo.com/r/_ylt=A0PDodn.TOhPmREAjWZuAQx.;_ylu=X3oDMTBpcGszamw0BHNlYwNmcC1pbWcEc2xrA2ltZw--/SIG=13njjr4q3/EXP=1340652926/**http:/www.studio-scrap.com/us/digital-kit/freebies/free-halloween-kit/Halloween-2010-contents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457200" y="1752600"/>
            <a:ext cx="7620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sz="2800" dirty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Cotisations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versées</a:t>
            </a:r>
            <a:r>
              <a:rPr lang="en-US" sz="2800" dirty="0" smtClean="0">
                <a:latin typeface="Calibri" pitchFamily="34" charset="0"/>
              </a:rPr>
              <a:t> par le          et l’</a:t>
            </a:r>
            <a:endParaRPr lang="en-GB" sz="2800" dirty="0" smtClean="0">
              <a:latin typeface="Calibri" pitchFamily="34" charset="0"/>
            </a:endParaRPr>
          </a:p>
          <a:p>
            <a:endParaRPr lang="en-GB" sz="2800" dirty="0" smtClean="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dirty="0" err="1" smtClean="0">
                <a:latin typeface="Calibri" pitchFamily="34" charset="0"/>
              </a:rPr>
              <a:t>Cotisations</a:t>
            </a: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dirty="0" err="1" smtClean="0">
                <a:latin typeface="Calibri" pitchFamily="34" charset="0"/>
              </a:rPr>
              <a:t>versées</a:t>
            </a:r>
            <a:r>
              <a:rPr lang="en-GB" sz="2800" dirty="0" smtClean="0">
                <a:latin typeface="Calibri" pitchFamily="34" charset="0"/>
              </a:rPr>
              <a:t> par les  </a:t>
            </a:r>
          </a:p>
          <a:p>
            <a:pPr>
              <a:buFontTx/>
              <a:buChar char="•"/>
            </a:pPr>
            <a:endParaRPr lang="en-GB" sz="2800" dirty="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en-GB" sz="2800" dirty="0">
                <a:latin typeface="Calibri" pitchFamily="34" charset="0"/>
              </a:rPr>
              <a:t> </a:t>
            </a:r>
            <a:r>
              <a:rPr lang="en-GB" sz="2800" dirty="0" err="1" smtClean="0">
                <a:latin typeface="Calibri" pitchFamily="34" charset="0"/>
              </a:rPr>
              <a:t>Produit</a:t>
            </a:r>
            <a:r>
              <a:rPr lang="en-GB" sz="2800" dirty="0" smtClean="0">
                <a:latin typeface="Calibri" pitchFamily="34" charset="0"/>
              </a:rPr>
              <a:t> du placement des </a:t>
            </a:r>
            <a:r>
              <a:rPr lang="en-GB" sz="2800" dirty="0" err="1" smtClean="0">
                <a:latin typeface="Calibri" pitchFamily="34" charset="0"/>
              </a:rPr>
              <a:t>actifs</a:t>
            </a:r>
            <a:endParaRPr lang="en-GB" sz="2800" dirty="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endParaRPr lang="en-GB" sz="2800" dirty="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en-GB" sz="2800" dirty="0">
                <a:latin typeface="Calibri" pitchFamily="34" charset="0"/>
              </a:rPr>
              <a:t> </a:t>
            </a:r>
            <a:r>
              <a:rPr lang="en-GB" sz="2800" dirty="0" err="1" smtClean="0">
                <a:latin typeface="Calibri" pitchFamily="34" charset="0"/>
              </a:rPr>
              <a:t>Transferts</a:t>
            </a: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dirty="0" err="1" smtClean="0">
                <a:latin typeface="Calibri" pitchFamily="34" charset="0"/>
              </a:rPr>
              <a:t>d’autres</a:t>
            </a: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dirty="0" err="1" smtClean="0">
                <a:latin typeface="Calibri" pitchFamily="34" charset="0"/>
              </a:rPr>
              <a:t>caisses</a:t>
            </a:r>
            <a:r>
              <a:rPr lang="en-GB" sz="2800" dirty="0" smtClean="0">
                <a:latin typeface="Calibri" pitchFamily="34" charset="0"/>
              </a:rPr>
              <a:t> </a:t>
            </a:r>
            <a:endParaRPr lang="en-GB" sz="2800" dirty="0">
              <a:latin typeface="Calibri" pitchFamily="34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23850" y="838200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11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7724" y="1773106"/>
            <a:ext cx="533400" cy="533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4" descr="http://www.jenam2010.org/pdfs/e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4158" y="1741919"/>
            <a:ext cx="457200" cy="595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1735" y="2513763"/>
            <a:ext cx="986413" cy="924762"/>
          </a:xfrm>
          <a:prstGeom prst="rect">
            <a:avLst/>
          </a:prstGeom>
        </p:spPr>
      </p:pic>
      <p:sp>
        <p:nvSpPr>
          <p:cNvPr id="14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err="1" smtClean="0"/>
              <a:t>Ressources</a:t>
            </a:r>
            <a:endParaRPr lang="en-GB" b="1" baseline="30000" dirty="0" smtClean="0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55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609600" y="1524000"/>
            <a:ext cx="8001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2800" b="1" dirty="0" smtClean="0">
                <a:latin typeface="Calibri" pitchFamily="34" charset="0"/>
              </a:rPr>
              <a:t>Les </a:t>
            </a:r>
            <a:r>
              <a:rPr lang="en-GB" sz="2800" b="1" dirty="0" err="1" smtClean="0">
                <a:latin typeface="Calibri" pitchFamily="34" charset="0"/>
              </a:rPr>
              <a:t>personnes</a:t>
            </a:r>
            <a:r>
              <a:rPr lang="en-GB" sz="2800" b="1" dirty="0" smtClean="0">
                <a:latin typeface="Calibri" pitchFamily="34" charset="0"/>
              </a:rPr>
              <a:t> </a:t>
            </a:r>
            <a:r>
              <a:rPr lang="en-GB" sz="2800" b="1" dirty="0" err="1" smtClean="0">
                <a:latin typeface="Calibri" pitchFamily="34" charset="0"/>
              </a:rPr>
              <a:t>devenues</a:t>
            </a:r>
            <a:r>
              <a:rPr lang="en-GB" sz="2800" b="1" dirty="0" smtClean="0">
                <a:latin typeface="Calibri" pitchFamily="34" charset="0"/>
              </a:rPr>
              <a:t> </a:t>
            </a:r>
            <a:r>
              <a:rPr lang="en-GB" sz="2800" b="1" dirty="0" err="1" smtClean="0">
                <a:latin typeface="Calibri" pitchFamily="34" charset="0"/>
              </a:rPr>
              <a:t>membres</a:t>
            </a:r>
            <a:r>
              <a:rPr lang="en-GB" sz="2800" b="1" dirty="0" smtClean="0">
                <a:latin typeface="Calibri" pitchFamily="34" charset="0"/>
              </a:rPr>
              <a:t> de la </a:t>
            </a:r>
            <a:r>
              <a:rPr lang="en-GB" sz="2800" b="1" dirty="0" err="1" smtClean="0">
                <a:latin typeface="Calibri" pitchFamily="34" charset="0"/>
              </a:rPr>
              <a:t>Caisse</a:t>
            </a:r>
            <a:r>
              <a:rPr lang="en-GB" sz="2800" b="1" dirty="0" smtClean="0">
                <a:latin typeface="Calibri" pitchFamily="34" charset="0"/>
              </a:rPr>
              <a:t> </a:t>
            </a:r>
            <a:r>
              <a:rPr lang="en-GB" sz="2800" b="1" dirty="0" err="1" smtClean="0">
                <a:latin typeface="Calibri" pitchFamily="34" charset="0"/>
              </a:rPr>
              <a:t>depuis</a:t>
            </a:r>
            <a:r>
              <a:rPr lang="en-GB" sz="2800" b="1" dirty="0" smtClean="0">
                <a:latin typeface="Calibri" pitchFamily="34" charset="0"/>
              </a:rPr>
              <a:t> le 01.01.12 :</a:t>
            </a:r>
          </a:p>
          <a:p>
            <a:pPr>
              <a:buFontTx/>
              <a:buChar char="•"/>
            </a:pPr>
            <a:endParaRPr lang="en-GB" sz="2800" dirty="0">
              <a:latin typeface="Calibri" pitchFamily="34" charset="0"/>
            </a:endParaRPr>
          </a:p>
          <a:p>
            <a:pPr>
              <a:tabLst>
                <a:tab pos="2598738" algn="l"/>
                <a:tab pos="6011863" algn="l"/>
              </a:tabLst>
            </a:pPr>
            <a:r>
              <a:rPr lang="en-GB" sz="2800" dirty="0" smtClean="0">
                <a:latin typeface="Calibri" pitchFamily="34" charset="0"/>
              </a:rPr>
              <a:t>			</a:t>
            </a:r>
          </a:p>
          <a:p>
            <a:pPr>
              <a:tabLst>
                <a:tab pos="1973263" algn="l"/>
                <a:tab pos="3230563" algn="l"/>
                <a:tab pos="6011863" algn="l"/>
              </a:tabLst>
            </a:pPr>
            <a:r>
              <a:rPr lang="en-GB" sz="2800" dirty="0">
                <a:latin typeface="Calibri" pitchFamily="34" charset="0"/>
              </a:rPr>
              <a:t>	</a:t>
            </a:r>
            <a:endParaRPr lang="fr-CH" sz="1400" dirty="0">
              <a:solidFill>
                <a:srgbClr val="0000FF"/>
              </a:solidFill>
            </a:endParaRPr>
          </a:p>
          <a:p>
            <a:pPr marL="0" indent="0" algn="ctr">
              <a:buNone/>
              <a:tabLst>
                <a:tab pos="2332038" algn="l"/>
              </a:tabLst>
            </a:pPr>
            <a:endParaRPr lang="en-GB" sz="2800" b="1" dirty="0" smtClean="0">
              <a:latin typeface="Calibri" pitchFamily="34" charset="0"/>
            </a:endParaRPr>
          </a:p>
          <a:p>
            <a:pPr>
              <a:buFontTx/>
              <a:buChar char="•"/>
            </a:pPr>
            <a:endParaRPr lang="en-GB" sz="2800" dirty="0">
              <a:latin typeface="Calibri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23850" y="838200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333583"/>
              </p:ext>
            </p:extLst>
          </p:nvPr>
        </p:nvGraphicFramePr>
        <p:xfrm>
          <a:off x="2413000" y="2590800"/>
          <a:ext cx="4136292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81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81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6440">
                <a:tc>
                  <a:txBody>
                    <a:bodyPr/>
                    <a:lstStyle/>
                    <a:p>
                      <a:endParaRPr lang="fr-CH" dirty="0" smtClean="0"/>
                    </a:p>
                    <a:p>
                      <a:endParaRPr lang="fr-CH" dirty="0" smtClean="0"/>
                    </a:p>
                    <a:p>
                      <a:endParaRPr lang="fr-CH" dirty="0" smtClean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1" dirty="0" smtClean="0">
                          <a:solidFill>
                            <a:schemeClr val="tx1"/>
                          </a:solidFill>
                        </a:rPr>
                        <a:t>18.96% </a:t>
                      </a:r>
                    </a:p>
                    <a:p>
                      <a:pPr algn="ctr"/>
                      <a:r>
                        <a:rPr lang="fr-CH" sz="1200" b="1" dirty="0" smtClean="0">
                          <a:solidFill>
                            <a:schemeClr val="tx1"/>
                          </a:solidFill>
                        </a:rPr>
                        <a:t>du salaire de référence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6440">
                <a:tc>
                  <a:txBody>
                    <a:bodyPr/>
                    <a:lstStyle/>
                    <a:p>
                      <a:endParaRPr lang="fr-CH" dirty="0" smtClean="0"/>
                    </a:p>
                    <a:p>
                      <a:endParaRPr lang="fr-CH" dirty="0" smtClean="0"/>
                    </a:p>
                    <a:p>
                      <a:endParaRPr lang="fr-CH" dirty="0" smtClean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1" dirty="0" smtClean="0"/>
                        <a:t>12.64%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du salaire de référence</a:t>
                      </a:r>
                      <a:endParaRPr lang="fr-CH" b="1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9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926787"/>
            <a:ext cx="533400" cy="533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14" descr="http://www.jenam2010.org/pdfs/e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54412" y="2868731"/>
            <a:ext cx="457200" cy="595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9787" y="3837566"/>
            <a:ext cx="986413" cy="924762"/>
          </a:xfrm>
          <a:prstGeom prst="rect">
            <a:avLst/>
          </a:prstGeom>
        </p:spPr>
      </p:pic>
      <p:sp>
        <p:nvSpPr>
          <p:cNvPr id="13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err="1" smtClean="0"/>
              <a:t>Cotisations</a:t>
            </a:r>
            <a:r>
              <a:rPr lang="en-GB" b="1" dirty="0" smtClean="0"/>
              <a:t> </a:t>
            </a:r>
            <a:r>
              <a:rPr lang="en-GB" b="1" dirty="0" err="1" smtClean="0"/>
              <a:t>mensuelles</a:t>
            </a:r>
            <a:endParaRPr lang="en-GB" b="1" baseline="30000" dirty="0" smtClean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28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685800" y="1650216"/>
            <a:ext cx="77724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GB" sz="2800" dirty="0" smtClean="0">
              <a:latin typeface="Calibri" pitchFamily="34" charset="0"/>
            </a:endParaRPr>
          </a:p>
          <a:p>
            <a:pPr>
              <a:buFontTx/>
              <a:buChar char="•"/>
              <a:tabLst>
                <a:tab pos="1706563" algn="l"/>
              </a:tabLst>
            </a:pP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b="1" dirty="0" smtClean="0">
                <a:latin typeface="Calibri" pitchFamily="34" charset="0"/>
              </a:rPr>
              <a:t>Qui :</a:t>
            </a: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dirty="0" err="1" smtClean="0">
                <a:latin typeface="Calibri" pitchFamily="34" charset="0"/>
              </a:rPr>
              <a:t>certaines</a:t>
            </a: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dirty="0" err="1">
                <a:latin typeface="Calibri" pitchFamily="34" charset="0"/>
              </a:rPr>
              <a:t>c</a:t>
            </a:r>
            <a:r>
              <a:rPr lang="en-GB" sz="2800" dirty="0" err="1" smtClean="0">
                <a:latin typeface="Calibri" pitchFamily="34" charset="0"/>
              </a:rPr>
              <a:t>aisses</a:t>
            </a:r>
            <a:r>
              <a:rPr lang="en-GB" sz="2800" dirty="0" smtClean="0">
                <a:latin typeface="Calibri" pitchFamily="34" charset="0"/>
              </a:rPr>
              <a:t> de pensions </a:t>
            </a:r>
            <a:r>
              <a:rPr lang="en-GB" sz="2800" b="1" dirty="0" err="1" smtClean="0">
                <a:latin typeface="Calibri" pitchFamily="34" charset="0"/>
              </a:rPr>
              <a:t>privées</a:t>
            </a:r>
            <a:r>
              <a:rPr lang="en-GB" sz="2800" dirty="0" smtClean="0">
                <a:latin typeface="Calibri" pitchFamily="34" charset="0"/>
              </a:rPr>
              <a:t> </a:t>
            </a:r>
          </a:p>
          <a:p>
            <a:pPr>
              <a:tabLst>
                <a:tab pos="1706563" algn="l"/>
              </a:tabLst>
            </a:pPr>
            <a:r>
              <a:rPr lang="en-GB" sz="2800" dirty="0">
                <a:latin typeface="Calibri" pitchFamily="34" charset="0"/>
              </a:rPr>
              <a:t> </a:t>
            </a:r>
            <a:r>
              <a:rPr lang="en-GB" sz="2800" dirty="0" smtClean="0">
                <a:latin typeface="Calibri" pitchFamily="34" charset="0"/>
              </a:rPr>
              <a:t>           (avec </a:t>
            </a:r>
            <a:r>
              <a:rPr lang="en-GB" sz="2800" dirty="0" err="1" smtClean="0">
                <a:latin typeface="Calibri" pitchFamily="34" charset="0"/>
              </a:rPr>
              <a:t>leur</a:t>
            </a:r>
            <a:r>
              <a:rPr lang="en-GB" sz="2800" dirty="0" smtClean="0">
                <a:latin typeface="Calibri" pitchFamily="34" charset="0"/>
              </a:rPr>
              <a:t> accord)</a:t>
            </a:r>
          </a:p>
          <a:p>
            <a:pPr>
              <a:buFontTx/>
              <a:buChar char="•"/>
              <a:tabLst>
                <a:tab pos="1706563" algn="l"/>
              </a:tabLst>
            </a:pPr>
            <a:endParaRPr lang="fr-CH" sz="2800" dirty="0">
              <a:latin typeface="Calibri" pitchFamily="34" charset="0"/>
            </a:endParaRPr>
          </a:p>
          <a:p>
            <a:pPr>
              <a:buFontTx/>
              <a:buChar char="•"/>
              <a:tabLst>
                <a:tab pos="1706563" algn="l"/>
              </a:tabLst>
            </a:pPr>
            <a:r>
              <a:rPr lang="fr-CH" sz="2800" dirty="0" smtClean="0">
                <a:latin typeface="Calibri" pitchFamily="34" charset="0"/>
              </a:rPr>
              <a:t> </a:t>
            </a:r>
            <a:r>
              <a:rPr lang="fr-CH" sz="2800" b="1" dirty="0" smtClean="0">
                <a:latin typeface="Calibri" pitchFamily="34" charset="0"/>
              </a:rPr>
              <a:t>Comment : </a:t>
            </a:r>
            <a:r>
              <a:rPr lang="en-US" sz="2800" dirty="0" err="1" smtClean="0">
                <a:latin typeface="Calibri" pitchFamily="34" charset="0"/>
              </a:rPr>
              <a:t>virements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bancaires</a:t>
            </a:r>
            <a:endParaRPr lang="en-US" sz="2800" dirty="0" smtClean="0">
              <a:latin typeface="Calibri" pitchFamily="34" charset="0"/>
            </a:endParaRPr>
          </a:p>
          <a:p>
            <a:pPr>
              <a:buFontTx/>
              <a:buChar char="•"/>
              <a:tabLst>
                <a:tab pos="1706563" algn="l"/>
              </a:tabLst>
            </a:pPr>
            <a:endParaRPr lang="en-US" sz="2800" dirty="0" smtClean="0">
              <a:latin typeface="Calibri" pitchFamily="34" charset="0"/>
            </a:endParaRPr>
          </a:p>
          <a:p>
            <a:pPr>
              <a:buFontTx/>
              <a:buChar char="•"/>
              <a:tabLst>
                <a:tab pos="1704975" algn="l"/>
              </a:tabLst>
            </a:pP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b="1" dirty="0" smtClean="0">
                <a:latin typeface="Calibri" pitchFamily="34" charset="0"/>
              </a:rPr>
              <a:t>But :</a:t>
            </a:r>
            <a:r>
              <a:rPr lang="en-US" sz="2800" dirty="0" smtClean="0">
                <a:latin typeface="Calibri" pitchFamily="34" charset="0"/>
              </a:rPr>
              <a:t> - </a:t>
            </a:r>
            <a:r>
              <a:rPr lang="en-US" sz="2800" dirty="0" err="1" smtClean="0">
                <a:latin typeface="Calibri" pitchFamily="34" charset="0"/>
              </a:rPr>
              <a:t>prestations</a:t>
            </a:r>
            <a:r>
              <a:rPr lang="en-US" sz="2800" dirty="0" smtClean="0">
                <a:latin typeface="Calibri" pitchFamily="34" charset="0"/>
              </a:rPr>
              <a:t> plus </a:t>
            </a:r>
            <a:r>
              <a:rPr lang="en-US" sz="2800" dirty="0" err="1" smtClean="0">
                <a:latin typeface="Calibri" pitchFamily="34" charset="0"/>
              </a:rPr>
              <a:t>élevées</a:t>
            </a:r>
            <a:endParaRPr lang="en-US" sz="2800" dirty="0" smtClean="0">
              <a:latin typeface="Calibri" pitchFamily="34" charset="0"/>
            </a:endParaRPr>
          </a:p>
          <a:p>
            <a:pPr lvl="1">
              <a:tabLst>
                <a:tab pos="1704975" algn="l"/>
              </a:tabLst>
            </a:pPr>
            <a:r>
              <a:rPr lang="en-US" sz="2800" dirty="0" smtClean="0">
                <a:latin typeface="Calibri" pitchFamily="34" charset="0"/>
              </a:rPr>
              <a:t>       - droit à pension</a:t>
            </a:r>
          </a:p>
          <a:p>
            <a:pPr>
              <a:buFontTx/>
              <a:buChar char="•"/>
            </a:pPr>
            <a:endParaRPr lang="fr-CH" sz="2800" dirty="0">
              <a:latin typeface="Calibri" pitchFamily="34" charset="0"/>
            </a:endParaRPr>
          </a:p>
          <a:p>
            <a:pPr>
              <a:buFontTx/>
              <a:buChar char="•"/>
            </a:pPr>
            <a:endParaRPr lang="en-GB" sz="2800" dirty="0">
              <a:latin typeface="Calibri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04800" y="84137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err="1" smtClean="0"/>
              <a:t>Transferts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d’autres</a:t>
            </a:r>
            <a:r>
              <a:rPr lang="en-GB" sz="4000" b="1" dirty="0" smtClean="0"/>
              <a:t> </a:t>
            </a:r>
            <a:r>
              <a:rPr lang="en-GB" sz="4000" b="1" dirty="0" err="1"/>
              <a:t>C</a:t>
            </a:r>
            <a:r>
              <a:rPr lang="en-GB" sz="4000" b="1" dirty="0" err="1" smtClean="0"/>
              <a:t>aisses</a:t>
            </a:r>
            <a:endParaRPr lang="en-GB" sz="4000" b="1" baseline="30000" dirty="0" smtClean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25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017566" y="1687390"/>
            <a:ext cx="5237177" cy="289972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 smtClean="0">
                <a:cs typeface="Arial" charset="0"/>
              </a:rPr>
              <a:t>PRESTATIONS</a:t>
            </a:r>
            <a:r>
              <a:rPr lang="en-US" sz="3600" dirty="0" smtClean="0">
                <a:latin typeface="Arial" charset="0"/>
                <a:cs typeface="Arial" charset="0"/>
              </a:rPr>
              <a:t/>
            </a:r>
            <a:br>
              <a:rPr lang="en-US" sz="3600" dirty="0" smtClean="0">
                <a:latin typeface="Arial" charset="0"/>
                <a:cs typeface="Arial" charset="0"/>
              </a:rPr>
            </a:br>
            <a:r>
              <a:rPr lang="en-US" sz="2900" dirty="0" smtClean="0">
                <a:latin typeface="Arial" charset="0"/>
                <a:cs typeface="Arial" charset="0"/>
              </a:rPr>
              <a:t/>
            </a:r>
            <a:br>
              <a:rPr lang="en-US" sz="2900" dirty="0" smtClean="0">
                <a:latin typeface="Arial" charset="0"/>
                <a:cs typeface="Arial" charset="0"/>
              </a:rPr>
            </a:br>
            <a:r>
              <a:rPr lang="en-US" sz="2900" dirty="0" smtClean="0">
                <a:latin typeface="Arial" charset="0"/>
                <a:cs typeface="Arial" charset="0"/>
              </a:rPr>
              <a:t>	</a:t>
            </a:r>
            <a:endParaRPr lang="en-US" sz="3600" dirty="0" smtClean="0">
              <a:latin typeface="Arial" charset="0"/>
              <a:cs typeface="Arial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75004" y="2712794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7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124200"/>
            <a:ext cx="1142999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14" descr="http://www.jenam2010.org/pdfs/e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124200"/>
            <a:ext cx="877143" cy="1142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108081"/>
            <a:ext cx="1142999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4" descr="http://www.jenam2010.org/pdfs/e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108081"/>
            <a:ext cx="877143" cy="1142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61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4" y="6270380"/>
            <a:ext cx="3194538" cy="451095"/>
          </a:xfrm>
        </p:spPr>
        <p:txBody>
          <a:bodyPr/>
          <a:lstStyle/>
          <a:p>
            <a:r>
              <a:rPr lang="en-US" dirty="0" smtClean="0"/>
              <a:t>CERN Pension Fund - Benefits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457200" y="1343881"/>
            <a:ext cx="838200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7338" indent="-2873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571500" indent="-571500" algn="just" eaLnBrk="1" hangingPunct="1">
              <a:buFont typeface="Arial" panose="020B0604020202020204" pitchFamily="34" charset="0"/>
              <a:buChar char="•"/>
            </a:pPr>
            <a:r>
              <a:rPr lang="fr-CH" sz="3600" b="1" dirty="0" smtClean="0">
                <a:latin typeface="Calibri" pitchFamily="34" charset="0"/>
              </a:rPr>
              <a:t>Les prestations sont payées en francs suisses en Suisse</a:t>
            </a:r>
          </a:p>
          <a:p>
            <a:pPr marL="571500" indent="-571500" algn="just" eaLnBrk="1" hangingPunct="1">
              <a:buFont typeface="Arial" panose="020B0604020202020204" pitchFamily="34" charset="0"/>
              <a:buChar char="•"/>
            </a:pPr>
            <a:endParaRPr lang="fr-CH" sz="3600" b="1" dirty="0">
              <a:latin typeface="Calibri" pitchFamily="34" charset="0"/>
            </a:endParaRPr>
          </a:p>
          <a:p>
            <a:pPr marL="571500" indent="-571500" algn="just" eaLnBrk="1" hangingPunct="1">
              <a:buFont typeface="Arial" panose="020B0604020202020204" pitchFamily="34" charset="0"/>
              <a:buChar char="•"/>
            </a:pPr>
            <a:r>
              <a:rPr lang="fr-CH" sz="3600" b="1" dirty="0">
                <a:latin typeface="Calibri" pitchFamily="34" charset="0"/>
              </a:rPr>
              <a:t>Les pensions et autres prestations sont imposables selon les conditions définies dans la législation fiscale nationale qui est applicable à la personne concernée.</a:t>
            </a:r>
            <a:endParaRPr lang="en-US" sz="3600" b="1" dirty="0">
              <a:latin typeface="Calibri" pitchFamily="34" charset="0"/>
            </a:endParaRPr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err="1" smtClean="0"/>
              <a:t>Prestations</a:t>
            </a:r>
            <a:endParaRPr lang="en-GB" b="1" baseline="30000" dirty="0" smtClean="0"/>
          </a:p>
        </p:txBody>
      </p:sp>
    </p:spTree>
    <p:extLst>
      <p:ext uri="{BB962C8B-B14F-4D97-AF65-F5344CB8AC3E}">
        <p14:creationId xmlns:p14="http://schemas.microsoft.com/office/powerpoint/2010/main" val="293881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0423" y="1428750"/>
            <a:ext cx="4437060" cy="4072493"/>
          </a:xfrm>
          <a:prstGeom prst="rect">
            <a:avLst/>
          </a:prstGeom>
        </p:spPr>
      </p:pic>
      <p:sp>
        <p:nvSpPr>
          <p:cNvPr id="9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/>
              <a:t>Pension de </a:t>
            </a:r>
            <a:r>
              <a:rPr lang="en-GB" b="1" dirty="0" err="1" smtClean="0"/>
              <a:t>Retraite</a:t>
            </a:r>
            <a:endParaRPr lang="en-GB" b="1" baseline="30000" dirty="0" smtClean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6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457200" y="1066800"/>
            <a:ext cx="8382000" cy="5047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7338" indent="-2873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None/>
            </a:pPr>
            <a:endParaRPr lang="fr-CH" sz="2800" dirty="0">
              <a:latin typeface="Calibri" pitchFamily="34" charset="0"/>
            </a:endParaRPr>
          </a:p>
          <a:p>
            <a:pPr marL="0" indent="0" eaLnBrk="1" hangingPunct="1"/>
            <a:r>
              <a:rPr lang="en-US" sz="2800" b="1" dirty="0" smtClean="0">
                <a:latin typeface="Calibri" pitchFamily="34" charset="0"/>
              </a:rPr>
              <a:t>Les </a:t>
            </a:r>
            <a:r>
              <a:rPr lang="en-US" sz="2800" b="1" dirty="0" err="1" smtClean="0">
                <a:latin typeface="Calibri" pitchFamily="34" charset="0"/>
              </a:rPr>
              <a:t>personnes</a:t>
            </a:r>
            <a:r>
              <a:rPr lang="en-US" sz="2800" b="1" dirty="0" smtClean="0">
                <a:latin typeface="Calibri" pitchFamily="34" charset="0"/>
              </a:rPr>
              <a:t> </a:t>
            </a:r>
            <a:r>
              <a:rPr lang="en-US" sz="2800" b="1" dirty="0" err="1" smtClean="0">
                <a:latin typeface="Calibri" pitchFamily="34" charset="0"/>
              </a:rPr>
              <a:t>devenues</a:t>
            </a:r>
            <a:r>
              <a:rPr lang="en-US" sz="2800" b="1" dirty="0" smtClean="0">
                <a:latin typeface="Calibri" pitchFamily="34" charset="0"/>
              </a:rPr>
              <a:t> </a:t>
            </a:r>
            <a:r>
              <a:rPr lang="en-US" sz="2800" b="1" dirty="0" err="1" smtClean="0">
                <a:latin typeface="Calibri" pitchFamily="34" charset="0"/>
              </a:rPr>
              <a:t>membres</a:t>
            </a:r>
            <a:r>
              <a:rPr lang="en-US" sz="2800" b="1" dirty="0" smtClean="0">
                <a:latin typeface="Calibri" pitchFamily="34" charset="0"/>
              </a:rPr>
              <a:t> de la </a:t>
            </a:r>
            <a:r>
              <a:rPr lang="en-US" sz="2800" b="1" dirty="0" err="1" smtClean="0">
                <a:latin typeface="Calibri" pitchFamily="34" charset="0"/>
              </a:rPr>
              <a:t>Caisse</a:t>
            </a:r>
            <a:r>
              <a:rPr lang="en-US" sz="2800" b="1" dirty="0" smtClean="0">
                <a:latin typeface="Calibri" pitchFamily="34" charset="0"/>
              </a:rPr>
              <a:t> </a:t>
            </a:r>
            <a:r>
              <a:rPr lang="en-US" sz="2800" b="1" dirty="0" err="1" smtClean="0">
                <a:latin typeface="Calibri" pitchFamily="34" charset="0"/>
              </a:rPr>
              <a:t>depuis</a:t>
            </a:r>
            <a:r>
              <a:rPr lang="en-US" sz="2800" b="1" dirty="0" smtClean="0">
                <a:latin typeface="Calibri" pitchFamily="34" charset="0"/>
              </a:rPr>
              <a:t> le 01.01.12 et </a:t>
            </a:r>
            <a:r>
              <a:rPr lang="en-US" sz="2800" b="1" dirty="0" err="1" smtClean="0">
                <a:latin typeface="Calibri" pitchFamily="34" charset="0"/>
              </a:rPr>
              <a:t>ayant</a:t>
            </a:r>
            <a:r>
              <a:rPr lang="en-US" sz="2800" b="1" dirty="0" smtClean="0">
                <a:latin typeface="Calibri" pitchFamily="34" charset="0"/>
              </a:rPr>
              <a:t> au </a:t>
            </a:r>
            <a:r>
              <a:rPr lang="en-US" sz="2800" b="1" dirty="0" err="1" smtClean="0">
                <a:latin typeface="Calibri" pitchFamily="34" charset="0"/>
              </a:rPr>
              <a:t>moins</a:t>
            </a:r>
            <a:r>
              <a:rPr lang="en-US" sz="2800" b="1" dirty="0" smtClean="0">
                <a:latin typeface="Calibri" pitchFamily="34" charset="0"/>
              </a:rPr>
              <a:t> 5 </a:t>
            </a:r>
            <a:r>
              <a:rPr lang="en-US" sz="2800" b="1" dirty="0" err="1" smtClean="0">
                <a:latin typeface="Calibri" pitchFamily="34" charset="0"/>
              </a:rPr>
              <a:t>ans</a:t>
            </a:r>
            <a:r>
              <a:rPr lang="en-US" sz="2800" b="1" dirty="0" smtClean="0">
                <a:latin typeface="Calibri" pitchFamily="34" charset="0"/>
              </a:rPr>
              <a:t> de service :</a:t>
            </a:r>
          </a:p>
          <a:p>
            <a:pPr marL="457200" indent="-457200" eaLnBrk="1" hangingPunct="1">
              <a:buFont typeface="Arial" pitchFamily="34" charset="0"/>
              <a:buChar char="•"/>
            </a:pPr>
            <a:endParaRPr lang="en-US" sz="2800" dirty="0" smtClean="0">
              <a:latin typeface="Calibri" pitchFamily="34" charset="0"/>
            </a:endParaRPr>
          </a:p>
          <a:p>
            <a:pPr eaLnBrk="1" hangingPunct="1">
              <a:buFontTx/>
              <a:buChar char="•"/>
            </a:pPr>
            <a:r>
              <a:rPr lang="en-GB" sz="2800" dirty="0" err="1" smtClean="0">
                <a:latin typeface="Calibri" pitchFamily="34" charset="0"/>
              </a:rPr>
              <a:t>L’âge</a:t>
            </a: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dirty="0" err="1" smtClean="0">
                <a:latin typeface="Calibri" pitchFamily="34" charset="0"/>
              </a:rPr>
              <a:t>officiel</a:t>
            </a:r>
            <a:r>
              <a:rPr lang="en-GB" sz="2800" dirty="0" smtClean="0">
                <a:latin typeface="Calibri" pitchFamily="34" charset="0"/>
              </a:rPr>
              <a:t> de la </a:t>
            </a:r>
            <a:r>
              <a:rPr lang="en-GB" sz="2800" dirty="0" err="1" smtClean="0">
                <a:latin typeface="Calibri" pitchFamily="34" charset="0"/>
              </a:rPr>
              <a:t>retraite</a:t>
            </a: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dirty="0" err="1" smtClean="0">
                <a:latin typeface="Calibri" pitchFamily="34" charset="0"/>
              </a:rPr>
              <a:t>est</a:t>
            </a: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b="1" dirty="0" smtClean="0">
                <a:latin typeface="Calibri" pitchFamily="34" charset="0"/>
              </a:rPr>
              <a:t>67 </a:t>
            </a:r>
            <a:r>
              <a:rPr lang="en-GB" sz="2800" b="1" dirty="0" err="1" smtClean="0">
                <a:latin typeface="Calibri" pitchFamily="34" charset="0"/>
              </a:rPr>
              <a:t>ans</a:t>
            </a:r>
            <a:endParaRPr lang="en-GB" sz="2800" b="1" dirty="0">
              <a:latin typeface="Calibri" pitchFamily="34" charset="0"/>
            </a:endParaRPr>
          </a:p>
          <a:p>
            <a:pPr marL="457200" indent="-457200" eaLnBrk="1" hangingPunct="1">
              <a:buFont typeface="Arial" pitchFamily="34" charset="0"/>
              <a:buChar char="•"/>
            </a:pPr>
            <a:endParaRPr lang="en-GB" sz="2800" dirty="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en-GB" sz="2800" dirty="0" smtClean="0">
                <a:latin typeface="Calibri" pitchFamily="34" charset="0"/>
              </a:rPr>
              <a:t>Les pensions </a:t>
            </a:r>
            <a:r>
              <a:rPr lang="en-GB" sz="2800" dirty="0" err="1" smtClean="0">
                <a:latin typeface="Calibri" pitchFamily="34" charset="0"/>
              </a:rPr>
              <a:t>sont</a:t>
            </a: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dirty="0" err="1" smtClean="0">
                <a:latin typeface="Calibri" pitchFamily="34" charset="0"/>
              </a:rPr>
              <a:t>égales</a:t>
            </a:r>
            <a:r>
              <a:rPr lang="en-GB" sz="2800" dirty="0" smtClean="0">
                <a:latin typeface="Calibri" pitchFamily="34" charset="0"/>
              </a:rPr>
              <a:t> à </a:t>
            </a:r>
            <a:r>
              <a:rPr lang="en-GB" sz="2800" b="1" dirty="0" smtClean="0">
                <a:latin typeface="Calibri" pitchFamily="34" charset="0"/>
              </a:rPr>
              <a:t>1.85</a:t>
            </a:r>
            <a:r>
              <a:rPr lang="en-GB" sz="2800" b="1" dirty="0">
                <a:latin typeface="Calibri" pitchFamily="34" charset="0"/>
              </a:rPr>
              <a:t>% </a:t>
            </a:r>
            <a:r>
              <a:rPr lang="en-GB" sz="2800" b="1" dirty="0" smtClean="0">
                <a:latin typeface="Calibri" pitchFamily="34" charset="0"/>
              </a:rPr>
              <a:t>de la </a:t>
            </a:r>
            <a:r>
              <a:rPr lang="en-GB" sz="2800" b="1" dirty="0" err="1" smtClean="0">
                <a:latin typeface="Calibri" pitchFamily="34" charset="0"/>
              </a:rPr>
              <a:t>moyenne</a:t>
            </a:r>
            <a:r>
              <a:rPr lang="en-GB" sz="2800" b="1" dirty="0" smtClean="0">
                <a:latin typeface="Calibri" pitchFamily="34" charset="0"/>
              </a:rPr>
              <a:t> des </a:t>
            </a:r>
            <a:r>
              <a:rPr lang="en-GB" sz="2800" b="1" dirty="0" err="1" smtClean="0">
                <a:latin typeface="Calibri" pitchFamily="34" charset="0"/>
              </a:rPr>
              <a:t>salaires</a:t>
            </a:r>
            <a:r>
              <a:rPr lang="en-GB" sz="2800" b="1" dirty="0" smtClean="0">
                <a:latin typeface="Calibri" pitchFamily="34" charset="0"/>
              </a:rPr>
              <a:t> de </a:t>
            </a:r>
            <a:r>
              <a:rPr lang="en-GB" sz="2800" b="1" dirty="0" err="1" smtClean="0">
                <a:latin typeface="Calibri" pitchFamily="34" charset="0"/>
              </a:rPr>
              <a:t>référence</a:t>
            </a:r>
            <a:r>
              <a:rPr lang="en-GB" sz="2800" b="1" dirty="0" smtClean="0">
                <a:latin typeface="Calibri" pitchFamily="34" charset="0"/>
              </a:rPr>
              <a:t> des 36 </a:t>
            </a:r>
            <a:r>
              <a:rPr lang="en-GB" sz="2800" b="1" dirty="0" err="1" smtClean="0">
                <a:latin typeface="Calibri" pitchFamily="34" charset="0"/>
              </a:rPr>
              <a:t>derniers</a:t>
            </a:r>
            <a:r>
              <a:rPr lang="en-GB" sz="2800" b="1" dirty="0" smtClean="0">
                <a:latin typeface="Calibri" pitchFamily="34" charset="0"/>
              </a:rPr>
              <a:t> </a:t>
            </a:r>
            <a:r>
              <a:rPr lang="en-GB" sz="2800" b="1" dirty="0" err="1" smtClean="0">
                <a:latin typeface="Calibri" pitchFamily="34" charset="0"/>
              </a:rPr>
              <a:t>mois</a:t>
            </a:r>
            <a:r>
              <a:rPr lang="en-GB" sz="2800" b="1" dirty="0" smtClean="0">
                <a:latin typeface="Calibri" pitchFamily="34" charset="0"/>
              </a:rPr>
              <a:t>*</a:t>
            </a:r>
            <a:r>
              <a:rPr lang="en-GB" sz="2800" dirty="0" smtClean="0">
                <a:latin typeface="Calibri" pitchFamily="34" charset="0"/>
              </a:rPr>
              <a:t> par </a:t>
            </a:r>
            <a:r>
              <a:rPr lang="en-GB" sz="2800" dirty="0" err="1" smtClean="0">
                <a:latin typeface="Calibri" pitchFamily="34" charset="0"/>
              </a:rPr>
              <a:t>année</a:t>
            </a: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dirty="0" err="1" smtClean="0">
                <a:latin typeface="Calibri" pitchFamily="34" charset="0"/>
              </a:rPr>
              <a:t>d’affiliation</a:t>
            </a: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b="1" dirty="0" smtClean="0">
                <a:latin typeface="Calibri" pitchFamily="34" charset="0"/>
              </a:rPr>
              <a:t>(maximum 37 </a:t>
            </a:r>
            <a:r>
              <a:rPr lang="en-GB" sz="2800" b="1" dirty="0" err="1" smtClean="0">
                <a:latin typeface="Calibri" pitchFamily="34" charset="0"/>
              </a:rPr>
              <a:t>ans</a:t>
            </a:r>
            <a:r>
              <a:rPr lang="en-GB" sz="2800" b="1" dirty="0" smtClean="0">
                <a:latin typeface="Calibri" pitchFamily="34" charset="0"/>
              </a:rPr>
              <a:t> et 10 </a:t>
            </a:r>
            <a:r>
              <a:rPr lang="en-GB" sz="2800" b="1" dirty="0" err="1" smtClean="0">
                <a:latin typeface="Calibri" pitchFamily="34" charset="0"/>
              </a:rPr>
              <a:t>mois</a:t>
            </a:r>
            <a:r>
              <a:rPr lang="en-GB" sz="2800" b="1" dirty="0" smtClean="0">
                <a:latin typeface="Calibri" pitchFamily="34" charset="0"/>
              </a:rPr>
              <a:t>)</a:t>
            </a:r>
          </a:p>
          <a:p>
            <a:pPr marL="0" indent="0"/>
            <a:endParaRPr lang="fr-CH" sz="2800" dirty="0" smtClean="0">
              <a:latin typeface="Calibri" pitchFamily="34" charset="0"/>
            </a:endParaRPr>
          </a:p>
          <a:p>
            <a:pPr marL="0" indent="0"/>
            <a:endParaRPr lang="en-GB" sz="2800" dirty="0">
              <a:latin typeface="Calibri" pitchFamily="34" charset="0"/>
            </a:endParaRPr>
          </a:p>
          <a:p>
            <a:pPr marL="182563" lvl="0" indent="-182563">
              <a:spcBef>
                <a:spcPct val="20000"/>
              </a:spcBef>
              <a:defRPr/>
            </a:pPr>
            <a:r>
              <a:rPr lang="fr-CH" sz="1400" i="1" dirty="0" smtClean="0">
                <a:latin typeface="+mn-lt"/>
              </a:rPr>
              <a:t>* </a:t>
            </a:r>
            <a:r>
              <a:rPr lang="fr-CH" sz="1400" i="1" dirty="0"/>
              <a:t>Basés sur la grille des salaires au moment de la fin de contrat</a:t>
            </a:r>
            <a:endParaRPr lang="en-US" sz="2800" i="1" dirty="0"/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/>
              <a:t>Pension de </a:t>
            </a:r>
            <a:r>
              <a:rPr lang="en-GB" b="1" dirty="0" err="1" smtClean="0"/>
              <a:t>Retraite</a:t>
            </a:r>
            <a:endParaRPr lang="en-GB" b="1" baseline="30000" dirty="0" smtClean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61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457200" y="915660"/>
            <a:ext cx="8382000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7338" indent="-287338">
              <a:buFont typeface="Arial" charset="0"/>
              <a:buNone/>
            </a:pPr>
            <a:endParaRPr lang="fr-CH" sz="2800" dirty="0">
              <a:latin typeface="Calibri" pitchFamily="34" charset="0"/>
            </a:endParaRPr>
          </a:p>
          <a:p>
            <a:pPr marL="287338" indent="-287338">
              <a:buFont typeface="Arial" charset="0"/>
              <a:buNone/>
            </a:pPr>
            <a:endParaRPr lang="fr-CH" sz="2800" dirty="0" smtClean="0">
              <a:latin typeface="Calibri" pitchFamily="34" charset="0"/>
            </a:endParaRPr>
          </a:p>
          <a:p>
            <a:pPr marL="287338" indent="-287338">
              <a:buFont typeface="Arial" charset="0"/>
              <a:buNone/>
            </a:pPr>
            <a:endParaRPr lang="fr-CH" sz="2800" dirty="0">
              <a:latin typeface="Calibri" pitchFamily="34" charset="0"/>
            </a:endParaRPr>
          </a:p>
          <a:p>
            <a:pPr marL="287338" indent="-287338">
              <a:buFont typeface="Arial" charset="0"/>
              <a:buNone/>
            </a:pPr>
            <a:endParaRPr lang="fr-CH" sz="2800" dirty="0">
              <a:latin typeface="Calibri" pitchFamily="34" charset="0"/>
            </a:endParaRPr>
          </a:p>
          <a:p>
            <a:pPr marL="287338" indent="-287338" algn="just">
              <a:buFontTx/>
              <a:buChar char="•"/>
            </a:pPr>
            <a:r>
              <a:rPr lang="fr-FR" sz="2800" dirty="0">
                <a:latin typeface="Calibri" pitchFamily="34" charset="0"/>
              </a:rPr>
              <a:t>Versée à un membre dont </a:t>
            </a:r>
            <a:r>
              <a:rPr lang="fr-FR" sz="2800" b="1" dirty="0">
                <a:latin typeface="Calibri" pitchFamily="34" charset="0"/>
              </a:rPr>
              <a:t>l’invalidité</a:t>
            </a:r>
            <a:r>
              <a:rPr lang="fr-FR" sz="2800" dirty="0">
                <a:latin typeface="Calibri" pitchFamily="34" charset="0"/>
              </a:rPr>
              <a:t> a été </a:t>
            </a:r>
            <a:r>
              <a:rPr lang="fr-FR" sz="2800" b="1" dirty="0">
                <a:latin typeface="Calibri" pitchFamily="34" charset="0"/>
              </a:rPr>
              <a:t>reconnue par l’Organisation</a:t>
            </a:r>
          </a:p>
          <a:p>
            <a:pPr algn="just"/>
            <a:endParaRPr lang="en-GB" sz="2800" dirty="0">
              <a:latin typeface="Calibri" pitchFamily="34" charset="0"/>
            </a:endParaRPr>
          </a:p>
          <a:p>
            <a:pPr marL="287338" indent="-287338" algn="just">
              <a:buFontTx/>
              <a:buChar char="•"/>
            </a:pPr>
            <a:r>
              <a:rPr lang="fr-FR" sz="2800" b="1" dirty="0">
                <a:latin typeface="Calibri" pitchFamily="34" charset="0"/>
              </a:rPr>
              <a:t>Egale à la pension de retraite</a:t>
            </a:r>
            <a:r>
              <a:rPr lang="fr-FR" sz="2800" dirty="0">
                <a:latin typeface="Calibri" pitchFamily="34" charset="0"/>
              </a:rPr>
              <a:t> qu’aurait reçue le membre à </a:t>
            </a:r>
            <a:r>
              <a:rPr lang="fr-FR" sz="2800" b="1" dirty="0">
                <a:latin typeface="Calibri" pitchFamily="34" charset="0"/>
              </a:rPr>
              <a:t>l’âge de la retraite </a:t>
            </a:r>
            <a:r>
              <a:rPr lang="fr-FR" sz="2800" b="1" dirty="0" smtClean="0">
                <a:latin typeface="Calibri" pitchFamily="34" charset="0"/>
              </a:rPr>
              <a:t>applicable*</a:t>
            </a:r>
            <a:endParaRPr lang="fr-FR" sz="2800" b="1" dirty="0">
              <a:latin typeface="Calibri" pitchFamily="34" charset="0"/>
            </a:endParaRPr>
          </a:p>
          <a:p>
            <a:pPr algn="just"/>
            <a:endParaRPr lang="en-GB" sz="2800" dirty="0">
              <a:latin typeface="Calibri" pitchFamily="34" charset="0"/>
            </a:endParaRPr>
          </a:p>
          <a:p>
            <a:pPr marL="287338" indent="-287338" algn="just">
              <a:buFontTx/>
              <a:buChar char="•"/>
            </a:pPr>
            <a:r>
              <a:rPr lang="fr-FR" sz="2800" dirty="0">
                <a:latin typeface="Calibri" pitchFamily="34" charset="0"/>
              </a:rPr>
              <a:t>Peut être </a:t>
            </a:r>
            <a:r>
              <a:rPr lang="fr-FR" sz="2800" b="1" dirty="0">
                <a:latin typeface="Calibri" pitchFamily="34" charset="0"/>
              </a:rPr>
              <a:t>partielle</a:t>
            </a:r>
            <a:r>
              <a:rPr lang="fr-FR" sz="2800" dirty="0">
                <a:latin typeface="Calibri" pitchFamily="34" charset="0"/>
              </a:rPr>
              <a:t> ou </a:t>
            </a:r>
            <a:r>
              <a:rPr lang="fr-FR" sz="2800" b="1" dirty="0" smtClean="0">
                <a:latin typeface="Calibri" pitchFamily="34" charset="0"/>
              </a:rPr>
              <a:t>totale</a:t>
            </a:r>
          </a:p>
          <a:p>
            <a:endParaRPr lang="en-GB" sz="1400" i="1" dirty="0" smtClean="0">
              <a:latin typeface="Calibri" pitchFamily="34" charset="0"/>
            </a:endParaRPr>
          </a:p>
          <a:p>
            <a:pPr marL="182563" indent="-182563" eaLnBrk="0" hangingPunct="0">
              <a:spcBef>
                <a:spcPct val="20000"/>
              </a:spcBef>
              <a:defRPr/>
            </a:pPr>
            <a:r>
              <a:rPr lang="en-GB" sz="1400" i="1" dirty="0">
                <a:cs typeface="Arial" charset="0"/>
              </a:rPr>
              <a:t>*</a:t>
            </a:r>
            <a:r>
              <a:rPr lang="fr-CH" sz="1400" i="1" dirty="0">
                <a:cs typeface="Arial" charset="0"/>
              </a:rPr>
              <a:t>peu importe la durée du contrat</a:t>
            </a:r>
            <a:endParaRPr lang="en-US" sz="1400" i="1" dirty="0">
              <a:cs typeface="Arial" charset="0"/>
            </a:endParaRPr>
          </a:p>
          <a:p>
            <a:pPr marL="287338" indent="-287338">
              <a:buFontTx/>
              <a:buChar char="•"/>
            </a:pPr>
            <a:endParaRPr lang="fr-FR" sz="2800" dirty="0">
              <a:latin typeface="Calibri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1695" y="1209675"/>
            <a:ext cx="1140610" cy="1462425"/>
          </a:xfrm>
          <a:prstGeom prst="rect">
            <a:avLst/>
          </a:prstGeom>
        </p:spPr>
      </p:pic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08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b="1" dirty="0" smtClean="0"/>
              <a:t>Pension d’Invalidité</a:t>
            </a:r>
            <a:endParaRPr lang="en-US" b="1" dirty="0" smtClean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1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380999" y="2071169"/>
            <a:ext cx="8382000" cy="4567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7338" indent="-287338">
              <a:buFont typeface="Arial" charset="0"/>
              <a:buNone/>
            </a:pPr>
            <a:endParaRPr lang="fr-CH" sz="2800" dirty="0">
              <a:latin typeface="Calibri" pitchFamily="34" charset="0"/>
            </a:endParaRPr>
          </a:p>
          <a:p>
            <a:pPr marL="287338" indent="-287338" algn="just">
              <a:buFontTx/>
              <a:buChar char="•"/>
            </a:pPr>
            <a:r>
              <a:rPr lang="fr-FR" sz="2800" dirty="0">
                <a:latin typeface="Calibri" pitchFamily="34" charset="0"/>
              </a:rPr>
              <a:t>Versée au </a:t>
            </a:r>
            <a:r>
              <a:rPr lang="fr-FR" sz="2800" b="1" dirty="0">
                <a:latin typeface="Calibri" pitchFamily="34" charset="0"/>
              </a:rPr>
              <a:t>conjoint/partenaire</a:t>
            </a:r>
            <a:r>
              <a:rPr lang="fr-FR" sz="2800" dirty="0">
                <a:latin typeface="Calibri" pitchFamily="34" charset="0"/>
              </a:rPr>
              <a:t> d’un </a:t>
            </a:r>
            <a:r>
              <a:rPr lang="fr-FR" sz="2800" b="1" dirty="0">
                <a:latin typeface="Calibri" pitchFamily="34" charset="0"/>
              </a:rPr>
              <a:t>membre</a:t>
            </a:r>
            <a:r>
              <a:rPr lang="fr-FR" sz="2800" dirty="0">
                <a:latin typeface="Calibri" pitchFamily="34" charset="0"/>
              </a:rPr>
              <a:t> dont le mariage/partenariat durait depuis au moins 1 </a:t>
            </a:r>
            <a:r>
              <a:rPr lang="fr-FR" sz="2800" dirty="0" smtClean="0">
                <a:latin typeface="Calibri" pitchFamily="34" charset="0"/>
              </a:rPr>
              <a:t>an:</a:t>
            </a:r>
          </a:p>
          <a:p>
            <a:pPr marL="914400" lvl="1" indent="-457200" algn="just">
              <a:buFont typeface="Wingdings" panose="05000000000000000000" pitchFamily="2" charset="2"/>
              <a:buChar char="Ø"/>
            </a:pPr>
            <a:r>
              <a:rPr lang="fr-FR" sz="2800" dirty="0" smtClean="0">
                <a:latin typeface="Calibri" pitchFamily="34" charset="0"/>
              </a:rPr>
              <a:t>A partir du 1</a:t>
            </a:r>
            <a:r>
              <a:rPr lang="fr-FR" sz="2800" baseline="30000" dirty="0" smtClean="0">
                <a:latin typeface="Calibri" pitchFamily="34" charset="0"/>
              </a:rPr>
              <a:t>er</a:t>
            </a:r>
            <a:r>
              <a:rPr lang="fr-FR" sz="2800" dirty="0" smtClean="0">
                <a:latin typeface="Calibri" pitchFamily="34" charset="0"/>
              </a:rPr>
              <a:t> jour suivant le décès</a:t>
            </a:r>
          </a:p>
          <a:p>
            <a:pPr marL="914400" lvl="1" indent="-457200" algn="just">
              <a:buFont typeface="Wingdings" panose="05000000000000000000" pitchFamily="2" charset="2"/>
              <a:buChar char="Ø"/>
            </a:pPr>
            <a:r>
              <a:rPr lang="fr-FR" sz="2800" dirty="0" smtClean="0">
                <a:latin typeface="Calibri" pitchFamily="34" charset="0"/>
              </a:rPr>
              <a:t>Jusqu’au dernier jour du mois du décès/remariage</a:t>
            </a:r>
            <a:endParaRPr lang="fr-FR" sz="2800" dirty="0">
              <a:latin typeface="Calibri" pitchFamily="34" charset="0"/>
            </a:endParaRPr>
          </a:p>
          <a:p>
            <a:pPr algn="just"/>
            <a:endParaRPr lang="en-GB" sz="1200" dirty="0">
              <a:latin typeface="Calibri" pitchFamily="34" charset="0"/>
            </a:endParaRPr>
          </a:p>
          <a:p>
            <a:pPr marL="287338" indent="-287338" algn="just">
              <a:buFontTx/>
              <a:buChar char="•"/>
            </a:pPr>
            <a:r>
              <a:rPr lang="fr-FR" sz="2800" dirty="0">
                <a:latin typeface="Calibri" pitchFamily="34" charset="0"/>
              </a:rPr>
              <a:t>Egale à </a:t>
            </a:r>
            <a:r>
              <a:rPr lang="fr-FR" sz="2800" b="1" dirty="0">
                <a:latin typeface="Calibri" pitchFamily="34" charset="0"/>
              </a:rPr>
              <a:t>1,1 % du dernier salaire de référence</a:t>
            </a:r>
            <a:r>
              <a:rPr lang="fr-FR" sz="2800" dirty="0">
                <a:latin typeface="Calibri" pitchFamily="34" charset="0"/>
              </a:rPr>
              <a:t> par </a:t>
            </a:r>
            <a:r>
              <a:rPr lang="fr-FR" sz="2800" b="1" dirty="0">
                <a:latin typeface="Calibri" pitchFamily="34" charset="0"/>
              </a:rPr>
              <a:t>année d’affiliation </a:t>
            </a:r>
            <a:r>
              <a:rPr lang="fr-FR" sz="2800" dirty="0">
                <a:latin typeface="Calibri" pitchFamily="34" charset="0"/>
              </a:rPr>
              <a:t>que le membre </a:t>
            </a:r>
            <a:r>
              <a:rPr lang="fr-FR" sz="2800" b="1" dirty="0">
                <a:latin typeface="Calibri" pitchFamily="34" charset="0"/>
              </a:rPr>
              <a:t>aurait eue à l’âge de la retraite </a:t>
            </a:r>
            <a:r>
              <a:rPr lang="fr-FR" sz="2800" b="1" dirty="0" smtClean="0">
                <a:latin typeface="Calibri" pitchFamily="34" charset="0"/>
              </a:rPr>
              <a:t>applicable</a:t>
            </a:r>
          </a:p>
          <a:p>
            <a:endParaRPr lang="en-GB" sz="1000" i="1" dirty="0" smtClean="0">
              <a:latin typeface="Calibri" pitchFamily="34" charset="0"/>
            </a:endParaRPr>
          </a:p>
          <a:p>
            <a:pPr marL="182563" indent="-182563" eaLnBrk="0" hangingPunct="0">
              <a:spcBef>
                <a:spcPct val="20000"/>
              </a:spcBef>
              <a:defRPr/>
            </a:pPr>
            <a:r>
              <a:rPr lang="en-GB" sz="1400" i="1" dirty="0">
                <a:cs typeface="Arial" charset="0"/>
              </a:rPr>
              <a:t>*</a:t>
            </a:r>
            <a:r>
              <a:rPr lang="fr-CH" sz="1400" i="1" dirty="0">
                <a:cs typeface="Arial" charset="0"/>
              </a:rPr>
              <a:t>peu importe la durée du contrat</a:t>
            </a:r>
            <a:endParaRPr lang="en-US" sz="1400" i="1" dirty="0">
              <a:cs typeface="Arial" charset="0"/>
            </a:endParaRPr>
          </a:p>
          <a:p>
            <a:pPr marL="287338" indent="-287338">
              <a:buFontTx/>
              <a:buChar char="•"/>
            </a:pPr>
            <a:endParaRPr lang="fr-FR" sz="2800" b="1" dirty="0">
              <a:latin typeface="Calibri" pitchFamily="34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211045" y="63499"/>
            <a:ext cx="8721909" cy="808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b="1" dirty="0" smtClean="0"/>
              <a:t>Pension de Conjoint Survivant</a:t>
            </a:r>
            <a:endParaRPr lang="en-US" b="1" dirty="0" smtClean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750" y="1065993"/>
            <a:ext cx="2126957" cy="1421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28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304800" y="1580257"/>
            <a:ext cx="8382000" cy="465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2800" dirty="0" err="1" smtClean="0">
                <a:latin typeface="Calibri" pitchFamily="34" charset="0"/>
              </a:rPr>
              <a:t>Payée</a:t>
            </a:r>
            <a:r>
              <a:rPr lang="en-GB" sz="2800" dirty="0" smtClean="0">
                <a:latin typeface="Calibri" pitchFamily="34" charset="0"/>
              </a:rPr>
              <a:t> aux </a:t>
            </a:r>
            <a:r>
              <a:rPr lang="en-GB" sz="2800" dirty="0" err="1" smtClean="0">
                <a:latin typeface="Calibri" pitchFamily="34" charset="0"/>
              </a:rPr>
              <a:t>enfants</a:t>
            </a:r>
            <a:r>
              <a:rPr lang="en-GB" sz="2800" dirty="0">
                <a:latin typeface="Calibri" pitchFamily="34" charset="0"/>
              </a:rPr>
              <a:t> </a:t>
            </a:r>
            <a:r>
              <a:rPr lang="en-GB" sz="2800" dirty="0" err="1">
                <a:latin typeface="Calibri" pitchFamily="34" charset="0"/>
              </a:rPr>
              <a:t>dépendants</a:t>
            </a:r>
            <a:r>
              <a:rPr lang="en-GB" sz="2800" dirty="0">
                <a:latin typeface="Calibri" pitchFamily="34" charset="0"/>
              </a:rPr>
              <a:t> non </a:t>
            </a:r>
            <a:r>
              <a:rPr lang="en-GB" sz="2800" dirty="0" err="1" smtClean="0">
                <a:latin typeface="Calibri" pitchFamily="34" charset="0"/>
              </a:rPr>
              <a:t>mariés</a:t>
            </a:r>
            <a:r>
              <a:rPr lang="en-GB" sz="2800" dirty="0" smtClean="0">
                <a:latin typeface="Calibri" pitchFamily="34" charset="0"/>
              </a:rPr>
              <a:t> et sans </a:t>
            </a:r>
            <a:r>
              <a:rPr lang="en-GB" sz="2800" dirty="0" err="1" smtClean="0">
                <a:latin typeface="Calibri" pitchFamily="34" charset="0"/>
              </a:rPr>
              <a:t>emplois</a:t>
            </a: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dirty="0" err="1" smtClean="0">
                <a:latin typeface="Calibri" pitchFamily="34" charset="0"/>
              </a:rPr>
              <a:t>jusqu’à</a:t>
            </a:r>
            <a:r>
              <a:rPr lang="en-GB" sz="2800" dirty="0" smtClean="0">
                <a:latin typeface="Calibri" pitchFamily="34" charset="0"/>
              </a:rPr>
              <a:t> 20 </a:t>
            </a:r>
            <a:r>
              <a:rPr lang="en-GB" sz="2800" dirty="0" err="1" smtClean="0">
                <a:latin typeface="Calibri" pitchFamily="34" charset="0"/>
              </a:rPr>
              <a:t>ans</a:t>
            </a: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dirty="0" err="1" smtClean="0">
                <a:latin typeface="Calibri" pitchFamily="34" charset="0"/>
              </a:rPr>
              <a:t>ou</a:t>
            </a: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dirty="0" err="1" smtClean="0">
                <a:latin typeface="Calibri" pitchFamily="34" charset="0"/>
              </a:rPr>
              <a:t>jusqu’à</a:t>
            </a:r>
            <a:r>
              <a:rPr lang="en-GB" sz="2800" dirty="0" smtClean="0">
                <a:latin typeface="Calibri" pitchFamily="34" charset="0"/>
              </a:rPr>
              <a:t> 25 </a:t>
            </a:r>
            <a:r>
              <a:rPr lang="en-GB" sz="2800" dirty="0" err="1" smtClean="0">
                <a:latin typeface="Calibri" pitchFamily="34" charset="0"/>
              </a:rPr>
              <a:t>ans</a:t>
            </a: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dirty="0" err="1" smtClean="0">
                <a:latin typeface="Calibri" pitchFamily="34" charset="0"/>
              </a:rPr>
              <a:t>s’ils</a:t>
            </a: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dirty="0" err="1" smtClean="0">
                <a:latin typeface="Calibri" pitchFamily="34" charset="0"/>
              </a:rPr>
              <a:t>poursuivent</a:t>
            </a:r>
            <a:r>
              <a:rPr lang="en-GB" sz="2800" dirty="0" smtClean="0">
                <a:latin typeface="Calibri" pitchFamily="34" charset="0"/>
              </a:rPr>
              <a:t> des </a:t>
            </a:r>
            <a:r>
              <a:rPr lang="en-GB" sz="2800" dirty="0" err="1" smtClean="0">
                <a:latin typeface="Calibri" pitchFamily="34" charset="0"/>
              </a:rPr>
              <a:t>études</a:t>
            </a:r>
            <a:r>
              <a:rPr lang="en-GB" sz="2800" dirty="0" smtClean="0">
                <a:latin typeface="Calibri" pitchFamily="34" charset="0"/>
              </a:rPr>
              <a:t> à </a:t>
            </a:r>
            <a:r>
              <a:rPr lang="en-GB" sz="2800" dirty="0" err="1" smtClean="0">
                <a:latin typeface="Calibri" pitchFamily="34" charset="0"/>
              </a:rPr>
              <a:t>plein</a:t>
            </a:r>
            <a:r>
              <a:rPr lang="en-GB" sz="2800" dirty="0" smtClean="0">
                <a:latin typeface="Calibri" pitchFamily="34" charset="0"/>
              </a:rPr>
              <a:t> temps</a:t>
            </a:r>
          </a:p>
          <a:p>
            <a:pPr algn="just"/>
            <a:endParaRPr lang="en-GB" sz="2800" dirty="0" smtClean="0">
              <a:latin typeface="Calibri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2800" dirty="0" err="1" smtClean="0">
                <a:latin typeface="Calibri" pitchFamily="34" charset="0"/>
              </a:rPr>
              <a:t>Egale</a:t>
            </a:r>
            <a:r>
              <a:rPr lang="en-GB" sz="2800" dirty="0" smtClean="0">
                <a:latin typeface="Calibri" pitchFamily="34" charset="0"/>
              </a:rPr>
              <a:t> à :</a:t>
            </a:r>
          </a:p>
          <a:p>
            <a:pPr marL="742950" lvl="1" indent="-285750" algn="just"/>
            <a:r>
              <a:rPr lang="en-GB" sz="2800" dirty="0" smtClean="0">
                <a:latin typeface="Calibri" pitchFamily="34" charset="0"/>
              </a:rPr>
              <a:t>	- </a:t>
            </a:r>
            <a:r>
              <a:rPr lang="en-GB" sz="2800" dirty="0">
                <a:latin typeface="Calibri" pitchFamily="34" charset="0"/>
              </a:rPr>
              <a:t>24%* pour 1 </a:t>
            </a:r>
            <a:r>
              <a:rPr lang="en-GB" sz="2800" dirty="0" err="1">
                <a:latin typeface="Calibri" pitchFamily="34" charset="0"/>
              </a:rPr>
              <a:t>orphelin</a:t>
            </a:r>
            <a:endParaRPr lang="en-GB" sz="2800" dirty="0">
              <a:latin typeface="Calibri" pitchFamily="34" charset="0"/>
            </a:endParaRPr>
          </a:p>
          <a:p>
            <a:pPr marL="742950" lvl="1" indent="-285750" algn="just"/>
            <a:r>
              <a:rPr lang="en-GB" sz="2800" dirty="0">
                <a:latin typeface="Calibri" pitchFamily="34" charset="0"/>
              </a:rPr>
              <a:t>	- 34%* pour 2 </a:t>
            </a:r>
            <a:r>
              <a:rPr lang="en-GB" sz="2800" dirty="0" err="1">
                <a:latin typeface="Calibri" pitchFamily="34" charset="0"/>
              </a:rPr>
              <a:t>orphelins</a:t>
            </a:r>
            <a:endParaRPr lang="en-GB" sz="2800" dirty="0">
              <a:latin typeface="Calibri" pitchFamily="34" charset="0"/>
            </a:endParaRPr>
          </a:p>
          <a:p>
            <a:pPr marL="742950" lvl="1" indent="-285750" algn="just"/>
            <a:r>
              <a:rPr lang="en-GB" sz="2800" dirty="0">
                <a:latin typeface="Calibri" pitchFamily="34" charset="0"/>
              </a:rPr>
              <a:t>	- 40%* pour 3 </a:t>
            </a:r>
            <a:r>
              <a:rPr lang="en-GB" sz="2800" dirty="0" err="1">
                <a:latin typeface="Calibri" pitchFamily="34" charset="0"/>
              </a:rPr>
              <a:t>orphelins</a:t>
            </a:r>
            <a:r>
              <a:rPr lang="en-GB" sz="2800" dirty="0" smtClean="0">
                <a:latin typeface="Calibri" pitchFamily="34" charset="0"/>
              </a:rPr>
              <a:t>…</a:t>
            </a:r>
            <a:endParaRPr lang="en-GB" sz="2800" dirty="0">
              <a:latin typeface="Calibri" pitchFamily="34" charset="0"/>
            </a:endParaRPr>
          </a:p>
          <a:p>
            <a:pPr marL="287338" indent="-287338" algn="ctr"/>
            <a:endParaRPr lang="en-GB" sz="2800" dirty="0" smtClean="0">
              <a:latin typeface="Calibri" pitchFamily="34" charset="0"/>
            </a:endParaRPr>
          </a:p>
          <a:p>
            <a:pPr marL="287338" indent="-287338" algn="ctr"/>
            <a:endParaRPr lang="en-GB" sz="2800" dirty="0">
              <a:latin typeface="Calibri" pitchFamily="34" charset="0"/>
            </a:endParaRPr>
          </a:p>
          <a:p>
            <a:pPr marL="182563" indent="-182563" eaLnBrk="0" hangingPunct="0">
              <a:spcBef>
                <a:spcPct val="20000"/>
              </a:spcBef>
              <a:defRPr/>
            </a:pPr>
            <a:r>
              <a:rPr lang="en-GB" sz="1400" i="1" dirty="0">
                <a:cs typeface="Arial" charset="0"/>
              </a:rPr>
              <a:t>*</a:t>
            </a:r>
            <a:r>
              <a:rPr lang="fr-FR" sz="1400" i="1" dirty="0">
                <a:cs typeface="Arial" charset="0"/>
              </a:rPr>
              <a:t>du dernier salaire de référence du membre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08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b="1" dirty="0" smtClean="0"/>
              <a:t>Pension d’Orphelin</a:t>
            </a:r>
            <a:endParaRPr lang="en-US" b="1" dirty="0" smtClean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130" y="3113400"/>
            <a:ext cx="2988958" cy="1986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05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75004" y="1058740"/>
            <a:ext cx="8545146" cy="21336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 err="1" smtClean="0">
                <a:cs typeface="Arial" charset="0"/>
              </a:rPr>
              <a:t>Caisse</a:t>
            </a:r>
            <a:r>
              <a:rPr lang="en-US" sz="5400" b="1" dirty="0" smtClean="0">
                <a:cs typeface="Arial" charset="0"/>
              </a:rPr>
              <a:t> de Pensions du CERN</a:t>
            </a:r>
            <a:r>
              <a:rPr lang="en-US" sz="3600" dirty="0" smtClean="0">
                <a:latin typeface="Arial" charset="0"/>
                <a:cs typeface="Arial" charset="0"/>
              </a:rPr>
              <a:t/>
            </a:r>
            <a:br>
              <a:rPr lang="en-US" sz="3600" dirty="0" smtClean="0">
                <a:latin typeface="Arial" charset="0"/>
                <a:cs typeface="Arial" charset="0"/>
              </a:rPr>
            </a:br>
            <a:r>
              <a:rPr lang="en-US" sz="2900" dirty="0" smtClean="0">
                <a:latin typeface="Arial" charset="0"/>
                <a:cs typeface="Arial" charset="0"/>
              </a:rPr>
              <a:t/>
            </a:r>
            <a:br>
              <a:rPr lang="en-US" sz="2900" dirty="0" smtClean="0">
                <a:latin typeface="Arial" charset="0"/>
                <a:cs typeface="Arial" charset="0"/>
              </a:rPr>
            </a:br>
            <a:r>
              <a:rPr lang="en-US" sz="2900" dirty="0" smtClean="0">
                <a:latin typeface="Arial" charset="0"/>
                <a:cs typeface="Arial" charset="0"/>
              </a:rPr>
              <a:t>	</a:t>
            </a:r>
            <a:endParaRPr lang="en-US" sz="3600" dirty="0" smtClean="0">
              <a:latin typeface="Arial" charset="0"/>
              <a:cs typeface="Arial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75004" y="2712794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7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3124200"/>
            <a:ext cx="1142999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14" descr="http://www.jenam2010.org/pdfs/es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3124200"/>
            <a:ext cx="877143" cy="1142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713154" y="4822580"/>
            <a:ext cx="3810000" cy="10160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8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endParaRPr lang="fr-CH" sz="18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pPr marL="36576" indent="0">
              <a:buNone/>
            </a:pPr>
            <a:r>
              <a:rPr lang="fr-CH" sz="2000" dirty="0" smtClean="0">
                <a:cs typeface="Arial" charset="0"/>
              </a:rPr>
              <a:t>Emilie Clerc</a:t>
            </a:r>
          </a:p>
          <a:p>
            <a:endParaRPr lang="fr-CH" sz="18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endParaRPr lang="en-US" sz="2800" dirty="0" smtClean="0">
              <a:solidFill>
                <a:srgbClr val="898989"/>
              </a:solidFill>
              <a:latin typeface="Arial" charset="0"/>
              <a:cs typeface="Arial" charset="0"/>
            </a:endParaRPr>
          </a:p>
        </p:txBody>
      </p:sp>
      <p:pic>
        <p:nvPicPr>
          <p:cNvPr id="10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3108081"/>
            <a:ext cx="1142999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4" descr="http://www.jenam2010.org/pdfs/es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3108081"/>
            <a:ext cx="877143" cy="1142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6428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219200"/>
            <a:ext cx="835977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/>
            <a:endParaRPr lang="en-GB" sz="2800" u="sng" dirty="0">
              <a:latin typeface="Calibri" pitchFamily="34" charset="0"/>
              <a:ea typeface="ＭＳ Ｐゴシック" charset="-128"/>
            </a:endParaRPr>
          </a:p>
          <a:p>
            <a:pPr marL="342900" indent="-342900" algn="just">
              <a:buFontTx/>
              <a:buChar char="•"/>
            </a:pPr>
            <a:r>
              <a:rPr lang="en-GB" sz="2800" dirty="0" err="1" smtClean="0">
                <a:latin typeface="Calibri" pitchFamily="34" charset="0"/>
                <a:ea typeface="ＭＳ Ｐゴシック" charset="-128"/>
              </a:rPr>
              <a:t>Egale</a:t>
            </a:r>
            <a:r>
              <a:rPr lang="en-GB" sz="2800" dirty="0" smtClean="0">
                <a:latin typeface="Calibri" pitchFamily="34" charset="0"/>
                <a:ea typeface="ＭＳ Ｐゴシック" charset="-128"/>
              </a:rPr>
              <a:t> à :</a:t>
            </a:r>
            <a:endParaRPr lang="en-GB" sz="2800" dirty="0">
              <a:latin typeface="Calibri" pitchFamily="34" charset="0"/>
              <a:ea typeface="ＭＳ Ｐゴシック" charset="-128"/>
            </a:endParaRPr>
          </a:p>
          <a:p>
            <a:pPr marL="342900" indent="-342900" algn="just">
              <a:buFontTx/>
              <a:buChar char="•"/>
            </a:pPr>
            <a:endParaRPr lang="en-GB" sz="2800" dirty="0">
              <a:latin typeface="Calibri" pitchFamily="34" charset="0"/>
              <a:ea typeface="ＭＳ Ｐゴシック" charset="-128"/>
            </a:endParaRPr>
          </a:p>
          <a:p>
            <a:pPr marL="342900" indent="-342900" algn="just">
              <a:tabLst>
                <a:tab pos="898525" algn="l"/>
                <a:tab pos="1074738" algn="l"/>
              </a:tabLst>
            </a:pPr>
            <a:r>
              <a:rPr lang="en-GB" sz="2800" dirty="0" smtClean="0">
                <a:latin typeface="Calibri" pitchFamily="34" charset="0"/>
                <a:ea typeface="ＭＳ Ｐゴシック" charset="-128"/>
              </a:rPr>
              <a:t>	- </a:t>
            </a:r>
            <a:r>
              <a:rPr lang="en-GB" sz="2800" b="1" dirty="0" smtClean="0">
                <a:latin typeface="Calibri" pitchFamily="34" charset="0"/>
                <a:ea typeface="ＭＳ Ｐゴシック" charset="-128"/>
              </a:rPr>
              <a:t>14.7%</a:t>
            </a:r>
            <a:r>
              <a:rPr lang="en-GB" sz="2800" dirty="0" smtClean="0">
                <a:latin typeface="Calibri" pitchFamily="34" charset="0"/>
                <a:ea typeface="ＭＳ Ｐゴシック" charset="-128"/>
              </a:rPr>
              <a:t> </a:t>
            </a:r>
            <a:r>
              <a:rPr lang="fr-FR" sz="2800" dirty="0" smtClean="0">
                <a:latin typeface="Calibri" pitchFamily="34" charset="0"/>
                <a:ea typeface="ＭＳ Ｐゴシック" charset="-128"/>
              </a:rPr>
              <a:t>du </a:t>
            </a:r>
            <a:r>
              <a:rPr lang="fr-FR" sz="2800" dirty="0">
                <a:latin typeface="Calibri" pitchFamily="34" charset="0"/>
                <a:ea typeface="ＭＳ Ｐゴシック" charset="-128"/>
              </a:rPr>
              <a:t>dernier salaire de référence pour </a:t>
            </a:r>
            <a:r>
              <a:rPr lang="fr-FR" sz="2800" dirty="0" smtClean="0">
                <a:latin typeface="Calibri" pitchFamily="34" charset="0"/>
                <a:ea typeface="ＭＳ Ｐゴシック" charset="-128"/>
              </a:rPr>
              <a:t>les 10 </a:t>
            </a:r>
            <a:r>
              <a:rPr lang="fr-FR" sz="2800" dirty="0">
                <a:latin typeface="Calibri" pitchFamily="34" charset="0"/>
                <a:ea typeface="ＭＳ Ｐゴシック" charset="-128"/>
              </a:rPr>
              <a:t>premières années de </a:t>
            </a:r>
            <a:r>
              <a:rPr lang="fr-FR" sz="2800" dirty="0" smtClean="0">
                <a:latin typeface="Calibri" pitchFamily="34" charset="0"/>
                <a:ea typeface="ＭＳ Ｐゴシック" charset="-128"/>
              </a:rPr>
              <a:t>service</a:t>
            </a:r>
          </a:p>
          <a:p>
            <a:pPr marL="342900" indent="-342900" algn="just">
              <a:tabLst>
                <a:tab pos="898525" algn="l"/>
                <a:tab pos="1074738" algn="l"/>
              </a:tabLst>
            </a:pPr>
            <a:endParaRPr lang="fr-FR" sz="2800" dirty="0">
              <a:latin typeface="Calibri" pitchFamily="34" charset="0"/>
              <a:ea typeface="ＭＳ Ｐゴシック" charset="-128"/>
            </a:endParaRPr>
          </a:p>
          <a:p>
            <a:pPr marL="342900" indent="-342900" algn="just">
              <a:tabLst>
                <a:tab pos="898525" algn="l"/>
                <a:tab pos="1074738" algn="l"/>
              </a:tabLst>
            </a:pPr>
            <a:r>
              <a:rPr lang="en-GB" sz="2800" dirty="0">
                <a:latin typeface="Calibri" pitchFamily="34" charset="0"/>
              </a:rPr>
              <a:t>	</a:t>
            </a:r>
            <a:r>
              <a:rPr lang="en-GB" sz="2800" dirty="0" smtClean="0">
                <a:latin typeface="Calibri" pitchFamily="34" charset="0"/>
              </a:rPr>
              <a:t>- </a:t>
            </a:r>
            <a:r>
              <a:rPr lang="en-GB" sz="2800" b="1" dirty="0">
                <a:latin typeface="Calibri" pitchFamily="34" charset="0"/>
              </a:rPr>
              <a:t>22%</a:t>
            </a:r>
            <a:r>
              <a:rPr lang="en-GB" sz="2800" dirty="0">
                <a:latin typeface="Calibri" pitchFamily="34" charset="0"/>
              </a:rPr>
              <a:t> </a:t>
            </a:r>
            <a:r>
              <a:rPr lang="fr-FR" sz="2800" dirty="0">
                <a:latin typeface="Calibri" pitchFamily="34" charset="0"/>
              </a:rPr>
              <a:t>du dernier salaire de référence pour </a:t>
            </a:r>
            <a:r>
              <a:rPr lang="fr-FR" sz="2800" dirty="0" smtClean="0">
                <a:latin typeface="Calibri" pitchFamily="34" charset="0"/>
              </a:rPr>
              <a:t>les années </a:t>
            </a:r>
            <a:r>
              <a:rPr lang="fr-FR" sz="2800" dirty="0">
                <a:latin typeface="Calibri" pitchFamily="34" charset="0"/>
              </a:rPr>
              <a:t>suivantes</a:t>
            </a:r>
            <a:endParaRPr lang="en-GB" sz="2800" u="sng" dirty="0"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08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b="1" dirty="0" smtClean="0"/>
              <a:t>Valeur de Transfert</a:t>
            </a:r>
            <a:endParaRPr lang="en-US" b="1" dirty="0" smtClean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05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 rot="2198955">
            <a:off x="2133600" y="1371600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 rot="-2230715">
            <a:off x="6019800" y="1371600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graphicFrame>
        <p:nvGraphicFramePr>
          <p:cNvPr id="9" name="Group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143690"/>
              </p:ext>
            </p:extLst>
          </p:nvPr>
        </p:nvGraphicFramePr>
        <p:xfrm>
          <a:off x="5181600" y="3124200"/>
          <a:ext cx="3276600" cy="1798320"/>
        </p:xfrm>
        <a:graphic>
          <a:graphicData uri="http://schemas.openxmlformats.org/drawingml/2006/table">
            <a:tbl>
              <a:tblPr/>
              <a:tblGrid>
                <a:gridCol w="3276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2400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fr-FR" sz="2800" dirty="0" smtClean="0">
                          <a:latin typeface="Calibri" pitchFamily="34" charset="0"/>
                        </a:rPr>
                        <a:t>la valeur de transfert peut être versée </a:t>
                      </a:r>
                      <a:r>
                        <a:rPr lang="fr-FR" sz="2800" b="1" dirty="0" smtClean="0">
                          <a:latin typeface="Calibri" pitchFamily="34" charset="0"/>
                        </a:rPr>
                        <a:t>directement au membre</a:t>
                      </a:r>
                      <a:endParaRPr lang="fr-FR" sz="2800" b="1" i="1" dirty="0">
                        <a:latin typeface="Calibri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Rectangle 36"/>
          <p:cNvSpPr>
            <a:spLocks noChangeArrowheads="1"/>
          </p:cNvSpPr>
          <p:nvPr/>
        </p:nvSpPr>
        <p:spPr bwMode="auto">
          <a:xfrm>
            <a:off x="685800" y="3048000"/>
            <a:ext cx="3276600" cy="255454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fr-FR" sz="2800" dirty="0">
                <a:latin typeface="Calibri" pitchFamily="34" charset="0"/>
                <a:ea typeface="ＭＳ Ｐゴシック" charset="-128"/>
              </a:rPr>
              <a:t>la valeur de transfert peut être versée à un autre </a:t>
            </a:r>
            <a:r>
              <a:rPr lang="fr-FR" sz="2800" b="1" dirty="0">
                <a:latin typeface="Calibri" pitchFamily="34" charset="0"/>
                <a:ea typeface="ＭＳ Ｐゴシック" charset="-128"/>
              </a:rPr>
              <a:t>régime de pensions </a:t>
            </a:r>
            <a:r>
              <a:rPr lang="fr-FR" sz="2800" b="1" dirty="0" smtClean="0">
                <a:latin typeface="Calibri" pitchFamily="34" charset="0"/>
                <a:ea typeface="ＭＳ Ｐゴシック" charset="-128"/>
              </a:rPr>
              <a:t>privé</a:t>
            </a:r>
          </a:p>
          <a:p>
            <a:pPr algn="ctr"/>
            <a:r>
              <a:rPr lang="en-US" sz="2000" dirty="0" smtClean="0">
                <a:latin typeface="Calibri" pitchFamily="34" charset="0"/>
              </a:rPr>
              <a:t>(</a:t>
            </a:r>
            <a:r>
              <a:rPr lang="en-US" sz="2000" dirty="0" err="1" smtClean="0">
                <a:latin typeface="Calibri" pitchFamily="34" charset="0"/>
              </a:rPr>
              <a:t>dans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</a:rPr>
              <a:t>toutes</a:t>
            </a:r>
            <a:r>
              <a:rPr lang="en-US" sz="2000" dirty="0" smtClean="0">
                <a:latin typeface="Calibri" pitchFamily="34" charset="0"/>
              </a:rPr>
              <a:t> les devises)</a:t>
            </a:r>
            <a:endParaRPr lang="en-US" sz="2000" dirty="0">
              <a:latin typeface="Calibri" pitchFamily="34" charset="0"/>
            </a:endParaRPr>
          </a:p>
          <a:p>
            <a:pPr algn="ctr"/>
            <a:endParaRPr lang="fr-FR" sz="2800" b="1" dirty="0"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08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cs typeface="Arial" charset="0"/>
              </a:rPr>
              <a:t>Fin de service &lt; </a:t>
            </a:r>
            <a:r>
              <a:rPr lang="en-US" b="1" dirty="0">
                <a:cs typeface="Arial" charset="0"/>
              </a:rPr>
              <a:t>5 </a:t>
            </a:r>
            <a:r>
              <a:rPr lang="en-US" b="1" dirty="0" err="1" smtClean="0">
                <a:cs typeface="Arial" charset="0"/>
              </a:rPr>
              <a:t>ans</a:t>
            </a:r>
            <a:endParaRPr lang="en-US" b="1" dirty="0">
              <a:cs typeface="Arial" charset="0"/>
            </a:endParaRP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371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1" name="AutoShape 15"/>
          <p:cNvSpPr>
            <a:spLocks noChangeArrowheads="1"/>
          </p:cNvSpPr>
          <p:nvPr/>
        </p:nvSpPr>
        <p:spPr bwMode="auto">
          <a:xfrm rot="2198955">
            <a:off x="1600200" y="1968603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12" name="AutoShape 16"/>
          <p:cNvSpPr>
            <a:spLocks noChangeArrowheads="1"/>
          </p:cNvSpPr>
          <p:nvPr/>
        </p:nvSpPr>
        <p:spPr bwMode="auto">
          <a:xfrm>
            <a:off x="4114800" y="1841394"/>
            <a:ext cx="838200" cy="2667000"/>
          </a:xfrm>
          <a:prstGeom prst="downArrow">
            <a:avLst>
              <a:gd name="adj1" fmla="val 50000"/>
              <a:gd name="adj2" fmla="val 7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13" name="AutoShape 17"/>
          <p:cNvSpPr>
            <a:spLocks noChangeArrowheads="1"/>
          </p:cNvSpPr>
          <p:nvPr/>
        </p:nvSpPr>
        <p:spPr bwMode="auto">
          <a:xfrm rot="-2289592">
            <a:off x="6717741" y="1967759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14" name="Text Box 69"/>
          <p:cNvSpPr txBox="1">
            <a:spLocks noChangeArrowheads="1"/>
          </p:cNvSpPr>
          <p:nvPr/>
        </p:nvSpPr>
        <p:spPr bwMode="auto">
          <a:xfrm>
            <a:off x="0" y="2992581"/>
            <a:ext cx="3200400" cy="175432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fr-FR" sz="2400" dirty="0">
                <a:latin typeface="Calibri" pitchFamily="34" charset="0"/>
                <a:ea typeface="ＭＳ Ｐゴシック" charset="-128"/>
              </a:rPr>
              <a:t>le membre peut opter pour une </a:t>
            </a:r>
            <a:r>
              <a:rPr lang="fr-FR" sz="2400" b="1" dirty="0">
                <a:latin typeface="Calibri" pitchFamily="34" charset="0"/>
                <a:ea typeface="ＭＳ Ｐゴシック" charset="-128"/>
              </a:rPr>
              <a:t>pension de retraite différée</a:t>
            </a:r>
          </a:p>
          <a:p>
            <a:pPr>
              <a:spcBef>
                <a:spcPct val="50000"/>
              </a:spcBef>
            </a:pPr>
            <a:endParaRPr lang="en-US" sz="2400" dirty="0">
              <a:latin typeface="Calibri" pitchFamily="34" charset="0"/>
            </a:endParaRPr>
          </a:p>
        </p:txBody>
      </p:sp>
      <p:sp>
        <p:nvSpPr>
          <p:cNvPr id="15" name="Text Box 72"/>
          <p:cNvSpPr txBox="1">
            <a:spLocks noChangeArrowheads="1"/>
          </p:cNvSpPr>
          <p:nvPr/>
        </p:nvSpPr>
        <p:spPr bwMode="auto">
          <a:xfrm>
            <a:off x="2743199" y="4555037"/>
            <a:ext cx="3758082" cy="18774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fr-FR" sz="2400" dirty="0">
                <a:latin typeface="Calibri" pitchFamily="34" charset="0"/>
              </a:rPr>
              <a:t>la valeur de transfert peut être versée à un autre </a:t>
            </a:r>
            <a:r>
              <a:rPr lang="fr-FR" sz="2400" b="1" dirty="0">
                <a:latin typeface="Calibri" pitchFamily="34" charset="0"/>
              </a:rPr>
              <a:t>régime de pensions </a:t>
            </a:r>
            <a:r>
              <a:rPr lang="fr-FR" sz="2400" b="1" dirty="0" smtClean="0">
                <a:latin typeface="Calibri" pitchFamily="34" charset="0"/>
              </a:rPr>
              <a:t>privé</a:t>
            </a:r>
          </a:p>
          <a:p>
            <a:pPr algn="ctr"/>
            <a:r>
              <a:rPr lang="en-US" sz="2000" dirty="0">
                <a:latin typeface="Calibri" pitchFamily="34" charset="0"/>
              </a:rPr>
              <a:t>(</a:t>
            </a:r>
            <a:r>
              <a:rPr lang="en-US" sz="2000" dirty="0" err="1">
                <a:latin typeface="Calibri" pitchFamily="34" charset="0"/>
              </a:rPr>
              <a:t>dans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</a:rPr>
              <a:t>toutes</a:t>
            </a:r>
            <a:r>
              <a:rPr lang="en-US" sz="2000" dirty="0">
                <a:latin typeface="Calibri" pitchFamily="34" charset="0"/>
              </a:rPr>
              <a:t> les devises)</a:t>
            </a:r>
          </a:p>
          <a:p>
            <a:pPr algn="ctr"/>
            <a:endParaRPr lang="fr-FR" sz="2400" b="1" dirty="0">
              <a:latin typeface="Calibri" pitchFamily="34" charset="0"/>
            </a:endParaRPr>
          </a:p>
        </p:txBody>
      </p:sp>
      <p:sp>
        <p:nvSpPr>
          <p:cNvPr id="16" name="Text Box 73"/>
          <p:cNvSpPr txBox="1">
            <a:spLocks noChangeArrowheads="1"/>
          </p:cNvSpPr>
          <p:nvPr/>
        </p:nvSpPr>
        <p:spPr bwMode="auto">
          <a:xfrm>
            <a:off x="5410200" y="2992581"/>
            <a:ext cx="3657600" cy="120032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fr-FR" sz="2400" dirty="0">
                <a:latin typeface="Calibri" pitchFamily="34" charset="0"/>
              </a:rPr>
              <a:t>la valeur de transfert peut être versée </a:t>
            </a:r>
            <a:r>
              <a:rPr lang="fr-FR" sz="2400" b="1" dirty="0">
                <a:latin typeface="Calibri" pitchFamily="34" charset="0"/>
              </a:rPr>
              <a:t>directement au membre</a:t>
            </a:r>
            <a:endParaRPr lang="fr-FR" sz="2400" b="1" dirty="0"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495300" y="101649"/>
            <a:ext cx="8229600" cy="808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800" b="1" dirty="0">
                <a:cs typeface="Arial" charset="0"/>
              </a:rPr>
              <a:t>5 </a:t>
            </a:r>
            <a:r>
              <a:rPr lang="fr-CH" sz="3800" b="1" dirty="0" smtClean="0">
                <a:cs typeface="Arial" charset="0"/>
              </a:rPr>
              <a:t>ans ≤ Fin de service </a:t>
            </a:r>
            <a:r>
              <a:rPr lang="fr-CH" sz="3800" b="1" dirty="0">
                <a:cs typeface="Arial" charset="0"/>
              </a:rPr>
              <a:t>&lt; 10 </a:t>
            </a:r>
            <a:r>
              <a:rPr lang="fr-CH" sz="3800" b="1" dirty="0" smtClean="0">
                <a:cs typeface="Arial" charset="0"/>
              </a:rPr>
              <a:t>ans</a:t>
            </a:r>
            <a:endParaRPr lang="en-US" sz="3800" b="1" dirty="0">
              <a:cs typeface="Arial" charset="0"/>
            </a:endParaRPr>
          </a:p>
        </p:txBody>
      </p:sp>
      <p:sp>
        <p:nvSpPr>
          <p:cNvPr id="1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00522" y="1065540"/>
            <a:ext cx="8419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i="1" dirty="0" smtClean="0">
                <a:solidFill>
                  <a:srgbClr val="002060"/>
                </a:solidFill>
              </a:rPr>
              <a:t>Pour information: les périodes de congés non payés (cotisations suspendues) ne sont pas considérées comme des périodes de service</a:t>
            </a:r>
            <a:endParaRPr lang="en-US" sz="16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51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/>
      <p:bldP spid="15" grpId="0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 rot="2198955">
            <a:off x="2133600" y="1295249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graphicFrame>
        <p:nvGraphicFramePr>
          <p:cNvPr id="9" name="Group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5713308"/>
              </p:ext>
            </p:extLst>
          </p:nvPr>
        </p:nvGraphicFramePr>
        <p:xfrm>
          <a:off x="4876800" y="3048000"/>
          <a:ext cx="4114800" cy="1676400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0020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fr-FR" sz="2800" dirty="0" smtClean="0">
                          <a:latin typeface="Calibri" pitchFamily="34" charset="0"/>
                        </a:rPr>
                        <a:t>la valeur de transfert peut être versée à un autre </a:t>
                      </a:r>
                      <a:r>
                        <a:rPr lang="fr-FR" sz="2800" b="1" dirty="0" smtClean="0">
                          <a:latin typeface="Calibri" pitchFamily="34" charset="0"/>
                        </a:rPr>
                        <a:t>régime de pensions privé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(</a:t>
                      </a:r>
                      <a:r>
                        <a:rPr lang="en-US" sz="2000" dirty="0" err="1" smtClean="0">
                          <a:latin typeface="Calibri" pitchFamily="34" charset="0"/>
                        </a:rPr>
                        <a:t>dans</a:t>
                      </a:r>
                      <a:r>
                        <a:rPr lang="en-US" sz="200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sz="2000" dirty="0" err="1" smtClean="0">
                          <a:latin typeface="Calibri" pitchFamily="34" charset="0"/>
                        </a:rPr>
                        <a:t>toutes</a:t>
                      </a:r>
                      <a:r>
                        <a:rPr lang="en-US" sz="2000" dirty="0" smtClean="0">
                          <a:latin typeface="Calibri" pitchFamily="34" charset="0"/>
                        </a:rPr>
                        <a:t> les devises)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304800" y="3048000"/>
            <a:ext cx="3733800" cy="13731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fr-FR" sz="2800" dirty="0">
                <a:latin typeface="Calibri" pitchFamily="34" charset="0"/>
                <a:ea typeface="ＭＳ Ｐゴシック" charset="-128"/>
              </a:rPr>
              <a:t>le membre peut opter pour une </a:t>
            </a:r>
            <a:r>
              <a:rPr lang="fr-FR" sz="2800" b="1" dirty="0">
                <a:latin typeface="Calibri" pitchFamily="34" charset="0"/>
                <a:ea typeface="ＭＳ Ｐゴシック" charset="-128"/>
              </a:rPr>
              <a:t>pension de retraite différée</a:t>
            </a:r>
            <a:endParaRPr lang="fr-FR" sz="2800" b="1" u="sng" dirty="0"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08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cs typeface="Arial" charset="0"/>
              </a:rPr>
              <a:t>Fin de service </a:t>
            </a:r>
            <a:r>
              <a:rPr lang="en-US" b="1" dirty="0">
                <a:cs typeface="Arial" charset="0"/>
              </a:rPr>
              <a:t>≥ 10 </a:t>
            </a:r>
            <a:r>
              <a:rPr lang="en-US" b="1" dirty="0" err="1" smtClean="0">
                <a:cs typeface="Arial" charset="0"/>
              </a:rPr>
              <a:t>ans</a:t>
            </a:r>
            <a:endParaRPr lang="en-US" b="1" dirty="0">
              <a:cs typeface="Arial" charset="0"/>
            </a:endParaRPr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 rot="20073246">
            <a:off x="5923845" y="1290488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59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23850" y="83502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219200"/>
            <a:ext cx="8359775" cy="451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/>
            <a:endParaRPr lang="en-GB" sz="2800" u="sng" dirty="0">
              <a:latin typeface="Calibri" pitchFamily="34" charset="0"/>
              <a:ea typeface="ＭＳ Ｐゴシック" charset="-128"/>
            </a:endParaRPr>
          </a:p>
          <a:p>
            <a:pPr marL="342900" indent="-342900">
              <a:buFontTx/>
              <a:buChar char="•"/>
            </a:pPr>
            <a:r>
              <a:rPr lang="en-GB" sz="2800" dirty="0" smtClean="0">
                <a:latin typeface="Calibri" pitchFamily="34" charset="0"/>
              </a:rPr>
              <a:t>Site internet </a:t>
            </a:r>
            <a:r>
              <a:rPr lang="en-GB" sz="2800" dirty="0">
                <a:latin typeface="Calibri" pitchFamily="34" charset="0"/>
              </a:rPr>
              <a:t>: </a:t>
            </a:r>
            <a:r>
              <a:rPr lang="en-GB" sz="2800" dirty="0">
                <a:latin typeface="Calibri" pitchFamily="34" charset="0"/>
                <a:hlinkClick r:id="rId2"/>
              </a:rPr>
              <a:t>http://pensionfund.cern.ch</a:t>
            </a:r>
            <a:endParaRPr lang="en-GB" sz="2800" dirty="0">
              <a:latin typeface="Calibri" pitchFamily="34" charset="0"/>
            </a:endParaRPr>
          </a:p>
          <a:p>
            <a:pPr marL="342900" indent="-342900"/>
            <a:endParaRPr lang="en-GB" sz="2800" dirty="0">
              <a:latin typeface="Calibri" pitchFamily="34" charset="0"/>
            </a:endParaRPr>
          </a:p>
          <a:p>
            <a:pPr marL="342900" indent="-342900"/>
            <a:r>
              <a:rPr lang="en-GB" dirty="0"/>
              <a:t>		</a:t>
            </a:r>
            <a:r>
              <a:rPr lang="en-GB" sz="2400" dirty="0">
                <a:latin typeface="Calibri" pitchFamily="34" charset="0"/>
              </a:rPr>
              <a:t>- </a:t>
            </a:r>
            <a:r>
              <a:rPr lang="en-GB" sz="2400" dirty="0" err="1" smtClean="0">
                <a:latin typeface="Calibri" pitchFamily="34" charset="0"/>
              </a:rPr>
              <a:t>Statuts</a:t>
            </a:r>
            <a:r>
              <a:rPr lang="en-GB" sz="2400" dirty="0" smtClean="0">
                <a:latin typeface="Calibri" pitchFamily="34" charset="0"/>
              </a:rPr>
              <a:t> et </a:t>
            </a:r>
            <a:r>
              <a:rPr lang="en-GB" sz="2400" dirty="0" err="1" smtClean="0">
                <a:latin typeface="Calibri" pitchFamily="34" charset="0"/>
              </a:rPr>
              <a:t>Règlements</a:t>
            </a:r>
            <a:r>
              <a:rPr lang="en-GB" sz="2400" dirty="0" smtClean="0">
                <a:latin typeface="Calibri" pitchFamily="34" charset="0"/>
              </a:rPr>
              <a:t> de la </a:t>
            </a:r>
            <a:r>
              <a:rPr lang="en-GB" sz="2400" dirty="0" err="1" smtClean="0">
                <a:latin typeface="Calibri" pitchFamily="34" charset="0"/>
              </a:rPr>
              <a:t>Caisse</a:t>
            </a:r>
            <a:r>
              <a:rPr lang="en-GB" sz="2400" dirty="0" smtClean="0">
                <a:latin typeface="Calibri" pitchFamily="34" charset="0"/>
              </a:rPr>
              <a:t> de Pensions</a:t>
            </a:r>
          </a:p>
          <a:p>
            <a:pPr marL="342900" indent="-342900"/>
            <a:r>
              <a:rPr lang="en-GB" sz="2400" dirty="0">
                <a:latin typeface="Calibri" pitchFamily="34" charset="0"/>
              </a:rPr>
              <a:t>	</a:t>
            </a:r>
            <a:r>
              <a:rPr lang="en-GB" sz="2400" dirty="0" smtClean="0">
                <a:latin typeface="Calibri" pitchFamily="34" charset="0"/>
              </a:rPr>
              <a:t>	- Rapport </a:t>
            </a:r>
            <a:r>
              <a:rPr lang="en-GB" sz="2400" dirty="0" err="1" smtClean="0">
                <a:latin typeface="Calibri" pitchFamily="34" charset="0"/>
              </a:rPr>
              <a:t>annuel</a:t>
            </a:r>
            <a:r>
              <a:rPr lang="en-GB" sz="2400" dirty="0" smtClean="0">
                <a:latin typeface="Calibri" pitchFamily="34" charset="0"/>
              </a:rPr>
              <a:t> et </a:t>
            </a:r>
            <a:r>
              <a:rPr lang="en-GB" sz="2400" dirty="0" err="1" smtClean="0">
                <a:latin typeface="Calibri" pitchFamily="34" charset="0"/>
              </a:rPr>
              <a:t>Etats</a:t>
            </a:r>
            <a:r>
              <a:rPr lang="en-GB" sz="2400" dirty="0" smtClean="0">
                <a:latin typeface="Calibri" pitchFamily="34" charset="0"/>
              </a:rPr>
              <a:t> Financiers</a:t>
            </a:r>
            <a:r>
              <a:rPr lang="en-GB" dirty="0" smtClean="0"/>
              <a:t> </a:t>
            </a:r>
            <a:r>
              <a:rPr lang="en-GB" sz="2800" dirty="0">
                <a:latin typeface="Calibri" pitchFamily="34" charset="0"/>
                <a:ea typeface="ＭＳ Ｐゴシック" charset="-128"/>
              </a:rPr>
              <a:t>	</a:t>
            </a:r>
          </a:p>
          <a:p>
            <a:pPr marL="342900" indent="-342900">
              <a:buFontTx/>
              <a:buChar char="•"/>
            </a:pPr>
            <a:endParaRPr lang="en-GB" sz="2800" dirty="0">
              <a:latin typeface="Calibri" pitchFamily="34" charset="0"/>
              <a:ea typeface="ＭＳ Ｐゴシック" charset="-128"/>
            </a:endParaRPr>
          </a:p>
          <a:p>
            <a:pPr marL="342900" indent="-342900">
              <a:buFontTx/>
              <a:buChar char="•"/>
            </a:pPr>
            <a:r>
              <a:rPr lang="en-GB" sz="2800" dirty="0" err="1" smtClean="0">
                <a:latin typeface="Calibri" pitchFamily="34" charset="0"/>
                <a:ea typeface="ＭＳ Ｐゴシック" charset="-128"/>
              </a:rPr>
              <a:t>Réunion</a:t>
            </a:r>
            <a:r>
              <a:rPr lang="en-GB" sz="2800" dirty="0" smtClean="0">
                <a:latin typeface="Calibri" pitchFamily="34" charset="0"/>
                <a:ea typeface="ＭＳ Ｐゴシック" charset="-128"/>
              </a:rPr>
              <a:t> </a:t>
            </a:r>
            <a:r>
              <a:rPr lang="en-GB" sz="2800" dirty="0" err="1" smtClean="0">
                <a:latin typeface="Calibri" pitchFamily="34" charset="0"/>
                <a:ea typeface="ＭＳ Ｐゴシック" charset="-128"/>
              </a:rPr>
              <a:t>d’information</a:t>
            </a:r>
            <a:r>
              <a:rPr lang="en-GB" sz="2800" dirty="0" smtClean="0">
                <a:latin typeface="Calibri" pitchFamily="34" charset="0"/>
                <a:ea typeface="ＭＳ Ｐゴシック" charset="-128"/>
              </a:rPr>
              <a:t> </a:t>
            </a:r>
            <a:r>
              <a:rPr lang="en-GB" sz="2800" dirty="0" err="1" smtClean="0">
                <a:latin typeface="Calibri" pitchFamily="34" charset="0"/>
                <a:ea typeface="ＭＳ Ｐゴシック" charset="-128"/>
              </a:rPr>
              <a:t>annuelle</a:t>
            </a:r>
            <a:r>
              <a:rPr lang="en-GB" sz="2800" dirty="0" smtClean="0">
                <a:latin typeface="Calibri" pitchFamily="34" charset="0"/>
                <a:ea typeface="ＭＳ Ｐゴシック" charset="-128"/>
              </a:rPr>
              <a:t> (</a:t>
            </a:r>
            <a:r>
              <a:rPr lang="en-GB" sz="2800" dirty="0" err="1" smtClean="0">
                <a:latin typeface="Calibri" pitchFamily="34" charset="0"/>
                <a:ea typeface="ＭＳ Ｐゴシック" charset="-128"/>
              </a:rPr>
              <a:t>octobre</a:t>
            </a:r>
            <a:r>
              <a:rPr lang="en-GB" sz="2800" dirty="0" smtClean="0">
                <a:latin typeface="Calibri" pitchFamily="34" charset="0"/>
                <a:ea typeface="ＭＳ Ｐゴシック" charset="-128"/>
              </a:rPr>
              <a:t>)</a:t>
            </a:r>
          </a:p>
          <a:p>
            <a:pPr marL="342900" indent="-342900">
              <a:buFontTx/>
              <a:buChar char="•"/>
            </a:pPr>
            <a:endParaRPr lang="en-GB" sz="2800" dirty="0">
              <a:latin typeface="Calibri" pitchFamily="34" charset="0"/>
              <a:ea typeface="ＭＳ Ｐゴシック" charset="-128"/>
            </a:endParaRPr>
          </a:p>
          <a:p>
            <a:pPr marL="342900" indent="-342900">
              <a:buFontTx/>
              <a:buChar char="•"/>
            </a:pPr>
            <a:r>
              <a:rPr lang="en-GB" sz="2800" dirty="0" smtClean="0">
                <a:latin typeface="Calibri" pitchFamily="34" charset="0"/>
                <a:ea typeface="ＭＳ Ｐゴシック" charset="-128"/>
              </a:rPr>
              <a:t>Service des </a:t>
            </a:r>
            <a:r>
              <a:rPr lang="en-GB" sz="2800" dirty="0" err="1" smtClean="0">
                <a:latin typeface="Calibri" pitchFamily="34" charset="0"/>
                <a:ea typeface="ＭＳ Ｐゴシック" charset="-128"/>
              </a:rPr>
              <a:t>Prestations</a:t>
            </a:r>
            <a:r>
              <a:rPr lang="en-GB" sz="2800" dirty="0" smtClean="0">
                <a:latin typeface="Calibri" pitchFamily="34" charset="0"/>
                <a:ea typeface="ＭＳ Ｐゴシック" charset="-128"/>
              </a:rPr>
              <a:t> (5/5-019-021-023)</a:t>
            </a:r>
            <a:endParaRPr lang="en-GB" sz="2800" dirty="0">
              <a:latin typeface="Calibri" pitchFamily="34" charset="0"/>
              <a:ea typeface="ＭＳ Ｐゴシック" charset="-128"/>
            </a:endParaRPr>
          </a:p>
          <a:p>
            <a:pPr marL="342900" indent="-342900"/>
            <a:r>
              <a:rPr lang="en-GB" sz="2800" dirty="0">
                <a:latin typeface="Calibri" pitchFamily="34" charset="0"/>
                <a:ea typeface="ＭＳ Ｐゴシック" charset="-128"/>
              </a:rPr>
              <a:t>	</a:t>
            </a:r>
            <a:r>
              <a:rPr lang="en-GB" sz="2800" dirty="0" smtClean="0">
                <a:latin typeface="Calibri" pitchFamily="34" charset="0"/>
                <a:ea typeface="ＭＳ Ｐゴシック" charset="-128"/>
                <a:hlinkClick r:id="rId3"/>
              </a:rPr>
              <a:t>pension-benefits@cern.ch</a:t>
            </a:r>
            <a:endParaRPr lang="en-GB" sz="2800" i="1" dirty="0">
              <a:latin typeface="Calibri" pitchFamily="34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212115" y="76200"/>
            <a:ext cx="8719769" cy="808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err="1" smtClean="0">
                <a:cs typeface="Arial" charset="0"/>
              </a:rPr>
              <a:t>Informations</a:t>
            </a:r>
            <a:r>
              <a:rPr lang="en-US" b="1" dirty="0" smtClean="0">
                <a:cs typeface="Arial" charset="0"/>
              </a:rPr>
              <a:t> </a:t>
            </a:r>
            <a:r>
              <a:rPr lang="en-US" b="1" dirty="0" err="1" smtClean="0">
                <a:cs typeface="Arial" charset="0"/>
              </a:rPr>
              <a:t>complémentaires</a:t>
            </a:r>
            <a:endParaRPr lang="en-US" b="1" dirty="0">
              <a:cs typeface="Arial" charset="0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50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2"/>
          <p:cNvSpPr txBox="1">
            <a:spLocks/>
          </p:cNvSpPr>
          <p:nvPr/>
        </p:nvSpPr>
        <p:spPr>
          <a:xfrm>
            <a:off x="179755" y="6363316"/>
            <a:ext cx="4135070" cy="450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 err="1" smtClean="0">
                <a:solidFill>
                  <a:schemeClr val="bg2">
                    <a:lumMod val="75000"/>
                  </a:schemeClr>
                </a:solidFill>
              </a:rPr>
              <a:t>Caisse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 de Pensions du CERN – Service des </a:t>
            </a:r>
            <a:r>
              <a:rPr lang="en-US" dirty="0" err="1" smtClean="0">
                <a:solidFill>
                  <a:schemeClr val="bg2">
                    <a:lumMod val="75000"/>
                  </a:schemeClr>
                </a:solidFill>
              </a:rPr>
              <a:t>Prestations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1" name="Footer Placeholder 2"/>
          <p:cNvSpPr txBox="1">
            <a:spLocks/>
          </p:cNvSpPr>
          <p:nvPr/>
        </p:nvSpPr>
        <p:spPr>
          <a:xfrm>
            <a:off x="2806578" y="1282456"/>
            <a:ext cx="3951410" cy="3822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rgbClr val="0B387C"/>
                </a:solidFill>
              </a:rPr>
              <a:t>MERCI POUR VOTRE ATTENTION </a:t>
            </a:r>
            <a:endParaRPr lang="en-US" sz="1600" dirty="0">
              <a:solidFill>
                <a:srgbClr val="0B387C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79755" y="6102649"/>
            <a:ext cx="632936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2">
                    <a:lumMod val="75000"/>
                  </a:schemeClr>
                </a:solidFill>
              </a:rPr>
              <a:t>Avertissement: Les informations incluses dans cette présentation ne sont pas juridiquement contraignantes</a:t>
            </a:r>
            <a:endParaRPr lang="es-ES" sz="10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24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err="1" smtClean="0"/>
              <a:t>Sommaire</a:t>
            </a:r>
            <a:endParaRPr lang="en-GB" b="1" baseline="30000" dirty="0" smtClean="0"/>
          </a:p>
        </p:txBody>
      </p:sp>
      <p:sp>
        <p:nvSpPr>
          <p:cNvPr id="6" name="Rectangle 3"/>
          <p:cNvSpPr txBox="1">
            <a:spLocks/>
          </p:cNvSpPr>
          <p:nvPr/>
        </p:nvSpPr>
        <p:spPr>
          <a:xfrm>
            <a:off x="685800" y="1143000"/>
            <a:ext cx="8077200" cy="43434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600" b="1" dirty="0" smtClean="0"/>
              <a:t>1) La </a:t>
            </a:r>
            <a:r>
              <a:rPr lang="en-GB" sz="2600" b="1" dirty="0" err="1" smtClean="0"/>
              <a:t>Caisse</a:t>
            </a:r>
            <a:endParaRPr lang="en-GB" sz="2600" b="1" dirty="0" smtClean="0"/>
          </a:p>
          <a:p>
            <a:pPr lvl="1">
              <a:buFontTx/>
              <a:buChar char="•"/>
            </a:pPr>
            <a:r>
              <a:rPr lang="en-GB" dirty="0" smtClean="0"/>
              <a:t>Introduction</a:t>
            </a:r>
          </a:p>
          <a:p>
            <a:pPr lvl="1">
              <a:buFontTx/>
              <a:buChar char="•"/>
            </a:pPr>
            <a:r>
              <a:rPr lang="en-GB" dirty="0" smtClean="0"/>
              <a:t>Pour qui? / Pour quoi?</a:t>
            </a:r>
          </a:p>
          <a:p>
            <a:pPr lvl="1">
              <a:buFontTx/>
              <a:buChar char="•"/>
            </a:pPr>
            <a:r>
              <a:rPr lang="en-GB" dirty="0" err="1" smtClean="0"/>
              <a:t>Ressources</a:t>
            </a:r>
            <a:endParaRPr lang="en-GB" dirty="0" smtClean="0"/>
          </a:p>
          <a:p>
            <a:pPr>
              <a:buFontTx/>
              <a:buNone/>
            </a:pPr>
            <a:endParaRPr lang="en-GB" sz="2600" b="1" dirty="0" smtClean="0"/>
          </a:p>
          <a:p>
            <a:pPr>
              <a:buFontTx/>
              <a:buNone/>
            </a:pPr>
            <a:r>
              <a:rPr lang="en-GB" sz="2600" b="1" dirty="0" smtClean="0"/>
              <a:t>2) </a:t>
            </a:r>
            <a:r>
              <a:rPr lang="en-GB" sz="2600" b="1" dirty="0" err="1" smtClean="0"/>
              <a:t>Prestations</a:t>
            </a:r>
            <a:endParaRPr lang="en-GB" sz="2600" b="1" dirty="0" smtClean="0"/>
          </a:p>
          <a:p>
            <a:pPr lvl="1">
              <a:buFontTx/>
              <a:buChar char="•"/>
            </a:pPr>
            <a:r>
              <a:rPr lang="en-GB" dirty="0" err="1" smtClean="0"/>
              <a:t>Retraite</a:t>
            </a:r>
            <a:endParaRPr lang="en-GB" dirty="0" smtClean="0"/>
          </a:p>
          <a:p>
            <a:pPr lvl="1">
              <a:buFontTx/>
              <a:buChar char="•"/>
            </a:pPr>
            <a:r>
              <a:rPr lang="en-GB" dirty="0" err="1" smtClean="0"/>
              <a:t>Invalidité</a:t>
            </a:r>
            <a:endParaRPr lang="en-GB" dirty="0" smtClean="0"/>
          </a:p>
          <a:p>
            <a:pPr lvl="1">
              <a:buFontTx/>
              <a:buChar char="•"/>
            </a:pPr>
            <a:r>
              <a:rPr lang="en-GB" dirty="0" smtClean="0"/>
              <a:t>Conjoint </a:t>
            </a:r>
            <a:r>
              <a:rPr lang="en-GB" dirty="0" err="1" smtClean="0"/>
              <a:t>Survivant</a:t>
            </a:r>
            <a:endParaRPr lang="en-GB" dirty="0" smtClean="0"/>
          </a:p>
          <a:p>
            <a:pPr lvl="1">
              <a:buFontTx/>
              <a:buChar char="•"/>
            </a:pPr>
            <a:r>
              <a:rPr lang="en-GB" dirty="0" err="1" smtClean="0"/>
              <a:t>Orphelin</a:t>
            </a:r>
            <a:endParaRPr lang="en-GB" dirty="0" smtClean="0"/>
          </a:p>
          <a:p>
            <a:pPr lvl="1">
              <a:buFontTx/>
              <a:buChar char="•"/>
            </a:pPr>
            <a:r>
              <a:rPr lang="en-GB" dirty="0" err="1" smtClean="0"/>
              <a:t>Valeur</a:t>
            </a:r>
            <a:r>
              <a:rPr lang="en-GB" dirty="0" smtClean="0"/>
              <a:t> de </a:t>
            </a:r>
            <a:r>
              <a:rPr lang="en-GB" dirty="0" err="1" smtClean="0"/>
              <a:t>Transfert</a:t>
            </a:r>
            <a:endParaRPr lang="en-GB" dirty="0" smtClean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42900" y="838200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43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93332" y="1687390"/>
            <a:ext cx="7467600" cy="21336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 smtClean="0">
                <a:cs typeface="Arial" charset="0"/>
              </a:rPr>
              <a:t>LA CAISSE</a:t>
            </a:r>
            <a:r>
              <a:rPr lang="en-US" sz="3600" dirty="0" smtClean="0">
                <a:latin typeface="Arial" charset="0"/>
                <a:cs typeface="Arial" charset="0"/>
              </a:rPr>
              <a:t/>
            </a:r>
            <a:br>
              <a:rPr lang="en-US" sz="3600" dirty="0" smtClean="0">
                <a:latin typeface="Arial" charset="0"/>
                <a:cs typeface="Arial" charset="0"/>
              </a:rPr>
            </a:br>
            <a:r>
              <a:rPr lang="en-US" sz="2900" dirty="0" smtClean="0">
                <a:latin typeface="Arial" charset="0"/>
                <a:cs typeface="Arial" charset="0"/>
              </a:rPr>
              <a:t/>
            </a:r>
            <a:br>
              <a:rPr lang="en-US" sz="2900" dirty="0" smtClean="0">
                <a:latin typeface="Arial" charset="0"/>
                <a:cs typeface="Arial" charset="0"/>
              </a:rPr>
            </a:br>
            <a:r>
              <a:rPr lang="en-US" sz="2900" dirty="0" smtClean="0">
                <a:latin typeface="Arial" charset="0"/>
                <a:cs typeface="Arial" charset="0"/>
              </a:rPr>
              <a:t>	</a:t>
            </a:r>
            <a:endParaRPr lang="en-US" sz="3600" dirty="0" smtClean="0">
              <a:latin typeface="Arial" charset="0"/>
              <a:cs typeface="Arial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75004" y="2712794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7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124200"/>
            <a:ext cx="1142999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14" descr="http://www.jenam2010.org/pdfs/e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124200"/>
            <a:ext cx="877143" cy="1142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108081"/>
            <a:ext cx="1142999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4" descr="http://www.jenam2010.org/pdfs/e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108081"/>
            <a:ext cx="877143" cy="1142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97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/>
              <a:t>Introduction</a:t>
            </a:r>
            <a:endParaRPr lang="en-GB" b="1" baseline="30000" dirty="0" smtClean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42900" y="838200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457200" y="1066250"/>
            <a:ext cx="82296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8288" indent="-268288" algn="just">
              <a:buFontTx/>
              <a:buChar char="•"/>
            </a:pPr>
            <a:r>
              <a:rPr lang="fr-CH" sz="2800" dirty="0" smtClean="0">
                <a:latin typeface="Calibri" pitchFamily="34" charset="0"/>
              </a:rPr>
              <a:t>Le CERN n’est pas soumis aux droits nationaux</a:t>
            </a:r>
            <a:endParaRPr lang="en-US" sz="2800" dirty="0" smtClean="0">
              <a:latin typeface="Calibri" pitchFamily="34" charset="0"/>
            </a:endParaRPr>
          </a:p>
          <a:p>
            <a:pPr algn="just"/>
            <a:endParaRPr lang="fr-CH" sz="2400" dirty="0">
              <a:latin typeface="Calibri" pitchFamily="34" charset="0"/>
            </a:endParaRPr>
          </a:p>
          <a:p>
            <a:pPr marL="268288" indent="-268288" algn="just">
              <a:buFontTx/>
              <a:buChar char="•"/>
            </a:pPr>
            <a:r>
              <a:rPr lang="en-GB" sz="2800" dirty="0" smtClean="0">
                <a:latin typeface="Calibri" pitchFamily="34" charset="0"/>
              </a:rPr>
              <a:t>Le CERN a </a:t>
            </a:r>
            <a:r>
              <a:rPr lang="en-GB" sz="2800" dirty="0" err="1" smtClean="0">
                <a:latin typeface="Calibri" pitchFamily="34" charset="0"/>
              </a:rPr>
              <a:t>créé</a:t>
            </a:r>
            <a:r>
              <a:rPr lang="en-GB" sz="2800" dirty="0" smtClean="0">
                <a:latin typeface="Calibri" pitchFamily="34" charset="0"/>
              </a:rPr>
              <a:t> son </a:t>
            </a:r>
            <a:r>
              <a:rPr lang="en-GB" sz="2800" dirty="0" err="1" smtClean="0">
                <a:latin typeface="Calibri" pitchFamily="34" charset="0"/>
              </a:rPr>
              <a:t>propre</a:t>
            </a: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dirty="0" err="1" smtClean="0">
                <a:latin typeface="Calibri" pitchFamily="34" charset="0"/>
              </a:rPr>
              <a:t>système</a:t>
            </a:r>
            <a:r>
              <a:rPr lang="en-GB" sz="2800" dirty="0" smtClean="0">
                <a:latin typeface="Calibri" pitchFamily="34" charset="0"/>
              </a:rPr>
              <a:t> de protection </a:t>
            </a:r>
            <a:r>
              <a:rPr lang="en-GB" sz="2800" dirty="0" err="1" smtClean="0">
                <a:latin typeface="Calibri" pitchFamily="34" charset="0"/>
              </a:rPr>
              <a:t>sociale</a:t>
            </a:r>
            <a:endParaRPr lang="en-GB" sz="2800" dirty="0" smtClean="0">
              <a:latin typeface="Calibri" pitchFamily="34" charset="0"/>
            </a:endParaRPr>
          </a:p>
          <a:p>
            <a:pPr marL="268288" indent="-268288" algn="just">
              <a:buFontTx/>
              <a:buChar char="•"/>
            </a:pPr>
            <a:endParaRPr lang="fr-CH" sz="2400" dirty="0" smtClean="0">
              <a:latin typeface="Calibri" pitchFamily="34" charset="0"/>
            </a:endParaRPr>
          </a:p>
          <a:p>
            <a:pPr marL="268288" indent="-268288" algn="just">
              <a:buFontTx/>
              <a:buChar char="•"/>
            </a:pPr>
            <a:r>
              <a:rPr lang="fr-CH" sz="2800" dirty="0" smtClean="0">
                <a:latin typeface="Calibri" pitchFamily="34" charset="0"/>
              </a:rPr>
              <a:t>La Caisse de pensions fait partie intégrante du CERN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fr-CH" sz="2400" dirty="0" smtClean="0">
                <a:latin typeface="Calibri" pitchFamily="34" charset="0"/>
              </a:rPr>
              <a:t>Propres </a:t>
            </a:r>
            <a:r>
              <a:rPr lang="fr-CH" sz="2400" dirty="0" smtClean="0">
                <a:latin typeface="Calibri" pitchFamily="34" charset="0"/>
              </a:rPr>
              <a:t>Statuts et Règlements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Calibri" pitchFamily="34" charset="0"/>
              </a:rPr>
              <a:t>Pas </a:t>
            </a:r>
            <a:r>
              <a:rPr lang="en-US" sz="2400" smtClean="0">
                <a:latin typeface="Calibri" pitchFamily="34" charset="0"/>
              </a:rPr>
              <a:t>soumise </a:t>
            </a:r>
            <a:r>
              <a:rPr lang="en-US" sz="2400" dirty="0" smtClean="0">
                <a:latin typeface="Calibri" pitchFamily="34" charset="0"/>
              </a:rPr>
              <a:t>aux droits </a:t>
            </a:r>
            <a:r>
              <a:rPr lang="en-US" sz="2400" dirty="0" err="1" smtClean="0">
                <a:latin typeface="Calibri" pitchFamily="34" charset="0"/>
              </a:rPr>
              <a:t>nationaux</a:t>
            </a:r>
            <a:r>
              <a:rPr lang="en-US" sz="2400" dirty="0" smtClean="0">
                <a:latin typeface="Calibri" pitchFamily="34" charset="0"/>
              </a:rPr>
              <a:t>: ex. pas </a:t>
            </a:r>
            <a:r>
              <a:rPr lang="en-US" sz="2400" dirty="0">
                <a:latin typeface="Calibri" pitchFamily="34" charset="0"/>
              </a:rPr>
              <a:t>de </a:t>
            </a:r>
            <a:r>
              <a:rPr lang="en-US" sz="2400" dirty="0" err="1">
                <a:latin typeface="Calibri" pitchFamily="34" charset="0"/>
              </a:rPr>
              <a:t>retrait</a:t>
            </a:r>
            <a:r>
              <a:rPr lang="en-US" sz="2400" dirty="0">
                <a:latin typeface="Calibri" pitchFamily="34" charset="0"/>
              </a:rPr>
              <a:t> de capital pour </a:t>
            </a:r>
            <a:r>
              <a:rPr lang="en-US" sz="2400" dirty="0" err="1">
                <a:latin typeface="Calibri" pitchFamily="34" charset="0"/>
              </a:rPr>
              <a:t>l’achat</a:t>
            </a:r>
            <a:r>
              <a:rPr lang="en-US" sz="2400" dirty="0">
                <a:latin typeface="Calibri" pitchFamily="34" charset="0"/>
              </a:rPr>
              <a:t> d’un </a:t>
            </a:r>
            <a:r>
              <a:rPr lang="en-US" sz="2400" dirty="0" err="1">
                <a:latin typeface="Calibri" pitchFamily="34" charset="0"/>
              </a:rPr>
              <a:t>bien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immobilier</a:t>
            </a:r>
            <a:r>
              <a:rPr lang="en-US" sz="2400" dirty="0">
                <a:latin typeface="Calibri" pitchFamily="34" charset="0"/>
              </a:rPr>
              <a:t>, pas de </a:t>
            </a:r>
            <a:r>
              <a:rPr lang="en-US" sz="2400" dirty="0" err="1">
                <a:latin typeface="Calibri" pitchFamily="34" charset="0"/>
              </a:rPr>
              <a:t>partage</a:t>
            </a:r>
            <a:r>
              <a:rPr lang="en-US" sz="2400" dirty="0">
                <a:latin typeface="Calibri" pitchFamily="34" charset="0"/>
              </a:rPr>
              <a:t> de pension </a:t>
            </a:r>
            <a:r>
              <a:rPr lang="en-US" sz="2400" dirty="0" err="1">
                <a:latin typeface="Calibri" pitchFamily="34" charset="0"/>
              </a:rPr>
              <a:t>en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cas</a:t>
            </a:r>
            <a:r>
              <a:rPr lang="en-US" sz="2400" dirty="0">
                <a:latin typeface="Calibri" pitchFamily="34" charset="0"/>
              </a:rPr>
              <a:t> de divorce, etc</a:t>
            </a:r>
            <a:r>
              <a:rPr lang="en-US" sz="2400" dirty="0" smtClean="0">
                <a:latin typeface="Calibri" pitchFamily="34" charset="0"/>
              </a:rPr>
              <a:t>.</a:t>
            </a:r>
          </a:p>
          <a:p>
            <a:pPr lvl="1" algn="just"/>
            <a:r>
              <a:rPr lang="fr-CH" sz="2400" dirty="0" smtClean="0">
                <a:latin typeface="Calibri" pitchFamily="34" charset="0"/>
              </a:rPr>
              <a:t>	</a:t>
            </a:r>
            <a:endParaRPr lang="en-GB" sz="2400" dirty="0">
              <a:latin typeface="Calibri" pitchFamily="34" charset="0"/>
            </a:endParaRPr>
          </a:p>
          <a:p>
            <a:pPr algn="just">
              <a:buFontTx/>
              <a:buChar char="•"/>
            </a:pP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dirty="0" err="1" smtClean="0">
                <a:latin typeface="Calibri" pitchFamily="34" charset="0"/>
              </a:rPr>
              <a:t>Caisse</a:t>
            </a: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dirty="0" err="1" smtClean="0">
                <a:latin typeface="Calibri" pitchFamily="34" charset="0"/>
              </a:rPr>
              <a:t>en</a:t>
            </a: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dirty="0" err="1" smtClean="0">
                <a:latin typeface="Calibri" pitchFamily="34" charset="0"/>
              </a:rPr>
              <a:t>Primauté</a:t>
            </a:r>
            <a:r>
              <a:rPr lang="en-GB" sz="2800" dirty="0" smtClean="0">
                <a:latin typeface="Calibri" pitchFamily="34" charset="0"/>
              </a:rPr>
              <a:t> de </a:t>
            </a:r>
            <a:r>
              <a:rPr lang="en-GB" sz="2800" dirty="0" err="1" smtClean="0">
                <a:latin typeface="Calibri" pitchFamily="34" charset="0"/>
              </a:rPr>
              <a:t>prestations</a:t>
            </a:r>
            <a:endParaRPr lang="en-GB" sz="2800" dirty="0" smtClean="0">
              <a:latin typeface="Calibri" pitchFamily="34" charset="0"/>
            </a:endParaRP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n-US" sz="2400" dirty="0" err="1" smtClean="0">
                <a:latin typeface="Calibri" pitchFamily="34" charset="0"/>
              </a:rPr>
              <a:t>Prestations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basées</a:t>
            </a:r>
            <a:r>
              <a:rPr lang="en-US" sz="2400" dirty="0" smtClean="0">
                <a:latin typeface="Calibri" pitchFamily="34" charset="0"/>
              </a:rPr>
              <a:t> sur le </a:t>
            </a:r>
            <a:r>
              <a:rPr lang="en-US" sz="2400" dirty="0" err="1" smtClean="0">
                <a:latin typeface="Calibri" pitchFamily="34" charset="0"/>
              </a:rPr>
              <a:t>salaire</a:t>
            </a:r>
            <a:r>
              <a:rPr lang="en-US" sz="2400" dirty="0" smtClean="0">
                <a:latin typeface="Calibri" pitchFamily="34" charset="0"/>
              </a:rPr>
              <a:t> de </a:t>
            </a:r>
            <a:r>
              <a:rPr lang="en-US" sz="2400" dirty="0" err="1" smtClean="0">
                <a:latin typeface="Calibri" pitchFamily="34" charset="0"/>
              </a:rPr>
              <a:t>référence</a:t>
            </a:r>
            <a:endParaRPr lang="en-GB" sz="2800" dirty="0">
              <a:latin typeface="Calibri" pitchFamily="34" charset="0"/>
            </a:endParaRPr>
          </a:p>
          <a:p>
            <a:pPr algn="just">
              <a:buFontTx/>
              <a:buChar char="•"/>
            </a:pPr>
            <a:endParaRPr lang="en-GB" sz="2800" dirty="0">
              <a:latin typeface="Calibri" pitchFamily="34" charset="0"/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02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err="1" smtClean="0"/>
              <a:t>Salaire</a:t>
            </a:r>
            <a:r>
              <a:rPr lang="en-GB" b="1" dirty="0" smtClean="0"/>
              <a:t> de </a:t>
            </a:r>
            <a:r>
              <a:rPr lang="en-GB" b="1" dirty="0" err="1" smtClean="0"/>
              <a:t>Référence</a:t>
            </a:r>
            <a:endParaRPr lang="en-GB" b="1" baseline="30000" dirty="0" smtClean="0"/>
          </a:p>
        </p:txBody>
      </p:sp>
      <p:sp>
        <p:nvSpPr>
          <p:cNvPr id="6" name="Rectangle 3"/>
          <p:cNvSpPr txBox="1">
            <a:spLocks/>
          </p:cNvSpPr>
          <p:nvPr/>
        </p:nvSpPr>
        <p:spPr>
          <a:xfrm>
            <a:off x="457199" y="1143000"/>
            <a:ext cx="8158655" cy="2954574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en-GB" sz="4400" b="1" dirty="0" err="1" smtClean="0"/>
              <a:t>Membres</a:t>
            </a:r>
            <a:r>
              <a:rPr lang="en-GB" sz="4400" b="1" dirty="0" smtClean="0"/>
              <a:t> du personnel</a:t>
            </a:r>
          </a:p>
          <a:p>
            <a:pPr algn="ctr">
              <a:buFontTx/>
              <a:buNone/>
            </a:pPr>
            <a:endParaRPr lang="en-GB" sz="1600" b="1" dirty="0" smtClean="0"/>
          </a:p>
          <a:p>
            <a:pPr>
              <a:buFontTx/>
              <a:buChar char="•"/>
            </a:pPr>
            <a:r>
              <a:rPr lang="en-GB" sz="2800" dirty="0" err="1" smtClean="0"/>
              <a:t>Salaire</a:t>
            </a:r>
            <a:r>
              <a:rPr lang="en-GB" sz="2800" dirty="0" smtClean="0"/>
              <a:t> de base </a:t>
            </a:r>
            <a:r>
              <a:rPr lang="en-GB" sz="2800" dirty="0"/>
              <a:t>x</a:t>
            </a:r>
            <a:r>
              <a:rPr lang="en-GB" sz="2800" dirty="0" smtClean="0"/>
              <a:t> Coefficient C</a:t>
            </a:r>
            <a:endParaRPr lang="en-GB" sz="1600" dirty="0" smtClean="0"/>
          </a:p>
          <a:p>
            <a:pPr marL="630238" lvl="1" indent="-182563">
              <a:buFont typeface="Wingdings" panose="05000000000000000000" pitchFamily="2" charset="2"/>
              <a:buChar char="Ø"/>
            </a:pPr>
            <a:r>
              <a:rPr lang="fr-FR" sz="2400" b="1" dirty="0" smtClean="0"/>
              <a:t>Salaire de base = </a:t>
            </a:r>
            <a:r>
              <a:rPr lang="fr-FR" sz="2400" dirty="0" smtClean="0"/>
              <a:t>% du point médian d’un grade</a:t>
            </a:r>
          </a:p>
          <a:p>
            <a:pPr marL="630238" lvl="1" indent="-182563">
              <a:buFont typeface="Wingdings" panose="05000000000000000000" pitchFamily="2" charset="2"/>
              <a:buChar char="Ø"/>
            </a:pPr>
            <a:r>
              <a:rPr lang="fr-FR" sz="2400" b="1" dirty="0"/>
              <a:t>Coefficient </a:t>
            </a:r>
            <a:r>
              <a:rPr lang="fr-FR" sz="2400" b="1" dirty="0" smtClean="0"/>
              <a:t>C = </a:t>
            </a:r>
            <a:r>
              <a:rPr lang="fr-FR" sz="2400" dirty="0" smtClean="0"/>
              <a:t>facteur dépendant du </a:t>
            </a:r>
            <a:r>
              <a:rPr lang="en-GB" sz="2400" dirty="0" err="1" smtClean="0"/>
              <a:t>salaire</a:t>
            </a:r>
            <a:r>
              <a:rPr lang="en-GB" sz="2400" dirty="0" smtClean="0"/>
              <a:t> </a:t>
            </a:r>
            <a:r>
              <a:rPr lang="en-GB" sz="2400" dirty="0"/>
              <a:t>de </a:t>
            </a:r>
            <a:r>
              <a:rPr lang="en-GB" sz="2400" dirty="0" smtClean="0"/>
              <a:t>base</a:t>
            </a:r>
            <a:endParaRPr lang="en-GB" sz="2400" dirty="0"/>
          </a:p>
          <a:p>
            <a:pPr marL="448056" lvl="1" indent="0">
              <a:buNone/>
            </a:pPr>
            <a:endParaRPr lang="fr-FR" sz="2400" dirty="0" smtClean="0"/>
          </a:p>
          <a:p>
            <a:pPr marL="448056" lvl="1" indent="0">
              <a:buNone/>
            </a:pPr>
            <a:endParaRPr lang="en-GB" sz="1600" dirty="0" smtClean="0"/>
          </a:p>
          <a:p>
            <a:pPr>
              <a:buFont typeface="Arial"/>
              <a:buNone/>
            </a:pPr>
            <a:r>
              <a:rPr lang="en-GB" sz="2800" dirty="0" smtClean="0"/>
              <a:t>		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42900" y="838200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" y="911225"/>
            <a:ext cx="5390988" cy="517866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60786" y="5620407"/>
            <a:ext cx="748862" cy="18130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r="12431" b="502"/>
          <a:stretch/>
        </p:blipFill>
        <p:spPr>
          <a:xfrm>
            <a:off x="4680384" y="4097574"/>
            <a:ext cx="4049769" cy="156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70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err="1" smtClean="0"/>
              <a:t>Salaire</a:t>
            </a:r>
            <a:r>
              <a:rPr lang="en-GB" b="1" dirty="0" smtClean="0"/>
              <a:t> de </a:t>
            </a:r>
            <a:r>
              <a:rPr lang="en-GB" b="1" dirty="0" err="1" smtClean="0"/>
              <a:t>Référence</a:t>
            </a:r>
            <a:endParaRPr lang="en-GB" b="1" baseline="30000" dirty="0" smtClean="0"/>
          </a:p>
        </p:txBody>
      </p:sp>
      <p:sp>
        <p:nvSpPr>
          <p:cNvPr id="6" name="Rectangle 3"/>
          <p:cNvSpPr txBox="1">
            <a:spLocks/>
          </p:cNvSpPr>
          <p:nvPr/>
        </p:nvSpPr>
        <p:spPr>
          <a:xfrm>
            <a:off x="457200" y="1143000"/>
            <a:ext cx="8077200" cy="43434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/>
              <a:buNone/>
            </a:pPr>
            <a:endParaRPr lang="en-GB" sz="4400" b="1" dirty="0" smtClean="0"/>
          </a:p>
          <a:p>
            <a:pPr algn="ctr">
              <a:buFont typeface="Arial"/>
              <a:buNone/>
            </a:pPr>
            <a:r>
              <a:rPr lang="en-GB" sz="4400" b="1" dirty="0" err="1" smtClean="0"/>
              <a:t>Boursiers</a:t>
            </a:r>
            <a:endParaRPr lang="en-GB" sz="4400" b="1" dirty="0" smtClean="0"/>
          </a:p>
          <a:p>
            <a:pPr algn="ctr">
              <a:buFont typeface="Arial"/>
              <a:buNone/>
            </a:pPr>
            <a:r>
              <a:rPr lang="en-GB" sz="2800" b="1" dirty="0" smtClean="0"/>
              <a:t>(junior </a:t>
            </a:r>
            <a:r>
              <a:rPr lang="en-GB" sz="2800" b="1" dirty="0" err="1" smtClean="0"/>
              <a:t>ou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sénior</a:t>
            </a:r>
            <a:r>
              <a:rPr lang="en-GB" sz="2800" b="1" dirty="0" smtClean="0"/>
              <a:t>)</a:t>
            </a:r>
          </a:p>
          <a:p>
            <a:pPr algn="ctr">
              <a:buFont typeface="Arial"/>
              <a:buNone/>
            </a:pPr>
            <a:endParaRPr lang="en-GB" sz="1600" b="1" dirty="0" smtClean="0"/>
          </a:p>
          <a:p>
            <a:pPr algn="ctr">
              <a:buFont typeface="Arial"/>
              <a:buNone/>
            </a:pPr>
            <a:r>
              <a:rPr lang="fr-CH" sz="4400" b="1" dirty="0" smtClean="0"/>
              <a:t>6’081 CHF</a:t>
            </a:r>
            <a:endParaRPr lang="en-GB" sz="4400" b="1" dirty="0" smtClean="0"/>
          </a:p>
          <a:p>
            <a:pPr algn="ctr">
              <a:buFont typeface="Arial"/>
              <a:buNone/>
            </a:pPr>
            <a:endParaRPr lang="en-GB" sz="4400" b="1" dirty="0" smtClean="0"/>
          </a:p>
          <a:p>
            <a:pPr algn="ctr">
              <a:buFont typeface="Arial"/>
              <a:buNone/>
            </a:pPr>
            <a:endParaRPr lang="en-GB" sz="4400" b="1" dirty="0" smtClean="0"/>
          </a:p>
          <a:p>
            <a:pPr algn="ctr">
              <a:buFontTx/>
              <a:buNone/>
            </a:pPr>
            <a:endParaRPr lang="en-GB" sz="4400" b="1" dirty="0" smtClean="0"/>
          </a:p>
          <a:p>
            <a:pPr algn="ctr">
              <a:buFontTx/>
              <a:buNone/>
            </a:pPr>
            <a:endParaRPr lang="en-GB" sz="1600" b="1" dirty="0" smtClean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42900" y="838200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342900" y="838200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1" name="Rectangle 2"/>
          <p:cNvSpPr txBox="1">
            <a:spLocks/>
          </p:cNvSpPr>
          <p:nvPr/>
        </p:nvSpPr>
        <p:spPr>
          <a:xfrm>
            <a:off x="457200" y="76200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err="1" smtClean="0"/>
              <a:t>Salaire</a:t>
            </a:r>
            <a:r>
              <a:rPr lang="en-GB" b="1" dirty="0" smtClean="0"/>
              <a:t> de </a:t>
            </a:r>
            <a:r>
              <a:rPr lang="en-GB" b="1" dirty="0" err="1" smtClean="0"/>
              <a:t>Référence</a:t>
            </a:r>
            <a:endParaRPr lang="en-GB" b="1" baseline="30000" dirty="0" smtClean="0"/>
          </a:p>
        </p:txBody>
      </p:sp>
      <p:sp>
        <p:nvSpPr>
          <p:cNvPr id="1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4628" y="1021311"/>
            <a:ext cx="6034744" cy="4965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Rectangle 19"/>
          <p:cNvSpPr/>
          <p:nvPr/>
        </p:nvSpPr>
        <p:spPr>
          <a:xfrm>
            <a:off x="2617076" y="5407572"/>
            <a:ext cx="1079938" cy="16553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563255" y="5418082"/>
            <a:ext cx="599952" cy="16553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/>
          <p:cNvCxnSpPr>
            <a:stCxn id="20" idx="3"/>
            <a:endCxn id="21" idx="1"/>
          </p:cNvCxnSpPr>
          <p:nvPr/>
        </p:nvCxnSpPr>
        <p:spPr>
          <a:xfrm>
            <a:off x="3697014" y="5490341"/>
            <a:ext cx="866241" cy="1051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784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04800" y="841375"/>
            <a:ext cx="8496300" cy="7302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304800" y="152400"/>
            <a:ext cx="84963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/>
              <a:t>Pour qui</a:t>
            </a:r>
            <a:r>
              <a:rPr lang="en-US" sz="4400" b="1" dirty="0" smtClean="0">
                <a:latin typeface="+mn-lt"/>
              </a:rPr>
              <a:t>? </a:t>
            </a:r>
            <a:r>
              <a:rPr lang="en-US" sz="4400" b="1" dirty="0">
                <a:latin typeface="+mn-lt"/>
              </a:rPr>
              <a:t>		</a:t>
            </a:r>
            <a:r>
              <a:rPr lang="en-US" sz="4400" b="1" dirty="0"/>
              <a:t> </a:t>
            </a:r>
            <a:r>
              <a:rPr lang="en-US" sz="4400" b="1" dirty="0" smtClean="0"/>
              <a:t>    </a:t>
            </a:r>
            <a:r>
              <a:rPr lang="en-US" sz="4400" b="1" dirty="0" smtClean="0">
                <a:latin typeface="+mn-lt"/>
              </a:rPr>
              <a:t>Pour quoi?</a:t>
            </a:r>
            <a:endParaRPr lang="en-GB" sz="440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326" y="2187501"/>
            <a:ext cx="254428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 smtClean="0">
                <a:latin typeface="+mj-lt"/>
              </a:rPr>
              <a:t>Membres</a:t>
            </a:r>
            <a:r>
              <a:rPr lang="en-US" dirty="0" smtClean="0">
                <a:latin typeface="+mj-lt"/>
              </a:rPr>
              <a:t> du personnel</a:t>
            </a:r>
            <a:endParaRPr lang="en-US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8095" y="3997973"/>
            <a:ext cx="115929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 smtClean="0">
                <a:latin typeface="+mj-lt"/>
              </a:rPr>
              <a:t>Boursiers</a:t>
            </a:r>
            <a:endParaRPr lang="en-US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326" y="5816637"/>
            <a:ext cx="358303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 smtClean="0">
                <a:latin typeface="+mj-lt"/>
              </a:rPr>
              <a:t>Membres</a:t>
            </a:r>
            <a:r>
              <a:rPr lang="en-US" dirty="0" smtClean="0">
                <a:latin typeface="+mj-lt"/>
              </a:rPr>
              <a:t> du personnel/</a:t>
            </a:r>
            <a:r>
              <a:rPr lang="en-US" dirty="0" err="1" smtClean="0">
                <a:latin typeface="+mj-lt"/>
              </a:rPr>
              <a:t>Boursiers</a:t>
            </a:r>
            <a:endParaRPr lang="en-US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00362" y="1980548"/>
            <a:ext cx="3352800" cy="25853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sz="5400" b="1" dirty="0" smtClean="0">
                <a:latin typeface="Calibri" pitchFamily="34" charset="0"/>
              </a:rPr>
              <a:t>CAISSE </a:t>
            </a:r>
          </a:p>
          <a:p>
            <a:pPr algn="ctr"/>
            <a:r>
              <a:rPr lang="en-US" sz="5400" b="1" dirty="0" smtClean="0">
                <a:latin typeface="Calibri" pitchFamily="34" charset="0"/>
              </a:rPr>
              <a:t>DE PENSIONS </a:t>
            </a:r>
            <a:endParaRPr lang="en-US" sz="5400" b="1" dirty="0">
              <a:latin typeface="Calibri" pitchFamily="34" charset="0"/>
            </a:endParaRPr>
          </a:p>
        </p:txBody>
      </p:sp>
      <p:sp>
        <p:nvSpPr>
          <p:cNvPr id="12" name="Right Arrow 11"/>
          <p:cNvSpPr>
            <a:spLocks noChangeArrowheads="1"/>
          </p:cNvSpPr>
          <p:nvPr/>
        </p:nvSpPr>
        <p:spPr bwMode="auto">
          <a:xfrm>
            <a:off x="1852612" y="3290911"/>
            <a:ext cx="762000" cy="385401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3" name="Right Arrow 33"/>
          <p:cNvSpPr>
            <a:spLocks noChangeArrowheads="1"/>
          </p:cNvSpPr>
          <p:nvPr/>
        </p:nvSpPr>
        <p:spPr bwMode="auto">
          <a:xfrm rot="1435675">
            <a:off x="6272212" y="4906547"/>
            <a:ext cx="762000" cy="385401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4" name="Right Arrow 33"/>
          <p:cNvSpPr>
            <a:spLocks noChangeArrowheads="1"/>
          </p:cNvSpPr>
          <p:nvPr/>
        </p:nvSpPr>
        <p:spPr bwMode="auto">
          <a:xfrm rot="20477808">
            <a:off x="6272212" y="1646204"/>
            <a:ext cx="762000" cy="385401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5" name="Right Arrow 33"/>
          <p:cNvSpPr>
            <a:spLocks noChangeArrowheads="1"/>
          </p:cNvSpPr>
          <p:nvPr/>
        </p:nvSpPr>
        <p:spPr bwMode="auto">
          <a:xfrm>
            <a:off x="6272212" y="3290911"/>
            <a:ext cx="762000" cy="385401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6" name="Right Arrow 33"/>
          <p:cNvSpPr>
            <a:spLocks noChangeArrowheads="1"/>
          </p:cNvSpPr>
          <p:nvPr/>
        </p:nvSpPr>
        <p:spPr bwMode="auto">
          <a:xfrm rot="1454028">
            <a:off x="1930584" y="1659722"/>
            <a:ext cx="776570" cy="396683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7" name="Right Arrow 33"/>
          <p:cNvSpPr>
            <a:spLocks noChangeArrowheads="1"/>
          </p:cNvSpPr>
          <p:nvPr/>
        </p:nvSpPr>
        <p:spPr bwMode="auto">
          <a:xfrm rot="20093693">
            <a:off x="1852612" y="4918584"/>
            <a:ext cx="762000" cy="385401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19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940" y="1140291"/>
            <a:ext cx="946604" cy="9575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14" descr="http://www.jenam2010.org/pdfs/e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222" y="4909594"/>
            <a:ext cx="686610" cy="905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12" descr="http://t2.gstatic.com/images?q=tbn:ANd9GcT1vdlt9z6lA8Iy_pq-jhcAuT_BCQzAwZnYK0qWcaxsHSP0nu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128" y="2944049"/>
            <a:ext cx="946604" cy="9575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Picture 22" descr="Image Detail">
            <a:hlinkClick r:id="rId4" tgtFrame="&quot;_top&quot;"/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654" y="4975112"/>
            <a:ext cx="1097280" cy="10136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46190" y="2752398"/>
            <a:ext cx="1140610" cy="146242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21577" y="1040475"/>
            <a:ext cx="1464629" cy="1344289"/>
          </a:xfrm>
          <a:prstGeom prst="rect">
            <a:avLst/>
          </a:prstGeom>
        </p:spPr>
      </p:pic>
      <p:sp>
        <p:nvSpPr>
          <p:cNvPr id="2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3153" y="6270380"/>
            <a:ext cx="3944571" cy="451095"/>
          </a:xfrm>
        </p:spPr>
        <p:txBody>
          <a:bodyPr/>
          <a:lstStyle/>
          <a:p>
            <a:r>
              <a:rPr lang="fr-FR" dirty="0" smtClean="0"/>
              <a:t>Caisse de Pension du CERN - Service des Prestations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563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1101</TotalTime>
  <Words>1025</Words>
  <Application>Microsoft Office PowerPoint</Application>
  <PresentationFormat>On-screen Show (4:3)</PresentationFormat>
  <Paragraphs>213</Paragraphs>
  <Slides>25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ＭＳ Ｐゴシック</vt:lpstr>
      <vt:lpstr>Arial</vt:lpstr>
      <vt:lpstr>Calibri</vt:lpstr>
      <vt:lpstr>Courier New</vt:lpstr>
      <vt:lpstr>Optima</vt:lpstr>
      <vt:lpstr>Wingdings</vt:lpstr>
      <vt:lpstr>CERNCorporate4-3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Emilie Clerc</cp:lastModifiedBy>
  <cp:revision>72</cp:revision>
  <dcterms:created xsi:type="dcterms:W3CDTF">2012-11-30T11:04:26Z</dcterms:created>
  <dcterms:modified xsi:type="dcterms:W3CDTF">2020-06-10T13:14:18Z</dcterms:modified>
</cp:coreProperties>
</file>