
<file path=[Content_Types].xml><?xml version="1.0" encoding="utf-8"?>
<Types xmlns="http://schemas.openxmlformats.org/package/2006/content-types">
  <Default Extension="8DAACB10" ContentType="image/png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367" r:id="rId2"/>
    <p:sldId id="405" r:id="rId3"/>
    <p:sldId id="281" r:id="rId4"/>
    <p:sldId id="318" r:id="rId5"/>
    <p:sldId id="316" r:id="rId6"/>
    <p:sldId id="377" r:id="rId7"/>
    <p:sldId id="410" r:id="rId8"/>
    <p:sldId id="379" r:id="rId9"/>
    <p:sldId id="378" r:id="rId10"/>
    <p:sldId id="397" r:id="rId11"/>
    <p:sldId id="407" r:id="rId12"/>
    <p:sldId id="413" r:id="rId13"/>
    <p:sldId id="411" r:id="rId14"/>
    <p:sldId id="412" r:id="rId15"/>
    <p:sldId id="404" r:id="rId16"/>
    <p:sldId id="406" r:id="rId17"/>
    <p:sldId id="400" r:id="rId18"/>
    <p:sldId id="414" r:id="rId19"/>
    <p:sldId id="415" r:id="rId2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51FF"/>
    <a:srgbClr val="73BDFF"/>
    <a:srgbClr val="018001"/>
    <a:srgbClr val="0101FF"/>
    <a:srgbClr val="FF0C0C"/>
    <a:srgbClr val="FF0000"/>
    <a:srgbClr val="0055A0"/>
    <a:srgbClr val="00B050"/>
    <a:srgbClr val="0000FF"/>
    <a:srgbClr val="F01B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0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26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75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Google%20Drive\PostDoc\System%20Test\Sr90_betaSpectrum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Google%20Drive\PostDoc\System%20Test\Sr90_betaSpectru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577242748502591"/>
          <c:y val="5.0220250535736415E-2"/>
          <c:w val="0.83335318662090319"/>
          <c:h val="0.78652633440781428"/>
        </c:manualLayout>
      </c:layout>
      <c:scatterChart>
        <c:scatterStyle val="smoothMarker"/>
        <c:varyColors val="0"/>
        <c:ser>
          <c:idx val="7"/>
          <c:order val="0"/>
          <c:tx>
            <c:v>Sr90</c:v>
          </c:tx>
          <c:spPr>
            <a:ln w="19050" cap="rnd">
              <a:solidFill>
                <a:srgbClr val="0055A0">
                  <a:lumMod val="60000"/>
                  <a:lumOff val="40000"/>
                </a:srgbClr>
              </a:solidFill>
              <a:round/>
            </a:ln>
            <a:effectLst/>
          </c:spPr>
          <c:marker>
            <c:symbol val="none"/>
          </c:marker>
          <c:xVal>
            <c:numRef>
              <c:f>Sheet3!$I$4:$I$104</c:f>
              <c:numCache>
                <c:formatCode>General</c:formatCode>
                <c:ptCount val="101"/>
                <c:pt idx="0">
                  <c:v>0</c:v>
                </c:pt>
                <c:pt idx="1">
                  <c:v>2.2800000000000001E-2</c:v>
                </c:pt>
                <c:pt idx="2">
                  <c:v>4.5600000000000002E-2</c:v>
                </c:pt>
                <c:pt idx="3">
                  <c:v>6.8400000000000002E-2</c:v>
                </c:pt>
                <c:pt idx="4">
                  <c:v>9.1200000000000003E-2</c:v>
                </c:pt>
                <c:pt idx="5">
                  <c:v>0.114</c:v>
                </c:pt>
                <c:pt idx="6">
                  <c:v>0.1368</c:v>
                </c:pt>
                <c:pt idx="7">
                  <c:v>0.15959999999999999</c:v>
                </c:pt>
                <c:pt idx="8">
                  <c:v>0.18240000000000001</c:v>
                </c:pt>
                <c:pt idx="9">
                  <c:v>0.20519999999999999</c:v>
                </c:pt>
                <c:pt idx="10">
                  <c:v>0.22800000000000001</c:v>
                </c:pt>
                <c:pt idx="11">
                  <c:v>0.25080000000000002</c:v>
                </c:pt>
                <c:pt idx="12">
                  <c:v>0.27360000000000001</c:v>
                </c:pt>
                <c:pt idx="13">
                  <c:v>0.2964</c:v>
                </c:pt>
                <c:pt idx="14">
                  <c:v>0.31919999999999998</c:v>
                </c:pt>
                <c:pt idx="15">
                  <c:v>0.34200000000000003</c:v>
                </c:pt>
                <c:pt idx="16">
                  <c:v>0.36480000000000001</c:v>
                </c:pt>
                <c:pt idx="17">
                  <c:v>0.3876</c:v>
                </c:pt>
                <c:pt idx="18">
                  <c:v>0.41039999999999999</c:v>
                </c:pt>
                <c:pt idx="19">
                  <c:v>0.43319999999999997</c:v>
                </c:pt>
                <c:pt idx="20">
                  <c:v>0.45600000000000002</c:v>
                </c:pt>
                <c:pt idx="21">
                  <c:v>0.4788</c:v>
                </c:pt>
                <c:pt idx="22">
                  <c:v>0.50160000000000005</c:v>
                </c:pt>
                <c:pt idx="23">
                  <c:v>0.52439999999999998</c:v>
                </c:pt>
                <c:pt idx="24">
                  <c:v>0.54720000000000002</c:v>
                </c:pt>
                <c:pt idx="25">
                  <c:v>0.56999999999999995</c:v>
                </c:pt>
                <c:pt idx="26">
                  <c:v>0.59279999999999999</c:v>
                </c:pt>
                <c:pt idx="27">
                  <c:v>0.61560000000000004</c:v>
                </c:pt>
                <c:pt idx="28">
                  <c:v>0.63839999999999997</c:v>
                </c:pt>
                <c:pt idx="29">
                  <c:v>0.66120000000000001</c:v>
                </c:pt>
                <c:pt idx="30">
                  <c:v>0.68400000000000005</c:v>
                </c:pt>
                <c:pt idx="31">
                  <c:v>0.70679999999999998</c:v>
                </c:pt>
                <c:pt idx="32">
                  <c:v>0.72960000000000003</c:v>
                </c:pt>
                <c:pt idx="33">
                  <c:v>0.75239999999999996</c:v>
                </c:pt>
                <c:pt idx="34">
                  <c:v>0.7752</c:v>
                </c:pt>
                <c:pt idx="35">
                  <c:v>0.79800000000000004</c:v>
                </c:pt>
                <c:pt idx="36">
                  <c:v>0.82079999999999997</c:v>
                </c:pt>
                <c:pt idx="37">
                  <c:v>0.84360000000000002</c:v>
                </c:pt>
                <c:pt idx="38">
                  <c:v>0.86639999999999995</c:v>
                </c:pt>
                <c:pt idx="39">
                  <c:v>0.88919999999999999</c:v>
                </c:pt>
                <c:pt idx="40">
                  <c:v>0.91200000000000003</c:v>
                </c:pt>
                <c:pt idx="41">
                  <c:v>0.93479999999999996</c:v>
                </c:pt>
                <c:pt idx="42">
                  <c:v>0.95760000000000001</c:v>
                </c:pt>
                <c:pt idx="43">
                  <c:v>0.98039999999999994</c:v>
                </c:pt>
                <c:pt idx="44">
                  <c:v>1.0029999999999999</c:v>
                </c:pt>
                <c:pt idx="45">
                  <c:v>1.026</c:v>
                </c:pt>
                <c:pt idx="46">
                  <c:v>1.0489999999999999</c:v>
                </c:pt>
                <c:pt idx="47">
                  <c:v>1.0720000000000001</c:v>
                </c:pt>
                <c:pt idx="48">
                  <c:v>1.0940000000000001</c:v>
                </c:pt>
                <c:pt idx="49">
                  <c:v>1.117</c:v>
                </c:pt>
                <c:pt idx="50">
                  <c:v>1.1399999999999999</c:v>
                </c:pt>
                <c:pt idx="51">
                  <c:v>1.163</c:v>
                </c:pt>
                <c:pt idx="52">
                  <c:v>1.1859999999999999</c:v>
                </c:pt>
                <c:pt idx="53">
                  <c:v>1.208</c:v>
                </c:pt>
                <c:pt idx="54">
                  <c:v>1.2310000000000001</c:v>
                </c:pt>
                <c:pt idx="55">
                  <c:v>1.254</c:v>
                </c:pt>
                <c:pt idx="56">
                  <c:v>1.2769999999999999</c:v>
                </c:pt>
                <c:pt idx="57">
                  <c:v>1.3</c:v>
                </c:pt>
                <c:pt idx="58">
                  <c:v>1.3220000000000001</c:v>
                </c:pt>
                <c:pt idx="59">
                  <c:v>1.345</c:v>
                </c:pt>
                <c:pt idx="60">
                  <c:v>1.3680000000000001</c:v>
                </c:pt>
                <c:pt idx="61">
                  <c:v>1.391</c:v>
                </c:pt>
                <c:pt idx="62">
                  <c:v>1.4139999999999999</c:v>
                </c:pt>
                <c:pt idx="63">
                  <c:v>1.4359999999999999</c:v>
                </c:pt>
                <c:pt idx="64">
                  <c:v>1.4590000000000001</c:v>
                </c:pt>
                <c:pt idx="65">
                  <c:v>1.482</c:v>
                </c:pt>
                <c:pt idx="66">
                  <c:v>1.5049999999999999</c:v>
                </c:pt>
                <c:pt idx="67">
                  <c:v>1.528</c:v>
                </c:pt>
                <c:pt idx="68">
                  <c:v>1.55</c:v>
                </c:pt>
                <c:pt idx="69">
                  <c:v>1.573</c:v>
                </c:pt>
                <c:pt idx="70">
                  <c:v>1.5960000000000001</c:v>
                </c:pt>
                <c:pt idx="71">
                  <c:v>1.619</c:v>
                </c:pt>
                <c:pt idx="72">
                  <c:v>1.6419999999999999</c:v>
                </c:pt>
                <c:pt idx="73">
                  <c:v>1.6639999999999999</c:v>
                </c:pt>
                <c:pt idx="74">
                  <c:v>1.6870000000000001</c:v>
                </c:pt>
                <c:pt idx="75">
                  <c:v>1.71</c:v>
                </c:pt>
                <c:pt idx="76">
                  <c:v>1.7330000000000001</c:v>
                </c:pt>
                <c:pt idx="77">
                  <c:v>1.756</c:v>
                </c:pt>
                <c:pt idx="78">
                  <c:v>1.778</c:v>
                </c:pt>
                <c:pt idx="79">
                  <c:v>1.8009999999999999</c:v>
                </c:pt>
                <c:pt idx="80">
                  <c:v>1.8240000000000001</c:v>
                </c:pt>
                <c:pt idx="81">
                  <c:v>1.847</c:v>
                </c:pt>
                <c:pt idx="82">
                  <c:v>1.87</c:v>
                </c:pt>
                <c:pt idx="83">
                  <c:v>1.8919999999999999</c:v>
                </c:pt>
                <c:pt idx="84">
                  <c:v>1.915</c:v>
                </c:pt>
                <c:pt idx="85">
                  <c:v>1.9379999999999999</c:v>
                </c:pt>
                <c:pt idx="86">
                  <c:v>1.9610000000000001</c:v>
                </c:pt>
                <c:pt idx="87">
                  <c:v>1.984</c:v>
                </c:pt>
                <c:pt idx="88">
                  <c:v>2.0059999999999998</c:v>
                </c:pt>
                <c:pt idx="89">
                  <c:v>2.0289999999999999</c:v>
                </c:pt>
                <c:pt idx="90">
                  <c:v>2.052</c:v>
                </c:pt>
                <c:pt idx="91">
                  <c:v>2.0750000000000002</c:v>
                </c:pt>
                <c:pt idx="92">
                  <c:v>2.0979999999999999</c:v>
                </c:pt>
                <c:pt idx="93">
                  <c:v>2.12</c:v>
                </c:pt>
                <c:pt idx="94">
                  <c:v>2.1429999999999998</c:v>
                </c:pt>
                <c:pt idx="95">
                  <c:v>2.1659999999999999</c:v>
                </c:pt>
                <c:pt idx="96">
                  <c:v>2.1890000000000001</c:v>
                </c:pt>
                <c:pt idx="97">
                  <c:v>2.2120000000000002</c:v>
                </c:pt>
                <c:pt idx="98">
                  <c:v>2.234</c:v>
                </c:pt>
                <c:pt idx="99">
                  <c:v>2.2570000000000001</c:v>
                </c:pt>
                <c:pt idx="100">
                  <c:v>2.2799999999999998</c:v>
                </c:pt>
              </c:numCache>
            </c:numRef>
          </c:xVal>
          <c:yVal>
            <c:numRef>
              <c:f>Sheet3!$J$4:$J$104</c:f>
              <c:numCache>
                <c:formatCode>0.00E+00</c:formatCode>
                <c:ptCount val="101"/>
                <c:pt idx="0">
                  <c:v>1821</c:v>
                </c:pt>
                <c:pt idx="1">
                  <c:v>1811</c:v>
                </c:pt>
                <c:pt idx="2">
                  <c:v>1800</c:v>
                </c:pt>
                <c:pt idx="3">
                  <c:v>1786</c:v>
                </c:pt>
                <c:pt idx="4">
                  <c:v>1764</c:v>
                </c:pt>
                <c:pt idx="5">
                  <c:v>1730</c:v>
                </c:pt>
                <c:pt idx="6">
                  <c:v>1686</c:v>
                </c:pt>
                <c:pt idx="7">
                  <c:v>1630</c:v>
                </c:pt>
                <c:pt idx="8">
                  <c:v>1565</c:v>
                </c:pt>
                <c:pt idx="9">
                  <c:v>1489</c:v>
                </c:pt>
                <c:pt idx="10">
                  <c:v>1406</c:v>
                </c:pt>
                <c:pt idx="11">
                  <c:v>1315</c:v>
                </c:pt>
                <c:pt idx="12">
                  <c:v>1219</c:v>
                </c:pt>
                <c:pt idx="13">
                  <c:v>1118</c:v>
                </c:pt>
                <c:pt idx="14">
                  <c:v>1015</c:v>
                </c:pt>
                <c:pt idx="15" formatCode="General">
                  <c:v>911.7</c:v>
                </c:pt>
                <c:pt idx="16" formatCode="General">
                  <c:v>809.6</c:v>
                </c:pt>
                <c:pt idx="17" formatCode="General">
                  <c:v>711</c:v>
                </c:pt>
                <c:pt idx="18" formatCode="General">
                  <c:v>618</c:v>
                </c:pt>
                <c:pt idx="19" formatCode="General">
                  <c:v>533.1</c:v>
                </c:pt>
                <c:pt idx="20" formatCode="General">
                  <c:v>458.7</c:v>
                </c:pt>
                <c:pt idx="21" formatCode="General">
                  <c:v>397.4</c:v>
                </c:pt>
                <c:pt idx="22" formatCode="General">
                  <c:v>351.7</c:v>
                </c:pt>
                <c:pt idx="23" formatCode="General">
                  <c:v>324.7</c:v>
                </c:pt>
                <c:pt idx="24" formatCode="General">
                  <c:v>319.2</c:v>
                </c:pt>
                <c:pt idx="25" formatCode="General">
                  <c:v>324</c:v>
                </c:pt>
                <c:pt idx="26" formatCode="General">
                  <c:v>328.5</c:v>
                </c:pt>
                <c:pt idx="27" formatCode="General">
                  <c:v>332.6</c:v>
                </c:pt>
                <c:pt idx="28" formatCode="General">
                  <c:v>336.3</c:v>
                </c:pt>
                <c:pt idx="29" formatCode="General">
                  <c:v>339.7</c:v>
                </c:pt>
                <c:pt idx="30" formatCode="General">
                  <c:v>342.8</c:v>
                </c:pt>
                <c:pt idx="31" formatCode="General">
                  <c:v>345.4</c:v>
                </c:pt>
                <c:pt idx="32" formatCode="General">
                  <c:v>347.7</c:v>
                </c:pt>
                <c:pt idx="33" formatCode="General">
                  <c:v>349.6</c:v>
                </c:pt>
                <c:pt idx="34" formatCode="General">
                  <c:v>351.2</c:v>
                </c:pt>
                <c:pt idx="35" formatCode="General">
                  <c:v>352.3</c:v>
                </c:pt>
                <c:pt idx="36" formatCode="General">
                  <c:v>353.1</c:v>
                </c:pt>
                <c:pt idx="37" formatCode="General">
                  <c:v>353.5</c:v>
                </c:pt>
                <c:pt idx="38" formatCode="General">
                  <c:v>353.5</c:v>
                </c:pt>
                <c:pt idx="39" formatCode="General">
                  <c:v>353.2</c:v>
                </c:pt>
                <c:pt idx="40" formatCode="General">
                  <c:v>352.4</c:v>
                </c:pt>
                <c:pt idx="41" formatCode="General">
                  <c:v>351.3</c:v>
                </c:pt>
                <c:pt idx="42" formatCode="General">
                  <c:v>349.9</c:v>
                </c:pt>
                <c:pt idx="43" formatCode="General">
                  <c:v>348</c:v>
                </c:pt>
                <c:pt idx="44" formatCode="General">
                  <c:v>345.8</c:v>
                </c:pt>
                <c:pt idx="45" formatCode="General">
                  <c:v>343.2</c:v>
                </c:pt>
                <c:pt idx="46" formatCode="General">
                  <c:v>340.3</c:v>
                </c:pt>
                <c:pt idx="47" formatCode="General">
                  <c:v>337.1</c:v>
                </c:pt>
                <c:pt idx="48" formatCode="General">
                  <c:v>333.4</c:v>
                </c:pt>
                <c:pt idx="49" formatCode="General">
                  <c:v>329.5</c:v>
                </c:pt>
                <c:pt idx="50" formatCode="General">
                  <c:v>325.2</c:v>
                </c:pt>
                <c:pt idx="51" formatCode="General">
                  <c:v>320.60000000000002</c:v>
                </c:pt>
                <c:pt idx="52" formatCode="General">
                  <c:v>315.7</c:v>
                </c:pt>
                <c:pt idx="53" formatCode="General">
                  <c:v>310.5</c:v>
                </c:pt>
                <c:pt idx="54" formatCode="General">
                  <c:v>305</c:v>
                </c:pt>
                <c:pt idx="55" formatCode="General">
                  <c:v>299.2</c:v>
                </c:pt>
                <c:pt idx="56" formatCode="General">
                  <c:v>293.10000000000002</c:v>
                </c:pt>
                <c:pt idx="57" formatCode="General">
                  <c:v>286.8</c:v>
                </c:pt>
                <c:pt idx="58" formatCode="General">
                  <c:v>280.2</c:v>
                </c:pt>
                <c:pt idx="59" formatCode="General">
                  <c:v>273.39999999999998</c:v>
                </c:pt>
                <c:pt idx="60" formatCode="General">
                  <c:v>266.3</c:v>
                </c:pt>
                <c:pt idx="61" formatCode="General">
                  <c:v>259.10000000000002</c:v>
                </c:pt>
                <c:pt idx="62" formatCode="General">
                  <c:v>251.6</c:v>
                </c:pt>
                <c:pt idx="63" formatCode="General">
                  <c:v>243.9</c:v>
                </c:pt>
                <c:pt idx="64" formatCode="General">
                  <c:v>236.1</c:v>
                </c:pt>
                <c:pt idx="65" formatCode="General">
                  <c:v>228.1</c:v>
                </c:pt>
                <c:pt idx="66" formatCode="General">
                  <c:v>220</c:v>
                </c:pt>
                <c:pt idx="67" formatCode="General">
                  <c:v>211.7</c:v>
                </c:pt>
                <c:pt idx="68" formatCode="General">
                  <c:v>203.3</c:v>
                </c:pt>
                <c:pt idx="69" formatCode="General">
                  <c:v>194.8</c:v>
                </c:pt>
                <c:pt idx="70" formatCode="General">
                  <c:v>186.3</c:v>
                </c:pt>
                <c:pt idx="71" formatCode="General">
                  <c:v>177.6</c:v>
                </c:pt>
                <c:pt idx="72" formatCode="General">
                  <c:v>169</c:v>
                </c:pt>
                <c:pt idx="73" formatCode="General">
                  <c:v>160.30000000000001</c:v>
                </c:pt>
                <c:pt idx="74" formatCode="General">
                  <c:v>151.6</c:v>
                </c:pt>
                <c:pt idx="75" formatCode="General">
                  <c:v>143</c:v>
                </c:pt>
                <c:pt idx="76" formatCode="General">
                  <c:v>134.30000000000001</c:v>
                </c:pt>
                <c:pt idx="77" formatCode="General">
                  <c:v>125.8</c:v>
                </c:pt>
                <c:pt idx="78" formatCode="General">
                  <c:v>117.3</c:v>
                </c:pt>
                <c:pt idx="79" formatCode="General">
                  <c:v>108.9</c:v>
                </c:pt>
                <c:pt idx="80" formatCode="General">
                  <c:v>100.6</c:v>
                </c:pt>
                <c:pt idx="81" formatCode="General">
                  <c:v>92.49</c:v>
                </c:pt>
                <c:pt idx="82" formatCode="General">
                  <c:v>84.54</c:v>
                </c:pt>
                <c:pt idx="83" formatCode="General">
                  <c:v>76.78</c:v>
                </c:pt>
                <c:pt idx="84" formatCode="General">
                  <c:v>69.239999999999995</c:v>
                </c:pt>
                <c:pt idx="85" formatCode="General">
                  <c:v>61.94</c:v>
                </c:pt>
                <c:pt idx="86" formatCode="General">
                  <c:v>54.92</c:v>
                </c:pt>
                <c:pt idx="87" formatCode="General">
                  <c:v>48.18</c:v>
                </c:pt>
                <c:pt idx="88" formatCode="General">
                  <c:v>41.77</c:v>
                </c:pt>
                <c:pt idx="89" formatCode="General">
                  <c:v>35.700000000000003</c:v>
                </c:pt>
                <c:pt idx="90" formatCode="General">
                  <c:v>30.01</c:v>
                </c:pt>
                <c:pt idx="91" formatCode="General">
                  <c:v>24.72</c:v>
                </c:pt>
                <c:pt idx="92" formatCode="General">
                  <c:v>19.86</c:v>
                </c:pt>
                <c:pt idx="93" formatCode="General">
                  <c:v>15.46</c:v>
                </c:pt>
                <c:pt idx="94" formatCode="General">
                  <c:v>11.54</c:v>
                </c:pt>
                <c:pt idx="95" formatCode="General">
                  <c:v>8.1470000000000002</c:v>
                </c:pt>
                <c:pt idx="96" formatCode="General">
                  <c:v>5.298</c:v>
                </c:pt>
                <c:pt idx="97" formatCode="General">
                  <c:v>3.028</c:v>
                </c:pt>
                <c:pt idx="98" formatCode="General">
                  <c:v>1.367</c:v>
                </c:pt>
                <c:pt idx="99" formatCode="General">
                  <c:v>0.34720000000000001</c:v>
                </c:pt>
                <c:pt idx="100" formatCode="General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D15-491C-B950-1CB86F29B5CC}"/>
            </c:ext>
          </c:extLst>
        </c:ser>
        <c:ser>
          <c:idx val="0"/>
          <c:order val="1"/>
          <c:tx>
            <c:v>Ru106</c:v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Sheet3!$B$4:$B$104</c:f>
              <c:numCache>
                <c:formatCode>General</c:formatCode>
                <c:ptCount val="101"/>
                <c:pt idx="0">
                  <c:v>0</c:v>
                </c:pt>
                <c:pt idx="1">
                  <c:v>3.5409999999999997E-2</c:v>
                </c:pt>
                <c:pt idx="2">
                  <c:v>7.0819999999999994E-2</c:v>
                </c:pt>
                <c:pt idx="3">
                  <c:v>0.1062</c:v>
                </c:pt>
                <c:pt idx="4">
                  <c:v>0.1416</c:v>
                </c:pt>
                <c:pt idx="5">
                  <c:v>0.17710000000000001</c:v>
                </c:pt>
                <c:pt idx="6">
                  <c:v>0.21249999999999999</c:v>
                </c:pt>
                <c:pt idx="7">
                  <c:v>0.24790000000000001</c:v>
                </c:pt>
                <c:pt idx="8">
                  <c:v>0.2833</c:v>
                </c:pt>
                <c:pt idx="9">
                  <c:v>0.31869999999999998</c:v>
                </c:pt>
                <c:pt idx="10">
                  <c:v>0.35410000000000003</c:v>
                </c:pt>
                <c:pt idx="11">
                  <c:v>0.38950000000000001</c:v>
                </c:pt>
                <c:pt idx="12">
                  <c:v>0.4249</c:v>
                </c:pt>
                <c:pt idx="13">
                  <c:v>0.46029999999999999</c:v>
                </c:pt>
                <c:pt idx="14">
                  <c:v>0.49569999999999997</c:v>
                </c:pt>
                <c:pt idx="15">
                  <c:v>0.53110000000000002</c:v>
                </c:pt>
                <c:pt idx="16">
                  <c:v>0.56659999999999999</c:v>
                </c:pt>
                <c:pt idx="17">
                  <c:v>0.60199999999999998</c:v>
                </c:pt>
                <c:pt idx="18">
                  <c:v>0.63739999999999997</c:v>
                </c:pt>
                <c:pt idx="19">
                  <c:v>0.67279999999999995</c:v>
                </c:pt>
                <c:pt idx="20">
                  <c:v>0.70820000000000005</c:v>
                </c:pt>
                <c:pt idx="21">
                  <c:v>0.74360000000000004</c:v>
                </c:pt>
                <c:pt idx="22">
                  <c:v>0.77900000000000003</c:v>
                </c:pt>
                <c:pt idx="23">
                  <c:v>0.81440000000000001</c:v>
                </c:pt>
                <c:pt idx="24">
                  <c:v>0.8498</c:v>
                </c:pt>
                <c:pt idx="25">
                  <c:v>0.88529999999999998</c:v>
                </c:pt>
                <c:pt idx="26">
                  <c:v>0.92070000000000007</c:v>
                </c:pt>
                <c:pt idx="27">
                  <c:v>0.95610000000000006</c:v>
                </c:pt>
                <c:pt idx="28">
                  <c:v>0.99150000000000005</c:v>
                </c:pt>
                <c:pt idx="29">
                  <c:v>1.0269999999999999</c:v>
                </c:pt>
                <c:pt idx="30">
                  <c:v>1.0620000000000001</c:v>
                </c:pt>
                <c:pt idx="31">
                  <c:v>1.0980000000000001</c:v>
                </c:pt>
                <c:pt idx="32">
                  <c:v>1.133</c:v>
                </c:pt>
                <c:pt idx="33">
                  <c:v>1.169</c:v>
                </c:pt>
                <c:pt idx="34">
                  <c:v>1.204</c:v>
                </c:pt>
                <c:pt idx="35">
                  <c:v>1.2390000000000001</c:v>
                </c:pt>
                <c:pt idx="36">
                  <c:v>1.2749999999999999</c:v>
                </c:pt>
                <c:pt idx="37">
                  <c:v>1.31</c:v>
                </c:pt>
                <c:pt idx="38">
                  <c:v>1.3460000000000001</c:v>
                </c:pt>
                <c:pt idx="39">
                  <c:v>1.381</c:v>
                </c:pt>
                <c:pt idx="40">
                  <c:v>1.4159999999999999</c:v>
                </c:pt>
                <c:pt idx="41">
                  <c:v>1.452</c:v>
                </c:pt>
                <c:pt idx="42">
                  <c:v>1.4870000000000001</c:v>
                </c:pt>
                <c:pt idx="43">
                  <c:v>1.5229999999999999</c:v>
                </c:pt>
                <c:pt idx="44">
                  <c:v>1.5580000000000001</c:v>
                </c:pt>
                <c:pt idx="45">
                  <c:v>1.593</c:v>
                </c:pt>
                <c:pt idx="46">
                  <c:v>1.629</c:v>
                </c:pt>
                <c:pt idx="47">
                  <c:v>1.6639999999999999</c:v>
                </c:pt>
                <c:pt idx="48">
                  <c:v>1.7</c:v>
                </c:pt>
                <c:pt idx="49">
                  <c:v>1.7350000000000001</c:v>
                </c:pt>
                <c:pt idx="50">
                  <c:v>1.7709999999999999</c:v>
                </c:pt>
                <c:pt idx="51">
                  <c:v>1.806</c:v>
                </c:pt>
                <c:pt idx="52">
                  <c:v>1.841</c:v>
                </c:pt>
                <c:pt idx="53">
                  <c:v>1.877</c:v>
                </c:pt>
                <c:pt idx="54">
                  <c:v>1.9119999999999999</c:v>
                </c:pt>
                <c:pt idx="55">
                  <c:v>1.948</c:v>
                </c:pt>
                <c:pt idx="56">
                  <c:v>1.9830000000000001</c:v>
                </c:pt>
                <c:pt idx="57">
                  <c:v>2.0179999999999998</c:v>
                </c:pt>
                <c:pt idx="58">
                  <c:v>2.0539999999999998</c:v>
                </c:pt>
                <c:pt idx="59">
                  <c:v>2.089</c:v>
                </c:pt>
                <c:pt idx="60">
                  <c:v>2.125</c:v>
                </c:pt>
                <c:pt idx="61">
                  <c:v>2.16</c:v>
                </c:pt>
                <c:pt idx="62">
                  <c:v>2.1949999999999998</c:v>
                </c:pt>
                <c:pt idx="63">
                  <c:v>2.2309999999999999</c:v>
                </c:pt>
                <c:pt idx="64">
                  <c:v>2.266</c:v>
                </c:pt>
                <c:pt idx="65">
                  <c:v>2.302</c:v>
                </c:pt>
                <c:pt idx="66">
                  <c:v>2.3370000000000002</c:v>
                </c:pt>
                <c:pt idx="67">
                  <c:v>2.3719999999999999</c:v>
                </c:pt>
                <c:pt idx="68">
                  <c:v>2.4079999999999999</c:v>
                </c:pt>
                <c:pt idx="69">
                  <c:v>2.4430000000000001</c:v>
                </c:pt>
                <c:pt idx="70">
                  <c:v>2.4790000000000001</c:v>
                </c:pt>
                <c:pt idx="71">
                  <c:v>2.5139999999999998</c:v>
                </c:pt>
                <c:pt idx="72">
                  <c:v>2.5499999999999998</c:v>
                </c:pt>
                <c:pt idx="73">
                  <c:v>2.585</c:v>
                </c:pt>
                <c:pt idx="74">
                  <c:v>2.62</c:v>
                </c:pt>
                <c:pt idx="75">
                  <c:v>2.6560000000000001</c:v>
                </c:pt>
                <c:pt idx="76">
                  <c:v>2.6909999999999998</c:v>
                </c:pt>
                <c:pt idx="77">
                  <c:v>2.7269999999999999</c:v>
                </c:pt>
                <c:pt idx="78">
                  <c:v>2.762</c:v>
                </c:pt>
                <c:pt idx="79">
                  <c:v>2.7970000000000002</c:v>
                </c:pt>
                <c:pt idx="80">
                  <c:v>2.8330000000000002</c:v>
                </c:pt>
                <c:pt idx="81">
                  <c:v>2.8679999999999999</c:v>
                </c:pt>
                <c:pt idx="82">
                  <c:v>2.9039999999999999</c:v>
                </c:pt>
                <c:pt idx="83">
                  <c:v>2.9390000000000001</c:v>
                </c:pt>
                <c:pt idx="84">
                  <c:v>2.9740000000000002</c:v>
                </c:pt>
                <c:pt idx="85">
                  <c:v>3.01</c:v>
                </c:pt>
                <c:pt idx="86">
                  <c:v>3.0449999999999999</c:v>
                </c:pt>
                <c:pt idx="87">
                  <c:v>3.081</c:v>
                </c:pt>
                <c:pt idx="88">
                  <c:v>3.1160000000000001</c:v>
                </c:pt>
                <c:pt idx="89">
                  <c:v>3.1509999999999998</c:v>
                </c:pt>
                <c:pt idx="90">
                  <c:v>3.1869999999999998</c:v>
                </c:pt>
                <c:pt idx="91">
                  <c:v>3.222</c:v>
                </c:pt>
                <c:pt idx="92">
                  <c:v>3.258</c:v>
                </c:pt>
                <c:pt idx="93">
                  <c:v>3.2930000000000001</c:v>
                </c:pt>
                <c:pt idx="94">
                  <c:v>3.3290000000000002</c:v>
                </c:pt>
                <c:pt idx="95">
                  <c:v>3.3639999999999999</c:v>
                </c:pt>
                <c:pt idx="96">
                  <c:v>3.399</c:v>
                </c:pt>
                <c:pt idx="97">
                  <c:v>3.4350000000000001</c:v>
                </c:pt>
                <c:pt idx="98">
                  <c:v>3.47</c:v>
                </c:pt>
                <c:pt idx="99">
                  <c:v>3.5059999999999998</c:v>
                </c:pt>
                <c:pt idx="100">
                  <c:v>3.5409999999999999</c:v>
                </c:pt>
              </c:numCache>
            </c:numRef>
          </c:xVal>
          <c:yVal>
            <c:numRef>
              <c:f>Sheet3!$C$4:$C$104</c:f>
              <c:numCache>
                <c:formatCode>General</c:formatCode>
                <c:ptCount val="101"/>
                <c:pt idx="0" formatCode="0.00E+00">
                  <c:v>36890</c:v>
                </c:pt>
                <c:pt idx="1">
                  <c:v>498.1</c:v>
                </c:pt>
                <c:pt idx="2">
                  <c:v>79.61</c:v>
                </c:pt>
                <c:pt idx="3">
                  <c:v>86.88</c:v>
                </c:pt>
                <c:pt idx="4">
                  <c:v>94.32</c:v>
                </c:pt>
                <c:pt idx="5">
                  <c:v>101.8</c:v>
                </c:pt>
                <c:pt idx="6">
                  <c:v>109.3</c:v>
                </c:pt>
                <c:pt idx="7">
                  <c:v>116.8</c:v>
                </c:pt>
                <c:pt idx="8">
                  <c:v>124.2</c:v>
                </c:pt>
                <c:pt idx="9">
                  <c:v>131.5</c:v>
                </c:pt>
                <c:pt idx="10">
                  <c:v>138.69999999999999</c:v>
                </c:pt>
                <c:pt idx="11">
                  <c:v>145.69999999999999</c:v>
                </c:pt>
                <c:pt idx="12">
                  <c:v>152.6</c:v>
                </c:pt>
                <c:pt idx="13">
                  <c:v>159.30000000000001</c:v>
                </c:pt>
                <c:pt idx="14">
                  <c:v>165.8</c:v>
                </c:pt>
                <c:pt idx="15">
                  <c:v>172.1</c:v>
                </c:pt>
                <c:pt idx="16">
                  <c:v>178.2</c:v>
                </c:pt>
                <c:pt idx="17">
                  <c:v>184</c:v>
                </c:pt>
                <c:pt idx="18">
                  <c:v>189.6</c:v>
                </c:pt>
                <c:pt idx="19">
                  <c:v>195</c:v>
                </c:pt>
                <c:pt idx="20">
                  <c:v>200.1</c:v>
                </c:pt>
                <c:pt idx="21">
                  <c:v>204.9</c:v>
                </c:pt>
                <c:pt idx="22">
                  <c:v>209.5</c:v>
                </c:pt>
                <c:pt idx="23">
                  <c:v>213.7</c:v>
                </c:pt>
                <c:pt idx="24">
                  <c:v>217.6</c:v>
                </c:pt>
                <c:pt idx="25">
                  <c:v>221.3</c:v>
                </c:pt>
                <c:pt idx="26">
                  <c:v>224.6</c:v>
                </c:pt>
                <c:pt idx="27">
                  <c:v>227.6</c:v>
                </c:pt>
                <c:pt idx="28">
                  <c:v>230.3</c:v>
                </c:pt>
                <c:pt idx="29">
                  <c:v>232.6</c:v>
                </c:pt>
                <c:pt idx="30">
                  <c:v>234.7</c:v>
                </c:pt>
                <c:pt idx="31">
                  <c:v>236.4</c:v>
                </c:pt>
                <c:pt idx="32">
                  <c:v>237.7</c:v>
                </c:pt>
                <c:pt idx="33">
                  <c:v>238.8</c:v>
                </c:pt>
                <c:pt idx="34">
                  <c:v>239.5</c:v>
                </c:pt>
                <c:pt idx="35">
                  <c:v>239.9</c:v>
                </c:pt>
                <c:pt idx="36">
                  <c:v>240</c:v>
                </c:pt>
                <c:pt idx="37">
                  <c:v>239.7</c:v>
                </c:pt>
                <c:pt idx="38">
                  <c:v>239.2</c:v>
                </c:pt>
                <c:pt idx="39">
                  <c:v>238.3</c:v>
                </c:pt>
                <c:pt idx="40">
                  <c:v>237.2</c:v>
                </c:pt>
                <c:pt idx="41">
                  <c:v>235.7</c:v>
                </c:pt>
                <c:pt idx="42">
                  <c:v>234</c:v>
                </c:pt>
                <c:pt idx="43">
                  <c:v>232</c:v>
                </c:pt>
                <c:pt idx="44">
                  <c:v>229.7</c:v>
                </c:pt>
                <c:pt idx="45">
                  <c:v>227.1</c:v>
                </c:pt>
                <c:pt idx="46">
                  <c:v>224.3</c:v>
                </c:pt>
                <c:pt idx="47">
                  <c:v>221.3</c:v>
                </c:pt>
                <c:pt idx="48">
                  <c:v>218</c:v>
                </c:pt>
                <c:pt idx="49">
                  <c:v>214.4</c:v>
                </c:pt>
                <c:pt idx="50">
                  <c:v>210.7</c:v>
                </c:pt>
                <c:pt idx="51">
                  <c:v>206.7</c:v>
                </c:pt>
                <c:pt idx="52">
                  <c:v>202.6</c:v>
                </c:pt>
                <c:pt idx="53">
                  <c:v>198.3</c:v>
                </c:pt>
                <c:pt idx="54">
                  <c:v>193.8</c:v>
                </c:pt>
                <c:pt idx="55">
                  <c:v>189.2</c:v>
                </c:pt>
                <c:pt idx="56">
                  <c:v>184.5</c:v>
                </c:pt>
                <c:pt idx="57">
                  <c:v>179.7</c:v>
                </c:pt>
                <c:pt idx="58">
                  <c:v>174.7</c:v>
                </c:pt>
                <c:pt idx="59">
                  <c:v>169.7</c:v>
                </c:pt>
                <c:pt idx="60">
                  <c:v>164.5</c:v>
                </c:pt>
                <c:pt idx="61">
                  <c:v>159.19999999999999</c:v>
                </c:pt>
                <c:pt idx="62">
                  <c:v>153.9</c:v>
                </c:pt>
                <c:pt idx="63">
                  <c:v>148.6</c:v>
                </c:pt>
                <c:pt idx="64">
                  <c:v>143.19999999999999</c:v>
                </c:pt>
                <c:pt idx="65">
                  <c:v>137.9</c:v>
                </c:pt>
                <c:pt idx="66">
                  <c:v>132.5</c:v>
                </c:pt>
                <c:pt idx="67">
                  <c:v>127.2</c:v>
                </c:pt>
                <c:pt idx="68">
                  <c:v>122</c:v>
                </c:pt>
                <c:pt idx="69">
                  <c:v>116.8</c:v>
                </c:pt>
                <c:pt idx="70">
                  <c:v>111.5</c:v>
                </c:pt>
                <c:pt idx="71">
                  <c:v>106.2</c:v>
                </c:pt>
                <c:pt idx="72">
                  <c:v>100.9</c:v>
                </c:pt>
                <c:pt idx="73">
                  <c:v>95.52</c:v>
                </c:pt>
                <c:pt idx="74">
                  <c:v>90.17</c:v>
                </c:pt>
                <c:pt idx="75">
                  <c:v>84.84</c:v>
                </c:pt>
                <c:pt idx="76">
                  <c:v>79.540000000000006</c:v>
                </c:pt>
                <c:pt idx="77">
                  <c:v>74.290000000000006</c:v>
                </c:pt>
                <c:pt idx="78">
                  <c:v>69.099999999999994</c:v>
                </c:pt>
                <c:pt idx="79">
                  <c:v>64</c:v>
                </c:pt>
                <c:pt idx="80">
                  <c:v>58.99</c:v>
                </c:pt>
                <c:pt idx="81">
                  <c:v>54.1</c:v>
                </c:pt>
                <c:pt idx="82">
                  <c:v>49.34</c:v>
                </c:pt>
                <c:pt idx="83">
                  <c:v>44.72</c:v>
                </c:pt>
                <c:pt idx="84">
                  <c:v>40.29</c:v>
                </c:pt>
                <c:pt idx="85">
                  <c:v>36.03</c:v>
                </c:pt>
                <c:pt idx="86">
                  <c:v>31.98</c:v>
                </c:pt>
                <c:pt idx="87">
                  <c:v>28.09</c:v>
                </c:pt>
                <c:pt idx="88">
                  <c:v>24.38</c:v>
                </c:pt>
                <c:pt idx="89">
                  <c:v>20.87</c:v>
                </c:pt>
                <c:pt idx="90">
                  <c:v>17.559999999999999</c:v>
                </c:pt>
                <c:pt idx="91">
                  <c:v>14.48</c:v>
                </c:pt>
                <c:pt idx="92">
                  <c:v>11.65</c:v>
                </c:pt>
                <c:pt idx="93">
                  <c:v>9.0779999999999994</c:v>
                </c:pt>
                <c:pt idx="94">
                  <c:v>6.7869999999999999</c:v>
                </c:pt>
                <c:pt idx="95">
                  <c:v>4.7960000000000003</c:v>
                </c:pt>
                <c:pt idx="96">
                  <c:v>3.1230000000000002</c:v>
                </c:pt>
                <c:pt idx="97">
                  <c:v>1.7869999999999999</c:v>
                </c:pt>
                <c:pt idx="98">
                  <c:v>0.8075</c:v>
                </c:pt>
                <c:pt idx="99">
                  <c:v>0.20530000000000001</c:v>
                </c:pt>
                <c:pt idx="100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D15-491C-B950-1CB86F29B5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586272"/>
        <c:axId val="425586600"/>
      </c:scatterChart>
      <c:valAx>
        <c:axId val="425586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Beta energy (MeV)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150"/>
          </a:p>
        </c:txPr>
        <c:crossAx val="425586600"/>
        <c:crosses val="autoZero"/>
        <c:crossBetween val="midCat"/>
      </c:valAx>
      <c:valAx>
        <c:axId val="425586600"/>
        <c:scaling>
          <c:orientation val="minMax"/>
          <c:max val="4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Beta emission rate (</a:t>
                </a:r>
                <a:r>
                  <a:rPr lang="el-GR"/>
                  <a:t>β/</a:t>
                </a:r>
                <a:r>
                  <a:rPr lang="en-US"/>
                  <a:t>s/keV)</a:t>
                </a:r>
              </a:p>
            </c:rich>
          </c:tx>
          <c:layout>
            <c:manualLayout>
              <c:xMode val="edge"/>
              <c:yMode val="edge"/>
              <c:x val="2.2310385064177363E-2"/>
              <c:y val="0.15338560621730882"/>
            </c:manualLayout>
          </c:layout>
          <c:overlay val="0"/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150"/>
          </a:p>
        </c:txPr>
        <c:crossAx val="4255862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0559795410189106"/>
          <c:y val="5.3302846346660653E-2"/>
          <c:w val="0.16448751598357897"/>
          <c:h val="0.17537531734913503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900" b="0"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150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Range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Sheet1!$AF$2:$AF$34</c:f>
              <c:numCache>
                <c:formatCode>General</c:formatCode>
                <c:ptCount val="33"/>
                <c:pt idx="0">
                  <c:v>0</c:v>
                </c:pt>
                <c:pt idx="1">
                  <c:v>0.27110000000000001</c:v>
                </c:pt>
                <c:pt idx="2">
                  <c:v>0.54039999999999999</c:v>
                </c:pt>
                <c:pt idx="3">
                  <c:v>0.80699999999999994</c:v>
                </c:pt>
                <c:pt idx="4">
                  <c:v>1.069</c:v>
                </c:pt>
                <c:pt idx="5">
                  <c:v>1.198</c:v>
                </c:pt>
                <c:pt idx="6">
                  <c:v>1.3250000000000002</c:v>
                </c:pt>
                <c:pt idx="7">
                  <c:v>1.4490000000000001</c:v>
                </c:pt>
                <c:pt idx="8">
                  <c:v>1.57</c:v>
                </c:pt>
                <c:pt idx="9">
                  <c:v>1.6880000000000002</c:v>
                </c:pt>
                <c:pt idx="10">
                  <c:v>1.7999999999999998</c:v>
                </c:pt>
                <c:pt idx="11">
                  <c:v>1.9059999999999999</c:v>
                </c:pt>
                <c:pt idx="12">
                  <c:v>2.0049999999999999</c:v>
                </c:pt>
                <c:pt idx="13">
                  <c:v>2.0590000000000002</c:v>
                </c:pt>
                <c:pt idx="14">
                  <c:v>2.1079999999999997</c:v>
                </c:pt>
                <c:pt idx="15">
                  <c:v>2.1390000000000002</c:v>
                </c:pt>
                <c:pt idx="16">
                  <c:v>2.1659999999999999</c:v>
                </c:pt>
                <c:pt idx="17">
                  <c:v>2.1790000000000003</c:v>
                </c:pt>
                <c:pt idx="18">
                  <c:v>2.1909999999999998</c:v>
                </c:pt>
                <c:pt idx="19">
                  <c:v>2.202</c:v>
                </c:pt>
                <c:pt idx="20">
                  <c:v>2.2120000000000002</c:v>
                </c:pt>
                <c:pt idx="21">
                  <c:v>2.2159999999999997</c:v>
                </c:pt>
                <c:pt idx="22">
                  <c:v>2.2200000000000002</c:v>
                </c:pt>
                <c:pt idx="23">
                  <c:v>2.2239999999999998</c:v>
                </c:pt>
                <c:pt idx="24">
                  <c:v>2.2279999999999998</c:v>
                </c:pt>
                <c:pt idx="25">
                  <c:v>2.2320000000000002</c:v>
                </c:pt>
                <c:pt idx="26">
                  <c:v>2.2349999999999999</c:v>
                </c:pt>
                <c:pt idx="27">
                  <c:v>2.2370000000000001</c:v>
                </c:pt>
                <c:pt idx="28">
                  <c:v>2.2400000000000002</c:v>
                </c:pt>
                <c:pt idx="29">
                  <c:v>2.2410000000000001</c:v>
                </c:pt>
                <c:pt idx="30">
                  <c:v>2.242</c:v>
                </c:pt>
                <c:pt idx="31">
                  <c:v>2.2429999999999999</c:v>
                </c:pt>
                <c:pt idx="32">
                  <c:v>2.2429999999999999</c:v>
                </c:pt>
              </c:numCache>
            </c:numRef>
          </c:xVal>
          <c:yVal>
            <c:numRef>
              <c:f>Sheet1!$AG$2:$AG$34</c:f>
              <c:numCache>
                <c:formatCode>General</c:formatCode>
                <c:ptCount val="33"/>
                <c:pt idx="0">
                  <c:v>0.36820000000000003</c:v>
                </c:pt>
                <c:pt idx="1">
                  <c:v>0.36990000000000001</c:v>
                </c:pt>
                <c:pt idx="2">
                  <c:v>0.37290000000000001</c:v>
                </c:pt>
                <c:pt idx="3">
                  <c:v>0.37769999999999998</c:v>
                </c:pt>
                <c:pt idx="4">
                  <c:v>0.38550000000000001</c:v>
                </c:pt>
                <c:pt idx="5">
                  <c:v>0.39090000000000003</c:v>
                </c:pt>
                <c:pt idx="6">
                  <c:v>0.39789999999999998</c:v>
                </c:pt>
                <c:pt idx="7">
                  <c:v>0.40689999999999998</c:v>
                </c:pt>
                <c:pt idx="8">
                  <c:v>0.41880000000000001</c:v>
                </c:pt>
                <c:pt idx="9">
                  <c:v>0.4345</c:v>
                </c:pt>
                <c:pt idx="10">
                  <c:v>0.45629999999999998</c:v>
                </c:pt>
                <c:pt idx="11">
                  <c:v>0.4874</c:v>
                </c:pt>
                <c:pt idx="12">
                  <c:v>0.53480000000000005</c:v>
                </c:pt>
                <c:pt idx="13">
                  <c:v>0.5766</c:v>
                </c:pt>
                <c:pt idx="14">
                  <c:v>0.63590000000000002</c:v>
                </c:pt>
                <c:pt idx="15">
                  <c:v>0.69130000000000003</c:v>
                </c:pt>
                <c:pt idx="16">
                  <c:v>0.76749999999999996</c:v>
                </c:pt>
                <c:pt idx="17">
                  <c:v>0.8175</c:v>
                </c:pt>
                <c:pt idx="18">
                  <c:v>0.87909999999999999</c:v>
                </c:pt>
                <c:pt idx="19">
                  <c:v>0.95679999999999998</c:v>
                </c:pt>
                <c:pt idx="20">
                  <c:v>1.0580000000000001</c:v>
                </c:pt>
                <c:pt idx="21">
                  <c:v>1.121</c:v>
                </c:pt>
                <c:pt idx="22">
                  <c:v>1.196</c:v>
                </c:pt>
                <c:pt idx="23">
                  <c:v>1.286</c:v>
                </c:pt>
                <c:pt idx="24">
                  <c:v>1.395</c:v>
                </c:pt>
                <c:pt idx="25">
                  <c:v>1.532</c:v>
                </c:pt>
                <c:pt idx="26">
                  <c:v>1.71</c:v>
                </c:pt>
                <c:pt idx="27">
                  <c:v>1.948</c:v>
                </c:pt>
                <c:pt idx="28">
                  <c:v>2.2890000000000001</c:v>
                </c:pt>
                <c:pt idx="29">
                  <c:v>2.5760000000000001</c:v>
                </c:pt>
                <c:pt idx="30">
                  <c:v>2.9649999999999999</c:v>
                </c:pt>
                <c:pt idx="31">
                  <c:v>3.3149999999999999</c:v>
                </c:pt>
                <c:pt idx="32">
                  <c:v>3.7789999999999999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BBF-4264-948C-E9A70238A4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2459672"/>
        <c:axId val="539989680"/>
      </c:scatterChart>
      <c:valAx>
        <c:axId val="532459672"/>
        <c:scaling>
          <c:orientation val="minMax"/>
          <c:max val="2.5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r>
                  <a:rPr lang="en-US"/>
                  <a:t>Range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accent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pPr>
              <a:endParaRPr lang="en-150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150"/>
          </a:p>
        </c:txPr>
        <c:crossAx val="539989680"/>
        <c:crosses val="autoZero"/>
        <c:crossBetween val="midCat"/>
      </c:valAx>
      <c:valAx>
        <c:axId val="539989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r>
                  <a:rPr lang="en-US"/>
                  <a:t>Stopping Power (MeV/mm)</a:t>
                </a:r>
              </a:p>
            </c:rich>
          </c:tx>
          <c:layout>
            <c:manualLayout>
              <c:xMode val="edge"/>
              <c:yMode val="edge"/>
              <c:x val="0"/>
              <c:y val="0.1801562395470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accent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pPr>
              <a:endParaRPr lang="en-150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150"/>
          </a:p>
        </c:txPr>
        <c:crossAx val="5324596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accent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150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6BB54-6226-4576-8FE7-31196F7F8F0C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8E12B-54A0-45CF-967A-FBDD53ECC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422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E0844-63EE-4628-8726-1CE2C071378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754EE-117F-45C3-8317-60EF85FCE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78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24359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09600" y="5418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505316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465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390167"/>
            <a:ext cx="10390000" cy="831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10" name="Shape 59"/>
          <p:cNvSpPr txBox="1">
            <a:spLocks noGrp="1"/>
          </p:cNvSpPr>
          <p:nvPr>
            <p:ph type="sldNum" idx="12"/>
          </p:nvPr>
        </p:nvSpPr>
        <p:spPr>
          <a:xfrm>
            <a:off x="11063776" y="6277081"/>
            <a:ext cx="7315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it" sz="750" smtClean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pPr algn="r"/>
              <a:t>‹#›</a:t>
            </a:fld>
            <a:endParaRPr lang="it" sz="75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" name="Picture 2" descr="http://www.scoutforceathlete.com/media/college/university-of-kansas-a55d6ff5a9b2f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8092" y="384463"/>
            <a:ext cx="598250" cy="52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hape 71"/>
          <p:cNvPicPr preferRelativeResize="0"/>
          <p:nvPr userDrawn="1"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3979" y="384463"/>
            <a:ext cx="320157" cy="541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" descr="http://www.phys.ufl.edu/~acosta/images/cms-color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71974" y="384463"/>
            <a:ext cx="536373" cy="53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84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0" y="390167"/>
            <a:ext cx="10390000" cy="831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15601" y="1130234"/>
            <a:ext cx="11360799" cy="5393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pic>
        <p:nvPicPr>
          <p:cNvPr id="9" name="Picture 2" descr="http://www.scoutforceathlete.com/media/college/university-of-kansas-a55d6ff5a9b2f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3295" y="390167"/>
            <a:ext cx="712080" cy="47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hape 59"/>
          <p:cNvSpPr txBox="1">
            <a:spLocks noGrp="1"/>
          </p:cNvSpPr>
          <p:nvPr>
            <p:ph type="sldNum" idx="12"/>
          </p:nvPr>
        </p:nvSpPr>
        <p:spPr>
          <a:xfrm>
            <a:off x="11063776" y="6277081"/>
            <a:ext cx="7315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it" sz="750" smtClean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pPr algn="r"/>
              <a:t>‹#›</a:t>
            </a:fld>
            <a:endParaRPr lang="it" sz="750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28877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15600" y="158532"/>
            <a:ext cx="10969139" cy="94044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28 Feb 2018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LHCC Open Session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413573" y="874303"/>
            <a:ext cx="10969139" cy="1436117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7927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15600" y="158532"/>
            <a:ext cx="10969139" cy="94044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28 Feb 2018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LHCC Open Session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413573" y="874303"/>
            <a:ext cx="10969139" cy="1436117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pic>
        <p:nvPicPr>
          <p:cNvPr id="7" name="Picture 4" descr="http://www.phys.ufl.edu/~acosta/images/cms-color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2713" y="155035"/>
            <a:ext cx="715164" cy="71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20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9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Equipment for UFSD tests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0C6FEF-6314-4FE8-AB14-D1127D70FE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6725" y="81093"/>
            <a:ext cx="11115675" cy="940443"/>
          </a:xfrm>
        </p:spPr>
        <p:txBody>
          <a:bodyPr/>
          <a:lstStyle>
            <a:lvl1pPr algn="l">
              <a:defRPr sz="32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466725" y="850086"/>
            <a:ext cx="11115676" cy="607418"/>
          </a:xfrm>
        </p:spPr>
        <p:txBody>
          <a:bodyPr>
            <a:normAutofit/>
          </a:bodyPr>
          <a:lstStyle>
            <a:lvl1pPr marL="0" indent="0" algn="l">
              <a:buNone/>
              <a:defRPr sz="14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5" name="Picture 2" descr="http://www.scoutforceathlete.com/media/college/university-of-kansas-a55d6ff5a9b2f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05597" y="124573"/>
            <a:ext cx="579916" cy="51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hys.ufl.edu/~acosta/images/cms-color.g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49590" y="124573"/>
            <a:ext cx="519935" cy="51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826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9494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nicola@cern.ch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81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714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nicola@cern.ch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665827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71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824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301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60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3" r:id="rId2"/>
    <p:sldLayoutId id="2147483650" r:id="rId3"/>
    <p:sldLayoutId id="2147483651" r:id="rId4"/>
    <p:sldLayoutId id="2147483652" r:id="rId5"/>
    <p:sldLayoutId id="2147483653" r:id="rId6"/>
    <p:sldLayoutId id="2147483656" r:id="rId7"/>
    <p:sldLayoutId id="2147483659" r:id="rId8"/>
    <p:sldLayoutId id="2147483662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2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6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5.8DAACB10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ifpa.infn.it/projects/move-it/" TargetMode="Externa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01_67eKrPA" TargetMode="Externa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tiff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7594" y="2358793"/>
            <a:ext cx="6236813" cy="2435943"/>
          </a:xfrm>
        </p:spPr>
        <p:txBody>
          <a:bodyPr/>
          <a:lstStyle/>
          <a:p>
            <a:pPr algn="ctr"/>
            <a:r>
              <a:rPr lang="en-US" b="1" dirty="0"/>
              <a:t>Test Platform for Automated Scan of Multiple Sensors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78288" y="5203260"/>
            <a:ext cx="4664779" cy="859098"/>
          </a:xfrm>
        </p:spPr>
        <p:txBody>
          <a:bodyPr/>
          <a:lstStyle/>
          <a:p>
            <a:pPr algn="l"/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N. Minafra, C. Rogan</a:t>
            </a:r>
          </a:p>
          <a:p>
            <a:pPr algn="l"/>
            <a:r>
              <a:rPr lang="en-US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on behalf of the CMS Collaboration</a:t>
            </a:r>
          </a:p>
        </p:txBody>
      </p:sp>
      <p:pic>
        <p:nvPicPr>
          <p:cNvPr id="6" name="Picture 2" descr="http://www.scoutforceathlete.com/media/college/university-of-kansas-a55d6ff5a9b2f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6957" y="772778"/>
            <a:ext cx="1518853" cy="134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phys.ufl.edu/~acosta/images/cms-colo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789" y="792774"/>
            <a:ext cx="1361757" cy="136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902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utter">
            <a:hlinkClick r:id="" action="ppaction://media"/>
            <a:extLst>
              <a:ext uri="{FF2B5EF4-FFF2-40B4-BE49-F238E27FC236}">
                <a16:creationId xmlns:a16="http://schemas.microsoft.com/office/drawing/2014/main" id="{9DFE63F1-A734-4F42-AFA6-6ECE5841A7C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78877" y="2178773"/>
            <a:ext cx="3144414" cy="17687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0396" y="4756944"/>
            <a:ext cx="3407541" cy="1882619"/>
          </a:xfrm>
          <a:prstGeom prst="rect">
            <a:avLst/>
          </a:prstGeom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Radioactive Source Spectrometer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66725" y="850086"/>
            <a:ext cx="5857875" cy="607418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First prototype built and tested; a second prototype is in production.</a:t>
            </a:r>
            <a:endParaRPr lang="it" baseline="30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10</a:t>
            </a:fld>
            <a:endParaRPr lang="en-US" dirty="0"/>
          </a:p>
        </p:txBody>
      </p:sp>
      <p:pic>
        <p:nvPicPr>
          <p:cNvPr id="18" name="gmail-m_-3822972454907863426Picture 1" descr="cid:image001.png@01D59EDA.EB115B20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" r="5448"/>
          <a:stretch/>
        </p:blipFill>
        <p:spPr bwMode="auto">
          <a:xfrm>
            <a:off x="572932" y="2610144"/>
            <a:ext cx="1532408" cy="19632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820250" y="4709586"/>
            <a:ext cx="1234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37 </a:t>
            </a:r>
            <a:r>
              <a:rPr lang="en-US" sz="1200" dirty="0" err="1">
                <a:latin typeface="Open Sans Light" panose="020B0306030504020204"/>
              </a:rPr>
              <a:t>MBq</a:t>
            </a:r>
            <a:r>
              <a:rPr lang="en-US" sz="1200" dirty="0">
                <a:latin typeface="Open Sans Light" panose="020B0306030504020204"/>
              </a:rPr>
              <a:t> (1 </a:t>
            </a:r>
            <a:r>
              <a:rPr lang="en-US" sz="1200" dirty="0" err="1">
                <a:latin typeface="Open Sans Light" panose="020B0306030504020204"/>
              </a:rPr>
              <a:t>mCi</a:t>
            </a:r>
            <a:r>
              <a:rPr lang="en-US" sz="1200" dirty="0">
                <a:latin typeface="Open Sans Light" panose="020B0306030504020204"/>
              </a:rPr>
              <a:t>)</a:t>
            </a:r>
            <a:endParaRPr lang="en-GB" sz="1200" dirty="0">
              <a:latin typeface="Open Sans Light" panose="020B0306030504020204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07" y="2737852"/>
            <a:ext cx="1980767" cy="198076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601984" y="2430845"/>
            <a:ext cx="15478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Holder with collimator</a:t>
            </a:r>
            <a:endParaRPr lang="en-GB" sz="1200" dirty="0">
              <a:latin typeface="Open Sans Light" panose="020B0306030504020204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133" y="1601033"/>
            <a:ext cx="3194223" cy="312583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049127" y="1293956"/>
            <a:ext cx="2253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Permanent magnet spectrometer</a:t>
            </a:r>
            <a:endParaRPr lang="en-GB" sz="1200" dirty="0">
              <a:latin typeface="Open Sans Light" panose="020B030603050402020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09566" y="5414610"/>
            <a:ext cx="882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Open/close</a:t>
            </a:r>
            <a:endParaRPr lang="en-GB" sz="1200" dirty="0">
              <a:latin typeface="Open Sans Light" panose="020B0306030504020204"/>
            </a:endParaRPr>
          </a:p>
        </p:txBody>
      </p:sp>
      <p:cxnSp>
        <p:nvCxnSpPr>
          <p:cNvPr id="15" name="Straight Arrow Connector 14"/>
          <p:cNvCxnSpPr>
            <a:cxnSpLocks/>
            <a:stCxn id="28" idx="0"/>
          </p:cNvCxnSpPr>
          <p:nvPr/>
        </p:nvCxnSpPr>
        <p:spPr>
          <a:xfrm flipH="1" flipV="1">
            <a:off x="4107462" y="4441269"/>
            <a:ext cx="43571" cy="97334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311477" y="5691609"/>
            <a:ext cx="1190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~2 mm opening</a:t>
            </a:r>
            <a:endParaRPr lang="en-GB" sz="1200" dirty="0">
              <a:latin typeface="Open Sans Light" panose="020B0306030504020204"/>
            </a:endParaRPr>
          </a:p>
        </p:txBody>
      </p:sp>
      <p:cxnSp>
        <p:nvCxnSpPr>
          <p:cNvPr id="36" name="Straight Arrow Connector 35"/>
          <p:cNvCxnSpPr>
            <a:cxnSpLocks/>
            <a:stCxn id="35" idx="0"/>
          </p:cNvCxnSpPr>
          <p:nvPr/>
        </p:nvCxnSpPr>
        <p:spPr>
          <a:xfrm flipV="1">
            <a:off x="2906768" y="4573439"/>
            <a:ext cx="401612" cy="111817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694166" y="4795302"/>
            <a:ext cx="1644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Open Sans Light" panose="020B0306030504020204"/>
              </a:rPr>
              <a:t>Momentum selector tested</a:t>
            </a:r>
            <a:endParaRPr lang="en-GB" sz="1200" dirty="0">
              <a:latin typeface="Open Sans Light" panose="020B030603050402020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4F5BA7-E36B-4C3F-8312-A955CAD45792}"/>
              </a:ext>
            </a:extLst>
          </p:cNvPr>
          <p:cNvSpPr txBox="1"/>
          <p:nvPr/>
        </p:nvSpPr>
        <p:spPr>
          <a:xfrm>
            <a:off x="8572290" y="1570955"/>
            <a:ext cx="2696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Remotely controlled shutter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039888-D053-4561-A423-031435F1FF5F}"/>
              </a:ext>
            </a:extLst>
          </p:cNvPr>
          <p:cNvSpPr/>
          <p:nvPr/>
        </p:nvSpPr>
        <p:spPr>
          <a:xfrm>
            <a:off x="8445332" y="1929865"/>
            <a:ext cx="3715351" cy="22665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8E112A-86B0-4FE3-A8F1-C4C86ACC4A4A}"/>
              </a:ext>
            </a:extLst>
          </p:cNvPr>
          <p:cNvSpPr/>
          <p:nvPr/>
        </p:nvSpPr>
        <p:spPr>
          <a:xfrm>
            <a:off x="543407" y="2188235"/>
            <a:ext cx="2058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Commercially available Sr</a:t>
            </a:r>
            <a:r>
              <a:rPr lang="en-US" sz="1200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90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 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71659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09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9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8" grpId="0"/>
      <p:bldP spid="35" grpId="0"/>
      <p:bldP spid="39" grpId="0"/>
      <p:bldP spid="22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2A6FBA10-FD10-4B8C-873E-D2BB28BB7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7592" y="2067580"/>
            <a:ext cx="3914073" cy="19414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5840B28-DCA5-493D-9B0D-CB3883A678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17" y="4742952"/>
            <a:ext cx="8200103" cy="203109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110EDC2-5435-4BA5-AD81-873FDCF95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055256" y="1069877"/>
            <a:ext cx="1692881" cy="25104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E820B7-74A7-492A-93BF-952C8A053F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1728" y="1107677"/>
            <a:ext cx="1724213" cy="2321323"/>
          </a:xfrm>
          <a:prstGeom prst="rect">
            <a:avLst/>
          </a:prstGeom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Trigger System: thin plastic scintillator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66725" y="850086"/>
            <a:ext cx="5625156" cy="607418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Trigger generated by plastic scintillators read out by </a:t>
            </a:r>
            <a:r>
              <a:rPr lang="en-US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SiPM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11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02786" y="1590436"/>
            <a:ext cx="1349912" cy="26220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2163" y="4191337"/>
            <a:ext cx="2074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Open Sans Light" panose="020B0306030504020204"/>
              </a:rPr>
              <a:t>SiPM</a:t>
            </a:r>
            <a:r>
              <a:rPr lang="en-US" sz="1200" dirty="0">
                <a:latin typeface="Open Sans Light" panose="020B0306030504020204"/>
              </a:rPr>
              <a:t> 3x3 mm</a:t>
            </a:r>
            <a:r>
              <a:rPr lang="en-US" sz="1200" baseline="30000" dirty="0">
                <a:latin typeface="Open Sans Light" panose="020B0306030504020204"/>
              </a:rPr>
              <a:t>2</a:t>
            </a:r>
            <a:r>
              <a:rPr lang="en-US" sz="1200" dirty="0">
                <a:latin typeface="Open Sans Light" panose="020B0306030504020204"/>
              </a:rPr>
              <a:t> or 1x1 mm</a:t>
            </a:r>
            <a:r>
              <a:rPr lang="en-US" sz="1200" baseline="30000" dirty="0">
                <a:latin typeface="Open Sans Light" panose="020B0306030504020204"/>
              </a:rPr>
              <a:t>2</a:t>
            </a:r>
            <a:endParaRPr lang="en-GB" sz="1200" baseline="30000" dirty="0">
              <a:latin typeface="Open Sans Light" panose="020B0306030504020204"/>
            </a:endParaRPr>
          </a:p>
        </p:txBody>
      </p:sp>
      <p:cxnSp>
        <p:nvCxnSpPr>
          <p:cNvPr id="10" name="Straight Arrow Connector 9"/>
          <p:cNvCxnSpPr>
            <a:cxnSpLocks/>
            <a:stCxn id="9" idx="1"/>
          </p:cNvCxnSpPr>
          <p:nvPr/>
        </p:nvCxnSpPr>
        <p:spPr>
          <a:xfrm flipH="1" flipV="1">
            <a:off x="1042921" y="3038312"/>
            <a:ext cx="389242" cy="129152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027851" y="5037297"/>
            <a:ext cx="1545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Charge (A.U.)</a:t>
            </a:r>
            <a:endParaRPr lang="en-GB" sz="1200" baseline="30000" dirty="0">
              <a:latin typeface="Open Sans Light" panose="020B0306030504020204"/>
            </a:endParaRPr>
          </a:p>
        </p:txBody>
      </p:sp>
      <p:cxnSp>
        <p:nvCxnSpPr>
          <p:cNvPr id="14" name="Straight Arrow Connector 13"/>
          <p:cNvCxnSpPr>
            <a:cxnSpLocks/>
            <a:stCxn id="13" idx="1"/>
          </p:cNvCxnSpPr>
          <p:nvPr/>
        </p:nvCxnSpPr>
        <p:spPr>
          <a:xfrm flipH="1">
            <a:off x="6701113" y="5175797"/>
            <a:ext cx="1326738" cy="131719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43122" y="3638531"/>
            <a:ext cx="13590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SMA output</a:t>
            </a:r>
            <a:endParaRPr lang="en-GB" sz="1200" baseline="30000" dirty="0">
              <a:latin typeface="Open Sans Light" panose="020B0306030504020204"/>
            </a:endParaRPr>
          </a:p>
        </p:txBody>
      </p:sp>
      <p:cxnSp>
        <p:nvCxnSpPr>
          <p:cNvPr id="16" name="Straight Arrow Connector 15"/>
          <p:cNvCxnSpPr>
            <a:cxnSpLocks/>
            <a:stCxn id="15" idx="1"/>
          </p:cNvCxnSpPr>
          <p:nvPr/>
        </p:nvCxnSpPr>
        <p:spPr>
          <a:xfrm flipH="1" flipV="1">
            <a:off x="2294270" y="3038312"/>
            <a:ext cx="348852" cy="73871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999406" y="4259860"/>
            <a:ext cx="18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Plastic scintillator read out on both sides </a:t>
            </a:r>
          </a:p>
          <a:p>
            <a:r>
              <a:rPr lang="en-US" sz="1200" dirty="0">
                <a:latin typeface="Open Sans Light" panose="020B0306030504020204"/>
              </a:rPr>
              <a:t>(for coincidences)</a:t>
            </a:r>
            <a:endParaRPr lang="en-GB" sz="1200" baseline="30000" dirty="0">
              <a:latin typeface="Open Sans Light" panose="020B0306030504020204"/>
            </a:endParaRPr>
          </a:p>
        </p:txBody>
      </p:sp>
      <p:cxnSp>
        <p:nvCxnSpPr>
          <p:cNvPr id="29" name="Straight Arrow Connector 28"/>
          <p:cNvCxnSpPr>
            <a:cxnSpLocks/>
            <a:stCxn id="17" idx="0"/>
          </p:cNvCxnSpPr>
          <p:nvPr/>
        </p:nvCxnSpPr>
        <p:spPr>
          <a:xfrm flipH="1" flipV="1">
            <a:off x="8869360" y="3068530"/>
            <a:ext cx="2072234" cy="119133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10DC5AE-FA98-43F2-9C2A-7C47C0DC43F7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10913836" y="3118632"/>
            <a:ext cx="27758" cy="114122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5DF6CF5-1FA1-4341-8D54-4664D5A7A06E}"/>
              </a:ext>
            </a:extLst>
          </p:cNvPr>
          <p:cNvSpPr txBox="1"/>
          <p:nvPr/>
        </p:nvSpPr>
        <p:spPr>
          <a:xfrm>
            <a:off x="466725" y="1267132"/>
            <a:ext cx="4267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Small “all-in-one” boards with </a:t>
            </a:r>
            <a:r>
              <a:rPr lang="en-US" sz="1200" dirty="0" err="1">
                <a:latin typeface="Open Sans Light" panose="020B0306030504020204"/>
              </a:rPr>
              <a:t>SiPM</a:t>
            </a:r>
            <a:r>
              <a:rPr lang="en-US" sz="1200" dirty="0">
                <a:latin typeface="Open Sans Light" panose="020B0306030504020204"/>
              </a:rPr>
              <a:t> and amplifier, available for 1x1 mm2 and 3x3 mm2 (compatible with different brands of </a:t>
            </a:r>
            <a:r>
              <a:rPr lang="en-US" sz="1200" dirty="0" err="1">
                <a:latin typeface="Open Sans Light" panose="020B0306030504020204"/>
              </a:rPr>
              <a:t>SiPM</a:t>
            </a:r>
            <a:r>
              <a:rPr lang="en-US" sz="1200" dirty="0">
                <a:latin typeface="Open Sans Light" panose="020B0306030504020204"/>
              </a:rPr>
              <a:t>)</a:t>
            </a:r>
            <a:endParaRPr lang="en-GB" sz="1200" baseline="30000" dirty="0">
              <a:latin typeface="Open Sans Light" panose="020B0306030504020204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CA0944-409C-492F-B204-A1C736C255D7}"/>
              </a:ext>
            </a:extLst>
          </p:cNvPr>
          <p:cNvSpPr txBox="1"/>
          <p:nvPr/>
        </p:nvSpPr>
        <p:spPr>
          <a:xfrm>
            <a:off x="1866876" y="3916721"/>
            <a:ext cx="13590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Amplifier</a:t>
            </a:r>
            <a:endParaRPr lang="en-GB" sz="1200" baseline="30000" dirty="0">
              <a:latin typeface="Open Sans Light" panose="020B0306030504020204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8D67177-B7A3-4B6E-A6E7-E1CCF4943C5E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1477926" y="2817105"/>
            <a:ext cx="388950" cy="123811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E4D992F-8A02-4DD8-A8A4-394D780CEB82}"/>
              </a:ext>
            </a:extLst>
          </p:cNvPr>
          <p:cNvSpPr txBox="1"/>
          <p:nvPr/>
        </p:nvSpPr>
        <p:spPr>
          <a:xfrm>
            <a:off x="7987505" y="5511124"/>
            <a:ext cx="1545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# of photoelectrons</a:t>
            </a:r>
            <a:endParaRPr lang="en-GB" sz="1200" baseline="30000" dirty="0">
              <a:latin typeface="Open Sans Light" panose="020B0306030504020204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4258CAA-158D-4F40-8442-476805B4358A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7010831" y="5649624"/>
            <a:ext cx="976674" cy="101284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88664BD-55A3-43FE-A330-BCFFA2F884FC}"/>
              </a:ext>
            </a:extLst>
          </p:cNvPr>
          <p:cNvSpPr txBox="1"/>
          <p:nvPr/>
        </p:nvSpPr>
        <p:spPr>
          <a:xfrm>
            <a:off x="5939833" y="3515420"/>
            <a:ext cx="18155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5151FF"/>
                </a:solidFill>
                <a:latin typeface="Open Sans Light" panose="020B0306030504020204"/>
              </a:rPr>
              <a:t>MICROFC-30050-SMT-TR1</a:t>
            </a:r>
            <a:endParaRPr lang="en-GB" sz="1050" baseline="30000" dirty="0">
              <a:solidFill>
                <a:srgbClr val="5151FF"/>
              </a:solidFill>
              <a:latin typeface="Open Sans Light" panose="020B0306030504020204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858BC6-4B27-41E3-B12F-2DBAC7FA62BE}"/>
              </a:ext>
            </a:extLst>
          </p:cNvPr>
          <p:cNvSpPr txBox="1"/>
          <p:nvPr/>
        </p:nvSpPr>
        <p:spPr>
          <a:xfrm>
            <a:off x="6591385" y="4566960"/>
            <a:ext cx="18155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5151FF"/>
                </a:solidFill>
                <a:latin typeface="Open Sans Light" panose="020B0306030504020204"/>
              </a:rPr>
              <a:t>MICROFC-30050-SMT-TR1</a:t>
            </a:r>
            <a:endParaRPr lang="en-GB" sz="1050" baseline="30000" dirty="0">
              <a:solidFill>
                <a:srgbClr val="5151FF"/>
              </a:solidFill>
              <a:latin typeface="Open Sans Light" panose="020B030603050402020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4091B8F-33FC-4457-87B7-016AB2CFD4EB}"/>
              </a:ext>
            </a:extLst>
          </p:cNvPr>
          <p:cNvSpPr txBox="1"/>
          <p:nvPr/>
        </p:nvSpPr>
        <p:spPr>
          <a:xfrm>
            <a:off x="1584812" y="4551571"/>
            <a:ext cx="13590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2 photoelectrons</a:t>
            </a:r>
            <a:endParaRPr lang="en-GB" sz="1200" baseline="30000" dirty="0">
              <a:latin typeface="Open Sans Light" panose="020B0306030504020204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121A176-90DB-4B21-9CBF-D0B4EB305C50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1180214" y="4690071"/>
            <a:ext cx="404598" cy="148184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37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5" grpId="0"/>
      <p:bldP spid="17" grpId="0"/>
      <p:bldP spid="27" grpId="0"/>
      <p:bldP spid="30" grpId="0"/>
      <p:bldP spid="45" grpId="0"/>
      <p:bldP spid="4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Trigger System: thin plastic scintillator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66725" y="850086"/>
            <a:ext cx="5625156" cy="607418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Trigger generated by plastic scintillators read out by </a:t>
            </a:r>
            <a:r>
              <a:rPr lang="en-US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SiPM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062811-061A-4977-8505-E39EF6196349}"/>
              </a:ext>
            </a:extLst>
          </p:cNvPr>
          <p:cNvSpPr/>
          <p:nvPr/>
        </p:nvSpPr>
        <p:spPr>
          <a:xfrm>
            <a:off x="1143000" y="1681306"/>
            <a:ext cx="2254102" cy="1626781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rgbClr val="5151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9BFAA8-E863-4DFC-AD9C-6A7276F7CA7F}"/>
              </a:ext>
            </a:extLst>
          </p:cNvPr>
          <p:cNvSpPr/>
          <p:nvPr/>
        </p:nvSpPr>
        <p:spPr>
          <a:xfrm>
            <a:off x="3397102" y="1924580"/>
            <a:ext cx="388089" cy="1140231"/>
          </a:xfrm>
          <a:prstGeom prst="rect">
            <a:avLst/>
          </a:prstGeom>
          <a:solidFill>
            <a:schemeClr val="accent6"/>
          </a:solidFill>
          <a:ln>
            <a:solidFill>
              <a:srgbClr val="5151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</a:t>
            </a:r>
            <a:r>
              <a:rPr lang="en-US" baseline="-25000" dirty="0"/>
              <a:t>2</a:t>
            </a:r>
            <a:endParaRPr lang="LID4096" baseline="-25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D3490A-CF30-4D08-8D2A-0275109A4737}"/>
              </a:ext>
            </a:extLst>
          </p:cNvPr>
          <p:cNvSpPr/>
          <p:nvPr/>
        </p:nvSpPr>
        <p:spPr>
          <a:xfrm>
            <a:off x="754911" y="1924580"/>
            <a:ext cx="388089" cy="1140231"/>
          </a:xfrm>
          <a:prstGeom prst="rect">
            <a:avLst/>
          </a:prstGeom>
          <a:solidFill>
            <a:schemeClr val="accent6"/>
          </a:solidFill>
          <a:ln>
            <a:solidFill>
              <a:srgbClr val="5151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</a:t>
            </a:r>
            <a:r>
              <a:rPr lang="en-US" baseline="-25000" dirty="0"/>
              <a:t>1</a:t>
            </a:r>
            <a:endParaRPr lang="LID4096" baseline="-25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4080DDC-6E7C-44E2-B948-22ACAF3E1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594" y="1654668"/>
            <a:ext cx="6696425" cy="30230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BA6BE7-422F-4783-B94A-8F709729D5DC}"/>
                  </a:ext>
                </a:extLst>
              </p:cNvPr>
              <p:cNvSpPr txBox="1"/>
              <p:nvPr/>
            </p:nvSpPr>
            <p:spPr>
              <a:xfrm>
                <a:off x="4553349" y="5406949"/>
                <a:ext cx="2364750" cy="558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 ~ </m:t>
                      </m:r>
                      <m:sSub>
                        <m:sSubPr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 ~</m:t>
                      </m:r>
                      <m:f>
                        <m:f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2−1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~ 270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𝑝𝑠</m:t>
                      </m:r>
                    </m:oMath>
                  </m:oMathPara>
                </a14:m>
                <a:endParaRPr lang="en-GB" sz="1600" dirty="0">
                  <a:latin typeface="Open Sans Light" panose="020B0306030504020204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BA6BE7-422F-4783-B94A-8F709729D5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349" y="5406949"/>
                <a:ext cx="2364750" cy="558423"/>
              </a:xfrm>
              <a:prstGeom prst="rect">
                <a:avLst/>
              </a:prstGeom>
              <a:blipFill>
                <a:blip r:embed="rId3"/>
                <a:stretch>
                  <a:fillRect b="-108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AF504A5-1B8C-40A5-8F01-01526B1D63E5}"/>
                  </a:ext>
                </a:extLst>
              </p:cNvPr>
              <p:cNvSpPr txBox="1"/>
              <p:nvPr/>
            </p:nvSpPr>
            <p:spPr>
              <a:xfrm>
                <a:off x="7969187" y="5580457"/>
                <a:ext cx="2265813" cy="558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(1+2)/2</m:t>
                          </m:r>
                        </m:sub>
                      </m:sSub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 ~</m:t>
                      </m:r>
                      <m:f>
                        <m:f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~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𝟏𝟗𝟎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dirty="0" smtClean="0">
                          <a:latin typeface="Cambria Math" panose="02040503050406030204" pitchFamily="18" charset="0"/>
                        </a:rPr>
                        <m:t>𝒑𝒔</m:t>
                      </m:r>
                    </m:oMath>
                  </m:oMathPara>
                </a14:m>
                <a:endParaRPr lang="en-GB" sz="1600" b="1" dirty="0">
                  <a:latin typeface="Open Sans Light" panose="020B0306030504020204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AF504A5-1B8C-40A5-8F01-01526B1D63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9187" y="5580457"/>
                <a:ext cx="2265813" cy="558423"/>
              </a:xfrm>
              <a:prstGeom prst="rect">
                <a:avLst/>
              </a:prstGeom>
              <a:blipFill>
                <a:blip r:embed="rId4"/>
                <a:stretch>
                  <a:fillRect b="-108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9C76A985-A472-4E8E-AC8B-98D0BC6CE146}"/>
              </a:ext>
            </a:extLst>
          </p:cNvPr>
          <p:cNvSpPr txBox="1"/>
          <p:nvPr/>
        </p:nvSpPr>
        <p:spPr>
          <a:xfrm>
            <a:off x="4555579" y="4760980"/>
            <a:ext cx="211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Open Sans Light" panose="020B0306030504020204"/>
              </a:rPr>
              <a:t>Time precision of single measurement:</a:t>
            </a:r>
            <a:endParaRPr lang="en-GB" sz="1600" dirty="0">
              <a:latin typeface="Open Sans Light" panose="020B030603050402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FF4100-9458-4813-A812-E1B95CF9B24D}"/>
              </a:ext>
            </a:extLst>
          </p:cNvPr>
          <p:cNvSpPr txBox="1"/>
          <p:nvPr/>
        </p:nvSpPr>
        <p:spPr>
          <a:xfrm>
            <a:off x="7969187" y="4884090"/>
            <a:ext cx="2615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Open Sans Light" panose="020B0306030504020204"/>
              </a:rPr>
              <a:t>Time precision of combined measurement:</a:t>
            </a:r>
            <a:endParaRPr lang="en-GB" sz="1600" dirty="0">
              <a:latin typeface="Open Sans Light" panose="020B0306030504020204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E90A95-A838-4B24-B50D-D38245A00033}"/>
              </a:ext>
            </a:extLst>
          </p:cNvPr>
          <p:cNvSpPr/>
          <p:nvPr/>
        </p:nvSpPr>
        <p:spPr>
          <a:xfrm>
            <a:off x="1175158" y="3703137"/>
            <a:ext cx="2018760" cy="555991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C547E97-EECF-4B8D-974E-2EF8D19438DF}"/>
              </a:ext>
            </a:extLst>
          </p:cNvPr>
          <p:cNvSpPr/>
          <p:nvPr/>
        </p:nvSpPr>
        <p:spPr>
          <a:xfrm>
            <a:off x="3193917" y="3703137"/>
            <a:ext cx="302129" cy="55599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9316E48-8CA9-4D8A-8F72-159069306026}"/>
              </a:ext>
            </a:extLst>
          </p:cNvPr>
          <p:cNvSpPr/>
          <p:nvPr/>
        </p:nvSpPr>
        <p:spPr>
          <a:xfrm>
            <a:off x="1201441" y="4425395"/>
            <a:ext cx="2808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Time reference</a:t>
            </a:r>
          </a:p>
          <a:p>
            <a:r>
              <a:rPr lang="en-US" sz="16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SiPM</a:t>
            </a: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 or MCP-PMT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DEF3F6-2C9E-4BA3-9F48-BBB100E40D18}"/>
              </a:ext>
            </a:extLst>
          </p:cNvPr>
          <p:cNvCxnSpPr>
            <a:cxnSpLocks/>
          </p:cNvCxnSpPr>
          <p:nvPr/>
        </p:nvCxnSpPr>
        <p:spPr>
          <a:xfrm>
            <a:off x="1897912" y="1457504"/>
            <a:ext cx="1182772" cy="3146394"/>
          </a:xfrm>
          <a:prstGeom prst="line">
            <a:avLst/>
          </a:prstGeom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5" name="Rounded Rectangle 26">
            <a:extLst>
              <a:ext uri="{FF2B5EF4-FFF2-40B4-BE49-F238E27FC236}">
                <a16:creationId xmlns:a16="http://schemas.microsoft.com/office/drawing/2014/main" id="{37C1C5DE-BBBC-49D4-8F57-7F44A270A14E}"/>
              </a:ext>
            </a:extLst>
          </p:cNvPr>
          <p:cNvSpPr/>
          <p:nvPr/>
        </p:nvSpPr>
        <p:spPr>
          <a:xfrm>
            <a:off x="839972" y="3549915"/>
            <a:ext cx="2945220" cy="1626780"/>
          </a:xfrm>
          <a:prstGeom prst="roundRect">
            <a:avLst>
              <a:gd name="adj" fmla="val 13109"/>
            </a:avLst>
          </a:prstGeom>
          <a:noFill/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9218FA0-71A7-49B6-93D7-B29C196A0983}"/>
              </a:ext>
            </a:extLst>
          </p:cNvPr>
          <p:cNvSpPr/>
          <p:nvPr/>
        </p:nvSpPr>
        <p:spPr>
          <a:xfrm>
            <a:off x="9711814" y="5965372"/>
            <a:ext cx="21901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Still work to do…</a:t>
            </a:r>
          </a:p>
        </p:txBody>
      </p:sp>
    </p:spTree>
    <p:extLst>
      <p:ext uri="{BB962C8B-B14F-4D97-AF65-F5344CB8AC3E}">
        <p14:creationId xmlns:p14="http://schemas.microsoft.com/office/powerpoint/2010/main" val="170463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 animBg="1"/>
      <p:bldP spid="22" grpId="0" animBg="1"/>
      <p:bldP spid="23" grpId="0"/>
      <p:bldP spid="25" grpId="0" animBg="1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0FDF8389-63BE-40C6-BB00-5536EAB4B7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39" b="15551"/>
          <a:stretch/>
        </p:blipFill>
        <p:spPr bwMode="auto">
          <a:xfrm>
            <a:off x="8798638" y="1083872"/>
            <a:ext cx="3034484" cy="250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 reference system: “ultra-thin” LGAD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66724" y="850086"/>
            <a:ext cx="7531817" cy="607418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Trigger generated using an ultra-thin silicon sensor that can provide also a time reference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13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0BE9D4E-17A8-475B-BFA7-D1E723AA0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3" y="1376559"/>
            <a:ext cx="46863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12F5D82-025E-4EA7-8EE0-B339AD3D13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86" t="14867" r="8601" b="14279"/>
          <a:stretch/>
        </p:blipFill>
        <p:spPr bwMode="auto">
          <a:xfrm>
            <a:off x="3869659" y="4135395"/>
            <a:ext cx="2326756" cy="204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D3C7C5C-1A1B-41DD-96D2-70C61408A6E6}"/>
              </a:ext>
            </a:extLst>
          </p:cNvPr>
          <p:cNvSpPr txBox="1"/>
          <p:nvPr/>
        </p:nvSpPr>
        <p:spPr>
          <a:xfrm>
            <a:off x="6025646" y="1434397"/>
            <a:ext cx="2367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Open Sans Light" panose="020B0306030504020204"/>
              </a:rPr>
              <a:t>KU </a:t>
            </a:r>
            <a:r>
              <a:rPr lang="en-US" sz="1600" dirty="0" err="1">
                <a:latin typeface="Open Sans Light" panose="020B0306030504020204"/>
              </a:rPr>
              <a:t>MoVe</a:t>
            </a:r>
            <a:r>
              <a:rPr lang="en-US" sz="1600" dirty="0">
                <a:latin typeface="Open Sans Light" panose="020B0306030504020204"/>
              </a:rPr>
              <a:t>-IT 8ch board</a:t>
            </a:r>
            <a:endParaRPr lang="en-GB" sz="1600" baseline="30000" dirty="0">
              <a:latin typeface="Open Sans Light" panose="020B0306030504020204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31F11D9-0ED6-4EE9-855C-6F814F4BD28D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4031400" y="1603674"/>
            <a:ext cx="1994246" cy="63612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38B0674-1F64-4D03-AF51-715F60F7BA27}"/>
              </a:ext>
            </a:extLst>
          </p:cNvPr>
          <p:cNvSpPr txBox="1"/>
          <p:nvPr/>
        </p:nvSpPr>
        <p:spPr>
          <a:xfrm>
            <a:off x="6542423" y="3915647"/>
            <a:ext cx="2367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Open Sans Light" panose="020B0306030504020204"/>
              </a:rPr>
              <a:t>MoVe</a:t>
            </a:r>
            <a:r>
              <a:rPr lang="en-US" sz="1600" dirty="0">
                <a:latin typeface="Open Sans Light" panose="020B0306030504020204"/>
              </a:rPr>
              <a:t>-IT LGAD sensor</a:t>
            </a:r>
            <a:endParaRPr lang="en-GB" sz="1600" baseline="30000" dirty="0">
              <a:latin typeface="Open Sans Light" panose="020B0306030504020204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5C6699A-DCBB-496E-84BA-794A2AE9712A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3102123" y="3269380"/>
            <a:ext cx="3440300" cy="81554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1CC5E5D-2C09-460D-8CA0-0AC6C8DC4396}"/>
              </a:ext>
            </a:extLst>
          </p:cNvPr>
          <p:cNvSpPr txBox="1"/>
          <p:nvPr/>
        </p:nvSpPr>
        <p:spPr>
          <a:xfrm>
            <a:off x="11012782" y="3858396"/>
            <a:ext cx="2074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KU 8ch board</a:t>
            </a:r>
            <a:endParaRPr lang="en-GB" sz="1200" baseline="30000" dirty="0">
              <a:latin typeface="Open Sans Light" panose="020B0306030504020204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84B23F9-DC34-49BA-BE58-0CCFE3964A0B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9497961" y="2331819"/>
            <a:ext cx="1514821" cy="166507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69F4C29-FE4B-436C-8805-A6F77DF2FCE0}"/>
              </a:ext>
            </a:extLst>
          </p:cNvPr>
          <p:cNvSpPr txBox="1"/>
          <p:nvPr/>
        </p:nvSpPr>
        <p:spPr>
          <a:xfrm>
            <a:off x="9790350" y="3858396"/>
            <a:ext cx="1249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ETL 5x5 LGAD</a:t>
            </a:r>
            <a:endParaRPr lang="en-GB" sz="1200" baseline="30000" dirty="0">
              <a:latin typeface="Open Sans Light" panose="020B0306030504020204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3AC2F5F-F189-47BB-9115-DC746658BCA4}"/>
              </a:ext>
            </a:extLst>
          </p:cNvPr>
          <p:cNvCxnSpPr>
            <a:cxnSpLocks/>
          </p:cNvCxnSpPr>
          <p:nvPr/>
        </p:nvCxnSpPr>
        <p:spPr>
          <a:xfrm flipH="1" flipV="1">
            <a:off x="8957187" y="2394155"/>
            <a:ext cx="860323" cy="160274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0B5710F-489A-40AD-9D95-CF41329DAAF8}"/>
              </a:ext>
            </a:extLst>
          </p:cNvPr>
          <p:cNvSpPr txBox="1"/>
          <p:nvPr/>
        </p:nvSpPr>
        <p:spPr>
          <a:xfrm>
            <a:off x="6592386" y="4311999"/>
            <a:ext cx="23267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Prototype of thin LGAD designed for Hadrotherapy</a:t>
            </a:r>
            <a:endParaRPr lang="en-GB" sz="1200" baseline="30000" dirty="0">
              <a:latin typeface="Open Sans Light" panose="020B0306030504020204"/>
            </a:endParaRPr>
          </a:p>
          <a:p>
            <a:r>
              <a:rPr lang="en-GB" sz="1200" dirty="0">
                <a:latin typeface="Open Sans Light" panose="020B0306030504020204"/>
              </a:rPr>
              <a:t>Thickness ~150 um</a:t>
            </a:r>
          </a:p>
          <a:p>
            <a:endParaRPr lang="en-GB" sz="1200" dirty="0">
              <a:latin typeface="Open Sans Light" panose="020B0306030504020204"/>
            </a:endParaRPr>
          </a:p>
          <a:p>
            <a:r>
              <a:rPr lang="en-GB" sz="1200" dirty="0">
                <a:latin typeface="Open Sans Light" panose="020B0306030504020204"/>
              </a:rPr>
              <a:t>The first prototypes were affected by “pop-corn noise”, therefore the sensor was not operated in ideal conditions</a:t>
            </a:r>
            <a:endParaRPr lang="en-US" sz="1200" dirty="0">
              <a:latin typeface="Open Sans Light" panose="020B030603050402020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3466DA-BDC0-4FDF-A9A7-1CE37F3234C2}"/>
              </a:ext>
            </a:extLst>
          </p:cNvPr>
          <p:cNvSpPr txBox="1"/>
          <p:nvPr/>
        </p:nvSpPr>
        <p:spPr>
          <a:xfrm>
            <a:off x="6046182" y="1793248"/>
            <a:ext cx="23267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8 </a:t>
            </a:r>
            <a:r>
              <a:rPr lang="en-US" sz="1200" dirty="0" err="1">
                <a:latin typeface="Open Sans Light" panose="020B0306030504020204"/>
              </a:rPr>
              <a:t>ch</a:t>
            </a:r>
            <a:r>
              <a:rPr lang="en-US" sz="1200" dirty="0">
                <a:latin typeface="Open Sans Light" panose="020B0306030504020204"/>
              </a:rPr>
              <a:t> board designed for linearity up to 10 MIPs and for very high rates (&gt;200 MHz)</a:t>
            </a:r>
          </a:p>
          <a:p>
            <a:r>
              <a:rPr lang="en-US" sz="1200" dirty="0">
                <a:latin typeface="Open Sans Light" panose="020B0306030504020204"/>
              </a:rPr>
              <a:t>Not optimized for MIP time measurements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793A88-5C51-47A2-8303-759029CDE51E}"/>
              </a:ext>
            </a:extLst>
          </p:cNvPr>
          <p:cNvSpPr txBox="1"/>
          <p:nvPr/>
        </p:nvSpPr>
        <p:spPr>
          <a:xfrm>
            <a:off x="267274" y="5576115"/>
            <a:ext cx="52429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latin typeface="Open Sans" panose="020B0606030504020204"/>
              </a:rPr>
              <a:t>Thanks to </a:t>
            </a:r>
          </a:p>
          <a:p>
            <a:r>
              <a:rPr lang="it-IT" sz="1200" dirty="0">
                <a:latin typeface="Open Sans" panose="020B0606030504020204"/>
              </a:rPr>
              <a:t>R. Sacchi, S. Giordanengo, V. Monaco, et al. </a:t>
            </a:r>
          </a:p>
          <a:p>
            <a:r>
              <a:rPr lang="it-IT" sz="1200" dirty="0">
                <a:latin typeface="Open Sans" panose="020B0606030504020204"/>
              </a:rPr>
              <a:t>(INFN Torino)</a:t>
            </a:r>
          </a:p>
          <a:p>
            <a:endParaRPr lang="it-IT" sz="1200" dirty="0">
              <a:latin typeface="Open Sans" panose="020B0606030504020204"/>
            </a:endParaRPr>
          </a:p>
          <a:p>
            <a:r>
              <a:rPr lang="en-US" sz="1200" dirty="0">
                <a:latin typeface="Open Sans" panose="020B0606030504020204"/>
                <a:hlinkClick r:id="rId5"/>
              </a:rPr>
              <a:t>www.tifpa.infn.it/projects/move-it/</a:t>
            </a:r>
            <a:endParaRPr lang="en-US" sz="1200" dirty="0">
              <a:latin typeface="Open Sans" panose="020B0606030504020204"/>
            </a:endParaRPr>
          </a:p>
          <a:p>
            <a:r>
              <a:rPr lang="en-US" sz="1200" dirty="0" err="1">
                <a:latin typeface="Open Sans" panose="020B0606030504020204"/>
              </a:rPr>
              <a:t>MoVe</a:t>
            </a:r>
            <a:r>
              <a:rPr lang="en-US" sz="1200" dirty="0">
                <a:latin typeface="Open Sans" panose="020B0606030504020204"/>
              </a:rPr>
              <a:t>-IT - Modeling and Verification for Ion beam Treatment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5BC03B6-5EE8-40EA-9A2F-B12703CF4C4A}"/>
              </a:ext>
            </a:extLst>
          </p:cNvPr>
          <p:cNvSpPr txBox="1"/>
          <p:nvPr/>
        </p:nvSpPr>
        <p:spPr>
          <a:xfrm>
            <a:off x="9723263" y="4250343"/>
            <a:ext cx="23267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To measure the time precision of the thin LGAD, a reference sensor (CMS MTD) was installed on a KU board designed for precise timing with MIP.</a:t>
            </a:r>
          </a:p>
          <a:p>
            <a:endParaRPr lang="en-US" sz="1200" dirty="0">
              <a:latin typeface="Open Sans Light" panose="020B0306030504020204"/>
            </a:endParaRPr>
          </a:p>
          <a:p>
            <a:r>
              <a:rPr lang="en-US" sz="1200" dirty="0">
                <a:latin typeface="Open Sans Light" panose="020B0306030504020204"/>
              </a:rPr>
              <a:t>The expected time precision of this setup is &lt;30 </a:t>
            </a:r>
            <a:r>
              <a:rPr lang="en-US" sz="1200" dirty="0" err="1">
                <a:latin typeface="Open Sans Light" panose="020B0306030504020204"/>
              </a:rPr>
              <a:t>ps</a:t>
            </a:r>
            <a:endParaRPr lang="en-US" sz="1200" dirty="0">
              <a:latin typeface="Open Sans Light" panose="020B0306030504020204"/>
            </a:endParaRPr>
          </a:p>
        </p:txBody>
      </p:sp>
    </p:spTree>
    <p:extLst>
      <p:ext uri="{BB962C8B-B14F-4D97-AF65-F5344CB8AC3E}">
        <p14:creationId xmlns:p14="http://schemas.microsoft.com/office/powerpoint/2010/main" val="36639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28" grpId="0"/>
      <p:bldP spid="31" grpId="0"/>
      <p:bldP spid="42" grpId="0"/>
      <p:bldP spid="18" grpId="0"/>
      <p:bldP spid="23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F2D174EF-62D6-48BF-A63E-DC3B36E78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4129142"/>
            <a:ext cx="4871364" cy="236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290821-D8E9-4EB9-95E1-0E984D7F2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628857"/>
            <a:ext cx="4871364" cy="236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 reference system: “ultra-thin” LGAD</a:t>
            </a:r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14</a:t>
            </a:fld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CC5E5D-2C09-460D-8CA0-0AC6C8DC4396}"/>
              </a:ext>
            </a:extLst>
          </p:cNvPr>
          <p:cNvSpPr txBox="1"/>
          <p:nvPr/>
        </p:nvSpPr>
        <p:spPr>
          <a:xfrm>
            <a:off x="5790373" y="4557828"/>
            <a:ext cx="27145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KU </a:t>
            </a:r>
            <a:r>
              <a:rPr lang="en-US" sz="1200" dirty="0" err="1">
                <a:latin typeface="Open Sans Light" panose="020B0306030504020204"/>
              </a:rPr>
              <a:t>MoVe</a:t>
            </a:r>
            <a:r>
              <a:rPr lang="en-US" sz="1200" dirty="0">
                <a:latin typeface="Open Sans Light" panose="020B0306030504020204"/>
              </a:rPr>
              <a:t>-IT board is designed with a lower gain (hence lower noise) to avoid saturation with ~10 MIPs charge deposit.</a:t>
            </a:r>
          </a:p>
          <a:p>
            <a:endParaRPr lang="en-US" sz="1200" dirty="0">
              <a:latin typeface="Open Sans Light" panose="020B0306030504020204"/>
            </a:endParaRPr>
          </a:p>
          <a:p>
            <a:r>
              <a:rPr lang="en-US" sz="1200" dirty="0">
                <a:latin typeface="Open Sans Light" panose="020B0306030504020204"/>
              </a:rPr>
              <a:t>The output signal is quite smaller and faster </a:t>
            </a:r>
            <a:r>
              <a:rPr lang="en-US" sz="1200" dirty="0" err="1">
                <a:latin typeface="Open Sans Light" panose="020B0306030504020204"/>
              </a:rPr>
              <a:t>wrt</a:t>
            </a:r>
            <a:r>
              <a:rPr lang="en-US" sz="1200" dirty="0">
                <a:latin typeface="Open Sans Light" panose="020B0306030504020204"/>
              </a:rPr>
              <a:t> the board optimized for MIP detection</a:t>
            </a:r>
            <a:endParaRPr lang="en-GB" sz="1200" dirty="0">
              <a:latin typeface="Open Sans Light" panose="020B0306030504020204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84B23F9-DC34-49BA-BE58-0CCFE3964A0B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3662519" y="4761222"/>
            <a:ext cx="2127854" cy="58143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1155692-BFE7-463E-872C-271279FEF3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8083" y="1274249"/>
            <a:ext cx="5384836" cy="273010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6ADABFC-5F80-46F2-B39C-B8F25C3E07B8}"/>
              </a:ext>
            </a:extLst>
          </p:cNvPr>
          <p:cNvSpPr txBox="1"/>
          <p:nvPr/>
        </p:nvSpPr>
        <p:spPr>
          <a:xfrm rot="2514849">
            <a:off x="10393586" y="1353617"/>
            <a:ext cx="207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Open Sans Light" panose="020B0306030504020204"/>
              </a:rPr>
              <a:t>PRELIMINARY</a:t>
            </a:r>
            <a:endParaRPr lang="en-GB" sz="1200" baseline="30000" dirty="0">
              <a:solidFill>
                <a:srgbClr val="FF0000"/>
              </a:solidFill>
              <a:latin typeface="Open Sans Light" panose="020B0306030504020204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E4DEB77-8C5B-4C51-9D26-1A45DD25369B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3662519" y="3214265"/>
            <a:ext cx="2127854" cy="212839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541F4-011F-4F65-AEC9-DA9C09D9E992}"/>
              </a:ext>
            </a:extLst>
          </p:cNvPr>
          <p:cNvSpPr txBox="1"/>
          <p:nvPr/>
        </p:nvSpPr>
        <p:spPr>
          <a:xfrm>
            <a:off x="9168060" y="4312468"/>
            <a:ext cx="25572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Assuming that the MIP sensor/board has a negligible contribution (~30 </a:t>
            </a:r>
            <a:r>
              <a:rPr lang="en-US" sz="1200" dirty="0" err="1">
                <a:latin typeface="Open Sans Light" panose="020B0306030504020204"/>
              </a:rPr>
              <a:t>ps</a:t>
            </a:r>
            <a:r>
              <a:rPr lang="en-US" sz="1200" dirty="0">
                <a:latin typeface="Open Sans Light" panose="020B0306030504020204"/>
              </a:rPr>
              <a:t>):</a:t>
            </a:r>
            <a:endParaRPr lang="en-GB" sz="1200" dirty="0">
              <a:latin typeface="Open Sans Light" panose="020B0306030504020204"/>
            </a:endParaRPr>
          </a:p>
          <a:p>
            <a:r>
              <a:rPr lang="en-US" sz="1200" dirty="0">
                <a:latin typeface="Open Sans Light" panose="020B0306030504020204"/>
              </a:rPr>
              <a:t>The time precision measured for the thin sensor is </a:t>
            </a:r>
            <a:r>
              <a:rPr lang="en-US" sz="1200" b="1" dirty="0">
                <a:latin typeface="Open Sans Light" panose="020B0306030504020204"/>
              </a:rPr>
              <a:t>~90 ps</a:t>
            </a:r>
            <a:r>
              <a:rPr lang="en-US" sz="1200" dirty="0">
                <a:latin typeface="Open Sans Light" panose="020B0306030504020204"/>
              </a:rPr>
              <a:t>.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6D6F896D-355C-43FF-9BE2-8E3652649D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6724" y="850086"/>
            <a:ext cx="7531817" cy="607418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Trigger generated using an ultra-thin silicon sensor that can provide also a time reference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947041-085D-4FB5-9E12-8832DFB9F2B1}"/>
              </a:ext>
            </a:extLst>
          </p:cNvPr>
          <p:cNvSpPr/>
          <p:nvPr/>
        </p:nvSpPr>
        <p:spPr>
          <a:xfrm>
            <a:off x="10001866" y="5328131"/>
            <a:ext cx="21901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Still work to do…</a:t>
            </a:r>
          </a:p>
        </p:txBody>
      </p:sp>
    </p:spTree>
    <p:extLst>
      <p:ext uri="{BB962C8B-B14F-4D97-AF65-F5344CB8AC3E}">
        <p14:creationId xmlns:p14="http://schemas.microsoft.com/office/powerpoint/2010/main" val="21649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Fully automated test of devices</a:t>
            </a:r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15</a:t>
            </a:fld>
            <a:endParaRPr lang="en-US" dirty="0"/>
          </a:p>
        </p:txBody>
      </p:sp>
      <p:sp>
        <p:nvSpPr>
          <p:cNvPr id="39" name="Text Placeholder 7"/>
          <p:cNvSpPr txBox="1">
            <a:spLocks/>
          </p:cNvSpPr>
          <p:nvPr/>
        </p:nvSpPr>
        <p:spPr>
          <a:xfrm>
            <a:off x="466725" y="850086"/>
            <a:ext cx="11115676" cy="60741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All DUTs can be identified by a SN using a QR code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pic>
        <p:nvPicPr>
          <p:cNvPr id="3074" name="Picture 2" descr="DATABASE MANAGEMENT — MINDSEY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719" y="1625179"/>
            <a:ext cx="1382939" cy="138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84" y="3290979"/>
            <a:ext cx="2250627" cy="168479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076" name="Picture 4" descr="Camera Icons Pdf - Camera Icon Transparent PNG - 1600x1600 - Free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829" y="2059083"/>
            <a:ext cx="1658711" cy="123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719365"/>
              </p:ext>
            </p:extLst>
          </p:nvPr>
        </p:nvGraphicFramePr>
        <p:xfrm>
          <a:off x="7691689" y="1286907"/>
          <a:ext cx="3890711" cy="15014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54287">
                  <a:extLst>
                    <a:ext uri="{9D8B030D-6E8A-4147-A177-3AD203B41FA5}">
                      <a16:colId xmlns:a16="http://schemas.microsoft.com/office/drawing/2014/main" val="2829983645"/>
                    </a:ext>
                  </a:extLst>
                </a:gridCol>
                <a:gridCol w="654287">
                  <a:extLst>
                    <a:ext uri="{9D8B030D-6E8A-4147-A177-3AD203B41FA5}">
                      <a16:colId xmlns:a16="http://schemas.microsoft.com/office/drawing/2014/main" val="1043869270"/>
                    </a:ext>
                  </a:extLst>
                </a:gridCol>
                <a:gridCol w="654287">
                  <a:extLst>
                    <a:ext uri="{9D8B030D-6E8A-4147-A177-3AD203B41FA5}">
                      <a16:colId xmlns:a16="http://schemas.microsoft.com/office/drawing/2014/main" val="641555070"/>
                    </a:ext>
                  </a:extLst>
                </a:gridCol>
                <a:gridCol w="689296">
                  <a:extLst>
                    <a:ext uri="{9D8B030D-6E8A-4147-A177-3AD203B41FA5}">
                      <a16:colId xmlns:a16="http://schemas.microsoft.com/office/drawing/2014/main" val="822664173"/>
                    </a:ext>
                  </a:extLst>
                </a:gridCol>
                <a:gridCol w="730553">
                  <a:extLst>
                    <a:ext uri="{9D8B030D-6E8A-4147-A177-3AD203B41FA5}">
                      <a16:colId xmlns:a16="http://schemas.microsoft.com/office/drawing/2014/main" val="1647404447"/>
                    </a:ext>
                  </a:extLst>
                </a:gridCol>
                <a:gridCol w="508001">
                  <a:extLst>
                    <a:ext uri="{9D8B030D-6E8A-4147-A177-3AD203B41FA5}">
                      <a16:colId xmlns:a16="http://schemas.microsoft.com/office/drawing/2014/main" val="3183305585"/>
                    </a:ext>
                  </a:extLst>
                </a:gridCol>
              </a:tblGrid>
              <a:tr h="310157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Open Sans Light" panose="020B0306030504020204"/>
                        </a:rPr>
                        <a:t>SN</a:t>
                      </a:r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Open Sans Light" panose="020B0306030504020204"/>
                        </a:rPr>
                        <a:t>Sensor Type</a:t>
                      </a:r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Open Sans Light" panose="020B0306030504020204"/>
                        </a:rPr>
                        <a:t>Sensor SN</a:t>
                      </a:r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Open Sans Light" panose="020B0306030504020204"/>
                        </a:rPr>
                        <a:t>Max</a:t>
                      </a:r>
                      <a:r>
                        <a:rPr lang="en-US" sz="1050" baseline="0" dirty="0">
                          <a:latin typeface="Open Sans Light" panose="020B0306030504020204"/>
                        </a:rPr>
                        <a:t> Bias</a:t>
                      </a:r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Open Sans Light" panose="020B0306030504020204"/>
                        </a:rPr>
                        <a:t>Tested</a:t>
                      </a:r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Open Sans Light" panose="020B0306030504020204"/>
                        </a:rPr>
                        <a:t>…</a:t>
                      </a:r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9123203"/>
                  </a:ext>
                </a:extLst>
              </a:tr>
              <a:tr h="310157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Open Sans Light" panose="020B0306030504020204"/>
                        </a:rPr>
                        <a:t>ETLTEST1</a:t>
                      </a:r>
                      <a:endParaRPr lang="en-GB" sz="80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800" b="0" i="0" kern="1200" dirty="0">
                          <a:solidFill>
                            <a:schemeClr val="dk1"/>
                          </a:solidFill>
                          <a:effectLst/>
                          <a:latin typeface="Open Sans Light" panose="020B0306030504020204"/>
                          <a:ea typeface="+mn-ea"/>
                          <a:cs typeface="+mn-cs"/>
                        </a:rPr>
                        <a:t>S10938-6130</a:t>
                      </a:r>
                      <a:endParaRPr lang="en-GB" sz="80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800" b="0" i="0" kern="1200" dirty="0">
                          <a:solidFill>
                            <a:schemeClr val="dk1"/>
                          </a:solidFill>
                          <a:effectLst/>
                          <a:latin typeface="Open Sans Light" panose="020B0306030504020204"/>
                          <a:ea typeface="+mn-ea"/>
                          <a:cs typeface="+mn-cs"/>
                        </a:rPr>
                        <a:t>EXX33760-WNo42</a:t>
                      </a:r>
                      <a:endParaRPr lang="en-GB" sz="80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Open Sans Light" panose="020B0306030504020204"/>
                        </a:rPr>
                        <a:t>250V</a:t>
                      </a:r>
                      <a:endParaRPr lang="en-GB" sz="80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Open Sans Light" panose="020B0306030504020204"/>
                        </a:rPr>
                        <a:t>OK</a:t>
                      </a:r>
                      <a:endParaRPr lang="en-GB" sz="80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6250307"/>
                  </a:ext>
                </a:extLst>
              </a:tr>
              <a:tr h="251572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Open Sans Light" panose="020B0306030504020204"/>
                        </a:rPr>
                        <a:t>…</a:t>
                      </a:r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548625"/>
                  </a:ext>
                </a:extLst>
              </a:tr>
              <a:tr h="251572"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7211187"/>
                  </a:ext>
                </a:extLst>
              </a:tr>
              <a:tr h="251572"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latin typeface="Open Sans Light" panose="020B030603050402020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6762055"/>
                  </a:ext>
                </a:extLst>
              </a:tr>
            </a:tbl>
          </a:graphicData>
        </a:graphic>
      </p:graphicFrame>
      <p:pic>
        <p:nvPicPr>
          <p:cNvPr id="3078" name="Picture 6" descr="Radiation Images | Free Vectors, Photos &amp; PS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691" y="4372326"/>
            <a:ext cx="1461454" cy="146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Meter gauge, scientific apparatus, temperature, temperature gauge ...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633" y="4584694"/>
            <a:ext cx="1177476" cy="117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Perform test, planning, tasks, test plan ic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731" y="3489723"/>
            <a:ext cx="2416628" cy="241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/>
          <p:cNvCxnSpPr>
            <a:stCxn id="3076" idx="3"/>
            <a:endCxn id="3074" idx="1"/>
          </p:cNvCxnSpPr>
          <p:nvPr/>
        </p:nvCxnSpPr>
        <p:spPr>
          <a:xfrm flipV="1">
            <a:off x="4415540" y="2316649"/>
            <a:ext cx="1473179" cy="358382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3074" idx="2"/>
          </p:cNvCxnSpPr>
          <p:nvPr/>
        </p:nvCxnSpPr>
        <p:spPr>
          <a:xfrm flipH="1">
            <a:off x="4766065" y="3008118"/>
            <a:ext cx="1814124" cy="1382939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3074" idx="2"/>
          </p:cNvCxnSpPr>
          <p:nvPr/>
        </p:nvCxnSpPr>
        <p:spPr>
          <a:xfrm flipH="1">
            <a:off x="5660571" y="3008118"/>
            <a:ext cx="919618" cy="1576576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680658" y="3107208"/>
            <a:ext cx="1606999" cy="1069822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2" name="Text Placeholder 7"/>
          <p:cNvSpPr txBox="1">
            <a:spLocks/>
          </p:cNvSpPr>
          <p:nvPr/>
        </p:nvSpPr>
        <p:spPr>
          <a:xfrm>
            <a:off x="301285" y="6144682"/>
            <a:ext cx="6970373" cy="60741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The SN is linked to a database with all relevant information, then the module is tested and results are stored in the database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861750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Scanning Platform</a:t>
            </a:r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16</a:t>
            </a:fld>
            <a:endParaRPr lang="en-US" dirty="0"/>
          </a:p>
        </p:txBody>
      </p:sp>
      <p:sp>
        <p:nvSpPr>
          <p:cNvPr id="39" name="Text Placeholder 7"/>
          <p:cNvSpPr txBox="1">
            <a:spLocks/>
          </p:cNvSpPr>
          <p:nvPr/>
        </p:nvSpPr>
        <p:spPr>
          <a:xfrm>
            <a:off x="466725" y="850086"/>
            <a:ext cx="11115676" cy="60741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Precise XY positioning of the spectrometer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1" t="6476" r="25580" b="6266"/>
          <a:stretch/>
        </p:blipFill>
        <p:spPr>
          <a:xfrm>
            <a:off x="314002" y="1567542"/>
            <a:ext cx="4151086" cy="461554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103160" y="5906086"/>
            <a:ext cx="15249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25 x 25 cm</a:t>
            </a:r>
            <a:r>
              <a:rPr lang="en-US" sz="1200" baseline="30000" dirty="0">
                <a:latin typeface="Open Sans Light" panose="020B0306030504020204"/>
              </a:rPr>
              <a:t>2</a:t>
            </a:r>
            <a:r>
              <a:rPr lang="en-US" sz="1200" dirty="0">
                <a:latin typeface="Open Sans Light" panose="020B0306030504020204"/>
              </a:rPr>
              <a:t> available</a:t>
            </a:r>
            <a:endParaRPr lang="en-GB" sz="1200" dirty="0">
              <a:latin typeface="Open Sans Light" panose="020B0306030504020204"/>
            </a:endParaRPr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>
          <a:xfrm flipH="1" flipV="1">
            <a:off x="2287946" y="5124448"/>
            <a:ext cx="1815214" cy="92013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465088" y="5285291"/>
            <a:ext cx="2018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Precision ~10 um</a:t>
            </a:r>
          </a:p>
          <a:p>
            <a:r>
              <a:rPr lang="en-US" sz="1200" dirty="0">
                <a:latin typeface="Open Sans Light" panose="020B0306030504020204"/>
              </a:rPr>
              <a:t>Accuracy ~100um over 20 cm</a:t>
            </a:r>
            <a:endParaRPr lang="en-GB" sz="1200" dirty="0">
              <a:latin typeface="Open Sans Light" panose="020B0306030504020204"/>
            </a:endParaRPr>
          </a:p>
        </p:txBody>
      </p:sp>
      <p:cxnSp>
        <p:nvCxnSpPr>
          <p:cNvPr id="33" name="Straight Arrow Connector 32"/>
          <p:cNvCxnSpPr>
            <a:stCxn id="31" idx="1"/>
          </p:cNvCxnSpPr>
          <p:nvPr/>
        </p:nvCxnSpPr>
        <p:spPr>
          <a:xfrm flipH="1" flipV="1">
            <a:off x="1669092" y="3388627"/>
            <a:ext cx="2795996" cy="212749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722014" y="6357391"/>
            <a:ext cx="2566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Easy encapsulation for light and dry air</a:t>
            </a:r>
            <a:endParaRPr lang="en-GB" sz="1200" dirty="0">
              <a:latin typeface="Open Sans Light" panose="020B0306030504020204"/>
            </a:endParaRPr>
          </a:p>
        </p:txBody>
      </p:sp>
      <p:cxnSp>
        <p:nvCxnSpPr>
          <p:cNvPr id="38" name="Straight Arrow Connector 37"/>
          <p:cNvCxnSpPr>
            <a:stCxn id="37" idx="1"/>
          </p:cNvCxnSpPr>
          <p:nvPr/>
        </p:nvCxnSpPr>
        <p:spPr>
          <a:xfrm flipH="1" flipV="1">
            <a:off x="2892842" y="5810169"/>
            <a:ext cx="1829172" cy="68572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FFE40455-42F0-4E0D-AFAB-057B4C45F2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938" y="4527780"/>
            <a:ext cx="1916420" cy="1504069"/>
          </a:xfrm>
          <a:prstGeom prst="rect">
            <a:avLst/>
          </a:prstGeom>
        </p:spPr>
      </p:pic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A8C193C9-F289-46E4-A1F9-AE7C4C585E5E}"/>
              </a:ext>
            </a:extLst>
          </p:cNvPr>
          <p:cNvSpPr txBox="1">
            <a:spLocks/>
          </p:cNvSpPr>
          <p:nvPr/>
        </p:nvSpPr>
        <p:spPr>
          <a:xfrm>
            <a:off x="9806355" y="4527780"/>
            <a:ext cx="1131952" cy="50160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FPGA for </a:t>
            </a:r>
          </a:p>
          <a:p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“fast” processing</a:t>
            </a:r>
          </a:p>
        </p:txBody>
      </p:sp>
      <p:pic>
        <p:nvPicPr>
          <p:cNvPr id="19" name="Picture 2" descr="Raspberry Pi 4 Model B 2 Go">
            <a:extLst>
              <a:ext uri="{FF2B5EF4-FFF2-40B4-BE49-F238E27FC236}">
                <a16:creationId xmlns:a16="http://schemas.microsoft.com/office/drawing/2014/main" id="{5132CC4C-5F61-4A61-8EEF-8ED6756C03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6" b="20063"/>
          <a:stretch/>
        </p:blipFill>
        <p:spPr bwMode="auto">
          <a:xfrm>
            <a:off x="7612355" y="1069740"/>
            <a:ext cx="2092945" cy="127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96AE1C5-D849-4431-8C95-B219CA8EC3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5286" y="3320076"/>
            <a:ext cx="1393616" cy="62812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76FDBCC-3FB4-4812-91BD-11D331C4F852}"/>
              </a:ext>
            </a:extLst>
          </p:cNvPr>
          <p:cNvSpPr/>
          <p:nvPr/>
        </p:nvSpPr>
        <p:spPr>
          <a:xfrm>
            <a:off x="9735203" y="1146198"/>
            <a:ext cx="14691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Raspberry PI 4 for “smart” processing</a:t>
            </a:r>
            <a:endParaRPr lang="it" sz="1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BD785270-8B78-4A0D-AFCC-D0B137E0D510}"/>
              </a:ext>
            </a:extLst>
          </p:cNvPr>
          <p:cNvSpPr txBox="1">
            <a:spLocks/>
          </p:cNvSpPr>
          <p:nvPr/>
        </p:nvSpPr>
        <p:spPr>
          <a:xfrm>
            <a:off x="9257975" y="3403508"/>
            <a:ext cx="1181460" cy="501603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Arduino for “easy” processing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A9328E8B-4E44-458C-81EE-EBDD0C0A86FB}"/>
              </a:ext>
            </a:extLst>
          </p:cNvPr>
          <p:cNvSpPr txBox="1">
            <a:spLocks/>
          </p:cNvSpPr>
          <p:nvPr/>
        </p:nvSpPr>
        <p:spPr>
          <a:xfrm>
            <a:off x="10613626" y="3354934"/>
            <a:ext cx="1181460" cy="501603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Motor control, shutter control, laser control, etc..</a:t>
            </a: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29E2399C-2E3D-4A35-90E0-42029B17FA5C}"/>
              </a:ext>
            </a:extLst>
          </p:cNvPr>
          <p:cNvSpPr txBox="1">
            <a:spLocks/>
          </p:cNvSpPr>
          <p:nvPr/>
        </p:nvSpPr>
        <p:spPr>
          <a:xfrm>
            <a:off x="9850857" y="5077587"/>
            <a:ext cx="1181460" cy="501603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Trigger control, coincidences, counters, etc..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50E9222D-822D-4E97-8502-0D92D7C629BA}"/>
              </a:ext>
            </a:extLst>
          </p:cNvPr>
          <p:cNvSpPr txBox="1">
            <a:spLocks/>
          </p:cNvSpPr>
          <p:nvPr/>
        </p:nvSpPr>
        <p:spPr>
          <a:xfrm>
            <a:off x="9807125" y="1737935"/>
            <a:ext cx="1325307" cy="501603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Camera acquisition, object recognition, data base, etc...</a:t>
            </a:r>
          </a:p>
        </p:txBody>
      </p:sp>
      <p:pic>
        <p:nvPicPr>
          <p:cNvPr id="23" name="Picture 4" descr="Camera Icons Pdf - Camera Icon Transparent PNG - 1600x1600 - Free ...">
            <a:extLst>
              <a:ext uri="{FF2B5EF4-FFF2-40B4-BE49-F238E27FC236}">
                <a16:creationId xmlns:a16="http://schemas.microsoft.com/office/drawing/2014/main" id="{3610E5EF-26EF-4CA9-B42C-7535F67EC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045" y="1453950"/>
            <a:ext cx="697049" cy="51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38FCCF8-EB3F-4C48-9B41-592A25601A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7402" y="3111225"/>
            <a:ext cx="1065500" cy="1065500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A195D00-105C-438C-A4D6-63514934F1F2}"/>
              </a:ext>
            </a:extLst>
          </p:cNvPr>
          <p:cNvCxnSpPr/>
          <p:nvPr/>
        </p:nvCxnSpPr>
        <p:spPr>
          <a:xfrm flipV="1">
            <a:off x="6141866" y="1706004"/>
            <a:ext cx="1136914" cy="6789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DE36114-A825-4602-8337-E86267EAD52C}"/>
              </a:ext>
            </a:extLst>
          </p:cNvPr>
          <p:cNvCxnSpPr/>
          <p:nvPr/>
        </p:nvCxnSpPr>
        <p:spPr>
          <a:xfrm flipV="1">
            <a:off x="6553968" y="3661816"/>
            <a:ext cx="1136914" cy="6789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4C5F201-F760-437B-869F-0B2161093D41}"/>
              </a:ext>
            </a:extLst>
          </p:cNvPr>
          <p:cNvCxnSpPr>
            <a:cxnSpLocks/>
          </p:cNvCxnSpPr>
          <p:nvPr/>
        </p:nvCxnSpPr>
        <p:spPr>
          <a:xfrm>
            <a:off x="8384710" y="2452803"/>
            <a:ext cx="0" cy="678548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65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7" grpId="0"/>
      <p:bldP spid="18" grpId="0"/>
      <p:bldP spid="3" grpId="0"/>
      <p:bldP spid="22" grpId="0"/>
      <p:bldP spid="24" grpId="0"/>
      <p:bldP spid="25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537DBA4-F477-4445-B14E-158F64B02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995" y="1556060"/>
            <a:ext cx="7837131" cy="4396242"/>
          </a:xfrm>
          <a:prstGeom prst="rect">
            <a:avLst/>
          </a:prstGeom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Scanning Platform: automated object location</a:t>
            </a:r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17</a:t>
            </a:fld>
            <a:endParaRPr lang="en-US" dirty="0"/>
          </a:p>
        </p:txBody>
      </p:sp>
      <p:sp>
        <p:nvSpPr>
          <p:cNvPr id="39" name="Text Placeholder 7"/>
          <p:cNvSpPr txBox="1">
            <a:spLocks/>
          </p:cNvSpPr>
          <p:nvPr/>
        </p:nvSpPr>
        <p:spPr>
          <a:xfrm>
            <a:off x="466725" y="850086"/>
            <a:ext cx="11115676" cy="60741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XY movement with automatic object recognition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43533" y="6400413"/>
            <a:ext cx="3962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Open Sans Light" panose="020B0306030504020204"/>
              </a:rPr>
              <a:t>Full video: </a:t>
            </a:r>
            <a:r>
              <a:rPr lang="en-GB" sz="1200" dirty="0">
                <a:latin typeface="Open Sans Light" panose="020B0306030504020204"/>
                <a:hlinkClick r:id="rId3"/>
              </a:rPr>
              <a:t>https://youtu.be/R01_67eKrPA</a:t>
            </a:r>
            <a:endParaRPr lang="en-GB" sz="1200" dirty="0">
              <a:latin typeface="Open Sans Light" panose="020B030603050402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CE3A1E-0965-452A-96A7-1C6960F5F0AB}"/>
              </a:ext>
            </a:extLst>
          </p:cNvPr>
          <p:cNvSpPr txBox="1"/>
          <p:nvPr/>
        </p:nvSpPr>
        <p:spPr>
          <a:xfrm>
            <a:off x="664150" y="1876226"/>
            <a:ext cx="1168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RPi Camera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513A55-795B-47C3-BA15-5508B78025BC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832561" y="2014726"/>
            <a:ext cx="1545639" cy="55566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7B041F1-148D-4D0A-A728-428F723BABC6}"/>
              </a:ext>
            </a:extLst>
          </p:cNvPr>
          <p:cNvSpPr txBox="1"/>
          <p:nvPr/>
        </p:nvSpPr>
        <p:spPr>
          <a:xfrm>
            <a:off x="10216560" y="3532071"/>
            <a:ext cx="1888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RPi Camera</a:t>
            </a:r>
          </a:p>
          <a:p>
            <a:r>
              <a:rPr lang="en-US" sz="1200" dirty="0">
                <a:latin typeface="Open Sans Light" panose="020B0306030504020204"/>
              </a:rPr>
              <a:t>(corrected) perspective</a:t>
            </a:r>
            <a:endParaRPr lang="en-GB" sz="1200" dirty="0">
              <a:latin typeface="Open Sans Light" panose="020B0306030504020204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ED3A8D6-0589-44CE-9673-36F6C132D2BD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10001250" y="3762904"/>
            <a:ext cx="215310" cy="45089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C94B6D6-F895-41E7-AEC0-189782D4C855}"/>
              </a:ext>
            </a:extLst>
          </p:cNvPr>
          <p:cNvSpPr txBox="1"/>
          <p:nvPr/>
        </p:nvSpPr>
        <p:spPr>
          <a:xfrm>
            <a:off x="664150" y="3670570"/>
            <a:ext cx="1168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Microscope</a:t>
            </a:r>
          </a:p>
          <a:p>
            <a:r>
              <a:rPr lang="en-US" sz="1200" dirty="0">
                <a:latin typeface="Open Sans Light" panose="020B0306030504020204"/>
              </a:rPr>
              <a:t>(not used in this demo)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7534192-540B-40D1-AFDF-FF46B5C5B3D3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1832561" y="3670570"/>
            <a:ext cx="2815639" cy="32316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F5D925E-4B53-4D54-9C16-27E06A58B2EA}"/>
              </a:ext>
            </a:extLst>
          </p:cNvPr>
          <p:cNvSpPr txBox="1"/>
          <p:nvPr/>
        </p:nvSpPr>
        <p:spPr>
          <a:xfrm>
            <a:off x="664150" y="4648250"/>
            <a:ext cx="1168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 Light" panose="020B0306030504020204"/>
              </a:rPr>
              <a:t>Laser Pointer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4702AB6-4447-4E9B-B9FB-F447BC7FE1CB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1832561" y="3670570"/>
            <a:ext cx="3419276" cy="111618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08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9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Scanning Platform: a technical slide!</a:t>
            </a:r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18</a:t>
            </a:fld>
            <a:endParaRPr lang="en-US" dirty="0"/>
          </a:p>
        </p:txBody>
      </p:sp>
      <p:sp>
        <p:nvSpPr>
          <p:cNvPr id="7" name="Rounded Rectangle 26">
            <a:extLst>
              <a:ext uri="{FF2B5EF4-FFF2-40B4-BE49-F238E27FC236}">
                <a16:creationId xmlns:a16="http://schemas.microsoft.com/office/drawing/2014/main" id="{F2516173-63EF-4226-8B04-E0EB8E0F9C1B}"/>
              </a:ext>
            </a:extLst>
          </p:cNvPr>
          <p:cNvSpPr/>
          <p:nvPr/>
        </p:nvSpPr>
        <p:spPr>
          <a:xfrm>
            <a:off x="466725" y="1079454"/>
            <a:ext cx="2945148" cy="5276897"/>
          </a:xfrm>
          <a:prstGeom prst="roundRect">
            <a:avLst>
              <a:gd name="adj" fmla="val 13109"/>
            </a:avLst>
          </a:prstGeom>
          <a:noFill/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F36770-547B-452A-A72F-17A748400A2C}"/>
              </a:ext>
            </a:extLst>
          </p:cNvPr>
          <p:cNvSpPr txBox="1">
            <a:spLocks/>
          </p:cNvSpPr>
          <p:nvPr/>
        </p:nvSpPr>
        <p:spPr>
          <a:xfrm>
            <a:off x="548257" y="1309288"/>
            <a:ext cx="1809583" cy="6453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Open Sans" panose="020B06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Motor control</a:t>
            </a:r>
            <a:endParaRPr lang="it" sz="1800" b="1" dirty="0">
              <a:latin typeface="Open Sans" panose="020B06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9" name="Rounded Rectangle 26">
            <a:extLst>
              <a:ext uri="{FF2B5EF4-FFF2-40B4-BE49-F238E27FC236}">
                <a16:creationId xmlns:a16="http://schemas.microsoft.com/office/drawing/2014/main" id="{49781121-59A6-40EE-9D15-B78387F19038}"/>
              </a:ext>
            </a:extLst>
          </p:cNvPr>
          <p:cNvSpPr/>
          <p:nvPr/>
        </p:nvSpPr>
        <p:spPr>
          <a:xfrm>
            <a:off x="3493405" y="1079454"/>
            <a:ext cx="2945148" cy="5276897"/>
          </a:xfrm>
          <a:prstGeom prst="roundRect">
            <a:avLst>
              <a:gd name="adj" fmla="val 12624"/>
            </a:avLst>
          </a:prstGeom>
          <a:noFill/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2ED3087A-2962-457F-BF79-CF2276679542}"/>
              </a:ext>
            </a:extLst>
          </p:cNvPr>
          <p:cNvSpPr txBox="1">
            <a:spLocks/>
          </p:cNvSpPr>
          <p:nvPr/>
        </p:nvSpPr>
        <p:spPr>
          <a:xfrm>
            <a:off x="3574937" y="1309288"/>
            <a:ext cx="2543010" cy="6453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Open Sans" panose="020B06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Object recognition</a:t>
            </a:r>
            <a:endParaRPr lang="it" sz="1800" b="1" dirty="0">
              <a:latin typeface="Open Sans" panose="020B06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11" name="Rounded Rectangle 26">
            <a:extLst>
              <a:ext uri="{FF2B5EF4-FFF2-40B4-BE49-F238E27FC236}">
                <a16:creationId xmlns:a16="http://schemas.microsoft.com/office/drawing/2014/main" id="{F21FBAE9-FA5C-42D2-8A22-97F276FAD06D}"/>
              </a:ext>
            </a:extLst>
          </p:cNvPr>
          <p:cNvSpPr/>
          <p:nvPr/>
        </p:nvSpPr>
        <p:spPr>
          <a:xfrm>
            <a:off x="6520085" y="1079454"/>
            <a:ext cx="5225380" cy="5276897"/>
          </a:xfrm>
          <a:prstGeom prst="roundRect">
            <a:avLst>
              <a:gd name="adj" fmla="val 6929"/>
            </a:avLst>
          </a:prstGeom>
          <a:noFill/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FFAB55F3-5A8A-4EC3-9D1A-460301B8F305}"/>
              </a:ext>
            </a:extLst>
          </p:cNvPr>
          <p:cNvSpPr txBox="1">
            <a:spLocks/>
          </p:cNvSpPr>
          <p:nvPr/>
        </p:nvSpPr>
        <p:spPr>
          <a:xfrm>
            <a:off x="6601617" y="1309288"/>
            <a:ext cx="2543010" cy="6453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Open Sans" panose="020B06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Coordinate transform</a:t>
            </a:r>
            <a:endParaRPr lang="it" sz="1800" b="1" dirty="0">
              <a:latin typeface="Open Sans" panose="020B06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150BB53-29DB-4D59-A573-7EF8277EA2F5}"/>
              </a:ext>
            </a:extLst>
          </p:cNvPr>
          <p:cNvSpPr txBox="1">
            <a:spLocks/>
          </p:cNvSpPr>
          <p:nvPr/>
        </p:nvSpPr>
        <p:spPr>
          <a:xfrm>
            <a:off x="606923" y="5748933"/>
            <a:ext cx="2011232" cy="60741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Arduino Nano Every</a:t>
            </a:r>
            <a:endParaRPr lang="it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994F048-9C93-45AE-BEF7-6329D06FA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649203" y="5150417"/>
            <a:ext cx="1393616" cy="628129"/>
          </a:xfrm>
          <a:prstGeom prst="rect">
            <a:avLst/>
          </a:prstGeom>
        </p:spPr>
      </p:pic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209C22CA-040C-4C03-A5CB-470CD84D0FDC}"/>
              </a:ext>
            </a:extLst>
          </p:cNvPr>
          <p:cNvSpPr txBox="1">
            <a:spLocks/>
          </p:cNvSpPr>
          <p:nvPr/>
        </p:nvSpPr>
        <p:spPr>
          <a:xfrm>
            <a:off x="660801" y="1881371"/>
            <a:ext cx="2617471" cy="2876319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The motors need two signals: DIR and STEP</a:t>
            </a:r>
          </a:p>
          <a:p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(open loop)</a:t>
            </a:r>
          </a:p>
          <a:p>
            <a:endParaRPr lang="it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L</a:t>
            </a:r>
            <a:r>
              <a:rPr lang="it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ow jitter and fast: </a:t>
            </a:r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timers</a:t>
            </a:r>
          </a:p>
          <a:p>
            <a:endParaRPr lang="it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r>
              <a:rPr lang="it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Acceleration: </a:t>
            </a:r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very demanding</a:t>
            </a:r>
          </a:p>
          <a:p>
            <a:endParaRPr lang="it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r>
              <a:rPr lang="it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2 independent ax</a:t>
            </a:r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is: even more demanding</a:t>
            </a:r>
            <a:endParaRPr lang="it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BDB0B34F-71AF-49BD-AAEC-E6CC56148770}"/>
              </a:ext>
            </a:extLst>
          </p:cNvPr>
          <p:cNvSpPr txBox="1">
            <a:spLocks/>
          </p:cNvSpPr>
          <p:nvPr/>
        </p:nvSpPr>
        <p:spPr>
          <a:xfrm>
            <a:off x="3605949" y="1881370"/>
            <a:ext cx="2677612" cy="287631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Pi Camera or </a:t>
            </a:r>
            <a:r>
              <a:rPr lang="en-US" sz="1600" dirty="0" err="1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WebCam</a:t>
            </a:r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 (bird-eye) </a:t>
            </a:r>
          </a:p>
          <a:p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USB microscope (detail)</a:t>
            </a:r>
          </a:p>
          <a:p>
            <a:endParaRPr lang="en-US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Acquired and processed using OpenCV framework</a:t>
            </a:r>
          </a:p>
          <a:p>
            <a:endParaRPr lang="en-US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endParaRPr lang="it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CB371835-F9C9-4199-8873-B6212B6EB5B3}"/>
              </a:ext>
            </a:extLst>
          </p:cNvPr>
          <p:cNvSpPr txBox="1">
            <a:spLocks/>
          </p:cNvSpPr>
          <p:nvPr/>
        </p:nvSpPr>
        <p:spPr>
          <a:xfrm>
            <a:off x="6685699" y="1881369"/>
            <a:ext cx="3391899" cy="39955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Camera: Perspective correction</a:t>
            </a:r>
          </a:p>
          <a:p>
            <a:endParaRPr lang="en-US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r>
              <a:rPr lang="en-US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Point the laser at 3 (or more) known positions and use those as reference point in the camera reference system</a:t>
            </a:r>
          </a:p>
          <a:p>
            <a:endParaRPr lang="en-US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endParaRPr lang="en-US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endParaRPr lang="en-US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endParaRPr lang="en-US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r>
              <a:rPr lang="en-US" sz="15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XY platform:</a:t>
            </a:r>
          </a:p>
          <a:p>
            <a:r>
              <a:rPr lang="en-US" sz="15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Rotation and scaling</a:t>
            </a:r>
          </a:p>
          <a:p>
            <a:endParaRPr lang="en-US" sz="15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Tx/>
              <a:buChar char="-"/>
            </a:pPr>
            <a:r>
              <a:rPr lang="en-US" sz="12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Z might not be perfectly perpendicular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latin typeface="Open Sans Light" panose="020B03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X and Y could be rotated </a:t>
            </a:r>
          </a:p>
          <a:p>
            <a:endParaRPr lang="it" sz="1600" dirty="0">
              <a:latin typeface="Open Sans Light" panose="020B03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21" name="Rounded Rectangle 26">
            <a:extLst>
              <a:ext uri="{FF2B5EF4-FFF2-40B4-BE49-F238E27FC236}">
                <a16:creationId xmlns:a16="http://schemas.microsoft.com/office/drawing/2014/main" id="{ED04588F-2703-4786-91B2-539BBC4D8FCA}"/>
              </a:ext>
            </a:extLst>
          </p:cNvPr>
          <p:cNvSpPr/>
          <p:nvPr/>
        </p:nvSpPr>
        <p:spPr>
          <a:xfrm>
            <a:off x="3493405" y="1079454"/>
            <a:ext cx="8252060" cy="5276897"/>
          </a:xfrm>
          <a:prstGeom prst="roundRect">
            <a:avLst>
              <a:gd name="adj" fmla="val 7089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12D277F5-77BF-49AA-972A-90398C4CB402}"/>
              </a:ext>
            </a:extLst>
          </p:cNvPr>
          <p:cNvSpPr txBox="1">
            <a:spLocks/>
          </p:cNvSpPr>
          <p:nvPr/>
        </p:nvSpPr>
        <p:spPr>
          <a:xfrm>
            <a:off x="7011905" y="6356351"/>
            <a:ext cx="4172924" cy="6453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  <a:latin typeface="Open Sans" panose="020B0606030504020204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Compatible with our probe station…</a:t>
            </a:r>
            <a:endParaRPr lang="it" sz="1800" dirty="0">
              <a:solidFill>
                <a:srgbClr val="FF0000"/>
              </a:solidFill>
              <a:latin typeface="Open Sans" panose="020B0606030504020204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D5C72B1-A09E-4CE5-BEA2-D7FDB6554372}"/>
              </a:ext>
            </a:extLst>
          </p:cNvPr>
          <p:cNvGrpSpPr/>
          <p:nvPr/>
        </p:nvGrpSpPr>
        <p:grpSpPr>
          <a:xfrm>
            <a:off x="9059536" y="2056933"/>
            <a:ext cx="2406246" cy="2162546"/>
            <a:chOff x="9059536" y="2056933"/>
            <a:chExt cx="2406246" cy="2162546"/>
          </a:xfrm>
        </p:grpSpPr>
        <p:pic>
          <p:nvPicPr>
            <p:cNvPr id="20" name="Picture 4" descr="Camera Icons Pdf - Camera Icon Transparent PNG - 1600x1600 - Free ...">
              <a:extLst>
                <a:ext uri="{FF2B5EF4-FFF2-40B4-BE49-F238E27FC236}">
                  <a16:creationId xmlns:a16="http://schemas.microsoft.com/office/drawing/2014/main" id="{3E2B78CA-A7F7-46DF-B1F0-DB4B1F2EA6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5703" y="3214107"/>
              <a:ext cx="969644" cy="720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hought Bubble: Cloud 3">
              <a:extLst>
                <a:ext uri="{FF2B5EF4-FFF2-40B4-BE49-F238E27FC236}">
                  <a16:creationId xmlns:a16="http://schemas.microsoft.com/office/drawing/2014/main" id="{8F29F811-C0FD-443B-B11A-D6D292FE4576}"/>
                </a:ext>
              </a:extLst>
            </p:cNvPr>
            <p:cNvSpPr/>
            <p:nvPr/>
          </p:nvSpPr>
          <p:spPr>
            <a:xfrm>
              <a:off x="10345986" y="2056933"/>
              <a:ext cx="1119796" cy="917765"/>
            </a:xfrm>
            <a:prstGeom prst="cloudCallout">
              <a:avLst>
                <a:gd name="adj1" fmla="val -20502"/>
                <a:gd name="adj2" fmla="val 79936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07216B0-33F8-4C64-BE7E-032F977B3248}"/>
                </a:ext>
              </a:extLst>
            </p:cNvPr>
            <p:cNvSpPr/>
            <p:nvPr/>
          </p:nvSpPr>
          <p:spPr>
            <a:xfrm>
              <a:off x="9059536" y="3574176"/>
              <a:ext cx="645303" cy="645303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" name="Flowchart: Manual Input 2">
              <a:extLst>
                <a:ext uri="{FF2B5EF4-FFF2-40B4-BE49-F238E27FC236}">
                  <a16:creationId xmlns:a16="http://schemas.microsoft.com/office/drawing/2014/main" id="{D3689A00-B78B-4E03-B3DB-BD690888A87E}"/>
                </a:ext>
              </a:extLst>
            </p:cNvPr>
            <p:cNvSpPr/>
            <p:nvPr/>
          </p:nvSpPr>
          <p:spPr>
            <a:xfrm rot="5400000">
              <a:off x="10703624" y="2229221"/>
              <a:ext cx="419361" cy="532116"/>
            </a:xfrm>
            <a:prstGeom prst="flowChartManualInput">
              <a:avLst/>
            </a:prstGeom>
            <a:noFill/>
            <a:ln w="3810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5C832A-5847-459C-9128-291F33AB31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2" t="-11049" r="-13790" b="12511"/>
          <a:stretch/>
        </p:blipFill>
        <p:spPr bwMode="auto">
          <a:xfrm>
            <a:off x="3719898" y="3267987"/>
            <a:ext cx="2376101" cy="283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upload.wikimedia.org/wikipedia/commons/thumb/3/...">
            <a:extLst>
              <a:ext uri="{FF2B5EF4-FFF2-40B4-BE49-F238E27FC236}">
                <a16:creationId xmlns:a16="http://schemas.microsoft.com/office/drawing/2014/main" id="{CD375D6E-133F-40C4-B946-ED6F3CBE0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845" y="5111533"/>
            <a:ext cx="620593" cy="76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71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  <p:bldP spid="17" grpId="0"/>
      <p:bldP spid="18" grpId="0"/>
      <p:bldP spid="21" grpId="0" animBg="1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66726" y="81093"/>
            <a:ext cx="8353814" cy="1486450"/>
          </a:xfrm>
        </p:spPr>
        <p:txBody>
          <a:bodyPr/>
          <a:lstStyle/>
          <a:p>
            <a:r>
              <a:rPr lang="en-US" b="1" dirty="0"/>
              <a:t>Conclusions</a:t>
            </a:r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19</a:t>
            </a:fld>
            <a:endParaRPr lang="en-US" dirty="0"/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952936" y="1567543"/>
            <a:ext cx="10427045" cy="46627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Within the upgrade program of the CMS MIP Timing Detector an automated test platform has been designed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The platform has 2 axis precise motion (XY) and fully custom control hardware/firmware</a:t>
            </a:r>
          </a:p>
          <a:p>
            <a:pPr marL="1492728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The platform can be also modified to be used with particle beams (YZ movement)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The platform has cameras for object recognition and precise positioning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The platform is equipped with a Sr90 radioactive element and with a magnetic spectrometer to select electrons &gt; 1MeV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A “thin” trigger/time reference system is under development: </a:t>
            </a:r>
            <a:r>
              <a:rPr lang="en-US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further research and tests are needed</a:t>
            </a: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, but promising results.</a:t>
            </a:r>
            <a:endParaRPr lang="it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endParaRPr lang="it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1492728" lvl="1" indent="-285750">
              <a:buFont typeface="Arial" panose="020B0604020202020204" pitchFamily="34" charset="0"/>
              <a:buChar char="•"/>
            </a:pPr>
            <a:endParaRPr lang="it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2518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66726" y="81093"/>
            <a:ext cx="8353814" cy="1486450"/>
          </a:xfrm>
        </p:spPr>
        <p:txBody>
          <a:bodyPr/>
          <a:lstStyle/>
          <a:p>
            <a:r>
              <a:rPr lang="en-US" b="1" dirty="0"/>
              <a:t>Test Platform for Automated Scan of Multiple Sensors</a:t>
            </a:r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2</a:t>
            </a:fld>
            <a:endParaRPr lang="en-US" dirty="0"/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1025882" y="1509728"/>
            <a:ext cx="8063273" cy="46627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The CMS MTD: MIP Timing Detector for HL-LHC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UFSDs for the MTD End Caps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Characterization of a Timing Detector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Development of an automated scanning platform:	</a:t>
            </a:r>
          </a:p>
          <a:p>
            <a:pPr marL="1492728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it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1492728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Magnetic spectrometer for Sr</a:t>
            </a:r>
            <a:r>
              <a:rPr lang="it" sz="1600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90</a:t>
            </a:r>
            <a:endParaRPr lang="it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1492728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Trigger and time reference</a:t>
            </a:r>
          </a:p>
          <a:p>
            <a:pPr marL="1492728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Hardware: designed using easily available and accessible components</a:t>
            </a:r>
          </a:p>
          <a:p>
            <a:pPr marL="1492728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Software: custom control and measurement software/firmware</a:t>
            </a:r>
          </a:p>
          <a:p>
            <a:pPr marL="1492728" lvl="1" indent="-285750">
              <a:buFont typeface="Arial" panose="020B0604020202020204" pitchFamily="34" charset="0"/>
              <a:buChar char="•"/>
            </a:pPr>
            <a:endParaRPr lang="it" sz="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endParaRPr lang="it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  <a:p>
            <a:pPr marL="1492728" lvl="1" indent="-285750">
              <a:buFont typeface="Arial" panose="020B0604020202020204" pitchFamily="34" charset="0"/>
              <a:buChar char="•"/>
            </a:pPr>
            <a:endParaRPr lang="it" sz="1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EDF028-F536-49E8-8F7E-130F965EF0CF}"/>
              </a:ext>
            </a:extLst>
          </p:cNvPr>
          <p:cNvSpPr/>
          <p:nvPr/>
        </p:nvSpPr>
        <p:spPr>
          <a:xfrm rot="1353826">
            <a:off x="8433213" y="3729527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Generic problem!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05692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/>
          <p:cNvGrpSpPr/>
          <p:nvPr/>
        </p:nvGrpSpPr>
        <p:grpSpPr>
          <a:xfrm>
            <a:off x="539016" y="1388689"/>
            <a:ext cx="2313250" cy="1974073"/>
            <a:chOff x="472931" y="1594810"/>
            <a:chExt cx="2899541" cy="2474400"/>
          </a:xfrm>
        </p:grpSpPr>
        <p:grpSp>
          <p:nvGrpSpPr>
            <p:cNvPr id="82" name="Group 81"/>
            <p:cNvGrpSpPr/>
            <p:nvPr/>
          </p:nvGrpSpPr>
          <p:grpSpPr>
            <a:xfrm>
              <a:off x="1001243" y="1728712"/>
              <a:ext cx="1862973" cy="1876648"/>
              <a:chOff x="1062762" y="2078181"/>
              <a:chExt cx="3651579" cy="3678384"/>
            </a:xfrm>
          </p:grpSpPr>
          <p:sp>
            <p:nvSpPr>
              <p:cNvPr id="102" name="Explosion 1 101"/>
              <p:cNvSpPr/>
              <p:nvPr/>
            </p:nvSpPr>
            <p:spPr>
              <a:xfrm>
                <a:off x="2684335" y="3794384"/>
                <a:ext cx="221673" cy="249381"/>
              </a:xfrm>
              <a:prstGeom prst="irregularSeal1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03" name="Straight Connector 102"/>
              <p:cNvCxnSpPr/>
              <p:nvPr/>
            </p:nvCxnSpPr>
            <p:spPr>
              <a:xfrm flipV="1">
                <a:off x="2780145" y="2078181"/>
                <a:ext cx="1080655" cy="183341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V="1">
                <a:off x="2780145" y="2355273"/>
                <a:ext cx="1194857" cy="1556327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H="1" flipV="1">
                <a:off x="2170545" y="2355273"/>
                <a:ext cx="609600" cy="1567873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H="1" flipV="1">
                <a:off x="2780145" y="3923146"/>
                <a:ext cx="1080655" cy="183341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H="1" flipV="1">
                <a:off x="2780145" y="3911600"/>
                <a:ext cx="1194857" cy="1556327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V="1">
                <a:off x="2170545" y="3911600"/>
                <a:ext cx="609600" cy="1567873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rot="16786725" flipV="1">
                <a:off x="1439144" y="2320871"/>
                <a:ext cx="1080655" cy="183341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rot="16786725" flipV="1">
                <a:off x="1528275" y="2426677"/>
                <a:ext cx="1194857" cy="1556327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rot="16786725" flipH="1" flipV="1">
                <a:off x="1673354" y="3311005"/>
                <a:ext cx="609600" cy="1567873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rot="16786725" flipH="1" flipV="1">
                <a:off x="3257304" y="2634227"/>
                <a:ext cx="1080655" cy="183341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16786725" flipH="1" flipV="1">
                <a:off x="3061990" y="2691010"/>
                <a:ext cx="1194857" cy="1556327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16786725" flipV="1">
                <a:off x="3207069" y="3575337"/>
                <a:ext cx="609600" cy="1567873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82"/>
            <p:cNvGrpSpPr/>
            <p:nvPr/>
          </p:nvGrpSpPr>
          <p:grpSpPr>
            <a:xfrm>
              <a:off x="961217" y="1686174"/>
              <a:ext cx="1869486" cy="1836229"/>
              <a:chOff x="4307475" y="2118974"/>
              <a:chExt cx="3664345" cy="3599160"/>
            </a:xfrm>
          </p:grpSpPr>
          <p:sp>
            <p:nvSpPr>
              <p:cNvPr id="89" name="Explosion 1 88"/>
              <p:cNvSpPr/>
              <p:nvPr/>
            </p:nvSpPr>
            <p:spPr>
              <a:xfrm rot="20588907">
                <a:off x="6091581" y="3947773"/>
                <a:ext cx="221673" cy="249381"/>
              </a:xfrm>
              <a:prstGeom prst="irregularSeal1">
                <a:avLst/>
              </a:prstGeom>
              <a:solidFill>
                <a:srgbClr val="FF090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90" name="Straight Connector 89"/>
              <p:cNvCxnSpPr/>
              <p:nvPr/>
            </p:nvCxnSpPr>
            <p:spPr>
              <a:xfrm rot="20588907" flipV="1">
                <a:off x="5896920" y="2118974"/>
                <a:ext cx="1080655" cy="1833419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rot="20588907" flipV="1">
                <a:off x="5934631" y="2373564"/>
                <a:ext cx="1194857" cy="1556327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20588907" flipH="1" flipV="1">
                <a:off x="5365447" y="2634866"/>
                <a:ext cx="609600" cy="1567873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20588907" flipH="1" flipV="1">
                <a:off x="6431762" y="3884715"/>
                <a:ext cx="1080655" cy="1833419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20588907" flipH="1" flipV="1">
                <a:off x="6385800" y="3863061"/>
                <a:ext cx="1194857" cy="1556327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20588907" flipV="1">
                <a:off x="5816616" y="4124363"/>
                <a:ext cx="609600" cy="1567873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15775632" flipV="1">
                <a:off x="4683857" y="2739990"/>
                <a:ext cx="1080655" cy="1833419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15775632" flipV="1">
                <a:off x="4757217" y="2804810"/>
                <a:ext cx="1194857" cy="1556327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15775632" flipH="1" flipV="1">
                <a:off x="5166666" y="3693690"/>
                <a:ext cx="609600" cy="1567873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15775632" flipH="1" flipV="1">
                <a:off x="6514783" y="2512818"/>
                <a:ext cx="1080655" cy="1833419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15775632" flipH="1" flipV="1">
                <a:off x="6301701" y="2613179"/>
                <a:ext cx="1194857" cy="1556327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15775632" flipV="1">
                <a:off x="6711150" y="3502058"/>
                <a:ext cx="609600" cy="1567873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/>
            <p:cNvGrpSpPr/>
            <p:nvPr/>
          </p:nvGrpSpPr>
          <p:grpSpPr>
            <a:xfrm>
              <a:off x="721717" y="1626343"/>
              <a:ext cx="2566271" cy="2104550"/>
              <a:chOff x="415600" y="1832364"/>
              <a:chExt cx="5030101" cy="4125091"/>
            </a:xfrm>
          </p:grpSpPr>
          <p:cxnSp>
            <p:nvCxnSpPr>
              <p:cNvPr id="87" name="Straight Arrow Connector 86"/>
              <p:cNvCxnSpPr/>
              <p:nvPr/>
            </p:nvCxnSpPr>
            <p:spPr>
              <a:xfrm flipV="1">
                <a:off x="415600" y="1832364"/>
                <a:ext cx="0" cy="412509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/>
              <p:nvPr/>
            </p:nvCxnSpPr>
            <p:spPr>
              <a:xfrm>
                <a:off x="415600" y="5957455"/>
                <a:ext cx="503010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5" name="TextBox 84"/>
            <p:cNvSpPr txBox="1"/>
            <p:nvPr/>
          </p:nvSpPr>
          <p:spPr>
            <a:xfrm>
              <a:off x="3040539" y="3722006"/>
              <a:ext cx="331933" cy="347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x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72931" y="1594810"/>
              <a:ext cx="327915" cy="347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</a:t>
              </a: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3254882" y="1411510"/>
            <a:ext cx="2313251" cy="1980706"/>
            <a:chOff x="3286529" y="1598017"/>
            <a:chExt cx="2899541" cy="2482713"/>
          </a:xfrm>
        </p:grpSpPr>
        <p:grpSp>
          <p:nvGrpSpPr>
            <p:cNvPr id="116" name="Group 115"/>
            <p:cNvGrpSpPr/>
            <p:nvPr/>
          </p:nvGrpSpPr>
          <p:grpSpPr>
            <a:xfrm>
              <a:off x="4538585" y="1614866"/>
              <a:ext cx="1612833" cy="1624672"/>
              <a:chOff x="1062762" y="2078181"/>
              <a:chExt cx="3651579" cy="3678384"/>
            </a:xfrm>
          </p:grpSpPr>
          <p:sp>
            <p:nvSpPr>
              <p:cNvPr id="138" name="Explosion 1 137"/>
              <p:cNvSpPr/>
              <p:nvPr/>
            </p:nvSpPr>
            <p:spPr>
              <a:xfrm>
                <a:off x="2684335" y="3794384"/>
                <a:ext cx="221673" cy="249381"/>
              </a:xfrm>
              <a:prstGeom prst="irregularSeal1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39" name="Straight Connector 138"/>
              <p:cNvCxnSpPr/>
              <p:nvPr/>
            </p:nvCxnSpPr>
            <p:spPr>
              <a:xfrm flipV="1">
                <a:off x="2780145" y="2078181"/>
                <a:ext cx="1080655" cy="183341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flipV="1">
                <a:off x="2780145" y="2355273"/>
                <a:ext cx="1194857" cy="1556327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H="1" flipV="1">
                <a:off x="2170545" y="2355273"/>
                <a:ext cx="609600" cy="1567873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H="1" flipV="1">
                <a:off x="2780145" y="3923146"/>
                <a:ext cx="1080655" cy="183341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H="1" flipV="1">
                <a:off x="2780145" y="3911600"/>
                <a:ext cx="1194857" cy="1556327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2170545" y="3911600"/>
                <a:ext cx="609600" cy="1567873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rot="16786725" flipV="1">
                <a:off x="1439144" y="2320871"/>
                <a:ext cx="1080655" cy="183341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rot="16786725" flipV="1">
                <a:off x="1528275" y="2426677"/>
                <a:ext cx="1194857" cy="1556327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rot="16786725" flipH="1" flipV="1">
                <a:off x="1673354" y="3311005"/>
                <a:ext cx="609600" cy="1567873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16786725" flipH="1" flipV="1">
                <a:off x="3257304" y="2634227"/>
                <a:ext cx="1080655" cy="183341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rot="16786725" flipH="1" flipV="1">
                <a:off x="3061990" y="2691010"/>
                <a:ext cx="1194857" cy="1556327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rot="16786725" flipV="1">
                <a:off x="3207069" y="3575336"/>
                <a:ext cx="609599" cy="1567872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Group 116"/>
            <p:cNvGrpSpPr/>
            <p:nvPr/>
          </p:nvGrpSpPr>
          <p:grpSpPr>
            <a:xfrm>
              <a:off x="3435140" y="1721777"/>
              <a:ext cx="1869486" cy="1836229"/>
              <a:chOff x="4307475" y="2118974"/>
              <a:chExt cx="3664345" cy="3599160"/>
            </a:xfrm>
          </p:grpSpPr>
          <p:sp>
            <p:nvSpPr>
              <p:cNvPr id="125" name="Explosion 1 124"/>
              <p:cNvSpPr/>
              <p:nvPr/>
            </p:nvSpPr>
            <p:spPr>
              <a:xfrm rot="20588907">
                <a:off x="6091581" y="3947773"/>
                <a:ext cx="221673" cy="249381"/>
              </a:xfrm>
              <a:prstGeom prst="irregularSeal1">
                <a:avLst/>
              </a:prstGeom>
              <a:solidFill>
                <a:srgbClr val="FF090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26" name="Straight Connector 125"/>
              <p:cNvCxnSpPr/>
              <p:nvPr/>
            </p:nvCxnSpPr>
            <p:spPr>
              <a:xfrm rot="20588907" flipV="1">
                <a:off x="5896920" y="2118974"/>
                <a:ext cx="1080655" cy="1833419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rot="20588907" flipV="1">
                <a:off x="5934631" y="2373564"/>
                <a:ext cx="1194857" cy="1556327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rot="20588907" flipH="1" flipV="1">
                <a:off x="5365447" y="2634866"/>
                <a:ext cx="609600" cy="1567873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rot="20588907" flipH="1" flipV="1">
                <a:off x="6431762" y="3884715"/>
                <a:ext cx="1080655" cy="1833419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rot="20588907" flipH="1" flipV="1">
                <a:off x="6385800" y="3863061"/>
                <a:ext cx="1194857" cy="1556327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rot="20588907" flipV="1">
                <a:off x="5816616" y="4124363"/>
                <a:ext cx="609600" cy="1567873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rot="15775632" flipV="1">
                <a:off x="4683857" y="2739990"/>
                <a:ext cx="1080655" cy="1833419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rot="15775632" flipV="1">
                <a:off x="4757217" y="2804810"/>
                <a:ext cx="1194857" cy="1556327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rot="15775632" flipH="1" flipV="1">
                <a:off x="5166666" y="3693690"/>
                <a:ext cx="609600" cy="1567873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rot="15775632" flipH="1" flipV="1">
                <a:off x="6514783" y="2512818"/>
                <a:ext cx="1080655" cy="1833419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15775632" flipH="1" flipV="1">
                <a:off x="6301701" y="2613179"/>
                <a:ext cx="1194857" cy="1556327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15775632" flipV="1">
                <a:off x="6711150" y="3502058"/>
                <a:ext cx="609600" cy="1567873"/>
              </a:xfrm>
              <a:prstGeom prst="line">
                <a:avLst/>
              </a:prstGeom>
              <a:solidFill>
                <a:srgbClr val="FF0909"/>
              </a:solidFill>
              <a:ln>
                <a:solidFill>
                  <a:srgbClr val="FF090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Group 117"/>
            <p:cNvGrpSpPr/>
            <p:nvPr/>
          </p:nvGrpSpPr>
          <p:grpSpPr>
            <a:xfrm>
              <a:off x="3533821" y="1619037"/>
              <a:ext cx="2566271" cy="2104550"/>
              <a:chOff x="415600" y="1832364"/>
              <a:chExt cx="5030101" cy="4125091"/>
            </a:xfrm>
          </p:grpSpPr>
          <p:cxnSp>
            <p:nvCxnSpPr>
              <p:cNvPr id="123" name="Straight Arrow Connector 122"/>
              <p:cNvCxnSpPr/>
              <p:nvPr/>
            </p:nvCxnSpPr>
            <p:spPr>
              <a:xfrm flipV="1">
                <a:off x="415600" y="1832364"/>
                <a:ext cx="0" cy="412509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/>
              <p:nvPr/>
            </p:nvCxnSpPr>
            <p:spPr>
              <a:xfrm>
                <a:off x="415600" y="5957455"/>
                <a:ext cx="503010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9" name="Straight Arrow Connector 118"/>
            <p:cNvCxnSpPr/>
            <p:nvPr/>
          </p:nvCxnSpPr>
          <p:spPr>
            <a:xfrm flipV="1">
              <a:off x="3529121" y="2822230"/>
              <a:ext cx="2307957" cy="8997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5854137" y="3733526"/>
              <a:ext cx="331933" cy="347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x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286529" y="1598017"/>
              <a:ext cx="327915" cy="347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700074" y="2766000"/>
              <a:ext cx="225631" cy="347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CMS MIP Timing Detector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 algn="just"/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A precise timing detector can be used for Particle Identification or for pile-up suppression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6150742" y="2492351"/>
            <a:ext cx="5532836" cy="3204084"/>
            <a:chOff x="3025287" y="2279650"/>
            <a:chExt cx="7054039" cy="4085017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25287" y="2279650"/>
              <a:ext cx="7054039" cy="4076701"/>
            </a:xfrm>
            <a:prstGeom prst="rect">
              <a:avLst/>
            </a:prstGeom>
          </p:spPr>
        </p:pic>
        <p:sp>
          <p:nvSpPr>
            <p:cNvPr id="46" name="Rectangle 45"/>
            <p:cNvSpPr/>
            <p:nvPr/>
          </p:nvSpPr>
          <p:spPr>
            <a:xfrm>
              <a:off x="6014346" y="2365577"/>
              <a:ext cx="4064979" cy="4711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  <a:latin typeface="Open Sans" panose="020B0606030504020204"/>
                  <a:sym typeface="Open Sans"/>
                </a:rPr>
                <a:t>Barrel Timing Layer LYSO + </a:t>
              </a:r>
              <a:r>
                <a:rPr lang="en-GB" sz="1000" dirty="0" err="1">
                  <a:solidFill>
                    <a:schemeClr val="bg1"/>
                  </a:solidFill>
                  <a:latin typeface="Open Sans" panose="020B0606030504020204"/>
                  <a:sym typeface="Open Sans"/>
                </a:rPr>
                <a:t>SiPM</a:t>
              </a:r>
              <a:endParaRPr lang="it" sz="1000" dirty="0">
                <a:solidFill>
                  <a:schemeClr val="bg1"/>
                </a:solidFill>
                <a:latin typeface="Open Sans" panose="020B0606030504020204"/>
                <a:sym typeface="Open Sans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272532" y="5893508"/>
              <a:ext cx="4264365" cy="4711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  <a:latin typeface="Open Sans" panose="020B0606030504020204"/>
                  <a:sym typeface="Open Sans"/>
                </a:rPr>
                <a:t>Endcap Timing Layers (ETL) LGADs</a:t>
              </a:r>
              <a:endParaRPr lang="it" sz="1000" dirty="0">
                <a:solidFill>
                  <a:schemeClr val="bg1"/>
                </a:solidFill>
                <a:latin typeface="Open Sans" panose="020B0606030504020204"/>
                <a:sym typeface="Open Sans"/>
              </a:endParaRPr>
            </a:p>
          </p:txBody>
        </p:sp>
        <p:cxnSp>
          <p:nvCxnSpPr>
            <p:cNvPr id="64" name="Straight Arrow Connector 63"/>
            <p:cNvCxnSpPr>
              <a:stCxn id="46" idx="2"/>
            </p:cNvCxnSpPr>
            <p:nvPr/>
          </p:nvCxnSpPr>
          <p:spPr>
            <a:xfrm flipH="1">
              <a:off x="6768765" y="2836736"/>
              <a:ext cx="1278072" cy="8071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50" idx="0"/>
            </p:cNvCxnSpPr>
            <p:nvPr/>
          </p:nvCxnSpPr>
          <p:spPr>
            <a:xfrm flipH="1" flipV="1">
              <a:off x="5267326" y="4829177"/>
              <a:ext cx="1137389" cy="10643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50" idx="0"/>
            </p:cNvCxnSpPr>
            <p:nvPr/>
          </p:nvCxnSpPr>
          <p:spPr>
            <a:xfrm flipV="1">
              <a:off x="6404715" y="5086352"/>
              <a:ext cx="1231578" cy="8071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Rectangle 77"/>
          <p:cNvSpPr/>
          <p:nvPr/>
        </p:nvSpPr>
        <p:spPr>
          <a:xfrm>
            <a:off x="580407" y="147534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Open Sans"/>
              </a:rPr>
              <a:t> </a:t>
            </a:r>
            <a:endParaRPr lang="en-US" dirty="0"/>
          </a:p>
        </p:txBody>
      </p:sp>
      <p:grpSp>
        <p:nvGrpSpPr>
          <p:cNvPr id="80" name="Group 79"/>
          <p:cNvGrpSpPr/>
          <p:nvPr/>
        </p:nvGrpSpPr>
        <p:grpSpPr>
          <a:xfrm>
            <a:off x="626405" y="3293947"/>
            <a:ext cx="5383290" cy="3291373"/>
            <a:chOff x="58468" y="1398836"/>
            <a:chExt cx="7275078" cy="4448021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694" y="1947195"/>
              <a:ext cx="6684576" cy="3709987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6505575" y="5472516"/>
              <a:ext cx="827971" cy="374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z (cm)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8468" y="1896988"/>
              <a:ext cx="723987" cy="374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t (ns)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14471" y="1398836"/>
              <a:ext cx="6428445" cy="62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200 pileup interactions in 4D space</a:t>
              </a:r>
            </a:p>
          </p:txBody>
        </p:sp>
      </p:grpSp>
      <p:sp>
        <p:nvSpPr>
          <p:cNvPr id="151" name="Rectangle 150"/>
          <p:cNvSpPr/>
          <p:nvPr/>
        </p:nvSpPr>
        <p:spPr>
          <a:xfrm>
            <a:off x="6725728" y="1298359"/>
            <a:ext cx="4069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rgbClr val="40404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CMS MIP Timing Detector: 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40404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30-40 </a:t>
            </a:r>
            <a:r>
              <a:rPr lang="en-GB" dirty="0" err="1">
                <a:solidFill>
                  <a:srgbClr val="40404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ps</a:t>
            </a:r>
            <a:r>
              <a:rPr lang="en-GB" dirty="0">
                <a:solidFill>
                  <a:srgbClr val="40404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timestamp for every track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2207" y="3199843"/>
            <a:ext cx="3562843" cy="34796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5905050" y="6007671"/>
            <a:ext cx="56594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Spurious track-to-PV association suppressed by factor of ~3</a:t>
            </a:r>
          </a:p>
        </p:txBody>
      </p:sp>
    </p:spTree>
    <p:extLst>
      <p:ext uri="{BB962C8B-B14F-4D97-AF65-F5344CB8AC3E}">
        <p14:creationId xmlns:p14="http://schemas.microsoft.com/office/powerpoint/2010/main" val="60746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UFSDs for the MTD End Caps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Using UFSDs for a “CMS size” detector poses many challenging 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0" t="2656" r="28699" b="1678"/>
          <a:stretch/>
        </p:blipFill>
        <p:spPr>
          <a:xfrm>
            <a:off x="470300" y="1248477"/>
            <a:ext cx="4855845" cy="53320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7" name="Rectangle 26"/>
              <p:cNvSpPr/>
              <p:nvPr/>
            </p:nvSpPr>
            <p:spPr>
              <a:xfrm>
                <a:off x="5383478" y="1248477"/>
                <a:ext cx="6300860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R="10620" algn="just">
                  <a:lnSpc>
                    <a:spcPct val="150000"/>
                  </a:lnSpc>
                </a:pPr>
                <a:r>
                  <a:rPr lang="en-GB" sz="1600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Two disks of UFSDs (per side)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Open Sans Light" panose="020B0306030504020204" pitchFamily="34" charset="0"/>
                        <a:cs typeface="Open Sans Light" panose="020B0306030504020204" pitchFamily="34" charset="0"/>
                      </a:rPr>
                      <m:t>1</m:t>
                    </m:r>
                    <m:r>
                      <a:rPr lang="en-US" sz="1600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Open Sans Light" panose="020B0306030504020204" pitchFamily="34" charset="0"/>
                        <a:cs typeface="Open Sans Light" panose="020B0306030504020204" pitchFamily="34" charset="0"/>
                      </a:rPr>
                      <m:t>.</m:t>
                    </m:r>
                    <m:r>
                      <a:rPr lang="en-GB" sz="16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Open Sans Light" panose="020B0306030504020204" pitchFamily="34" charset="0"/>
                        <a:cs typeface="Open Sans Light" panose="020B0306030504020204" pitchFamily="34" charset="0"/>
                      </a:rPr>
                      <m:t>6 &lt;</m:t>
                    </m:r>
                    <m:d>
                      <m:dPr>
                        <m:begChr m:val="|"/>
                        <m:endChr m:val="|"/>
                        <m:ctrlPr>
                          <a:rPr lang="en-150" sz="160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Open Sans Light" panose="020B0306030504020204" pitchFamily="34" charset="0"/>
                            <a:cs typeface="Open Sans Light" panose="020B0306030504020204" pitchFamily="34" charset="0"/>
                          </a:rPr>
                        </m:ctrlPr>
                      </m:dPr>
                      <m:e>
                        <m:r>
                          <a:rPr lang="en-150" sz="160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Open Sans Light" panose="020B0306030504020204" pitchFamily="34" charset="0"/>
                          </a:rPr>
                          <m:t>𝜂</m:t>
                        </m:r>
                      </m:e>
                    </m:d>
                    <m:r>
                      <a:rPr lang="en-US" sz="1600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Open Sans Light" panose="020B0306030504020204" pitchFamily="34" charset="0"/>
                        <a:cs typeface="Open Sans Light" panose="020B0306030504020204" pitchFamily="34" charset="0"/>
                      </a:rPr>
                      <m:t>&lt;3.0</m:t>
                    </m:r>
                    <m:r>
                      <a:rPr lang="en-GB" sz="16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Open Sans Light" panose="020B0306030504020204" pitchFamily="34" charset="0"/>
                        <a:cs typeface="Open Sans Light" panose="020B0306030504020204" pitchFamily="34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:</a:t>
                </a:r>
              </a:p>
              <a:p>
                <a:pPr marR="10620" algn="just">
                  <a:lnSpc>
                    <a:spcPct val="150000"/>
                  </a:lnSpc>
                </a:pPr>
                <a:r>
                  <a:rPr lang="en-GB" sz="1600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Average 1.8 hits per track</a:t>
                </a:r>
              </a:p>
              <a:p>
                <a:pPr marR="10620" algn="just">
                  <a:lnSpc>
                    <a:spcPct val="150000"/>
                  </a:lnSpc>
                </a:pPr>
                <a:r>
                  <a:rPr lang="en-GB" sz="1600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Designed for </a:t>
                </a:r>
                <a:r>
                  <a:rPr lang="en-GB" sz="1600" b="1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σ &lt; 50 </a:t>
                </a:r>
                <a:r>
                  <a:rPr lang="en-GB" sz="1600" b="1" dirty="0" err="1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ps</a:t>
                </a:r>
                <a:r>
                  <a:rPr lang="en-GB" sz="1600" b="1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 </a:t>
                </a:r>
                <a:r>
                  <a:rPr lang="en-GB" sz="1600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hit</a:t>
                </a:r>
              </a:p>
              <a:p>
                <a:pPr marL="285750" marR="1062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Pad size: 1.3 x 1.3 mm</a:t>
                </a:r>
                <a:r>
                  <a:rPr lang="en-GB" sz="1600" baseline="30000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2</a:t>
                </a:r>
              </a:p>
              <a:p>
                <a:pPr marL="285750" marR="1062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High fill factor (&gt;85% per layer)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16624 sensors of 2x4 cm</a:t>
                </a:r>
                <a:r>
                  <a:rPr lang="en-GB" sz="1600" baseline="30000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2</a:t>
                </a:r>
              </a:p>
              <a:p>
                <a:pPr marR="10620" algn="just">
                  <a:lnSpc>
                    <a:spcPct val="150000"/>
                  </a:lnSpc>
                </a:pPr>
                <a:endParaRPr lang="en-GB" sz="16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mc:Choice>
        <mc:Fallback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478" y="1248477"/>
                <a:ext cx="6300860" cy="2677656"/>
              </a:xfrm>
              <a:prstGeom prst="rect">
                <a:avLst/>
              </a:prstGeom>
              <a:blipFill>
                <a:blip r:embed="rId3"/>
                <a:stretch>
                  <a:fillRect l="-48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286" t="2899" r="1370" b="61551"/>
          <a:stretch/>
        </p:blipFill>
        <p:spPr>
          <a:xfrm>
            <a:off x="5326145" y="4763453"/>
            <a:ext cx="1691640" cy="177546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463143" y="4315006"/>
            <a:ext cx="4055270" cy="4082690"/>
            <a:chOff x="5584030" y="5349031"/>
            <a:chExt cx="2002632" cy="2016173"/>
          </a:xfrm>
        </p:grpSpPr>
        <p:pic>
          <p:nvPicPr>
            <p:cNvPr id="12" name="Picture 11" descr="Geometry_ETL.tiff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755"/>
            <a:stretch/>
          </p:blipFill>
          <p:spPr>
            <a:xfrm>
              <a:off x="5584030" y="5349031"/>
              <a:ext cx="2002632" cy="1037481"/>
            </a:xfrm>
            <a:prstGeom prst="rect">
              <a:avLst/>
            </a:prstGeom>
          </p:spPr>
        </p:pic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B09252CA-06EC-0149-A2D9-5EC804EF224F}"/>
                </a:ext>
              </a:extLst>
            </p:cNvPr>
            <p:cNvSpPr/>
            <p:nvPr/>
          </p:nvSpPr>
          <p:spPr>
            <a:xfrm>
              <a:off x="5629274" y="5402727"/>
              <a:ext cx="1900238" cy="1962477"/>
            </a:xfrm>
            <a:prstGeom prst="blockArc">
              <a:avLst>
                <a:gd name="adj1" fmla="val 10823932"/>
                <a:gd name="adj2" fmla="val 21583143"/>
                <a:gd name="adj3" fmla="val 12931"/>
              </a:avLst>
            </a:prstGeom>
            <a:solidFill>
              <a:srgbClr val="92D050">
                <a:alpha val="3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Block Arc 13"/>
            <p:cNvSpPr/>
            <p:nvPr/>
          </p:nvSpPr>
          <p:spPr>
            <a:xfrm>
              <a:off x="6199676" y="5977212"/>
              <a:ext cx="766216" cy="818600"/>
            </a:xfrm>
            <a:prstGeom prst="blockArc">
              <a:avLst>
                <a:gd name="adj1" fmla="val 10843748"/>
                <a:gd name="adj2" fmla="val 21547596"/>
                <a:gd name="adj3" fmla="val 20822"/>
              </a:avLst>
            </a:prstGeom>
            <a:solidFill>
              <a:srgbClr val="FF0000">
                <a:alpha val="3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525980" y="3541502"/>
            <a:ext cx="2457936" cy="69916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R="53520" lvl="1">
              <a:lnSpc>
                <a:spcPct val="150000"/>
              </a:lnSpc>
            </a:pPr>
            <a:r>
              <a:rPr lang="en-GB" sz="14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Up to 2x10</a:t>
            </a:r>
            <a:r>
              <a:rPr lang="en-GB" sz="1400" baseline="300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15</a:t>
            </a:r>
            <a:r>
              <a:rPr lang="en-GB" sz="14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GB" sz="1400" dirty="0" err="1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n</a:t>
            </a:r>
            <a:r>
              <a:rPr lang="en-GB" sz="1400" baseline="-25000" dirty="0" err="1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eq</a:t>
            </a:r>
            <a:r>
              <a:rPr lang="en-GB" sz="14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/cm</a:t>
            </a:r>
            <a:r>
              <a:rPr lang="en-GB" sz="1400" baseline="300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2</a:t>
            </a:r>
            <a:r>
              <a:rPr lang="en-GB" sz="14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for 15% of sensors</a:t>
            </a:r>
            <a:endParaRPr lang="en-GB" sz="1400" baseline="30000" dirty="0">
              <a:solidFill>
                <a:srgbClr val="4D4D4D">
                  <a:lumMod val="50000"/>
                </a:srgb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9609993" y="3959783"/>
            <a:ext cx="311047" cy="18519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004290" y="3582831"/>
            <a:ext cx="2962729" cy="69852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R="53520" lvl="1" algn="just">
              <a:lnSpc>
                <a:spcPct val="150000"/>
              </a:lnSpc>
            </a:pPr>
            <a:r>
              <a:rPr lang="en-GB" sz="14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Less than 4x10</a:t>
            </a:r>
            <a:r>
              <a:rPr lang="en-GB" sz="1400" baseline="300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14</a:t>
            </a:r>
            <a:r>
              <a:rPr lang="en-GB" sz="14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GB" sz="1400" dirty="0" err="1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n</a:t>
            </a:r>
            <a:r>
              <a:rPr lang="en-GB" sz="1400" baseline="-25000" dirty="0" err="1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eq</a:t>
            </a:r>
            <a:r>
              <a:rPr lang="en-GB" sz="14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/cm</a:t>
            </a:r>
            <a:r>
              <a:rPr lang="en-GB" sz="1400" baseline="300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2</a:t>
            </a:r>
            <a:r>
              <a:rPr lang="en-GB" sz="1400" dirty="0">
                <a:solidFill>
                  <a:srgbClr val="4D4D4D">
                    <a:lumMod val="50000"/>
                  </a:srgb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for 50% of sensors</a:t>
            </a:r>
            <a:endParaRPr lang="en-GB" sz="1400" baseline="30000" dirty="0">
              <a:solidFill>
                <a:srgbClr val="4D4D4D">
                  <a:lumMod val="50000"/>
                </a:srgb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cxnSp>
        <p:nvCxnSpPr>
          <p:cNvPr id="18" name="Straight Arrow Connector 17"/>
          <p:cNvCxnSpPr>
            <a:cxnSpLocks/>
            <a:stCxn id="17" idx="3"/>
          </p:cNvCxnSpPr>
          <p:nvPr/>
        </p:nvCxnSpPr>
        <p:spPr>
          <a:xfrm>
            <a:off x="8967019" y="3932094"/>
            <a:ext cx="558960" cy="9382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570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LGAD read out by the ETROC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Ultra Fast Silicon Detectors (UFSDs) are Low Gain Avalanche Diodes (LGADs) optimized for timing measurements employing a thin multiplication layer to increase the output signal at the passage of a particle of a factor ~20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0770" y="6333922"/>
            <a:ext cx="2488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Time precision: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25~30 </a:t>
            </a:r>
            <a:r>
              <a:rPr lang="en-US" sz="1600" b="1" dirty="0" err="1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ps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5</a:t>
            </a:fld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F04DEEC-F116-0C4B-BD37-BD78FF1F20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701"/>
          <a:stretch/>
        </p:blipFill>
        <p:spPr>
          <a:xfrm>
            <a:off x="419893" y="1517120"/>
            <a:ext cx="4023925" cy="3111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19893" y="4932178"/>
            <a:ext cx="4549672" cy="1267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low-gain mechanism, obtained with a moderately doped p-implant,  is the defining feature of the design. </a:t>
            </a: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6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low gain allows segmenting and keeping the shot noise below the electronic noise,  since the leakage current is low.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8CE81E1-CFC2-46C2-A6F8-371C4AC6CC54}"/>
              </a:ext>
            </a:extLst>
          </p:cNvPr>
          <p:cNvGrpSpPr/>
          <p:nvPr/>
        </p:nvGrpSpPr>
        <p:grpSpPr>
          <a:xfrm>
            <a:off x="4997395" y="2024240"/>
            <a:ext cx="6906697" cy="3017049"/>
            <a:chOff x="806181" y="1766642"/>
            <a:chExt cx="9383523" cy="4479358"/>
          </a:xfrm>
        </p:grpSpPr>
        <p:sp>
          <p:nvSpPr>
            <p:cNvPr id="10" name="Rounded Rectangle 91">
              <a:extLst>
                <a:ext uri="{FF2B5EF4-FFF2-40B4-BE49-F238E27FC236}">
                  <a16:creationId xmlns:a16="http://schemas.microsoft.com/office/drawing/2014/main" id="{AC62419F-1624-42A0-A526-9C45BF1F70EB}"/>
                </a:ext>
              </a:extLst>
            </p:cNvPr>
            <p:cNvSpPr/>
            <p:nvPr/>
          </p:nvSpPr>
          <p:spPr>
            <a:xfrm>
              <a:off x="1340706" y="1830406"/>
              <a:ext cx="7954181" cy="3075832"/>
            </a:xfrm>
            <a:prstGeom prst="roundRect">
              <a:avLst/>
            </a:prstGeom>
            <a:noFill/>
            <a:ln w="3175">
              <a:solidFill>
                <a:schemeClr val="tx1"/>
              </a:solidFill>
              <a:prstDash val="lg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90">
              <a:extLst>
                <a:ext uri="{FF2B5EF4-FFF2-40B4-BE49-F238E27FC236}">
                  <a16:creationId xmlns:a16="http://schemas.microsoft.com/office/drawing/2014/main" id="{83E9A5CD-AA78-4F7A-A5D0-0E111117665B}"/>
                </a:ext>
              </a:extLst>
            </p:cNvPr>
            <p:cNvSpPr/>
            <p:nvPr/>
          </p:nvSpPr>
          <p:spPr>
            <a:xfrm>
              <a:off x="981617" y="2173426"/>
              <a:ext cx="7954181" cy="3075832"/>
            </a:xfrm>
            <a:prstGeom prst="roundRect">
              <a:avLst/>
            </a:prstGeom>
            <a:noFill/>
            <a:ln w="3175">
              <a:solidFill>
                <a:schemeClr val="tx1"/>
              </a:solidFill>
              <a:prstDash val="lg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89">
              <a:extLst>
                <a:ext uri="{FF2B5EF4-FFF2-40B4-BE49-F238E27FC236}">
                  <a16:creationId xmlns:a16="http://schemas.microsoft.com/office/drawing/2014/main" id="{2FABFBD6-56C6-45EC-9CF3-7FFBD859CD03}"/>
                </a:ext>
              </a:extLst>
            </p:cNvPr>
            <p:cNvSpPr/>
            <p:nvPr/>
          </p:nvSpPr>
          <p:spPr>
            <a:xfrm>
              <a:off x="889463" y="2254062"/>
              <a:ext cx="7954181" cy="3075832"/>
            </a:xfrm>
            <a:prstGeom prst="roundRect">
              <a:avLst/>
            </a:prstGeom>
            <a:noFill/>
            <a:ln w="3175">
              <a:solidFill>
                <a:schemeClr val="tx1"/>
              </a:solidFill>
              <a:prstDash val="lg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39">
              <a:extLst>
                <a:ext uri="{FF2B5EF4-FFF2-40B4-BE49-F238E27FC236}">
                  <a16:creationId xmlns:a16="http://schemas.microsoft.com/office/drawing/2014/main" id="{DF47A7FA-9B97-467F-A639-DE0F4BEF73E1}"/>
                </a:ext>
              </a:extLst>
            </p:cNvPr>
            <p:cNvSpPr/>
            <p:nvPr/>
          </p:nvSpPr>
          <p:spPr>
            <a:xfrm>
              <a:off x="806181" y="2351369"/>
              <a:ext cx="7954181" cy="3075832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prstDash val="lg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8">
              <a:extLst>
                <a:ext uri="{FF2B5EF4-FFF2-40B4-BE49-F238E27FC236}">
                  <a16:creationId xmlns:a16="http://schemas.microsoft.com/office/drawing/2014/main" id="{4D9AA958-684C-4E41-8758-CC10D221F3BB}"/>
                </a:ext>
              </a:extLst>
            </p:cNvPr>
            <p:cNvSpPr/>
            <p:nvPr/>
          </p:nvSpPr>
          <p:spPr>
            <a:xfrm>
              <a:off x="1038421" y="2596859"/>
              <a:ext cx="1274354" cy="723127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Hexagon 14">
              <a:extLst>
                <a:ext uri="{FF2B5EF4-FFF2-40B4-BE49-F238E27FC236}">
                  <a16:creationId xmlns:a16="http://schemas.microsoft.com/office/drawing/2014/main" id="{7C894DA3-2709-439C-976F-7C6E26FEF34A}"/>
                </a:ext>
              </a:extLst>
            </p:cNvPr>
            <p:cNvSpPr/>
            <p:nvPr/>
          </p:nvSpPr>
          <p:spPr>
            <a:xfrm>
              <a:off x="1141200" y="3536142"/>
              <a:ext cx="349289" cy="301111"/>
            </a:xfrm>
            <a:prstGeom prst="hexagon">
              <a:avLst/>
            </a:prstGeom>
            <a:pattFill prst="wdUpDiag">
              <a:fgClr>
                <a:schemeClr val="accent6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917490C7-B3C8-4823-BB9B-00552D6A1E51}"/>
                </a:ext>
              </a:extLst>
            </p:cNvPr>
            <p:cNvSpPr/>
            <p:nvPr/>
          </p:nvSpPr>
          <p:spPr>
            <a:xfrm rot="5400000">
              <a:off x="2629310" y="3324035"/>
              <a:ext cx="841374" cy="725322"/>
            </a:xfrm>
            <a:prstGeom prst="triangl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7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7" name="Rounded Rectangle 29">
              <a:extLst>
                <a:ext uri="{FF2B5EF4-FFF2-40B4-BE49-F238E27FC236}">
                  <a16:creationId xmlns:a16="http://schemas.microsoft.com/office/drawing/2014/main" id="{D779C3AD-3B33-42AC-AFA0-57972FAB4DBC}"/>
                </a:ext>
              </a:extLst>
            </p:cNvPr>
            <p:cNvSpPr/>
            <p:nvPr/>
          </p:nvSpPr>
          <p:spPr>
            <a:xfrm>
              <a:off x="2138304" y="4367528"/>
              <a:ext cx="1274354" cy="675802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DAC</a:t>
              </a:r>
              <a:endParaRPr lang="en-US" sz="16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8" name="Rounded Rectangle 30">
              <a:extLst>
                <a:ext uri="{FF2B5EF4-FFF2-40B4-BE49-F238E27FC236}">
                  <a16:creationId xmlns:a16="http://schemas.microsoft.com/office/drawing/2014/main" id="{B57C49AB-51F9-4575-803B-23D0EDA2562C}"/>
                </a:ext>
              </a:extLst>
            </p:cNvPr>
            <p:cNvSpPr/>
            <p:nvPr/>
          </p:nvSpPr>
          <p:spPr>
            <a:xfrm>
              <a:off x="4114448" y="2630446"/>
              <a:ext cx="1458574" cy="675802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Waveform sampling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1B92AE2-357E-43EA-9632-92EDEE816670}"/>
                </a:ext>
              </a:extLst>
            </p:cNvPr>
            <p:cNvCxnSpPr>
              <a:stCxn id="15" idx="0"/>
              <a:endCxn id="16" idx="3"/>
            </p:cNvCxnSpPr>
            <p:nvPr/>
          </p:nvCxnSpPr>
          <p:spPr>
            <a:xfrm flipV="1">
              <a:off x="1490489" y="3686696"/>
              <a:ext cx="1196847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534936D-6E65-4D89-AE03-4D9E24FAAFBA}"/>
                </a:ext>
              </a:extLst>
            </p:cNvPr>
            <p:cNvGrpSpPr/>
            <p:nvPr/>
          </p:nvGrpSpPr>
          <p:grpSpPr>
            <a:xfrm>
              <a:off x="1220461" y="2732342"/>
              <a:ext cx="1092316" cy="296879"/>
              <a:chOff x="1309288" y="1906384"/>
              <a:chExt cx="903202" cy="245480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5F086B71-B7C8-43C6-B086-51772BC90363}"/>
                  </a:ext>
                </a:extLst>
              </p:cNvPr>
              <p:cNvGrpSpPr/>
              <p:nvPr/>
            </p:nvGrpSpPr>
            <p:grpSpPr>
              <a:xfrm>
                <a:off x="1557865" y="1906384"/>
                <a:ext cx="654625" cy="245480"/>
                <a:chOff x="1398120" y="1835596"/>
                <a:chExt cx="654625" cy="245480"/>
              </a:xfrm>
            </p:grpSpPr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783FAF1-D1BC-4ECC-BBF1-3C187BBF7AEE}"/>
                    </a:ext>
                  </a:extLst>
                </p:cNvPr>
                <p:cNvCxnSpPr/>
                <p:nvPr/>
              </p:nvCxnSpPr>
              <p:spPr>
                <a:xfrm flipV="1">
                  <a:off x="1398120" y="1958333"/>
                  <a:ext cx="137417" cy="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FA69A7A6-7C92-4471-AF98-9712BB6B40F8}"/>
                    </a:ext>
                  </a:extLst>
                </p:cNvPr>
                <p:cNvCxnSpPr/>
                <p:nvPr/>
              </p:nvCxnSpPr>
              <p:spPr>
                <a:xfrm flipV="1">
                  <a:off x="1588034" y="1958331"/>
                  <a:ext cx="137417" cy="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EA3372D8-B71C-4638-98A9-171DC82E52E7}"/>
                    </a:ext>
                  </a:extLst>
                </p:cNvPr>
                <p:cNvCxnSpPr/>
                <p:nvPr/>
              </p:nvCxnSpPr>
              <p:spPr>
                <a:xfrm flipV="1">
                  <a:off x="1718398" y="1878424"/>
                  <a:ext cx="195182" cy="809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AAA6D816-F5F8-4FCB-8D07-517B2817AFF0}"/>
                    </a:ext>
                  </a:extLst>
                </p:cNvPr>
                <p:cNvCxnSpPr/>
                <p:nvPr/>
              </p:nvCxnSpPr>
              <p:spPr>
                <a:xfrm flipV="1">
                  <a:off x="1915328" y="1958331"/>
                  <a:ext cx="137417" cy="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A4F1C834-7E19-4D7B-92C7-5D977C5DF808}"/>
                    </a:ext>
                  </a:extLst>
                </p:cNvPr>
                <p:cNvGrpSpPr/>
                <p:nvPr/>
              </p:nvGrpSpPr>
              <p:grpSpPr>
                <a:xfrm rot="16200000">
                  <a:off x="1442438" y="1935476"/>
                  <a:ext cx="245480" cy="45719"/>
                  <a:chOff x="1812101" y="2038281"/>
                  <a:chExt cx="137417" cy="26721"/>
                </a:xfrm>
              </p:grpSpPr>
              <p:cxnSp>
                <p:nvCxnSpPr>
                  <p:cNvPr id="63" name="Straight Connector 62">
                    <a:extLst>
                      <a:ext uri="{FF2B5EF4-FFF2-40B4-BE49-F238E27FC236}">
                        <a16:creationId xmlns:a16="http://schemas.microsoft.com/office/drawing/2014/main" id="{4CA46A29-C664-4A4B-B793-41A4E8B93851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812101" y="2038281"/>
                    <a:ext cx="137417" cy="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>
                    <a:extLst>
                      <a:ext uri="{FF2B5EF4-FFF2-40B4-BE49-F238E27FC236}">
                        <a16:creationId xmlns:a16="http://schemas.microsoft.com/office/drawing/2014/main" id="{AE156E7E-AA5D-49AA-B4BD-672B0A2DCF34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812101" y="2065000"/>
                    <a:ext cx="137417" cy="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57" name="Elbow Connector 60">
                <a:extLst>
                  <a:ext uri="{FF2B5EF4-FFF2-40B4-BE49-F238E27FC236}">
                    <a16:creationId xmlns:a16="http://schemas.microsoft.com/office/drawing/2014/main" id="{9FFAD100-F3D3-4E36-8098-DF12E9337025}"/>
                  </a:ext>
                </a:extLst>
              </p:cNvPr>
              <p:cNvCxnSpPr/>
              <p:nvPr/>
            </p:nvCxnSpPr>
            <p:spPr>
              <a:xfrm>
                <a:off x="1309288" y="1981701"/>
                <a:ext cx="130969" cy="94836"/>
              </a:xfrm>
              <a:prstGeom prst="bentConnector3">
                <a:avLst/>
              </a:prstGeom>
              <a:ln w="6350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Elbow Connector 63">
              <a:extLst>
                <a:ext uri="{FF2B5EF4-FFF2-40B4-BE49-F238E27FC236}">
                  <a16:creationId xmlns:a16="http://schemas.microsoft.com/office/drawing/2014/main" id="{02DD1690-7112-4447-B657-B0F58AC83089}"/>
                </a:ext>
              </a:extLst>
            </p:cNvPr>
            <p:cNvCxnSpPr>
              <a:stCxn id="14" idx="3"/>
              <a:endCxn id="16" idx="3"/>
            </p:cNvCxnSpPr>
            <p:nvPr/>
          </p:nvCxnSpPr>
          <p:spPr>
            <a:xfrm>
              <a:off x="2312775" y="2880783"/>
              <a:ext cx="374561" cy="805914"/>
            </a:xfrm>
            <a:prstGeom prst="bentConnector3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0150B4A-E6CF-4C58-81CB-1CE6DCBAB043}"/>
                </a:ext>
              </a:extLst>
            </p:cNvPr>
            <p:cNvSpPr txBox="1"/>
            <p:nvPr/>
          </p:nvSpPr>
          <p:spPr>
            <a:xfrm>
              <a:off x="1027229" y="3004412"/>
              <a:ext cx="13085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Charge Injection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C5FD4EE-F740-4F2A-866E-59BB45587BB7}"/>
                </a:ext>
              </a:extLst>
            </p:cNvPr>
            <p:cNvSpPr txBox="1"/>
            <p:nvPr/>
          </p:nvSpPr>
          <p:spPr>
            <a:xfrm>
              <a:off x="866424" y="3857530"/>
              <a:ext cx="804924" cy="260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Bump pad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9D11FAC-A5A3-44C2-B101-7EB977CC40BD}"/>
                </a:ext>
              </a:extLst>
            </p:cNvPr>
            <p:cNvSpPr txBox="1"/>
            <p:nvPr/>
          </p:nvSpPr>
          <p:spPr>
            <a:xfrm>
              <a:off x="2626887" y="3561615"/>
              <a:ext cx="7362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PreAmp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C9C7800-4C9D-42E0-933D-FA4AD812C384}"/>
                </a:ext>
              </a:extLst>
            </p:cNvPr>
            <p:cNvGrpSpPr/>
            <p:nvPr/>
          </p:nvGrpSpPr>
          <p:grpSpPr>
            <a:xfrm>
              <a:off x="4034406" y="3424870"/>
              <a:ext cx="1146286" cy="1233547"/>
              <a:chOff x="3768151" y="2628900"/>
              <a:chExt cx="947828" cy="1019982"/>
            </a:xfrm>
          </p:grpSpPr>
          <p:sp>
            <p:nvSpPr>
              <p:cNvPr id="54" name="Isosceles Triangle 53">
                <a:extLst>
                  <a:ext uri="{FF2B5EF4-FFF2-40B4-BE49-F238E27FC236}">
                    <a16:creationId xmlns:a16="http://schemas.microsoft.com/office/drawing/2014/main" id="{2CDBB870-5B03-4C74-A0F1-7E110EB616A5}"/>
                  </a:ext>
                </a:extLst>
              </p:cNvPr>
              <p:cNvSpPr/>
              <p:nvPr/>
            </p:nvSpPr>
            <p:spPr>
              <a:xfrm rot="5400000">
                <a:off x="3766341" y="2699244"/>
                <a:ext cx="1019982" cy="879294"/>
              </a:xfrm>
              <a:prstGeom prst="triangl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5861863-91E6-40BE-8356-7D14A5D2606A}"/>
                  </a:ext>
                </a:extLst>
              </p:cNvPr>
              <p:cNvSpPr txBox="1"/>
              <p:nvPr/>
            </p:nvSpPr>
            <p:spPr>
              <a:xfrm>
                <a:off x="3768151" y="3023475"/>
                <a:ext cx="921469" cy="2290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6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Discriminator</a:t>
                </a:r>
              </a:p>
            </p:txBody>
          </p:sp>
        </p:grpSp>
        <p:sp>
          <p:nvSpPr>
            <p:cNvPr id="28" name="Rounded Rectangle 75">
              <a:extLst>
                <a:ext uri="{FF2B5EF4-FFF2-40B4-BE49-F238E27FC236}">
                  <a16:creationId xmlns:a16="http://schemas.microsoft.com/office/drawing/2014/main" id="{429FF349-0BFB-4FB8-9DC8-387118023FD9}"/>
                </a:ext>
              </a:extLst>
            </p:cNvPr>
            <p:cNvSpPr/>
            <p:nvPr/>
          </p:nvSpPr>
          <p:spPr>
            <a:xfrm>
              <a:off x="3869956" y="4843072"/>
              <a:ext cx="1274355" cy="51251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Pulse Injection</a:t>
              </a:r>
            </a:p>
          </p:txBody>
        </p:sp>
        <p:cxnSp>
          <p:nvCxnSpPr>
            <p:cNvPr id="29" name="Elbow Connector 76">
              <a:extLst>
                <a:ext uri="{FF2B5EF4-FFF2-40B4-BE49-F238E27FC236}">
                  <a16:creationId xmlns:a16="http://schemas.microsoft.com/office/drawing/2014/main" id="{9961459F-50E0-4EB9-B591-50E074F5CB9A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3412658" y="3686696"/>
              <a:ext cx="704632" cy="13547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79">
              <a:extLst>
                <a:ext uri="{FF2B5EF4-FFF2-40B4-BE49-F238E27FC236}">
                  <a16:creationId xmlns:a16="http://schemas.microsoft.com/office/drawing/2014/main" id="{C6E4B523-EC61-4307-83EA-7C16DC2F4E14}"/>
                </a:ext>
              </a:extLst>
            </p:cNvPr>
            <p:cNvCxnSpPr>
              <a:stCxn id="17" idx="3"/>
            </p:cNvCxnSpPr>
            <p:nvPr/>
          </p:nvCxnSpPr>
          <p:spPr>
            <a:xfrm flipV="1">
              <a:off x="3412658" y="4268620"/>
              <a:ext cx="695098" cy="43680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83">
              <a:extLst>
                <a:ext uri="{FF2B5EF4-FFF2-40B4-BE49-F238E27FC236}">
                  <a16:creationId xmlns:a16="http://schemas.microsoft.com/office/drawing/2014/main" id="{3849B969-7867-4EE9-B9CB-ACDEBF0D45F3}"/>
                </a:ext>
              </a:extLst>
            </p:cNvPr>
            <p:cNvCxnSpPr>
              <a:stCxn id="54" idx="0"/>
              <a:endCxn id="52" idx="1"/>
            </p:cNvCxnSpPr>
            <p:nvPr/>
          </p:nvCxnSpPr>
          <p:spPr>
            <a:xfrm flipV="1">
              <a:off x="5180692" y="3657887"/>
              <a:ext cx="651982" cy="38375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86">
              <a:extLst>
                <a:ext uri="{FF2B5EF4-FFF2-40B4-BE49-F238E27FC236}">
                  <a16:creationId xmlns:a16="http://schemas.microsoft.com/office/drawing/2014/main" id="{F2D6BEE9-28E8-40F9-AF76-D2299C2B7DF4}"/>
                </a:ext>
              </a:extLst>
            </p:cNvPr>
            <p:cNvCxnSpPr>
              <a:stCxn id="54" idx="0"/>
              <a:endCxn id="53" idx="1"/>
            </p:cNvCxnSpPr>
            <p:nvPr/>
          </p:nvCxnSpPr>
          <p:spPr>
            <a:xfrm>
              <a:off x="5180692" y="4041644"/>
              <a:ext cx="651982" cy="442013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ounded Rectangle 115">
              <a:extLst>
                <a:ext uri="{FF2B5EF4-FFF2-40B4-BE49-F238E27FC236}">
                  <a16:creationId xmlns:a16="http://schemas.microsoft.com/office/drawing/2014/main" id="{DC89D641-9321-45C6-B7A3-356D886B1227}"/>
                </a:ext>
              </a:extLst>
            </p:cNvPr>
            <p:cNvSpPr/>
            <p:nvPr/>
          </p:nvSpPr>
          <p:spPr>
            <a:xfrm>
              <a:off x="3755550" y="5576089"/>
              <a:ext cx="1006088" cy="54097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PLL</a:t>
              </a:r>
            </a:p>
          </p:txBody>
        </p:sp>
        <p:sp>
          <p:nvSpPr>
            <p:cNvPr id="35" name="Rounded Rectangle 116">
              <a:extLst>
                <a:ext uri="{FF2B5EF4-FFF2-40B4-BE49-F238E27FC236}">
                  <a16:creationId xmlns:a16="http://schemas.microsoft.com/office/drawing/2014/main" id="{F6D7FB0B-8562-4189-ADB7-D0EE990B2956}"/>
                </a:ext>
              </a:extLst>
            </p:cNvPr>
            <p:cNvSpPr/>
            <p:nvPr/>
          </p:nvSpPr>
          <p:spPr>
            <a:xfrm>
              <a:off x="4884093" y="5576089"/>
              <a:ext cx="1006088" cy="54097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Phase Shifter</a:t>
              </a:r>
            </a:p>
          </p:txBody>
        </p:sp>
        <p:sp>
          <p:nvSpPr>
            <p:cNvPr id="36" name="Rounded Rectangle 117">
              <a:extLst>
                <a:ext uri="{FF2B5EF4-FFF2-40B4-BE49-F238E27FC236}">
                  <a16:creationId xmlns:a16="http://schemas.microsoft.com/office/drawing/2014/main" id="{AA2A2FF4-3DA9-4EFA-9CD0-0974224F4A11}"/>
                </a:ext>
              </a:extLst>
            </p:cNvPr>
            <p:cNvSpPr/>
            <p:nvPr/>
          </p:nvSpPr>
          <p:spPr>
            <a:xfrm>
              <a:off x="6012636" y="5576089"/>
              <a:ext cx="1006088" cy="54097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I2C</a:t>
              </a:r>
            </a:p>
          </p:txBody>
        </p:sp>
        <p:sp>
          <p:nvSpPr>
            <p:cNvPr id="37" name="Rounded Rectangle 118">
              <a:extLst>
                <a:ext uri="{FF2B5EF4-FFF2-40B4-BE49-F238E27FC236}">
                  <a16:creationId xmlns:a16="http://schemas.microsoft.com/office/drawing/2014/main" id="{C4B2482D-4659-466C-B562-8E541DC88381}"/>
                </a:ext>
              </a:extLst>
            </p:cNvPr>
            <p:cNvSpPr/>
            <p:nvPr/>
          </p:nvSpPr>
          <p:spPr>
            <a:xfrm>
              <a:off x="7141177" y="5576089"/>
              <a:ext cx="1006088" cy="54097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Fast Control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5AF936A-21A7-4DD1-AEB5-8A0C0511DC60}"/>
                </a:ext>
              </a:extLst>
            </p:cNvPr>
            <p:cNvCxnSpPr/>
            <p:nvPr/>
          </p:nvCxnSpPr>
          <p:spPr>
            <a:xfrm flipV="1">
              <a:off x="8625744" y="4834363"/>
              <a:ext cx="576989" cy="548860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2B4F44D-7DED-4A66-B6E3-ABB6DA04B49B}"/>
                </a:ext>
              </a:extLst>
            </p:cNvPr>
            <p:cNvSpPr txBox="1"/>
            <p:nvPr/>
          </p:nvSpPr>
          <p:spPr>
            <a:xfrm>
              <a:off x="8652668" y="5377795"/>
              <a:ext cx="1322396" cy="8682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16 x 16 </a:t>
              </a:r>
            </a:p>
            <a:p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channels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96325E3-0FDF-4126-946D-CED159AF0A00}"/>
                </a:ext>
              </a:extLst>
            </p:cNvPr>
            <p:cNvSpPr txBox="1"/>
            <p:nvPr/>
          </p:nvSpPr>
          <p:spPr>
            <a:xfrm>
              <a:off x="9415133" y="1766642"/>
              <a:ext cx="774571" cy="338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65 nm</a:t>
              </a: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CBCAE66-BC62-4C44-9A03-DEAFF6DEABBD}"/>
                </a:ext>
              </a:extLst>
            </p:cNvPr>
            <p:cNvCxnSpPr/>
            <p:nvPr/>
          </p:nvCxnSpPr>
          <p:spPr>
            <a:xfrm>
              <a:off x="7112488" y="3508184"/>
              <a:ext cx="191377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2EB6008-EFCC-499F-8D0B-FA690C59E9BA}"/>
                </a:ext>
              </a:extLst>
            </p:cNvPr>
            <p:cNvCxnSpPr/>
            <p:nvPr/>
          </p:nvCxnSpPr>
          <p:spPr>
            <a:xfrm>
              <a:off x="7112488" y="3622524"/>
              <a:ext cx="191377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7ECB735-AB17-43A9-BF3B-9CA8B6E18CC8}"/>
                </a:ext>
              </a:extLst>
            </p:cNvPr>
            <p:cNvCxnSpPr/>
            <p:nvPr/>
          </p:nvCxnSpPr>
          <p:spPr>
            <a:xfrm>
              <a:off x="7112488" y="3736864"/>
              <a:ext cx="191377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85AEEF1-38F8-449F-81D5-B74F4B85E3B0}"/>
                </a:ext>
              </a:extLst>
            </p:cNvPr>
            <p:cNvCxnSpPr/>
            <p:nvPr/>
          </p:nvCxnSpPr>
          <p:spPr>
            <a:xfrm>
              <a:off x="7112488" y="3851205"/>
              <a:ext cx="191377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AB1EB25-0AA9-4044-895F-842E26D81132}"/>
                </a:ext>
              </a:extLst>
            </p:cNvPr>
            <p:cNvCxnSpPr/>
            <p:nvPr/>
          </p:nvCxnSpPr>
          <p:spPr>
            <a:xfrm>
              <a:off x="7105032" y="4288913"/>
              <a:ext cx="191377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5296099-533C-484E-820D-1DF46F258AE8}"/>
                </a:ext>
              </a:extLst>
            </p:cNvPr>
            <p:cNvCxnSpPr/>
            <p:nvPr/>
          </p:nvCxnSpPr>
          <p:spPr>
            <a:xfrm>
              <a:off x="7105032" y="4403252"/>
              <a:ext cx="191377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683C069-9423-4521-943A-866B8450D5D3}"/>
                </a:ext>
              </a:extLst>
            </p:cNvPr>
            <p:cNvCxnSpPr/>
            <p:nvPr/>
          </p:nvCxnSpPr>
          <p:spPr>
            <a:xfrm>
              <a:off x="7105032" y="4517592"/>
              <a:ext cx="191377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6C13CE2-C8A5-4520-B7CE-E9E756DB5876}"/>
                </a:ext>
              </a:extLst>
            </p:cNvPr>
            <p:cNvCxnSpPr/>
            <p:nvPr/>
          </p:nvCxnSpPr>
          <p:spPr>
            <a:xfrm>
              <a:off x="7105032" y="4631933"/>
              <a:ext cx="191377" cy="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lbow Connector 110">
              <a:extLst>
                <a:ext uri="{FF2B5EF4-FFF2-40B4-BE49-F238E27FC236}">
                  <a16:creationId xmlns:a16="http://schemas.microsoft.com/office/drawing/2014/main" id="{A00C95C0-D6B5-4FA6-91EB-D782EE9B2DE1}"/>
                </a:ext>
              </a:extLst>
            </p:cNvPr>
            <p:cNvCxnSpPr>
              <a:cxnSpLocks/>
              <a:stCxn id="16" idx="0"/>
              <a:endCxn id="18" idx="1"/>
            </p:cNvCxnSpPr>
            <p:nvPr/>
          </p:nvCxnSpPr>
          <p:spPr>
            <a:xfrm flipV="1">
              <a:off x="3412658" y="2968348"/>
              <a:ext cx="701790" cy="71834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lbow Connector 57">
              <a:extLst>
                <a:ext uri="{FF2B5EF4-FFF2-40B4-BE49-F238E27FC236}">
                  <a16:creationId xmlns:a16="http://schemas.microsoft.com/office/drawing/2014/main" id="{8765ED1C-BD3C-401E-AEEC-5585CBF3FFA3}"/>
                </a:ext>
              </a:extLst>
            </p:cNvPr>
            <p:cNvCxnSpPr>
              <a:cxnSpLocks/>
              <a:stCxn id="28" idx="3"/>
            </p:cNvCxnSpPr>
            <p:nvPr/>
          </p:nvCxnSpPr>
          <p:spPr>
            <a:xfrm flipV="1">
              <a:off x="5144311" y="4050951"/>
              <a:ext cx="195881" cy="1048378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ounded Rectangle 37">
              <a:extLst>
                <a:ext uri="{FF2B5EF4-FFF2-40B4-BE49-F238E27FC236}">
                  <a16:creationId xmlns:a16="http://schemas.microsoft.com/office/drawing/2014/main" id="{07D62F18-4F66-4869-B52A-2A13C3669A95}"/>
                </a:ext>
              </a:extLst>
            </p:cNvPr>
            <p:cNvSpPr/>
            <p:nvPr/>
          </p:nvSpPr>
          <p:spPr>
            <a:xfrm>
              <a:off x="7298405" y="3047134"/>
              <a:ext cx="1274354" cy="2007627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Digital</a:t>
              </a:r>
            </a:p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Buffer and Read-out</a:t>
              </a:r>
            </a:p>
          </p:txBody>
        </p:sp>
        <p:sp>
          <p:nvSpPr>
            <p:cNvPr id="52" name="Rounded Rectangle 73">
              <a:extLst>
                <a:ext uri="{FF2B5EF4-FFF2-40B4-BE49-F238E27FC236}">
                  <a16:creationId xmlns:a16="http://schemas.microsoft.com/office/drawing/2014/main" id="{A9671237-7B78-46BA-9C58-E5804AB312B4}"/>
                </a:ext>
              </a:extLst>
            </p:cNvPr>
            <p:cNvSpPr/>
            <p:nvPr/>
          </p:nvSpPr>
          <p:spPr>
            <a:xfrm>
              <a:off x="5832674" y="3319986"/>
              <a:ext cx="1274354" cy="675802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TOA</a:t>
              </a:r>
              <a:endParaRPr lang="en-US" sz="16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3" name="Rounded Rectangle 74">
              <a:extLst>
                <a:ext uri="{FF2B5EF4-FFF2-40B4-BE49-F238E27FC236}">
                  <a16:creationId xmlns:a16="http://schemas.microsoft.com/office/drawing/2014/main" id="{842A2754-A247-48C4-842A-E6851031459D}"/>
                </a:ext>
              </a:extLst>
            </p:cNvPr>
            <p:cNvSpPr/>
            <p:nvPr/>
          </p:nvSpPr>
          <p:spPr>
            <a:xfrm>
              <a:off x="5832674" y="4145756"/>
              <a:ext cx="1274354" cy="675802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TOT</a:t>
              </a:r>
              <a:endParaRPr lang="en-US" sz="16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A2770006-EF55-4918-98D3-56D04EEFD624}"/>
              </a:ext>
            </a:extLst>
          </p:cNvPr>
          <p:cNvSpPr/>
          <p:nvPr/>
        </p:nvSpPr>
        <p:spPr>
          <a:xfrm>
            <a:off x="5830951" y="5191929"/>
            <a:ext cx="4808061" cy="1719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0620" lvl="1">
              <a:lnSpc>
                <a:spcPct val="150000"/>
              </a:lnSpc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Main requirements: </a:t>
            </a:r>
          </a:p>
          <a:p>
            <a:pPr marL="742950" marR="1062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ASIC contribution to time precision &lt;40 </a:t>
            </a: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ps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742950" marR="1062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Power consumption: &lt;4 </a:t>
            </a: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mW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/</a:t>
            </a:r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(80 kW total)</a:t>
            </a:r>
          </a:p>
          <a:p>
            <a:pPr marL="742950" marR="1062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Trigger rate: Up to 1 MHz</a:t>
            </a:r>
          </a:p>
          <a:p>
            <a:pPr marR="10620" lvl="1">
              <a:lnSpc>
                <a:spcPct val="150000"/>
              </a:lnSpc>
            </a:pPr>
            <a:endParaRPr lang="en-GB" sz="1200" dirty="0">
              <a:solidFill>
                <a:schemeClr val="accent6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R="10620" lvl="1">
              <a:lnSpc>
                <a:spcPct val="150000"/>
              </a:lnSpc>
            </a:pPr>
            <a:endParaRPr lang="en-GB" sz="1200" dirty="0">
              <a:solidFill>
                <a:schemeClr val="accent6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622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6</a:t>
            </a:fld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6404554" y="1437324"/>
            <a:ext cx="2101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1039838" y="2686304"/>
            <a:ext cx="2018760" cy="17392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1039838" y="2860228"/>
            <a:ext cx="2018760" cy="55599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191488" y="2610919"/>
            <a:ext cx="25028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~50 </a:t>
            </a:r>
            <a:r>
              <a:rPr lang="el-GR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μ</a:t>
            </a: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m LGAD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191488" y="2970929"/>
            <a:ext cx="26933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Silicon substrate</a:t>
            </a:r>
          </a:p>
        </p:txBody>
      </p:sp>
      <p:sp>
        <p:nvSpPr>
          <p:cNvPr id="67" name="Rectangle 66"/>
          <p:cNvSpPr/>
          <p:nvPr/>
        </p:nvSpPr>
        <p:spPr>
          <a:xfrm>
            <a:off x="265101" y="3416219"/>
            <a:ext cx="1156748" cy="55599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2543037" y="3416219"/>
            <a:ext cx="2018760" cy="55599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4561797" y="3426092"/>
            <a:ext cx="19894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PCB with hole under the sensor</a:t>
            </a:r>
          </a:p>
        </p:txBody>
      </p:sp>
      <p:sp>
        <p:nvSpPr>
          <p:cNvPr id="73" name="Rectangle 72"/>
          <p:cNvSpPr/>
          <p:nvPr/>
        </p:nvSpPr>
        <p:spPr>
          <a:xfrm>
            <a:off x="3552417" y="4573653"/>
            <a:ext cx="2808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Time reference</a:t>
            </a:r>
          </a:p>
          <a:p>
            <a:r>
              <a:rPr lang="en-US" sz="16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SiPM</a:t>
            </a: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 or MCP-PMT</a:t>
            </a:r>
          </a:p>
        </p:txBody>
      </p:sp>
      <p:sp>
        <p:nvSpPr>
          <p:cNvPr id="76" name="Rectangle 75"/>
          <p:cNvSpPr/>
          <p:nvPr/>
        </p:nvSpPr>
        <p:spPr>
          <a:xfrm>
            <a:off x="2537353" y="5699934"/>
            <a:ext cx="2808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If a particle hits the scintillator, for sure it crossed the LGAD as MIP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039838" y="4663993"/>
            <a:ext cx="2018760" cy="555991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3058597" y="4663993"/>
            <a:ext cx="302129" cy="55599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/>
          <p:cNvCxnSpPr/>
          <p:nvPr/>
        </p:nvCxnSpPr>
        <p:spPr>
          <a:xfrm>
            <a:off x="1560501" y="2093243"/>
            <a:ext cx="838200" cy="4105275"/>
          </a:xfrm>
          <a:prstGeom prst="line">
            <a:avLst/>
          </a:prstGeom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6934443" y="3199214"/>
            <a:ext cx="2018760" cy="17392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6934443" y="2643223"/>
            <a:ext cx="2018760" cy="55599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6934443" y="4358667"/>
            <a:ext cx="2018760" cy="1167578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9065493" y="3132288"/>
            <a:ext cx="25028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~50 </a:t>
            </a:r>
            <a:r>
              <a:rPr lang="el-GR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μ</a:t>
            </a: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m LGAD</a:t>
            </a:r>
          </a:p>
        </p:txBody>
      </p:sp>
      <p:sp>
        <p:nvSpPr>
          <p:cNvPr id="82" name="Rectangle 81"/>
          <p:cNvSpPr/>
          <p:nvPr/>
        </p:nvSpPr>
        <p:spPr>
          <a:xfrm>
            <a:off x="9065493" y="2756004"/>
            <a:ext cx="26933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Silicon substrate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6934443" y="3370500"/>
            <a:ext cx="2018760" cy="988167"/>
            <a:chOff x="8527478" y="3329493"/>
            <a:chExt cx="2018760" cy="988167"/>
          </a:xfrm>
        </p:grpSpPr>
        <p:sp>
          <p:nvSpPr>
            <p:cNvPr id="79" name="Rectangle 78"/>
            <p:cNvSpPr/>
            <p:nvPr/>
          </p:nvSpPr>
          <p:spPr>
            <a:xfrm>
              <a:off x="8527478" y="3375447"/>
              <a:ext cx="2018760" cy="94221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8572896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673479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8975228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8774062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8874645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9075811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9176394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9478143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9276977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9377560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9578726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9679309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9981058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9779892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9880475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10081641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10182224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10483974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10282807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10383390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Rectangle 103"/>
          <p:cNvSpPr/>
          <p:nvPr/>
        </p:nvSpPr>
        <p:spPr>
          <a:xfrm>
            <a:off x="9097539" y="3707655"/>
            <a:ext cx="26933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ETROC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9065493" y="4759444"/>
            <a:ext cx="26933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PCB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7594340" y="2204944"/>
            <a:ext cx="456688" cy="2248612"/>
          </a:xfrm>
          <a:prstGeom prst="line">
            <a:avLst/>
          </a:prstGeom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6630448" y="1670503"/>
            <a:ext cx="46124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i.e., complete modules, with cooling plates</a:t>
            </a:r>
            <a:r>
              <a:rPr lang="en-15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…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 </a:t>
            </a:r>
          </a:p>
        </p:txBody>
      </p:sp>
      <p:cxnSp>
        <p:nvCxnSpPr>
          <p:cNvPr id="109" name="Straight Connector 108"/>
          <p:cNvCxnSpPr/>
          <p:nvPr/>
        </p:nvCxnSpPr>
        <p:spPr>
          <a:xfrm>
            <a:off x="8051028" y="4453556"/>
            <a:ext cx="181547" cy="923925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6934443" y="5830609"/>
            <a:ext cx="2018760" cy="555991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8953202" y="5830609"/>
            <a:ext cx="302129" cy="55599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445783" y="1343987"/>
            <a:ext cx="4722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Common approach (with radioactive source):</a:t>
            </a:r>
          </a:p>
        </p:txBody>
      </p:sp>
      <p:sp>
        <p:nvSpPr>
          <p:cNvPr id="3" name="Rectangle 2"/>
          <p:cNvSpPr/>
          <p:nvPr/>
        </p:nvSpPr>
        <p:spPr>
          <a:xfrm>
            <a:off x="6556314" y="1314395"/>
            <a:ext cx="3580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Not Extensible! Not Flexible!</a:t>
            </a:r>
            <a:endParaRPr lang="en-GB" dirty="0"/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5593E36F-3840-4F91-8A1D-AFFF0BA82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5" y="81093"/>
            <a:ext cx="11115675" cy="940443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Characterization of a Timing Detector</a:t>
            </a:r>
          </a:p>
        </p:txBody>
      </p:sp>
      <p:sp>
        <p:nvSpPr>
          <p:cNvPr id="62" name="Text Placeholder 7">
            <a:extLst>
              <a:ext uri="{FF2B5EF4-FFF2-40B4-BE49-F238E27FC236}">
                <a16:creationId xmlns:a16="http://schemas.microsoft.com/office/drawing/2014/main" id="{8CAFD17D-C4FE-4AC1-8EC8-E8149B9093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6725" y="850086"/>
            <a:ext cx="7081599" cy="607418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To characterize a timing detector it is mandatory to have a precise time reference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585C0DD-0183-496C-B578-659C323DAC4A}"/>
              </a:ext>
            </a:extLst>
          </p:cNvPr>
          <p:cNvSpPr/>
          <p:nvPr/>
        </p:nvSpPr>
        <p:spPr>
          <a:xfrm>
            <a:off x="9405916" y="5823044"/>
            <a:ext cx="2808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Time reference</a:t>
            </a:r>
          </a:p>
          <a:p>
            <a:r>
              <a:rPr lang="en-US" sz="16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SiPM</a:t>
            </a: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 or MCP-PMT</a:t>
            </a:r>
          </a:p>
        </p:txBody>
      </p:sp>
    </p:spTree>
    <p:extLst>
      <p:ext uri="{BB962C8B-B14F-4D97-AF65-F5344CB8AC3E}">
        <p14:creationId xmlns:p14="http://schemas.microsoft.com/office/powerpoint/2010/main" val="209431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7" grpId="0" animBg="1"/>
      <p:bldP spid="78" grpId="0" animBg="1"/>
      <p:bldP spid="80" grpId="0" animBg="1"/>
      <p:bldP spid="81" grpId="0"/>
      <p:bldP spid="82" grpId="0"/>
      <p:bldP spid="104" grpId="0"/>
      <p:bldP spid="105" grpId="0"/>
      <p:bldP spid="107" grpId="0"/>
      <p:bldP spid="116" grpId="0" animBg="1"/>
      <p:bldP spid="117" grpId="0" animBg="1"/>
      <p:bldP spid="3" grpId="0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7</a:t>
            </a:fld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965867" y="3942175"/>
            <a:ext cx="2018760" cy="17392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965867" y="3386184"/>
            <a:ext cx="2018760" cy="55599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965867" y="5101628"/>
            <a:ext cx="2018760" cy="1167578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3096917" y="3875249"/>
            <a:ext cx="25028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~50 </a:t>
            </a:r>
            <a:r>
              <a:rPr lang="el-GR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μ</a:t>
            </a: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m LGAD</a:t>
            </a:r>
          </a:p>
        </p:txBody>
      </p:sp>
      <p:sp>
        <p:nvSpPr>
          <p:cNvPr id="82" name="Rectangle 81"/>
          <p:cNvSpPr/>
          <p:nvPr/>
        </p:nvSpPr>
        <p:spPr>
          <a:xfrm>
            <a:off x="3096917" y="3498965"/>
            <a:ext cx="26933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silicon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965867" y="4113461"/>
            <a:ext cx="2018760" cy="988167"/>
            <a:chOff x="8527478" y="3329493"/>
            <a:chExt cx="2018760" cy="988167"/>
          </a:xfrm>
        </p:grpSpPr>
        <p:sp>
          <p:nvSpPr>
            <p:cNvPr id="79" name="Rectangle 78"/>
            <p:cNvSpPr/>
            <p:nvPr/>
          </p:nvSpPr>
          <p:spPr>
            <a:xfrm>
              <a:off x="8527478" y="3375447"/>
              <a:ext cx="2018760" cy="94221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8572896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673479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8975228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8774062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8874645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9075811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9176394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9478143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9276977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9377560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9578726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9679309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9981058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9779892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9880475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10081641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10182224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10483974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10282807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10383390" y="3329493"/>
              <a:ext cx="45719" cy="45719"/>
            </a:xfrm>
            <a:prstGeom prst="ellipse">
              <a:avLst/>
            </a:prstGeom>
            <a:solidFill>
              <a:srgbClr val="FFD7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Rectangle 103"/>
          <p:cNvSpPr/>
          <p:nvPr/>
        </p:nvSpPr>
        <p:spPr>
          <a:xfrm>
            <a:off x="3128963" y="4450616"/>
            <a:ext cx="26933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ETROC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3096917" y="5502405"/>
            <a:ext cx="26933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PCB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6238056" y="2414095"/>
            <a:ext cx="42833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Precise timing and low material budget (no MCP-PMT…)</a:t>
            </a:r>
          </a:p>
        </p:txBody>
      </p:sp>
      <p:cxnSp>
        <p:nvCxnSpPr>
          <p:cNvPr id="109" name="Straight Connector 108"/>
          <p:cNvCxnSpPr>
            <a:cxnSpLocks/>
          </p:cNvCxnSpPr>
          <p:nvPr/>
        </p:nvCxnSpPr>
        <p:spPr>
          <a:xfrm>
            <a:off x="2082452" y="5196517"/>
            <a:ext cx="181548" cy="644442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949133" y="2052423"/>
            <a:ext cx="2018760" cy="555991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2967892" y="2052423"/>
            <a:ext cx="302129" cy="55599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5593E36F-3840-4F91-8A1D-AFFF0BA82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5" y="81093"/>
            <a:ext cx="11115675" cy="940443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Characterization of a Timing Detector</a:t>
            </a:r>
            <a:endParaRPr lang="en-US" dirty="0"/>
          </a:p>
        </p:txBody>
      </p:sp>
      <p:sp>
        <p:nvSpPr>
          <p:cNvPr id="62" name="Text Placeholder 7">
            <a:extLst>
              <a:ext uri="{FF2B5EF4-FFF2-40B4-BE49-F238E27FC236}">
                <a16:creationId xmlns:a16="http://schemas.microsoft.com/office/drawing/2014/main" id="{8CAFD17D-C4FE-4AC1-8EC8-E8149B9093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6725" y="850086"/>
            <a:ext cx="7081599" cy="607418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To characterize a timing detector it is mandatory to have a precise time reference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54FF9D8-F33E-4BE3-990D-A18A1BCDE107}"/>
              </a:ext>
            </a:extLst>
          </p:cNvPr>
          <p:cNvSpPr/>
          <p:nvPr/>
        </p:nvSpPr>
        <p:spPr>
          <a:xfrm>
            <a:off x="3429372" y="2444874"/>
            <a:ext cx="2808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Time reference</a:t>
            </a:r>
          </a:p>
          <a:p>
            <a:r>
              <a:rPr lang="en-US" sz="16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SiPM</a:t>
            </a:r>
            <a:r>
              <a:rPr lang="en-US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 or MCP-PMT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D828D5A-280E-4AB1-B051-81F88FC895B4}"/>
              </a:ext>
            </a:extLst>
          </p:cNvPr>
          <p:cNvSpPr/>
          <p:nvPr/>
        </p:nvSpPr>
        <p:spPr>
          <a:xfrm>
            <a:off x="5499196" y="1570386"/>
            <a:ext cx="64109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it should still be MIP after passing through the time reference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823D78A7-DF43-4718-818D-577E38F63FED}"/>
              </a:ext>
            </a:extLst>
          </p:cNvPr>
          <p:cNvCxnSpPr>
            <a:cxnSpLocks/>
            <a:stCxn id="59" idx="1"/>
          </p:cNvCxnSpPr>
          <p:nvPr/>
        </p:nvCxnSpPr>
        <p:spPr>
          <a:xfrm flipH="1">
            <a:off x="1916532" y="1755052"/>
            <a:ext cx="3582664" cy="12687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cxnSpLocks/>
          </p:cNvCxnSpPr>
          <p:nvPr/>
        </p:nvCxnSpPr>
        <p:spPr>
          <a:xfrm>
            <a:off x="1177672" y="1670503"/>
            <a:ext cx="904780" cy="3526014"/>
          </a:xfrm>
          <a:prstGeom prst="line">
            <a:avLst/>
          </a:prstGeom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7E21D485-9A4D-4EA2-A77C-C92FB8F405C1}"/>
              </a:ext>
            </a:extLst>
          </p:cNvPr>
          <p:cNvSpPr/>
          <p:nvPr/>
        </p:nvSpPr>
        <p:spPr>
          <a:xfrm>
            <a:off x="6520521" y="3942175"/>
            <a:ext cx="3911022" cy="1702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Possibilities: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anose="020B0306030504020204" pitchFamily="34" charset="0"/>
                <a:sym typeface="Open Sans"/>
              </a:rPr>
              <a:t>Thin plastic scintillator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anose="020B0306030504020204" pitchFamily="34" charset="0"/>
                <a:sym typeface="Open Sans"/>
              </a:rPr>
              <a:t>Thin plastic Cherenkov radiator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Open Sans Light" panose="020B0306030504020204" pitchFamily="34" charset="0"/>
                <a:sym typeface="Open Sans"/>
              </a:rPr>
              <a:t>Ultrathin silicon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77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80" grpId="0" animBg="1"/>
      <p:bldP spid="81" grpId="0"/>
      <p:bldP spid="82" grpId="0"/>
      <p:bldP spid="104" grpId="0"/>
      <p:bldP spid="105" grpId="0"/>
      <p:bldP spid="107" grpId="0"/>
      <p:bldP spid="116" grpId="0" animBg="1"/>
      <p:bldP spid="117" grpId="0" animBg="1"/>
      <p:bldP spid="55" grpId="0"/>
      <p:bldP spid="59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MIP portable source</a:t>
            </a:r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8</a:t>
            </a:fld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66725" y="850086"/>
            <a:ext cx="11115676" cy="607418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The design goal is to have a compact source with a trigger and a time reference </a:t>
            </a:r>
            <a:r>
              <a:rPr lang="en-US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before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 the sensors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385128" y="4956985"/>
            <a:ext cx="2101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~0.5 MeV/mm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6449004" y="1319293"/>
            <a:ext cx="2101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graphicFrame>
        <p:nvGraphicFramePr>
          <p:cNvPr id="62" name="Chart 61"/>
          <p:cNvGraphicFramePr/>
          <p:nvPr>
            <p:extLst>
              <p:ext uri="{D42A27DB-BD31-4B8C-83A1-F6EECF244321}">
                <p14:modId xmlns:p14="http://schemas.microsoft.com/office/powerpoint/2010/main" val="1624797678"/>
              </p:ext>
            </p:extLst>
          </p:nvPr>
        </p:nvGraphicFramePr>
        <p:xfrm>
          <a:off x="5788026" y="1652770"/>
          <a:ext cx="5524500" cy="3324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7654927" y="1821309"/>
            <a:ext cx="3505198" cy="2600496"/>
          </a:xfrm>
          <a:prstGeom prst="rect">
            <a:avLst/>
          </a:prstGeom>
          <a:solidFill>
            <a:srgbClr val="66FF66">
              <a:alpha val="2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0575044"/>
              </p:ext>
            </p:extLst>
          </p:nvPr>
        </p:nvGraphicFramePr>
        <p:xfrm>
          <a:off x="415924" y="1688625"/>
          <a:ext cx="5019676" cy="3288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4" name="Straight Arrow Connector 13"/>
          <p:cNvCxnSpPr>
            <a:cxnSpLocks/>
          </p:cNvCxnSpPr>
          <p:nvPr/>
        </p:nvCxnSpPr>
        <p:spPr>
          <a:xfrm flipH="1" flipV="1">
            <a:off x="1987550" y="4171865"/>
            <a:ext cx="1346778" cy="969786"/>
          </a:xfrm>
          <a:prstGeom prst="straightConnector1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968667" y="1451977"/>
            <a:ext cx="27180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1 MeV electron in Silicon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165803" y="5557150"/>
            <a:ext cx="39110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Selecting electrons with &gt;1 MeV, after 1 mm of Si, they’ll still be MIPs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496199" y="1451977"/>
            <a:ext cx="4025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Spectrum of Sr</a:t>
            </a:r>
            <a:r>
              <a:rPr lang="en-US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90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 and Ru</a:t>
            </a:r>
            <a:r>
              <a:rPr lang="en-US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106</a:t>
            </a:r>
            <a:endParaRPr lang="en-US" baseline="30000" dirty="0"/>
          </a:p>
        </p:txBody>
      </p:sp>
      <p:sp>
        <p:nvSpPr>
          <p:cNvPr id="20" name="Rectangle 19"/>
          <p:cNvSpPr/>
          <p:nvPr/>
        </p:nvSpPr>
        <p:spPr>
          <a:xfrm>
            <a:off x="6102350" y="4977165"/>
            <a:ext cx="57463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Both radioactive  sources  emit &gt;20%  (25%  for  Sr90)  of  the electrons with &gt;0.9 MeV</a:t>
            </a:r>
          </a:p>
          <a:p>
            <a:endParaRPr lang="en-GB" dirty="0">
              <a:latin typeface="Open Sans Light" panose="020B0306030504020204" pitchFamily="34" charset="0"/>
              <a:sym typeface="Open Sans"/>
            </a:endParaRPr>
          </a:p>
          <a:p>
            <a:r>
              <a:rPr lang="en-US" dirty="0">
                <a:latin typeface="Open Sans Light" panose="020B0306030504020204"/>
              </a:rPr>
              <a:t>Ruthenium-106 Half-Life ~ 370 days</a:t>
            </a:r>
          </a:p>
          <a:p>
            <a:r>
              <a:rPr lang="en-US" dirty="0">
                <a:latin typeface="Open Sans Light" panose="020B0306030504020204"/>
              </a:rPr>
              <a:t>Strontium-90 Half-Life ~ 29 years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D347E5-E134-42A5-8C3B-35CCFF38E59B}"/>
              </a:ext>
            </a:extLst>
          </p:cNvPr>
          <p:cNvSpPr txBox="1"/>
          <p:nvPr/>
        </p:nvSpPr>
        <p:spPr>
          <a:xfrm>
            <a:off x="112099" y="6499908"/>
            <a:ext cx="27682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ID4096" sz="1200" dirty="0">
                <a:latin typeface="Open Sans Light" panose="020B0306030504020204"/>
              </a:rPr>
              <a:t>https://nucleonica.com/</a:t>
            </a:r>
          </a:p>
        </p:txBody>
      </p:sp>
    </p:spTree>
    <p:extLst>
      <p:ext uri="{BB962C8B-B14F-4D97-AF65-F5344CB8AC3E}">
        <p14:creationId xmlns:p14="http://schemas.microsoft.com/office/powerpoint/2010/main" val="37403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2" grpId="0" animBg="1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-25-08-01-N, Block magnet 25 x 8 x 1 mm, neodymium, N48, nickel-plate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48" b="17520"/>
          <a:stretch/>
        </p:blipFill>
        <p:spPr bwMode="auto">
          <a:xfrm>
            <a:off x="5660586" y="1539573"/>
            <a:ext cx="1445066" cy="89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 spectrometer</a:t>
            </a:r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F1FD9116-B495-4277-9DD2-77EE2B671BDE}" type="slidenum">
              <a:rPr lang="en-US" smtClean="0"/>
              <a:t>9</a:t>
            </a:fld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66725" y="850086"/>
            <a:ext cx="11115676" cy="607418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The design goal is to have a compact source with a trigger and a time reference </a:t>
            </a:r>
            <a:r>
              <a:rPr lang="en-US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before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 the sensors</a:t>
            </a:r>
            <a:endParaRPr lang="it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0" t="34382" r="17398" b="19130"/>
          <a:stretch/>
        </p:blipFill>
        <p:spPr>
          <a:xfrm>
            <a:off x="294488" y="2820178"/>
            <a:ext cx="5762625" cy="318811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73713" y="1562505"/>
            <a:ext cx="16618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Source: Sr</a:t>
            </a:r>
            <a:r>
              <a:rPr lang="en-US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90</a:t>
            </a:r>
            <a:endParaRPr lang="en-US" baseline="30000" dirty="0"/>
          </a:p>
        </p:txBody>
      </p:sp>
      <p:cxnSp>
        <p:nvCxnSpPr>
          <p:cNvPr id="17" name="Straight Arrow Connector 16"/>
          <p:cNvCxnSpPr>
            <a:stCxn id="16" idx="3"/>
          </p:cNvCxnSpPr>
          <p:nvPr/>
        </p:nvCxnSpPr>
        <p:spPr>
          <a:xfrm>
            <a:off x="1204627" y="2021758"/>
            <a:ext cx="549062" cy="1298911"/>
          </a:xfrm>
          <a:prstGeom prst="straightConnector1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126312" y="2068846"/>
            <a:ext cx="2101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Magnets with fine tunable support</a:t>
            </a:r>
            <a:endParaRPr lang="en-US" dirty="0"/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>
          <a:xfrm flipH="1">
            <a:off x="3313468" y="2392012"/>
            <a:ext cx="812844" cy="1129456"/>
          </a:xfrm>
          <a:prstGeom prst="straightConnector1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5495672" y="2810344"/>
            <a:ext cx="1629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Selection Slot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104614" y="3189510"/>
            <a:ext cx="666233" cy="720020"/>
          </a:xfrm>
          <a:prstGeom prst="straightConnector1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530228" y="5987019"/>
            <a:ext cx="2101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Rotating support</a:t>
            </a:r>
            <a:endParaRPr lang="en-US" dirty="0"/>
          </a:p>
        </p:txBody>
      </p:sp>
      <p:cxnSp>
        <p:nvCxnSpPr>
          <p:cNvPr id="35" name="Straight Arrow Connector 34"/>
          <p:cNvCxnSpPr>
            <a:stCxn id="34" idx="1"/>
          </p:cNvCxnSpPr>
          <p:nvPr/>
        </p:nvCxnSpPr>
        <p:spPr>
          <a:xfrm flipH="1" flipV="1">
            <a:off x="3313468" y="5039504"/>
            <a:ext cx="1216760" cy="1132181"/>
          </a:xfrm>
          <a:prstGeom prst="straightConnector1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5480629" y="1659767"/>
            <a:ext cx="2101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cxnSp>
        <p:nvCxnSpPr>
          <p:cNvPr id="38" name="Straight Arrow Connector 37"/>
          <p:cNvCxnSpPr>
            <a:stCxn id="40" idx="1"/>
          </p:cNvCxnSpPr>
          <p:nvPr/>
        </p:nvCxnSpPr>
        <p:spPr>
          <a:xfrm flipH="1">
            <a:off x="2806115" y="1844433"/>
            <a:ext cx="673477" cy="1379536"/>
          </a:xfrm>
          <a:prstGeom prst="straightConnector1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3479592" y="1659767"/>
            <a:ext cx="2101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Collimator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6" t="34815" r="14611" b="12815"/>
          <a:stretch/>
        </p:blipFill>
        <p:spPr>
          <a:xfrm>
            <a:off x="6753225" y="3653433"/>
            <a:ext cx="3846797" cy="226695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310785" y="5623320"/>
            <a:ext cx="32716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Trigger and time reference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8925682" y="4697848"/>
            <a:ext cx="808868" cy="853951"/>
          </a:xfrm>
          <a:prstGeom prst="straightConnector1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0101075" y="1740005"/>
            <a:ext cx="20523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Open Sans"/>
              </a:rPr>
              <a:t>Simulations show that it is possible to select &gt;1MeV using small permanent magnets</a:t>
            </a:r>
            <a:endParaRPr lang="en-US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1901" y="1234680"/>
            <a:ext cx="2490544" cy="2199529"/>
          </a:xfrm>
          <a:prstGeom prst="rect">
            <a:avLst/>
          </a:prstGeom>
        </p:spPr>
      </p:pic>
      <p:cxnSp>
        <p:nvCxnSpPr>
          <p:cNvPr id="36" name="Straight Arrow Connector 35"/>
          <p:cNvCxnSpPr>
            <a:cxnSpLocks/>
            <a:stCxn id="31" idx="3"/>
          </p:cNvCxnSpPr>
          <p:nvPr/>
        </p:nvCxnSpPr>
        <p:spPr>
          <a:xfrm flipV="1">
            <a:off x="7125164" y="2976614"/>
            <a:ext cx="491728" cy="18396"/>
          </a:xfrm>
          <a:prstGeom prst="straightConnector1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72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7" grpId="0"/>
      <p:bldP spid="31" grpId="0"/>
      <p:bldP spid="34" grpId="0"/>
      <p:bldP spid="40" grpId="0"/>
      <p:bldP spid="21" grpId="0"/>
      <p:bldP spid="29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1578</Words>
  <Application>Microsoft Office PowerPoint</Application>
  <PresentationFormat>Widescreen</PresentationFormat>
  <Paragraphs>293</Paragraphs>
  <Slides>19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Cambria Math</vt:lpstr>
      <vt:lpstr>Open Sans</vt:lpstr>
      <vt:lpstr>Open Sans Light</vt:lpstr>
      <vt:lpstr>Open Sans Semibold</vt:lpstr>
      <vt:lpstr>Optima</vt:lpstr>
      <vt:lpstr>Wingdings</vt:lpstr>
      <vt:lpstr>CERNCorporate16-9</vt:lpstr>
      <vt:lpstr>Test Platform for Automated Scan of Multiple Sensors</vt:lpstr>
      <vt:lpstr>Test Platform for Automated Scan of Multiple Sensors</vt:lpstr>
      <vt:lpstr>CMS MIP Timing Detector</vt:lpstr>
      <vt:lpstr>UFSDs for the MTD End Caps</vt:lpstr>
      <vt:lpstr>LGAD read out by the ETROC</vt:lpstr>
      <vt:lpstr>Characterization of a Timing Detector</vt:lpstr>
      <vt:lpstr>Characterization of a Timing Detector</vt:lpstr>
      <vt:lpstr>MIP portable source</vt:lpstr>
      <vt:lpstr>Source spectrometer</vt:lpstr>
      <vt:lpstr>Radioactive Source Spectrometer</vt:lpstr>
      <vt:lpstr>Trigger System: thin plastic scintillator</vt:lpstr>
      <vt:lpstr>Trigger System: thin plastic scintillator</vt:lpstr>
      <vt:lpstr>Time reference system: “ultra-thin” LGAD</vt:lpstr>
      <vt:lpstr>Time reference system: “ultra-thin” LGAD</vt:lpstr>
      <vt:lpstr>Fully automated test of devices</vt:lpstr>
      <vt:lpstr>Scanning Platform</vt:lpstr>
      <vt:lpstr>Scanning Platform: automated object location</vt:lpstr>
      <vt:lpstr>Scanning Platform: a technical slide!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 detectors for CMS</dc:title>
  <dc:creator>Nicola Minafra</dc:creator>
  <cp:lastModifiedBy>Nicola Minafra</cp:lastModifiedBy>
  <cp:revision>512</cp:revision>
  <cp:lastPrinted>2018-08-10T10:08:11Z</cp:lastPrinted>
  <dcterms:created xsi:type="dcterms:W3CDTF">2018-07-25T09:05:31Z</dcterms:created>
  <dcterms:modified xsi:type="dcterms:W3CDTF">2021-02-09T13:29:27Z</dcterms:modified>
</cp:coreProperties>
</file>