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11"/>
  </p:notesMasterIdLst>
  <p:sldIdLst>
    <p:sldId id="287" r:id="rId2"/>
    <p:sldId id="286" r:id="rId3"/>
    <p:sldId id="288" r:id="rId4"/>
    <p:sldId id="289" r:id="rId5"/>
    <p:sldId id="290" r:id="rId6"/>
    <p:sldId id="292" r:id="rId7"/>
    <p:sldId id="291" r:id="rId8"/>
    <p:sldId id="294" r:id="rId9"/>
    <p:sldId id="293" r:id="rId1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66FF"/>
    <a:srgbClr val="000000"/>
    <a:srgbClr val="FFFF00"/>
    <a:srgbClr val="FFFFCC"/>
    <a:srgbClr val="0055A0"/>
    <a:srgbClr val="F2DCCC"/>
    <a:srgbClr val="CCFFCC"/>
    <a:srgbClr val="FF9900"/>
    <a:srgbClr val="33CC33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64" autoAdjust="0"/>
  </p:normalViewPr>
  <p:slideViewPr>
    <p:cSldViewPr snapToGrid="0">
      <p:cViewPr varScale="1">
        <p:scale>
          <a:sx n="80" d="100"/>
          <a:sy n="80" d="100"/>
        </p:scale>
        <p:origin x="170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013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1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805926" y="6324600"/>
            <a:ext cx="4419599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AV – WIP on</a:t>
            </a:r>
            <a:r>
              <a:rPr lang="en-GB" sz="12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b="0" i="0" u="none" strike="noStrike" cap="none" baseline="0" dirty="0" err="1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MGonGPU</a:t>
            </a:r>
            <a:endParaRPr lang="en-GB" sz="1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4281547" y="6322130"/>
            <a:ext cx="4241202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10 Aug</a:t>
            </a:r>
            <a:r>
              <a:rPr lang="en-GB" sz="12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1200" b="0" i="0" u="none" strike="noStrike" cap="none" dirty="0" smtClean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lang="en-GB" sz="1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53" r:id="rId2"/>
    <p:sldLayoutId id="2147483654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5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roiser/madgraph4gpu/-/tree/master/examples/gpu/eemumu_AV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0" y="1144800"/>
            <a:ext cx="8971199" cy="4848226"/>
          </a:xfrm>
        </p:spPr>
        <p:txBody>
          <a:bodyPr/>
          <a:lstStyle/>
          <a:p>
            <a:r>
              <a:rPr lang="en-US" dirty="0" smtClean="0"/>
              <a:t>My code </a:t>
            </a:r>
            <a:r>
              <a:rPr lang="en-US" dirty="0"/>
              <a:t>is in </a:t>
            </a:r>
            <a:r>
              <a:rPr lang="en-US" dirty="0">
                <a:hlinkClick r:id="rId2"/>
              </a:rPr>
              <a:t>https://gitlab.cern.ch/roiser/madgraph4gpu/-/</a:t>
            </a:r>
            <a:r>
              <a:rPr lang="en-US" dirty="0" smtClean="0">
                <a:hlinkClick r:id="rId2"/>
              </a:rPr>
              <a:t>tree/master/examples/gpu/eemumu_AV</a:t>
            </a:r>
            <a:endParaRPr lang="en-US" dirty="0" smtClean="0"/>
          </a:p>
          <a:p>
            <a:pPr lvl="1"/>
            <a:r>
              <a:rPr lang="en-US" dirty="0" smtClean="0"/>
              <a:t>Integrates my developments with some (not all…) of others’ developments</a:t>
            </a:r>
          </a:p>
          <a:p>
            <a:pPr lvl="2"/>
            <a:r>
              <a:rPr lang="en-US" dirty="0" smtClean="0"/>
              <a:t>Olivier’s simplified IXX/OXX</a:t>
            </a:r>
          </a:p>
          <a:p>
            <a:pPr lvl="2"/>
            <a:r>
              <a:rPr lang="en-US" dirty="0" err="1" smtClean="0"/>
              <a:t>Curand</a:t>
            </a:r>
            <a:r>
              <a:rPr lang="en-US" dirty="0" smtClean="0"/>
              <a:t> for random numbers</a:t>
            </a:r>
          </a:p>
          <a:p>
            <a:pPr lvl="2"/>
            <a:r>
              <a:rPr lang="en-US" dirty="0" smtClean="0"/>
              <a:t>Not there yet: </a:t>
            </a:r>
            <a:r>
              <a:rPr lang="en-US" dirty="0" err="1" smtClean="0"/>
              <a:t>cucomplex</a:t>
            </a:r>
            <a:r>
              <a:rPr lang="en-US" dirty="0" smtClean="0"/>
              <a:t>, streams, graphs…</a:t>
            </a:r>
          </a:p>
          <a:p>
            <a:endParaRPr lang="en-US" dirty="0" smtClean="0"/>
          </a:p>
          <a:p>
            <a:r>
              <a:rPr lang="en-US" dirty="0" smtClean="0"/>
              <a:t>General idea: single source, try to keep options open with #</a:t>
            </a:r>
            <a:r>
              <a:rPr lang="en-US" dirty="0" err="1" smtClean="0"/>
              <a:t>ifdefs</a:t>
            </a:r>
            <a:endParaRPr lang="en-US" dirty="0" smtClean="0"/>
          </a:p>
          <a:p>
            <a:pPr lvl="1"/>
            <a:r>
              <a:rPr lang="en-US" dirty="0" err="1"/>
              <a:t>C</a:t>
            </a:r>
            <a:r>
              <a:rPr lang="en-US" dirty="0" err="1" smtClean="0"/>
              <a:t>uda</a:t>
            </a:r>
            <a:r>
              <a:rPr lang="en-US" dirty="0" smtClean="0"/>
              <a:t> and </a:t>
            </a:r>
            <a:r>
              <a:rPr lang="en-US" dirty="0" err="1" smtClean="0"/>
              <a:t>c++</a:t>
            </a:r>
            <a:r>
              <a:rPr lang="en-US" dirty="0" smtClean="0"/>
              <a:t> (</a:t>
            </a:r>
            <a:r>
              <a:rPr lang="en-US" dirty="0" err="1" smtClean="0"/>
              <a:t>symlink</a:t>
            </a:r>
            <a:r>
              <a:rPr lang="en-US" dirty="0" smtClean="0"/>
              <a:t> xxx.cc files as gxxx.cu files)</a:t>
            </a:r>
            <a:endParaRPr lang="en-US" dirty="0"/>
          </a:p>
          <a:p>
            <a:pPr lvl="1"/>
            <a:r>
              <a:rPr lang="en-US" dirty="0" smtClean="0"/>
              <a:t>AOSOA (ASA), AOS, SOA memory layouts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ocal/global/shared memory for the w[5][6] intermediate </a:t>
            </a:r>
            <a:r>
              <a:rPr lang="en-US" dirty="0" err="1" smtClean="0"/>
              <a:t>wavefunctions</a:t>
            </a:r>
            <a:endParaRPr lang="en-US" dirty="0" smtClean="0"/>
          </a:p>
          <a:p>
            <a:pPr lvl="1"/>
            <a:r>
              <a:rPr lang="en-US" dirty="0"/>
              <a:t>D</a:t>
            </a:r>
            <a:r>
              <a:rPr lang="en-US" dirty="0" smtClean="0"/>
              <a:t>ouble and single precision (FPTYPE = double or float, CXTYPE = complex)</a:t>
            </a:r>
          </a:p>
          <a:p>
            <a:pPr lvl="1"/>
            <a:r>
              <a:rPr lang="en-US" dirty="0" err="1" smtClean="0"/>
              <a:t>Curand</a:t>
            </a:r>
            <a:r>
              <a:rPr lang="en-US" dirty="0" smtClean="0"/>
              <a:t> generation on host and on device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694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4"/>
            <a:ext cx="8791199" cy="283769"/>
          </a:xfrm>
        </p:spPr>
        <p:txBody>
          <a:bodyPr/>
          <a:lstStyle/>
          <a:p>
            <a:r>
              <a:rPr lang="en-US" dirty="0" smtClean="0"/>
              <a:t>Overall data flow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649705"/>
            <a:ext cx="8971199" cy="534332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Streamlined use of C-style arrays for inputs and outputs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Removing </a:t>
            </a:r>
            <a:r>
              <a:rPr lang="en-US" dirty="0" err="1" smtClean="0"/>
              <a:t>std</a:t>
            </a:r>
            <a:r>
              <a:rPr lang="en-US" dirty="0" smtClean="0"/>
              <a:t>::vector by itself is a large speedup in both </a:t>
            </a:r>
            <a:r>
              <a:rPr lang="en-US" dirty="0" err="1" smtClean="0"/>
              <a:t>c++</a:t>
            </a:r>
            <a:r>
              <a:rPr lang="en-US" dirty="0" smtClean="0"/>
              <a:t> and </a:t>
            </a:r>
            <a:r>
              <a:rPr lang="en-US" dirty="0" err="1" smtClean="0"/>
              <a:t>cuda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Fix dimensions in advance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Not hardcoded: events per each iteration = </a:t>
            </a:r>
            <a:r>
              <a:rPr lang="en-US" dirty="0" err="1" smtClean="0"/>
              <a:t>ndim</a:t>
            </a:r>
            <a:r>
              <a:rPr lang="en-US" dirty="0" smtClean="0"/>
              <a:t> (=</a:t>
            </a:r>
            <a:r>
              <a:rPr lang="en-US" dirty="0" err="1" smtClean="0"/>
              <a:t>nthr</a:t>
            </a:r>
            <a:r>
              <a:rPr lang="en-US" dirty="0" smtClean="0"/>
              <a:t>*</a:t>
            </a:r>
            <a:r>
              <a:rPr lang="en-US" dirty="0" err="1" smtClean="0"/>
              <a:t>nblk</a:t>
            </a:r>
            <a:r>
              <a:rPr lang="en-US" dirty="0" smtClean="0"/>
              <a:t> i.e. #threads*#blocks)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Hardcoded: </a:t>
            </a:r>
            <a:r>
              <a:rPr lang="en-US" dirty="0" err="1" smtClean="0"/>
              <a:t>npar</a:t>
            </a:r>
            <a:r>
              <a:rPr lang="en-US" dirty="0" smtClean="0"/>
              <a:t>=4 (e+ e- mu+ mu-), np4=4 (E </a:t>
            </a:r>
            <a:r>
              <a:rPr lang="en-US" dirty="0" err="1" smtClean="0"/>
              <a:t>px</a:t>
            </a:r>
            <a:r>
              <a:rPr lang="en-US" dirty="0" smtClean="0"/>
              <a:t> </a:t>
            </a:r>
            <a:r>
              <a:rPr lang="en-US" dirty="0" err="1" smtClean="0"/>
              <a:t>py</a:t>
            </a:r>
            <a:r>
              <a:rPr lang="en-US" dirty="0" smtClean="0"/>
              <a:t> </a:t>
            </a:r>
            <a:r>
              <a:rPr lang="en-US" dirty="0" err="1" smtClean="0"/>
              <a:t>pz</a:t>
            </a:r>
            <a:r>
              <a:rPr lang="en-US" dirty="0" smtClean="0"/>
              <a:t>)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Each event also needs np4 random numbers</a:t>
            </a:r>
          </a:p>
          <a:p>
            <a:pPr lvl="3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/>
              <a:t>T</a:t>
            </a:r>
            <a:r>
              <a:rPr lang="en-US" dirty="0" smtClean="0"/>
              <a:t>hree main phases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Random number generation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Output: FPTYPE </a:t>
            </a:r>
            <a:r>
              <a:rPr lang="en-US" dirty="0" err="1" smtClean="0"/>
              <a:t>rnarray</a:t>
            </a:r>
            <a:r>
              <a:rPr lang="en-US" dirty="0" smtClean="0"/>
              <a:t> [</a:t>
            </a:r>
            <a:r>
              <a:rPr lang="en-US" dirty="0" err="1" smtClean="0"/>
              <a:t>ndim</a:t>
            </a:r>
            <a:r>
              <a:rPr lang="en-US" dirty="0" smtClean="0"/>
              <a:t> * </a:t>
            </a:r>
            <a:r>
              <a:rPr lang="en-US" dirty="0" err="1" smtClean="0"/>
              <a:t>npar</a:t>
            </a:r>
            <a:r>
              <a:rPr lang="en-US" dirty="0" smtClean="0"/>
              <a:t> * np4]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Need np4=4 random numbers per particle</a:t>
            </a:r>
          </a:p>
          <a:p>
            <a:pPr lvl="3">
              <a:spcBef>
                <a:spcPts val="0"/>
              </a:spcBef>
            </a:pPr>
            <a:r>
              <a:rPr lang="en-US" dirty="0" smtClean="0"/>
              <a:t>(even if only 3 degrees of freedom)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Rambo: map random numbers to momenta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Input</a:t>
            </a:r>
            <a:r>
              <a:rPr lang="en-US" dirty="0"/>
              <a:t>: </a:t>
            </a:r>
            <a:r>
              <a:rPr lang="en-US" dirty="0" err="1"/>
              <a:t>rnarray</a:t>
            </a:r>
            <a:r>
              <a:rPr lang="en-US" dirty="0"/>
              <a:t> [</a:t>
            </a:r>
            <a:r>
              <a:rPr lang="en-US" dirty="0" err="1"/>
              <a:t>ndim</a:t>
            </a:r>
            <a:r>
              <a:rPr lang="en-US" dirty="0"/>
              <a:t> * </a:t>
            </a:r>
            <a:r>
              <a:rPr lang="en-US" dirty="0" err="1"/>
              <a:t>npar</a:t>
            </a:r>
            <a:r>
              <a:rPr lang="en-US" dirty="0"/>
              <a:t> * np4]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Output: FPTYPE </a:t>
            </a:r>
            <a:r>
              <a:rPr lang="en-US" dirty="0" err="1" smtClean="0"/>
              <a:t>allmomenta</a:t>
            </a:r>
            <a:r>
              <a:rPr lang="en-US" dirty="0" smtClean="0"/>
              <a:t>[</a:t>
            </a:r>
            <a:r>
              <a:rPr lang="en-US" dirty="0" err="1"/>
              <a:t>ndim</a:t>
            </a:r>
            <a:r>
              <a:rPr lang="en-US" dirty="0"/>
              <a:t> * </a:t>
            </a:r>
            <a:r>
              <a:rPr lang="en-US" dirty="0" err="1"/>
              <a:t>npar</a:t>
            </a:r>
            <a:r>
              <a:rPr lang="en-US" dirty="0"/>
              <a:t> * np4</a:t>
            </a:r>
            <a:r>
              <a:rPr lang="en-US" dirty="0" smtClean="0"/>
              <a:t>]</a:t>
            </a:r>
          </a:p>
          <a:p>
            <a:pPr lvl="2">
              <a:spcBef>
                <a:spcPts val="0"/>
              </a:spcBef>
            </a:pPr>
            <a:r>
              <a:rPr lang="en-US" dirty="0"/>
              <a:t>Output: FPTYPE </a:t>
            </a:r>
            <a:r>
              <a:rPr lang="en-US" dirty="0" smtClean="0"/>
              <a:t>weights[</a:t>
            </a:r>
            <a:r>
              <a:rPr lang="en-US" dirty="0" err="1" smtClean="0"/>
              <a:t>ndim</a:t>
            </a:r>
            <a:r>
              <a:rPr lang="en-US" dirty="0" smtClean="0"/>
              <a:t>]</a:t>
            </a:r>
          </a:p>
          <a:p>
            <a:pPr lvl="1">
              <a:spcBef>
                <a:spcPts val="0"/>
              </a:spcBef>
            </a:pPr>
            <a:r>
              <a:rPr lang="en-US" dirty="0" err="1" smtClean="0"/>
              <a:t>Sigmakin</a:t>
            </a:r>
            <a:r>
              <a:rPr lang="en-US" dirty="0" smtClean="0"/>
              <a:t>: from momenta to MEs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Input</a:t>
            </a:r>
            <a:r>
              <a:rPr lang="en-US" dirty="0"/>
              <a:t>: </a:t>
            </a:r>
            <a:r>
              <a:rPr lang="en-US" dirty="0" err="1" smtClean="0"/>
              <a:t>allmomenta</a:t>
            </a:r>
            <a:r>
              <a:rPr lang="en-US" dirty="0" smtClean="0"/>
              <a:t>[</a:t>
            </a:r>
            <a:r>
              <a:rPr lang="en-US" dirty="0" err="1" smtClean="0"/>
              <a:t>ndim</a:t>
            </a:r>
            <a:r>
              <a:rPr lang="en-US" dirty="0" smtClean="0"/>
              <a:t> </a:t>
            </a:r>
            <a:r>
              <a:rPr lang="en-US" dirty="0"/>
              <a:t>* </a:t>
            </a:r>
            <a:r>
              <a:rPr lang="en-US" dirty="0" err="1"/>
              <a:t>npar</a:t>
            </a:r>
            <a:r>
              <a:rPr lang="en-US" dirty="0"/>
              <a:t> * np4]</a:t>
            </a:r>
          </a:p>
          <a:p>
            <a:pPr lvl="2">
              <a:spcBef>
                <a:spcPts val="0"/>
              </a:spcBef>
            </a:pPr>
            <a:r>
              <a:rPr lang="en-US" dirty="0"/>
              <a:t>Output: FPTYPE </a:t>
            </a:r>
            <a:r>
              <a:rPr lang="en-US" dirty="0" smtClean="0"/>
              <a:t>MEs[</a:t>
            </a:r>
            <a:r>
              <a:rPr lang="en-US" dirty="0" err="1" smtClean="0"/>
              <a:t>ndim</a:t>
            </a:r>
            <a:r>
              <a:rPr lang="en-US" dirty="0" smtClean="0"/>
              <a:t>]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Physics validation: mean and </a:t>
            </a:r>
            <a:r>
              <a:rPr lang="en-US" dirty="0" err="1" smtClean="0"/>
              <a:t>stddev</a:t>
            </a:r>
            <a:r>
              <a:rPr lang="en-US" dirty="0" smtClean="0"/>
              <a:t> of MEs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Missing: proper computation with weights</a:t>
            </a:r>
            <a:endParaRPr lang="en-US" dirty="0"/>
          </a:p>
          <a:p>
            <a:pPr lvl="1">
              <a:spcBef>
                <a:spcPts val="0"/>
              </a:spcBef>
            </a:pPr>
            <a:endParaRPr lang="en-US" dirty="0" smtClean="0"/>
          </a:p>
          <a:p>
            <a:pPr lvl="1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5964989" y="2609825"/>
            <a:ext cx="2998311" cy="3332857"/>
            <a:chOff x="4430159" y="961499"/>
            <a:chExt cx="2998311" cy="3332857"/>
          </a:xfrm>
        </p:grpSpPr>
        <p:grpSp>
          <p:nvGrpSpPr>
            <p:cNvPr id="10" name="Group 9"/>
            <p:cNvGrpSpPr>
              <a:grpSpLocks noChangeAspect="1"/>
            </p:cNvGrpSpPr>
            <p:nvPr/>
          </p:nvGrpSpPr>
          <p:grpSpPr>
            <a:xfrm>
              <a:off x="4430159" y="961499"/>
              <a:ext cx="2998311" cy="3332857"/>
              <a:chOff x="3184775" y="47084"/>
              <a:chExt cx="2998311" cy="3332857"/>
            </a:xfrm>
          </p:grpSpPr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7" name="Rectangle 36"/>
                  <p:cNvSpPr/>
                  <p:nvPr/>
                </p:nvSpPr>
                <p:spPr>
                  <a:xfrm>
                    <a:off x="3184776" y="47084"/>
                    <a:ext cx="2998310" cy="936441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Pseudo-random </a:t>
                    </a:r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numbers (CURAND)</a:t>
                    </a:r>
                    <a:endParaRPr lang="en-US" sz="1000" b="1" dirty="0" smtClean="0">
                      <a:solidFill>
                        <a:srgbClr val="000000"/>
                      </a:solidFill>
                    </a:endParaRPr>
                  </a:p>
                  <a:p>
                    <a:pPr algn="ctr"/>
                    <a:endParaRPr lang="en-US" sz="1000" dirty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Uniform distribution in [0,1]</a:t>
                    </a: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One event </a:t>
                    </a:r>
                    <a14:m>
                      <m:oMath xmlns:m="http://schemas.openxmlformats.org/officeDocument/2006/math">
                        <m:r>
                          <a:rPr lang="en-US" sz="10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: vector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00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0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(dimension </a:t>
                    </a:r>
                    <a14:m>
                      <m:oMath xmlns:m="http://schemas.openxmlformats.org/officeDocument/2006/math">
                        <m:r>
                          <a:rPr lang="en-US" sz="10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)</a:t>
                    </a:r>
                    <a:endParaRPr lang="en-US" sz="1000" dirty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Draw </a:t>
                    </a:r>
                    <a14:m>
                      <m:oMath xmlns:m="http://schemas.openxmlformats.org/officeDocument/2006/math">
                        <m:r>
                          <a:rPr lang="en-US" sz="1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sz="1000" i="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𝑤𝑔𝑡</m:t>
                            </m:r>
                          </m:sub>
                        </m:sSub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 numbers </a:t>
                    </a:r>
                    <a14:m>
                      <m:oMath xmlns:m="http://schemas.openxmlformats.org/officeDocument/2006/math">
                        <m:r>
                          <a:rPr lang="en-US" sz="1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sz="1000" b="0" i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(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𝑤𝑔𝑡</m:t>
                            </m:r>
                          </m:sub>
                        </m:sSub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 weighted events)</a:t>
                    </a:r>
                    <a:endParaRPr lang="en-US" sz="1000" dirty="0">
                      <a:solidFill>
                        <a:srgbClr val="00000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37" name="Rectangle 3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84776" y="47084"/>
                    <a:ext cx="2998310" cy="936441"/>
                  </a:xfrm>
                  <a:prstGeom prst="rect">
                    <a:avLst/>
                  </a:prstGeom>
                  <a:blipFill>
                    <a:blip r:embed="rId2"/>
                    <a:stretch>
                      <a:fillRect/>
                    </a:stretch>
                  </a:blipFill>
                  <a:ln w="12700">
                    <a:solidFill>
                      <a:srgbClr val="00000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8" name="Rectangle 37"/>
                  <p:cNvSpPr/>
                  <p:nvPr/>
                </p:nvSpPr>
                <p:spPr>
                  <a:xfrm>
                    <a:off x="3184776" y="1214306"/>
                    <a:ext cx="2998310" cy="1095742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Phase space </a:t>
                    </a:r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sampling (RAMBO)</a:t>
                    </a:r>
                    <a:endParaRPr lang="en-US" sz="1000" b="1" dirty="0" smtClean="0">
                      <a:solidFill>
                        <a:srgbClr val="000000"/>
                      </a:solidFill>
                    </a:endParaRPr>
                  </a:p>
                  <a:p>
                    <a:pPr algn="ctr"/>
                    <a:endParaRPr lang="en-US" sz="1000" dirty="0" smtClean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For each </a:t>
                    </a:r>
                    <a:r>
                      <a:rPr lang="en-US" sz="1000" dirty="0">
                        <a:solidFill>
                          <a:srgbClr val="000000"/>
                        </a:solidFill>
                      </a:rPr>
                      <a:t>event </a:t>
                    </a:r>
                    <a14:m>
                      <m:oMath xmlns:m="http://schemas.openxmlformats.org/officeDocument/2006/math">
                        <m:r>
                          <a:rPr lang="en-US" sz="1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, </a:t>
                    </a:r>
                    <a:endParaRPr lang="en-US" sz="1000" dirty="0" smtClean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map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 to physical phase space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0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 </a:t>
                    </a:r>
                    <a:endParaRPr lang="en-US" sz="1000" dirty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The resulting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 are distributed </a:t>
                    </a:r>
                    <a:endParaRPr lang="en-US" sz="1000" dirty="0" smtClean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according </a:t>
                    </a:r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to a known p.d.f. </a:t>
                    </a:r>
                    <a14:m>
                      <m:oMath xmlns:m="http://schemas.openxmlformats.org/officeDocument/2006/math">
                        <m:r>
                          <a:rPr lang="en-US" sz="10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1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  <m:r>
                          <a:rPr lang="en-US" sz="1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acc>
                          <m:accPr>
                            <m:chr m:val="⃗"/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acc>
                        <m:r>
                          <a:rPr lang="en-US" sz="1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endParaRPr lang="en-US" sz="1000" dirty="0">
                      <a:solidFill>
                        <a:srgbClr val="00000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38" name="Rectangle 3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84776" y="1214306"/>
                    <a:ext cx="2998310" cy="109574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  <a:ln w="12700">
                    <a:solidFill>
                      <a:srgbClr val="00000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9" name="Rectangle 38"/>
                  <p:cNvSpPr/>
                  <p:nvPr/>
                </p:nvSpPr>
                <p:spPr>
                  <a:xfrm>
                    <a:off x="3184775" y="2526324"/>
                    <a:ext cx="2998311" cy="853617"/>
                  </a:xfrm>
                  <a:prstGeom prst="rect">
                    <a:avLst/>
                  </a:prstGeom>
                  <a:solidFill>
                    <a:srgbClr val="FFFF00"/>
                  </a:solidFill>
                  <a:ln w="12700">
                    <a:solidFill>
                      <a:srgbClr val="00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Matrix </a:t>
                    </a:r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element </a:t>
                    </a:r>
                    <a:r>
                      <a:rPr lang="en-US" sz="1000" b="1" dirty="0" smtClean="0">
                        <a:solidFill>
                          <a:srgbClr val="000000"/>
                        </a:solidFill>
                      </a:rPr>
                      <a:t>calculation</a:t>
                    </a:r>
                  </a:p>
                  <a:p>
                    <a:pPr algn="ctr"/>
                    <a:endParaRPr lang="en-US" sz="1000" dirty="0" smtClean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For each </a:t>
                    </a:r>
                    <a:r>
                      <a:rPr lang="en-US" sz="1000" dirty="0">
                        <a:solidFill>
                          <a:srgbClr val="000000"/>
                        </a:solidFill>
                      </a:rPr>
                      <a:t>event </a:t>
                    </a:r>
                    <a14:m>
                      <m:oMath xmlns:m="http://schemas.openxmlformats.org/officeDocument/2006/math">
                        <m:r>
                          <a:rPr lang="en-US" sz="100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, </a:t>
                    </a:r>
                    <a:endParaRPr lang="en-US" sz="1000" dirty="0" smtClean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compute </a:t>
                    </a:r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the differential cross-section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endParaRPr lang="en-US" sz="1000" dirty="0">
                      <a:solidFill>
                        <a:srgbClr val="000000"/>
                      </a:solidFill>
                    </a:endParaRPr>
                  </a:p>
                  <a:p>
                    <a:pPr algn="ctr"/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Compute also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lang="en-US" sz="1000" b="0" i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a14:m>
                    <a:r>
                      <a:rPr lang="en-US" sz="1000" dirty="0">
                        <a:solidFill>
                          <a:srgbClr val="000000"/>
                        </a:solidFill>
                      </a:rPr>
                      <a:t>a</a:t>
                    </a:r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nd weight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sz="1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b="0" i="1" smtClean="0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US" sz="1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m:rPr>
                                    <m:nor/>
                                  </m:rPr>
                                  <a:rPr lang="en-US" sz="1000" b="0" i="0" dirty="0" smtClean="0">
                                    <a:solidFill>
                                      <a:srgbClr val="000000"/>
                                    </a:solidFill>
                                  </a:rPr>
                                  <m:t>=</m:t>
                                </m:r>
                                <m:r>
                                  <a:rPr lang="en-US" sz="1000" b="0" i="1" smtClean="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𝑓</m:t>
                                </m:r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acc>
                                  <m:accPr>
                                    <m:chr m:val="⃗"/>
                                    <m:ctrlPr>
                                      <a:rPr lang="en-US" sz="1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sz="1000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</m:acc>
                              </m:e>
                              <m:sub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en-US" sz="1000" b="0" i="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acc>
                              <m:accPr>
                                <m:chr m:val="⃗"/>
                                <m:ctrlP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0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acc>
                          </m:e>
                          <m:sub>
                            <m:r>
                              <a:rPr lang="en-US" sz="10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a14:m>
                    <a:r>
                      <a:rPr lang="en-US" sz="1000" dirty="0" smtClean="0">
                        <a:solidFill>
                          <a:srgbClr val="000000"/>
                        </a:solidFill>
                      </a:rPr>
                      <a:t> </a:t>
                    </a:r>
                    <a:endParaRPr lang="en-US" sz="1000" dirty="0">
                      <a:solidFill>
                        <a:srgbClr val="000000"/>
                      </a:solidFill>
                    </a:endParaRPr>
                  </a:p>
                </p:txBody>
              </p:sp>
            </mc:Choice>
            <mc:Fallback>
              <p:sp>
                <p:nvSpPr>
                  <p:cNvPr id="39" name="Rectangle 3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184775" y="2526324"/>
                    <a:ext cx="2998311" cy="853617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b="-2113"/>
                    </a:stretch>
                  </a:blipFill>
                  <a:ln w="12700">
                    <a:solidFill>
                      <a:srgbClr val="000000"/>
                    </a:solidFill>
                  </a:ln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1" name="Group 10"/>
            <p:cNvGrpSpPr/>
            <p:nvPr/>
          </p:nvGrpSpPr>
          <p:grpSpPr>
            <a:xfrm>
              <a:off x="5706998" y="1907186"/>
              <a:ext cx="416905" cy="230782"/>
              <a:chOff x="5706998" y="1602371"/>
              <a:chExt cx="416905" cy="230782"/>
            </a:xfrm>
          </p:grpSpPr>
          <p:cxnSp>
            <p:nvCxnSpPr>
              <p:cNvPr id="29" name="Straight Arrow Connector 28"/>
              <p:cNvCxnSpPr/>
              <p:nvPr/>
            </p:nvCxnSpPr>
            <p:spPr>
              <a:xfrm flipH="1">
                <a:off x="5706998" y="1602372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/>
              <p:nvPr/>
            </p:nvCxnSpPr>
            <p:spPr>
              <a:xfrm flipH="1">
                <a:off x="5763660" y="1602371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/>
              <p:nvPr/>
            </p:nvCxnSpPr>
            <p:spPr>
              <a:xfrm flipH="1">
                <a:off x="5826344" y="1602371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/>
              <p:nvPr/>
            </p:nvCxnSpPr>
            <p:spPr>
              <a:xfrm flipH="1">
                <a:off x="5887491" y="1602371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 flipH="1">
                <a:off x="5943409" y="1602372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 flipH="1">
                <a:off x="6000071" y="1602371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/>
              <p:cNvCxnSpPr/>
              <p:nvPr/>
            </p:nvCxnSpPr>
            <p:spPr>
              <a:xfrm flipH="1">
                <a:off x="6062755" y="1602371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/>
              <p:cNvCxnSpPr/>
              <p:nvPr/>
            </p:nvCxnSpPr>
            <p:spPr>
              <a:xfrm flipH="1">
                <a:off x="6123902" y="1602371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" name="Group 11"/>
            <p:cNvGrpSpPr/>
            <p:nvPr/>
          </p:nvGrpSpPr>
          <p:grpSpPr>
            <a:xfrm>
              <a:off x="5734958" y="3222684"/>
              <a:ext cx="416905" cy="230782"/>
              <a:chOff x="5734958" y="2556917"/>
              <a:chExt cx="416905" cy="230782"/>
            </a:xfrm>
          </p:grpSpPr>
          <p:cxnSp>
            <p:nvCxnSpPr>
              <p:cNvPr id="21" name="Straight Arrow Connector 20"/>
              <p:cNvCxnSpPr/>
              <p:nvPr/>
            </p:nvCxnSpPr>
            <p:spPr>
              <a:xfrm flipH="1">
                <a:off x="5734958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 flipH="1">
                <a:off x="5791620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/>
              <p:nvPr/>
            </p:nvCxnSpPr>
            <p:spPr>
              <a:xfrm flipH="1">
                <a:off x="5854304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H="1">
                <a:off x="591545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/>
              <p:cNvCxnSpPr/>
              <p:nvPr/>
            </p:nvCxnSpPr>
            <p:spPr>
              <a:xfrm flipH="1">
                <a:off x="5971369" y="2556918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/>
              <p:nvPr/>
            </p:nvCxnSpPr>
            <p:spPr>
              <a:xfrm flipH="1">
                <a:off x="6028031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/>
              <p:cNvCxnSpPr/>
              <p:nvPr/>
            </p:nvCxnSpPr>
            <p:spPr>
              <a:xfrm flipH="1">
                <a:off x="6090715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flipH="1">
                <a:off x="6151862" y="2556917"/>
                <a:ext cx="1" cy="23078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Oval 12"/>
            <p:cNvSpPr/>
            <p:nvPr/>
          </p:nvSpPr>
          <p:spPr>
            <a:xfrm>
              <a:off x="5935838" y="1836973"/>
              <a:ext cx="45715" cy="4571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6014201" y="1836969"/>
              <a:ext cx="45715" cy="4571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6092574" y="1836970"/>
              <a:ext cx="45715" cy="4571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170944" y="1836969"/>
              <a:ext cx="45715" cy="4571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622360" y="1836973"/>
              <a:ext cx="45715" cy="4571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5700723" y="1836969"/>
              <a:ext cx="45715" cy="4571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5779096" y="1836970"/>
              <a:ext cx="45715" cy="4571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5857466" y="1836969"/>
              <a:ext cx="45715" cy="4571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78677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Memory layout for </a:t>
            </a:r>
            <a:r>
              <a:rPr lang="en-US" dirty="0" err="1" smtClean="0"/>
              <a:t>allmomenta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 default: AOSOA (ASA): </a:t>
            </a:r>
            <a:r>
              <a:rPr lang="en-US" dirty="0" err="1" smtClean="0"/>
              <a:t>allmomenta</a:t>
            </a:r>
            <a:r>
              <a:rPr lang="en-US" dirty="0" smtClean="0"/>
              <a:t>[</a:t>
            </a:r>
            <a:r>
              <a:rPr lang="en-US" dirty="0" err="1" smtClean="0"/>
              <a:t>npag</a:t>
            </a:r>
            <a:r>
              <a:rPr lang="en-US" dirty="0" smtClean="0"/>
              <a:t>][</a:t>
            </a:r>
            <a:r>
              <a:rPr lang="en-US" dirty="0" err="1" smtClean="0"/>
              <a:t>npar</a:t>
            </a:r>
            <a:r>
              <a:rPr lang="en-US" dirty="0" smtClean="0"/>
              <a:t>][np4][</a:t>
            </a:r>
            <a:r>
              <a:rPr lang="en-US" dirty="0" err="1" smtClean="0"/>
              <a:t>nepp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Partition </a:t>
            </a:r>
            <a:r>
              <a:rPr lang="en-US" dirty="0" err="1" smtClean="0"/>
              <a:t>ndim</a:t>
            </a:r>
            <a:r>
              <a:rPr lang="en-US" dirty="0" smtClean="0"/>
              <a:t> events per iteration into </a:t>
            </a:r>
            <a:r>
              <a:rPr lang="en-US" dirty="0" err="1" smtClean="0"/>
              <a:t>npag</a:t>
            </a:r>
            <a:r>
              <a:rPr lang="en-US" dirty="0" smtClean="0"/>
              <a:t> pages of </a:t>
            </a:r>
            <a:r>
              <a:rPr lang="en-US" dirty="0" err="1" smtClean="0"/>
              <a:t>nepp</a:t>
            </a:r>
            <a:r>
              <a:rPr lang="en-US" dirty="0" smtClean="0"/>
              <a:t> events per page</a:t>
            </a:r>
          </a:p>
          <a:p>
            <a:pPr lvl="2"/>
            <a:r>
              <a:rPr lang="en-US" dirty="0" smtClean="0"/>
              <a:t>i.e. </a:t>
            </a:r>
            <a:r>
              <a:rPr lang="en-US" dirty="0" err="1" smtClean="0"/>
              <a:t>ndim</a:t>
            </a:r>
            <a:r>
              <a:rPr lang="en-US" dirty="0" smtClean="0"/>
              <a:t> = </a:t>
            </a:r>
            <a:r>
              <a:rPr lang="en-US" dirty="0" err="1" smtClean="0"/>
              <a:t>npag</a:t>
            </a:r>
            <a:r>
              <a:rPr lang="en-US" dirty="0" smtClean="0"/>
              <a:t> * </a:t>
            </a:r>
            <a:r>
              <a:rPr lang="en-US" dirty="0" err="1" smtClean="0"/>
              <a:t>nepp</a:t>
            </a:r>
            <a:endParaRPr lang="en-US" dirty="0" smtClean="0"/>
          </a:p>
          <a:p>
            <a:pPr lvl="1"/>
            <a:r>
              <a:rPr lang="en-US" dirty="0" smtClean="0"/>
              <a:t>Currently </a:t>
            </a:r>
            <a:r>
              <a:rPr lang="en-US" dirty="0" err="1" smtClean="0"/>
              <a:t>nepp</a:t>
            </a:r>
            <a:r>
              <a:rPr lang="en-US" dirty="0" smtClean="0"/>
              <a:t>=32 is hardcoded (#threads per GPU warp)</a:t>
            </a:r>
          </a:p>
          <a:p>
            <a:pPr lvl="2"/>
            <a:r>
              <a:rPr lang="en-US" dirty="0" smtClean="0"/>
              <a:t>Eventually? Use </a:t>
            </a:r>
            <a:r>
              <a:rPr lang="en-US" dirty="0" err="1" smtClean="0"/>
              <a:t>nepp</a:t>
            </a:r>
            <a:r>
              <a:rPr lang="en-US" dirty="0" smtClean="0"/>
              <a:t> = #threads per block i.e. </a:t>
            </a:r>
            <a:r>
              <a:rPr lang="en-US" dirty="0" err="1" smtClean="0"/>
              <a:t>allmomenta</a:t>
            </a:r>
            <a:r>
              <a:rPr lang="en-US" dirty="0" smtClean="0"/>
              <a:t>[</a:t>
            </a:r>
            <a:r>
              <a:rPr lang="en-US" dirty="0" err="1" smtClean="0"/>
              <a:t>nblk</a:t>
            </a:r>
            <a:r>
              <a:rPr lang="en-US" dirty="0" smtClean="0"/>
              <a:t>][</a:t>
            </a:r>
            <a:r>
              <a:rPr lang="en-US" dirty="0" err="1" smtClean="0"/>
              <a:t>npar</a:t>
            </a:r>
            <a:r>
              <a:rPr lang="en-US" dirty="0" smtClean="0"/>
              <a:t>][np4][</a:t>
            </a:r>
            <a:r>
              <a:rPr lang="en-US" dirty="0" err="1" smtClean="0"/>
              <a:t>nthr</a:t>
            </a:r>
            <a:r>
              <a:rPr lang="en-US" dirty="0" smtClean="0"/>
              <a:t>]</a:t>
            </a:r>
          </a:p>
          <a:p>
            <a:r>
              <a:rPr lang="en-US" dirty="0" smtClean="0"/>
              <a:t>Alternative SOA: </a:t>
            </a:r>
            <a:r>
              <a:rPr lang="en-US" dirty="0" err="1" smtClean="0"/>
              <a:t>allmomenta</a:t>
            </a:r>
            <a:r>
              <a:rPr lang="en-US" dirty="0" smtClean="0"/>
              <a:t>[</a:t>
            </a:r>
            <a:r>
              <a:rPr lang="en-US" dirty="0" err="1" smtClean="0"/>
              <a:t>npar</a:t>
            </a:r>
            <a:r>
              <a:rPr lang="en-US" dirty="0" smtClean="0"/>
              <a:t>][np4][</a:t>
            </a:r>
            <a:r>
              <a:rPr lang="en-US" dirty="0" err="1" smtClean="0"/>
              <a:t>ndim</a:t>
            </a:r>
            <a:r>
              <a:rPr lang="en-US" dirty="0" smtClean="0"/>
              <a:t>]</a:t>
            </a:r>
          </a:p>
          <a:p>
            <a:r>
              <a:rPr lang="en-US" dirty="0" smtClean="0"/>
              <a:t>Alternative AOS: </a:t>
            </a:r>
            <a:r>
              <a:rPr lang="en-US" dirty="0" err="1" smtClean="0"/>
              <a:t>allmomenta</a:t>
            </a:r>
            <a:r>
              <a:rPr lang="en-US" dirty="0" smtClean="0"/>
              <a:t>[</a:t>
            </a:r>
            <a:r>
              <a:rPr lang="en-US" dirty="0" err="1" smtClean="0"/>
              <a:t>ndim</a:t>
            </a:r>
            <a:r>
              <a:rPr lang="en-US" dirty="0" smtClean="0"/>
              <a:t>][</a:t>
            </a:r>
            <a:r>
              <a:rPr lang="en-US" dirty="0" err="1" smtClean="0"/>
              <a:t>npar</a:t>
            </a:r>
            <a:r>
              <a:rPr lang="en-US" dirty="0" smtClean="0"/>
              <a:t>][np4]</a:t>
            </a:r>
          </a:p>
          <a:p>
            <a:endParaRPr lang="en-US" dirty="0"/>
          </a:p>
          <a:p>
            <a:r>
              <a:rPr lang="en-US" i="1" dirty="0"/>
              <a:t>Idea was to try and exploit memory coalescing (and SIMD?) in the GPU</a:t>
            </a:r>
          </a:p>
          <a:p>
            <a:pPr lvl="1"/>
            <a:r>
              <a:rPr lang="en-US" i="1" dirty="0" smtClean="0"/>
              <a:t>BUT: no obvious performance benefit/penalty in any of these choices </a:t>
            </a:r>
            <a:r>
              <a:rPr lang="en-US" i="1" dirty="0" smtClean="0">
                <a:sym typeface="Wingdings" panose="05000000000000000000" pitchFamily="2" charset="2"/>
              </a:rPr>
              <a:t></a:t>
            </a:r>
          </a:p>
          <a:p>
            <a:endParaRPr lang="en-US" i="1" dirty="0">
              <a:sym typeface="Wingdings" panose="05000000000000000000" pitchFamily="2" charset="2"/>
            </a:endParaRPr>
          </a:p>
          <a:p>
            <a:r>
              <a:rPr lang="en-US" i="1" dirty="0" smtClean="0">
                <a:sym typeface="Wingdings" panose="05000000000000000000" pitchFamily="2" charset="2"/>
              </a:rPr>
              <a:t>Probably best to keep AOSOA anyway?</a:t>
            </a:r>
          </a:p>
          <a:p>
            <a:pPr lvl="1"/>
            <a:r>
              <a:rPr lang="en-US" i="1" dirty="0" err="1" smtClean="0"/>
              <a:t>allmomenta</a:t>
            </a:r>
            <a:r>
              <a:rPr lang="en-US" i="1" dirty="0" smtClean="0"/>
              <a:t>[</a:t>
            </a:r>
            <a:r>
              <a:rPr lang="en-US" i="1" dirty="0" err="1" smtClean="0"/>
              <a:t>nblk</a:t>
            </a:r>
            <a:r>
              <a:rPr lang="en-US" i="1" dirty="0"/>
              <a:t>][</a:t>
            </a:r>
            <a:r>
              <a:rPr lang="en-US" i="1" dirty="0" err="1"/>
              <a:t>npar</a:t>
            </a:r>
            <a:r>
              <a:rPr lang="en-US" i="1" dirty="0"/>
              <a:t>][np4][</a:t>
            </a:r>
            <a:r>
              <a:rPr lang="en-US" i="1" dirty="0" err="1"/>
              <a:t>nthr</a:t>
            </a:r>
            <a:r>
              <a:rPr lang="en-US" i="1" dirty="0" smtClean="0"/>
              <a:t>]?</a:t>
            </a:r>
          </a:p>
          <a:p>
            <a:pPr lvl="1"/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41573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000" y="197493"/>
            <a:ext cx="8791199" cy="488307"/>
          </a:xfrm>
        </p:spPr>
        <p:txBody>
          <a:bodyPr/>
          <a:lstStyle/>
          <a:p>
            <a:r>
              <a:rPr lang="en-US" dirty="0" smtClean="0"/>
              <a:t>Local memory and shared memory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000" y="830179"/>
            <a:ext cx="8791199" cy="5162847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/>
              <a:t>This refers to the intermediate </a:t>
            </a:r>
            <a:r>
              <a:rPr lang="en-US" dirty="0" err="1" smtClean="0"/>
              <a:t>wavefunctions</a:t>
            </a:r>
            <a:r>
              <a:rPr lang="en-US" dirty="0" smtClean="0"/>
              <a:t> w[5][6] in each event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Where w[0:3] are the </a:t>
            </a:r>
            <a:r>
              <a:rPr lang="en-US" dirty="0" err="1" smtClean="0"/>
              <a:t>npar</a:t>
            </a:r>
            <a:r>
              <a:rPr lang="en-US" dirty="0" smtClean="0"/>
              <a:t>=4 particles, w[4] is a tmp for internal particles</a:t>
            </a:r>
          </a:p>
          <a:p>
            <a:pPr lvl="3"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r>
              <a:rPr lang="en-US" dirty="0" smtClean="0"/>
              <a:t>Current default: LOCAL w[5][6] on the stack in each event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“local” is actually “thread-local” global memory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Alternative SHARED: sw[5][6][</a:t>
            </a:r>
            <a:r>
              <a:rPr lang="en-US" dirty="0" err="1" smtClean="0"/>
              <a:t>nthr</a:t>
            </a:r>
            <a:r>
              <a:rPr lang="en-US" dirty="0" smtClean="0"/>
              <a:t>] for all events in one GPU block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BUT 32 threads is 32*5*6*2(complex)*8(double)=15kb, GPU has only 48kb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Probably non scalable, and worse performance than local (to be understood)</a:t>
            </a:r>
          </a:p>
          <a:p>
            <a:pPr>
              <a:spcBef>
                <a:spcPts val="0"/>
              </a:spcBef>
            </a:pPr>
            <a:r>
              <a:rPr lang="en-US" dirty="0" smtClean="0"/>
              <a:t>Alternative GLOBAL: </a:t>
            </a:r>
            <a:r>
              <a:rPr lang="en-US" dirty="0" err="1" smtClean="0"/>
              <a:t>gw</a:t>
            </a:r>
            <a:r>
              <a:rPr lang="en-US" dirty="0" smtClean="0"/>
              <a:t>[5][6][</a:t>
            </a:r>
            <a:r>
              <a:rPr lang="en-US" dirty="0" err="1" smtClean="0"/>
              <a:t>ndim</a:t>
            </a:r>
            <a:r>
              <a:rPr lang="en-US" dirty="0" smtClean="0"/>
              <a:t>] for all events in all GPU blocks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BUT this soon exhausts global memory (</a:t>
            </a:r>
            <a:r>
              <a:rPr lang="en-US" dirty="0" err="1" smtClean="0"/>
              <a:t>malloc</a:t>
            </a:r>
            <a:r>
              <a:rPr lang="en-US" dirty="0" smtClean="0"/>
              <a:t> and/or </a:t>
            </a:r>
            <a:r>
              <a:rPr lang="en-US" dirty="0" err="1" smtClean="0"/>
              <a:t>curand</a:t>
            </a:r>
            <a:r>
              <a:rPr lang="en-US" dirty="0" smtClean="0"/>
              <a:t> fail)</a:t>
            </a:r>
            <a:endParaRPr lang="en-US" dirty="0"/>
          </a:p>
          <a:p>
            <a:pPr lvl="3">
              <a:spcBef>
                <a:spcPts val="0"/>
              </a:spcBef>
            </a:pPr>
            <a:endParaRPr lang="en-US" dirty="0"/>
          </a:p>
          <a:p>
            <a:pPr>
              <a:spcBef>
                <a:spcPts val="0"/>
              </a:spcBef>
            </a:pPr>
            <a:r>
              <a:rPr lang="en-US" i="1" dirty="0"/>
              <a:t>Idea was to try and exploit memory coalescing (and SIMD?) in the </a:t>
            </a:r>
            <a:r>
              <a:rPr lang="en-US" i="1" dirty="0" smtClean="0"/>
              <a:t>GPU</a:t>
            </a:r>
          </a:p>
          <a:p>
            <a:pPr lvl="1">
              <a:spcBef>
                <a:spcPts val="0"/>
              </a:spcBef>
            </a:pPr>
            <a:r>
              <a:rPr lang="en-US" i="1" dirty="0" smtClean="0"/>
              <a:t>And also to reduce the number of registers and improve performance</a:t>
            </a:r>
            <a:endParaRPr lang="en-US" i="1" dirty="0"/>
          </a:p>
          <a:p>
            <a:pPr lvl="1">
              <a:spcBef>
                <a:spcPts val="0"/>
              </a:spcBef>
            </a:pPr>
            <a:r>
              <a:rPr lang="en-US" i="1" dirty="0"/>
              <a:t>BUT: </a:t>
            </a:r>
            <a:r>
              <a:rPr lang="en-US" i="1" dirty="0" smtClean="0"/>
              <a:t>LOCAL seems to have better performance without added issues</a:t>
            </a:r>
          </a:p>
          <a:p>
            <a:pPr lvl="1">
              <a:spcBef>
                <a:spcPts val="0"/>
              </a:spcBef>
            </a:pPr>
            <a:endParaRPr lang="en-US" i="1" dirty="0"/>
          </a:p>
          <a:p>
            <a:pPr>
              <a:spcBef>
                <a:spcPts val="0"/>
              </a:spcBef>
            </a:pPr>
            <a:r>
              <a:rPr lang="en-US" i="1" dirty="0" smtClean="0"/>
              <a:t>Clearly best to keep LOCAL at the moment</a:t>
            </a:r>
          </a:p>
          <a:p>
            <a:pPr lvl="1">
              <a:spcBef>
                <a:spcPts val="0"/>
              </a:spcBef>
            </a:pPr>
            <a:r>
              <a:rPr lang="en-US" i="1" dirty="0" smtClean="0"/>
              <a:t>Keep options in the code to do other things? (may also help in CPU SIMD?)</a:t>
            </a:r>
          </a:p>
          <a:p>
            <a:pPr lvl="1">
              <a:spcBef>
                <a:spcPts val="0"/>
              </a:spcBef>
            </a:pPr>
            <a:r>
              <a:rPr lang="en-US" i="1" dirty="0" smtClean="0"/>
              <a:t>En passant: LOCAL “-p 16384 32 12” seems faster than “-p 2048 256 12”?</a:t>
            </a:r>
          </a:p>
          <a:p>
            <a:pPr>
              <a:spcBef>
                <a:spcPts val="0"/>
              </a:spcBef>
            </a:pPr>
            <a:endParaRPr lang="en-US" dirty="0" smtClean="0"/>
          </a:p>
          <a:p>
            <a:pPr>
              <a:spcBef>
                <a:spcPts val="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105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Random number generation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Curand</a:t>
            </a:r>
            <a:r>
              <a:rPr lang="en-US" dirty="0" smtClean="0"/>
              <a:t> can be used both on the CPU (host) and on the GPU (device)</a:t>
            </a:r>
          </a:p>
          <a:p>
            <a:pPr lvl="1"/>
            <a:r>
              <a:rPr lang="en-US" dirty="0" smtClean="0"/>
              <a:t>It produces the same numbers in both options</a:t>
            </a:r>
          </a:p>
          <a:p>
            <a:pPr lvl="1"/>
            <a:r>
              <a:rPr lang="en-US" dirty="0" smtClean="0"/>
              <a:t>Useful to get strict reproducibility of physics results</a:t>
            </a:r>
          </a:p>
          <a:p>
            <a:pPr lvl="2"/>
            <a:r>
              <a:rPr lang="en-US" dirty="0" smtClean="0"/>
              <a:t>NB: the seeds are reinitialized at every new iteration of </a:t>
            </a:r>
            <a:r>
              <a:rPr lang="en-US" dirty="0" err="1" smtClean="0"/>
              <a:t>ndim</a:t>
            </a:r>
            <a:r>
              <a:rPr lang="en-US" dirty="0" smtClean="0"/>
              <a:t> events</a:t>
            </a:r>
          </a:p>
          <a:p>
            <a:pPr lvl="3"/>
            <a:endParaRPr lang="en-US" dirty="0"/>
          </a:p>
          <a:p>
            <a:r>
              <a:rPr lang="en-US" dirty="0" smtClean="0"/>
              <a:t>Currently: using the fastest </a:t>
            </a:r>
            <a:r>
              <a:rPr lang="en-US" dirty="0" err="1" smtClean="0"/>
              <a:t>curand</a:t>
            </a:r>
            <a:r>
              <a:rPr lang="en-US" dirty="0"/>
              <a:t> </a:t>
            </a:r>
            <a:r>
              <a:rPr lang="en-US" dirty="0" smtClean="0"/>
              <a:t>generator, not the best for physics</a:t>
            </a:r>
          </a:p>
          <a:p>
            <a:pPr lvl="1"/>
            <a:r>
              <a:rPr lang="en-US" dirty="0"/>
              <a:t>Fastest: </a:t>
            </a:r>
            <a:r>
              <a:rPr lang="en-US" dirty="0" smtClean="0"/>
              <a:t>CURAND_RNG_PSEUDO_MTGP32</a:t>
            </a:r>
          </a:p>
          <a:p>
            <a:pPr lvl="1"/>
            <a:r>
              <a:rPr lang="en-US" dirty="0" smtClean="0"/>
              <a:t>Best for physics (Lorenzo Moneta</a:t>
            </a:r>
            <a:r>
              <a:rPr lang="en-US" dirty="0"/>
              <a:t>): </a:t>
            </a:r>
            <a:r>
              <a:rPr lang="en-US" dirty="0" smtClean="0"/>
              <a:t>CURAND_RNG_PSEUDO_MRG32K3A</a:t>
            </a:r>
          </a:p>
          <a:p>
            <a:pPr lvl="1"/>
            <a:r>
              <a:rPr lang="en-US" dirty="0" smtClean="0"/>
              <a:t>A factor 500 in speed between the two options</a:t>
            </a:r>
            <a:endParaRPr lang="en-US" dirty="0"/>
          </a:p>
          <a:p>
            <a:pPr lvl="1"/>
            <a:r>
              <a:rPr lang="en-US" dirty="0" smtClean="0"/>
              <a:t>The point is only to get the GPU machine going, and same results on CPU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365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589" y="197493"/>
            <a:ext cx="5698610" cy="731307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urrent CPP baseline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904" y="293745"/>
            <a:ext cx="4656695" cy="5795533"/>
          </a:xfrm>
        </p:spPr>
        <p:txBody>
          <a:bodyPr/>
          <a:lstStyle/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</a:t>
            </a:r>
            <a:r>
              <a:rPr lang="en-US" sz="1200" dirty="0" smtClean="0"/>
              <a:t>   time </a:t>
            </a:r>
            <a:r>
              <a:rPr lang="en-US" sz="1200" dirty="0"/>
              <a:t>./check.exe -p 16384 32 12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</a:t>
            </a:r>
            <a:r>
              <a:rPr lang="en-US" sz="1200" dirty="0" smtClean="0"/>
              <a:t> ***************************************</a:t>
            </a:r>
            <a:endParaRPr lang="en-US" sz="1200" dirty="0"/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NumIterations</a:t>
            </a:r>
            <a:r>
              <a:rPr lang="en-US" sz="1200" dirty="0"/>
              <a:t>             = 12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NumThreadsPerBlock</a:t>
            </a:r>
            <a:r>
              <a:rPr lang="en-US" sz="1200" dirty="0"/>
              <a:t>        = 32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NumBlocksPerGrid</a:t>
            </a:r>
            <a:r>
              <a:rPr lang="en-US" sz="1200" dirty="0"/>
              <a:t>          = 16384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---------------------------------------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FP precision              = DOUBLE (nan=0)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Momenta memory layout     = AOSOA[32]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Curand</a:t>
            </a:r>
            <a:r>
              <a:rPr lang="en-US" sz="1200" dirty="0"/>
              <a:t> generation         = HOST (C++ code)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---------------------------------------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NumberOfEntries</a:t>
            </a:r>
            <a:r>
              <a:rPr lang="en-US" sz="1200" dirty="0"/>
              <a:t>           = 12</a:t>
            </a:r>
            <a:endParaRPr lang="en-US" sz="1200" dirty="0">
              <a:solidFill>
                <a:srgbClr val="FF0000"/>
              </a:solidFill>
            </a:endParaRPr>
          </a:p>
          <a:p>
            <a:pPr marL="152400" indent="0">
              <a:spcBef>
                <a:spcPts val="0"/>
              </a:spcBef>
              <a:buNone/>
            </a:pPr>
            <a:r>
              <a:rPr lang="en-US" sz="1200" b="1" dirty="0">
                <a:solidFill>
                  <a:srgbClr val="FF0000"/>
                </a:solidFill>
              </a:rPr>
              <a:t>    </a:t>
            </a:r>
            <a:r>
              <a:rPr lang="en-US" sz="1200" b="1" dirty="0" err="1">
                <a:solidFill>
                  <a:srgbClr val="FF0000"/>
                </a:solidFill>
              </a:rPr>
              <a:t>TotalTimeInWaveFuncs</a:t>
            </a:r>
            <a:r>
              <a:rPr lang="en-US" sz="1200" b="1" dirty="0">
                <a:solidFill>
                  <a:srgbClr val="FF0000"/>
                </a:solidFill>
              </a:rPr>
              <a:t>      = 1.741161e+01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MeanTimeInWaveFuncs</a:t>
            </a:r>
            <a:r>
              <a:rPr lang="en-US" sz="1200" dirty="0"/>
              <a:t>       = 1.450968e+00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StdDevTimeInWaveFuncs</a:t>
            </a:r>
            <a:r>
              <a:rPr lang="en-US" sz="1200" dirty="0"/>
              <a:t>     = 1.619446e-03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MinTimeInWaveFuncs</a:t>
            </a:r>
            <a:r>
              <a:rPr lang="en-US" sz="1200" dirty="0"/>
              <a:t>        = 1.449295e+00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MaxTimeInWaveFuncs</a:t>
            </a:r>
            <a:r>
              <a:rPr lang="en-US" sz="1200" dirty="0"/>
              <a:t>        = 1.449451e+00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---------------------------------------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ProcessID</a:t>
            </a:r>
            <a:r>
              <a:rPr lang="en-US" sz="1200" dirty="0"/>
              <a:t>:                = 17797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NProcesses</a:t>
            </a:r>
            <a:r>
              <a:rPr lang="en-US" sz="1200" dirty="0"/>
              <a:t>                = 1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NumMatrixElementsComputed</a:t>
            </a:r>
            <a:r>
              <a:rPr lang="en-US" sz="1200" dirty="0"/>
              <a:t> = 6291456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b="1" dirty="0">
                <a:solidFill>
                  <a:srgbClr val="FF0000"/>
                </a:solidFill>
              </a:rPr>
              <a:t>    </a:t>
            </a:r>
            <a:r>
              <a:rPr lang="en-US" sz="1200" b="1" dirty="0" err="1">
                <a:solidFill>
                  <a:srgbClr val="FF0000"/>
                </a:solidFill>
              </a:rPr>
              <a:t>MatrixElementsPerSec</a:t>
            </a:r>
            <a:r>
              <a:rPr lang="en-US" sz="1200" b="1" dirty="0">
                <a:solidFill>
                  <a:srgbClr val="FF0000"/>
                </a:solidFill>
              </a:rPr>
              <a:t>      = 3.613368e+05 sec^-1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***************************************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NumMatrixElements</a:t>
            </a:r>
            <a:r>
              <a:rPr lang="en-US" sz="1200" dirty="0"/>
              <a:t>(</a:t>
            </a:r>
            <a:r>
              <a:rPr lang="en-US" sz="1200" dirty="0" err="1"/>
              <a:t>notNan</a:t>
            </a:r>
            <a:r>
              <a:rPr lang="en-US" sz="1200" dirty="0"/>
              <a:t>) = 6291456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MeanMatrixElemValue</a:t>
            </a:r>
            <a:r>
              <a:rPr lang="en-US" sz="1200" dirty="0"/>
              <a:t>       = 1.394735e-02 GeV^0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StdErrMatrixElemValue</a:t>
            </a:r>
            <a:r>
              <a:rPr lang="en-US" sz="1200" dirty="0"/>
              <a:t>     = 3.034488e-06 GeV^0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StdDevMatrixElemValue</a:t>
            </a:r>
            <a:r>
              <a:rPr lang="en-US" sz="1200" dirty="0"/>
              <a:t>     = 7.611337e-03 GeV^0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MinMatrixElemValue</a:t>
            </a:r>
            <a:r>
              <a:rPr lang="en-US" sz="1200" dirty="0"/>
              <a:t>        = 6.071582e-03 GeV^0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MaxMatrixElemValue</a:t>
            </a:r>
            <a:r>
              <a:rPr lang="en-US" sz="1200" dirty="0"/>
              <a:t>        = 3.374925e-02 GeV^0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***************************************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800600" y="2069432"/>
            <a:ext cx="4030580" cy="392359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***************************************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0a </a:t>
            </a:r>
            <a:r>
              <a:rPr lang="en-US" sz="1200" dirty="0" err="1"/>
              <a:t>ProcInit</a:t>
            </a:r>
            <a:r>
              <a:rPr lang="en-US" sz="1200" dirty="0"/>
              <a:t> : 0.000451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0b </a:t>
            </a:r>
            <a:r>
              <a:rPr lang="en-US" sz="1200" dirty="0" err="1"/>
              <a:t>MemAlloc</a:t>
            </a:r>
            <a:r>
              <a:rPr lang="en-US" sz="1200" dirty="0"/>
              <a:t> : 0.053021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0c </a:t>
            </a:r>
            <a:r>
              <a:rPr lang="en-US" sz="1200" dirty="0" err="1"/>
              <a:t>GenCreat</a:t>
            </a:r>
            <a:r>
              <a:rPr lang="en-US" sz="1200" dirty="0"/>
              <a:t> : 0.001038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1a </a:t>
            </a:r>
            <a:r>
              <a:rPr lang="en-US" sz="1200" dirty="0" err="1"/>
              <a:t>GenSeed</a:t>
            </a:r>
            <a:r>
              <a:rPr lang="en-US" sz="1200" dirty="0"/>
              <a:t>  : 0.000020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1b </a:t>
            </a:r>
            <a:r>
              <a:rPr lang="en-US" sz="1200" dirty="0" err="1"/>
              <a:t>GenRnGen</a:t>
            </a:r>
            <a:r>
              <a:rPr lang="en-US" sz="1200" dirty="0"/>
              <a:t> : 0.359951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2a </a:t>
            </a:r>
            <a:r>
              <a:rPr lang="en-US" sz="1200" dirty="0" err="1"/>
              <a:t>RamboIni</a:t>
            </a:r>
            <a:r>
              <a:rPr lang="en-US" sz="1200" dirty="0"/>
              <a:t> : 0.130261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2b </a:t>
            </a:r>
            <a:r>
              <a:rPr lang="en-US" sz="1200" dirty="0" err="1"/>
              <a:t>RamboFin</a:t>
            </a:r>
            <a:r>
              <a:rPr lang="en-US" sz="1200" dirty="0"/>
              <a:t> : 2.077701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b="1" dirty="0">
                <a:solidFill>
                  <a:srgbClr val="FF0000"/>
                </a:solidFill>
              </a:rPr>
              <a:t>3a </a:t>
            </a:r>
            <a:r>
              <a:rPr lang="en-US" sz="1200" b="1" dirty="0" err="1">
                <a:solidFill>
                  <a:srgbClr val="FF0000"/>
                </a:solidFill>
              </a:rPr>
              <a:t>SigmaKin</a:t>
            </a:r>
            <a:r>
              <a:rPr lang="en-US" sz="1200" b="1" dirty="0">
                <a:solidFill>
                  <a:srgbClr val="FF0000"/>
                </a:solidFill>
              </a:rPr>
              <a:t> : 17.411612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4a </a:t>
            </a:r>
            <a:r>
              <a:rPr lang="en-US" sz="1200" dirty="0" err="1"/>
              <a:t>DumpLoop</a:t>
            </a:r>
            <a:r>
              <a:rPr lang="en-US" sz="1200" dirty="0"/>
              <a:t> : 0.015827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9a </a:t>
            </a:r>
            <a:r>
              <a:rPr lang="en-US" sz="1200" dirty="0" err="1"/>
              <a:t>DumpAll</a:t>
            </a:r>
            <a:r>
              <a:rPr lang="en-US" sz="1200" dirty="0"/>
              <a:t>  : 0.046769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9b </a:t>
            </a:r>
            <a:r>
              <a:rPr lang="en-US" sz="1200" dirty="0" err="1"/>
              <a:t>GenDestr</a:t>
            </a:r>
            <a:r>
              <a:rPr lang="en-US" sz="1200" dirty="0"/>
              <a:t> : 0.000112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9c </a:t>
            </a:r>
            <a:r>
              <a:rPr lang="en-US" sz="1200" dirty="0" err="1"/>
              <a:t>MemFree</a:t>
            </a:r>
            <a:r>
              <a:rPr lang="en-US" sz="1200" dirty="0"/>
              <a:t>  : 0.001842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      TOTAL : 20.098604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***************************************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real    0m20.108s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user    0m20.060s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sys     0m0.045s</a:t>
            </a:r>
          </a:p>
        </p:txBody>
      </p:sp>
    </p:spTree>
    <p:extLst>
      <p:ext uri="{BB962C8B-B14F-4D97-AF65-F5344CB8AC3E}">
        <p14:creationId xmlns:p14="http://schemas.microsoft.com/office/powerpoint/2010/main" val="42861534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2589" y="29049"/>
            <a:ext cx="5698610" cy="731307"/>
          </a:xfrm>
        </p:spPr>
        <p:txBody>
          <a:bodyPr/>
          <a:lstStyle/>
          <a:p>
            <a:r>
              <a:rPr lang="en-US" dirty="0"/>
              <a:t>C</a:t>
            </a:r>
            <a:r>
              <a:rPr lang="en-US" dirty="0" smtClean="0"/>
              <a:t>urrent CUDA baseline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3904" y="293745"/>
            <a:ext cx="4656695" cy="5795533"/>
          </a:xfrm>
        </p:spPr>
        <p:txBody>
          <a:bodyPr/>
          <a:lstStyle/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</a:t>
            </a:r>
            <a:r>
              <a:rPr lang="en-US" sz="1200" dirty="0" smtClean="0"/>
              <a:t>   time </a:t>
            </a:r>
            <a:r>
              <a:rPr lang="en-US" sz="1200" dirty="0"/>
              <a:t>./gcheck.exe -p 16384 32 12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***************************************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NumIterations</a:t>
            </a:r>
            <a:r>
              <a:rPr lang="en-US" sz="1200" dirty="0"/>
              <a:t>             = 12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NumThreadsPerBlock</a:t>
            </a:r>
            <a:r>
              <a:rPr lang="en-US" sz="1200" dirty="0"/>
              <a:t>        = 32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NumBlocksPerGrid</a:t>
            </a:r>
            <a:r>
              <a:rPr lang="en-US" sz="1200" dirty="0"/>
              <a:t>          = 16384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---------------------------------------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FP precision              = DOUBLE (nan=0)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Momenta memory layout     = AOSOA[32]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Wavefunction</a:t>
            </a:r>
            <a:r>
              <a:rPr lang="en-US" sz="1200" dirty="0"/>
              <a:t> GPU memory   = LOCAL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Curand</a:t>
            </a:r>
            <a:r>
              <a:rPr lang="en-US" sz="1200" dirty="0"/>
              <a:t> generation         = DEVICE (CUDA code)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---------------------------------------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NumberOfEntries</a:t>
            </a:r>
            <a:r>
              <a:rPr lang="en-US" sz="1200" dirty="0"/>
              <a:t>           = 12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b="1" dirty="0" err="1">
                <a:solidFill>
                  <a:srgbClr val="FF0000"/>
                </a:solidFill>
              </a:rPr>
              <a:t>TotalTimeInWaveFuncs</a:t>
            </a:r>
            <a:r>
              <a:rPr lang="en-US" sz="1200" b="1" dirty="0">
                <a:solidFill>
                  <a:srgbClr val="FF0000"/>
                </a:solidFill>
              </a:rPr>
              <a:t>      = 1.257645e-02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MeanTimeInWaveFuncs</a:t>
            </a:r>
            <a:r>
              <a:rPr lang="en-US" sz="1200" dirty="0"/>
              <a:t>       = 1.048037e-03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StdDevTimeInWaveFuncs</a:t>
            </a:r>
            <a:r>
              <a:rPr lang="en-US" sz="1200" dirty="0"/>
              <a:t>     = 2.003851e-05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MinTimeInWaveFuncs</a:t>
            </a:r>
            <a:r>
              <a:rPr lang="en-US" sz="1200" dirty="0"/>
              <a:t>        = 1.035607e-03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MaxTimeInWaveFuncs</a:t>
            </a:r>
            <a:r>
              <a:rPr lang="en-US" sz="1200" dirty="0"/>
              <a:t>        = 1.040581e-03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---------------------------------------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ProcessID</a:t>
            </a:r>
            <a:r>
              <a:rPr lang="en-US" sz="1200" dirty="0"/>
              <a:t>:                = 17851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NProcesses</a:t>
            </a:r>
            <a:r>
              <a:rPr lang="en-US" sz="1200" dirty="0"/>
              <a:t>                = 1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NumMatrixElementsComputed</a:t>
            </a:r>
            <a:r>
              <a:rPr lang="en-US" sz="1200" dirty="0"/>
              <a:t> = 6291456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b="1" dirty="0" err="1">
                <a:solidFill>
                  <a:srgbClr val="FF0000"/>
                </a:solidFill>
              </a:rPr>
              <a:t>MatrixElementsPerSec</a:t>
            </a:r>
            <a:r>
              <a:rPr lang="en-US" sz="1200" b="1" dirty="0">
                <a:solidFill>
                  <a:srgbClr val="FF0000"/>
                </a:solidFill>
              </a:rPr>
              <a:t>      = 5.002570e+08 sec^-1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***************************************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NumMatrixElements</a:t>
            </a:r>
            <a:r>
              <a:rPr lang="en-US" sz="1200" dirty="0"/>
              <a:t>(</a:t>
            </a:r>
            <a:r>
              <a:rPr lang="en-US" sz="1200" dirty="0" err="1"/>
              <a:t>notNan</a:t>
            </a:r>
            <a:r>
              <a:rPr lang="en-US" sz="1200" dirty="0"/>
              <a:t>) = 6291456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MeanMatrixElemValue</a:t>
            </a:r>
            <a:r>
              <a:rPr lang="en-US" sz="1200" dirty="0"/>
              <a:t>       = 1.394735e-02 GeV^0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StdErrMatrixElemValue</a:t>
            </a:r>
            <a:r>
              <a:rPr lang="en-US" sz="1200" dirty="0"/>
              <a:t>     = 3.034488e-06 GeV^0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StdDevMatrixElemValue</a:t>
            </a:r>
            <a:r>
              <a:rPr lang="en-US" sz="1200" dirty="0"/>
              <a:t>     = 7.611337e-03 GeV^0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MinMatrixElemValue</a:t>
            </a:r>
            <a:r>
              <a:rPr lang="en-US" sz="1200" dirty="0"/>
              <a:t>        = 6.071582e-03 GeV^0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 err="1"/>
              <a:t>MaxMatrixElemValue</a:t>
            </a:r>
            <a:r>
              <a:rPr lang="en-US" sz="1200" dirty="0"/>
              <a:t>        = 3.374925e-02 GeV^0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***************************************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800600" y="1660107"/>
            <a:ext cx="4030580" cy="43329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42900" marR="0" lvl="0" indent="-1905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***************************************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00 </a:t>
            </a:r>
            <a:r>
              <a:rPr lang="en-US" sz="1200" dirty="0" err="1"/>
              <a:t>CudaFree</a:t>
            </a:r>
            <a:r>
              <a:rPr lang="en-US" sz="1200" dirty="0"/>
              <a:t> : 0.192427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0a </a:t>
            </a:r>
            <a:r>
              <a:rPr lang="en-US" sz="1200" dirty="0" err="1"/>
              <a:t>ProcInit</a:t>
            </a:r>
            <a:r>
              <a:rPr lang="en-US" sz="1200" dirty="0"/>
              <a:t> : 0.000582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0b </a:t>
            </a:r>
            <a:r>
              <a:rPr lang="en-US" sz="1200" dirty="0" err="1"/>
              <a:t>MemAlloc</a:t>
            </a:r>
            <a:r>
              <a:rPr lang="en-US" sz="1200" dirty="0"/>
              <a:t> : 0.062740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0c </a:t>
            </a:r>
            <a:r>
              <a:rPr lang="en-US" sz="1200" dirty="0" err="1"/>
              <a:t>GenCreat</a:t>
            </a:r>
            <a:r>
              <a:rPr lang="en-US" sz="1200" dirty="0"/>
              <a:t> : 0.017667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1a </a:t>
            </a:r>
            <a:r>
              <a:rPr lang="en-US" sz="1200" dirty="0" err="1"/>
              <a:t>GenSeed</a:t>
            </a:r>
            <a:r>
              <a:rPr lang="en-US" sz="1200" dirty="0"/>
              <a:t>  : 0.000017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1b </a:t>
            </a:r>
            <a:r>
              <a:rPr lang="en-US" sz="1200" dirty="0" err="1"/>
              <a:t>GenRnGen</a:t>
            </a:r>
            <a:r>
              <a:rPr lang="en-US" sz="1200" dirty="0"/>
              <a:t> : 0.007964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2a </a:t>
            </a:r>
            <a:r>
              <a:rPr lang="en-US" sz="1200" dirty="0" err="1"/>
              <a:t>RamboIni</a:t>
            </a:r>
            <a:r>
              <a:rPr lang="en-US" sz="1200" dirty="0"/>
              <a:t> : 0.000124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2b </a:t>
            </a:r>
            <a:r>
              <a:rPr lang="en-US" sz="1200" dirty="0" err="1"/>
              <a:t>RamboFin</a:t>
            </a:r>
            <a:r>
              <a:rPr lang="en-US" sz="1200" dirty="0"/>
              <a:t> : 0.000062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2c </a:t>
            </a:r>
            <a:r>
              <a:rPr lang="en-US" sz="1200" dirty="0" err="1"/>
              <a:t>CpDTHwgt</a:t>
            </a:r>
            <a:r>
              <a:rPr lang="en-US" sz="1200" dirty="0"/>
              <a:t> : 0.008801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</a:t>
            </a:r>
            <a:r>
              <a:rPr lang="en-US" sz="1200" dirty="0">
                <a:solidFill>
                  <a:srgbClr val="CC66FF"/>
                </a:solidFill>
              </a:rPr>
              <a:t>2d </a:t>
            </a:r>
            <a:r>
              <a:rPr lang="en-US" sz="1200" dirty="0" err="1">
                <a:solidFill>
                  <a:srgbClr val="CC66FF"/>
                </a:solidFill>
              </a:rPr>
              <a:t>CpDTHmom</a:t>
            </a:r>
            <a:r>
              <a:rPr lang="en-US" sz="1200" dirty="0">
                <a:solidFill>
                  <a:srgbClr val="CC66FF"/>
                </a:solidFill>
              </a:rPr>
              <a:t> : 0.106680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b="1" dirty="0">
                <a:solidFill>
                  <a:srgbClr val="FF0000"/>
                </a:solidFill>
              </a:rPr>
              <a:t>    3a </a:t>
            </a:r>
            <a:r>
              <a:rPr lang="en-US" sz="1200" b="1" dirty="0" err="1">
                <a:solidFill>
                  <a:srgbClr val="FF0000"/>
                </a:solidFill>
              </a:rPr>
              <a:t>SigmaKin</a:t>
            </a:r>
            <a:r>
              <a:rPr lang="en-US" sz="1200" b="1" dirty="0">
                <a:solidFill>
                  <a:srgbClr val="FF0000"/>
                </a:solidFill>
              </a:rPr>
              <a:t> : 0.000106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b="1" dirty="0">
                <a:solidFill>
                  <a:srgbClr val="FF0000"/>
                </a:solidFill>
              </a:rPr>
              <a:t>    3b </a:t>
            </a:r>
            <a:r>
              <a:rPr lang="en-US" sz="1200" b="1" dirty="0" err="1">
                <a:solidFill>
                  <a:srgbClr val="FF0000"/>
                </a:solidFill>
              </a:rPr>
              <a:t>CpDTHmes</a:t>
            </a:r>
            <a:r>
              <a:rPr lang="en-US" sz="1200" b="1" dirty="0">
                <a:solidFill>
                  <a:srgbClr val="FF0000"/>
                </a:solidFill>
              </a:rPr>
              <a:t> : 0.012470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4a </a:t>
            </a:r>
            <a:r>
              <a:rPr lang="en-US" sz="1200" dirty="0" err="1"/>
              <a:t>DumpLoop</a:t>
            </a:r>
            <a:r>
              <a:rPr lang="en-US" sz="1200" dirty="0"/>
              <a:t> : 0.022217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9a </a:t>
            </a:r>
            <a:r>
              <a:rPr lang="en-US" sz="1200" dirty="0" err="1"/>
              <a:t>DumpAll</a:t>
            </a:r>
            <a:r>
              <a:rPr lang="en-US" sz="1200" dirty="0"/>
              <a:t>  : 0.046581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9b </a:t>
            </a:r>
            <a:r>
              <a:rPr lang="en-US" sz="1200" dirty="0" err="1"/>
              <a:t>GenDestr</a:t>
            </a:r>
            <a:r>
              <a:rPr lang="en-US" sz="1200" dirty="0"/>
              <a:t> : 0.000321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9c </a:t>
            </a:r>
            <a:r>
              <a:rPr lang="en-US" sz="1200" dirty="0" err="1"/>
              <a:t>MemFree</a:t>
            </a:r>
            <a:r>
              <a:rPr lang="en-US" sz="1200" dirty="0"/>
              <a:t>  : 0.022609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9d </a:t>
            </a:r>
            <a:r>
              <a:rPr lang="en-US" sz="1200" dirty="0" err="1"/>
              <a:t>CudReset</a:t>
            </a:r>
            <a:r>
              <a:rPr lang="en-US" sz="1200" dirty="0"/>
              <a:t> : 0.061855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      TOTAL : 0.563224 sec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***************************************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real    0m0.578s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user    0m0.211s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   sys     0m0.344s</a:t>
            </a:r>
          </a:p>
          <a:p>
            <a:pPr marL="152400" indent="0">
              <a:spcBef>
                <a:spcPts val="0"/>
              </a:spcBef>
              <a:buNone/>
            </a:pPr>
            <a:r>
              <a:rPr lang="en-US" sz="1200" dirty="0"/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3765884" y="676132"/>
            <a:ext cx="5205315" cy="875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solidFill>
                  <a:srgbClr val="FF0000"/>
                </a:solidFill>
              </a:rPr>
              <a:t>Our “historical” throughput is 3.6E5 against 5.0E8 : </a:t>
            </a:r>
          </a:p>
          <a:p>
            <a:pPr algn="ctr"/>
            <a:r>
              <a:rPr lang="en-US" i="1" dirty="0" smtClean="0">
                <a:solidFill>
                  <a:srgbClr val="FF0000"/>
                </a:solidFill>
              </a:rPr>
              <a:t>GPU ~1500 faster than one CPU core</a:t>
            </a:r>
            <a:endParaRPr lang="en-US" i="1" dirty="0">
              <a:solidFill>
                <a:srgbClr val="FF0000"/>
              </a:solidFill>
            </a:endParaRPr>
          </a:p>
          <a:p>
            <a:pPr algn="ctr"/>
            <a:r>
              <a:rPr lang="en-US" i="1" dirty="0">
                <a:solidFill>
                  <a:srgbClr val="FF0000"/>
                </a:solidFill>
              </a:rPr>
              <a:t>H</a:t>
            </a:r>
            <a:r>
              <a:rPr lang="en-US" i="1" dirty="0" smtClean="0">
                <a:solidFill>
                  <a:srgbClr val="FF0000"/>
                </a:solidFill>
              </a:rPr>
              <a:t>ere “throughput” is ONLY </a:t>
            </a:r>
            <a:r>
              <a:rPr lang="en-US" i="1" dirty="0" err="1" smtClean="0">
                <a:solidFill>
                  <a:srgbClr val="FF0000"/>
                </a:solidFill>
              </a:rPr>
              <a:t>sigmakin</a:t>
            </a:r>
            <a:r>
              <a:rPr lang="en-US" i="1" dirty="0" smtClean="0">
                <a:solidFill>
                  <a:srgbClr val="FF0000"/>
                </a:solidFill>
              </a:rPr>
              <a:t> + copy MEs to host:</a:t>
            </a:r>
          </a:p>
          <a:p>
            <a:pPr algn="ctr"/>
            <a:r>
              <a:rPr lang="en-US" i="1" dirty="0" smtClean="0">
                <a:solidFill>
                  <a:srgbClr val="CC66FF"/>
                </a:solidFill>
              </a:rPr>
              <a:t>For unweighted evt generation should add copy of momenta!</a:t>
            </a:r>
            <a:endParaRPr lang="en-US" i="1" dirty="0">
              <a:solidFill>
                <a:srgbClr val="CC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768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498" y="2322095"/>
            <a:ext cx="8786212" cy="2215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407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Miscellanea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Various other items in random order on the </a:t>
            </a:r>
            <a:r>
              <a:rPr lang="en-US" dirty="0" err="1" smtClean="0"/>
              <a:t>todo</a:t>
            </a:r>
            <a:r>
              <a:rPr lang="en-US" dirty="0" smtClean="0"/>
              <a:t> list</a:t>
            </a:r>
          </a:p>
          <a:p>
            <a:pPr lvl="1"/>
            <a:r>
              <a:rPr lang="en-US" dirty="0" smtClean="0"/>
              <a:t>Software issues</a:t>
            </a:r>
          </a:p>
          <a:p>
            <a:pPr lvl="2"/>
            <a:r>
              <a:rPr lang="en-US" dirty="0" smtClean="0"/>
              <a:t>Namespaces</a:t>
            </a:r>
          </a:p>
          <a:p>
            <a:pPr lvl="2"/>
            <a:r>
              <a:rPr lang="en-US" dirty="0" smtClean="0"/>
              <a:t>Variable names and where to hardcode them (also need short names)</a:t>
            </a:r>
          </a:p>
          <a:p>
            <a:pPr lvl="2"/>
            <a:r>
              <a:rPr lang="en-US" dirty="0" smtClean="0"/>
              <a:t>General cleanup</a:t>
            </a:r>
          </a:p>
          <a:p>
            <a:pPr lvl="1"/>
            <a:r>
              <a:rPr lang="en-US" dirty="0" smtClean="0"/>
              <a:t>Physics validation 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ull chain: use weights for cross section and for unweighted event generation</a:t>
            </a:r>
          </a:p>
          <a:p>
            <a:pPr lvl="1"/>
            <a:r>
              <a:rPr lang="en-US" dirty="0" smtClean="0"/>
              <a:t>C++ code</a:t>
            </a:r>
          </a:p>
          <a:p>
            <a:pPr lvl="2"/>
            <a:r>
              <a:rPr lang="en-US" dirty="0" smtClean="0"/>
              <a:t>Complete new memory layouts, try vectorization?</a:t>
            </a:r>
          </a:p>
          <a:p>
            <a:pPr lvl="1"/>
            <a:r>
              <a:rPr lang="en-US" dirty="0" smtClean="0"/>
              <a:t>Complex </a:t>
            </a:r>
            <a:r>
              <a:rPr lang="en-US" dirty="0" err="1" smtClean="0"/>
              <a:t>arithmetics</a:t>
            </a:r>
            <a:r>
              <a:rPr lang="en-US" dirty="0" smtClean="0"/>
              <a:t> and memory</a:t>
            </a:r>
            <a:endParaRPr lang="en-US" dirty="0"/>
          </a:p>
          <a:p>
            <a:pPr lvl="2"/>
            <a:r>
              <a:rPr lang="en-US" dirty="0" smtClean="0"/>
              <a:t>Fewer registers with </a:t>
            </a:r>
            <a:r>
              <a:rPr lang="en-US" dirty="0" err="1" smtClean="0"/>
              <a:t>cucomplex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Use RRRRIIII layout rather than RIRIRIRI?</a:t>
            </a:r>
          </a:p>
          <a:p>
            <a:pPr lvl="1"/>
            <a:r>
              <a:rPr lang="en-US" dirty="0" smtClean="0"/>
              <a:t>Helicities</a:t>
            </a:r>
          </a:p>
          <a:p>
            <a:pPr lvl="2"/>
            <a:r>
              <a:rPr lang="en-US" dirty="0" smtClean="0"/>
              <a:t>Helicity loop as extra </a:t>
            </a:r>
            <a:r>
              <a:rPr lang="en-US" dirty="0" err="1" smtClean="0"/>
              <a:t>parallelsm</a:t>
            </a:r>
            <a:r>
              <a:rPr lang="en-US" dirty="0" smtClean="0"/>
              <a:t> dimension?</a:t>
            </a:r>
          </a:p>
          <a:p>
            <a:pPr lvl="2"/>
            <a:r>
              <a:rPr lang="en-US" dirty="0" smtClean="0"/>
              <a:t>Helicity masking (I implemented a very simple version in </a:t>
            </a:r>
            <a:r>
              <a:rPr lang="en-US" dirty="0" err="1" smtClean="0"/>
              <a:t>cuda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50755170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47073</TotalTime>
  <Words>1522</Words>
  <Application>Microsoft Office PowerPoint</Application>
  <PresentationFormat>On-screen Show (4:3)</PresentationFormat>
  <Paragraphs>220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Cambria Math</vt:lpstr>
      <vt:lpstr>Wingdings</vt:lpstr>
      <vt:lpstr>CERN2015-AV-MasterLayout</vt:lpstr>
      <vt:lpstr>Overview</vt:lpstr>
      <vt:lpstr>Overall data flow</vt:lpstr>
      <vt:lpstr>Memory layout for allmomenta</vt:lpstr>
      <vt:lpstr>Local memory and shared memory</vt:lpstr>
      <vt:lpstr>Random number generation</vt:lpstr>
      <vt:lpstr>Current CPP baseline</vt:lpstr>
      <vt:lpstr>Current CUDA baseline</vt:lpstr>
      <vt:lpstr>PowerPoint Presentation</vt:lpstr>
      <vt:lpstr>Miscellanea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725</cp:revision>
  <dcterms:modified xsi:type="dcterms:W3CDTF">2020-08-10T12:30:54Z</dcterms:modified>
</cp:coreProperties>
</file>