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3" r:id="rId2"/>
    <p:sldId id="361" r:id="rId3"/>
    <p:sldId id="367" r:id="rId4"/>
    <p:sldId id="369" r:id="rId5"/>
    <p:sldId id="370" r:id="rId6"/>
    <p:sldId id="371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04" d="100"/>
          <a:sy n="104" d="100"/>
        </p:scale>
        <p:origin x="-1016" y="-10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01.09.20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01.09.20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897632"/>
          </a:xfrm>
        </p:spPr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Dependence of field quality of main magnet on HL LHC energy</a:t>
            </a:r>
            <a:endParaRPr lang="en-GB" dirty="0"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80000" cy="1426096"/>
          </a:xfrm>
        </p:spPr>
        <p:txBody>
          <a:bodyPr/>
          <a:lstStyle/>
          <a:p>
            <a:r>
              <a:rPr lang="en-GB" sz="1800" dirty="0" smtClean="0">
                <a:latin typeface="Book Antiqua" panose="02040602050305030304" pitchFamily="18" charset="0"/>
              </a:rPr>
              <a:t>Ezio </a:t>
            </a:r>
            <a:r>
              <a:rPr lang="en-GB" sz="1800" dirty="0" smtClean="0">
                <a:latin typeface="Book Antiqua" panose="02040602050305030304" pitchFamily="18" charset="0"/>
              </a:rPr>
              <a:t>Todesco</a:t>
            </a:r>
          </a:p>
          <a:p>
            <a:r>
              <a:rPr lang="en-GB" sz="1800" dirty="0" smtClean="0">
                <a:latin typeface="Book Antiqua" panose="02040602050305030304" pitchFamily="18" charset="0"/>
              </a:rPr>
              <a:t>Susana </a:t>
            </a:r>
            <a:r>
              <a:rPr lang="en-GB" sz="1800" dirty="0" err="1" smtClean="0">
                <a:latin typeface="Book Antiqua" panose="02040602050305030304" pitchFamily="18" charset="0"/>
              </a:rPr>
              <a:t>Izquiredo</a:t>
            </a:r>
            <a:r>
              <a:rPr lang="en-GB" sz="1800" dirty="0" smtClean="0">
                <a:latin typeface="Book Antiqua" panose="02040602050305030304" pitchFamily="18" charset="0"/>
              </a:rPr>
              <a:t> Bermudez</a:t>
            </a:r>
          </a:p>
          <a:p>
            <a:r>
              <a:rPr lang="en-GB" sz="1800" dirty="0" err="1" smtClean="0">
                <a:latin typeface="Book Antiqua" panose="02040602050305030304" pitchFamily="18" charset="0"/>
              </a:rPr>
              <a:t>Kento</a:t>
            </a:r>
            <a:r>
              <a:rPr lang="en-GB" sz="1800" dirty="0" smtClean="0">
                <a:latin typeface="Book Antiqua" panose="02040602050305030304" pitchFamily="18" charset="0"/>
              </a:rPr>
              <a:t> Suzuki, </a:t>
            </a:r>
            <a:r>
              <a:rPr lang="en-GB" sz="1800" dirty="0" err="1" smtClean="0">
                <a:latin typeface="Book Antiqua" panose="02040602050305030304" pitchFamily="18" charset="0"/>
              </a:rPr>
              <a:t>Tatsu</a:t>
            </a:r>
            <a:r>
              <a:rPr lang="en-GB" sz="1800" dirty="0" smtClean="0">
                <a:latin typeface="Book Antiqua" panose="02040602050305030304" pitchFamily="18" charset="0"/>
              </a:rPr>
              <a:t> </a:t>
            </a:r>
            <a:r>
              <a:rPr lang="en-GB" sz="1800" dirty="0" err="1" smtClean="0">
                <a:latin typeface="Book Antiqua" panose="02040602050305030304" pitchFamily="18" charset="0"/>
              </a:rPr>
              <a:t>Nakamoto</a:t>
            </a:r>
            <a:endParaRPr lang="en-GB" sz="1800" dirty="0" smtClean="0">
              <a:latin typeface="Book Antiqua" panose="02040602050305030304" pitchFamily="18" charset="0"/>
            </a:endParaRPr>
          </a:p>
          <a:p>
            <a:r>
              <a:rPr lang="en-GB" sz="1800" dirty="0" err="1" smtClean="0">
                <a:latin typeface="Book Antiqua" panose="02040602050305030304" pitchFamily="18" charset="0"/>
              </a:rPr>
              <a:t>Stefania</a:t>
            </a:r>
            <a:r>
              <a:rPr lang="en-GB" sz="1800" dirty="0" smtClean="0">
                <a:latin typeface="Book Antiqua" panose="02040602050305030304" pitchFamily="18" charset="0"/>
              </a:rPr>
              <a:t> </a:t>
            </a:r>
            <a:r>
              <a:rPr lang="en-GB" sz="1800" dirty="0" err="1" smtClean="0">
                <a:latin typeface="Book Antiqua" panose="02040602050305030304" pitchFamily="18" charset="0"/>
              </a:rPr>
              <a:t>Farinon</a:t>
            </a:r>
            <a:r>
              <a:rPr lang="en-GB" sz="1800" dirty="0" smtClean="0">
                <a:latin typeface="Book Antiqua" panose="02040602050305030304" pitchFamily="18" charset="0"/>
              </a:rPr>
              <a:t>, Pasquale </a:t>
            </a:r>
            <a:r>
              <a:rPr lang="en-GB" sz="1800" dirty="0" err="1" smtClean="0">
                <a:latin typeface="Book Antiqua" panose="02040602050305030304" pitchFamily="18" charset="0"/>
              </a:rPr>
              <a:t>Fabbricatore</a:t>
            </a:r>
            <a:endParaRPr lang="en-GB" sz="1800" dirty="0"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Book Antiqua" panose="02040602050305030304" pitchFamily="18" charset="0"/>
              </a:rPr>
              <a:t>1 </a:t>
            </a:r>
            <a:r>
              <a:rPr lang="en-GB" dirty="0" smtClean="0">
                <a:latin typeface="Book Antiqua" panose="02040602050305030304" pitchFamily="18" charset="0"/>
              </a:rPr>
              <a:t>September </a:t>
            </a:r>
            <a:r>
              <a:rPr lang="en-GB" dirty="0" smtClean="0">
                <a:latin typeface="Book Antiqua" panose="02040602050305030304" pitchFamily="18" charset="0"/>
              </a:rPr>
              <a:t>2020 </a:t>
            </a:r>
            <a:r>
              <a:rPr lang="en-GB" dirty="0" smtClean="0">
                <a:latin typeface="Book Antiqua" panose="02040602050305030304" pitchFamily="18" charset="0"/>
              </a:rPr>
              <a:t>- </a:t>
            </a:r>
            <a:r>
              <a:rPr lang="en-GB" dirty="0" err="1" smtClean="0">
                <a:latin typeface="Book Antiqua" panose="02040602050305030304" pitchFamily="18" charset="0"/>
              </a:rPr>
              <a:t>Geneve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THE ISSUE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/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main magnets of HL-LHC have a peak field in the range of 5 to 12 T</a:t>
            </a:r>
          </a:p>
          <a:p>
            <a:pPr lvl="1"/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At these levels of field, </a:t>
            </a:r>
            <a:r>
              <a:rPr lang="fr-CH" sz="1800" dirty="0" smtClean="0">
                <a:solidFill>
                  <a:srgbClr val="800000"/>
                </a:solidFill>
                <a:latin typeface="Book Antiqua" panose="02040602050305030304" pitchFamily="18" charset="0"/>
              </a:rPr>
              <a:t>saturation is not negligible</a:t>
            </a:r>
          </a:p>
          <a:p>
            <a:pPr lvl="1"/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the transfer function, saturation is compensated via the power converter and the field model</a:t>
            </a:r>
          </a:p>
          <a:p>
            <a:pPr lvl="1"/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the allowed </a:t>
            </a:r>
            <a:r>
              <a:rPr lang="en-GB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multipoles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some actions to reduce the dependence of </a:t>
            </a:r>
            <a:r>
              <a:rPr lang="en-GB" sz="18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multipoles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the energy can be done via iron shaping, but one is left with a variation of some units</a:t>
            </a:r>
          </a:p>
          <a:p>
            <a:pPr lvl="1"/>
            <a:endParaRPr lang="en-GB" sz="18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range of operational energy of HL-LHC is from 6.5 </a:t>
            </a:r>
            <a:r>
              <a:rPr lang="en-GB" sz="22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(present value of </a:t>
            </a:r>
            <a:r>
              <a:rPr lang="en-GB" sz="22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RunII</a:t>
            </a:r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to 7.0 </a:t>
            </a:r>
            <a:r>
              <a:rPr lang="en-GB" sz="22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(possible target of </a:t>
            </a:r>
            <a:r>
              <a:rPr lang="en-GB" sz="22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RunIII</a:t>
            </a:r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 and, in principle but with lower </a:t>
            </a:r>
            <a:r>
              <a:rPr lang="en-GB" sz="22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probablity</a:t>
            </a:r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, up to 7.5 </a:t>
            </a:r>
            <a:r>
              <a:rPr lang="en-GB" sz="22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TeV</a:t>
            </a:r>
            <a:r>
              <a:rPr lang="en-GB" sz="22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(the ultimate energy)</a:t>
            </a:r>
            <a:endParaRPr lang="en-GB" sz="22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en-GB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0265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SITUATION FOR MQXF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MQXF, the first (and only relevant allowed multipole) is 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6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variation of of the order of ±0.4 units, about 1/8 of the window of ±3 units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 fine tuning of b</a:t>
            </a:r>
            <a:r>
              <a:rPr lang="en-GB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6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has been carried out 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 would not consider this as a major issue, and review the situation once  we have data from prototypes, and beam screen measurements</a:t>
            </a:r>
            <a:endParaRPr lang="en-GB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2870271"/>
            <a:ext cx="5194300" cy="350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1760" y="6375774"/>
            <a:ext cx="46480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/>
                <a:cs typeface="Times"/>
              </a:rPr>
              <a:t>Variation of b</a:t>
            </a:r>
            <a:r>
              <a:rPr lang="en-US" sz="1600" baseline="-25000" dirty="0" smtClean="0">
                <a:latin typeface="Times"/>
                <a:cs typeface="Times"/>
              </a:rPr>
              <a:t>6</a:t>
            </a:r>
            <a:r>
              <a:rPr lang="en-US" sz="1600" dirty="0" smtClean="0">
                <a:latin typeface="Times"/>
                <a:cs typeface="Times"/>
              </a:rPr>
              <a:t> versus energy (S. </a:t>
            </a:r>
            <a:r>
              <a:rPr lang="en-US" sz="1600" dirty="0" err="1" smtClean="0">
                <a:latin typeface="Times"/>
                <a:cs typeface="Times"/>
              </a:rPr>
              <a:t>Izquierdo</a:t>
            </a:r>
            <a:r>
              <a:rPr lang="en-US" sz="1600" dirty="0" smtClean="0">
                <a:latin typeface="Times"/>
                <a:cs typeface="Times"/>
              </a:rPr>
              <a:t> Bermudez)</a:t>
            </a:r>
            <a:endParaRPr lang="en-US" sz="16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542756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SITUATION FOR D1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D1, the multipole concerned is 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5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and 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7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are also given)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Variation is far from being negligible, since it is the same size of the acceptance window – </a:t>
            </a:r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we should select an energy (presently is 7 TeV) for the optimization since we cannot guarantee the full range 6.5 to 7.5 TeV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 fine tuning of the cross-section has been done for the prototype, with a strong corrective action on b</a:t>
            </a:r>
            <a:r>
              <a:rPr lang="fr-CH" sz="16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endParaRPr lang="fr-CH" sz="1600" baseline="-25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en-GB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2996952"/>
            <a:ext cx="5156200" cy="3606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1800" y="6519446"/>
            <a:ext cx="4084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/>
                <a:cs typeface="Times"/>
              </a:rPr>
              <a:t>Variation of b</a:t>
            </a:r>
            <a:r>
              <a:rPr lang="en-US" sz="1600" baseline="-25000" dirty="0" smtClean="0">
                <a:latin typeface="Times"/>
                <a:cs typeface="Times"/>
              </a:rPr>
              <a:t>3</a:t>
            </a:r>
            <a:r>
              <a:rPr lang="en-US" sz="1600" dirty="0" smtClean="0">
                <a:latin typeface="Times"/>
                <a:cs typeface="Times"/>
              </a:rPr>
              <a:t> versus energy in D1 (K. Suzuki)</a:t>
            </a:r>
            <a:endParaRPr lang="en-US" sz="16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753910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SITUATION FOR D2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D2, the multipole concerned is 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5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and 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7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are also given)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Variation is smaller than in D1, but still far from being negligible ±2 units, with respect to an acceptance range of ±3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units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</a:rPr>
              <a:t>W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 should select an energy (presently is 7 TeV) for the optimization since we cannot guarantee the full range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A fine tuning of the cross-section has been done for the prototype</a:t>
            </a:r>
            <a:endParaRPr lang="en-GB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212976"/>
            <a:ext cx="5006319" cy="33463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71800" y="6519446"/>
            <a:ext cx="4118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"/>
                <a:cs typeface="Times"/>
              </a:rPr>
              <a:t>Variation of b</a:t>
            </a:r>
            <a:r>
              <a:rPr lang="en-US" sz="1600" baseline="-25000" dirty="0" smtClean="0">
                <a:latin typeface="Times"/>
                <a:cs typeface="Times"/>
              </a:rPr>
              <a:t>3</a:t>
            </a:r>
            <a:r>
              <a:rPr lang="en-US" sz="1600" dirty="0" smtClean="0">
                <a:latin typeface="Times"/>
                <a:cs typeface="Times"/>
              </a:rPr>
              <a:t> versus energy in D2 (S. </a:t>
            </a:r>
            <a:r>
              <a:rPr lang="en-US" sz="1600" dirty="0" err="1" smtClean="0">
                <a:latin typeface="Times"/>
                <a:cs typeface="Times"/>
              </a:rPr>
              <a:t>Farinon</a:t>
            </a:r>
            <a:r>
              <a:rPr lang="en-US" sz="1600" dirty="0" smtClean="0">
                <a:latin typeface="Times"/>
                <a:cs typeface="Times"/>
              </a:rPr>
              <a:t>)</a:t>
            </a:r>
            <a:endParaRPr lang="en-US" sz="1600" dirty="0"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281178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en-GB" b="0" dirty="0" smtClean="0">
                <a:latin typeface="Book Antiqua" panose="02040602050305030304" pitchFamily="18" charset="0"/>
              </a:rPr>
              <a:t>CONCLUSIONS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both D1 and D2 the dependence of b</a:t>
            </a:r>
            <a:r>
              <a:rPr lang="fr-CH" sz="2400" baseline="-25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3</a:t>
            </a:r>
            <a:r>
              <a:rPr lang="fr-CH" sz="24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the energy is non negligible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Moving the energy from 7 to 6.5 TeV would « eat » half of the acceptance range for D1, and 1/3 for D2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The choice of the energy for the optimization is relevant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Today for D1 and D2 we are aiming at best field quality at 7 TeV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From a manufacturing point of view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Some flexibility can be guaranteed by shimming in the midplane/pole for D2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For D1, wedges can be modified during production, having a good aniticipation</a:t>
            </a: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 would suggest reviwing the situation after the field quality measurements of prototype D1 and D2, and after the retraining of the LHC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endParaRPr lang="en-GB" sz="12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08435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8077</TotalTime>
  <Words>476</Words>
  <Application>Microsoft Macintosh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Thème Office</vt:lpstr>
      <vt:lpstr>Dependence of field quality of main magnet on HL LHC energy</vt:lpstr>
      <vt:lpstr>THE ISSUE</vt:lpstr>
      <vt:lpstr>SITUATION FOR MQXF</vt:lpstr>
      <vt:lpstr>SITUATION FOR D1</vt:lpstr>
      <vt:lpstr>SITUATION FOR D2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195</cp:revision>
  <dcterms:created xsi:type="dcterms:W3CDTF">2016-08-24T12:27:25Z</dcterms:created>
  <dcterms:modified xsi:type="dcterms:W3CDTF">2020-09-01T07:26:33Z</dcterms:modified>
</cp:coreProperties>
</file>