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7" r:id="rId2"/>
    <p:sldId id="288" r:id="rId3"/>
    <p:sldId id="289" r:id="rId4"/>
    <p:sldId id="290" r:id="rId5"/>
    <p:sldId id="29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773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661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544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44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5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984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191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49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84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96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1B37C-1146-4CFB-ACF8-228CECC56B64}" type="datetimeFigureOut">
              <a:rPr lang="en-GB" smtClean="0"/>
              <a:t>15/09/2020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8C324-8D13-42B6-8FB2-0068ABE678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65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6" r="2090"/>
          <a:stretch/>
        </p:blipFill>
        <p:spPr>
          <a:xfrm>
            <a:off x="-40510" y="-14627"/>
            <a:ext cx="9126638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26D1DD6-5602-4DB8-90C2-806BDD02C5D1}"/>
              </a:ext>
            </a:extLst>
          </p:cNvPr>
          <p:cNvSpPr/>
          <p:nvPr/>
        </p:nvSpPr>
        <p:spPr>
          <a:xfrm>
            <a:off x="9230452" y="160640"/>
            <a:ext cx="2831848" cy="303642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5DBD3-B070-4791-9EA6-D986B05629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7977" y="4247101"/>
            <a:ext cx="1801392" cy="18128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F4AB441-B8E5-4CAE-9344-58333D174A96}"/>
              </a:ext>
            </a:extLst>
          </p:cNvPr>
          <p:cNvSpPr txBox="1"/>
          <p:nvPr/>
        </p:nvSpPr>
        <p:spPr>
          <a:xfrm>
            <a:off x="9426424" y="298232"/>
            <a:ext cx="23020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2060"/>
                </a:solidFill>
              </a:rPr>
              <a:t>WP2 meeting</a:t>
            </a:r>
          </a:p>
          <a:p>
            <a:pPr algn="ctr"/>
            <a:r>
              <a:rPr lang="en-GB" sz="2800" b="1" dirty="0">
                <a:solidFill>
                  <a:srgbClr val="002060"/>
                </a:solidFill>
              </a:rPr>
              <a:t> 15/09/2020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4AB441-B8E5-4CAE-9344-58333D174A96}"/>
              </a:ext>
            </a:extLst>
          </p:cNvPr>
          <p:cNvSpPr txBox="1"/>
          <p:nvPr/>
        </p:nvSpPr>
        <p:spPr>
          <a:xfrm>
            <a:off x="9171233" y="1788372"/>
            <a:ext cx="2976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Crossing-angle in the first years of HL-LHC operation </a:t>
            </a:r>
          </a:p>
        </p:txBody>
      </p:sp>
      <p:sp>
        <p:nvSpPr>
          <p:cNvPr id="12" name="Oval 11"/>
          <p:cNvSpPr/>
          <p:nvPr/>
        </p:nvSpPr>
        <p:spPr>
          <a:xfrm>
            <a:off x="18709" y="-14627"/>
            <a:ext cx="4872073" cy="150047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863006" y="1204864"/>
            <a:ext cx="766450" cy="5138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344217" y="1576950"/>
            <a:ext cx="421696" cy="29798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594081" y="1746699"/>
            <a:ext cx="314357" cy="2193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63527" y="216000"/>
            <a:ext cx="42510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C00000"/>
                </a:solidFill>
              </a:rPr>
              <a:t>Optics commissioning with 250urad ??</a:t>
            </a:r>
          </a:p>
        </p:txBody>
      </p:sp>
    </p:spTree>
    <p:extLst>
      <p:ext uri="{BB962C8B-B14F-4D97-AF65-F5344CB8AC3E}">
        <p14:creationId xmlns:p14="http://schemas.microsoft.com/office/powerpoint/2010/main" val="339463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8176ACE-118D-43F1-BC5C-2CC54270DC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4" t="1346" r="3195"/>
          <a:stretch/>
        </p:blipFill>
        <p:spPr>
          <a:xfrm>
            <a:off x="4779157" y="1679469"/>
            <a:ext cx="7144319" cy="48263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A2588C9-C4C5-40F6-9683-5F5D4D4B07C7}"/>
              </a:ext>
            </a:extLst>
          </p:cNvPr>
          <p:cNvSpPr/>
          <p:nvPr/>
        </p:nvSpPr>
        <p:spPr>
          <a:xfrm>
            <a:off x="4413381" y="1446245"/>
            <a:ext cx="7601710" cy="5161455"/>
          </a:xfrm>
          <a:prstGeom prst="rect">
            <a:avLst/>
          </a:prstGeom>
          <a:noFill/>
          <a:ln w="984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1C4C6E-D89D-43C8-8DC5-AA396A5F429D}"/>
              </a:ext>
            </a:extLst>
          </p:cNvPr>
          <p:cNvSpPr txBox="1"/>
          <p:nvPr/>
        </p:nvSpPr>
        <p:spPr>
          <a:xfrm>
            <a:off x="1483567" y="141027"/>
            <a:ext cx="100957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Success of linear optics commissioning is dependent on the uncorrected nonlinear errors present in the machine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168860-80E2-4A00-81C0-E58D22B19D1F}"/>
                  </a:ext>
                </a:extLst>
              </p:cNvPr>
              <p:cNvSpPr txBox="1"/>
              <p:nvPr/>
            </p:nvSpPr>
            <p:spPr>
              <a:xfrm>
                <a:off x="185294" y="1492898"/>
                <a:ext cx="4051178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/>
                  <a:t>2017 optics commissioning @ flat-orbit:</a:t>
                </a:r>
              </a:p>
              <a:p>
                <a:endParaRPr lang="en-GB" sz="2400" b="1" dirty="0"/>
              </a:p>
              <a:p>
                <a:r>
                  <a:rPr lang="en-GB" sz="2400" b="1" dirty="0">
                    <a:solidFill>
                      <a:srgbClr val="0070C0"/>
                    </a:solidFill>
                  </a:rPr>
                  <a:t>Direct detuning ≈ ± 40×10</a:t>
                </a:r>
                <a:r>
                  <a:rPr lang="en-GB" sz="2400" b="1" baseline="30000" dirty="0">
                    <a:solidFill>
                      <a:srgbClr val="0070C0"/>
                    </a:solidFill>
                  </a:rPr>
                  <a:t>3 </a:t>
                </a:r>
                <a:r>
                  <a:rPr lang="en-GB" sz="2400" b="1" dirty="0">
                    <a:solidFill>
                      <a:srgbClr val="0070C0"/>
                    </a:solidFill>
                  </a:rPr>
                  <a:t>m</a:t>
                </a:r>
                <a:r>
                  <a:rPr lang="en-GB" sz="2400" b="1" baseline="30000" dirty="0">
                    <a:solidFill>
                      <a:srgbClr val="0070C0"/>
                    </a:solidFill>
                  </a:rPr>
                  <a:t>-1</a:t>
                </a:r>
              </a:p>
              <a:p>
                <a:endParaRPr lang="en-GB" sz="2400" b="1" baseline="30000" dirty="0">
                  <a:solidFill>
                    <a:srgbClr val="0070C0"/>
                  </a:solidFill>
                </a:endParaRPr>
              </a:p>
              <a:p>
                <a:r>
                  <a:rPr lang="en-GB" sz="2400" b="1" dirty="0">
                    <a:solidFill>
                      <a:srgbClr val="0070C0"/>
                    </a:solidFill>
                  </a:rPr>
                  <a:t>Cross-term ≈ 0</a:t>
                </a:r>
                <a:r>
                  <a:rPr lang="en-GB" sz="2400" b="1" baseline="30000" dirty="0">
                    <a:solidFill>
                      <a:srgbClr val="0070C0"/>
                    </a:solidFill>
                  </a:rPr>
                  <a:t> </a:t>
                </a:r>
                <a:r>
                  <a:rPr lang="en-GB" sz="2400" b="1" dirty="0">
                    <a:solidFill>
                      <a:srgbClr val="0070C0"/>
                    </a:solidFill>
                  </a:rPr>
                  <a:t>m</a:t>
                </a:r>
                <a:r>
                  <a:rPr lang="en-GB" sz="2400" b="1" baseline="30000" dirty="0">
                    <a:solidFill>
                      <a:srgbClr val="0070C0"/>
                    </a:solidFill>
                  </a:rPr>
                  <a:t>-1</a:t>
                </a:r>
              </a:p>
              <a:p>
                <a:endParaRPr lang="en-GB" sz="2400" baseline="30000" dirty="0"/>
              </a:p>
              <a:p>
                <a:endParaRPr lang="en-GB" sz="2400" baseline="30000" dirty="0"/>
              </a:p>
              <a:p>
                <a:r>
                  <a:rPr lang="en-GB" sz="2400" b="1" dirty="0"/>
                  <a:t>Clear detrimental effect on the BBQ tune measurement</a:t>
                </a:r>
              </a:p>
              <a:p>
                <a:endParaRPr lang="en-GB" sz="2400" b="1" dirty="0"/>
              </a:p>
              <a:p>
                <a:r>
                  <a:rPr lang="en-GB" sz="2400" b="1" dirty="0"/>
                  <a:t>Caused issues with K-mod measurements,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4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sz="2400" b="1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400" b="1" i="0" smtClean="0">
                        <a:latin typeface="Cambria Math" panose="02040503050406030204" pitchFamily="18" charset="0"/>
                      </a:rPr>
                      <m:t>𝐰𝐚𝐢𝐬𝐭</m:t>
                    </m:r>
                  </m:oMath>
                </a14:m>
                <a:r>
                  <a:rPr lang="en-GB" sz="2400" b="1" dirty="0"/>
                  <a:t>, …</a:t>
                </a:r>
              </a:p>
              <a:p>
                <a:endParaRPr lang="en-GB" sz="2400" baseline="30000" dirty="0"/>
              </a:p>
              <a:p>
                <a:endParaRPr lang="en-GB" sz="2400" baseline="30000" dirty="0"/>
              </a:p>
              <a:p>
                <a:endParaRPr lang="en-GB" sz="2400" baseline="30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D168860-80E2-4A00-81C0-E58D22B19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294" y="1492898"/>
                <a:ext cx="4051178" cy="5262979"/>
              </a:xfrm>
              <a:prstGeom prst="rect">
                <a:avLst/>
              </a:prstGeom>
              <a:blipFill>
                <a:blip r:embed="rId3"/>
                <a:stretch>
                  <a:fillRect l="-2256" t="-927" r="-22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27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1C4C6E-D89D-43C8-8DC5-AA396A5F429D}"/>
              </a:ext>
            </a:extLst>
          </p:cNvPr>
          <p:cNvSpPr txBox="1"/>
          <p:nvPr/>
        </p:nvSpPr>
        <p:spPr>
          <a:xfrm>
            <a:off x="251926" y="141026"/>
            <a:ext cx="112527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6">
                    <a:lumMod val="50000"/>
                  </a:schemeClr>
                </a:solidFill>
              </a:rPr>
              <a:t>Since 2017 don’t just correct optics at flat-orbit, also perform linear optics corrections with operational crossing-scheme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1A24E9-CA07-4952-A10C-7925DC1E7C87}"/>
              </a:ext>
            </a:extLst>
          </p:cNvPr>
          <p:cNvSpPr txBox="1"/>
          <p:nvPr/>
        </p:nvSpPr>
        <p:spPr>
          <a:xfrm>
            <a:off x="8235821" y="657662"/>
            <a:ext cx="3692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Extra optics errors from </a:t>
            </a:r>
            <a:r>
              <a:rPr lang="en-GB" sz="2400" b="1" dirty="0" err="1">
                <a:solidFill>
                  <a:srgbClr val="FF0000"/>
                </a:solidFill>
              </a:rPr>
              <a:t>sextupole</a:t>
            </a:r>
            <a:r>
              <a:rPr lang="en-GB" sz="2400" b="1" dirty="0">
                <a:solidFill>
                  <a:srgbClr val="FF0000"/>
                </a:solidFill>
              </a:rPr>
              <a:t> feed-down (FD)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82EB13DF-28A5-41A1-A6EE-2354C8E862B4}"/>
              </a:ext>
            </a:extLst>
          </p:cNvPr>
          <p:cNvSpPr/>
          <p:nvPr/>
        </p:nvSpPr>
        <p:spPr>
          <a:xfrm>
            <a:off x="7456715" y="756292"/>
            <a:ext cx="653143" cy="5971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1D708F-48E1-412E-BAF1-96003F078B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315" y="2030896"/>
            <a:ext cx="6757615" cy="416944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15AC1E-36AF-4A32-8334-ECA0B968356C}"/>
              </a:ext>
            </a:extLst>
          </p:cNvPr>
          <p:cNvCxnSpPr>
            <a:cxnSpLocks/>
          </p:cNvCxnSpPr>
          <p:nvPr/>
        </p:nvCxnSpPr>
        <p:spPr>
          <a:xfrm>
            <a:off x="9262188" y="2886867"/>
            <a:ext cx="0" cy="802823"/>
          </a:xfrm>
          <a:prstGeom prst="straightConnector1">
            <a:avLst/>
          </a:prstGeom>
          <a:ln w="7937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E8AF4B-9D33-4BEC-8580-434E7F269449}"/>
              </a:ext>
            </a:extLst>
          </p:cNvPr>
          <p:cNvSpPr txBox="1"/>
          <p:nvPr/>
        </p:nvSpPr>
        <p:spPr>
          <a:xfrm>
            <a:off x="9632083" y="1925701"/>
            <a:ext cx="2367882" cy="1200329"/>
          </a:xfrm>
          <a:prstGeom prst="rect">
            <a:avLst/>
          </a:prstGeom>
          <a:solidFill>
            <a:schemeClr val="bg1"/>
          </a:solidFill>
          <a:ln w="9525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/>
              <a:t>Feed-down from decapole or dodecapole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758E70-82CF-4E3B-BF65-61312990D1FE}"/>
              </a:ext>
            </a:extLst>
          </p:cNvPr>
          <p:cNvSpPr txBox="1"/>
          <p:nvPr/>
        </p:nvSpPr>
        <p:spPr>
          <a:xfrm>
            <a:off x="251926" y="1611769"/>
            <a:ext cx="42197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sz="2000" b="1" dirty="0"/>
              <a:t>Also expect FD from a5,b5,</a:t>
            </a:r>
          </a:p>
          <a:p>
            <a:r>
              <a:rPr lang="en-GB" sz="2000" b="1" dirty="0"/>
              <a:t>        b6… to generate detuning</a:t>
            </a:r>
          </a:p>
          <a:p>
            <a:endParaRPr lang="en-GB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Already observed in LHC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But challenging and very time consuming to measure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Expect it will take some years to have </a:t>
            </a:r>
            <a:r>
              <a:rPr lang="en-GB" sz="2000" b="1" dirty="0" err="1"/>
              <a:t>dodecapole</a:t>
            </a:r>
            <a:r>
              <a:rPr lang="en-GB" sz="2000" b="1" dirty="0"/>
              <a:t> corrections fully validated/implemented in HL-LHC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b="1" dirty="0"/>
              <a:t>Potential issue for HL-LHC optics commissioning in case of large b6 feed-down, also dependent on the crossing-scheme</a:t>
            </a:r>
          </a:p>
        </p:txBody>
      </p:sp>
    </p:spTree>
    <p:extLst>
      <p:ext uri="{BB962C8B-B14F-4D97-AF65-F5344CB8AC3E}">
        <p14:creationId xmlns:p14="http://schemas.microsoft.com/office/powerpoint/2010/main" val="1383685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1C4C6E-D89D-43C8-8DC5-AA396A5F429D}"/>
              </a:ext>
            </a:extLst>
          </p:cNvPr>
          <p:cNvSpPr txBox="1"/>
          <p:nvPr/>
        </p:nvSpPr>
        <p:spPr>
          <a:xfrm>
            <a:off x="214604" y="103705"/>
            <a:ext cx="100957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2">
                    <a:lumMod val="75000"/>
                  </a:schemeClr>
                </a:solidFill>
              </a:rPr>
              <a:t>Predicted shifts to detuning coefficients due to feed-down at 40cm.</a:t>
            </a:r>
          </a:p>
          <a:p>
            <a:r>
              <a:rPr lang="en-GB" sz="1600" b="1" dirty="0"/>
              <a:t>HL-LHC V1.4, systematic b6=-4[units] random 1[units]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DB127D-8C0B-441C-9E37-A2AC028C1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15584" y="-1349054"/>
            <a:ext cx="6304375" cy="9556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7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noFill/>
          <a:ln w="889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C87D30-6EEC-4DF3-982E-828A7A1EDECC}"/>
                  </a:ext>
                </a:extLst>
              </p:cNvPr>
              <p:cNvSpPr txBox="1"/>
              <p:nvPr/>
            </p:nvSpPr>
            <p:spPr>
              <a:xfrm>
                <a:off x="317241" y="747517"/>
                <a:ext cx="1128071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Expected feed-down dependent on the error model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Want to plan for optics commissioning based on worst-case scenario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Feed-down to detuning will scale strongly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</m:e>
                      <m:sup>
                        <m:r>
                          <a:rPr lang="en-GB" sz="2400" b="1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 and with crossing-angle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Since optics commissioning in the first years is expected to be challenging already don’t want to have to deal with more detuning in OP-configuration than necessary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b="1" dirty="0">
                    <a:solidFill>
                      <a:srgbClr val="C00000"/>
                    </a:solidFill>
                  </a:rPr>
                  <a:t>Is it possible to reduce the expected crossing-angle in the first-years of operation?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0C87D30-6EEC-4DF3-982E-828A7A1ED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241" y="747517"/>
                <a:ext cx="11280710" cy="3785652"/>
              </a:xfrm>
              <a:prstGeom prst="rect">
                <a:avLst/>
              </a:prstGeom>
              <a:blipFill>
                <a:blip r:embed="rId2"/>
                <a:stretch>
                  <a:fillRect l="-702" t="-1288" b="-2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66402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253</Words>
  <Application>Microsoft Office PowerPoint</Application>
  <PresentationFormat>Widescreen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ewen.hamish.maclean</dc:creator>
  <cp:lastModifiedBy>ewen.hamish.maclean</cp:lastModifiedBy>
  <cp:revision>9</cp:revision>
  <dcterms:created xsi:type="dcterms:W3CDTF">2020-09-14T15:35:14Z</dcterms:created>
  <dcterms:modified xsi:type="dcterms:W3CDTF">2020-09-15T08:51:40Z</dcterms:modified>
</cp:coreProperties>
</file>