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8"/>
  </p:notesMasterIdLst>
  <p:handoutMasterIdLst>
    <p:handoutMasterId r:id="rId9"/>
  </p:handoutMasterIdLst>
  <p:sldIdLst>
    <p:sldId id="265" r:id="rId3"/>
    <p:sldId id="276" r:id="rId4"/>
    <p:sldId id="279" r:id="rId5"/>
    <p:sldId id="366" r:id="rId6"/>
    <p:sldId id="286" r:id="rId7"/>
  </p:sldIdLst>
  <p:sldSz cx="9144000" cy="6858000" type="screen4x3"/>
  <p:notesSz cx="9220200" cy="147066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3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22646" y="0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8/11/2020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968718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22646" y="13968718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22646" y="0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8/11/2020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1103313"/>
            <a:ext cx="7353300" cy="551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6721" tIns="68361" rIns="136721" bIns="6836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2020" y="6985635"/>
            <a:ext cx="7376160" cy="6617970"/>
          </a:xfrm>
          <a:prstGeom prst="rect">
            <a:avLst/>
          </a:prstGeom>
        </p:spPr>
        <p:txBody>
          <a:bodyPr vert="horz" lIns="136721" tIns="68361" rIns="136721" bIns="68361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968718"/>
            <a:ext cx="3995420" cy="735330"/>
          </a:xfrm>
          <a:prstGeom prst="rect">
            <a:avLst/>
          </a:prstGeom>
        </p:spPr>
        <p:txBody>
          <a:bodyPr vert="horz" lIns="136721" tIns="68361" rIns="136721" bIns="683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22646" y="13968718"/>
            <a:ext cx="3995420" cy="735330"/>
          </a:xfrm>
          <a:prstGeom prst="rect">
            <a:avLst/>
          </a:prstGeom>
        </p:spPr>
        <p:txBody>
          <a:bodyPr vert="horz" wrap="square" lIns="136721" tIns="68361" rIns="136721" bIns="68361" numCol="1" anchor="b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sldNum="0"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6/2/2020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82858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CM and 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Cryo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 Meeting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S. Feher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CM and 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Cryo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 Meeting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August 13</a:t>
            </a:r>
            <a:r>
              <a:rPr lang="en-US" altLang="en-US" baseline="30000" dirty="0">
                <a:latin typeface="Helvetica" panose="020B0604020202020204" pitchFamily="34" charset="0"/>
                <a:ea typeface="Geneva" pitchFamily="121" charset="-128"/>
              </a:rPr>
              <a:t>th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, 2020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B267E-FEA5-491D-9ECE-8E4D8674C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for CD3 DOE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92F36-66E1-434B-A0E2-FCF33148B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5161109"/>
          </a:xfrm>
        </p:spPr>
        <p:txBody>
          <a:bodyPr/>
          <a:lstStyle/>
          <a:p>
            <a:r>
              <a:rPr lang="en-US" sz="2000" dirty="0"/>
              <a:t>Pre-Series Production Readiness Review – </a:t>
            </a:r>
            <a:r>
              <a:rPr lang="en-US" sz="2000" dirty="0">
                <a:solidFill>
                  <a:srgbClr val="FF0000"/>
                </a:solidFill>
              </a:rPr>
              <a:t>September 14</a:t>
            </a:r>
            <a:r>
              <a:rPr lang="en-US" sz="2000" baseline="30000" dirty="0">
                <a:solidFill>
                  <a:srgbClr val="FF0000"/>
                </a:solidFill>
              </a:rPr>
              <a:t>th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r>
              <a:rPr lang="en-US" sz="2000" dirty="0"/>
              <a:t>Shipping requirements Review – </a:t>
            </a:r>
            <a:r>
              <a:rPr lang="en-US" sz="2000" dirty="0">
                <a:solidFill>
                  <a:srgbClr val="FF0000"/>
                </a:solidFill>
              </a:rPr>
              <a:t>September (no exact date yet)</a:t>
            </a:r>
            <a:endParaRPr lang="en-US" sz="2000" dirty="0"/>
          </a:p>
          <a:p>
            <a:r>
              <a:rPr lang="en-US" sz="2000" dirty="0"/>
              <a:t>CD3 DOE review – </a:t>
            </a:r>
            <a:r>
              <a:rPr lang="en-US" sz="2000" dirty="0">
                <a:solidFill>
                  <a:srgbClr val="FF0000"/>
                </a:solidFill>
              </a:rPr>
              <a:t>November 17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More details from Giorgio soon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All the docs to be ready for the PPRR – </a:t>
            </a:r>
            <a:r>
              <a:rPr lang="en-US" sz="2000" dirty="0">
                <a:solidFill>
                  <a:srgbClr val="FF0000"/>
                </a:solidFill>
              </a:rPr>
              <a:t>September 7</a:t>
            </a:r>
            <a:r>
              <a:rPr lang="en-US" sz="2000" baseline="30000" dirty="0">
                <a:solidFill>
                  <a:srgbClr val="FF0000"/>
                </a:solidFill>
              </a:rPr>
              <a:t>th</a:t>
            </a:r>
            <a:r>
              <a:rPr lang="en-US" sz="2000" dirty="0">
                <a:solidFill>
                  <a:srgbClr val="FF0000"/>
                </a:solidFill>
              </a:rPr>
              <a:t>, 2020</a:t>
            </a:r>
          </a:p>
          <a:p>
            <a:pPr lvl="1"/>
            <a:r>
              <a:rPr lang="en-US" sz="1800" dirty="0"/>
              <a:t>Need to be uploaded for the Review indico site</a:t>
            </a:r>
          </a:p>
          <a:p>
            <a:r>
              <a:rPr lang="en-US" sz="2000" dirty="0"/>
              <a:t>Talks to be ready for </a:t>
            </a:r>
            <a:r>
              <a:rPr lang="en-US" sz="2000" dirty="0">
                <a:solidFill>
                  <a:srgbClr val="FF0000"/>
                </a:solidFill>
              </a:rPr>
              <a:t>internal rehearsals  September 1</a:t>
            </a:r>
            <a:r>
              <a:rPr lang="en-US" sz="2000" baseline="30000" dirty="0">
                <a:solidFill>
                  <a:srgbClr val="FF0000"/>
                </a:solidFill>
              </a:rPr>
              <a:t>st</a:t>
            </a:r>
            <a:r>
              <a:rPr lang="en-US" sz="2000" dirty="0">
                <a:solidFill>
                  <a:srgbClr val="FF0000"/>
                </a:solidFill>
              </a:rPr>
              <a:t>, uploaded September 7</a:t>
            </a:r>
            <a:r>
              <a:rPr lang="en-US" sz="2000" baseline="30000" dirty="0">
                <a:solidFill>
                  <a:srgbClr val="FF0000"/>
                </a:solidFill>
              </a:rPr>
              <a:t>th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9E1C7-5686-4C07-8D44-0B6C74D6C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6/2/2020</a:t>
            </a:r>
          </a:p>
        </p:txBody>
      </p:sp>
    </p:spTree>
    <p:extLst>
      <p:ext uri="{BB962C8B-B14F-4D97-AF65-F5344CB8AC3E}">
        <p14:creationId xmlns:p14="http://schemas.microsoft.com/office/powerpoint/2010/main" val="213182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39AC0-4983-40E7-8280-7DEA2F9CA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450361"/>
          </a:xfrm>
        </p:spPr>
        <p:txBody>
          <a:bodyPr/>
          <a:lstStyle/>
          <a:p>
            <a:pPr algn="ctr"/>
            <a:r>
              <a:rPr lang="en-US" dirty="0"/>
              <a:t> Documentation for the DOE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AEB8C-4106-43E0-981D-454A03DE8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986171"/>
            <a:ext cx="8686800" cy="5528929"/>
          </a:xfrm>
        </p:spPr>
        <p:txBody>
          <a:bodyPr/>
          <a:lstStyle/>
          <a:p>
            <a:r>
              <a:rPr lang="en-US" sz="1800" dirty="0"/>
              <a:t>Final Design Report – </a:t>
            </a:r>
            <a:r>
              <a:rPr lang="en-US" sz="1800" dirty="0">
                <a:solidFill>
                  <a:srgbClr val="FF0000"/>
                </a:solidFill>
              </a:rPr>
              <a:t>need to be updated if new info available and clean up if needed</a:t>
            </a:r>
            <a:r>
              <a:rPr lang="en-US" sz="1800" dirty="0"/>
              <a:t>  </a:t>
            </a:r>
          </a:p>
          <a:p>
            <a:r>
              <a:rPr lang="en-US" sz="1600" dirty="0"/>
              <a:t>LMQXFA FRS – </a:t>
            </a:r>
            <a:r>
              <a:rPr lang="en-US" sz="1600" dirty="0">
                <a:solidFill>
                  <a:srgbClr val="00B050"/>
                </a:solidFill>
              </a:rPr>
              <a:t>CERN; Done EDMS# 1686197 – released </a:t>
            </a:r>
          </a:p>
          <a:p>
            <a:r>
              <a:rPr lang="fr-CH" sz="1600" dirty="0"/>
              <a:t>LQXFA/B Cryostat - (</a:t>
            </a:r>
            <a:r>
              <a:rPr lang="fr-CH" sz="1600" dirty="0">
                <a:hlinkClick r:id="rId2"/>
              </a:rPr>
              <a:t>EDMS 1828585</a:t>
            </a:r>
            <a:r>
              <a:rPr lang="fr-CH" sz="1600" dirty="0"/>
              <a:t>) </a:t>
            </a:r>
            <a:r>
              <a:rPr lang="en-US" sz="1600" dirty="0">
                <a:solidFill>
                  <a:srgbClr val="00B050"/>
                </a:solidFill>
              </a:rPr>
              <a:t>– released </a:t>
            </a:r>
          </a:p>
          <a:p>
            <a:r>
              <a:rPr lang="en-US" sz="1600" dirty="0"/>
              <a:t>Acceptance plan </a:t>
            </a:r>
          </a:p>
          <a:p>
            <a:pPr lvl="1"/>
            <a:r>
              <a:rPr lang="en-US" sz="1600" dirty="0"/>
              <a:t>Part B (Cold Mass and </a:t>
            </a:r>
            <a:r>
              <a:rPr lang="en-US" sz="1600" dirty="0" err="1"/>
              <a:t>Cryostating</a:t>
            </a:r>
            <a:r>
              <a:rPr lang="en-US" sz="1600" dirty="0"/>
              <a:t>) </a:t>
            </a:r>
            <a:r>
              <a:rPr lang="en-US" sz="1600" dirty="0" err="1">
                <a:solidFill>
                  <a:srgbClr val="00B050"/>
                </a:solidFill>
              </a:rPr>
              <a:t>HiLumi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Docdb</a:t>
            </a:r>
            <a:r>
              <a:rPr lang="en-US" sz="1600" dirty="0">
                <a:solidFill>
                  <a:srgbClr val="00B050"/>
                </a:solidFill>
              </a:rPr>
              <a:t> # 1127, EDMS no 2323981 LHC-LMQXFA-ES-0007 - released</a:t>
            </a:r>
          </a:p>
          <a:p>
            <a:pPr lvl="1"/>
            <a:r>
              <a:rPr lang="en-US" sz="1600" dirty="0"/>
              <a:t>Part C (CERN receiving of the Cryo-Assembly) </a:t>
            </a:r>
            <a:r>
              <a:rPr lang="en-US" sz="1600" dirty="0" err="1">
                <a:solidFill>
                  <a:srgbClr val="00B050"/>
                </a:solidFill>
              </a:rPr>
              <a:t>HiLumi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Docdb</a:t>
            </a:r>
            <a:r>
              <a:rPr lang="en-US" sz="1600" dirty="0">
                <a:solidFill>
                  <a:srgbClr val="00B050"/>
                </a:solidFill>
              </a:rPr>
              <a:t> # 1145) EDMS no 1868479 - LHC-LQXFA-ES-0003 – released</a:t>
            </a:r>
          </a:p>
          <a:p>
            <a:r>
              <a:rPr lang="en-US" sz="1600" dirty="0"/>
              <a:t>Interfaces: ICD re-vised – all approved; ICD 375  </a:t>
            </a:r>
            <a:r>
              <a:rPr lang="en-US" sz="1600" dirty="0">
                <a:solidFill>
                  <a:srgbClr val="00B050"/>
                </a:solidFill>
              </a:rPr>
              <a:t>EDMS 1868472 - released</a:t>
            </a:r>
          </a:p>
          <a:p>
            <a:r>
              <a:rPr lang="en-US" sz="1600" dirty="0"/>
              <a:t>CM MIP (Manufacturing Inspection Plan) </a:t>
            </a:r>
            <a:r>
              <a:rPr lang="en-US" sz="1600" dirty="0">
                <a:solidFill>
                  <a:srgbClr val="00B050"/>
                </a:solidFill>
              </a:rPr>
              <a:t>–  EDMS #1866244 - released  </a:t>
            </a:r>
          </a:p>
          <a:p>
            <a:r>
              <a:rPr lang="en-US" sz="1600" dirty="0"/>
              <a:t>CA MIP (Manufacturing Inspection Plan) </a:t>
            </a:r>
            <a:r>
              <a:rPr lang="en-US" sz="1600" dirty="0">
                <a:solidFill>
                  <a:srgbClr val="00B050"/>
                </a:solidFill>
              </a:rPr>
              <a:t>–  US-</a:t>
            </a:r>
            <a:r>
              <a:rPr lang="en-US" sz="1600" dirty="0" err="1">
                <a:solidFill>
                  <a:srgbClr val="00B050"/>
                </a:solidFill>
              </a:rPr>
              <a:t>HiLumi</a:t>
            </a:r>
            <a:r>
              <a:rPr lang="en-US" sz="1600" dirty="0">
                <a:solidFill>
                  <a:srgbClr val="00B050"/>
                </a:solidFill>
              </a:rPr>
              <a:t> Document 3238-v1; EDMS # 2369656 – </a:t>
            </a:r>
            <a:r>
              <a:rPr lang="en-US" sz="1600" dirty="0">
                <a:solidFill>
                  <a:srgbClr val="FF0000"/>
                </a:solidFill>
              </a:rPr>
              <a:t>Not released</a:t>
            </a:r>
          </a:p>
          <a:p>
            <a:r>
              <a:rPr lang="en-US" sz="1600" dirty="0"/>
              <a:t>Material list – </a:t>
            </a:r>
            <a:r>
              <a:rPr lang="en-US" sz="1600" dirty="0">
                <a:solidFill>
                  <a:srgbClr val="00B050"/>
                </a:solidFill>
              </a:rPr>
              <a:t>EDMS 1868473 - LHC-LMQXFA-EP-0001 – released</a:t>
            </a:r>
          </a:p>
          <a:p>
            <a:r>
              <a:rPr lang="en-US" sz="1600" dirty="0"/>
              <a:t>LMQXFB Q2 Bus Bar FRS </a:t>
            </a:r>
            <a:r>
              <a:rPr lang="en-US" sz="1600" dirty="0">
                <a:solidFill>
                  <a:srgbClr val="00B050"/>
                </a:solidFill>
              </a:rPr>
              <a:t>– EDMS 2380143; LHC-LMQXFBE-ES-0001 – released</a:t>
            </a:r>
          </a:p>
          <a:p>
            <a:r>
              <a:rPr lang="en-US" sz="1600" dirty="0">
                <a:solidFill>
                  <a:srgbClr val="FF0000"/>
                </a:solidFill>
              </a:rPr>
              <a:t>CA traveler  - </a:t>
            </a:r>
            <a:r>
              <a:rPr lang="en-US" sz="1600" b="1" dirty="0">
                <a:solidFill>
                  <a:srgbClr val="FF0000"/>
                </a:solidFill>
              </a:rPr>
              <a:t>newer version from Delio – not released</a:t>
            </a:r>
          </a:p>
          <a:p>
            <a:r>
              <a:rPr lang="en-US" sz="1600" dirty="0">
                <a:solidFill>
                  <a:srgbClr val="FF0000"/>
                </a:solidFill>
              </a:rPr>
              <a:t>Zero magnet test results                             Roger/Guram/Stoyan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98B3F-4C72-4872-B600-FC6197E6C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6/2/2020</a:t>
            </a:r>
          </a:p>
        </p:txBody>
      </p:sp>
    </p:spTree>
    <p:extLst>
      <p:ext uri="{BB962C8B-B14F-4D97-AF65-F5344CB8AC3E}">
        <p14:creationId xmlns:p14="http://schemas.microsoft.com/office/powerpoint/2010/main" val="81741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39AC0-4983-40E7-8280-7DEA2F9CA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450361"/>
          </a:xfrm>
        </p:spPr>
        <p:txBody>
          <a:bodyPr/>
          <a:lstStyle/>
          <a:p>
            <a:pPr algn="ctr"/>
            <a:r>
              <a:rPr lang="en-US" dirty="0"/>
              <a:t> Documentation for the Pre-Production Readiness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AEB8C-4106-43E0-981D-454A03DE8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986171"/>
            <a:ext cx="8686800" cy="5528929"/>
          </a:xfrm>
        </p:spPr>
        <p:txBody>
          <a:bodyPr/>
          <a:lstStyle/>
          <a:p>
            <a:r>
              <a:rPr lang="en-US" sz="1800" dirty="0"/>
              <a:t>FDR to be updated – </a:t>
            </a:r>
            <a:r>
              <a:rPr lang="en-US" sz="1800" b="1" dirty="0">
                <a:solidFill>
                  <a:srgbClr val="FF0000"/>
                </a:solidFill>
              </a:rPr>
              <a:t>August 31st</a:t>
            </a:r>
          </a:p>
          <a:p>
            <a:r>
              <a:rPr lang="en-US" sz="1800" dirty="0"/>
              <a:t>All the drawings to be completed </a:t>
            </a:r>
          </a:p>
          <a:p>
            <a:r>
              <a:rPr lang="en-US" sz="1800" dirty="0"/>
              <a:t>All interfaces to be completed – </a:t>
            </a:r>
            <a:r>
              <a:rPr lang="en-US" sz="1800" b="1" dirty="0">
                <a:solidFill>
                  <a:srgbClr val="FF0000"/>
                </a:solidFill>
              </a:rPr>
              <a:t>ICD review August 27</a:t>
            </a:r>
            <a:r>
              <a:rPr lang="en-US" sz="1800" b="1" baseline="30000" dirty="0">
                <a:solidFill>
                  <a:srgbClr val="FF0000"/>
                </a:solidFill>
              </a:rPr>
              <a:t>th</a:t>
            </a:r>
            <a:r>
              <a:rPr lang="en-US" sz="1800" b="1" dirty="0">
                <a:solidFill>
                  <a:srgbClr val="FF0000"/>
                </a:solidFill>
              </a:rPr>
              <a:t>  and September 3</a:t>
            </a:r>
            <a:r>
              <a:rPr lang="en-US" sz="1800" b="1" baseline="30000" dirty="0">
                <a:solidFill>
                  <a:srgbClr val="FF0000"/>
                </a:solidFill>
              </a:rPr>
              <a:t>rd</a:t>
            </a:r>
            <a:r>
              <a:rPr lang="en-US" sz="1800" b="1" dirty="0">
                <a:solidFill>
                  <a:srgbClr val="FF0000"/>
                </a:solidFill>
              </a:rPr>
              <a:t>. </a:t>
            </a:r>
          </a:p>
          <a:p>
            <a:r>
              <a:rPr lang="en-US" sz="1800" dirty="0"/>
              <a:t>Final design validation test reports not yet finished</a:t>
            </a:r>
          </a:p>
          <a:p>
            <a:pPr lvl="1"/>
            <a:r>
              <a:rPr lang="en-US" sz="1800" dirty="0"/>
              <a:t>LMQXFA Analysis note                                 </a:t>
            </a:r>
            <a:r>
              <a:rPr lang="en-US" sz="1800" dirty="0">
                <a:solidFill>
                  <a:srgbClr val="00B050"/>
                </a:solidFill>
              </a:rPr>
              <a:t>Colin/Tony (</a:t>
            </a:r>
            <a:r>
              <a:rPr lang="en-US" sz="1800" dirty="0" err="1">
                <a:solidFill>
                  <a:srgbClr val="00B050"/>
                </a:solidFill>
              </a:rPr>
              <a:t>HiLumi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 err="1">
                <a:solidFill>
                  <a:srgbClr val="00B050"/>
                </a:solidFill>
              </a:rPr>
              <a:t>Docdb</a:t>
            </a:r>
            <a:r>
              <a:rPr lang="en-US" sz="1800" dirty="0">
                <a:solidFill>
                  <a:srgbClr val="00B050"/>
                </a:solidFill>
              </a:rPr>
              <a:t> #2934) – need CERN approval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Practice Cold mass tests results                 Thomas/Tony/Rodger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Weld sample test results                             Tony/industry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Short sample test results                            Dan/Thomas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Magnetic analysis of the stray field vs bus bar forces Vadim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98B3F-4C72-4872-B600-FC6197E6C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6/2/2020</a:t>
            </a:r>
          </a:p>
        </p:txBody>
      </p:sp>
    </p:spTree>
    <p:extLst>
      <p:ext uri="{BB962C8B-B14F-4D97-AF65-F5344CB8AC3E}">
        <p14:creationId xmlns:p14="http://schemas.microsoft.com/office/powerpoint/2010/main" val="379814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6245-9F9A-4DB1-9756-589EE3C1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charge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7CEC9-33D4-4F6F-963A-C1C3CC888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1800" dirty="0"/>
              <a:t>Scope and interfaces: is the L3 task scope for 302.4.02 and 302.4.03 clearly defined? Are interfaces among these tasks, and with other tasks sufficiently well-defined for executing the pre-series production?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Drawings: are all the assembly and component drawings released? 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Manufacturing: are the manufacturing work-flow documents and travelers — including scheduling, personnel needs, floor space, and facilities requirement — appropriate to execute the pre-series production? 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QA/QC: are the QA/QC plans adequate? Is there appropriate documentation for quality control procedures, manufacturing and inspection plan, and data reporting (including part and material traceability)? Are the fabrication MIPs complete and approved?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ES&amp;H: Have all hazards been identified and addressed? Are ES&amp;H policy and documentation sufficient for the pre-series production? 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Reviews: are all recommendations for these L3 tasks from previous reviews addressed? </a:t>
            </a:r>
          </a:p>
          <a:p>
            <a:pPr lvl="0">
              <a:buFont typeface="+mj-lt"/>
              <a:buAutoNum type="arabicPeriod"/>
            </a:pPr>
            <a:r>
              <a:rPr lang="en-US" sz="1800" dirty="0"/>
              <a:t>Are these L3 tasks ready for pre-series production?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045D7-9530-425E-88D8-6A1B7B228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6/2/2020</a:t>
            </a:r>
          </a:p>
        </p:txBody>
      </p:sp>
    </p:spTree>
    <p:extLst>
      <p:ext uri="{BB962C8B-B14F-4D97-AF65-F5344CB8AC3E}">
        <p14:creationId xmlns:p14="http://schemas.microsoft.com/office/powerpoint/2010/main" val="1693997110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68686</TotalTime>
  <Words>524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FNAL_TemplateMac_060514</vt:lpstr>
      <vt:lpstr>Fermilab: Footer Only</vt:lpstr>
      <vt:lpstr>CM and Cryo Meeting</vt:lpstr>
      <vt:lpstr>Preparation for CD3 DOE Review</vt:lpstr>
      <vt:lpstr> Documentation for the DOE Review</vt:lpstr>
      <vt:lpstr> Documentation for the Pre-Production Readiness Review</vt:lpstr>
      <vt:lpstr>Possible charge questions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 and Cryo Meeting</dc:title>
  <dc:creator>Sandor Feher x2240 11297N</dc:creator>
  <cp:lastModifiedBy>Sandor Feher x2240 11297N</cp:lastModifiedBy>
  <cp:revision>149</cp:revision>
  <cp:lastPrinted>2018-02-26T17:00:29Z</cp:lastPrinted>
  <dcterms:created xsi:type="dcterms:W3CDTF">2017-09-11T13:28:24Z</dcterms:created>
  <dcterms:modified xsi:type="dcterms:W3CDTF">2020-08-13T13:32:09Z</dcterms:modified>
</cp:coreProperties>
</file>